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62"/>
  </p:notesMasterIdLst>
  <p:handoutMasterIdLst>
    <p:handoutMasterId r:id="rId63"/>
  </p:handoutMasterIdLst>
  <p:sldIdLst>
    <p:sldId id="263" r:id="rId2"/>
    <p:sldId id="268" r:id="rId3"/>
    <p:sldId id="269" r:id="rId4"/>
    <p:sldId id="270" r:id="rId5"/>
    <p:sldId id="265" r:id="rId6"/>
    <p:sldId id="271" r:id="rId7"/>
    <p:sldId id="272" r:id="rId8"/>
    <p:sldId id="273" r:id="rId9"/>
    <p:sldId id="267" r:id="rId10"/>
    <p:sldId id="283" r:id="rId11"/>
    <p:sldId id="284" r:id="rId12"/>
    <p:sldId id="293" r:id="rId13"/>
    <p:sldId id="285" r:id="rId14"/>
    <p:sldId id="286" r:id="rId15"/>
    <p:sldId id="287" r:id="rId16"/>
    <p:sldId id="288" r:id="rId17"/>
    <p:sldId id="289" r:id="rId18"/>
    <p:sldId id="290" r:id="rId19"/>
    <p:sldId id="294" r:id="rId20"/>
    <p:sldId id="295" r:id="rId21"/>
    <p:sldId id="291" r:id="rId22"/>
    <p:sldId id="292" r:id="rId23"/>
    <p:sldId id="296" r:id="rId24"/>
    <p:sldId id="297" r:id="rId25"/>
    <p:sldId id="298" r:id="rId26"/>
    <p:sldId id="299" r:id="rId27"/>
    <p:sldId id="300" r:id="rId28"/>
    <p:sldId id="301" r:id="rId29"/>
    <p:sldId id="302" r:id="rId30"/>
    <p:sldId id="303" r:id="rId31"/>
    <p:sldId id="304" r:id="rId32"/>
    <p:sldId id="305" r:id="rId33"/>
    <p:sldId id="282" r:id="rId34"/>
    <p:sldId id="307" r:id="rId35"/>
    <p:sldId id="309" r:id="rId36"/>
    <p:sldId id="306" r:id="rId37"/>
    <p:sldId id="312" r:id="rId38"/>
    <p:sldId id="313" r:id="rId39"/>
    <p:sldId id="314" r:id="rId40"/>
    <p:sldId id="315" r:id="rId41"/>
    <p:sldId id="316" r:id="rId42"/>
    <p:sldId id="318" r:id="rId43"/>
    <p:sldId id="319" r:id="rId44"/>
    <p:sldId id="320" r:id="rId45"/>
    <p:sldId id="317" r:id="rId46"/>
    <p:sldId id="321" r:id="rId47"/>
    <p:sldId id="322" r:id="rId48"/>
    <p:sldId id="323" r:id="rId49"/>
    <p:sldId id="325" r:id="rId50"/>
    <p:sldId id="326" r:id="rId51"/>
    <p:sldId id="324" r:id="rId52"/>
    <p:sldId id="327" r:id="rId53"/>
    <p:sldId id="328" r:id="rId54"/>
    <p:sldId id="329" r:id="rId55"/>
    <p:sldId id="330" r:id="rId56"/>
    <p:sldId id="311" r:id="rId57"/>
    <p:sldId id="331" r:id="rId58"/>
    <p:sldId id="334" r:id="rId59"/>
    <p:sldId id="332" r:id="rId60"/>
    <p:sldId id="333"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5733" autoAdjust="0"/>
  </p:normalViewPr>
  <p:slideViewPr>
    <p:cSldViewPr>
      <p:cViewPr varScale="1">
        <p:scale>
          <a:sx n="66" d="100"/>
          <a:sy n="66" d="100"/>
        </p:scale>
        <p:origin x="142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571B2-2488-423A-BAD7-42FCBE4B2AE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43539DC1-A835-47FD-AF31-F6D8151CF64C}">
      <dgm:prSet phldrT="[文本]"/>
      <dgm:spPr>
        <a:noFill/>
      </dgm:spPr>
      <dgm:t>
        <a:bodyPr/>
        <a:lstStyle/>
        <a:p>
          <a:r>
            <a:rPr lang="zh-CN" altLang="en-US" b="1" dirty="0" smtClean="0">
              <a:solidFill>
                <a:schemeClr val="tx2"/>
              </a:solidFill>
            </a:rPr>
            <a:t>集中领域</a:t>
          </a:r>
          <a:endParaRPr lang="zh-CN" altLang="en-US" b="1" dirty="0">
            <a:solidFill>
              <a:schemeClr val="tx2"/>
            </a:solidFill>
          </a:endParaRPr>
        </a:p>
      </dgm:t>
    </dgm:pt>
    <dgm:pt modelId="{C68430B1-4390-40FE-A43A-4D95A0402A6C}" type="parTrans" cxnId="{47465777-EDF0-4EF1-968A-DD8FD54EEF56}">
      <dgm:prSet/>
      <dgm:spPr/>
      <dgm:t>
        <a:bodyPr/>
        <a:lstStyle/>
        <a:p>
          <a:endParaRPr lang="zh-CN" altLang="en-US"/>
        </a:p>
      </dgm:t>
    </dgm:pt>
    <dgm:pt modelId="{CA830252-ADAD-48F4-9445-79A4EB4F35BD}" type="sibTrans" cxnId="{47465777-EDF0-4EF1-968A-DD8FD54EEF56}">
      <dgm:prSet/>
      <dgm:spPr/>
      <dgm:t>
        <a:bodyPr/>
        <a:lstStyle/>
        <a:p>
          <a:endParaRPr lang="zh-CN" altLang="en-US"/>
        </a:p>
      </dgm:t>
    </dgm:pt>
    <dgm:pt modelId="{DFAF8100-7E21-4B92-B15F-40F075FFE684}">
      <dgm:prSet phldrT="[文本]"/>
      <dgm:spPr>
        <a:noFill/>
        <a:ln>
          <a:solidFill>
            <a:schemeClr val="tx1"/>
          </a:solidFill>
        </a:ln>
      </dgm:spPr>
      <dgm:t>
        <a:bodyPr/>
        <a:lstStyle/>
        <a:p>
          <a:r>
            <a:rPr lang="zh-CN" altLang="en-US" b="1" dirty="0" smtClean="0">
              <a:solidFill>
                <a:srgbClr val="00B050"/>
              </a:solidFill>
            </a:rPr>
            <a:t>经济可行性</a:t>
          </a:r>
          <a:endParaRPr lang="zh-CN" altLang="en-US" b="1" dirty="0">
            <a:solidFill>
              <a:srgbClr val="00B050"/>
            </a:solidFill>
          </a:endParaRPr>
        </a:p>
      </dgm:t>
    </dgm:pt>
    <dgm:pt modelId="{B64CA1CE-25EF-4901-A17D-2A53FA287BB1}" type="parTrans" cxnId="{A7F2E4B5-4FD0-4F64-96E7-38B833E614D2}">
      <dgm:prSet/>
      <dgm:spPr/>
      <dgm:t>
        <a:bodyPr/>
        <a:lstStyle/>
        <a:p>
          <a:endParaRPr lang="zh-CN" altLang="en-US"/>
        </a:p>
      </dgm:t>
    </dgm:pt>
    <dgm:pt modelId="{F3D5CB18-6AC4-4CA7-B600-8C79F94422CC}" type="sibTrans" cxnId="{A7F2E4B5-4FD0-4F64-96E7-38B833E614D2}">
      <dgm:prSet/>
      <dgm:spPr/>
      <dgm:t>
        <a:bodyPr/>
        <a:lstStyle/>
        <a:p>
          <a:endParaRPr lang="zh-CN" altLang="en-US"/>
        </a:p>
      </dgm:t>
    </dgm:pt>
    <dgm:pt modelId="{AFC482FA-C0E9-4BBB-88B1-CA954B20CCA3}">
      <dgm:prSet phldrT="[文本]"/>
      <dgm:spPr>
        <a:noFill/>
        <a:ln>
          <a:solidFill>
            <a:schemeClr val="tx1"/>
          </a:solidFill>
        </a:ln>
      </dgm:spPr>
      <dgm:t>
        <a:bodyPr/>
        <a:lstStyle/>
        <a:p>
          <a:r>
            <a:rPr lang="zh-CN" altLang="en-US" b="1" dirty="0" smtClean="0">
              <a:solidFill>
                <a:srgbClr val="00B050"/>
              </a:solidFill>
            </a:rPr>
            <a:t>技术可行性</a:t>
          </a:r>
          <a:endParaRPr lang="zh-CN" altLang="en-US" b="1" dirty="0">
            <a:solidFill>
              <a:srgbClr val="00B050"/>
            </a:solidFill>
          </a:endParaRPr>
        </a:p>
      </dgm:t>
    </dgm:pt>
    <dgm:pt modelId="{A6A14796-63B4-405F-85E7-C295647F0E6C}" type="parTrans" cxnId="{529E6E39-6AE4-40D4-BFE9-E01E9ACD7FD2}">
      <dgm:prSet/>
      <dgm:spPr/>
      <dgm:t>
        <a:bodyPr/>
        <a:lstStyle/>
        <a:p>
          <a:endParaRPr lang="zh-CN" altLang="en-US"/>
        </a:p>
      </dgm:t>
    </dgm:pt>
    <dgm:pt modelId="{2E9B00B3-E57A-4457-8AE4-79A0A21DF70E}" type="sibTrans" cxnId="{529E6E39-6AE4-40D4-BFE9-E01E9ACD7FD2}">
      <dgm:prSet/>
      <dgm:spPr>
        <a:ln>
          <a:solidFill>
            <a:schemeClr val="tx1"/>
          </a:solidFill>
        </a:ln>
      </dgm:spPr>
      <dgm:t>
        <a:bodyPr/>
        <a:lstStyle/>
        <a:p>
          <a:endParaRPr lang="zh-CN" altLang="en-US"/>
        </a:p>
      </dgm:t>
    </dgm:pt>
    <dgm:pt modelId="{D03DCDE8-2199-4123-9058-82E1F7D85462}">
      <dgm:prSet phldrT="[文本]"/>
      <dgm:spPr>
        <a:noFill/>
        <a:ln>
          <a:solidFill>
            <a:schemeClr val="tx1"/>
          </a:solidFill>
        </a:ln>
      </dgm:spPr>
      <dgm:t>
        <a:bodyPr/>
        <a:lstStyle/>
        <a:p>
          <a:r>
            <a:rPr lang="zh-CN" altLang="en-US" b="1" dirty="0" smtClean="0">
              <a:solidFill>
                <a:srgbClr val="00B050"/>
              </a:solidFill>
            </a:rPr>
            <a:t>社会可行性</a:t>
          </a:r>
          <a:endParaRPr lang="zh-CN" altLang="en-US" b="1" dirty="0">
            <a:solidFill>
              <a:srgbClr val="00B050"/>
            </a:solidFill>
          </a:endParaRPr>
        </a:p>
      </dgm:t>
    </dgm:pt>
    <dgm:pt modelId="{BA98AFC4-B475-4E1C-B9C9-935C100F371C}" type="parTrans" cxnId="{BDF0E0FC-E0C3-44C0-B302-4DB541A78433}">
      <dgm:prSet/>
      <dgm:spPr/>
      <dgm:t>
        <a:bodyPr/>
        <a:lstStyle/>
        <a:p>
          <a:endParaRPr lang="zh-CN" altLang="en-US"/>
        </a:p>
      </dgm:t>
    </dgm:pt>
    <dgm:pt modelId="{C79A5DFF-26E8-462D-9E04-DC2CD9D0CF89}" type="sibTrans" cxnId="{BDF0E0FC-E0C3-44C0-B302-4DB541A78433}">
      <dgm:prSet/>
      <dgm:spPr/>
      <dgm:t>
        <a:bodyPr/>
        <a:lstStyle/>
        <a:p>
          <a:endParaRPr lang="zh-CN" altLang="en-US"/>
        </a:p>
      </dgm:t>
    </dgm:pt>
    <dgm:pt modelId="{8004C6FA-4974-49F2-B3CC-0ECD1E334174}">
      <dgm:prSet phldrT="[文本]"/>
      <dgm:spPr>
        <a:noFill/>
        <a:ln>
          <a:solidFill>
            <a:schemeClr val="tx1"/>
          </a:solidFill>
        </a:ln>
      </dgm:spPr>
      <dgm:t>
        <a:bodyPr/>
        <a:lstStyle/>
        <a:p>
          <a:r>
            <a:rPr lang="zh-CN" altLang="en-US" b="1" dirty="0" smtClean="0">
              <a:solidFill>
                <a:schemeClr val="tx2"/>
              </a:solidFill>
            </a:rPr>
            <a:t>操作可行性</a:t>
          </a:r>
          <a:endParaRPr lang="zh-CN" altLang="en-US" b="1" dirty="0">
            <a:solidFill>
              <a:schemeClr val="tx2"/>
            </a:solidFill>
          </a:endParaRPr>
        </a:p>
      </dgm:t>
    </dgm:pt>
    <dgm:pt modelId="{345F6330-7B17-4250-BE43-499770195362}" type="parTrans" cxnId="{98CDFF07-2517-454B-89A3-93CCDC7B213B}">
      <dgm:prSet/>
      <dgm:spPr/>
      <dgm:t>
        <a:bodyPr/>
        <a:lstStyle/>
        <a:p>
          <a:endParaRPr lang="zh-CN" altLang="en-US"/>
        </a:p>
      </dgm:t>
    </dgm:pt>
    <dgm:pt modelId="{6641BA00-C93D-45F4-939F-29E733E2774B}" type="sibTrans" cxnId="{98CDFF07-2517-454B-89A3-93CCDC7B213B}">
      <dgm:prSet/>
      <dgm:spPr/>
      <dgm:t>
        <a:bodyPr/>
        <a:lstStyle/>
        <a:p>
          <a:endParaRPr lang="zh-CN" altLang="en-US"/>
        </a:p>
      </dgm:t>
    </dgm:pt>
    <dgm:pt modelId="{1BD5E4CB-120A-4619-ABFA-63E39D39D4E0}">
      <dgm:prSet phldrT="[文本]"/>
      <dgm:spPr>
        <a:noFill/>
        <a:ln>
          <a:solidFill>
            <a:schemeClr val="tx1"/>
          </a:solidFill>
        </a:ln>
      </dgm:spPr>
      <dgm:t>
        <a:bodyPr/>
        <a:lstStyle/>
        <a:p>
          <a:r>
            <a:rPr lang="zh-CN" altLang="en-US" b="1" dirty="0" smtClean="0">
              <a:solidFill>
                <a:schemeClr val="tx2"/>
              </a:solidFill>
            </a:rPr>
            <a:t>法律可行性</a:t>
          </a:r>
          <a:endParaRPr lang="zh-CN" altLang="en-US" b="1" dirty="0">
            <a:solidFill>
              <a:schemeClr val="tx2"/>
            </a:solidFill>
          </a:endParaRPr>
        </a:p>
      </dgm:t>
    </dgm:pt>
    <dgm:pt modelId="{50143E42-FA0A-4BFC-AF59-A63F7F6D3CEF}" type="parTrans" cxnId="{429FF743-74FE-49BE-84DD-94BF30AFD9B6}">
      <dgm:prSet/>
      <dgm:spPr/>
      <dgm:t>
        <a:bodyPr/>
        <a:lstStyle/>
        <a:p>
          <a:endParaRPr lang="zh-CN" altLang="en-US"/>
        </a:p>
      </dgm:t>
    </dgm:pt>
    <dgm:pt modelId="{F5E091D7-BD1C-4C55-99E9-6B5DA6C497EA}" type="sibTrans" cxnId="{429FF743-74FE-49BE-84DD-94BF30AFD9B6}">
      <dgm:prSet/>
      <dgm:spPr/>
      <dgm:t>
        <a:bodyPr/>
        <a:lstStyle/>
        <a:p>
          <a:endParaRPr lang="zh-CN" altLang="en-US"/>
        </a:p>
      </dgm:t>
    </dgm:pt>
    <dgm:pt modelId="{2219C739-2566-4115-B8B1-52EBCC8D9C26}" type="pres">
      <dgm:prSet presAssocID="{BC7571B2-2488-423A-BAD7-42FCBE4B2AE3}" presName="Name0" presStyleCnt="0">
        <dgm:presLayoutVars>
          <dgm:chMax val="1"/>
          <dgm:dir/>
          <dgm:animLvl val="ctr"/>
          <dgm:resizeHandles val="exact"/>
        </dgm:presLayoutVars>
      </dgm:prSet>
      <dgm:spPr/>
      <dgm:t>
        <a:bodyPr/>
        <a:lstStyle/>
        <a:p>
          <a:endParaRPr lang="zh-CN" altLang="en-US"/>
        </a:p>
      </dgm:t>
    </dgm:pt>
    <dgm:pt modelId="{F18F682E-86C3-42F7-A157-60AA54A00B0D}" type="pres">
      <dgm:prSet presAssocID="{43539DC1-A835-47FD-AF31-F6D8151CF64C}" presName="centerShape" presStyleLbl="node0" presStyleIdx="0" presStyleCnt="1" custLinFactNeighborX="228" custLinFactNeighborY="-1455"/>
      <dgm:spPr/>
      <dgm:t>
        <a:bodyPr/>
        <a:lstStyle/>
        <a:p>
          <a:endParaRPr lang="zh-CN" altLang="en-US"/>
        </a:p>
      </dgm:t>
    </dgm:pt>
    <dgm:pt modelId="{1073A451-F98D-48B5-983A-A8402E06704C}" type="pres">
      <dgm:prSet presAssocID="{DFAF8100-7E21-4B92-B15F-40F075FFE684}" presName="node" presStyleLbl="node1" presStyleIdx="0" presStyleCnt="5">
        <dgm:presLayoutVars>
          <dgm:bulletEnabled val="1"/>
        </dgm:presLayoutVars>
      </dgm:prSet>
      <dgm:spPr/>
      <dgm:t>
        <a:bodyPr/>
        <a:lstStyle/>
        <a:p>
          <a:endParaRPr lang="zh-CN" altLang="en-US"/>
        </a:p>
      </dgm:t>
    </dgm:pt>
    <dgm:pt modelId="{5A3AD35E-3693-403B-972A-64921A325B34}" type="pres">
      <dgm:prSet presAssocID="{DFAF8100-7E21-4B92-B15F-40F075FFE684}" presName="dummy" presStyleCnt="0"/>
      <dgm:spPr/>
    </dgm:pt>
    <dgm:pt modelId="{15A07DA8-E696-48B1-9804-886D43839DE8}" type="pres">
      <dgm:prSet presAssocID="{F3D5CB18-6AC4-4CA7-B600-8C79F94422CC}" presName="sibTrans" presStyleLbl="sibTrans2D1" presStyleIdx="0" presStyleCnt="5"/>
      <dgm:spPr/>
      <dgm:t>
        <a:bodyPr/>
        <a:lstStyle/>
        <a:p>
          <a:endParaRPr lang="zh-CN" altLang="en-US"/>
        </a:p>
      </dgm:t>
    </dgm:pt>
    <dgm:pt modelId="{20FB61C5-488B-42D1-BA57-EAE74EA2781C}" type="pres">
      <dgm:prSet presAssocID="{AFC482FA-C0E9-4BBB-88B1-CA954B20CCA3}" presName="node" presStyleLbl="node1" presStyleIdx="1" presStyleCnt="5">
        <dgm:presLayoutVars>
          <dgm:bulletEnabled val="1"/>
        </dgm:presLayoutVars>
      </dgm:prSet>
      <dgm:spPr/>
      <dgm:t>
        <a:bodyPr/>
        <a:lstStyle/>
        <a:p>
          <a:endParaRPr lang="zh-CN" altLang="en-US"/>
        </a:p>
      </dgm:t>
    </dgm:pt>
    <dgm:pt modelId="{60B039F3-FAF1-4B51-8305-97E5D93DE819}" type="pres">
      <dgm:prSet presAssocID="{AFC482FA-C0E9-4BBB-88B1-CA954B20CCA3}" presName="dummy" presStyleCnt="0"/>
      <dgm:spPr/>
    </dgm:pt>
    <dgm:pt modelId="{BB460A8D-30E0-430B-8A82-0BCA85560A7E}" type="pres">
      <dgm:prSet presAssocID="{2E9B00B3-E57A-4457-8AE4-79A0A21DF70E}" presName="sibTrans" presStyleLbl="sibTrans2D1" presStyleIdx="1" presStyleCnt="5"/>
      <dgm:spPr/>
      <dgm:t>
        <a:bodyPr/>
        <a:lstStyle/>
        <a:p>
          <a:endParaRPr lang="zh-CN" altLang="en-US"/>
        </a:p>
      </dgm:t>
    </dgm:pt>
    <dgm:pt modelId="{89F1D1C6-0687-404B-8153-08F630297847}" type="pres">
      <dgm:prSet presAssocID="{D03DCDE8-2199-4123-9058-82E1F7D85462}" presName="node" presStyleLbl="node1" presStyleIdx="2" presStyleCnt="5">
        <dgm:presLayoutVars>
          <dgm:bulletEnabled val="1"/>
        </dgm:presLayoutVars>
      </dgm:prSet>
      <dgm:spPr/>
      <dgm:t>
        <a:bodyPr/>
        <a:lstStyle/>
        <a:p>
          <a:endParaRPr lang="zh-CN" altLang="en-US"/>
        </a:p>
      </dgm:t>
    </dgm:pt>
    <dgm:pt modelId="{44722D75-F657-4D26-AE6F-8B82C466BA21}" type="pres">
      <dgm:prSet presAssocID="{D03DCDE8-2199-4123-9058-82E1F7D85462}" presName="dummy" presStyleCnt="0"/>
      <dgm:spPr/>
    </dgm:pt>
    <dgm:pt modelId="{D890C7D0-FA2A-4F1B-9C6F-C5D6A56A95FF}" type="pres">
      <dgm:prSet presAssocID="{C79A5DFF-26E8-462D-9E04-DC2CD9D0CF89}" presName="sibTrans" presStyleLbl="sibTrans2D1" presStyleIdx="2" presStyleCnt="5"/>
      <dgm:spPr/>
      <dgm:t>
        <a:bodyPr/>
        <a:lstStyle/>
        <a:p>
          <a:endParaRPr lang="zh-CN" altLang="en-US"/>
        </a:p>
      </dgm:t>
    </dgm:pt>
    <dgm:pt modelId="{4BDB9A51-5509-4DA8-8285-4881D6BC45FC}" type="pres">
      <dgm:prSet presAssocID="{8004C6FA-4974-49F2-B3CC-0ECD1E334174}" presName="node" presStyleLbl="node1" presStyleIdx="3" presStyleCnt="5">
        <dgm:presLayoutVars>
          <dgm:bulletEnabled val="1"/>
        </dgm:presLayoutVars>
      </dgm:prSet>
      <dgm:spPr/>
      <dgm:t>
        <a:bodyPr/>
        <a:lstStyle/>
        <a:p>
          <a:endParaRPr lang="zh-CN" altLang="en-US"/>
        </a:p>
      </dgm:t>
    </dgm:pt>
    <dgm:pt modelId="{38AF6161-317B-4CDD-BF7D-83744C020FD7}" type="pres">
      <dgm:prSet presAssocID="{8004C6FA-4974-49F2-B3CC-0ECD1E334174}" presName="dummy" presStyleCnt="0"/>
      <dgm:spPr/>
    </dgm:pt>
    <dgm:pt modelId="{B1232E68-C987-415F-BA1C-C5322A5E0428}" type="pres">
      <dgm:prSet presAssocID="{6641BA00-C93D-45F4-939F-29E733E2774B}" presName="sibTrans" presStyleLbl="sibTrans2D1" presStyleIdx="3" presStyleCnt="5"/>
      <dgm:spPr/>
      <dgm:t>
        <a:bodyPr/>
        <a:lstStyle/>
        <a:p>
          <a:endParaRPr lang="zh-CN" altLang="en-US"/>
        </a:p>
      </dgm:t>
    </dgm:pt>
    <dgm:pt modelId="{9A016756-5C6F-4D44-A448-45E9B8CF48EB}" type="pres">
      <dgm:prSet presAssocID="{1BD5E4CB-120A-4619-ABFA-63E39D39D4E0}" presName="node" presStyleLbl="node1" presStyleIdx="4" presStyleCnt="5">
        <dgm:presLayoutVars>
          <dgm:bulletEnabled val="1"/>
        </dgm:presLayoutVars>
      </dgm:prSet>
      <dgm:spPr/>
      <dgm:t>
        <a:bodyPr/>
        <a:lstStyle/>
        <a:p>
          <a:endParaRPr lang="zh-CN" altLang="en-US"/>
        </a:p>
      </dgm:t>
    </dgm:pt>
    <dgm:pt modelId="{72B1FA28-1412-4579-9A8C-04C4CDB9C690}" type="pres">
      <dgm:prSet presAssocID="{1BD5E4CB-120A-4619-ABFA-63E39D39D4E0}" presName="dummy" presStyleCnt="0"/>
      <dgm:spPr/>
    </dgm:pt>
    <dgm:pt modelId="{0802069F-5714-4191-B02B-C37681A267A6}" type="pres">
      <dgm:prSet presAssocID="{F5E091D7-BD1C-4C55-99E9-6B5DA6C497EA}" presName="sibTrans" presStyleLbl="sibTrans2D1" presStyleIdx="4" presStyleCnt="5"/>
      <dgm:spPr/>
      <dgm:t>
        <a:bodyPr/>
        <a:lstStyle/>
        <a:p>
          <a:endParaRPr lang="zh-CN" altLang="en-US"/>
        </a:p>
      </dgm:t>
    </dgm:pt>
  </dgm:ptLst>
  <dgm:cxnLst>
    <dgm:cxn modelId="{47465777-EDF0-4EF1-968A-DD8FD54EEF56}" srcId="{BC7571B2-2488-423A-BAD7-42FCBE4B2AE3}" destId="{43539DC1-A835-47FD-AF31-F6D8151CF64C}" srcOrd="0" destOrd="0" parTransId="{C68430B1-4390-40FE-A43A-4D95A0402A6C}" sibTransId="{CA830252-ADAD-48F4-9445-79A4EB4F35BD}"/>
    <dgm:cxn modelId="{4200BE32-2383-47E7-AE52-723A3E3A2408}" type="presOf" srcId="{2E9B00B3-E57A-4457-8AE4-79A0A21DF70E}" destId="{BB460A8D-30E0-430B-8A82-0BCA85560A7E}" srcOrd="0" destOrd="0" presId="urn:microsoft.com/office/officeart/2005/8/layout/radial6"/>
    <dgm:cxn modelId="{A7F2E4B5-4FD0-4F64-96E7-38B833E614D2}" srcId="{43539DC1-A835-47FD-AF31-F6D8151CF64C}" destId="{DFAF8100-7E21-4B92-B15F-40F075FFE684}" srcOrd="0" destOrd="0" parTransId="{B64CA1CE-25EF-4901-A17D-2A53FA287BB1}" sibTransId="{F3D5CB18-6AC4-4CA7-B600-8C79F94422CC}"/>
    <dgm:cxn modelId="{98CDFF07-2517-454B-89A3-93CCDC7B213B}" srcId="{43539DC1-A835-47FD-AF31-F6D8151CF64C}" destId="{8004C6FA-4974-49F2-B3CC-0ECD1E334174}" srcOrd="3" destOrd="0" parTransId="{345F6330-7B17-4250-BE43-499770195362}" sibTransId="{6641BA00-C93D-45F4-939F-29E733E2774B}"/>
    <dgm:cxn modelId="{EFF40F22-D5EE-4FC2-9606-3A15B80827E6}" type="presOf" srcId="{BC7571B2-2488-423A-BAD7-42FCBE4B2AE3}" destId="{2219C739-2566-4115-B8B1-52EBCC8D9C26}" srcOrd="0" destOrd="0" presId="urn:microsoft.com/office/officeart/2005/8/layout/radial6"/>
    <dgm:cxn modelId="{8CD7FF8C-4E14-4DE8-B4BE-F790B02847A7}" type="presOf" srcId="{AFC482FA-C0E9-4BBB-88B1-CA954B20CCA3}" destId="{20FB61C5-488B-42D1-BA57-EAE74EA2781C}" srcOrd="0" destOrd="0" presId="urn:microsoft.com/office/officeart/2005/8/layout/radial6"/>
    <dgm:cxn modelId="{CF91F4D0-8389-452B-9AE1-6240949AB569}" type="presOf" srcId="{F5E091D7-BD1C-4C55-99E9-6B5DA6C497EA}" destId="{0802069F-5714-4191-B02B-C37681A267A6}" srcOrd="0" destOrd="0" presId="urn:microsoft.com/office/officeart/2005/8/layout/radial6"/>
    <dgm:cxn modelId="{1DCE45FF-10D7-4829-9256-D017CB770BD6}" type="presOf" srcId="{8004C6FA-4974-49F2-B3CC-0ECD1E334174}" destId="{4BDB9A51-5509-4DA8-8285-4881D6BC45FC}" srcOrd="0" destOrd="0" presId="urn:microsoft.com/office/officeart/2005/8/layout/radial6"/>
    <dgm:cxn modelId="{1400433A-83DF-45C1-8B89-B0C708F9F86A}" type="presOf" srcId="{43539DC1-A835-47FD-AF31-F6D8151CF64C}" destId="{F18F682E-86C3-42F7-A157-60AA54A00B0D}" srcOrd="0" destOrd="0" presId="urn:microsoft.com/office/officeart/2005/8/layout/radial6"/>
    <dgm:cxn modelId="{31607BEB-3CE4-4F0A-93C5-E0F95F1C9551}" type="presOf" srcId="{DFAF8100-7E21-4B92-B15F-40F075FFE684}" destId="{1073A451-F98D-48B5-983A-A8402E06704C}" srcOrd="0" destOrd="0" presId="urn:microsoft.com/office/officeart/2005/8/layout/radial6"/>
    <dgm:cxn modelId="{429FF743-74FE-49BE-84DD-94BF30AFD9B6}" srcId="{43539DC1-A835-47FD-AF31-F6D8151CF64C}" destId="{1BD5E4CB-120A-4619-ABFA-63E39D39D4E0}" srcOrd="4" destOrd="0" parTransId="{50143E42-FA0A-4BFC-AF59-A63F7F6D3CEF}" sibTransId="{F5E091D7-BD1C-4C55-99E9-6B5DA6C497EA}"/>
    <dgm:cxn modelId="{BDF0E0FC-E0C3-44C0-B302-4DB541A78433}" srcId="{43539DC1-A835-47FD-AF31-F6D8151CF64C}" destId="{D03DCDE8-2199-4123-9058-82E1F7D85462}" srcOrd="2" destOrd="0" parTransId="{BA98AFC4-B475-4E1C-B9C9-935C100F371C}" sibTransId="{C79A5DFF-26E8-462D-9E04-DC2CD9D0CF89}"/>
    <dgm:cxn modelId="{529E6E39-6AE4-40D4-BFE9-E01E9ACD7FD2}" srcId="{43539DC1-A835-47FD-AF31-F6D8151CF64C}" destId="{AFC482FA-C0E9-4BBB-88B1-CA954B20CCA3}" srcOrd="1" destOrd="0" parTransId="{A6A14796-63B4-405F-85E7-C295647F0E6C}" sibTransId="{2E9B00B3-E57A-4457-8AE4-79A0A21DF70E}"/>
    <dgm:cxn modelId="{26270918-75AC-43B2-852B-9A875EDFA167}" type="presOf" srcId="{1BD5E4CB-120A-4619-ABFA-63E39D39D4E0}" destId="{9A016756-5C6F-4D44-A448-45E9B8CF48EB}" srcOrd="0" destOrd="0" presId="urn:microsoft.com/office/officeart/2005/8/layout/radial6"/>
    <dgm:cxn modelId="{F4EB91AD-69E2-45DE-98EC-4320721CD89D}" type="presOf" srcId="{F3D5CB18-6AC4-4CA7-B600-8C79F94422CC}" destId="{15A07DA8-E696-48B1-9804-886D43839DE8}" srcOrd="0" destOrd="0" presId="urn:microsoft.com/office/officeart/2005/8/layout/radial6"/>
    <dgm:cxn modelId="{FDBC0672-FC45-49CD-8066-79FAFB42EFC0}" type="presOf" srcId="{6641BA00-C93D-45F4-939F-29E733E2774B}" destId="{B1232E68-C987-415F-BA1C-C5322A5E0428}" srcOrd="0" destOrd="0" presId="urn:microsoft.com/office/officeart/2005/8/layout/radial6"/>
    <dgm:cxn modelId="{2699DDA8-C0EC-4F45-BFBD-48761F250BBF}" type="presOf" srcId="{D03DCDE8-2199-4123-9058-82E1F7D85462}" destId="{89F1D1C6-0687-404B-8153-08F630297847}" srcOrd="0" destOrd="0" presId="urn:microsoft.com/office/officeart/2005/8/layout/radial6"/>
    <dgm:cxn modelId="{D623836E-8B23-458E-AB8E-F8B227228C11}" type="presOf" srcId="{C79A5DFF-26E8-462D-9E04-DC2CD9D0CF89}" destId="{D890C7D0-FA2A-4F1B-9C6F-C5D6A56A95FF}" srcOrd="0" destOrd="0" presId="urn:microsoft.com/office/officeart/2005/8/layout/radial6"/>
    <dgm:cxn modelId="{45A36A1C-118C-4FF3-A53E-98A3CFF97706}" type="presParOf" srcId="{2219C739-2566-4115-B8B1-52EBCC8D9C26}" destId="{F18F682E-86C3-42F7-A157-60AA54A00B0D}" srcOrd="0" destOrd="0" presId="urn:microsoft.com/office/officeart/2005/8/layout/radial6"/>
    <dgm:cxn modelId="{A465A1E9-DADC-4B6F-A4B3-53199AFC70B7}" type="presParOf" srcId="{2219C739-2566-4115-B8B1-52EBCC8D9C26}" destId="{1073A451-F98D-48B5-983A-A8402E06704C}" srcOrd="1" destOrd="0" presId="urn:microsoft.com/office/officeart/2005/8/layout/radial6"/>
    <dgm:cxn modelId="{F5EEFB8C-E08A-4AE9-847F-7F31C6134952}" type="presParOf" srcId="{2219C739-2566-4115-B8B1-52EBCC8D9C26}" destId="{5A3AD35E-3693-403B-972A-64921A325B34}" srcOrd="2" destOrd="0" presId="urn:microsoft.com/office/officeart/2005/8/layout/radial6"/>
    <dgm:cxn modelId="{F73D5097-AA8D-4AD2-BD99-65077A0F21F8}" type="presParOf" srcId="{2219C739-2566-4115-B8B1-52EBCC8D9C26}" destId="{15A07DA8-E696-48B1-9804-886D43839DE8}" srcOrd="3" destOrd="0" presId="urn:microsoft.com/office/officeart/2005/8/layout/radial6"/>
    <dgm:cxn modelId="{BA896F5D-4361-4602-A4C4-48ADF56F781A}" type="presParOf" srcId="{2219C739-2566-4115-B8B1-52EBCC8D9C26}" destId="{20FB61C5-488B-42D1-BA57-EAE74EA2781C}" srcOrd="4" destOrd="0" presId="urn:microsoft.com/office/officeart/2005/8/layout/radial6"/>
    <dgm:cxn modelId="{5C6B87A9-D68B-4E46-ABCF-CCBF2F4DF6B8}" type="presParOf" srcId="{2219C739-2566-4115-B8B1-52EBCC8D9C26}" destId="{60B039F3-FAF1-4B51-8305-97E5D93DE819}" srcOrd="5" destOrd="0" presId="urn:microsoft.com/office/officeart/2005/8/layout/radial6"/>
    <dgm:cxn modelId="{CAB64168-A50E-46F5-A896-903C79F065F8}" type="presParOf" srcId="{2219C739-2566-4115-B8B1-52EBCC8D9C26}" destId="{BB460A8D-30E0-430B-8A82-0BCA85560A7E}" srcOrd="6" destOrd="0" presId="urn:microsoft.com/office/officeart/2005/8/layout/radial6"/>
    <dgm:cxn modelId="{3D6DE71F-4E89-4EE9-8B0D-A1AC590A89F7}" type="presParOf" srcId="{2219C739-2566-4115-B8B1-52EBCC8D9C26}" destId="{89F1D1C6-0687-404B-8153-08F630297847}" srcOrd="7" destOrd="0" presId="urn:microsoft.com/office/officeart/2005/8/layout/radial6"/>
    <dgm:cxn modelId="{11D64FC9-725D-4782-B183-BA8FA9C05A5D}" type="presParOf" srcId="{2219C739-2566-4115-B8B1-52EBCC8D9C26}" destId="{44722D75-F657-4D26-AE6F-8B82C466BA21}" srcOrd="8" destOrd="0" presId="urn:microsoft.com/office/officeart/2005/8/layout/radial6"/>
    <dgm:cxn modelId="{EF191E45-EFEB-41B4-873C-205271B72138}" type="presParOf" srcId="{2219C739-2566-4115-B8B1-52EBCC8D9C26}" destId="{D890C7D0-FA2A-4F1B-9C6F-C5D6A56A95FF}" srcOrd="9" destOrd="0" presId="urn:microsoft.com/office/officeart/2005/8/layout/radial6"/>
    <dgm:cxn modelId="{F4B65FC0-79C2-47AA-B4C9-A1065E2F6C90}" type="presParOf" srcId="{2219C739-2566-4115-B8B1-52EBCC8D9C26}" destId="{4BDB9A51-5509-4DA8-8285-4881D6BC45FC}" srcOrd="10" destOrd="0" presId="urn:microsoft.com/office/officeart/2005/8/layout/radial6"/>
    <dgm:cxn modelId="{98401072-2F8A-4A1A-9485-BCA8387C17A2}" type="presParOf" srcId="{2219C739-2566-4115-B8B1-52EBCC8D9C26}" destId="{38AF6161-317B-4CDD-BF7D-83744C020FD7}" srcOrd="11" destOrd="0" presId="urn:microsoft.com/office/officeart/2005/8/layout/radial6"/>
    <dgm:cxn modelId="{56AD6711-CC2D-4707-89CE-F93DEB34ED2F}" type="presParOf" srcId="{2219C739-2566-4115-B8B1-52EBCC8D9C26}" destId="{B1232E68-C987-415F-BA1C-C5322A5E0428}" srcOrd="12" destOrd="0" presId="urn:microsoft.com/office/officeart/2005/8/layout/radial6"/>
    <dgm:cxn modelId="{E06B10E3-E75F-4F16-A6C0-E1C86E7F4A5C}" type="presParOf" srcId="{2219C739-2566-4115-B8B1-52EBCC8D9C26}" destId="{9A016756-5C6F-4D44-A448-45E9B8CF48EB}" srcOrd="13" destOrd="0" presId="urn:microsoft.com/office/officeart/2005/8/layout/radial6"/>
    <dgm:cxn modelId="{5D4A8467-1305-4C9A-AB13-2CFE431459F9}" type="presParOf" srcId="{2219C739-2566-4115-B8B1-52EBCC8D9C26}" destId="{72B1FA28-1412-4579-9A8C-04C4CDB9C690}" srcOrd="14" destOrd="0" presId="urn:microsoft.com/office/officeart/2005/8/layout/radial6"/>
    <dgm:cxn modelId="{C53A7DDF-80B0-44AF-B816-3617F5EE0E52}" type="presParOf" srcId="{2219C739-2566-4115-B8B1-52EBCC8D9C26}" destId="{0802069F-5714-4191-B02B-C37681A267A6}" srcOrd="15"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BE255D-29E0-408A-80FE-AEF7D7BC6E9F}"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CN" altLang="en-US"/>
        </a:p>
      </dgm:t>
    </dgm:pt>
    <dgm:pt modelId="{F0736F31-D72D-45BA-AFF0-C32C41CF619E}">
      <dgm:prSet/>
      <dgm:spPr/>
      <dgm:t>
        <a:bodyPr/>
        <a:lstStyle/>
        <a:p>
          <a:pPr rtl="0"/>
          <a:r>
            <a:rPr lang="zh-CN" altLang="en-US" b="0" dirty="0" smtClean="0"/>
            <a:t>通常先为</a:t>
          </a:r>
          <a:r>
            <a:rPr lang="zh-CN" altLang="en-US" b="0" dirty="0" smtClean="0">
              <a:solidFill>
                <a:srgbClr val="FF0000"/>
              </a:solidFill>
            </a:rPr>
            <a:t>数据流</a:t>
          </a:r>
          <a:r>
            <a:rPr lang="zh-CN" altLang="en-US" b="0" dirty="0" smtClean="0"/>
            <a:t>命名，然后再为与之相关联的</a:t>
          </a:r>
          <a:r>
            <a:rPr lang="zh-CN" altLang="en-US" b="0" dirty="0" smtClean="0">
              <a:solidFill>
                <a:srgbClr val="FF0000"/>
              </a:solidFill>
            </a:rPr>
            <a:t>处理</a:t>
          </a:r>
          <a:r>
            <a:rPr lang="zh-CN" altLang="en-US" b="0" dirty="0" smtClean="0"/>
            <a:t>命名</a:t>
          </a:r>
          <a:endParaRPr lang="en-US" b="0" dirty="0"/>
        </a:p>
      </dgm:t>
    </dgm:pt>
    <dgm:pt modelId="{536D2A14-261E-4455-AB4F-3421E413F5ED}" type="parTrans" cxnId="{4F0501BE-40BC-47EE-B2D6-62157ED60780}">
      <dgm:prSet/>
      <dgm:spPr/>
      <dgm:t>
        <a:bodyPr/>
        <a:lstStyle/>
        <a:p>
          <a:endParaRPr lang="zh-CN" altLang="en-US"/>
        </a:p>
      </dgm:t>
    </dgm:pt>
    <dgm:pt modelId="{6ACB956C-1448-4794-B7C6-D91566310AA9}" type="sibTrans" cxnId="{4F0501BE-40BC-47EE-B2D6-62157ED60780}">
      <dgm:prSet/>
      <dgm:spPr/>
      <dgm:t>
        <a:bodyPr/>
        <a:lstStyle/>
        <a:p>
          <a:endParaRPr lang="zh-CN" altLang="en-US"/>
        </a:p>
      </dgm:t>
    </dgm:pt>
    <dgm:pt modelId="{B7FB5107-6E74-41F3-917B-4E837586F275}">
      <dgm:prSet/>
      <dgm:spPr/>
      <dgm:t>
        <a:bodyPr/>
        <a:lstStyle/>
        <a:p>
          <a:r>
            <a:rPr lang="zh-CN" altLang="en-US" b="0" dirty="0" smtClean="0"/>
            <a:t>名字应该反映整个</a:t>
          </a:r>
          <a:r>
            <a:rPr lang="zh-CN" altLang="en-US" b="0" dirty="0" smtClean="0">
              <a:solidFill>
                <a:srgbClr val="FF0000"/>
              </a:solidFill>
            </a:rPr>
            <a:t>处理功能</a:t>
          </a:r>
          <a:endParaRPr lang="zh-CN" altLang="en-US" b="0" dirty="0" smtClean="0">
            <a:solidFill>
              <a:srgbClr val="FF0000"/>
            </a:solidFill>
          </a:endParaRPr>
        </a:p>
      </dgm:t>
    </dgm:pt>
    <dgm:pt modelId="{5486FAD8-2750-4F08-AE80-F040850267A4}" type="parTrans" cxnId="{DBE66B44-6B67-49AF-AFE3-E10952E78172}">
      <dgm:prSet/>
      <dgm:spPr/>
      <dgm:t>
        <a:bodyPr/>
        <a:lstStyle/>
        <a:p>
          <a:endParaRPr lang="zh-CN" altLang="en-US"/>
        </a:p>
      </dgm:t>
    </dgm:pt>
    <dgm:pt modelId="{71E61CF8-BF55-44E0-955A-A42AF0E05605}" type="sibTrans" cxnId="{DBE66B44-6B67-49AF-AFE3-E10952E78172}">
      <dgm:prSet/>
      <dgm:spPr/>
      <dgm:t>
        <a:bodyPr/>
        <a:lstStyle/>
        <a:p>
          <a:endParaRPr lang="zh-CN" altLang="en-US"/>
        </a:p>
      </dgm:t>
    </dgm:pt>
    <dgm:pt modelId="{47410382-7B49-4164-A59D-8F56FE87AE55}">
      <dgm:prSet/>
      <dgm:spPr/>
      <dgm:t>
        <a:bodyPr/>
        <a:lstStyle/>
        <a:p>
          <a:r>
            <a:rPr lang="zh-CN" altLang="en-US" b="0" dirty="0" smtClean="0"/>
            <a:t>名字最好由一个具体的</a:t>
          </a:r>
          <a:r>
            <a:rPr lang="zh-CN" altLang="en-US" b="0" dirty="0" smtClean="0">
              <a:solidFill>
                <a:srgbClr val="FF0000"/>
              </a:solidFill>
            </a:rPr>
            <a:t>及物动词</a:t>
          </a:r>
          <a:r>
            <a:rPr lang="zh-CN" altLang="en-US" b="0" dirty="0" smtClean="0"/>
            <a:t>加上一个</a:t>
          </a:r>
          <a:r>
            <a:rPr lang="zh-CN" altLang="en-US" b="0" dirty="0" smtClean="0">
              <a:solidFill>
                <a:srgbClr val="FF0000"/>
              </a:solidFill>
            </a:rPr>
            <a:t>具体的宾语</a:t>
          </a:r>
          <a:r>
            <a:rPr lang="zh-CN" altLang="en-US" b="0" dirty="0" smtClean="0"/>
            <a:t>组成</a:t>
          </a:r>
          <a:endParaRPr lang="zh-CN" altLang="en-US" b="0" dirty="0" smtClean="0"/>
        </a:p>
      </dgm:t>
    </dgm:pt>
    <dgm:pt modelId="{71C05D71-1B0D-4CAB-ADCC-566D2E4FC0FC}" type="parTrans" cxnId="{2B22C3F0-63B4-4DA9-B279-222FA70C3D7B}">
      <dgm:prSet/>
      <dgm:spPr/>
      <dgm:t>
        <a:bodyPr/>
        <a:lstStyle/>
        <a:p>
          <a:endParaRPr lang="zh-CN" altLang="en-US"/>
        </a:p>
      </dgm:t>
    </dgm:pt>
    <dgm:pt modelId="{51B23711-8906-4F6A-B0DC-1B5C24FEE3DD}" type="sibTrans" cxnId="{2B22C3F0-63B4-4DA9-B279-222FA70C3D7B}">
      <dgm:prSet/>
      <dgm:spPr/>
      <dgm:t>
        <a:bodyPr/>
        <a:lstStyle/>
        <a:p>
          <a:endParaRPr lang="zh-CN" altLang="en-US"/>
        </a:p>
      </dgm:t>
    </dgm:pt>
    <dgm:pt modelId="{2B6DB361-0381-46B6-AB83-D2404CE8F107}">
      <dgm:prSet/>
      <dgm:spPr/>
      <dgm:t>
        <a:bodyPr/>
        <a:lstStyle/>
        <a:p>
          <a:r>
            <a:rPr lang="zh-CN" altLang="en-US" b="0" dirty="0" smtClean="0"/>
            <a:t>如果必须用</a:t>
          </a:r>
          <a:r>
            <a:rPr lang="zh-CN" altLang="en-US" b="0" dirty="0" smtClean="0">
              <a:solidFill>
                <a:srgbClr val="FF0000"/>
              </a:solidFill>
            </a:rPr>
            <a:t>两个动词</a:t>
          </a:r>
          <a:r>
            <a:rPr lang="zh-CN" altLang="en-US" b="0" dirty="0" smtClean="0"/>
            <a:t>才能</a:t>
          </a:r>
          <a:r>
            <a:rPr lang="zh-CN" altLang="en-US" b="0" dirty="0" smtClean="0">
              <a:solidFill>
                <a:srgbClr val="FF0000"/>
              </a:solidFill>
            </a:rPr>
            <a:t>描述整个处理功能</a:t>
          </a:r>
          <a:r>
            <a:rPr lang="zh-CN" altLang="en-US" b="0" dirty="0" smtClean="0"/>
            <a:t>，则把这个处理再</a:t>
          </a:r>
          <a:r>
            <a:rPr lang="zh-CN" altLang="en-US" b="0" dirty="0" smtClean="0">
              <a:solidFill>
                <a:srgbClr val="FF0000"/>
              </a:solidFill>
            </a:rPr>
            <a:t>分解</a:t>
          </a:r>
          <a:r>
            <a:rPr lang="zh-CN" altLang="en-US" b="0" dirty="0" smtClean="0"/>
            <a:t>成两个处理可能更恰当</a:t>
          </a:r>
          <a:endParaRPr lang="zh-CN" altLang="en-US" b="0" dirty="0" smtClean="0"/>
        </a:p>
      </dgm:t>
    </dgm:pt>
    <dgm:pt modelId="{C6A52DD3-5E3E-4CEC-B40A-482C91B88A8A}" type="parTrans" cxnId="{A4F14B18-B444-4F35-9D7F-9C08BB7674DD}">
      <dgm:prSet/>
      <dgm:spPr/>
      <dgm:t>
        <a:bodyPr/>
        <a:lstStyle/>
        <a:p>
          <a:endParaRPr lang="zh-CN" altLang="en-US"/>
        </a:p>
      </dgm:t>
    </dgm:pt>
    <dgm:pt modelId="{661B9133-B93A-4158-954C-3490F667120E}" type="sibTrans" cxnId="{A4F14B18-B444-4F35-9D7F-9C08BB7674DD}">
      <dgm:prSet/>
      <dgm:spPr/>
      <dgm:t>
        <a:bodyPr/>
        <a:lstStyle/>
        <a:p>
          <a:endParaRPr lang="zh-CN" altLang="en-US"/>
        </a:p>
      </dgm:t>
    </dgm:pt>
    <dgm:pt modelId="{B331D884-5315-4FCE-9948-F5AC3E3332DC}">
      <dgm:prSet/>
      <dgm:spPr/>
      <dgm:t>
        <a:bodyPr/>
        <a:lstStyle/>
        <a:p>
          <a:r>
            <a:rPr lang="zh-CN" altLang="en-US" b="0" dirty="0" smtClean="0"/>
            <a:t>如果在为某个处理</a:t>
          </a:r>
          <a:r>
            <a:rPr lang="zh-CN" altLang="en-US" b="0" dirty="0" smtClean="0">
              <a:solidFill>
                <a:srgbClr val="FF0000"/>
              </a:solidFill>
            </a:rPr>
            <a:t>命名</a:t>
          </a:r>
          <a:r>
            <a:rPr lang="zh-CN" altLang="en-US" b="0" dirty="0" smtClean="0"/>
            <a:t>时遇到</a:t>
          </a:r>
          <a:r>
            <a:rPr lang="zh-CN" altLang="en-US" b="0" dirty="0" smtClean="0">
              <a:solidFill>
                <a:srgbClr val="FF0000"/>
              </a:solidFill>
            </a:rPr>
            <a:t>困难</a:t>
          </a:r>
          <a:r>
            <a:rPr lang="zh-CN" altLang="en-US" b="0" dirty="0" smtClean="0"/>
            <a:t>，应考虑</a:t>
          </a:r>
          <a:r>
            <a:rPr lang="zh-CN" altLang="en-US" b="0" dirty="0" smtClean="0">
              <a:solidFill>
                <a:srgbClr val="FF0000"/>
              </a:solidFill>
            </a:rPr>
            <a:t>重新分解</a:t>
          </a:r>
          <a:endParaRPr lang="zh-CN" altLang="en-US" b="0" dirty="0">
            <a:solidFill>
              <a:srgbClr val="FF0000"/>
            </a:solidFill>
          </a:endParaRPr>
        </a:p>
      </dgm:t>
    </dgm:pt>
    <dgm:pt modelId="{EE9BE8DB-B1D1-4492-ACDD-F20425D123D5}" type="parTrans" cxnId="{9E35A23B-E33C-4449-B0E0-90B3B6B98755}">
      <dgm:prSet/>
      <dgm:spPr/>
      <dgm:t>
        <a:bodyPr/>
        <a:lstStyle/>
        <a:p>
          <a:endParaRPr lang="zh-CN" altLang="en-US"/>
        </a:p>
      </dgm:t>
    </dgm:pt>
    <dgm:pt modelId="{0D375741-7CCC-43F9-A859-3B5D3DF77D51}" type="sibTrans" cxnId="{9E35A23B-E33C-4449-B0E0-90B3B6B98755}">
      <dgm:prSet/>
      <dgm:spPr/>
      <dgm:t>
        <a:bodyPr/>
        <a:lstStyle/>
        <a:p>
          <a:endParaRPr lang="zh-CN" altLang="en-US"/>
        </a:p>
      </dgm:t>
    </dgm:pt>
    <dgm:pt modelId="{3CC87B49-9C11-46DC-9CFC-F8013E0F0523}" type="pres">
      <dgm:prSet presAssocID="{12BE255D-29E0-408A-80FE-AEF7D7BC6E9F}" presName="linear" presStyleCnt="0">
        <dgm:presLayoutVars>
          <dgm:animLvl val="lvl"/>
          <dgm:resizeHandles val="exact"/>
        </dgm:presLayoutVars>
      </dgm:prSet>
      <dgm:spPr/>
      <dgm:t>
        <a:bodyPr/>
        <a:lstStyle/>
        <a:p>
          <a:endParaRPr lang="zh-CN" altLang="en-US"/>
        </a:p>
      </dgm:t>
    </dgm:pt>
    <dgm:pt modelId="{81145142-7991-497B-A08C-14CCC95BD338}" type="pres">
      <dgm:prSet presAssocID="{F0736F31-D72D-45BA-AFF0-C32C41CF619E}" presName="parentText" presStyleLbl="node1" presStyleIdx="0" presStyleCnt="5">
        <dgm:presLayoutVars>
          <dgm:chMax val="0"/>
          <dgm:bulletEnabled val="1"/>
        </dgm:presLayoutVars>
      </dgm:prSet>
      <dgm:spPr/>
      <dgm:t>
        <a:bodyPr/>
        <a:lstStyle/>
        <a:p>
          <a:endParaRPr lang="zh-CN" altLang="en-US"/>
        </a:p>
      </dgm:t>
    </dgm:pt>
    <dgm:pt modelId="{049280B0-E4B6-4C09-B57C-4C9ECE949144}" type="pres">
      <dgm:prSet presAssocID="{6ACB956C-1448-4794-B7C6-D91566310AA9}" presName="spacer" presStyleCnt="0"/>
      <dgm:spPr/>
      <dgm:t>
        <a:bodyPr/>
        <a:lstStyle/>
        <a:p>
          <a:endParaRPr lang="zh-CN" altLang="en-US"/>
        </a:p>
      </dgm:t>
    </dgm:pt>
    <dgm:pt modelId="{79A8388D-5F0D-4008-AA1F-85755550EFAE}" type="pres">
      <dgm:prSet presAssocID="{B7FB5107-6E74-41F3-917B-4E837586F275}" presName="parentText" presStyleLbl="node1" presStyleIdx="1" presStyleCnt="5">
        <dgm:presLayoutVars>
          <dgm:chMax val="0"/>
          <dgm:bulletEnabled val="1"/>
        </dgm:presLayoutVars>
      </dgm:prSet>
      <dgm:spPr/>
      <dgm:t>
        <a:bodyPr/>
        <a:lstStyle/>
        <a:p>
          <a:endParaRPr lang="zh-CN" altLang="en-US"/>
        </a:p>
      </dgm:t>
    </dgm:pt>
    <dgm:pt modelId="{2E34A8AB-B119-4C13-B88F-B18C6AB3F04A}" type="pres">
      <dgm:prSet presAssocID="{71E61CF8-BF55-44E0-955A-A42AF0E05605}" presName="spacer" presStyleCnt="0"/>
      <dgm:spPr/>
      <dgm:t>
        <a:bodyPr/>
        <a:lstStyle/>
        <a:p>
          <a:endParaRPr lang="zh-CN" altLang="en-US"/>
        </a:p>
      </dgm:t>
    </dgm:pt>
    <dgm:pt modelId="{9F6B62EE-8081-4387-B145-F74D9F8E4AEC}" type="pres">
      <dgm:prSet presAssocID="{47410382-7B49-4164-A59D-8F56FE87AE55}" presName="parentText" presStyleLbl="node1" presStyleIdx="2" presStyleCnt="5">
        <dgm:presLayoutVars>
          <dgm:chMax val="0"/>
          <dgm:bulletEnabled val="1"/>
        </dgm:presLayoutVars>
      </dgm:prSet>
      <dgm:spPr/>
      <dgm:t>
        <a:bodyPr/>
        <a:lstStyle/>
        <a:p>
          <a:endParaRPr lang="zh-CN" altLang="en-US"/>
        </a:p>
      </dgm:t>
    </dgm:pt>
    <dgm:pt modelId="{7EB014FF-A6EB-420A-A745-54173497A34A}" type="pres">
      <dgm:prSet presAssocID="{51B23711-8906-4F6A-B0DC-1B5C24FEE3DD}" presName="spacer" presStyleCnt="0"/>
      <dgm:spPr/>
      <dgm:t>
        <a:bodyPr/>
        <a:lstStyle/>
        <a:p>
          <a:endParaRPr lang="zh-CN" altLang="en-US"/>
        </a:p>
      </dgm:t>
    </dgm:pt>
    <dgm:pt modelId="{9FDEDC2B-2D9D-4AE9-A75C-722379ED3CEB}" type="pres">
      <dgm:prSet presAssocID="{2B6DB361-0381-46B6-AB83-D2404CE8F107}" presName="parentText" presStyleLbl="node1" presStyleIdx="3" presStyleCnt="5">
        <dgm:presLayoutVars>
          <dgm:chMax val="0"/>
          <dgm:bulletEnabled val="1"/>
        </dgm:presLayoutVars>
      </dgm:prSet>
      <dgm:spPr/>
      <dgm:t>
        <a:bodyPr/>
        <a:lstStyle/>
        <a:p>
          <a:endParaRPr lang="zh-CN" altLang="en-US"/>
        </a:p>
      </dgm:t>
    </dgm:pt>
    <dgm:pt modelId="{90BED778-F973-40FA-A986-9441D00EF9A3}" type="pres">
      <dgm:prSet presAssocID="{661B9133-B93A-4158-954C-3490F667120E}" presName="spacer" presStyleCnt="0"/>
      <dgm:spPr/>
      <dgm:t>
        <a:bodyPr/>
        <a:lstStyle/>
        <a:p>
          <a:endParaRPr lang="zh-CN" altLang="en-US"/>
        </a:p>
      </dgm:t>
    </dgm:pt>
    <dgm:pt modelId="{A1E937B2-49D9-412A-8A43-3AF6C0F58F07}" type="pres">
      <dgm:prSet presAssocID="{B331D884-5315-4FCE-9948-F5AC3E3332DC}" presName="parentText" presStyleLbl="node1" presStyleIdx="4" presStyleCnt="5">
        <dgm:presLayoutVars>
          <dgm:chMax val="0"/>
          <dgm:bulletEnabled val="1"/>
        </dgm:presLayoutVars>
      </dgm:prSet>
      <dgm:spPr/>
      <dgm:t>
        <a:bodyPr/>
        <a:lstStyle/>
        <a:p>
          <a:endParaRPr lang="zh-CN" altLang="en-US"/>
        </a:p>
      </dgm:t>
    </dgm:pt>
  </dgm:ptLst>
  <dgm:cxnLst>
    <dgm:cxn modelId="{A9827FE2-28CD-4FE6-9597-D8CCD5BCA18D}" type="presOf" srcId="{12BE255D-29E0-408A-80FE-AEF7D7BC6E9F}" destId="{3CC87B49-9C11-46DC-9CFC-F8013E0F0523}" srcOrd="0" destOrd="0" presId="urn:microsoft.com/office/officeart/2005/8/layout/vList2"/>
    <dgm:cxn modelId="{1DE44DFD-636F-4D70-9132-643B2EA79737}" type="presOf" srcId="{F0736F31-D72D-45BA-AFF0-C32C41CF619E}" destId="{81145142-7991-497B-A08C-14CCC95BD338}" srcOrd="0" destOrd="0" presId="urn:microsoft.com/office/officeart/2005/8/layout/vList2"/>
    <dgm:cxn modelId="{4F0501BE-40BC-47EE-B2D6-62157ED60780}" srcId="{12BE255D-29E0-408A-80FE-AEF7D7BC6E9F}" destId="{F0736F31-D72D-45BA-AFF0-C32C41CF619E}" srcOrd="0" destOrd="0" parTransId="{536D2A14-261E-4455-AB4F-3421E413F5ED}" sibTransId="{6ACB956C-1448-4794-B7C6-D91566310AA9}"/>
    <dgm:cxn modelId="{DBE66B44-6B67-49AF-AFE3-E10952E78172}" srcId="{12BE255D-29E0-408A-80FE-AEF7D7BC6E9F}" destId="{B7FB5107-6E74-41F3-917B-4E837586F275}" srcOrd="1" destOrd="0" parTransId="{5486FAD8-2750-4F08-AE80-F040850267A4}" sibTransId="{71E61CF8-BF55-44E0-955A-A42AF0E05605}"/>
    <dgm:cxn modelId="{6A307F17-5408-4A78-9509-C79C8DD6A8D7}" type="presOf" srcId="{B7FB5107-6E74-41F3-917B-4E837586F275}" destId="{79A8388D-5F0D-4008-AA1F-85755550EFAE}" srcOrd="0" destOrd="0" presId="urn:microsoft.com/office/officeart/2005/8/layout/vList2"/>
    <dgm:cxn modelId="{9E35A23B-E33C-4449-B0E0-90B3B6B98755}" srcId="{12BE255D-29E0-408A-80FE-AEF7D7BC6E9F}" destId="{B331D884-5315-4FCE-9948-F5AC3E3332DC}" srcOrd="4" destOrd="0" parTransId="{EE9BE8DB-B1D1-4492-ACDD-F20425D123D5}" sibTransId="{0D375741-7CCC-43F9-A859-3B5D3DF77D51}"/>
    <dgm:cxn modelId="{AF0C4104-EBC1-4AC0-9E85-8CBD98F6F40A}" type="presOf" srcId="{2B6DB361-0381-46B6-AB83-D2404CE8F107}" destId="{9FDEDC2B-2D9D-4AE9-A75C-722379ED3CEB}" srcOrd="0" destOrd="0" presId="urn:microsoft.com/office/officeart/2005/8/layout/vList2"/>
    <dgm:cxn modelId="{2B22C3F0-63B4-4DA9-B279-222FA70C3D7B}" srcId="{12BE255D-29E0-408A-80FE-AEF7D7BC6E9F}" destId="{47410382-7B49-4164-A59D-8F56FE87AE55}" srcOrd="2" destOrd="0" parTransId="{71C05D71-1B0D-4CAB-ADCC-566D2E4FC0FC}" sibTransId="{51B23711-8906-4F6A-B0DC-1B5C24FEE3DD}"/>
    <dgm:cxn modelId="{33E0FDDD-F801-4037-A4C8-48A3D154B605}" type="presOf" srcId="{47410382-7B49-4164-A59D-8F56FE87AE55}" destId="{9F6B62EE-8081-4387-B145-F74D9F8E4AEC}" srcOrd="0" destOrd="0" presId="urn:microsoft.com/office/officeart/2005/8/layout/vList2"/>
    <dgm:cxn modelId="{2A65BFB2-B403-4DD5-ABDB-0D4503C83BD8}" type="presOf" srcId="{B331D884-5315-4FCE-9948-F5AC3E3332DC}" destId="{A1E937B2-49D9-412A-8A43-3AF6C0F58F07}" srcOrd="0" destOrd="0" presId="urn:microsoft.com/office/officeart/2005/8/layout/vList2"/>
    <dgm:cxn modelId="{A4F14B18-B444-4F35-9D7F-9C08BB7674DD}" srcId="{12BE255D-29E0-408A-80FE-AEF7D7BC6E9F}" destId="{2B6DB361-0381-46B6-AB83-D2404CE8F107}" srcOrd="3" destOrd="0" parTransId="{C6A52DD3-5E3E-4CEC-B40A-482C91B88A8A}" sibTransId="{661B9133-B93A-4158-954C-3490F667120E}"/>
    <dgm:cxn modelId="{846A70B6-2B49-4E99-A727-DB8D29EBC319}" type="presParOf" srcId="{3CC87B49-9C11-46DC-9CFC-F8013E0F0523}" destId="{81145142-7991-497B-A08C-14CCC95BD338}" srcOrd="0" destOrd="0" presId="urn:microsoft.com/office/officeart/2005/8/layout/vList2"/>
    <dgm:cxn modelId="{9E2C955B-55FF-48B2-9CA7-710878EA8999}" type="presParOf" srcId="{3CC87B49-9C11-46DC-9CFC-F8013E0F0523}" destId="{049280B0-E4B6-4C09-B57C-4C9ECE949144}" srcOrd="1" destOrd="0" presId="urn:microsoft.com/office/officeart/2005/8/layout/vList2"/>
    <dgm:cxn modelId="{E7E7C882-0256-48BF-B878-AED562686553}" type="presParOf" srcId="{3CC87B49-9C11-46DC-9CFC-F8013E0F0523}" destId="{79A8388D-5F0D-4008-AA1F-85755550EFAE}" srcOrd="2" destOrd="0" presId="urn:microsoft.com/office/officeart/2005/8/layout/vList2"/>
    <dgm:cxn modelId="{98F28C1E-592A-4AEC-BAEE-AE4ED977894C}" type="presParOf" srcId="{3CC87B49-9C11-46DC-9CFC-F8013E0F0523}" destId="{2E34A8AB-B119-4C13-B88F-B18C6AB3F04A}" srcOrd="3" destOrd="0" presId="urn:microsoft.com/office/officeart/2005/8/layout/vList2"/>
    <dgm:cxn modelId="{15B8352C-9B6F-4FD6-A865-939B5F658BB7}" type="presParOf" srcId="{3CC87B49-9C11-46DC-9CFC-F8013E0F0523}" destId="{9F6B62EE-8081-4387-B145-F74D9F8E4AEC}" srcOrd="4" destOrd="0" presId="urn:microsoft.com/office/officeart/2005/8/layout/vList2"/>
    <dgm:cxn modelId="{85D8CD01-635C-4A22-AF8C-90BF3C868DF5}" type="presParOf" srcId="{3CC87B49-9C11-46DC-9CFC-F8013E0F0523}" destId="{7EB014FF-A6EB-420A-A745-54173497A34A}" srcOrd="5" destOrd="0" presId="urn:microsoft.com/office/officeart/2005/8/layout/vList2"/>
    <dgm:cxn modelId="{EB7DD0CE-7027-4636-94D1-3AAD8B340AC8}" type="presParOf" srcId="{3CC87B49-9C11-46DC-9CFC-F8013E0F0523}" destId="{9FDEDC2B-2D9D-4AE9-A75C-722379ED3CEB}" srcOrd="6" destOrd="0" presId="urn:microsoft.com/office/officeart/2005/8/layout/vList2"/>
    <dgm:cxn modelId="{E62D29B8-4366-45CA-B34D-57B83D0EE3A9}" type="presParOf" srcId="{3CC87B49-9C11-46DC-9CFC-F8013E0F0523}" destId="{90BED778-F973-40FA-A986-9441D00EF9A3}" srcOrd="7" destOrd="0" presId="urn:microsoft.com/office/officeart/2005/8/layout/vList2"/>
    <dgm:cxn modelId="{5921CDAB-79CB-4592-918D-0782B2E7807B}" type="presParOf" srcId="{3CC87B49-9C11-46DC-9CFC-F8013E0F0523}" destId="{A1E937B2-49D9-412A-8A43-3AF6C0F58F07}"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BE255D-29E0-408A-80FE-AEF7D7BC6E9F}"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CN" altLang="en-US"/>
        </a:p>
      </dgm:t>
    </dgm:pt>
    <dgm:pt modelId="{F0736F31-D72D-45BA-AFF0-C32C41CF619E}">
      <dgm:prSet custT="1"/>
      <dgm:spPr/>
      <dgm:t>
        <a:bodyPr/>
        <a:lstStyle/>
        <a:p>
          <a:pPr rtl="0"/>
          <a:r>
            <a:rPr lang="zh-CN" altLang="en-US" sz="2000" b="0" dirty="0" smtClean="0"/>
            <a:t>数据源点</a:t>
          </a:r>
          <a:r>
            <a:rPr lang="en-US" altLang="zh-CN" sz="2000" b="0" dirty="0" smtClean="0"/>
            <a:t>/</a:t>
          </a:r>
          <a:r>
            <a:rPr lang="zh-CN" altLang="en-US" sz="2000" b="0" dirty="0" smtClean="0"/>
            <a:t>终点并不需要在开发目标系统的过程中设计和实现，是目标系统</a:t>
          </a:r>
          <a:r>
            <a:rPr lang="zh-CN" altLang="en-US" sz="2000" b="0" dirty="0" smtClean="0">
              <a:solidFill>
                <a:srgbClr val="FF0000"/>
              </a:solidFill>
            </a:rPr>
            <a:t>外围环境</a:t>
          </a:r>
          <a:r>
            <a:rPr lang="zh-CN" altLang="en-US" sz="2000" b="0" dirty="0" smtClean="0"/>
            <a:t>部分</a:t>
          </a:r>
          <a:endParaRPr lang="en-US" sz="2000" b="0" dirty="0"/>
        </a:p>
      </dgm:t>
    </dgm:pt>
    <dgm:pt modelId="{536D2A14-261E-4455-AB4F-3421E413F5ED}" type="parTrans" cxnId="{4F0501BE-40BC-47EE-B2D6-62157ED60780}">
      <dgm:prSet/>
      <dgm:spPr/>
      <dgm:t>
        <a:bodyPr/>
        <a:lstStyle/>
        <a:p>
          <a:endParaRPr lang="zh-CN" altLang="en-US"/>
        </a:p>
      </dgm:t>
    </dgm:pt>
    <dgm:pt modelId="{6ACB956C-1448-4794-B7C6-D91566310AA9}" type="sibTrans" cxnId="{4F0501BE-40BC-47EE-B2D6-62157ED60780}">
      <dgm:prSet/>
      <dgm:spPr/>
      <dgm:t>
        <a:bodyPr/>
        <a:lstStyle/>
        <a:p>
          <a:endParaRPr lang="zh-CN" altLang="en-US"/>
        </a:p>
      </dgm:t>
    </dgm:pt>
    <dgm:pt modelId="{AED7C1E3-2E0F-4DA1-A431-E355E08B13F6}">
      <dgm:prSet custT="1"/>
      <dgm:spPr/>
      <dgm:t>
        <a:bodyPr/>
        <a:lstStyle/>
        <a:p>
          <a:r>
            <a:rPr lang="zh-CN" altLang="en-US" sz="2000" b="0" dirty="0" smtClean="0"/>
            <a:t>采用它们在问题中</a:t>
          </a:r>
          <a:r>
            <a:rPr lang="zh-CN" altLang="en-US" sz="2000" b="0" dirty="0" smtClean="0">
              <a:solidFill>
                <a:srgbClr val="FF0000"/>
              </a:solidFill>
            </a:rPr>
            <a:t>习惯</a:t>
          </a:r>
          <a:r>
            <a:rPr lang="zh-CN" altLang="en-US" sz="2000" b="0" dirty="0" smtClean="0"/>
            <a:t>使用的</a:t>
          </a:r>
          <a:r>
            <a:rPr lang="zh-CN" altLang="en-US" sz="2000" b="0" dirty="0" smtClean="0">
              <a:solidFill>
                <a:srgbClr val="FF0000"/>
              </a:solidFill>
            </a:rPr>
            <a:t>名称</a:t>
          </a:r>
          <a:r>
            <a:rPr lang="zh-CN" altLang="en-US" sz="2000" b="0" dirty="0" smtClean="0"/>
            <a:t>，如“仓库管理员”、“采购员”、“销售员”等</a:t>
          </a:r>
          <a:endParaRPr lang="zh-CN" altLang="en-US" sz="2000" b="0" dirty="0"/>
        </a:p>
      </dgm:t>
    </dgm:pt>
    <dgm:pt modelId="{663B7D12-F324-418D-8BA4-7EA0D1173A84}" type="parTrans" cxnId="{F528BC7E-C02A-4EDE-BA37-80611394BD69}">
      <dgm:prSet/>
      <dgm:spPr/>
      <dgm:t>
        <a:bodyPr/>
        <a:lstStyle/>
        <a:p>
          <a:endParaRPr lang="zh-CN" altLang="en-US"/>
        </a:p>
      </dgm:t>
    </dgm:pt>
    <dgm:pt modelId="{15368F63-10CE-4701-A28A-B12ABB39B589}" type="sibTrans" cxnId="{F528BC7E-C02A-4EDE-BA37-80611394BD69}">
      <dgm:prSet/>
      <dgm:spPr/>
      <dgm:t>
        <a:bodyPr/>
        <a:lstStyle/>
        <a:p>
          <a:endParaRPr lang="zh-CN" altLang="en-US"/>
        </a:p>
      </dgm:t>
    </dgm:pt>
    <dgm:pt modelId="{3CC87B49-9C11-46DC-9CFC-F8013E0F0523}" type="pres">
      <dgm:prSet presAssocID="{12BE255D-29E0-408A-80FE-AEF7D7BC6E9F}" presName="linear" presStyleCnt="0">
        <dgm:presLayoutVars>
          <dgm:animLvl val="lvl"/>
          <dgm:resizeHandles val="exact"/>
        </dgm:presLayoutVars>
      </dgm:prSet>
      <dgm:spPr/>
      <dgm:t>
        <a:bodyPr/>
        <a:lstStyle/>
        <a:p>
          <a:endParaRPr lang="zh-CN" altLang="en-US"/>
        </a:p>
      </dgm:t>
    </dgm:pt>
    <dgm:pt modelId="{81145142-7991-497B-A08C-14CCC95BD338}" type="pres">
      <dgm:prSet presAssocID="{F0736F31-D72D-45BA-AFF0-C32C41CF619E}" presName="parentText" presStyleLbl="node1" presStyleIdx="0" presStyleCnt="2">
        <dgm:presLayoutVars>
          <dgm:chMax val="0"/>
          <dgm:bulletEnabled val="1"/>
        </dgm:presLayoutVars>
      </dgm:prSet>
      <dgm:spPr/>
      <dgm:t>
        <a:bodyPr/>
        <a:lstStyle/>
        <a:p>
          <a:endParaRPr lang="zh-CN" altLang="en-US"/>
        </a:p>
      </dgm:t>
    </dgm:pt>
    <dgm:pt modelId="{049280B0-E4B6-4C09-B57C-4C9ECE949144}" type="pres">
      <dgm:prSet presAssocID="{6ACB956C-1448-4794-B7C6-D91566310AA9}" presName="spacer" presStyleCnt="0"/>
      <dgm:spPr/>
      <dgm:t>
        <a:bodyPr/>
        <a:lstStyle/>
        <a:p>
          <a:endParaRPr lang="zh-CN" altLang="en-US"/>
        </a:p>
      </dgm:t>
    </dgm:pt>
    <dgm:pt modelId="{D6C24160-2A53-4372-8FC8-105A2CDA4AAD}" type="pres">
      <dgm:prSet presAssocID="{AED7C1E3-2E0F-4DA1-A431-E355E08B13F6}" presName="parentText" presStyleLbl="node1" presStyleIdx="1" presStyleCnt="2">
        <dgm:presLayoutVars>
          <dgm:chMax val="0"/>
          <dgm:bulletEnabled val="1"/>
        </dgm:presLayoutVars>
      </dgm:prSet>
      <dgm:spPr/>
      <dgm:t>
        <a:bodyPr/>
        <a:lstStyle/>
        <a:p>
          <a:endParaRPr lang="zh-CN" altLang="en-US"/>
        </a:p>
      </dgm:t>
    </dgm:pt>
  </dgm:ptLst>
  <dgm:cxnLst>
    <dgm:cxn modelId="{6FEA28B9-8A07-4143-8A8A-337830646C72}" type="presOf" srcId="{AED7C1E3-2E0F-4DA1-A431-E355E08B13F6}" destId="{D6C24160-2A53-4372-8FC8-105A2CDA4AAD}" srcOrd="0" destOrd="0" presId="urn:microsoft.com/office/officeart/2005/8/layout/vList2"/>
    <dgm:cxn modelId="{4F0501BE-40BC-47EE-B2D6-62157ED60780}" srcId="{12BE255D-29E0-408A-80FE-AEF7D7BC6E9F}" destId="{F0736F31-D72D-45BA-AFF0-C32C41CF619E}" srcOrd="0" destOrd="0" parTransId="{536D2A14-261E-4455-AB4F-3421E413F5ED}" sibTransId="{6ACB956C-1448-4794-B7C6-D91566310AA9}"/>
    <dgm:cxn modelId="{A2681B10-C8BD-4327-AB7E-4DF1E1F03AB0}" type="presOf" srcId="{F0736F31-D72D-45BA-AFF0-C32C41CF619E}" destId="{81145142-7991-497B-A08C-14CCC95BD338}" srcOrd="0" destOrd="0" presId="urn:microsoft.com/office/officeart/2005/8/layout/vList2"/>
    <dgm:cxn modelId="{3470AF32-4663-4699-8488-786DDB264E21}" type="presOf" srcId="{12BE255D-29E0-408A-80FE-AEF7D7BC6E9F}" destId="{3CC87B49-9C11-46DC-9CFC-F8013E0F0523}" srcOrd="0" destOrd="0" presId="urn:microsoft.com/office/officeart/2005/8/layout/vList2"/>
    <dgm:cxn modelId="{F528BC7E-C02A-4EDE-BA37-80611394BD69}" srcId="{12BE255D-29E0-408A-80FE-AEF7D7BC6E9F}" destId="{AED7C1E3-2E0F-4DA1-A431-E355E08B13F6}" srcOrd="1" destOrd="0" parTransId="{663B7D12-F324-418D-8BA4-7EA0D1173A84}" sibTransId="{15368F63-10CE-4701-A28A-B12ABB39B589}"/>
    <dgm:cxn modelId="{C6D293FE-9288-4648-AB76-EBCFACC7F83F}" type="presParOf" srcId="{3CC87B49-9C11-46DC-9CFC-F8013E0F0523}" destId="{81145142-7991-497B-A08C-14CCC95BD338}" srcOrd="0" destOrd="0" presId="urn:microsoft.com/office/officeart/2005/8/layout/vList2"/>
    <dgm:cxn modelId="{3B9ED4ED-A490-4AC1-BF56-37B9E082A15A}" type="presParOf" srcId="{3CC87B49-9C11-46DC-9CFC-F8013E0F0523}" destId="{049280B0-E4B6-4C09-B57C-4C9ECE949144}" srcOrd="1" destOrd="0" presId="urn:microsoft.com/office/officeart/2005/8/layout/vList2"/>
    <dgm:cxn modelId="{21F96752-D1F4-4F63-8A34-FF6312F5246C}" type="presParOf" srcId="{3CC87B49-9C11-46DC-9CFC-F8013E0F0523}" destId="{D6C24160-2A53-4372-8FC8-105A2CDA4AAD}" srcOrd="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51E7DC-42CF-498A-ADE3-240BF2825E2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9D1D4898-671B-40D2-AA6E-A90F54FD117C}">
      <dgm:prSet phldrT="[文本]" phldr="1"/>
      <dgm:spPr/>
      <dgm:t>
        <a:bodyPr/>
        <a:lstStyle/>
        <a:p>
          <a:endParaRPr lang="zh-CN" altLang="en-US" b="1">
            <a:solidFill>
              <a:schemeClr val="tx2"/>
            </a:solidFill>
          </a:endParaRPr>
        </a:p>
      </dgm:t>
    </dgm:pt>
    <dgm:pt modelId="{F1C6B348-3EEF-412B-AF4D-BCF62876967A}" type="parTrans" cxnId="{5239E07D-B54B-44B3-9C33-688379AE3248}">
      <dgm:prSet/>
      <dgm:spPr/>
      <dgm:t>
        <a:bodyPr/>
        <a:lstStyle/>
        <a:p>
          <a:endParaRPr lang="zh-CN" altLang="en-US"/>
        </a:p>
      </dgm:t>
    </dgm:pt>
    <dgm:pt modelId="{6FE2069A-01F2-4C89-B785-70C245B6EC5F}" type="sibTrans" cxnId="{5239E07D-B54B-44B3-9C33-688379AE3248}">
      <dgm:prSet/>
      <dgm:spPr/>
      <dgm:t>
        <a:bodyPr/>
        <a:lstStyle/>
        <a:p>
          <a:endParaRPr lang="zh-CN" altLang="en-US"/>
        </a:p>
      </dgm:t>
    </dgm:pt>
    <dgm:pt modelId="{3EE64F7A-9462-4117-9F7E-78E71F9B80CF}">
      <dgm:prSet phldrT="[文本]"/>
      <dgm:spPr/>
      <dgm:t>
        <a:bodyPr/>
        <a:lstStyle/>
        <a:p>
          <a:r>
            <a:rPr lang="zh-CN" altLang="en-US" b="1" dirty="0" smtClean="0">
              <a:solidFill>
                <a:schemeClr val="tx2"/>
              </a:solidFill>
            </a:rPr>
            <a:t>机会研究</a:t>
          </a:r>
          <a:endParaRPr lang="zh-CN" altLang="en-US" b="1" dirty="0">
            <a:solidFill>
              <a:schemeClr val="tx2"/>
            </a:solidFill>
          </a:endParaRPr>
        </a:p>
      </dgm:t>
    </dgm:pt>
    <dgm:pt modelId="{CB4AAB79-C394-4AD7-A212-6BFEBF364DCB}" type="parTrans" cxnId="{797AB396-050E-4D5E-A823-FD09251D7BC5}">
      <dgm:prSet/>
      <dgm:spPr/>
      <dgm:t>
        <a:bodyPr/>
        <a:lstStyle/>
        <a:p>
          <a:endParaRPr lang="zh-CN" altLang="en-US"/>
        </a:p>
      </dgm:t>
    </dgm:pt>
    <dgm:pt modelId="{80AF81AA-8072-41D0-9957-42F56099D705}" type="sibTrans" cxnId="{797AB396-050E-4D5E-A823-FD09251D7BC5}">
      <dgm:prSet/>
      <dgm:spPr/>
      <dgm:t>
        <a:bodyPr/>
        <a:lstStyle/>
        <a:p>
          <a:endParaRPr lang="zh-CN" altLang="en-US"/>
        </a:p>
      </dgm:t>
    </dgm:pt>
    <dgm:pt modelId="{D537D143-AA74-48B2-A559-86E75E1F9625}">
      <dgm:prSet phldrT="[文本]" phldr="1"/>
      <dgm:spPr/>
      <dgm:t>
        <a:bodyPr/>
        <a:lstStyle/>
        <a:p>
          <a:endParaRPr lang="zh-CN" altLang="en-US" b="1">
            <a:solidFill>
              <a:schemeClr val="tx2"/>
            </a:solidFill>
          </a:endParaRPr>
        </a:p>
      </dgm:t>
    </dgm:pt>
    <dgm:pt modelId="{4BB3D9F2-0FEB-4029-9101-BD6A255B83D9}" type="parTrans" cxnId="{C06B4439-6A78-4947-9406-4238AD80CCCF}">
      <dgm:prSet/>
      <dgm:spPr/>
      <dgm:t>
        <a:bodyPr/>
        <a:lstStyle/>
        <a:p>
          <a:endParaRPr lang="zh-CN" altLang="en-US"/>
        </a:p>
      </dgm:t>
    </dgm:pt>
    <dgm:pt modelId="{50680CE1-D117-4F95-9548-A3F7061CD977}" type="sibTrans" cxnId="{C06B4439-6A78-4947-9406-4238AD80CCCF}">
      <dgm:prSet/>
      <dgm:spPr/>
      <dgm:t>
        <a:bodyPr/>
        <a:lstStyle/>
        <a:p>
          <a:endParaRPr lang="zh-CN" altLang="en-US"/>
        </a:p>
      </dgm:t>
    </dgm:pt>
    <dgm:pt modelId="{3911E9A4-D178-48E9-B9EB-8C274FE317B9}">
      <dgm:prSet phldrT="[文本]"/>
      <dgm:spPr/>
      <dgm:t>
        <a:bodyPr/>
        <a:lstStyle/>
        <a:p>
          <a:r>
            <a:rPr lang="zh-CN" altLang="en-US" b="1" dirty="0" smtClean="0">
              <a:solidFill>
                <a:schemeClr val="tx2"/>
              </a:solidFill>
            </a:rPr>
            <a:t>初步可行性研究</a:t>
          </a:r>
          <a:endParaRPr lang="zh-CN" altLang="en-US" b="1" dirty="0">
            <a:solidFill>
              <a:schemeClr val="tx2"/>
            </a:solidFill>
          </a:endParaRPr>
        </a:p>
      </dgm:t>
    </dgm:pt>
    <dgm:pt modelId="{B938A5C2-6E67-49F5-B873-EAF2EE6A395D}" type="parTrans" cxnId="{F7D8FDE9-66F6-440A-8AF5-A21A916D3354}">
      <dgm:prSet/>
      <dgm:spPr/>
      <dgm:t>
        <a:bodyPr/>
        <a:lstStyle/>
        <a:p>
          <a:endParaRPr lang="zh-CN" altLang="en-US"/>
        </a:p>
      </dgm:t>
    </dgm:pt>
    <dgm:pt modelId="{7FBF2534-34DC-45A7-B4ED-52E700500131}" type="sibTrans" cxnId="{F7D8FDE9-66F6-440A-8AF5-A21A916D3354}">
      <dgm:prSet/>
      <dgm:spPr/>
      <dgm:t>
        <a:bodyPr/>
        <a:lstStyle/>
        <a:p>
          <a:endParaRPr lang="zh-CN" altLang="en-US"/>
        </a:p>
      </dgm:t>
    </dgm:pt>
    <dgm:pt modelId="{BE195FDB-BB70-4884-8F8C-4AD53B88B3EA}">
      <dgm:prSet phldrT="[文本]" phldr="1"/>
      <dgm:spPr/>
      <dgm:t>
        <a:bodyPr/>
        <a:lstStyle/>
        <a:p>
          <a:endParaRPr lang="zh-CN" altLang="en-US" b="1" dirty="0">
            <a:solidFill>
              <a:schemeClr val="tx2"/>
            </a:solidFill>
          </a:endParaRPr>
        </a:p>
      </dgm:t>
    </dgm:pt>
    <dgm:pt modelId="{E48CCA3F-D17D-4421-AD97-6714F74423F6}" type="parTrans" cxnId="{CCF25FB8-B443-4291-A1AE-D1C98693324E}">
      <dgm:prSet/>
      <dgm:spPr/>
      <dgm:t>
        <a:bodyPr/>
        <a:lstStyle/>
        <a:p>
          <a:endParaRPr lang="zh-CN" altLang="en-US"/>
        </a:p>
      </dgm:t>
    </dgm:pt>
    <dgm:pt modelId="{550FEDC6-5C96-4A81-9B7A-EA3513483246}" type="sibTrans" cxnId="{CCF25FB8-B443-4291-A1AE-D1C98693324E}">
      <dgm:prSet/>
      <dgm:spPr/>
      <dgm:t>
        <a:bodyPr/>
        <a:lstStyle/>
        <a:p>
          <a:endParaRPr lang="zh-CN" altLang="en-US"/>
        </a:p>
      </dgm:t>
    </dgm:pt>
    <dgm:pt modelId="{C549E48E-4B57-4CE8-8947-D9AE0868D6CC}">
      <dgm:prSet phldrT="[文本]"/>
      <dgm:spPr/>
      <dgm:t>
        <a:bodyPr/>
        <a:lstStyle/>
        <a:p>
          <a:r>
            <a:rPr lang="zh-CN" altLang="en-US" b="1" dirty="0" smtClean="0">
              <a:solidFill>
                <a:schemeClr val="tx2"/>
              </a:solidFill>
            </a:rPr>
            <a:t>详细可行性研究</a:t>
          </a:r>
          <a:endParaRPr lang="zh-CN" altLang="en-US" b="1" dirty="0">
            <a:solidFill>
              <a:schemeClr val="tx2"/>
            </a:solidFill>
          </a:endParaRPr>
        </a:p>
      </dgm:t>
    </dgm:pt>
    <dgm:pt modelId="{2C82753D-596C-4D8A-8E26-559B17448E67}" type="parTrans" cxnId="{01520463-84EE-4789-A722-3CC08BF929EB}">
      <dgm:prSet/>
      <dgm:spPr/>
      <dgm:t>
        <a:bodyPr/>
        <a:lstStyle/>
        <a:p>
          <a:endParaRPr lang="zh-CN" altLang="en-US"/>
        </a:p>
      </dgm:t>
    </dgm:pt>
    <dgm:pt modelId="{D4F5DB7C-6D41-43D3-A217-2AD44A379A80}" type="sibTrans" cxnId="{01520463-84EE-4789-A722-3CC08BF929EB}">
      <dgm:prSet/>
      <dgm:spPr/>
      <dgm:t>
        <a:bodyPr/>
        <a:lstStyle/>
        <a:p>
          <a:endParaRPr lang="zh-CN" altLang="en-US"/>
        </a:p>
      </dgm:t>
    </dgm:pt>
    <dgm:pt modelId="{DD72E895-D84A-400B-8E04-BC814D5DB362}">
      <dgm:prSet phldrT="[文本]"/>
      <dgm:spPr/>
      <dgm:t>
        <a:bodyPr/>
        <a:lstStyle/>
        <a:p>
          <a:r>
            <a:rPr lang="zh-CN" altLang="en-US" b="1" dirty="0" smtClean="0">
              <a:solidFill>
                <a:schemeClr val="tx2"/>
              </a:solidFill>
            </a:rPr>
            <a:t>项目评估决策</a:t>
          </a:r>
          <a:endParaRPr lang="zh-CN" altLang="en-US" b="1" dirty="0">
            <a:solidFill>
              <a:schemeClr val="tx2"/>
            </a:solidFill>
          </a:endParaRPr>
        </a:p>
      </dgm:t>
    </dgm:pt>
    <dgm:pt modelId="{F4FCFB56-B816-4E0B-BBBD-25E0BD4AD8AC}" type="parTrans" cxnId="{3357E0CA-CCC5-4E9D-BE1F-2F72359C4426}">
      <dgm:prSet/>
      <dgm:spPr/>
    </dgm:pt>
    <dgm:pt modelId="{0F94F5D4-9109-4623-91A1-36060E51B468}" type="sibTrans" cxnId="{3357E0CA-CCC5-4E9D-BE1F-2F72359C4426}">
      <dgm:prSet/>
      <dgm:spPr/>
    </dgm:pt>
    <dgm:pt modelId="{0078AFCA-28B1-468E-AB79-CD703FCA41CF}">
      <dgm:prSet phldrT="[文本]"/>
      <dgm:spPr/>
      <dgm:t>
        <a:bodyPr/>
        <a:lstStyle/>
        <a:p>
          <a:endParaRPr lang="zh-CN" altLang="en-US" b="1" dirty="0">
            <a:solidFill>
              <a:schemeClr val="tx2"/>
            </a:solidFill>
          </a:endParaRPr>
        </a:p>
      </dgm:t>
    </dgm:pt>
    <dgm:pt modelId="{82C8B9C5-52F8-4FC2-AD6F-A2A34C69FE30}" type="sibTrans" cxnId="{CB59A60C-E485-4D82-8B10-F57F58D49F0A}">
      <dgm:prSet/>
      <dgm:spPr/>
    </dgm:pt>
    <dgm:pt modelId="{EAA9CEFC-BF29-40D8-A34F-9E065DF376C2}" type="parTrans" cxnId="{CB59A60C-E485-4D82-8B10-F57F58D49F0A}">
      <dgm:prSet/>
      <dgm:spPr/>
    </dgm:pt>
    <dgm:pt modelId="{7D4454E9-13CC-4FA0-B43D-BFFE0ADB07D7}" type="pres">
      <dgm:prSet presAssocID="{B951E7DC-42CF-498A-ADE3-240BF2825E2D}" presName="linearFlow" presStyleCnt="0">
        <dgm:presLayoutVars>
          <dgm:dir/>
          <dgm:animLvl val="lvl"/>
          <dgm:resizeHandles val="exact"/>
        </dgm:presLayoutVars>
      </dgm:prSet>
      <dgm:spPr/>
      <dgm:t>
        <a:bodyPr/>
        <a:lstStyle/>
        <a:p>
          <a:endParaRPr lang="zh-CN" altLang="en-US"/>
        </a:p>
      </dgm:t>
    </dgm:pt>
    <dgm:pt modelId="{6520942A-5014-432C-B838-32B1ADFD1F98}" type="pres">
      <dgm:prSet presAssocID="{9D1D4898-671B-40D2-AA6E-A90F54FD117C}" presName="composite" presStyleCnt="0"/>
      <dgm:spPr/>
    </dgm:pt>
    <dgm:pt modelId="{1860AC0E-7A2F-4E05-8C30-803BF58E7742}" type="pres">
      <dgm:prSet presAssocID="{9D1D4898-671B-40D2-AA6E-A90F54FD117C}" presName="parentText" presStyleLbl="alignNode1" presStyleIdx="0" presStyleCnt="4">
        <dgm:presLayoutVars>
          <dgm:chMax val="1"/>
          <dgm:bulletEnabled val="1"/>
        </dgm:presLayoutVars>
      </dgm:prSet>
      <dgm:spPr/>
      <dgm:t>
        <a:bodyPr/>
        <a:lstStyle/>
        <a:p>
          <a:endParaRPr lang="zh-CN" altLang="en-US"/>
        </a:p>
      </dgm:t>
    </dgm:pt>
    <dgm:pt modelId="{EEDDB516-29DA-4AE1-BBBE-1260D236F94E}" type="pres">
      <dgm:prSet presAssocID="{9D1D4898-671B-40D2-AA6E-A90F54FD117C}" presName="descendantText" presStyleLbl="alignAcc1" presStyleIdx="0" presStyleCnt="4">
        <dgm:presLayoutVars>
          <dgm:bulletEnabled val="1"/>
        </dgm:presLayoutVars>
      </dgm:prSet>
      <dgm:spPr/>
      <dgm:t>
        <a:bodyPr/>
        <a:lstStyle/>
        <a:p>
          <a:endParaRPr lang="zh-CN" altLang="en-US"/>
        </a:p>
      </dgm:t>
    </dgm:pt>
    <dgm:pt modelId="{3016C1BF-FCAF-4821-978A-6285545C8BE7}" type="pres">
      <dgm:prSet presAssocID="{6FE2069A-01F2-4C89-B785-70C245B6EC5F}" presName="sp" presStyleCnt="0"/>
      <dgm:spPr/>
    </dgm:pt>
    <dgm:pt modelId="{F878D810-941F-49EE-9152-EF378E0DE0FA}" type="pres">
      <dgm:prSet presAssocID="{D537D143-AA74-48B2-A559-86E75E1F9625}" presName="composite" presStyleCnt="0"/>
      <dgm:spPr/>
    </dgm:pt>
    <dgm:pt modelId="{4FB7909F-650C-4280-B5BD-1C41736134FE}" type="pres">
      <dgm:prSet presAssocID="{D537D143-AA74-48B2-A559-86E75E1F9625}" presName="parentText" presStyleLbl="alignNode1" presStyleIdx="1" presStyleCnt="4">
        <dgm:presLayoutVars>
          <dgm:chMax val="1"/>
          <dgm:bulletEnabled val="1"/>
        </dgm:presLayoutVars>
      </dgm:prSet>
      <dgm:spPr/>
      <dgm:t>
        <a:bodyPr/>
        <a:lstStyle/>
        <a:p>
          <a:endParaRPr lang="zh-CN" altLang="en-US"/>
        </a:p>
      </dgm:t>
    </dgm:pt>
    <dgm:pt modelId="{05CC5348-BE6B-41B0-8621-F119A04B1C17}" type="pres">
      <dgm:prSet presAssocID="{D537D143-AA74-48B2-A559-86E75E1F9625}" presName="descendantText" presStyleLbl="alignAcc1" presStyleIdx="1" presStyleCnt="4">
        <dgm:presLayoutVars>
          <dgm:bulletEnabled val="1"/>
        </dgm:presLayoutVars>
      </dgm:prSet>
      <dgm:spPr/>
      <dgm:t>
        <a:bodyPr/>
        <a:lstStyle/>
        <a:p>
          <a:endParaRPr lang="zh-CN" altLang="en-US"/>
        </a:p>
      </dgm:t>
    </dgm:pt>
    <dgm:pt modelId="{E2660A27-0726-4F35-AF14-1A867387CBC2}" type="pres">
      <dgm:prSet presAssocID="{50680CE1-D117-4F95-9548-A3F7061CD977}" presName="sp" presStyleCnt="0"/>
      <dgm:spPr/>
    </dgm:pt>
    <dgm:pt modelId="{A9CB43C4-7721-4767-9405-A5842423FD25}" type="pres">
      <dgm:prSet presAssocID="{BE195FDB-BB70-4884-8F8C-4AD53B88B3EA}" presName="composite" presStyleCnt="0"/>
      <dgm:spPr/>
    </dgm:pt>
    <dgm:pt modelId="{ADE75AEC-1782-43C0-929C-F3EF8AF3B16C}" type="pres">
      <dgm:prSet presAssocID="{BE195FDB-BB70-4884-8F8C-4AD53B88B3EA}" presName="parentText" presStyleLbl="alignNode1" presStyleIdx="2" presStyleCnt="4">
        <dgm:presLayoutVars>
          <dgm:chMax val="1"/>
          <dgm:bulletEnabled val="1"/>
        </dgm:presLayoutVars>
      </dgm:prSet>
      <dgm:spPr/>
      <dgm:t>
        <a:bodyPr/>
        <a:lstStyle/>
        <a:p>
          <a:endParaRPr lang="zh-CN" altLang="en-US"/>
        </a:p>
      </dgm:t>
    </dgm:pt>
    <dgm:pt modelId="{EF073EAF-5D9F-4E1A-AA4A-DB82B6ED9C4B}" type="pres">
      <dgm:prSet presAssocID="{BE195FDB-BB70-4884-8F8C-4AD53B88B3EA}" presName="descendantText" presStyleLbl="alignAcc1" presStyleIdx="2" presStyleCnt="4">
        <dgm:presLayoutVars>
          <dgm:bulletEnabled val="1"/>
        </dgm:presLayoutVars>
      </dgm:prSet>
      <dgm:spPr/>
      <dgm:t>
        <a:bodyPr/>
        <a:lstStyle/>
        <a:p>
          <a:endParaRPr lang="zh-CN" altLang="en-US"/>
        </a:p>
      </dgm:t>
    </dgm:pt>
    <dgm:pt modelId="{B604AA6E-CEC4-413A-BECC-8DEFD8258987}" type="pres">
      <dgm:prSet presAssocID="{550FEDC6-5C96-4A81-9B7A-EA3513483246}" presName="sp" presStyleCnt="0"/>
      <dgm:spPr/>
    </dgm:pt>
    <dgm:pt modelId="{B33D5F83-F27C-4BE8-83FC-F56D2B8CB16A}" type="pres">
      <dgm:prSet presAssocID="{0078AFCA-28B1-468E-AB79-CD703FCA41CF}" presName="composite" presStyleCnt="0"/>
      <dgm:spPr/>
    </dgm:pt>
    <dgm:pt modelId="{A3F0086E-A1F8-4DEF-AEB4-617EC9BBE6EB}" type="pres">
      <dgm:prSet presAssocID="{0078AFCA-28B1-468E-AB79-CD703FCA41CF}" presName="parentText" presStyleLbl="alignNode1" presStyleIdx="3" presStyleCnt="4">
        <dgm:presLayoutVars>
          <dgm:chMax val="1"/>
          <dgm:bulletEnabled val="1"/>
        </dgm:presLayoutVars>
      </dgm:prSet>
      <dgm:spPr/>
      <dgm:t>
        <a:bodyPr/>
        <a:lstStyle/>
        <a:p>
          <a:endParaRPr lang="zh-CN" altLang="en-US"/>
        </a:p>
      </dgm:t>
    </dgm:pt>
    <dgm:pt modelId="{FC863463-8603-40B9-8D0A-948D7519CD6A}" type="pres">
      <dgm:prSet presAssocID="{0078AFCA-28B1-468E-AB79-CD703FCA41CF}" presName="descendantText" presStyleLbl="alignAcc1" presStyleIdx="3" presStyleCnt="4">
        <dgm:presLayoutVars>
          <dgm:bulletEnabled val="1"/>
        </dgm:presLayoutVars>
      </dgm:prSet>
      <dgm:spPr/>
      <dgm:t>
        <a:bodyPr/>
        <a:lstStyle/>
        <a:p>
          <a:endParaRPr lang="zh-CN" altLang="en-US"/>
        </a:p>
      </dgm:t>
    </dgm:pt>
  </dgm:ptLst>
  <dgm:cxnLst>
    <dgm:cxn modelId="{797AB396-050E-4D5E-A823-FD09251D7BC5}" srcId="{9D1D4898-671B-40D2-AA6E-A90F54FD117C}" destId="{3EE64F7A-9462-4117-9F7E-78E71F9B80CF}" srcOrd="0" destOrd="0" parTransId="{CB4AAB79-C394-4AD7-A212-6BFEBF364DCB}" sibTransId="{80AF81AA-8072-41D0-9957-42F56099D705}"/>
    <dgm:cxn modelId="{CB59A60C-E485-4D82-8B10-F57F58D49F0A}" srcId="{B951E7DC-42CF-498A-ADE3-240BF2825E2D}" destId="{0078AFCA-28B1-468E-AB79-CD703FCA41CF}" srcOrd="3" destOrd="0" parTransId="{EAA9CEFC-BF29-40D8-A34F-9E065DF376C2}" sibTransId="{82C8B9C5-52F8-4FC2-AD6F-A2A34C69FE30}"/>
    <dgm:cxn modelId="{70ABDC0E-CD57-49C7-81C9-48F84FAA2CA1}" type="presOf" srcId="{DD72E895-D84A-400B-8E04-BC814D5DB362}" destId="{FC863463-8603-40B9-8D0A-948D7519CD6A}" srcOrd="0" destOrd="0" presId="urn:microsoft.com/office/officeart/2005/8/layout/chevron2"/>
    <dgm:cxn modelId="{8B4A907B-1E3A-4B76-AF43-67271C76C9F3}" type="presOf" srcId="{9D1D4898-671B-40D2-AA6E-A90F54FD117C}" destId="{1860AC0E-7A2F-4E05-8C30-803BF58E7742}" srcOrd="0" destOrd="0" presId="urn:microsoft.com/office/officeart/2005/8/layout/chevron2"/>
    <dgm:cxn modelId="{256D80D3-7A94-403C-8B9F-8901907DE468}" type="presOf" srcId="{0078AFCA-28B1-468E-AB79-CD703FCA41CF}" destId="{A3F0086E-A1F8-4DEF-AEB4-617EC9BBE6EB}" srcOrd="0" destOrd="0" presId="urn:microsoft.com/office/officeart/2005/8/layout/chevron2"/>
    <dgm:cxn modelId="{2713D77B-958C-4D90-AA3F-AF0665FA6B84}" type="presOf" srcId="{D537D143-AA74-48B2-A559-86E75E1F9625}" destId="{4FB7909F-650C-4280-B5BD-1C41736134FE}" srcOrd="0" destOrd="0" presId="urn:microsoft.com/office/officeart/2005/8/layout/chevron2"/>
    <dgm:cxn modelId="{65D4CD80-5AC5-4383-B97D-1AAE7F9A3185}" type="presOf" srcId="{C549E48E-4B57-4CE8-8947-D9AE0868D6CC}" destId="{EF073EAF-5D9F-4E1A-AA4A-DB82B6ED9C4B}" srcOrd="0" destOrd="0" presId="urn:microsoft.com/office/officeart/2005/8/layout/chevron2"/>
    <dgm:cxn modelId="{C06B4439-6A78-4947-9406-4238AD80CCCF}" srcId="{B951E7DC-42CF-498A-ADE3-240BF2825E2D}" destId="{D537D143-AA74-48B2-A559-86E75E1F9625}" srcOrd="1" destOrd="0" parTransId="{4BB3D9F2-0FEB-4029-9101-BD6A255B83D9}" sibTransId="{50680CE1-D117-4F95-9548-A3F7061CD977}"/>
    <dgm:cxn modelId="{CCF25FB8-B443-4291-A1AE-D1C98693324E}" srcId="{B951E7DC-42CF-498A-ADE3-240BF2825E2D}" destId="{BE195FDB-BB70-4884-8F8C-4AD53B88B3EA}" srcOrd="2" destOrd="0" parTransId="{E48CCA3F-D17D-4421-AD97-6714F74423F6}" sibTransId="{550FEDC6-5C96-4A81-9B7A-EA3513483246}"/>
    <dgm:cxn modelId="{5239E07D-B54B-44B3-9C33-688379AE3248}" srcId="{B951E7DC-42CF-498A-ADE3-240BF2825E2D}" destId="{9D1D4898-671B-40D2-AA6E-A90F54FD117C}" srcOrd="0" destOrd="0" parTransId="{F1C6B348-3EEF-412B-AF4D-BCF62876967A}" sibTransId="{6FE2069A-01F2-4C89-B785-70C245B6EC5F}"/>
    <dgm:cxn modelId="{01520463-84EE-4789-A722-3CC08BF929EB}" srcId="{BE195FDB-BB70-4884-8F8C-4AD53B88B3EA}" destId="{C549E48E-4B57-4CE8-8947-D9AE0868D6CC}" srcOrd="0" destOrd="0" parTransId="{2C82753D-596C-4D8A-8E26-559B17448E67}" sibTransId="{D4F5DB7C-6D41-43D3-A217-2AD44A379A80}"/>
    <dgm:cxn modelId="{BF62582E-C7F7-4187-B21D-FDA32F0E1B6B}" type="presOf" srcId="{B951E7DC-42CF-498A-ADE3-240BF2825E2D}" destId="{7D4454E9-13CC-4FA0-B43D-BFFE0ADB07D7}" srcOrd="0" destOrd="0" presId="urn:microsoft.com/office/officeart/2005/8/layout/chevron2"/>
    <dgm:cxn modelId="{C18EDAED-2AC9-46FE-89C4-B090A3042C14}" type="presOf" srcId="{BE195FDB-BB70-4884-8F8C-4AD53B88B3EA}" destId="{ADE75AEC-1782-43C0-929C-F3EF8AF3B16C}" srcOrd="0" destOrd="0" presId="urn:microsoft.com/office/officeart/2005/8/layout/chevron2"/>
    <dgm:cxn modelId="{F7D8FDE9-66F6-440A-8AF5-A21A916D3354}" srcId="{D537D143-AA74-48B2-A559-86E75E1F9625}" destId="{3911E9A4-D178-48E9-B9EB-8C274FE317B9}" srcOrd="0" destOrd="0" parTransId="{B938A5C2-6E67-49F5-B873-EAF2EE6A395D}" sibTransId="{7FBF2534-34DC-45A7-B4ED-52E700500131}"/>
    <dgm:cxn modelId="{A9435AE2-D731-4386-88F3-6A74C2CA02F3}" type="presOf" srcId="{3911E9A4-D178-48E9-B9EB-8C274FE317B9}" destId="{05CC5348-BE6B-41B0-8621-F119A04B1C17}" srcOrd="0" destOrd="0" presId="urn:microsoft.com/office/officeart/2005/8/layout/chevron2"/>
    <dgm:cxn modelId="{3357E0CA-CCC5-4E9D-BE1F-2F72359C4426}" srcId="{0078AFCA-28B1-468E-AB79-CD703FCA41CF}" destId="{DD72E895-D84A-400B-8E04-BC814D5DB362}" srcOrd="0" destOrd="0" parTransId="{F4FCFB56-B816-4E0B-BBBD-25E0BD4AD8AC}" sibTransId="{0F94F5D4-9109-4623-91A1-36060E51B468}"/>
    <dgm:cxn modelId="{3D4FB3E2-CC71-4678-85E1-0F70E1F884E4}" type="presOf" srcId="{3EE64F7A-9462-4117-9F7E-78E71F9B80CF}" destId="{EEDDB516-29DA-4AE1-BBBE-1260D236F94E}" srcOrd="0" destOrd="0" presId="urn:microsoft.com/office/officeart/2005/8/layout/chevron2"/>
    <dgm:cxn modelId="{572538BF-7EA0-44D8-A5BE-2240647D894A}" type="presParOf" srcId="{7D4454E9-13CC-4FA0-B43D-BFFE0ADB07D7}" destId="{6520942A-5014-432C-B838-32B1ADFD1F98}" srcOrd="0" destOrd="0" presId="urn:microsoft.com/office/officeart/2005/8/layout/chevron2"/>
    <dgm:cxn modelId="{907E63A9-29D6-4E36-8303-ADF7550A10CA}" type="presParOf" srcId="{6520942A-5014-432C-B838-32B1ADFD1F98}" destId="{1860AC0E-7A2F-4E05-8C30-803BF58E7742}" srcOrd="0" destOrd="0" presId="urn:microsoft.com/office/officeart/2005/8/layout/chevron2"/>
    <dgm:cxn modelId="{2B5BBC66-DC68-4E1F-9C1B-19E173FF4E0A}" type="presParOf" srcId="{6520942A-5014-432C-B838-32B1ADFD1F98}" destId="{EEDDB516-29DA-4AE1-BBBE-1260D236F94E}" srcOrd="1" destOrd="0" presId="urn:microsoft.com/office/officeart/2005/8/layout/chevron2"/>
    <dgm:cxn modelId="{9D709124-C4DF-488C-9852-7F318D55A38C}" type="presParOf" srcId="{7D4454E9-13CC-4FA0-B43D-BFFE0ADB07D7}" destId="{3016C1BF-FCAF-4821-978A-6285545C8BE7}" srcOrd="1" destOrd="0" presId="urn:microsoft.com/office/officeart/2005/8/layout/chevron2"/>
    <dgm:cxn modelId="{320B86C8-AF02-44A7-AFA3-C599E569D1B8}" type="presParOf" srcId="{7D4454E9-13CC-4FA0-B43D-BFFE0ADB07D7}" destId="{F878D810-941F-49EE-9152-EF378E0DE0FA}" srcOrd="2" destOrd="0" presId="urn:microsoft.com/office/officeart/2005/8/layout/chevron2"/>
    <dgm:cxn modelId="{BC191F34-16B8-4037-A839-6825B9B1297B}" type="presParOf" srcId="{F878D810-941F-49EE-9152-EF378E0DE0FA}" destId="{4FB7909F-650C-4280-B5BD-1C41736134FE}" srcOrd="0" destOrd="0" presId="urn:microsoft.com/office/officeart/2005/8/layout/chevron2"/>
    <dgm:cxn modelId="{1450FE5F-FA55-4EB7-AF12-929383319A96}" type="presParOf" srcId="{F878D810-941F-49EE-9152-EF378E0DE0FA}" destId="{05CC5348-BE6B-41B0-8621-F119A04B1C17}" srcOrd="1" destOrd="0" presId="urn:microsoft.com/office/officeart/2005/8/layout/chevron2"/>
    <dgm:cxn modelId="{F32BF5DC-A694-462E-A007-D11EA89D2956}" type="presParOf" srcId="{7D4454E9-13CC-4FA0-B43D-BFFE0ADB07D7}" destId="{E2660A27-0726-4F35-AF14-1A867387CBC2}" srcOrd="3" destOrd="0" presId="urn:microsoft.com/office/officeart/2005/8/layout/chevron2"/>
    <dgm:cxn modelId="{316F2A3D-1CAB-4C8A-921A-7CFDEFF81DE2}" type="presParOf" srcId="{7D4454E9-13CC-4FA0-B43D-BFFE0ADB07D7}" destId="{A9CB43C4-7721-4767-9405-A5842423FD25}" srcOrd="4" destOrd="0" presId="urn:microsoft.com/office/officeart/2005/8/layout/chevron2"/>
    <dgm:cxn modelId="{5A09FBAC-8461-4B65-9366-EEB1E5EA8AE7}" type="presParOf" srcId="{A9CB43C4-7721-4767-9405-A5842423FD25}" destId="{ADE75AEC-1782-43C0-929C-F3EF8AF3B16C}" srcOrd="0" destOrd="0" presId="urn:microsoft.com/office/officeart/2005/8/layout/chevron2"/>
    <dgm:cxn modelId="{BB58D44F-E8F6-43AC-9855-AC61459BAF51}" type="presParOf" srcId="{A9CB43C4-7721-4767-9405-A5842423FD25}" destId="{EF073EAF-5D9F-4E1A-AA4A-DB82B6ED9C4B}" srcOrd="1" destOrd="0" presId="urn:microsoft.com/office/officeart/2005/8/layout/chevron2"/>
    <dgm:cxn modelId="{E3563ACD-AE89-460A-B0AD-27139893850F}" type="presParOf" srcId="{7D4454E9-13CC-4FA0-B43D-BFFE0ADB07D7}" destId="{B604AA6E-CEC4-413A-BECC-8DEFD8258987}" srcOrd="5" destOrd="0" presId="urn:microsoft.com/office/officeart/2005/8/layout/chevron2"/>
    <dgm:cxn modelId="{2FBDD401-07E1-4259-B1CF-9FE4F8AAB88E}" type="presParOf" srcId="{7D4454E9-13CC-4FA0-B43D-BFFE0ADB07D7}" destId="{B33D5F83-F27C-4BE8-83FC-F56D2B8CB16A}" srcOrd="6" destOrd="0" presId="urn:microsoft.com/office/officeart/2005/8/layout/chevron2"/>
    <dgm:cxn modelId="{B8456C26-B0C9-4DB8-A515-34EDE2ED8CBD}" type="presParOf" srcId="{B33D5F83-F27C-4BE8-83FC-F56D2B8CB16A}" destId="{A3F0086E-A1F8-4DEF-AEB4-617EC9BBE6EB}" srcOrd="0" destOrd="0" presId="urn:microsoft.com/office/officeart/2005/8/layout/chevron2"/>
    <dgm:cxn modelId="{964B7B18-11F3-4243-B83F-4343BE05291A}" type="presParOf" srcId="{B33D5F83-F27C-4BE8-83FC-F56D2B8CB16A}" destId="{FC863463-8603-40B9-8D0A-948D7519CD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F065EA-992E-4670-8F1B-5B718B03FC1F}"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07C864E9-F67F-45E7-AD14-79F685584C9A}">
      <dgm:prSet phldrT="[文本]"/>
      <dgm:spPr/>
      <dgm:t>
        <a:bodyPr/>
        <a:lstStyle/>
        <a:p>
          <a:r>
            <a:rPr lang="zh-CN" altLang="en-US" b="1" dirty="0" smtClean="0"/>
            <a:t>分析机会研究的结论，并在参考详细资料的基础上做出</a:t>
          </a:r>
          <a:r>
            <a:rPr lang="zh-CN" altLang="en-US" b="1" dirty="0" smtClean="0">
              <a:solidFill>
                <a:srgbClr val="FF0000"/>
              </a:solidFill>
            </a:rPr>
            <a:t>初步投资估算</a:t>
          </a:r>
          <a:endParaRPr lang="zh-CN" altLang="en-US" b="1" dirty="0"/>
        </a:p>
      </dgm:t>
    </dgm:pt>
    <dgm:pt modelId="{06E95DD5-56AC-48CB-8FAF-5971F6ABD276}" type="parTrans" cxnId="{CDEF2777-8440-444C-9FD3-75AB1BF498D1}">
      <dgm:prSet/>
      <dgm:spPr/>
      <dgm:t>
        <a:bodyPr/>
        <a:lstStyle/>
        <a:p>
          <a:endParaRPr lang="zh-CN" altLang="en-US"/>
        </a:p>
      </dgm:t>
    </dgm:pt>
    <dgm:pt modelId="{4E614CDB-A1A9-41A3-99EC-96CF1EAFC751}" type="sibTrans" cxnId="{CDEF2777-8440-444C-9FD3-75AB1BF498D1}">
      <dgm:prSet/>
      <dgm:spPr/>
      <dgm:t>
        <a:bodyPr/>
        <a:lstStyle/>
        <a:p>
          <a:endParaRPr lang="zh-CN" altLang="en-US"/>
        </a:p>
      </dgm:t>
    </dgm:pt>
    <dgm:pt modelId="{C60E7D1B-06B0-47B9-825B-A24A68CF8F35}">
      <dgm:prSet phldrT="[文本]"/>
      <dgm:spPr/>
      <dgm:t>
        <a:bodyPr/>
        <a:lstStyle/>
        <a:p>
          <a:r>
            <a:rPr lang="zh-CN" altLang="en-US" b="1" dirty="0" smtClean="0"/>
            <a:t>对某些</a:t>
          </a:r>
          <a:r>
            <a:rPr lang="zh-CN" altLang="en-US" b="1" dirty="0" smtClean="0">
              <a:solidFill>
                <a:schemeClr val="tx2"/>
              </a:solidFill>
            </a:rPr>
            <a:t>关键性问题</a:t>
          </a:r>
          <a:r>
            <a:rPr lang="zh-CN" altLang="en-US" b="1" dirty="0" smtClean="0"/>
            <a:t>进行</a:t>
          </a:r>
          <a:r>
            <a:rPr lang="zh-CN" altLang="en-US" b="1" dirty="0" smtClean="0">
              <a:solidFill>
                <a:srgbClr val="FF0000"/>
              </a:solidFill>
            </a:rPr>
            <a:t>专题辅助研究</a:t>
          </a:r>
          <a:endParaRPr lang="zh-CN" altLang="en-US" b="1" dirty="0"/>
        </a:p>
      </dgm:t>
    </dgm:pt>
    <dgm:pt modelId="{FBE16EB0-B021-4B2B-BFF6-8DA2D0942C53}" type="parTrans" cxnId="{3C22C4B3-8C57-4729-ABE3-12C4F200A28D}">
      <dgm:prSet/>
      <dgm:spPr/>
      <dgm:t>
        <a:bodyPr/>
        <a:lstStyle/>
        <a:p>
          <a:endParaRPr lang="zh-CN" altLang="en-US"/>
        </a:p>
      </dgm:t>
    </dgm:pt>
    <dgm:pt modelId="{7A524657-D6C9-413F-8052-54C8D603DFDC}" type="sibTrans" cxnId="{3C22C4B3-8C57-4729-ABE3-12C4F200A28D}">
      <dgm:prSet/>
      <dgm:spPr/>
      <dgm:t>
        <a:bodyPr/>
        <a:lstStyle/>
        <a:p>
          <a:endParaRPr lang="zh-CN" altLang="en-US"/>
        </a:p>
      </dgm:t>
    </dgm:pt>
    <dgm:pt modelId="{F5FD1E6F-D887-4ABA-8E3A-CA2340854EFA}">
      <dgm:prSet phldrT="[文本]"/>
      <dgm:spPr/>
      <dgm:t>
        <a:bodyPr/>
        <a:lstStyle/>
        <a:p>
          <a:r>
            <a:rPr lang="zh-CN" altLang="en-US" b="1" dirty="0" smtClean="0"/>
            <a:t>鉴定项目的选择依据和标准，确定项目的初步可行性</a:t>
          </a:r>
          <a:endParaRPr lang="zh-CN" altLang="en-US" b="1" dirty="0"/>
        </a:p>
      </dgm:t>
    </dgm:pt>
    <dgm:pt modelId="{815F4913-ABAA-430F-A204-51477E661E08}" type="parTrans" cxnId="{A2FC3423-3DE7-41E2-8738-5CE906D34057}">
      <dgm:prSet/>
      <dgm:spPr/>
      <dgm:t>
        <a:bodyPr/>
        <a:lstStyle/>
        <a:p>
          <a:endParaRPr lang="zh-CN" altLang="en-US"/>
        </a:p>
      </dgm:t>
    </dgm:pt>
    <dgm:pt modelId="{A1512BBF-9B71-4641-A647-FD4F6C9DDBAA}" type="sibTrans" cxnId="{A2FC3423-3DE7-41E2-8738-5CE906D34057}">
      <dgm:prSet/>
      <dgm:spPr/>
      <dgm:t>
        <a:bodyPr/>
        <a:lstStyle/>
        <a:p>
          <a:endParaRPr lang="zh-CN" altLang="en-US"/>
        </a:p>
      </dgm:t>
    </dgm:pt>
    <dgm:pt modelId="{B27F98FA-4AD6-4D67-8745-62D22A228CD2}" type="pres">
      <dgm:prSet presAssocID="{BEF065EA-992E-4670-8F1B-5B718B03FC1F}" presName="linear" presStyleCnt="0">
        <dgm:presLayoutVars>
          <dgm:animLvl val="lvl"/>
          <dgm:resizeHandles val="exact"/>
        </dgm:presLayoutVars>
      </dgm:prSet>
      <dgm:spPr/>
      <dgm:t>
        <a:bodyPr/>
        <a:lstStyle/>
        <a:p>
          <a:endParaRPr lang="zh-CN" altLang="en-US"/>
        </a:p>
      </dgm:t>
    </dgm:pt>
    <dgm:pt modelId="{E269BAF0-BB1B-4ECC-9FC9-8C8E8C5F5D85}" type="pres">
      <dgm:prSet presAssocID="{07C864E9-F67F-45E7-AD14-79F685584C9A}" presName="parentText" presStyleLbl="node1" presStyleIdx="0" presStyleCnt="3">
        <dgm:presLayoutVars>
          <dgm:chMax val="0"/>
          <dgm:bulletEnabled val="1"/>
        </dgm:presLayoutVars>
      </dgm:prSet>
      <dgm:spPr/>
      <dgm:t>
        <a:bodyPr/>
        <a:lstStyle/>
        <a:p>
          <a:endParaRPr lang="zh-CN" altLang="en-US"/>
        </a:p>
      </dgm:t>
    </dgm:pt>
    <dgm:pt modelId="{E8148655-B435-4A26-BA5B-65239FD32C40}" type="pres">
      <dgm:prSet presAssocID="{4E614CDB-A1A9-41A3-99EC-96CF1EAFC751}" presName="spacer" presStyleCnt="0"/>
      <dgm:spPr/>
    </dgm:pt>
    <dgm:pt modelId="{BFC58389-A856-415D-A3A7-ACC9DA39D7FC}" type="pres">
      <dgm:prSet presAssocID="{C60E7D1B-06B0-47B9-825B-A24A68CF8F35}" presName="parentText" presStyleLbl="node1" presStyleIdx="1" presStyleCnt="3">
        <dgm:presLayoutVars>
          <dgm:chMax val="0"/>
          <dgm:bulletEnabled val="1"/>
        </dgm:presLayoutVars>
      </dgm:prSet>
      <dgm:spPr/>
      <dgm:t>
        <a:bodyPr/>
        <a:lstStyle/>
        <a:p>
          <a:endParaRPr lang="zh-CN" altLang="en-US"/>
        </a:p>
      </dgm:t>
    </dgm:pt>
    <dgm:pt modelId="{75F378C5-3F98-4D67-BA21-2A43A1D963A7}" type="pres">
      <dgm:prSet presAssocID="{7A524657-D6C9-413F-8052-54C8D603DFDC}" presName="spacer" presStyleCnt="0"/>
      <dgm:spPr/>
    </dgm:pt>
    <dgm:pt modelId="{72A2E9FB-8978-47B7-900F-C527BDD89EB4}" type="pres">
      <dgm:prSet presAssocID="{F5FD1E6F-D887-4ABA-8E3A-CA2340854EFA}" presName="parentText" presStyleLbl="node1" presStyleIdx="2" presStyleCnt="3">
        <dgm:presLayoutVars>
          <dgm:chMax val="0"/>
          <dgm:bulletEnabled val="1"/>
        </dgm:presLayoutVars>
      </dgm:prSet>
      <dgm:spPr/>
      <dgm:t>
        <a:bodyPr/>
        <a:lstStyle/>
        <a:p>
          <a:endParaRPr lang="zh-CN" altLang="en-US"/>
        </a:p>
      </dgm:t>
    </dgm:pt>
  </dgm:ptLst>
  <dgm:cxnLst>
    <dgm:cxn modelId="{3C22C4B3-8C57-4729-ABE3-12C4F200A28D}" srcId="{BEF065EA-992E-4670-8F1B-5B718B03FC1F}" destId="{C60E7D1B-06B0-47B9-825B-A24A68CF8F35}" srcOrd="1" destOrd="0" parTransId="{FBE16EB0-B021-4B2B-BFF6-8DA2D0942C53}" sibTransId="{7A524657-D6C9-413F-8052-54C8D603DFDC}"/>
    <dgm:cxn modelId="{62B3065D-C09F-4F6B-B153-A821A1994341}" type="presOf" srcId="{BEF065EA-992E-4670-8F1B-5B718B03FC1F}" destId="{B27F98FA-4AD6-4D67-8745-62D22A228CD2}" srcOrd="0" destOrd="0" presId="urn:microsoft.com/office/officeart/2005/8/layout/vList2"/>
    <dgm:cxn modelId="{A2FC3423-3DE7-41E2-8738-5CE906D34057}" srcId="{BEF065EA-992E-4670-8F1B-5B718B03FC1F}" destId="{F5FD1E6F-D887-4ABA-8E3A-CA2340854EFA}" srcOrd="2" destOrd="0" parTransId="{815F4913-ABAA-430F-A204-51477E661E08}" sibTransId="{A1512BBF-9B71-4641-A647-FD4F6C9DDBAA}"/>
    <dgm:cxn modelId="{FA947551-ACBC-4D2F-AEA6-100777630407}" type="presOf" srcId="{C60E7D1B-06B0-47B9-825B-A24A68CF8F35}" destId="{BFC58389-A856-415D-A3A7-ACC9DA39D7FC}" srcOrd="0" destOrd="0" presId="urn:microsoft.com/office/officeart/2005/8/layout/vList2"/>
    <dgm:cxn modelId="{8DFF1F54-A2B5-4804-AC25-9FC882C0EB81}" type="presOf" srcId="{07C864E9-F67F-45E7-AD14-79F685584C9A}" destId="{E269BAF0-BB1B-4ECC-9FC9-8C8E8C5F5D85}" srcOrd="0" destOrd="0" presId="urn:microsoft.com/office/officeart/2005/8/layout/vList2"/>
    <dgm:cxn modelId="{CDEF2777-8440-444C-9FD3-75AB1BF498D1}" srcId="{BEF065EA-992E-4670-8F1B-5B718B03FC1F}" destId="{07C864E9-F67F-45E7-AD14-79F685584C9A}" srcOrd="0" destOrd="0" parTransId="{06E95DD5-56AC-48CB-8FAF-5971F6ABD276}" sibTransId="{4E614CDB-A1A9-41A3-99EC-96CF1EAFC751}"/>
    <dgm:cxn modelId="{D245C801-9E11-44C6-923B-534B460ED174}" type="presOf" srcId="{F5FD1E6F-D887-4ABA-8E3A-CA2340854EFA}" destId="{72A2E9FB-8978-47B7-900F-C527BDD89EB4}" srcOrd="0" destOrd="0" presId="urn:microsoft.com/office/officeart/2005/8/layout/vList2"/>
    <dgm:cxn modelId="{3CC9CBC2-4024-4148-8BB2-5C8C3082F6D5}" type="presParOf" srcId="{B27F98FA-4AD6-4D67-8745-62D22A228CD2}" destId="{E269BAF0-BB1B-4ECC-9FC9-8C8E8C5F5D85}" srcOrd="0" destOrd="0" presId="urn:microsoft.com/office/officeart/2005/8/layout/vList2"/>
    <dgm:cxn modelId="{B1309CEC-01B2-48CA-82C2-5D3AA6A2F2AA}" type="presParOf" srcId="{B27F98FA-4AD6-4D67-8745-62D22A228CD2}" destId="{E8148655-B435-4A26-BA5B-65239FD32C40}" srcOrd="1" destOrd="0" presId="urn:microsoft.com/office/officeart/2005/8/layout/vList2"/>
    <dgm:cxn modelId="{C155B43D-E836-45B7-A70B-A274604EF496}" type="presParOf" srcId="{B27F98FA-4AD6-4D67-8745-62D22A228CD2}" destId="{BFC58389-A856-415D-A3A7-ACC9DA39D7FC}" srcOrd="2" destOrd="0" presId="urn:microsoft.com/office/officeart/2005/8/layout/vList2"/>
    <dgm:cxn modelId="{6224B0C0-FDAF-469A-8CA1-01CC069A9270}" type="presParOf" srcId="{B27F98FA-4AD6-4D67-8745-62D22A228CD2}" destId="{75F378C5-3F98-4D67-BA21-2A43A1D963A7}" srcOrd="3" destOrd="0" presId="urn:microsoft.com/office/officeart/2005/8/layout/vList2"/>
    <dgm:cxn modelId="{E8F35713-DFB7-4275-AE16-EC9A52E190CD}" type="presParOf" srcId="{B27F98FA-4AD6-4D67-8745-62D22A228CD2}" destId="{72A2E9FB-8978-47B7-900F-C527BDD89EB4}"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F065EA-992E-4670-8F1B-5B718B03FC1F}"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07C864E9-F67F-45E7-AD14-79F685584C9A}">
      <dgm:prSet phldrT="[文本]"/>
      <dgm:spPr>
        <a:noFill/>
      </dgm:spPr>
      <dgm:t>
        <a:bodyPr/>
        <a:lstStyle/>
        <a:p>
          <a:r>
            <a:rPr lang="zh-CN" altLang="en-US" b="1" dirty="0" smtClean="0">
              <a:solidFill>
                <a:schemeClr val="tx2"/>
              </a:solidFill>
            </a:rPr>
            <a:t>进行全面深入的技术经济分析和比较选择工作，并推荐一个</a:t>
          </a:r>
          <a:r>
            <a:rPr lang="zh-CN" altLang="en-US" b="1" dirty="0" smtClean="0">
              <a:solidFill>
                <a:srgbClr val="C00000"/>
              </a:solidFill>
            </a:rPr>
            <a:t>可行的软件开发投资方案</a:t>
          </a:r>
          <a:endParaRPr lang="zh-CN" altLang="en-US" b="1" dirty="0"/>
        </a:p>
      </dgm:t>
    </dgm:pt>
    <dgm:pt modelId="{06E95DD5-56AC-48CB-8FAF-5971F6ABD276}" type="parTrans" cxnId="{CDEF2777-8440-444C-9FD3-75AB1BF498D1}">
      <dgm:prSet/>
      <dgm:spPr/>
      <dgm:t>
        <a:bodyPr/>
        <a:lstStyle/>
        <a:p>
          <a:endParaRPr lang="zh-CN" altLang="en-US"/>
        </a:p>
      </dgm:t>
    </dgm:pt>
    <dgm:pt modelId="{4E614CDB-A1A9-41A3-99EC-96CF1EAFC751}" type="sibTrans" cxnId="{CDEF2777-8440-444C-9FD3-75AB1BF498D1}">
      <dgm:prSet/>
      <dgm:spPr/>
      <dgm:t>
        <a:bodyPr/>
        <a:lstStyle/>
        <a:p>
          <a:endParaRPr lang="zh-CN" altLang="en-US"/>
        </a:p>
      </dgm:t>
    </dgm:pt>
    <dgm:pt modelId="{C60E7D1B-06B0-47B9-825B-A24A68CF8F35}">
      <dgm:prSet phldrT="[文本]"/>
      <dgm:spPr>
        <a:noFill/>
      </dgm:spPr>
      <dgm:t>
        <a:bodyPr/>
        <a:lstStyle/>
        <a:p>
          <a:r>
            <a:rPr lang="zh-CN" altLang="en-US" b="1" dirty="0" smtClean="0">
              <a:solidFill>
                <a:schemeClr val="tx2"/>
              </a:solidFill>
            </a:rPr>
            <a:t>确定一个能使项目开发费用和维护成本</a:t>
          </a:r>
          <a:r>
            <a:rPr lang="zh-CN" altLang="en-US" b="1" dirty="0" smtClean="0">
              <a:solidFill>
                <a:srgbClr val="C00000"/>
              </a:solidFill>
            </a:rPr>
            <a:t>降到最低限度</a:t>
          </a:r>
          <a:r>
            <a:rPr lang="zh-CN" altLang="en-US" b="1" dirty="0" smtClean="0">
              <a:solidFill>
                <a:schemeClr val="tx2"/>
              </a:solidFill>
            </a:rPr>
            <a:t>，以取得</a:t>
          </a:r>
          <a:r>
            <a:rPr lang="zh-CN" altLang="en-US" b="1" dirty="0" smtClean="0">
              <a:solidFill>
                <a:srgbClr val="C00000"/>
              </a:solidFill>
            </a:rPr>
            <a:t>最佳</a:t>
          </a:r>
          <a:r>
            <a:rPr lang="zh-CN" altLang="en-US" b="1" dirty="0" smtClean="0">
              <a:solidFill>
                <a:schemeClr val="tx2"/>
              </a:solidFill>
            </a:rPr>
            <a:t>经济效益和社会效益的开发方案</a:t>
          </a:r>
          <a:endParaRPr lang="zh-CN" altLang="en-US" b="1" dirty="0">
            <a:solidFill>
              <a:schemeClr val="tx2"/>
            </a:solidFill>
          </a:endParaRPr>
        </a:p>
      </dgm:t>
    </dgm:pt>
    <dgm:pt modelId="{FBE16EB0-B021-4B2B-BFF6-8DA2D0942C53}" type="parTrans" cxnId="{3C22C4B3-8C57-4729-ABE3-12C4F200A28D}">
      <dgm:prSet/>
      <dgm:spPr/>
      <dgm:t>
        <a:bodyPr/>
        <a:lstStyle/>
        <a:p>
          <a:endParaRPr lang="zh-CN" altLang="en-US"/>
        </a:p>
      </dgm:t>
    </dgm:pt>
    <dgm:pt modelId="{7A524657-D6C9-413F-8052-54C8D603DFDC}" type="sibTrans" cxnId="{3C22C4B3-8C57-4729-ABE3-12C4F200A28D}">
      <dgm:prSet/>
      <dgm:spPr/>
      <dgm:t>
        <a:bodyPr/>
        <a:lstStyle/>
        <a:p>
          <a:endParaRPr lang="zh-CN" altLang="en-US"/>
        </a:p>
      </dgm:t>
    </dgm:pt>
    <dgm:pt modelId="{F5FD1E6F-D887-4ABA-8E3A-CA2340854EFA}">
      <dgm:prSet phldrT="[文本]"/>
      <dgm:spPr>
        <a:noFill/>
      </dgm:spPr>
      <dgm:t>
        <a:bodyPr/>
        <a:lstStyle/>
        <a:p>
          <a:r>
            <a:rPr lang="zh-CN" altLang="en-US" b="1" dirty="0" smtClean="0">
              <a:solidFill>
                <a:schemeClr val="tx2"/>
              </a:solidFill>
            </a:rPr>
            <a:t>确定软件项目投资的</a:t>
          </a:r>
          <a:r>
            <a:rPr lang="zh-CN" altLang="en-US" b="1" dirty="0" smtClean="0">
              <a:solidFill>
                <a:srgbClr val="C00000"/>
              </a:solidFill>
            </a:rPr>
            <a:t>最终可行性和选择依据标准</a:t>
          </a:r>
          <a:endParaRPr lang="zh-CN" altLang="en-US" b="1" dirty="0"/>
        </a:p>
      </dgm:t>
    </dgm:pt>
    <dgm:pt modelId="{815F4913-ABAA-430F-A204-51477E661E08}" type="parTrans" cxnId="{A2FC3423-3DE7-41E2-8738-5CE906D34057}">
      <dgm:prSet/>
      <dgm:spPr/>
      <dgm:t>
        <a:bodyPr/>
        <a:lstStyle/>
        <a:p>
          <a:endParaRPr lang="zh-CN" altLang="en-US"/>
        </a:p>
      </dgm:t>
    </dgm:pt>
    <dgm:pt modelId="{A1512BBF-9B71-4641-A647-FD4F6C9DDBAA}" type="sibTrans" cxnId="{A2FC3423-3DE7-41E2-8738-5CE906D34057}">
      <dgm:prSet/>
      <dgm:spPr/>
      <dgm:t>
        <a:bodyPr/>
        <a:lstStyle/>
        <a:p>
          <a:endParaRPr lang="zh-CN" altLang="en-US"/>
        </a:p>
      </dgm:t>
    </dgm:pt>
    <dgm:pt modelId="{6B847FBD-21C4-431E-B75D-DC8CFE7A5678}">
      <dgm:prSet phldrT="[文本]"/>
      <dgm:spPr>
        <a:noFill/>
      </dgm:spPr>
      <dgm:t>
        <a:bodyPr/>
        <a:lstStyle/>
        <a:p>
          <a:r>
            <a:rPr lang="zh-CN" altLang="en-US" b="1" dirty="0" smtClean="0">
              <a:solidFill>
                <a:schemeClr val="tx2"/>
              </a:solidFill>
            </a:rPr>
            <a:t>为下一步的</a:t>
          </a:r>
          <a:r>
            <a:rPr lang="zh-CN" altLang="en-US" b="1" dirty="0" smtClean="0">
              <a:solidFill>
                <a:srgbClr val="C00000"/>
              </a:solidFill>
            </a:rPr>
            <a:t>软件需求分析与设计</a:t>
          </a:r>
          <a:r>
            <a:rPr lang="zh-CN" altLang="en-US" b="1" dirty="0" smtClean="0">
              <a:solidFill>
                <a:schemeClr val="tx2"/>
              </a:solidFill>
            </a:rPr>
            <a:t>提供基础资料和依据</a:t>
          </a:r>
          <a:endParaRPr lang="zh-CN" altLang="en-US" b="1" dirty="0">
            <a:solidFill>
              <a:schemeClr val="tx2"/>
            </a:solidFill>
          </a:endParaRPr>
        </a:p>
      </dgm:t>
    </dgm:pt>
    <dgm:pt modelId="{6F5937A7-C9A5-47B5-8357-E0D3F5F3D19A}" type="parTrans" cxnId="{CD82174C-FC90-4C53-9A40-4557D81D11AB}">
      <dgm:prSet/>
      <dgm:spPr/>
      <dgm:t>
        <a:bodyPr/>
        <a:lstStyle/>
        <a:p>
          <a:endParaRPr lang="zh-CN" altLang="en-US"/>
        </a:p>
      </dgm:t>
    </dgm:pt>
    <dgm:pt modelId="{371B826E-3067-4F9D-96B8-C33CD6A5F1EA}" type="sibTrans" cxnId="{CD82174C-FC90-4C53-9A40-4557D81D11AB}">
      <dgm:prSet/>
      <dgm:spPr/>
      <dgm:t>
        <a:bodyPr/>
        <a:lstStyle/>
        <a:p>
          <a:endParaRPr lang="zh-CN" altLang="en-US"/>
        </a:p>
      </dgm:t>
    </dgm:pt>
    <dgm:pt modelId="{B27F98FA-4AD6-4D67-8745-62D22A228CD2}" type="pres">
      <dgm:prSet presAssocID="{BEF065EA-992E-4670-8F1B-5B718B03FC1F}" presName="linear" presStyleCnt="0">
        <dgm:presLayoutVars>
          <dgm:animLvl val="lvl"/>
          <dgm:resizeHandles val="exact"/>
        </dgm:presLayoutVars>
      </dgm:prSet>
      <dgm:spPr/>
      <dgm:t>
        <a:bodyPr/>
        <a:lstStyle/>
        <a:p>
          <a:endParaRPr lang="zh-CN" altLang="en-US"/>
        </a:p>
      </dgm:t>
    </dgm:pt>
    <dgm:pt modelId="{E269BAF0-BB1B-4ECC-9FC9-8C8E8C5F5D85}" type="pres">
      <dgm:prSet presAssocID="{07C864E9-F67F-45E7-AD14-79F685584C9A}" presName="parentText" presStyleLbl="node1" presStyleIdx="0" presStyleCnt="4">
        <dgm:presLayoutVars>
          <dgm:chMax val="0"/>
          <dgm:bulletEnabled val="1"/>
        </dgm:presLayoutVars>
      </dgm:prSet>
      <dgm:spPr/>
      <dgm:t>
        <a:bodyPr/>
        <a:lstStyle/>
        <a:p>
          <a:endParaRPr lang="zh-CN" altLang="en-US"/>
        </a:p>
      </dgm:t>
    </dgm:pt>
    <dgm:pt modelId="{E8148655-B435-4A26-BA5B-65239FD32C40}" type="pres">
      <dgm:prSet presAssocID="{4E614CDB-A1A9-41A3-99EC-96CF1EAFC751}" presName="spacer" presStyleCnt="0"/>
      <dgm:spPr/>
    </dgm:pt>
    <dgm:pt modelId="{BFC58389-A856-415D-A3A7-ACC9DA39D7FC}" type="pres">
      <dgm:prSet presAssocID="{C60E7D1B-06B0-47B9-825B-A24A68CF8F35}" presName="parentText" presStyleLbl="node1" presStyleIdx="1" presStyleCnt="4">
        <dgm:presLayoutVars>
          <dgm:chMax val="0"/>
          <dgm:bulletEnabled val="1"/>
        </dgm:presLayoutVars>
      </dgm:prSet>
      <dgm:spPr/>
      <dgm:t>
        <a:bodyPr/>
        <a:lstStyle/>
        <a:p>
          <a:endParaRPr lang="zh-CN" altLang="en-US"/>
        </a:p>
      </dgm:t>
    </dgm:pt>
    <dgm:pt modelId="{75F378C5-3F98-4D67-BA21-2A43A1D963A7}" type="pres">
      <dgm:prSet presAssocID="{7A524657-D6C9-413F-8052-54C8D603DFDC}" presName="spacer" presStyleCnt="0"/>
      <dgm:spPr/>
    </dgm:pt>
    <dgm:pt modelId="{72A2E9FB-8978-47B7-900F-C527BDD89EB4}" type="pres">
      <dgm:prSet presAssocID="{F5FD1E6F-D887-4ABA-8E3A-CA2340854EFA}" presName="parentText" presStyleLbl="node1" presStyleIdx="2" presStyleCnt="4">
        <dgm:presLayoutVars>
          <dgm:chMax val="0"/>
          <dgm:bulletEnabled val="1"/>
        </dgm:presLayoutVars>
      </dgm:prSet>
      <dgm:spPr/>
      <dgm:t>
        <a:bodyPr/>
        <a:lstStyle/>
        <a:p>
          <a:endParaRPr lang="zh-CN" altLang="en-US"/>
        </a:p>
      </dgm:t>
    </dgm:pt>
    <dgm:pt modelId="{70D33FF4-E594-4E08-8846-A50EEE9B0984}" type="pres">
      <dgm:prSet presAssocID="{A1512BBF-9B71-4641-A647-FD4F6C9DDBAA}" presName="spacer" presStyleCnt="0"/>
      <dgm:spPr/>
    </dgm:pt>
    <dgm:pt modelId="{8E0090A5-174C-43CE-9B6E-67EC94E812BF}" type="pres">
      <dgm:prSet presAssocID="{6B847FBD-21C4-431E-B75D-DC8CFE7A5678}" presName="parentText" presStyleLbl="node1" presStyleIdx="3" presStyleCnt="4">
        <dgm:presLayoutVars>
          <dgm:chMax val="0"/>
          <dgm:bulletEnabled val="1"/>
        </dgm:presLayoutVars>
      </dgm:prSet>
      <dgm:spPr/>
      <dgm:t>
        <a:bodyPr/>
        <a:lstStyle/>
        <a:p>
          <a:endParaRPr lang="zh-CN" altLang="en-US"/>
        </a:p>
      </dgm:t>
    </dgm:pt>
  </dgm:ptLst>
  <dgm:cxnLst>
    <dgm:cxn modelId="{3C22C4B3-8C57-4729-ABE3-12C4F200A28D}" srcId="{BEF065EA-992E-4670-8F1B-5B718B03FC1F}" destId="{C60E7D1B-06B0-47B9-825B-A24A68CF8F35}" srcOrd="1" destOrd="0" parTransId="{FBE16EB0-B021-4B2B-BFF6-8DA2D0942C53}" sibTransId="{7A524657-D6C9-413F-8052-54C8D603DFDC}"/>
    <dgm:cxn modelId="{CD82174C-FC90-4C53-9A40-4557D81D11AB}" srcId="{BEF065EA-992E-4670-8F1B-5B718B03FC1F}" destId="{6B847FBD-21C4-431E-B75D-DC8CFE7A5678}" srcOrd="3" destOrd="0" parTransId="{6F5937A7-C9A5-47B5-8357-E0D3F5F3D19A}" sibTransId="{371B826E-3067-4F9D-96B8-C33CD6A5F1EA}"/>
    <dgm:cxn modelId="{3AD25F0F-923D-44F2-A166-0D7C6760496F}" type="presOf" srcId="{BEF065EA-992E-4670-8F1B-5B718B03FC1F}" destId="{B27F98FA-4AD6-4D67-8745-62D22A228CD2}" srcOrd="0" destOrd="0" presId="urn:microsoft.com/office/officeart/2005/8/layout/vList2"/>
    <dgm:cxn modelId="{A2FC3423-3DE7-41E2-8738-5CE906D34057}" srcId="{BEF065EA-992E-4670-8F1B-5B718B03FC1F}" destId="{F5FD1E6F-D887-4ABA-8E3A-CA2340854EFA}" srcOrd="2" destOrd="0" parTransId="{815F4913-ABAA-430F-A204-51477E661E08}" sibTransId="{A1512BBF-9B71-4641-A647-FD4F6C9DDBAA}"/>
    <dgm:cxn modelId="{78B0D395-B79F-4451-8EAD-82FDB37A4AB5}" type="presOf" srcId="{6B847FBD-21C4-431E-B75D-DC8CFE7A5678}" destId="{8E0090A5-174C-43CE-9B6E-67EC94E812BF}" srcOrd="0" destOrd="0" presId="urn:microsoft.com/office/officeart/2005/8/layout/vList2"/>
    <dgm:cxn modelId="{37D5D058-F1DE-4675-9F21-6F3C664F1A44}" type="presOf" srcId="{C60E7D1B-06B0-47B9-825B-A24A68CF8F35}" destId="{BFC58389-A856-415D-A3A7-ACC9DA39D7FC}" srcOrd="0" destOrd="0" presId="urn:microsoft.com/office/officeart/2005/8/layout/vList2"/>
    <dgm:cxn modelId="{CDEF2777-8440-444C-9FD3-75AB1BF498D1}" srcId="{BEF065EA-992E-4670-8F1B-5B718B03FC1F}" destId="{07C864E9-F67F-45E7-AD14-79F685584C9A}" srcOrd="0" destOrd="0" parTransId="{06E95DD5-56AC-48CB-8FAF-5971F6ABD276}" sibTransId="{4E614CDB-A1A9-41A3-99EC-96CF1EAFC751}"/>
    <dgm:cxn modelId="{9105CE02-D220-47AB-8A16-7489492DA5A6}" type="presOf" srcId="{F5FD1E6F-D887-4ABA-8E3A-CA2340854EFA}" destId="{72A2E9FB-8978-47B7-900F-C527BDD89EB4}" srcOrd="0" destOrd="0" presId="urn:microsoft.com/office/officeart/2005/8/layout/vList2"/>
    <dgm:cxn modelId="{DC3D74A4-B347-4D20-9A3F-BD59C232E2ED}" type="presOf" srcId="{07C864E9-F67F-45E7-AD14-79F685584C9A}" destId="{E269BAF0-BB1B-4ECC-9FC9-8C8E8C5F5D85}" srcOrd="0" destOrd="0" presId="urn:microsoft.com/office/officeart/2005/8/layout/vList2"/>
    <dgm:cxn modelId="{F3497C61-DD2F-40F1-AF23-310EC379FC2F}" type="presParOf" srcId="{B27F98FA-4AD6-4D67-8745-62D22A228CD2}" destId="{E269BAF0-BB1B-4ECC-9FC9-8C8E8C5F5D85}" srcOrd="0" destOrd="0" presId="urn:microsoft.com/office/officeart/2005/8/layout/vList2"/>
    <dgm:cxn modelId="{5B6D6AE3-2ECB-4D5D-BB45-5AF571AB6AA0}" type="presParOf" srcId="{B27F98FA-4AD6-4D67-8745-62D22A228CD2}" destId="{E8148655-B435-4A26-BA5B-65239FD32C40}" srcOrd="1" destOrd="0" presId="urn:microsoft.com/office/officeart/2005/8/layout/vList2"/>
    <dgm:cxn modelId="{CAF71958-DCF5-475F-9AFA-484712C41E32}" type="presParOf" srcId="{B27F98FA-4AD6-4D67-8745-62D22A228CD2}" destId="{BFC58389-A856-415D-A3A7-ACC9DA39D7FC}" srcOrd="2" destOrd="0" presId="urn:microsoft.com/office/officeart/2005/8/layout/vList2"/>
    <dgm:cxn modelId="{E7DE3E69-D180-4779-8613-97D18308D31D}" type="presParOf" srcId="{B27F98FA-4AD6-4D67-8745-62D22A228CD2}" destId="{75F378C5-3F98-4D67-BA21-2A43A1D963A7}" srcOrd="3" destOrd="0" presId="urn:microsoft.com/office/officeart/2005/8/layout/vList2"/>
    <dgm:cxn modelId="{F2368605-D2B7-4D3F-AC21-814ECDF1DCC6}" type="presParOf" srcId="{B27F98FA-4AD6-4D67-8745-62D22A228CD2}" destId="{72A2E9FB-8978-47B7-900F-C527BDD89EB4}" srcOrd="4" destOrd="0" presId="urn:microsoft.com/office/officeart/2005/8/layout/vList2"/>
    <dgm:cxn modelId="{FB2D8BDC-75B1-4F97-80FA-7EF70A76E51A}" type="presParOf" srcId="{B27F98FA-4AD6-4D67-8745-62D22A228CD2}" destId="{70D33FF4-E594-4E08-8846-A50EEE9B0984}" srcOrd="5" destOrd="0" presId="urn:microsoft.com/office/officeart/2005/8/layout/vList2"/>
    <dgm:cxn modelId="{58344FFD-75D4-4344-B504-3226B54BF584}" type="presParOf" srcId="{B27F98FA-4AD6-4D67-8745-62D22A228CD2}" destId="{8E0090A5-174C-43CE-9B6E-67EC94E812B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D30AA1-FA4A-4FD4-AF15-4E40A86BB3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5639DC0-1816-48FB-9F1A-139B9DC52F5A}">
      <dgm:prSet phldrT="[文本]"/>
      <dgm:spPr/>
      <dgm:t>
        <a:bodyPr/>
        <a:lstStyle/>
        <a:p>
          <a:r>
            <a:rPr lang="zh-CN" altLang="en-US" b="1" dirty="0" smtClean="0">
              <a:solidFill>
                <a:schemeClr val="tx2"/>
              </a:solidFill>
            </a:rPr>
            <a:t>主要任务</a:t>
          </a:r>
          <a:endParaRPr lang="zh-CN" altLang="en-US" b="1" dirty="0">
            <a:solidFill>
              <a:schemeClr val="tx2"/>
            </a:solidFill>
          </a:endParaRPr>
        </a:p>
      </dgm:t>
    </dgm:pt>
    <dgm:pt modelId="{AE04A3C5-8236-44A0-86B5-41FCFF896081}" type="parTrans" cxnId="{E30EA0EA-50F0-45FB-B4EF-5922AAC965E8}">
      <dgm:prSet/>
      <dgm:spPr/>
      <dgm:t>
        <a:bodyPr/>
        <a:lstStyle/>
        <a:p>
          <a:endParaRPr lang="zh-CN" altLang="en-US"/>
        </a:p>
      </dgm:t>
    </dgm:pt>
    <dgm:pt modelId="{21948BEA-D899-490D-A694-7A1E20EC95C7}" type="sibTrans" cxnId="{E30EA0EA-50F0-45FB-B4EF-5922AAC965E8}">
      <dgm:prSet/>
      <dgm:spPr/>
      <dgm:t>
        <a:bodyPr/>
        <a:lstStyle/>
        <a:p>
          <a:endParaRPr lang="zh-CN" altLang="en-US"/>
        </a:p>
      </dgm:t>
    </dgm:pt>
    <dgm:pt modelId="{C16DB8ED-C95B-4B83-964E-8944B8118760}">
      <dgm:prSet phldrT="[文本]"/>
      <dgm:spPr/>
      <dgm:t>
        <a:bodyPr/>
        <a:lstStyle/>
        <a:p>
          <a:r>
            <a:rPr lang="zh-CN" altLang="en-US" b="1" dirty="0" smtClean="0">
              <a:solidFill>
                <a:schemeClr val="tx2"/>
              </a:solidFill>
            </a:rPr>
            <a:t>对软件项目的可行性研究报告进行的全面审核和再评价</a:t>
          </a:r>
          <a:endParaRPr lang="zh-CN" altLang="en-US" b="1" dirty="0">
            <a:solidFill>
              <a:schemeClr val="tx2"/>
            </a:solidFill>
          </a:endParaRPr>
        </a:p>
      </dgm:t>
    </dgm:pt>
    <dgm:pt modelId="{036AB9F6-57DC-4BFC-9B2C-58CD343EC7D9}" type="parTrans" cxnId="{BDBE8D13-53F9-4A8E-A616-8FBC376EBA56}">
      <dgm:prSet/>
      <dgm:spPr/>
      <dgm:t>
        <a:bodyPr/>
        <a:lstStyle/>
        <a:p>
          <a:endParaRPr lang="zh-CN" altLang="en-US"/>
        </a:p>
      </dgm:t>
    </dgm:pt>
    <dgm:pt modelId="{C45CFF08-06F7-477B-AC43-A4B1E3373C87}" type="sibTrans" cxnId="{BDBE8D13-53F9-4A8E-A616-8FBC376EBA56}">
      <dgm:prSet/>
      <dgm:spPr/>
      <dgm:t>
        <a:bodyPr/>
        <a:lstStyle/>
        <a:p>
          <a:endParaRPr lang="zh-CN" altLang="en-US"/>
        </a:p>
      </dgm:t>
    </dgm:pt>
    <dgm:pt modelId="{C6272497-5446-4B02-A61D-F75098C9DF59}">
      <dgm:prSet phldrT="[文本]"/>
      <dgm:spPr/>
      <dgm:t>
        <a:bodyPr/>
        <a:lstStyle/>
        <a:p>
          <a:r>
            <a:rPr lang="zh-CN" altLang="en-US" b="1" dirty="0" smtClean="0">
              <a:solidFill>
                <a:schemeClr val="tx2"/>
              </a:solidFill>
            </a:rPr>
            <a:t>主要内容</a:t>
          </a:r>
          <a:endParaRPr lang="zh-CN" altLang="en-US" b="1" dirty="0">
            <a:solidFill>
              <a:schemeClr val="tx2"/>
            </a:solidFill>
          </a:endParaRPr>
        </a:p>
      </dgm:t>
    </dgm:pt>
    <dgm:pt modelId="{C6A3C621-5EAF-4A6A-9744-D149BFE2D7DA}" type="parTrans" cxnId="{862AE342-DE22-4106-AC0C-5FF2FB3B8302}">
      <dgm:prSet/>
      <dgm:spPr/>
      <dgm:t>
        <a:bodyPr/>
        <a:lstStyle/>
        <a:p>
          <a:endParaRPr lang="zh-CN" altLang="en-US"/>
        </a:p>
      </dgm:t>
    </dgm:pt>
    <dgm:pt modelId="{CFB2524D-8928-4752-8963-9C7B7F216E92}" type="sibTrans" cxnId="{862AE342-DE22-4106-AC0C-5FF2FB3B8302}">
      <dgm:prSet/>
      <dgm:spPr/>
      <dgm:t>
        <a:bodyPr/>
        <a:lstStyle/>
        <a:p>
          <a:endParaRPr lang="zh-CN" altLang="en-US"/>
        </a:p>
      </dgm:t>
    </dgm:pt>
    <dgm:pt modelId="{24B5F97C-54A8-43F7-A6E9-21B6C164E75E}">
      <dgm:prSet phldrT="[文本]"/>
      <dgm:spPr/>
      <dgm:t>
        <a:bodyPr/>
        <a:lstStyle/>
        <a:p>
          <a:r>
            <a:rPr lang="zh-CN" altLang="en-US" b="1" dirty="0" smtClean="0"/>
            <a:t>审核可行性研究报告中反映的各项情况</a:t>
          </a:r>
          <a:r>
            <a:rPr lang="zh-CN" altLang="en-US" b="1" dirty="0" smtClean="0">
              <a:solidFill>
                <a:srgbClr val="C00000"/>
              </a:solidFill>
            </a:rPr>
            <a:t>是否属实</a:t>
          </a:r>
          <a:r>
            <a:rPr lang="zh-CN" altLang="en-US" b="1" dirty="0" smtClean="0"/>
            <a:t>。</a:t>
          </a:r>
          <a:endParaRPr lang="zh-CN" altLang="en-US" b="1" dirty="0"/>
        </a:p>
      </dgm:t>
    </dgm:pt>
    <dgm:pt modelId="{04751F9D-35AF-4E62-925D-AC0D402CC903}" type="parTrans" cxnId="{8A01365A-CEEF-401C-B4B8-8425DC82640C}">
      <dgm:prSet/>
      <dgm:spPr/>
      <dgm:t>
        <a:bodyPr/>
        <a:lstStyle/>
        <a:p>
          <a:endParaRPr lang="zh-CN" altLang="en-US"/>
        </a:p>
      </dgm:t>
    </dgm:pt>
    <dgm:pt modelId="{4368F4E1-B303-41AD-AAB7-48EB81909B14}" type="sibTrans" cxnId="{8A01365A-CEEF-401C-B4B8-8425DC82640C}">
      <dgm:prSet/>
      <dgm:spPr/>
      <dgm:t>
        <a:bodyPr/>
        <a:lstStyle/>
        <a:p>
          <a:endParaRPr lang="zh-CN" altLang="en-US"/>
        </a:p>
      </dgm:t>
    </dgm:pt>
    <dgm:pt modelId="{41184157-3C9C-4FE0-B6E0-C6B83AECA23B}">
      <dgm:prSet/>
      <dgm:spPr/>
      <dgm:t>
        <a:bodyPr/>
        <a:lstStyle/>
        <a:p>
          <a:r>
            <a:rPr lang="zh-CN" altLang="en-US" b="1" dirty="0" smtClean="0"/>
            <a:t>分析可行性研究报告中</a:t>
          </a:r>
          <a:r>
            <a:rPr lang="zh-CN" altLang="en-US" b="1" dirty="0" smtClean="0">
              <a:solidFill>
                <a:srgbClr val="C00000"/>
              </a:solidFill>
            </a:rPr>
            <a:t>各项指标计算是否正确</a:t>
          </a:r>
          <a:r>
            <a:rPr lang="zh-CN" altLang="en-US" b="1" dirty="0" smtClean="0"/>
            <a:t>，包括各种参数、基础数据、软件成本估算方法等。</a:t>
          </a:r>
        </a:p>
      </dgm:t>
    </dgm:pt>
    <dgm:pt modelId="{756C3B69-991E-4100-A01E-B5922A8A1411}" type="parTrans" cxnId="{805C78C4-AD04-40EE-86B1-536EC561E52C}">
      <dgm:prSet/>
      <dgm:spPr/>
      <dgm:t>
        <a:bodyPr/>
        <a:lstStyle/>
        <a:p>
          <a:endParaRPr lang="zh-CN" altLang="en-US"/>
        </a:p>
      </dgm:t>
    </dgm:pt>
    <dgm:pt modelId="{DB268174-6213-46D8-984C-D2E257F41629}" type="sibTrans" cxnId="{805C78C4-AD04-40EE-86B1-536EC561E52C}">
      <dgm:prSet/>
      <dgm:spPr/>
      <dgm:t>
        <a:bodyPr/>
        <a:lstStyle/>
        <a:p>
          <a:endParaRPr lang="zh-CN" altLang="en-US"/>
        </a:p>
      </dgm:t>
    </dgm:pt>
    <dgm:pt modelId="{9A386354-D437-490F-BD99-455D843C495B}">
      <dgm:prSet/>
      <dgm:spPr/>
      <dgm:t>
        <a:bodyPr/>
        <a:lstStyle/>
        <a:p>
          <a:r>
            <a:rPr lang="zh-CN" altLang="en-US" b="1" dirty="0" smtClean="0"/>
            <a:t>从公司、国家和社会等方面综合分析、判断软件项目的</a:t>
          </a:r>
          <a:r>
            <a:rPr lang="zh-CN" altLang="en-US" b="1" dirty="0" smtClean="0">
              <a:solidFill>
                <a:srgbClr val="C00000"/>
              </a:solidFill>
            </a:rPr>
            <a:t>经济效益和社会效益</a:t>
          </a:r>
          <a:r>
            <a:rPr lang="zh-CN" altLang="en-US" b="1" dirty="0" smtClean="0"/>
            <a:t>。</a:t>
          </a:r>
        </a:p>
      </dgm:t>
    </dgm:pt>
    <dgm:pt modelId="{242CAC12-5757-4761-89E1-CA6D27A033CA}" type="parTrans" cxnId="{EC803C30-CB71-431A-8AA4-C6D5671E0008}">
      <dgm:prSet/>
      <dgm:spPr/>
      <dgm:t>
        <a:bodyPr/>
        <a:lstStyle/>
        <a:p>
          <a:endParaRPr lang="zh-CN" altLang="en-US"/>
        </a:p>
      </dgm:t>
    </dgm:pt>
    <dgm:pt modelId="{ED49BA97-ECC6-4EDC-812E-686C5EDBCCD5}" type="sibTrans" cxnId="{EC803C30-CB71-431A-8AA4-C6D5671E0008}">
      <dgm:prSet/>
      <dgm:spPr/>
      <dgm:t>
        <a:bodyPr/>
        <a:lstStyle/>
        <a:p>
          <a:endParaRPr lang="zh-CN" altLang="en-US"/>
        </a:p>
      </dgm:t>
    </dgm:pt>
    <dgm:pt modelId="{D089C443-371C-4A01-BE97-E1FB7F62A781}">
      <dgm:prSet/>
      <dgm:spPr/>
      <dgm:t>
        <a:bodyPr/>
        <a:lstStyle/>
        <a:p>
          <a:r>
            <a:rPr lang="zh-CN" altLang="en-US" b="1" dirty="0" smtClean="0"/>
            <a:t>分析和判断项目可行性研究的</a:t>
          </a:r>
          <a:r>
            <a:rPr lang="zh-CN" altLang="en-US" b="1" dirty="0" smtClean="0">
              <a:solidFill>
                <a:srgbClr val="C00000"/>
              </a:solidFill>
            </a:rPr>
            <a:t>可靠性、真实性和客观性</a:t>
          </a:r>
          <a:r>
            <a:rPr lang="zh-CN" altLang="en-US" b="1" dirty="0" smtClean="0"/>
            <a:t>，对项目做出取舍的</a:t>
          </a:r>
          <a:r>
            <a:rPr lang="zh-CN" altLang="en-US" b="1" dirty="0" smtClean="0">
              <a:solidFill>
                <a:srgbClr val="C00000"/>
              </a:solidFill>
            </a:rPr>
            <a:t>最终投资决策</a:t>
          </a:r>
          <a:r>
            <a:rPr lang="zh-CN" altLang="en-US" b="1" dirty="0" smtClean="0"/>
            <a:t>。</a:t>
          </a:r>
        </a:p>
      </dgm:t>
    </dgm:pt>
    <dgm:pt modelId="{64E39D35-F70A-4D97-B7D4-40EE986040D3}" type="parTrans" cxnId="{68773F47-E315-4BF5-9771-07EA1475F735}">
      <dgm:prSet/>
      <dgm:spPr/>
      <dgm:t>
        <a:bodyPr/>
        <a:lstStyle/>
        <a:p>
          <a:endParaRPr lang="zh-CN" altLang="en-US"/>
        </a:p>
      </dgm:t>
    </dgm:pt>
    <dgm:pt modelId="{CF7532A0-DF5F-4974-9069-EAA767E5D34C}" type="sibTrans" cxnId="{68773F47-E315-4BF5-9771-07EA1475F735}">
      <dgm:prSet/>
      <dgm:spPr/>
      <dgm:t>
        <a:bodyPr/>
        <a:lstStyle/>
        <a:p>
          <a:endParaRPr lang="zh-CN" altLang="en-US"/>
        </a:p>
      </dgm:t>
    </dgm:pt>
    <dgm:pt modelId="{2F5D6367-87AD-4ABB-9977-DE7814CCE053}">
      <dgm:prSet/>
      <dgm:spPr/>
      <dgm:t>
        <a:bodyPr/>
        <a:lstStyle/>
        <a:p>
          <a:r>
            <a:rPr lang="zh-CN" altLang="en-US" b="1" dirty="0" smtClean="0"/>
            <a:t>写出项目评估报告。</a:t>
          </a:r>
        </a:p>
      </dgm:t>
    </dgm:pt>
    <dgm:pt modelId="{DE9AEDD9-5722-4B14-B900-A2B095072041}" type="parTrans" cxnId="{CE8F4F57-7F9B-4473-B443-80D4070D372B}">
      <dgm:prSet/>
      <dgm:spPr/>
      <dgm:t>
        <a:bodyPr/>
        <a:lstStyle/>
        <a:p>
          <a:endParaRPr lang="zh-CN" altLang="en-US"/>
        </a:p>
      </dgm:t>
    </dgm:pt>
    <dgm:pt modelId="{6E42123A-842B-46A2-B86E-D57B33C5A20D}" type="sibTrans" cxnId="{CE8F4F57-7F9B-4473-B443-80D4070D372B}">
      <dgm:prSet/>
      <dgm:spPr/>
      <dgm:t>
        <a:bodyPr/>
        <a:lstStyle/>
        <a:p>
          <a:endParaRPr lang="zh-CN" altLang="en-US"/>
        </a:p>
      </dgm:t>
    </dgm:pt>
    <dgm:pt modelId="{394480AA-816C-4003-AA16-174DD22F6097}" type="pres">
      <dgm:prSet presAssocID="{3BD30AA1-FA4A-4FD4-AF15-4E40A86BB34B}" presName="linear" presStyleCnt="0">
        <dgm:presLayoutVars>
          <dgm:animLvl val="lvl"/>
          <dgm:resizeHandles val="exact"/>
        </dgm:presLayoutVars>
      </dgm:prSet>
      <dgm:spPr/>
      <dgm:t>
        <a:bodyPr/>
        <a:lstStyle/>
        <a:p>
          <a:endParaRPr lang="zh-CN" altLang="en-US"/>
        </a:p>
      </dgm:t>
    </dgm:pt>
    <dgm:pt modelId="{78FAF79B-B6BB-4229-A71C-4DB3420DBFF7}" type="pres">
      <dgm:prSet presAssocID="{15639DC0-1816-48FB-9F1A-139B9DC52F5A}" presName="parentText" presStyleLbl="node1" presStyleIdx="0" presStyleCnt="2">
        <dgm:presLayoutVars>
          <dgm:chMax val="0"/>
          <dgm:bulletEnabled val="1"/>
        </dgm:presLayoutVars>
      </dgm:prSet>
      <dgm:spPr/>
      <dgm:t>
        <a:bodyPr/>
        <a:lstStyle/>
        <a:p>
          <a:endParaRPr lang="zh-CN" altLang="en-US"/>
        </a:p>
      </dgm:t>
    </dgm:pt>
    <dgm:pt modelId="{B2414EA7-2912-4476-91FB-51823FBB7075}" type="pres">
      <dgm:prSet presAssocID="{15639DC0-1816-48FB-9F1A-139B9DC52F5A}" presName="childText" presStyleLbl="revTx" presStyleIdx="0" presStyleCnt="2">
        <dgm:presLayoutVars>
          <dgm:bulletEnabled val="1"/>
        </dgm:presLayoutVars>
      </dgm:prSet>
      <dgm:spPr/>
      <dgm:t>
        <a:bodyPr/>
        <a:lstStyle/>
        <a:p>
          <a:endParaRPr lang="zh-CN" altLang="en-US"/>
        </a:p>
      </dgm:t>
    </dgm:pt>
    <dgm:pt modelId="{09910D15-6C3D-4B11-85EC-8CD58DCFA8D7}" type="pres">
      <dgm:prSet presAssocID="{C6272497-5446-4B02-A61D-F75098C9DF59}" presName="parentText" presStyleLbl="node1" presStyleIdx="1" presStyleCnt="2">
        <dgm:presLayoutVars>
          <dgm:chMax val="0"/>
          <dgm:bulletEnabled val="1"/>
        </dgm:presLayoutVars>
      </dgm:prSet>
      <dgm:spPr/>
      <dgm:t>
        <a:bodyPr/>
        <a:lstStyle/>
        <a:p>
          <a:endParaRPr lang="zh-CN" altLang="en-US"/>
        </a:p>
      </dgm:t>
    </dgm:pt>
    <dgm:pt modelId="{FAE01E94-C2A8-4F83-87A3-940247B314D7}" type="pres">
      <dgm:prSet presAssocID="{C6272497-5446-4B02-A61D-F75098C9DF59}" presName="childText" presStyleLbl="revTx" presStyleIdx="1" presStyleCnt="2">
        <dgm:presLayoutVars>
          <dgm:bulletEnabled val="1"/>
        </dgm:presLayoutVars>
      </dgm:prSet>
      <dgm:spPr/>
      <dgm:t>
        <a:bodyPr/>
        <a:lstStyle/>
        <a:p>
          <a:endParaRPr lang="zh-CN" altLang="en-US"/>
        </a:p>
      </dgm:t>
    </dgm:pt>
  </dgm:ptLst>
  <dgm:cxnLst>
    <dgm:cxn modelId="{8A01365A-CEEF-401C-B4B8-8425DC82640C}" srcId="{C6272497-5446-4B02-A61D-F75098C9DF59}" destId="{24B5F97C-54A8-43F7-A6E9-21B6C164E75E}" srcOrd="0" destOrd="0" parTransId="{04751F9D-35AF-4E62-925D-AC0D402CC903}" sibTransId="{4368F4E1-B303-41AD-AAB7-48EB81909B14}"/>
    <dgm:cxn modelId="{E30EA0EA-50F0-45FB-B4EF-5922AAC965E8}" srcId="{3BD30AA1-FA4A-4FD4-AF15-4E40A86BB34B}" destId="{15639DC0-1816-48FB-9F1A-139B9DC52F5A}" srcOrd="0" destOrd="0" parTransId="{AE04A3C5-8236-44A0-86B5-41FCFF896081}" sibTransId="{21948BEA-D899-490D-A694-7A1E20EC95C7}"/>
    <dgm:cxn modelId="{987A313D-9152-4B20-ACB9-BA16DB9E06CF}" type="presOf" srcId="{3BD30AA1-FA4A-4FD4-AF15-4E40A86BB34B}" destId="{394480AA-816C-4003-AA16-174DD22F6097}" srcOrd="0" destOrd="0" presId="urn:microsoft.com/office/officeart/2005/8/layout/vList2"/>
    <dgm:cxn modelId="{7DB6A8EA-0C31-4EB2-BA94-C9EB759E3898}" type="presOf" srcId="{D089C443-371C-4A01-BE97-E1FB7F62A781}" destId="{FAE01E94-C2A8-4F83-87A3-940247B314D7}" srcOrd="0" destOrd="3" presId="urn:microsoft.com/office/officeart/2005/8/layout/vList2"/>
    <dgm:cxn modelId="{33D1E179-C70F-4163-A9A0-D7B6C2EC261A}" type="presOf" srcId="{24B5F97C-54A8-43F7-A6E9-21B6C164E75E}" destId="{FAE01E94-C2A8-4F83-87A3-940247B314D7}" srcOrd="0" destOrd="0" presId="urn:microsoft.com/office/officeart/2005/8/layout/vList2"/>
    <dgm:cxn modelId="{EC803C30-CB71-431A-8AA4-C6D5671E0008}" srcId="{C6272497-5446-4B02-A61D-F75098C9DF59}" destId="{9A386354-D437-490F-BD99-455D843C495B}" srcOrd="2" destOrd="0" parTransId="{242CAC12-5757-4761-89E1-CA6D27A033CA}" sibTransId="{ED49BA97-ECC6-4EDC-812E-686C5EDBCCD5}"/>
    <dgm:cxn modelId="{CE8F4F57-7F9B-4473-B443-80D4070D372B}" srcId="{C6272497-5446-4B02-A61D-F75098C9DF59}" destId="{2F5D6367-87AD-4ABB-9977-DE7814CCE053}" srcOrd="4" destOrd="0" parTransId="{DE9AEDD9-5722-4B14-B900-A2B095072041}" sibTransId="{6E42123A-842B-46A2-B86E-D57B33C5A20D}"/>
    <dgm:cxn modelId="{869F2184-7EB6-47A0-BEAA-583937997E89}" type="presOf" srcId="{41184157-3C9C-4FE0-B6E0-C6B83AECA23B}" destId="{FAE01E94-C2A8-4F83-87A3-940247B314D7}" srcOrd="0" destOrd="1" presId="urn:microsoft.com/office/officeart/2005/8/layout/vList2"/>
    <dgm:cxn modelId="{BDBE8D13-53F9-4A8E-A616-8FBC376EBA56}" srcId="{15639DC0-1816-48FB-9F1A-139B9DC52F5A}" destId="{C16DB8ED-C95B-4B83-964E-8944B8118760}" srcOrd="0" destOrd="0" parTransId="{036AB9F6-57DC-4BFC-9B2C-58CD343EC7D9}" sibTransId="{C45CFF08-06F7-477B-AC43-A4B1E3373C87}"/>
    <dgm:cxn modelId="{68773F47-E315-4BF5-9771-07EA1475F735}" srcId="{C6272497-5446-4B02-A61D-F75098C9DF59}" destId="{D089C443-371C-4A01-BE97-E1FB7F62A781}" srcOrd="3" destOrd="0" parTransId="{64E39D35-F70A-4D97-B7D4-40EE986040D3}" sibTransId="{CF7532A0-DF5F-4974-9069-EAA767E5D34C}"/>
    <dgm:cxn modelId="{DA1C8878-07E0-4A68-A16F-F5A64C1BCD8C}" type="presOf" srcId="{15639DC0-1816-48FB-9F1A-139B9DC52F5A}" destId="{78FAF79B-B6BB-4229-A71C-4DB3420DBFF7}" srcOrd="0" destOrd="0" presId="urn:microsoft.com/office/officeart/2005/8/layout/vList2"/>
    <dgm:cxn modelId="{00196C66-8F18-4CED-B130-6CD7935890F4}" type="presOf" srcId="{9A386354-D437-490F-BD99-455D843C495B}" destId="{FAE01E94-C2A8-4F83-87A3-940247B314D7}" srcOrd="0" destOrd="2" presId="urn:microsoft.com/office/officeart/2005/8/layout/vList2"/>
    <dgm:cxn modelId="{805C78C4-AD04-40EE-86B1-536EC561E52C}" srcId="{C6272497-5446-4B02-A61D-F75098C9DF59}" destId="{41184157-3C9C-4FE0-B6E0-C6B83AECA23B}" srcOrd="1" destOrd="0" parTransId="{756C3B69-991E-4100-A01E-B5922A8A1411}" sibTransId="{DB268174-6213-46D8-984C-D2E257F41629}"/>
    <dgm:cxn modelId="{206799B6-B826-4049-9EFF-4428D8936E99}" type="presOf" srcId="{C6272497-5446-4B02-A61D-F75098C9DF59}" destId="{09910D15-6C3D-4B11-85EC-8CD58DCFA8D7}" srcOrd="0" destOrd="0" presId="urn:microsoft.com/office/officeart/2005/8/layout/vList2"/>
    <dgm:cxn modelId="{29D8DC6F-A733-4A7F-BA76-1CA81B5922F4}" type="presOf" srcId="{C16DB8ED-C95B-4B83-964E-8944B8118760}" destId="{B2414EA7-2912-4476-91FB-51823FBB7075}" srcOrd="0" destOrd="0" presId="urn:microsoft.com/office/officeart/2005/8/layout/vList2"/>
    <dgm:cxn modelId="{6A2B8099-C93E-42C7-BF61-C61910BBE5C6}" type="presOf" srcId="{2F5D6367-87AD-4ABB-9977-DE7814CCE053}" destId="{FAE01E94-C2A8-4F83-87A3-940247B314D7}" srcOrd="0" destOrd="4" presId="urn:microsoft.com/office/officeart/2005/8/layout/vList2"/>
    <dgm:cxn modelId="{862AE342-DE22-4106-AC0C-5FF2FB3B8302}" srcId="{3BD30AA1-FA4A-4FD4-AF15-4E40A86BB34B}" destId="{C6272497-5446-4B02-A61D-F75098C9DF59}" srcOrd="1" destOrd="0" parTransId="{C6A3C621-5EAF-4A6A-9744-D149BFE2D7DA}" sibTransId="{CFB2524D-8928-4752-8963-9C7B7F216E92}"/>
    <dgm:cxn modelId="{34537A4B-8931-4E39-9445-A907524842E5}" type="presParOf" srcId="{394480AA-816C-4003-AA16-174DD22F6097}" destId="{78FAF79B-B6BB-4229-A71C-4DB3420DBFF7}" srcOrd="0" destOrd="0" presId="urn:microsoft.com/office/officeart/2005/8/layout/vList2"/>
    <dgm:cxn modelId="{D64B6877-5852-4FE5-B3C6-B8204381B7C4}" type="presParOf" srcId="{394480AA-816C-4003-AA16-174DD22F6097}" destId="{B2414EA7-2912-4476-91FB-51823FBB7075}" srcOrd="1" destOrd="0" presId="urn:microsoft.com/office/officeart/2005/8/layout/vList2"/>
    <dgm:cxn modelId="{2288DF1E-30F1-4D51-A820-33E21AB5F8EF}" type="presParOf" srcId="{394480AA-816C-4003-AA16-174DD22F6097}" destId="{09910D15-6C3D-4B11-85EC-8CD58DCFA8D7}" srcOrd="2" destOrd="0" presId="urn:microsoft.com/office/officeart/2005/8/layout/vList2"/>
    <dgm:cxn modelId="{8FD40122-D3AF-4662-9C35-51731B184381}" type="presParOf" srcId="{394480AA-816C-4003-AA16-174DD22F6097}" destId="{FAE01E94-C2A8-4F83-87A3-940247B314D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66B453-662A-4301-B9E6-920D4D9B7637}" type="doc">
      <dgm:prSet loTypeId="urn:microsoft.com/office/officeart/2005/8/layout/process2" loCatId="process" qsTypeId="urn:microsoft.com/office/officeart/2005/8/quickstyle/3d1" qsCatId="3D" csTypeId="urn:microsoft.com/office/officeart/2005/8/colors/colorful5" csCatId="colorful" phldr="1"/>
      <dgm:spPr/>
    </dgm:pt>
    <dgm:pt modelId="{D9945BD0-69D6-4B6D-AA1B-22D9AEED3953}">
      <dgm:prSet phldrT="[文本]"/>
      <dgm:spPr/>
      <dgm:t>
        <a:bodyPr/>
        <a:lstStyle/>
        <a:p>
          <a:r>
            <a:rPr lang="zh-CN" altLang="en-US" b="1" dirty="0" smtClean="0">
              <a:solidFill>
                <a:schemeClr val="tx2"/>
              </a:solidFill>
            </a:rPr>
            <a:t>备选方案</a:t>
          </a:r>
          <a:endParaRPr lang="zh-CN" altLang="en-US" b="1" dirty="0">
            <a:solidFill>
              <a:schemeClr val="tx2"/>
            </a:solidFill>
          </a:endParaRPr>
        </a:p>
      </dgm:t>
    </dgm:pt>
    <dgm:pt modelId="{102F73E4-4F3E-4ED6-8C8C-FEE4408DC9F7}" type="parTrans" cxnId="{D01EF0C7-9790-4649-B1C8-167A8345322F}">
      <dgm:prSet/>
      <dgm:spPr/>
      <dgm:t>
        <a:bodyPr/>
        <a:lstStyle/>
        <a:p>
          <a:endParaRPr lang="zh-CN" altLang="en-US"/>
        </a:p>
      </dgm:t>
    </dgm:pt>
    <dgm:pt modelId="{2679226A-FE00-4FC6-964A-8C5CF4985F9A}" type="sibTrans" cxnId="{D01EF0C7-9790-4649-B1C8-167A8345322F}">
      <dgm:prSet/>
      <dgm:spPr/>
      <dgm:t>
        <a:bodyPr/>
        <a:lstStyle/>
        <a:p>
          <a:endParaRPr lang="zh-CN" altLang="en-US"/>
        </a:p>
      </dgm:t>
    </dgm:pt>
    <dgm:pt modelId="{B6DEA2A1-9FE8-4DE6-A126-19037CA6BD48}">
      <dgm:prSet phldrT="[文本]"/>
      <dgm:spPr/>
      <dgm:t>
        <a:bodyPr/>
        <a:lstStyle/>
        <a:p>
          <a:r>
            <a:rPr lang="zh-CN" altLang="en-US" b="1" dirty="0" smtClean="0">
              <a:solidFill>
                <a:schemeClr val="tx2"/>
              </a:solidFill>
            </a:rPr>
            <a:t>已存在可行性资料</a:t>
          </a:r>
          <a:endParaRPr lang="zh-CN" altLang="en-US" b="1" dirty="0">
            <a:solidFill>
              <a:schemeClr val="tx2"/>
            </a:solidFill>
          </a:endParaRPr>
        </a:p>
      </dgm:t>
    </dgm:pt>
    <dgm:pt modelId="{2E6AEED2-2194-4E6A-9DCD-029EE3C0852A}" type="parTrans" cxnId="{FC2C018D-851F-495D-A734-FAF91F4F761D}">
      <dgm:prSet/>
      <dgm:spPr/>
      <dgm:t>
        <a:bodyPr/>
        <a:lstStyle/>
        <a:p>
          <a:endParaRPr lang="zh-CN" altLang="en-US"/>
        </a:p>
      </dgm:t>
    </dgm:pt>
    <dgm:pt modelId="{07AC4686-40AF-47D9-B777-A80421AFDE32}" type="sibTrans" cxnId="{FC2C018D-851F-495D-A734-FAF91F4F761D}">
      <dgm:prSet/>
      <dgm:spPr/>
      <dgm:t>
        <a:bodyPr/>
        <a:lstStyle/>
        <a:p>
          <a:endParaRPr lang="zh-CN" altLang="en-US"/>
        </a:p>
      </dgm:t>
    </dgm:pt>
    <dgm:pt modelId="{29198BDB-A041-484C-A1F9-EE0CDD303134}">
      <dgm:prSet phldrT="[文本]"/>
      <dgm:spPr/>
      <dgm:t>
        <a:bodyPr/>
        <a:lstStyle/>
        <a:p>
          <a:r>
            <a:rPr lang="zh-CN" altLang="en-US" b="1" dirty="0" smtClean="0">
              <a:solidFill>
                <a:schemeClr val="tx2"/>
              </a:solidFill>
            </a:rPr>
            <a:t>方法：确定性决策</a:t>
          </a:r>
          <a:r>
            <a:rPr lang="en-US" altLang="zh-CN" b="1" dirty="0" smtClean="0">
              <a:solidFill>
                <a:schemeClr val="tx2"/>
              </a:solidFill>
            </a:rPr>
            <a:t>/</a:t>
          </a:r>
          <a:r>
            <a:rPr lang="zh-CN" altLang="en-US" b="1" dirty="0" smtClean="0">
              <a:solidFill>
                <a:schemeClr val="tx2"/>
              </a:solidFill>
            </a:rPr>
            <a:t>非确定性决策</a:t>
          </a:r>
          <a:endParaRPr lang="zh-CN" altLang="en-US" b="1" dirty="0">
            <a:solidFill>
              <a:schemeClr val="tx2"/>
            </a:solidFill>
          </a:endParaRPr>
        </a:p>
      </dgm:t>
    </dgm:pt>
    <dgm:pt modelId="{F34CA1B4-1434-44DE-B105-21797C484792}" type="parTrans" cxnId="{DB6AAD6F-4F80-42D2-93FB-E57274FF9585}">
      <dgm:prSet/>
      <dgm:spPr/>
      <dgm:t>
        <a:bodyPr/>
        <a:lstStyle/>
        <a:p>
          <a:endParaRPr lang="zh-CN" altLang="en-US"/>
        </a:p>
      </dgm:t>
    </dgm:pt>
    <dgm:pt modelId="{E705C4A0-C0E8-4F2A-B1DE-6808257BC361}" type="sibTrans" cxnId="{DB6AAD6F-4F80-42D2-93FB-E57274FF9585}">
      <dgm:prSet/>
      <dgm:spPr/>
      <dgm:t>
        <a:bodyPr/>
        <a:lstStyle/>
        <a:p>
          <a:endParaRPr lang="zh-CN" altLang="en-US"/>
        </a:p>
      </dgm:t>
    </dgm:pt>
    <dgm:pt modelId="{4702C82F-3CD6-4DC3-BF65-BADFB30B7E4C}" type="pres">
      <dgm:prSet presAssocID="{6366B453-662A-4301-B9E6-920D4D9B7637}" presName="linearFlow" presStyleCnt="0">
        <dgm:presLayoutVars>
          <dgm:resizeHandles val="exact"/>
        </dgm:presLayoutVars>
      </dgm:prSet>
      <dgm:spPr/>
    </dgm:pt>
    <dgm:pt modelId="{A81CA2A4-0B49-4D06-8646-29A6750414A0}" type="pres">
      <dgm:prSet presAssocID="{D9945BD0-69D6-4B6D-AA1B-22D9AEED3953}" presName="node" presStyleLbl="node1" presStyleIdx="0" presStyleCnt="3">
        <dgm:presLayoutVars>
          <dgm:bulletEnabled val="1"/>
        </dgm:presLayoutVars>
      </dgm:prSet>
      <dgm:spPr/>
      <dgm:t>
        <a:bodyPr/>
        <a:lstStyle/>
        <a:p>
          <a:endParaRPr lang="zh-CN" altLang="en-US"/>
        </a:p>
      </dgm:t>
    </dgm:pt>
    <dgm:pt modelId="{5475ED04-5832-4AEB-A5B7-55F88BEEAC5D}" type="pres">
      <dgm:prSet presAssocID="{2679226A-FE00-4FC6-964A-8C5CF4985F9A}" presName="sibTrans" presStyleLbl="sibTrans2D1" presStyleIdx="0" presStyleCnt="2"/>
      <dgm:spPr/>
      <dgm:t>
        <a:bodyPr/>
        <a:lstStyle/>
        <a:p>
          <a:endParaRPr lang="zh-CN" altLang="en-US"/>
        </a:p>
      </dgm:t>
    </dgm:pt>
    <dgm:pt modelId="{755D85B5-BD4D-4199-915B-EB690DBA7537}" type="pres">
      <dgm:prSet presAssocID="{2679226A-FE00-4FC6-964A-8C5CF4985F9A}" presName="connectorText" presStyleLbl="sibTrans2D1" presStyleIdx="0" presStyleCnt="2"/>
      <dgm:spPr/>
      <dgm:t>
        <a:bodyPr/>
        <a:lstStyle/>
        <a:p>
          <a:endParaRPr lang="zh-CN" altLang="en-US"/>
        </a:p>
      </dgm:t>
    </dgm:pt>
    <dgm:pt modelId="{22F595BA-3304-4734-9BF5-1B5E56C5B811}" type="pres">
      <dgm:prSet presAssocID="{B6DEA2A1-9FE8-4DE6-A126-19037CA6BD48}" presName="node" presStyleLbl="node1" presStyleIdx="1" presStyleCnt="3">
        <dgm:presLayoutVars>
          <dgm:bulletEnabled val="1"/>
        </dgm:presLayoutVars>
      </dgm:prSet>
      <dgm:spPr/>
      <dgm:t>
        <a:bodyPr/>
        <a:lstStyle/>
        <a:p>
          <a:endParaRPr lang="zh-CN" altLang="en-US"/>
        </a:p>
      </dgm:t>
    </dgm:pt>
    <dgm:pt modelId="{2F2471FB-1F82-49C9-B616-3FDA17C3A4B4}" type="pres">
      <dgm:prSet presAssocID="{07AC4686-40AF-47D9-B777-A80421AFDE32}" presName="sibTrans" presStyleLbl="sibTrans2D1" presStyleIdx="1" presStyleCnt="2"/>
      <dgm:spPr/>
      <dgm:t>
        <a:bodyPr/>
        <a:lstStyle/>
        <a:p>
          <a:endParaRPr lang="zh-CN" altLang="en-US"/>
        </a:p>
      </dgm:t>
    </dgm:pt>
    <dgm:pt modelId="{039C46D2-683E-443A-870F-3432D52004F5}" type="pres">
      <dgm:prSet presAssocID="{07AC4686-40AF-47D9-B777-A80421AFDE32}" presName="connectorText" presStyleLbl="sibTrans2D1" presStyleIdx="1" presStyleCnt="2"/>
      <dgm:spPr/>
      <dgm:t>
        <a:bodyPr/>
        <a:lstStyle/>
        <a:p>
          <a:endParaRPr lang="zh-CN" altLang="en-US"/>
        </a:p>
      </dgm:t>
    </dgm:pt>
    <dgm:pt modelId="{BFE549F0-AE4B-463C-A0FB-010F7DF43C96}" type="pres">
      <dgm:prSet presAssocID="{29198BDB-A041-484C-A1F9-EE0CDD303134}" presName="node" presStyleLbl="node1" presStyleIdx="2" presStyleCnt="3">
        <dgm:presLayoutVars>
          <dgm:bulletEnabled val="1"/>
        </dgm:presLayoutVars>
      </dgm:prSet>
      <dgm:spPr/>
      <dgm:t>
        <a:bodyPr/>
        <a:lstStyle/>
        <a:p>
          <a:endParaRPr lang="zh-CN" altLang="en-US"/>
        </a:p>
      </dgm:t>
    </dgm:pt>
  </dgm:ptLst>
  <dgm:cxnLst>
    <dgm:cxn modelId="{74699423-29F1-4C17-B877-ADF7EA41FB19}" type="presOf" srcId="{2679226A-FE00-4FC6-964A-8C5CF4985F9A}" destId="{755D85B5-BD4D-4199-915B-EB690DBA7537}" srcOrd="1" destOrd="0" presId="urn:microsoft.com/office/officeart/2005/8/layout/process2"/>
    <dgm:cxn modelId="{D8FA7FFA-1FDF-4CE8-9005-FE0D1B53D0F2}" type="presOf" srcId="{B6DEA2A1-9FE8-4DE6-A126-19037CA6BD48}" destId="{22F595BA-3304-4734-9BF5-1B5E56C5B811}" srcOrd="0" destOrd="0" presId="urn:microsoft.com/office/officeart/2005/8/layout/process2"/>
    <dgm:cxn modelId="{FC2C018D-851F-495D-A734-FAF91F4F761D}" srcId="{6366B453-662A-4301-B9E6-920D4D9B7637}" destId="{B6DEA2A1-9FE8-4DE6-A126-19037CA6BD48}" srcOrd="1" destOrd="0" parTransId="{2E6AEED2-2194-4E6A-9DCD-029EE3C0852A}" sibTransId="{07AC4686-40AF-47D9-B777-A80421AFDE32}"/>
    <dgm:cxn modelId="{DB6AAD6F-4F80-42D2-93FB-E57274FF9585}" srcId="{6366B453-662A-4301-B9E6-920D4D9B7637}" destId="{29198BDB-A041-484C-A1F9-EE0CDD303134}" srcOrd="2" destOrd="0" parTransId="{F34CA1B4-1434-44DE-B105-21797C484792}" sibTransId="{E705C4A0-C0E8-4F2A-B1DE-6808257BC361}"/>
    <dgm:cxn modelId="{6188D129-BFD0-4C23-8E33-0492A01CAB36}" type="presOf" srcId="{2679226A-FE00-4FC6-964A-8C5CF4985F9A}" destId="{5475ED04-5832-4AEB-A5B7-55F88BEEAC5D}" srcOrd="0" destOrd="0" presId="urn:microsoft.com/office/officeart/2005/8/layout/process2"/>
    <dgm:cxn modelId="{11B417FB-E254-4196-8478-9530151F9636}" type="presOf" srcId="{07AC4686-40AF-47D9-B777-A80421AFDE32}" destId="{039C46D2-683E-443A-870F-3432D52004F5}" srcOrd="1" destOrd="0" presId="urn:microsoft.com/office/officeart/2005/8/layout/process2"/>
    <dgm:cxn modelId="{BED2900B-90BC-411C-89F1-8A43FC46F03D}" type="presOf" srcId="{07AC4686-40AF-47D9-B777-A80421AFDE32}" destId="{2F2471FB-1F82-49C9-B616-3FDA17C3A4B4}" srcOrd="0" destOrd="0" presId="urn:microsoft.com/office/officeart/2005/8/layout/process2"/>
    <dgm:cxn modelId="{1CA70B98-80DC-461F-8F1B-E9DD10494F6E}" type="presOf" srcId="{6366B453-662A-4301-B9E6-920D4D9B7637}" destId="{4702C82F-3CD6-4DC3-BF65-BADFB30B7E4C}" srcOrd="0" destOrd="0" presId="urn:microsoft.com/office/officeart/2005/8/layout/process2"/>
    <dgm:cxn modelId="{00A71DA5-8F48-4D6C-9162-A037E4F2EC93}" type="presOf" srcId="{D9945BD0-69D6-4B6D-AA1B-22D9AEED3953}" destId="{A81CA2A4-0B49-4D06-8646-29A6750414A0}" srcOrd="0" destOrd="0" presId="urn:microsoft.com/office/officeart/2005/8/layout/process2"/>
    <dgm:cxn modelId="{D01EF0C7-9790-4649-B1C8-167A8345322F}" srcId="{6366B453-662A-4301-B9E6-920D4D9B7637}" destId="{D9945BD0-69D6-4B6D-AA1B-22D9AEED3953}" srcOrd="0" destOrd="0" parTransId="{102F73E4-4F3E-4ED6-8C8C-FEE4408DC9F7}" sibTransId="{2679226A-FE00-4FC6-964A-8C5CF4985F9A}"/>
    <dgm:cxn modelId="{D74C405D-256B-432F-B3C0-0AC3A3406064}" type="presOf" srcId="{29198BDB-A041-484C-A1F9-EE0CDD303134}" destId="{BFE549F0-AE4B-463C-A0FB-010F7DF43C96}" srcOrd="0" destOrd="0" presId="urn:microsoft.com/office/officeart/2005/8/layout/process2"/>
    <dgm:cxn modelId="{274F0570-52AD-472B-9031-E2DDF72ADAE7}" type="presParOf" srcId="{4702C82F-3CD6-4DC3-BF65-BADFB30B7E4C}" destId="{A81CA2A4-0B49-4D06-8646-29A6750414A0}" srcOrd="0" destOrd="0" presId="urn:microsoft.com/office/officeart/2005/8/layout/process2"/>
    <dgm:cxn modelId="{AF30EF9B-D540-4BD3-804B-ED8508AA48F1}" type="presParOf" srcId="{4702C82F-3CD6-4DC3-BF65-BADFB30B7E4C}" destId="{5475ED04-5832-4AEB-A5B7-55F88BEEAC5D}" srcOrd="1" destOrd="0" presId="urn:microsoft.com/office/officeart/2005/8/layout/process2"/>
    <dgm:cxn modelId="{7A82CE64-C915-40BC-88D5-5423922EB548}" type="presParOf" srcId="{5475ED04-5832-4AEB-A5B7-55F88BEEAC5D}" destId="{755D85B5-BD4D-4199-915B-EB690DBA7537}" srcOrd="0" destOrd="0" presId="urn:microsoft.com/office/officeart/2005/8/layout/process2"/>
    <dgm:cxn modelId="{CFDED4E5-607D-4DB5-995A-E065FA932135}" type="presParOf" srcId="{4702C82F-3CD6-4DC3-BF65-BADFB30B7E4C}" destId="{22F595BA-3304-4734-9BF5-1B5E56C5B811}" srcOrd="2" destOrd="0" presId="urn:microsoft.com/office/officeart/2005/8/layout/process2"/>
    <dgm:cxn modelId="{05FB2F19-1807-42E4-919F-D150D823CFF9}" type="presParOf" srcId="{4702C82F-3CD6-4DC3-BF65-BADFB30B7E4C}" destId="{2F2471FB-1F82-49C9-B616-3FDA17C3A4B4}" srcOrd="3" destOrd="0" presId="urn:microsoft.com/office/officeart/2005/8/layout/process2"/>
    <dgm:cxn modelId="{AF0ABFCD-0C07-4923-951D-2EED72F8FF30}" type="presParOf" srcId="{2F2471FB-1F82-49C9-B616-3FDA17C3A4B4}" destId="{039C46D2-683E-443A-870F-3432D52004F5}" srcOrd="0" destOrd="0" presId="urn:microsoft.com/office/officeart/2005/8/layout/process2"/>
    <dgm:cxn modelId="{B7CAC62E-9790-4764-B448-8FA6A3ED2413}" type="presParOf" srcId="{4702C82F-3CD6-4DC3-BF65-BADFB30B7E4C}" destId="{BFE549F0-AE4B-463C-A0FB-010F7DF43C96}"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6E66CA-1F37-4B10-80A9-57036BCFFD9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F3DF84B-1117-4342-90BA-7EC92E79E74F}">
      <dgm:prSet phldrT="[文本]"/>
      <dgm:spPr/>
      <dgm:t>
        <a:bodyPr/>
        <a:lstStyle/>
        <a:p>
          <a:pPr algn="l"/>
          <a:r>
            <a:rPr lang="zh-CN" altLang="en-US" b="1" dirty="0" smtClean="0">
              <a:solidFill>
                <a:schemeClr val="tx2"/>
              </a:solidFill>
            </a:rPr>
            <a:t>最大收益值（率）法</a:t>
          </a:r>
          <a:endParaRPr lang="zh-CN" altLang="en-US" b="1" dirty="0">
            <a:solidFill>
              <a:schemeClr val="tx2"/>
            </a:solidFill>
          </a:endParaRPr>
        </a:p>
      </dgm:t>
    </dgm:pt>
    <dgm:pt modelId="{A90807F2-05A1-404A-9B92-AE4CB780B471}" type="parTrans" cxnId="{84F9944E-BC5B-424F-93B9-F0CBAF57E465}">
      <dgm:prSet/>
      <dgm:spPr/>
      <dgm:t>
        <a:bodyPr/>
        <a:lstStyle/>
        <a:p>
          <a:endParaRPr lang="zh-CN" altLang="en-US"/>
        </a:p>
      </dgm:t>
    </dgm:pt>
    <dgm:pt modelId="{1FB442E6-A92D-4A0B-9178-200D660556CE}" type="sibTrans" cxnId="{84F9944E-BC5B-424F-93B9-F0CBAF57E465}">
      <dgm:prSet/>
      <dgm:spPr/>
      <dgm:t>
        <a:bodyPr/>
        <a:lstStyle/>
        <a:p>
          <a:endParaRPr lang="zh-CN" altLang="en-US"/>
        </a:p>
      </dgm:t>
    </dgm:pt>
    <dgm:pt modelId="{B828D01B-0876-4630-AEB8-DC2B2D510F71}">
      <dgm:prSet phldrT="[文本]"/>
      <dgm:spPr/>
      <dgm:t>
        <a:bodyPr/>
        <a:lstStyle/>
        <a:p>
          <a:pPr algn="l"/>
          <a:r>
            <a:rPr lang="zh-CN" altLang="en-US" b="1" dirty="0" smtClean="0">
              <a:solidFill>
                <a:schemeClr val="tx2"/>
              </a:solidFill>
            </a:rPr>
            <a:t>最大最小收益值（率）法</a:t>
          </a:r>
          <a:endParaRPr lang="zh-CN" altLang="en-US" b="1" dirty="0">
            <a:solidFill>
              <a:schemeClr val="tx2"/>
            </a:solidFill>
          </a:endParaRPr>
        </a:p>
      </dgm:t>
    </dgm:pt>
    <dgm:pt modelId="{296CAD82-9C8F-418F-A679-C6898BF4AAC9}" type="parTrans" cxnId="{D736E445-B94E-4200-8B84-C2E38BB63931}">
      <dgm:prSet/>
      <dgm:spPr/>
      <dgm:t>
        <a:bodyPr/>
        <a:lstStyle/>
        <a:p>
          <a:endParaRPr lang="zh-CN" altLang="en-US"/>
        </a:p>
      </dgm:t>
    </dgm:pt>
    <dgm:pt modelId="{5864F0C2-9D1D-4EE8-A55B-5914B63785BB}" type="sibTrans" cxnId="{D736E445-B94E-4200-8B84-C2E38BB63931}">
      <dgm:prSet/>
      <dgm:spPr/>
      <dgm:t>
        <a:bodyPr/>
        <a:lstStyle/>
        <a:p>
          <a:endParaRPr lang="zh-CN" altLang="en-US"/>
        </a:p>
      </dgm:t>
    </dgm:pt>
    <dgm:pt modelId="{EAC1511C-D925-4504-976B-D0F5C93CCB38}">
      <dgm:prSet phldrT="[文本]"/>
      <dgm:spPr/>
      <dgm:t>
        <a:bodyPr/>
        <a:lstStyle/>
        <a:p>
          <a:pPr algn="l"/>
          <a:r>
            <a:rPr lang="zh-CN" altLang="en-US" b="1" dirty="0" smtClean="0">
              <a:solidFill>
                <a:schemeClr val="tx2"/>
              </a:solidFill>
            </a:rPr>
            <a:t>最小最大后悔值（率）法</a:t>
          </a:r>
          <a:endParaRPr lang="zh-CN" altLang="en-US" b="1" dirty="0">
            <a:solidFill>
              <a:schemeClr val="tx2"/>
            </a:solidFill>
          </a:endParaRPr>
        </a:p>
      </dgm:t>
    </dgm:pt>
    <dgm:pt modelId="{4FCAE0A1-545A-4B2E-8A41-FE7D6DB782D1}" type="parTrans" cxnId="{79B5CC75-A594-4F4B-A52D-1C1623C0244F}">
      <dgm:prSet/>
      <dgm:spPr/>
      <dgm:t>
        <a:bodyPr/>
        <a:lstStyle/>
        <a:p>
          <a:endParaRPr lang="zh-CN" altLang="en-US"/>
        </a:p>
      </dgm:t>
    </dgm:pt>
    <dgm:pt modelId="{C7CAC028-153A-4209-8D96-CF6A2C6A0463}" type="sibTrans" cxnId="{79B5CC75-A594-4F4B-A52D-1C1623C0244F}">
      <dgm:prSet/>
      <dgm:spPr/>
      <dgm:t>
        <a:bodyPr/>
        <a:lstStyle/>
        <a:p>
          <a:endParaRPr lang="zh-CN" altLang="en-US"/>
        </a:p>
      </dgm:t>
    </dgm:pt>
    <dgm:pt modelId="{10513DF8-0E13-42F4-80E5-21106F21C7C6}">
      <dgm:prSet phldrT="[文本]"/>
      <dgm:spPr/>
      <dgm:t>
        <a:bodyPr/>
        <a:lstStyle/>
        <a:p>
          <a:pPr algn="l"/>
          <a:r>
            <a:rPr lang="zh-CN" altLang="en-US" b="1" dirty="0" smtClean="0">
              <a:solidFill>
                <a:schemeClr val="tx2"/>
              </a:solidFill>
            </a:rPr>
            <a:t>乐观系数法</a:t>
          </a:r>
          <a:endParaRPr lang="zh-CN" altLang="en-US" b="1" dirty="0">
            <a:solidFill>
              <a:schemeClr val="tx2"/>
            </a:solidFill>
          </a:endParaRPr>
        </a:p>
      </dgm:t>
    </dgm:pt>
    <dgm:pt modelId="{255C0C95-7D6B-4B10-A436-69C25E56A32F}" type="parTrans" cxnId="{A4AEE64C-E5E9-4D1E-9B7A-31821C46AB04}">
      <dgm:prSet/>
      <dgm:spPr/>
      <dgm:t>
        <a:bodyPr/>
        <a:lstStyle/>
        <a:p>
          <a:endParaRPr lang="zh-CN" altLang="en-US"/>
        </a:p>
      </dgm:t>
    </dgm:pt>
    <dgm:pt modelId="{773EEDD8-5282-4DFD-B1F5-B4999399363F}" type="sibTrans" cxnId="{A4AEE64C-E5E9-4D1E-9B7A-31821C46AB04}">
      <dgm:prSet/>
      <dgm:spPr/>
      <dgm:t>
        <a:bodyPr/>
        <a:lstStyle/>
        <a:p>
          <a:endParaRPr lang="zh-CN" altLang="en-US"/>
        </a:p>
      </dgm:t>
    </dgm:pt>
    <dgm:pt modelId="{07B71C05-CC42-4652-A2E5-B822B5C72D4E}">
      <dgm:prSet phldrT="[文本]"/>
      <dgm:spPr/>
      <dgm:t>
        <a:bodyPr/>
        <a:lstStyle/>
        <a:p>
          <a:pPr algn="l"/>
          <a:r>
            <a:rPr lang="zh-CN" altLang="en-US" b="1" dirty="0" smtClean="0">
              <a:solidFill>
                <a:schemeClr val="tx2"/>
              </a:solidFill>
            </a:rPr>
            <a:t>完全平均法</a:t>
          </a:r>
          <a:endParaRPr lang="zh-CN" altLang="en-US" b="1" dirty="0">
            <a:solidFill>
              <a:schemeClr val="tx2"/>
            </a:solidFill>
          </a:endParaRPr>
        </a:p>
      </dgm:t>
    </dgm:pt>
    <dgm:pt modelId="{3BBE4BEB-F24B-4789-9973-263C853DF234}" type="parTrans" cxnId="{F1C292EA-A75B-46D9-A735-06EA66BD70A1}">
      <dgm:prSet/>
      <dgm:spPr/>
      <dgm:t>
        <a:bodyPr/>
        <a:lstStyle/>
        <a:p>
          <a:endParaRPr lang="zh-CN" altLang="en-US"/>
        </a:p>
      </dgm:t>
    </dgm:pt>
    <dgm:pt modelId="{BC59F1A8-299F-4970-86DB-EE1D32B4F7FD}" type="sibTrans" cxnId="{F1C292EA-A75B-46D9-A735-06EA66BD70A1}">
      <dgm:prSet/>
      <dgm:spPr/>
      <dgm:t>
        <a:bodyPr/>
        <a:lstStyle/>
        <a:p>
          <a:endParaRPr lang="zh-CN" altLang="en-US"/>
        </a:p>
      </dgm:t>
    </dgm:pt>
    <dgm:pt modelId="{3DCBFACC-858A-49D5-A73F-D98F22F646E7}" type="pres">
      <dgm:prSet presAssocID="{086E66CA-1F37-4B10-80A9-57036BCFFD96}" presName="Name0" presStyleCnt="0">
        <dgm:presLayoutVars>
          <dgm:dir/>
          <dgm:animLvl val="lvl"/>
          <dgm:resizeHandles val="exact"/>
        </dgm:presLayoutVars>
      </dgm:prSet>
      <dgm:spPr/>
      <dgm:t>
        <a:bodyPr/>
        <a:lstStyle/>
        <a:p>
          <a:endParaRPr lang="zh-CN" altLang="en-US"/>
        </a:p>
      </dgm:t>
    </dgm:pt>
    <dgm:pt modelId="{63EBB32A-5AB6-453F-817E-3B43B845E12B}" type="pres">
      <dgm:prSet presAssocID="{3F3DF84B-1117-4342-90BA-7EC92E79E74F}" presName="linNode" presStyleCnt="0"/>
      <dgm:spPr/>
    </dgm:pt>
    <dgm:pt modelId="{A40A7423-8766-42F9-A37F-B6C641E19A65}" type="pres">
      <dgm:prSet presAssocID="{3F3DF84B-1117-4342-90BA-7EC92E79E74F}" presName="parentText" presStyleLbl="node1" presStyleIdx="0" presStyleCnt="5" custScaleX="161292">
        <dgm:presLayoutVars>
          <dgm:chMax val="1"/>
          <dgm:bulletEnabled val="1"/>
        </dgm:presLayoutVars>
      </dgm:prSet>
      <dgm:spPr/>
      <dgm:t>
        <a:bodyPr/>
        <a:lstStyle/>
        <a:p>
          <a:endParaRPr lang="zh-CN" altLang="en-US"/>
        </a:p>
      </dgm:t>
    </dgm:pt>
    <dgm:pt modelId="{EE9870C5-12EC-4266-B00A-708A1303C0A3}" type="pres">
      <dgm:prSet presAssocID="{1FB442E6-A92D-4A0B-9178-200D660556CE}" presName="sp" presStyleCnt="0"/>
      <dgm:spPr/>
    </dgm:pt>
    <dgm:pt modelId="{8A1A91D7-F32D-4870-85D8-7EDF7DDBBAC5}" type="pres">
      <dgm:prSet presAssocID="{B828D01B-0876-4630-AEB8-DC2B2D510F71}" presName="linNode" presStyleCnt="0"/>
      <dgm:spPr/>
    </dgm:pt>
    <dgm:pt modelId="{9E5CEB14-EFD2-438D-BB59-8AD3398823E3}" type="pres">
      <dgm:prSet presAssocID="{B828D01B-0876-4630-AEB8-DC2B2D510F71}" presName="parentText" presStyleLbl="node1" presStyleIdx="1" presStyleCnt="5" custScaleX="162725">
        <dgm:presLayoutVars>
          <dgm:chMax val="1"/>
          <dgm:bulletEnabled val="1"/>
        </dgm:presLayoutVars>
      </dgm:prSet>
      <dgm:spPr/>
      <dgm:t>
        <a:bodyPr/>
        <a:lstStyle/>
        <a:p>
          <a:endParaRPr lang="zh-CN" altLang="en-US"/>
        </a:p>
      </dgm:t>
    </dgm:pt>
    <dgm:pt modelId="{D6467C17-45B1-45FD-B43B-F7B394BCAA24}" type="pres">
      <dgm:prSet presAssocID="{5864F0C2-9D1D-4EE8-A55B-5914B63785BB}" presName="sp" presStyleCnt="0"/>
      <dgm:spPr/>
    </dgm:pt>
    <dgm:pt modelId="{88EDA36C-3606-4D5E-B38D-3CB06E9859DB}" type="pres">
      <dgm:prSet presAssocID="{EAC1511C-D925-4504-976B-D0F5C93CCB38}" presName="linNode" presStyleCnt="0"/>
      <dgm:spPr/>
    </dgm:pt>
    <dgm:pt modelId="{A839D903-5E69-4519-ADAF-E7029B4D2FF8}" type="pres">
      <dgm:prSet presAssocID="{EAC1511C-D925-4504-976B-D0F5C93CCB38}" presName="parentText" presStyleLbl="node1" presStyleIdx="2" presStyleCnt="5" custScaleX="162725">
        <dgm:presLayoutVars>
          <dgm:chMax val="1"/>
          <dgm:bulletEnabled val="1"/>
        </dgm:presLayoutVars>
      </dgm:prSet>
      <dgm:spPr/>
      <dgm:t>
        <a:bodyPr/>
        <a:lstStyle/>
        <a:p>
          <a:endParaRPr lang="zh-CN" altLang="en-US"/>
        </a:p>
      </dgm:t>
    </dgm:pt>
    <dgm:pt modelId="{83480BAE-7936-4C45-B030-811484852623}" type="pres">
      <dgm:prSet presAssocID="{C7CAC028-153A-4209-8D96-CF6A2C6A0463}" presName="sp" presStyleCnt="0"/>
      <dgm:spPr/>
    </dgm:pt>
    <dgm:pt modelId="{43F171AE-1937-4851-A056-E2726F436375}" type="pres">
      <dgm:prSet presAssocID="{10513DF8-0E13-42F4-80E5-21106F21C7C6}" presName="linNode" presStyleCnt="0"/>
      <dgm:spPr/>
    </dgm:pt>
    <dgm:pt modelId="{DAC34F44-2DFE-4D3C-94D6-57A7B44BB39A}" type="pres">
      <dgm:prSet presAssocID="{10513DF8-0E13-42F4-80E5-21106F21C7C6}" presName="parentText" presStyleLbl="node1" presStyleIdx="3" presStyleCnt="5" custScaleX="162724">
        <dgm:presLayoutVars>
          <dgm:chMax val="1"/>
          <dgm:bulletEnabled val="1"/>
        </dgm:presLayoutVars>
      </dgm:prSet>
      <dgm:spPr/>
      <dgm:t>
        <a:bodyPr/>
        <a:lstStyle/>
        <a:p>
          <a:endParaRPr lang="zh-CN" altLang="en-US"/>
        </a:p>
      </dgm:t>
    </dgm:pt>
    <dgm:pt modelId="{A5983515-ED25-4964-9F3C-743928147E0D}" type="pres">
      <dgm:prSet presAssocID="{773EEDD8-5282-4DFD-B1F5-B4999399363F}" presName="sp" presStyleCnt="0"/>
      <dgm:spPr/>
    </dgm:pt>
    <dgm:pt modelId="{8EC98C83-3640-42CF-819F-9A4570E53130}" type="pres">
      <dgm:prSet presAssocID="{07B71C05-CC42-4652-A2E5-B822B5C72D4E}" presName="linNode" presStyleCnt="0"/>
      <dgm:spPr/>
    </dgm:pt>
    <dgm:pt modelId="{44FC9C40-208F-4338-8555-E314542197CA}" type="pres">
      <dgm:prSet presAssocID="{07B71C05-CC42-4652-A2E5-B822B5C72D4E}" presName="parentText" presStyleLbl="node1" presStyleIdx="4" presStyleCnt="5" custScaleX="161292">
        <dgm:presLayoutVars>
          <dgm:chMax val="1"/>
          <dgm:bulletEnabled val="1"/>
        </dgm:presLayoutVars>
      </dgm:prSet>
      <dgm:spPr/>
      <dgm:t>
        <a:bodyPr/>
        <a:lstStyle/>
        <a:p>
          <a:endParaRPr lang="zh-CN" altLang="en-US"/>
        </a:p>
      </dgm:t>
    </dgm:pt>
  </dgm:ptLst>
  <dgm:cxnLst>
    <dgm:cxn modelId="{0B74F840-ACCC-45E3-9632-F6ACDF00E0FD}" type="presOf" srcId="{07B71C05-CC42-4652-A2E5-B822B5C72D4E}" destId="{44FC9C40-208F-4338-8555-E314542197CA}" srcOrd="0" destOrd="0" presId="urn:microsoft.com/office/officeart/2005/8/layout/vList5"/>
    <dgm:cxn modelId="{F1C292EA-A75B-46D9-A735-06EA66BD70A1}" srcId="{086E66CA-1F37-4B10-80A9-57036BCFFD96}" destId="{07B71C05-CC42-4652-A2E5-B822B5C72D4E}" srcOrd="4" destOrd="0" parTransId="{3BBE4BEB-F24B-4789-9973-263C853DF234}" sibTransId="{BC59F1A8-299F-4970-86DB-EE1D32B4F7FD}"/>
    <dgm:cxn modelId="{84F9944E-BC5B-424F-93B9-F0CBAF57E465}" srcId="{086E66CA-1F37-4B10-80A9-57036BCFFD96}" destId="{3F3DF84B-1117-4342-90BA-7EC92E79E74F}" srcOrd="0" destOrd="0" parTransId="{A90807F2-05A1-404A-9B92-AE4CB780B471}" sibTransId="{1FB442E6-A92D-4A0B-9178-200D660556CE}"/>
    <dgm:cxn modelId="{A4AEE64C-E5E9-4D1E-9B7A-31821C46AB04}" srcId="{086E66CA-1F37-4B10-80A9-57036BCFFD96}" destId="{10513DF8-0E13-42F4-80E5-21106F21C7C6}" srcOrd="3" destOrd="0" parTransId="{255C0C95-7D6B-4B10-A436-69C25E56A32F}" sibTransId="{773EEDD8-5282-4DFD-B1F5-B4999399363F}"/>
    <dgm:cxn modelId="{996884B9-C527-4355-9BEC-40FC304A622C}" type="presOf" srcId="{3F3DF84B-1117-4342-90BA-7EC92E79E74F}" destId="{A40A7423-8766-42F9-A37F-B6C641E19A65}" srcOrd="0" destOrd="0" presId="urn:microsoft.com/office/officeart/2005/8/layout/vList5"/>
    <dgm:cxn modelId="{5A2CFCD5-A617-4EE3-B641-29A56A185A19}" type="presOf" srcId="{086E66CA-1F37-4B10-80A9-57036BCFFD96}" destId="{3DCBFACC-858A-49D5-A73F-D98F22F646E7}" srcOrd="0" destOrd="0" presId="urn:microsoft.com/office/officeart/2005/8/layout/vList5"/>
    <dgm:cxn modelId="{7020F09D-F7BB-4003-98E5-87B1586B2330}" type="presOf" srcId="{EAC1511C-D925-4504-976B-D0F5C93CCB38}" destId="{A839D903-5E69-4519-ADAF-E7029B4D2FF8}" srcOrd="0" destOrd="0" presId="urn:microsoft.com/office/officeart/2005/8/layout/vList5"/>
    <dgm:cxn modelId="{D736E445-B94E-4200-8B84-C2E38BB63931}" srcId="{086E66CA-1F37-4B10-80A9-57036BCFFD96}" destId="{B828D01B-0876-4630-AEB8-DC2B2D510F71}" srcOrd="1" destOrd="0" parTransId="{296CAD82-9C8F-418F-A679-C6898BF4AAC9}" sibTransId="{5864F0C2-9D1D-4EE8-A55B-5914B63785BB}"/>
    <dgm:cxn modelId="{79B5CC75-A594-4F4B-A52D-1C1623C0244F}" srcId="{086E66CA-1F37-4B10-80A9-57036BCFFD96}" destId="{EAC1511C-D925-4504-976B-D0F5C93CCB38}" srcOrd="2" destOrd="0" parTransId="{4FCAE0A1-545A-4B2E-8A41-FE7D6DB782D1}" sibTransId="{C7CAC028-153A-4209-8D96-CF6A2C6A0463}"/>
    <dgm:cxn modelId="{6B647065-A7B4-4B07-87A1-94ADF01B1D54}" type="presOf" srcId="{B828D01B-0876-4630-AEB8-DC2B2D510F71}" destId="{9E5CEB14-EFD2-438D-BB59-8AD3398823E3}" srcOrd="0" destOrd="0" presId="urn:microsoft.com/office/officeart/2005/8/layout/vList5"/>
    <dgm:cxn modelId="{DB446972-7D05-48F4-BDF6-68989386435A}" type="presOf" srcId="{10513DF8-0E13-42F4-80E5-21106F21C7C6}" destId="{DAC34F44-2DFE-4D3C-94D6-57A7B44BB39A}" srcOrd="0" destOrd="0" presId="urn:microsoft.com/office/officeart/2005/8/layout/vList5"/>
    <dgm:cxn modelId="{35F00B5A-9C89-4C47-8AB0-DC005591CBBD}" type="presParOf" srcId="{3DCBFACC-858A-49D5-A73F-D98F22F646E7}" destId="{63EBB32A-5AB6-453F-817E-3B43B845E12B}" srcOrd="0" destOrd="0" presId="urn:microsoft.com/office/officeart/2005/8/layout/vList5"/>
    <dgm:cxn modelId="{88D9D9ED-60FA-4E23-8B4A-E7DC9BA6E8B2}" type="presParOf" srcId="{63EBB32A-5AB6-453F-817E-3B43B845E12B}" destId="{A40A7423-8766-42F9-A37F-B6C641E19A65}" srcOrd="0" destOrd="0" presId="urn:microsoft.com/office/officeart/2005/8/layout/vList5"/>
    <dgm:cxn modelId="{F7F72542-D876-4D44-9940-FB77FC1C14F3}" type="presParOf" srcId="{3DCBFACC-858A-49D5-A73F-D98F22F646E7}" destId="{EE9870C5-12EC-4266-B00A-708A1303C0A3}" srcOrd="1" destOrd="0" presId="urn:microsoft.com/office/officeart/2005/8/layout/vList5"/>
    <dgm:cxn modelId="{FECFD351-667C-4EC4-826D-ADE56429AE54}" type="presParOf" srcId="{3DCBFACC-858A-49D5-A73F-D98F22F646E7}" destId="{8A1A91D7-F32D-4870-85D8-7EDF7DDBBAC5}" srcOrd="2" destOrd="0" presId="urn:microsoft.com/office/officeart/2005/8/layout/vList5"/>
    <dgm:cxn modelId="{138FC838-77CB-4BB7-917A-B13EC09DD528}" type="presParOf" srcId="{8A1A91D7-F32D-4870-85D8-7EDF7DDBBAC5}" destId="{9E5CEB14-EFD2-438D-BB59-8AD3398823E3}" srcOrd="0" destOrd="0" presId="urn:microsoft.com/office/officeart/2005/8/layout/vList5"/>
    <dgm:cxn modelId="{7FFBF611-73CC-4D50-93FB-893E195F4AFF}" type="presParOf" srcId="{3DCBFACC-858A-49D5-A73F-D98F22F646E7}" destId="{D6467C17-45B1-45FD-B43B-F7B394BCAA24}" srcOrd="3" destOrd="0" presId="urn:microsoft.com/office/officeart/2005/8/layout/vList5"/>
    <dgm:cxn modelId="{4F9B5F0C-175D-4C78-A341-BEF5262E8995}" type="presParOf" srcId="{3DCBFACC-858A-49D5-A73F-D98F22F646E7}" destId="{88EDA36C-3606-4D5E-B38D-3CB06E9859DB}" srcOrd="4" destOrd="0" presId="urn:microsoft.com/office/officeart/2005/8/layout/vList5"/>
    <dgm:cxn modelId="{756688FA-A8A5-4C6F-B1CE-C57FFEAD2939}" type="presParOf" srcId="{88EDA36C-3606-4D5E-B38D-3CB06E9859DB}" destId="{A839D903-5E69-4519-ADAF-E7029B4D2FF8}" srcOrd="0" destOrd="0" presId="urn:microsoft.com/office/officeart/2005/8/layout/vList5"/>
    <dgm:cxn modelId="{957B2308-AC48-43F8-801E-1C684B6A3FC8}" type="presParOf" srcId="{3DCBFACC-858A-49D5-A73F-D98F22F646E7}" destId="{83480BAE-7936-4C45-B030-811484852623}" srcOrd="5" destOrd="0" presId="urn:microsoft.com/office/officeart/2005/8/layout/vList5"/>
    <dgm:cxn modelId="{3F7E0A6F-C4FA-4246-8F11-21E2A47F4DE7}" type="presParOf" srcId="{3DCBFACC-858A-49D5-A73F-D98F22F646E7}" destId="{43F171AE-1937-4851-A056-E2726F436375}" srcOrd="6" destOrd="0" presId="urn:microsoft.com/office/officeart/2005/8/layout/vList5"/>
    <dgm:cxn modelId="{B4FED575-0274-4AF1-9AD5-B09A4699D692}" type="presParOf" srcId="{43F171AE-1937-4851-A056-E2726F436375}" destId="{DAC34F44-2DFE-4D3C-94D6-57A7B44BB39A}" srcOrd="0" destOrd="0" presId="urn:microsoft.com/office/officeart/2005/8/layout/vList5"/>
    <dgm:cxn modelId="{E146EB4A-370A-43DA-A68B-6DD5349B1EC2}" type="presParOf" srcId="{3DCBFACC-858A-49D5-A73F-D98F22F646E7}" destId="{A5983515-ED25-4964-9F3C-743928147E0D}" srcOrd="7" destOrd="0" presId="urn:microsoft.com/office/officeart/2005/8/layout/vList5"/>
    <dgm:cxn modelId="{37A65CF7-1CB2-4A3B-95F1-BE7E53884CA7}" type="presParOf" srcId="{3DCBFACC-858A-49D5-A73F-D98F22F646E7}" destId="{8EC98C83-3640-42CF-819F-9A4570E53130}" srcOrd="8" destOrd="0" presId="urn:microsoft.com/office/officeart/2005/8/layout/vList5"/>
    <dgm:cxn modelId="{FA149D2F-8D29-4910-96D6-82573EA37FED}" type="presParOf" srcId="{8EC98C83-3640-42CF-819F-9A4570E53130}" destId="{44FC9C40-208F-4338-8555-E314542197CA}"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A42DDD-CE49-4C2A-A32F-2298F6E0AFEA}"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CN" altLang="en-US"/>
        </a:p>
      </dgm:t>
    </dgm:pt>
    <dgm:pt modelId="{E457AD63-BCB3-4238-B53C-83687B43E213}">
      <dgm:prSet phldrT="[文本]"/>
      <dgm:spPr/>
      <dgm:t>
        <a:bodyPr/>
        <a:lstStyle/>
        <a:p>
          <a:r>
            <a:rPr lang="zh-CN" altLang="en-US" b="1" smtClean="0"/>
            <a:t>概念与作用</a:t>
          </a:r>
          <a:endParaRPr lang="zh-CN" altLang="en-US" b="1" dirty="0"/>
        </a:p>
      </dgm:t>
    </dgm:pt>
    <dgm:pt modelId="{1EF83910-0248-482D-B76F-6289070BDC23}" type="parTrans" cxnId="{5A21B69B-90AB-463A-8993-B38B848F6385}">
      <dgm:prSet/>
      <dgm:spPr/>
      <dgm:t>
        <a:bodyPr/>
        <a:lstStyle/>
        <a:p>
          <a:endParaRPr lang="zh-CN" altLang="en-US"/>
        </a:p>
      </dgm:t>
    </dgm:pt>
    <dgm:pt modelId="{6BD6E626-6E8F-4EBF-BB3D-BBAD52E5C89B}" type="sibTrans" cxnId="{5A21B69B-90AB-463A-8993-B38B848F6385}">
      <dgm:prSet/>
      <dgm:spPr/>
      <dgm:t>
        <a:bodyPr/>
        <a:lstStyle/>
        <a:p>
          <a:endParaRPr lang="zh-CN" altLang="en-US"/>
        </a:p>
      </dgm:t>
    </dgm:pt>
    <dgm:pt modelId="{59216C26-535B-4520-8063-65D1902D4444}">
      <dgm:prSet phldrT="[文本]"/>
      <dgm:spPr/>
      <dgm:t>
        <a:bodyPr/>
        <a:lstStyle/>
        <a:p>
          <a:r>
            <a:rPr lang="zh-CN" altLang="en-US" b="0" dirty="0" smtClean="0"/>
            <a:t>是一种</a:t>
          </a:r>
          <a:r>
            <a:rPr lang="zh-CN" altLang="en-US" b="0" dirty="0" smtClean="0">
              <a:solidFill>
                <a:srgbClr val="FF0000"/>
              </a:solidFill>
            </a:rPr>
            <a:t>图形化技术</a:t>
          </a:r>
          <a:r>
            <a:rPr lang="zh-CN" altLang="en-US" b="0" dirty="0" smtClean="0"/>
            <a:t>，描绘信息流和数据从</a:t>
          </a:r>
          <a:r>
            <a:rPr lang="zh-CN" altLang="en-US" b="0" dirty="0" smtClean="0">
              <a:solidFill>
                <a:srgbClr val="FF0000"/>
              </a:solidFill>
            </a:rPr>
            <a:t>输入</a:t>
          </a:r>
          <a:r>
            <a:rPr lang="zh-CN" altLang="en-US" b="0" dirty="0" smtClean="0"/>
            <a:t>移动</a:t>
          </a:r>
          <a:r>
            <a:rPr lang="zh-CN" altLang="en-US" b="0" dirty="0" smtClean="0">
              <a:solidFill>
                <a:srgbClr val="FF0000"/>
              </a:solidFill>
            </a:rPr>
            <a:t>到输出</a:t>
          </a:r>
          <a:r>
            <a:rPr lang="zh-CN" altLang="en-US" b="0" dirty="0" smtClean="0"/>
            <a:t>的过程所经受的变换</a:t>
          </a:r>
          <a:endParaRPr lang="zh-CN" altLang="en-US" b="0" dirty="0"/>
        </a:p>
      </dgm:t>
    </dgm:pt>
    <dgm:pt modelId="{E6A25B1A-10BC-4FFA-A906-596AFFDE6133}" type="parTrans" cxnId="{E8A54865-4013-4EE4-B024-C1DBA5765ACC}">
      <dgm:prSet/>
      <dgm:spPr/>
      <dgm:t>
        <a:bodyPr/>
        <a:lstStyle/>
        <a:p>
          <a:endParaRPr lang="zh-CN" altLang="en-US"/>
        </a:p>
      </dgm:t>
    </dgm:pt>
    <dgm:pt modelId="{8B289EFE-109F-48EE-9ACA-820E267AF8AD}" type="sibTrans" cxnId="{E8A54865-4013-4EE4-B024-C1DBA5765ACC}">
      <dgm:prSet/>
      <dgm:spPr/>
      <dgm:t>
        <a:bodyPr/>
        <a:lstStyle/>
        <a:p>
          <a:endParaRPr lang="zh-CN" altLang="en-US"/>
        </a:p>
      </dgm:t>
    </dgm:pt>
    <dgm:pt modelId="{5CD5EC08-CA09-4E93-82E6-0E73397FC26A}">
      <dgm:prSet phldrT="[文本]"/>
      <dgm:spPr/>
      <dgm:t>
        <a:bodyPr/>
        <a:lstStyle/>
        <a:p>
          <a:r>
            <a:rPr lang="zh-CN" altLang="en-US" b="1" smtClean="0"/>
            <a:t>功能与用途</a:t>
          </a:r>
          <a:endParaRPr lang="zh-CN" altLang="en-US" b="1" dirty="0"/>
        </a:p>
      </dgm:t>
    </dgm:pt>
    <dgm:pt modelId="{0315056E-603D-4A8F-8DA2-7B52295709F7}" type="parTrans" cxnId="{AB415B05-E7A1-4558-9EAC-26CE37B8D87F}">
      <dgm:prSet/>
      <dgm:spPr/>
      <dgm:t>
        <a:bodyPr/>
        <a:lstStyle/>
        <a:p>
          <a:endParaRPr lang="zh-CN" altLang="en-US"/>
        </a:p>
      </dgm:t>
    </dgm:pt>
    <dgm:pt modelId="{7EF4FF28-F2B8-485A-8A77-9D7EFC0A3097}" type="sibTrans" cxnId="{AB415B05-E7A1-4558-9EAC-26CE37B8D87F}">
      <dgm:prSet/>
      <dgm:spPr/>
      <dgm:t>
        <a:bodyPr/>
        <a:lstStyle/>
        <a:p>
          <a:endParaRPr lang="zh-CN" altLang="en-US"/>
        </a:p>
      </dgm:t>
    </dgm:pt>
    <dgm:pt modelId="{484F14B6-8A76-445B-96B6-F5D008EBDD2E}">
      <dgm:prSet phldrT="[文本]"/>
      <dgm:spPr/>
      <dgm:t>
        <a:bodyPr/>
        <a:lstStyle/>
        <a:p>
          <a:r>
            <a:rPr lang="zh-CN" altLang="en-US" b="0" dirty="0" smtClean="0"/>
            <a:t>可以作为</a:t>
          </a:r>
          <a:r>
            <a:rPr lang="zh-CN" altLang="en-US" b="0" dirty="0" smtClean="0">
              <a:solidFill>
                <a:srgbClr val="FF0000"/>
              </a:solidFill>
            </a:rPr>
            <a:t>交流信息</a:t>
          </a:r>
          <a:r>
            <a:rPr lang="zh-CN" altLang="en-US" b="0" dirty="0" smtClean="0"/>
            <a:t>的工具</a:t>
          </a:r>
          <a:endParaRPr lang="zh-CN" altLang="en-US" b="0" dirty="0"/>
        </a:p>
      </dgm:t>
    </dgm:pt>
    <dgm:pt modelId="{7D83CF10-8C24-499B-BC36-C9FA3BEC930F}" type="parTrans" cxnId="{69796E65-145E-4CF1-9A61-3BB731221D1F}">
      <dgm:prSet/>
      <dgm:spPr/>
      <dgm:t>
        <a:bodyPr/>
        <a:lstStyle/>
        <a:p>
          <a:endParaRPr lang="zh-CN" altLang="en-US"/>
        </a:p>
      </dgm:t>
    </dgm:pt>
    <dgm:pt modelId="{3E318E8F-0BB2-4D39-B89D-353B815E8B78}" type="sibTrans" cxnId="{69796E65-145E-4CF1-9A61-3BB731221D1F}">
      <dgm:prSet/>
      <dgm:spPr/>
      <dgm:t>
        <a:bodyPr/>
        <a:lstStyle/>
        <a:p>
          <a:endParaRPr lang="zh-CN" altLang="en-US"/>
        </a:p>
      </dgm:t>
    </dgm:pt>
    <dgm:pt modelId="{7D155CEB-2400-41D0-BDFB-CBF7FCB14FE7}">
      <dgm:prSet phldrT="[文本]"/>
      <dgm:spPr/>
      <dgm:t>
        <a:bodyPr/>
        <a:lstStyle/>
        <a:p>
          <a:r>
            <a:rPr lang="zh-CN" altLang="en-US" b="0" dirty="0" smtClean="0"/>
            <a:t>数据流图是描绘系统的</a:t>
          </a:r>
          <a:r>
            <a:rPr lang="zh-CN" altLang="en-US" b="0" dirty="0" smtClean="0">
              <a:solidFill>
                <a:srgbClr val="FF0000"/>
              </a:solidFill>
            </a:rPr>
            <a:t>逻辑模型</a:t>
          </a:r>
          <a:r>
            <a:rPr lang="zh-CN" altLang="en-US" b="0" dirty="0" smtClean="0"/>
            <a:t>，图中没有任何物理元素，只是描绘信息在系统中流动和处理情况</a:t>
          </a:r>
          <a:endParaRPr lang="zh-CN" altLang="en-US" b="0" dirty="0"/>
        </a:p>
      </dgm:t>
    </dgm:pt>
    <dgm:pt modelId="{27579C53-527B-46AA-A9E0-4120A144AB73}" type="parTrans" cxnId="{FD3D40BE-DCF6-48B8-8A9B-3628848D3F7A}">
      <dgm:prSet/>
      <dgm:spPr/>
      <dgm:t>
        <a:bodyPr/>
        <a:lstStyle/>
        <a:p>
          <a:endParaRPr lang="zh-CN" altLang="en-US"/>
        </a:p>
      </dgm:t>
    </dgm:pt>
    <dgm:pt modelId="{3FCAE257-361B-43AE-85F1-DC007B52A1B9}" type="sibTrans" cxnId="{FD3D40BE-DCF6-48B8-8A9B-3628848D3F7A}">
      <dgm:prSet/>
      <dgm:spPr/>
      <dgm:t>
        <a:bodyPr/>
        <a:lstStyle/>
        <a:p>
          <a:endParaRPr lang="zh-CN" altLang="en-US"/>
        </a:p>
      </dgm:t>
    </dgm:pt>
    <dgm:pt modelId="{ED987177-91BD-4EDA-9252-9E5E848E5C0F}">
      <dgm:prSet phldrT="[文本]"/>
      <dgm:spPr/>
      <dgm:t>
        <a:bodyPr/>
        <a:lstStyle/>
        <a:p>
          <a:r>
            <a:rPr lang="zh-CN" altLang="en-US" b="0" dirty="0" smtClean="0"/>
            <a:t>可以作为</a:t>
          </a:r>
          <a:r>
            <a:rPr lang="zh-CN" altLang="en-US" b="0" dirty="0" smtClean="0">
              <a:solidFill>
                <a:srgbClr val="FF0000"/>
              </a:solidFill>
            </a:rPr>
            <a:t>分析和设计</a:t>
          </a:r>
          <a:r>
            <a:rPr lang="zh-CN" altLang="en-US" b="0" dirty="0" smtClean="0"/>
            <a:t>的工具</a:t>
          </a:r>
          <a:endParaRPr lang="zh-CN" altLang="en-US" b="0" dirty="0"/>
        </a:p>
      </dgm:t>
    </dgm:pt>
    <dgm:pt modelId="{CFAE7BA9-4602-4EA2-9ED0-72EC92B8F8A7}" type="parTrans" cxnId="{35361A45-9693-4E56-B361-2C8B569EC10F}">
      <dgm:prSet/>
      <dgm:spPr/>
      <dgm:t>
        <a:bodyPr/>
        <a:lstStyle/>
        <a:p>
          <a:endParaRPr lang="zh-CN" altLang="en-US"/>
        </a:p>
      </dgm:t>
    </dgm:pt>
    <dgm:pt modelId="{4C0F79B7-18FF-468D-A50B-A8C6937FF5F1}" type="sibTrans" cxnId="{35361A45-9693-4E56-B361-2C8B569EC10F}">
      <dgm:prSet/>
      <dgm:spPr/>
      <dgm:t>
        <a:bodyPr/>
        <a:lstStyle/>
        <a:p>
          <a:endParaRPr lang="zh-CN" altLang="en-US"/>
        </a:p>
      </dgm:t>
    </dgm:pt>
    <dgm:pt modelId="{8CA35DB1-2C43-438B-A5EC-FDD4727F4F92}" type="pres">
      <dgm:prSet presAssocID="{B5A42DDD-CE49-4C2A-A32F-2298F6E0AFEA}" presName="linear" presStyleCnt="0">
        <dgm:presLayoutVars>
          <dgm:animLvl val="lvl"/>
          <dgm:resizeHandles val="exact"/>
        </dgm:presLayoutVars>
      </dgm:prSet>
      <dgm:spPr/>
      <dgm:t>
        <a:bodyPr/>
        <a:lstStyle/>
        <a:p>
          <a:endParaRPr lang="zh-CN" altLang="en-US"/>
        </a:p>
      </dgm:t>
    </dgm:pt>
    <dgm:pt modelId="{4B1CE6FB-CBAD-421F-9AC0-FC339899AEC8}" type="pres">
      <dgm:prSet presAssocID="{E457AD63-BCB3-4238-B53C-83687B43E213}" presName="parentText" presStyleLbl="node1" presStyleIdx="0" presStyleCnt="2">
        <dgm:presLayoutVars>
          <dgm:chMax val="0"/>
          <dgm:bulletEnabled val="1"/>
        </dgm:presLayoutVars>
      </dgm:prSet>
      <dgm:spPr/>
      <dgm:t>
        <a:bodyPr/>
        <a:lstStyle/>
        <a:p>
          <a:endParaRPr lang="zh-CN" altLang="en-US"/>
        </a:p>
      </dgm:t>
    </dgm:pt>
    <dgm:pt modelId="{1EE2CBF5-CBB9-4399-B077-F1BA54AE0704}" type="pres">
      <dgm:prSet presAssocID="{E457AD63-BCB3-4238-B53C-83687B43E213}" presName="childText" presStyleLbl="revTx" presStyleIdx="0" presStyleCnt="2">
        <dgm:presLayoutVars>
          <dgm:bulletEnabled val="1"/>
        </dgm:presLayoutVars>
      </dgm:prSet>
      <dgm:spPr/>
      <dgm:t>
        <a:bodyPr/>
        <a:lstStyle/>
        <a:p>
          <a:endParaRPr lang="zh-CN" altLang="en-US"/>
        </a:p>
      </dgm:t>
    </dgm:pt>
    <dgm:pt modelId="{D7E85472-A1D6-4922-A4BD-12FED450A937}" type="pres">
      <dgm:prSet presAssocID="{5CD5EC08-CA09-4E93-82E6-0E73397FC26A}" presName="parentText" presStyleLbl="node1" presStyleIdx="1" presStyleCnt="2">
        <dgm:presLayoutVars>
          <dgm:chMax val="0"/>
          <dgm:bulletEnabled val="1"/>
        </dgm:presLayoutVars>
      </dgm:prSet>
      <dgm:spPr/>
      <dgm:t>
        <a:bodyPr/>
        <a:lstStyle/>
        <a:p>
          <a:endParaRPr lang="zh-CN" altLang="en-US"/>
        </a:p>
      </dgm:t>
    </dgm:pt>
    <dgm:pt modelId="{D97ED8F0-D6D9-4F79-A7D8-89D5DD6A63C6}" type="pres">
      <dgm:prSet presAssocID="{5CD5EC08-CA09-4E93-82E6-0E73397FC26A}" presName="childText" presStyleLbl="revTx" presStyleIdx="1" presStyleCnt="2">
        <dgm:presLayoutVars>
          <dgm:bulletEnabled val="1"/>
        </dgm:presLayoutVars>
      </dgm:prSet>
      <dgm:spPr/>
      <dgm:t>
        <a:bodyPr/>
        <a:lstStyle/>
        <a:p>
          <a:endParaRPr lang="zh-CN" altLang="en-US"/>
        </a:p>
      </dgm:t>
    </dgm:pt>
  </dgm:ptLst>
  <dgm:cxnLst>
    <dgm:cxn modelId="{E6957472-2894-4A6E-A631-C5BF4A7586CE}" type="presOf" srcId="{E457AD63-BCB3-4238-B53C-83687B43E213}" destId="{4B1CE6FB-CBAD-421F-9AC0-FC339899AEC8}" srcOrd="0" destOrd="0" presId="urn:microsoft.com/office/officeart/2005/8/layout/vList2"/>
    <dgm:cxn modelId="{35361A45-9693-4E56-B361-2C8B569EC10F}" srcId="{5CD5EC08-CA09-4E93-82E6-0E73397FC26A}" destId="{ED987177-91BD-4EDA-9252-9E5E848E5C0F}" srcOrd="1" destOrd="0" parTransId="{CFAE7BA9-4602-4EA2-9ED0-72EC92B8F8A7}" sibTransId="{4C0F79B7-18FF-468D-A50B-A8C6937FF5F1}"/>
    <dgm:cxn modelId="{DF7B99BF-F62F-43AA-8034-2CF813A6FCDA}" type="presOf" srcId="{B5A42DDD-CE49-4C2A-A32F-2298F6E0AFEA}" destId="{8CA35DB1-2C43-438B-A5EC-FDD4727F4F92}" srcOrd="0" destOrd="0" presId="urn:microsoft.com/office/officeart/2005/8/layout/vList2"/>
    <dgm:cxn modelId="{69796E65-145E-4CF1-9A61-3BB731221D1F}" srcId="{5CD5EC08-CA09-4E93-82E6-0E73397FC26A}" destId="{484F14B6-8A76-445B-96B6-F5D008EBDD2E}" srcOrd="0" destOrd="0" parTransId="{7D83CF10-8C24-499B-BC36-C9FA3BEC930F}" sibTransId="{3E318E8F-0BB2-4D39-B89D-353B815E8B78}"/>
    <dgm:cxn modelId="{E8A54865-4013-4EE4-B024-C1DBA5765ACC}" srcId="{E457AD63-BCB3-4238-B53C-83687B43E213}" destId="{59216C26-535B-4520-8063-65D1902D4444}" srcOrd="0" destOrd="0" parTransId="{E6A25B1A-10BC-4FFA-A906-596AFFDE6133}" sibTransId="{8B289EFE-109F-48EE-9ACA-820E267AF8AD}"/>
    <dgm:cxn modelId="{460DC58E-FE17-403A-88DD-F5393A405905}" type="presOf" srcId="{ED987177-91BD-4EDA-9252-9E5E848E5C0F}" destId="{D97ED8F0-D6D9-4F79-A7D8-89D5DD6A63C6}" srcOrd="0" destOrd="1" presId="urn:microsoft.com/office/officeart/2005/8/layout/vList2"/>
    <dgm:cxn modelId="{AC7E8180-E839-4561-BC95-2F8466D211AC}" type="presOf" srcId="{5CD5EC08-CA09-4E93-82E6-0E73397FC26A}" destId="{D7E85472-A1D6-4922-A4BD-12FED450A937}" srcOrd="0" destOrd="0" presId="urn:microsoft.com/office/officeart/2005/8/layout/vList2"/>
    <dgm:cxn modelId="{AB415B05-E7A1-4558-9EAC-26CE37B8D87F}" srcId="{B5A42DDD-CE49-4C2A-A32F-2298F6E0AFEA}" destId="{5CD5EC08-CA09-4E93-82E6-0E73397FC26A}" srcOrd="1" destOrd="0" parTransId="{0315056E-603D-4A8F-8DA2-7B52295709F7}" sibTransId="{7EF4FF28-F2B8-485A-8A77-9D7EFC0A3097}"/>
    <dgm:cxn modelId="{5A21B69B-90AB-463A-8993-B38B848F6385}" srcId="{B5A42DDD-CE49-4C2A-A32F-2298F6E0AFEA}" destId="{E457AD63-BCB3-4238-B53C-83687B43E213}" srcOrd="0" destOrd="0" parTransId="{1EF83910-0248-482D-B76F-6289070BDC23}" sibTransId="{6BD6E626-6E8F-4EBF-BB3D-BBAD52E5C89B}"/>
    <dgm:cxn modelId="{822B1133-5732-46E0-947B-2294C3CE1998}" type="presOf" srcId="{484F14B6-8A76-445B-96B6-F5D008EBDD2E}" destId="{D97ED8F0-D6D9-4F79-A7D8-89D5DD6A63C6}" srcOrd="0" destOrd="0" presId="urn:microsoft.com/office/officeart/2005/8/layout/vList2"/>
    <dgm:cxn modelId="{FD3D40BE-DCF6-48B8-8A9B-3628848D3F7A}" srcId="{E457AD63-BCB3-4238-B53C-83687B43E213}" destId="{7D155CEB-2400-41D0-BDFB-CBF7FCB14FE7}" srcOrd="1" destOrd="0" parTransId="{27579C53-527B-46AA-A9E0-4120A144AB73}" sibTransId="{3FCAE257-361B-43AE-85F1-DC007B52A1B9}"/>
    <dgm:cxn modelId="{342FEF64-4313-4130-AAF0-058DBA4A2CA4}" type="presOf" srcId="{59216C26-535B-4520-8063-65D1902D4444}" destId="{1EE2CBF5-CBB9-4399-B077-F1BA54AE0704}" srcOrd="0" destOrd="0" presId="urn:microsoft.com/office/officeart/2005/8/layout/vList2"/>
    <dgm:cxn modelId="{09D314B7-4341-41E2-82BB-CDCE21B050FE}" type="presOf" srcId="{7D155CEB-2400-41D0-BDFB-CBF7FCB14FE7}" destId="{1EE2CBF5-CBB9-4399-B077-F1BA54AE0704}" srcOrd="0" destOrd="1" presId="urn:microsoft.com/office/officeart/2005/8/layout/vList2"/>
    <dgm:cxn modelId="{8867FCE2-CBA2-4F74-A5B1-7FC035CED126}" type="presParOf" srcId="{8CA35DB1-2C43-438B-A5EC-FDD4727F4F92}" destId="{4B1CE6FB-CBAD-421F-9AC0-FC339899AEC8}" srcOrd="0" destOrd="0" presId="urn:microsoft.com/office/officeart/2005/8/layout/vList2"/>
    <dgm:cxn modelId="{D75E2D30-018D-41E1-9F3D-C465FA68339D}" type="presParOf" srcId="{8CA35DB1-2C43-438B-A5EC-FDD4727F4F92}" destId="{1EE2CBF5-CBB9-4399-B077-F1BA54AE0704}" srcOrd="1" destOrd="0" presId="urn:microsoft.com/office/officeart/2005/8/layout/vList2"/>
    <dgm:cxn modelId="{6ADBC272-7A3B-41C7-B0AB-25600A999B09}" type="presParOf" srcId="{8CA35DB1-2C43-438B-A5EC-FDD4727F4F92}" destId="{D7E85472-A1D6-4922-A4BD-12FED450A937}" srcOrd="2" destOrd="0" presId="urn:microsoft.com/office/officeart/2005/8/layout/vList2"/>
    <dgm:cxn modelId="{0495D0CD-CB67-49B1-BA95-3E248EB4CC76}" type="presParOf" srcId="{8CA35DB1-2C43-438B-A5EC-FDD4727F4F92}" destId="{D97ED8F0-D6D9-4F79-A7D8-89D5DD6A63C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BE255D-29E0-408A-80FE-AEF7D7BC6E9F}"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zh-CN" altLang="en-US"/>
        </a:p>
      </dgm:t>
    </dgm:pt>
    <dgm:pt modelId="{F0736F31-D72D-45BA-AFF0-C32C41CF619E}">
      <dgm:prSet custT="1"/>
      <dgm:spPr/>
      <dgm:t>
        <a:bodyPr/>
        <a:lstStyle/>
        <a:p>
          <a:pPr rtl="0"/>
          <a:r>
            <a:rPr lang="zh-CN" sz="2000" b="0" dirty="0" smtClean="0">
              <a:solidFill>
                <a:srgbClr val="FF0000"/>
              </a:solidFill>
            </a:rPr>
            <a:t>名字代表</a:t>
          </a:r>
          <a:r>
            <a:rPr lang="zh-CN" sz="2000" b="0" dirty="0" smtClean="0"/>
            <a:t>整个数据流或数据存储的</a:t>
          </a:r>
          <a:r>
            <a:rPr lang="zh-CN" sz="2000" b="0" dirty="0" smtClean="0">
              <a:solidFill>
                <a:srgbClr val="FF0000"/>
              </a:solidFill>
            </a:rPr>
            <a:t>内容</a:t>
          </a:r>
          <a:endParaRPr lang="en-US" sz="2000" b="0" dirty="0">
            <a:solidFill>
              <a:srgbClr val="FF0000"/>
            </a:solidFill>
          </a:endParaRPr>
        </a:p>
      </dgm:t>
    </dgm:pt>
    <dgm:pt modelId="{536D2A14-261E-4455-AB4F-3421E413F5ED}" type="parTrans" cxnId="{4F0501BE-40BC-47EE-B2D6-62157ED60780}">
      <dgm:prSet/>
      <dgm:spPr/>
      <dgm:t>
        <a:bodyPr/>
        <a:lstStyle/>
        <a:p>
          <a:endParaRPr lang="zh-CN" altLang="en-US"/>
        </a:p>
      </dgm:t>
    </dgm:pt>
    <dgm:pt modelId="{6ACB956C-1448-4794-B7C6-D91566310AA9}" type="sibTrans" cxnId="{4F0501BE-40BC-47EE-B2D6-62157ED60780}">
      <dgm:prSet/>
      <dgm:spPr/>
      <dgm:t>
        <a:bodyPr/>
        <a:lstStyle/>
        <a:p>
          <a:endParaRPr lang="zh-CN" altLang="en-US"/>
        </a:p>
      </dgm:t>
    </dgm:pt>
    <dgm:pt modelId="{03C68445-97C6-4388-88ED-A60C409888A5}">
      <dgm:prSet custT="1"/>
      <dgm:spPr/>
      <dgm:t>
        <a:bodyPr/>
        <a:lstStyle/>
        <a:p>
          <a:pPr rtl="0"/>
          <a:r>
            <a:rPr lang="zh-CN" sz="2000" b="0" dirty="0" smtClean="0">
              <a:solidFill>
                <a:srgbClr val="FF0000"/>
              </a:solidFill>
            </a:rPr>
            <a:t>不要使用空洞的、缺乏具体含义</a:t>
          </a:r>
          <a:r>
            <a:rPr lang="zh-CN" sz="2000" b="0" dirty="0" smtClean="0"/>
            <a:t>的名字</a:t>
          </a:r>
          <a:endParaRPr lang="en-US" sz="2000" b="0" dirty="0"/>
        </a:p>
      </dgm:t>
    </dgm:pt>
    <dgm:pt modelId="{A87E8C46-76BC-4234-A656-789283F94876}" type="parTrans" cxnId="{C860D525-89E0-4E38-A5E5-69F93E1CA4A3}">
      <dgm:prSet/>
      <dgm:spPr/>
      <dgm:t>
        <a:bodyPr/>
        <a:lstStyle/>
        <a:p>
          <a:endParaRPr lang="zh-CN" altLang="en-US"/>
        </a:p>
      </dgm:t>
    </dgm:pt>
    <dgm:pt modelId="{B52D8AF0-5FB4-4CC0-AB81-66FA603CE078}" type="sibTrans" cxnId="{C860D525-89E0-4E38-A5E5-69F93E1CA4A3}">
      <dgm:prSet/>
      <dgm:spPr/>
      <dgm:t>
        <a:bodyPr/>
        <a:lstStyle/>
        <a:p>
          <a:endParaRPr lang="zh-CN" altLang="en-US"/>
        </a:p>
      </dgm:t>
    </dgm:pt>
    <dgm:pt modelId="{529B4365-F417-427F-BB3B-68A630E04F29}">
      <dgm:prSet custT="1"/>
      <dgm:spPr/>
      <dgm:t>
        <a:bodyPr/>
        <a:lstStyle/>
        <a:p>
          <a:pPr rtl="0"/>
          <a:r>
            <a:rPr lang="zh-CN" altLang="en-US" sz="2000" b="0" dirty="0" smtClean="0"/>
            <a:t>命名字时遇到了困难，应该尝试</a:t>
          </a:r>
          <a:r>
            <a:rPr lang="zh-CN" altLang="en-US" sz="2000" b="0" dirty="0" smtClean="0">
              <a:solidFill>
                <a:srgbClr val="FF0000"/>
              </a:solidFill>
            </a:rPr>
            <a:t>重新分解</a:t>
          </a:r>
          <a:endParaRPr lang="zh-CN" altLang="en-US" sz="2000" b="0" dirty="0">
            <a:solidFill>
              <a:srgbClr val="FF0000"/>
            </a:solidFill>
          </a:endParaRPr>
        </a:p>
      </dgm:t>
    </dgm:pt>
    <dgm:pt modelId="{B7209252-6485-43B5-A04D-0A32D52C5D06}" type="parTrans" cxnId="{5BFC4E0F-1CA3-4307-AF72-4A4A5616C985}">
      <dgm:prSet/>
      <dgm:spPr/>
      <dgm:t>
        <a:bodyPr/>
        <a:lstStyle/>
        <a:p>
          <a:endParaRPr lang="zh-CN" altLang="en-US"/>
        </a:p>
      </dgm:t>
    </dgm:pt>
    <dgm:pt modelId="{D9ED7D4B-7545-4767-A789-EA866B0C5074}" type="sibTrans" cxnId="{5BFC4E0F-1CA3-4307-AF72-4A4A5616C985}">
      <dgm:prSet/>
      <dgm:spPr/>
      <dgm:t>
        <a:bodyPr/>
        <a:lstStyle/>
        <a:p>
          <a:endParaRPr lang="zh-CN" altLang="en-US"/>
        </a:p>
      </dgm:t>
    </dgm:pt>
    <dgm:pt modelId="{3CC87B49-9C11-46DC-9CFC-F8013E0F0523}" type="pres">
      <dgm:prSet presAssocID="{12BE255D-29E0-408A-80FE-AEF7D7BC6E9F}" presName="linear" presStyleCnt="0">
        <dgm:presLayoutVars>
          <dgm:animLvl val="lvl"/>
          <dgm:resizeHandles val="exact"/>
        </dgm:presLayoutVars>
      </dgm:prSet>
      <dgm:spPr/>
      <dgm:t>
        <a:bodyPr/>
        <a:lstStyle/>
        <a:p>
          <a:endParaRPr lang="zh-CN" altLang="en-US"/>
        </a:p>
      </dgm:t>
    </dgm:pt>
    <dgm:pt modelId="{81145142-7991-497B-A08C-14CCC95BD338}" type="pres">
      <dgm:prSet presAssocID="{F0736F31-D72D-45BA-AFF0-C32C41CF619E}" presName="parentText" presStyleLbl="node1" presStyleIdx="0" presStyleCnt="3">
        <dgm:presLayoutVars>
          <dgm:chMax val="0"/>
          <dgm:bulletEnabled val="1"/>
        </dgm:presLayoutVars>
      </dgm:prSet>
      <dgm:spPr/>
      <dgm:t>
        <a:bodyPr/>
        <a:lstStyle/>
        <a:p>
          <a:endParaRPr lang="zh-CN" altLang="en-US"/>
        </a:p>
      </dgm:t>
    </dgm:pt>
    <dgm:pt modelId="{049280B0-E4B6-4C09-B57C-4C9ECE949144}" type="pres">
      <dgm:prSet presAssocID="{6ACB956C-1448-4794-B7C6-D91566310AA9}" presName="spacer" presStyleCnt="0"/>
      <dgm:spPr/>
      <dgm:t>
        <a:bodyPr/>
        <a:lstStyle/>
        <a:p>
          <a:endParaRPr lang="zh-CN" altLang="en-US"/>
        </a:p>
      </dgm:t>
    </dgm:pt>
    <dgm:pt modelId="{F8129B2A-013B-472B-A96A-0F25FC70FE65}" type="pres">
      <dgm:prSet presAssocID="{03C68445-97C6-4388-88ED-A60C409888A5}" presName="parentText" presStyleLbl="node1" presStyleIdx="1" presStyleCnt="3">
        <dgm:presLayoutVars>
          <dgm:chMax val="0"/>
          <dgm:bulletEnabled val="1"/>
        </dgm:presLayoutVars>
      </dgm:prSet>
      <dgm:spPr/>
      <dgm:t>
        <a:bodyPr/>
        <a:lstStyle/>
        <a:p>
          <a:endParaRPr lang="zh-CN" altLang="en-US"/>
        </a:p>
      </dgm:t>
    </dgm:pt>
    <dgm:pt modelId="{D946D8F8-D936-42E2-9302-B9FE2051E7BC}" type="pres">
      <dgm:prSet presAssocID="{B52D8AF0-5FB4-4CC0-AB81-66FA603CE078}" presName="spacer" presStyleCnt="0"/>
      <dgm:spPr/>
      <dgm:t>
        <a:bodyPr/>
        <a:lstStyle/>
        <a:p>
          <a:endParaRPr lang="zh-CN" altLang="en-US"/>
        </a:p>
      </dgm:t>
    </dgm:pt>
    <dgm:pt modelId="{73BD630F-80A9-43D2-A6F3-0EA1906FAF59}" type="pres">
      <dgm:prSet presAssocID="{529B4365-F417-427F-BB3B-68A630E04F29}" presName="parentText" presStyleLbl="node1" presStyleIdx="2" presStyleCnt="3">
        <dgm:presLayoutVars>
          <dgm:chMax val="0"/>
          <dgm:bulletEnabled val="1"/>
        </dgm:presLayoutVars>
      </dgm:prSet>
      <dgm:spPr/>
      <dgm:t>
        <a:bodyPr/>
        <a:lstStyle/>
        <a:p>
          <a:endParaRPr lang="zh-CN" altLang="en-US"/>
        </a:p>
      </dgm:t>
    </dgm:pt>
  </dgm:ptLst>
  <dgm:cxnLst>
    <dgm:cxn modelId="{5BFC4E0F-1CA3-4307-AF72-4A4A5616C985}" srcId="{12BE255D-29E0-408A-80FE-AEF7D7BC6E9F}" destId="{529B4365-F417-427F-BB3B-68A630E04F29}" srcOrd="2" destOrd="0" parTransId="{B7209252-6485-43B5-A04D-0A32D52C5D06}" sibTransId="{D9ED7D4B-7545-4767-A789-EA866B0C5074}"/>
    <dgm:cxn modelId="{3A94C1A7-EB85-47CD-817A-C493B4A7306C}" type="presOf" srcId="{12BE255D-29E0-408A-80FE-AEF7D7BC6E9F}" destId="{3CC87B49-9C11-46DC-9CFC-F8013E0F0523}" srcOrd="0" destOrd="0" presId="urn:microsoft.com/office/officeart/2005/8/layout/vList2"/>
    <dgm:cxn modelId="{4F0501BE-40BC-47EE-B2D6-62157ED60780}" srcId="{12BE255D-29E0-408A-80FE-AEF7D7BC6E9F}" destId="{F0736F31-D72D-45BA-AFF0-C32C41CF619E}" srcOrd="0" destOrd="0" parTransId="{536D2A14-261E-4455-AB4F-3421E413F5ED}" sibTransId="{6ACB956C-1448-4794-B7C6-D91566310AA9}"/>
    <dgm:cxn modelId="{C860D525-89E0-4E38-A5E5-69F93E1CA4A3}" srcId="{12BE255D-29E0-408A-80FE-AEF7D7BC6E9F}" destId="{03C68445-97C6-4388-88ED-A60C409888A5}" srcOrd="1" destOrd="0" parTransId="{A87E8C46-76BC-4234-A656-789283F94876}" sibTransId="{B52D8AF0-5FB4-4CC0-AB81-66FA603CE078}"/>
    <dgm:cxn modelId="{6EC3C35B-F8C9-4E3B-9C2D-F3C3010DA1C2}" type="presOf" srcId="{529B4365-F417-427F-BB3B-68A630E04F29}" destId="{73BD630F-80A9-43D2-A6F3-0EA1906FAF59}" srcOrd="0" destOrd="0" presId="urn:microsoft.com/office/officeart/2005/8/layout/vList2"/>
    <dgm:cxn modelId="{1167A16E-EBB8-4FCE-BB6B-96CC78F420B2}" type="presOf" srcId="{03C68445-97C6-4388-88ED-A60C409888A5}" destId="{F8129B2A-013B-472B-A96A-0F25FC70FE65}" srcOrd="0" destOrd="0" presId="urn:microsoft.com/office/officeart/2005/8/layout/vList2"/>
    <dgm:cxn modelId="{DF082B2F-B395-43B0-9A18-7D81F70C740A}" type="presOf" srcId="{F0736F31-D72D-45BA-AFF0-C32C41CF619E}" destId="{81145142-7991-497B-A08C-14CCC95BD338}" srcOrd="0" destOrd="0" presId="urn:microsoft.com/office/officeart/2005/8/layout/vList2"/>
    <dgm:cxn modelId="{3F8353B7-96DD-42A2-B7AA-5A3C341B3DDA}" type="presParOf" srcId="{3CC87B49-9C11-46DC-9CFC-F8013E0F0523}" destId="{81145142-7991-497B-A08C-14CCC95BD338}" srcOrd="0" destOrd="0" presId="urn:microsoft.com/office/officeart/2005/8/layout/vList2"/>
    <dgm:cxn modelId="{B665336D-D13E-4A5B-8F06-8FE4F579A3E8}" type="presParOf" srcId="{3CC87B49-9C11-46DC-9CFC-F8013E0F0523}" destId="{049280B0-E4B6-4C09-B57C-4C9ECE949144}" srcOrd="1" destOrd="0" presId="urn:microsoft.com/office/officeart/2005/8/layout/vList2"/>
    <dgm:cxn modelId="{D0F23818-26F6-4257-8946-73BEFB6655A8}" type="presParOf" srcId="{3CC87B49-9C11-46DC-9CFC-F8013E0F0523}" destId="{F8129B2A-013B-472B-A96A-0F25FC70FE65}" srcOrd="2" destOrd="0" presId="urn:microsoft.com/office/officeart/2005/8/layout/vList2"/>
    <dgm:cxn modelId="{4F110A00-9B52-4D5D-91C3-4932C1F253F7}" type="presParOf" srcId="{3CC87B49-9C11-46DC-9CFC-F8013E0F0523}" destId="{D946D8F8-D936-42E2-9302-B9FE2051E7BC}" srcOrd="3" destOrd="0" presId="urn:microsoft.com/office/officeart/2005/8/layout/vList2"/>
    <dgm:cxn modelId="{031A6815-D22A-415F-ACA0-B9E64AFE2F26}" type="presParOf" srcId="{3CC87B49-9C11-46DC-9CFC-F8013E0F0523}" destId="{73BD630F-80A9-43D2-A6F3-0EA1906FAF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2069F-5714-4191-B02B-C37681A267A6}">
      <dsp:nvSpPr>
        <dsp:cNvPr id="0" name=""/>
        <dsp:cNvSpPr/>
      </dsp:nvSpPr>
      <dsp:spPr>
        <a:xfrm>
          <a:off x="1374925" y="501235"/>
          <a:ext cx="3346149" cy="3346149"/>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232E68-C987-415F-BA1C-C5322A5E0428}">
      <dsp:nvSpPr>
        <dsp:cNvPr id="0" name=""/>
        <dsp:cNvSpPr/>
      </dsp:nvSpPr>
      <dsp:spPr>
        <a:xfrm>
          <a:off x="1374925" y="501235"/>
          <a:ext cx="3346149" cy="3346149"/>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90C7D0-FA2A-4F1B-9C6F-C5D6A56A95FF}">
      <dsp:nvSpPr>
        <dsp:cNvPr id="0" name=""/>
        <dsp:cNvSpPr/>
      </dsp:nvSpPr>
      <dsp:spPr>
        <a:xfrm>
          <a:off x="1374925" y="501235"/>
          <a:ext cx="3346149" cy="3346149"/>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460A8D-30E0-430B-8A82-0BCA85560A7E}">
      <dsp:nvSpPr>
        <dsp:cNvPr id="0" name=""/>
        <dsp:cNvSpPr/>
      </dsp:nvSpPr>
      <dsp:spPr>
        <a:xfrm>
          <a:off x="1374925" y="501235"/>
          <a:ext cx="3346149" cy="3346149"/>
        </a:xfrm>
        <a:prstGeom prst="blockArc">
          <a:avLst>
            <a:gd name="adj1" fmla="val 20520000"/>
            <a:gd name="adj2" fmla="val 3240000"/>
            <a:gd name="adj3" fmla="val 4636"/>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15A07DA8-E696-48B1-9804-886D43839DE8}">
      <dsp:nvSpPr>
        <dsp:cNvPr id="0" name=""/>
        <dsp:cNvSpPr/>
      </dsp:nvSpPr>
      <dsp:spPr>
        <a:xfrm>
          <a:off x="1374925" y="501235"/>
          <a:ext cx="3346149" cy="3346149"/>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8F682E-86C3-42F7-A157-60AA54A00B0D}">
      <dsp:nvSpPr>
        <dsp:cNvPr id="0" name=""/>
        <dsp:cNvSpPr/>
      </dsp:nvSpPr>
      <dsp:spPr>
        <a:xfrm>
          <a:off x="2286010" y="1357310"/>
          <a:ext cx="1538882" cy="1538882"/>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zh-CN" altLang="en-US" sz="3300" b="1" kern="1200" dirty="0" smtClean="0">
              <a:solidFill>
                <a:schemeClr val="tx2"/>
              </a:solidFill>
            </a:rPr>
            <a:t>集中领域</a:t>
          </a:r>
          <a:endParaRPr lang="zh-CN" altLang="en-US" sz="3300" b="1" kern="1200" dirty="0">
            <a:solidFill>
              <a:schemeClr val="tx2"/>
            </a:solidFill>
          </a:endParaRPr>
        </a:p>
      </dsp:txBody>
      <dsp:txXfrm>
        <a:off x="2511374" y="1582674"/>
        <a:ext cx="1088154" cy="1088154"/>
      </dsp:txXfrm>
    </dsp:sp>
    <dsp:sp modelId="{1073A451-F98D-48B5-983A-A8402E06704C}">
      <dsp:nvSpPr>
        <dsp:cNvPr id="0" name=""/>
        <dsp:cNvSpPr/>
      </dsp:nvSpPr>
      <dsp:spPr>
        <a:xfrm>
          <a:off x="2509391" y="1406"/>
          <a:ext cx="1077217" cy="107721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B050"/>
              </a:solidFill>
            </a:rPr>
            <a:t>经济可行性</a:t>
          </a:r>
          <a:endParaRPr lang="zh-CN" altLang="en-US" sz="1800" b="1" kern="1200" dirty="0">
            <a:solidFill>
              <a:srgbClr val="00B050"/>
            </a:solidFill>
          </a:endParaRPr>
        </a:p>
      </dsp:txBody>
      <dsp:txXfrm>
        <a:off x="2667146" y="159161"/>
        <a:ext cx="761707" cy="761707"/>
      </dsp:txXfrm>
    </dsp:sp>
    <dsp:sp modelId="{20FB61C5-488B-42D1-BA57-EAE74EA2781C}">
      <dsp:nvSpPr>
        <dsp:cNvPr id="0" name=""/>
        <dsp:cNvSpPr/>
      </dsp:nvSpPr>
      <dsp:spPr>
        <a:xfrm>
          <a:off x="4063697" y="1130676"/>
          <a:ext cx="1077217" cy="107721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B050"/>
              </a:solidFill>
            </a:rPr>
            <a:t>技术可行性</a:t>
          </a:r>
          <a:endParaRPr lang="zh-CN" altLang="en-US" sz="1800" b="1" kern="1200" dirty="0">
            <a:solidFill>
              <a:srgbClr val="00B050"/>
            </a:solidFill>
          </a:endParaRPr>
        </a:p>
      </dsp:txBody>
      <dsp:txXfrm>
        <a:off x="4221452" y="1288431"/>
        <a:ext cx="761707" cy="761707"/>
      </dsp:txXfrm>
    </dsp:sp>
    <dsp:sp modelId="{89F1D1C6-0687-404B-8153-08F630297847}">
      <dsp:nvSpPr>
        <dsp:cNvPr id="0" name=""/>
        <dsp:cNvSpPr/>
      </dsp:nvSpPr>
      <dsp:spPr>
        <a:xfrm>
          <a:off x="3470005" y="2957873"/>
          <a:ext cx="1077217" cy="107721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B050"/>
              </a:solidFill>
            </a:rPr>
            <a:t>社会可行性</a:t>
          </a:r>
          <a:endParaRPr lang="zh-CN" altLang="en-US" sz="1800" b="1" kern="1200" dirty="0">
            <a:solidFill>
              <a:srgbClr val="00B050"/>
            </a:solidFill>
          </a:endParaRPr>
        </a:p>
      </dsp:txBody>
      <dsp:txXfrm>
        <a:off x="3627760" y="3115628"/>
        <a:ext cx="761707" cy="761707"/>
      </dsp:txXfrm>
    </dsp:sp>
    <dsp:sp modelId="{4BDB9A51-5509-4DA8-8285-4881D6BC45FC}">
      <dsp:nvSpPr>
        <dsp:cNvPr id="0" name=""/>
        <dsp:cNvSpPr/>
      </dsp:nvSpPr>
      <dsp:spPr>
        <a:xfrm>
          <a:off x="1548776" y="2957873"/>
          <a:ext cx="1077217" cy="107721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2"/>
              </a:solidFill>
            </a:rPr>
            <a:t>操作可行性</a:t>
          </a:r>
          <a:endParaRPr lang="zh-CN" altLang="en-US" sz="1800" b="1" kern="1200" dirty="0">
            <a:solidFill>
              <a:schemeClr val="tx2"/>
            </a:solidFill>
          </a:endParaRPr>
        </a:p>
      </dsp:txBody>
      <dsp:txXfrm>
        <a:off x="1706531" y="3115628"/>
        <a:ext cx="761707" cy="761707"/>
      </dsp:txXfrm>
    </dsp:sp>
    <dsp:sp modelId="{9A016756-5C6F-4D44-A448-45E9B8CF48EB}">
      <dsp:nvSpPr>
        <dsp:cNvPr id="0" name=""/>
        <dsp:cNvSpPr/>
      </dsp:nvSpPr>
      <dsp:spPr>
        <a:xfrm>
          <a:off x="955084" y="1130676"/>
          <a:ext cx="1077217" cy="107721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2"/>
              </a:solidFill>
            </a:rPr>
            <a:t>法律可行性</a:t>
          </a:r>
          <a:endParaRPr lang="zh-CN" altLang="en-US" sz="1800" b="1" kern="1200" dirty="0">
            <a:solidFill>
              <a:schemeClr val="tx2"/>
            </a:solidFill>
          </a:endParaRPr>
        </a:p>
      </dsp:txBody>
      <dsp:txXfrm>
        <a:off x="1112839" y="1288431"/>
        <a:ext cx="761707" cy="7617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45142-7991-497B-A08C-14CCC95BD338}">
      <dsp:nvSpPr>
        <dsp:cNvPr id="0" name=""/>
        <dsp:cNvSpPr/>
      </dsp:nvSpPr>
      <dsp:spPr>
        <a:xfrm>
          <a:off x="0" y="60229"/>
          <a:ext cx="8001056" cy="70827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b="0" kern="1200" dirty="0" smtClean="0"/>
            <a:t>通常先为</a:t>
          </a:r>
          <a:r>
            <a:rPr lang="zh-CN" altLang="en-US" sz="1700" b="0" kern="1200" dirty="0" smtClean="0">
              <a:solidFill>
                <a:srgbClr val="FF0000"/>
              </a:solidFill>
            </a:rPr>
            <a:t>数据流</a:t>
          </a:r>
          <a:r>
            <a:rPr lang="zh-CN" altLang="en-US" sz="1700" b="0" kern="1200" dirty="0" smtClean="0"/>
            <a:t>命名，然后再为与之相关联的</a:t>
          </a:r>
          <a:r>
            <a:rPr lang="zh-CN" altLang="en-US" sz="1700" b="0" kern="1200" dirty="0" smtClean="0">
              <a:solidFill>
                <a:srgbClr val="FF0000"/>
              </a:solidFill>
            </a:rPr>
            <a:t>处理</a:t>
          </a:r>
          <a:r>
            <a:rPr lang="zh-CN" altLang="en-US" sz="1700" b="0" kern="1200" dirty="0" smtClean="0"/>
            <a:t>命名</a:t>
          </a:r>
          <a:endParaRPr lang="en-US" sz="1700" b="0" kern="1200" dirty="0"/>
        </a:p>
      </dsp:txBody>
      <dsp:txXfrm>
        <a:off x="34575" y="94804"/>
        <a:ext cx="7931906" cy="639120"/>
      </dsp:txXfrm>
    </dsp:sp>
    <dsp:sp modelId="{79A8388D-5F0D-4008-AA1F-85755550EFAE}">
      <dsp:nvSpPr>
        <dsp:cNvPr id="0" name=""/>
        <dsp:cNvSpPr/>
      </dsp:nvSpPr>
      <dsp:spPr>
        <a:xfrm>
          <a:off x="0" y="817460"/>
          <a:ext cx="8001056" cy="708270"/>
        </a:xfrm>
        <a:prstGeom prst="roundRect">
          <a:avLst/>
        </a:prstGeom>
        <a:gradFill rotWithShape="0">
          <a:gsLst>
            <a:gs pos="0">
              <a:schemeClr val="accent4">
                <a:hueOff val="2598923"/>
                <a:satOff val="-11992"/>
                <a:lumOff val="441"/>
                <a:alphaOff val="0"/>
                <a:lumMod val="110000"/>
                <a:satMod val="105000"/>
                <a:tint val="67000"/>
              </a:schemeClr>
            </a:gs>
            <a:gs pos="50000">
              <a:schemeClr val="accent4">
                <a:hueOff val="2598923"/>
                <a:satOff val="-11992"/>
                <a:lumOff val="441"/>
                <a:alphaOff val="0"/>
                <a:lumMod val="105000"/>
                <a:satMod val="103000"/>
                <a:tint val="73000"/>
              </a:schemeClr>
            </a:gs>
            <a:gs pos="100000">
              <a:schemeClr val="accent4">
                <a:hueOff val="2598923"/>
                <a:satOff val="-11992"/>
                <a:lumOff val="4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0" kern="1200" dirty="0" smtClean="0"/>
            <a:t>名字应该反映整个</a:t>
          </a:r>
          <a:r>
            <a:rPr lang="zh-CN" altLang="en-US" sz="1700" b="0" kern="1200" dirty="0" smtClean="0">
              <a:solidFill>
                <a:srgbClr val="FF0000"/>
              </a:solidFill>
            </a:rPr>
            <a:t>处理功能</a:t>
          </a:r>
          <a:endParaRPr lang="zh-CN" altLang="en-US" sz="1700" b="0" kern="1200" dirty="0" smtClean="0">
            <a:solidFill>
              <a:srgbClr val="FF0000"/>
            </a:solidFill>
          </a:endParaRPr>
        </a:p>
      </dsp:txBody>
      <dsp:txXfrm>
        <a:off x="34575" y="852035"/>
        <a:ext cx="7931906" cy="639120"/>
      </dsp:txXfrm>
    </dsp:sp>
    <dsp:sp modelId="{9F6B62EE-8081-4387-B145-F74D9F8E4AEC}">
      <dsp:nvSpPr>
        <dsp:cNvPr id="0" name=""/>
        <dsp:cNvSpPr/>
      </dsp:nvSpPr>
      <dsp:spPr>
        <a:xfrm>
          <a:off x="0" y="1574690"/>
          <a:ext cx="8001056" cy="708270"/>
        </a:xfrm>
        <a:prstGeom prst="roundRect">
          <a:avLst/>
        </a:prstGeom>
        <a:gradFill rotWithShape="0">
          <a:gsLst>
            <a:gs pos="0">
              <a:schemeClr val="accent4">
                <a:hueOff val="5197846"/>
                <a:satOff val="-23984"/>
                <a:lumOff val="883"/>
                <a:alphaOff val="0"/>
                <a:lumMod val="110000"/>
                <a:satMod val="105000"/>
                <a:tint val="67000"/>
              </a:schemeClr>
            </a:gs>
            <a:gs pos="50000">
              <a:schemeClr val="accent4">
                <a:hueOff val="5197846"/>
                <a:satOff val="-23984"/>
                <a:lumOff val="883"/>
                <a:alphaOff val="0"/>
                <a:lumMod val="105000"/>
                <a:satMod val="103000"/>
                <a:tint val="73000"/>
              </a:schemeClr>
            </a:gs>
            <a:gs pos="100000">
              <a:schemeClr val="accent4">
                <a:hueOff val="5197846"/>
                <a:satOff val="-23984"/>
                <a:lumOff val="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0" kern="1200" dirty="0" smtClean="0"/>
            <a:t>名字最好由一个具体的</a:t>
          </a:r>
          <a:r>
            <a:rPr lang="zh-CN" altLang="en-US" sz="1700" b="0" kern="1200" dirty="0" smtClean="0">
              <a:solidFill>
                <a:srgbClr val="FF0000"/>
              </a:solidFill>
            </a:rPr>
            <a:t>及物动词</a:t>
          </a:r>
          <a:r>
            <a:rPr lang="zh-CN" altLang="en-US" sz="1700" b="0" kern="1200" dirty="0" smtClean="0"/>
            <a:t>加上一个</a:t>
          </a:r>
          <a:r>
            <a:rPr lang="zh-CN" altLang="en-US" sz="1700" b="0" kern="1200" dirty="0" smtClean="0">
              <a:solidFill>
                <a:srgbClr val="FF0000"/>
              </a:solidFill>
            </a:rPr>
            <a:t>具体的宾语</a:t>
          </a:r>
          <a:r>
            <a:rPr lang="zh-CN" altLang="en-US" sz="1700" b="0" kern="1200" dirty="0" smtClean="0"/>
            <a:t>组成</a:t>
          </a:r>
          <a:endParaRPr lang="zh-CN" altLang="en-US" sz="1700" b="0" kern="1200" dirty="0" smtClean="0"/>
        </a:p>
      </dsp:txBody>
      <dsp:txXfrm>
        <a:off x="34575" y="1609265"/>
        <a:ext cx="7931906" cy="639120"/>
      </dsp:txXfrm>
    </dsp:sp>
    <dsp:sp modelId="{9FDEDC2B-2D9D-4AE9-A75C-722379ED3CEB}">
      <dsp:nvSpPr>
        <dsp:cNvPr id="0" name=""/>
        <dsp:cNvSpPr/>
      </dsp:nvSpPr>
      <dsp:spPr>
        <a:xfrm>
          <a:off x="0" y="2331921"/>
          <a:ext cx="8001056" cy="708270"/>
        </a:xfrm>
        <a:prstGeom prst="roundRect">
          <a:avLst/>
        </a:prstGeom>
        <a:gradFill rotWithShape="0">
          <a:gsLst>
            <a:gs pos="0">
              <a:schemeClr val="accent4">
                <a:hueOff val="7796769"/>
                <a:satOff val="-35976"/>
                <a:lumOff val="1324"/>
                <a:alphaOff val="0"/>
                <a:lumMod val="110000"/>
                <a:satMod val="105000"/>
                <a:tint val="67000"/>
              </a:schemeClr>
            </a:gs>
            <a:gs pos="50000">
              <a:schemeClr val="accent4">
                <a:hueOff val="7796769"/>
                <a:satOff val="-35976"/>
                <a:lumOff val="1324"/>
                <a:alphaOff val="0"/>
                <a:lumMod val="105000"/>
                <a:satMod val="103000"/>
                <a:tint val="73000"/>
              </a:schemeClr>
            </a:gs>
            <a:gs pos="100000">
              <a:schemeClr val="accent4">
                <a:hueOff val="7796769"/>
                <a:satOff val="-35976"/>
                <a:lumOff val="13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0" kern="1200" dirty="0" smtClean="0"/>
            <a:t>如果必须用</a:t>
          </a:r>
          <a:r>
            <a:rPr lang="zh-CN" altLang="en-US" sz="1700" b="0" kern="1200" dirty="0" smtClean="0">
              <a:solidFill>
                <a:srgbClr val="FF0000"/>
              </a:solidFill>
            </a:rPr>
            <a:t>两个动词</a:t>
          </a:r>
          <a:r>
            <a:rPr lang="zh-CN" altLang="en-US" sz="1700" b="0" kern="1200" dirty="0" smtClean="0"/>
            <a:t>才能</a:t>
          </a:r>
          <a:r>
            <a:rPr lang="zh-CN" altLang="en-US" sz="1700" b="0" kern="1200" dirty="0" smtClean="0">
              <a:solidFill>
                <a:srgbClr val="FF0000"/>
              </a:solidFill>
            </a:rPr>
            <a:t>描述整个处理功能</a:t>
          </a:r>
          <a:r>
            <a:rPr lang="zh-CN" altLang="en-US" sz="1700" b="0" kern="1200" dirty="0" smtClean="0"/>
            <a:t>，则把这个处理再</a:t>
          </a:r>
          <a:r>
            <a:rPr lang="zh-CN" altLang="en-US" sz="1700" b="0" kern="1200" dirty="0" smtClean="0">
              <a:solidFill>
                <a:srgbClr val="FF0000"/>
              </a:solidFill>
            </a:rPr>
            <a:t>分解</a:t>
          </a:r>
          <a:r>
            <a:rPr lang="zh-CN" altLang="en-US" sz="1700" b="0" kern="1200" dirty="0" smtClean="0"/>
            <a:t>成两个处理可能更恰当</a:t>
          </a:r>
          <a:endParaRPr lang="zh-CN" altLang="en-US" sz="1700" b="0" kern="1200" dirty="0" smtClean="0"/>
        </a:p>
      </dsp:txBody>
      <dsp:txXfrm>
        <a:off x="34575" y="2366496"/>
        <a:ext cx="7931906" cy="639120"/>
      </dsp:txXfrm>
    </dsp:sp>
    <dsp:sp modelId="{A1E937B2-49D9-412A-8A43-3AF6C0F58F07}">
      <dsp:nvSpPr>
        <dsp:cNvPr id="0" name=""/>
        <dsp:cNvSpPr/>
      </dsp:nvSpPr>
      <dsp:spPr>
        <a:xfrm>
          <a:off x="0" y="3089151"/>
          <a:ext cx="8001056" cy="708270"/>
        </a:xfrm>
        <a:prstGeom prst="roundRect">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b="0" kern="1200" dirty="0" smtClean="0"/>
            <a:t>如果在为某个处理</a:t>
          </a:r>
          <a:r>
            <a:rPr lang="zh-CN" altLang="en-US" sz="1700" b="0" kern="1200" dirty="0" smtClean="0">
              <a:solidFill>
                <a:srgbClr val="FF0000"/>
              </a:solidFill>
            </a:rPr>
            <a:t>命名</a:t>
          </a:r>
          <a:r>
            <a:rPr lang="zh-CN" altLang="en-US" sz="1700" b="0" kern="1200" dirty="0" smtClean="0"/>
            <a:t>时遇到</a:t>
          </a:r>
          <a:r>
            <a:rPr lang="zh-CN" altLang="en-US" sz="1700" b="0" kern="1200" dirty="0" smtClean="0">
              <a:solidFill>
                <a:srgbClr val="FF0000"/>
              </a:solidFill>
            </a:rPr>
            <a:t>困难</a:t>
          </a:r>
          <a:r>
            <a:rPr lang="zh-CN" altLang="en-US" sz="1700" b="0" kern="1200" dirty="0" smtClean="0"/>
            <a:t>，应考虑</a:t>
          </a:r>
          <a:r>
            <a:rPr lang="zh-CN" altLang="en-US" sz="1700" b="0" kern="1200" dirty="0" smtClean="0">
              <a:solidFill>
                <a:srgbClr val="FF0000"/>
              </a:solidFill>
            </a:rPr>
            <a:t>重新分解</a:t>
          </a:r>
          <a:endParaRPr lang="zh-CN" altLang="en-US" sz="1700" b="0" kern="1200" dirty="0">
            <a:solidFill>
              <a:srgbClr val="FF0000"/>
            </a:solidFill>
          </a:endParaRPr>
        </a:p>
      </dsp:txBody>
      <dsp:txXfrm>
        <a:off x="34575" y="3123726"/>
        <a:ext cx="7931906" cy="639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45142-7991-497B-A08C-14CCC95BD338}">
      <dsp:nvSpPr>
        <dsp:cNvPr id="0" name=""/>
        <dsp:cNvSpPr/>
      </dsp:nvSpPr>
      <dsp:spPr>
        <a:xfrm>
          <a:off x="0" y="11202"/>
          <a:ext cx="7215206" cy="121680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0" kern="1200" dirty="0" smtClean="0"/>
            <a:t>数据源点</a:t>
          </a:r>
          <a:r>
            <a:rPr lang="en-US" altLang="zh-CN" sz="2000" b="0" kern="1200" dirty="0" smtClean="0"/>
            <a:t>/</a:t>
          </a:r>
          <a:r>
            <a:rPr lang="zh-CN" altLang="en-US" sz="2000" b="0" kern="1200" dirty="0" smtClean="0"/>
            <a:t>终点并不需要在开发目标系统的过程中设计和实现，是目标系统</a:t>
          </a:r>
          <a:r>
            <a:rPr lang="zh-CN" altLang="en-US" sz="2000" b="0" kern="1200" dirty="0" smtClean="0">
              <a:solidFill>
                <a:srgbClr val="FF0000"/>
              </a:solidFill>
            </a:rPr>
            <a:t>外围环境</a:t>
          </a:r>
          <a:r>
            <a:rPr lang="zh-CN" altLang="en-US" sz="2000" b="0" kern="1200" dirty="0" smtClean="0"/>
            <a:t>部分</a:t>
          </a:r>
          <a:endParaRPr lang="en-US" sz="2000" b="0" kern="1200" dirty="0"/>
        </a:p>
      </dsp:txBody>
      <dsp:txXfrm>
        <a:off x="59399" y="70601"/>
        <a:ext cx="7096408" cy="1098002"/>
      </dsp:txXfrm>
    </dsp:sp>
    <dsp:sp modelId="{D6C24160-2A53-4372-8FC8-105A2CDA4AAD}">
      <dsp:nvSpPr>
        <dsp:cNvPr id="0" name=""/>
        <dsp:cNvSpPr/>
      </dsp:nvSpPr>
      <dsp:spPr>
        <a:xfrm>
          <a:off x="0" y="1415203"/>
          <a:ext cx="7215206" cy="1216800"/>
        </a:xfrm>
        <a:prstGeom prst="roundRect">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b="0" kern="1200" dirty="0" smtClean="0"/>
            <a:t>采用它们在问题中</a:t>
          </a:r>
          <a:r>
            <a:rPr lang="zh-CN" altLang="en-US" sz="2000" b="0" kern="1200" dirty="0" smtClean="0">
              <a:solidFill>
                <a:srgbClr val="FF0000"/>
              </a:solidFill>
            </a:rPr>
            <a:t>习惯</a:t>
          </a:r>
          <a:r>
            <a:rPr lang="zh-CN" altLang="en-US" sz="2000" b="0" kern="1200" dirty="0" smtClean="0"/>
            <a:t>使用的</a:t>
          </a:r>
          <a:r>
            <a:rPr lang="zh-CN" altLang="en-US" sz="2000" b="0" kern="1200" dirty="0" smtClean="0">
              <a:solidFill>
                <a:srgbClr val="FF0000"/>
              </a:solidFill>
            </a:rPr>
            <a:t>名称</a:t>
          </a:r>
          <a:r>
            <a:rPr lang="zh-CN" altLang="en-US" sz="2000" b="0" kern="1200" dirty="0" smtClean="0"/>
            <a:t>，如“仓库管理员”、“采购员”、“销售员”等</a:t>
          </a:r>
          <a:endParaRPr lang="zh-CN" altLang="en-US" sz="2000" b="0" kern="1200" dirty="0"/>
        </a:p>
      </dsp:txBody>
      <dsp:txXfrm>
        <a:off x="59399" y="1474602"/>
        <a:ext cx="7096408"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0AC0E-7A2F-4E05-8C30-803BF58E7742}">
      <dsp:nvSpPr>
        <dsp:cNvPr id="0" name=""/>
        <dsp:cNvSpPr/>
      </dsp:nvSpPr>
      <dsp:spPr>
        <a:xfrm rot="5400000">
          <a:off x="-169068" y="169670"/>
          <a:ext cx="1127124" cy="7889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zh-CN" altLang="en-US" sz="2000" b="1" kern="1200">
            <a:solidFill>
              <a:schemeClr val="tx2"/>
            </a:solidFill>
          </a:endParaRPr>
        </a:p>
      </dsp:txBody>
      <dsp:txXfrm rot="-5400000">
        <a:off x="1" y="395096"/>
        <a:ext cx="788987" cy="338137"/>
      </dsp:txXfrm>
    </dsp:sp>
    <dsp:sp modelId="{EEDDB516-29DA-4AE1-BBBE-1260D236F94E}">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b="1" kern="1200" dirty="0" smtClean="0">
              <a:solidFill>
                <a:schemeClr val="tx2"/>
              </a:solidFill>
            </a:rPr>
            <a:t>机会研究</a:t>
          </a:r>
          <a:endParaRPr lang="zh-CN" altLang="en-US" sz="4000" b="1" kern="1200" dirty="0">
            <a:solidFill>
              <a:schemeClr val="tx2"/>
            </a:solidFill>
          </a:endParaRPr>
        </a:p>
      </dsp:txBody>
      <dsp:txXfrm rot="-5400000">
        <a:off x="788988" y="36365"/>
        <a:ext cx="5271248" cy="661103"/>
      </dsp:txXfrm>
    </dsp:sp>
    <dsp:sp modelId="{4FB7909F-650C-4280-B5BD-1C41736134FE}">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zh-CN" altLang="en-US" sz="2000" b="1" kern="1200">
            <a:solidFill>
              <a:schemeClr val="tx2"/>
            </a:solidFill>
          </a:endParaRPr>
        </a:p>
      </dsp:txBody>
      <dsp:txXfrm rot="-5400000">
        <a:off x="1" y="1373653"/>
        <a:ext cx="788987" cy="338137"/>
      </dsp:txXfrm>
    </dsp:sp>
    <dsp:sp modelId="{05CC5348-BE6B-41B0-8621-F119A04B1C1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b="1" kern="1200" dirty="0" smtClean="0">
              <a:solidFill>
                <a:schemeClr val="tx2"/>
              </a:solidFill>
            </a:rPr>
            <a:t>初步可行性研究</a:t>
          </a:r>
          <a:endParaRPr lang="zh-CN" altLang="en-US" sz="4000" b="1" kern="1200" dirty="0">
            <a:solidFill>
              <a:schemeClr val="tx2"/>
            </a:solidFill>
          </a:endParaRPr>
        </a:p>
      </dsp:txBody>
      <dsp:txXfrm rot="-5400000">
        <a:off x="788988" y="1014923"/>
        <a:ext cx="5271248" cy="661103"/>
      </dsp:txXfrm>
    </dsp:sp>
    <dsp:sp modelId="{ADE75AEC-1782-43C0-929C-F3EF8AF3B16C}">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zh-CN" altLang="en-US" sz="2000" b="1" kern="1200" dirty="0">
            <a:solidFill>
              <a:schemeClr val="tx2"/>
            </a:solidFill>
          </a:endParaRPr>
        </a:p>
      </dsp:txBody>
      <dsp:txXfrm rot="-5400000">
        <a:off x="1" y="2352210"/>
        <a:ext cx="788987" cy="338137"/>
      </dsp:txXfrm>
    </dsp:sp>
    <dsp:sp modelId="{EF073EAF-5D9F-4E1A-AA4A-DB82B6ED9C4B}">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b="1" kern="1200" dirty="0" smtClean="0">
              <a:solidFill>
                <a:schemeClr val="tx2"/>
              </a:solidFill>
            </a:rPr>
            <a:t>详细可行性研究</a:t>
          </a:r>
          <a:endParaRPr lang="zh-CN" altLang="en-US" sz="4000" b="1" kern="1200" dirty="0">
            <a:solidFill>
              <a:schemeClr val="tx2"/>
            </a:solidFill>
          </a:endParaRPr>
        </a:p>
      </dsp:txBody>
      <dsp:txXfrm rot="-5400000">
        <a:off x="788988" y="1993480"/>
        <a:ext cx="5271248" cy="661103"/>
      </dsp:txXfrm>
    </dsp:sp>
    <dsp:sp modelId="{A3F0086E-A1F8-4DEF-AEB4-617EC9BBE6EB}">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endParaRPr lang="zh-CN" altLang="en-US" sz="2200" b="1" kern="1200" dirty="0">
            <a:solidFill>
              <a:schemeClr val="tx2"/>
            </a:solidFill>
          </a:endParaRPr>
        </a:p>
      </dsp:txBody>
      <dsp:txXfrm rot="-5400000">
        <a:off x="1" y="3330768"/>
        <a:ext cx="788987" cy="338137"/>
      </dsp:txXfrm>
    </dsp:sp>
    <dsp:sp modelId="{FC863463-8603-40B9-8D0A-948D7519CD6A}">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b="1" kern="1200" dirty="0" smtClean="0">
              <a:solidFill>
                <a:schemeClr val="tx2"/>
              </a:solidFill>
            </a:rPr>
            <a:t>项目评估决策</a:t>
          </a:r>
          <a:endParaRPr lang="zh-CN" altLang="en-US" sz="4000" b="1" kern="1200" dirty="0">
            <a:solidFill>
              <a:schemeClr val="tx2"/>
            </a:solidFill>
          </a:endParaRPr>
        </a:p>
      </dsp:txBody>
      <dsp:txXfrm rot="-5400000">
        <a:off x="788988" y="2972037"/>
        <a:ext cx="5271248" cy="661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9BAF0-BB1B-4ECC-9FC9-8C8E8C5F5D85}">
      <dsp:nvSpPr>
        <dsp:cNvPr id="0" name=""/>
        <dsp:cNvSpPr/>
      </dsp:nvSpPr>
      <dsp:spPr>
        <a:xfrm>
          <a:off x="0" y="13085"/>
          <a:ext cx="6643734" cy="1221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b="1" kern="1200" dirty="0" smtClean="0"/>
            <a:t>分析机会研究的结论，并在参考详细资料的基础上做出</a:t>
          </a:r>
          <a:r>
            <a:rPr lang="zh-CN" altLang="en-US" sz="2900" b="1" kern="1200" dirty="0" smtClean="0">
              <a:solidFill>
                <a:srgbClr val="FF0000"/>
              </a:solidFill>
            </a:rPr>
            <a:t>初步投资估算</a:t>
          </a:r>
          <a:endParaRPr lang="zh-CN" altLang="en-US" sz="2900" b="1" kern="1200" dirty="0"/>
        </a:p>
      </dsp:txBody>
      <dsp:txXfrm>
        <a:off x="59628" y="72713"/>
        <a:ext cx="6524478" cy="1102224"/>
      </dsp:txXfrm>
    </dsp:sp>
    <dsp:sp modelId="{BFC58389-A856-415D-A3A7-ACC9DA39D7FC}">
      <dsp:nvSpPr>
        <dsp:cNvPr id="0" name=""/>
        <dsp:cNvSpPr/>
      </dsp:nvSpPr>
      <dsp:spPr>
        <a:xfrm>
          <a:off x="0" y="1318085"/>
          <a:ext cx="6643734" cy="1221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b="1" kern="1200" dirty="0" smtClean="0"/>
            <a:t>对某些</a:t>
          </a:r>
          <a:r>
            <a:rPr lang="zh-CN" altLang="en-US" sz="2900" b="1" kern="1200" dirty="0" smtClean="0">
              <a:solidFill>
                <a:schemeClr val="tx2"/>
              </a:solidFill>
            </a:rPr>
            <a:t>关键性问题</a:t>
          </a:r>
          <a:r>
            <a:rPr lang="zh-CN" altLang="en-US" sz="2900" b="1" kern="1200" dirty="0" smtClean="0"/>
            <a:t>进行</a:t>
          </a:r>
          <a:r>
            <a:rPr lang="zh-CN" altLang="en-US" sz="2900" b="1" kern="1200" dirty="0" smtClean="0">
              <a:solidFill>
                <a:srgbClr val="FF0000"/>
              </a:solidFill>
            </a:rPr>
            <a:t>专题辅助研究</a:t>
          </a:r>
          <a:endParaRPr lang="zh-CN" altLang="en-US" sz="2900" b="1" kern="1200" dirty="0"/>
        </a:p>
      </dsp:txBody>
      <dsp:txXfrm>
        <a:off x="59628" y="1377713"/>
        <a:ext cx="6524478" cy="1102224"/>
      </dsp:txXfrm>
    </dsp:sp>
    <dsp:sp modelId="{72A2E9FB-8978-47B7-900F-C527BDD89EB4}">
      <dsp:nvSpPr>
        <dsp:cNvPr id="0" name=""/>
        <dsp:cNvSpPr/>
      </dsp:nvSpPr>
      <dsp:spPr>
        <a:xfrm>
          <a:off x="0" y="2623085"/>
          <a:ext cx="6643734" cy="1221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b="1" kern="1200" dirty="0" smtClean="0"/>
            <a:t>鉴定项目的选择依据和标准，确定项目的初步可行性</a:t>
          </a:r>
          <a:endParaRPr lang="zh-CN" altLang="en-US" sz="2900" b="1" kern="1200" dirty="0"/>
        </a:p>
      </dsp:txBody>
      <dsp:txXfrm>
        <a:off x="59628" y="2682713"/>
        <a:ext cx="6524478" cy="1102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9BAF0-BB1B-4ECC-9FC9-8C8E8C5F5D85}">
      <dsp:nvSpPr>
        <dsp:cNvPr id="0" name=""/>
        <dsp:cNvSpPr/>
      </dsp:nvSpPr>
      <dsp:spPr>
        <a:xfrm>
          <a:off x="0" y="69066"/>
          <a:ext cx="6643734" cy="884519"/>
        </a:xfrm>
        <a:prstGeom prst="roundRect">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solidFill>
                <a:schemeClr val="tx2"/>
              </a:solidFill>
            </a:rPr>
            <a:t>进行全面深入的技术经济分析和比较选择工作，并推荐一个</a:t>
          </a:r>
          <a:r>
            <a:rPr lang="zh-CN" altLang="en-US" sz="2100" b="1" kern="1200" dirty="0" smtClean="0">
              <a:solidFill>
                <a:srgbClr val="C00000"/>
              </a:solidFill>
            </a:rPr>
            <a:t>可行的软件开发投资方案</a:t>
          </a:r>
          <a:endParaRPr lang="zh-CN" altLang="en-US" sz="2100" b="1" kern="1200" dirty="0"/>
        </a:p>
      </dsp:txBody>
      <dsp:txXfrm>
        <a:off x="43179" y="112245"/>
        <a:ext cx="6557376" cy="798161"/>
      </dsp:txXfrm>
    </dsp:sp>
    <dsp:sp modelId="{BFC58389-A856-415D-A3A7-ACC9DA39D7FC}">
      <dsp:nvSpPr>
        <dsp:cNvPr id="0" name=""/>
        <dsp:cNvSpPr/>
      </dsp:nvSpPr>
      <dsp:spPr>
        <a:xfrm>
          <a:off x="0" y="1014066"/>
          <a:ext cx="6643734" cy="884519"/>
        </a:xfrm>
        <a:prstGeom prst="roundRect">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solidFill>
                <a:schemeClr val="tx2"/>
              </a:solidFill>
            </a:rPr>
            <a:t>确定一个能使项目开发费用和维护成本</a:t>
          </a:r>
          <a:r>
            <a:rPr lang="zh-CN" altLang="en-US" sz="2100" b="1" kern="1200" dirty="0" smtClean="0">
              <a:solidFill>
                <a:srgbClr val="C00000"/>
              </a:solidFill>
            </a:rPr>
            <a:t>降到最低限度</a:t>
          </a:r>
          <a:r>
            <a:rPr lang="zh-CN" altLang="en-US" sz="2100" b="1" kern="1200" dirty="0" smtClean="0">
              <a:solidFill>
                <a:schemeClr val="tx2"/>
              </a:solidFill>
            </a:rPr>
            <a:t>，以取得</a:t>
          </a:r>
          <a:r>
            <a:rPr lang="zh-CN" altLang="en-US" sz="2100" b="1" kern="1200" dirty="0" smtClean="0">
              <a:solidFill>
                <a:srgbClr val="C00000"/>
              </a:solidFill>
            </a:rPr>
            <a:t>最佳</a:t>
          </a:r>
          <a:r>
            <a:rPr lang="zh-CN" altLang="en-US" sz="2100" b="1" kern="1200" dirty="0" smtClean="0">
              <a:solidFill>
                <a:schemeClr val="tx2"/>
              </a:solidFill>
            </a:rPr>
            <a:t>经济效益和社会效益的开发方案</a:t>
          </a:r>
          <a:endParaRPr lang="zh-CN" altLang="en-US" sz="2100" b="1" kern="1200" dirty="0">
            <a:solidFill>
              <a:schemeClr val="tx2"/>
            </a:solidFill>
          </a:endParaRPr>
        </a:p>
      </dsp:txBody>
      <dsp:txXfrm>
        <a:off x="43179" y="1057245"/>
        <a:ext cx="6557376" cy="798161"/>
      </dsp:txXfrm>
    </dsp:sp>
    <dsp:sp modelId="{72A2E9FB-8978-47B7-900F-C527BDD89EB4}">
      <dsp:nvSpPr>
        <dsp:cNvPr id="0" name=""/>
        <dsp:cNvSpPr/>
      </dsp:nvSpPr>
      <dsp:spPr>
        <a:xfrm>
          <a:off x="0" y="1959065"/>
          <a:ext cx="6643734" cy="884519"/>
        </a:xfrm>
        <a:prstGeom prst="roundRect">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solidFill>
                <a:schemeClr val="tx2"/>
              </a:solidFill>
            </a:rPr>
            <a:t>确定软件项目投资的</a:t>
          </a:r>
          <a:r>
            <a:rPr lang="zh-CN" altLang="en-US" sz="2100" b="1" kern="1200" dirty="0" smtClean="0">
              <a:solidFill>
                <a:srgbClr val="C00000"/>
              </a:solidFill>
            </a:rPr>
            <a:t>最终可行性和选择依据标准</a:t>
          </a:r>
          <a:endParaRPr lang="zh-CN" altLang="en-US" sz="2100" b="1" kern="1200" dirty="0"/>
        </a:p>
      </dsp:txBody>
      <dsp:txXfrm>
        <a:off x="43179" y="2002244"/>
        <a:ext cx="6557376" cy="798161"/>
      </dsp:txXfrm>
    </dsp:sp>
    <dsp:sp modelId="{8E0090A5-174C-43CE-9B6E-67EC94E812BF}">
      <dsp:nvSpPr>
        <dsp:cNvPr id="0" name=""/>
        <dsp:cNvSpPr/>
      </dsp:nvSpPr>
      <dsp:spPr>
        <a:xfrm>
          <a:off x="0" y="2904065"/>
          <a:ext cx="6643734" cy="884519"/>
        </a:xfrm>
        <a:prstGeom prst="roundRect">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b="1" kern="1200" dirty="0" smtClean="0">
              <a:solidFill>
                <a:schemeClr val="tx2"/>
              </a:solidFill>
            </a:rPr>
            <a:t>为下一步的</a:t>
          </a:r>
          <a:r>
            <a:rPr lang="zh-CN" altLang="en-US" sz="2100" b="1" kern="1200" dirty="0" smtClean="0">
              <a:solidFill>
                <a:srgbClr val="C00000"/>
              </a:solidFill>
            </a:rPr>
            <a:t>软件需求分析与设计</a:t>
          </a:r>
          <a:r>
            <a:rPr lang="zh-CN" altLang="en-US" sz="2100" b="1" kern="1200" dirty="0" smtClean="0">
              <a:solidFill>
                <a:schemeClr val="tx2"/>
              </a:solidFill>
            </a:rPr>
            <a:t>提供基础资料和依据</a:t>
          </a:r>
          <a:endParaRPr lang="zh-CN" altLang="en-US" sz="2100" b="1" kern="1200" dirty="0">
            <a:solidFill>
              <a:schemeClr val="tx2"/>
            </a:solidFill>
          </a:endParaRPr>
        </a:p>
      </dsp:txBody>
      <dsp:txXfrm>
        <a:off x="43179" y="2947244"/>
        <a:ext cx="6557376" cy="7981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AF79B-B6BB-4229-A71C-4DB3420DBFF7}">
      <dsp:nvSpPr>
        <dsp:cNvPr id="0" name=""/>
        <dsp:cNvSpPr/>
      </dsp:nvSpPr>
      <dsp:spPr>
        <a:xfrm>
          <a:off x="0" y="80014"/>
          <a:ext cx="7858180" cy="654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zh-CN" altLang="en-US" sz="2600" b="1" kern="1200" dirty="0" smtClean="0">
              <a:solidFill>
                <a:schemeClr val="tx2"/>
              </a:solidFill>
            </a:rPr>
            <a:t>主要任务</a:t>
          </a:r>
          <a:endParaRPr lang="zh-CN" altLang="en-US" sz="2600" b="1" kern="1200" dirty="0">
            <a:solidFill>
              <a:schemeClr val="tx2"/>
            </a:solidFill>
          </a:endParaRPr>
        </a:p>
      </dsp:txBody>
      <dsp:txXfrm>
        <a:off x="31927" y="111941"/>
        <a:ext cx="7794326" cy="590176"/>
      </dsp:txXfrm>
    </dsp:sp>
    <dsp:sp modelId="{B2414EA7-2912-4476-91FB-51823FBB7075}">
      <dsp:nvSpPr>
        <dsp:cNvPr id="0" name=""/>
        <dsp:cNvSpPr/>
      </dsp:nvSpPr>
      <dsp:spPr>
        <a:xfrm>
          <a:off x="0" y="734044"/>
          <a:ext cx="785818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b="1" kern="1200" dirty="0" smtClean="0">
              <a:solidFill>
                <a:schemeClr val="tx2"/>
              </a:solidFill>
            </a:rPr>
            <a:t>对软件项目的可行性研究报告进行的全面审核和再评价</a:t>
          </a:r>
          <a:endParaRPr lang="zh-CN" altLang="en-US" sz="2000" b="1" kern="1200" dirty="0">
            <a:solidFill>
              <a:schemeClr val="tx2"/>
            </a:solidFill>
          </a:endParaRPr>
        </a:p>
      </dsp:txBody>
      <dsp:txXfrm>
        <a:off x="0" y="734044"/>
        <a:ext cx="7858180" cy="430560"/>
      </dsp:txXfrm>
    </dsp:sp>
    <dsp:sp modelId="{09910D15-6C3D-4B11-85EC-8CD58DCFA8D7}">
      <dsp:nvSpPr>
        <dsp:cNvPr id="0" name=""/>
        <dsp:cNvSpPr/>
      </dsp:nvSpPr>
      <dsp:spPr>
        <a:xfrm>
          <a:off x="0" y="1164604"/>
          <a:ext cx="7858180" cy="654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zh-CN" altLang="en-US" sz="2600" b="1" kern="1200" dirty="0" smtClean="0">
              <a:solidFill>
                <a:schemeClr val="tx2"/>
              </a:solidFill>
            </a:rPr>
            <a:t>主要内容</a:t>
          </a:r>
          <a:endParaRPr lang="zh-CN" altLang="en-US" sz="2600" b="1" kern="1200" dirty="0">
            <a:solidFill>
              <a:schemeClr val="tx2"/>
            </a:solidFill>
          </a:endParaRPr>
        </a:p>
      </dsp:txBody>
      <dsp:txXfrm>
        <a:off x="31927" y="1196531"/>
        <a:ext cx="7794326" cy="590176"/>
      </dsp:txXfrm>
    </dsp:sp>
    <dsp:sp modelId="{FAE01E94-C2A8-4F83-87A3-940247B314D7}">
      <dsp:nvSpPr>
        <dsp:cNvPr id="0" name=""/>
        <dsp:cNvSpPr/>
      </dsp:nvSpPr>
      <dsp:spPr>
        <a:xfrm>
          <a:off x="0" y="1818635"/>
          <a:ext cx="7858180" cy="274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zh-CN" altLang="en-US" sz="2000" b="1" kern="1200" dirty="0" smtClean="0"/>
            <a:t>审核可行性研究报告中反映的各项情况</a:t>
          </a:r>
          <a:r>
            <a:rPr lang="zh-CN" altLang="en-US" sz="2000" b="1" kern="1200" dirty="0" smtClean="0">
              <a:solidFill>
                <a:srgbClr val="C00000"/>
              </a:solidFill>
            </a:rPr>
            <a:t>是否属实</a:t>
          </a:r>
          <a:r>
            <a:rPr lang="zh-CN" altLang="en-US" sz="2000" b="1" kern="1200" dirty="0" smtClean="0"/>
            <a:t>。</a:t>
          </a:r>
          <a:endParaRPr lang="zh-CN" altLang="en-US" sz="2000" b="1" kern="1200" dirty="0"/>
        </a:p>
        <a:p>
          <a:pPr marL="228600" lvl="1" indent="-228600" algn="l" defTabSz="889000">
            <a:lnSpc>
              <a:spcPct val="90000"/>
            </a:lnSpc>
            <a:spcBef>
              <a:spcPct val="0"/>
            </a:spcBef>
            <a:spcAft>
              <a:spcPct val="20000"/>
            </a:spcAft>
            <a:buChar char="••"/>
          </a:pPr>
          <a:r>
            <a:rPr lang="zh-CN" altLang="en-US" sz="2000" b="1" kern="1200" dirty="0" smtClean="0"/>
            <a:t>分析可行性研究报告中</a:t>
          </a:r>
          <a:r>
            <a:rPr lang="zh-CN" altLang="en-US" sz="2000" b="1" kern="1200" dirty="0" smtClean="0">
              <a:solidFill>
                <a:srgbClr val="C00000"/>
              </a:solidFill>
            </a:rPr>
            <a:t>各项指标计算是否正确</a:t>
          </a:r>
          <a:r>
            <a:rPr lang="zh-CN" altLang="en-US" sz="2000" b="1" kern="1200" dirty="0" smtClean="0"/>
            <a:t>，包括各种参数、基础数据、软件成本估算方法等。</a:t>
          </a:r>
        </a:p>
        <a:p>
          <a:pPr marL="228600" lvl="1" indent="-228600" algn="l" defTabSz="889000">
            <a:lnSpc>
              <a:spcPct val="90000"/>
            </a:lnSpc>
            <a:spcBef>
              <a:spcPct val="0"/>
            </a:spcBef>
            <a:spcAft>
              <a:spcPct val="20000"/>
            </a:spcAft>
            <a:buChar char="••"/>
          </a:pPr>
          <a:r>
            <a:rPr lang="zh-CN" altLang="en-US" sz="2000" b="1" kern="1200" dirty="0" smtClean="0"/>
            <a:t>从公司、国家和社会等方面综合分析、判断软件项目的</a:t>
          </a:r>
          <a:r>
            <a:rPr lang="zh-CN" altLang="en-US" sz="2000" b="1" kern="1200" dirty="0" smtClean="0">
              <a:solidFill>
                <a:srgbClr val="C00000"/>
              </a:solidFill>
            </a:rPr>
            <a:t>经济效益和社会效益</a:t>
          </a:r>
          <a:r>
            <a:rPr lang="zh-CN" altLang="en-US" sz="2000" b="1" kern="1200" dirty="0" smtClean="0"/>
            <a:t>。</a:t>
          </a:r>
        </a:p>
        <a:p>
          <a:pPr marL="228600" lvl="1" indent="-228600" algn="l" defTabSz="889000">
            <a:lnSpc>
              <a:spcPct val="90000"/>
            </a:lnSpc>
            <a:spcBef>
              <a:spcPct val="0"/>
            </a:spcBef>
            <a:spcAft>
              <a:spcPct val="20000"/>
            </a:spcAft>
            <a:buChar char="••"/>
          </a:pPr>
          <a:r>
            <a:rPr lang="zh-CN" altLang="en-US" sz="2000" b="1" kern="1200" dirty="0" smtClean="0"/>
            <a:t>分析和判断项目可行性研究的</a:t>
          </a:r>
          <a:r>
            <a:rPr lang="zh-CN" altLang="en-US" sz="2000" b="1" kern="1200" dirty="0" smtClean="0">
              <a:solidFill>
                <a:srgbClr val="C00000"/>
              </a:solidFill>
            </a:rPr>
            <a:t>可靠性、真实性和客观性</a:t>
          </a:r>
          <a:r>
            <a:rPr lang="zh-CN" altLang="en-US" sz="2000" b="1" kern="1200" dirty="0" smtClean="0"/>
            <a:t>，对项目做出取舍的</a:t>
          </a:r>
          <a:r>
            <a:rPr lang="zh-CN" altLang="en-US" sz="2000" b="1" kern="1200" dirty="0" smtClean="0">
              <a:solidFill>
                <a:srgbClr val="C00000"/>
              </a:solidFill>
            </a:rPr>
            <a:t>最终投资决策</a:t>
          </a:r>
          <a:r>
            <a:rPr lang="zh-CN" altLang="en-US" sz="2000" b="1" kern="1200" dirty="0" smtClean="0"/>
            <a:t>。</a:t>
          </a:r>
        </a:p>
        <a:p>
          <a:pPr marL="228600" lvl="1" indent="-228600" algn="l" defTabSz="889000">
            <a:lnSpc>
              <a:spcPct val="90000"/>
            </a:lnSpc>
            <a:spcBef>
              <a:spcPct val="0"/>
            </a:spcBef>
            <a:spcAft>
              <a:spcPct val="20000"/>
            </a:spcAft>
            <a:buChar char="••"/>
          </a:pPr>
          <a:r>
            <a:rPr lang="zh-CN" altLang="en-US" sz="2000" b="1" kern="1200" dirty="0" smtClean="0"/>
            <a:t>写出项目评估报告。</a:t>
          </a:r>
        </a:p>
      </dsp:txBody>
      <dsp:txXfrm>
        <a:off x="0" y="1818635"/>
        <a:ext cx="7858180" cy="27448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CA2A4-0B49-4D06-8646-29A6750414A0}">
      <dsp:nvSpPr>
        <dsp:cNvPr id="0" name=""/>
        <dsp:cNvSpPr/>
      </dsp:nvSpPr>
      <dsp:spPr>
        <a:xfrm>
          <a:off x="3100393" y="0"/>
          <a:ext cx="2443179" cy="135732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2"/>
              </a:solidFill>
            </a:rPr>
            <a:t>备选方案</a:t>
          </a:r>
          <a:endParaRPr lang="zh-CN" altLang="en-US" sz="2400" b="1" kern="1200" dirty="0">
            <a:solidFill>
              <a:schemeClr val="tx2"/>
            </a:solidFill>
          </a:endParaRPr>
        </a:p>
      </dsp:txBody>
      <dsp:txXfrm>
        <a:off x="3140148" y="39755"/>
        <a:ext cx="2363669" cy="1277811"/>
      </dsp:txXfrm>
    </dsp:sp>
    <dsp:sp modelId="{5475ED04-5832-4AEB-A5B7-55F88BEEAC5D}">
      <dsp:nvSpPr>
        <dsp:cNvPr id="0" name=""/>
        <dsp:cNvSpPr/>
      </dsp:nvSpPr>
      <dsp:spPr>
        <a:xfrm rot="5400000">
          <a:off x="4067485" y="1391255"/>
          <a:ext cx="508995" cy="610794"/>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4138745" y="1442154"/>
        <a:ext cx="366476" cy="356297"/>
      </dsp:txXfrm>
    </dsp:sp>
    <dsp:sp modelId="{22F595BA-3304-4734-9BF5-1B5E56C5B811}">
      <dsp:nvSpPr>
        <dsp:cNvPr id="0" name=""/>
        <dsp:cNvSpPr/>
      </dsp:nvSpPr>
      <dsp:spPr>
        <a:xfrm>
          <a:off x="3100393" y="2035983"/>
          <a:ext cx="2443179" cy="1357321"/>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2"/>
              </a:solidFill>
            </a:rPr>
            <a:t>已存在可行性资料</a:t>
          </a:r>
          <a:endParaRPr lang="zh-CN" altLang="en-US" sz="2400" b="1" kern="1200" dirty="0">
            <a:solidFill>
              <a:schemeClr val="tx2"/>
            </a:solidFill>
          </a:endParaRPr>
        </a:p>
      </dsp:txBody>
      <dsp:txXfrm>
        <a:off x="3140148" y="2075738"/>
        <a:ext cx="2363669" cy="1277811"/>
      </dsp:txXfrm>
    </dsp:sp>
    <dsp:sp modelId="{2F2471FB-1F82-49C9-B616-3FDA17C3A4B4}">
      <dsp:nvSpPr>
        <dsp:cNvPr id="0" name=""/>
        <dsp:cNvSpPr/>
      </dsp:nvSpPr>
      <dsp:spPr>
        <a:xfrm rot="5400000">
          <a:off x="4067485" y="3427238"/>
          <a:ext cx="508995" cy="610794"/>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4138745" y="3478137"/>
        <a:ext cx="366476" cy="356297"/>
      </dsp:txXfrm>
    </dsp:sp>
    <dsp:sp modelId="{BFE549F0-AE4B-463C-A0FB-010F7DF43C96}">
      <dsp:nvSpPr>
        <dsp:cNvPr id="0" name=""/>
        <dsp:cNvSpPr/>
      </dsp:nvSpPr>
      <dsp:spPr>
        <a:xfrm>
          <a:off x="3100393" y="4071966"/>
          <a:ext cx="2443179" cy="1357321"/>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2"/>
              </a:solidFill>
            </a:rPr>
            <a:t>方法：确定性决策</a:t>
          </a:r>
          <a:r>
            <a:rPr lang="en-US" altLang="zh-CN" sz="2400" b="1" kern="1200" dirty="0" smtClean="0">
              <a:solidFill>
                <a:schemeClr val="tx2"/>
              </a:solidFill>
            </a:rPr>
            <a:t>/</a:t>
          </a:r>
          <a:r>
            <a:rPr lang="zh-CN" altLang="en-US" sz="2400" b="1" kern="1200" dirty="0" smtClean="0">
              <a:solidFill>
                <a:schemeClr val="tx2"/>
              </a:solidFill>
            </a:rPr>
            <a:t>非确定性决策</a:t>
          </a:r>
          <a:endParaRPr lang="zh-CN" altLang="en-US" sz="2400" b="1" kern="1200" dirty="0">
            <a:solidFill>
              <a:schemeClr val="tx2"/>
            </a:solidFill>
          </a:endParaRPr>
        </a:p>
      </dsp:txBody>
      <dsp:txXfrm>
        <a:off x="3140148" y="4111721"/>
        <a:ext cx="2363669" cy="12778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A7423-8766-42F9-A37F-B6C641E19A65}">
      <dsp:nvSpPr>
        <dsp:cNvPr id="0" name=""/>
        <dsp:cNvSpPr/>
      </dsp:nvSpPr>
      <dsp:spPr>
        <a:xfrm>
          <a:off x="1834505" y="2211"/>
          <a:ext cx="5143570" cy="9669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l" defTabSz="1422400">
            <a:lnSpc>
              <a:spcPct val="90000"/>
            </a:lnSpc>
            <a:spcBef>
              <a:spcPct val="0"/>
            </a:spcBef>
            <a:spcAft>
              <a:spcPct val="35000"/>
            </a:spcAft>
          </a:pPr>
          <a:r>
            <a:rPr lang="zh-CN" altLang="en-US" sz="3200" b="1" kern="1200" dirty="0" smtClean="0">
              <a:solidFill>
                <a:schemeClr val="tx2"/>
              </a:solidFill>
            </a:rPr>
            <a:t>最大收益值（率）法</a:t>
          </a:r>
          <a:endParaRPr lang="zh-CN" altLang="en-US" sz="3200" b="1" kern="1200" dirty="0">
            <a:solidFill>
              <a:schemeClr val="tx2"/>
            </a:solidFill>
          </a:endParaRPr>
        </a:p>
      </dsp:txBody>
      <dsp:txXfrm>
        <a:off x="1881706" y="49412"/>
        <a:ext cx="5049168" cy="872515"/>
      </dsp:txXfrm>
    </dsp:sp>
    <dsp:sp modelId="{9E5CEB14-EFD2-438D-BB59-8AD3398823E3}">
      <dsp:nvSpPr>
        <dsp:cNvPr id="0" name=""/>
        <dsp:cNvSpPr/>
      </dsp:nvSpPr>
      <dsp:spPr>
        <a:xfrm>
          <a:off x="1834505" y="1017475"/>
          <a:ext cx="5189269" cy="9669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zh-CN" altLang="en-US" sz="3100" b="1" kern="1200" dirty="0" smtClean="0">
              <a:solidFill>
                <a:schemeClr val="tx2"/>
              </a:solidFill>
            </a:rPr>
            <a:t>最大最小收益值（率）法</a:t>
          </a:r>
          <a:endParaRPr lang="zh-CN" altLang="en-US" sz="3100" b="1" kern="1200" dirty="0">
            <a:solidFill>
              <a:schemeClr val="tx2"/>
            </a:solidFill>
          </a:endParaRPr>
        </a:p>
      </dsp:txBody>
      <dsp:txXfrm>
        <a:off x="1881706" y="1064676"/>
        <a:ext cx="5094867" cy="872515"/>
      </dsp:txXfrm>
    </dsp:sp>
    <dsp:sp modelId="{A839D903-5E69-4519-ADAF-E7029B4D2FF8}">
      <dsp:nvSpPr>
        <dsp:cNvPr id="0" name=""/>
        <dsp:cNvSpPr/>
      </dsp:nvSpPr>
      <dsp:spPr>
        <a:xfrm>
          <a:off x="1834505" y="2032739"/>
          <a:ext cx="5189269" cy="9669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zh-CN" altLang="en-US" sz="3100" b="1" kern="1200" dirty="0" smtClean="0">
              <a:solidFill>
                <a:schemeClr val="tx2"/>
              </a:solidFill>
            </a:rPr>
            <a:t>最小最大后悔值（率）法</a:t>
          </a:r>
          <a:endParaRPr lang="zh-CN" altLang="en-US" sz="3100" b="1" kern="1200" dirty="0">
            <a:solidFill>
              <a:schemeClr val="tx2"/>
            </a:solidFill>
          </a:endParaRPr>
        </a:p>
      </dsp:txBody>
      <dsp:txXfrm>
        <a:off x="1881706" y="2079940"/>
        <a:ext cx="5094867" cy="872515"/>
      </dsp:txXfrm>
    </dsp:sp>
    <dsp:sp modelId="{DAC34F44-2DFE-4D3C-94D6-57A7B44BB39A}">
      <dsp:nvSpPr>
        <dsp:cNvPr id="0" name=""/>
        <dsp:cNvSpPr/>
      </dsp:nvSpPr>
      <dsp:spPr>
        <a:xfrm>
          <a:off x="1834505" y="3048002"/>
          <a:ext cx="5189237" cy="9669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zh-CN" altLang="en-US" sz="3100" b="1" kern="1200" dirty="0" smtClean="0">
              <a:solidFill>
                <a:schemeClr val="tx2"/>
              </a:solidFill>
            </a:rPr>
            <a:t>乐观系数法</a:t>
          </a:r>
          <a:endParaRPr lang="zh-CN" altLang="en-US" sz="3100" b="1" kern="1200" dirty="0">
            <a:solidFill>
              <a:schemeClr val="tx2"/>
            </a:solidFill>
          </a:endParaRPr>
        </a:p>
      </dsp:txBody>
      <dsp:txXfrm>
        <a:off x="1881706" y="3095203"/>
        <a:ext cx="5094835" cy="872515"/>
      </dsp:txXfrm>
    </dsp:sp>
    <dsp:sp modelId="{44FC9C40-208F-4338-8555-E314542197CA}">
      <dsp:nvSpPr>
        <dsp:cNvPr id="0" name=""/>
        <dsp:cNvSpPr/>
      </dsp:nvSpPr>
      <dsp:spPr>
        <a:xfrm>
          <a:off x="1834505" y="4063266"/>
          <a:ext cx="5143570" cy="9669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zh-CN" altLang="en-US" sz="3100" b="1" kern="1200" dirty="0" smtClean="0">
              <a:solidFill>
                <a:schemeClr val="tx2"/>
              </a:solidFill>
            </a:rPr>
            <a:t>完全平均法</a:t>
          </a:r>
          <a:endParaRPr lang="zh-CN" altLang="en-US" sz="3100" b="1" kern="1200" dirty="0">
            <a:solidFill>
              <a:schemeClr val="tx2"/>
            </a:solidFill>
          </a:endParaRPr>
        </a:p>
      </dsp:txBody>
      <dsp:txXfrm>
        <a:off x="1881706" y="4110467"/>
        <a:ext cx="5049168" cy="8725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CE6FB-CBAD-421F-9AC0-FC339899AEC8}">
      <dsp:nvSpPr>
        <dsp:cNvPr id="0" name=""/>
        <dsp:cNvSpPr/>
      </dsp:nvSpPr>
      <dsp:spPr>
        <a:xfrm>
          <a:off x="0" y="53151"/>
          <a:ext cx="7500990" cy="90558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b="1" kern="1200" smtClean="0"/>
            <a:t>概念与作用</a:t>
          </a:r>
          <a:endParaRPr lang="zh-CN" altLang="en-US" sz="3600" b="1" kern="1200" dirty="0"/>
        </a:p>
      </dsp:txBody>
      <dsp:txXfrm>
        <a:off x="44207" y="97358"/>
        <a:ext cx="7412576" cy="817166"/>
      </dsp:txXfrm>
    </dsp:sp>
    <dsp:sp modelId="{1EE2CBF5-CBB9-4399-B077-F1BA54AE0704}">
      <dsp:nvSpPr>
        <dsp:cNvPr id="0" name=""/>
        <dsp:cNvSpPr/>
      </dsp:nvSpPr>
      <dsp:spPr>
        <a:xfrm>
          <a:off x="0" y="958731"/>
          <a:ext cx="7500990" cy="227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15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zh-CN" altLang="en-US" sz="2800" b="0" kern="1200" dirty="0" smtClean="0"/>
            <a:t>是一种</a:t>
          </a:r>
          <a:r>
            <a:rPr lang="zh-CN" altLang="en-US" sz="2800" b="0" kern="1200" dirty="0" smtClean="0">
              <a:solidFill>
                <a:srgbClr val="FF0000"/>
              </a:solidFill>
            </a:rPr>
            <a:t>图形化技术</a:t>
          </a:r>
          <a:r>
            <a:rPr lang="zh-CN" altLang="en-US" sz="2800" b="0" kern="1200" dirty="0" smtClean="0"/>
            <a:t>，描绘信息流和数据从</a:t>
          </a:r>
          <a:r>
            <a:rPr lang="zh-CN" altLang="en-US" sz="2800" b="0" kern="1200" dirty="0" smtClean="0">
              <a:solidFill>
                <a:srgbClr val="FF0000"/>
              </a:solidFill>
            </a:rPr>
            <a:t>输入</a:t>
          </a:r>
          <a:r>
            <a:rPr lang="zh-CN" altLang="en-US" sz="2800" b="0" kern="1200" dirty="0" smtClean="0"/>
            <a:t>移动</a:t>
          </a:r>
          <a:r>
            <a:rPr lang="zh-CN" altLang="en-US" sz="2800" b="0" kern="1200" dirty="0" smtClean="0">
              <a:solidFill>
                <a:srgbClr val="FF0000"/>
              </a:solidFill>
            </a:rPr>
            <a:t>到输出</a:t>
          </a:r>
          <a:r>
            <a:rPr lang="zh-CN" altLang="en-US" sz="2800" b="0" kern="1200" dirty="0" smtClean="0"/>
            <a:t>的过程所经受的变换</a:t>
          </a:r>
          <a:endParaRPr lang="zh-CN" altLang="en-US" sz="2800" b="0" kern="1200" dirty="0"/>
        </a:p>
        <a:p>
          <a:pPr marL="285750" lvl="1" indent="-285750" algn="l" defTabSz="1244600">
            <a:lnSpc>
              <a:spcPct val="90000"/>
            </a:lnSpc>
            <a:spcBef>
              <a:spcPct val="0"/>
            </a:spcBef>
            <a:spcAft>
              <a:spcPct val="20000"/>
            </a:spcAft>
            <a:buChar char="••"/>
          </a:pPr>
          <a:r>
            <a:rPr lang="zh-CN" altLang="en-US" sz="2800" b="0" kern="1200" dirty="0" smtClean="0"/>
            <a:t>数据流图是描绘系统的</a:t>
          </a:r>
          <a:r>
            <a:rPr lang="zh-CN" altLang="en-US" sz="2800" b="0" kern="1200" dirty="0" smtClean="0">
              <a:solidFill>
                <a:srgbClr val="FF0000"/>
              </a:solidFill>
            </a:rPr>
            <a:t>逻辑模型</a:t>
          </a:r>
          <a:r>
            <a:rPr lang="zh-CN" altLang="en-US" sz="2800" b="0" kern="1200" dirty="0" smtClean="0"/>
            <a:t>，图中没有任何物理元素，只是描绘信息在系统中流动和处理情况</a:t>
          </a:r>
          <a:endParaRPr lang="zh-CN" altLang="en-US" sz="2800" b="0" kern="1200" dirty="0"/>
        </a:p>
      </dsp:txBody>
      <dsp:txXfrm>
        <a:off x="0" y="958731"/>
        <a:ext cx="7500990" cy="2272860"/>
      </dsp:txXfrm>
    </dsp:sp>
    <dsp:sp modelId="{D7E85472-A1D6-4922-A4BD-12FED450A937}">
      <dsp:nvSpPr>
        <dsp:cNvPr id="0" name=""/>
        <dsp:cNvSpPr/>
      </dsp:nvSpPr>
      <dsp:spPr>
        <a:xfrm>
          <a:off x="0" y="3231592"/>
          <a:ext cx="7500990" cy="905580"/>
        </a:xfrm>
        <a:prstGeom prst="roundRect">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b="1" kern="1200" smtClean="0"/>
            <a:t>功能与用途</a:t>
          </a:r>
          <a:endParaRPr lang="zh-CN" altLang="en-US" sz="3600" b="1" kern="1200" dirty="0"/>
        </a:p>
      </dsp:txBody>
      <dsp:txXfrm>
        <a:off x="44207" y="3275799"/>
        <a:ext cx="7412576" cy="817166"/>
      </dsp:txXfrm>
    </dsp:sp>
    <dsp:sp modelId="{D97ED8F0-D6D9-4F79-A7D8-89D5DD6A63C6}">
      <dsp:nvSpPr>
        <dsp:cNvPr id="0" name=""/>
        <dsp:cNvSpPr/>
      </dsp:nvSpPr>
      <dsp:spPr>
        <a:xfrm>
          <a:off x="0" y="4137172"/>
          <a:ext cx="7500990"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15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zh-CN" altLang="en-US" sz="2800" b="0" kern="1200" dirty="0" smtClean="0"/>
            <a:t>可以作为</a:t>
          </a:r>
          <a:r>
            <a:rPr lang="zh-CN" altLang="en-US" sz="2800" b="0" kern="1200" dirty="0" smtClean="0">
              <a:solidFill>
                <a:srgbClr val="FF0000"/>
              </a:solidFill>
            </a:rPr>
            <a:t>交流信息</a:t>
          </a:r>
          <a:r>
            <a:rPr lang="zh-CN" altLang="en-US" sz="2800" b="0" kern="1200" dirty="0" smtClean="0"/>
            <a:t>的工具</a:t>
          </a:r>
          <a:endParaRPr lang="zh-CN" altLang="en-US" sz="2800" b="0" kern="1200" dirty="0"/>
        </a:p>
        <a:p>
          <a:pPr marL="285750" lvl="1" indent="-285750" algn="l" defTabSz="1244600">
            <a:lnSpc>
              <a:spcPct val="90000"/>
            </a:lnSpc>
            <a:spcBef>
              <a:spcPct val="0"/>
            </a:spcBef>
            <a:spcAft>
              <a:spcPct val="20000"/>
            </a:spcAft>
            <a:buChar char="••"/>
          </a:pPr>
          <a:r>
            <a:rPr lang="zh-CN" altLang="en-US" sz="2800" b="0" kern="1200" dirty="0" smtClean="0"/>
            <a:t>可以作为</a:t>
          </a:r>
          <a:r>
            <a:rPr lang="zh-CN" altLang="en-US" sz="2800" b="0" kern="1200" dirty="0" smtClean="0">
              <a:solidFill>
                <a:srgbClr val="FF0000"/>
              </a:solidFill>
            </a:rPr>
            <a:t>分析和设计</a:t>
          </a:r>
          <a:r>
            <a:rPr lang="zh-CN" altLang="en-US" sz="2800" b="0" kern="1200" dirty="0" smtClean="0"/>
            <a:t>的工具</a:t>
          </a:r>
          <a:endParaRPr lang="zh-CN" altLang="en-US" sz="2800" b="0" kern="1200" dirty="0"/>
        </a:p>
      </dsp:txBody>
      <dsp:txXfrm>
        <a:off x="0" y="4137172"/>
        <a:ext cx="7500990" cy="10246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45142-7991-497B-A08C-14CCC95BD338}">
      <dsp:nvSpPr>
        <dsp:cNvPr id="0" name=""/>
        <dsp:cNvSpPr/>
      </dsp:nvSpPr>
      <dsp:spPr>
        <a:xfrm>
          <a:off x="0" y="21283"/>
          <a:ext cx="7215206" cy="78624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0" kern="1200" dirty="0" smtClean="0">
              <a:solidFill>
                <a:srgbClr val="FF0000"/>
              </a:solidFill>
            </a:rPr>
            <a:t>名字代表</a:t>
          </a:r>
          <a:r>
            <a:rPr lang="zh-CN" sz="2000" b="0" kern="1200" dirty="0" smtClean="0"/>
            <a:t>整个数据流或数据存储的</a:t>
          </a:r>
          <a:r>
            <a:rPr lang="zh-CN" sz="2000" b="0" kern="1200" dirty="0" smtClean="0">
              <a:solidFill>
                <a:srgbClr val="FF0000"/>
              </a:solidFill>
            </a:rPr>
            <a:t>内容</a:t>
          </a:r>
          <a:endParaRPr lang="en-US" sz="2000" b="0" kern="1200" dirty="0">
            <a:solidFill>
              <a:srgbClr val="FF0000"/>
            </a:solidFill>
          </a:endParaRPr>
        </a:p>
      </dsp:txBody>
      <dsp:txXfrm>
        <a:off x="38381" y="59664"/>
        <a:ext cx="7138444" cy="709478"/>
      </dsp:txXfrm>
    </dsp:sp>
    <dsp:sp modelId="{F8129B2A-013B-472B-A96A-0F25FC70FE65}">
      <dsp:nvSpPr>
        <dsp:cNvPr id="0" name=""/>
        <dsp:cNvSpPr/>
      </dsp:nvSpPr>
      <dsp:spPr>
        <a:xfrm>
          <a:off x="0" y="928483"/>
          <a:ext cx="7215206" cy="786240"/>
        </a:xfrm>
        <a:prstGeom prst="roundRect">
          <a:avLst/>
        </a:prstGeom>
        <a:gradFill rotWithShape="0">
          <a:gsLst>
            <a:gs pos="0">
              <a:schemeClr val="accent3">
                <a:hueOff val="1355300"/>
                <a:satOff val="50000"/>
                <a:lumOff val="-7353"/>
                <a:alphaOff val="0"/>
                <a:lumMod val="110000"/>
                <a:satMod val="105000"/>
                <a:tint val="67000"/>
              </a:schemeClr>
            </a:gs>
            <a:gs pos="50000">
              <a:schemeClr val="accent3">
                <a:hueOff val="1355300"/>
                <a:satOff val="50000"/>
                <a:lumOff val="-7353"/>
                <a:alphaOff val="0"/>
                <a:lumMod val="105000"/>
                <a:satMod val="103000"/>
                <a:tint val="73000"/>
              </a:schemeClr>
            </a:gs>
            <a:gs pos="100000">
              <a:schemeClr val="accent3">
                <a:hueOff val="1355300"/>
                <a:satOff val="50000"/>
                <a:lumOff val="-7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0" kern="1200" dirty="0" smtClean="0">
              <a:solidFill>
                <a:srgbClr val="FF0000"/>
              </a:solidFill>
            </a:rPr>
            <a:t>不要使用空洞的、缺乏具体含义</a:t>
          </a:r>
          <a:r>
            <a:rPr lang="zh-CN" sz="2000" b="0" kern="1200" dirty="0" smtClean="0"/>
            <a:t>的名字</a:t>
          </a:r>
          <a:endParaRPr lang="en-US" sz="2000" b="0" kern="1200" dirty="0"/>
        </a:p>
      </dsp:txBody>
      <dsp:txXfrm>
        <a:off x="38381" y="966864"/>
        <a:ext cx="7138444" cy="709478"/>
      </dsp:txXfrm>
    </dsp:sp>
    <dsp:sp modelId="{73BD630F-80A9-43D2-A6F3-0EA1906FAF59}">
      <dsp:nvSpPr>
        <dsp:cNvPr id="0" name=""/>
        <dsp:cNvSpPr/>
      </dsp:nvSpPr>
      <dsp:spPr>
        <a:xfrm>
          <a:off x="0" y="1835683"/>
          <a:ext cx="7215206" cy="786240"/>
        </a:xfrm>
        <a:prstGeom prst="roundRect">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0" kern="1200" dirty="0" smtClean="0"/>
            <a:t>命名字时遇到了困难，应该尝试</a:t>
          </a:r>
          <a:r>
            <a:rPr lang="zh-CN" altLang="en-US" sz="2000" b="0" kern="1200" dirty="0" smtClean="0">
              <a:solidFill>
                <a:srgbClr val="FF0000"/>
              </a:solidFill>
            </a:rPr>
            <a:t>重新分解</a:t>
          </a:r>
          <a:endParaRPr lang="zh-CN" altLang="en-US" sz="2000" b="0" kern="1200" dirty="0">
            <a:solidFill>
              <a:srgbClr val="FF0000"/>
            </a:solidFill>
          </a:endParaRPr>
        </a:p>
      </dsp:txBody>
      <dsp:txXfrm>
        <a:off x="38381" y="1874064"/>
        <a:ext cx="7138444"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8C3B18-BB89-4624-A59C-645ED8F24523}" type="datetimeFigureOut">
              <a:rPr lang="zh-CN" altLang="en-US" smtClean="0"/>
              <a:pPr/>
              <a:t>2017/3/8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098DDA-C4DD-43F2-9784-E6826D047A6E}" type="slidenum">
              <a:rPr lang="zh-CN" altLang="en-US" smtClean="0"/>
              <a:pPr/>
              <a:t>‹#›</a:t>
            </a:fld>
            <a:endParaRPr lang="zh-CN" altLang="en-US"/>
          </a:p>
        </p:txBody>
      </p:sp>
    </p:spTree>
    <p:extLst>
      <p:ext uri="{BB962C8B-B14F-4D97-AF65-F5344CB8AC3E}">
        <p14:creationId xmlns:p14="http://schemas.microsoft.com/office/powerpoint/2010/main" val="180324477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BA25A-E05D-45C4-8BC9-2FA29EC124D2}" type="datetimeFigureOut">
              <a:rPr lang="zh-CN" altLang="en-US" smtClean="0"/>
              <a:pPr/>
              <a:t>2017/3/8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9A911-8D75-4E87-8782-0CEFFC6C1DB9}" type="slidenum">
              <a:rPr lang="zh-CN" altLang="en-US" smtClean="0"/>
              <a:pPr/>
              <a:t>‹#›</a:t>
            </a:fld>
            <a:endParaRPr lang="zh-CN" altLang="en-US"/>
          </a:p>
        </p:txBody>
      </p:sp>
    </p:spTree>
    <p:extLst>
      <p:ext uri="{BB962C8B-B14F-4D97-AF65-F5344CB8AC3E}">
        <p14:creationId xmlns:p14="http://schemas.microsoft.com/office/powerpoint/2010/main" val="313089609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含义：分析开发软件项目所需要的花费，以及项目开发成功后所能带来的经济效益</a:t>
            </a:r>
            <a:endParaRPr lang="en-US" altLang="zh-CN" dirty="0" smtClean="0"/>
          </a:p>
          <a:p>
            <a:r>
              <a:rPr lang="zh-CN" altLang="en-US" dirty="0" smtClean="0"/>
              <a:t>方法：投资</a:t>
            </a:r>
            <a:r>
              <a:rPr lang="en-US" altLang="zh-CN" dirty="0" smtClean="0"/>
              <a:t>/</a:t>
            </a:r>
            <a:r>
              <a:rPr lang="zh-CN" altLang="en-US" dirty="0" smtClean="0"/>
              <a:t>效益分析或成本</a:t>
            </a:r>
            <a:r>
              <a:rPr lang="en-US" altLang="zh-CN" dirty="0" smtClean="0"/>
              <a:t>/</a:t>
            </a:r>
            <a:r>
              <a:rPr lang="zh-CN" altLang="en-US" dirty="0" smtClean="0"/>
              <a:t>效益分析</a:t>
            </a:r>
            <a:endParaRPr lang="en-US" altLang="zh-CN" dirty="0" smtClean="0"/>
          </a:p>
          <a:p>
            <a:pPr>
              <a:defRPr/>
            </a:pPr>
            <a:r>
              <a:rPr lang="zh-CN" altLang="en-US" dirty="0" smtClean="0"/>
              <a:t>结论：通过比较成本和效益，就可以决定将要立项的软件项目是不是值得开发。一般比较的结论有三个：</a:t>
            </a:r>
          </a:p>
          <a:p>
            <a:pPr lvl="1">
              <a:defRPr/>
            </a:pPr>
            <a:r>
              <a:rPr lang="zh-CN" altLang="en-US" dirty="0" smtClean="0"/>
              <a:t>（</a:t>
            </a:r>
            <a:r>
              <a:rPr lang="en-US" altLang="zh-CN" dirty="0" smtClean="0"/>
              <a:t>1</a:t>
            </a:r>
            <a:r>
              <a:rPr lang="zh-CN" altLang="en-US" dirty="0" smtClean="0"/>
              <a:t>）效益大于成本，开发对企业有价值。</a:t>
            </a:r>
          </a:p>
          <a:p>
            <a:pPr lvl="1">
              <a:defRPr/>
            </a:pPr>
            <a:r>
              <a:rPr lang="zh-CN" altLang="en-US" dirty="0" smtClean="0"/>
              <a:t>（</a:t>
            </a:r>
            <a:r>
              <a:rPr lang="en-US" altLang="zh-CN" dirty="0" smtClean="0"/>
              <a:t>2</a:t>
            </a:r>
            <a:r>
              <a:rPr lang="zh-CN" altLang="en-US" dirty="0" smtClean="0"/>
              <a:t>）成本大于效益，不值得开发。</a:t>
            </a:r>
          </a:p>
          <a:p>
            <a:pPr lvl="1">
              <a:defRPr/>
            </a:pPr>
            <a:r>
              <a:rPr lang="zh-CN" altLang="en-US" dirty="0" smtClean="0"/>
              <a:t>（</a:t>
            </a:r>
            <a:r>
              <a:rPr lang="en-US" altLang="zh-CN" dirty="0" smtClean="0"/>
              <a:t>3</a:t>
            </a:r>
            <a:r>
              <a:rPr lang="zh-CN" altLang="en-US" dirty="0" smtClean="0"/>
              <a:t>）效益和成本基本持平，是否开发有待商榷</a:t>
            </a:r>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6</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83828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前面</a:t>
            </a:r>
            <a:r>
              <a:rPr lang="en-US" altLang="zh-CN" dirty="0" smtClean="0"/>
              <a:t>4</a:t>
            </a:r>
            <a:r>
              <a:rPr lang="zh-CN" altLang="en-US" dirty="0" smtClean="0"/>
              <a:t>个步骤实质上构成一个循环</a:t>
            </a:r>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15</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72182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16</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73920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Pt</a:t>
            </a:r>
            <a:r>
              <a:rPr lang="zh-CN" altLang="en-US" dirty="0" smtClean="0"/>
              <a:t>可以理解为从开始到结束可以获取的资金总额；</a:t>
            </a:r>
            <a:endParaRPr lang="en-US" altLang="zh-CN" dirty="0" smtClean="0"/>
          </a:p>
          <a:p>
            <a:r>
              <a:rPr lang="en-US" altLang="zh-CN" dirty="0" smtClean="0"/>
              <a:t>Pc</a:t>
            </a:r>
            <a:r>
              <a:rPr lang="zh-CN" altLang="en-US" dirty="0" smtClean="0"/>
              <a:t>可以理解为投入开发的成本</a:t>
            </a:r>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17</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63651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18</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306602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19</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79214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20</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326520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21</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99368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22</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90845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23</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301820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在可行性研究阶段，通常有</a:t>
            </a:r>
            <a:r>
              <a:rPr lang="zh-CN" altLang="en-US" dirty="0" smtClean="0">
                <a:solidFill>
                  <a:srgbClr val="C00000"/>
                </a:solidFill>
              </a:rPr>
              <a:t>多个备选方案</a:t>
            </a:r>
            <a:r>
              <a:rPr lang="zh-CN" altLang="en-US" dirty="0" smtClean="0"/>
              <a:t>。</a:t>
            </a:r>
            <a:endParaRPr lang="en-US" altLang="zh-CN" dirty="0" smtClean="0"/>
          </a:p>
          <a:p>
            <a:r>
              <a:rPr lang="zh-CN" altLang="en-US" dirty="0" smtClean="0"/>
              <a:t>方案选择与决策过程</a:t>
            </a:r>
            <a:endParaRPr lang="en-US" altLang="zh-CN" dirty="0" smtClean="0"/>
          </a:p>
          <a:p>
            <a:pPr lvl="1"/>
            <a:r>
              <a:rPr lang="zh-CN" altLang="en-US" dirty="0" smtClean="0"/>
              <a:t>就是依据大量的可行性研究资料，运用科学方法，进行正确的评估和判断，选出最优方案的过程。分为：</a:t>
            </a:r>
            <a:endParaRPr lang="en-US" altLang="zh-CN" dirty="0" smtClean="0"/>
          </a:p>
          <a:p>
            <a:pPr lvl="2"/>
            <a:r>
              <a:rPr lang="zh-CN" altLang="en-US" sz="2800" dirty="0" smtClean="0"/>
              <a:t>确定型决策</a:t>
            </a:r>
            <a:endParaRPr lang="en-US" altLang="zh-CN" sz="2800" dirty="0" smtClean="0"/>
          </a:p>
          <a:p>
            <a:pPr lvl="2"/>
            <a:r>
              <a:rPr lang="zh-CN" altLang="en-US" sz="2800" dirty="0" smtClean="0"/>
              <a:t>非确定型决策</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24</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03101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含义：可行性研究的重要内容，是分析在特定条件下，技术资源的可用性和这些技术资源用于解决软件项目问题的可能性和现实性问题：</a:t>
            </a:r>
            <a:r>
              <a:rPr lang="en-US" altLang="zh-CN" dirty="0" smtClean="0"/>
              <a:t>1. </a:t>
            </a:r>
            <a:r>
              <a:rPr lang="zh-CN" altLang="en-US" dirty="0" smtClean="0"/>
              <a:t>全面考虑系统开发过程所涉及的所有技术问题</a:t>
            </a:r>
          </a:p>
          <a:p>
            <a:pPr lvl="1">
              <a:defRPr/>
            </a:pPr>
            <a:r>
              <a:rPr lang="en-US" altLang="zh-CN" dirty="0" smtClean="0"/>
              <a:t>2. </a:t>
            </a:r>
            <a:r>
              <a:rPr lang="zh-CN" altLang="en-US" dirty="0" smtClean="0"/>
              <a:t>尽可能采用成熟技术</a:t>
            </a:r>
          </a:p>
          <a:p>
            <a:pPr lvl="1">
              <a:defRPr/>
            </a:pPr>
            <a:r>
              <a:rPr lang="en-US" altLang="zh-CN" dirty="0" smtClean="0"/>
              <a:t>3. </a:t>
            </a:r>
            <a:r>
              <a:rPr lang="zh-CN" altLang="en-US" dirty="0" smtClean="0"/>
              <a:t>慎重引入先进技术</a:t>
            </a:r>
          </a:p>
          <a:p>
            <a:pPr lvl="1">
              <a:defRPr/>
            </a:pPr>
            <a:r>
              <a:rPr lang="en-US" altLang="zh-CN" dirty="0" smtClean="0"/>
              <a:t>4. </a:t>
            </a:r>
            <a:r>
              <a:rPr lang="zh-CN" altLang="en-US" dirty="0" smtClean="0"/>
              <a:t>着眼于具体的开发环境和开发人员</a:t>
            </a:r>
          </a:p>
          <a:p>
            <a:pPr lvl="1">
              <a:defRPr/>
            </a:pPr>
            <a:r>
              <a:rPr lang="en-US" altLang="zh-CN" dirty="0" smtClean="0"/>
              <a:t>5. </a:t>
            </a:r>
            <a:r>
              <a:rPr lang="zh-CN" altLang="en-US" dirty="0" smtClean="0"/>
              <a:t>技术可行性评价</a:t>
            </a:r>
          </a:p>
          <a:p>
            <a:pPr lvl="1">
              <a:defRPr/>
            </a:pPr>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7</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970668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25</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449731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26</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3126305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27</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19188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28</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710890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29</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308370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30</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60153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31</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402023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32</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39790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含义：研究具有比较广泛的内容，它需要从政策、法律、道德、制度等社会因素论证软件项目开发的可行性和现实性</a:t>
            </a:r>
            <a:endParaRPr lang="en-US" altLang="zh-CN" dirty="0" smtClean="0"/>
          </a:p>
          <a:p>
            <a:r>
              <a:rPr lang="zh-CN" altLang="en-US" dirty="0" smtClean="0"/>
              <a:t>运行环境可行性：从用户单位的管理体制、管理方法、规章制度、工作习惯、人员素质、数据资源积累、硬件和系统软件平台等多方面进行评估，以确定软件系统交付以后，是否能够在用户单位顺利进行</a:t>
            </a:r>
            <a:endParaRPr lang="en-US" altLang="zh-CN" dirty="0" smtClean="0"/>
          </a:p>
          <a:p>
            <a:pPr>
              <a:defRPr/>
            </a:pPr>
            <a:r>
              <a:rPr lang="zh-CN" altLang="en-US" dirty="0" smtClean="0"/>
              <a:t>法律可行性：分析软件项目是否会侵犯他人、集体或国家利益，是否违反国家法律，进而分析应承担的法律责任，并确定在法律上可行或不可行</a:t>
            </a:r>
          </a:p>
          <a:p>
            <a:pPr lvl="1">
              <a:defRPr/>
            </a:pPr>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8</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4256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t>投资前期的可行性研究工作分为四个阶段，即：</a:t>
            </a:r>
            <a:r>
              <a:rPr lang="zh-CN" altLang="en-US" dirty="0" smtClean="0">
                <a:solidFill>
                  <a:srgbClr val="FF0000"/>
                </a:solidFill>
              </a:rPr>
              <a:t>机会研究</a:t>
            </a:r>
            <a:r>
              <a:rPr lang="zh-CN" altLang="en-US" dirty="0" smtClean="0"/>
              <a:t>、</a:t>
            </a:r>
            <a:r>
              <a:rPr lang="zh-CN" altLang="en-US" dirty="0" smtClean="0">
                <a:solidFill>
                  <a:srgbClr val="FF0000"/>
                </a:solidFill>
              </a:rPr>
              <a:t>初步可行性研究</a:t>
            </a:r>
            <a:r>
              <a:rPr lang="zh-CN" altLang="en-US" dirty="0" smtClean="0"/>
              <a:t>、</a:t>
            </a:r>
            <a:r>
              <a:rPr lang="zh-CN" altLang="en-US" dirty="0" smtClean="0">
                <a:solidFill>
                  <a:srgbClr val="FF0000"/>
                </a:solidFill>
              </a:rPr>
              <a:t>详细可行性研究</a:t>
            </a:r>
            <a:r>
              <a:rPr lang="zh-CN" altLang="en-US" dirty="0" smtClean="0"/>
              <a:t>和</a:t>
            </a:r>
            <a:r>
              <a:rPr lang="zh-CN" altLang="en-US" dirty="0" smtClean="0">
                <a:solidFill>
                  <a:srgbClr val="FF0000"/>
                </a:solidFill>
              </a:rPr>
              <a:t>项目评估决策</a:t>
            </a:r>
            <a:r>
              <a:rPr lang="zh-CN" altLang="en-US" dirty="0" smtClean="0"/>
              <a:t>。</a:t>
            </a:r>
            <a:endParaRPr lang="en-US" altLang="zh-CN" dirty="0" smtClean="0"/>
          </a:p>
          <a:p>
            <a:pPr marL="0" indent="0">
              <a:buFont typeface="Arial" charset="0"/>
              <a:buNone/>
              <a:defRPr/>
            </a:pPr>
            <a:r>
              <a:rPr lang="en-US" altLang="zh-CN" dirty="0" smtClean="0"/>
              <a:t> ——</a:t>
            </a:r>
            <a:r>
              <a:rPr lang="zh-CN" altLang="en-US" dirty="0" smtClean="0"/>
              <a:t>联合国工业发展组织（</a:t>
            </a:r>
            <a:r>
              <a:rPr lang="en-US" altLang="zh-CN" dirty="0" smtClean="0"/>
              <a:t>UNIDO</a:t>
            </a:r>
            <a:r>
              <a:rPr lang="zh-CN" altLang="en-US" dirty="0" smtClean="0"/>
              <a:t>）</a:t>
            </a:r>
            <a:r>
              <a:rPr lang="en-US" altLang="zh-CN" dirty="0" smtClean="0"/>
              <a:t>《</a:t>
            </a:r>
            <a:r>
              <a:rPr lang="zh-CN" altLang="en-US" dirty="0" smtClean="0"/>
              <a:t>工业项目可行性研究手册</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9</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405132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00000"/>
              </a:lnSpc>
            </a:pPr>
            <a:r>
              <a:rPr lang="zh-CN" altLang="en-US" sz="1200" b="1" dirty="0" smtClean="0"/>
              <a:t>主要任务</a:t>
            </a:r>
            <a:r>
              <a:rPr lang="zh-CN" altLang="en-US" sz="1200" dirty="0" smtClean="0"/>
              <a:t>是对软件项目的</a:t>
            </a:r>
            <a:r>
              <a:rPr lang="zh-CN" altLang="en-US" sz="1200" dirty="0" smtClean="0">
                <a:solidFill>
                  <a:srgbClr val="FF0000"/>
                </a:solidFill>
              </a:rPr>
              <a:t>投资方向</a:t>
            </a:r>
            <a:r>
              <a:rPr lang="zh-CN" altLang="en-US" sz="1200" dirty="0" smtClean="0"/>
              <a:t>和</a:t>
            </a:r>
            <a:r>
              <a:rPr lang="zh-CN" altLang="en-US" sz="1200" dirty="0" smtClean="0">
                <a:solidFill>
                  <a:srgbClr val="FF0000"/>
                </a:solidFill>
              </a:rPr>
              <a:t>设想</a:t>
            </a:r>
            <a:r>
              <a:rPr lang="zh-CN" altLang="en-US" sz="1200" dirty="0" smtClean="0"/>
              <a:t>提出</a:t>
            </a:r>
            <a:r>
              <a:rPr lang="zh-CN" altLang="en-US" sz="1200" dirty="0" smtClean="0">
                <a:solidFill>
                  <a:srgbClr val="FF0000"/>
                </a:solidFill>
              </a:rPr>
              <a:t>建议</a:t>
            </a:r>
            <a:r>
              <a:rPr lang="zh-CN" altLang="en-US" sz="1200" dirty="0" smtClean="0"/>
              <a:t>。</a:t>
            </a:r>
          </a:p>
          <a:p>
            <a:pPr>
              <a:lnSpc>
                <a:spcPct val="100000"/>
              </a:lnSpc>
            </a:pPr>
            <a:r>
              <a:rPr lang="zh-CN" altLang="en-US" sz="1200" b="1" dirty="0" smtClean="0">
                <a:solidFill>
                  <a:srgbClr val="0070C0"/>
                </a:solidFill>
              </a:rPr>
              <a:t>机会分类</a:t>
            </a:r>
            <a:r>
              <a:rPr lang="zh-CN" altLang="en-US" sz="1200" dirty="0" smtClean="0">
                <a:solidFill>
                  <a:srgbClr val="0070C0"/>
                </a:solidFill>
              </a:rPr>
              <a:t>：</a:t>
            </a:r>
            <a:r>
              <a:rPr lang="zh-CN" altLang="en-US" sz="1200" b="1" dirty="0" smtClean="0">
                <a:solidFill>
                  <a:srgbClr val="0070C0"/>
                </a:solidFill>
              </a:rPr>
              <a:t>一般机会研究</a:t>
            </a:r>
            <a:r>
              <a:rPr lang="zh-CN" altLang="en-US" sz="1200" dirty="0" smtClean="0"/>
              <a:t>：对某个指定地区、行业或部门鉴别各种软件投资机会，或是识别利用以某种软件开发工具或网络产品为基础的投资机会。</a:t>
            </a:r>
          </a:p>
          <a:p>
            <a:pPr>
              <a:lnSpc>
                <a:spcPct val="100000"/>
              </a:lnSpc>
            </a:pPr>
            <a:r>
              <a:rPr lang="zh-CN" altLang="en-US" sz="1200" b="1" dirty="0" smtClean="0">
                <a:solidFill>
                  <a:srgbClr val="0070C0"/>
                </a:solidFill>
              </a:rPr>
              <a:t>项目机会研究</a:t>
            </a:r>
            <a:r>
              <a:rPr lang="zh-CN" altLang="en-US" sz="1200" dirty="0" smtClean="0"/>
              <a:t>：将项目设想转变为概略的项目投资建议，以引起投资者的注意，使其做出投资响应，并从几个有投资机会的项目中迅速而经济地做出抉择。</a:t>
            </a:r>
          </a:p>
          <a:p>
            <a:pPr>
              <a:lnSpc>
                <a:spcPct val="100000"/>
              </a:lnSpc>
            </a:pPr>
            <a:r>
              <a:rPr lang="zh-CN" altLang="en-US" sz="1200" b="1" dirty="0" smtClean="0"/>
              <a:t>原则：</a:t>
            </a:r>
            <a:r>
              <a:rPr lang="zh-CN" altLang="en-US" sz="1200" dirty="0" smtClean="0"/>
              <a:t>投资额和开发成本的精确程度大约控制在</a:t>
            </a:r>
            <a:r>
              <a:rPr lang="en-US" altLang="zh-CN" sz="1200" b="1" dirty="0" smtClean="0">
                <a:solidFill>
                  <a:srgbClr val="FF0000"/>
                </a:solidFill>
              </a:rPr>
              <a:t>±30%</a:t>
            </a:r>
            <a:r>
              <a:rPr lang="zh-CN" altLang="en-US" sz="1200" dirty="0" smtClean="0"/>
              <a:t>的范围，大中型软件项目的机会研究所需要的时间大约在</a:t>
            </a:r>
            <a:r>
              <a:rPr lang="en-US" altLang="zh-CN" sz="1200" b="1" dirty="0" smtClean="0">
                <a:solidFill>
                  <a:srgbClr val="0070C0"/>
                </a:solidFill>
              </a:rPr>
              <a:t>1</a:t>
            </a:r>
            <a:r>
              <a:rPr lang="zh-CN" altLang="en-US" sz="1200" b="1" dirty="0" smtClean="0">
                <a:solidFill>
                  <a:srgbClr val="0070C0"/>
                </a:solidFill>
              </a:rPr>
              <a:t>～</a:t>
            </a:r>
            <a:r>
              <a:rPr lang="en-US" altLang="zh-CN" sz="1200" b="1" dirty="0" smtClean="0">
                <a:solidFill>
                  <a:srgbClr val="0070C0"/>
                </a:solidFill>
              </a:rPr>
              <a:t>2</a:t>
            </a:r>
            <a:r>
              <a:rPr lang="zh-CN" altLang="en-US" sz="1200" b="1" dirty="0" smtClean="0">
                <a:solidFill>
                  <a:srgbClr val="0070C0"/>
                </a:solidFill>
              </a:rPr>
              <a:t>个月</a:t>
            </a:r>
            <a:r>
              <a:rPr lang="zh-CN" altLang="en-US" sz="1200" dirty="0" smtClean="0"/>
              <a:t>，所需费用约占投资总额的</a:t>
            </a:r>
            <a:r>
              <a:rPr lang="en-US" altLang="zh-CN" sz="1200" b="1" dirty="0" smtClean="0">
                <a:solidFill>
                  <a:srgbClr val="0070C0"/>
                </a:solidFill>
              </a:rPr>
              <a:t>0.2%</a:t>
            </a:r>
            <a:r>
              <a:rPr lang="zh-CN" altLang="en-US" sz="1200" b="1" dirty="0" smtClean="0">
                <a:solidFill>
                  <a:srgbClr val="0070C0"/>
                </a:solidFill>
              </a:rPr>
              <a:t>～</a:t>
            </a:r>
            <a:r>
              <a:rPr lang="en-US" altLang="zh-CN" sz="1200" b="1" dirty="0" smtClean="0">
                <a:solidFill>
                  <a:srgbClr val="0070C0"/>
                </a:solidFill>
              </a:rPr>
              <a:t>1.0%</a:t>
            </a:r>
            <a:r>
              <a:rPr lang="zh-CN" altLang="en-US" sz="1200" dirty="0" smtClean="0"/>
              <a:t>。</a:t>
            </a:r>
          </a:p>
          <a:p>
            <a:pPr>
              <a:lnSpc>
                <a:spcPct val="100000"/>
              </a:lnSpc>
            </a:pPr>
            <a:endParaRPr lang="zh-CN" altLang="en-US" sz="1200" dirty="0" smtClean="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10</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410782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11</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238342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12</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04717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13</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75337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可行性研究的过程，</a:t>
            </a:r>
            <a:r>
              <a:rPr lang="en-US" altLang="zh-CN" dirty="0" smtClean="0"/>
              <a:t>《</a:t>
            </a:r>
            <a:r>
              <a:rPr lang="zh-CN" altLang="en-US" dirty="0" smtClean="0"/>
              <a:t>计算机导论</a:t>
            </a:r>
            <a:r>
              <a:rPr lang="en-US" altLang="zh-CN" dirty="0" smtClean="0"/>
              <a:t>》</a:t>
            </a:r>
            <a:r>
              <a:rPr lang="zh-CN" altLang="en-US" dirty="0" smtClean="0"/>
              <a:t>书中的划分方式，后面课件是具体的过程和步骤</a:t>
            </a:r>
            <a:endParaRPr lang="zh-CN" altLang="en-US" dirty="0"/>
          </a:p>
        </p:txBody>
      </p:sp>
      <p:sp>
        <p:nvSpPr>
          <p:cNvPr id="4" name="灯片编号占位符 3"/>
          <p:cNvSpPr>
            <a:spLocks noGrp="1"/>
          </p:cNvSpPr>
          <p:nvPr>
            <p:ph type="sldNum" sz="quarter" idx="10"/>
          </p:nvPr>
        </p:nvSpPr>
        <p:spPr/>
        <p:txBody>
          <a:bodyPr/>
          <a:lstStyle/>
          <a:p>
            <a:fld id="{D6B9A911-8D75-4E87-8782-0CEFFC6C1DB9}" type="slidenum">
              <a:rPr lang="zh-CN" altLang="en-US" smtClean="0"/>
              <a:pPr/>
              <a:t>14</a:t>
            </a:fld>
            <a:endParaRPr lang="zh-CN" altLang="en-US"/>
          </a:p>
        </p:txBody>
      </p:sp>
      <p:sp>
        <p:nvSpPr>
          <p:cNvPr id="5" name="日期占位符 4"/>
          <p:cNvSpPr>
            <a:spLocks noGrp="1"/>
          </p:cNvSpPr>
          <p:nvPr>
            <p:ph type="dt" idx="11"/>
          </p:nvPr>
        </p:nvSpPr>
        <p:spPr/>
        <p:txBody>
          <a:bodyPr/>
          <a:lstStyle/>
          <a:p>
            <a:fld id="{CA6BA25A-E05D-45C4-8BC9-2FA29EC124D2}" type="datetimeFigureOut">
              <a:rPr lang="zh-CN" altLang="en-US" smtClean="0"/>
              <a:pPr/>
              <a:t>2017/3/8</a:t>
            </a:fld>
            <a:endParaRPr lang="zh-CN" altLang="en-US"/>
          </a:p>
        </p:txBody>
      </p:sp>
    </p:spTree>
    <p:extLst>
      <p:ext uri="{BB962C8B-B14F-4D97-AF65-F5344CB8AC3E}">
        <p14:creationId xmlns:p14="http://schemas.microsoft.com/office/powerpoint/2010/main" val="111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7C5E3-BE77-4E3D-BEA3-51BDCD632E56}"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32149"/>
            <a:ext cx="3491133" cy="632555"/>
          </a:xfrm>
          <a:prstGeom prst="rect">
            <a:avLst/>
          </a:prstGeom>
        </p:spPr>
      </p:pic>
    </p:spTree>
    <p:extLst>
      <p:ext uri="{BB962C8B-B14F-4D97-AF65-F5344CB8AC3E}">
        <p14:creationId xmlns:p14="http://schemas.microsoft.com/office/powerpoint/2010/main" val="192781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F37E03FC-5132-465B-A58C-01D067495AB0}" type="slidenum">
              <a:rPr lang="ko-KR" altLang="en-US" smtClean="0"/>
              <a:pPr/>
              <a:t>‹#›</a:t>
            </a:fld>
            <a:endParaRPr lang="en-US" altLang="ko-KR"/>
          </a:p>
        </p:txBody>
      </p:sp>
    </p:spTree>
    <p:extLst>
      <p:ext uri="{BB962C8B-B14F-4D97-AF65-F5344CB8AC3E}">
        <p14:creationId xmlns:p14="http://schemas.microsoft.com/office/powerpoint/2010/main" val="118222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1058137143"/>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32149"/>
            <a:ext cx="3491133" cy="632555"/>
          </a:xfrm>
          <a:prstGeom prst="rect">
            <a:avLst/>
          </a:prstGeom>
        </p:spPr>
      </p:pic>
    </p:spTree>
    <p:extLst>
      <p:ext uri="{BB962C8B-B14F-4D97-AF65-F5344CB8AC3E}">
        <p14:creationId xmlns:p14="http://schemas.microsoft.com/office/powerpoint/2010/main" val="268313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53771AAD-6B81-43B9-8177-F4771BD146D6}" type="slidenum">
              <a:rPr lang="ko-KR" altLang="en-US" smtClean="0"/>
              <a:pPr/>
              <a:t>‹#›</a:t>
            </a:fld>
            <a:endParaRPr lang="en-US" altLang="ko-KR"/>
          </a:p>
        </p:txBody>
      </p:sp>
    </p:spTree>
    <p:extLst>
      <p:ext uri="{BB962C8B-B14F-4D97-AF65-F5344CB8AC3E}">
        <p14:creationId xmlns:p14="http://schemas.microsoft.com/office/powerpoint/2010/main" val="217382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spTree>
    <p:extLst>
      <p:ext uri="{BB962C8B-B14F-4D97-AF65-F5344CB8AC3E}">
        <p14:creationId xmlns:p14="http://schemas.microsoft.com/office/powerpoint/2010/main" val="187839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C809A3-37B3-4B4E-9F29-C9CDB9FABD56}" type="slidenum">
              <a:rPr lang="ko-KR" altLang="en-US" smtClean="0"/>
              <a:pPr/>
              <a:t>‹#›</a:t>
            </a:fld>
            <a:endParaRPr lang="en-US" altLang="ko-KR"/>
          </a:p>
        </p:txBody>
      </p:sp>
    </p:spTree>
    <p:extLst>
      <p:ext uri="{BB962C8B-B14F-4D97-AF65-F5344CB8AC3E}">
        <p14:creationId xmlns:p14="http://schemas.microsoft.com/office/powerpoint/2010/main" val="224630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5" name="灯片编号占位符 4"/>
          <p:cNvSpPr>
            <a:spLocks noGrp="1"/>
          </p:cNvSpPr>
          <p:nvPr>
            <p:ph type="sldNum" sz="quarter" idx="12"/>
          </p:nvPr>
        </p:nvSpPr>
        <p:spPr/>
        <p:txBody>
          <a:bodyPr/>
          <a:lstStyle/>
          <a:p>
            <a:fld id="{B6C96E3A-9DBE-4E3E-8E97-7E0BC4420B81}" type="slidenum">
              <a:rPr lang="ko-KR" altLang="en-US" smtClean="0"/>
              <a:pPr/>
              <a:t>‹#›</a:t>
            </a:fld>
            <a:endParaRPr lang="en-US" altLang="ko-KR"/>
          </a:p>
        </p:txBody>
      </p:sp>
    </p:spTree>
    <p:extLst>
      <p:ext uri="{BB962C8B-B14F-4D97-AF65-F5344CB8AC3E}">
        <p14:creationId xmlns:p14="http://schemas.microsoft.com/office/powerpoint/2010/main" val="152036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3" name="页脚占位符 2"/>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4" name="灯片编号占位符 3"/>
          <p:cNvSpPr>
            <a:spLocks noGrp="1"/>
          </p:cNvSpPr>
          <p:nvPr>
            <p:ph type="sldNum" sz="quarter" idx="12"/>
          </p:nvPr>
        </p:nvSpPr>
        <p:spPr/>
        <p:txBody>
          <a:bodyPr/>
          <a:lstStyle/>
          <a:p>
            <a:fld id="{F962A69B-5DD6-40F4-A0A1-B5665A3F6ECB}" type="slidenum">
              <a:rPr lang="ko-KR" altLang="en-US" smtClean="0"/>
              <a:pPr/>
              <a:t>‹#›</a:t>
            </a:fld>
            <a:endParaRPr lang="en-US" altLang="ko-KR"/>
          </a:p>
        </p:txBody>
      </p:sp>
    </p:spTree>
    <p:extLst>
      <p:ext uri="{BB962C8B-B14F-4D97-AF65-F5344CB8AC3E}">
        <p14:creationId xmlns:p14="http://schemas.microsoft.com/office/powerpoint/2010/main" val="97926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EF53D7B2-E92D-46C3-8D01-BC3A35784FAF}" type="slidenum">
              <a:rPr lang="ko-KR" altLang="en-US" smtClean="0"/>
              <a:pPr/>
              <a:t>‹#›</a:t>
            </a:fld>
            <a:endParaRPr lang="en-US" altLang="ko-KR"/>
          </a:p>
        </p:txBody>
      </p:sp>
    </p:spTree>
    <p:extLst>
      <p:ext uri="{BB962C8B-B14F-4D97-AF65-F5344CB8AC3E}">
        <p14:creationId xmlns:p14="http://schemas.microsoft.com/office/powerpoint/2010/main" val="329142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CF09FF-8AFF-4C32-8ACF-0949E860D725}" type="datetimeFigureOut">
              <a:rPr lang="zh-CN" altLang="en-US" smtClean="0"/>
              <a:t>2017/3/8</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67ACA499-B4E0-4171-8208-1E502AD17EF5}" type="slidenum">
              <a:rPr lang="ko-KR" altLang="en-US" smtClean="0"/>
              <a:pPr/>
              <a:t>‹#›</a:t>
            </a:fld>
            <a:endParaRPr lang="en-US" altLang="ko-KR"/>
          </a:p>
        </p:txBody>
      </p:sp>
    </p:spTree>
    <p:extLst>
      <p:ext uri="{BB962C8B-B14F-4D97-AF65-F5344CB8AC3E}">
        <p14:creationId xmlns:p14="http://schemas.microsoft.com/office/powerpoint/2010/main" val="105936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5CF09FF-8AFF-4C32-8ACF-0949E860D725}" type="datetimeFigureOut">
              <a:rPr lang="zh-CN" altLang="en-US" smtClean="0"/>
              <a:t>2017/3/8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smtClean="0"/>
              <a:t>成都信息工程大学软件工程学院</a:t>
            </a:r>
            <a:endParaRPr lang="en-US" altLang="ko-KR"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4044150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7.jpeg"/><Relationship Id="rId7" Type="http://schemas.openxmlformats.org/officeDocument/2006/relationships/diagramColors" Target="../diagrams/colors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image" Target="../media/image27.gif"/><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zh-CN" altLang="en-US" dirty="0" smtClean="0">
                <a:ea typeface="굴림" pitchFamily="50" charset="-127"/>
              </a:rPr>
              <a:t>软件设计工程</a:t>
            </a:r>
            <a:endParaRPr lang="ko-KR" altLang="en-US" dirty="0">
              <a:ea typeface="굴림" pitchFamily="50" charset="-127"/>
            </a:endParaRPr>
          </a:p>
        </p:txBody>
      </p:sp>
      <p:sp>
        <p:nvSpPr>
          <p:cNvPr id="34821" name="Rectangle 5"/>
          <p:cNvSpPr>
            <a:spLocks noGrp="1" noChangeArrowheads="1"/>
          </p:cNvSpPr>
          <p:nvPr>
            <p:ph type="subTitle" idx="1"/>
          </p:nvPr>
        </p:nvSpPr>
        <p:spPr/>
        <p:txBody>
          <a:bodyPr/>
          <a:lstStyle/>
          <a:p>
            <a:r>
              <a:rPr lang="zh-CN" altLang="en-US" b="1" dirty="0" smtClean="0">
                <a:ea typeface="굴림" pitchFamily="50" charset="-127"/>
              </a:rPr>
              <a:t>成都信息工程大学软件工程学院</a:t>
            </a:r>
            <a:r>
              <a:rPr lang="en-US" altLang="zh-CN" b="1" dirty="0" smtClean="0">
                <a:ea typeface="굴림" pitchFamily="50" charset="-127"/>
              </a:rPr>
              <a:t>-</a:t>
            </a:r>
            <a:r>
              <a:rPr lang="zh-CN" altLang="en-US" b="1" dirty="0" smtClean="0">
                <a:ea typeface="굴림" pitchFamily="50" charset="-127"/>
              </a:rPr>
              <a:t>魏培阳</a:t>
            </a:r>
            <a:endParaRPr lang="ko-KR" altLang="en-US" b="1" dirty="0">
              <a:ea typeface="굴림"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928671"/>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机会研究</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pic>
        <p:nvPicPr>
          <p:cNvPr id="79874" name="Picture 2" descr="c:\users\administrator\appdata\roaming\360se6\User Data\temp\mya27746.jpg"/>
          <p:cNvPicPr>
            <a:picLocks noChangeAspect="1" noChangeArrowheads="1"/>
          </p:cNvPicPr>
          <p:nvPr/>
        </p:nvPicPr>
        <p:blipFill>
          <a:blip r:embed="rId3" cstate="print"/>
          <a:srcRect l="2632" t="19112" r="18421" b="620"/>
          <a:stretch>
            <a:fillRect/>
          </a:stretch>
        </p:blipFill>
        <p:spPr bwMode="auto">
          <a:xfrm>
            <a:off x="3214678" y="3071810"/>
            <a:ext cx="2143140" cy="1500198"/>
          </a:xfrm>
          <a:prstGeom prst="rect">
            <a:avLst/>
          </a:prstGeom>
          <a:noFill/>
        </p:spPr>
      </p:pic>
      <p:sp>
        <p:nvSpPr>
          <p:cNvPr id="32" name="椭圆形标注 31"/>
          <p:cNvSpPr/>
          <p:nvPr/>
        </p:nvSpPr>
        <p:spPr bwMode="auto">
          <a:xfrm>
            <a:off x="4572000" y="1785926"/>
            <a:ext cx="2428892" cy="1357322"/>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2"/>
                </a:solidFill>
                <a:effectLst/>
                <a:latin typeface="Times New Roman" pitchFamily="18" charset="0"/>
              </a:rPr>
              <a:t>主要任务是什么？</a:t>
            </a:r>
          </a:p>
        </p:txBody>
      </p:sp>
      <p:sp>
        <p:nvSpPr>
          <p:cNvPr id="33" name="椭圆形标注 32"/>
          <p:cNvSpPr/>
          <p:nvPr/>
        </p:nvSpPr>
        <p:spPr bwMode="auto">
          <a:xfrm rot="9543978">
            <a:off x="2674968" y="4819328"/>
            <a:ext cx="3059668" cy="1543005"/>
          </a:xfrm>
          <a:prstGeom prst="wedgeEllipseCallout">
            <a:avLst/>
          </a:prstGeom>
          <a:no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2"/>
                </a:solidFill>
                <a:effectLst/>
                <a:latin typeface="Times New Roman" pitchFamily="18" charset="0"/>
              </a:rPr>
              <a:t>机会有哪些分类？</a:t>
            </a:r>
          </a:p>
        </p:txBody>
      </p:sp>
      <p:sp>
        <p:nvSpPr>
          <p:cNvPr id="34" name="椭圆形标注 33"/>
          <p:cNvSpPr/>
          <p:nvPr/>
        </p:nvSpPr>
        <p:spPr bwMode="auto">
          <a:xfrm rot="18644708">
            <a:off x="878171" y="2113123"/>
            <a:ext cx="2428892" cy="1357322"/>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2"/>
                </a:solidFill>
                <a:effectLst/>
                <a:latin typeface="Times New Roman" pitchFamily="18" charset="0"/>
              </a:rPr>
              <a:t>机会研究的原则是什么？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to="" calcmode="lin" valueType="num">
                                      <p:cBhvr>
                                        <p:cTn id="7" dur="1" fill="hold"/>
                                        <p:tgtEl>
                                          <p:spTgt spid="3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to="" calcmode="lin" valueType="num">
                                      <p:cBhvr>
                                        <p:cTn id="12" dur="1" fill="hold"/>
                                        <p:tgtEl>
                                          <p:spTgt spid="3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 to="" calcmode="lin" valueType="num">
                                      <p:cBhvr>
                                        <p:cTn id="17" dur="1" fill="hold"/>
                                        <p:tgtEl>
                                          <p:spTgt spid="3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857232"/>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初步可行性研究</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pic>
        <p:nvPicPr>
          <p:cNvPr id="77826" name="Picture 2" descr="c:\users\administrator\appdata\roaming\360se6\User Data\temp\1383297280224.jpg"/>
          <p:cNvPicPr>
            <a:picLocks noChangeAspect="1" noChangeArrowheads="1"/>
          </p:cNvPicPr>
          <p:nvPr/>
        </p:nvPicPr>
        <p:blipFill>
          <a:blip r:embed="rId3"/>
          <a:srcRect l="22367" r="20700"/>
          <a:stretch>
            <a:fillRect/>
          </a:stretch>
        </p:blipFill>
        <p:spPr bwMode="auto">
          <a:xfrm>
            <a:off x="3500430" y="2857496"/>
            <a:ext cx="2000264" cy="2143140"/>
          </a:xfrm>
          <a:prstGeom prst="rect">
            <a:avLst/>
          </a:prstGeom>
          <a:noFill/>
        </p:spPr>
      </p:pic>
      <p:sp>
        <p:nvSpPr>
          <p:cNvPr id="32" name="椭圆形标注 31"/>
          <p:cNvSpPr/>
          <p:nvPr/>
        </p:nvSpPr>
        <p:spPr bwMode="auto">
          <a:xfrm>
            <a:off x="4786314" y="2000240"/>
            <a:ext cx="2143140" cy="969838"/>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b="1" dirty="0" smtClean="0">
                <a:solidFill>
                  <a:schemeClr val="tx2"/>
                </a:solidFill>
              </a:rPr>
              <a:t>我们的目标是什么？</a:t>
            </a:r>
            <a:endParaRPr kumimoji="0" lang="zh-CN" altLang="en-US" sz="1800" b="1" i="0" u="none" strike="noStrike" cap="none" normalizeH="0" baseline="0" dirty="0" smtClean="0">
              <a:ln>
                <a:noFill/>
              </a:ln>
              <a:solidFill>
                <a:schemeClr val="tx2"/>
              </a:solidFill>
              <a:effectLst/>
              <a:latin typeface="Times New Roman" pitchFamily="18" charset="0"/>
            </a:endParaRPr>
          </a:p>
        </p:txBody>
      </p:sp>
      <p:graphicFrame>
        <p:nvGraphicFramePr>
          <p:cNvPr id="34" name="图示 33"/>
          <p:cNvGraphicFramePr/>
          <p:nvPr/>
        </p:nvGraphicFramePr>
        <p:xfrm>
          <a:off x="1714480" y="2071678"/>
          <a:ext cx="6643734" cy="38576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5" name="椭圆形标注 34"/>
          <p:cNvSpPr/>
          <p:nvPr/>
        </p:nvSpPr>
        <p:spPr bwMode="auto">
          <a:xfrm>
            <a:off x="1714480" y="2571744"/>
            <a:ext cx="1928826" cy="969838"/>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b="1" dirty="0" smtClean="0">
                <a:solidFill>
                  <a:schemeClr val="tx2"/>
                </a:solidFill>
              </a:rPr>
              <a:t>原则是什么？</a:t>
            </a:r>
            <a:endParaRPr kumimoji="0" lang="zh-CN" altLang="en-US" sz="1800" b="1" i="0" u="none" strike="noStrike" cap="none" normalizeH="0" baseline="0" dirty="0" smtClean="0">
              <a:ln>
                <a:noFill/>
              </a:ln>
              <a:solidFill>
                <a:schemeClr val="tx2"/>
              </a:solidFill>
              <a:effectLst/>
              <a:latin typeface="Times New Roman" pitchFamily="18" charset="0"/>
            </a:endParaRPr>
          </a:p>
        </p:txBody>
      </p:sp>
      <p:sp>
        <p:nvSpPr>
          <p:cNvPr id="36" name="圆角矩形 35"/>
          <p:cNvSpPr/>
          <p:nvPr/>
        </p:nvSpPr>
        <p:spPr bwMode="auto">
          <a:xfrm>
            <a:off x="642878" y="3255830"/>
            <a:ext cx="8501122" cy="178595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3200" b="1" dirty="0" smtClean="0">
                <a:solidFill>
                  <a:schemeClr val="tx2"/>
                </a:solidFill>
              </a:rPr>
              <a:t>开发和维护成本估算的精度要求一般控制在</a:t>
            </a:r>
            <a:r>
              <a:rPr lang="en-US" altLang="zh-CN" sz="3200" b="1" dirty="0" smtClean="0">
                <a:solidFill>
                  <a:srgbClr val="C00000"/>
                </a:solidFill>
              </a:rPr>
              <a:t>±20%</a:t>
            </a:r>
            <a:r>
              <a:rPr lang="zh-CN" altLang="en-US" sz="3200" b="1" dirty="0" smtClean="0">
                <a:solidFill>
                  <a:schemeClr val="tx2"/>
                </a:solidFill>
              </a:rPr>
              <a:t>的范围，研究所需时间大致为</a:t>
            </a:r>
            <a:r>
              <a:rPr lang="en-US" altLang="zh-CN" sz="3200" b="1" dirty="0" smtClean="0">
                <a:solidFill>
                  <a:srgbClr val="C00000"/>
                </a:solidFill>
              </a:rPr>
              <a:t>2</a:t>
            </a:r>
            <a:r>
              <a:rPr lang="zh-CN" altLang="en-US" sz="3200" b="1" dirty="0" smtClean="0">
                <a:solidFill>
                  <a:srgbClr val="C00000"/>
                </a:solidFill>
              </a:rPr>
              <a:t>～</a:t>
            </a:r>
            <a:r>
              <a:rPr lang="en-US" altLang="zh-CN" sz="3200" b="1" dirty="0" smtClean="0">
                <a:solidFill>
                  <a:srgbClr val="C00000"/>
                </a:solidFill>
              </a:rPr>
              <a:t>3</a:t>
            </a:r>
            <a:r>
              <a:rPr lang="zh-CN" altLang="en-US" sz="3200" b="1" dirty="0" smtClean="0">
                <a:solidFill>
                  <a:srgbClr val="C00000"/>
                </a:solidFill>
              </a:rPr>
              <a:t>个月</a:t>
            </a:r>
            <a:r>
              <a:rPr lang="zh-CN" altLang="en-US" sz="3200" b="1" dirty="0" smtClean="0">
                <a:solidFill>
                  <a:schemeClr val="tx2"/>
                </a:solidFill>
              </a:rPr>
              <a:t>，所需费用约占投资总额的</a:t>
            </a:r>
            <a:r>
              <a:rPr lang="en-US" altLang="zh-CN" sz="3200" b="1" dirty="0" smtClean="0">
                <a:solidFill>
                  <a:srgbClr val="C00000"/>
                </a:solidFill>
              </a:rPr>
              <a:t>0.25%</a:t>
            </a:r>
            <a:r>
              <a:rPr lang="zh-CN" altLang="en-US" sz="3200" b="1" dirty="0" smtClean="0">
                <a:solidFill>
                  <a:srgbClr val="C00000"/>
                </a:solidFill>
              </a:rPr>
              <a:t>～</a:t>
            </a:r>
            <a:r>
              <a:rPr lang="en-US" altLang="zh-CN" sz="3200" b="1" dirty="0" smtClean="0">
                <a:solidFill>
                  <a:srgbClr val="C00000"/>
                </a:solidFill>
              </a:rPr>
              <a:t>1.25%</a:t>
            </a:r>
            <a:endParaRPr kumimoji="0" lang="zh-CN" altLang="en-US" sz="3200" b="1"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to="" calcmode="lin" valueType="num">
                                      <p:cBhvr>
                                        <p:cTn id="7" dur="1" fill="hold"/>
                                        <p:tgtEl>
                                          <p:spTgt spid="3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 to="" calcmode="lin" valueType="num">
                                      <p:cBhvr>
                                        <p:cTn id="10" dur="1" fill="hold"/>
                                        <p:tgtEl>
                                          <p:spTgt spid="34"/>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xit" presetSubtype="0" fill="hold" grpId="1" nodeType="clickEffect">
                                  <p:stCondLst>
                                    <p:cond delay="0"/>
                                  </p:stCondLst>
                                  <p:childTnLst>
                                    <p:anim to="" calcmode="lin" valueType="num">
                                      <p:cBhvr>
                                        <p:cTn id="14" dur="1"/>
                                        <p:tgtEl>
                                          <p:spTgt spid="34"/>
                                        </p:tgtEl>
                                        <p:attrNameLst>
                                          <p:attrName/>
                                        </p:attrNameLst>
                                      </p:cBhvr>
                                    </p:anim>
                                    <p:set>
                                      <p:cBhvr>
                                        <p:cTn id="15" dur="1" fill="hold">
                                          <p:stCondLst>
                                            <p:cond delay="0"/>
                                          </p:stCondLst>
                                        </p:cTn>
                                        <p:tgtEl>
                                          <p:spTgt spid="34"/>
                                        </p:tgtEl>
                                        <p:attrNameLst>
                                          <p:attrName>style.visibility</p:attrName>
                                        </p:attrNameLst>
                                      </p:cBhvr>
                                      <p:to>
                                        <p:strVal val="hidden"/>
                                      </p:to>
                                    </p:set>
                                  </p:childTnLst>
                                </p:cTn>
                              </p:par>
                              <p:par>
                                <p:cTn id="16" presetID="24"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 to="" calcmode="lin" valueType="num">
                                      <p:cBhvr>
                                        <p:cTn id="18" dur="1" fill="hold"/>
                                        <p:tgtEl>
                                          <p:spTgt spid="35"/>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to="" calcmode="lin" valueType="num">
                                      <p:cBhvr>
                                        <p:cTn id="23" dur="1" fill="hold"/>
                                        <p:tgtEl>
                                          <p:spTgt spid="3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Graphic spid="34" grpId="0">
        <p:bldAsOne/>
      </p:bldGraphic>
      <p:bldGraphic spid="34" grpId="1">
        <p:bldAsOne/>
      </p:bldGraphic>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857232"/>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详细可行性研究</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pic>
        <p:nvPicPr>
          <p:cNvPr id="77826" name="Picture 2" descr="c:\users\administrator\appdata\roaming\360se6\User Data\temp\1383297280224.jpg"/>
          <p:cNvPicPr>
            <a:picLocks noChangeAspect="1" noChangeArrowheads="1"/>
          </p:cNvPicPr>
          <p:nvPr/>
        </p:nvPicPr>
        <p:blipFill>
          <a:blip r:embed="rId3"/>
          <a:srcRect l="22367" r="20700"/>
          <a:stretch>
            <a:fillRect/>
          </a:stretch>
        </p:blipFill>
        <p:spPr bwMode="auto">
          <a:xfrm>
            <a:off x="3500430" y="2857496"/>
            <a:ext cx="2000264" cy="2143140"/>
          </a:xfrm>
          <a:prstGeom prst="rect">
            <a:avLst/>
          </a:prstGeom>
          <a:noFill/>
        </p:spPr>
      </p:pic>
      <p:sp>
        <p:nvSpPr>
          <p:cNvPr id="32" name="椭圆形标注 31"/>
          <p:cNvSpPr/>
          <p:nvPr/>
        </p:nvSpPr>
        <p:spPr bwMode="auto">
          <a:xfrm>
            <a:off x="4786314" y="2000240"/>
            <a:ext cx="2143140" cy="969838"/>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b="1" dirty="0" smtClean="0">
                <a:solidFill>
                  <a:schemeClr val="tx2"/>
                </a:solidFill>
              </a:rPr>
              <a:t>我们的目标是什么？</a:t>
            </a:r>
            <a:endParaRPr kumimoji="0" lang="zh-CN" altLang="en-US" sz="1800" b="1" i="0" u="none" strike="noStrike" cap="none" normalizeH="0" baseline="0" dirty="0" smtClean="0">
              <a:ln>
                <a:noFill/>
              </a:ln>
              <a:solidFill>
                <a:schemeClr val="tx2"/>
              </a:solidFill>
              <a:effectLst/>
              <a:latin typeface="Times New Roman" pitchFamily="18" charset="0"/>
            </a:endParaRPr>
          </a:p>
        </p:txBody>
      </p:sp>
      <p:graphicFrame>
        <p:nvGraphicFramePr>
          <p:cNvPr id="34" name="图示 33"/>
          <p:cNvGraphicFramePr/>
          <p:nvPr/>
        </p:nvGraphicFramePr>
        <p:xfrm>
          <a:off x="1500166" y="1785926"/>
          <a:ext cx="6643734" cy="38576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5" name="椭圆形标注 34"/>
          <p:cNvSpPr/>
          <p:nvPr/>
        </p:nvSpPr>
        <p:spPr bwMode="auto">
          <a:xfrm>
            <a:off x="1714480" y="2571744"/>
            <a:ext cx="1928826" cy="969838"/>
          </a:xfrm>
          <a:prstGeom prst="wedgeEllipse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b="1" dirty="0" smtClean="0">
                <a:solidFill>
                  <a:schemeClr val="tx2"/>
                </a:solidFill>
              </a:rPr>
              <a:t>原则是什么？</a:t>
            </a:r>
            <a:endParaRPr kumimoji="0" lang="zh-CN" altLang="en-US" sz="1800" b="1" i="0" u="none" strike="noStrike" cap="none" normalizeH="0" baseline="0" dirty="0" smtClean="0">
              <a:ln>
                <a:noFill/>
              </a:ln>
              <a:solidFill>
                <a:schemeClr val="tx2"/>
              </a:solidFill>
              <a:effectLst/>
              <a:latin typeface="Times New Roman" pitchFamily="18" charset="0"/>
            </a:endParaRPr>
          </a:p>
        </p:txBody>
      </p:sp>
      <p:sp>
        <p:nvSpPr>
          <p:cNvPr id="36" name="圆角矩形 35"/>
          <p:cNvSpPr/>
          <p:nvPr/>
        </p:nvSpPr>
        <p:spPr bwMode="auto">
          <a:xfrm>
            <a:off x="714348" y="2500306"/>
            <a:ext cx="8001088" cy="285752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3200" b="1" dirty="0" smtClean="0">
                <a:solidFill>
                  <a:schemeClr val="tx2"/>
                </a:solidFill>
              </a:rPr>
              <a:t>软件开发费用和维护成本估算精度控制在</a:t>
            </a:r>
            <a:r>
              <a:rPr lang="en-US" altLang="zh-CN" sz="3200" b="1" dirty="0" smtClean="0">
                <a:solidFill>
                  <a:srgbClr val="FF0000"/>
                </a:solidFill>
              </a:rPr>
              <a:t>±10%</a:t>
            </a:r>
            <a:r>
              <a:rPr lang="zh-CN" altLang="en-US" sz="3200" b="1" dirty="0" smtClean="0">
                <a:solidFill>
                  <a:schemeClr val="tx2"/>
                </a:solidFill>
              </a:rPr>
              <a:t>的范围；研究工作所花费的时间为</a:t>
            </a:r>
            <a:r>
              <a:rPr lang="en-US" altLang="zh-CN" sz="3200" b="1" dirty="0" smtClean="0">
                <a:solidFill>
                  <a:srgbClr val="FF0000"/>
                </a:solidFill>
              </a:rPr>
              <a:t>4</a:t>
            </a:r>
            <a:r>
              <a:rPr lang="zh-CN" altLang="en-US" sz="3200" b="1" dirty="0" smtClean="0">
                <a:solidFill>
                  <a:srgbClr val="FF0000"/>
                </a:solidFill>
              </a:rPr>
              <a:t>～</a:t>
            </a:r>
            <a:r>
              <a:rPr lang="en-US" altLang="zh-CN" sz="3200" b="1" dirty="0" smtClean="0">
                <a:solidFill>
                  <a:srgbClr val="FF0000"/>
                </a:solidFill>
              </a:rPr>
              <a:t>6</a:t>
            </a:r>
            <a:r>
              <a:rPr lang="zh-CN" altLang="en-US" sz="3200" b="1" dirty="0" smtClean="0">
                <a:solidFill>
                  <a:schemeClr val="tx2"/>
                </a:solidFill>
              </a:rPr>
              <a:t>个月；所需要费用，大型项目约占总投资的</a:t>
            </a:r>
            <a:r>
              <a:rPr lang="en-US" altLang="zh-CN" sz="3200" b="1" dirty="0" smtClean="0">
                <a:solidFill>
                  <a:srgbClr val="FF0000"/>
                </a:solidFill>
              </a:rPr>
              <a:t>0.2%</a:t>
            </a:r>
            <a:r>
              <a:rPr lang="zh-CN" altLang="en-US" sz="3200" b="1" dirty="0" smtClean="0">
                <a:solidFill>
                  <a:srgbClr val="FF0000"/>
                </a:solidFill>
              </a:rPr>
              <a:t>～</a:t>
            </a:r>
            <a:r>
              <a:rPr lang="en-US" altLang="zh-CN" sz="3200" b="1" dirty="0" smtClean="0">
                <a:solidFill>
                  <a:srgbClr val="FF0000"/>
                </a:solidFill>
              </a:rPr>
              <a:t>1%</a:t>
            </a:r>
            <a:r>
              <a:rPr lang="zh-CN" altLang="en-US" sz="3200" b="1" dirty="0" smtClean="0">
                <a:solidFill>
                  <a:schemeClr val="tx2"/>
                </a:solidFill>
              </a:rPr>
              <a:t>，中小型项目约占总投资的</a:t>
            </a:r>
            <a:r>
              <a:rPr lang="en-US" altLang="zh-CN" sz="3200" b="1" dirty="0" smtClean="0">
                <a:solidFill>
                  <a:srgbClr val="FF0000"/>
                </a:solidFill>
              </a:rPr>
              <a:t>1%</a:t>
            </a:r>
            <a:r>
              <a:rPr lang="zh-CN" altLang="en-US" sz="3200" b="1" dirty="0" smtClean="0">
                <a:solidFill>
                  <a:srgbClr val="FF0000"/>
                </a:solidFill>
              </a:rPr>
              <a:t>～</a:t>
            </a:r>
            <a:r>
              <a:rPr lang="en-US" altLang="zh-CN" sz="3200" b="1" dirty="0" smtClean="0">
                <a:solidFill>
                  <a:srgbClr val="FF0000"/>
                </a:solidFill>
              </a:rPr>
              <a:t>3%</a:t>
            </a:r>
            <a:endParaRPr kumimoji="0" lang="zh-CN" altLang="en-US" sz="3200" b="1" i="0" u="none" strike="noStrike" cap="none" normalizeH="0" baseline="0" dirty="0" smtClean="0">
              <a:ln>
                <a:noFill/>
              </a:ln>
              <a:solidFill>
                <a:srgbClr val="FF0000"/>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to="" calcmode="lin" valueType="num">
                                      <p:cBhvr>
                                        <p:cTn id="7" dur="1" fill="hold"/>
                                        <p:tgtEl>
                                          <p:spTgt spid="3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 to="" calcmode="lin" valueType="num">
                                      <p:cBhvr>
                                        <p:cTn id="12" dur="1" fill="hold"/>
                                        <p:tgtEl>
                                          <p:spTgt spid="3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xit" presetSubtype="0" fill="hold" grpId="1" nodeType="clickEffect">
                                  <p:stCondLst>
                                    <p:cond delay="0"/>
                                  </p:stCondLst>
                                  <p:childTnLst>
                                    <p:anim to="" calcmode="lin" valueType="num">
                                      <p:cBhvr>
                                        <p:cTn id="16" dur="1"/>
                                        <p:tgtEl>
                                          <p:spTgt spid="34"/>
                                        </p:tgtEl>
                                        <p:attrNameLst>
                                          <p:attrName/>
                                        </p:attrNameLst>
                                      </p:cBhvr>
                                    </p:anim>
                                    <p:set>
                                      <p:cBhvr>
                                        <p:cTn id="17" dur="1" fill="hold">
                                          <p:stCondLst>
                                            <p:cond delay="0"/>
                                          </p:stCondLst>
                                        </p:cTn>
                                        <p:tgtEl>
                                          <p:spTgt spid="34"/>
                                        </p:tgtEl>
                                        <p:attrNameLst>
                                          <p:attrName>style.visibility</p:attrName>
                                        </p:attrNameLst>
                                      </p:cBhvr>
                                      <p:to>
                                        <p:strVal val="hidden"/>
                                      </p:to>
                                    </p:set>
                                  </p:childTnLst>
                                </p:cTn>
                              </p:par>
                              <p:par>
                                <p:cTn id="18" presetID="24"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 to="" calcmode="lin" valueType="num">
                                      <p:cBhvr>
                                        <p:cTn id="20" dur="1" fill="hold"/>
                                        <p:tgtEl>
                                          <p:spTgt spid="35"/>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1" nodeType="clickEffect">
                                  <p:stCondLst>
                                    <p:cond delay="0"/>
                                  </p:stCondLst>
                                  <p:childTnLst>
                                    <p:set>
                                      <p:cBhvr>
                                        <p:cTn id="24" dur="1" fill="hold">
                                          <p:stCondLst>
                                            <p:cond delay="0"/>
                                          </p:stCondLst>
                                        </p:cTn>
                                        <p:tgtEl>
                                          <p:spTgt spid="36"/>
                                        </p:tgtEl>
                                        <p:attrNameLst>
                                          <p:attrName>style.visibility</p:attrName>
                                        </p:attrNameLst>
                                      </p:cBhvr>
                                      <p:to>
                                        <p:strVal val="visible"/>
                                      </p:to>
                                    </p:set>
                                    <p:anim to="" calcmode="lin" valueType="num">
                                      <p:cBhvr>
                                        <p:cTn id="25" dur="1" fill="hold"/>
                                        <p:tgtEl>
                                          <p:spTgt spid="3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Graphic spid="34" grpId="0">
        <p:bldAsOne/>
      </p:bldGraphic>
      <p:bldGraphic spid="34" grpId="1">
        <p:bldAsOne/>
      </p:bldGraphic>
      <p:bldP spid="35" grpId="0" animBg="1"/>
      <p:bldP spid="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928671"/>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项目评估决策</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graphicFrame>
        <p:nvGraphicFramePr>
          <p:cNvPr id="30" name="图示 29"/>
          <p:cNvGraphicFramePr/>
          <p:nvPr/>
        </p:nvGraphicFramePr>
        <p:xfrm>
          <a:off x="785786" y="1785926"/>
          <a:ext cx="7858180"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to="" calcmode="lin" valueType="num">
                                      <p:cBhvr>
                                        <p:cTn id="7" dur="1" fill="hold"/>
                                        <p:tgtEl>
                                          <p:spTgt spid="3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928671"/>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软件项目的可行性研究</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sp>
        <p:nvSpPr>
          <p:cNvPr id="30" name="圆角矩形 29"/>
          <p:cNvSpPr/>
          <p:nvPr/>
        </p:nvSpPr>
        <p:spPr bwMode="auto">
          <a:xfrm>
            <a:off x="428596" y="2000240"/>
            <a:ext cx="8286808" cy="435771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4400" b="1" dirty="0" smtClean="0"/>
              <a:t>通常各阶段研究的内容是</a:t>
            </a:r>
            <a:r>
              <a:rPr lang="zh-CN" altLang="en-US" sz="4400" b="1" dirty="0" smtClean="0">
                <a:solidFill>
                  <a:srgbClr val="FF0000"/>
                </a:solidFill>
              </a:rPr>
              <a:t>由浅入深</a:t>
            </a:r>
            <a:r>
              <a:rPr lang="zh-CN" altLang="en-US" sz="4400" b="1" dirty="0" smtClean="0"/>
              <a:t>，项目投资额度和成本估算精度要求</a:t>
            </a:r>
            <a:r>
              <a:rPr lang="zh-CN" altLang="en-US" sz="4400" b="1" dirty="0" smtClean="0">
                <a:solidFill>
                  <a:srgbClr val="FF0000"/>
                </a:solidFill>
              </a:rPr>
              <a:t>由粗到细</a:t>
            </a:r>
            <a:r>
              <a:rPr lang="zh-CN" altLang="en-US" sz="4400" b="1" dirty="0" smtClean="0"/>
              <a:t>、研究工作量</a:t>
            </a:r>
            <a:r>
              <a:rPr lang="zh-CN" altLang="en-US" sz="4400" b="1" dirty="0" smtClean="0">
                <a:solidFill>
                  <a:srgbClr val="FF0000"/>
                </a:solidFill>
              </a:rPr>
              <a:t>由小到大</a:t>
            </a:r>
            <a:r>
              <a:rPr lang="zh-CN" altLang="en-US" sz="4400" b="1" dirty="0" smtClean="0"/>
              <a:t>、研究的目标和作用</a:t>
            </a:r>
            <a:r>
              <a:rPr lang="zh-CN" altLang="en-US" sz="4400" b="1" dirty="0" smtClean="0">
                <a:solidFill>
                  <a:srgbClr val="FF0000"/>
                </a:solidFill>
              </a:rPr>
              <a:t>逐步提升</a:t>
            </a:r>
            <a:r>
              <a:rPr lang="zh-CN" altLang="en-US" sz="4400" b="1" dirty="0" smtClean="0"/>
              <a:t>，因而研究工作时间和费用也随之逐渐增加</a:t>
            </a:r>
            <a:endParaRPr kumimoji="0" lang="zh-CN" altLang="en-US" sz="4400" b="1"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to="" calcmode="lin" valueType="num">
                                      <p:cBhvr>
                                        <p:cTn id="7" dur="1" fill="hold"/>
                                        <p:tgtEl>
                                          <p:spTgt spid="3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785794"/>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可行性研究过程</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grpSp>
        <p:nvGrpSpPr>
          <p:cNvPr id="32" name="Group 2"/>
          <p:cNvGrpSpPr>
            <a:grpSpLocks/>
          </p:cNvGrpSpPr>
          <p:nvPr/>
        </p:nvGrpSpPr>
        <p:grpSpPr bwMode="auto">
          <a:xfrm>
            <a:off x="2571736" y="1714488"/>
            <a:ext cx="4071938" cy="4714875"/>
            <a:chOff x="3015" y="2217"/>
            <a:chExt cx="3570" cy="6933"/>
          </a:xfrm>
        </p:grpSpPr>
        <p:grpSp>
          <p:nvGrpSpPr>
            <p:cNvPr id="33" name="Group 3"/>
            <p:cNvGrpSpPr>
              <a:grpSpLocks/>
            </p:cNvGrpSpPr>
            <p:nvPr/>
          </p:nvGrpSpPr>
          <p:grpSpPr bwMode="auto">
            <a:xfrm>
              <a:off x="3015" y="2217"/>
              <a:ext cx="3570" cy="6375"/>
              <a:chOff x="3015" y="1905"/>
              <a:chExt cx="3570" cy="6375"/>
            </a:xfrm>
          </p:grpSpPr>
          <p:sp>
            <p:nvSpPr>
              <p:cNvPr id="35" name="Rectangle 4"/>
              <p:cNvSpPr>
                <a:spLocks noChangeArrowheads="1"/>
              </p:cNvSpPr>
              <p:nvPr/>
            </p:nvSpPr>
            <p:spPr bwMode="auto">
              <a:xfrm>
                <a:off x="3389" y="1905"/>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复查系统规模和目标</a:t>
                </a:r>
                <a:endParaRPr lang="zh-CN" sz="3600">
                  <a:solidFill>
                    <a:schemeClr val="tx2"/>
                  </a:solidFill>
                  <a:latin typeface="+mn-ea"/>
                  <a:ea typeface="+mn-ea"/>
                </a:endParaRPr>
              </a:p>
            </p:txBody>
          </p:sp>
          <p:sp>
            <p:nvSpPr>
              <p:cNvPr id="36" name="Rectangle 5"/>
              <p:cNvSpPr>
                <a:spLocks noChangeArrowheads="1"/>
              </p:cNvSpPr>
              <p:nvPr/>
            </p:nvSpPr>
            <p:spPr bwMode="auto">
              <a:xfrm>
                <a:off x="3405" y="2745"/>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dirty="0">
                    <a:solidFill>
                      <a:schemeClr val="tx2"/>
                    </a:solidFill>
                    <a:latin typeface="+mn-ea"/>
                    <a:ea typeface="+mn-ea"/>
                  </a:rPr>
                  <a:t>研究目前正在使用的系统</a:t>
                </a:r>
                <a:endParaRPr lang="zh-CN" sz="3600" dirty="0">
                  <a:solidFill>
                    <a:schemeClr val="tx2"/>
                  </a:solidFill>
                  <a:latin typeface="+mn-ea"/>
                  <a:ea typeface="+mn-ea"/>
                </a:endParaRPr>
              </a:p>
            </p:txBody>
          </p:sp>
          <p:sp>
            <p:nvSpPr>
              <p:cNvPr id="37" name="Rectangle 6"/>
              <p:cNvSpPr>
                <a:spLocks noChangeArrowheads="1"/>
              </p:cNvSpPr>
              <p:nvPr/>
            </p:nvSpPr>
            <p:spPr bwMode="auto">
              <a:xfrm>
                <a:off x="3405" y="3600"/>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dirty="0">
                    <a:solidFill>
                      <a:schemeClr val="tx2"/>
                    </a:solidFill>
                    <a:latin typeface="+mn-ea"/>
                    <a:ea typeface="+mn-ea"/>
                  </a:rPr>
                  <a:t>导出新系统的高层逻辑模型</a:t>
                </a:r>
                <a:endParaRPr lang="zh-CN" sz="3600" dirty="0">
                  <a:solidFill>
                    <a:schemeClr val="tx2"/>
                  </a:solidFill>
                  <a:latin typeface="+mn-ea"/>
                  <a:ea typeface="+mn-ea"/>
                </a:endParaRPr>
              </a:p>
            </p:txBody>
          </p:sp>
          <p:sp>
            <p:nvSpPr>
              <p:cNvPr id="38" name="Rectangle 7"/>
              <p:cNvSpPr>
                <a:spLocks noChangeArrowheads="1"/>
              </p:cNvSpPr>
              <p:nvPr/>
            </p:nvSpPr>
            <p:spPr bwMode="auto">
              <a:xfrm>
                <a:off x="3405" y="7846"/>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书写文档、提交审查</a:t>
                </a:r>
                <a:endParaRPr lang="zh-CN" sz="3600">
                  <a:solidFill>
                    <a:schemeClr val="tx2"/>
                  </a:solidFill>
                  <a:latin typeface="+mn-ea"/>
                  <a:ea typeface="+mn-ea"/>
                </a:endParaRPr>
              </a:p>
            </p:txBody>
          </p:sp>
          <p:sp>
            <p:nvSpPr>
              <p:cNvPr id="39" name="Rectangle 8"/>
              <p:cNvSpPr>
                <a:spLocks noChangeArrowheads="1"/>
              </p:cNvSpPr>
              <p:nvPr/>
            </p:nvSpPr>
            <p:spPr bwMode="auto">
              <a:xfrm>
                <a:off x="3405" y="4440"/>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重新定义问题</a:t>
                </a:r>
                <a:endParaRPr lang="zh-CN" sz="3600">
                  <a:solidFill>
                    <a:schemeClr val="tx2"/>
                  </a:solidFill>
                  <a:latin typeface="+mn-ea"/>
                  <a:ea typeface="+mn-ea"/>
                </a:endParaRPr>
              </a:p>
            </p:txBody>
          </p:sp>
          <p:sp>
            <p:nvSpPr>
              <p:cNvPr id="40" name="Rectangle 9"/>
              <p:cNvSpPr>
                <a:spLocks noChangeArrowheads="1"/>
              </p:cNvSpPr>
              <p:nvPr/>
            </p:nvSpPr>
            <p:spPr bwMode="auto">
              <a:xfrm>
                <a:off x="3405" y="5280"/>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dirty="0">
                    <a:solidFill>
                      <a:schemeClr val="tx2"/>
                    </a:solidFill>
                    <a:latin typeface="+mn-ea"/>
                    <a:ea typeface="+mn-ea"/>
                  </a:rPr>
                  <a:t>导出和评价供选择的解法</a:t>
                </a:r>
                <a:endParaRPr lang="zh-CN" sz="3600" dirty="0">
                  <a:solidFill>
                    <a:schemeClr val="tx2"/>
                  </a:solidFill>
                  <a:latin typeface="+mn-ea"/>
                  <a:ea typeface="+mn-ea"/>
                </a:endParaRPr>
              </a:p>
            </p:txBody>
          </p:sp>
          <p:sp>
            <p:nvSpPr>
              <p:cNvPr id="41" name="Rectangle 10"/>
              <p:cNvSpPr>
                <a:spLocks noChangeArrowheads="1"/>
              </p:cNvSpPr>
              <p:nvPr/>
            </p:nvSpPr>
            <p:spPr bwMode="auto">
              <a:xfrm>
                <a:off x="3405" y="6151"/>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推荐行动方案</a:t>
                </a:r>
                <a:endParaRPr lang="zh-CN" sz="3600">
                  <a:solidFill>
                    <a:schemeClr val="tx2"/>
                  </a:solidFill>
                  <a:latin typeface="+mn-ea"/>
                  <a:ea typeface="+mn-ea"/>
                </a:endParaRPr>
              </a:p>
            </p:txBody>
          </p:sp>
          <p:sp>
            <p:nvSpPr>
              <p:cNvPr id="42" name="Rectangle 11"/>
              <p:cNvSpPr>
                <a:spLocks noChangeArrowheads="1"/>
              </p:cNvSpPr>
              <p:nvPr/>
            </p:nvSpPr>
            <p:spPr bwMode="auto">
              <a:xfrm>
                <a:off x="3405" y="7006"/>
                <a:ext cx="3180" cy="434"/>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草拟开发计划</a:t>
                </a:r>
                <a:endParaRPr lang="zh-CN" sz="3600">
                  <a:solidFill>
                    <a:schemeClr val="tx2"/>
                  </a:solidFill>
                  <a:latin typeface="+mn-ea"/>
                  <a:ea typeface="+mn-ea"/>
                </a:endParaRPr>
              </a:p>
            </p:txBody>
          </p:sp>
          <p:cxnSp>
            <p:nvCxnSpPr>
              <p:cNvPr id="43" name="AutoShape 12"/>
              <p:cNvCxnSpPr>
                <a:cxnSpLocks noChangeShapeType="1"/>
              </p:cNvCxnSpPr>
              <p:nvPr/>
            </p:nvCxnSpPr>
            <p:spPr bwMode="auto">
              <a:xfrm>
                <a:off x="4920" y="2355"/>
                <a:ext cx="0" cy="390"/>
              </a:xfrm>
              <a:prstGeom prst="straightConnector1">
                <a:avLst/>
              </a:prstGeom>
              <a:noFill/>
              <a:ln w="9525">
                <a:solidFill>
                  <a:srgbClr val="000000"/>
                </a:solidFill>
                <a:round/>
                <a:headEnd/>
                <a:tailEnd type="triangle" w="med" len="med"/>
              </a:ln>
            </p:spPr>
          </p:cxnSp>
          <p:cxnSp>
            <p:nvCxnSpPr>
              <p:cNvPr id="44" name="AutoShape 13"/>
              <p:cNvCxnSpPr>
                <a:cxnSpLocks noChangeShapeType="1"/>
              </p:cNvCxnSpPr>
              <p:nvPr/>
            </p:nvCxnSpPr>
            <p:spPr bwMode="auto">
              <a:xfrm>
                <a:off x="4920" y="3180"/>
                <a:ext cx="0" cy="390"/>
              </a:xfrm>
              <a:prstGeom prst="straightConnector1">
                <a:avLst/>
              </a:prstGeom>
              <a:noFill/>
              <a:ln w="9525">
                <a:solidFill>
                  <a:srgbClr val="000000"/>
                </a:solidFill>
                <a:round/>
                <a:headEnd/>
                <a:tailEnd type="triangle" w="med" len="med"/>
              </a:ln>
            </p:spPr>
          </p:cxnSp>
          <p:cxnSp>
            <p:nvCxnSpPr>
              <p:cNvPr id="45" name="AutoShape 14"/>
              <p:cNvCxnSpPr>
                <a:cxnSpLocks noChangeShapeType="1"/>
              </p:cNvCxnSpPr>
              <p:nvPr/>
            </p:nvCxnSpPr>
            <p:spPr bwMode="auto">
              <a:xfrm>
                <a:off x="4920" y="4035"/>
                <a:ext cx="0" cy="390"/>
              </a:xfrm>
              <a:prstGeom prst="straightConnector1">
                <a:avLst/>
              </a:prstGeom>
              <a:noFill/>
              <a:ln w="9525">
                <a:solidFill>
                  <a:srgbClr val="000000"/>
                </a:solidFill>
                <a:round/>
                <a:headEnd/>
                <a:tailEnd type="triangle" w="med" len="med"/>
              </a:ln>
            </p:spPr>
          </p:cxnSp>
          <p:cxnSp>
            <p:nvCxnSpPr>
              <p:cNvPr id="46" name="AutoShape 15"/>
              <p:cNvCxnSpPr>
                <a:cxnSpLocks noChangeShapeType="1"/>
              </p:cNvCxnSpPr>
              <p:nvPr/>
            </p:nvCxnSpPr>
            <p:spPr bwMode="auto">
              <a:xfrm>
                <a:off x="4920" y="4875"/>
                <a:ext cx="0" cy="390"/>
              </a:xfrm>
              <a:prstGeom prst="straightConnector1">
                <a:avLst/>
              </a:prstGeom>
              <a:noFill/>
              <a:ln w="9525">
                <a:solidFill>
                  <a:srgbClr val="000000"/>
                </a:solidFill>
                <a:round/>
                <a:headEnd/>
                <a:tailEnd type="triangle" w="med" len="med"/>
              </a:ln>
            </p:spPr>
          </p:cxnSp>
          <p:cxnSp>
            <p:nvCxnSpPr>
              <p:cNvPr id="47" name="AutoShape 16"/>
              <p:cNvCxnSpPr>
                <a:cxnSpLocks noChangeShapeType="1"/>
              </p:cNvCxnSpPr>
              <p:nvPr/>
            </p:nvCxnSpPr>
            <p:spPr bwMode="auto">
              <a:xfrm>
                <a:off x="4920" y="5745"/>
                <a:ext cx="0" cy="390"/>
              </a:xfrm>
              <a:prstGeom prst="straightConnector1">
                <a:avLst/>
              </a:prstGeom>
              <a:noFill/>
              <a:ln w="9525">
                <a:solidFill>
                  <a:srgbClr val="000000"/>
                </a:solidFill>
                <a:round/>
                <a:headEnd/>
                <a:tailEnd type="triangle" w="med" len="med"/>
              </a:ln>
            </p:spPr>
          </p:cxnSp>
          <p:cxnSp>
            <p:nvCxnSpPr>
              <p:cNvPr id="48" name="AutoShape 17"/>
              <p:cNvCxnSpPr>
                <a:cxnSpLocks noChangeShapeType="1"/>
              </p:cNvCxnSpPr>
              <p:nvPr/>
            </p:nvCxnSpPr>
            <p:spPr bwMode="auto">
              <a:xfrm>
                <a:off x="4920" y="6585"/>
                <a:ext cx="0" cy="390"/>
              </a:xfrm>
              <a:prstGeom prst="straightConnector1">
                <a:avLst/>
              </a:prstGeom>
              <a:noFill/>
              <a:ln w="9525">
                <a:solidFill>
                  <a:srgbClr val="000000"/>
                </a:solidFill>
                <a:round/>
                <a:headEnd/>
                <a:tailEnd type="triangle" w="med" len="med"/>
              </a:ln>
            </p:spPr>
          </p:cxnSp>
          <p:cxnSp>
            <p:nvCxnSpPr>
              <p:cNvPr id="49" name="AutoShape 18"/>
              <p:cNvCxnSpPr>
                <a:cxnSpLocks noChangeShapeType="1"/>
              </p:cNvCxnSpPr>
              <p:nvPr/>
            </p:nvCxnSpPr>
            <p:spPr bwMode="auto">
              <a:xfrm>
                <a:off x="4920" y="7440"/>
                <a:ext cx="0" cy="390"/>
              </a:xfrm>
              <a:prstGeom prst="straightConnector1">
                <a:avLst/>
              </a:prstGeom>
              <a:noFill/>
              <a:ln w="9525">
                <a:solidFill>
                  <a:srgbClr val="000000"/>
                </a:solidFill>
                <a:round/>
                <a:headEnd/>
                <a:tailEnd type="triangle" w="med" len="med"/>
              </a:ln>
            </p:spPr>
          </p:cxnSp>
          <p:cxnSp>
            <p:nvCxnSpPr>
              <p:cNvPr id="50" name="AutoShape 19"/>
              <p:cNvCxnSpPr>
                <a:cxnSpLocks noChangeShapeType="1"/>
              </p:cNvCxnSpPr>
              <p:nvPr/>
            </p:nvCxnSpPr>
            <p:spPr bwMode="auto">
              <a:xfrm flipH="1">
                <a:off x="3015" y="4695"/>
                <a:ext cx="390" cy="0"/>
              </a:xfrm>
              <a:prstGeom prst="straightConnector1">
                <a:avLst/>
              </a:prstGeom>
              <a:noFill/>
              <a:ln w="9525">
                <a:solidFill>
                  <a:srgbClr val="000000"/>
                </a:solidFill>
                <a:round/>
                <a:headEnd/>
                <a:tailEnd/>
              </a:ln>
            </p:spPr>
          </p:cxnSp>
          <p:cxnSp>
            <p:nvCxnSpPr>
              <p:cNvPr id="51" name="AutoShape 20"/>
              <p:cNvCxnSpPr>
                <a:cxnSpLocks noChangeShapeType="1"/>
              </p:cNvCxnSpPr>
              <p:nvPr/>
            </p:nvCxnSpPr>
            <p:spPr bwMode="auto">
              <a:xfrm flipV="1">
                <a:off x="3015" y="2115"/>
                <a:ext cx="0" cy="2580"/>
              </a:xfrm>
              <a:prstGeom prst="straightConnector1">
                <a:avLst/>
              </a:prstGeom>
              <a:noFill/>
              <a:ln w="9525">
                <a:solidFill>
                  <a:srgbClr val="000000"/>
                </a:solidFill>
                <a:round/>
                <a:headEnd/>
                <a:tailEnd/>
              </a:ln>
            </p:spPr>
          </p:cxnSp>
          <p:cxnSp>
            <p:nvCxnSpPr>
              <p:cNvPr id="52" name="AutoShape 21"/>
              <p:cNvCxnSpPr>
                <a:cxnSpLocks noChangeShapeType="1"/>
              </p:cNvCxnSpPr>
              <p:nvPr/>
            </p:nvCxnSpPr>
            <p:spPr bwMode="auto">
              <a:xfrm>
                <a:off x="3015" y="2115"/>
                <a:ext cx="390" cy="0"/>
              </a:xfrm>
              <a:prstGeom prst="straightConnector1">
                <a:avLst/>
              </a:prstGeom>
              <a:noFill/>
              <a:ln w="9525">
                <a:solidFill>
                  <a:srgbClr val="000000"/>
                </a:solidFill>
                <a:round/>
                <a:headEnd/>
                <a:tailEnd type="triangle" w="med" len="med"/>
              </a:ln>
            </p:spPr>
          </p:cxnSp>
        </p:grpSp>
        <p:sp>
          <p:nvSpPr>
            <p:cNvPr id="34" name="Rectangle 22"/>
            <p:cNvSpPr>
              <a:spLocks noChangeArrowheads="1"/>
            </p:cNvSpPr>
            <p:nvPr/>
          </p:nvSpPr>
          <p:spPr bwMode="auto">
            <a:xfrm>
              <a:off x="3420" y="8716"/>
              <a:ext cx="3165" cy="434"/>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dirty="0" smtClean="0">
                  <a:solidFill>
                    <a:schemeClr val="tx2"/>
                  </a:solidFill>
                  <a:latin typeface="+mn-ea"/>
                  <a:ea typeface="+mn-ea"/>
                </a:rPr>
                <a:t>可行性研究</a:t>
              </a:r>
              <a:r>
                <a:rPr lang="zh-CN" altLang="en-US" sz="1400" dirty="0">
                  <a:solidFill>
                    <a:schemeClr val="tx2"/>
                  </a:solidFill>
                  <a:latin typeface="+mn-ea"/>
                  <a:ea typeface="+mn-ea"/>
                </a:rPr>
                <a:t>的步骤</a:t>
              </a:r>
              <a:endParaRPr lang="zh-CN" sz="3600" dirty="0">
                <a:solidFill>
                  <a:schemeClr val="tx2"/>
                </a:solidFill>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to="" calcmode="lin" valueType="num">
                                      <p:cBhvr>
                                        <p:cTn id="7" dur="1" fill="hold"/>
                                        <p:tgtEl>
                                          <p:spTgt spid="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357158" y="714356"/>
            <a:ext cx="8229600" cy="928686"/>
          </a:xfrm>
        </p:spPr>
        <p:txBody>
          <a:bodyPr/>
          <a:lstStyle/>
          <a:p>
            <a:pPr algn="ctr"/>
            <a:r>
              <a:rPr lang="zh-CN" altLang="en-US" b="1" dirty="0" smtClean="0">
                <a:solidFill>
                  <a:schemeClr val="tx2"/>
                </a:solidFill>
              </a:rPr>
              <a:t>成本／效益分析</a:t>
            </a:r>
          </a:p>
        </p:txBody>
      </p:sp>
      <p:sp>
        <p:nvSpPr>
          <p:cNvPr id="30" name="内容占位符 2"/>
          <p:cNvSpPr>
            <a:spLocks noGrp="1"/>
          </p:cNvSpPr>
          <p:nvPr>
            <p:ph idx="1"/>
          </p:nvPr>
        </p:nvSpPr>
        <p:spPr>
          <a:xfrm>
            <a:off x="500034" y="1928802"/>
            <a:ext cx="8229600" cy="4525963"/>
          </a:xfrm>
        </p:spPr>
        <p:txBody>
          <a:bodyPr>
            <a:normAutofit/>
          </a:bodyPr>
          <a:lstStyle/>
          <a:p>
            <a:pPr>
              <a:defRPr/>
            </a:pPr>
            <a:r>
              <a:rPr lang="zh-CN" altLang="en-US" dirty="0" smtClean="0"/>
              <a:t>成本／效益分析的目的</a:t>
            </a:r>
            <a:endParaRPr lang="en-US" altLang="zh-CN" dirty="0" smtClean="0"/>
          </a:p>
          <a:p>
            <a:pPr lvl="1">
              <a:defRPr/>
            </a:pPr>
            <a:r>
              <a:rPr lang="zh-CN" altLang="en-US" dirty="0" smtClean="0"/>
              <a:t>是从经济角度评价开发一个新软件项目是否可行。</a:t>
            </a:r>
          </a:p>
          <a:p>
            <a:pPr>
              <a:defRPr/>
            </a:pPr>
            <a:r>
              <a:rPr lang="zh-CN" altLang="en-US" dirty="0" smtClean="0"/>
              <a:t>成本／效益分析</a:t>
            </a:r>
            <a:endParaRPr lang="en-US" altLang="zh-CN" dirty="0" smtClean="0"/>
          </a:p>
          <a:p>
            <a:pPr lvl="1">
              <a:defRPr/>
            </a:pPr>
            <a:r>
              <a:rPr lang="zh-CN" altLang="en-US" dirty="0" smtClean="0"/>
              <a:t>首先是估算待开发软件项目的开发成本</a:t>
            </a:r>
            <a:endParaRPr lang="en-US" altLang="zh-CN" dirty="0" smtClean="0"/>
          </a:p>
          <a:p>
            <a:pPr lvl="1">
              <a:defRPr/>
            </a:pPr>
            <a:r>
              <a:rPr lang="zh-CN" altLang="en-US" dirty="0" smtClean="0"/>
              <a:t>然后与可能取得的效益（有形和无形的）进行比较和权衡</a:t>
            </a:r>
          </a:p>
          <a:p>
            <a:pPr>
              <a:defRPr/>
            </a:pPr>
            <a:r>
              <a:rPr lang="zh-CN" altLang="en-US" dirty="0" smtClean="0"/>
              <a:t>主要方法和技术</a:t>
            </a:r>
            <a:endParaRPr lang="en-US" altLang="zh-CN" dirty="0" smtClean="0"/>
          </a:p>
          <a:p>
            <a:pPr lvl="1">
              <a:defRPr/>
            </a:pPr>
            <a:r>
              <a:rPr lang="zh-CN" altLang="en-US" dirty="0" smtClean="0"/>
              <a:t>资金的时间价值、投资回收期、投资回收率等</a:t>
            </a:r>
          </a:p>
          <a:p>
            <a:pPr>
              <a:defRPr/>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0"/>
            <a:ext cx="9144000" cy="1071570"/>
          </a:xfrm>
          <a:prstGeom prst="rect">
            <a:avLst/>
          </a:prstGeom>
          <a:noFill/>
          <a:ln w="9525">
            <a:noFill/>
            <a:miter lim="800000"/>
            <a:headEnd/>
            <a:tailEnd/>
          </a:ln>
          <a:effectLst/>
        </p:spPr>
        <p:txBody>
          <a:bodyPr/>
          <a:lstStyle/>
          <a:p>
            <a:pPr algn="r" eaLnBrk="1" hangingPunct="1"/>
            <a:r>
              <a:rPr lang="zh-CN" altLang="en-US" sz="4800" b="1" dirty="0" smtClean="0">
                <a:effectLst>
                  <a:outerShdw blurRad="38100" dist="38100" dir="2700000" algn="tl">
                    <a:srgbClr val="C0C0C0"/>
                  </a:outerShdw>
                </a:effectLst>
                <a:latin typeface="宋体" panose="02010600030101010101" pitchFamily="2" charset="-122"/>
                <a:ea typeface="宋体" panose="02010600030101010101" pitchFamily="2" charset="-122"/>
              </a:rPr>
              <a:t>静态投资回收期</a:t>
            </a:r>
            <a:endParaRPr lang="en-US" altLang="ko-KR" sz="4800" b="1" dirty="0">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30" name="TextBox 97"/>
          <p:cNvSpPr txBox="1">
            <a:spLocks noChangeArrowheads="1"/>
          </p:cNvSpPr>
          <p:nvPr/>
        </p:nvSpPr>
        <p:spPr bwMode="auto">
          <a:xfrm>
            <a:off x="3357554" y="1000108"/>
            <a:ext cx="5000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lang="zh-CN" altLang="en-US" sz="2000" b="1" dirty="0" smtClean="0">
                <a:solidFill>
                  <a:srgbClr val="C00000"/>
                </a:solidFill>
                <a:latin typeface="+mn-ea"/>
                <a:ea typeface="+mn-ea"/>
              </a:rPr>
              <a:t>以项目净收益抵偿全部投资所需要的时间。</a:t>
            </a:r>
          </a:p>
        </p:txBody>
      </p:sp>
      <p:sp>
        <p:nvSpPr>
          <p:cNvPr id="32" name="TextBox 5"/>
          <p:cNvSpPr txBox="1">
            <a:spLocks noChangeArrowheads="1"/>
          </p:cNvSpPr>
          <p:nvPr/>
        </p:nvSpPr>
        <p:spPr bwMode="auto">
          <a:xfrm>
            <a:off x="285720" y="1428736"/>
            <a:ext cx="80724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Aft>
                <a:spcPts val="1200"/>
              </a:spcAft>
              <a:defRPr/>
            </a:pPr>
            <a:r>
              <a:rPr lang="en-US" altLang="zh-CN" b="1" dirty="0" smtClean="0">
                <a:solidFill>
                  <a:srgbClr val="0000FF"/>
                </a:solidFill>
                <a:latin typeface="+mn-ea"/>
                <a:ea typeface="+mn-ea"/>
              </a:rPr>
              <a:t>1. </a:t>
            </a:r>
            <a:r>
              <a:rPr lang="zh-CN" altLang="en-US" b="1" dirty="0" smtClean="0">
                <a:solidFill>
                  <a:srgbClr val="0000FF"/>
                </a:solidFill>
                <a:latin typeface="+mn-ea"/>
                <a:ea typeface="+mn-ea"/>
              </a:rPr>
              <a:t>静态投资回收期</a:t>
            </a:r>
          </a:p>
          <a:p>
            <a:pPr eaLnBrk="1" hangingPunct="1">
              <a:defRPr/>
            </a:pPr>
            <a:r>
              <a:rPr lang="zh-CN" altLang="en-US" dirty="0" smtClean="0">
                <a:latin typeface="+mn-ea"/>
                <a:ea typeface="+mn-ea"/>
              </a:rPr>
              <a:t>    </a:t>
            </a:r>
            <a:r>
              <a:rPr lang="zh-CN" altLang="en-US" dirty="0" smtClean="0">
                <a:solidFill>
                  <a:schemeClr val="tx2"/>
                </a:solidFill>
                <a:latin typeface="+mn-ea"/>
                <a:ea typeface="+mn-ea"/>
              </a:rPr>
              <a:t>用项目各年的净收入将全部投资回收所需要的年限。</a:t>
            </a:r>
          </a:p>
          <a:p>
            <a:pPr eaLnBrk="1" hangingPunct="1">
              <a:spcBef>
                <a:spcPts val="1200"/>
              </a:spcBef>
              <a:spcAft>
                <a:spcPts val="1200"/>
              </a:spcAft>
              <a:defRPr/>
            </a:pPr>
            <a:r>
              <a:rPr lang="zh-CN" altLang="en-US" dirty="0" smtClean="0">
                <a:solidFill>
                  <a:schemeClr val="tx2"/>
                </a:solidFill>
                <a:latin typeface="+mn-ea"/>
                <a:ea typeface="+mn-ea"/>
              </a:rPr>
              <a:t>    计算公式为：</a:t>
            </a:r>
          </a:p>
          <a:p>
            <a:pPr eaLnBrk="1" hangingPunct="1">
              <a:defRPr/>
            </a:pPr>
            <a:r>
              <a:rPr lang="zh-CN" altLang="en-US" dirty="0" smtClean="0">
                <a:solidFill>
                  <a:schemeClr val="tx2"/>
                </a:solidFill>
                <a:latin typeface="+mn-ea"/>
                <a:ea typeface="+mn-ea"/>
              </a:rPr>
              <a:t>    如果投产后的每年净收益相等，或用年平均净收益计算时，计算公式为：</a:t>
            </a:r>
          </a:p>
        </p:txBody>
      </p:sp>
      <p:pic>
        <p:nvPicPr>
          <p:cNvPr id="33" name="Picture 3"/>
          <p:cNvPicPr>
            <a:picLocks noChangeAspect="1" noChangeArrowheads="1"/>
          </p:cNvPicPr>
          <p:nvPr/>
        </p:nvPicPr>
        <p:blipFill>
          <a:blip r:embed="rId3"/>
          <a:srcRect/>
          <a:stretch>
            <a:fillRect/>
          </a:stretch>
        </p:blipFill>
        <p:spPr bwMode="auto">
          <a:xfrm>
            <a:off x="1000125" y="4357688"/>
            <a:ext cx="1819275" cy="619125"/>
          </a:xfrm>
          <a:prstGeom prst="rect">
            <a:avLst/>
          </a:prstGeom>
          <a:noFill/>
          <a:ln w="9525">
            <a:noFill/>
            <a:miter lim="800000"/>
            <a:headEnd/>
            <a:tailEnd/>
          </a:ln>
        </p:spPr>
      </p:pic>
      <p:pic>
        <p:nvPicPr>
          <p:cNvPr id="34" name="Picture 5"/>
          <p:cNvPicPr>
            <a:picLocks noChangeAspect="1" noChangeArrowheads="1"/>
          </p:cNvPicPr>
          <p:nvPr/>
        </p:nvPicPr>
        <p:blipFill>
          <a:blip r:embed="rId4"/>
          <a:srcRect/>
          <a:stretch>
            <a:fillRect/>
          </a:stretch>
        </p:blipFill>
        <p:spPr bwMode="auto">
          <a:xfrm>
            <a:off x="4572000" y="4149725"/>
            <a:ext cx="3819525" cy="1971675"/>
          </a:xfrm>
          <a:prstGeom prst="rect">
            <a:avLst/>
          </a:prstGeom>
          <a:noFill/>
          <a:ln w="9525">
            <a:noFill/>
            <a:miter lim="800000"/>
            <a:headEnd/>
            <a:tailEnd/>
          </a:ln>
        </p:spPr>
      </p:pic>
      <p:pic>
        <p:nvPicPr>
          <p:cNvPr id="35" name="Picture 6"/>
          <p:cNvPicPr>
            <a:picLocks noChangeAspect="1" noChangeArrowheads="1"/>
          </p:cNvPicPr>
          <p:nvPr/>
        </p:nvPicPr>
        <p:blipFill>
          <a:blip r:embed="rId5"/>
          <a:srcRect/>
          <a:stretch>
            <a:fillRect/>
          </a:stretch>
        </p:blipFill>
        <p:spPr bwMode="auto">
          <a:xfrm>
            <a:off x="855663" y="5214938"/>
            <a:ext cx="3429000"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7"/>
          <p:cNvSpPr>
            <a:spLocks noGrp="1"/>
          </p:cNvSpPr>
          <p:nvPr>
            <p:ph idx="1"/>
          </p:nvPr>
        </p:nvSpPr>
        <p:spPr>
          <a:xfrm>
            <a:off x="457200" y="1600200"/>
            <a:ext cx="8229600" cy="4525963"/>
          </a:xfrm>
        </p:spPr>
        <p:txBody>
          <a:bodyPr/>
          <a:lstStyle/>
          <a:p>
            <a:r>
              <a:rPr lang="en-US" altLang="zh-CN" dirty="0" smtClean="0"/>
              <a:t>A</a:t>
            </a:r>
            <a:r>
              <a:rPr lang="zh-CN" altLang="en-US" dirty="0" smtClean="0"/>
              <a:t>、</a:t>
            </a:r>
            <a:r>
              <a:rPr lang="en-US" altLang="zh-CN" dirty="0" smtClean="0"/>
              <a:t>B</a:t>
            </a:r>
            <a:r>
              <a:rPr lang="zh-CN" altLang="en-US" dirty="0" smtClean="0"/>
              <a:t>两个方案的静态投资回收期计算表（万元）</a:t>
            </a:r>
          </a:p>
        </p:txBody>
      </p:sp>
      <p:pic>
        <p:nvPicPr>
          <p:cNvPr id="32" name="Picture 2"/>
          <p:cNvPicPr>
            <a:picLocks noChangeAspect="1" noChangeArrowheads="1"/>
          </p:cNvPicPr>
          <p:nvPr/>
        </p:nvPicPr>
        <p:blipFill>
          <a:blip r:embed="rId3"/>
          <a:srcRect t="14449"/>
          <a:stretch>
            <a:fillRect/>
          </a:stretch>
        </p:blipFill>
        <p:spPr bwMode="auto">
          <a:xfrm>
            <a:off x="398463" y="2636838"/>
            <a:ext cx="8423275"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0" name="Rectangle 30"/>
          <p:cNvSpPr>
            <a:spLocks noChangeArrowheads="1"/>
          </p:cNvSpPr>
          <p:nvPr/>
        </p:nvSpPr>
        <p:spPr bwMode="auto">
          <a:xfrm>
            <a:off x="0" y="0"/>
            <a:ext cx="9144000" cy="1071570"/>
          </a:xfrm>
          <a:prstGeom prst="rect">
            <a:avLst/>
          </a:prstGeom>
          <a:noFill/>
          <a:ln w="9525">
            <a:noFill/>
            <a:miter lim="800000"/>
            <a:headEnd/>
            <a:tailEnd/>
          </a:ln>
          <a:effectLst/>
        </p:spPr>
        <p:txBody>
          <a:bodyPr/>
          <a:lstStyle/>
          <a:p>
            <a:pPr algn="r" eaLnBrk="1" hangingPunct="1"/>
            <a:r>
              <a:rPr lang="zh-CN" altLang="en-US" sz="4800" b="1" dirty="0">
                <a:effectLst>
                  <a:outerShdw blurRad="38100" dist="38100" dir="2700000" algn="tl">
                    <a:srgbClr val="C0C0C0"/>
                  </a:outerShdw>
                </a:effectLst>
                <a:latin typeface="宋体" panose="02010600030101010101" pitchFamily="2" charset="-122"/>
                <a:ea typeface="宋体" panose="02010600030101010101" pitchFamily="2" charset="-122"/>
              </a:rPr>
              <a:t>动态投资回收期</a:t>
            </a:r>
            <a:endParaRPr lang="en-US" altLang="ko-KR" sz="4800" b="1" dirty="0">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8" name="内容占位符 6"/>
          <p:cNvSpPr>
            <a:spLocks noGrp="1"/>
          </p:cNvSpPr>
          <p:nvPr>
            <p:ph idx="1"/>
          </p:nvPr>
        </p:nvSpPr>
        <p:spPr>
          <a:xfrm>
            <a:off x="457200" y="1600200"/>
            <a:ext cx="8229600" cy="4525963"/>
          </a:xfrm>
        </p:spPr>
        <p:txBody>
          <a:bodyPr/>
          <a:lstStyle/>
          <a:p>
            <a:r>
              <a:rPr lang="zh-CN" altLang="en-US" dirty="0" smtClean="0">
                <a:solidFill>
                  <a:schemeClr val="tx2"/>
                </a:solidFill>
              </a:rPr>
              <a:t>在考虑资金时间价值条件下，按设定的利率回收全部投资所需要的时间</a:t>
            </a:r>
          </a:p>
        </p:txBody>
      </p:sp>
      <p:pic>
        <p:nvPicPr>
          <p:cNvPr id="9" name="Picture 2"/>
          <p:cNvPicPr>
            <a:picLocks noChangeAspect="1" noChangeArrowheads="1"/>
          </p:cNvPicPr>
          <p:nvPr/>
        </p:nvPicPr>
        <p:blipFill>
          <a:blip r:embed="rId3"/>
          <a:srcRect/>
          <a:stretch>
            <a:fillRect/>
          </a:stretch>
        </p:blipFill>
        <p:spPr bwMode="auto">
          <a:xfrm>
            <a:off x="1042988" y="3027363"/>
            <a:ext cx="45529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642910" y="2852738"/>
            <a:ext cx="8215369" cy="1366837"/>
          </a:xfrm>
          <a:prstGeom prst="rect">
            <a:avLst/>
          </a:prstGeom>
          <a:noFill/>
          <a:ln w="9525">
            <a:noFill/>
            <a:miter lim="800000"/>
            <a:headEnd/>
            <a:tailEnd/>
          </a:ln>
          <a:effectLst/>
        </p:spPr>
        <p:txBody>
          <a:bodyPr/>
          <a:lstStyle/>
          <a:p>
            <a:pPr algn="ctr" eaLnBrk="1" hangingPunct="1"/>
            <a:r>
              <a:rPr lang="zh-CN" altLang="en-US" sz="6000" b="1" u="sng" dirty="0" smtClean="0">
                <a:solidFill>
                  <a:schemeClr val="accent1"/>
                </a:solidFill>
                <a:effectLst>
                  <a:outerShdw blurRad="38100" dist="38100" dir="2700000" algn="tl">
                    <a:srgbClr val="C0C0C0"/>
                  </a:outerShdw>
                </a:effectLst>
                <a:latin typeface="Verdana" pitchFamily="34" charset="0"/>
                <a:ea typeface="굴림" pitchFamily="50" charset="-127"/>
              </a:rPr>
              <a:t>第二章 可行性研究分析</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7"/>
          <p:cNvSpPr>
            <a:spLocks noGrp="1"/>
          </p:cNvSpPr>
          <p:nvPr>
            <p:ph idx="1"/>
          </p:nvPr>
        </p:nvSpPr>
        <p:spPr>
          <a:xfrm>
            <a:off x="457200" y="1600200"/>
            <a:ext cx="8229600" cy="4525963"/>
          </a:xfrm>
        </p:spPr>
        <p:txBody>
          <a:bodyPr/>
          <a:lstStyle/>
          <a:p>
            <a:r>
              <a:rPr lang="en-US" altLang="zh-CN" dirty="0" smtClean="0"/>
              <a:t>A</a:t>
            </a:r>
            <a:r>
              <a:rPr lang="zh-CN" altLang="en-US" dirty="0" smtClean="0"/>
              <a:t>、</a:t>
            </a:r>
            <a:r>
              <a:rPr lang="en-US" altLang="zh-CN" dirty="0" smtClean="0"/>
              <a:t>B</a:t>
            </a:r>
            <a:r>
              <a:rPr lang="zh-CN" altLang="en-US" dirty="0" smtClean="0"/>
              <a:t>两个方案的动态投资回收期计算表（万元）</a:t>
            </a:r>
          </a:p>
        </p:txBody>
      </p:sp>
      <p:pic>
        <p:nvPicPr>
          <p:cNvPr id="5" name="Picture 2"/>
          <p:cNvPicPr>
            <a:picLocks noChangeAspect="1" noChangeArrowheads="1"/>
          </p:cNvPicPr>
          <p:nvPr/>
        </p:nvPicPr>
        <p:blipFill>
          <a:blip r:embed="rId3"/>
          <a:srcRect t="7700"/>
          <a:stretch>
            <a:fillRect/>
          </a:stretch>
        </p:blipFill>
        <p:spPr bwMode="auto">
          <a:xfrm>
            <a:off x="323850" y="2492375"/>
            <a:ext cx="8389938" cy="2711450"/>
          </a:xfrm>
          <a:prstGeom prst="rect">
            <a:avLst/>
          </a:prstGeom>
          <a:noFill/>
          <a:ln w="9525">
            <a:noFill/>
            <a:miter lim="800000"/>
            <a:headEnd/>
            <a:tailEnd/>
          </a:ln>
        </p:spPr>
      </p:pic>
      <p:sp>
        <p:nvSpPr>
          <p:cNvPr id="6" name="TextBox 5"/>
          <p:cNvSpPr txBox="1"/>
          <p:nvPr/>
        </p:nvSpPr>
        <p:spPr>
          <a:xfrm>
            <a:off x="928662" y="2143116"/>
            <a:ext cx="1627369" cy="369332"/>
          </a:xfrm>
          <a:prstGeom prst="rect">
            <a:avLst/>
          </a:prstGeom>
          <a:noFill/>
        </p:spPr>
        <p:txBody>
          <a:bodyPr wrap="none" rtlCol="0">
            <a:spAutoFit/>
          </a:bodyPr>
          <a:lstStyle/>
          <a:p>
            <a:r>
              <a:rPr lang="zh-CN" altLang="en-US" b="1" dirty="0" smtClean="0">
                <a:solidFill>
                  <a:srgbClr val="FF0000"/>
                </a:solidFill>
              </a:rPr>
              <a:t>假设利率：</a:t>
            </a:r>
            <a:r>
              <a:rPr lang="en-US" altLang="zh-CN" b="1" dirty="0" smtClean="0">
                <a:solidFill>
                  <a:srgbClr val="FF0000"/>
                </a:solidFill>
              </a:rPr>
              <a:t>0.1</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a:spLocks noGrp="1"/>
          </p:cNvSpPr>
          <p:nvPr>
            <p:ph type="title"/>
          </p:nvPr>
        </p:nvSpPr>
        <p:spPr>
          <a:xfrm>
            <a:off x="642910" y="0"/>
            <a:ext cx="8229600" cy="1143000"/>
          </a:xfrm>
        </p:spPr>
        <p:txBody>
          <a:bodyPr/>
          <a:lstStyle/>
          <a:p>
            <a:pPr algn="r"/>
            <a:r>
              <a:rPr lang="zh-CN" altLang="en-US" sz="3600" b="1" dirty="0" smtClean="0"/>
              <a:t>投资收益率</a:t>
            </a:r>
          </a:p>
        </p:txBody>
      </p:sp>
      <p:sp>
        <p:nvSpPr>
          <p:cNvPr id="32" name="内容占位符 6"/>
          <p:cNvSpPr>
            <a:spLocks noGrp="1"/>
          </p:cNvSpPr>
          <p:nvPr>
            <p:ph idx="1"/>
          </p:nvPr>
        </p:nvSpPr>
        <p:spPr>
          <a:xfrm>
            <a:off x="457200" y="1600200"/>
            <a:ext cx="8229600" cy="4525963"/>
          </a:xfrm>
        </p:spPr>
        <p:txBody>
          <a:bodyPr/>
          <a:lstStyle/>
          <a:p>
            <a:r>
              <a:rPr lang="zh-CN" altLang="en-US" sz="2400" dirty="0" smtClean="0"/>
              <a:t>也称投资报酬率，是指项目达到设计生产能力后，一个正常年份的净收益额与项目总投资的比率。是财务盈利能力分析和考察项目投资盈利水平的重要指标。</a:t>
            </a:r>
          </a:p>
          <a:p>
            <a:endParaRPr lang="zh-CN" altLang="en-US" sz="2400" dirty="0" smtClean="0"/>
          </a:p>
        </p:txBody>
      </p:sp>
      <p:grpSp>
        <p:nvGrpSpPr>
          <p:cNvPr id="34" name="组合 12"/>
          <p:cNvGrpSpPr>
            <a:grpSpLocks/>
          </p:cNvGrpSpPr>
          <p:nvPr/>
        </p:nvGrpSpPr>
        <p:grpSpPr bwMode="auto">
          <a:xfrm>
            <a:off x="706438" y="3284538"/>
            <a:ext cx="7905750" cy="2971800"/>
            <a:chOff x="706438" y="3284984"/>
            <a:chExt cx="7905750" cy="2971800"/>
          </a:xfrm>
        </p:grpSpPr>
        <p:pic>
          <p:nvPicPr>
            <p:cNvPr id="35" name="Picture 3"/>
            <p:cNvPicPr>
              <a:picLocks noChangeAspect="1" noChangeArrowheads="1"/>
            </p:cNvPicPr>
            <p:nvPr/>
          </p:nvPicPr>
          <p:blipFill>
            <a:blip r:embed="rId3"/>
            <a:srcRect/>
            <a:stretch>
              <a:fillRect/>
            </a:stretch>
          </p:blipFill>
          <p:spPr bwMode="auto">
            <a:xfrm>
              <a:off x="706438" y="3284984"/>
              <a:ext cx="7905750" cy="2971800"/>
            </a:xfrm>
            <a:prstGeom prst="rect">
              <a:avLst/>
            </a:prstGeom>
            <a:noFill/>
            <a:ln w="9525">
              <a:noFill/>
              <a:miter lim="800000"/>
              <a:headEnd/>
              <a:tailEnd/>
            </a:ln>
          </p:spPr>
        </p:pic>
        <p:sp>
          <p:nvSpPr>
            <p:cNvPr id="36" name="矩形 35"/>
            <p:cNvSpPr/>
            <p:nvPr/>
          </p:nvSpPr>
          <p:spPr>
            <a:xfrm>
              <a:off x="6948488" y="3284984"/>
              <a:ext cx="1008062" cy="576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a:spLocks noGrp="1"/>
          </p:cNvSpPr>
          <p:nvPr>
            <p:ph type="title"/>
          </p:nvPr>
        </p:nvSpPr>
        <p:spPr>
          <a:xfrm>
            <a:off x="571472" y="0"/>
            <a:ext cx="8229600" cy="1143000"/>
          </a:xfrm>
        </p:spPr>
        <p:txBody>
          <a:bodyPr/>
          <a:lstStyle/>
          <a:p>
            <a:pPr algn="r"/>
            <a:r>
              <a:rPr lang="zh-CN" altLang="en-US" b="1" dirty="0" smtClean="0"/>
              <a:t>投资收益率</a:t>
            </a:r>
          </a:p>
        </p:txBody>
      </p:sp>
      <p:sp>
        <p:nvSpPr>
          <p:cNvPr id="33" name="TextBox 5"/>
          <p:cNvSpPr txBox="1">
            <a:spLocks noChangeArrowheads="1"/>
          </p:cNvSpPr>
          <p:nvPr/>
        </p:nvSpPr>
        <p:spPr bwMode="auto">
          <a:xfrm>
            <a:off x="642938" y="2054225"/>
            <a:ext cx="80724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03238"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lang="zh-CN" altLang="en-US" dirty="0" smtClean="0">
                <a:latin typeface="+mn-ea"/>
                <a:ea typeface="+mn-ea"/>
              </a:rPr>
              <a:t>是指项目投产后正常年份的利润总额或生产期年平均利润总额与项目总投资的比率。</a:t>
            </a:r>
          </a:p>
        </p:txBody>
      </p:sp>
      <p:sp>
        <p:nvSpPr>
          <p:cNvPr id="34" name="TextBox 6"/>
          <p:cNvSpPr txBox="1">
            <a:spLocks noChangeArrowheads="1"/>
          </p:cNvSpPr>
          <p:nvPr/>
        </p:nvSpPr>
        <p:spPr bwMode="auto">
          <a:xfrm>
            <a:off x="500063" y="1557338"/>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Aft>
                <a:spcPts val="1200"/>
              </a:spcAft>
              <a:defRPr/>
            </a:pPr>
            <a:r>
              <a:rPr lang="en-US" altLang="zh-CN" sz="2800" dirty="0" smtClean="0">
                <a:solidFill>
                  <a:srgbClr val="0000FF"/>
                </a:solidFill>
                <a:latin typeface="+mn-ea"/>
                <a:ea typeface="+mn-ea"/>
              </a:rPr>
              <a:t>1. </a:t>
            </a:r>
            <a:r>
              <a:rPr lang="zh-CN" altLang="en-US" sz="2800" dirty="0" smtClean="0">
                <a:solidFill>
                  <a:srgbClr val="0000FF"/>
                </a:solidFill>
                <a:latin typeface="+mn-ea"/>
                <a:ea typeface="+mn-ea"/>
              </a:rPr>
              <a:t>投资利润率</a:t>
            </a:r>
            <a:endParaRPr lang="en-US" altLang="zh-CN" sz="2800" dirty="0" smtClean="0">
              <a:solidFill>
                <a:srgbClr val="0000FF"/>
              </a:solidFill>
              <a:latin typeface="+mn-ea"/>
              <a:ea typeface="+mn-ea"/>
            </a:endParaRPr>
          </a:p>
        </p:txBody>
      </p:sp>
      <p:pic>
        <p:nvPicPr>
          <p:cNvPr id="35" name="Picture 2"/>
          <p:cNvPicPr>
            <a:picLocks noChangeAspect="1" noChangeArrowheads="1"/>
          </p:cNvPicPr>
          <p:nvPr/>
        </p:nvPicPr>
        <p:blipFill>
          <a:blip r:embed="rId3"/>
          <a:srcRect/>
          <a:stretch>
            <a:fillRect/>
          </a:stretch>
        </p:blipFill>
        <p:spPr bwMode="auto">
          <a:xfrm>
            <a:off x="1785938" y="2911475"/>
            <a:ext cx="5372100" cy="704850"/>
          </a:xfrm>
          <a:prstGeom prst="rect">
            <a:avLst/>
          </a:prstGeom>
          <a:noFill/>
          <a:ln w="9525">
            <a:noFill/>
            <a:miter lim="800000"/>
            <a:headEnd/>
            <a:tailEnd/>
          </a:ln>
        </p:spPr>
      </p:pic>
      <p:sp>
        <p:nvSpPr>
          <p:cNvPr id="36" name="TextBox 8"/>
          <p:cNvSpPr txBox="1">
            <a:spLocks noChangeArrowheads="1"/>
          </p:cNvSpPr>
          <p:nvPr/>
        </p:nvSpPr>
        <p:spPr bwMode="auto">
          <a:xfrm>
            <a:off x="500063" y="3535363"/>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Aft>
                <a:spcPts val="1200"/>
              </a:spcAft>
              <a:defRPr/>
            </a:pPr>
            <a:r>
              <a:rPr lang="en-US" altLang="zh-CN" sz="2800" dirty="0" smtClean="0">
                <a:solidFill>
                  <a:srgbClr val="0000FF"/>
                </a:solidFill>
                <a:latin typeface="+mn-ea"/>
                <a:ea typeface="+mn-ea"/>
              </a:rPr>
              <a:t>2. </a:t>
            </a:r>
            <a:r>
              <a:rPr lang="zh-CN" altLang="en-US" sz="2800" dirty="0" smtClean="0">
                <a:solidFill>
                  <a:srgbClr val="0000FF"/>
                </a:solidFill>
                <a:latin typeface="+mn-ea"/>
                <a:ea typeface="+mn-ea"/>
              </a:rPr>
              <a:t>投资利税率</a:t>
            </a:r>
            <a:endParaRPr lang="en-US" altLang="zh-CN" sz="2800" dirty="0" smtClean="0">
              <a:solidFill>
                <a:srgbClr val="0000FF"/>
              </a:solidFill>
              <a:latin typeface="+mn-ea"/>
              <a:ea typeface="+mn-ea"/>
            </a:endParaRPr>
          </a:p>
        </p:txBody>
      </p:sp>
      <p:sp>
        <p:nvSpPr>
          <p:cNvPr id="37" name="TextBox 9"/>
          <p:cNvSpPr txBox="1">
            <a:spLocks noChangeArrowheads="1"/>
          </p:cNvSpPr>
          <p:nvPr/>
        </p:nvSpPr>
        <p:spPr bwMode="auto">
          <a:xfrm>
            <a:off x="642938" y="4086225"/>
            <a:ext cx="8072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03238"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lang="zh-CN" altLang="en-US" smtClean="0">
                <a:latin typeface="+mn-ea"/>
                <a:ea typeface="+mn-ea"/>
              </a:rPr>
              <a:t>是指项目投产后正常年份的利税总额或生产期年平均利税总额与项目总投资的比率。</a:t>
            </a:r>
          </a:p>
        </p:txBody>
      </p:sp>
      <p:pic>
        <p:nvPicPr>
          <p:cNvPr id="38" name="Picture 3"/>
          <p:cNvPicPr>
            <a:picLocks noChangeAspect="1" noChangeArrowheads="1"/>
          </p:cNvPicPr>
          <p:nvPr/>
        </p:nvPicPr>
        <p:blipFill>
          <a:blip r:embed="rId4"/>
          <a:srcRect/>
          <a:stretch>
            <a:fillRect/>
          </a:stretch>
        </p:blipFill>
        <p:spPr bwMode="auto">
          <a:xfrm>
            <a:off x="2000250" y="4943475"/>
            <a:ext cx="5353050" cy="75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endParaRPr lang="zh-CN" altLang="en-US"/>
          </a:p>
        </p:txBody>
      </p:sp>
      <p:sp>
        <p:nvSpPr>
          <p:cNvPr id="12" name="TextBox 5"/>
          <p:cNvSpPr txBox="1">
            <a:spLocks noChangeArrowheads="1"/>
          </p:cNvSpPr>
          <p:nvPr/>
        </p:nvSpPr>
        <p:spPr bwMode="auto">
          <a:xfrm>
            <a:off x="642938" y="2397125"/>
            <a:ext cx="80724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03238"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lang="zh-CN" altLang="en-US" smtClean="0">
                <a:latin typeface="+mn-ea"/>
                <a:ea typeface="+mn-ea"/>
              </a:rPr>
              <a:t>是指项目投产后正常年份的利润总额或生产期年平均利润总额与项目资本金的比率。</a:t>
            </a:r>
          </a:p>
        </p:txBody>
      </p:sp>
      <p:sp>
        <p:nvSpPr>
          <p:cNvPr id="13" name="TextBox 6"/>
          <p:cNvSpPr txBox="1">
            <a:spLocks noChangeArrowheads="1"/>
          </p:cNvSpPr>
          <p:nvPr/>
        </p:nvSpPr>
        <p:spPr bwMode="auto">
          <a:xfrm>
            <a:off x="500063" y="1844675"/>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Aft>
                <a:spcPts val="1200"/>
              </a:spcAft>
              <a:defRPr/>
            </a:pPr>
            <a:r>
              <a:rPr lang="en-US" altLang="zh-CN" sz="2800" dirty="0" smtClean="0">
                <a:solidFill>
                  <a:srgbClr val="0000FF"/>
                </a:solidFill>
                <a:latin typeface="+mn-ea"/>
                <a:ea typeface="+mn-ea"/>
              </a:rPr>
              <a:t>3. </a:t>
            </a:r>
            <a:r>
              <a:rPr lang="zh-CN" altLang="en-US" sz="2800" dirty="0" smtClean="0">
                <a:solidFill>
                  <a:srgbClr val="0000FF"/>
                </a:solidFill>
                <a:latin typeface="+mn-ea"/>
                <a:ea typeface="+mn-ea"/>
              </a:rPr>
              <a:t>资本金利润率</a:t>
            </a:r>
            <a:endParaRPr lang="en-US" altLang="zh-CN" sz="2800" dirty="0" smtClean="0">
              <a:solidFill>
                <a:srgbClr val="0000FF"/>
              </a:solidFill>
              <a:latin typeface="+mn-ea"/>
              <a:ea typeface="+mn-ea"/>
            </a:endParaRPr>
          </a:p>
        </p:txBody>
      </p:sp>
      <p:sp>
        <p:nvSpPr>
          <p:cNvPr id="14" name="TextBox 8"/>
          <p:cNvSpPr txBox="1">
            <a:spLocks noChangeArrowheads="1"/>
          </p:cNvSpPr>
          <p:nvPr/>
        </p:nvSpPr>
        <p:spPr bwMode="auto">
          <a:xfrm>
            <a:off x="428625" y="4521200"/>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Aft>
                <a:spcPts val="1200"/>
              </a:spcAft>
              <a:defRPr/>
            </a:pPr>
            <a:r>
              <a:rPr lang="zh-CN" altLang="en-US" smtClean="0">
                <a:solidFill>
                  <a:srgbClr val="0000FF"/>
                </a:solidFill>
                <a:latin typeface="+mn-ea"/>
                <a:ea typeface="+mn-ea"/>
              </a:rPr>
              <a:t>一般来说，投资收益率与投资回收期指标互为倒数关系，即：</a:t>
            </a:r>
            <a:endParaRPr lang="en-US" altLang="zh-CN" smtClean="0">
              <a:solidFill>
                <a:srgbClr val="0000FF"/>
              </a:solidFill>
              <a:latin typeface="+mn-ea"/>
              <a:ea typeface="+mn-ea"/>
            </a:endParaRPr>
          </a:p>
        </p:txBody>
      </p:sp>
      <p:pic>
        <p:nvPicPr>
          <p:cNvPr id="15" name="Picture 2"/>
          <p:cNvPicPr>
            <a:picLocks noChangeAspect="1" noChangeArrowheads="1"/>
          </p:cNvPicPr>
          <p:nvPr/>
        </p:nvPicPr>
        <p:blipFill>
          <a:blip r:embed="rId3"/>
          <a:srcRect/>
          <a:stretch>
            <a:fillRect/>
          </a:stretch>
        </p:blipFill>
        <p:spPr bwMode="auto">
          <a:xfrm>
            <a:off x="1785938" y="3286125"/>
            <a:ext cx="5534025" cy="695325"/>
          </a:xfrm>
          <a:prstGeom prst="rect">
            <a:avLst/>
          </a:prstGeom>
          <a:noFill/>
          <a:ln w="9525">
            <a:noFill/>
            <a:miter lim="800000"/>
            <a:headEnd/>
            <a:tailEnd/>
          </a:ln>
        </p:spPr>
      </p:pic>
      <p:pic>
        <p:nvPicPr>
          <p:cNvPr id="16" name="Picture 3"/>
          <p:cNvPicPr>
            <a:picLocks noChangeAspect="1" noChangeArrowheads="1"/>
          </p:cNvPicPr>
          <p:nvPr/>
        </p:nvPicPr>
        <p:blipFill>
          <a:blip r:embed="rId4"/>
          <a:srcRect/>
          <a:stretch>
            <a:fillRect/>
          </a:stretch>
        </p:blipFill>
        <p:spPr bwMode="auto">
          <a:xfrm>
            <a:off x="2928938" y="5214938"/>
            <a:ext cx="2933700"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8650" y="0"/>
            <a:ext cx="8515350" cy="1325563"/>
          </a:xfrm>
        </p:spPr>
        <p:txBody>
          <a:bodyPr/>
          <a:lstStyle/>
          <a:p>
            <a:pPr algn="r"/>
            <a:r>
              <a:rPr lang="zh-CN" altLang="en-US" b="1" dirty="0" smtClean="0"/>
              <a:t>方案的选择与决策</a:t>
            </a:r>
            <a:endParaRPr lang="zh-CN" altLang="en-US" b="1" dirty="0"/>
          </a:p>
        </p:txBody>
      </p:sp>
      <p:graphicFrame>
        <p:nvGraphicFramePr>
          <p:cNvPr id="8" name="图示 7"/>
          <p:cNvGraphicFramePr/>
          <p:nvPr/>
        </p:nvGraphicFramePr>
        <p:xfrm>
          <a:off x="500034" y="1071546"/>
          <a:ext cx="8643966"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8650" y="12778"/>
            <a:ext cx="8515350" cy="1325563"/>
          </a:xfrm>
        </p:spPr>
        <p:txBody>
          <a:bodyPr/>
          <a:lstStyle/>
          <a:p>
            <a:pPr algn="r"/>
            <a:r>
              <a:rPr lang="zh-CN" altLang="en-US" b="1" dirty="0" smtClean="0"/>
              <a:t>确定性决策</a:t>
            </a:r>
            <a:endParaRPr lang="zh-CN" altLang="en-US" b="1" dirty="0"/>
          </a:p>
        </p:txBody>
      </p:sp>
      <p:sp>
        <p:nvSpPr>
          <p:cNvPr id="6" name="TextBox 5"/>
          <p:cNvSpPr txBox="1">
            <a:spLocks noChangeArrowheads="1"/>
          </p:cNvSpPr>
          <p:nvPr/>
        </p:nvSpPr>
        <p:spPr bwMode="auto">
          <a:xfrm>
            <a:off x="714375" y="1825625"/>
            <a:ext cx="78898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2200" b="1" dirty="0" smtClean="0">
                <a:solidFill>
                  <a:schemeClr val="tx2"/>
                </a:solidFill>
                <a:latin typeface="+mn-ea"/>
                <a:ea typeface="+mn-ea"/>
              </a:rPr>
              <a:t>是指只存在一种确定的自然状态，有两个或两个以上的方案，各方案在确定条件下的收益值或损失值都可以量化和计算。对各方案进行对比分析，从中选取收益值（或收益率）最大的方案，或损失值（损失率）最小的方案作为决策结果。</a:t>
            </a:r>
            <a:endParaRPr lang="en-US" altLang="zh-CN" sz="2200" b="1" dirty="0" smtClean="0">
              <a:solidFill>
                <a:schemeClr val="tx2"/>
              </a:solidFill>
              <a:latin typeface="+mn-ea"/>
              <a:ea typeface="+mn-ea"/>
            </a:endParaRPr>
          </a:p>
        </p:txBody>
      </p:sp>
      <p:sp>
        <p:nvSpPr>
          <p:cNvPr id="7" name="TextBox 7"/>
          <p:cNvSpPr txBox="1">
            <a:spLocks noChangeArrowheads="1"/>
          </p:cNvSpPr>
          <p:nvPr/>
        </p:nvSpPr>
        <p:spPr bwMode="auto">
          <a:xfrm>
            <a:off x="642938" y="5227638"/>
            <a:ext cx="7889875"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1900" b="1" dirty="0" smtClean="0">
                <a:solidFill>
                  <a:schemeClr val="tx2"/>
                </a:solidFill>
                <a:latin typeface="+mn-ea"/>
                <a:ea typeface="+mn-ea"/>
              </a:rPr>
              <a:t>如果可以肯定未来市场需求状况是销售好，则应选择方案</a:t>
            </a:r>
            <a:r>
              <a:rPr lang="en-US" altLang="zh-CN" sz="1900" b="1" dirty="0" smtClean="0">
                <a:solidFill>
                  <a:schemeClr val="tx2"/>
                </a:solidFill>
                <a:latin typeface="+mn-ea"/>
                <a:ea typeface="+mn-ea"/>
              </a:rPr>
              <a:t>C</a:t>
            </a:r>
            <a:r>
              <a:rPr lang="zh-CN" altLang="en-US" sz="1900" b="1" dirty="0" smtClean="0">
                <a:solidFill>
                  <a:schemeClr val="tx2"/>
                </a:solidFill>
                <a:latin typeface="+mn-ea"/>
                <a:ea typeface="+mn-ea"/>
              </a:rPr>
              <a:t>，因为方案</a:t>
            </a:r>
            <a:r>
              <a:rPr lang="en-US" altLang="zh-CN" sz="1900" b="1" dirty="0" smtClean="0">
                <a:solidFill>
                  <a:schemeClr val="tx2"/>
                </a:solidFill>
                <a:latin typeface="+mn-ea"/>
                <a:ea typeface="+mn-ea"/>
              </a:rPr>
              <a:t>C</a:t>
            </a:r>
            <a:r>
              <a:rPr lang="zh-CN" altLang="en-US" sz="1900" b="1" dirty="0" smtClean="0">
                <a:solidFill>
                  <a:schemeClr val="tx2"/>
                </a:solidFill>
                <a:latin typeface="+mn-ea"/>
                <a:ea typeface="+mn-ea"/>
              </a:rPr>
              <a:t>可以为企业带来</a:t>
            </a:r>
            <a:r>
              <a:rPr lang="en-US" altLang="zh-CN" sz="1900" b="1" dirty="0" smtClean="0">
                <a:solidFill>
                  <a:schemeClr val="tx2"/>
                </a:solidFill>
                <a:latin typeface="+mn-ea"/>
                <a:ea typeface="+mn-ea"/>
              </a:rPr>
              <a:t>30%</a:t>
            </a:r>
            <a:r>
              <a:rPr lang="zh-CN" altLang="en-US" sz="1900" b="1" dirty="0" smtClean="0">
                <a:solidFill>
                  <a:schemeClr val="tx2"/>
                </a:solidFill>
                <a:latin typeface="+mn-ea"/>
                <a:ea typeface="+mn-ea"/>
              </a:rPr>
              <a:t>的投资收益率，高于方案</a:t>
            </a:r>
            <a:r>
              <a:rPr lang="en-US" altLang="zh-CN" sz="1900" b="1" dirty="0" smtClean="0">
                <a:solidFill>
                  <a:schemeClr val="tx2"/>
                </a:solidFill>
                <a:latin typeface="+mn-ea"/>
                <a:ea typeface="+mn-ea"/>
              </a:rPr>
              <a:t>A</a:t>
            </a:r>
            <a:r>
              <a:rPr lang="zh-CN" altLang="en-US" sz="1900" b="1" dirty="0" smtClean="0">
                <a:solidFill>
                  <a:schemeClr val="tx2"/>
                </a:solidFill>
                <a:latin typeface="+mn-ea"/>
                <a:ea typeface="+mn-ea"/>
              </a:rPr>
              <a:t>的</a:t>
            </a:r>
            <a:r>
              <a:rPr lang="en-US" altLang="zh-CN" sz="1900" b="1" dirty="0" smtClean="0">
                <a:solidFill>
                  <a:schemeClr val="tx2"/>
                </a:solidFill>
                <a:latin typeface="+mn-ea"/>
                <a:ea typeface="+mn-ea"/>
              </a:rPr>
              <a:t>15%</a:t>
            </a:r>
            <a:r>
              <a:rPr lang="zh-CN" altLang="en-US" sz="1900" b="1" dirty="0" smtClean="0">
                <a:solidFill>
                  <a:schemeClr val="tx2"/>
                </a:solidFill>
                <a:latin typeface="+mn-ea"/>
                <a:ea typeface="+mn-ea"/>
              </a:rPr>
              <a:t>和方案</a:t>
            </a:r>
            <a:r>
              <a:rPr lang="en-US" altLang="zh-CN" sz="1900" b="1" dirty="0" smtClean="0">
                <a:solidFill>
                  <a:schemeClr val="tx2"/>
                </a:solidFill>
                <a:latin typeface="+mn-ea"/>
                <a:ea typeface="+mn-ea"/>
              </a:rPr>
              <a:t>B</a:t>
            </a:r>
            <a:r>
              <a:rPr lang="zh-CN" altLang="en-US" sz="1900" b="1" dirty="0" smtClean="0">
                <a:solidFill>
                  <a:schemeClr val="tx2"/>
                </a:solidFill>
                <a:latin typeface="+mn-ea"/>
                <a:ea typeface="+mn-ea"/>
              </a:rPr>
              <a:t>的</a:t>
            </a:r>
            <a:r>
              <a:rPr lang="en-US" altLang="zh-CN" sz="1900" b="1" dirty="0" smtClean="0">
                <a:solidFill>
                  <a:schemeClr val="tx2"/>
                </a:solidFill>
                <a:latin typeface="+mn-ea"/>
                <a:ea typeface="+mn-ea"/>
              </a:rPr>
              <a:t>22%</a:t>
            </a:r>
            <a:r>
              <a:rPr lang="zh-CN" altLang="en-US" sz="1900" b="1" dirty="0" smtClean="0">
                <a:solidFill>
                  <a:schemeClr val="tx2"/>
                </a:solidFill>
                <a:latin typeface="+mn-ea"/>
                <a:ea typeface="+mn-ea"/>
              </a:rPr>
              <a:t>。如果是销售中等，应选择方案</a:t>
            </a:r>
            <a:r>
              <a:rPr lang="en-US" altLang="zh-CN" sz="1900" b="1" dirty="0" smtClean="0">
                <a:solidFill>
                  <a:schemeClr val="tx2"/>
                </a:solidFill>
                <a:latin typeface="+mn-ea"/>
                <a:ea typeface="+mn-ea"/>
              </a:rPr>
              <a:t>A</a:t>
            </a:r>
            <a:r>
              <a:rPr lang="zh-CN" altLang="en-US" sz="1900" b="1" dirty="0" smtClean="0">
                <a:solidFill>
                  <a:schemeClr val="tx2"/>
                </a:solidFill>
                <a:latin typeface="+mn-ea"/>
                <a:ea typeface="+mn-ea"/>
              </a:rPr>
              <a:t>；如果是销售差，应选择方案</a:t>
            </a:r>
            <a:r>
              <a:rPr lang="en-US" altLang="zh-CN" sz="1900" b="1" dirty="0" smtClean="0">
                <a:solidFill>
                  <a:schemeClr val="tx2"/>
                </a:solidFill>
                <a:latin typeface="+mn-ea"/>
                <a:ea typeface="+mn-ea"/>
              </a:rPr>
              <a:t>B</a:t>
            </a:r>
            <a:r>
              <a:rPr lang="zh-CN" altLang="en-US" sz="1900" b="1" dirty="0" smtClean="0">
                <a:solidFill>
                  <a:schemeClr val="tx2"/>
                </a:solidFill>
                <a:latin typeface="+mn-ea"/>
                <a:ea typeface="+mn-ea"/>
              </a:rPr>
              <a:t>。</a:t>
            </a:r>
            <a:endParaRPr lang="en-US" altLang="zh-CN" sz="1900" b="1" dirty="0" smtClean="0">
              <a:solidFill>
                <a:schemeClr val="tx2"/>
              </a:solidFill>
              <a:latin typeface="+mn-ea"/>
              <a:ea typeface="+mn-ea"/>
            </a:endParaRPr>
          </a:p>
        </p:txBody>
      </p:sp>
      <p:grpSp>
        <p:nvGrpSpPr>
          <p:cNvPr id="9" name="组合 11"/>
          <p:cNvGrpSpPr>
            <a:grpSpLocks/>
          </p:cNvGrpSpPr>
          <p:nvPr/>
        </p:nvGrpSpPr>
        <p:grpSpPr bwMode="auto">
          <a:xfrm>
            <a:off x="642938" y="3429000"/>
            <a:ext cx="8029575" cy="1619250"/>
            <a:chOff x="642938" y="3429000"/>
            <a:chExt cx="8029575" cy="1619250"/>
          </a:xfrm>
        </p:grpSpPr>
        <p:pic>
          <p:nvPicPr>
            <p:cNvPr id="11" name="Picture 3"/>
            <p:cNvPicPr>
              <a:picLocks noChangeAspect="1" noChangeArrowheads="1"/>
            </p:cNvPicPr>
            <p:nvPr/>
          </p:nvPicPr>
          <p:blipFill>
            <a:blip r:embed="rId3"/>
            <a:srcRect/>
            <a:stretch>
              <a:fillRect/>
            </a:stretch>
          </p:blipFill>
          <p:spPr bwMode="auto">
            <a:xfrm>
              <a:off x="642938" y="3429000"/>
              <a:ext cx="8029575" cy="1619250"/>
            </a:xfrm>
            <a:prstGeom prst="rect">
              <a:avLst/>
            </a:prstGeom>
            <a:noFill/>
            <a:ln w="9525">
              <a:noFill/>
              <a:miter lim="800000"/>
              <a:headEnd/>
              <a:tailEnd/>
            </a:ln>
          </p:spPr>
        </p:pic>
        <p:sp>
          <p:nvSpPr>
            <p:cNvPr id="12" name="矩形 11"/>
            <p:cNvSpPr/>
            <p:nvPr/>
          </p:nvSpPr>
          <p:spPr>
            <a:xfrm>
              <a:off x="2916238" y="3429000"/>
              <a:ext cx="647700" cy="215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13654" y="0"/>
            <a:ext cx="8515350" cy="1325563"/>
          </a:xfrm>
        </p:spPr>
        <p:txBody>
          <a:bodyPr/>
          <a:lstStyle/>
          <a:p>
            <a:pPr algn="r"/>
            <a:r>
              <a:rPr lang="zh-CN" altLang="en-US" b="1" dirty="0" smtClean="0"/>
              <a:t>非确定性决策</a:t>
            </a:r>
            <a:endParaRPr lang="zh-CN" altLang="en-US" b="1" dirty="0"/>
          </a:p>
        </p:txBody>
      </p:sp>
      <p:sp>
        <p:nvSpPr>
          <p:cNvPr id="6" name="TextBox 5"/>
          <p:cNvSpPr txBox="1">
            <a:spLocks noChangeArrowheads="1"/>
          </p:cNvSpPr>
          <p:nvPr/>
        </p:nvSpPr>
        <p:spPr bwMode="auto">
          <a:xfrm>
            <a:off x="571472" y="2357430"/>
            <a:ext cx="788987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4400" b="1" dirty="0" smtClean="0">
                <a:solidFill>
                  <a:schemeClr val="tx2"/>
                </a:solidFill>
              </a:rPr>
              <a:t>    是指对未来可能发生的情况虽然有所了解，但又无法确定或无法估计发生概率情况下的决策</a:t>
            </a:r>
            <a:r>
              <a:rPr lang="zh-CN" altLang="en-US" sz="4400" b="1" dirty="0" smtClean="0">
                <a:solidFill>
                  <a:schemeClr val="tx2"/>
                </a:solidFill>
                <a:latin typeface="+mn-ea"/>
                <a:ea typeface="+mn-ea"/>
              </a:rPr>
              <a:t>。</a:t>
            </a:r>
            <a:endParaRPr lang="en-US" altLang="zh-CN" sz="4400" b="1" dirty="0" smtClean="0">
              <a:solidFill>
                <a:schemeClr val="tx2"/>
              </a:solidFill>
              <a:latin typeface="+mn-ea"/>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6690" y="31735"/>
            <a:ext cx="8515350" cy="1325563"/>
          </a:xfrm>
        </p:spPr>
        <p:txBody>
          <a:bodyPr/>
          <a:lstStyle/>
          <a:p>
            <a:pPr algn="r"/>
            <a:r>
              <a:rPr lang="zh-CN" altLang="en-US" b="1" dirty="0" smtClean="0"/>
              <a:t>非确定性决策具体方法</a:t>
            </a:r>
            <a:endParaRPr lang="zh-CN" altLang="en-US" b="1" dirty="0"/>
          </a:p>
        </p:txBody>
      </p:sp>
      <p:pic>
        <p:nvPicPr>
          <p:cNvPr id="96258" name="Picture 2" descr="c:\users\administrator\appdata\roaming\360se6\User Data\temp\58PIC9a58PIC38v_1024.jpg"/>
          <p:cNvPicPr>
            <a:picLocks noChangeAspect="1" noChangeArrowheads="1"/>
          </p:cNvPicPr>
          <p:nvPr/>
        </p:nvPicPr>
        <p:blipFill>
          <a:blip r:embed="rId3"/>
          <a:srcRect t="19608" r="65102"/>
          <a:stretch>
            <a:fillRect/>
          </a:stretch>
        </p:blipFill>
        <p:spPr bwMode="auto">
          <a:xfrm>
            <a:off x="285720" y="2214554"/>
            <a:ext cx="1785950" cy="2928958"/>
          </a:xfrm>
          <a:prstGeom prst="rect">
            <a:avLst/>
          </a:prstGeom>
          <a:noFill/>
        </p:spPr>
      </p:pic>
      <p:graphicFrame>
        <p:nvGraphicFramePr>
          <p:cNvPr id="7" name="图示 6"/>
          <p:cNvGraphicFramePr/>
          <p:nvPr/>
        </p:nvGraphicFramePr>
        <p:xfrm>
          <a:off x="785786" y="1357298"/>
          <a:ext cx="8858280" cy="50323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 to="" calcmode="lin" valueType="num">
                                      <p:cBhvr>
                                        <p:cTn id="7" dur="1" fill="hold"/>
                                        <p:tgtEl>
                                          <p:spTgt spid="9625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0" y="0"/>
            <a:ext cx="9143999" cy="1325563"/>
          </a:xfrm>
        </p:spPr>
        <p:txBody>
          <a:bodyPr/>
          <a:lstStyle/>
          <a:p>
            <a:pPr algn="r"/>
            <a:r>
              <a:rPr lang="en-US" altLang="zh-CN" b="1" dirty="0" err="1" smtClean="0"/>
              <a:t>最大收益值（率）法</a:t>
            </a:r>
            <a:endParaRPr lang="zh-CN" altLang="en-US" b="1" dirty="0" smtClean="0"/>
          </a:p>
        </p:txBody>
      </p:sp>
      <p:sp>
        <p:nvSpPr>
          <p:cNvPr id="4" name="矩形 3"/>
          <p:cNvSpPr/>
          <p:nvPr/>
        </p:nvSpPr>
        <p:spPr>
          <a:xfrm>
            <a:off x="928662" y="1285860"/>
            <a:ext cx="8001056" cy="1569660"/>
          </a:xfrm>
          <a:prstGeom prst="rect">
            <a:avLst/>
          </a:prstGeom>
        </p:spPr>
        <p:txBody>
          <a:bodyPr wrap="square">
            <a:spAutoFit/>
          </a:bodyPr>
          <a:lstStyle/>
          <a:p>
            <a:pPr algn="just" eaLnBrk="1" hangingPunct="1">
              <a:defRPr/>
            </a:pPr>
            <a:r>
              <a:rPr lang="zh-CN" altLang="en-US" sz="2400" b="1" dirty="0" smtClean="0">
                <a:solidFill>
                  <a:schemeClr val="tx2"/>
                </a:solidFill>
                <a:latin typeface="+mn-ea"/>
              </a:rPr>
              <a:t>        </a:t>
            </a:r>
            <a:r>
              <a:rPr lang="zh-CN" altLang="en-US" sz="2400" b="1" dirty="0" smtClean="0">
                <a:solidFill>
                  <a:srgbClr val="FF0000"/>
                </a:solidFill>
                <a:latin typeface="+mn-ea"/>
              </a:rPr>
              <a:t>定义：</a:t>
            </a:r>
            <a:r>
              <a:rPr lang="zh-CN" altLang="en-US" sz="2400" b="1" dirty="0" smtClean="0">
                <a:solidFill>
                  <a:schemeClr val="tx2"/>
                </a:solidFill>
                <a:latin typeface="+mn-ea"/>
              </a:rPr>
              <a:t>又称乐观法。是先求出各方案在各种自然状态下可能的最大收益值（率），然后比较各方案的最大收益（率），从中选出最大收益值（率）对应的方案为决策方案，即“大中取大”。</a:t>
            </a:r>
            <a:endParaRPr lang="en-US" altLang="zh-CN" sz="2400" b="1" dirty="0" smtClean="0">
              <a:solidFill>
                <a:schemeClr val="tx2"/>
              </a:solidFill>
              <a:latin typeface="+mn-ea"/>
            </a:endParaRPr>
          </a:p>
        </p:txBody>
      </p:sp>
      <p:sp>
        <p:nvSpPr>
          <p:cNvPr id="5" name="TextBox 7"/>
          <p:cNvSpPr txBox="1">
            <a:spLocks noChangeArrowheads="1"/>
          </p:cNvSpPr>
          <p:nvPr/>
        </p:nvSpPr>
        <p:spPr bwMode="auto">
          <a:xfrm>
            <a:off x="498475" y="4872036"/>
            <a:ext cx="78898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en-US" altLang="en-US" sz="1900" b="1" dirty="0" smtClean="0">
                <a:solidFill>
                  <a:srgbClr val="FF0000"/>
                </a:solidFill>
                <a:latin typeface="+mn-ea"/>
                <a:ea typeface="+mn-ea"/>
              </a:rPr>
              <a:t>A</a:t>
            </a: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20%</a:t>
            </a:r>
            <a:r>
              <a:rPr lang="zh-CN" altLang="en-US" sz="1900" b="1" dirty="0" smtClean="0">
                <a:solidFill>
                  <a:srgbClr val="FF0000"/>
                </a:solidFill>
                <a:latin typeface="+mn-ea"/>
                <a:ea typeface="+mn-ea"/>
              </a:rPr>
              <a:t>、</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22%</a:t>
            </a:r>
            <a:r>
              <a:rPr lang="zh-CN" altLang="en-US" sz="1900" b="1" dirty="0" smtClean="0">
                <a:solidFill>
                  <a:srgbClr val="FF0000"/>
                </a:solidFill>
                <a:latin typeface="+mn-ea"/>
                <a:ea typeface="+mn-ea"/>
              </a:rPr>
              <a:t>、</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30%</a:t>
            </a:r>
            <a:r>
              <a:rPr lang="zh-CN" altLang="en-US" sz="1900" b="1" dirty="0" smtClean="0">
                <a:solidFill>
                  <a:srgbClr val="FF0000"/>
                </a:solidFill>
                <a:latin typeface="+mn-ea"/>
                <a:ea typeface="+mn-ea"/>
              </a:rPr>
              <a:t>。</a:t>
            </a:r>
            <a:endParaRPr lang="en-US" altLang="en-US" sz="1900" b="1" dirty="0" smtClean="0">
              <a:solidFill>
                <a:srgbClr val="FF0000"/>
              </a:solidFill>
              <a:latin typeface="+mn-ea"/>
              <a:ea typeface="+mn-ea"/>
            </a:endParaRPr>
          </a:p>
          <a:p>
            <a:pPr algn="just" eaLnBrk="1" hangingPunct="1">
              <a:defRPr/>
            </a:pPr>
            <a:r>
              <a:rPr lang="en-US" altLang="en-US" sz="1900" b="1" dirty="0" err="1" smtClean="0">
                <a:solidFill>
                  <a:srgbClr val="FF0000"/>
                </a:solidFill>
                <a:latin typeface="+mn-ea"/>
                <a:ea typeface="+mn-ea"/>
              </a:rPr>
              <a:t>以C</a:t>
            </a:r>
            <a:r>
              <a:rPr lang="zh-CN" altLang="en-US" sz="1900" b="1" dirty="0" smtClean="0">
                <a:solidFill>
                  <a:srgbClr val="FF0000"/>
                </a:solidFill>
                <a:latin typeface="+mn-ea"/>
                <a:ea typeface="+mn-ea"/>
              </a:rPr>
              <a:t>方案的投资收益率</a:t>
            </a:r>
            <a:r>
              <a:rPr lang="en-US" altLang="en-US" sz="1900" b="1" dirty="0" smtClean="0">
                <a:solidFill>
                  <a:srgbClr val="FF0000"/>
                </a:solidFill>
                <a:latin typeface="+mn-ea"/>
                <a:ea typeface="+mn-ea"/>
              </a:rPr>
              <a:t>30%</a:t>
            </a:r>
            <a:r>
              <a:rPr lang="zh-CN" altLang="en-US" sz="1900" b="1" dirty="0" smtClean="0">
                <a:solidFill>
                  <a:srgbClr val="FF0000"/>
                </a:solidFill>
                <a:latin typeface="+mn-ea"/>
                <a:ea typeface="+mn-ea"/>
              </a:rPr>
              <a:t>为最大，故选择</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方案为决策方案。</a:t>
            </a:r>
            <a:endParaRPr lang="en-US" altLang="zh-CN" sz="1900" b="1" dirty="0" smtClean="0">
              <a:solidFill>
                <a:srgbClr val="FF0000"/>
              </a:solidFill>
              <a:latin typeface="+mn-ea"/>
              <a:ea typeface="+mn-ea"/>
            </a:endParaRPr>
          </a:p>
        </p:txBody>
      </p:sp>
      <p:grpSp>
        <p:nvGrpSpPr>
          <p:cNvPr id="7" name="组合 8"/>
          <p:cNvGrpSpPr>
            <a:grpSpLocks/>
          </p:cNvGrpSpPr>
          <p:nvPr/>
        </p:nvGrpSpPr>
        <p:grpSpPr bwMode="auto">
          <a:xfrm>
            <a:off x="498475" y="3143248"/>
            <a:ext cx="8029575" cy="1665288"/>
            <a:chOff x="497707" y="3472759"/>
            <a:chExt cx="8029575" cy="1666574"/>
          </a:xfrm>
        </p:grpSpPr>
        <p:pic>
          <p:nvPicPr>
            <p:cNvPr id="8" name="Picture 3"/>
            <p:cNvPicPr>
              <a:picLocks noChangeAspect="1" noChangeArrowheads="1"/>
            </p:cNvPicPr>
            <p:nvPr/>
          </p:nvPicPr>
          <p:blipFill>
            <a:blip r:embed="rId3"/>
            <a:srcRect/>
            <a:stretch>
              <a:fillRect/>
            </a:stretch>
          </p:blipFill>
          <p:spPr bwMode="auto">
            <a:xfrm>
              <a:off x="497707" y="3520083"/>
              <a:ext cx="8029575" cy="1619250"/>
            </a:xfrm>
            <a:prstGeom prst="rect">
              <a:avLst/>
            </a:prstGeom>
            <a:noFill/>
            <a:ln w="9525">
              <a:noFill/>
              <a:miter lim="800000"/>
              <a:headEnd/>
              <a:tailEnd/>
            </a:ln>
          </p:spPr>
        </p:pic>
        <p:sp>
          <p:nvSpPr>
            <p:cNvPr id="9" name="矩形 8"/>
            <p:cNvSpPr/>
            <p:nvPr/>
          </p:nvSpPr>
          <p:spPr>
            <a:xfrm>
              <a:off x="2771007" y="3472759"/>
              <a:ext cx="649288" cy="316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8650" y="-12410"/>
            <a:ext cx="8515350" cy="1325563"/>
          </a:xfrm>
        </p:spPr>
        <p:txBody>
          <a:bodyPr/>
          <a:lstStyle/>
          <a:p>
            <a:pPr algn="r"/>
            <a:r>
              <a:rPr lang="en-US" altLang="zh-CN" b="1" dirty="0" err="1" smtClean="0"/>
              <a:t>最大</a:t>
            </a:r>
            <a:r>
              <a:rPr lang="zh-CN" altLang="en-US" b="1" dirty="0" smtClean="0"/>
              <a:t>最小</a:t>
            </a:r>
            <a:r>
              <a:rPr lang="en-US" altLang="zh-CN" b="1" dirty="0" err="1" smtClean="0"/>
              <a:t>收益值（率）法</a:t>
            </a:r>
            <a:endParaRPr lang="zh-CN" altLang="en-US" b="1" dirty="0" smtClean="0"/>
          </a:p>
        </p:txBody>
      </p:sp>
      <p:sp>
        <p:nvSpPr>
          <p:cNvPr id="4" name="矩形 3"/>
          <p:cNvSpPr/>
          <p:nvPr/>
        </p:nvSpPr>
        <p:spPr>
          <a:xfrm>
            <a:off x="928662" y="1285860"/>
            <a:ext cx="8001056" cy="1200329"/>
          </a:xfrm>
          <a:prstGeom prst="rect">
            <a:avLst/>
          </a:prstGeom>
        </p:spPr>
        <p:txBody>
          <a:bodyPr wrap="square">
            <a:spAutoFit/>
          </a:bodyPr>
          <a:lstStyle/>
          <a:p>
            <a:pPr algn="just" eaLnBrk="1" hangingPunct="1">
              <a:defRPr/>
            </a:pPr>
            <a:r>
              <a:rPr lang="zh-CN" altLang="en-US" sz="2400" b="1" dirty="0" smtClean="0">
                <a:solidFill>
                  <a:schemeClr val="tx2"/>
                </a:solidFill>
                <a:latin typeface="+mn-ea"/>
              </a:rPr>
              <a:t>        </a:t>
            </a:r>
            <a:r>
              <a:rPr lang="zh-CN" altLang="en-US" sz="2400" b="1" dirty="0" smtClean="0">
                <a:solidFill>
                  <a:srgbClr val="FF0000"/>
                </a:solidFill>
                <a:latin typeface="+mn-ea"/>
              </a:rPr>
              <a:t>定义：</a:t>
            </a:r>
            <a:r>
              <a:rPr lang="zh-CN" altLang="en-US" sz="2400" b="1" dirty="0" smtClean="0">
                <a:solidFill>
                  <a:schemeClr val="tx2"/>
                </a:solidFill>
                <a:latin typeface="+mn-ea"/>
              </a:rPr>
              <a:t>又称悲观法。先求出各方案在各种自然状态下的最小收益值（率），然后比较这几个最小收益值（率），从中选出最大者，即“小中取大”，作为所选方案。</a:t>
            </a:r>
            <a:endParaRPr lang="en-US" altLang="zh-CN" sz="2400" b="1" dirty="0" smtClean="0">
              <a:solidFill>
                <a:schemeClr val="tx2"/>
              </a:solidFill>
              <a:latin typeface="+mn-ea"/>
            </a:endParaRPr>
          </a:p>
        </p:txBody>
      </p:sp>
      <p:sp>
        <p:nvSpPr>
          <p:cNvPr id="9" name="矩形 8"/>
          <p:cNvSpPr/>
          <p:nvPr/>
        </p:nvSpPr>
        <p:spPr bwMode="auto">
          <a:xfrm>
            <a:off x="2771775" y="3143248"/>
            <a:ext cx="649288" cy="315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TextBox 7"/>
          <p:cNvSpPr txBox="1">
            <a:spLocks noChangeArrowheads="1"/>
          </p:cNvSpPr>
          <p:nvPr/>
        </p:nvSpPr>
        <p:spPr bwMode="auto">
          <a:xfrm>
            <a:off x="539750" y="5160963"/>
            <a:ext cx="78898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1900" b="1" dirty="0" smtClean="0">
                <a:solidFill>
                  <a:srgbClr val="FF0000"/>
                </a:solidFill>
                <a:latin typeface="+mn-ea"/>
                <a:ea typeface="+mn-ea"/>
              </a:rPr>
              <a:t>最小收益率分别为：</a:t>
            </a:r>
            <a:r>
              <a:rPr lang="en-US" altLang="en-US" sz="1900" b="1" dirty="0" smtClean="0">
                <a:solidFill>
                  <a:srgbClr val="FF0000"/>
                </a:solidFill>
                <a:latin typeface="+mn-ea"/>
                <a:ea typeface="+mn-ea"/>
              </a:rPr>
              <a:t>A</a:t>
            </a: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9%</a:t>
            </a:r>
            <a:r>
              <a:rPr lang="zh-CN" altLang="en-US" sz="1900" b="1" dirty="0" smtClean="0">
                <a:solidFill>
                  <a:srgbClr val="FF0000"/>
                </a:solidFill>
                <a:latin typeface="+mn-ea"/>
                <a:ea typeface="+mn-ea"/>
              </a:rPr>
              <a:t>、</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12%</a:t>
            </a:r>
            <a:r>
              <a:rPr lang="zh-CN" altLang="en-US" sz="1900" b="1" dirty="0" smtClean="0">
                <a:solidFill>
                  <a:srgbClr val="FF0000"/>
                </a:solidFill>
                <a:latin typeface="+mn-ea"/>
                <a:ea typeface="+mn-ea"/>
              </a:rPr>
              <a:t>、</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7%</a:t>
            </a:r>
            <a:r>
              <a:rPr lang="zh-CN" altLang="en-US" sz="1900" b="1" dirty="0" smtClean="0">
                <a:solidFill>
                  <a:srgbClr val="FF0000"/>
                </a:solidFill>
                <a:latin typeface="+mn-ea"/>
                <a:ea typeface="+mn-ea"/>
              </a:rPr>
              <a:t>。</a:t>
            </a:r>
            <a:endParaRPr lang="en-US" altLang="zh-CN" sz="1900" b="1" dirty="0" smtClean="0">
              <a:solidFill>
                <a:srgbClr val="FF0000"/>
              </a:solidFill>
              <a:latin typeface="+mn-ea"/>
              <a:ea typeface="+mn-ea"/>
            </a:endParaRPr>
          </a:p>
          <a:p>
            <a:pPr algn="just" eaLnBrk="1" hangingPunct="1">
              <a:defRPr/>
            </a:pPr>
            <a:r>
              <a:rPr lang="zh-CN" altLang="en-US" sz="1900" b="1" dirty="0" smtClean="0">
                <a:solidFill>
                  <a:srgbClr val="FF0000"/>
                </a:solidFill>
                <a:latin typeface="+mn-ea"/>
                <a:ea typeface="+mn-ea"/>
              </a:rPr>
              <a:t>以</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方案的投资收益率</a:t>
            </a:r>
            <a:r>
              <a:rPr lang="en-US" altLang="en-US" sz="1900" b="1" dirty="0" smtClean="0">
                <a:solidFill>
                  <a:srgbClr val="FF0000"/>
                </a:solidFill>
                <a:latin typeface="+mn-ea"/>
                <a:ea typeface="+mn-ea"/>
              </a:rPr>
              <a:t>12%</a:t>
            </a:r>
            <a:r>
              <a:rPr lang="zh-CN" altLang="en-US" sz="1900" b="1" dirty="0" smtClean="0">
                <a:solidFill>
                  <a:srgbClr val="FF0000"/>
                </a:solidFill>
                <a:latin typeface="+mn-ea"/>
                <a:ea typeface="+mn-ea"/>
              </a:rPr>
              <a:t>为最大，故选择</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方案为决策方案。</a:t>
            </a:r>
            <a:endParaRPr lang="en-US" altLang="zh-CN" sz="1900" b="1" dirty="0" smtClean="0">
              <a:solidFill>
                <a:srgbClr val="FF0000"/>
              </a:solidFill>
              <a:latin typeface="+mn-ea"/>
              <a:ea typeface="+mn-ea"/>
            </a:endParaRPr>
          </a:p>
        </p:txBody>
      </p:sp>
      <p:grpSp>
        <p:nvGrpSpPr>
          <p:cNvPr id="12" name="组合 8"/>
          <p:cNvGrpSpPr>
            <a:grpSpLocks/>
          </p:cNvGrpSpPr>
          <p:nvPr/>
        </p:nvGrpSpPr>
        <p:grpSpPr bwMode="auto">
          <a:xfrm>
            <a:off x="539750" y="3357563"/>
            <a:ext cx="8029575" cy="1708150"/>
            <a:chOff x="539552" y="3356992"/>
            <a:chExt cx="8029575" cy="1708175"/>
          </a:xfrm>
        </p:grpSpPr>
        <p:pic>
          <p:nvPicPr>
            <p:cNvPr id="13" name="Picture 3"/>
            <p:cNvPicPr>
              <a:picLocks noChangeAspect="1" noChangeArrowheads="1"/>
            </p:cNvPicPr>
            <p:nvPr/>
          </p:nvPicPr>
          <p:blipFill>
            <a:blip r:embed="rId3"/>
            <a:srcRect/>
            <a:stretch>
              <a:fillRect/>
            </a:stretch>
          </p:blipFill>
          <p:spPr bwMode="auto">
            <a:xfrm>
              <a:off x="539552" y="3445917"/>
              <a:ext cx="8029575" cy="1619250"/>
            </a:xfrm>
            <a:prstGeom prst="rect">
              <a:avLst/>
            </a:prstGeom>
            <a:noFill/>
            <a:ln w="9525">
              <a:noFill/>
              <a:miter lim="800000"/>
              <a:headEnd/>
              <a:tailEnd/>
            </a:ln>
          </p:spPr>
        </p:pic>
        <p:sp>
          <p:nvSpPr>
            <p:cNvPr id="14" name="矩形 13"/>
            <p:cNvSpPr/>
            <p:nvPr/>
          </p:nvSpPr>
          <p:spPr>
            <a:xfrm>
              <a:off x="2771577" y="3356992"/>
              <a:ext cx="647700" cy="3159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to="" calcmode="lin" valueType="num">
                                      <p:cBhvr>
                                        <p:cTn id="12" dur="1" fill="hold"/>
                                        <p:tgtEl>
                                          <p:spTgt spid="11"/>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to="" calcmode="lin" valueType="num">
                                      <p:cBhvr>
                                        <p:cTn id="15"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smtClean="0"/>
              <a:t>可行性研究的含义</a:t>
            </a:r>
            <a:endParaRPr lang="zh-CN" altLang="en-US" b="1" dirty="0"/>
          </a:p>
        </p:txBody>
      </p:sp>
      <p:sp>
        <p:nvSpPr>
          <p:cNvPr id="6" name="内容占位符 5"/>
          <p:cNvSpPr>
            <a:spLocks noGrp="1"/>
          </p:cNvSpPr>
          <p:nvPr>
            <p:ph idx="1"/>
          </p:nvPr>
        </p:nvSpPr>
        <p:spPr/>
        <p:txBody>
          <a:bodyPr/>
          <a:lstStyle/>
          <a:p>
            <a:r>
              <a:rPr lang="zh-CN" altLang="en-US" dirty="0" smtClean="0"/>
              <a:t>可行性研究（</a:t>
            </a:r>
            <a:r>
              <a:rPr lang="en-US" altLang="zh-CN" dirty="0" smtClean="0"/>
              <a:t>Feasibility Study</a:t>
            </a:r>
            <a:r>
              <a:rPr lang="zh-CN" altLang="en-US" dirty="0" smtClean="0"/>
              <a:t>）是在项目投资决策前，对拟建项目进行全面的技术经济分析与论证，并对其做出可行或不可行评价的一种科学方法。</a:t>
            </a:r>
          </a:p>
          <a:p>
            <a:r>
              <a:rPr lang="zh-CN" altLang="en-US" dirty="0" smtClean="0"/>
              <a:t>可行性研究报告是可行性研究阶段的主要成果，一个完整的可行性研究报告至少应包括以下三方面的内容：</a:t>
            </a:r>
          </a:p>
          <a:p>
            <a:pPr>
              <a:buFont typeface="Wingdings" pitchFamily="2" charset="2"/>
              <a:buChar char="l"/>
            </a:pPr>
            <a:r>
              <a:rPr lang="zh-CN" altLang="en-US" dirty="0" smtClean="0">
                <a:solidFill>
                  <a:schemeClr val="tx2"/>
                </a:solidFill>
              </a:rPr>
              <a:t>分析论证项目投资建设的必要性</a:t>
            </a:r>
            <a:endParaRPr lang="en-US" altLang="zh-CN" dirty="0" smtClean="0">
              <a:solidFill>
                <a:schemeClr val="tx2"/>
              </a:solidFill>
            </a:endParaRPr>
          </a:p>
          <a:p>
            <a:pPr>
              <a:buFont typeface="Wingdings" pitchFamily="2" charset="2"/>
              <a:buChar char="l"/>
            </a:pPr>
            <a:r>
              <a:rPr lang="zh-CN" altLang="en-US" dirty="0" smtClean="0">
                <a:solidFill>
                  <a:schemeClr val="tx2"/>
                </a:solidFill>
              </a:rPr>
              <a:t>分析项目投资建设的可行性</a:t>
            </a:r>
            <a:endParaRPr lang="en-US" altLang="zh-CN" dirty="0" smtClean="0">
              <a:solidFill>
                <a:schemeClr val="tx2"/>
              </a:solidFill>
            </a:endParaRPr>
          </a:p>
          <a:p>
            <a:pPr>
              <a:buFont typeface="Wingdings" pitchFamily="2" charset="2"/>
              <a:buChar char="l"/>
            </a:pPr>
            <a:r>
              <a:rPr lang="zh-CN" altLang="en-US" dirty="0" smtClean="0">
                <a:solidFill>
                  <a:schemeClr val="tx2"/>
                </a:solidFill>
              </a:rPr>
              <a:t>分析项目投资建设的合理性</a:t>
            </a:r>
            <a:endParaRPr lang="zh-CN" altLang="en-US" dirty="0">
              <a:solidFill>
                <a:schemeClr val="tx2"/>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to="" calcmode="lin" valueType="num">
                                      <p:cBhvr>
                                        <p:cTn id="7" dur="1" fill="hold"/>
                                        <p:tgtEl>
                                          <p:spTgt spid="6">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to="" calcmode="lin" valueType="num">
                                      <p:cBhvr>
                                        <p:cTn id="12" dur="1" fill="hold"/>
                                        <p:tgtEl>
                                          <p:spTgt spid="6">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to="" calcmode="lin" valueType="num">
                                      <p:cBhvr>
                                        <p:cTn id="17" dur="1" fill="hold"/>
                                        <p:tgtEl>
                                          <p:spTgt spid="6">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to="" calcmode="lin" valueType="num">
                                      <p:cBhvr>
                                        <p:cTn id="22" dur="1" fill="hold"/>
                                        <p:tgtEl>
                                          <p:spTgt spid="6">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8650" y="0"/>
            <a:ext cx="8515350" cy="1325563"/>
          </a:xfrm>
        </p:spPr>
        <p:txBody>
          <a:bodyPr/>
          <a:lstStyle/>
          <a:p>
            <a:pPr algn="r"/>
            <a:r>
              <a:rPr lang="zh-CN" altLang="en-US" b="1" dirty="0" smtClean="0"/>
              <a:t>最小</a:t>
            </a:r>
            <a:r>
              <a:rPr lang="en-US" altLang="zh-CN" b="1" dirty="0" err="1" smtClean="0"/>
              <a:t>最大</a:t>
            </a:r>
            <a:r>
              <a:rPr lang="zh-CN" altLang="en-US" b="1" dirty="0" smtClean="0"/>
              <a:t>后悔</a:t>
            </a:r>
            <a:r>
              <a:rPr lang="en-US" altLang="zh-CN" b="1" dirty="0" err="1" smtClean="0"/>
              <a:t>值（率）法</a:t>
            </a:r>
            <a:endParaRPr lang="zh-CN" altLang="en-US" b="1" dirty="0" smtClean="0"/>
          </a:p>
        </p:txBody>
      </p:sp>
      <p:sp>
        <p:nvSpPr>
          <p:cNvPr id="4" name="矩形 3"/>
          <p:cNvSpPr/>
          <p:nvPr/>
        </p:nvSpPr>
        <p:spPr>
          <a:xfrm>
            <a:off x="928662" y="1285860"/>
            <a:ext cx="8001056" cy="1200329"/>
          </a:xfrm>
          <a:prstGeom prst="rect">
            <a:avLst/>
          </a:prstGeom>
        </p:spPr>
        <p:txBody>
          <a:bodyPr wrap="square">
            <a:spAutoFit/>
          </a:bodyPr>
          <a:lstStyle/>
          <a:p>
            <a:pPr algn="just" eaLnBrk="1" hangingPunct="1">
              <a:defRPr/>
            </a:pPr>
            <a:r>
              <a:rPr lang="zh-CN" altLang="en-US" sz="2400" b="1" dirty="0" smtClean="0">
                <a:solidFill>
                  <a:schemeClr val="tx2"/>
                </a:solidFill>
                <a:latin typeface="+mn-ea"/>
              </a:rPr>
              <a:t>        </a:t>
            </a:r>
            <a:r>
              <a:rPr lang="zh-CN" altLang="en-US" sz="2400" b="1" dirty="0" smtClean="0">
                <a:solidFill>
                  <a:srgbClr val="FF0000"/>
                </a:solidFill>
                <a:latin typeface="+mn-ea"/>
              </a:rPr>
              <a:t>定义：</a:t>
            </a:r>
            <a:r>
              <a:rPr lang="zh-CN" altLang="en-US" sz="2400" b="1" dirty="0" smtClean="0">
                <a:solidFill>
                  <a:schemeClr val="tx2"/>
                </a:solidFill>
                <a:latin typeface="+mn-ea"/>
              </a:rPr>
              <a:t>先计算出各方案在各种状态下的后悔值（率），再找出各方案的最大后悔值（率），再从各方案的最大后悔值（率）中选出最小者，即“大中取小”，作为选择方案。</a:t>
            </a:r>
            <a:endParaRPr lang="en-US" altLang="zh-CN" sz="2400" b="1" dirty="0" smtClean="0">
              <a:solidFill>
                <a:schemeClr val="tx2"/>
              </a:solidFill>
              <a:latin typeface="+mn-ea"/>
            </a:endParaRPr>
          </a:p>
        </p:txBody>
      </p:sp>
      <p:sp>
        <p:nvSpPr>
          <p:cNvPr id="9" name="矩形 8"/>
          <p:cNvSpPr/>
          <p:nvPr/>
        </p:nvSpPr>
        <p:spPr bwMode="auto">
          <a:xfrm>
            <a:off x="2771775" y="3143248"/>
            <a:ext cx="649288" cy="315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TextBox 7"/>
          <p:cNvSpPr txBox="1">
            <a:spLocks noChangeArrowheads="1"/>
          </p:cNvSpPr>
          <p:nvPr/>
        </p:nvSpPr>
        <p:spPr bwMode="auto">
          <a:xfrm>
            <a:off x="785786" y="4714884"/>
            <a:ext cx="78898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1900" b="1" dirty="0" smtClean="0">
                <a:solidFill>
                  <a:srgbClr val="FF0000"/>
                </a:solidFill>
                <a:latin typeface="+mn-ea"/>
                <a:ea typeface="+mn-ea"/>
              </a:rPr>
              <a:t>从“最大后悔率”栏中可以看出，最小后悔率为</a:t>
            </a:r>
            <a:r>
              <a:rPr lang="en-US" altLang="en-US" sz="1900" b="1" dirty="0" smtClean="0">
                <a:solidFill>
                  <a:srgbClr val="FF0000"/>
                </a:solidFill>
                <a:latin typeface="+mn-ea"/>
                <a:ea typeface="+mn-ea"/>
              </a:rPr>
              <a:t>8%</a:t>
            </a:r>
            <a:r>
              <a:rPr lang="zh-CN" altLang="en-US" sz="1900" b="1" dirty="0" smtClean="0">
                <a:solidFill>
                  <a:srgbClr val="FF0000"/>
                </a:solidFill>
                <a:latin typeface="+mn-ea"/>
                <a:ea typeface="+mn-ea"/>
              </a:rPr>
              <a:t>，其对应的方案</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为决策方案。</a:t>
            </a:r>
            <a:endParaRPr lang="en-US" altLang="zh-CN" sz="1900" b="1" dirty="0" smtClean="0">
              <a:solidFill>
                <a:srgbClr val="FF0000"/>
              </a:solidFill>
              <a:latin typeface="+mn-ea"/>
              <a:ea typeface="+mn-ea"/>
            </a:endParaRPr>
          </a:p>
        </p:txBody>
      </p:sp>
      <p:grpSp>
        <p:nvGrpSpPr>
          <p:cNvPr id="15" name="组合 9"/>
          <p:cNvGrpSpPr>
            <a:grpSpLocks/>
          </p:cNvGrpSpPr>
          <p:nvPr/>
        </p:nvGrpSpPr>
        <p:grpSpPr bwMode="auto">
          <a:xfrm>
            <a:off x="733425" y="2643182"/>
            <a:ext cx="8410575" cy="1708150"/>
            <a:chOff x="395536" y="3256735"/>
            <a:chExt cx="8410575" cy="1707402"/>
          </a:xfrm>
        </p:grpSpPr>
        <p:pic>
          <p:nvPicPr>
            <p:cNvPr id="16" name="Picture 2"/>
            <p:cNvPicPr>
              <a:picLocks noChangeAspect="1" noChangeArrowheads="1"/>
            </p:cNvPicPr>
            <p:nvPr/>
          </p:nvPicPr>
          <p:blipFill>
            <a:blip r:embed="rId3"/>
            <a:srcRect/>
            <a:stretch>
              <a:fillRect/>
            </a:stretch>
          </p:blipFill>
          <p:spPr bwMode="auto">
            <a:xfrm>
              <a:off x="395536" y="3287737"/>
              <a:ext cx="8410575" cy="1676400"/>
            </a:xfrm>
            <a:prstGeom prst="rect">
              <a:avLst/>
            </a:prstGeom>
            <a:noFill/>
            <a:ln w="9525">
              <a:noFill/>
              <a:miter lim="800000"/>
              <a:headEnd/>
              <a:tailEnd/>
            </a:ln>
          </p:spPr>
        </p:pic>
        <p:sp>
          <p:nvSpPr>
            <p:cNvPr id="17" name="矩形 16"/>
            <p:cNvSpPr/>
            <p:nvPr/>
          </p:nvSpPr>
          <p:spPr>
            <a:xfrm>
              <a:off x="3041898" y="3256735"/>
              <a:ext cx="649288" cy="3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to="" calcmode="lin" valueType="num">
                                      <p:cBhvr>
                                        <p:cTn id="12" dur="1" fill="hold"/>
                                        <p:tgtEl>
                                          <p:spTgt spid="12"/>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to="" calcmode="lin" valueType="num">
                                      <p:cBhvr>
                                        <p:cTn id="15"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0" y="0"/>
            <a:ext cx="9101114" cy="1325563"/>
          </a:xfrm>
        </p:spPr>
        <p:txBody>
          <a:bodyPr/>
          <a:lstStyle/>
          <a:p>
            <a:pPr algn="r"/>
            <a:r>
              <a:rPr lang="zh-CN" altLang="en-US" b="1" dirty="0" smtClean="0"/>
              <a:t>乐观系数</a:t>
            </a:r>
            <a:r>
              <a:rPr lang="en-US" altLang="zh-CN" b="1" dirty="0" smtClean="0"/>
              <a:t>法</a:t>
            </a:r>
            <a:endParaRPr lang="zh-CN" altLang="en-US" b="1" dirty="0" smtClean="0"/>
          </a:p>
        </p:txBody>
      </p:sp>
      <p:sp>
        <p:nvSpPr>
          <p:cNvPr id="4" name="矩形 3"/>
          <p:cNvSpPr/>
          <p:nvPr/>
        </p:nvSpPr>
        <p:spPr>
          <a:xfrm>
            <a:off x="928662" y="1285860"/>
            <a:ext cx="8001056" cy="1200329"/>
          </a:xfrm>
          <a:prstGeom prst="rect">
            <a:avLst/>
          </a:prstGeom>
        </p:spPr>
        <p:txBody>
          <a:bodyPr wrap="square">
            <a:spAutoFit/>
          </a:bodyPr>
          <a:lstStyle/>
          <a:p>
            <a:pPr algn="just" eaLnBrk="1" hangingPunct="1">
              <a:defRPr/>
            </a:pPr>
            <a:r>
              <a:rPr lang="zh-CN" altLang="en-US" sz="2400" b="1" dirty="0" smtClean="0">
                <a:solidFill>
                  <a:schemeClr val="tx2"/>
                </a:solidFill>
                <a:latin typeface="+mn-ea"/>
              </a:rPr>
              <a:t>        </a:t>
            </a:r>
            <a:r>
              <a:rPr lang="zh-CN" altLang="en-US" sz="2400" b="1" dirty="0" smtClean="0">
                <a:solidFill>
                  <a:srgbClr val="FF0000"/>
                </a:solidFill>
                <a:latin typeface="+mn-ea"/>
              </a:rPr>
              <a:t>定义：</a:t>
            </a:r>
            <a:r>
              <a:rPr lang="zh-CN" altLang="en-US" sz="2400" b="1" dirty="0" smtClean="0">
                <a:solidFill>
                  <a:schemeClr val="tx2"/>
                </a:solidFill>
                <a:latin typeface="+mn-ea"/>
              </a:rPr>
              <a:t>又称折衷系数法。首先采用加权平均方法计算出各个方案的折衷收益值（率），然后选择最大者对应的方案为决策方案。</a:t>
            </a:r>
            <a:endParaRPr lang="en-US" altLang="zh-CN" sz="2400" b="1" dirty="0" smtClean="0">
              <a:solidFill>
                <a:schemeClr val="tx2"/>
              </a:solidFill>
              <a:latin typeface="+mn-ea"/>
            </a:endParaRPr>
          </a:p>
        </p:txBody>
      </p:sp>
      <p:sp>
        <p:nvSpPr>
          <p:cNvPr id="9" name="矩形 8"/>
          <p:cNvSpPr/>
          <p:nvPr/>
        </p:nvSpPr>
        <p:spPr bwMode="auto">
          <a:xfrm>
            <a:off x="2771775" y="3143248"/>
            <a:ext cx="649288" cy="315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TextBox 7"/>
          <p:cNvSpPr txBox="1">
            <a:spLocks noChangeArrowheads="1"/>
          </p:cNvSpPr>
          <p:nvPr/>
        </p:nvSpPr>
        <p:spPr bwMode="auto">
          <a:xfrm>
            <a:off x="857224" y="5751533"/>
            <a:ext cx="78898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1900" b="1" dirty="0" smtClean="0">
                <a:solidFill>
                  <a:srgbClr val="FF0000"/>
                </a:solidFill>
                <a:latin typeface="+mn-ea"/>
                <a:ea typeface="+mn-ea"/>
              </a:rPr>
              <a:t>在乐观系数为</a:t>
            </a:r>
            <a:r>
              <a:rPr lang="en-US" altLang="en-US" sz="1900" b="1" dirty="0" smtClean="0">
                <a:solidFill>
                  <a:srgbClr val="FF0000"/>
                </a:solidFill>
                <a:latin typeface="+mn-ea"/>
                <a:ea typeface="+mn-ea"/>
              </a:rPr>
              <a:t>0.6</a:t>
            </a:r>
            <a:r>
              <a:rPr lang="zh-CN" altLang="en-US" sz="1900" b="1" dirty="0" smtClean="0">
                <a:solidFill>
                  <a:srgbClr val="FF0000"/>
                </a:solidFill>
                <a:latin typeface="+mn-ea"/>
                <a:ea typeface="+mn-ea"/>
              </a:rPr>
              <a:t>时，方案</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的折衷收益率为</a:t>
            </a:r>
            <a:r>
              <a:rPr lang="en-US" altLang="en-US" sz="1900" b="1" dirty="0" smtClean="0">
                <a:solidFill>
                  <a:srgbClr val="FF0000"/>
                </a:solidFill>
                <a:latin typeface="+mn-ea"/>
                <a:ea typeface="+mn-ea"/>
              </a:rPr>
              <a:t>20.8%</a:t>
            </a:r>
            <a:r>
              <a:rPr lang="zh-CN" altLang="en-US" sz="1900" b="1" dirty="0" smtClean="0">
                <a:solidFill>
                  <a:srgbClr val="FF0000"/>
                </a:solidFill>
                <a:latin typeface="+mn-ea"/>
                <a:ea typeface="+mn-ea"/>
              </a:rPr>
              <a:t>，高于方案</a:t>
            </a:r>
            <a:r>
              <a:rPr lang="en-US" altLang="en-US" sz="1900" b="1" dirty="0" smtClean="0">
                <a:solidFill>
                  <a:srgbClr val="FF0000"/>
                </a:solidFill>
                <a:latin typeface="+mn-ea"/>
                <a:ea typeface="+mn-ea"/>
              </a:rPr>
              <a:t>A</a:t>
            </a:r>
            <a:r>
              <a:rPr lang="zh-CN" altLang="en-US" sz="1900" b="1" dirty="0" smtClean="0">
                <a:solidFill>
                  <a:srgbClr val="FF0000"/>
                </a:solidFill>
                <a:latin typeface="+mn-ea"/>
                <a:ea typeface="+mn-ea"/>
              </a:rPr>
              <a:t>和方案</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，因此选择方案</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为决策方案。</a:t>
            </a:r>
            <a:endParaRPr lang="en-US" altLang="zh-CN" sz="1900" b="1" dirty="0" smtClean="0">
              <a:solidFill>
                <a:srgbClr val="FF0000"/>
              </a:solidFill>
              <a:latin typeface="+mn-ea"/>
              <a:ea typeface="+mn-ea"/>
            </a:endParaRPr>
          </a:p>
        </p:txBody>
      </p:sp>
      <p:pic>
        <p:nvPicPr>
          <p:cNvPr id="13" name="Picture 2"/>
          <p:cNvPicPr>
            <a:picLocks noChangeAspect="1" noChangeArrowheads="1"/>
          </p:cNvPicPr>
          <p:nvPr/>
        </p:nvPicPr>
        <p:blipFill>
          <a:blip r:embed="rId3"/>
          <a:srcRect r="470" b="41304"/>
          <a:stretch>
            <a:fillRect/>
          </a:stretch>
        </p:blipFill>
        <p:spPr bwMode="auto">
          <a:xfrm>
            <a:off x="1500166" y="2428868"/>
            <a:ext cx="6500858" cy="1928826"/>
          </a:xfrm>
          <a:prstGeom prst="rect">
            <a:avLst/>
          </a:prstGeom>
          <a:noFill/>
          <a:ln w="9525">
            <a:noFill/>
            <a:miter lim="800000"/>
            <a:headEnd/>
            <a:tailEnd/>
          </a:ln>
        </p:spPr>
      </p:pic>
      <p:pic>
        <p:nvPicPr>
          <p:cNvPr id="18" name="Picture 2"/>
          <p:cNvPicPr>
            <a:picLocks noChangeAspect="1" noChangeArrowheads="1"/>
          </p:cNvPicPr>
          <p:nvPr/>
        </p:nvPicPr>
        <p:blipFill>
          <a:blip r:embed="rId3"/>
          <a:srcRect l="1070" t="68085"/>
          <a:stretch>
            <a:fillRect/>
          </a:stretch>
        </p:blipFill>
        <p:spPr bwMode="auto">
          <a:xfrm>
            <a:off x="1428728" y="4714884"/>
            <a:ext cx="6602110" cy="1071570"/>
          </a:xfrm>
          <a:prstGeom prst="rect">
            <a:avLst/>
          </a:prstGeom>
          <a:noFill/>
          <a:ln w="9525">
            <a:noFill/>
            <a:miter lim="800000"/>
            <a:headEnd/>
            <a:tailEnd/>
          </a:ln>
        </p:spPr>
      </p:pic>
      <p:sp>
        <p:nvSpPr>
          <p:cNvPr id="19" name="TextBox 18"/>
          <p:cNvSpPr txBox="1"/>
          <p:nvPr/>
        </p:nvSpPr>
        <p:spPr>
          <a:xfrm>
            <a:off x="1214414" y="4345552"/>
            <a:ext cx="7629012" cy="369332"/>
          </a:xfrm>
          <a:prstGeom prst="rect">
            <a:avLst/>
          </a:prstGeom>
          <a:noFill/>
        </p:spPr>
        <p:txBody>
          <a:bodyPr wrap="none" rtlCol="0">
            <a:spAutoFit/>
          </a:bodyPr>
          <a:lstStyle/>
          <a:p>
            <a:r>
              <a:rPr lang="zh-CN" altLang="en-US" b="1" dirty="0" smtClean="0">
                <a:solidFill>
                  <a:schemeClr val="tx2"/>
                </a:solidFill>
              </a:rPr>
              <a:t>根据三种方案的数据，取乐观系数为</a:t>
            </a:r>
            <a:r>
              <a:rPr lang="en-US" altLang="zh-CN" b="1" dirty="0" smtClean="0">
                <a:solidFill>
                  <a:schemeClr val="tx2"/>
                </a:solidFill>
              </a:rPr>
              <a:t>0.6</a:t>
            </a:r>
            <a:r>
              <a:rPr lang="zh-CN" altLang="en-US" b="1" dirty="0" smtClean="0">
                <a:solidFill>
                  <a:schemeClr val="tx2"/>
                </a:solidFill>
              </a:rPr>
              <a:t>，则各方案的折中收益率分别为：</a:t>
            </a:r>
            <a:endParaRPr lang="zh-CN" altLang="en-US"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to="" calcmode="lin" valueType="num">
                                      <p:cBhvr>
                                        <p:cTn id="12" dur="1" fill="hold"/>
                                        <p:tgtEl>
                                          <p:spTgt spid="13"/>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to="" calcmode="lin" valueType="num">
                                      <p:cBhvr>
                                        <p:cTn id="15" dur="1" fill="hold"/>
                                        <p:tgtEl>
                                          <p:spTgt spid="19"/>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to="" calcmode="lin" valueType="num">
                                      <p:cBhvr>
                                        <p:cTn id="18" dur="1" fill="hold"/>
                                        <p:tgtEl>
                                          <p:spTgt spid="18"/>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to="" calcmode="lin" valueType="num">
                                      <p:cBhvr>
                                        <p:cTn id="21"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571472" y="0"/>
            <a:ext cx="8515350" cy="1325563"/>
          </a:xfrm>
        </p:spPr>
        <p:txBody>
          <a:bodyPr/>
          <a:lstStyle/>
          <a:p>
            <a:pPr algn="r"/>
            <a:r>
              <a:rPr lang="zh-CN" altLang="en-US" b="1" dirty="0" smtClean="0"/>
              <a:t>完全平均</a:t>
            </a:r>
            <a:r>
              <a:rPr lang="en-US" altLang="zh-CN" b="1" dirty="0" smtClean="0"/>
              <a:t>法</a:t>
            </a:r>
            <a:endParaRPr lang="zh-CN" altLang="en-US" b="1" dirty="0" smtClean="0"/>
          </a:p>
        </p:txBody>
      </p:sp>
      <p:sp>
        <p:nvSpPr>
          <p:cNvPr id="4" name="矩形 3"/>
          <p:cNvSpPr/>
          <p:nvPr/>
        </p:nvSpPr>
        <p:spPr>
          <a:xfrm>
            <a:off x="571472" y="1071546"/>
            <a:ext cx="8001056" cy="1569660"/>
          </a:xfrm>
          <a:prstGeom prst="rect">
            <a:avLst/>
          </a:prstGeom>
        </p:spPr>
        <p:txBody>
          <a:bodyPr wrap="square">
            <a:spAutoFit/>
          </a:bodyPr>
          <a:lstStyle/>
          <a:p>
            <a:pPr algn="just" eaLnBrk="1" hangingPunct="1">
              <a:defRPr/>
            </a:pPr>
            <a:r>
              <a:rPr lang="zh-CN" altLang="en-US" sz="2400" b="1" dirty="0" smtClean="0">
                <a:solidFill>
                  <a:schemeClr val="tx2"/>
                </a:solidFill>
                <a:latin typeface="+mn-ea"/>
              </a:rPr>
              <a:t>        </a:t>
            </a:r>
            <a:r>
              <a:rPr lang="zh-CN" altLang="en-US" sz="2400" b="1" dirty="0" smtClean="0">
                <a:solidFill>
                  <a:srgbClr val="FF0000"/>
                </a:solidFill>
                <a:latin typeface="+mn-ea"/>
              </a:rPr>
              <a:t>定义：</a:t>
            </a:r>
            <a:r>
              <a:rPr lang="zh-CN" altLang="en-US" sz="2400" b="1" dirty="0" smtClean="0">
                <a:solidFill>
                  <a:schemeClr val="tx2"/>
                </a:solidFill>
                <a:latin typeface="+mn-ea"/>
              </a:rPr>
              <a:t>又称等概率法，是假定各自然状态出现的概率完全相等，然后用各方案在各自然状态下的收益值（率）与假定的概率相乘，求出各方案的收益值（率），再从中选出最大的收益值（率）所对应的方案为决策方案。</a:t>
            </a:r>
            <a:endParaRPr lang="en-US" altLang="zh-CN" sz="2400" b="1" dirty="0" smtClean="0">
              <a:solidFill>
                <a:schemeClr val="tx2"/>
              </a:solidFill>
              <a:latin typeface="+mn-ea"/>
            </a:endParaRPr>
          </a:p>
        </p:txBody>
      </p:sp>
      <p:sp>
        <p:nvSpPr>
          <p:cNvPr id="9" name="矩形 8"/>
          <p:cNvSpPr/>
          <p:nvPr/>
        </p:nvSpPr>
        <p:spPr bwMode="auto">
          <a:xfrm>
            <a:off x="500034" y="2857496"/>
            <a:ext cx="7858148"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smtClean="0">
                <a:solidFill>
                  <a:schemeClr val="tx2"/>
                </a:solidFill>
              </a:rPr>
              <a:t>      针对表中三种方案的数据，每种状态发生的概率为</a:t>
            </a:r>
            <a:r>
              <a:rPr lang="en-US" altLang="zh-CN" b="1" dirty="0" smtClean="0">
                <a:solidFill>
                  <a:schemeClr val="tx2"/>
                </a:solidFill>
              </a:rPr>
              <a:t>1/3</a:t>
            </a:r>
            <a:r>
              <a:rPr lang="zh-CN" altLang="en-US" b="1" dirty="0" smtClean="0">
                <a:solidFill>
                  <a:schemeClr val="tx2"/>
                </a:solidFill>
              </a:rPr>
              <a:t>，则各方案的期望收益率分别为：</a:t>
            </a:r>
            <a:endParaRPr lang="zh-CN" altLang="en-US" b="1" dirty="0">
              <a:solidFill>
                <a:schemeClr val="tx2"/>
              </a:solidFill>
            </a:endParaRPr>
          </a:p>
        </p:txBody>
      </p:sp>
      <p:sp>
        <p:nvSpPr>
          <p:cNvPr id="11" name="TextBox 7"/>
          <p:cNvSpPr txBox="1">
            <a:spLocks noChangeArrowheads="1"/>
          </p:cNvSpPr>
          <p:nvPr/>
        </p:nvSpPr>
        <p:spPr bwMode="auto">
          <a:xfrm>
            <a:off x="642938" y="5130800"/>
            <a:ext cx="78898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algn="just" eaLnBrk="1" hangingPunct="1">
              <a:defRPr/>
            </a:pPr>
            <a:r>
              <a:rPr lang="zh-CN" altLang="en-US" sz="1900" b="1" dirty="0" smtClean="0">
                <a:solidFill>
                  <a:srgbClr val="FF0000"/>
                </a:solidFill>
                <a:latin typeface="+mn-ea"/>
                <a:ea typeface="+mn-ea"/>
              </a:rPr>
              <a:t>方案</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和方案</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的期望收益率相等，都为</a:t>
            </a:r>
            <a:r>
              <a:rPr lang="en-US" altLang="en-US" sz="1900" b="1" dirty="0" smtClean="0">
                <a:solidFill>
                  <a:srgbClr val="FF0000"/>
                </a:solidFill>
                <a:latin typeface="+mn-ea"/>
                <a:ea typeface="+mn-ea"/>
              </a:rPr>
              <a:t>16%</a:t>
            </a:r>
            <a:r>
              <a:rPr lang="zh-CN" altLang="en-US" sz="1900" b="1" dirty="0" smtClean="0">
                <a:solidFill>
                  <a:srgbClr val="FF0000"/>
                </a:solidFill>
                <a:latin typeface="+mn-ea"/>
                <a:ea typeface="+mn-ea"/>
              </a:rPr>
              <a:t>，高于方案</a:t>
            </a:r>
            <a:r>
              <a:rPr lang="en-US" altLang="en-US" sz="1900" b="1" dirty="0" smtClean="0">
                <a:solidFill>
                  <a:srgbClr val="FF0000"/>
                </a:solidFill>
                <a:latin typeface="+mn-ea"/>
                <a:ea typeface="+mn-ea"/>
              </a:rPr>
              <a:t>A</a:t>
            </a:r>
            <a:r>
              <a:rPr lang="zh-CN" altLang="en-US" sz="1900" b="1" dirty="0" smtClean="0">
                <a:solidFill>
                  <a:srgbClr val="FF0000"/>
                </a:solidFill>
                <a:latin typeface="+mn-ea"/>
                <a:ea typeface="+mn-ea"/>
              </a:rPr>
              <a:t>的</a:t>
            </a:r>
            <a:r>
              <a:rPr lang="en-US" altLang="en-US" sz="1900" b="1" dirty="0" smtClean="0">
                <a:solidFill>
                  <a:srgbClr val="FF0000"/>
                </a:solidFill>
                <a:latin typeface="+mn-ea"/>
                <a:ea typeface="+mn-ea"/>
              </a:rPr>
              <a:t>14.7%</a:t>
            </a:r>
            <a:r>
              <a:rPr lang="zh-CN" altLang="en-US" sz="1900" b="1" dirty="0" smtClean="0">
                <a:solidFill>
                  <a:srgbClr val="FF0000"/>
                </a:solidFill>
                <a:latin typeface="+mn-ea"/>
                <a:ea typeface="+mn-ea"/>
              </a:rPr>
              <a:t>，因此选择方案</a:t>
            </a:r>
            <a:r>
              <a:rPr lang="en-US" altLang="en-US" sz="1900" b="1" dirty="0" smtClean="0">
                <a:solidFill>
                  <a:srgbClr val="FF0000"/>
                </a:solidFill>
                <a:latin typeface="+mn-ea"/>
                <a:ea typeface="+mn-ea"/>
              </a:rPr>
              <a:t>B</a:t>
            </a:r>
            <a:r>
              <a:rPr lang="zh-CN" altLang="en-US" sz="1900" b="1" dirty="0" smtClean="0">
                <a:solidFill>
                  <a:srgbClr val="FF0000"/>
                </a:solidFill>
                <a:latin typeface="+mn-ea"/>
                <a:ea typeface="+mn-ea"/>
              </a:rPr>
              <a:t>或方案</a:t>
            </a:r>
            <a:r>
              <a:rPr lang="en-US" altLang="en-US" sz="1900" b="1" dirty="0" smtClean="0">
                <a:solidFill>
                  <a:srgbClr val="FF0000"/>
                </a:solidFill>
                <a:latin typeface="+mn-ea"/>
                <a:ea typeface="+mn-ea"/>
              </a:rPr>
              <a:t>C</a:t>
            </a:r>
            <a:r>
              <a:rPr lang="zh-CN" altLang="en-US" sz="1900" b="1" dirty="0" smtClean="0">
                <a:solidFill>
                  <a:srgbClr val="FF0000"/>
                </a:solidFill>
                <a:latin typeface="+mn-ea"/>
                <a:ea typeface="+mn-ea"/>
              </a:rPr>
              <a:t>为决策方案。</a:t>
            </a:r>
            <a:endParaRPr lang="en-US" altLang="zh-CN" sz="1900" b="1" dirty="0" smtClean="0">
              <a:solidFill>
                <a:srgbClr val="FF0000"/>
              </a:solidFill>
              <a:latin typeface="+mn-ea"/>
              <a:ea typeface="+mn-ea"/>
            </a:endParaRPr>
          </a:p>
        </p:txBody>
      </p:sp>
      <p:pic>
        <p:nvPicPr>
          <p:cNvPr id="13" name="Picture 2"/>
          <p:cNvPicPr>
            <a:picLocks noChangeAspect="1" noChangeArrowheads="1"/>
          </p:cNvPicPr>
          <p:nvPr/>
        </p:nvPicPr>
        <p:blipFill>
          <a:blip r:embed="rId3"/>
          <a:srcRect t="27041"/>
          <a:stretch>
            <a:fillRect/>
          </a:stretch>
        </p:blipFill>
        <p:spPr bwMode="auto">
          <a:xfrm>
            <a:off x="571472" y="3643314"/>
            <a:ext cx="8572528" cy="115648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to="" calcmode="lin" valueType="num">
                                      <p:cBhvr>
                                        <p:cTn id="15" dur="1" fill="hold"/>
                                        <p:tgtEl>
                                          <p:spTgt spid="13"/>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to="" calcmode="lin" valueType="num">
                                      <p:cBhvr>
                                        <p:cTn id="18"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642910" y="0"/>
            <a:ext cx="8501090" cy="939784"/>
          </a:xfrm>
        </p:spPr>
        <p:txBody>
          <a:bodyPr/>
          <a:lstStyle/>
          <a:p>
            <a:pPr algn="r"/>
            <a:r>
              <a:rPr lang="en-US" altLang="zh-CN" b="1" dirty="0" err="1" smtClean="0"/>
              <a:t>可行性研究报告</a:t>
            </a:r>
            <a:endParaRPr lang="zh-CN" altLang="en-US" b="1" dirty="0" smtClean="0"/>
          </a:p>
        </p:txBody>
      </p:sp>
      <p:sp>
        <p:nvSpPr>
          <p:cNvPr id="33" name="Rectangle 3"/>
          <p:cNvSpPr>
            <a:spLocks noChangeArrowheads="1"/>
          </p:cNvSpPr>
          <p:nvPr/>
        </p:nvSpPr>
        <p:spPr bwMode="auto">
          <a:xfrm>
            <a:off x="250825" y="1268413"/>
            <a:ext cx="4249738" cy="5113337"/>
          </a:xfrm>
          <a:prstGeom prst="rect">
            <a:avLst/>
          </a:prstGeom>
          <a:solidFill>
            <a:schemeClr val="accent1">
              <a:lumMod val="20000"/>
              <a:lumOff val="80000"/>
            </a:schemeClr>
          </a:solidFill>
          <a:ln w="9525" algn="ctr">
            <a:solidFill>
              <a:srgbClr val="000000"/>
            </a:solidFill>
            <a:miter lim="800000"/>
            <a:headEnd/>
            <a:tailEnd/>
          </a:ln>
        </p:spPr>
        <p:txBody>
          <a:bodyPr/>
          <a:lstStyle/>
          <a:p>
            <a:pPr algn="just" eaLnBrk="1" hangingPunct="1">
              <a:defRPr/>
            </a:pPr>
            <a:r>
              <a:rPr lang="en-US" altLang="zh-CN" sz="1400" b="1" dirty="0">
                <a:solidFill>
                  <a:schemeClr val="tx2"/>
                </a:solidFill>
                <a:latin typeface="+mn-ea"/>
                <a:ea typeface="+mn-ea"/>
              </a:rPr>
              <a:t>1</a:t>
            </a:r>
            <a:r>
              <a:rPr lang="zh-CN" altLang="en-US" sz="1400" b="1" dirty="0">
                <a:solidFill>
                  <a:schemeClr val="tx2"/>
                </a:solidFill>
                <a:latin typeface="+mn-ea"/>
                <a:ea typeface="+mn-ea"/>
              </a:rPr>
              <a:t>引言</a:t>
            </a:r>
          </a:p>
          <a:p>
            <a:pPr marL="171450" lvl="1" algn="just" eaLnBrk="1" hangingPunct="1">
              <a:defRPr/>
            </a:pPr>
            <a:r>
              <a:rPr lang="en-US" altLang="zh-CN" sz="1400" dirty="0">
                <a:solidFill>
                  <a:schemeClr val="tx2"/>
                </a:solidFill>
                <a:latin typeface="+mn-ea"/>
                <a:ea typeface="+mn-ea"/>
              </a:rPr>
              <a:t>1.1</a:t>
            </a:r>
            <a:r>
              <a:rPr lang="zh-CN" altLang="en-US" sz="1400" dirty="0">
                <a:solidFill>
                  <a:schemeClr val="tx2"/>
                </a:solidFill>
                <a:latin typeface="+mn-ea"/>
                <a:ea typeface="+mn-ea"/>
              </a:rPr>
              <a:t>标识</a:t>
            </a:r>
          </a:p>
          <a:p>
            <a:pPr marL="171450" lvl="1" algn="just" eaLnBrk="1" hangingPunct="1">
              <a:defRPr/>
            </a:pPr>
            <a:r>
              <a:rPr lang="en-US" altLang="zh-CN" sz="1400" dirty="0">
                <a:solidFill>
                  <a:schemeClr val="tx2"/>
                </a:solidFill>
                <a:latin typeface="+mn-ea"/>
                <a:ea typeface="+mn-ea"/>
              </a:rPr>
              <a:t>1.2</a:t>
            </a:r>
            <a:r>
              <a:rPr lang="zh-CN" altLang="en-US" sz="1400" dirty="0">
                <a:solidFill>
                  <a:schemeClr val="tx2"/>
                </a:solidFill>
                <a:latin typeface="+mn-ea"/>
                <a:ea typeface="+mn-ea"/>
              </a:rPr>
              <a:t>背景</a:t>
            </a:r>
          </a:p>
          <a:p>
            <a:pPr marL="171450" lvl="1" algn="just" eaLnBrk="1" hangingPunct="1">
              <a:defRPr/>
            </a:pPr>
            <a:r>
              <a:rPr lang="en-US" altLang="zh-CN" sz="1400" dirty="0">
                <a:solidFill>
                  <a:schemeClr val="tx2"/>
                </a:solidFill>
                <a:latin typeface="+mn-ea"/>
                <a:ea typeface="+mn-ea"/>
              </a:rPr>
              <a:t>1.3</a:t>
            </a:r>
            <a:r>
              <a:rPr lang="zh-CN" altLang="en-US" sz="1400" dirty="0">
                <a:solidFill>
                  <a:schemeClr val="tx2"/>
                </a:solidFill>
                <a:latin typeface="+mn-ea"/>
                <a:ea typeface="+mn-ea"/>
              </a:rPr>
              <a:t>项目概述</a:t>
            </a:r>
          </a:p>
          <a:p>
            <a:pPr marL="171450" lvl="1" algn="just" eaLnBrk="1" hangingPunct="1">
              <a:defRPr/>
            </a:pPr>
            <a:r>
              <a:rPr lang="en-US" altLang="zh-CN" sz="1400" dirty="0">
                <a:solidFill>
                  <a:schemeClr val="tx2"/>
                </a:solidFill>
                <a:latin typeface="+mn-ea"/>
                <a:ea typeface="+mn-ea"/>
              </a:rPr>
              <a:t>1.4</a:t>
            </a:r>
            <a:r>
              <a:rPr lang="zh-CN" altLang="en-US" sz="1400" dirty="0">
                <a:solidFill>
                  <a:schemeClr val="tx2"/>
                </a:solidFill>
                <a:latin typeface="+mn-ea"/>
                <a:ea typeface="+mn-ea"/>
              </a:rPr>
              <a:t>文档概述</a:t>
            </a:r>
          </a:p>
          <a:p>
            <a:pPr algn="just" eaLnBrk="1" hangingPunct="1">
              <a:defRPr/>
            </a:pPr>
            <a:r>
              <a:rPr lang="en-US" altLang="zh-CN" sz="1400" b="1" dirty="0">
                <a:solidFill>
                  <a:schemeClr val="tx2"/>
                </a:solidFill>
                <a:latin typeface="+mn-ea"/>
                <a:ea typeface="+mn-ea"/>
              </a:rPr>
              <a:t>2</a:t>
            </a:r>
            <a:r>
              <a:rPr lang="zh-CN" altLang="en-US" sz="1400" b="1" dirty="0">
                <a:solidFill>
                  <a:schemeClr val="tx2"/>
                </a:solidFill>
                <a:latin typeface="+mn-ea"/>
                <a:ea typeface="+mn-ea"/>
              </a:rPr>
              <a:t>引用文件</a:t>
            </a:r>
          </a:p>
          <a:p>
            <a:pPr algn="just" eaLnBrk="1" hangingPunct="1">
              <a:defRPr/>
            </a:pPr>
            <a:r>
              <a:rPr lang="en-US" altLang="zh-CN" sz="1400" b="1" dirty="0">
                <a:solidFill>
                  <a:schemeClr val="tx2"/>
                </a:solidFill>
                <a:latin typeface="+mn-ea"/>
                <a:ea typeface="+mn-ea"/>
              </a:rPr>
              <a:t>3</a:t>
            </a:r>
            <a:r>
              <a:rPr lang="zh-CN" altLang="en-US" sz="1400" b="1" dirty="0">
                <a:solidFill>
                  <a:schemeClr val="tx2"/>
                </a:solidFill>
                <a:latin typeface="+mn-ea"/>
                <a:ea typeface="+mn-ea"/>
              </a:rPr>
              <a:t>可行性分析的前提</a:t>
            </a:r>
          </a:p>
          <a:p>
            <a:pPr marL="171450" lvl="1" algn="just" eaLnBrk="1" hangingPunct="1">
              <a:defRPr/>
            </a:pPr>
            <a:r>
              <a:rPr lang="en-US" altLang="zh-CN" sz="1400" dirty="0">
                <a:solidFill>
                  <a:schemeClr val="tx2"/>
                </a:solidFill>
                <a:latin typeface="+mn-ea"/>
                <a:ea typeface="+mn-ea"/>
              </a:rPr>
              <a:t>3.1</a:t>
            </a:r>
            <a:r>
              <a:rPr lang="zh-CN" altLang="en-US" sz="1400" dirty="0">
                <a:solidFill>
                  <a:schemeClr val="tx2"/>
                </a:solidFill>
                <a:latin typeface="+mn-ea"/>
                <a:ea typeface="+mn-ea"/>
              </a:rPr>
              <a:t>项目的要求</a:t>
            </a:r>
          </a:p>
          <a:p>
            <a:pPr marL="171450" lvl="1" algn="just" eaLnBrk="1" hangingPunct="1">
              <a:defRPr/>
            </a:pPr>
            <a:r>
              <a:rPr lang="en-US" altLang="zh-CN" sz="1400" dirty="0">
                <a:solidFill>
                  <a:schemeClr val="tx2"/>
                </a:solidFill>
                <a:latin typeface="+mn-ea"/>
                <a:ea typeface="+mn-ea"/>
              </a:rPr>
              <a:t>3.2</a:t>
            </a:r>
            <a:r>
              <a:rPr lang="zh-CN" altLang="en-US" sz="1400" dirty="0">
                <a:solidFill>
                  <a:schemeClr val="tx2"/>
                </a:solidFill>
                <a:latin typeface="+mn-ea"/>
                <a:ea typeface="+mn-ea"/>
              </a:rPr>
              <a:t>项目的目标</a:t>
            </a:r>
            <a:endParaRPr lang="en-US" altLang="zh-CN" sz="1400" dirty="0">
              <a:solidFill>
                <a:schemeClr val="tx2"/>
              </a:solidFill>
              <a:latin typeface="+mn-ea"/>
              <a:ea typeface="+mn-ea"/>
            </a:endParaRPr>
          </a:p>
          <a:p>
            <a:pPr marL="171450" lvl="1" algn="just" eaLnBrk="1" hangingPunct="1">
              <a:defRPr/>
            </a:pPr>
            <a:r>
              <a:rPr lang="en-US" altLang="zh-CN" sz="1400" dirty="0">
                <a:solidFill>
                  <a:schemeClr val="tx2"/>
                </a:solidFill>
                <a:latin typeface="+mn-ea"/>
                <a:ea typeface="+mn-ea"/>
              </a:rPr>
              <a:t>3.3</a:t>
            </a:r>
            <a:r>
              <a:rPr lang="zh-CN" altLang="en-US" sz="1400" dirty="0">
                <a:solidFill>
                  <a:schemeClr val="tx2"/>
                </a:solidFill>
                <a:latin typeface="+mn-ea"/>
                <a:ea typeface="+mn-ea"/>
              </a:rPr>
              <a:t>项目的环境、条件、假定和限制</a:t>
            </a:r>
          </a:p>
          <a:p>
            <a:pPr marL="171450" lvl="1" algn="just" eaLnBrk="1" hangingPunct="1">
              <a:defRPr/>
            </a:pPr>
            <a:r>
              <a:rPr lang="en-US" altLang="zh-CN" sz="1400" dirty="0">
                <a:solidFill>
                  <a:schemeClr val="tx2"/>
                </a:solidFill>
                <a:latin typeface="+mn-ea"/>
                <a:ea typeface="+mn-ea"/>
              </a:rPr>
              <a:t>3.4</a:t>
            </a:r>
            <a:r>
              <a:rPr lang="zh-CN" altLang="en-US" sz="1400" dirty="0">
                <a:solidFill>
                  <a:schemeClr val="tx2"/>
                </a:solidFill>
                <a:latin typeface="+mn-ea"/>
                <a:ea typeface="+mn-ea"/>
              </a:rPr>
              <a:t>进行可行性分析的方法</a:t>
            </a:r>
            <a:endParaRPr lang="en-US" altLang="zh-CN" sz="1400" dirty="0">
              <a:solidFill>
                <a:schemeClr val="tx2"/>
              </a:solidFill>
              <a:latin typeface="+mn-ea"/>
              <a:ea typeface="+mn-ea"/>
            </a:endParaRPr>
          </a:p>
          <a:p>
            <a:pPr marL="0" lvl="1" algn="just" eaLnBrk="1" hangingPunct="1">
              <a:defRPr/>
            </a:pPr>
            <a:r>
              <a:rPr lang="en-US" altLang="zh-CN" sz="1400" b="1" dirty="0">
                <a:solidFill>
                  <a:schemeClr val="tx2"/>
                </a:solidFill>
                <a:latin typeface="+mn-ea"/>
                <a:ea typeface="+mn-ea"/>
              </a:rPr>
              <a:t>4</a:t>
            </a:r>
            <a:r>
              <a:rPr lang="zh-CN" altLang="en-US" sz="1400" b="1" dirty="0">
                <a:solidFill>
                  <a:schemeClr val="tx2"/>
                </a:solidFill>
                <a:latin typeface="+mn-ea"/>
                <a:ea typeface="+mn-ea"/>
              </a:rPr>
              <a:t>可选的方案</a:t>
            </a:r>
          </a:p>
          <a:p>
            <a:pPr marL="177800" lvl="2" algn="just" eaLnBrk="1" hangingPunct="1">
              <a:defRPr/>
            </a:pPr>
            <a:r>
              <a:rPr lang="en-US" altLang="zh-CN" sz="1400" dirty="0">
                <a:solidFill>
                  <a:schemeClr val="tx2"/>
                </a:solidFill>
                <a:latin typeface="+mn-ea"/>
                <a:ea typeface="+mn-ea"/>
              </a:rPr>
              <a:t>4.1</a:t>
            </a:r>
            <a:r>
              <a:rPr lang="zh-CN" altLang="en-US" sz="1400" dirty="0">
                <a:solidFill>
                  <a:schemeClr val="tx2"/>
                </a:solidFill>
                <a:latin typeface="+mn-ea"/>
                <a:ea typeface="+mn-ea"/>
              </a:rPr>
              <a:t>原有方案的优缺点、局限性及存在的问题</a:t>
            </a:r>
          </a:p>
          <a:p>
            <a:pPr marL="177800" lvl="2" algn="just" eaLnBrk="1" hangingPunct="1">
              <a:defRPr/>
            </a:pPr>
            <a:r>
              <a:rPr lang="en-US" altLang="zh-CN" sz="1400" dirty="0">
                <a:solidFill>
                  <a:schemeClr val="tx2"/>
                </a:solidFill>
                <a:latin typeface="+mn-ea"/>
                <a:ea typeface="+mn-ea"/>
              </a:rPr>
              <a:t>4.2</a:t>
            </a:r>
            <a:r>
              <a:rPr lang="zh-CN" altLang="en-US" sz="1400" dirty="0">
                <a:solidFill>
                  <a:schemeClr val="tx2"/>
                </a:solidFill>
                <a:latin typeface="+mn-ea"/>
                <a:ea typeface="+mn-ea"/>
              </a:rPr>
              <a:t>可重用的系统，与要求之间的差距</a:t>
            </a:r>
          </a:p>
          <a:p>
            <a:pPr marL="177800" lvl="1" algn="just" eaLnBrk="1" hangingPunct="1">
              <a:defRPr/>
            </a:pPr>
            <a:r>
              <a:rPr lang="en-US" altLang="zh-CN" sz="1400" dirty="0">
                <a:solidFill>
                  <a:schemeClr val="tx2"/>
                </a:solidFill>
                <a:latin typeface="+mn-ea"/>
                <a:ea typeface="+mn-ea"/>
              </a:rPr>
              <a:t>4.3</a:t>
            </a:r>
            <a:r>
              <a:rPr lang="zh-CN" altLang="en-US" sz="1400" dirty="0">
                <a:solidFill>
                  <a:schemeClr val="tx2"/>
                </a:solidFill>
                <a:latin typeface="+mn-ea"/>
                <a:ea typeface="+mn-ea"/>
              </a:rPr>
              <a:t>可选择的系统方案</a:t>
            </a:r>
            <a:r>
              <a:rPr lang="en-US" altLang="zh-CN" sz="1400" dirty="0">
                <a:solidFill>
                  <a:schemeClr val="tx2"/>
                </a:solidFill>
                <a:latin typeface="+mn-ea"/>
                <a:ea typeface="+mn-ea"/>
              </a:rPr>
              <a:t>1</a:t>
            </a:r>
          </a:p>
          <a:p>
            <a:pPr marL="177800" lvl="1" algn="just" eaLnBrk="1" hangingPunct="1">
              <a:defRPr/>
            </a:pPr>
            <a:r>
              <a:rPr lang="en-US" altLang="zh-CN" sz="1400" dirty="0">
                <a:solidFill>
                  <a:schemeClr val="tx2"/>
                </a:solidFill>
                <a:latin typeface="+mn-ea"/>
                <a:ea typeface="+mn-ea"/>
              </a:rPr>
              <a:t>4.4</a:t>
            </a:r>
            <a:r>
              <a:rPr lang="zh-CN" altLang="en-US" sz="1400" dirty="0">
                <a:solidFill>
                  <a:schemeClr val="tx2"/>
                </a:solidFill>
                <a:latin typeface="+mn-ea"/>
                <a:ea typeface="+mn-ea"/>
              </a:rPr>
              <a:t>可选择的系统方案</a:t>
            </a:r>
            <a:r>
              <a:rPr lang="en-US" altLang="zh-CN" sz="1400" dirty="0">
                <a:solidFill>
                  <a:schemeClr val="tx2"/>
                </a:solidFill>
                <a:latin typeface="+mn-ea"/>
                <a:ea typeface="+mn-ea"/>
              </a:rPr>
              <a:t>2</a:t>
            </a:r>
          </a:p>
          <a:p>
            <a:pPr marL="177800" lvl="1" algn="just" eaLnBrk="1" hangingPunct="1">
              <a:defRPr/>
            </a:pPr>
            <a:r>
              <a:rPr lang="en-US" altLang="zh-CN" sz="1400" dirty="0">
                <a:solidFill>
                  <a:schemeClr val="tx2"/>
                </a:solidFill>
                <a:latin typeface="+mn-ea"/>
                <a:ea typeface="+mn-ea"/>
              </a:rPr>
              <a:t>4.5</a:t>
            </a:r>
            <a:r>
              <a:rPr lang="zh-CN" altLang="en-US" sz="1400" dirty="0">
                <a:solidFill>
                  <a:schemeClr val="tx2"/>
                </a:solidFill>
                <a:latin typeface="+mn-ea"/>
                <a:ea typeface="+mn-ea"/>
              </a:rPr>
              <a:t>选择最终方案的准则</a:t>
            </a:r>
          </a:p>
          <a:p>
            <a:pPr marL="0" lvl="1" algn="just" eaLnBrk="1" hangingPunct="1">
              <a:defRPr/>
            </a:pPr>
            <a:r>
              <a:rPr lang="en-US" altLang="zh-CN" sz="1400" b="1" dirty="0">
                <a:solidFill>
                  <a:schemeClr val="tx2"/>
                </a:solidFill>
                <a:latin typeface="+mn-ea"/>
                <a:ea typeface="+mn-ea"/>
              </a:rPr>
              <a:t>5</a:t>
            </a:r>
            <a:r>
              <a:rPr lang="zh-CN" altLang="en-US" sz="1400" b="1" dirty="0">
                <a:solidFill>
                  <a:schemeClr val="tx2"/>
                </a:solidFill>
                <a:latin typeface="+mn-ea"/>
                <a:ea typeface="+mn-ea"/>
              </a:rPr>
              <a:t>所建议的系统</a:t>
            </a:r>
          </a:p>
          <a:p>
            <a:pPr marL="177800" lvl="1" algn="just" eaLnBrk="1" hangingPunct="1">
              <a:defRPr/>
            </a:pPr>
            <a:r>
              <a:rPr lang="en-US" altLang="zh-CN" sz="1400" dirty="0">
                <a:solidFill>
                  <a:schemeClr val="tx2"/>
                </a:solidFill>
                <a:latin typeface="+mn-ea"/>
                <a:ea typeface="+mn-ea"/>
              </a:rPr>
              <a:t>5.1</a:t>
            </a:r>
            <a:r>
              <a:rPr lang="zh-CN" altLang="en-US" sz="1400" dirty="0">
                <a:solidFill>
                  <a:schemeClr val="tx2"/>
                </a:solidFill>
                <a:latin typeface="+mn-ea"/>
                <a:ea typeface="+mn-ea"/>
              </a:rPr>
              <a:t>对所建议的系统的说明</a:t>
            </a:r>
          </a:p>
          <a:p>
            <a:pPr marL="177800" lvl="1" algn="just" eaLnBrk="1" hangingPunct="1">
              <a:defRPr/>
            </a:pPr>
            <a:r>
              <a:rPr lang="en-US" altLang="zh-CN" sz="1400" dirty="0">
                <a:solidFill>
                  <a:schemeClr val="tx2"/>
                </a:solidFill>
                <a:latin typeface="+mn-ea"/>
                <a:ea typeface="+mn-ea"/>
              </a:rPr>
              <a:t>5.2</a:t>
            </a:r>
            <a:r>
              <a:rPr lang="zh-CN" altLang="en-US" sz="1400" dirty="0">
                <a:solidFill>
                  <a:schemeClr val="tx2"/>
                </a:solidFill>
                <a:latin typeface="+mn-ea"/>
                <a:ea typeface="+mn-ea"/>
              </a:rPr>
              <a:t>数据流程和处理流程</a:t>
            </a:r>
          </a:p>
          <a:p>
            <a:pPr eaLnBrk="1" hangingPunct="1">
              <a:defRPr/>
            </a:pPr>
            <a:endParaRPr lang="zh-CN" altLang="zh-CN" sz="3600" dirty="0">
              <a:solidFill>
                <a:schemeClr val="tx2"/>
              </a:solidFill>
              <a:latin typeface="+mn-ea"/>
              <a:ea typeface="+mn-ea"/>
            </a:endParaRPr>
          </a:p>
        </p:txBody>
      </p:sp>
      <p:sp>
        <p:nvSpPr>
          <p:cNvPr id="34" name="Rectangle 4"/>
          <p:cNvSpPr>
            <a:spLocks noChangeArrowheads="1"/>
          </p:cNvSpPr>
          <p:nvPr/>
        </p:nvSpPr>
        <p:spPr bwMode="auto">
          <a:xfrm>
            <a:off x="4716463" y="1268413"/>
            <a:ext cx="4176712" cy="5113337"/>
          </a:xfrm>
          <a:prstGeom prst="rect">
            <a:avLst/>
          </a:prstGeom>
          <a:solidFill>
            <a:schemeClr val="accent1">
              <a:lumMod val="20000"/>
              <a:lumOff val="80000"/>
            </a:schemeClr>
          </a:solidFill>
          <a:ln w="9525" algn="ctr">
            <a:solidFill>
              <a:srgbClr val="000000"/>
            </a:solidFill>
            <a:miter lim="800000"/>
            <a:headEnd/>
            <a:tailEnd/>
          </a:ln>
        </p:spPr>
        <p:txBody>
          <a:bodyPr/>
          <a:lstStyle/>
          <a:p>
            <a:pPr marL="177800" lvl="1" algn="just" eaLnBrk="1" hangingPunct="1">
              <a:defRPr/>
            </a:pPr>
            <a:r>
              <a:rPr lang="en-US" altLang="zh-CN" sz="1400" dirty="0">
                <a:solidFill>
                  <a:schemeClr val="tx2"/>
                </a:solidFill>
                <a:latin typeface="+mn-ea"/>
                <a:ea typeface="+mn-ea"/>
              </a:rPr>
              <a:t>5.3</a:t>
            </a:r>
            <a:r>
              <a:rPr lang="zh-CN" altLang="en-US" sz="1400" dirty="0">
                <a:solidFill>
                  <a:schemeClr val="tx2"/>
                </a:solidFill>
                <a:latin typeface="+mn-ea"/>
                <a:ea typeface="+mn-ea"/>
              </a:rPr>
              <a:t>与原有系统的比较（若有原系统）</a:t>
            </a:r>
          </a:p>
          <a:p>
            <a:pPr marL="177800" lvl="1" algn="just" eaLnBrk="1" hangingPunct="1">
              <a:defRPr/>
            </a:pPr>
            <a:r>
              <a:rPr lang="en-US" altLang="zh-CN" sz="1400" dirty="0">
                <a:solidFill>
                  <a:schemeClr val="tx2"/>
                </a:solidFill>
                <a:latin typeface="+mn-ea"/>
                <a:ea typeface="+mn-ea"/>
              </a:rPr>
              <a:t>5.4</a:t>
            </a:r>
            <a:r>
              <a:rPr lang="zh-CN" altLang="en-US" sz="1400" dirty="0">
                <a:solidFill>
                  <a:schemeClr val="tx2"/>
                </a:solidFill>
                <a:latin typeface="+mn-ea"/>
                <a:ea typeface="+mn-ea"/>
              </a:rPr>
              <a:t>影响（要求）</a:t>
            </a:r>
          </a:p>
          <a:p>
            <a:pPr marL="531813" lvl="2" algn="just" eaLnBrk="1" hangingPunct="1">
              <a:defRPr/>
            </a:pPr>
            <a:r>
              <a:rPr lang="en-US" altLang="zh-CN" sz="1400" dirty="0">
                <a:solidFill>
                  <a:schemeClr val="tx2"/>
                </a:solidFill>
                <a:latin typeface="+mn-ea"/>
                <a:ea typeface="+mn-ea"/>
              </a:rPr>
              <a:t>5.4.1</a:t>
            </a:r>
            <a:r>
              <a:rPr lang="zh-CN" altLang="en-US" sz="1400" dirty="0">
                <a:solidFill>
                  <a:schemeClr val="tx2"/>
                </a:solidFill>
                <a:latin typeface="+mn-ea"/>
                <a:ea typeface="+mn-ea"/>
              </a:rPr>
              <a:t>设备</a:t>
            </a:r>
          </a:p>
          <a:p>
            <a:pPr marL="531813" lvl="2" algn="just" eaLnBrk="1" hangingPunct="1">
              <a:defRPr/>
            </a:pPr>
            <a:r>
              <a:rPr lang="en-US" altLang="zh-CN" sz="1400" dirty="0">
                <a:solidFill>
                  <a:schemeClr val="tx2"/>
                </a:solidFill>
                <a:latin typeface="+mn-ea"/>
                <a:ea typeface="+mn-ea"/>
              </a:rPr>
              <a:t>5.4.2</a:t>
            </a:r>
            <a:r>
              <a:rPr lang="zh-CN" altLang="en-US" sz="1400" dirty="0">
                <a:solidFill>
                  <a:schemeClr val="tx2"/>
                </a:solidFill>
                <a:latin typeface="+mn-ea"/>
                <a:ea typeface="+mn-ea"/>
              </a:rPr>
              <a:t>软件</a:t>
            </a:r>
          </a:p>
          <a:p>
            <a:pPr marL="531813" lvl="2" algn="just" eaLnBrk="1" hangingPunct="1">
              <a:defRPr/>
            </a:pPr>
            <a:r>
              <a:rPr lang="en-US" altLang="zh-CN" sz="1400" dirty="0">
                <a:solidFill>
                  <a:schemeClr val="tx2"/>
                </a:solidFill>
                <a:latin typeface="+mn-ea"/>
                <a:ea typeface="+mn-ea"/>
              </a:rPr>
              <a:t>5.4.3</a:t>
            </a:r>
            <a:r>
              <a:rPr lang="zh-CN" altLang="en-US" sz="1400" dirty="0">
                <a:solidFill>
                  <a:schemeClr val="tx2"/>
                </a:solidFill>
                <a:latin typeface="+mn-ea"/>
                <a:ea typeface="+mn-ea"/>
              </a:rPr>
              <a:t>运行</a:t>
            </a:r>
          </a:p>
          <a:p>
            <a:pPr marL="531813" lvl="2" algn="just" eaLnBrk="1" hangingPunct="1">
              <a:defRPr/>
            </a:pPr>
            <a:r>
              <a:rPr lang="en-US" altLang="zh-CN" sz="1400" dirty="0">
                <a:solidFill>
                  <a:schemeClr val="tx2"/>
                </a:solidFill>
                <a:latin typeface="+mn-ea"/>
                <a:ea typeface="+mn-ea"/>
              </a:rPr>
              <a:t>5.4.4</a:t>
            </a:r>
            <a:r>
              <a:rPr lang="zh-CN" altLang="en-US" sz="1400" dirty="0">
                <a:solidFill>
                  <a:schemeClr val="tx2"/>
                </a:solidFill>
                <a:latin typeface="+mn-ea"/>
                <a:ea typeface="+mn-ea"/>
              </a:rPr>
              <a:t>开发</a:t>
            </a:r>
          </a:p>
          <a:p>
            <a:pPr marL="531813" lvl="2" algn="just" eaLnBrk="1" hangingPunct="1">
              <a:defRPr/>
            </a:pPr>
            <a:r>
              <a:rPr lang="en-US" altLang="zh-CN" sz="1400" dirty="0">
                <a:solidFill>
                  <a:schemeClr val="tx2"/>
                </a:solidFill>
                <a:latin typeface="+mn-ea"/>
                <a:ea typeface="+mn-ea"/>
              </a:rPr>
              <a:t>5.4.5</a:t>
            </a:r>
            <a:r>
              <a:rPr lang="zh-CN" altLang="en-US" sz="1400" dirty="0">
                <a:solidFill>
                  <a:schemeClr val="tx2"/>
                </a:solidFill>
                <a:latin typeface="+mn-ea"/>
                <a:ea typeface="+mn-ea"/>
              </a:rPr>
              <a:t>环境</a:t>
            </a:r>
          </a:p>
          <a:p>
            <a:pPr marL="531813" lvl="2" algn="just" eaLnBrk="1" hangingPunct="1">
              <a:defRPr/>
            </a:pPr>
            <a:r>
              <a:rPr lang="en-US" altLang="zh-CN" sz="1400" dirty="0">
                <a:solidFill>
                  <a:schemeClr val="tx2"/>
                </a:solidFill>
                <a:latin typeface="+mn-ea"/>
                <a:ea typeface="+mn-ea"/>
              </a:rPr>
              <a:t>5.4.6</a:t>
            </a:r>
            <a:r>
              <a:rPr lang="zh-CN" altLang="en-US" sz="1400" dirty="0">
                <a:solidFill>
                  <a:schemeClr val="tx2"/>
                </a:solidFill>
                <a:latin typeface="+mn-ea"/>
                <a:ea typeface="+mn-ea"/>
              </a:rPr>
              <a:t>经费</a:t>
            </a:r>
          </a:p>
          <a:p>
            <a:pPr marL="177800" lvl="1" algn="just" eaLnBrk="1" hangingPunct="1">
              <a:defRPr/>
            </a:pPr>
            <a:r>
              <a:rPr lang="en-US" altLang="zh-CN" sz="1400" dirty="0">
                <a:solidFill>
                  <a:schemeClr val="tx2"/>
                </a:solidFill>
                <a:latin typeface="+mn-ea"/>
                <a:ea typeface="+mn-ea"/>
              </a:rPr>
              <a:t>5.5</a:t>
            </a:r>
            <a:r>
              <a:rPr lang="zh-CN" altLang="en-US" sz="1400" dirty="0">
                <a:solidFill>
                  <a:schemeClr val="tx2"/>
                </a:solidFill>
                <a:latin typeface="+mn-ea"/>
                <a:ea typeface="+mn-ea"/>
              </a:rPr>
              <a:t>局限性</a:t>
            </a:r>
          </a:p>
          <a:p>
            <a:pPr marL="0" lvl="1" algn="just" eaLnBrk="1" hangingPunct="1">
              <a:defRPr/>
            </a:pPr>
            <a:r>
              <a:rPr lang="en-US" altLang="zh-CN" sz="1400" b="1" dirty="0">
                <a:solidFill>
                  <a:schemeClr val="tx2"/>
                </a:solidFill>
                <a:latin typeface="+mn-ea"/>
                <a:ea typeface="+mn-ea"/>
              </a:rPr>
              <a:t>6</a:t>
            </a:r>
            <a:r>
              <a:rPr lang="zh-CN" altLang="en-US" sz="1400" b="1" dirty="0">
                <a:solidFill>
                  <a:schemeClr val="tx2"/>
                </a:solidFill>
                <a:latin typeface="+mn-ea"/>
                <a:ea typeface="+mn-ea"/>
              </a:rPr>
              <a:t>经济可行性（成本</a:t>
            </a:r>
            <a:r>
              <a:rPr lang="en-US" altLang="zh-CN" sz="1400" b="1" dirty="0">
                <a:solidFill>
                  <a:schemeClr val="tx2"/>
                </a:solidFill>
                <a:latin typeface="+mn-ea"/>
                <a:ea typeface="+mn-ea"/>
              </a:rPr>
              <a:t>——</a:t>
            </a:r>
            <a:r>
              <a:rPr lang="zh-CN" altLang="en-US" sz="1400" b="1" dirty="0">
                <a:solidFill>
                  <a:schemeClr val="tx2"/>
                </a:solidFill>
                <a:latin typeface="+mn-ea"/>
                <a:ea typeface="+mn-ea"/>
              </a:rPr>
              <a:t>效益分析）</a:t>
            </a:r>
          </a:p>
          <a:p>
            <a:pPr marL="171450" lvl="1" algn="just" eaLnBrk="1" hangingPunct="1">
              <a:defRPr/>
            </a:pPr>
            <a:r>
              <a:rPr lang="en-US" altLang="zh-CN" sz="1400" dirty="0">
                <a:solidFill>
                  <a:schemeClr val="tx2"/>
                </a:solidFill>
                <a:latin typeface="+mn-ea"/>
                <a:ea typeface="+mn-ea"/>
              </a:rPr>
              <a:t>6.1</a:t>
            </a:r>
            <a:r>
              <a:rPr lang="zh-CN" altLang="en-US" sz="1400" dirty="0">
                <a:solidFill>
                  <a:schemeClr val="tx2"/>
                </a:solidFill>
                <a:latin typeface="+mn-ea"/>
                <a:ea typeface="+mn-ea"/>
              </a:rPr>
              <a:t>投资</a:t>
            </a:r>
          </a:p>
          <a:p>
            <a:pPr marL="171450" lvl="1" algn="just" eaLnBrk="1" hangingPunct="1">
              <a:defRPr/>
            </a:pPr>
            <a:r>
              <a:rPr lang="en-US" altLang="zh-CN" sz="1400" dirty="0">
                <a:solidFill>
                  <a:schemeClr val="tx2"/>
                </a:solidFill>
                <a:latin typeface="+mn-ea"/>
                <a:ea typeface="+mn-ea"/>
              </a:rPr>
              <a:t>6.2</a:t>
            </a:r>
            <a:r>
              <a:rPr lang="zh-CN" altLang="en-US" sz="1400" dirty="0">
                <a:solidFill>
                  <a:schemeClr val="tx2"/>
                </a:solidFill>
                <a:latin typeface="+mn-ea"/>
                <a:ea typeface="+mn-ea"/>
              </a:rPr>
              <a:t>预期的经济效益</a:t>
            </a:r>
          </a:p>
          <a:p>
            <a:pPr lvl="1" algn="just" eaLnBrk="1" hangingPunct="1">
              <a:defRPr/>
            </a:pPr>
            <a:r>
              <a:rPr lang="en-US" altLang="zh-CN" sz="1400" dirty="0">
                <a:solidFill>
                  <a:schemeClr val="tx2"/>
                </a:solidFill>
                <a:latin typeface="+mn-ea"/>
                <a:ea typeface="+mn-ea"/>
              </a:rPr>
              <a:t>6.2.1</a:t>
            </a:r>
            <a:r>
              <a:rPr lang="zh-CN" altLang="en-US" sz="1400" dirty="0">
                <a:solidFill>
                  <a:schemeClr val="tx2"/>
                </a:solidFill>
                <a:latin typeface="+mn-ea"/>
                <a:ea typeface="+mn-ea"/>
              </a:rPr>
              <a:t>一次性收益</a:t>
            </a:r>
          </a:p>
          <a:p>
            <a:pPr marL="450850" algn="just" eaLnBrk="1" hangingPunct="1">
              <a:defRPr/>
            </a:pPr>
            <a:r>
              <a:rPr lang="en-US" altLang="zh-CN" sz="1400" dirty="0">
                <a:solidFill>
                  <a:schemeClr val="tx2"/>
                </a:solidFill>
                <a:latin typeface="+mn-ea"/>
                <a:ea typeface="+mn-ea"/>
              </a:rPr>
              <a:t>6.2.2</a:t>
            </a:r>
            <a:r>
              <a:rPr lang="zh-CN" altLang="en-US" sz="1400" dirty="0">
                <a:solidFill>
                  <a:schemeClr val="tx2"/>
                </a:solidFill>
                <a:latin typeface="+mn-ea"/>
                <a:ea typeface="+mn-ea"/>
              </a:rPr>
              <a:t>非一次性收益</a:t>
            </a:r>
          </a:p>
          <a:p>
            <a:pPr marL="450850" algn="just" eaLnBrk="1" hangingPunct="1">
              <a:defRPr/>
            </a:pPr>
            <a:r>
              <a:rPr lang="en-US" altLang="zh-CN" sz="1400" dirty="0">
                <a:solidFill>
                  <a:schemeClr val="tx2"/>
                </a:solidFill>
                <a:latin typeface="+mn-ea"/>
                <a:ea typeface="+mn-ea"/>
              </a:rPr>
              <a:t>6.2.3</a:t>
            </a:r>
            <a:r>
              <a:rPr lang="zh-CN" altLang="en-US" sz="1400" dirty="0">
                <a:solidFill>
                  <a:schemeClr val="tx2"/>
                </a:solidFill>
                <a:latin typeface="+mn-ea"/>
                <a:ea typeface="+mn-ea"/>
              </a:rPr>
              <a:t>不可定量的收益</a:t>
            </a:r>
          </a:p>
          <a:p>
            <a:pPr marL="450850" algn="just" eaLnBrk="1" hangingPunct="1">
              <a:defRPr/>
            </a:pPr>
            <a:r>
              <a:rPr lang="en-US" altLang="zh-CN" sz="1400" dirty="0">
                <a:solidFill>
                  <a:schemeClr val="tx2"/>
                </a:solidFill>
                <a:latin typeface="+mn-ea"/>
                <a:ea typeface="+mn-ea"/>
              </a:rPr>
              <a:t>6.2.4</a:t>
            </a:r>
            <a:r>
              <a:rPr lang="zh-CN" altLang="en-US" sz="1400" dirty="0">
                <a:solidFill>
                  <a:schemeClr val="tx2"/>
                </a:solidFill>
                <a:latin typeface="+mn-ea"/>
                <a:ea typeface="+mn-ea"/>
              </a:rPr>
              <a:t>收益／投资比</a:t>
            </a:r>
          </a:p>
          <a:p>
            <a:pPr marL="450850" algn="just" eaLnBrk="1" hangingPunct="1">
              <a:defRPr/>
            </a:pPr>
            <a:r>
              <a:rPr lang="en-US" altLang="zh-CN" sz="1400" dirty="0">
                <a:solidFill>
                  <a:schemeClr val="tx2"/>
                </a:solidFill>
                <a:latin typeface="+mn-ea"/>
                <a:ea typeface="+mn-ea"/>
              </a:rPr>
              <a:t>6.2.5</a:t>
            </a:r>
            <a:r>
              <a:rPr lang="zh-CN" altLang="en-US" sz="1400" dirty="0">
                <a:solidFill>
                  <a:schemeClr val="tx2"/>
                </a:solidFill>
                <a:latin typeface="+mn-ea"/>
                <a:ea typeface="+mn-ea"/>
              </a:rPr>
              <a:t>投资回收周期</a:t>
            </a:r>
          </a:p>
          <a:p>
            <a:pPr marL="177800" algn="just" eaLnBrk="1" hangingPunct="1">
              <a:defRPr/>
            </a:pPr>
            <a:r>
              <a:rPr lang="en-US" altLang="zh-CN" sz="1400" dirty="0">
                <a:solidFill>
                  <a:schemeClr val="tx2"/>
                </a:solidFill>
                <a:latin typeface="+mn-ea"/>
                <a:ea typeface="+mn-ea"/>
              </a:rPr>
              <a:t>6.3</a:t>
            </a:r>
            <a:r>
              <a:rPr lang="zh-CN" altLang="en-US" sz="1400" dirty="0">
                <a:solidFill>
                  <a:schemeClr val="tx2"/>
                </a:solidFill>
                <a:latin typeface="+mn-ea"/>
                <a:ea typeface="+mn-ea"/>
              </a:rPr>
              <a:t>市场预测</a:t>
            </a:r>
          </a:p>
          <a:p>
            <a:pPr algn="just" eaLnBrk="1" hangingPunct="1">
              <a:defRPr/>
            </a:pPr>
            <a:r>
              <a:rPr lang="en-US" altLang="zh-CN" sz="1400" b="1" dirty="0">
                <a:solidFill>
                  <a:schemeClr val="tx2"/>
                </a:solidFill>
                <a:latin typeface="+mn-ea"/>
                <a:ea typeface="+mn-ea"/>
              </a:rPr>
              <a:t>7</a:t>
            </a:r>
            <a:r>
              <a:rPr lang="zh-CN" altLang="en-US" sz="1400" b="1" dirty="0">
                <a:solidFill>
                  <a:schemeClr val="tx2"/>
                </a:solidFill>
                <a:latin typeface="+mn-ea"/>
                <a:ea typeface="+mn-ea"/>
              </a:rPr>
              <a:t>技术可行性（技术风险评价）</a:t>
            </a:r>
          </a:p>
          <a:p>
            <a:pPr algn="just" eaLnBrk="1" hangingPunct="1">
              <a:defRPr/>
            </a:pPr>
            <a:r>
              <a:rPr lang="en-US" altLang="zh-CN" sz="1400" b="1" dirty="0">
                <a:solidFill>
                  <a:schemeClr val="tx2"/>
                </a:solidFill>
                <a:latin typeface="+mn-ea"/>
                <a:ea typeface="+mn-ea"/>
              </a:rPr>
              <a:t>8</a:t>
            </a:r>
            <a:r>
              <a:rPr lang="zh-CN" altLang="en-US" sz="1400" b="1" dirty="0">
                <a:solidFill>
                  <a:schemeClr val="tx2"/>
                </a:solidFill>
                <a:latin typeface="+mn-ea"/>
                <a:ea typeface="+mn-ea"/>
              </a:rPr>
              <a:t>法律可行性</a:t>
            </a:r>
          </a:p>
          <a:p>
            <a:pPr algn="just" eaLnBrk="1" hangingPunct="1">
              <a:defRPr/>
            </a:pPr>
            <a:r>
              <a:rPr lang="en-US" altLang="zh-CN" sz="1400" b="1" dirty="0">
                <a:solidFill>
                  <a:schemeClr val="tx2"/>
                </a:solidFill>
                <a:latin typeface="+mn-ea"/>
                <a:ea typeface="+mn-ea"/>
              </a:rPr>
              <a:t>9</a:t>
            </a:r>
            <a:r>
              <a:rPr lang="zh-CN" altLang="en-US" sz="1400" b="1" dirty="0">
                <a:solidFill>
                  <a:schemeClr val="tx2"/>
                </a:solidFill>
                <a:latin typeface="+mn-ea"/>
                <a:ea typeface="+mn-ea"/>
              </a:rPr>
              <a:t>用户使用可行性</a:t>
            </a:r>
          </a:p>
          <a:p>
            <a:pPr algn="just" eaLnBrk="1" hangingPunct="1">
              <a:defRPr/>
            </a:pPr>
            <a:r>
              <a:rPr lang="en-US" altLang="zh-CN" sz="1400" dirty="0">
                <a:solidFill>
                  <a:schemeClr val="tx2"/>
                </a:solidFill>
                <a:latin typeface="+mn-ea"/>
                <a:ea typeface="+mn-ea"/>
              </a:rPr>
              <a:t>10</a:t>
            </a:r>
            <a:r>
              <a:rPr lang="zh-CN" altLang="en-US" sz="1400" dirty="0">
                <a:solidFill>
                  <a:schemeClr val="tx2"/>
                </a:solidFill>
                <a:latin typeface="+mn-ea"/>
                <a:ea typeface="+mn-ea"/>
              </a:rPr>
              <a:t>其他与项目有关的问题</a:t>
            </a:r>
          </a:p>
          <a:p>
            <a:pPr algn="just" eaLnBrk="1" hangingPunct="1">
              <a:spcAft>
                <a:spcPts val="775"/>
              </a:spcAft>
              <a:defRPr/>
            </a:pPr>
            <a:r>
              <a:rPr lang="en-US" altLang="zh-CN" sz="1400" dirty="0">
                <a:solidFill>
                  <a:schemeClr val="tx2"/>
                </a:solidFill>
                <a:latin typeface="+mn-ea"/>
                <a:ea typeface="+mn-ea"/>
              </a:rPr>
              <a:t>11</a:t>
            </a:r>
            <a:r>
              <a:rPr lang="zh-CN" altLang="en-US" sz="1400" dirty="0">
                <a:solidFill>
                  <a:schemeClr val="tx2"/>
                </a:solidFill>
                <a:latin typeface="+mn-ea"/>
                <a:ea typeface="+mn-ea"/>
              </a:rPr>
              <a:t>注解</a:t>
            </a:r>
            <a:endParaRPr lang="zh-CN" sz="3600" dirty="0">
              <a:solidFill>
                <a:schemeClr val="tx2"/>
              </a:solidFill>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2571736" y="5500702"/>
            <a:ext cx="4143404" cy="939784"/>
          </a:xfrm>
        </p:spPr>
        <p:txBody>
          <a:bodyPr/>
          <a:lstStyle/>
          <a:p>
            <a:r>
              <a:rPr lang="en-US" altLang="zh-CN" sz="2400" b="1" dirty="0" err="1" smtClean="0">
                <a:solidFill>
                  <a:schemeClr val="tx2"/>
                </a:solidFill>
              </a:rPr>
              <a:t>可行性研究报告</a:t>
            </a:r>
            <a:r>
              <a:rPr lang="zh-CN" altLang="en-US" sz="2400" b="1" dirty="0" smtClean="0">
                <a:solidFill>
                  <a:schemeClr val="tx2"/>
                </a:solidFill>
              </a:rPr>
              <a:t>的描述方法？</a:t>
            </a:r>
          </a:p>
        </p:txBody>
      </p:sp>
      <p:pic>
        <p:nvPicPr>
          <p:cNvPr id="112642" name="Picture 2" descr="c:\users\administrator\appdata\roaming\360se6\User Data\temp\0260080075.jpg"/>
          <p:cNvPicPr>
            <a:picLocks noChangeAspect="1" noChangeArrowheads="1"/>
          </p:cNvPicPr>
          <p:nvPr/>
        </p:nvPicPr>
        <p:blipFill>
          <a:blip r:embed="rId2"/>
          <a:srcRect l="3671" t="25582"/>
          <a:stretch>
            <a:fillRect/>
          </a:stretch>
        </p:blipFill>
        <p:spPr bwMode="auto">
          <a:xfrm>
            <a:off x="3857620" y="3500438"/>
            <a:ext cx="1874798" cy="2285992"/>
          </a:xfrm>
          <a:prstGeom prst="rect">
            <a:avLst/>
          </a:prstGeom>
          <a:noFill/>
        </p:spPr>
      </p:pic>
      <p:sp>
        <p:nvSpPr>
          <p:cNvPr id="9" name="下箭头标注 8"/>
          <p:cNvSpPr/>
          <p:nvPr/>
        </p:nvSpPr>
        <p:spPr bwMode="auto">
          <a:xfrm rot="19080726">
            <a:off x="470016" y="1885132"/>
            <a:ext cx="2346051" cy="1373226"/>
          </a:xfrm>
          <a:prstGeom prst="down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3200" b="1" dirty="0" smtClean="0">
                <a:solidFill>
                  <a:srgbClr val="FF0000"/>
                </a:solidFill>
              </a:rPr>
              <a:t>系统流程图</a:t>
            </a:r>
            <a:endParaRPr lang="zh-CN" altLang="en-US" sz="3200" b="1" dirty="0">
              <a:solidFill>
                <a:srgbClr val="FF0000"/>
              </a:solidFill>
            </a:endParaRPr>
          </a:p>
        </p:txBody>
      </p:sp>
      <p:sp>
        <p:nvSpPr>
          <p:cNvPr id="10" name="下箭头标注 9"/>
          <p:cNvSpPr/>
          <p:nvPr/>
        </p:nvSpPr>
        <p:spPr bwMode="auto">
          <a:xfrm>
            <a:off x="3786182" y="1500174"/>
            <a:ext cx="2071702" cy="1571636"/>
          </a:xfrm>
          <a:prstGeom prst="down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3200" b="1" dirty="0" smtClean="0">
                <a:solidFill>
                  <a:srgbClr val="FF0000"/>
                </a:solidFill>
              </a:rPr>
              <a:t>数据流图</a:t>
            </a:r>
            <a:endParaRPr lang="zh-CN" altLang="en-US" sz="3200" b="1" dirty="0">
              <a:solidFill>
                <a:srgbClr val="FF0000"/>
              </a:solidFill>
            </a:endParaRPr>
          </a:p>
        </p:txBody>
      </p:sp>
      <p:sp>
        <p:nvSpPr>
          <p:cNvPr id="11" name="下箭头标注 10"/>
          <p:cNvSpPr/>
          <p:nvPr/>
        </p:nvSpPr>
        <p:spPr bwMode="auto">
          <a:xfrm rot="2833040">
            <a:off x="6292845" y="2206342"/>
            <a:ext cx="2067523" cy="1373746"/>
          </a:xfrm>
          <a:prstGeom prst="downArrowCallou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3200" b="1" dirty="0" smtClean="0">
                <a:solidFill>
                  <a:srgbClr val="FF0000"/>
                </a:solidFill>
              </a:rPr>
              <a:t>数据字典</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to="" calcmode="lin" valueType="num">
                                      <p:cBhvr>
                                        <p:cTn id="7" dur="1" fill="hold"/>
                                        <p:tgtEl>
                                          <p:spTgt spid="31"/>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12642"/>
                                        </p:tgtEl>
                                        <p:attrNameLst>
                                          <p:attrName>style.visibility</p:attrName>
                                        </p:attrNameLst>
                                      </p:cBhvr>
                                      <p:to>
                                        <p:strVal val="visible"/>
                                      </p:to>
                                    </p:set>
                                    <p:anim to="" calcmode="lin" valueType="num">
                                      <p:cBhvr>
                                        <p:cTn id="10" dur="1" fill="hold"/>
                                        <p:tgtEl>
                                          <p:spTgt spid="112642"/>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to="" calcmode="lin" valueType="num">
                                      <p:cBhvr>
                                        <p:cTn id="20" dur="1" fill="hold"/>
                                        <p:tgtEl>
                                          <p:spTgt spid="10"/>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to="" calcmode="lin" valueType="num">
                                      <p:cBhvr>
                                        <p:cTn id="25"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9" grpId="0"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500034" y="0"/>
            <a:ext cx="8229600" cy="1143000"/>
          </a:xfrm>
        </p:spPr>
        <p:txBody>
          <a:bodyPr/>
          <a:lstStyle/>
          <a:p>
            <a:pPr algn="r"/>
            <a:r>
              <a:rPr lang="zh-CN" altLang="en-US" b="1" dirty="0" smtClean="0"/>
              <a:t>系统流程图的基本符号</a:t>
            </a:r>
            <a:endParaRPr lang="en-US" altLang="zh-CN" b="1" dirty="0" smtClean="0"/>
          </a:p>
        </p:txBody>
      </p:sp>
      <p:graphicFrame>
        <p:nvGraphicFramePr>
          <p:cNvPr id="10" name="表格 9"/>
          <p:cNvGraphicFramePr>
            <a:graphicFrameLocks noGrp="1"/>
          </p:cNvGraphicFramePr>
          <p:nvPr/>
        </p:nvGraphicFramePr>
        <p:xfrm>
          <a:off x="457200" y="1844675"/>
          <a:ext cx="8075613" cy="4464050"/>
        </p:xfrm>
        <a:graphic>
          <a:graphicData uri="http://schemas.openxmlformats.org/drawingml/2006/table">
            <a:tbl>
              <a:tblPr/>
              <a:tblGrid>
                <a:gridCol w="1811119"/>
                <a:gridCol w="1584125"/>
                <a:gridCol w="4680369"/>
              </a:tblGrid>
              <a:tr h="467342">
                <a:tc>
                  <a:txBody>
                    <a:bodyPr/>
                    <a:lstStyle/>
                    <a:p>
                      <a:pPr algn="ctr">
                        <a:spcAft>
                          <a:spcPts val="0"/>
                        </a:spcAft>
                      </a:pPr>
                      <a:r>
                        <a:rPr lang="zh-CN" sz="1800" kern="100" dirty="0">
                          <a:solidFill>
                            <a:schemeClr val="tx2"/>
                          </a:solidFill>
                          <a:latin typeface="+mn-ea"/>
                          <a:ea typeface="+mn-ea"/>
                          <a:cs typeface="Times New Roman"/>
                        </a:rPr>
                        <a:t>符</a:t>
                      </a:r>
                      <a:r>
                        <a:rPr lang="en-US" sz="1800" kern="100" dirty="0">
                          <a:solidFill>
                            <a:schemeClr val="tx2"/>
                          </a:solidFill>
                          <a:latin typeface="+mn-ea"/>
                          <a:ea typeface="+mn-ea"/>
                          <a:cs typeface="Times New Roman"/>
                        </a:rPr>
                        <a:t>  </a:t>
                      </a:r>
                      <a:r>
                        <a:rPr lang="zh-CN" sz="1800" kern="100" dirty="0">
                          <a:solidFill>
                            <a:schemeClr val="tx2"/>
                          </a:solidFill>
                          <a:latin typeface="+mn-ea"/>
                          <a:ea typeface="+mn-ea"/>
                          <a:cs typeface="Times New Roman"/>
                        </a:rPr>
                        <a:t>号</a:t>
                      </a:r>
                      <a:endParaRPr lang="zh-CN" sz="2400" kern="100" dirty="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gn="ctr">
                        <a:spcAft>
                          <a:spcPts val="0"/>
                        </a:spcAft>
                      </a:pPr>
                      <a:r>
                        <a:rPr lang="zh-CN" sz="1800" kern="100">
                          <a:solidFill>
                            <a:schemeClr val="tx2"/>
                          </a:solidFill>
                          <a:latin typeface="+mn-ea"/>
                          <a:ea typeface="+mn-ea"/>
                          <a:cs typeface="Times New Roman"/>
                        </a:rPr>
                        <a:t>名</a:t>
                      </a:r>
                      <a:r>
                        <a:rPr lang="en-US" sz="1800" kern="100">
                          <a:solidFill>
                            <a:schemeClr val="tx2"/>
                          </a:solidFill>
                          <a:latin typeface="+mn-ea"/>
                          <a:ea typeface="+mn-ea"/>
                          <a:cs typeface="Times New Roman"/>
                        </a:rPr>
                        <a:t>  </a:t>
                      </a:r>
                      <a:r>
                        <a:rPr lang="zh-CN" sz="1800" kern="100">
                          <a:solidFill>
                            <a:schemeClr val="tx2"/>
                          </a:solidFill>
                          <a:latin typeface="+mn-ea"/>
                          <a:ea typeface="+mn-ea"/>
                          <a:cs typeface="Times New Roman"/>
                        </a:rPr>
                        <a:t>称</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gn="ctr">
                        <a:spcAft>
                          <a:spcPts val="0"/>
                        </a:spcAft>
                      </a:pPr>
                      <a:r>
                        <a:rPr lang="zh-CN" sz="1800" kern="100" dirty="0">
                          <a:solidFill>
                            <a:schemeClr val="tx2"/>
                          </a:solidFill>
                          <a:latin typeface="+mn-ea"/>
                          <a:ea typeface="+mn-ea"/>
                          <a:cs typeface="Times New Roman"/>
                        </a:rPr>
                        <a:t>说</a:t>
                      </a:r>
                      <a:r>
                        <a:rPr lang="en-US" sz="1800" kern="100" dirty="0">
                          <a:solidFill>
                            <a:schemeClr val="tx2"/>
                          </a:solidFill>
                          <a:latin typeface="+mn-ea"/>
                          <a:ea typeface="+mn-ea"/>
                          <a:cs typeface="Times New Roman"/>
                        </a:rPr>
                        <a:t>  </a:t>
                      </a:r>
                      <a:r>
                        <a:rPr lang="zh-CN" sz="1800" kern="100" dirty="0">
                          <a:solidFill>
                            <a:schemeClr val="tx2"/>
                          </a:solidFill>
                          <a:latin typeface="+mn-ea"/>
                          <a:ea typeface="+mn-ea"/>
                          <a:cs typeface="Times New Roman"/>
                        </a:rPr>
                        <a:t>明</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r>
              <a:tr h="934677">
                <a:tc>
                  <a:txBody>
                    <a:bodyPr/>
                    <a:lstStyle/>
                    <a:p>
                      <a:pPr algn="ctr">
                        <a:spcAft>
                          <a:spcPts val="0"/>
                        </a:spcAft>
                      </a:pPr>
                      <a:endParaRPr lang="en-US" sz="1800" kern="100" dirty="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tx2"/>
                          </a:solidFill>
                          <a:latin typeface="+mn-ea"/>
                          <a:ea typeface="+mn-ea"/>
                          <a:cs typeface="Times New Roman"/>
                        </a:rPr>
                        <a:t>处理</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chemeClr val="tx2"/>
                          </a:solidFill>
                          <a:latin typeface="+mn-ea"/>
                          <a:ea typeface="+mn-ea"/>
                          <a:cs typeface="Times New Roman"/>
                        </a:rPr>
                        <a:t>能改变数据值或数据位置的加工或部件，如程序、处理机、人工加工等都是处理</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4677">
                <a:tc>
                  <a:txBody>
                    <a:bodyPr/>
                    <a:lstStyle/>
                    <a:p>
                      <a:pPr algn="ctr">
                        <a:spcAft>
                          <a:spcPts val="0"/>
                        </a:spcAft>
                      </a:pPr>
                      <a:endParaRPr lang="en-US" sz="18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tx2"/>
                          </a:solidFill>
                          <a:latin typeface="+mn-ea"/>
                          <a:ea typeface="+mn-ea"/>
                          <a:cs typeface="Times New Roman"/>
                        </a:rPr>
                        <a:t>输入</a:t>
                      </a:r>
                      <a:r>
                        <a:rPr lang="en-US" sz="1800" kern="100">
                          <a:solidFill>
                            <a:schemeClr val="tx2"/>
                          </a:solidFill>
                          <a:latin typeface="+mn-ea"/>
                          <a:ea typeface="+mn-ea"/>
                          <a:cs typeface="Times New Roman"/>
                        </a:rPr>
                        <a:t>/</a:t>
                      </a:r>
                      <a:r>
                        <a:rPr lang="zh-CN" sz="1800" kern="100">
                          <a:solidFill>
                            <a:schemeClr val="tx2"/>
                          </a:solidFill>
                          <a:latin typeface="+mn-ea"/>
                          <a:ea typeface="+mn-ea"/>
                          <a:cs typeface="Times New Roman"/>
                        </a:rPr>
                        <a:t>输出</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chemeClr val="tx2"/>
                          </a:solidFill>
                          <a:latin typeface="+mn-ea"/>
                          <a:ea typeface="+mn-ea"/>
                          <a:cs typeface="Times New Roman"/>
                        </a:rPr>
                        <a:t>表示输入或输出（或即输入又输出），是一个广义的不指明具体设备的符号</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4677">
                <a:tc>
                  <a:txBody>
                    <a:bodyPr/>
                    <a:lstStyle/>
                    <a:p>
                      <a:pPr algn="ctr">
                        <a:spcAft>
                          <a:spcPts val="0"/>
                        </a:spcAft>
                      </a:pPr>
                      <a:endParaRPr lang="en-US" sz="18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tx2"/>
                          </a:solidFill>
                          <a:latin typeface="+mn-ea"/>
                          <a:ea typeface="+mn-ea"/>
                          <a:cs typeface="Times New Roman"/>
                        </a:rPr>
                        <a:t>连接</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chemeClr val="tx2"/>
                          </a:solidFill>
                          <a:latin typeface="+mn-ea"/>
                          <a:ea typeface="+mn-ea"/>
                          <a:cs typeface="Times New Roman"/>
                        </a:rPr>
                        <a:t>指出转到图的另一部分或从图的另一部分转来，通常在同一页上</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335">
                <a:tc>
                  <a:txBody>
                    <a:bodyPr/>
                    <a:lstStyle/>
                    <a:p>
                      <a:pPr algn="ctr">
                        <a:spcAft>
                          <a:spcPts val="0"/>
                        </a:spcAft>
                      </a:pPr>
                      <a:endParaRPr lang="en-US" sz="24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tx2"/>
                          </a:solidFill>
                          <a:latin typeface="+mn-ea"/>
                          <a:ea typeface="+mn-ea"/>
                          <a:cs typeface="Times New Roman"/>
                        </a:rPr>
                        <a:t>换页（离页）连接</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chemeClr val="tx2"/>
                          </a:solidFill>
                          <a:latin typeface="+mn-ea"/>
                          <a:ea typeface="+mn-ea"/>
                          <a:cs typeface="Times New Roman"/>
                        </a:rPr>
                        <a:t>指出转到另一页图上或由另一页图转来</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342">
                <a:tc>
                  <a:txBody>
                    <a:bodyPr/>
                    <a:lstStyle/>
                    <a:p>
                      <a:pPr algn="just">
                        <a:spcAft>
                          <a:spcPts val="0"/>
                        </a:spcAft>
                      </a:pPr>
                      <a:endParaRPr lang="en-US" sz="18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tx2"/>
                          </a:solidFill>
                          <a:latin typeface="+mn-ea"/>
                          <a:ea typeface="+mn-ea"/>
                          <a:cs typeface="Times New Roman"/>
                        </a:rPr>
                        <a:t>数据流</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chemeClr val="tx2"/>
                          </a:solidFill>
                          <a:latin typeface="+mn-ea"/>
                          <a:ea typeface="+mn-ea"/>
                          <a:cs typeface="Times New Roman"/>
                        </a:rPr>
                        <a:t>用来连接其他符号，指明数据流动方向</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1" name="AutoShape 1"/>
          <p:cNvCxnSpPr>
            <a:cxnSpLocks noChangeShapeType="1"/>
          </p:cNvCxnSpPr>
          <p:nvPr/>
        </p:nvCxnSpPr>
        <p:spPr bwMode="auto">
          <a:xfrm>
            <a:off x="890588" y="6092825"/>
            <a:ext cx="793750" cy="0"/>
          </a:xfrm>
          <a:prstGeom prst="straightConnector1">
            <a:avLst/>
          </a:prstGeom>
          <a:noFill/>
          <a:ln w="9525">
            <a:solidFill>
              <a:srgbClr val="000000"/>
            </a:solidFill>
            <a:round/>
            <a:headEnd/>
            <a:tailEnd type="triangle" w="med" len="med"/>
          </a:ln>
        </p:spPr>
      </p:cxnSp>
      <p:sp>
        <p:nvSpPr>
          <p:cNvPr id="12" name="Rectangle 5"/>
          <p:cNvSpPr>
            <a:spLocks noChangeArrowheads="1"/>
          </p:cNvSpPr>
          <p:nvPr/>
        </p:nvSpPr>
        <p:spPr bwMode="auto">
          <a:xfrm>
            <a:off x="890588" y="2565400"/>
            <a:ext cx="735012" cy="358775"/>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3" name="AutoShape 4"/>
          <p:cNvSpPr>
            <a:spLocks noChangeArrowheads="1"/>
          </p:cNvSpPr>
          <p:nvPr/>
        </p:nvSpPr>
        <p:spPr bwMode="auto">
          <a:xfrm>
            <a:off x="931863" y="3573463"/>
            <a:ext cx="712787" cy="277812"/>
          </a:xfrm>
          <a:prstGeom prst="flowChartInputOutpu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4" name="AutoShape 2"/>
          <p:cNvSpPr>
            <a:spLocks noChangeArrowheads="1"/>
          </p:cNvSpPr>
          <p:nvPr/>
        </p:nvSpPr>
        <p:spPr bwMode="auto">
          <a:xfrm>
            <a:off x="1130300" y="5300663"/>
            <a:ext cx="255588" cy="320675"/>
          </a:xfrm>
          <a:prstGeom prst="flowChartOffpageConnector">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5" name="AutoShape 3"/>
          <p:cNvSpPr>
            <a:spLocks noChangeArrowheads="1"/>
          </p:cNvSpPr>
          <p:nvPr/>
        </p:nvSpPr>
        <p:spPr bwMode="auto">
          <a:xfrm>
            <a:off x="1090613" y="4437063"/>
            <a:ext cx="295275" cy="295275"/>
          </a:xfrm>
          <a:prstGeom prst="flowChartConnector">
            <a:avLst/>
          </a:prstGeom>
          <a:solidFill>
            <a:srgbClr val="FFFFFF"/>
          </a:solidFill>
          <a:ln w="9525">
            <a:solidFill>
              <a:srgbClr val="000000"/>
            </a:solidFill>
            <a:round/>
            <a:headEnd/>
            <a:tailEnd/>
          </a:ln>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nvPr>
        </p:nvSpPr>
        <p:spPr>
          <a:xfrm>
            <a:off x="886229" y="0"/>
            <a:ext cx="8229600" cy="1143000"/>
          </a:xfrm>
        </p:spPr>
        <p:txBody>
          <a:bodyPr/>
          <a:lstStyle/>
          <a:p>
            <a:pPr algn="r"/>
            <a:r>
              <a:rPr lang="zh-CN" altLang="en-US" b="1" dirty="0" smtClean="0"/>
              <a:t>系统流程图的实例</a:t>
            </a:r>
          </a:p>
        </p:txBody>
      </p:sp>
      <p:sp>
        <p:nvSpPr>
          <p:cNvPr id="30" name="内容占位符 2"/>
          <p:cNvSpPr>
            <a:spLocks noGrp="1"/>
          </p:cNvSpPr>
          <p:nvPr>
            <p:ph idx="1"/>
          </p:nvPr>
        </p:nvSpPr>
        <p:spPr>
          <a:xfrm>
            <a:off x="457200" y="1600200"/>
            <a:ext cx="8229600" cy="4525963"/>
          </a:xfrm>
        </p:spPr>
        <p:txBody>
          <a:bodyPr/>
          <a:lstStyle/>
          <a:p>
            <a:r>
              <a:rPr lang="en-US" altLang="zh-CN" dirty="0" smtClean="0"/>
              <a:t>【</a:t>
            </a:r>
            <a:r>
              <a:rPr lang="zh-CN" altLang="en-US" dirty="0" smtClean="0"/>
              <a:t>例</a:t>
            </a:r>
            <a:r>
              <a:rPr lang="en-US" altLang="zh-CN" dirty="0" smtClean="0"/>
              <a:t>2-1】</a:t>
            </a:r>
            <a:r>
              <a:rPr lang="zh-CN" altLang="en-US" dirty="0" smtClean="0"/>
              <a:t>考试业务流程：命题人员依据</a:t>
            </a:r>
            <a:r>
              <a:rPr lang="zh-CN" altLang="en-US" dirty="0" smtClean="0">
                <a:solidFill>
                  <a:srgbClr val="C00000"/>
                </a:solidFill>
              </a:rPr>
              <a:t>教学大纲</a:t>
            </a:r>
            <a:r>
              <a:rPr lang="zh-CN" altLang="en-US" dirty="0" smtClean="0"/>
              <a:t>在</a:t>
            </a:r>
            <a:r>
              <a:rPr lang="zh-CN" altLang="en-US" dirty="0" smtClean="0">
                <a:solidFill>
                  <a:srgbClr val="C00000"/>
                </a:solidFill>
              </a:rPr>
              <a:t>试题库</a:t>
            </a:r>
            <a:r>
              <a:rPr lang="zh-CN" altLang="en-US" dirty="0" smtClean="0"/>
              <a:t>中</a:t>
            </a:r>
            <a:r>
              <a:rPr lang="zh-CN" altLang="en-US" dirty="0" smtClean="0">
                <a:solidFill>
                  <a:srgbClr val="0070C0"/>
                </a:solidFill>
              </a:rPr>
              <a:t>抽取</a:t>
            </a:r>
            <a:r>
              <a:rPr lang="zh-CN" altLang="en-US" dirty="0" smtClean="0">
                <a:solidFill>
                  <a:srgbClr val="C00000"/>
                </a:solidFill>
              </a:rPr>
              <a:t>考题</a:t>
            </a:r>
            <a:r>
              <a:rPr lang="zh-CN" altLang="en-US" dirty="0" smtClean="0"/>
              <a:t>，形成</a:t>
            </a:r>
            <a:r>
              <a:rPr lang="zh-CN" altLang="en-US" dirty="0" smtClean="0">
                <a:solidFill>
                  <a:srgbClr val="C00000"/>
                </a:solidFill>
              </a:rPr>
              <a:t>试卷</a:t>
            </a:r>
            <a:r>
              <a:rPr lang="zh-CN" altLang="en-US" dirty="0" smtClean="0"/>
              <a:t>；教务部门</a:t>
            </a:r>
            <a:r>
              <a:rPr lang="zh-CN" altLang="en-US" dirty="0" smtClean="0">
                <a:solidFill>
                  <a:srgbClr val="0070C0"/>
                </a:solidFill>
              </a:rPr>
              <a:t>印制</a:t>
            </a:r>
            <a:r>
              <a:rPr lang="zh-CN" altLang="en-US" dirty="0" smtClean="0">
                <a:solidFill>
                  <a:srgbClr val="C00000"/>
                </a:solidFill>
              </a:rPr>
              <a:t>试卷</a:t>
            </a:r>
            <a:r>
              <a:rPr lang="zh-CN" altLang="en-US" dirty="0" smtClean="0"/>
              <a:t>，</a:t>
            </a:r>
            <a:r>
              <a:rPr lang="zh-CN" altLang="en-US" dirty="0" smtClean="0">
                <a:solidFill>
                  <a:srgbClr val="0070C0"/>
                </a:solidFill>
              </a:rPr>
              <a:t>安排</a:t>
            </a:r>
            <a:r>
              <a:rPr lang="zh-CN" altLang="en-US" dirty="0" smtClean="0"/>
              <a:t>日程及</a:t>
            </a:r>
            <a:r>
              <a:rPr lang="zh-CN" altLang="en-US" dirty="0" smtClean="0">
                <a:solidFill>
                  <a:srgbClr val="0070C0"/>
                </a:solidFill>
              </a:rPr>
              <a:t>监考</a:t>
            </a:r>
            <a:r>
              <a:rPr lang="zh-CN" altLang="en-US" dirty="0" smtClean="0"/>
              <a:t>人员，根据日程安排</a:t>
            </a:r>
            <a:r>
              <a:rPr lang="zh-CN" altLang="en-US" dirty="0" smtClean="0">
                <a:solidFill>
                  <a:srgbClr val="0070C0"/>
                </a:solidFill>
              </a:rPr>
              <a:t>学生考试</a:t>
            </a:r>
            <a:r>
              <a:rPr lang="zh-CN" altLang="en-US" dirty="0" smtClean="0"/>
              <a:t>，完成</a:t>
            </a:r>
            <a:r>
              <a:rPr lang="zh-CN" altLang="en-US" dirty="0" smtClean="0">
                <a:solidFill>
                  <a:srgbClr val="C00000"/>
                </a:solidFill>
              </a:rPr>
              <a:t>答卷</a:t>
            </a:r>
            <a:r>
              <a:rPr lang="zh-CN" altLang="en-US" dirty="0" smtClean="0"/>
              <a:t>；教师</a:t>
            </a:r>
            <a:r>
              <a:rPr lang="zh-CN" altLang="en-US" dirty="0" smtClean="0">
                <a:solidFill>
                  <a:srgbClr val="0070C0"/>
                </a:solidFill>
              </a:rPr>
              <a:t>批改</a:t>
            </a:r>
            <a:r>
              <a:rPr lang="zh-CN" altLang="en-US" dirty="0" smtClean="0"/>
              <a:t>答卷，</a:t>
            </a:r>
            <a:r>
              <a:rPr lang="zh-CN" altLang="en-US" dirty="0" smtClean="0">
                <a:solidFill>
                  <a:srgbClr val="C00000"/>
                </a:solidFill>
              </a:rPr>
              <a:t>成绩</a:t>
            </a:r>
            <a:r>
              <a:rPr lang="zh-CN" altLang="en-US" dirty="0" smtClean="0"/>
              <a:t>提交给</a:t>
            </a:r>
            <a:r>
              <a:rPr lang="zh-CN" altLang="en-US" dirty="0" smtClean="0">
                <a:solidFill>
                  <a:srgbClr val="0070C0"/>
                </a:solidFill>
              </a:rPr>
              <a:t>成绩管理</a:t>
            </a:r>
            <a:r>
              <a:rPr lang="zh-CN" altLang="en-US" dirty="0" smtClean="0"/>
              <a:t>子系统处理。</a:t>
            </a:r>
          </a:p>
          <a:p>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
          <p:cNvGrpSpPr>
            <a:grpSpLocks/>
          </p:cNvGrpSpPr>
          <p:nvPr/>
        </p:nvGrpSpPr>
        <p:grpSpPr bwMode="auto">
          <a:xfrm>
            <a:off x="2928938" y="285750"/>
            <a:ext cx="4286250" cy="6311900"/>
            <a:chOff x="1755" y="2010"/>
            <a:chExt cx="4560" cy="7935"/>
          </a:xfrm>
        </p:grpSpPr>
        <p:sp>
          <p:nvSpPr>
            <p:cNvPr id="31" name="AutoShape 3"/>
            <p:cNvSpPr>
              <a:spLocks noChangeArrowheads="1"/>
            </p:cNvSpPr>
            <p:nvPr/>
          </p:nvSpPr>
          <p:spPr bwMode="auto">
            <a:xfrm>
              <a:off x="3089" y="2010"/>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教学大纲</a:t>
              </a:r>
              <a:endParaRPr lang="zh-CN" sz="3600" b="1">
                <a:solidFill>
                  <a:schemeClr val="tx2"/>
                </a:solidFill>
                <a:latin typeface="+mn-ea"/>
                <a:ea typeface="+mn-ea"/>
              </a:endParaRPr>
            </a:p>
          </p:txBody>
        </p:sp>
        <p:sp>
          <p:nvSpPr>
            <p:cNvPr id="32" name="AutoShape 4"/>
            <p:cNvSpPr>
              <a:spLocks noChangeArrowheads="1"/>
            </p:cNvSpPr>
            <p:nvPr/>
          </p:nvSpPr>
          <p:spPr bwMode="auto">
            <a:xfrm>
              <a:off x="4650" y="2010"/>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试题库</a:t>
              </a:r>
              <a:endParaRPr lang="zh-CN" sz="3600" b="1">
                <a:solidFill>
                  <a:schemeClr val="tx2"/>
                </a:solidFill>
                <a:latin typeface="+mn-ea"/>
                <a:ea typeface="+mn-ea"/>
              </a:endParaRPr>
            </a:p>
          </p:txBody>
        </p:sp>
        <p:cxnSp>
          <p:nvCxnSpPr>
            <p:cNvPr id="33" name="AutoShape 5"/>
            <p:cNvCxnSpPr>
              <a:cxnSpLocks noChangeShapeType="1"/>
            </p:cNvCxnSpPr>
            <p:nvPr/>
          </p:nvCxnSpPr>
          <p:spPr bwMode="auto">
            <a:xfrm>
              <a:off x="3885" y="2460"/>
              <a:ext cx="495" cy="375"/>
            </a:xfrm>
            <a:prstGeom prst="straightConnector1">
              <a:avLst/>
            </a:prstGeom>
            <a:noFill/>
            <a:ln w="9525">
              <a:solidFill>
                <a:srgbClr val="000000"/>
              </a:solidFill>
              <a:round/>
              <a:headEnd/>
              <a:tailEnd type="triangle" w="med" len="med"/>
            </a:ln>
          </p:spPr>
        </p:cxnSp>
        <p:cxnSp>
          <p:nvCxnSpPr>
            <p:cNvPr id="34" name="AutoShape 6"/>
            <p:cNvCxnSpPr>
              <a:cxnSpLocks noChangeShapeType="1"/>
            </p:cNvCxnSpPr>
            <p:nvPr/>
          </p:nvCxnSpPr>
          <p:spPr bwMode="auto">
            <a:xfrm flipH="1">
              <a:off x="4800" y="2460"/>
              <a:ext cx="705" cy="375"/>
            </a:xfrm>
            <a:prstGeom prst="straightConnector1">
              <a:avLst/>
            </a:prstGeom>
            <a:noFill/>
            <a:ln w="9525">
              <a:solidFill>
                <a:srgbClr val="000000"/>
              </a:solidFill>
              <a:round/>
              <a:headEnd/>
              <a:tailEnd type="triangle" w="med" len="med"/>
            </a:ln>
          </p:spPr>
        </p:cxnSp>
        <p:sp>
          <p:nvSpPr>
            <p:cNvPr id="35" name="AutoShape 7"/>
            <p:cNvSpPr>
              <a:spLocks noChangeArrowheads="1"/>
            </p:cNvSpPr>
            <p:nvPr/>
          </p:nvSpPr>
          <p:spPr bwMode="auto">
            <a:xfrm>
              <a:off x="4005" y="2850"/>
              <a:ext cx="1110" cy="449"/>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命题</a:t>
              </a:r>
              <a:endParaRPr lang="zh-CN" sz="3600" b="1">
                <a:solidFill>
                  <a:schemeClr val="tx2"/>
                </a:solidFill>
                <a:latin typeface="+mn-ea"/>
                <a:ea typeface="+mn-ea"/>
              </a:endParaRPr>
            </a:p>
          </p:txBody>
        </p:sp>
        <p:sp>
          <p:nvSpPr>
            <p:cNvPr id="36" name="AutoShape 8"/>
            <p:cNvSpPr>
              <a:spLocks noChangeArrowheads="1"/>
            </p:cNvSpPr>
            <p:nvPr/>
          </p:nvSpPr>
          <p:spPr bwMode="auto">
            <a:xfrm>
              <a:off x="3780" y="3601"/>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考试试题</a:t>
              </a:r>
              <a:endParaRPr lang="zh-CN" sz="3600" b="1">
                <a:solidFill>
                  <a:schemeClr val="tx2"/>
                </a:solidFill>
                <a:latin typeface="+mn-ea"/>
                <a:ea typeface="+mn-ea"/>
              </a:endParaRPr>
            </a:p>
          </p:txBody>
        </p:sp>
        <p:cxnSp>
          <p:nvCxnSpPr>
            <p:cNvPr id="37" name="AutoShape 9"/>
            <p:cNvCxnSpPr>
              <a:cxnSpLocks noChangeShapeType="1"/>
            </p:cNvCxnSpPr>
            <p:nvPr/>
          </p:nvCxnSpPr>
          <p:spPr bwMode="auto">
            <a:xfrm>
              <a:off x="4605" y="3300"/>
              <a:ext cx="0" cy="300"/>
            </a:xfrm>
            <a:prstGeom prst="straightConnector1">
              <a:avLst/>
            </a:prstGeom>
            <a:noFill/>
            <a:ln w="9525">
              <a:solidFill>
                <a:srgbClr val="000000"/>
              </a:solidFill>
              <a:round/>
              <a:headEnd/>
              <a:tailEnd type="triangle" w="med" len="med"/>
            </a:ln>
          </p:spPr>
        </p:cxnSp>
        <p:cxnSp>
          <p:nvCxnSpPr>
            <p:cNvPr id="38" name="AutoShape 10"/>
            <p:cNvCxnSpPr>
              <a:cxnSpLocks noChangeShapeType="1"/>
            </p:cNvCxnSpPr>
            <p:nvPr/>
          </p:nvCxnSpPr>
          <p:spPr bwMode="auto">
            <a:xfrm>
              <a:off x="4605" y="4050"/>
              <a:ext cx="0" cy="300"/>
            </a:xfrm>
            <a:prstGeom prst="straightConnector1">
              <a:avLst/>
            </a:prstGeom>
            <a:noFill/>
            <a:ln w="9525">
              <a:solidFill>
                <a:srgbClr val="000000"/>
              </a:solidFill>
              <a:round/>
              <a:headEnd/>
              <a:tailEnd type="triangle" w="med" len="med"/>
            </a:ln>
          </p:spPr>
        </p:cxnSp>
        <p:sp>
          <p:nvSpPr>
            <p:cNvPr id="39" name="AutoShape 11"/>
            <p:cNvSpPr>
              <a:spLocks noChangeArrowheads="1"/>
            </p:cNvSpPr>
            <p:nvPr/>
          </p:nvSpPr>
          <p:spPr bwMode="auto">
            <a:xfrm>
              <a:off x="4065" y="4351"/>
              <a:ext cx="1110" cy="449"/>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印制试卷</a:t>
              </a:r>
              <a:endParaRPr lang="zh-CN" sz="3600" b="1">
                <a:solidFill>
                  <a:schemeClr val="tx2"/>
                </a:solidFill>
                <a:latin typeface="+mn-ea"/>
                <a:ea typeface="+mn-ea"/>
              </a:endParaRPr>
            </a:p>
          </p:txBody>
        </p:sp>
        <p:cxnSp>
          <p:nvCxnSpPr>
            <p:cNvPr id="40" name="AutoShape 12"/>
            <p:cNvCxnSpPr>
              <a:cxnSpLocks noChangeShapeType="1"/>
            </p:cNvCxnSpPr>
            <p:nvPr/>
          </p:nvCxnSpPr>
          <p:spPr bwMode="auto">
            <a:xfrm>
              <a:off x="4605" y="4800"/>
              <a:ext cx="0" cy="300"/>
            </a:xfrm>
            <a:prstGeom prst="straightConnector1">
              <a:avLst/>
            </a:prstGeom>
            <a:noFill/>
            <a:ln w="9525">
              <a:solidFill>
                <a:srgbClr val="000000"/>
              </a:solidFill>
              <a:round/>
              <a:headEnd/>
              <a:tailEnd type="triangle" w="med" len="med"/>
            </a:ln>
          </p:spPr>
        </p:cxnSp>
        <p:sp>
          <p:nvSpPr>
            <p:cNvPr id="41" name="AutoShape 13"/>
            <p:cNvSpPr>
              <a:spLocks noChangeArrowheads="1"/>
            </p:cNvSpPr>
            <p:nvPr/>
          </p:nvSpPr>
          <p:spPr bwMode="auto">
            <a:xfrm>
              <a:off x="3765" y="5099"/>
              <a:ext cx="1665" cy="451"/>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dirty="0">
                  <a:solidFill>
                    <a:schemeClr val="tx2"/>
                  </a:solidFill>
                  <a:latin typeface="+mn-ea"/>
                  <a:ea typeface="+mn-ea"/>
                </a:rPr>
                <a:t>试卷</a:t>
              </a:r>
              <a:endParaRPr lang="zh-CN" sz="3600" b="1" dirty="0">
                <a:solidFill>
                  <a:schemeClr val="tx2"/>
                </a:solidFill>
                <a:latin typeface="+mn-ea"/>
                <a:ea typeface="+mn-ea"/>
              </a:endParaRPr>
            </a:p>
          </p:txBody>
        </p:sp>
        <p:sp>
          <p:nvSpPr>
            <p:cNvPr id="42" name="AutoShape 14"/>
            <p:cNvSpPr>
              <a:spLocks noChangeArrowheads="1"/>
            </p:cNvSpPr>
            <p:nvPr/>
          </p:nvSpPr>
          <p:spPr bwMode="auto">
            <a:xfrm>
              <a:off x="4065" y="5836"/>
              <a:ext cx="1110" cy="449"/>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学生考试</a:t>
              </a:r>
              <a:endParaRPr lang="zh-CN" sz="3600" b="1">
                <a:solidFill>
                  <a:schemeClr val="tx2"/>
                </a:solidFill>
                <a:latin typeface="+mn-ea"/>
                <a:ea typeface="+mn-ea"/>
              </a:endParaRPr>
            </a:p>
          </p:txBody>
        </p:sp>
        <p:cxnSp>
          <p:nvCxnSpPr>
            <p:cNvPr id="43" name="AutoShape 15"/>
            <p:cNvCxnSpPr>
              <a:cxnSpLocks noChangeShapeType="1"/>
            </p:cNvCxnSpPr>
            <p:nvPr/>
          </p:nvCxnSpPr>
          <p:spPr bwMode="auto">
            <a:xfrm>
              <a:off x="4605" y="5550"/>
              <a:ext cx="0" cy="300"/>
            </a:xfrm>
            <a:prstGeom prst="straightConnector1">
              <a:avLst/>
            </a:prstGeom>
            <a:noFill/>
            <a:ln w="9525">
              <a:solidFill>
                <a:srgbClr val="000000"/>
              </a:solidFill>
              <a:round/>
              <a:headEnd/>
              <a:tailEnd type="triangle" w="med" len="med"/>
            </a:ln>
          </p:spPr>
        </p:cxnSp>
        <p:sp>
          <p:nvSpPr>
            <p:cNvPr id="44" name="AutoShape 16"/>
            <p:cNvSpPr>
              <a:spLocks noChangeArrowheads="1"/>
            </p:cNvSpPr>
            <p:nvPr/>
          </p:nvSpPr>
          <p:spPr bwMode="auto">
            <a:xfrm>
              <a:off x="2010" y="4784"/>
              <a:ext cx="1110" cy="720"/>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安排日程</a:t>
              </a:r>
            </a:p>
            <a:p>
              <a:pPr algn="ctr" eaLnBrk="1" hangingPunct="1">
                <a:defRPr/>
              </a:pPr>
              <a:r>
                <a:rPr lang="zh-CN" altLang="en-US" sz="1400" b="1">
                  <a:solidFill>
                    <a:schemeClr val="tx2"/>
                  </a:solidFill>
                  <a:latin typeface="+mn-ea"/>
                  <a:ea typeface="+mn-ea"/>
                </a:rPr>
                <a:t>组织监考</a:t>
              </a:r>
              <a:endParaRPr lang="zh-CN" sz="3600" b="1">
                <a:solidFill>
                  <a:schemeClr val="tx2"/>
                </a:solidFill>
                <a:latin typeface="+mn-ea"/>
                <a:ea typeface="+mn-ea"/>
              </a:endParaRPr>
            </a:p>
          </p:txBody>
        </p:sp>
        <p:cxnSp>
          <p:nvCxnSpPr>
            <p:cNvPr id="45" name="AutoShape 17"/>
            <p:cNvCxnSpPr>
              <a:cxnSpLocks noChangeShapeType="1"/>
            </p:cNvCxnSpPr>
            <p:nvPr/>
          </p:nvCxnSpPr>
          <p:spPr bwMode="auto">
            <a:xfrm>
              <a:off x="2565" y="5520"/>
              <a:ext cx="0" cy="300"/>
            </a:xfrm>
            <a:prstGeom prst="straightConnector1">
              <a:avLst/>
            </a:prstGeom>
            <a:noFill/>
            <a:ln w="9525">
              <a:solidFill>
                <a:srgbClr val="000000"/>
              </a:solidFill>
              <a:round/>
              <a:headEnd/>
              <a:tailEnd type="triangle" w="med" len="med"/>
            </a:ln>
          </p:spPr>
        </p:cxnSp>
        <p:sp>
          <p:nvSpPr>
            <p:cNvPr id="46" name="AutoShape 18"/>
            <p:cNvSpPr>
              <a:spLocks noChangeArrowheads="1"/>
            </p:cNvSpPr>
            <p:nvPr/>
          </p:nvSpPr>
          <p:spPr bwMode="auto">
            <a:xfrm>
              <a:off x="1755" y="5836"/>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考试安排</a:t>
              </a:r>
              <a:endParaRPr lang="zh-CN" sz="3600" b="1">
                <a:solidFill>
                  <a:schemeClr val="tx2"/>
                </a:solidFill>
                <a:latin typeface="+mn-ea"/>
                <a:ea typeface="+mn-ea"/>
              </a:endParaRPr>
            </a:p>
          </p:txBody>
        </p:sp>
        <p:cxnSp>
          <p:nvCxnSpPr>
            <p:cNvPr id="47" name="AutoShape 19"/>
            <p:cNvCxnSpPr>
              <a:cxnSpLocks noChangeShapeType="1"/>
            </p:cNvCxnSpPr>
            <p:nvPr/>
          </p:nvCxnSpPr>
          <p:spPr bwMode="auto">
            <a:xfrm>
              <a:off x="3225" y="6075"/>
              <a:ext cx="840" cy="0"/>
            </a:xfrm>
            <a:prstGeom prst="straightConnector1">
              <a:avLst/>
            </a:prstGeom>
            <a:noFill/>
            <a:ln w="9525">
              <a:solidFill>
                <a:srgbClr val="000000"/>
              </a:solidFill>
              <a:round/>
              <a:headEnd/>
              <a:tailEnd type="triangle" w="med" len="med"/>
            </a:ln>
          </p:spPr>
        </p:cxnSp>
        <p:cxnSp>
          <p:nvCxnSpPr>
            <p:cNvPr id="48" name="AutoShape 20"/>
            <p:cNvCxnSpPr>
              <a:cxnSpLocks noChangeShapeType="1"/>
            </p:cNvCxnSpPr>
            <p:nvPr/>
          </p:nvCxnSpPr>
          <p:spPr bwMode="auto">
            <a:xfrm>
              <a:off x="2565" y="6285"/>
              <a:ext cx="0" cy="300"/>
            </a:xfrm>
            <a:prstGeom prst="straightConnector1">
              <a:avLst/>
            </a:prstGeom>
            <a:noFill/>
            <a:ln w="9525">
              <a:solidFill>
                <a:srgbClr val="000000"/>
              </a:solidFill>
              <a:round/>
              <a:headEnd/>
              <a:tailEnd type="triangle" w="med" len="med"/>
            </a:ln>
          </p:spPr>
        </p:cxnSp>
        <p:sp>
          <p:nvSpPr>
            <p:cNvPr id="49" name="AutoShape 21"/>
            <p:cNvSpPr>
              <a:spLocks noChangeArrowheads="1"/>
            </p:cNvSpPr>
            <p:nvPr/>
          </p:nvSpPr>
          <p:spPr bwMode="auto">
            <a:xfrm>
              <a:off x="2010" y="6584"/>
              <a:ext cx="1110" cy="451"/>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监考</a:t>
              </a:r>
              <a:endParaRPr lang="zh-CN" sz="3600" b="1">
                <a:solidFill>
                  <a:schemeClr val="tx2"/>
                </a:solidFill>
                <a:latin typeface="+mn-ea"/>
                <a:ea typeface="+mn-ea"/>
              </a:endParaRPr>
            </a:p>
          </p:txBody>
        </p:sp>
        <p:cxnSp>
          <p:nvCxnSpPr>
            <p:cNvPr id="50" name="AutoShape 22"/>
            <p:cNvCxnSpPr>
              <a:cxnSpLocks noChangeShapeType="1"/>
            </p:cNvCxnSpPr>
            <p:nvPr/>
          </p:nvCxnSpPr>
          <p:spPr bwMode="auto">
            <a:xfrm flipV="1">
              <a:off x="3120" y="6195"/>
              <a:ext cx="945" cy="615"/>
            </a:xfrm>
            <a:prstGeom prst="straightConnector1">
              <a:avLst/>
            </a:prstGeom>
            <a:noFill/>
            <a:ln w="9525">
              <a:solidFill>
                <a:srgbClr val="000000"/>
              </a:solidFill>
              <a:round/>
              <a:headEnd/>
              <a:tailEnd type="triangle" w="med" len="med"/>
            </a:ln>
          </p:spPr>
        </p:cxnSp>
        <p:cxnSp>
          <p:nvCxnSpPr>
            <p:cNvPr id="51" name="AutoShape 23"/>
            <p:cNvCxnSpPr>
              <a:cxnSpLocks noChangeShapeType="1"/>
            </p:cNvCxnSpPr>
            <p:nvPr/>
          </p:nvCxnSpPr>
          <p:spPr bwMode="auto">
            <a:xfrm>
              <a:off x="4590" y="6285"/>
              <a:ext cx="0" cy="300"/>
            </a:xfrm>
            <a:prstGeom prst="straightConnector1">
              <a:avLst/>
            </a:prstGeom>
            <a:noFill/>
            <a:ln w="9525">
              <a:solidFill>
                <a:srgbClr val="000000"/>
              </a:solidFill>
              <a:round/>
              <a:headEnd/>
              <a:tailEnd type="triangle" w="med" len="med"/>
            </a:ln>
          </p:spPr>
        </p:cxnSp>
        <p:sp>
          <p:nvSpPr>
            <p:cNvPr id="52" name="AutoShape 24"/>
            <p:cNvSpPr>
              <a:spLocks noChangeArrowheads="1"/>
            </p:cNvSpPr>
            <p:nvPr/>
          </p:nvSpPr>
          <p:spPr bwMode="auto">
            <a:xfrm>
              <a:off x="3780" y="6584"/>
              <a:ext cx="1665" cy="451"/>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答卷</a:t>
              </a:r>
              <a:endParaRPr lang="zh-CN" sz="3600" b="1">
                <a:solidFill>
                  <a:schemeClr val="tx2"/>
                </a:solidFill>
                <a:latin typeface="+mn-ea"/>
                <a:ea typeface="+mn-ea"/>
              </a:endParaRPr>
            </a:p>
          </p:txBody>
        </p:sp>
        <p:cxnSp>
          <p:nvCxnSpPr>
            <p:cNvPr id="53" name="AutoShape 25"/>
            <p:cNvCxnSpPr>
              <a:cxnSpLocks noChangeShapeType="1"/>
            </p:cNvCxnSpPr>
            <p:nvPr/>
          </p:nvCxnSpPr>
          <p:spPr bwMode="auto">
            <a:xfrm>
              <a:off x="4590" y="8535"/>
              <a:ext cx="0" cy="300"/>
            </a:xfrm>
            <a:prstGeom prst="straightConnector1">
              <a:avLst/>
            </a:prstGeom>
            <a:noFill/>
            <a:ln w="9525">
              <a:solidFill>
                <a:srgbClr val="000000"/>
              </a:solidFill>
              <a:round/>
              <a:headEnd/>
              <a:tailEnd type="triangle" w="med" len="med"/>
            </a:ln>
          </p:spPr>
        </p:cxnSp>
        <p:cxnSp>
          <p:nvCxnSpPr>
            <p:cNvPr id="54" name="AutoShape 26"/>
            <p:cNvCxnSpPr>
              <a:cxnSpLocks noChangeShapeType="1"/>
            </p:cNvCxnSpPr>
            <p:nvPr/>
          </p:nvCxnSpPr>
          <p:spPr bwMode="auto">
            <a:xfrm>
              <a:off x="4590" y="7785"/>
              <a:ext cx="0" cy="300"/>
            </a:xfrm>
            <a:prstGeom prst="straightConnector1">
              <a:avLst/>
            </a:prstGeom>
            <a:noFill/>
            <a:ln w="9525">
              <a:solidFill>
                <a:srgbClr val="000000"/>
              </a:solidFill>
              <a:round/>
              <a:headEnd/>
              <a:tailEnd type="triangle" w="med" len="med"/>
            </a:ln>
          </p:spPr>
        </p:cxnSp>
        <p:cxnSp>
          <p:nvCxnSpPr>
            <p:cNvPr id="55" name="AutoShape 27"/>
            <p:cNvCxnSpPr>
              <a:cxnSpLocks noChangeShapeType="1"/>
            </p:cNvCxnSpPr>
            <p:nvPr/>
          </p:nvCxnSpPr>
          <p:spPr bwMode="auto">
            <a:xfrm>
              <a:off x="4605" y="7035"/>
              <a:ext cx="0" cy="300"/>
            </a:xfrm>
            <a:prstGeom prst="straightConnector1">
              <a:avLst/>
            </a:prstGeom>
            <a:noFill/>
            <a:ln w="9525">
              <a:solidFill>
                <a:srgbClr val="000000"/>
              </a:solidFill>
              <a:round/>
              <a:headEnd/>
              <a:tailEnd type="triangle" w="med" len="med"/>
            </a:ln>
          </p:spPr>
        </p:cxnSp>
        <p:sp>
          <p:nvSpPr>
            <p:cNvPr id="56" name="AutoShape 28"/>
            <p:cNvSpPr>
              <a:spLocks noChangeArrowheads="1"/>
            </p:cNvSpPr>
            <p:nvPr/>
          </p:nvSpPr>
          <p:spPr bwMode="auto">
            <a:xfrm>
              <a:off x="4050" y="7335"/>
              <a:ext cx="1110" cy="451"/>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教师批改</a:t>
              </a:r>
              <a:endParaRPr lang="zh-CN" sz="3600" b="1">
                <a:solidFill>
                  <a:schemeClr val="tx2"/>
                </a:solidFill>
                <a:latin typeface="+mn-ea"/>
                <a:ea typeface="+mn-ea"/>
              </a:endParaRPr>
            </a:p>
          </p:txBody>
        </p:sp>
        <p:sp>
          <p:nvSpPr>
            <p:cNvPr id="57" name="AutoShape 29"/>
            <p:cNvSpPr>
              <a:spLocks noChangeArrowheads="1"/>
            </p:cNvSpPr>
            <p:nvPr/>
          </p:nvSpPr>
          <p:spPr bwMode="auto">
            <a:xfrm>
              <a:off x="3755" y="8085"/>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学生成绩</a:t>
              </a:r>
              <a:endParaRPr lang="zh-CN" sz="3600" b="1">
                <a:solidFill>
                  <a:schemeClr val="tx2"/>
                </a:solidFill>
                <a:latin typeface="+mn-ea"/>
                <a:ea typeface="+mn-ea"/>
              </a:endParaRPr>
            </a:p>
          </p:txBody>
        </p:sp>
        <p:sp>
          <p:nvSpPr>
            <p:cNvPr id="58" name="AutoShape 30"/>
            <p:cNvSpPr>
              <a:spLocks noChangeArrowheads="1"/>
            </p:cNvSpPr>
            <p:nvPr/>
          </p:nvSpPr>
          <p:spPr bwMode="auto">
            <a:xfrm>
              <a:off x="3831" y="8849"/>
              <a:ext cx="1559" cy="541"/>
            </a:xfrm>
            <a:prstGeom prst="flowChartTerminator">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成绩管理</a:t>
              </a:r>
              <a:endParaRPr lang="zh-CN" sz="3600" b="1">
                <a:solidFill>
                  <a:schemeClr val="tx2"/>
                </a:solidFill>
                <a:latin typeface="+mn-ea"/>
                <a:ea typeface="+mn-ea"/>
              </a:endParaRPr>
            </a:p>
          </p:txBody>
        </p:sp>
        <p:sp>
          <p:nvSpPr>
            <p:cNvPr id="59" name="Rectangle 31"/>
            <p:cNvSpPr>
              <a:spLocks noChangeArrowheads="1"/>
            </p:cNvSpPr>
            <p:nvPr/>
          </p:nvSpPr>
          <p:spPr bwMode="auto">
            <a:xfrm>
              <a:off x="2385" y="9570"/>
              <a:ext cx="2790" cy="375"/>
            </a:xfrm>
            <a:prstGeom prst="rect">
              <a:avLst/>
            </a:prstGeom>
            <a:solidFill>
              <a:srgbClr val="FFFFFF"/>
            </a:solidFill>
            <a:ln w="9525">
              <a:solidFill>
                <a:srgbClr val="FFFFFF"/>
              </a:solidFill>
              <a:miter lim="800000"/>
              <a:headEnd/>
              <a:tailEnd/>
            </a:ln>
          </p:spPr>
          <p:txBody>
            <a:bodyPr/>
            <a:lstStyle/>
            <a:p>
              <a:pPr algn="just" eaLnBrk="1" hangingPunct="1">
                <a:defRPr/>
              </a:pPr>
              <a:r>
                <a:rPr lang="en-US" altLang="zh-CN" sz="1400" b="1" dirty="0" smtClean="0">
                  <a:solidFill>
                    <a:schemeClr val="tx2"/>
                  </a:solidFill>
                  <a:latin typeface="+mn-ea"/>
                  <a:ea typeface="+mn-ea"/>
                </a:rPr>
                <a:t> </a:t>
              </a:r>
              <a:r>
                <a:rPr lang="zh-CN" altLang="en-US" sz="1400" b="1" dirty="0">
                  <a:solidFill>
                    <a:schemeClr val="tx2"/>
                  </a:solidFill>
                  <a:latin typeface="+mn-ea"/>
                  <a:ea typeface="+mn-ea"/>
                </a:rPr>
                <a:t>考试系统的系统流程图</a:t>
              </a:r>
              <a:endParaRPr lang="zh-CN" sz="3600" b="1" dirty="0">
                <a:solidFill>
                  <a:schemeClr val="tx2"/>
                </a:solidFill>
                <a:latin typeface="+mn-ea"/>
                <a:ea typeface="+mn-ea"/>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642910" y="0"/>
            <a:ext cx="8501090" cy="939784"/>
          </a:xfrm>
        </p:spPr>
        <p:txBody>
          <a:bodyPr/>
          <a:lstStyle/>
          <a:p>
            <a:pPr algn="r"/>
            <a:r>
              <a:rPr lang="zh-CN" altLang="en-US" b="1" dirty="0" smtClean="0"/>
              <a:t>系统流程图</a:t>
            </a:r>
          </a:p>
        </p:txBody>
      </p:sp>
      <p:sp>
        <p:nvSpPr>
          <p:cNvPr id="5" name="内容占位符 2"/>
          <p:cNvSpPr>
            <a:spLocks noGrp="1"/>
          </p:cNvSpPr>
          <p:nvPr>
            <p:ph idx="1"/>
          </p:nvPr>
        </p:nvSpPr>
        <p:spPr>
          <a:xfrm>
            <a:off x="857224" y="1214422"/>
            <a:ext cx="7543824" cy="1685923"/>
          </a:xfrm>
        </p:spPr>
        <p:txBody>
          <a:bodyPr/>
          <a:lstStyle/>
          <a:p>
            <a:r>
              <a:rPr lang="zh-CN" altLang="en-US" dirty="0" smtClean="0">
                <a:solidFill>
                  <a:schemeClr val="tx2"/>
                </a:solidFill>
              </a:rPr>
              <a:t>系统流程图是描绘</a:t>
            </a:r>
            <a:r>
              <a:rPr lang="zh-CN" altLang="en-US" dirty="0" smtClean="0">
                <a:solidFill>
                  <a:srgbClr val="C00000"/>
                </a:solidFill>
              </a:rPr>
              <a:t>物理系统</a:t>
            </a:r>
            <a:r>
              <a:rPr lang="zh-CN" altLang="en-US" dirty="0" smtClean="0">
                <a:solidFill>
                  <a:schemeClr val="tx2"/>
                </a:solidFill>
              </a:rPr>
              <a:t>的图形工具，基本思想是用图形符号以</a:t>
            </a:r>
            <a:r>
              <a:rPr lang="zh-CN" altLang="en-US" dirty="0" smtClean="0">
                <a:solidFill>
                  <a:srgbClr val="C00000"/>
                </a:solidFill>
              </a:rPr>
              <a:t>黑盒子形式描绘</a:t>
            </a:r>
            <a:r>
              <a:rPr lang="zh-CN" altLang="en-US" dirty="0" smtClean="0">
                <a:solidFill>
                  <a:schemeClr val="tx2"/>
                </a:solidFill>
              </a:rPr>
              <a:t>系统里面的每个部件（程序、文档、数据库、表格、人工过程等）。</a:t>
            </a:r>
          </a:p>
        </p:txBody>
      </p:sp>
      <p:sp>
        <p:nvSpPr>
          <p:cNvPr id="6" name="TextBox 5"/>
          <p:cNvSpPr txBox="1"/>
          <p:nvPr/>
        </p:nvSpPr>
        <p:spPr>
          <a:xfrm>
            <a:off x="2000232" y="3143248"/>
            <a:ext cx="4301177" cy="707886"/>
          </a:xfrm>
          <a:prstGeom prst="rect">
            <a:avLst/>
          </a:prstGeom>
          <a:noFill/>
        </p:spPr>
        <p:txBody>
          <a:bodyPr wrap="none" rtlCol="0">
            <a:spAutoFit/>
          </a:bodyPr>
          <a:lstStyle/>
          <a:p>
            <a:r>
              <a:rPr lang="zh-CN" altLang="en-US" sz="4000" b="1" dirty="0" smtClean="0">
                <a:solidFill>
                  <a:schemeClr val="tx2"/>
                </a:solidFill>
              </a:rPr>
              <a:t>基本符号系统？？</a:t>
            </a:r>
            <a:endParaRPr lang="zh-CN" altLang="en-US" sz="4000" b="1" dirty="0">
              <a:solidFill>
                <a:schemeClr val="tx2"/>
              </a:solidFill>
            </a:endParaRPr>
          </a:p>
        </p:txBody>
      </p:sp>
      <p:sp>
        <p:nvSpPr>
          <p:cNvPr id="2" name="上弧形箭头 1"/>
          <p:cNvSpPr/>
          <p:nvPr/>
        </p:nvSpPr>
        <p:spPr>
          <a:xfrm rot="4257250">
            <a:off x="5382170" y="4371251"/>
            <a:ext cx="2676920" cy="879580"/>
          </a:xfrm>
          <a:prstGeom prst="curvedDown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500034" y="0"/>
            <a:ext cx="8643966" cy="1143000"/>
          </a:xfrm>
        </p:spPr>
        <p:txBody>
          <a:bodyPr/>
          <a:lstStyle/>
          <a:p>
            <a:pPr algn="r"/>
            <a:r>
              <a:rPr lang="zh-CN" altLang="en-US" b="1" dirty="0" smtClean="0"/>
              <a:t>系统流程图的基本符号</a:t>
            </a:r>
            <a:endParaRPr lang="en-US" altLang="zh-CN" b="1" dirty="0" smtClean="0"/>
          </a:p>
        </p:txBody>
      </p:sp>
      <p:graphicFrame>
        <p:nvGraphicFramePr>
          <p:cNvPr id="10" name="表格 9"/>
          <p:cNvGraphicFramePr>
            <a:graphicFrameLocks noGrp="1"/>
          </p:cNvGraphicFramePr>
          <p:nvPr/>
        </p:nvGraphicFramePr>
        <p:xfrm>
          <a:off x="457200" y="1844675"/>
          <a:ext cx="8075613" cy="4464050"/>
        </p:xfrm>
        <a:graphic>
          <a:graphicData uri="http://schemas.openxmlformats.org/drawingml/2006/table">
            <a:tbl>
              <a:tblPr/>
              <a:tblGrid>
                <a:gridCol w="1811119"/>
                <a:gridCol w="1584125"/>
                <a:gridCol w="4680369"/>
              </a:tblGrid>
              <a:tr h="467342">
                <a:tc>
                  <a:txBody>
                    <a:bodyPr/>
                    <a:lstStyle/>
                    <a:p>
                      <a:pPr algn="ctr">
                        <a:spcAft>
                          <a:spcPts val="0"/>
                        </a:spcAft>
                      </a:pPr>
                      <a:r>
                        <a:rPr lang="zh-CN" sz="1800" kern="100" dirty="0">
                          <a:solidFill>
                            <a:schemeClr val="tx2"/>
                          </a:solidFill>
                          <a:latin typeface="+mn-ea"/>
                          <a:ea typeface="+mn-ea"/>
                          <a:cs typeface="Times New Roman"/>
                        </a:rPr>
                        <a:t>符</a:t>
                      </a:r>
                      <a:r>
                        <a:rPr lang="en-US" sz="1800" kern="100" dirty="0">
                          <a:solidFill>
                            <a:schemeClr val="tx2"/>
                          </a:solidFill>
                          <a:latin typeface="+mn-ea"/>
                          <a:ea typeface="+mn-ea"/>
                          <a:cs typeface="Times New Roman"/>
                        </a:rPr>
                        <a:t>  </a:t>
                      </a:r>
                      <a:r>
                        <a:rPr lang="zh-CN" sz="1800" kern="100" dirty="0">
                          <a:solidFill>
                            <a:schemeClr val="tx2"/>
                          </a:solidFill>
                          <a:latin typeface="+mn-ea"/>
                          <a:ea typeface="+mn-ea"/>
                          <a:cs typeface="Times New Roman"/>
                        </a:rPr>
                        <a:t>号</a:t>
                      </a:r>
                      <a:endParaRPr lang="zh-CN" sz="2400" kern="100" dirty="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gn="ctr">
                        <a:spcAft>
                          <a:spcPts val="0"/>
                        </a:spcAft>
                      </a:pPr>
                      <a:r>
                        <a:rPr lang="zh-CN" sz="1800" kern="100">
                          <a:solidFill>
                            <a:schemeClr val="tx2"/>
                          </a:solidFill>
                          <a:latin typeface="+mn-ea"/>
                          <a:ea typeface="+mn-ea"/>
                          <a:cs typeface="Times New Roman"/>
                        </a:rPr>
                        <a:t>名</a:t>
                      </a:r>
                      <a:r>
                        <a:rPr lang="en-US" sz="1800" kern="100">
                          <a:solidFill>
                            <a:schemeClr val="tx2"/>
                          </a:solidFill>
                          <a:latin typeface="+mn-ea"/>
                          <a:ea typeface="+mn-ea"/>
                          <a:cs typeface="Times New Roman"/>
                        </a:rPr>
                        <a:t>  </a:t>
                      </a:r>
                      <a:r>
                        <a:rPr lang="zh-CN" sz="1800" kern="100">
                          <a:solidFill>
                            <a:schemeClr val="tx2"/>
                          </a:solidFill>
                          <a:latin typeface="+mn-ea"/>
                          <a:ea typeface="+mn-ea"/>
                          <a:cs typeface="Times New Roman"/>
                        </a:rPr>
                        <a:t>称</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gn="ctr">
                        <a:spcAft>
                          <a:spcPts val="0"/>
                        </a:spcAft>
                      </a:pPr>
                      <a:r>
                        <a:rPr lang="zh-CN" sz="1800" kern="100" dirty="0">
                          <a:solidFill>
                            <a:schemeClr val="tx2"/>
                          </a:solidFill>
                          <a:latin typeface="+mn-ea"/>
                          <a:ea typeface="+mn-ea"/>
                          <a:cs typeface="Times New Roman"/>
                        </a:rPr>
                        <a:t>说</a:t>
                      </a:r>
                      <a:r>
                        <a:rPr lang="en-US" sz="1800" kern="100" dirty="0">
                          <a:solidFill>
                            <a:schemeClr val="tx2"/>
                          </a:solidFill>
                          <a:latin typeface="+mn-ea"/>
                          <a:ea typeface="+mn-ea"/>
                          <a:cs typeface="Times New Roman"/>
                        </a:rPr>
                        <a:t>  </a:t>
                      </a:r>
                      <a:r>
                        <a:rPr lang="zh-CN" sz="1800" kern="100" dirty="0">
                          <a:solidFill>
                            <a:schemeClr val="tx2"/>
                          </a:solidFill>
                          <a:latin typeface="+mn-ea"/>
                          <a:ea typeface="+mn-ea"/>
                          <a:cs typeface="Times New Roman"/>
                        </a:rPr>
                        <a:t>明</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r>
              <a:tr h="934677">
                <a:tc>
                  <a:txBody>
                    <a:bodyPr/>
                    <a:lstStyle/>
                    <a:p>
                      <a:pPr algn="ctr">
                        <a:spcAft>
                          <a:spcPts val="0"/>
                        </a:spcAft>
                      </a:pPr>
                      <a:endParaRPr lang="en-US" sz="1800" kern="100" dirty="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tx2"/>
                          </a:solidFill>
                          <a:latin typeface="+mn-ea"/>
                          <a:ea typeface="+mn-ea"/>
                          <a:cs typeface="Times New Roman"/>
                        </a:rPr>
                        <a:t>处理</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chemeClr val="tx2"/>
                          </a:solidFill>
                          <a:latin typeface="+mn-ea"/>
                          <a:ea typeface="+mn-ea"/>
                          <a:cs typeface="Times New Roman"/>
                        </a:rPr>
                        <a:t>能改变数据值或数据位置的加工或部件，如程序、处理机、人工加工等都是处理</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4677">
                <a:tc>
                  <a:txBody>
                    <a:bodyPr/>
                    <a:lstStyle/>
                    <a:p>
                      <a:pPr algn="ctr">
                        <a:spcAft>
                          <a:spcPts val="0"/>
                        </a:spcAft>
                      </a:pPr>
                      <a:endParaRPr lang="en-US" sz="18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tx2"/>
                          </a:solidFill>
                          <a:latin typeface="+mn-ea"/>
                          <a:ea typeface="+mn-ea"/>
                          <a:cs typeface="Times New Roman"/>
                        </a:rPr>
                        <a:t>输入</a:t>
                      </a:r>
                      <a:r>
                        <a:rPr lang="en-US" sz="1800" kern="100">
                          <a:solidFill>
                            <a:schemeClr val="tx2"/>
                          </a:solidFill>
                          <a:latin typeface="+mn-ea"/>
                          <a:ea typeface="+mn-ea"/>
                          <a:cs typeface="Times New Roman"/>
                        </a:rPr>
                        <a:t>/</a:t>
                      </a:r>
                      <a:r>
                        <a:rPr lang="zh-CN" sz="1800" kern="100">
                          <a:solidFill>
                            <a:schemeClr val="tx2"/>
                          </a:solidFill>
                          <a:latin typeface="+mn-ea"/>
                          <a:ea typeface="+mn-ea"/>
                          <a:cs typeface="Times New Roman"/>
                        </a:rPr>
                        <a:t>输出</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chemeClr val="tx2"/>
                          </a:solidFill>
                          <a:latin typeface="+mn-ea"/>
                          <a:ea typeface="+mn-ea"/>
                          <a:cs typeface="Times New Roman"/>
                        </a:rPr>
                        <a:t>表示输入或输出（或即输入又输出），是一个广义的不指明具体设备的符号</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4677">
                <a:tc>
                  <a:txBody>
                    <a:bodyPr/>
                    <a:lstStyle/>
                    <a:p>
                      <a:pPr algn="ctr">
                        <a:spcAft>
                          <a:spcPts val="0"/>
                        </a:spcAft>
                      </a:pPr>
                      <a:endParaRPr lang="en-US" sz="18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tx2"/>
                          </a:solidFill>
                          <a:latin typeface="+mn-ea"/>
                          <a:ea typeface="+mn-ea"/>
                          <a:cs typeface="Times New Roman"/>
                        </a:rPr>
                        <a:t>连接</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chemeClr val="tx2"/>
                          </a:solidFill>
                          <a:latin typeface="+mn-ea"/>
                          <a:ea typeface="+mn-ea"/>
                          <a:cs typeface="Times New Roman"/>
                        </a:rPr>
                        <a:t>指出转到图的另一部分或从图的另一部分转来，通常在同一页上</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335">
                <a:tc>
                  <a:txBody>
                    <a:bodyPr/>
                    <a:lstStyle/>
                    <a:p>
                      <a:pPr algn="ctr">
                        <a:spcAft>
                          <a:spcPts val="0"/>
                        </a:spcAft>
                      </a:pPr>
                      <a:endParaRPr lang="en-US" sz="24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chemeClr val="tx2"/>
                          </a:solidFill>
                          <a:latin typeface="+mn-ea"/>
                          <a:ea typeface="+mn-ea"/>
                          <a:cs typeface="Times New Roman"/>
                        </a:rPr>
                        <a:t>换页（离页）连接</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solidFill>
                            <a:schemeClr val="tx2"/>
                          </a:solidFill>
                          <a:latin typeface="+mn-ea"/>
                          <a:ea typeface="+mn-ea"/>
                          <a:cs typeface="Times New Roman"/>
                        </a:rPr>
                        <a:t>指出转到另一页图上或由另一页图转来</a:t>
                      </a:r>
                      <a:endParaRPr lang="zh-CN" sz="2400" kern="10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342">
                <a:tc>
                  <a:txBody>
                    <a:bodyPr/>
                    <a:lstStyle/>
                    <a:p>
                      <a:pPr algn="just">
                        <a:spcAft>
                          <a:spcPts val="0"/>
                        </a:spcAft>
                      </a:pPr>
                      <a:endParaRPr lang="en-US" sz="1800" kern="100">
                        <a:solidFill>
                          <a:schemeClr val="tx2"/>
                        </a:solidFill>
                        <a:latin typeface="+mn-ea"/>
                        <a:ea typeface="+mn-ea"/>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chemeClr val="tx2"/>
                          </a:solidFill>
                          <a:latin typeface="+mn-ea"/>
                          <a:ea typeface="+mn-ea"/>
                          <a:cs typeface="Times New Roman"/>
                        </a:rPr>
                        <a:t>数据流</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solidFill>
                            <a:schemeClr val="tx2"/>
                          </a:solidFill>
                          <a:latin typeface="+mn-ea"/>
                          <a:ea typeface="+mn-ea"/>
                          <a:cs typeface="Times New Roman"/>
                        </a:rPr>
                        <a:t>用来连接其他符号，指明数据流动方向</a:t>
                      </a:r>
                      <a:endParaRPr lang="zh-CN" sz="2400" kern="100" dirty="0">
                        <a:solidFill>
                          <a:schemeClr val="tx2"/>
                        </a:solidFill>
                        <a:latin typeface="+mn-ea"/>
                        <a:ea typeface="+mn-ea"/>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1" name="AutoShape 1"/>
          <p:cNvCxnSpPr>
            <a:cxnSpLocks noChangeShapeType="1"/>
          </p:cNvCxnSpPr>
          <p:nvPr/>
        </p:nvCxnSpPr>
        <p:spPr bwMode="auto">
          <a:xfrm>
            <a:off x="890588" y="6092825"/>
            <a:ext cx="793750" cy="0"/>
          </a:xfrm>
          <a:prstGeom prst="straightConnector1">
            <a:avLst/>
          </a:prstGeom>
          <a:noFill/>
          <a:ln w="9525">
            <a:solidFill>
              <a:srgbClr val="000000"/>
            </a:solidFill>
            <a:round/>
            <a:headEnd/>
            <a:tailEnd type="triangle" w="med" len="med"/>
          </a:ln>
        </p:spPr>
      </p:cxnSp>
      <p:sp>
        <p:nvSpPr>
          <p:cNvPr id="12" name="Rectangle 5"/>
          <p:cNvSpPr>
            <a:spLocks noChangeArrowheads="1"/>
          </p:cNvSpPr>
          <p:nvPr/>
        </p:nvSpPr>
        <p:spPr bwMode="auto">
          <a:xfrm>
            <a:off x="890588" y="2565400"/>
            <a:ext cx="735012" cy="358775"/>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3" name="AutoShape 4"/>
          <p:cNvSpPr>
            <a:spLocks noChangeArrowheads="1"/>
          </p:cNvSpPr>
          <p:nvPr/>
        </p:nvSpPr>
        <p:spPr bwMode="auto">
          <a:xfrm>
            <a:off x="931863" y="3573463"/>
            <a:ext cx="712787" cy="277812"/>
          </a:xfrm>
          <a:prstGeom prst="flowChartInputOutpu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4" name="AutoShape 2"/>
          <p:cNvSpPr>
            <a:spLocks noChangeArrowheads="1"/>
          </p:cNvSpPr>
          <p:nvPr/>
        </p:nvSpPr>
        <p:spPr bwMode="auto">
          <a:xfrm>
            <a:off x="1130300" y="5300663"/>
            <a:ext cx="255588" cy="320675"/>
          </a:xfrm>
          <a:prstGeom prst="flowChartOffpageConnector">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5" name="AutoShape 3"/>
          <p:cNvSpPr>
            <a:spLocks noChangeArrowheads="1"/>
          </p:cNvSpPr>
          <p:nvPr/>
        </p:nvSpPr>
        <p:spPr bwMode="auto">
          <a:xfrm>
            <a:off x="1090613" y="4437063"/>
            <a:ext cx="295275" cy="295275"/>
          </a:xfrm>
          <a:prstGeom prst="flowChartConnector">
            <a:avLst/>
          </a:prstGeom>
          <a:solidFill>
            <a:srgbClr val="FFFFFF"/>
          </a:solidFill>
          <a:ln w="9525">
            <a:solidFill>
              <a:srgbClr val="000000"/>
            </a:solidFill>
            <a:round/>
            <a:headEnd/>
            <a:tailEnd/>
          </a:ln>
        </p:spPr>
        <p:txBody>
          <a:bodyPr/>
          <a:lstStyle/>
          <a:p>
            <a:pPr eaLnBrk="1" hangingPunct="1"/>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smtClean="0"/>
              <a:t>可行性研究的目的及任务</a:t>
            </a:r>
            <a:endParaRPr lang="zh-CN" altLang="en-US" b="1" dirty="0"/>
          </a:p>
        </p:txBody>
      </p:sp>
      <p:sp>
        <p:nvSpPr>
          <p:cNvPr id="6" name="内容占位符 5"/>
          <p:cNvSpPr>
            <a:spLocks noGrp="1"/>
          </p:cNvSpPr>
          <p:nvPr>
            <p:ph idx="1"/>
          </p:nvPr>
        </p:nvSpPr>
        <p:spPr/>
        <p:txBody>
          <a:bodyPr/>
          <a:lstStyle/>
          <a:p>
            <a:r>
              <a:rPr lang="zh-CN" altLang="en-US" dirty="0" smtClean="0"/>
              <a:t>可行性研究的</a:t>
            </a:r>
            <a:r>
              <a:rPr lang="zh-CN" altLang="en-US" dirty="0" smtClean="0">
                <a:solidFill>
                  <a:srgbClr val="0F06BA"/>
                </a:solidFill>
              </a:rPr>
              <a:t>目的</a:t>
            </a:r>
            <a:r>
              <a:rPr lang="zh-CN" altLang="en-US" dirty="0" smtClean="0"/>
              <a:t>是用极少的代价在最短的时间内确定被开发的软件能否开发成功，以避免盲目投资带来的巨大损失；可行性研究的目的不是解决问题，而是确定问题是否值得解决</a:t>
            </a:r>
            <a:endParaRPr lang="en-US" altLang="zh-CN" dirty="0" smtClean="0"/>
          </a:p>
          <a:p>
            <a:r>
              <a:rPr lang="zh-CN" altLang="en-US" dirty="0" smtClean="0"/>
              <a:t>可行性研究的</a:t>
            </a:r>
            <a:r>
              <a:rPr lang="zh-CN" altLang="en-US" dirty="0" smtClean="0">
                <a:solidFill>
                  <a:srgbClr val="0F06BA"/>
                </a:solidFill>
              </a:rPr>
              <a:t>任务</a:t>
            </a:r>
            <a:r>
              <a:rPr lang="zh-CN" altLang="en-US" dirty="0" smtClean="0"/>
              <a:t>是从技术、经济、应用以及法律等方面分析应解决的问题是否有可行的解，从而确定该软件系统是否值得开发</a:t>
            </a:r>
            <a:endParaRPr lang="zh-CN" altLang="en-US" dirty="0">
              <a:solidFill>
                <a:srgbClr val="FF0000"/>
              </a:solidFill>
            </a:endParaRPr>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to="" calcmode="lin" valueType="num">
                                      <p:cBhvr>
                                        <p:cTn id="7" dur="1" fill="hold"/>
                                        <p:tgtEl>
                                          <p:spTgt spid="6">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to="" calcmode="lin" valueType="num">
                                      <p:cBhvr>
                                        <p:cTn id="12" dur="1" fill="hold"/>
                                        <p:tgtEl>
                                          <p:spTgt spid="6">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nvPr>
        </p:nvSpPr>
        <p:spPr>
          <a:xfrm>
            <a:off x="458621" y="13342"/>
            <a:ext cx="8686800" cy="1143000"/>
          </a:xfrm>
        </p:spPr>
        <p:txBody>
          <a:bodyPr/>
          <a:lstStyle/>
          <a:p>
            <a:pPr algn="r"/>
            <a:r>
              <a:rPr lang="zh-CN" altLang="en-US" b="1" dirty="0" smtClean="0"/>
              <a:t>系统流程图的实例</a:t>
            </a:r>
          </a:p>
        </p:txBody>
      </p:sp>
      <p:sp>
        <p:nvSpPr>
          <p:cNvPr id="30" name="内容占位符 2"/>
          <p:cNvSpPr>
            <a:spLocks noGrp="1"/>
          </p:cNvSpPr>
          <p:nvPr>
            <p:ph idx="1"/>
          </p:nvPr>
        </p:nvSpPr>
        <p:spPr>
          <a:xfrm>
            <a:off x="457200" y="1600200"/>
            <a:ext cx="8229600" cy="4525963"/>
          </a:xfrm>
        </p:spPr>
        <p:txBody>
          <a:bodyPr/>
          <a:lstStyle/>
          <a:p>
            <a:r>
              <a:rPr lang="en-US" altLang="zh-CN" dirty="0" smtClean="0"/>
              <a:t>【</a:t>
            </a:r>
            <a:r>
              <a:rPr lang="zh-CN" altLang="en-US" dirty="0" smtClean="0"/>
              <a:t>例</a:t>
            </a:r>
            <a:r>
              <a:rPr lang="en-US" altLang="zh-CN" dirty="0" smtClean="0"/>
              <a:t>2-1】</a:t>
            </a:r>
            <a:r>
              <a:rPr lang="zh-CN" altLang="en-US" dirty="0" smtClean="0"/>
              <a:t>考试业务流程：命题人员依据</a:t>
            </a:r>
            <a:r>
              <a:rPr lang="zh-CN" altLang="en-US" dirty="0" smtClean="0">
                <a:solidFill>
                  <a:srgbClr val="C00000"/>
                </a:solidFill>
              </a:rPr>
              <a:t>教学大纲</a:t>
            </a:r>
            <a:r>
              <a:rPr lang="zh-CN" altLang="en-US" dirty="0" smtClean="0"/>
              <a:t>在</a:t>
            </a:r>
            <a:r>
              <a:rPr lang="zh-CN" altLang="en-US" dirty="0" smtClean="0">
                <a:solidFill>
                  <a:srgbClr val="C00000"/>
                </a:solidFill>
              </a:rPr>
              <a:t>试题库</a:t>
            </a:r>
            <a:r>
              <a:rPr lang="zh-CN" altLang="en-US" dirty="0" smtClean="0"/>
              <a:t>中</a:t>
            </a:r>
            <a:r>
              <a:rPr lang="zh-CN" altLang="en-US" dirty="0" smtClean="0">
                <a:solidFill>
                  <a:srgbClr val="0070C0"/>
                </a:solidFill>
              </a:rPr>
              <a:t>抽取</a:t>
            </a:r>
            <a:r>
              <a:rPr lang="zh-CN" altLang="en-US" dirty="0" smtClean="0">
                <a:solidFill>
                  <a:srgbClr val="C00000"/>
                </a:solidFill>
              </a:rPr>
              <a:t>考题</a:t>
            </a:r>
            <a:r>
              <a:rPr lang="zh-CN" altLang="en-US" dirty="0" smtClean="0"/>
              <a:t>，形成</a:t>
            </a:r>
            <a:r>
              <a:rPr lang="zh-CN" altLang="en-US" dirty="0" smtClean="0">
                <a:solidFill>
                  <a:srgbClr val="C00000"/>
                </a:solidFill>
              </a:rPr>
              <a:t>试卷</a:t>
            </a:r>
            <a:r>
              <a:rPr lang="zh-CN" altLang="en-US" dirty="0" smtClean="0"/>
              <a:t>；教务部门</a:t>
            </a:r>
            <a:r>
              <a:rPr lang="zh-CN" altLang="en-US" dirty="0" smtClean="0">
                <a:solidFill>
                  <a:srgbClr val="0070C0"/>
                </a:solidFill>
              </a:rPr>
              <a:t>印制</a:t>
            </a:r>
            <a:r>
              <a:rPr lang="zh-CN" altLang="en-US" dirty="0" smtClean="0">
                <a:solidFill>
                  <a:srgbClr val="C00000"/>
                </a:solidFill>
              </a:rPr>
              <a:t>试卷</a:t>
            </a:r>
            <a:r>
              <a:rPr lang="zh-CN" altLang="en-US" dirty="0" smtClean="0"/>
              <a:t>，</a:t>
            </a:r>
            <a:r>
              <a:rPr lang="zh-CN" altLang="en-US" dirty="0" smtClean="0">
                <a:solidFill>
                  <a:srgbClr val="0070C0"/>
                </a:solidFill>
              </a:rPr>
              <a:t>安排</a:t>
            </a:r>
            <a:r>
              <a:rPr lang="zh-CN" altLang="en-US" dirty="0" smtClean="0"/>
              <a:t>日程及</a:t>
            </a:r>
            <a:r>
              <a:rPr lang="zh-CN" altLang="en-US" dirty="0" smtClean="0">
                <a:solidFill>
                  <a:srgbClr val="0070C0"/>
                </a:solidFill>
              </a:rPr>
              <a:t>监考</a:t>
            </a:r>
            <a:r>
              <a:rPr lang="zh-CN" altLang="en-US" dirty="0" smtClean="0"/>
              <a:t>人员，根据日程安排</a:t>
            </a:r>
            <a:r>
              <a:rPr lang="zh-CN" altLang="en-US" dirty="0" smtClean="0">
                <a:solidFill>
                  <a:srgbClr val="0070C0"/>
                </a:solidFill>
              </a:rPr>
              <a:t>学生考试</a:t>
            </a:r>
            <a:r>
              <a:rPr lang="zh-CN" altLang="en-US" dirty="0" smtClean="0"/>
              <a:t>，完成</a:t>
            </a:r>
            <a:r>
              <a:rPr lang="zh-CN" altLang="en-US" dirty="0" smtClean="0">
                <a:solidFill>
                  <a:srgbClr val="C00000"/>
                </a:solidFill>
              </a:rPr>
              <a:t>答卷</a:t>
            </a:r>
            <a:r>
              <a:rPr lang="zh-CN" altLang="en-US" dirty="0" smtClean="0"/>
              <a:t>；教师</a:t>
            </a:r>
            <a:r>
              <a:rPr lang="zh-CN" altLang="en-US" dirty="0" smtClean="0">
                <a:solidFill>
                  <a:srgbClr val="0070C0"/>
                </a:solidFill>
              </a:rPr>
              <a:t>批改</a:t>
            </a:r>
            <a:r>
              <a:rPr lang="zh-CN" altLang="en-US" dirty="0" smtClean="0"/>
              <a:t>答卷，</a:t>
            </a:r>
            <a:r>
              <a:rPr lang="zh-CN" altLang="en-US" dirty="0" smtClean="0">
                <a:solidFill>
                  <a:srgbClr val="C00000"/>
                </a:solidFill>
              </a:rPr>
              <a:t>成绩</a:t>
            </a:r>
            <a:r>
              <a:rPr lang="zh-CN" altLang="en-US" dirty="0" smtClean="0"/>
              <a:t>提交给</a:t>
            </a:r>
            <a:r>
              <a:rPr lang="zh-CN" altLang="en-US" dirty="0" smtClean="0">
                <a:solidFill>
                  <a:srgbClr val="0070C0"/>
                </a:solidFill>
              </a:rPr>
              <a:t>成绩管理</a:t>
            </a:r>
            <a:r>
              <a:rPr lang="zh-CN" altLang="en-US" dirty="0" smtClean="0"/>
              <a:t>子系统处理。</a:t>
            </a:r>
          </a:p>
          <a:p>
            <a:endParaRPr lang="zh-CN"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28938" y="285750"/>
            <a:ext cx="4286250" cy="6311900"/>
            <a:chOff x="1755" y="2010"/>
            <a:chExt cx="4560" cy="7935"/>
          </a:xfrm>
        </p:grpSpPr>
        <p:sp>
          <p:nvSpPr>
            <p:cNvPr id="31" name="AutoShape 3"/>
            <p:cNvSpPr>
              <a:spLocks noChangeArrowheads="1"/>
            </p:cNvSpPr>
            <p:nvPr/>
          </p:nvSpPr>
          <p:spPr bwMode="auto">
            <a:xfrm>
              <a:off x="3089" y="2010"/>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教学大纲</a:t>
              </a:r>
              <a:endParaRPr lang="zh-CN" sz="3600" b="1">
                <a:solidFill>
                  <a:schemeClr val="tx2"/>
                </a:solidFill>
                <a:latin typeface="+mn-ea"/>
                <a:ea typeface="+mn-ea"/>
              </a:endParaRPr>
            </a:p>
          </p:txBody>
        </p:sp>
        <p:sp>
          <p:nvSpPr>
            <p:cNvPr id="32" name="AutoShape 4"/>
            <p:cNvSpPr>
              <a:spLocks noChangeArrowheads="1"/>
            </p:cNvSpPr>
            <p:nvPr/>
          </p:nvSpPr>
          <p:spPr bwMode="auto">
            <a:xfrm>
              <a:off x="4650" y="2010"/>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试题库</a:t>
              </a:r>
              <a:endParaRPr lang="zh-CN" sz="3600" b="1">
                <a:solidFill>
                  <a:schemeClr val="tx2"/>
                </a:solidFill>
                <a:latin typeface="+mn-ea"/>
                <a:ea typeface="+mn-ea"/>
              </a:endParaRPr>
            </a:p>
          </p:txBody>
        </p:sp>
        <p:cxnSp>
          <p:nvCxnSpPr>
            <p:cNvPr id="33" name="AutoShape 5"/>
            <p:cNvCxnSpPr>
              <a:cxnSpLocks noChangeShapeType="1"/>
            </p:cNvCxnSpPr>
            <p:nvPr/>
          </p:nvCxnSpPr>
          <p:spPr bwMode="auto">
            <a:xfrm>
              <a:off x="3885" y="2460"/>
              <a:ext cx="495" cy="375"/>
            </a:xfrm>
            <a:prstGeom prst="straightConnector1">
              <a:avLst/>
            </a:prstGeom>
            <a:noFill/>
            <a:ln w="9525">
              <a:solidFill>
                <a:srgbClr val="000000"/>
              </a:solidFill>
              <a:round/>
              <a:headEnd/>
              <a:tailEnd type="triangle" w="med" len="med"/>
            </a:ln>
          </p:spPr>
        </p:cxnSp>
        <p:cxnSp>
          <p:nvCxnSpPr>
            <p:cNvPr id="34" name="AutoShape 6"/>
            <p:cNvCxnSpPr>
              <a:cxnSpLocks noChangeShapeType="1"/>
            </p:cNvCxnSpPr>
            <p:nvPr/>
          </p:nvCxnSpPr>
          <p:spPr bwMode="auto">
            <a:xfrm flipH="1">
              <a:off x="4800" y="2460"/>
              <a:ext cx="705" cy="375"/>
            </a:xfrm>
            <a:prstGeom prst="straightConnector1">
              <a:avLst/>
            </a:prstGeom>
            <a:noFill/>
            <a:ln w="9525">
              <a:solidFill>
                <a:srgbClr val="000000"/>
              </a:solidFill>
              <a:round/>
              <a:headEnd/>
              <a:tailEnd type="triangle" w="med" len="med"/>
            </a:ln>
          </p:spPr>
        </p:cxnSp>
        <p:sp>
          <p:nvSpPr>
            <p:cNvPr id="35" name="AutoShape 7"/>
            <p:cNvSpPr>
              <a:spLocks noChangeArrowheads="1"/>
            </p:cNvSpPr>
            <p:nvPr/>
          </p:nvSpPr>
          <p:spPr bwMode="auto">
            <a:xfrm>
              <a:off x="4005" y="2850"/>
              <a:ext cx="1110" cy="449"/>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命题</a:t>
              </a:r>
              <a:endParaRPr lang="zh-CN" sz="3600" b="1">
                <a:solidFill>
                  <a:schemeClr val="tx2"/>
                </a:solidFill>
                <a:latin typeface="+mn-ea"/>
                <a:ea typeface="+mn-ea"/>
              </a:endParaRPr>
            </a:p>
          </p:txBody>
        </p:sp>
        <p:sp>
          <p:nvSpPr>
            <p:cNvPr id="36" name="AutoShape 8"/>
            <p:cNvSpPr>
              <a:spLocks noChangeArrowheads="1"/>
            </p:cNvSpPr>
            <p:nvPr/>
          </p:nvSpPr>
          <p:spPr bwMode="auto">
            <a:xfrm>
              <a:off x="3780" y="3601"/>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考试试题</a:t>
              </a:r>
              <a:endParaRPr lang="zh-CN" sz="3600" b="1">
                <a:solidFill>
                  <a:schemeClr val="tx2"/>
                </a:solidFill>
                <a:latin typeface="+mn-ea"/>
                <a:ea typeface="+mn-ea"/>
              </a:endParaRPr>
            </a:p>
          </p:txBody>
        </p:sp>
        <p:cxnSp>
          <p:nvCxnSpPr>
            <p:cNvPr id="37" name="AutoShape 9"/>
            <p:cNvCxnSpPr>
              <a:cxnSpLocks noChangeShapeType="1"/>
            </p:cNvCxnSpPr>
            <p:nvPr/>
          </p:nvCxnSpPr>
          <p:spPr bwMode="auto">
            <a:xfrm>
              <a:off x="4605" y="3300"/>
              <a:ext cx="0" cy="300"/>
            </a:xfrm>
            <a:prstGeom prst="straightConnector1">
              <a:avLst/>
            </a:prstGeom>
            <a:noFill/>
            <a:ln w="9525">
              <a:solidFill>
                <a:srgbClr val="000000"/>
              </a:solidFill>
              <a:round/>
              <a:headEnd/>
              <a:tailEnd type="triangle" w="med" len="med"/>
            </a:ln>
          </p:spPr>
        </p:cxnSp>
        <p:cxnSp>
          <p:nvCxnSpPr>
            <p:cNvPr id="38" name="AutoShape 10"/>
            <p:cNvCxnSpPr>
              <a:cxnSpLocks noChangeShapeType="1"/>
            </p:cNvCxnSpPr>
            <p:nvPr/>
          </p:nvCxnSpPr>
          <p:spPr bwMode="auto">
            <a:xfrm>
              <a:off x="4605" y="4050"/>
              <a:ext cx="0" cy="300"/>
            </a:xfrm>
            <a:prstGeom prst="straightConnector1">
              <a:avLst/>
            </a:prstGeom>
            <a:noFill/>
            <a:ln w="9525">
              <a:solidFill>
                <a:srgbClr val="000000"/>
              </a:solidFill>
              <a:round/>
              <a:headEnd/>
              <a:tailEnd type="triangle" w="med" len="med"/>
            </a:ln>
          </p:spPr>
        </p:cxnSp>
        <p:sp>
          <p:nvSpPr>
            <p:cNvPr id="39" name="AutoShape 11"/>
            <p:cNvSpPr>
              <a:spLocks noChangeArrowheads="1"/>
            </p:cNvSpPr>
            <p:nvPr/>
          </p:nvSpPr>
          <p:spPr bwMode="auto">
            <a:xfrm>
              <a:off x="4065" y="4351"/>
              <a:ext cx="1110" cy="449"/>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印制试卷</a:t>
              </a:r>
              <a:endParaRPr lang="zh-CN" sz="3600" b="1">
                <a:solidFill>
                  <a:schemeClr val="tx2"/>
                </a:solidFill>
                <a:latin typeface="+mn-ea"/>
                <a:ea typeface="+mn-ea"/>
              </a:endParaRPr>
            </a:p>
          </p:txBody>
        </p:sp>
        <p:cxnSp>
          <p:nvCxnSpPr>
            <p:cNvPr id="40" name="AutoShape 12"/>
            <p:cNvCxnSpPr>
              <a:cxnSpLocks noChangeShapeType="1"/>
            </p:cNvCxnSpPr>
            <p:nvPr/>
          </p:nvCxnSpPr>
          <p:spPr bwMode="auto">
            <a:xfrm>
              <a:off x="4605" y="4800"/>
              <a:ext cx="0" cy="300"/>
            </a:xfrm>
            <a:prstGeom prst="straightConnector1">
              <a:avLst/>
            </a:prstGeom>
            <a:noFill/>
            <a:ln w="9525">
              <a:solidFill>
                <a:srgbClr val="000000"/>
              </a:solidFill>
              <a:round/>
              <a:headEnd/>
              <a:tailEnd type="triangle" w="med" len="med"/>
            </a:ln>
          </p:spPr>
        </p:cxnSp>
        <p:sp>
          <p:nvSpPr>
            <p:cNvPr id="41" name="AutoShape 13"/>
            <p:cNvSpPr>
              <a:spLocks noChangeArrowheads="1"/>
            </p:cNvSpPr>
            <p:nvPr/>
          </p:nvSpPr>
          <p:spPr bwMode="auto">
            <a:xfrm>
              <a:off x="3765" y="5099"/>
              <a:ext cx="1665" cy="451"/>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dirty="0">
                  <a:solidFill>
                    <a:schemeClr val="tx2"/>
                  </a:solidFill>
                  <a:latin typeface="+mn-ea"/>
                  <a:ea typeface="+mn-ea"/>
                </a:rPr>
                <a:t>试卷</a:t>
              </a:r>
              <a:endParaRPr lang="zh-CN" sz="3600" b="1" dirty="0">
                <a:solidFill>
                  <a:schemeClr val="tx2"/>
                </a:solidFill>
                <a:latin typeface="+mn-ea"/>
                <a:ea typeface="+mn-ea"/>
              </a:endParaRPr>
            </a:p>
          </p:txBody>
        </p:sp>
        <p:sp>
          <p:nvSpPr>
            <p:cNvPr id="42" name="AutoShape 14"/>
            <p:cNvSpPr>
              <a:spLocks noChangeArrowheads="1"/>
            </p:cNvSpPr>
            <p:nvPr/>
          </p:nvSpPr>
          <p:spPr bwMode="auto">
            <a:xfrm>
              <a:off x="4065" y="5836"/>
              <a:ext cx="1110" cy="449"/>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学生考试</a:t>
              </a:r>
              <a:endParaRPr lang="zh-CN" sz="3600" b="1">
                <a:solidFill>
                  <a:schemeClr val="tx2"/>
                </a:solidFill>
                <a:latin typeface="+mn-ea"/>
                <a:ea typeface="+mn-ea"/>
              </a:endParaRPr>
            </a:p>
          </p:txBody>
        </p:sp>
        <p:cxnSp>
          <p:nvCxnSpPr>
            <p:cNvPr id="43" name="AutoShape 15"/>
            <p:cNvCxnSpPr>
              <a:cxnSpLocks noChangeShapeType="1"/>
            </p:cNvCxnSpPr>
            <p:nvPr/>
          </p:nvCxnSpPr>
          <p:spPr bwMode="auto">
            <a:xfrm>
              <a:off x="4605" y="5550"/>
              <a:ext cx="0" cy="300"/>
            </a:xfrm>
            <a:prstGeom prst="straightConnector1">
              <a:avLst/>
            </a:prstGeom>
            <a:noFill/>
            <a:ln w="9525">
              <a:solidFill>
                <a:srgbClr val="000000"/>
              </a:solidFill>
              <a:round/>
              <a:headEnd/>
              <a:tailEnd type="triangle" w="med" len="med"/>
            </a:ln>
          </p:spPr>
        </p:cxnSp>
        <p:sp>
          <p:nvSpPr>
            <p:cNvPr id="44" name="AutoShape 16"/>
            <p:cNvSpPr>
              <a:spLocks noChangeArrowheads="1"/>
            </p:cNvSpPr>
            <p:nvPr/>
          </p:nvSpPr>
          <p:spPr bwMode="auto">
            <a:xfrm>
              <a:off x="2010" y="4784"/>
              <a:ext cx="1110" cy="720"/>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安排日程</a:t>
              </a:r>
            </a:p>
            <a:p>
              <a:pPr algn="ctr" eaLnBrk="1" hangingPunct="1">
                <a:defRPr/>
              </a:pPr>
              <a:r>
                <a:rPr lang="zh-CN" altLang="en-US" sz="1400" b="1">
                  <a:solidFill>
                    <a:schemeClr val="tx2"/>
                  </a:solidFill>
                  <a:latin typeface="+mn-ea"/>
                  <a:ea typeface="+mn-ea"/>
                </a:rPr>
                <a:t>组织监考</a:t>
              </a:r>
              <a:endParaRPr lang="zh-CN" sz="3600" b="1">
                <a:solidFill>
                  <a:schemeClr val="tx2"/>
                </a:solidFill>
                <a:latin typeface="+mn-ea"/>
                <a:ea typeface="+mn-ea"/>
              </a:endParaRPr>
            </a:p>
          </p:txBody>
        </p:sp>
        <p:cxnSp>
          <p:nvCxnSpPr>
            <p:cNvPr id="45" name="AutoShape 17"/>
            <p:cNvCxnSpPr>
              <a:cxnSpLocks noChangeShapeType="1"/>
            </p:cNvCxnSpPr>
            <p:nvPr/>
          </p:nvCxnSpPr>
          <p:spPr bwMode="auto">
            <a:xfrm>
              <a:off x="2565" y="5520"/>
              <a:ext cx="0" cy="300"/>
            </a:xfrm>
            <a:prstGeom prst="straightConnector1">
              <a:avLst/>
            </a:prstGeom>
            <a:noFill/>
            <a:ln w="9525">
              <a:solidFill>
                <a:srgbClr val="000000"/>
              </a:solidFill>
              <a:round/>
              <a:headEnd/>
              <a:tailEnd type="triangle" w="med" len="med"/>
            </a:ln>
          </p:spPr>
        </p:cxnSp>
        <p:sp>
          <p:nvSpPr>
            <p:cNvPr id="46" name="AutoShape 18"/>
            <p:cNvSpPr>
              <a:spLocks noChangeArrowheads="1"/>
            </p:cNvSpPr>
            <p:nvPr/>
          </p:nvSpPr>
          <p:spPr bwMode="auto">
            <a:xfrm>
              <a:off x="1755" y="5836"/>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考试安排</a:t>
              </a:r>
              <a:endParaRPr lang="zh-CN" sz="3600" b="1">
                <a:solidFill>
                  <a:schemeClr val="tx2"/>
                </a:solidFill>
                <a:latin typeface="+mn-ea"/>
                <a:ea typeface="+mn-ea"/>
              </a:endParaRPr>
            </a:p>
          </p:txBody>
        </p:sp>
        <p:cxnSp>
          <p:nvCxnSpPr>
            <p:cNvPr id="47" name="AutoShape 19"/>
            <p:cNvCxnSpPr>
              <a:cxnSpLocks noChangeShapeType="1"/>
            </p:cNvCxnSpPr>
            <p:nvPr/>
          </p:nvCxnSpPr>
          <p:spPr bwMode="auto">
            <a:xfrm>
              <a:off x="3225" y="6075"/>
              <a:ext cx="840" cy="0"/>
            </a:xfrm>
            <a:prstGeom prst="straightConnector1">
              <a:avLst/>
            </a:prstGeom>
            <a:noFill/>
            <a:ln w="9525">
              <a:solidFill>
                <a:srgbClr val="000000"/>
              </a:solidFill>
              <a:round/>
              <a:headEnd/>
              <a:tailEnd type="triangle" w="med" len="med"/>
            </a:ln>
          </p:spPr>
        </p:cxnSp>
        <p:cxnSp>
          <p:nvCxnSpPr>
            <p:cNvPr id="48" name="AutoShape 20"/>
            <p:cNvCxnSpPr>
              <a:cxnSpLocks noChangeShapeType="1"/>
            </p:cNvCxnSpPr>
            <p:nvPr/>
          </p:nvCxnSpPr>
          <p:spPr bwMode="auto">
            <a:xfrm>
              <a:off x="2565" y="6285"/>
              <a:ext cx="0" cy="300"/>
            </a:xfrm>
            <a:prstGeom prst="straightConnector1">
              <a:avLst/>
            </a:prstGeom>
            <a:noFill/>
            <a:ln w="9525">
              <a:solidFill>
                <a:srgbClr val="000000"/>
              </a:solidFill>
              <a:round/>
              <a:headEnd/>
              <a:tailEnd type="triangle" w="med" len="med"/>
            </a:ln>
          </p:spPr>
        </p:cxnSp>
        <p:sp>
          <p:nvSpPr>
            <p:cNvPr id="49" name="AutoShape 21"/>
            <p:cNvSpPr>
              <a:spLocks noChangeArrowheads="1"/>
            </p:cNvSpPr>
            <p:nvPr/>
          </p:nvSpPr>
          <p:spPr bwMode="auto">
            <a:xfrm>
              <a:off x="2010" y="6584"/>
              <a:ext cx="1110" cy="451"/>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监考</a:t>
              </a:r>
              <a:endParaRPr lang="zh-CN" sz="3600" b="1">
                <a:solidFill>
                  <a:schemeClr val="tx2"/>
                </a:solidFill>
                <a:latin typeface="+mn-ea"/>
                <a:ea typeface="+mn-ea"/>
              </a:endParaRPr>
            </a:p>
          </p:txBody>
        </p:sp>
        <p:cxnSp>
          <p:nvCxnSpPr>
            <p:cNvPr id="50" name="AutoShape 22"/>
            <p:cNvCxnSpPr>
              <a:cxnSpLocks noChangeShapeType="1"/>
            </p:cNvCxnSpPr>
            <p:nvPr/>
          </p:nvCxnSpPr>
          <p:spPr bwMode="auto">
            <a:xfrm flipV="1">
              <a:off x="3120" y="6195"/>
              <a:ext cx="945" cy="615"/>
            </a:xfrm>
            <a:prstGeom prst="straightConnector1">
              <a:avLst/>
            </a:prstGeom>
            <a:noFill/>
            <a:ln w="9525">
              <a:solidFill>
                <a:srgbClr val="000000"/>
              </a:solidFill>
              <a:round/>
              <a:headEnd/>
              <a:tailEnd type="triangle" w="med" len="med"/>
            </a:ln>
          </p:spPr>
        </p:cxnSp>
        <p:cxnSp>
          <p:nvCxnSpPr>
            <p:cNvPr id="51" name="AutoShape 23"/>
            <p:cNvCxnSpPr>
              <a:cxnSpLocks noChangeShapeType="1"/>
            </p:cNvCxnSpPr>
            <p:nvPr/>
          </p:nvCxnSpPr>
          <p:spPr bwMode="auto">
            <a:xfrm>
              <a:off x="4590" y="6285"/>
              <a:ext cx="0" cy="300"/>
            </a:xfrm>
            <a:prstGeom prst="straightConnector1">
              <a:avLst/>
            </a:prstGeom>
            <a:noFill/>
            <a:ln w="9525">
              <a:solidFill>
                <a:srgbClr val="000000"/>
              </a:solidFill>
              <a:round/>
              <a:headEnd/>
              <a:tailEnd type="triangle" w="med" len="med"/>
            </a:ln>
          </p:spPr>
        </p:cxnSp>
        <p:sp>
          <p:nvSpPr>
            <p:cNvPr id="52" name="AutoShape 24"/>
            <p:cNvSpPr>
              <a:spLocks noChangeArrowheads="1"/>
            </p:cNvSpPr>
            <p:nvPr/>
          </p:nvSpPr>
          <p:spPr bwMode="auto">
            <a:xfrm>
              <a:off x="3780" y="6584"/>
              <a:ext cx="1665" cy="451"/>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答卷</a:t>
              </a:r>
              <a:endParaRPr lang="zh-CN" sz="3600" b="1">
                <a:solidFill>
                  <a:schemeClr val="tx2"/>
                </a:solidFill>
                <a:latin typeface="+mn-ea"/>
                <a:ea typeface="+mn-ea"/>
              </a:endParaRPr>
            </a:p>
          </p:txBody>
        </p:sp>
        <p:cxnSp>
          <p:nvCxnSpPr>
            <p:cNvPr id="53" name="AutoShape 25"/>
            <p:cNvCxnSpPr>
              <a:cxnSpLocks noChangeShapeType="1"/>
            </p:cNvCxnSpPr>
            <p:nvPr/>
          </p:nvCxnSpPr>
          <p:spPr bwMode="auto">
            <a:xfrm>
              <a:off x="4590" y="8535"/>
              <a:ext cx="0" cy="300"/>
            </a:xfrm>
            <a:prstGeom prst="straightConnector1">
              <a:avLst/>
            </a:prstGeom>
            <a:noFill/>
            <a:ln w="9525">
              <a:solidFill>
                <a:srgbClr val="000000"/>
              </a:solidFill>
              <a:round/>
              <a:headEnd/>
              <a:tailEnd type="triangle" w="med" len="med"/>
            </a:ln>
          </p:spPr>
        </p:cxnSp>
        <p:cxnSp>
          <p:nvCxnSpPr>
            <p:cNvPr id="54" name="AutoShape 26"/>
            <p:cNvCxnSpPr>
              <a:cxnSpLocks noChangeShapeType="1"/>
            </p:cNvCxnSpPr>
            <p:nvPr/>
          </p:nvCxnSpPr>
          <p:spPr bwMode="auto">
            <a:xfrm>
              <a:off x="4590" y="7785"/>
              <a:ext cx="0" cy="300"/>
            </a:xfrm>
            <a:prstGeom prst="straightConnector1">
              <a:avLst/>
            </a:prstGeom>
            <a:noFill/>
            <a:ln w="9525">
              <a:solidFill>
                <a:srgbClr val="000000"/>
              </a:solidFill>
              <a:round/>
              <a:headEnd/>
              <a:tailEnd type="triangle" w="med" len="med"/>
            </a:ln>
          </p:spPr>
        </p:cxnSp>
        <p:cxnSp>
          <p:nvCxnSpPr>
            <p:cNvPr id="55" name="AutoShape 27"/>
            <p:cNvCxnSpPr>
              <a:cxnSpLocks noChangeShapeType="1"/>
            </p:cNvCxnSpPr>
            <p:nvPr/>
          </p:nvCxnSpPr>
          <p:spPr bwMode="auto">
            <a:xfrm>
              <a:off x="4605" y="7035"/>
              <a:ext cx="0" cy="300"/>
            </a:xfrm>
            <a:prstGeom prst="straightConnector1">
              <a:avLst/>
            </a:prstGeom>
            <a:noFill/>
            <a:ln w="9525">
              <a:solidFill>
                <a:srgbClr val="000000"/>
              </a:solidFill>
              <a:round/>
              <a:headEnd/>
              <a:tailEnd type="triangle" w="med" len="med"/>
            </a:ln>
          </p:spPr>
        </p:cxnSp>
        <p:sp>
          <p:nvSpPr>
            <p:cNvPr id="56" name="AutoShape 28"/>
            <p:cNvSpPr>
              <a:spLocks noChangeArrowheads="1"/>
            </p:cNvSpPr>
            <p:nvPr/>
          </p:nvSpPr>
          <p:spPr bwMode="auto">
            <a:xfrm>
              <a:off x="4050" y="7335"/>
              <a:ext cx="1110" cy="451"/>
            </a:xfrm>
            <a:prstGeom prst="flowChartProcess">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教师批改</a:t>
              </a:r>
              <a:endParaRPr lang="zh-CN" sz="3600" b="1">
                <a:solidFill>
                  <a:schemeClr val="tx2"/>
                </a:solidFill>
                <a:latin typeface="+mn-ea"/>
                <a:ea typeface="+mn-ea"/>
              </a:endParaRPr>
            </a:p>
          </p:txBody>
        </p:sp>
        <p:sp>
          <p:nvSpPr>
            <p:cNvPr id="57" name="AutoShape 29"/>
            <p:cNvSpPr>
              <a:spLocks noChangeArrowheads="1"/>
            </p:cNvSpPr>
            <p:nvPr/>
          </p:nvSpPr>
          <p:spPr bwMode="auto">
            <a:xfrm>
              <a:off x="3755" y="8085"/>
              <a:ext cx="1665" cy="449"/>
            </a:xfrm>
            <a:prstGeom prst="flowChartInputOutput">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学生成绩</a:t>
              </a:r>
              <a:endParaRPr lang="zh-CN" sz="3600" b="1">
                <a:solidFill>
                  <a:schemeClr val="tx2"/>
                </a:solidFill>
                <a:latin typeface="+mn-ea"/>
                <a:ea typeface="+mn-ea"/>
              </a:endParaRPr>
            </a:p>
          </p:txBody>
        </p:sp>
        <p:sp>
          <p:nvSpPr>
            <p:cNvPr id="58" name="AutoShape 30"/>
            <p:cNvSpPr>
              <a:spLocks noChangeArrowheads="1"/>
            </p:cNvSpPr>
            <p:nvPr/>
          </p:nvSpPr>
          <p:spPr bwMode="auto">
            <a:xfrm>
              <a:off x="3831" y="8849"/>
              <a:ext cx="1559" cy="541"/>
            </a:xfrm>
            <a:prstGeom prst="flowChartTerminator">
              <a:avLst/>
            </a:prstGeom>
            <a:solidFill>
              <a:srgbClr val="FFFFFF"/>
            </a:solidFill>
            <a:ln w="9525">
              <a:solidFill>
                <a:srgbClr val="000000"/>
              </a:solidFill>
              <a:miter lim="800000"/>
              <a:headEnd/>
              <a:tailEnd/>
            </a:ln>
          </p:spPr>
          <p:txBody>
            <a:bodyPr/>
            <a:lstStyle/>
            <a:p>
              <a:pPr algn="ctr" eaLnBrk="1" hangingPunct="1">
                <a:defRPr/>
              </a:pPr>
              <a:r>
                <a:rPr lang="zh-CN" altLang="en-US" sz="1400" b="1">
                  <a:solidFill>
                    <a:schemeClr val="tx2"/>
                  </a:solidFill>
                  <a:latin typeface="+mn-ea"/>
                  <a:ea typeface="+mn-ea"/>
                </a:rPr>
                <a:t>成绩管理</a:t>
              </a:r>
              <a:endParaRPr lang="zh-CN" sz="3600" b="1">
                <a:solidFill>
                  <a:schemeClr val="tx2"/>
                </a:solidFill>
                <a:latin typeface="+mn-ea"/>
                <a:ea typeface="+mn-ea"/>
              </a:endParaRPr>
            </a:p>
          </p:txBody>
        </p:sp>
        <p:sp>
          <p:nvSpPr>
            <p:cNvPr id="59" name="Rectangle 31"/>
            <p:cNvSpPr>
              <a:spLocks noChangeArrowheads="1"/>
            </p:cNvSpPr>
            <p:nvPr/>
          </p:nvSpPr>
          <p:spPr bwMode="auto">
            <a:xfrm>
              <a:off x="2385" y="9570"/>
              <a:ext cx="2790" cy="375"/>
            </a:xfrm>
            <a:prstGeom prst="rect">
              <a:avLst/>
            </a:prstGeom>
            <a:solidFill>
              <a:srgbClr val="FFFFFF"/>
            </a:solidFill>
            <a:ln w="9525">
              <a:solidFill>
                <a:srgbClr val="FFFFFF"/>
              </a:solidFill>
              <a:miter lim="800000"/>
              <a:headEnd/>
              <a:tailEnd/>
            </a:ln>
          </p:spPr>
          <p:txBody>
            <a:bodyPr/>
            <a:lstStyle/>
            <a:p>
              <a:pPr algn="just" eaLnBrk="1" hangingPunct="1">
                <a:defRPr/>
              </a:pPr>
              <a:r>
                <a:rPr lang="en-US" altLang="zh-CN" sz="1400" b="1" dirty="0" smtClean="0">
                  <a:solidFill>
                    <a:schemeClr val="tx2"/>
                  </a:solidFill>
                  <a:latin typeface="+mn-ea"/>
                  <a:ea typeface="+mn-ea"/>
                </a:rPr>
                <a:t> </a:t>
              </a:r>
              <a:r>
                <a:rPr lang="zh-CN" altLang="en-US" sz="1400" b="1" dirty="0">
                  <a:solidFill>
                    <a:schemeClr val="tx2"/>
                  </a:solidFill>
                  <a:latin typeface="+mn-ea"/>
                  <a:ea typeface="+mn-ea"/>
                </a:rPr>
                <a:t>考试系统的系统流程图</a:t>
              </a:r>
              <a:endParaRPr lang="zh-CN" sz="3600" b="1" dirty="0">
                <a:solidFill>
                  <a:schemeClr val="tx2"/>
                </a:solidFill>
                <a:latin typeface="+mn-ea"/>
                <a:ea typeface="+mn-ea"/>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642910" y="0"/>
            <a:ext cx="8501090" cy="939784"/>
          </a:xfrm>
        </p:spPr>
        <p:txBody>
          <a:bodyPr/>
          <a:lstStyle/>
          <a:p>
            <a:pPr algn="r"/>
            <a:r>
              <a:rPr lang="zh-CN" altLang="en-US" b="1" dirty="0" smtClean="0"/>
              <a:t>数据流图</a:t>
            </a:r>
          </a:p>
        </p:txBody>
      </p:sp>
      <p:sp>
        <p:nvSpPr>
          <p:cNvPr id="4" name="内容占位符 6"/>
          <p:cNvSpPr>
            <a:spLocks noGrp="1"/>
          </p:cNvSpPr>
          <p:nvPr>
            <p:ph idx="1"/>
          </p:nvPr>
        </p:nvSpPr>
        <p:spPr>
          <a:xfrm>
            <a:off x="457200" y="1600201"/>
            <a:ext cx="8229600" cy="2400304"/>
          </a:xfrm>
        </p:spPr>
        <p:txBody>
          <a:bodyPr/>
          <a:lstStyle/>
          <a:p>
            <a:r>
              <a:rPr lang="zh-CN" altLang="en-US" dirty="0" smtClean="0">
                <a:solidFill>
                  <a:srgbClr val="FF0000"/>
                </a:solidFill>
              </a:rPr>
              <a:t>数据流图（</a:t>
            </a:r>
            <a:r>
              <a:rPr lang="en-US" altLang="zh-CN" dirty="0" smtClean="0">
                <a:solidFill>
                  <a:srgbClr val="FF0000"/>
                </a:solidFill>
              </a:rPr>
              <a:t>DFD</a:t>
            </a:r>
            <a:r>
              <a:rPr lang="zh-CN" altLang="en-US" dirty="0" smtClean="0">
                <a:solidFill>
                  <a:srgbClr val="FF0000"/>
                </a:solidFill>
              </a:rPr>
              <a:t>）</a:t>
            </a:r>
            <a:r>
              <a:rPr lang="zh-CN" altLang="en-US" dirty="0" smtClean="0">
                <a:solidFill>
                  <a:schemeClr val="tx2"/>
                </a:solidFill>
              </a:rPr>
              <a:t>是一种描述“分解”的图形化技术，它用直观的图形清晰地描绘了系统的逻辑模型，图中没有任何具体的物理元素，它仅仅描绘信息流和数据在软件中流动和处理的逻辑过程。</a:t>
            </a:r>
          </a:p>
        </p:txBody>
      </p:sp>
      <p:sp>
        <p:nvSpPr>
          <p:cNvPr id="5" name="上弧形箭头 4"/>
          <p:cNvSpPr/>
          <p:nvPr/>
        </p:nvSpPr>
        <p:spPr>
          <a:xfrm rot="4257250">
            <a:off x="5382170" y="4371251"/>
            <a:ext cx="2676920" cy="879580"/>
          </a:xfrm>
          <a:prstGeom prst="curvedDown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642910" y="0"/>
            <a:ext cx="8501090" cy="939784"/>
          </a:xfrm>
        </p:spPr>
        <p:txBody>
          <a:bodyPr/>
          <a:lstStyle/>
          <a:p>
            <a:pPr algn="r"/>
            <a:r>
              <a:rPr lang="zh-CN" altLang="en-US" b="1" dirty="0" smtClean="0"/>
              <a:t>数据流图</a:t>
            </a:r>
          </a:p>
        </p:txBody>
      </p:sp>
      <p:graphicFrame>
        <p:nvGraphicFramePr>
          <p:cNvPr id="9" name="图示 8"/>
          <p:cNvGraphicFramePr/>
          <p:nvPr>
            <p:extLst>
              <p:ext uri="{D42A27DB-BD31-4B8C-83A1-F6EECF244321}">
                <p14:modId xmlns:p14="http://schemas.microsoft.com/office/powerpoint/2010/main" val="3235845751"/>
              </p:ext>
            </p:extLst>
          </p:nvPr>
        </p:nvGraphicFramePr>
        <p:xfrm>
          <a:off x="928662" y="1214422"/>
          <a:ext cx="7500990"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642910" y="0"/>
            <a:ext cx="8501090" cy="939784"/>
          </a:xfrm>
        </p:spPr>
        <p:txBody>
          <a:bodyPr/>
          <a:lstStyle/>
          <a:p>
            <a:pPr algn="r"/>
            <a:r>
              <a:rPr lang="zh-CN" altLang="en-US" b="1" dirty="0" smtClean="0"/>
              <a:t>数据流图绘制的内容</a:t>
            </a:r>
          </a:p>
        </p:txBody>
      </p:sp>
      <p:sp>
        <p:nvSpPr>
          <p:cNvPr id="4" name="内容占位符 2"/>
          <p:cNvSpPr>
            <a:spLocks noGrp="1"/>
          </p:cNvSpPr>
          <p:nvPr>
            <p:ph idx="1"/>
          </p:nvPr>
        </p:nvSpPr>
        <p:spPr>
          <a:xfrm>
            <a:off x="457200" y="1600200"/>
            <a:ext cx="8229600" cy="4525963"/>
          </a:xfrm>
        </p:spPr>
        <p:txBody>
          <a:bodyPr>
            <a:normAutofit/>
          </a:bodyPr>
          <a:lstStyle/>
          <a:p>
            <a:pPr>
              <a:defRPr/>
            </a:pPr>
            <a:r>
              <a:rPr lang="zh-CN" altLang="en-US" dirty="0" smtClean="0">
                <a:solidFill>
                  <a:schemeClr val="tx2"/>
                </a:solidFill>
              </a:rPr>
              <a:t>指明数据存在的数据符号</a:t>
            </a:r>
            <a:endParaRPr lang="en-US" altLang="zh-CN" dirty="0" smtClean="0">
              <a:solidFill>
                <a:schemeClr val="tx2"/>
              </a:solidFill>
            </a:endParaRPr>
          </a:p>
          <a:p>
            <a:pPr lvl="1">
              <a:defRPr/>
            </a:pPr>
            <a:r>
              <a:rPr lang="zh-CN" altLang="en-US" dirty="0" smtClean="0"/>
              <a:t>这些数据符号也可指明该数据使用的媒体</a:t>
            </a:r>
          </a:p>
          <a:p>
            <a:pPr>
              <a:defRPr/>
            </a:pPr>
            <a:r>
              <a:rPr lang="zh-CN" altLang="en-US" dirty="0" smtClean="0">
                <a:solidFill>
                  <a:schemeClr val="tx2"/>
                </a:solidFill>
              </a:rPr>
              <a:t>指明对数据执行处理的处理符号</a:t>
            </a:r>
            <a:endParaRPr lang="en-US" altLang="zh-CN" dirty="0" smtClean="0">
              <a:solidFill>
                <a:schemeClr val="tx2"/>
              </a:solidFill>
            </a:endParaRPr>
          </a:p>
          <a:p>
            <a:pPr lvl="1">
              <a:defRPr/>
            </a:pPr>
            <a:r>
              <a:rPr lang="zh-CN" altLang="en-US" dirty="0" smtClean="0"/>
              <a:t>这些符号也可指明该处理用到的机器功能</a:t>
            </a:r>
          </a:p>
          <a:p>
            <a:pPr>
              <a:defRPr/>
            </a:pPr>
            <a:r>
              <a:rPr lang="zh-CN" altLang="en-US" dirty="0" smtClean="0">
                <a:solidFill>
                  <a:schemeClr val="tx2"/>
                </a:solidFill>
              </a:rPr>
              <a:t>指明几个处理和</a:t>
            </a:r>
            <a:r>
              <a:rPr lang="en-US" altLang="en-US" dirty="0" smtClean="0">
                <a:solidFill>
                  <a:schemeClr val="tx2"/>
                </a:solidFill>
              </a:rPr>
              <a:t>/</a:t>
            </a:r>
            <a:r>
              <a:rPr lang="zh-CN" altLang="en-US" dirty="0" smtClean="0">
                <a:solidFill>
                  <a:schemeClr val="tx2"/>
                </a:solidFill>
              </a:rPr>
              <a:t>或数据媒体之间数据流的流线符号</a:t>
            </a:r>
          </a:p>
          <a:p>
            <a:pPr>
              <a:defRPr/>
            </a:pPr>
            <a:r>
              <a:rPr lang="zh-CN" altLang="en-US" dirty="0" smtClean="0">
                <a:solidFill>
                  <a:schemeClr val="tx2"/>
                </a:solidFill>
              </a:rPr>
              <a:t>便于读、写数据流图的特殊符号</a:t>
            </a:r>
          </a:p>
          <a:p>
            <a:pPr>
              <a:defRPr/>
            </a:pPr>
            <a:endParaRPr lang="zh-CN" altLang="en-US" dirty="0"/>
          </a:p>
        </p:txBody>
      </p:sp>
      <p:sp>
        <p:nvSpPr>
          <p:cNvPr id="5" name="上弧形箭头 4"/>
          <p:cNvSpPr/>
          <p:nvPr/>
        </p:nvSpPr>
        <p:spPr>
          <a:xfrm rot="4257250">
            <a:off x="5382170" y="4371251"/>
            <a:ext cx="2676920" cy="879580"/>
          </a:xfrm>
          <a:prstGeom prst="curvedDown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256"/>
            <a:ext cx="8686800" cy="1143000"/>
          </a:xfrm>
        </p:spPr>
        <p:txBody>
          <a:bodyPr/>
          <a:lstStyle/>
          <a:p>
            <a:pPr algn="r"/>
            <a:r>
              <a:rPr lang="en-US" altLang="zh-CN" b="1" dirty="0" err="1" smtClean="0"/>
              <a:t>数据流图</a:t>
            </a:r>
            <a:r>
              <a:rPr lang="zh-CN" altLang="en-US" b="1" dirty="0" smtClean="0"/>
              <a:t>常用符号</a:t>
            </a:r>
          </a:p>
        </p:txBody>
      </p:sp>
      <p:sp>
        <p:nvSpPr>
          <p:cNvPr id="3" name="灯片编号占位符 3"/>
          <p:cNvSpPr>
            <a:spLocks noGrp="1"/>
          </p:cNvSpPr>
          <p:nvPr>
            <p:ph type="sldNum" sz="quarter" idx="12"/>
          </p:nvPr>
        </p:nvSpPr>
        <p:spPr bwMode="auto">
          <a:xfrm>
            <a:off x="6553200" y="6356350"/>
            <a:ext cx="2133600" cy="365125"/>
          </a:xfrm>
          <a:noFill/>
          <a:ln>
            <a:miter lim="800000"/>
            <a:headEnd/>
            <a:tailEnd/>
          </a:ln>
        </p:spPr>
        <p:txBody>
          <a:bodyPr/>
          <a:lstStyle/>
          <a:p>
            <a:fld id="{2195008B-ED09-4584-AD5A-D1A967F829F3}" type="slidenum">
              <a:rPr lang="zh-CN" altLang="en-US"/>
              <a:pPr/>
              <a:t>45</a:t>
            </a:fld>
            <a:endParaRPr lang="zh-CN" altLang="en-US"/>
          </a:p>
        </p:txBody>
      </p:sp>
      <p:sp>
        <p:nvSpPr>
          <p:cNvPr id="5" name="TextBox 4"/>
          <p:cNvSpPr txBox="1"/>
          <p:nvPr/>
        </p:nvSpPr>
        <p:spPr>
          <a:xfrm>
            <a:off x="547688" y="2640013"/>
            <a:ext cx="2143125" cy="3324225"/>
          </a:xfrm>
          <a:prstGeom prst="rect">
            <a:avLst/>
          </a:prstGeom>
          <a:noFill/>
        </p:spPr>
        <p:txBody>
          <a:bodyPr>
            <a:spAutoFit/>
          </a:bodyPr>
          <a:lstStyle/>
          <a:p>
            <a:pPr indent="457200" eaLnBrk="1" hangingPunct="1">
              <a:spcBef>
                <a:spcPts val="1200"/>
              </a:spcBef>
              <a:buFont typeface="Wingdings" pitchFamily="2" charset="2"/>
              <a:buChar char="u"/>
              <a:defRPr/>
            </a:pPr>
            <a:r>
              <a:rPr lang="zh-CN" altLang="en-US" sz="2000" dirty="0">
                <a:solidFill>
                  <a:srgbClr val="0000FF"/>
                </a:solidFill>
                <a:latin typeface="+mn-ea"/>
                <a:ea typeface="+mn-ea"/>
              </a:rPr>
              <a:t>源点</a:t>
            </a:r>
            <a:r>
              <a:rPr lang="en-US" sz="2000" dirty="0">
                <a:solidFill>
                  <a:srgbClr val="0000FF"/>
                </a:solidFill>
                <a:latin typeface="+mn-ea"/>
                <a:ea typeface="+mn-ea"/>
              </a:rPr>
              <a:t>/</a:t>
            </a:r>
            <a:r>
              <a:rPr lang="zh-CN" altLang="en-US" sz="2000" dirty="0">
                <a:solidFill>
                  <a:srgbClr val="0000FF"/>
                </a:solidFill>
                <a:latin typeface="+mn-ea"/>
                <a:ea typeface="+mn-ea"/>
              </a:rPr>
              <a:t>终点。</a:t>
            </a:r>
            <a:r>
              <a:rPr lang="zh-CN" altLang="en-US" sz="2000" dirty="0">
                <a:latin typeface="+mn-ea"/>
                <a:ea typeface="+mn-ea"/>
              </a:rPr>
              <a:t>表示数据流的产生处和最终抵达处；</a:t>
            </a:r>
          </a:p>
          <a:p>
            <a:pPr indent="457200" eaLnBrk="1" hangingPunct="1">
              <a:spcBef>
                <a:spcPts val="1200"/>
              </a:spcBef>
              <a:buFont typeface="Wingdings" pitchFamily="2" charset="2"/>
              <a:buChar char="u"/>
              <a:defRPr/>
            </a:pPr>
            <a:r>
              <a:rPr lang="zh-CN" altLang="en-US" sz="2000" dirty="0">
                <a:solidFill>
                  <a:srgbClr val="0000FF"/>
                </a:solidFill>
                <a:latin typeface="+mn-ea"/>
                <a:ea typeface="+mn-ea"/>
              </a:rPr>
              <a:t>处理。</a:t>
            </a:r>
            <a:r>
              <a:rPr lang="zh-CN" altLang="en-US" sz="2000" dirty="0">
                <a:latin typeface="+mn-ea"/>
                <a:ea typeface="+mn-ea"/>
              </a:rPr>
              <a:t>也称变换数据的处理或加工。表示对数据进行的操作，是数据变换的原因；</a:t>
            </a:r>
            <a:endParaRPr lang="en-US" altLang="zh-CN" sz="2000" dirty="0">
              <a:latin typeface="+mn-ea"/>
              <a:ea typeface="+mn-ea"/>
            </a:endParaRPr>
          </a:p>
        </p:txBody>
      </p:sp>
      <p:sp>
        <p:nvSpPr>
          <p:cNvPr id="6" name="TextBox 6"/>
          <p:cNvSpPr txBox="1">
            <a:spLocks noChangeArrowheads="1"/>
          </p:cNvSpPr>
          <p:nvPr/>
        </p:nvSpPr>
        <p:spPr bwMode="auto">
          <a:xfrm>
            <a:off x="3100388" y="4486275"/>
            <a:ext cx="5286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Bef>
                <a:spcPts val="1200"/>
              </a:spcBef>
              <a:buFont typeface="Wingdings" pitchFamily="2" charset="2"/>
              <a:buChar char="u"/>
              <a:defRPr/>
            </a:pPr>
            <a:r>
              <a:rPr lang="zh-CN" altLang="en-US" sz="2000" smtClean="0">
                <a:solidFill>
                  <a:srgbClr val="0000FF"/>
                </a:solidFill>
                <a:latin typeface="+mn-ea"/>
                <a:ea typeface="+mn-ea"/>
              </a:rPr>
              <a:t>数据存储。</a:t>
            </a:r>
            <a:r>
              <a:rPr lang="zh-CN" altLang="en-US" sz="2000" smtClean="0">
                <a:latin typeface="+mn-ea"/>
                <a:ea typeface="+mn-ea"/>
              </a:rPr>
              <a:t>表示处在静止状态，需要暂时存储的数据；</a:t>
            </a:r>
          </a:p>
          <a:p>
            <a:pPr eaLnBrk="1" hangingPunct="1">
              <a:spcBef>
                <a:spcPts val="1200"/>
              </a:spcBef>
              <a:buFont typeface="Wingdings" pitchFamily="2" charset="2"/>
              <a:buChar char="u"/>
              <a:defRPr/>
            </a:pPr>
            <a:r>
              <a:rPr lang="zh-CN" altLang="en-US" sz="2000" smtClean="0">
                <a:solidFill>
                  <a:srgbClr val="0000FF"/>
                </a:solidFill>
                <a:latin typeface="+mn-ea"/>
                <a:ea typeface="+mn-ea"/>
              </a:rPr>
              <a:t>数据流。</a:t>
            </a:r>
            <a:r>
              <a:rPr lang="zh-CN" altLang="en-US" sz="2000" smtClean="0">
                <a:latin typeface="+mn-ea"/>
                <a:ea typeface="+mn-ea"/>
              </a:rPr>
              <a:t>表示含有固定成分的动态数据及流动方向。</a:t>
            </a:r>
            <a:endParaRPr lang="en-US" altLang="zh-CN" sz="2000" smtClean="0">
              <a:latin typeface="+mn-ea"/>
              <a:ea typeface="+mn-ea"/>
            </a:endParaRPr>
          </a:p>
        </p:txBody>
      </p:sp>
      <p:grpSp>
        <p:nvGrpSpPr>
          <p:cNvPr id="7" name="组合 12"/>
          <p:cNvGrpSpPr>
            <a:grpSpLocks/>
          </p:cNvGrpSpPr>
          <p:nvPr/>
        </p:nvGrpSpPr>
        <p:grpSpPr bwMode="auto">
          <a:xfrm>
            <a:off x="2886075" y="1557338"/>
            <a:ext cx="5734050" cy="2762250"/>
            <a:chOff x="2885629" y="1556792"/>
            <a:chExt cx="5734050" cy="2762250"/>
          </a:xfrm>
        </p:grpSpPr>
        <p:pic>
          <p:nvPicPr>
            <p:cNvPr id="8" name="Picture 2"/>
            <p:cNvPicPr>
              <a:picLocks noChangeAspect="1" noChangeArrowheads="1"/>
            </p:cNvPicPr>
            <p:nvPr/>
          </p:nvPicPr>
          <p:blipFill>
            <a:blip r:embed="rId2"/>
            <a:srcRect/>
            <a:stretch>
              <a:fillRect/>
            </a:stretch>
          </p:blipFill>
          <p:spPr bwMode="auto">
            <a:xfrm>
              <a:off x="2885629" y="1556792"/>
              <a:ext cx="5734050" cy="2762250"/>
            </a:xfrm>
            <a:prstGeom prst="rect">
              <a:avLst/>
            </a:prstGeom>
            <a:noFill/>
            <a:ln w="9525">
              <a:noFill/>
              <a:miter lim="800000"/>
              <a:headEnd/>
              <a:tailEnd/>
            </a:ln>
          </p:spPr>
        </p:pic>
        <p:sp>
          <p:nvSpPr>
            <p:cNvPr id="9" name="矩形 8"/>
            <p:cNvSpPr/>
            <p:nvPr/>
          </p:nvSpPr>
          <p:spPr>
            <a:xfrm>
              <a:off x="4355654" y="3918992"/>
              <a:ext cx="647700" cy="315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0"/>
            <a:ext cx="8429652" cy="1143000"/>
          </a:xfrm>
        </p:spPr>
        <p:txBody>
          <a:bodyPr/>
          <a:lstStyle/>
          <a:p>
            <a:pPr algn="r"/>
            <a:r>
              <a:rPr lang="en-US" altLang="zh-CN" b="1" dirty="0" err="1" smtClean="0"/>
              <a:t>数据流图</a:t>
            </a:r>
            <a:r>
              <a:rPr lang="zh-CN" altLang="en-US" b="1" dirty="0" smtClean="0"/>
              <a:t>结构示例</a:t>
            </a:r>
          </a:p>
        </p:txBody>
      </p:sp>
      <p:graphicFrame>
        <p:nvGraphicFramePr>
          <p:cNvPr id="139266" name="对象 4"/>
          <p:cNvGraphicFramePr>
            <a:graphicFrameLocks noChangeAspect="1"/>
          </p:cNvGraphicFramePr>
          <p:nvPr/>
        </p:nvGraphicFramePr>
        <p:xfrm>
          <a:off x="603278" y="1333522"/>
          <a:ext cx="7897812" cy="5238750"/>
        </p:xfrm>
        <a:graphic>
          <a:graphicData uri="http://schemas.openxmlformats.org/presentationml/2006/ole">
            <mc:AlternateContent xmlns:mc="http://schemas.openxmlformats.org/markup-compatibility/2006">
              <mc:Choice xmlns:v="urn:schemas-microsoft-com:vml" Requires="v">
                <p:oleObj spid="_x0000_s139278" name="Visio" r:id="rId3" imgW="5134005" imgH="4057642" progId="Visio.Drawing.11">
                  <p:embed/>
                </p:oleObj>
              </mc:Choice>
              <mc:Fallback>
                <p:oleObj name="Visio" r:id="rId3" imgW="5134005" imgH="4057642"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78" y="1333522"/>
                        <a:ext cx="7897812" cy="523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1143000"/>
          </a:xfrm>
        </p:spPr>
        <p:txBody>
          <a:bodyPr/>
          <a:lstStyle/>
          <a:p>
            <a:pPr algn="r"/>
            <a:r>
              <a:rPr lang="en-US" altLang="zh-CN" b="1" dirty="0" err="1" smtClean="0"/>
              <a:t>数据流图</a:t>
            </a:r>
            <a:r>
              <a:rPr lang="zh-CN" altLang="en-US" b="1" dirty="0" smtClean="0"/>
              <a:t>实例</a:t>
            </a:r>
          </a:p>
        </p:txBody>
      </p:sp>
      <p:pic>
        <p:nvPicPr>
          <p:cNvPr id="11" name="Picture 2"/>
          <p:cNvPicPr>
            <a:picLocks noChangeAspect="1" noChangeArrowheads="1"/>
          </p:cNvPicPr>
          <p:nvPr/>
        </p:nvPicPr>
        <p:blipFill>
          <a:blip r:embed="rId2"/>
          <a:srcRect/>
          <a:stretch>
            <a:fillRect/>
          </a:stretch>
        </p:blipFill>
        <p:spPr bwMode="auto">
          <a:xfrm>
            <a:off x="4478072" y="1323975"/>
            <a:ext cx="4152900" cy="819162"/>
          </a:xfrm>
          <a:prstGeom prst="rect">
            <a:avLst/>
          </a:prstGeom>
          <a:noFill/>
          <a:ln w="9525">
            <a:noFill/>
            <a:miter lim="800000"/>
            <a:headEnd/>
            <a:tailEnd/>
          </a:ln>
        </p:spPr>
      </p:pic>
      <p:pic>
        <p:nvPicPr>
          <p:cNvPr id="12" name="Picture 3"/>
          <p:cNvPicPr>
            <a:picLocks noChangeAspect="1" noChangeArrowheads="1"/>
          </p:cNvPicPr>
          <p:nvPr/>
        </p:nvPicPr>
        <p:blipFill>
          <a:blip r:embed="rId3"/>
          <a:srcRect/>
          <a:stretch>
            <a:fillRect/>
          </a:stretch>
        </p:blipFill>
        <p:spPr bwMode="auto">
          <a:xfrm>
            <a:off x="142875" y="2143137"/>
            <a:ext cx="4743450" cy="2238408"/>
          </a:xfrm>
          <a:prstGeom prst="rect">
            <a:avLst/>
          </a:prstGeom>
          <a:noFill/>
          <a:ln w="9525">
            <a:noFill/>
            <a:miter lim="800000"/>
            <a:headEnd/>
            <a:tailEnd/>
          </a:ln>
        </p:spPr>
      </p:pic>
      <p:pic>
        <p:nvPicPr>
          <p:cNvPr id="13" name="Picture 4"/>
          <p:cNvPicPr>
            <a:picLocks noChangeAspect="1" noChangeArrowheads="1"/>
          </p:cNvPicPr>
          <p:nvPr/>
        </p:nvPicPr>
        <p:blipFill>
          <a:blip r:embed="rId4"/>
          <a:srcRect/>
          <a:stretch>
            <a:fillRect/>
          </a:stretch>
        </p:blipFill>
        <p:spPr bwMode="auto">
          <a:xfrm>
            <a:off x="3786188" y="4221131"/>
            <a:ext cx="5153025" cy="2162207"/>
          </a:xfrm>
          <a:prstGeom prst="rect">
            <a:avLst/>
          </a:prstGeom>
          <a:noFill/>
          <a:ln w="9525">
            <a:noFill/>
            <a:miter lim="800000"/>
            <a:headEnd/>
            <a:tailEnd/>
          </a:ln>
        </p:spPr>
      </p:pic>
      <p:sp>
        <p:nvSpPr>
          <p:cNvPr id="14" name="矩形 13"/>
          <p:cNvSpPr/>
          <p:nvPr/>
        </p:nvSpPr>
        <p:spPr bwMode="auto">
          <a:xfrm>
            <a:off x="5148263" y="1984375"/>
            <a:ext cx="647700" cy="158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bwMode="auto">
          <a:xfrm>
            <a:off x="1300163" y="4194175"/>
            <a:ext cx="647700" cy="157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p:cNvSpPr/>
          <p:nvPr/>
        </p:nvSpPr>
        <p:spPr bwMode="auto">
          <a:xfrm>
            <a:off x="5076825" y="6224588"/>
            <a:ext cx="647700" cy="158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to="" calcmode="lin" valueType="num">
                                      <p:cBhvr>
                                        <p:cTn id="12" dur="1" fill="hold"/>
                                        <p:tgtEl>
                                          <p:spTgt spid="1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Picture 4" descr="c:\users\administrator\appdata\roaming\360se6\User Data\temp\30.gif"/>
          <p:cNvPicPr>
            <a:picLocks noChangeAspect="1" noChangeArrowheads="1" noCrop="1"/>
          </p:cNvPicPr>
          <p:nvPr/>
        </p:nvPicPr>
        <p:blipFill>
          <a:blip r:embed="rId2"/>
          <a:srcRect/>
          <a:stretch>
            <a:fillRect/>
          </a:stretch>
        </p:blipFill>
        <p:spPr bwMode="auto">
          <a:xfrm>
            <a:off x="3357554" y="2643182"/>
            <a:ext cx="1905000" cy="1905000"/>
          </a:xfrm>
          <a:prstGeom prst="rect">
            <a:avLst/>
          </a:prstGeom>
          <a:noFill/>
        </p:spPr>
      </p:pic>
      <p:sp>
        <p:nvSpPr>
          <p:cNvPr id="12" name="下箭头标注 11"/>
          <p:cNvSpPr/>
          <p:nvPr/>
        </p:nvSpPr>
        <p:spPr bwMode="auto">
          <a:xfrm rot="20230100">
            <a:off x="1008884" y="2082707"/>
            <a:ext cx="2143140" cy="1214446"/>
          </a:xfrm>
          <a:prstGeom prst="downArrowCallout">
            <a:avLst/>
          </a:prstGeom>
          <a:ln>
            <a:headEnd type="none" w="med" len="med"/>
            <a:tailEnd type="none" w="med" len="med"/>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smtClean="0">
                <a:solidFill>
                  <a:srgbClr val="FF0000"/>
                </a:solidFill>
              </a:rPr>
              <a:t>数据流和数据存储</a:t>
            </a:r>
            <a:endParaRPr kumimoji="0" lang="zh-CN" altLang="en-US" sz="1800" b="1" i="0" u="none" strike="noStrike" cap="none" normalizeH="0" baseline="0" dirty="0" smtClean="0">
              <a:ln>
                <a:noFill/>
              </a:ln>
              <a:solidFill>
                <a:srgbClr val="FF0000"/>
              </a:solidFill>
              <a:effectLst/>
              <a:latin typeface="Times New Roman" pitchFamily="18" charset="0"/>
            </a:endParaRPr>
          </a:p>
        </p:txBody>
      </p:sp>
      <p:sp>
        <p:nvSpPr>
          <p:cNvPr id="16" name="下箭头标注 15"/>
          <p:cNvSpPr/>
          <p:nvPr/>
        </p:nvSpPr>
        <p:spPr bwMode="auto">
          <a:xfrm>
            <a:off x="3571868" y="1500174"/>
            <a:ext cx="2143140" cy="1214446"/>
          </a:xfrm>
          <a:prstGeom prst="downArrowCallout">
            <a:avLst/>
          </a:prstGeom>
          <a:ln>
            <a:headEnd type="none" w="med" len="med"/>
            <a:tailEnd type="none" w="med" len="med"/>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zh-CN" altLang="en-US" b="1" dirty="0" smtClean="0">
                <a:solidFill>
                  <a:srgbClr val="FF0000"/>
                </a:solidFill>
                <a:latin typeface="Times New Roman" pitchFamily="18" charset="0"/>
              </a:rPr>
              <a:t>处理</a:t>
            </a:r>
            <a:endParaRPr kumimoji="0" lang="zh-CN" altLang="en-US" sz="1800" b="1" i="0" u="none" strike="noStrike" cap="none" normalizeH="0" baseline="0" dirty="0" smtClean="0">
              <a:ln>
                <a:noFill/>
              </a:ln>
              <a:solidFill>
                <a:srgbClr val="FF0000"/>
              </a:solidFill>
              <a:effectLst/>
              <a:latin typeface="Times New Roman" pitchFamily="18" charset="0"/>
            </a:endParaRPr>
          </a:p>
        </p:txBody>
      </p:sp>
      <p:sp>
        <p:nvSpPr>
          <p:cNvPr id="17" name="下箭头标注 16"/>
          <p:cNvSpPr/>
          <p:nvPr/>
        </p:nvSpPr>
        <p:spPr bwMode="auto">
          <a:xfrm rot="2212344">
            <a:off x="5936458" y="2307445"/>
            <a:ext cx="2143140" cy="1214446"/>
          </a:xfrm>
          <a:prstGeom prst="downArrowCallout">
            <a:avLst/>
          </a:prstGeom>
          <a:ln>
            <a:headEnd type="none" w="med" len="med"/>
            <a:tailEnd type="none" w="med" len="med"/>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a:r>
              <a:rPr kumimoji="0" lang="zh-CN" altLang="en-US" sz="1800" b="1" i="0" u="none" strike="noStrike" cap="none" normalizeH="0" baseline="0" dirty="0" smtClean="0">
                <a:ln>
                  <a:noFill/>
                </a:ln>
                <a:solidFill>
                  <a:srgbClr val="FF0000"/>
                </a:solidFill>
                <a:effectLst/>
                <a:latin typeface="Times New Roman" pitchFamily="18" charset="0"/>
              </a:rPr>
              <a:t>源点</a:t>
            </a:r>
            <a:r>
              <a:rPr kumimoji="0" lang="en-US" altLang="zh-CN" sz="1800" b="1" i="0" u="none" strike="noStrike" cap="none" normalizeH="0" baseline="0" dirty="0" smtClean="0">
                <a:ln>
                  <a:noFill/>
                </a:ln>
                <a:solidFill>
                  <a:srgbClr val="FF0000"/>
                </a:solidFill>
                <a:effectLst/>
                <a:latin typeface="Times New Roman" pitchFamily="18" charset="0"/>
              </a:rPr>
              <a:t>/</a:t>
            </a:r>
            <a:r>
              <a:rPr kumimoji="0" lang="zh-CN" altLang="en-US" sz="1800" b="1" i="0" u="none" strike="noStrike" cap="none" normalizeH="0" baseline="0" dirty="0" smtClean="0">
                <a:ln>
                  <a:noFill/>
                </a:ln>
                <a:solidFill>
                  <a:srgbClr val="FF0000"/>
                </a:solidFill>
                <a:effectLst/>
                <a:latin typeface="Times New Roman" pitchFamily="18" charset="0"/>
              </a:rPr>
              <a:t>终点</a:t>
            </a:r>
          </a:p>
        </p:txBody>
      </p:sp>
      <p:sp>
        <p:nvSpPr>
          <p:cNvPr id="18" name="TextBox 17"/>
          <p:cNvSpPr txBox="1"/>
          <p:nvPr/>
        </p:nvSpPr>
        <p:spPr>
          <a:xfrm>
            <a:off x="3428992" y="4500570"/>
            <a:ext cx="1800493" cy="369332"/>
          </a:xfrm>
          <a:prstGeom prst="rect">
            <a:avLst/>
          </a:prstGeom>
          <a:noFill/>
        </p:spPr>
        <p:txBody>
          <a:bodyPr wrap="none" rtlCol="0">
            <a:spAutoFit/>
          </a:bodyPr>
          <a:lstStyle/>
          <a:p>
            <a:r>
              <a:rPr lang="zh-CN" altLang="en-US" b="1" dirty="0" smtClean="0">
                <a:solidFill>
                  <a:schemeClr val="tx2"/>
                </a:solidFill>
              </a:rPr>
              <a:t>数据流图的命名</a:t>
            </a:r>
            <a:endParaRPr lang="zh-CN" altLang="en-US" b="1" dirty="0">
              <a:solidFill>
                <a:schemeClr val="tx2"/>
              </a:solidFill>
            </a:endParaRPr>
          </a:p>
        </p:txBody>
      </p:sp>
      <p:graphicFrame>
        <p:nvGraphicFramePr>
          <p:cNvPr id="20" name="图示 19"/>
          <p:cNvGraphicFramePr/>
          <p:nvPr>
            <p:extLst>
              <p:ext uri="{D42A27DB-BD31-4B8C-83A1-F6EECF244321}">
                <p14:modId xmlns:p14="http://schemas.microsoft.com/office/powerpoint/2010/main" val="3917627367"/>
              </p:ext>
            </p:extLst>
          </p:nvPr>
        </p:nvGraphicFramePr>
        <p:xfrm>
          <a:off x="866882" y="3178967"/>
          <a:ext cx="7215206" cy="2643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图示 20"/>
          <p:cNvGraphicFramePr/>
          <p:nvPr>
            <p:extLst>
              <p:ext uri="{D42A27DB-BD31-4B8C-83A1-F6EECF244321}">
                <p14:modId xmlns:p14="http://schemas.microsoft.com/office/powerpoint/2010/main" val="2775644677"/>
              </p:ext>
            </p:extLst>
          </p:nvPr>
        </p:nvGraphicFramePr>
        <p:xfrm>
          <a:off x="1161247" y="2808834"/>
          <a:ext cx="8001056" cy="38576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2" name="图示 21"/>
          <p:cNvGraphicFramePr/>
          <p:nvPr>
            <p:extLst>
              <p:ext uri="{D42A27DB-BD31-4B8C-83A1-F6EECF244321}">
                <p14:modId xmlns:p14="http://schemas.microsoft.com/office/powerpoint/2010/main" val="2186289951"/>
              </p:ext>
            </p:extLst>
          </p:nvPr>
        </p:nvGraphicFramePr>
        <p:xfrm>
          <a:off x="1170904" y="3091940"/>
          <a:ext cx="7215206" cy="264320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to="" calcmode="lin" valueType="num">
                                      <p:cBhvr>
                                        <p:cTn id="7" dur="1" fill="hold"/>
                                        <p:tgtEl>
                                          <p:spTgt spid="14029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to="" calcmode="lin" valueType="num">
                                      <p:cBhvr>
                                        <p:cTn id="10" dur="1" fill="hold"/>
                                        <p:tgtEl>
                                          <p:spTgt spid="18"/>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to="" calcmode="lin" valueType="num">
                                      <p:cBhvr>
                                        <p:cTn id="15" dur="1" fill="hold"/>
                                        <p:tgtEl>
                                          <p:spTgt spid="12"/>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to="" calcmode="lin" valueType="num">
                                      <p:cBhvr>
                                        <p:cTn id="20" dur="1" fill="hold"/>
                                        <p:tgtEl>
                                          <p:spTgt spid="20"/>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xit" presetSubtype="0" fill="hold" grpId="1" nodeType="clickEffect">
                                  <p:stCondLst>
                                    <p:cond delay="0"/>
                                  </p:stCondLst>
                                  <p:childTnLst>
                                    <p:anim to="" calcmode="lin" valueType="num">
                                      <p:cBhvr>
                                        <p:cTn id="24" dur="1"/>
                                        <p:tgtEl>
                                          <p:spTgt spid="20"/>
                                        </p:tgtEl>
                                        <p:attrNameLst>
                                          <p:attrName/>
                                        </p:attrNameLst>
                                      </p:cBhvr>
                                    </p:anim>
                                    <p:set>
                                      <p:cBhvr>
                                        <p:cTn id="25" dur="1" fill="hold">
                                          <p:stCondLst>
                                            <p:cond delay="0"/>
                                          </p:stCondLst>
                                        </p:cTn>
                                        <p:tgtEl>
                                          <p:spTgt spid="20"/>
                                        </p:tgtEl>
                                        <p:attrNameLst>
                                          <p:attrName>style.visibility</p:attrName>
                                        </p:attrNameLst>
                                      </p:cBhvr>
                                      <p:to>
                                        <p:strVal val="hidden"/>
                                      </p:to>
                                    </p:set>
                                  </p:childTnLst>
                                </p:cTn>
                              </p:par>
                              <p:par>
                                <p:cTn id="26" presetID="24"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to="" calcmode="lin" valueType="num">
                                      <p:cBhvr>
                                        <p:cTn id="28" dur="1" fill="hold"/>
                                        <p:tgtEl>
                                          <p:spTgt spid="16"/>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to="" calcmode="lin" valueType="num">
                                      <p:cBhvr>
                                        <p:cTn id="33" dur="1" fill="hold"/>
                                        <p:tgtEl>
                                          <p:spTgt spid="21"/>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xit" presetSubtype="0" fill="hold" grpId="1" nodeType="clickEffect">
                                  <p:stCondLst>
                                    <p:cond delay="0"/>
                                  </p:stCondLst>
                                  <p:childTnLst>
                                    <p:anim to="" calcmode="lin" valueType="num">
                                      <p:cBhvr>
                                        <p:cTn id="37" dur="1"/>
                                        <p:tgtEl>
                                          <p:spTgt spid="21"/>
                                        </p:tgtEl>
                                        <p:attrNameLst>
                                          <p:attrName/>
                                        </p:attrNameLst>
                                      </p:cBhvr>
                                    </p:anim>
                                    <p:set>
                                      <p:cBhvr>
                                        <p:cTn id="38" dur="1" fill="hold">
                                          <p:stCondLst>
                                            <p:cond delay="0"/>
                                          </p:stCondLst>
                                        </p:cTn>
                                        <p:tgtEl>
                                          <p:spTgt spid="21"/>
                                        </p:tgtEl>
                                        <p:attrNameLst>
                                          <p:attrName>style.visibility</p:attrName>
                                        </p:attrNameLst>
                                      </p:cBhvr>
                                      <p:to>
                                        <p:strVal val="hidden"/>
                                      </p:to>
                                    </p:set>
                                  </p:childTnLst>
                                </p:cTn>
                              </p:par>
                              <p:par>
                                <p:cTn id="39" presetID="24"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to="" calcmode="lin" valueType="num">
                                      <p:cBhvr>
                                        <p:cTn id="41" dur="1" fill="hold"/>
                                        <p:tgtEl>
                                          <p:spTgt spid="17"/>
                                        </p:tgtEl>
                                        <p:attrNameLst>
                                          <p:attrName/>
                                        </p:attrNameLst>
                                      </p:cBhvr>
                                    </p:anim>
                                  </p:childTnLst>
                                </p:cTn>
                              </p:par>
                            </p:childTnLst>
                          </p:cTn>
                        </p:par>
                      </p:childTnLst>
                    </p:cTn>
                  </p:par>
                  <p:par>
                    <p:cTn id="42" fill="hold">
                      <p:stCondLst>
                        <p:cond delay="indefinite"/>
                      </p:stCondLst>
                      <p:childTnLst>
                        <p:par>
                          <p:cTn id="43" fill="hold">
                            <p:stCondLst>
                              <p:cond delay="0"/>
                            </p:stCondLst>
                            <p:childTnLst>
                              <p:par>
                                <p:cTn id="44" presetID="24"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 to="" calcmode="lin" valueType="num">
                                      <p:cBhvr>
                                        <p:cTn id="46" dur="1" fill="hold"/>
                                        <p:tgtEl>
                                          <p:spTgt spid="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p:bldGraphic spid="20" grpId="0">
        <p:bldAsOne/>
      </p:bldGraphic>
      <p:bldGraphic spid="20" grpId="1">
        <p:bldAsOne/>
      </p:bldGraphic>
      <p:bldGraphic spid="21" grpId="0">
        <p:bldAsOne/>
      </p:bldGraphic>
      <p:bldGraphic spid="21" grpId="1">
        <p:bldAsOne/>
      </p:bldGraphic>
      <p:bldGraphic spid="22"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c:\users\administrator\appdata\roaming\360se6\User Data\temp\14105300T91060-1BK1.gif"/>
          <p:cNvPicPr>
            <a:picLocks noChangeAspect="1" noChangeArrowheads="1" noCrop="1"/>
          </p:cNvPicPr>
          <p:nvPr/>
        </p:nvPicPr>
        <p:blipFill>
          <a:blip r:embed="rId2"/>
          <a:srcRect/>
          <a:stretch>
            <a:fillRect/>
          </a:stretch>
        </p:blipFill>
        <p:spPr bwMode="auto">
          <a:xfrm>
            <a:off x="2643174" y="2285992"/>
            <a:ext cx="1905000" cy="1905000"/>
          </a:xfrm>
          <a:prstGeom prst="rect">
            <a:avLst/>
          </a:prstGeom>
          <a:noFill/>
        </p:spPr>
      </p:pic>
      <p:sp>
        <p:nvSpPr>
          <p:cNvPr id="3" name="云形标注 2"/>
          <p:cNvSpPr/>
          <p:nvPr/>
        </p:nvSpPr>
        <p:spPr bwMode="auto">
          <a:xfrm>
            <a:off x="4286248" y="1285860"/>
            <a:ext cx="3714776" cy="1643074"/>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b="1" dirty="0" smtClean="0">
                <a:solidFill>
                  <a:schemeClr val="bg1"/>
                </a:solidFill>
              </a:rPr>
              <a:t>接下来</a:t>
            </a:r>
            <a:r>
              <a:rPr lang="zh-CN" altLang="en-US" b="1" dirty="0" smtClean="0">
                <a:solidFill>
                  <a:schemeClr val="bg1"/>
                </a:solidFill>
              </a:rPr>
              <a:t>做</a:t>
            </a:r>
            <a:r>
              <a:rPr lang="zh-CN" altLang="en-US" b="1" dirty="0" smtClean="0">
                <a:solidFill>
                  <a:schemeClr val="bg1"/>
                </a:solidFill>
              </a:rPr>
              <a:t>数据流图实例，练习一下</a:t>
            </a:r>
            <a:r>
              <a:rPr lang="en-US" altLang="zh-CN" b="1" dirty="0" smtClean="0">
                <a:solidFill>
                  <a:schemeClr val="bg1"/>
                </a:solidFill>
              </a:rPr>
              <a:t>~~~</a:t>
            </a:r>
            <a:endParaRPr kumimoji="0" lang="zh-CN" altLang="en-US" sz="1800" b="1" i="0" u="none" strike="noStrike" cap="none" normalizeH="0" baseline="0" dirty="0" smtClean="0">
              <a:ln>
                <a:noFill/>
              </a:ln>
              <a:solidFill>
                <a:schemeClr val="bg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to="" calcmode="lin" valueType="num">
                                      <p:cBhvr>
                                        <p:cTn id="7" dur="1" fill="hold"/>
                                        <p:tgtEl>
                                          <p:spTgt spid="140290"/>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b="1" dirty="0" smtClean="0">
                <a:ea typeface="굴림" pitchFamily="50" charset="-127"/>
              </a:rPr>
              <a:t>可行性研究的要素</a:t>
            </a:r>
            <a:endParaRPr lang="ko-KR" altLang="en-US" b="1" dirty="0">
              <a:ea typeface="굴림" pitchFamily="50" charset="-127"/>
            </a:endParaRPr>
          </a:p>
        </p:txBody>
      </p:sp>
      <p:graphicFrame>
        <p:nvGraphicFramePr>
          <p:cNvPr id="7" name="图示 6"/>
          <p:cNvGraphicFramePr/>
          <p:nvPr/>
        </p:nvGraphicFramePr>
        <p:xfrm>
          <a:off x="1357290" y="15716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p:spPr>
        <p:txBody>
          <a:bodyPr>
            <a:normAutofit/>
          </a:bodyPr>
          <a:lstStyle/>
          <a:p>
            <a:pPr>
              <a:buFont typeface="Arial" charset="0"/>
              <a:buNone/>
              <a:defRPr/>
            </a:pPr>
            <a:r>
              <a:rPr lang="en-US" altLang="zh-CN" dirty="0" smtClean="0">
                <a:solidFill>
                  <a:schemeClr val="tx2"/>
                </a:solidFill>
              </a:rPr>
              <a:t>	【</a:t>
            </a:r>
            <a:r>
              <a:rPr lang="zh-CN" altLang="en-US" dirty="0" smtClean="0">
                <a:solidFill>
                  <a:schemeClr val="tx2"/>
                </a:solidFill>
              </a:rPr>
              <a:t>例</a:t>
            </a:r>
            <a:r>
              <a:rPr lang="en-US" altLang="zh-CN" dirty="0" smtClean="0">
                <a:solidFill>
                  <a:schemeClr val="tx2"/>
                </a:solidFill>
              </a:rPr>
              <a:t>2-2】</a:t>
            </a:r>
            <a:r>
              <a:rPr lang="zh-CN" altLang="en-US" dirty="0" smtClean="0">
                <a:solidFill>
                  <a:schemeClr val="tx2"/>
                </a:solidFill>
              </a:rPr>
              <a:t>图书预订系统：书店向顾客发放订单，顾客将所填订单交由系统处理，系统首先依据图书目录对订单进行检查并对合格订单进行处理，处理过程中根据顾客情况和订单数目将订单分为优先订单与正常订单两种，随时处理优先订单，定期处理正常订单。最后系统将所处理的订单汇总，并按出版社要求发给出版社。</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85720" y="857232"/>
            <a:ext cx="8643966" cy="1143000"/>
          </a:xfrm>
        </p:spPr>
        <p:txBody>
          <a:bodyPr>
            <a:normAutofit/>
          </a:bodyPr>
          <a:lstStyle/>
          <a:p>
            <a:pPr algn="l">
              <a:defRPr/>
            </a:pPr>
            <a:r>
              <a:rPr lang="en-US" altLang="zh-CN" b="1" dirty="0" smtClean="0">
                <a:solidFill>
                  <a:schemeClr val="tx2"/>
                </a:solidFill>
              </a:rPr>
              <a:t>1.</a:t>
            </a:r>
            <a:r>
              <a:rPr lang="zh-CN" altLang="en-US" b="1" dirty="0" smtClean="0">
                <a:solidFill>
                  <a:schemeClr val="tx2"/>
                </a:solidFill>
              </a:rPr>
              <a:t>先画顶层数据流图，即只包含一个处理的图。</a:t>
            </a:r>
          </a:p>
        </p:txBody>
      </p:sp>
      <p:sp>
        <p:nvSpPr>
          <p:cNvPr id="7" name="内容占位符 2"/>
          <p:cNvSpPr>
            <a:spLocks noGrp="1"/>
          </p:cNvSpPr>
          <p:nvPr>
            <p:ph idx="1"/>
          </p:nvPr>
        </p:nvSpPr>
        <p:spPr>
          <a:xfrm>
            <a:off x="457200" y="1600200"/>
            <a:ext cx="8229600" cy="4525963"/>
          </a:xfrm>
        </p:spPr>
        <p:txBody>
          <a:bodyPr/>
          <a:lstStyle/>
          <a:p>
            <a:pPr>
              <a:buFont typeface="Arial" charset="0"/>
              <a:buNone/>
            </a:pPr>
            <a:r>
              <a:rPr lang="en-US" altLang="zh-CN" dirty="0" smtClean="0">
                <a:solidFill>
                  <a:schemeClr val="tx2"/>
                </a:solidFill>
              </a:rPr>
              <a:t>	</a:t>
            </a:r>
          </a:p>
          <a:p>
            <a:pPr>
              <a:buFont typeface="Arial" charset="0"/>
              <a:buNone/>
            </a:pPr>
            <a:r>
              <a:rPr lang="en-US" altLang="zh-CN" dirty="0" smtClean="0">
                <a:solidFill>
                  <a:schemeClr val="tx2"/>
                </a:solidFill>
              </a:rPr>
              <a:t>	</a:t>
            </a:r>
            <a:r>
              <a:rPr lang="zh-CN" altLang="en-US" dirty="0" smtClean="0">
                <a:solidFill>
                  <a:schemeClr val="tx2"/>
                </a:solidFill>
              </a:rPr>
              <a:t>①先画数据源点与终点（系统的输入输出）</a:t>
            </a:r>
          </a:p>
          <a:p>
            <a:pPr>
              <a:buFont typeface="Arial" charset="0"/>
              <a:buNone/>
            </a:pPr>
            <a:r>
              <a:rPr lang="en-US" altLang="zh-CN" dirty="0" smtClean="0">
                <a:solidFill>
                  <a:schemeClr val="tx2"/>
                </a:solidFill>
              </a:rPr>
              <a:t>	</a:t>
            </a:r>
            <a:r>
              <a:rPr lang="zh-CN" altLang="en-US" dirty="0" smtClean="0">
                <a:solidFill>
                  <a:schemeClr val="tx2"/>
                </a:solidFill>
              </a:rPr>
              <a:t>②然后画出数据的处理</a:t>
            </a:r>
          </a:p>
          <a:p>
            <a:pPr>
              <a:buFont typeface="Arial" charset="0"/>
              <a:buNone/>
            </a:pPr>
            <a:r>
              <a:rPr lang="en-US" altLang="zh-CN" dirty="0" smtClean="0">
                <a:solidFill>
                  <a:schemeClr val="tx2"/>
                </a:solidFill>
              </a:rPr>
              <a:t>	</a:t>
            </a:r>
            <a:r>
              <a:rPr lang="zh-CN" altLang="en-US" dirty="0" smtClean="0">
                <a:solidFill>
                  <a:schemeClr val="tx2"/>
                </a:solidFill>
              </a:rPr>
              <a:t>③最后画出数据流和数据存储</a:t>
            </a:r>
          </a:p>
        </p:txBody>
      </p:sp>
      <p:grpSp>
        <p:nvGrpSpPr>
          <p:cNvPr id="8" name="Group 2"/>
          <p:cNvGrpSpPr>
            <a:grpSpLocks/>
          </p:cNvGrpSpPr>
          <p:nvPr/>
        </p:nvGrpSpPr>
        <p:grpSpPr bwMode="auto">
          <a:xfrm>
            <a:off x="785786" y="4071942"/>
            <a:ext cx="7272337" cy="1295400"/>
            <a:chOff x="1665" y="5581"/>
            <a:chExt cx="5985" cy="1228"/>
          </a:xfrm>
        </p:grpSpPr>
        <p:sp>
          <p:nvSpPr>
            <p:cNvPr id="9" name="Rectangle 3"/>
            <p:cNvSpPr>
              <a:spLocks noChangeArrowheads="1"/>
            </p:cNvSpPr>
            <p:nvPr/>
          </p:nvSpPr>
          <p:spPr bwMode="auto">
            <a:xfrm>
              <a:off x="5505" y="5581"/>
              <a:ext cx="1112" cy="442"/>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600">
                  <a:solidFill>
                    <a:schemeClr val="tx2"/>
                  </a:solidFill>
                  <a:latin typeface="+mn-ea"/>
                  <a:ea typeface="+mn-ea"/>
                </a:rPr>
                <a:t>汇总订单</a:t>
              </a:r>
              <a:endParaRPr lang="zh-CN" sz="4000">
                <a:solidFill>
                  <a:schemeClr val="tx2"/>
                </a:solidFill>
                <a:latin typeface="+mn-ea"/>
                <a:ea typeface="+mn-ea"/>
              </a:endParaRPr>
            </a:p>
          </p:txBody>
        </p:sp>
        <p:sp>
          <p:nvSpPr>
            <p:cNvPr id="10" name="Rectangle 4"/>
            <p:cNvSpPr>
              <a:spLocks noChangeArrowheads="1"/>
            </p:cNvSpPr>
            <p:nvPr/>
          </p:nvSpPr>
          <p:spPr bwMode="auto">
            <a:xfrm>
              <a:off x="2776" y="5596"/>
              <a:ext cx="989" cy="442"/>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600">
                  <a:solidFill>
                    <a:schemeClr val="tx2"/>
                  </a:solidFill>
                  <a:latin typeface="+mn-ea"/>
                  <a:ea typeface="+mn-ea"/>
                </a:rPr>
                <a:t>订单</a:t>
              </a:r>
              <a:endParaRPr lang="zh-CN" sz="4000">
                <a:solidFill>
                  <a:schemeClr val="tx2"/>
                </a:solidFill>
                <a:latin typeface="+mn-ea"/>
                <a:ea typeface="+mn-ea"/>
              </a:endParaRPr>
            </a:p>
          </p:txBody>
        </p:sp>
        <p:sp>
          <p:nvSpPr>
            <p:cNvPr id="11" name="Rectangle 5"/>
            <p:cNvSpPr>
              <a:spLocks noChangeArrowheads="1"/>
            </p:cNvSpPr>
            <p:nvPr/>
          </p:nvSpPr>
          <p:spPr bwMode="auto">
            <a:xfrm>
              <a:off x="1665" y="5765"/>
              <a:ext cx="720" cy="465"/>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顾客</a:t>
              </a:r>
              <a:endParaRPr lang="zh-CN" sz="4000">
                <a:solidFill>
                  <a:schemeClr val="tx2"/>
                </a:solidFill>
                <a:latin typeface="+mn-ea"/>
                <a:ea typeface="+mn-ea"/>
              </a:endParaRPr>
            </a:p>
          </p:txBody>
        </p:sp>
        <p:sp>
          <p:nvSpPr>
            <p:cNvPr id="12" name="AutoShape 6"/>
            <p:cNvSpPr>
              <a:spLocks noChangeArrowheads="1"/>
            </p:cNvSpPr>
            <p:nvPr/>
          </p:nvSpPr>
          <p:spPr bwMode="auto">
            <a:xfrm>
              <a:off x="3810" y="5765"/>
              <a:ext cx="1514" cy="465"/>
            </a:xfrm>
            <a:prstGeom prst="roundRect">
              <a:avLst>
                <a:gd name="adj" fmla="val 16667"/>
              </a:avLst>
            </a:prstGeom>
            <a:solidFill>
              <a:srgbClr val="FFFFFF"/>
            </a:solidFill>
            <a:ln w="9525">
              <a:solidFill>
                <a:srgbClr val="000000"/>
              </a:solidFill>
              <a:round/>
              <a:headEnd/>
              <a:tailEnd/>
            </a:ln>
          </p:spPr>
          <p:txBody>
            <a:bodyPr/>
            <a:lstStyle/>
            <a:p>
              <a:pPr algn="ctr" eaLnBrk="1" hangingPunct="1">
                <a:defRPr/>
              </a:pPr>
              <a:r>
                <a:rPr lang="zh-CN" altLang="en-US" sz="1600">
                  <a:solidFill>
                    <a:schemeClr val="tx2"/>
                  </a:solidFill>
                  <a:latin typeface="+mn-ea"/>
                  <a:ea typeface="+mn-ea"/>
                </a:rPr>
                <a:t>图书预订系统</a:t>
              </a:r>
              <a:endParaRPr lang="zh-CN" sz="4000">
                <a:solidFill>
                  <a:schemeClr val="tx2"/>
                </a:solidFill>
                <a:latin typeface="+mn-ea"/>
                <a:ea typeface="+mn-ea"/>
              </a:endParaRPr>
            </a:p>
          </p:txBody>
        </p:sp>
        <p:sp>
          <p:nvSpPr>
            <p:cNvPr id="13" name="Rectangle 7"/>
            <p:cNvSpPr>
              <a:spLocks noChangeArrowheads="1"/>
            </p:cNvSpPr>
            <p:nvPr/>
          </p:nvSpPr>
          <p:spPr bwMode="auto">
            <a:xfrm>
              <a:off x="6735" y="5765"/>
              <a:ext cx="915" cy="465"/>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600">
                  <a:solidFill>
                    <a:schemeClr val="tx2"/>
                  </a:solidFill>
                  <a:latin typeface="+mn-ea"/>
                  <a:ea typeface="+mn-ea"/>
                </a:rPr>
                <a:t>出版社</a:t>
              </a:r>
              <a:endParaRPr lang="zh-CN" sz="4000">
                <a:solidFill>
                  <a:schemeClr val="tx2"/>
                </a:solidFill>
                <a:latin typeface="+mn-ea"/>
                <a:ea typeface="+mn-ea"/>
              </a:endParaRPr>
            </a:p>
          </p:txBody>
        </p:sp>
        <p:cxnSp>
          <p:nvCxnSpPr>
            <p:cNvPr id="14" name="AutoShape 8"/>
            <p:cNvCxnSpPr>
              <a:cxnSpLocks noChangeShapeType="1"/>
            </p:cNvCxnSpPr>
            <p:nvPr/>
          </p:nvCxnSpPr>
          <p:spPr bwMode="auto">
            <a:xfrm>
              <a:off x="5325" y="6022"/>
              <a:ext cx="1410" cy="1"/>
            </a:xfrm>
            <a:prstGeom prst="straightConnector1">
              <a:avLst/>
            </a:prstGeom>
            <a:noFill/>
            <a:ln w="9525">
              <a:solidFill>
                <a:srgbClr val="000000"/>
              </a:solidFill>
              <a:round/>
              <a:headEnd/>
              <a:tailEnd type="triangle" w="med" len="med"/>
            </a:ln>
          </p:spPr>
        </p:cxnSp>
        <p:sp>
          <p:nvSpPr>
            <p:cNvPr id="15" name="Rectangle 9"/>
            <p:cNvSpPr>
              <a:spLocks noChangeArrowheads="1"/>
            </p:cNvSpPr>
            <p:nvPr/>
          </p:nvSpPr>
          <p:spPr bwMode="auto">
            <a:xfrm>
              <a:off x="2461" y="6394"/>
              <a:ext cx="4275" cy="415"/>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600" dirty="0" smtClean="0">
                  <a:solidFill>
                    <a:schemeClr val="tx2"/>
                  </a:solidFill>
                  <a:latin typeface="+mn-ea"/>
                  <a:ea typeface="+mn-ea"/>
                </a:rPr>
                <a:t>图书</a:t>
              </a:r>
              <a:r>
                <a:rPr lang="zh-CN" altLang="en-US" sz="1600" dirty="0">
                  <a:solidFill>
                    <a:schemeClr val="tx2"/>
                  </a:solidFill>
                  <a:latin typeface="+mn-ea"/>
                  <a:ea typeface="+mn-ea"/>
                </a:rPr>
                <a:t>预订系统的顶层</a:t>
              </a:r>
              <a:r>
                <a:rPr lang="en-US" altLang="zh-CN" sz="1600" dirty="0">
                  <a:solidFill>
                    <a:schemeClr val="tx2"/>
                  </a:solidFill>
                  <a:latin typeface="+mn-ea"/>
                  <a:ea typeface="+mn-ea"/>
                </a:rPr>
                <a:t>DFD</a:t>
              </a:r>
              <a:r>
                <a:rPr lang="zh-CN" altLang="en-US" sz="1600" dirty="0">
                  <a:solidFill>
                    <a:schemeClr val="tx2"/>
                  </a:solidFill>
                  <a:latin typeface="+mn-ea"/>
                  <a:ea typeface="+mn-ea"/>
                </a:rPr>
                <a:t>图</a:t>
              </a:r>
              <a:endParaRPr lang="zh-CN" altLang="en-US" dirty="0">
                <a:solidFill>
                  <a:schemeClr val="tx2"/>
                </a:solidFill>
                <a:latin typeface="+mn-ea"/>
                <a:ea typeface="+mn-ea"/>
              </a:endParaRPr>
            </a:p>
            <a:p>
              <a:pPr algn="ctr" eaLnBrk="1" hangingPunct="1">
                <a:defRPr/>
              </a:pPr>
              <a:endParaRPr lang="zh-CN" altLang="zh-CN" sz="4000" dirty="0">
                <a:solidFill>
                  <a:schemeClr val="tx2"/>
                </a:solidFill>
                <a:latin typeface="+mn-ea"/>
                <a:ea typeface="+mn-ea"/>
              </a:endParaRPr>
            </a:p>
          </p:txBody>
        </p:sp>
        <p:cxnSp>
          <p:nvCxnSpPr>
            <p:cNvPr id="16" name="AutoShape 10"/>
            <p:cNvCxnSpPr>
              <a:cxnSpLocks noChangeShapeType="1"/>
            </p:cNvCxnSpPr>
            <p:nvPr/>
          </p:nvCxnSpPr>
          <p:spPr bwMode="auto">
            <a:xfrm>
              <a:off x="2385" y="5992"/>
              <a:ext cx="1425" cy="1"/>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714356"/>
            <a:ext cx="8229600" cy="1143000"/>
          </a:xfrm>
        </p:spPr>
        <p:txBody>
          <a:bodyPr/>
          <a:lstStyle/>
          <a:p>
            <a:pPr algn="l"/>
            <a:r>
              <a:rPr lang="en-US" altLang="zh-CN" b="1" dirty="0" smtClean="0">
                <a:solidFill>
                  <a:schemeClr val="tx2"/>
                </a:solidFill>
              </a:rPr>
              <a:t>2.</a:t>
            </a:r>
            <a:r>
              <a:rPr lang="zh-CN" altLang="en-US" b="1" dirty="0" smtClean="0">
                <a:solidFill>
                  <a:schemeClr val="tx2"/>
                </a:solidFill>
              </a:rPr>
              <a:t>第一步细化数据流图</a:t>
            </a:r>
          </a:p>
        </p:txBody>
      </p:sp>
      <p:grpSp>
        <p:nvGrpSpPr>
          <p:cNvPr id="6" name="Group 2"/>
          <p:cNvGrpSpPr>
            <a:grpSpLocks/>
          </p:cNvGrpSpPr>
          <p:nvPr/>
        </p:nvGrpSpPr>
        <p:grpSpPr bwMode="auto">
          <a:xfrm>
            <a:off x="857250" y="2000250"/>
            <a:ext cx="7358063" cy="3949700"/>
            <a:chOff x="2460" y="8818"/>
            <a:chExt cx="6150" cy="4036"/>
          </a:xfrm>
        </p:grpSpPr>
        <p:sp>
          <p:nvSpPr>
            <p:cNvPr id="7" name="Rectangle 3"/>
            <p:cNvSpPr>
              <a:spLocks noChangeArrowheads="1"/>
            </p:cNvSpPr>
            <p:nvPr/>
          </p:nvSpPr>
          <p:spPr bwMode="auto">
            <a:xfrm>
              <a:off x="6376" y="11016"/>
              <a:ext cx="1319" cy="467"/>
            </a:xfrm>
            <a:prstGeom prst="rect">
              <a:avLst/>
            </a:prstGeom>
            <a:solidFill>
              <a:srgbClr val="FFFFFF"/>
            </a:solidFill>
            <a:ln w="9525" algn="ctr">
              <a:solidFill>
                <a:srgbClr val="FFFFFF"/>
              </a:solidFill>
              <a:miter lim="800000"/>
              <a:headEnd/>
              <a:tailEnd/>
            </a:ln>
          </p:spPr>
          <p:txBody>
            <a:bodyPr/>
            <a:lstStyle/>
            <a:p>
              <a:pPr algn="ctr" eaLnBrk="1" hangingPunct="1">
                <a:defRPr/>
              </a:pPr>
              <a:r>
                <a:rPr lang="zh-CN" altLang="en-US" sz="1400" dirty="0">
                  <a:solidFill>
                    <a:schemeClr val="tx2"/>
                  </a:solidFill>
                  <a:latin typeface="+mn-ea"/>
                  <a:ea typeface="+mn-ea"/>
                </a:rPr>
                <a:t>出版社要求</a:t>
              </a:r>
              <a:endParaRPr lang="zh-CN" sz="3600" dirty="0">
                <a:solidFill>
                  <a:schemeClr val="tx2"/>
                </a:solidFill>
                <a:latin typeface="+mn-ea"/>
                <a:ea typeface="+mn-ea"/>
              </a:endParaRPr>
            </a:p>
          </p:txBody>
        </p:sp>
        <p:sp>
          <p:nvSpPr>
            <p:cNvPr id="8" name="Rectangle 4"/>
            <p:cNvSpPr>
              <a:spLocks noChangeArrowheads="1"/>
            </p:cNvSpPr>
            <p:nvPr/>
          </p:nvSpPr>
          <p:spPr bwMode="auto">
            <a:xfrm>
              <a:off x="4410" y="9246"/>
              <a:ext cx="1290" cy="391"/>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图书目录</a:t>
              </a:r>
              <a:endParaRPr lang="zh-CN" sz="3600">
                <a:solidFill>
                  <a:schemeClr val="tx2"/>
                </a:solidFill>
                <a:latin typeface="+mn-ea"/>
                <a:ea typeface="+mn-ea"/>
              </a:endParaRPr>
            </a:p>
          </p:txBody>
        </p:sp>
        <p:sp>
          <p:nvSpPr>
            <p:cNvPr id="9" name="Rectangle 5"/>
            <p:cNvSpPr>
              <a:spLocks noChangeArrowheads="1"/>
            </p:cNvSpPr>
            <p:nvPr/>
          </p:nvSpPr>
          <p:spPr bwMode="auto">
            <a:xfrm>
              <a:off x="4649" y="11130"/>
              <a:ext cx="1320" cy="469"/>
            </a:xfrm>
            <a:prstGeom prst="rect">
              <a:avLst/>
            </a:prstGeom>
            <a:solidFill>
              <a:srgbClr val="FFFFFF"/>
            </a:solidFill>
            <a:ln w="9525" algn="ctr">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订单信息</a:t>
              </a:r>
              <a:endParaRPr lang="zh-CN" sz="3600">
                <a:solidFill>
                  <a:schemeClr val="tx2"/>
                </a:solidFill>
                <a:latin typeface="+mn-ea"/>
                <a:ea typeface="+mn-ea"/>
              </a:endParaRPr>
            </a:p>
          </p:txBody>
        </p:sp>
        <p:sp>
          <p:nvSpPr>
            <p:cNvPr id="10" name="Rectangle 6"/>
            <p:cNvSpPr>
              <a:spLocks noChangeArrowheads="1"/>
            </p:cNvSpPr>
            <p:nvPr/>
          </p:nvSpPr>
          <p:spPr bwMode="auto">
            <a:xfrm>
              <a:off x="3735" y="10992"/>
              <a:ext cx="675" cy="795"/>
            </a:xfrm>
            <a:prstGeom prst="rect">
              <a:avLst/>
            </a:prstGeom>
            <a:solidFill>
              <a:srgbClr val="FFFFFF"/>
            </a:solidFill>
            <a:ln w="9525" algn="ctr">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订单信息</a:t>
              </a:r>
              <a:endParaRPr lang="zh-CN" sz="3600">
                <a:solidFill>
                  <a:schemeClr val="tx2"/>
                </a:solidFill>
                <a:latin typeface="+mn-ea"/>
                <a:ea typeface="+mn-ea"/>
              </a:endParaRPr>
            </a:p>
          </p:txBody>
        </p:sp>
        <p:grpSp>
          <p:nvGrpSpPr>
            <p:cNvPr id="11" name="Group 7"/>
            <p:cNvGrpSpPr>
              <a:grpSpLocks/>
            </p:cNvGrpSpPr>
            <p:nvPr/>
          </p:nvGrpSpPr>
          <p:grpSpPr bwMode="auto">
            <a:xfrm>
              <a:off x="3645" y="8816"/>
              <a:ext cx="1965" cy="410"/>
              <a:chOff x="3645" y="8668"/>
              <a:chExt cx="1965" cy="394"/>
            </a:xfrm>
          </p:grpSpPr>
          <p:sp>
            <p:nvSpPr>
              <p:cNvPr id="42" name="Rectangle 8"/>
              <p:cNvSpPr>
                <a:spLocks noChangeArrowheads="1"/>
              </p:cNvSpPr>
              <p:nvPr/>
            </p:nvSpPr>
            <p:spPr bwMode="auto">
              <a:xfrm>
                <a:off x="3645" y="8668"/>
                <a:ext cx="1680" cy="394"/>
              </a:xfrm>
              <a:prstGeom prst="rect">
                <a:avLst/>
              </a:prstGeom>
              <a:solidFill>
                <a:srgbClr val="FFFFFF"/>
              </a:solidFill>
              <a:ln w="9525" algn="ctr">
                <a:solidFill>
                  <a:srgbClr val="FFFFFF"/>
                </a:solidFill>
                <a:miter lim="800000"/>
                <a:headEnd/>
                <a:tailEnd/>
              </a:ln>
            </p:spPr>
            <p:txBody>
              <a:bodyPr/>
              <a:lstStyle/>
              <a:p>
                <a:pPr eaLnBrk="1" hangingPunct="1">
                  <a:defRPr/>
                </a:pPr>
                <a:r>
                  <a:rPr lang="en-US" altLang="zh-CN" sz="1400" dirty="0">
                    <a:solidFill>
                      <a:schemeClr val="tx2"/>
                    </a:solidFill>
                    <a:latin typeface="+mn-ea"/>
                    <a:ea typeface="+mn-ea"/>
                  </a:rPr>
                  <a:t>  D1    </a:t>
                </a:r>
                <a:r>
                  <a:rPr lang="zh-CN" altLang="en-US" sz="1400" dirty="0">
                    <a:solidFill>
                      <a:schemeClr val="tx2"/>
                    </a:solidFill>
                    <a:latin typeface="+mn-ea"/>
                    <a:ea typeface="+mn-ea"/>
                  </a:rPr>
                  <a:t>图书目录</a:t>
                </a:r>
                <a:endParaRPr lang="zh-CN" sz="3600" dirty="0">
                  <a:solidFill>
                    <a:schemeClr val="tx2"/>
                  </a:solidFill>
                  <a:latin typeface="+mn-ea"/>
                  <a:ea typeface="+mn-ea"/>
                </a:endParaRPr>
              </a:p>
            </p:txBody>
          </p:sp>
          <p:cxnSp>
            <p:nvCxnSpPr>
              <p:cNvPr id="43" name="AutoShape 9"/>
              <p:cNvCxnSpPr>
                <a:cxnSpLocks noChangeShapeType="1"/>
              </p:cNvCxnSpPr>
              <p:nvPr/>
            </p:nvCxnSpPr>
            <p:spPr bwMode="auto">
              <a:xfrm>
                <a:off x="4087" y="8668"/>
                <a:ext cx="1" cy="392"/>
              </a:xfrm>
              <a:prstGeom prst="straightConnector1">
                <a:avLst/>
              </a:prstGeom>
              <a:noFill/>
              <a:ln w="9525">
                <a:solidFill>
                  <a:srgbClr val="000000"/>
                </a:solidFill>
                <a:round/>
                <a:headEnd/>
                <a:tailEnd/>
              </a:ln>
            </p:spPr>
          </p:cxnSp>
          <p:cxnSp>
            <p:nvCxnSpPr>
              <p:cNvPr id="44" name="AutoShape 10"/>
              <p:cNvCxnSpPr>
                <a:cxnSpLocks noChangeShapeType="1"/>
              </p:cNvCxnSpPr>
              <p:nvPr/>
            </p:nvCxnSpPr>
            <p:spPr bwMode="auto">
              <a:xfrm>
                <a:off x="3735" y="8668"/>
                <a:ext cx="1874" cy="0"/>
              </a:xfrm>
              <a:prstGeom prst="straightConnector1">
                <a:avLst/>
              </a:prstGeom>
              <a:noFill/>
              <a:ln w="9525">
                <a:solidFill>
                  <a:srgbClr val="000000"/>
                </a:solidFill>
                <a:round/>
                <a:headEnd/>
                <a:tailEnd/>
              </a:ln>
            </p:spPr>
          </p:cxnSp>
          <p:cxnSp>
            <p:nvCxnSpPr>
              <p:cNvPr id="45" name="AutoShape 11"/>
              <p:cNvCxnSpPr>
                <a:cxnSpLocks noChangeShapeType="1"/>
              </p:cNvCxnSpPr>
              <p:nvPr/>
            </p:nvCxnSpPr>
            <p:spPr bwMode="auto">
              <a:xfrm>
                <a:off x="3735" y="9060"/>
                <a:ext cx="1875" cy="0"/>
              </a:xfrm>
              <a:prstGeom prst="straightConnector1">
                <a:avLst/>
              </a:prstGeom>
              <a:noFill/>
              <a:ln w="9525">
                <a:solidFill>
                  <a:srgbClr val="000000"/>
                </a:solidFill>
                <a:round/>
                <a:headEnd/>
                <a:tailEnd/>
              </a:ln>
            </p:spPr>
          </p:cxnSp>
        </p:grpSp>
        <p:sp>
          <p:nvSpPr>
            <p:cNvPr id="12" name="Rectangle 12"/>
            <p:cNvSpPr>
              <a:spLocks noChangeArrowheads="1"/>
            </p:cNvSpPr>
            <p:nvPr/>
          </p:nvSpPr>
          <p:spPr bwMode="auto">
            <a:xfrm>
              <a:off x="3157" y="12422"/>
              <a:ext cx="4275" cy="432"/>
            </a:xfrm>
            <a:prstGeom prst="rect">
              <a:avLst/>
            </a:prstGeom>
            <a:solidFill>
              <a:srgbClr val="FFFFFF"/>
            </a:solidFill>
            <a:ln w="9525">
              <a:solidFill>
                <a:srgbClr val="FFFFFF"/>
              </a:solidFill>
              <a:miter lim="800000"/>
              <a:headEnd/>
              <a:tailEnd/>
            </a:ln>
          </p:spPr>
          <p:txBody>
            <a:bodyPr/>
            <a:lstStyle/>
            <a:p>
              <a:pPr algn="ctr" eaLnBrk="1" hangingPunct="1">
                <a:defRPr/>
              </a:pPr>
              <a:r>
                <a:rPr lang="en-US" altLang="zh-CN" sz="1400" dirty="0" smtClean="0">
                  <a:solidFill>
                    <a:schemeClr val="tx2"/>
                  </a:solidFill>
                  <a:latin typeface="+mn-ea"/>
                  <a:ea typeface="+mn-ea"/>
                </a:rPr>
                <a:t> </a:t>
              </a:r>
              <a:r>
                <a:rPr lang="en-US" altLang="zh-CN" sz="1400" dirty="0">
                  <a:solidFill>
                    <a:schemeClr val="tx2"/>
                  </a:solidFill>
                  <a:latin typeface="+mn-ea"/>
                  <a:ea typeface="+mn-ea"/>
                </a:rPr>
                <a:t>0</a:t>
              </a:r>
              <a:r>
                <a:rPr lang="zh-CN" altLang="en-US" sz="1400" dirty="0">
                  <a:solidFill>
                    <a:schemeClr val="tx2"/>
                  </a:solidFill>
                  <a:latin typeface="+mn-ea"/>
                  <a:ea typeface="+mn-ea"/>
                </a:rPr>
                <a:t>层的</a:t>
              </a:r>
              <a:r>
                <a:rPr lang="en-US" altLang="zh-CN" sz="1400" dirty="0">
                  <a:solidFill>
                    <a:schemeClr val="tx2"/>
                  </a:solidFill>
                  <a:latin typeface="+mn-ea"/>
                  <a:ea typeface="+mn-ea"/>
                </a:rPr>
                <a:t>DFD</a:t>
              </a:r>
              <a:r>
                <a:rPr lang="zh-CN" altLang="en-US" sz="1400" dirty="0">
                  <a:solidFill>
                    <a:schemeClr val="tx2"/>
                  </a:solidFill>
                  <a:latin typeface="+mn-ea"/>
                  <a:ea typeface="+mn-ea"/>
                </a:rPr>
                <a:t>图</a:t>
              </a:r>
              <a:endParaRPr lang="zh-CN" altLang="en-US" sz="1600" dirty="0">
                <a:solidFill>
                  <a:schemeClr val="tx2"/>
                </a:solidFill>
                <a:latin typeface="+mn-ea"/>
                <a:ea typeface="+mn-ea"/>
              </a:endParaRPr>
            </a:p>
            <a:p>
              <a:pPr algn="ctr" eaLnBrk="1" hangingPunct="1">
                <a:defRPr/>
              </a:pPr>
              <a:endParaRPr lang="zh-CN" altLang="zh-CN" sz="3600" dirty="0">
                <a:solidFill>
                  <a:schemeClr val="tx2"/>
                </a:solidFill>
                <a:latin typeface="+mn-ea"/>
                <a:ea typeface="+mn-ea"/>
              </a:endParaRPr>
            </a:p>
          </p:txBody>
        </p:sp>
        <p:sp>
          <p:nvSpPr>
            <p:cNvPr id="13" name="Rectangle 13"/>
            <p:cNvSpPr>
              <a:spLocks noChangeArrowheads="1"/>
            </p:cNvSpPr>
            <p:nvPr/>
          </p:nvSpPr>
          <p:spPr bwMode="auto">
            <a:xfrm>
              <a:off x="3285" y="10014"/>
              <a:ext cx="690" cy="456"/>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dirty="0">
                  <a:solidFill>
                    <a:schemeClr val="tx2"/>
                  </a:solidFill>
                  <a:latin typeface="+mn-ea"/>
                  <a:ea typeface="+mn-ea"/>
                </a:rPr>
                <a:t>订单</a:t>
              </a:r>
              <a:endParaRPr lang="zh-CN" sz="3600" dirty="0">
                <a:solidFill>
                  <a:schemeClr val="tx2"/>
                </a:solidFill>
                <a:latin typeface="+mn-ea"/>
                <a:ea typeface="+mn-ea"/>
              </a:endParaRPr>
            </a:p>
          </p:txBody>
        </p:sp>
        <p:sp>
          <p:nvSpPr>
            <p:cNvPr id="14" name="Rectangle 14"/>
            <p:cNvSpPr>
              <a:spLocks noChangeArrowheads="1"/>
            </p:cNvSpPr>
            <p:nvPr/>
          </p:nvSpPr>
          <p:spPr bwMode="auto">
            <a:xfrm>
              <a:off x="2460" y="10160"/>
              <a:ext cx="735" cy="483"/>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400">
                  <a:solidFill>
                    <a:schemeClr val="tx2"/>
                  </a:solidFill>
                  <a:latin typeface="+mn-ea"/>
                  <a:ea typeface="+mn-ea"/>
                </a:rPr>
                <a:t>顾客</a:t>
              </a:r>
              <a:endParaRPr lang="zh-CN" sz="3600">
                <a:solidFill>
                  <a:schemeClr val="tx2"/>
                </a:solidFill>
                <a:latin typeface="+mn-ea"/>
                <a:ea typeface="+mn-ea"/>
              </a:endParaRPr>
            </a:p>
          </p:txBody>
        </p:sp>
        <p:cxnSp>
          <p:nvCxnSpPr>
            <p:cNvPr id="15" name="AutoShape 15"/>
            <p:cNvCxnSpPr>
              <a:cxnSpLocks noChangeShapeType="1"/>
            </p:cNvCxnSpPr>
            <p:nvPr/>
          </p:nvCxnSpPr>
          <p:spPr bwMode="auto">
            <a:xfrm>
              <a:off x="3195" y="10415"/>
              <a:ext cx="885" cy="1"/>
            </a:xfrm>
            <a:prstGeom prst="straightConnector1">
              <a:avLst/>
            </a:prstGeom>
            <a:noFill/>
            <a:ln w="9525">
              <a:solidFill>
                <a:srgbClr val="000000"/>
              </a:solidFill>
              <a:round/>
              <a:headEnd/>
              <a:tailEnd type="triangle" w="med" len="med"/>
            </a:ln>
          </p:spPr>
        </p:cxnSp>
        <p:sp>
          <p:nvSpPr>
            <p:cNvPr id="16" name="AutoShape 16"/>
            <p:cNvSpPr>
              <a:spLocks noChangeArrowheads="1"/>
            </p:cNvSpPr>
            <p:nvPr/>
          </p:nvSpPr>
          <p:spPr bwMode="auto">
            <a:xfrm>
              <a:off x="4080" y="9856"/>
              <a:ext cx="764" cy="1136"/>
            </a:xfrm>
            <a:prstGeom prst="roundRect">
              <a:avLst>
                <a:gd name="adj" fmla="val 16667"/>
              </a:avLst>
            </a:prstGeom>
            <a:solidFill>
              <a:srgbClr val="FFFFFF"/>
            </a:solidFill>
            <a:ln w="9525">
              <a:solidFill>
                <a:srgbClr val="000000"/>
              </a:solidFill>
              <a:round/>
              <a:headEnd/>
              <a:tailEnd/>
            </a:ln>
          </p:spPr>
          <p:txBody>
            <a:bodyPr/>
            <a:lstStyle/>
            <a:p>
              <a:pPr algn="ctr" eaLnBrk="1" hangingPunct="1"/>
              <a:r>
                <a:rPr lang="en-US" altLang="zh-CN" sz="1400">
                  <a:solidFill>
                    <a:schemeClr val="tx2"/>
                  </a:solidFill>
                  <a:latin typeface="微软雅黑" pitchFamily="34" charset="-122"/>
                  <a:ea typeface="微软雅黑" pitchFamily="34" charset="-122"/>
                </a:rPr>
                <a:t>1</a:t>
              </a:r>
            </a:p>
            <a:p>
              <a:pPr algn="ctr" eaLnBrk="1" hangingPunct="1"/>
              <a:endParaRPr lang="en-US" altLang="zh-CN" sz="1400">
                <a:solidFill>
                  <a:schemeClr val="tx2"/>
                </a:solidFill>
                <a:latin typeface="微软雅黑" pitchFamily="34" charset="-122"/>
                <a:ea typeface="微软雅黑" pitchFamily="34" charset="-122"/>
              </a:endParaRPr>
            </a:p>
            <a:p>
              <a:pPr algn="ctr" eaLnBrk="1" hangingPunct="1"/>
              <a:r>
                <a:rPr lang="zh-CN" altLang="en-US" sz="1400">
                  <a:solidFill>
                    <a:schemeClr val="tx2"/>
                  </a:solidFill>
                  <a:latin typeface="微软雅黑" pitchFamily="34" charset="-122"/>
                  <a:ea typeface="微软雅黑" pitchFamily="34" charset="-122"/>
                </a:rPr>
                <a:t>订单检查</a:t>
              </a:r>
              <a:endParaRPr lang="zh-CN" sz="3600">
                <a:solidFill>
                  <a:schemeClr val="tx2"/>
                </a:solidFill>
                <a:latin typeface="微软雅黑" pitchFamily="34" charset="-122"/>
                <a:ea typeface="微软雅黑" pitchFamily="34" charset="-122"/>
              </a:endParaRPr>
            </a:p>
          </p:txBody>
        </p:sp>
        <p:cxnSp>
          <p:nvCxnSpPr>
            <p:cNvPr id="17" name="AutoShape 17"/>
            <p:cNvCxnSpPr>
              <a:cxnSpLocks noChangeShapeType="1"/>
            </p:cNvCxnSpPr>
            <p:nvPr/>
          </p:nvCxnSpPr>
          <p:spPr bwMode="auto">
            <a:xfrm>
              <a:off x="4080" y="10261"/>
              <a:ext cx="765" cy="1"/>
            </a:xfrm>
            <a:prstGeom prst="straightConnector1">
              <a:avLst/>
            </a:prstGeom>
            <a:noFill/>
            <a:ln w="9525">
              <a:solidFill>
                <a:srgbClr val="000000"/>
              </a:solidFill>
              <a:round/>
              <a:headEnd/>
              <a:tailEnd/>
            </a:ln>
          </p:spPr>
        </p:cxnSp>
        <p:sp>
          <p:nvSpPr>
            <p:cNvPr id="18" name="Rectangle 18"/>
            <p:cNvSpPr>
              <a:spLocks noChangeArrowheads="1"/>
            </p:cNvSpPr>
            <p:nvPr/>
          </p:nvSpPr>
          <p:spPr bwMode="auto">
            <a:xfrm>
              <a:off x="6629" y="9947"/>
              <a:ext cx="1111" cy="457"/>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汇总订单</a:t>
              </a:r>
              <a:endParaRPr lang="zh-CN" sz="3600">
                <a:solidFill>
                  <a:schemeClr val="tx2"/>
                </a:solidFill>
                <a:latin typeface="+mn-ea"/>
                <a:ea typeface="+mn-ea"/>
              </a:endParaRPr>
            </a:p>
          </p:txBody>
        </p:sp>
        <p:sp>
          <p:nvSpPr>
            <p:cNvPr id="19" name="Rectangle 19"/>
            <p:cNvSpPr>
              <a:spLocks noChangeArrowheads="1"/>
            </p:cNvSpPr>
            <p:nvPr/>
          </p:nvSpPr>
          <p:spPr bwMode="auto">
            <a:xfrm>
              <a:off x="7694" y="10108"/>
              <a:ext cx="916" cy="449"/>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400">
                  <a:solidFill>
                    <a:schemeClr val="tx2"/>
                  </a:solidFill>
                  <a:latin typeface="+mn-ea"/>
                  <a:ea typeface="+mn-ea"/>
                </a:rPr>
                <a:t>出版社</a:t>
              </a:r>
              <a:endParaRPr lang="zh-CN" sz="3600">
                <a:solidFill>
                  <a:schemeClr val="tx2"/>
                </a:solidFill>
                <a:latin typeface="+mn-ea"/>
                <a:ea typeface="+mn-ea"/>
              </a:endParaRPr>
            </a:p>
          </p:txBody>
        </p:sp>
        <p:cxnSp>
          <p:nvCxnSpPr>
            <p:cNvPr id="20" name="AutoShape 20"/>
            <p:cNvCxnSpPr>
              <a:cxnSpLocks noChangeShapeType="1"/>
            </p:cNvCxnSpPr>
            <p:nvPr/>
          </p:nvCxnSpPr>
          <p:spPr bwMode="auto">
            <a:xfrm>
              <a:off x="6600" y="10357"/>
              <a:ext cx="1111" cy="3"/>
            </a:xfrm>
            <a:prstGeom prst="straightConnector1">
              <a:avLst/>
            </a:prstGeom>
            <a:noFill/>
            <a:ln w="9525">
              <a:solidFill>
                <a:srgbClr val="000000"/>
              </a:solidFill>
              <a:round/>
              <a:headEnd/>
              <a:tailEnd type="triangle" w="med" len="med"/>
            </a:ln>
          </p:spPr>
        </p:cxnSp>
        <p:sp>
          <p:nvSpPr>
            <p:cNvPr id="21" name="AutoShape 21"/>
            <p:cNvSpPr>
              <a:spLocks noChangeArrowheads="1"/>
            </p:cNvSpPr>
            <p:nvPr/>
          </p:nvSpPr>
          <p:spPr bwMode="auto">
            <a:xfrm>
              <a:off x="5851" y="9856"/>
              <a:ext cx="763" cy="1136"/>
            </a:xfrm>
            <a:prstGeom prst="roundRect">
              <a:avLst>
                <a:gd name="adj" fmla="val 16667"/>
              </a:avLst>
            </a:prstGeom>
            <a:solidFill>
              <a:srgbClr val="FFFFFF"/>
            </a:solidFill>
            <a:ln w="9525">
              <a:solidFill>
                <a:srgbClr val="000000"/>
              </a:solidFill>
              <a:round/>
              <a:headEnd/>
              <a:tailEnd/>
            </a:ln>
          </p:spPr>
          <p:txBody>
            <a:bodyPr/>
            <a:lstStyle/>
            <a:p>
              <a:pPr algn="ctr" eaLnBrk="1" hangingPunct="1"/>
              <a:r>
                <a:rPr lang="en-US" altLang="zh-CN" sz="1400">
                  <a:solidFill>
                    <a:schemeClr val="tx2"/>
                  </a:solidFill>
                  <a:latin typeface="微软雅黑" pitchFamily="34" charset="-122"/>
                  <a:ea typeface="微软雅黑" pitchFamily="34" charset="-122"/>
                </a:rPr>
                <a:t>2</a:t>
              </a:r>
            </a:p>
            <a:p>
              <a:pPr algn="ctr" eaLnBrk="1" hangingPunct="1"/>
              <a:endParaRPr lang="en-US" altLang="zh-CN" sz="1400">
                <a:solidFill>
                  <a:schemeClr val="tx2"/>
                </a:solidFill>
                <a:latin typeface="微软雅黑" pitchFamily="34" charset="-122"/>
                <a:ea typeface="微软雅黑" pitchFamily="34" charset="-122"/>
              </a:endParaRPr>
            </a:p>
            <a:p>
              <a:pPr algn="ctr" eaLnBrk="1" hangingPunct="1"/>
              <a:r>
                <a:rPr lang="zh-CN" altLang="en-US" sz="1400">
                  <a:solidFill>
                    <a:schemeClr val="tx2"/>
                  </a:solidFill>
                  <a:latin typeface="微软雅黑" pitchFamily="34" charset="-122"/>
                  <a:ea typeface="微软雅黑" pitchFamily="34" charset="-122"/>
                </a:rPr>
                <a:t>订单处理</a:t>
              </a:r>
              <a:endParaRPr lang="zh-CN" sz="3600">
                <a:solidFill>
                  <a:schemeClr val="tx2"/>
                </a:solidFill>
                <a:latin typeface="微软雅黑" pitchFamily="34" charset="-122"/>
                <a:ea typeface="微软雅黑" pitchFamily="34" charset="-122"/>
              </a:endParaRPr>
            </a:p>
          </p:txBody>
        </p:sp>
        <p:cxnSp>
          <p:nvCxnSpPr>
            <p:cNvPr id="22" name="AutoShape 22"/>
            <p:cNvCxnSpPr>
              <a:cxnSpLocks noChangeShapeType="1"/>
            </p:cNvCxnSpPr>
            <p:nvPr/>
          </p:nvCxnSpPr>
          <p:spPr bwMode="auto">
            <a:xfrm>
              <a:off x="5864" y="10237"/>
              <a:ext cx="765" cy="1"/>
            </a:xfrm>
            <a:prstGeom prst="straightConnector1">
              <a:avLst/>
            </a:prstGeom>
            <a:noFill/>
            <a:ln w="9525">
              <a:solidFill>
                <a:srgbClr val="000000"/>
              </a:solidFill>
              <a:round/>
              <a:headEnd/>
              <a:tailEnd/>
            </a:ln>
          </p:spPr>
        </p:cxnSp>
        <p:cxnSp>
          <p:nvCxnSpPr>
            <p:cNvPr id="23" name="AutoShape 23"/>
            <p:cNvCxnSpPr>
              <a:cxnSpLocks noChangeShapeType="1"/>
            </p:cNvCxnSpPr>
            <p:nvPr/>
          </p:nvCxnSpPr>
          <p:spPr bwMode="auto">
            <a:xfrm>
              <a:off x="3735" y="8818"/>
              <a:ext cx="1" cy="408"/>
            </a:xfrm>
            <a:prstGeom prst="straightConnector1">
              <a:avLst/>
            </a:prstGeom>
            <a:noFill/>
            <a:ln w="9525">
              <a:solidFill>
                <a:srgbClr val="000000"/>
              </a:solidFill>
              <a:round/>
              <a:headEnd/>
              <a:tailEnd/>
            </a:ln>
          </p:spPr>
        </p:cxnSp>
        <p:grpSp>
          <p:nvGrpSpPr>
            <p:cNvPr id="24" name="Group 24"/>
            <p:cNvGrpSpPr>
              <a:grpSpLocks/>
            </p:cNvGrpSpPr>
            <p:nvPr/>
          </p:nvGrpSpPr>
          <p:grpSpPr bwMode="auto">
            <a:xfrm>
              <a:off x="3779" y="11772"/>
              <a:ext cx="1994" cy="410"/>
              <a:chOff x="3839" y="11432"/>
              <a:chExt cx="1994" cy="395"/>
            </a:xfrm>
          </p:grpSpPr>
          <p:grpSp>
            <p:nvGrpSpPr>
              <p:cNvPr id="36" name="Group 25"/>
              <p:cNvGrpSpPr>
                <a:grpSpLocks/>
              </p:cNvGrpSpPr>
              <p:nvPr/>
            </p:nvGrpSpPr>
            <p:grpSpPr bwMode="auto">
              <a:xfrm>
                <a:off x="3839" y="11432"/>
                <a:ext cx="1994" cy="395"/>
                <a:chOff x="3854" y="11432"/>
                <a:chExt cx="1994" cy="395"/>
              </a:xfrm>
            </p:grpSpPr>
            <p:sp>
              <p:nvSpPr>
                <p:cNvPr id="38" name="Rectangle 26"/>
                <p:cNvSpPr>
                  <a:spLocks noChangeArrowheads="1"/>
                </p:cNvSpPr>
                <p:nvPr/>
              </p:nvSpPr>
              <p:spPr bwMode="auto">
                <a:xfrm>
                  <a:off x="3854" y="11432"/>
                  <a:ext cx="1278" cy="395"/>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dirty="0">
                      <a:solidFill>
                        <a:schemeClr val="tx2"/>
                      </a:solidFill>
                      <a:latin typeface="+mn-ea"/>
                      <a:ea typeface="+mn-ea"/>
                    </a:rPr>
                    <a:t>D2  </a:t>
                  </a:r>
                  <a:r>
                    <a:rPr lang="zh-CN" altLang="en-US" sz="1400" dirty="0">
                      <a:solidFill>
                        <a:schemeClr val="tx2"/>
                      </a:solidFill>
                      <a:latin typeface="+mn-ea"/>
                      <a:ea typeface="+mn-ea"/>
                    </a:rPr>
                    <a:t>合格订单</a:t>
                  </a:r>
                  <a:endParaRPr lang="zh-CN" sz="3600" dirty="0">
                    <a:solidFill>
                      <a:schemeClr val="tx2"/>
                    </a:solidFill>
                    <a:latin typeface="+mn-ea"/>
                    <a:ea typeface="+mn-ea"/>
                  </a:endParaRPr>
                </a:p>
              </p:txBody>
            </p:sp>
            <p:cxnSp>
              <p:nvCxnSpPr>
                <p:cNvPr id="39" name="AutoShape 27"/>
                <p:cNvCxnSpPr>
                  <a:cxnSpLocks noChangeShapeType="1"/>
                </p:cNvCxnSpPr>
                <p:nvPr/>
              </p:nvCxnSpPr>
              <p:spPr bwMode="auto">
                <a:xfrm>
                  <a:off x="4325" y="11433"/>
                  <a:ext cx="1" cy="392"/>
                </a:xfrm>
                <a:prstGeom prst="straightConnector1">
                  <a:avLst/>
                </a:prstGeom>
                <a:noFill/>
                <a:ln w="9525">
                  <a:solidFill>
                    <a:srgbClr val="000000"/>
                  </a:solidFill>
                  <a:round/>
                  <a:headEnd/>
                  <a:tailEnd/>
                </a:ln>
              </p:spPr>
            </p:cxnSp>
            <p:cxnSp>
              <p:nvCxnSpPr>
                <p:cNvPr id="40" name="AutoShape 28"/>
                <p:cNvCxnSpPr>
                  <a:cxnSpLocks noChangeShapeType="1"/>
                </p:cNvCxnSpPr>
                <p:nvPr/>
              </p:nvCxnSpPr>
              <p:spPr bwMode="auto">
                <a:xfrm>
                  <a:off x="3973" y="11433"/>
                  <a:ext cx="1874" cy="0"/>
                </a:xfrm>
                <a:prstGeom prst="straightConnector1">
                  <a:avLst/>
                </a:prstGeom>
                <a:noFill/>
                <a:ln w="9525">
                  <a:solidFill>
                    <a:srgbClr val="000000"/>
                  </a:solidFill>
                  <a:round/>
                  <a:headEnd/>
                  <a:tailEnd/>
                </a:ln>
              </p:spPr>
            </p:cxnSp>
            <p:cxnSp>
              <p:nvCxnSpPr>
                <p:cNvPr id="41" name="AutoShape 29"/>
                <p:cNvCxnSpPr>
                  <a:cxnSpLocks noChangeShapeType="1"/>
                </p:cNvCxnSpPr>
                <p:nvPr/>
              </p:nvCxnSpPr>
              <p:spPr bwMode="auto">
                <a:xfrm>
                  <a:off x="3973" y="11825"/>
                  <a:ext cx="1875" cy="0"/>
                </a:xfrm>
                <a:prstGeom prst="straightConnector1">
                  <a:avLst/>
                </a:prstGeom>
                <a:noFill/>
                <a:ln w="9525">
                  <a:solidFill>
                    <a:srgbClr val="000000"/>
                  </a:solidFill>
                  <a:round/>
                  <a:headEnd/>
                  <a:tailEnd/>
                </a:ln>
              </p:spPr>
            </p:cxnSp>
          </p:grpSp>
          <p:cxnSp>
            <p:nvCxnSpPr>
              <p:cNvPr id="37" name="AutoShape 30"/>
              <p:cNvCxnSpPr>
                <a:cxnSpLocks noChangeShapeType="1"/>
              </p:cNvCxnSpPr>
              <p:nvPr/>
            </p:nvCxnSpPr>
            <p:spPr bwMode="auto">
              <a:xfrm>
                <a:off x="3960" y="11433"/>
                <a:ext cx="1" cy="392"/>
              </a:xfrm>
              <a:prstGeom prst="straightConnector1">
                <a:avLst/>
              </a:prstGeom>
              <a:noFill/>
              <a:ln w="9525">
                <a:solidFill>
                  <a:srgbClr val="000000"/>
                </a:solidFill>
                <a:round/>
                <a:headEnd/>
                <a:tailEnd/>
              </a:ln>
            </p:spPr>
          </p:cxnSp>
        </p:grpSp>
        <p:cxnSp>
          <p:nvCxnSpPr>
            <p:cNvPr id="25" name="AutoShape 31"/>
            <p:cNvCxnSpPr>
              <a:cxnSpLocks noChangeShapeType="1"/>
            </p:cNvCxnSpPr>
            <p:nvPr/>
          </p:nvCxnSpPr>
          <p:spPr bwMode="auto">
            <a:xfrm>
              <a:off x="4440" y="10992"/>
              <a:ext cx="1" cy="803"/>
            </a:xfrm>
            <a:prstGeom prst="straightConnector1">
              <a:avLst/>
            </a:prstGeom>
            <a:noFill/>
            <a:ln w="9525">
              <a:solidFill>
                <a:srgbClr val="000000"/>
              </a:solidFill>
              <a:round/>
              <a:headEnd/>
              <a:tailEnd type="triangle" w="med" len="med"/>
            </a:ln>
          </p:spPr>
        </p:cxnSp>
        <p:cxnSp>
          <p:nvCxnSpPr>
            <p:cNvPr id="26" name="AutoShape 32"/>
            <p:cNvCxnSpPr>
              <a:cxnSpLocks noChangeShapeType="1"/>
            </p:cNvCxnSpPr>
            <p:nvPr/>
          </p:nvCxnSpPr>
          <p:spPr bwMode="auto">
            <a:xfrm>
              <a:off x="4501" y="9226"/>
              <a:ext cx="1" cy="630"/>
            </a:xfrm>
            <a:prstGeom prst="straightConnector1">
              <a:avLst/>
            </a:prstGeom>
            <a:noFill/>
            <a:ln w="9525">
              <a:solidFill>
                <a:srgbClr val="000000"/>
              </a:solidFill>
              <a:round/>
              <a:headEnd/>
              <a:tailEnd type="triangle" w="med" len="med"/>
            </a:ln>
          </p:spPr>
        </p:cxnSp>
        <p:grpSp>
          <p:nvGrpSpPr>
            <p:cNvPr id="27" name="Group 33"/>
            <p:cNvGrpSpPr>
              <a:grpSpLocks/>
            </p:cNvGrpSpPr>
            <p:nvPr/>
          </p:nvGrpSpPr>
          <p:grpSpPr bwMode="auto">
            <a:xfrm>
              <a:off x="6426" y="11728"/>
              <a:ext cx="1942" cy="407"/>
              <a:chOff x="3891" y="11433"/>
              <a:chExt cx="1942" cy="392"/>
            </a:xfrm>
          </p:grpSpPr>
          <p:grpSp>
            <p:nvGrpSpPr>
              <p:cNvPr id="30" name="Group 34"/>
              <p:cNvGrpSpPr>
                <a:grpSpLocks/>
              </p:cNvGrpSpPr>
              <p:nvPr/>
            </p:nvGrpSpPr>
            <p:grpSpPr bwMode="auto">
              <a:xfrm>
                <a:off x="3891" y="11433"/>
                <a:ext cx="1942" cy="392"/>
                <a:chOff x="3906" y="11433"/>
                <a:chExt cx="1942" cy="392"/>
              </a:xfrm>
            </p:grpSpPr>
            <p:sp>
              <p:nvSpPr>
                <p:cNvPr id="32" name="Rectangle 35"/>
                <p:cNvSpPr>
                  <a:spLocks noChangeArrowheads="1"/>
                </p:cNvSpPr>
                <p:nvPr/>
              </p:nvSpPr>
              <p:spPr bwMode="auto">
                <a:xfrm>
                  <a:off x="3906" y="11434"/>
                  <a:ext cx="1368" cy="391"/>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dirty="0">
                      <a:solidFill>
                        <a:schemeClr val="tx2"/>
                      </a:solidFill>
                      <a:latin typeface="+mn-ea"/>
                      <a:ea typeface="+mn-ea"/>
                    </a:rPr>
                    <a:t>D3  </a:t>
                  </a:r>
                  <a:r>
                    <a:rPr lang="zh-CN" altLang="en-US" sz="1400" dirty="0">
                      <a:solidFill>
                        <a:schemeClr val="tx2"/>
                      </a:solidFill>
                      <a:latin typeface="+mn-ea"/>
                      <a:ea typeface="+mn-ea"/>
                    </a:rPr>
                    <a:t>出版社要求</a:t>
                  </a:r>
                  <a:endParaRPr lang="zh-CN" sz="3600" dirty="0">
                    <a:solidFill>
                      <a:schemeClr val="tx2"/>
                    </a:solidFill>
                    <a:latin typeface="+mn-ea"/>
                    <a:ea typeface="+mn-ea"/>
                  </a:endParaRPr>
                </a:p>
              </p:txBody>
            </p:sp>
            <p:cxnSp>
              <p:nvCxnSpPr>
                <p:cNvPr id="33" name="AutoShape 36"/>
                <p:cNvCxnSpPr>
                  <a:cxnSpLocks noChangeShapeType="1"/>
                </p:cNvCxnSpPr>
                <p:nvPr/>
              </p:nvCxnSpPr>
              <p:spPr bwMode="auto">
                <a:xfrm>
                  <a:off x="4325" y="11433"/>
                  <a:ext cx="1" cy="392"/>
                </a:xfrm>
                <a:prstGeom prst="straightConnector1">
                  <a:avLst/>
                </a:prstGeom>
                <a:noFill/>
                <a:ln w="9525">
                  <a:solidFill>
                    <a:srgbClr val="000000"/>
                  </a:solidFill>
                  <a:round/>
                  <a:headEnd/>
                  <a:tailEnd/>
                </a:ln>
              </p:spPr>
            </p:cxnSp>
            <p:cxnSp>
              <p:nvCxnSpPr>
                <p:cNvPr id="34" name="AutoShape 37"/>
                <p:cNvCxnSpPr>
                  <a:cxnSpLocks noChangeShapeType="1"/>
                </p:cNvCxnSpPr>
                <p:nvPr/>
              </p:nvCxnSpPr>
              <p:spPr bwMode="auto">
                <a:xfrm>
                  <a:off x="3973" y="11433"/>
                  <a:ext cx="1874" cy="0"/>
                </a:xfrm>
                <a:prstGeom prst="straightConnector1">
                  <a:avLst/>
                </a:prstGeom>
                <a:noFill/>
                <a:ln w="9525">
                  <a:solidFill>
                    <a:srgbClr val="000000"/>
                  </a:solidFill>
                  <a:round/>
                  <a:headEnd/>
                  <a:tailEnd/>
                </a:ln>
              </p:spPr>
            </p:cxnSp>
            <p:cxnSp>
              <p:nvCxnSpPr>
                <p:cNvPr id="35" name="AutoShape 38"/>
                <p:cNvCxnSpPr>
                  <a:cxnSpLocks noChangeShapeType="1"/>
                </p:cNvCxnSpPr>
                <p:nvPr/>
              </p:nvCxnSpPr>
              <p:spPr bwMode="auto">
                <a:xfrm>
                  <a:off x="3973" y="11825"/>
                  <a:ext cx="1875" cy="0"/>
                </a:xfrm>
                <a:prstGeom prst="straightConnector1">
                  <a:avLst/>
                </a:prstGeom>
                <a:noFill/>
                <a:ln w="9525">
                  <a:solidFill>
                    <a:srgbClr val="000000"/>
                  </a:solidFill>
                  <a:round/>
                  <a:headEnd/>
                  <a:tailEnd/>
                </a:ln>
              </p:spPr>
            </p:cxnSp>
          </p:grpSp>
          <p:cxnSp>
            <p:nvCxnSpPr>
              <p:cNvPr id="31" name="AutoShape 39"/>
              <p:cNvCxnSpPr>
                <a:cxnSpLocks noChangeShapeType="1"/>
              </p:cNvCxnSpPr>
              <p:nvPr/>
            </p:nvCxnSpPr>
            <p:spPr bwMode="auto">
              <a:xfrm>
                <a:off x="3960" y="11433"/>
                <a:ext cx="1" cy="392"/>
              </a:xfrm>
              <a:prstGeom prst="straightConnector1">
                <a:avLst/>
              </a:prstGeom>
              <a:noFill/>
              <a:ln w="9525">
                <a:solidFill>
                  <a:srgbClr val="000000"/>
                </a:solidFill>
                <a:round/>
                <a:headEnd/>
                <a:tailEnd/>
              </a:ln>
            </p:spPr>
          </p:cxnSp>
        </p:grpSp>
        <p:cxnSp>
          <p:nvCxnSpPr>
            <p:cNvPr id="28" name="AutoShape 40"/>
            <p:cNvCxnSpPr>
              <a:cxnSpLocks noChangeShapeType="1"/>
              <a:endCxn id="21" idx="1"/>
            </p:cNvCxnSpPr>
            <p:nvPr/>
          </p:nvCxnSpPr>
          <p:spPr bwMode="auto">
            <a:xfrm rot="5400000" flipH="1" flipV="1">
              <a:off x="4809" y="10753"/>
              <a:ext cx="1371" cy="714"/>
            </a:xfrm>
            <a:prstGeom prst="curvedConnector2">
              <a:avLst/>
            </a:prstGeom>
            <a:noFill/>
            <a:ln w="9525">
              <a:solidFill>
                <a:srgbClr val="000000"/>
              </a:solidFill>
              <a:round/>
              <a:headEnd/>
              <a:tailEnd type="triangle" w="med" len="med"/>
            </a:ln>
          </p:spPr>
        </p:cxnSp>
        <p:cxnSp>
          <p:nvCxnSpPr>
            <p:cNvPr id="29" name="AutoShape 41"/>
            <p:cNvCxnSpPr>
              <a:cxnSpLocks noChangeShapeType="1"/>
              <a:stCxn id="32" idx="0"/>
            </p:cNvCxnSpPr>
            <p:nvPr/>
          </p:nvCxnSpPr>
          <p:spPr bwMode="auto">
            <a:xfrm rot="16200000" flipV="1">
              <a:off x="6436" y="11053"/>
              <a:ext cx="734" cy="613"/>
            </a:xfrm>
            <a:prstGeom prst="curvedConnector2">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714356"/>
            <a:ext cx="8229600" cy="1143000"/>
          </a:xfrm>
        </p:spPr>
        <p:txBody>
          <a:bodyPr/>
          <a:lstStyle/>
          <a:p>
            <a:pPr algn="l"/>
            <a:r>
              <a:rPr lang="en-US" altLang="zh-CN" b="1" dirty="0" smtClean="0">
                <a:solidFill>
                  <a:schemeClr val="tx2"/>
                </a:solidFill>
              </a:rPr>
              <a:t>3.</a:t>
            </a:r>
            <a:r>
              <a:rPr lang="zh-CN" altLang="en-US" b="1" dirty="0" smtClean="0">
                <a:solidFill>
                  <a:schemeClr val="tx2"/>
                </a:solidFill>
              </a:rPr>
              <a:t>第二步细化数据流图</a:t>
            </a:r>
          </a:p>
        </p:txBody>
      </p:sp>
      <p:grpSp>
        <p:nvGrpSpPr>
          <p:cNvPr id="6" name="Group 2"/>
          <p:cNvGrpSpPr>
            <a:grpSpLocks/>
          </p:cNvGrpSpPr>
          <p:nvPr/>
        </p:nvGrpSpPr>
        <p:grpSpPr bwMode="auto">
          <a:xfrm>
            <a:off x="323850" y="1530374"/>
            <a:ext cx="8208963" cy="5256212"/>
            <a:chOff x="687" y="2570"/>
            <a:chExt cx="8637" cy="4697"/>
          </a:xfrm>
        </p:grpSpPr>
        <p:sp>
          <p:nvSpPr>
            <p:cNvPr id="7" name="Rectangle 3"/>
            <p:cNvSpPr>
              <a:spLocks noChangeArrowheads="1"/>
            </p:cNvSpPr>
            <p:nvPr/>
          </p:nvSpPr>
          <p:spPr bwMode="auto">
            <a:xfrm>
              <a:off x="8586" y="5339"/>
              <a:ext cx="738" cy="828"/>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汇总订单</a:t>
              </a:r>
              <a:endParaRPr lang="zh-CN" sz="3600">
                <a:solidFill>
                  <a:schemeClr val="tx2"/>
                </a:solidFill>
                <a:latin typeface="+mn-ea"/>
                <a:ea typeface="+mn-ea"/>
              </a:endParaRPr>
            </a:p>
          </p:txBody>
        </p:sp>
        <p:sp>
          <p:nvSpPr>
            <p:cNvPr id="8" name="Rectangle 4"/>
            <p:cNvSpPr>
              <a:spLocks noChangeArrowheads="1"/>
            </p:cNvSpPr>
            <p:nvPr/>
          </p:nvSpPr>
          <p:spPr bwMode="auto">
            <a:xfrm>
              <a:off x="7405" y="3659"/>
              <a:ext cx="1279"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出版社要求</a:t>
              </a:r>
              <a:endParaRPr lang="zh-CN" sz="3600">
                <a:solidFill>
                  <a:schemeClr val="tx2"/>
                </a:solidFill>
                <a:latin typeface="+mn-ea"/>
                <a:ea typeface="+mn-ea"/>
              </a:endParaRPr>
            </a:p>
          </p:txBody>
        </p:sp>
        <p:sp>
          <p:nvSpPr>
            <p:cNvPr id="9" name="Rectangle 5"/>
            <p:cNvSpPr>
              <a:spLocks noChangeArrowheads="1"/>
            </p:cNvSpPr>
            <p:nvPr/>
          </p:nvSpPr>
          <p:spPr bwMode="auto">
            <a:xfrm>
              <a:off x="7495" y="5428"/>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待发订单</a:t>
              </a:r>
              <a:endParaRPr lang="zh-CN" sz="3600">
                <a:solidFill>
                  <a:schemeClr val="tx2"/>
                </a:solidFill>
                <a:latin typeface="+mn-ea"/>
                <a:ea typeface="+mn-ea"/>
              </a:endParaRPr>
            </a:p>
          </p:txBody>
        </p:sp>
        <p:sp>
          <p:nvSpPr>
            <p:cNvPr id="10" name="Rectangle 6"/>
            <p:cNvSpPr>
              <a:spLocks noChangeArrowheads="1"/>
            </p:cNvSpPr>
            <p:nvPr/>
          </p:nvSpPr>
          <p:spPr bwMode="auto">
            <a:xfrm>
              <a:off x="6306" y="3390"/>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待发订单</a:t>
              </a:r>
              <a:endParaRPr lang="zh-CN" sz="3600">
                <a:solidFill>
                  <a:schemeClr val="tx2"/>
                </a:solidFill>
                <a:latin typeface="+mn-ea"/>
                <a:ea typeface="+mn-ea"/>
              </a:endParaRPr>
            </a:p>
          </p:txBody>
        </p:sp>
        <p:sp>
          <p:nvSpPr>
            <p:cNvPr id="11" name="Rectangle 7"/>
            <p:cNvSpPr>
              <a:spLocks noChangeArrowheads="1"/>
            </p:cNvSpPr>
            <p:nvPr/>
          </p:nvSpPr>
          <p:spPr bwMode="auto">
            <a:xfrm>
              <a:off x="6306" y="5339"/>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待发订单</a:t>
              </a:r>
              <a:endParaRPr lang="zh-CN" sz="3600">
                <a:solidFill>
                  <a:schemeClr val="tx2"/>
                </a:solidFill>
                <a:latin typeface="+mn-ea"/>
                <a:ea typeface="+mn-ea"/>
              </a:endParaRPr>
            </a:p>
          </p:txBody>
        </p:sp>
        <p:sp>
          <p:nvSpPr>
            <p:cNvPr id="12" name="Rectangle 8"/>
            <p:cNvSpPr>
              <a:spLocks noChangeArrowheads="1"/>
            </p:cNvSpPr>
            <p:nvPr/>
          </p:nvSpPr>
          <p:spPr bwMode="auto">
            <a:xfrm>
              <a:off x="5823" y="2570"/>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优先订单</a:t>
              </a:r>
              <a:endParaRPr lang="zh-CN" sz="3600">
                <a:solidFill>
                  <a:schemeClr val="tx2"/>
                </a:solidFill>
                <a:latin typeface="+mn-ea"/>
                <a:ea typeface="+mn-ea"/>
              </a:endParaRPr>
            </a:p>
          </p:txBody>
        </p:sp>
        <p:sp>
          <p:nvSpPr>
            <p:cNvPr id="13" name="Rectangle 9"/>
            <p:cNvSpPr>
              <a:spLocks noChangeArrowheads="1"/>
            </p:cNvSpPr>
            <p:nvPr/>
          </p:nvSpPr>
          <p:spPr bwMode="auto">
            <a:xfrm>
              <a:off x="4392" y="5234"/>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正常订单</a:t>
              </a:r>
              <a:endParaRPr lang="zh-CN" sz="3600">
                <a:solidFill>
                  <a:schemeClr val="tx2"/>
                </a:solidFill>
                <a:latin typeface="+mn-ea"/>
                <a:ea typeface="+mn-ea"/>
              </a:endParaRPr>
            </a:p>
          </p:txBody>
        </p:sp>
        <p:sp>
          <p:nvSpPr>
            <p:cNvPr id="14" name="Rectangle 10"/>
            <p:cNvSpPr>
              <a:spLocks noChangeArrowheads="1"/>
            </p:cNvSpPr>
            <p:nvPr/>
          </p:nvSpPr>
          <p:spPr bwMode="auto">
            <a:xfrm>
              <a:off x="4343" y="3667"/>
              <a:ext cx="1032"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优先订单</a:t>
              </a:r>
              <a:endParaRPr lang="zh-CN" sz="3600">
                <a:solidFill>
                  <a:schemeClr val="tx2"/>
                </a:solidFill>
                <a:latin typeface="+mn-ea"/>
                <a:ea typeface="+mn-ea"/>
              </a:endParaRPr>
            </a:p>
          </p:txBody>
        </p:sp>
        <p:sp>
          <p:nvSpPr>
            <p:cNvPr id="15" name="Rectangle 11"/>
            <p:cNvSpPr>
              <a:spLocks noChangeArrowheads="1"/>
            </p:cNvSpPr>
            <p:nvPr/>
          </p:nvSpPr>
          <p:spPr bwMode="auto">
            <a:xfrm>
              <a:off x="3040" y="5499"/>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顾客信息</a:t>
              </a:r>
              <a:endParaRPr lang="zh-CN" sz="3600">
                <a:solidFill>
                  <a:schemeClr val="tx2"/>
                </a:solidFill>
                <a:latin typeface="+mn-ea"/>
                <a:ea typeface="+mn-ea"/>
              </a:endParaRPr>
            </a:p>
          </p:txBody>
        </p:sp>
        <p:sp>
          <p:nvSpPr>
            <p:cNvPr id="16" name="Rectangle 12"/>
            <p:cNvSpPr>
              <a:spLocks noChangeArrowheads="1"/>
            </p:cNvSpPr>
            <p:nvPr/>
          </p:nvSpPr>
          <p:spPr bwMode="auto">
            <a:xfrm>
              <a:off x="3745" y="3336"/>
              <a:ext cx="1032"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订单数目</a:t>
              </a:r>
              <a:endParaRPr lang="zh-CN" sz="3600">
                <a:solidFill>
                  <a:schemeClr val="tx2"/>
                </a:solidFill>
                <a:latin typeface="+mn-ea"/>
                <a:ea typeface="+mn-ea"/>
              </a:endParaRPr>
            </a:p>
          </p:txBody>
        </p:sp>
        <p:sp>
          <p:nvSpPr>
            <p:cNvPr id="17" name="Rectangle 13"/>
            <p:cNvSpPr>
              <a:spLocks noChangeArrowheads="1"/>
            </p:cNvSpPr>
            <p:nvPr/>
          </p:nvSpPr>
          <p:spPr bwMode="auto">
            <a:xfrm>
              <a:off x="2609" y="3396"/>
              <a:ext cx="1032"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订单数目</a:t>
              </a:r>
              <a:endParaRPr lang="zh-CN" sz="3600">
                <a:solidFill>
                  <a:schemeClr val="tx2"/>
                </a:solidFill>
                <a:latin typeface="+mn-ea"/>
                <a:ea typeface="+mn-ea"/>
              </a:endParaRPr>
            </a:p>
          </p:txBody>
        </p:sp>
        <p:sp>
          <p:nvSpPr>
            <p:cNvPr id="18" name="Rectangle 14"/>
            <p:cNvSpPr>
              <a:spLocks noChangeArrowheads="1"/>
            </p:cNvSpPr>
            <p:nvPr/>
          </p:nvSpPr>
          <p:spPr bwMode="auto">
            <a:xfrm>
              <a:off x="3610" y="6851"/>
              <a:ext cx="3184" cy="416"/>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dirty="0" smtClean="0">
                  <a:solidFill>
                    <a:schemeClr val="tx2"/>
                  </a:solidFill>
                  <a:latin typeface="+mn-ea"/>
                  <a:ea typeface="+mn-ea"/>
                </a:rPr>
                <a:t>1</a:t>
              </a:r>
              <a:r>
                <a:rPr lang="zh-CN" altLang="en-US" sz="1400" dirty="0">
                  <a:solidFill>
                    <a:schemeClr val="tx2"/>
                  </a:solidFill>
                  <a:latin typeface="+mn-ea"/>
                  <a:ea typeface="+mn-ea"/>
                </a:rPr>
                <a:t>层的</a:t>
              </a:r>
              <a:r>
                <a:rPr lang="en-US" altLang="zh-CN" sz="1400" dirty="0">
                  <a:solidFill>
                    <a:schemeClr val="tx2"/>
                  </a:solidFill>
                  <a:latin typeface="+mn-ea"/>
                  <a:ea typeface="+mn-ea"/>
                </a:rPr>
                <a:t>DFD</a:t>
              </a:r>
              <a:r>
                <a:rPr lang="zh-CN" altLang="en-US" sz="1400" dirty="0">
                  <a:solidFill>
                    <a:schemeClr val="tx2"/>
                  </a:solidFill>
                  <a:latin typeface="+mn-ea"/>
                  <a:ea typeface="+mn-ea"/>
                </a:rPr>
                <a:t>图</a:t>
              </a:r>
              <a:endParaRPr lang="zh-CN" altLang="en-US" sz="1600" dirty="0">
                <a:solidFill>
                  <a:schemeClr val="tx2"/>
                </a:solidFill>
                <a:latin typeface="+mn-ea"/>
                <a:ea typeface="+mn-ea"/>
              </a:endParaRPr>
            </a:p>
            <a:p>
              <a:pPr algn="ctr" eaLnBrk="1" hangingPunct="1">
                <a:defRPr/>
              </a:pPr>
              <a:endParaRPr lang="zh-CN" altLang="zh-CN" sz="3600" dirty="0">
                <a:solidFill>
                  <a:schemeClr val="tx2"/>
                </a:solidFill>
                <a:latin typeface="+mn-ea"/>
                <a:ea typeface="+mn-ea"/>
              </a:endParaRPr>
            </a:p>
          </p:txBody>
        </p:sp>
        <p:sp>
          <p:nvSpPr>
            <p:cNvPr id="19" name="Rectangle 15"/>
            <p:cNvSpPr>
              <a:spLocks noChangeArrowheads="1"/>
            </p:cNvSpPr>
            <p:nvPr/>
          </p:nvSpPr>
          <p:spPr bwMode="auto">
            <a:xfrm>
              <a:off x="8255" y="6168"/>
              <a:ext cx="915" cy="448"/>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400">
                  <a:solidFill>
                    <a:schemeClr val="tx2"/>
                  </a:solidFill>
                  <a:latin typeface="+mn-ea"/>
                  <a:ea typeface="+mn-ea"/>
                </a:rPr>
                <a:t>出版社</a:t>
              </a:r>
              <a:endParaRPr lang="zh-CN" sz="3600">
                <a:solidFill>
                  <a:schemeClr val="tx2"/>
                </a:solidFill>
                <a:latin typeface="+mn-ea"/>
                <a:ea typeface="+mn-ea"/>
              </a:endParaRPr>
            </a:p>
          </p:txBody>
        </p:sp>
        <p:sp>
          <p:nvSpPr>
            <p:cNvPr id="20" name="Rectangle 16"/>
            <p:cNvSpPr>
              <a:spLocks noChangeArrowheads="1"/>
            </p:cNvSpPr>
            <p:nvPr/>
          </p:nvSpPr>
          <p:spPr bwMode="auto">
            <a:xfrm>
              <a:off x="1363" y="3396"/>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图书目录</a:t>
              </a:r>
              <a:endParaRPr lang="zh-CN" sz="3600">
                <a:solidFill>
                  <a:schemeClr val="tx2"/>
                </a:solidFill>
                <a:latin typeface="+mn-ea"/>
                <a:ea typeface="+mn-ea"/>
              </a:endParaRPr>
            </a:p>
          </p:txBody>
        </p:sp>
        <p:sp>
          <p:nvSpPr>
            <p:cNvPr id="21" name="Rectangle 17"/>
            <p:cNvSpPr>
              <a:spLocks noChangeArrowheads="1"/>
            </p:cNvSpPr>
            <p:nvPr/>
          </p:nvSpPr>
          <p:spPr bwMode="auto">
            <a:xfrm>
              <a:off x="2321" y="5114"/>
              <a:ext cx="1096" cy="468"/>
            </a:xfrm>
            <a:prstGeom prst="rect">
              <a:avLst/>
            </a:prstGeom>
            <a:solidFill>
              <a:srgbClr val="FFFFFF"/>
            </a:solidFill>
            <a:ln w="9525" algn="ctr">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订单信息</a:t>
              </a:r>
              <a:endParaRPr lang="zh-CN" sz="3600">
                <a:solidFill>
                  <a:schemeClr val="tx2"/>
                </a:solidFill>
                <a:latin typeface="+mn-ea"/>
                <a:ea typeface="+mn-ea"/>
              </a:endParaRPr>
            </a:p>
          </p:txBody>
        </p:sp>
        <p:sp>
          <p:nvSpPr>
            <p:cNvPr id="22" name="Rectangle 18"/>
            <p:cNvSpPr>
              <a:spLocks noChangeArrowheads="1"/>
            </p:cNvSpPr>
            <p:nvPr/>
          </p:nvSpPr>
          <p:spPr bwMode="auto">
            <a:xfrm>
              <a:off x="1753" y="5141"/>
              <a:ext cx="675" cy="794"/>
            </a:xfrm>
            <a:prstGeom prst="rect">
              <a:avLst/>
            </a:prstGeom>
            <a:solidFill>
              <a:srgbClr val="FFFFFF"/>
            </a:solidFill>
            <a:ln w="9525" algn="ctr">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订单信息</a:t>
              </a:r>
              <a:endParaRPr lang="zh-CN" sz="3600">
                <a:solidFill>
                  <a:schemeClr val="tx2"/>
                </a:solidFill>
                <a:latin typeface="+mn-ea"/>
                <a:ea typeface="+mn-ea"/>
              </a:endParaRPr>
            </a:p>
          </p:txBody>
        </p:sp>
        <p:sp>
          <p:nvSpPr>
            <p:cNvPr id="23" name="Rectangle 19"/>
            <p:cNvSpPr>
              <a:spLocks noChangeArrowheads="1"/>
            </p:cNvSpPr>
            <p:nvPr/>
          </p:nvSpPr>
          <p:spPr bwMode="auto">
            <a:xfrm>
              <a:off x="1332" y="4162"/>
              <a:ext cx="690" cy="457"/>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订单</a:t>
              </a:r>
              <a:endParaRPr lang="zh-CN" sz="3600">
                <a:solidFill>
                  <a:schemeClr val="tx2"/>
                </a:solidFill>
                <a:latin typeface="+mn-ea"/>
                <a:ea typeface="+mn-ea"/>
              </a:endParaRPr>
            </a:p>
          </p:txBody>
        </p:sp>
        <p:sp>
          <p:nvSpPr>
            <p:cNvPr id="24" name="Rectangle 20"/>
            <p:cNvSpPr>
              <a:spLocks noChangeArrowheads="1"/>
            </p:cNvSpPr>
            <p:nvPr/>
          </p:nvSpPr>
          <p:spPr bwMode="auto">
            <a:xfrm>
              <a:off x="687" y="4309"/>
              <a:ext cx="735" cy="482"/>
            </a:xfrm>
            <a:prstGeom prst="rect">
              <a:avLst/>
            </a:prstGeom>
            <a:solidFill>
              <a:srgbClr val="FFFFFF"/>
            </a:solidFill>
            <a:ln w="9525">
              <a:solidFill>
                <a:srgbClr val="000000"/>
              </a:solidFill>
              <a:miter lim="800000"/>
              <a:headEnd/>
              <a:tailEnd/>
            </a:ln>
          </p:spPr>
          <p:txBody>
            <a:bodyPr/>
            <a:lstStyle/>
            <a:p>
              <a:pPr algn="ctr" eaLnBrk="1" hangingPunct="1">
                <a:defRPr/>
              </a:pPr>
              <a:r>
                <a:rPr lang="zh-CN" altLang="en-US" sz="1400">
                  <a:solidFill>
                    <a:schemeClr val="tx2"/>
                  </a:solidFill>
                  <a:latin typeface="+mn-ea"/>
                  <a:ea typeface="+mn-ea"/>
                </a:rPr>
                <a:t>顾客</a:t>
              </a:r>
              <a:endParaRPr lang="zh-CN" sz="3600">
                <a:solidFill>
                  <a:schemeClr val="tx2"/>
                </a:solidFill>
                <a:latin typeface="+mn-ea"/>
                <a:ea typeface="+mn-ea"/>
              </a:endParaRPr>
            </a:p>
          </p:txBody>
        </p:sp>
        <p:cxnSp>
          <p:nvCxnSpPr>
            <p:cNvPr id="25" name="AutoShape 21"/>
            <p:cNvCxnSpPr>
              <a:cxnSpLocks noChangeShapeType="1"/>
            </p:cNvCxnSpPr>
            <p:nvPr/>
          </p:nvCxnSpPr>
          <p:spPr bwMode="auto">
            <a:xfrm>
              <a:off x="1422" y="4542"/>
              <a:ext cx="556" cy="1"/>
            </a:xfrm>
            <a:prstGeom prst="straightConnector1">
              <a:avLst/>
            </a:prstGeom>
            <a:noFill/>
            <a:ln w="9525">
              <a:solidFill>
                <a:srgbClr val="000000"/>
              </a:solidFill>
              <a:round/>
              <a:headEnd/>
              <a:tailEnd type="triangle" w="med" len="med"/>
            </a:ln>
          </p:spPr>
        </p:cxnSp>
        <p:sp>
          <p:nvSpPr>
            <p:cNvPr id="26" name="AutoShape 22"/>
            <p:cNvSpPr>
              <a:spLocks noChangeArrowheads="1"/>
            </p:cNvSpPr>
            <p:nvPr/>
          </p:nvSpPr>
          <p:spPr bwMode="auto">
            <a:xfrm>
              <a:off x="1976" y="4006"/>
              <a:ext cx="765" cy="1135"/>
            </a:xfrm>
            <a:prstGeom prst="roundRect">
              <a:avLst>
                <a:gd name="adj" fmla="val 16667"/>
              </a:avLst>
            </a:prstGeom>
            <a:solidFill>
              <a:srgbClr val="FFFFFF"/>
            </a:solidFill>
            <a:ln w="9525">
              <a:solidFill>
                <a:srgbClr val="000000"/>
              </a:solidFill>
              <a:round/>
              <a:headEnd/>
              <a:tailEnd/>
            </a:ln>
          </p:spPr>
          <p:txBody>
            <a:bodyPr/>
            <a:lstStyle/>
            <a:p>
              <a:pPr algn="ctr" eaLnBrk="1" hangingPunct="1"/>
              <a:r>
                <a:rPr lang="en-US" altLang="zh-CN" sz="1400">
                  <a:solidFill>
                    <a:schemeClr val="tx2"/>
                  </a:solidFill>
                  <a:latin typeface="微软雅黑" pitchFamily="34" charset="-122"/>
                  <a:ea typeface="微软雅黑" pitchFamily="34" charset="-122"/>
                </a:rPr>
                <a:t>1</a:t>
              </a:r>
            </a:p>
            <a:p>
              <a:pPr algn="ctr" eaLnBrk="1" hangingPunct="1"/>
              <a:endParaRPr lang="en-US" altLang="zh-CN" sz="1400">
                <a:solidFill>
                  <a:schemeClr val="tx2"/>
                </a:solidFill>
                <a:latin typeface="微软雅黑" pitchFamily="34" charset="-122"/>
                <a:ea typeface="微软雅黑" pitchFamily="34" charset="-122"/>
              </a:endParaRPr>
            </a:p>
            <a:p>
              <a:pPr algn="ctr" eaLnBrk="1" hangingPunct="1"/>
              <a:r>
                <a:rPr lang="zh-CN" altLang="en-US" sz="1400">
                  <a:solidFill>
                    <a:schemeClr val="tx2"/>
                  </a:solidFill>
                  <a:latin typeface="微软雅黑" pitchFamily="34" charset="-122"/>
                  <a:ea typeface="微软雅黑" pitchFamily="34" charset="-122"/>
                </a:rPr>
                <a:t>订单检查</a:t>
              </a:r>
              <a:endParaRPr lang="zh-CN" sz="3600">
                <a:solidFill>
                  <a:schemeClr val="tx2"/>
                </a:solidFill>
                <a:latin typeface="微软雅黑" pitchFamily="34" charset="-122"/>
                <a:ea typeface="微软雅黑" pitchFamily="34" charset="-122"/>
              </a:endParaRPr>
            </a:p>
          </p:txBody>
        </p:sp>
        <p:cxnSp>
          <p:nvCxnSpPr>
            <p:cNvPr id="27" name="AutoShape 23"/>
            <p:cNvCxnSpPr>
              <a:cxnSpLocks noChangeShapeType="1"/>
            </p:cNvCxnSpPr>
            <p:nvPr/>
          </p:nvCxnSpPr>
          <p:spPr bwMode="auto">
            <a:xfrm>
              <a:off x="1962" y="4410"/>
              <a:ext cx="765" cy="1"/>
            </a:xfrm>
            <a:prstGeom prst="straightConnector1">
              <a:avLst/>
            </a:prstGeom>
            <a:noFill/>
            <a:ln w="9525">
              <a:solidFill>
                <a:srgbClr val="000000"/>
              </a:solidFill>
              <a:round/>
              <a:headEnd/>
              <a:tailEnd/>
            </a:ln>
          </p:spPr>
        </p:cxnSp>
        <p:cxnSp>
          <p:nvCxnSpPr>
            <p:cNvPr id="28" name="AutoShape 24"/>
            <p:cNvCxnSpPr>
              <a:cxnSpLocks noChangeShapeType="1"/>
            </p:cNvCxnSpPr>
            <p:nvPr/>
          </p:nvCxnSpPr>
          <p:spPr bwMode="auto">
            <a:xfrm>
              <a:off x="2292" y="5141"/>
              <a:ext cx="1" cy="803"/>
            </a:xfrm>
            <a:prstGeom prst="straightConnector1">
              <a:avLst/>
            </a:prstGeom>
            <a:noFill/>
            <a:ln w="9525">
              <a:solidFill>
                <a:srgbClr val="000000"/>
              </a:solidFill>
              <a:round/>
              <a:headEnd/>
              <a:tailEnd type="triangle" w="med" len="med"/>
            </a:ln>
          </p:spPr>
        </p:cxnSp>
        <p:cxnSp>
          <p:nvCxnSpPr>
            <p:cNvPr id="29" name="AutoShape 25"/>
            <p:cNvCxnSpPr>
              <a:cxnSpLocks noChangeShapeType="1"/>
            </p:cNvCxnSpPr>
            <p:nvPr/>
          </p:nvCxnSpPr>
          <p:spPr bwMode="auto">
            <a:xfrm>
              <a:off x="2248" y="3375"/>
              <a:ext cx="1" cy="630"/>
            </a:xfrm>
            <a:prstGeom prst="straightConnector1">
              <a:avLst/>
            </a:prstGeom>
            <a:noFill/>
            <a:ln w="9525">
              <a:solidFill>
                <a:srgbClr val="000000"/>
              </a:solidFill>
              <a:round/>
              <a:headEnd/>
              <a:tailEnd type="triangle" w="med" len="med"/>
            </a:ln>
          </p:spPr>
        </p:cxnSp>
        <p:cxnSp>
          <p:nvCxnSpPr>
            <p:cNvPr id="30" name="AutoShape 26"/>
            <p:cNvCxnSpPr>
              <a:cxnSpLocks noChangeShapeType="1"/>
              <a:endCxn id="106" idx="2"/>
            </p:cNvCxnSpPr>
            <p:nvPr/>
          </p:nvCxnSpPr>
          <p:spPr bwMode="auto">
            <a:xfrm flipV="1">
              <a:off x="2156" y="5082"/>
              <a:ext cx="1148" cy="841"/>
            </a:xfrm>
            <a:prstGeom prst="curvedConnector2">
              <a:avLst/>
            </a:prstGeom>
            <a:noFill/>
            <a:ln w="9525">
              <a:solidFill>
                <a:srgbClr val="000000"/>
              </a:solidFill>
              <a:round/>
              <a:headEnd/>
              <a:tailEnd type="triangle" w="med" len="med"/>
            </a:ln>
          </p:spPr>
        </p:cxnSp>
        <p:grpSp>
          <p:nvGrpSpPr>
            <p:cNvPr id="31" name="Group 27"/>
            <p:cNvGrpSpPr>
              <a:grpSpLocks/>
            </p:cNvGrpSpPr>
            <p:nvPr/>
          </p:nvGrpSpPr>
          <p:grpSpPr bwMode="auto">
            <a:xfrm>
              <a:off x="2949" y="4034"/>
              <a:ext cx="710" cy="1050"/>
              <a:chOff x="4057" y="4019"/>
              <a:chExt cx="710" cy="1050"/>
            </a:xfrm>
          </p:grpSpPr>
          <p:sp>
            <p:nvSpPr>
              <p:cNvPr id="106" name="AutoShape 28"/>
              <p:cNvSpPr>
                <a:spLocks noChangeArrowheads="1"/>
              </p:cNvSpPr>
              <p:nvPr/>
            </p:nvSpPr>
            <p:spPr bwMode="auto">
              <a:xfrm>
                <a:off x="4057" y="4019"/>
                <a:ext cx="710" cy="1050"/>
              </a:xfrm>
              <a:prstGeom prst="roundRect">
                <a:avLst>
                  <a:gd name="adj" fmla="val 16667"/>
                </a:avLst>
              </a:prstGeom>
              <a:solidFill>
                <a:srgbClr val="FFFFFF"/>
              </a:solidFill>
              <a:ln w="9525" algn="ctr">
                <a:solidFill>
                  <a:srgbClr val="000000"/>
                </a:solidFill>
                <a:round/>
                <a:headEnd/>
                <a:tailEnd/>
              </a:ln>
            </p:spPr>
            <p:txBody>
              <a:bodyPr/>
              <a:lstStyle/>
              <a:p>
                <a:pPr algn="ctr" eaLnBrk="1" hangingPunct="1">
                  <a:defRPr/>
                </a:pPr>
                <a:r>
                  <a:rPr lang="en-US" altLang="zh-CN" sz="1400" dirty="0">
                    <a:solidFill>
                      <a:schemeClr val="tx2"/>
                    </a:solidFill>
                    <a:latin typeface="+mn-ea"/>
                    <a:ea typeface="+mn-ea"/>
                  </a:rPr>
                  <a:t>2.1</a:t>
                </a:r>
              </a:p>
              <a:p>
                <a:pPr algn="ctr" eaLnBrk="1" hangingPunct="1">
                  <a:defRPr/>
                </a:pPr>
                <a:endParaRPr lang="en-US" altLang="zh-CN" sz="1400" dirty="0">
                  <a:solidFill>
                    <a:schemeClr val="tx2"/>
                  </a:solidFill>
                  <a:latin typeface="+mn-ea"/>
                  <a:ea typeface="+mn-ea"/>
                </a:endParaRPr>
              </a:p>
              <a:p>
                <a:pPr algn="ctr" eaLnBrk="1" hangingPunct="1">
                  <a:defRPr/>
                </a:pPr>
                <a:r>
                  <a:rPr lang="zh-CN" altLang="en-US" sz="1400" dirty="0">
                    <a:solidFill>
                      <a:schemeClr val="tx2"/>
                    </a:solidFill>
                    <a:latin typeface="+mn-ea"/>
                    <a:ea typeface="+mn-ea"/>
                  </a:rPr>
                  <a:t>数目统计</a:t>
                </a:r>
                <a:endParaRPr lang="zh-CN" sz="3600" dirty="0">
                  <a:solidFill>
                    <a:schemeClr val="tx2"/>
                  </a:solidFill>
                  <a:latin typeface="+mn-ea"/>
                  <a:ea typeface="+mn-ea"/>
                </a:endParaRPr>
              </a:p>
            </p:txBody>
          </p:sp>
          <p:cxnSp>
            <p:nvCxnSpPr>
              <p:cNvPr id="107" name="AutoShape 29"/>
              <p:cNvCxnSpPr>
                <a:cxnSpLocks noChangeShapeType="1"/>
              </p:cNvCxnSpPr>
              <p:nvPr/>
            </p:nvCxnSpPr>
            <p:spPr bwMode="auto">
              <a:xfrm>
                <a:off x="4059" y="4392"/>
                <a:ext cx="705" cy="1"/>
              </a:xfrm>
              <a:prstGeom prst="straightConnector1">
                <a:avLst/>
              </a:prstGeom>
              <a:noFill/>
              <a:ln w="9525">
                <a:solidFill>
                  <a:srgbClr val="000000"/>
                </a:solidFill>
                <a:round/>
                <a:headEnd/>
                <a:tailEnd/>
              </a:ln>
            </p:spPr>
          </p:cxnSp>
        </p:grpSp>
        <p:grpSp>
          <p:nvGrpSpPr>
            <p:cNvPr id="32" name="Group 30"/>
            <p:cNvGrpSpPr>
              <a:grpSpLocks/>
            </p:cNvGrpSpPr>
            <p:nvPr/>
          </p:nvGrpSpPr>
          <p:grpSpPr bwMode="auto">
            <a:xfrm>
              <a:off x="3819" y="4020"/>
              <a:ext cx="707" cy="1050"/>
              <a:chOff x="4057" y="4017"/>
              <a:chExt cx="707" cy="1050"/>
            </a:xfrm>
          </p:grpSpPr>
          <p:sp>
            <p:nvSpPr>
              <p:cNvPr id="104" name="AutoShape 31"/>
              <p:cNvSpPr>
                <a:spLocks noChangeArrowheads="1"/>
              </p:cNvSpPr>
              <p:nvPr/>
            </p:nvSpPr>
            <p:spPr bwMode="auto">
              <a:xfrm>
                <a:off x="4057" y="4017"/>
                <a:ext cx="705" cy="1050"/>
              </a:xfrm>
              <a:prstGeom prst="roundRect">
                <a:avLst>
                  <a:gd name="adj" fmla="val 16667"/>
                </a:avLst>
              </a:prstGeom>
              <a:solidFill>
                <a:srgbClr val="FFFFFF"/>
              </a:solidFill>
              <a:ln w="9525" algn="ctr">
                <a:solidFill>
                  <a:srgbClr val="000000"/>
                </a:solidFill>
                <a:round/>
                <a:headEnd/>
                <a:tailEnd/>
              </a:ln>
            </p:spPr>
            <p:txBody>
              <a:bodyPr/>
              <a:lstStyle/>
              <a:p>
                <a:pPr algn="ctr" eaLnBrk="1" hangingPunct="1">
                  <a:defRPr/>
                </a:pPr>
                <a:r>
                  <a:rPr lang="en-US" altLang="zh-CN" sz="1400" dirty="0">
                    <a:solidFill>
                      <a:schemeClr val="tx2"/>
                    </a:solidFill>
                    <a:latin typeface="+mn-ea"/>
                    <a:ea typeface="+mn-ea"/>
                  </a:rPr>
                  <a:t>2.2</a:t>
                </a:r>
              </a:p>
              <a:p>
                <a:pPr algn="ctr" eaLnBrk="1" hangingPunct="1">
                  <a:defRPr/>
                </a:pPr>
                <a:endParaRPr lang="en-US" altLang="zh-CN" sz="1400" dirty="0">
                  <a:solidFill>
                    <a:schemeClr val="tx2"/>
                  </a:solidFill>
                  <a:latin typeface="+mn-ea"/>
                  <a:ea typeface="+mn-ea"/>
                </a:endParaRPr>
              </a:p>
              <a:p>
                <a:pPr algn="ctr" eaLnBrk="1" hangingPunct="1">
                  <a:defRPr/>
                </a:pPr>
                <a:r>
                  <a:rPr lang="zh-CN" altLang="en-US" sz="1400" dirty="0">
                    <a:solidFill>
                      <a:schemeClr val="tx2"/>
                    </a:solidFill>
                    <a:latin typeface="+mn-ea"/>
                    <a:ea typeface="+mn-ea"/>
                  </a:rPr>
                  <a:t>订单分类</a:t>
                </a:r>
                <a:endParaRPr lang="zh-CN" sz="3600" dirty="0">
                  <a:solidFill>
                    <a:schemeClr val="tx2"/>
                  </a:solidFill>
                  <a:latin typeface="+mn-ea"/>
                  <a:ea typeface="+mn-ea"/>
                </a:endParaRPr>
              </a:p>
            </p:txBody>
          </p:sp>
          <p:cxnSp>
            <p:nvCxnSpPr>
              <p:cNvPr id="105" name="AutoShape 32"/>
              <p:cNvCxnSpPr>
                <a:cxnSpLocks noChangeShapeType="1"/>
              </p:cNvCxnSpPr>
              <p:nvPr/>
            </p:nvCxnSpPr>
            <p:spPr bwMode="auto">
              <a:xfrm>
                <a:off x="4059" y="4392"/>
                <a:ext cx="705" cy="1"/>
              </a:xfrm>
              <a:prstGeom prst="straightConnector1">
                <a:avLst/>
              </a:prstGeom>
              <a:noFill/>
              <a:ln w="9525">
                <a:solidFill>
                  <a:srgbClr val="000000"/>
                </a:solidFill>
                <a:round/>
                <a:headEnd/>
                <a:tailEnd/>
              </a:ln>
            </p:spPr>
          </p:cxnSp>
        </p:grpSp>
        <p:grpSp>
          <p:nvGrpSpPr>
            <p:cNvPr id="33" name="Group 33"/>
            <p:cNvGrpSpPr>
              <a:grpSpLocks/>
            </p:cNvGrpSpPr>
            <p:nvPr/>
          </p:nvGrpSpPr>
          <p:grpSpPr bwMode="auto">
            <a:xfrm>
              <a:off x="8216" y="4091"/>
              <a:ext cx="707" cy="1050"/>
              <a:chOff x="4059" y="4017"/>
              <a:chExt cx="707" cy="1050"/>
            </a:xfrm>
          </p:grpSpPr>
          <p:sp>
            <p:nvSpPr>
              <p:cNvPr id="102" name="AutoShape 34"/>
              <p:cNvSpPr>
                <a:spLocks noChangeArrowheads="1"/>
              </p:cNvSpPr>
              <p:nvPr/>
            </p:nvSpPr>
            <p:spPr bwMode="auto">
              <a:xfrm>
                <a:off x="4061" y="4017"/>
                <a:ext cx="705" cy="1050"/>
              </a:xfrm>
              <a:prstGeom prst="roundRect">
                <a:avLst>
                  <a:gd name="adj" fmla="val 16667"/>
                </a:avLst>
              </a:prstGeom>
              <a:solidFill>
                <a:srgbClr val="FFFFFF"/>
              </a:solidFill>
              <a:ln w="9525" algn="ctr">
                <a:solidFill>
                  <a:srgbClr val="000000"/>
                </a:solidFill>
                <a:round/>
                <a:headEnd/>
                <a:tailEnd/>
              </a:ln>
            </p:spPr>
            <p:txBody>
              <a:bodyPr/>
              <a:lstStyle/>
              <a:p>
                <a:pPr algn="ctr" eaLnBrk="1" hangingPunct="1">
                  <a:defRPr/>
                </a:pPr>
                <a:r>
                  <a:rPr lang="en-US" altLang="zh-CN" sz="1400" dirty="0">
                    <a:solidFill>
                      <a:schemeClr val="tx2"/>
                    </a:solidFill>
                    <a:latin typeface="+mn-ea"/>
                    <a:ea typeface="+mn-ea"/>
                  </a:rPr>
                  <a:t>2.5</a:t>
                </a:r>
              </a:p>
              <a:p>
                <a:pPr algn="ctr" eaLnBrk="1" hangingPunct="1">
                  <a:defRPr/>
                </a:pPr>
                <a:endParaRPr lang="en-US" altLang="zh-CN" sz="1400" dirty="0">
                  <a:solidFill>
                    <a:schemeClr val="tx2"/>
                  </a:solidFill>
                  <a:latin typeface="+mn-ea"/>
                  <a:ea typeface="+mn-ea"/>
                </a:endParaRPr>
              </a:p>
              <a:p>
                <a:pPr algn="ctr" eaLnBrk="1" hangingPunct="1">
                  <a:defRPr/>
                </a:pPr>
                <a:r>
                  <a:rPr lang="zh-CN" altLang="en-US" sz="1400" dirty="0">
                    <a:solidFill>
                      <a:schemeClr val="tx2"/>
                    </a:solidFill>
                    <a:latin typeface="+mn-ea"/>
                    <a:ea typeface="+mn-ea"/>
                  </a:rPr>
                  <a:t>发送订单</a:t>
                </a:r>
                <a:endParaRPr lang="zh-CN" sz="3600" dirty="0">
                  <a:solidFill>
                    <a:schemeClr val="tx2"/>
                  </a:solidFill>
                  <a:latin typeface="+mn-ea"/>
                  <a:ea typeface="+mn-ea"/>
                </a:endParaRPr>
              </a:p>
            </p:txBody>
          </p:sp>
          <p:cxnSp>
            <p:nvCxnSpPr>
              <p:cNvPr id="103" name="AutoShape 35"/>
              <p:cNvCxnSpPr>
                <a:cxnSpLocks noChangeShapeType="1"/>
              </p:cNvCxnSpPr>
              <p:nvPr/>
            </p:nvCxnSpPr>
            <p:spPr bwMode="auto">
              <a:xfrm>
                <a:off x="4059" y="4392"/>
                <a:ext cx="705" cy="1"/>
              </a:xfrm>
              <a:prstGeom prst="straightConnector1">
                <a:avLst/>
              </a:prstGeom>
              <a:noFill/>
              <a:ln w="9525">
                <a:solidFill>
                  <a:srgbClr val="000000"/>
                </a:solidFill>
                <a:round/>
                <a:headEnd/>
                <a:tailEnd/>
              </a:ln>
            </p:spPr>
          </p:cxnSp>
        </p:grpSp>
        <p:grpSp>
          <p:nvGrpSpPr>
            <p:cNvPr id="34" name="Group 36"/>
            <p:cNvGrpSpPr>
              <a:grpSpLocks/>
            </p:cNvGrpSpPr>
            <p:nvPr/>
          </p:nvGrpSpPr>
          <p:grpSpPr bwMode="auto">
            <a:xfrm>
              <a:off x="3206" y="5918"/>
              <a:ext cx="1438" cy="410"/>
              <a:chOff x="3566" y="6237"/>
              <a:chExt cx="1438" cy="410"/>
            </a:xfrm>
          </p:grpSpPr>
          <p:sp>
            <p:nvSpPr>
              <p:cNvPr id="97" name="Rectangle 37"/>
              <p:cNvSpPr>
                <a:spLocks noChangeArrowheads="1"/>
              </p:cNvSpPr>
              <p:nvPr/>
            </p:nvSpPr>
            <p:spPr bwMode="auto">
              <a:xfrm>
                <a:off x="3566" y="6237"/>
                <a:ext cx="1438"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D4  </a:t>
                </a:r>
                <a:r>
                  <a:rPr lang="zh-CN" altLang="en-US" sz="1400">
                    <a:solidFill>
                      <a:schemeClr val="tx2"/>
                    </a:solidFill>
                    <a:latin typeface="+mn-ea"/>
                    <a:ea typeface="+mn-ea"/>
                  </a:rPr>
                  <a:t>顾客情况</a:t>
                </a:r>
                <a:endParaRPr lang="zh-CN" sz="3600">
                  <a:solidFill>
                    <a:schemeClr val="tx2"/>
                  </a:solidFill>
                  <a:latin typeface="+mn-ea"/>
                  <a:ea typeface="+mn-ea"/>
                </a:endParaRPr>
              </a:p>
            </p:txBody>
          </p:sp>
          <p:cxnSp>
            <p:nvCxnSpPr>
              <p:cNvPr id="98" name="AutoShape 38"/>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99" name="AutoShape 39"/>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100" name="AutoShape 40"/>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101" name="AutoShape 41"/>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grpSp>
          <p:nvGrpSpPr>
            <p:cNvPr id="35" name="Group 42"/>
            <p:cNvGrpSpPr>
              <a:grpSpLocks/>
            </p:cNvGrpSpPr>
            <p:nvPr/>
          </p:nvGrpSpPr>
          <p:grpSpPr bwMode="auto">
            <a:xfrm>
              <a:off x="2893" y="2959"/>
              <a:ext cx="1433" cy="410"/>
              <a:chOff x="3568" y="6237"/>
              <a:chExt cx="1433" cy="410"/>
            </a:xfrm>
          </p:grpSpPr>
          <p:sp>
            <p:nvSpPr>
              <p:cNvPr id="92" name="Rectangle 43"/>
              <p:cNvSpPr>
                <a:spLocks noChangeArrowheads="1"/>
              </p:cNvSpPr>
              <p:nvPr/>
            </p:nvSpPr>
            <p:spPr bwMode="auto">
              <a:xfrm>
                <a:off x="3568" y="6237"/>
                <a:ext cx="1433"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D3  </a:t>
                </a:r>
                <a:r>
                  <a:rPr lang="zh-CN" altLang="en-US" sz="1400">
                    <a:solidFill>
                      <a:schemeClr val="tx2"/>
                    </a:solidFill>
                    <a:latin typeface="+mn-ea"/>
                    <a:ea typeface="+mn-ea"/>
                  </a:rPr>
                  <a:t>订单数目</a:t>
                </a:r>
                <a:endParaRPr lang="zh-CN" sz="3600">
                  <a:solidFill>
                    <a:schemeClr val="tx2"/>
                  </a:solidFill>
                  <a:latin typeface="+mn-ea"/>
                  <a:ea typeface="+mn-ea"/>
                </a:endParaRPr>
              </a:p>
            </p:txBody>
          </p:sp>
          <p:cxnSp>
            <p:nvCxnSpPr>
              <p:cNvPr id="93" name="AutoShape 44"/>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94" name="AutoShape 45"/>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95" name="AutoShape 46"/>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96" name="AutoShape 47"/>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grpSp>
          <p:nvGrpSpPr>
            <p:cNvPr id="36" name="Group 48"/>
            <p:cNvGrpSpPr>
              <a:grpSpLocks/>
            </p:cNvGrpSpPr>
            <p:nvPr/>
          </p:nvGrpSpPr>
          <p:grpSpPr bwMode="auto">
            <a:xfrm>
              <a:off x="1530" y="2949"/>
              <a:ext cx="1433" cy="410"/>
              <a:chOff x="3568" y="6237"/>
              <a:chExt cx="1433" cy="410"/>
            </a:xfrm>
          </p:grpSpPr>
          <p:sp>
            <p:nvSpPr>
              <p:cNvPr id="87" name="Rectangle 49"/>
              <p:cNvSpPr>
                <a:spLocks noChangeArrowheads="1"/>
              </p:cNvSpPr>
              <p:nvPr/>
            </p:nvSpPr>
            <p:spPr bwMode="auto">
              <a:xfrm>
                <a:off x="3568" y="6237"/>
                <a:ext cx="1433"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D1  </a:t>
                </a:r>
                <a:r>
                  <a:rPr lang="zh-CN" altLang="en-US" sz="1400">
                    <a:solidFill>
                      <a:schemeClr val="tx2"/>
                    </a:solidFill>
                    <a:latin typeface="+mn-ea"/>
                    <a:ea typeface="+mn-ea"/>
                  </a:rPr>
                  <a:t>图书目录</a:t>
                </a:r>
                <a:endParaRPr lang="zh-CN" sz="3600">
                  <a:solidFill>
                    <a:schemeClr val="tx2"/>
                  </a:solidFill>
                  <a:latin typeface="+mn-ea"/>
                  <a:ea typeface="+mn-ea"/>
                </a:endParaRPr>
              </a:p>
            </p:txBody>
          </p:sp>
          <p:cxnSp>
            <p:nvCxnSpPr>
              <p:cNvPr id="88" name="AutoShape 50"/>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89" name="AutoShape 51"/>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90" name="AutoShape 52"/>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91" name="AutoShape 53"/>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grpSp>
          <p:nvGrpSpPr>
            <p:cNvPr id="37" name="Group 54"/>
            <p:cNvGrpSpPr>
              <a:grpSpLocks/>
            </p:cNvGrpSpPr>
            <p:nvPr/>
          </p:nvGrpSpPr>
          <p:grpSpPr bwMode="auto">
            <a:xfrm>
              <a:off x="1676" y="5934"/>
              <a:ext cx="1438" cy="410"/>
              <a:chOff x="3564" y="6237"/>
              <a:chExt cx="1438" cy="410"/>
            </a:xfrm>
          </p:grpSpPr>
          <p:sp>
            <p:nvSpPr>
              <p:cNvPr id="82" name="Rectangle 55"/>
              <p:cNvSpPr>
                <a:spLocks noChangeArrowheads="1"/>
              </p:cNvSpPr>
              <p:nvPr/>
            </p:nvSpPr>
            <p:spPr bwMode="auto">
              <a:xfrm>
                <a:off x="3564" y="6237"/>
                <a:ext cx="1438"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D2  </a:t>
                </a:r>
                <a:r>
                  <a:rPr lang="zh-CN" altLang="en-US" sz="1400">
                    <a:solidFill>
                      <a:schemeClr val="tx2"/>
                    </a:solidFill>
                    <a:latin typeface="+mn-ea"/>
                    <a:ea typeface="+mn-ea"/>
                  </a:rPr>
                  <a:t>合格订单</a:t>
                </a:r>
                <a:endParaRPr lang="zh-CN" sz="3600">
                  <a:solidFill>
                    <a:schemeClr val="tx2"/>
                  </a:solidFill>
                  <a:latin typeface="+mn-ea"/>
                  <a:ea typeface="+mn-ea"/>
                </a:endParaRPr>
              </a:p>
            </p:txBody>
          </p:sp>
          <p:cxnSp>
            <p:nvCxnSpPr>
              <p:cNvPr id="83" name="AutoShape 56"/>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84" name="AutoShape 57"/>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85" name="AutoShape 58"/>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86" name="AutoShape 59"/>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cxnSp>
          <p:nvCxnSpPr>
            <p:cNvPr id="38" name="AutoShape 60"/>
            <p:cNvCxnSpPr>
              <a:cxnSpLocks noChangeShapeType="1"/>
              <a:stCxn id="106" idx="0"/>
              <a:endCxn id="92" idx="2"/>
            </p:cNvCxnSpPr>
            <p:nvPr/>
          </p:nvCxnSpPr>
          <p:spPr bwMode="auto">
            <a:xfrm rot="-5400000">
              <a:off x="3124" y="3547"/>
              <a:ext cx="665" cy="306"/>
            </a:xfrm>
            <a:prstGeom prst="curvedConnector3">
              <a:avLst>
                <a:gd name="adj1" fmla="val 49926"/>
              </a:avLst>
            </a:prstGeom>
            <a:noFill/>
            <a:ln w="9525">
              <a:solidFill>
                <a:srgbClr val="000000"/>
              </a:solidFill>
              <a:round/>
              <a:headEnd/>
              <a:tailEnd type="triangle" w="med" len="med"/>
            </a:ln>
          </p:spPr>
        </p:cxnSp>
        <p:cxnSp>
          <p:nvCxnSpPr>
            <p:cNvPr id="39" name="AutoShape 61"/>
            <p:cNvCxnSpPr>
              <a:cxnSpLocks noChangeShapeType="1"/>
              <a:endCxn id="104" idx="0"/>
            </p:cNvCxnSpPr>
            <p:nvPr/>
          </p:nvCxnSpPr>
          <p:spPr bwMode="auto">
            <a:xfrm rot="16200000" flipH="1">
              <a:off x="3626" y="3471"/>
              <a:ext cx="638" cy="459"/>
            </a:xfrm>
            <a:prstGeom prst="curvedConnector3">
              <a:avLst>
                <a:gd name="adj1" fmla="val 50000"/>
              </a:avLst>
            </a:prstGeom>
            <a:noFill/>
            <a:ln w="9525">
              <a:solidFill>
                <a:srgbClr val="000000"/>
              </a:solidFill>
              <a:round/>
              <a:headEnd/>
              <a:tailEnd type="triangle" w="med" len="med"/>
            </a:ln>
          </p:spPr>
        </p:cxnSp>
        <p:cxnSp>
          <p:nvCxnSpPr>
            <p:cNvPr id="40" name="AutoShape 62"/>
            <p:cNvCxnSpPr>
              <a:cxnSpLocks noChangeShapeType="1"/>
              <a:stCxn id="97" idx="0"/>
              <a:endCxn id="104" idx="2"/>
            </p:cNvCxnSpPr>
            <p:nvPr/>
          </p:nvCxnSpPr>
          <p:spPr bwMode="auto">
            <a:xfrm rot="-5400000">
              <a:off x="3626" y="5369"/>
              <a:ext cx="848" cy="249"/>
            </a:xfrm>
            <a:prstGeom prst="curvedConnector3">
              <a:avLst>
                <a:gd name="adj1" fmla="val 50000"/>
              </a:avLst>
            </a:prstGeom>
            <a:noFill/>
            <a:ln w="9525">
              <a:solidFill>
                <a:srgbClr val="000000"/>
              </a:solidFill>
              <a:round/>
              <a:headEnd/>
              <a:tailEnd type="triangle" w="med" len="med"/>
            </a:ln>
          </p:spPr>
        </p:cxnSp>
        <p:cxnSp>
          <p:nvCxnSpPr>
            <p:cNvPr id="41" name="AutoShape 63"/>
            <p:cNvCxnSpPr>
              <a:cxnSpLocks noChangeShapeType="1"/>
              <a:stCxn id="104" idx="3"/>
              <a:endCxn id="73" idx="2"/>
            </p:cNvCxnSpPr>
            <p:nvPr/>
          </p:nvCxnSpPr>
          <p:spPr bwMode="auto">
            <a:xfrm flipV="1">
              <a:off x="4526" y="3334"/>
              <a:ext cx="837" cy="1211"/>
            </a:xfrm>
            <a:prstGeom prst="curvedConnector2">
              <a:avLst/>
            </a:prstGeom>
            <a:noFill/>
            <a:ln w="9525">
              <a:solidFill>
                <a:srgbClr val="000000"/>
              </a:solidFill>
              <a:round/>
              <a:headEnd/>
              <a:tailEnd type="triangle" w="med" len="med"/>
            </a:ln>
          </p:spPr>
        </p:cxnSp>
        <p:cxnSp>
          <p:nvCxnSpPr>
            <p:cNvPr id="42" name="AutoShape 64"/>
            <p:cNvCxnSpPr>
              <a:cxnSpLocks noChangeShapeType="1"/>
              <a:stCxn id="104" idx="3"/>
              <a:endCxn id="68" idx="0"/>
            </p:cNvCxnSpPr>
            <p:nvPr/>
          </p:nvCxnSpPr>
          <p:spPr bwMode="auto">
            <a:xfrm>
              <a:off x="4526" y="4545"/>
              <a:ext cx="837" cy="1371"/>
            </a:xfrm>
            <a:prstGeom prst="curvedConnector2">
              <a:avLst/>
            </a:prstGeom>
            <a:noFill/>
            <a:ln w="9525">
              <a:solidFill>
                <a:srgbClr val="000000"/>
              </a:solidFill>
              <a:round/>
              <a:headEnd/>
              <a:tailEnd type="triangle" w="med" len="med"/>
            </a:ln>
          </p:spPr>
        </p:cxnSp>
        <p:grpSp>
          <p:nvGrpSpPr>
            <p:cNvPr id="43" name="Group 65"/>
            <p:cNvGrpSpPr>
              <a:grpSpLocks/>
            </p:cNvGrpSpPr>
            <p:nvPr/>
          </p:nvGrpSpPr>
          <p:grpSpPr bwMode="auto">
            <a:xfrm>
              <a:off x="4644" y="2926"/>
              <a:ext cx="2100" cy="3925"/>
              <a:chOff x="4644" y="2926"/>
              <a:chExt cx="2100" cy="3925"/>
            </a:xfrm>
          </p:grpSpPr>
          <p:sp>
            <p:nvSpPr>
              <p:cNvPr id="61" name="Rectangle 66"/>
              <p:cNvSpPr>
                <a:spLocks noChangeArrowheads="1"/>
              </p:cNvSpPr>
              <p:nvPr/>
            </p:nvSpPr>
            <p:spPr bwMode="auto">
              <a:xfrm>
                <a:off x="5713" y="6461"/>
                <a:ext cx="1031" cy="390"/>
              </a:xfrm>
              <a:prstGeom prst="rect">
                <a:avLst/>
              </a:prstGeom>
              <a:solidFill>
                <a:srgbClr val="FFFFFF"/>
              </a:solidFill>
              <a:ln w="9525">
                <a:solidFill>
                  <a:srgbClr val="FFFFFF"/>
                </a:solidFill>
                <a:miter lim="800000"/>
                <a:headEnd/>
                <a:tailEnd/>
              </a:ln>
            </p:spPr>
            <p:txBody>
              <a:bodyPr/>
              <a:lstStyle/>
              <a:p>
                <a:pPr algn="ctr" eaLnBrk="1" hangingPunct="1">
                  <a:defRPr/>
                </a:pPr>
                <a:r>
                  <a:rPr lang="zh-CN" altLang="en-US" sz="1400">
                    <a:solidFill>
                      <a:schemeClr val="tx2"/>
                    </a:solidFill>
                    <a:latin typeface="+mn-ea"/>
                    <a:ea typeface="+mn-ea"/>
                  </a:rPr>
                  <a:t>正常订单</a:t>
                </a:r>
                <a:endParaRPr lang="zh-CN" sz="3600">
                  <a:solidFill>
                    <a:schemeClr val="tx2"/>
                  </a:solidFill>
                  <a:latin typeface="+mn-ea"/>
                  <a:ea typeface="+mn-ea"/>
                </a:endParaRPr>
              </a:p>
            </p:txBody>
          </p:sp>
          <p:grpSp>
            <p:nvGrpSpPr>
              <p:cNvPr id="62" name="Group 67"/>
              <p:cNvGrpSpPr>
                <a:grpSpLocks/>
              </p:cNvGrpSpPr>
              <p:nvPr/>
            </p:nvGrpSpPr>
            <p:grpSpPr bwMode="auto">
              <a:xfrm>
                <a:off x="5648" y="3495"/>
                <a:ext cx="707" cy="1050"/>
                <a:chOff x="4057" y="4017"/>
                <a:chExt cx="707" cy="1050"/>
              </a:xfrm>
            </p:grpSpPr>
            <p:sp>
              <p:nvSpPr>
                <p:cNvPr id="80" name="AutoShape 68"/>
                <p:cNvSpPr>
                  <a:spLocks noChangeArrowheads="1"/>
                </p:cNvSpPr>
                <p:nvPr/>
              </p:nvSpPr>
              <p:spPr bwMode="auto">
                <a:xfrm>
                  <a:off x="4057" y="4017"/>
                  <a:ext cx="705" cy="1050"/>
                </a:xfrm>
                <a:prstGeom prst="roundRect">
                  <a:avLst>
                    <a:gd name="adj" fmla="val 16667"/>
                  </a:avLst>
                </a:prstGeom>
                <a:solidFill>
                  <a:srgbClr val="FFFFFF"/>
                </a:solidFill>
                <a:ln w="9525" algn="ctr">
                  <a:solidFill>
                    <a:srgbClr val="000000"/>
                  </a:solidFill>
                  <a:round/>
                  <a:headEnd/>
                  <a:tailEnd/>
                </a:ln>
              </p:spPr>
              <p:txBody>
                <a:bodyPr/>
                <a:lstStyle/>
                <a:p>
                  <a:pPr algn="ctr" eaLnBrk="1" hangingPunct="1">
                    <a:defRPr/>
                  </a:pPr>
                  <a:r>
                    <a:rPr lang="en-US" altLang="zh-CN" sz="1400" dirty="0">
                      <a:solidFill>
                        <a:schemeClr val="tx2"/>
                      </a:solidFill>
                      <a:latin typeface="+mn-ea"/>
                      <a:ea typeface="+mn-ea"/>
                    </a:rPr>
                    <a:t>2.3</a:t>
                  </a:r>
                </a:p>
                <a:p>
                  <a:pPr algn="ctr" eaLnBrk="1" hangingPunct="1">
                    <a:defRPr/>
                  </a:pPr>
                  <a:endParaRPr lang="en-US" altLang="zh-CN" sz="1400" dirty="0">
                    <a:solidFill>
                      <a:schemeClr val="tx2"/>
                    </a:solidFill>
                    <a:latin typeface="+mn-ea"/>
                    <a:ea typeface="+mn-ea"/>
                  </a:endParaRPr>
                </a:p>
                <a:p>
                  <a:pPr algn="ctr" eaLnBrk="1" hangingPunct="1">
                    <a:defRPr/>
                  </a:pPr>
                  <a:r>
                    <a:rPr lang="zh-CN" altLang="en-US" sz="1400" dirty="0">
                      <a:solidFill>
                        <a:schemeClr val="tx2"/>
                      </a:solidFill>
                      <a:latin typeface="+mn-ea"/>
                      <a:ea typeface="+mn-ea"/>
                    </a:rPr>
                    <a:t>随时处理</a:t>
                  </a:r>
                  <a:endParaRPr lang="zh-CN" sz="3600" dirty="0">
                    <a:solidFill>
                      <a:schemeClr val="tx2"/>
                    </a:solidFill>
                    <a:latin typeface="+mn-ea"/>
                    <a:ea typeface="+mn-ea"/>
                  </a:endParaRPr>
                </a:p>
              </p:txBody>
            </p:sp>
            <p:cxnSp>
              <p:nvCxnSpPr>
                <p:cNvPr id="81" name="AutoShape 69"/>
                <p:cNvCxnSpPr>
                  <a:cxnSpLocks noChangeShapeType="1"/>
                </p:cNvCxnSpPr>
                <p:nvPr/>
              </p:nvCxnSpPr>
              <p:spPr bwMode="auto">
                <a:xfrm>
                  <a:off x="4059" y="4392"/>
                  <a:ext cx="705" cy="1"/>
                </a:xfrm>
                <a:prstGeom prst="straightConnector1">
                  <a:avLst/>
                </a:prstGeom>
                <a:noFill/>
                <a:ln w="9525">
                  <a:solidFill>
                    <a:srgbClr val="000000"/>
                  </a:solidFill>
                  <a:round/>
                  <a:headEnd/>
                  <a:tailEnd/>
                </a:ln>
              </p:spPr>
            </p:cxnSp>
          </p:grpSp>
          <p:grpSp>
            <p:nvGrpSpPr>
              <p:cNvPr id="63" name="Group 70"/>
              <p:cNvGrpSpPr>
                <a:grpSpLocks/>
              </p:cNvGrpSpPr>
              <p:nvPr/>
            </p:nvGrpSpPr>
            <p:grpSpPr bwMode="auto">
              <a:xfrm>
                <a:off x="5648" y="4621"/>
                <a:ext cx="707" cy="1050"/>
                <a:chOff x="4057" y="4019"/>
                <a:chExt cx="707" cy="1050"/>
              </a:xfrm>
            </p:grpSpPr>
            <p:sp>
              <p:nvSpPr>
                <p:cNvPr id="78" name="AutoShape 71"/>
                <p:cNvSpPr>
                  <a:spLocks noChangeArrowheads="1"/>
                </p:cNvSpPr>
                <p:nvPr/>
              </p:nvSpPr>
              <p:spPr bwMode="auto">
                <a:xfrm>
                  <a:off x="4057" y="4019"/>
                  <a:ext cx="705" cy="1050"/>
                </a:xfrm>
                <a:prstGeom prst="roundRect">
                  <a:avLst>
                    <a:gd name="adj" fmla="val 16667"/>
                  </a:avLst>
                </a:prstGeom>
                <a:solidFill>
                  <a:srgbClr val="FFFFFF"/>
                </a:solidFill>
                <a:ln w="9525" algn="ctr">
                  <a:solidFill>
                    <a:srgbClr val="000000"/>
                  </a:solidFill>
                  <a:round/>
                  <a:headEnd/>
                  <a:tailEnd/>
                </a:ln>
              </p:spPr>
              <p:txBody>
                <a:bodyPr/>
                <a:lstStyle/>
                <a:p>
                  <a:pPr algn="ctr" eaLnBrk="1" hangingPunct="1">
                    <a:defRPr/>
                  </a:pPr>
                  <a:r>
                    <a:rPr lang="en-US" altLang="zh-CN" sz="1400" dirty="0">
                      <a:solidFill>
                        <a:schemeClr val="tx2"/>
                      </a:solidFill>
                      <a:latin typeface="+mn-ea"/>
                      <a:ea typeface="+mn-ea"/>
                    </a:rPr>
                    <a:t>2.4</a:t>
                  </a:r>
                </a:p>
                <a:p>
                  <a:pPr algn="ctr" eaLnBrk="1" hangingPunct="1">
                    <a:defRPr/>
                  </a:pPr>
                  <a:endParaRPr lang="en-US" altLang="zh-CN" sz="1400" dirty="0">
                    <a:solidFill>
                      <a:schemeClr val="tx2"/>
                    </a:solidFill>
                    <a:latin typeface="+mn-ea"/>
                    <a:ea typeface="+mn-ea"/>
                  </a:endParaRPr>
                </a:p>
                <a:p>
                  <a:pPr algn="ctr" eaLnBrk="1" hangingPunct="1">
                    <a:defRPr/>
                  </a:pPr>
                  <a:r>
                    <a:rPr lang="zh-CN" altLang="en-US" sz="1400" dirty="0">
                      <a:solidFill>
                        <a:schemeClr val="tx2"/>
                      </a:solidFill>
                      <a:latin typeface="+mn-ea"/>
                      <a:ea typeface="+mn-ea"/>
                    </a:rPr>
                    <a:t>定期处理</a:t>
                  </a:r>
                  <a:endParaRPr lang="zh-CN" sz="3600" dirty="0">
                    <a:solidFill>
                      <a:schemeClr val="tx2"/>
                    </a:solidFill>
                    <a:latin typeface="+mn-ea"/>
                    <a:ea typeface="+mn-ea"/>
                  </a:endParaRPr>
                </a:p>
              </p:txBody>
            </p:sp>
            <p:cxnSp>
              <p:nvCxnSpPr>
                <p:cNvPr id="79" name="AutoShape 72"/>
                <p:cNvCxnSpPr>
                  <a:cxnSpLocks noChangeShapeType="1"/>
                </p:cNvCxnSpPr>
                <p:nvPr/>
              </p:nvCxnSpPr>
              <p:spPr bwMode="auto">
                <a:xfrm>
                  <a:off x="4059" y="4392"/>
                  <a:ext cx="705" cy="1"/>
                </a:xfrm>
                <a:prstGeom prst="straightConnector1">
                  <a:avLst/>
                </a:prstGeom>
                <a:noFill/>
                <a:ln w="9525">
                  <a:solidFill>
                    <a:srgbClr val="000000"/>
                  </a:solidFill>
                  <a:round/>
                  <a:headEnd/>
                  <a:tailEnd/>
                </a:ln>
              </p:spPr>
            </p:cxnSp>
          </p:grpSp>
          <p:grpSp>
            <p:nvGrpSpPr>
              <p:cNvPr id="64" name="Group 73"/>
              <p:cNvGrpSpPr>
                <a:grpSpLocks/>
              </p:cNvGrpSpPr>
              <p:nvPr/>
            </p:nvGrpSpPr>
            <p:grpSpPr bwMode="auto">
              <a:xfrm>
                <a:off x="4644" y="2926"/>
                <a:ext cx="1438" cy="410"/>
                <a:chOff x="3566" y="6237"/>
                <a:chExt cx="1438" cy="410"/>
              </a:xfrm>
            </p:grpSpPr>
            <p:sp>
              <p:nvSpPr>
                <p:cNvPr id="73" name="Rectangle 74"/>
                <p:cNvSpPr>
                  <a:spLocks noChangeArrowheads="1"/>
                </p:cNvSpPr>
                <p:nvPr/>
              </p:nvSpPr>
              <p:spPr bwMode="auto">
                <a:xfrm>
                  <a:off x="3566" y="6237"/>
                  <a:ext cx="1438"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dirty="0">
                      <a:solidFill>
                        <a:schemeClr val="tx2"/>
                      </a:solidFill>
                      <a:latin typeface="+mn-ea"/>
                      <a:ea typeface="+mn-ea"/>
                    </a:rPr>
                    <a:t>D5  </a:t>
                  </a:r>
                  <a:r>
                    <a:rPr lang="zh-CN" altLang="en-US" sz="1400" dirty="0">
                      <a:solidFill>
                        <a:schemeClr val="tx2"/>
                      </a:solidFill>
                      <a:latin typeface="+mn-ea"/>
                      <a:ea typeface="+mn-ea"/>
                    </a:rPr>
                    <a:t>优先订单</a:t>
                  </a:r>
                  <a:endParaRPr lang="zh-CN" sz="3600" dirty="0">
                    <a:solidFill>
                      <a:schemeClr val="tx2"/>
                    </a:solidFill>
                    <a:latin typeface="+mn-ea"/>
                    <a:ea typeface="+mn-ea"/>
                  </a:endParaRPr>
                </a:p>
              </p:txBody>
            </p:sp>
            <p:cxnSp>
              <p:nvCxnSpPr>
                <p:cNvPr id="74" name="AutoShape 75"/>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75" name="AutoShape 76"/>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76" name="AutoShape 77"/>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77" name="AutoShape 78"/>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grpSp>
            <p:nvGrpSpPr>
              <p:cNvPr id="65" name="Group 79"/>
              <p:cNvGrpSpPr>
                <a:grpSpLocks/>
              </p:cNvGrpSpPr>
              <p:nvPr/>
            </p:nvGrpSpPr>
            <p:grpSpPr bwMode="auto">
              <a:xfrm>
                <a:off x="4644" y="5916"/>
                <a:ext cx="1438" cy="408"/>
                <a:chOff x="3566" y="6237"/>
                <a:chExt cx="1438" cy="408"/>
              </a:xfrm>
            </p:grpSpPr>
            <p:sp>
              <p:nvSpPr>
                <p:cNvPr id="68" name="Rectangle 80"/>
                <p:cNvSpPr>
                  <a:spLocks noChangeArrowheads="1"/>
                </p:cNvSpPr>
                <p:nvPr/>
              </p:nvSpPr>
              <p:spPr bwMode="auto">
                <a:xfrm>
                  <a:off x="3566" y="6237"/>
                  <a:ext cx="1438" cy="406"/>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D6  </a:t>
                  </a:r>
                  <a:r>
                    <a:rPr lang="zh-CN" altLang="en-US" sz="1400">
                      <a:solidFill>
                        <a:schemeClr val="tx2"/>
                      </a:solidFill>
                      <a:latin typeface="+mn-ea"/>
                      <a:ea typeface="+mn-ea"/>
                    </a:rPr>
                    <a:t>正常订单</a:t>
                  </a:r>
                  <a:endParaRPr lang="zh-CN" sz="3600">
                    <a:solidFill>
                      <a:schemeClr val="tx2"/>
                    </a:solidFill>
                    <a:latin typeface="+mn-ea"/>
                    <a:ea typeface="+mn-ea"/>
                  </a:endParaRPr>
                </a:p>
              </p:txBody>
            </p:sp>
            <p:cxnSp>
              <p:nvCxnSpPr>
                <p:cNvPr id="69" name="AutoShape 81"/>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70" name="AutoShape 82"/>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71" name="AutoShape 83"/>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72" name="AutoShape 84"/>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cxnSp>
            <p:nvCxnSpPr>
              <p:cNvPr id="66" name="AutoShape 85"/>
              <p:cNvCxnSpPr>
                <a:cxnSpLocks noChangeShapeType="1"/>
                <a:stCxn id="73" idx="0"/>
                <a:endCxn id="80" idx="0"/>
              </p:cNvCxnSpPr>
              <p:nvPr/>
            </p:nvCxnSpPr>
            <p:spPr bwMode="auto">
              <a:xfrm rot="5400000" flipV="1">
                <a:off x="5398" y="2891"/>
                <a:ext cx="569" cy="640"/>
              </a:xfrm>
              <a:prstGeom prst="curvedConnector5">
                <a:avLst>
                  <a:gd name="adj1" fmla="val -39546"/>
                  <a:gd name="adj2" fmla="val 102968"/>
                  <a:gd name="adj3" fmla="val 85940"/>
                </a:avLst>
              </a:prstGeom>
              <a:noFill/>
              <a:ln w="9525">
                <a:solidFill>
                  <a:srgbClr val="000000"/>
                </a:solidFill>
                <a:round/>
                <a:headEnd/>
                <a:tailEnd type="triangle" w="med" len="med"/>
              </a:ln>
            </p:spPr>
          </p:cxnSp>
          <p:cxnSp>
            <p:nvCxnSpPr>
              <p:cNvPr id="67" name="AutoShape 86"/>
              <p:cNvCxnSpPr>
                <a:cxnSpLocks noChangeShapeType="1"/>
                <a:stCxn id="68" idx="2"/>
                <a:endCxn id="78" idx="2"/>
              </p:cNvCxnSpPr>
              <p:nvPr/>
            </p:nvCxnSpPr>
            <p:spPr bwMode="auto">
              <a:xfrm rot="5400000" flipH="1" flipV="1">
                <a:off x="5355" y="5677"/>
                <a:ext cx="655" cy="640"/>
              </a:xfrm>
              <a:prstGeom prst="curvedConnector5">
                <a:avLst>
                  <a:gd name="adj1" fmla="val -54963"/>
                  <a:gd name="adj2" fmla="val 94060"/>
                  <a:gd name="adj3" fmla="val 81222"/>
                </a:avLst>
              </a:prstGeom>
              <a:noFill/>
              <a:ln w="9525">
                <a:solidFill>
                  <a:srgbClr val="000000"/>
                </a:solidFill>
                <a:round/>
                <a:headEnd/>
                <a:tailEnd type="triangle" w="med" len="med"/>
              </a:ln>
            </p:spPr>
          </p:cxnSp>
        </p:grpSp>
        <p:grpSp>
          <p:nvGrpSpPr>
            <p:cNvPr id="44" name="Group 87"/>
            <p:cNvGrpSpPr>
              <a:grpSpLocks/>
            </p:cNvGrpSpPr>
            <p:nvPr/>
          </p:nvGrpSpPr>
          <p:grpSpPr bwMode="auto">
            <a:xfrm>
              <a:off x="6471" y="4380"/>
              <a:ext cx="1438" cy="410"/>
              <a:chOff x="3566" y="6237"/>
              <a:chExt cx="1438" cy="410"/>
            </a:xfrm>
          </p:grpSpPr>
          <p:sp>
            <p:nvSpPr>
              <p:cNvPr id="56" name="Rectangle 88"/>
              <p:cNvSpPr>
                <a:spLocks noChangeArrowheads="1"/>
              </p:cNvSpPr>
              <p:nvPr/>
            </p:nvSpPr>
            <p:spPr bwMode="auto">
              <a:xfrm>
                <a:off x="3566" y="6237"/>
                <a:ext cx="1438"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D7  </a:t>
                </a:r>
                <a:r>
                  <a:rPr lang="zh-CN" altLang="en-US" sz="1400">
                    <a:solidFill>
                      <a:schemeClr val="tx2"/>
                    </a:solidFill>
                    <a:latin typeface="+mn-ea"/>
                    <a:ea typeface="+mn-ea"/>
                  </a:rPr>
                  <a:t>待发订单</a:t>
                </a:r>
                <a:endParaRPr lang="zh-CN" sz="3600">
                  <a:solidFill>
                    <a:schemeClr val="tx2"/>
                  </a:solidFill>
                  <a:latin typeface="+mn-ea"/>
                  <a:ea typeface="+mn-ea"/>
                </a:endParaRPr>
              </a:p>
            </p:txBody>
          </p:sp>
          <p:cxnSp>
            <p:nvCxnSpPr>
              <p:cNvPr id="57" name="AutoShape 89"/>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58" name="AutoShape 90"/>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59" name="AutoShape 91"/>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60" name="AutoShape 92"/>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cxnSp>
          <p:nvCxnSpPr>
            <p:cNvPr id="45" name="AutoShape 93"/>
            <p:cNvCxnSpPr>
              <a:cxnSpLocks noChangeShapeType="1"/>
              <a:endCxn id="56" idx="0"/>
            </p:cNvCxnSpPr>
            <p:nvPr/>
          </p:nvCxnSpPr>
          <p:spPr bwMode="auto">
            <a:xfrm>
              <a:off x="6355" y="3726"/>
              <a:ext cx="835" cy="654"/>
            </a:xfrm>
            <a:prstGeom prst="curvedConnector2">
              <a:avLst/>
            </a:prstGeom>
            <a:noFill/>
            <a:ln w="9525">
              <a:solidFill>
                <a:srgbClr val="000000"/>
              </a:solidFill>
              <a:round/>
              <a:headEnd/>
              <a:tailEnd type="triangle" w="med" len="med"/>
            </a:ln>
          </p:spPr>
        </p:cxnSp>
        <p:cxnSp>
          <p:nvCxnSpPr>
            <p:cNvPr id="46" name="AutoShape 94"/>
            <p:cNvCxnSpPr>
              <a:cxnSpLocks noChangeShapeType="1"/>
              <a:endCxn id="56" idx="2"/>
            </p:cNvCxnSpPr>
            <p:nvPr/>
          </p:nvCxnSpPr>
          <p:spPr bwMode="auto">
            <a:xfrm flipV="1">
              <a:off x="6355" y="4788"/>
              <a:ext cx="835" cy="652"/>
            </a:xfrm>
            <a:prstGeom prst="curvedConnector2">
              <a:avLst/>
            </a:prstGeom>
            <a:noFill/>
            <a:ln w="9525">
              <a:solidFill>
                <a:srgbClr val="000000"/>
              </a:solidFill>
              <a:round/>
              <a:headEnd/>
              <a:tailEnd type="triangle" w="med" len="med"/>
            </a:ln>
          </p:spPr>
        </p:cxnSp>
        <p:cxnSp>
          <p:nvCxnSpPr>
            <p:cNvPr id="47" name="AutoShape 95"/>
            <p:cNvCxnSpPr>
              <a:cxnSpLocks noChangeShapeType="1"/>
              <a:endCxn id="102" idx="2"/>
            </p:cNvCxnSpPr>
            <p:nvPr/>
          </p:nvCxnSpPr>
          <p:spPr bwMode="auto">
            <a:xfrm>
              <a:off x="7255" y="4792"/>
              <a:ext cx="1314" cy="349"/>
            </a:xfrm>
            <a:prstGeom prst="curvedConnector4">
              <a:avLst>
                <a:gd name="adj1" fmla="val 36528"/>
                <a:gd name="adj2" fmla="val 203153"/>
              </a:avLst>
            </a:prstGeom>
            <a:noFill/>
            <a:ln w="9525">
              <a:solidFill>
                <a:srgbClr val="000000"/>
              </a:solidFill>
              <a:round/>
              <a:headEnd/>
              <a:tailEnd type="triangle" w="med" len="med"/>
            </a:ln>
          </p:spPr>
        </p:cxnSp>
        <p:grpSp>
          <p:nvGrpSpPr>
            <p:cNvPr id="48" name="Group 96"/>
            <p:cNvGrpSpPr>
              <a:grpSpLocks/>
            </p:cNvGrpSpPr>
            <p:nvPr/>
          </p:nvGrpSpPr>
          <p:grpSpPr bwMode="auto">
            <a:xfrm>
              <a:off x="7100" y="2909"/>
              <a:ext cx="1689" cy="410"/>
              <a:chOff x="3566" y="6235"/>
              <a:chExt cx="1436" cy="410"/>
            </a:xfrm>
          </p:grpSpPr>
          <p:sp>
            <p:nvSpPr>
              <p:cNvPr id="51" name="Rectangle 97"/>
              <p:cNvSpPr>
                <a:spLocks noChangeArrowheads="1"/>
              </p:cNvSpPr>
              <p:nvPr/>
            </p:nvSpPr>
            <p:spPr bwMode="auto">
              <a:xfrm>
                <a:off x="3566" y="6235"/>
                <a:ext cx="1436" cy="410"/>
              </a:xfrm>
              <a:prstGeom prst="rect">
                <a:avLst/>
              </a:prstGeom>
              <a:solidFill>
                <a:srgbClr val="FFFFFF"/>
              </a:solidFill>
              <a:ln w="9525" algn="ctr">
                <a:solidFill>
                  <a:srgbClr val="FFFFFF"/>
                </a:solidFill>
                <a:miter lim="800000"/>
                <a:headEnd/>
                <a:tailEnd/>
              </a:ln>
            </p:spPr>
            <p:txBody>
              <a:bodyPr/>
              <a:lstStyle/>
              <a:p>
                <a:pPr algn="ctr" eaLnBrk="1" hangingPunct="1">
                  <a:defRPr/>
                </a:pPr>
                <a:r>
                  <a:rPr lang="en-US" altLang="zh-CN" sz="1400">
                    <a:solidFill>
                      <a:schemeClr val="tx2"/>
                    </a:solidFill>
                    <a:latin typeface="+mn-ea"/>
                    <a:ea typeface="+mn-ea"/>
                  </a:rPr>
                  <a:t>D8  </a:t>
                </a:r>
                <a:r>
                  <a:rPr lang="zh-CN" altLang="en-US" sz="1400">
                    <a:solidFill>
                      <a:schemeClr val="tx2"/>
                    </a:solidFill>
                    <a:latin typeface="+mn-ea"/>
                    <a:ea typeface="+mn-ea"/>
                  </a:rPr>
                  <a:t>出版社要求</a:t>
                </a:r>
                <a:endParaRPr lang="zh-CN" sz="3600">
                  <a:solidFill>
                    <a:schemeClr val="tx2"/>
                  </a:solidFill>
                  <a:latin typeface="+mn-ea"/>
                  <a:ea typeface="+mn-ea"/>
                </a:endParaRPr>
              </a:p>
            </p:txBody>
          </p:sp>
          <p:cxnSp>
            <p:nvCxnSpPr>
              <p:cNvPr id="52" name="AutoShape 98"/>
              <p:cNvCxnSpPr>
                <a:cxnSpLocks noChangeShapeType="1"/>
              </p:cNvCxnSpPr>
              <p:nvPr/>
            </p:nvCxnSpPr>
            <p:spPr bwMode="auto">
              <a:xfrm>
                <a:off x="4008" y="6237"/>
                <a:ext cx="1" cy="408"/>
              </a:xfrm>
              <a:prstGeom prst="straightConnector1">
                <a:avLst/>
              </a:prstGeom>
              <a:noFill/>
              <a:ln w="9525">
                <a:solidFill>
                  <a:srgbClr val="000000"/>
                </a:solidFill>
                <a:round/>
                <a:headEnd/>
                <a:tailEnd/>
              </a:ln>
            </p:spPr>
          </p:cxnSp>
          <p:cxnSp>
            <p:nvCxnSpPr>
              <p:cNvPr id="53" name="AutoShape 99"/>
              <p:cNvCxnSpPr>
                <a:cxnSpLocks noChangeShapeType="1"/>
              </p:cNvCxnSpPr>
              <p:nvPr/>
            </p:nvCxnSpPr>
            <p:spPr bwMode="auto">
              <a:xfrm>
                <a:off x="3656" y="6237"/>
                <a:ext cx="1170" cy="1"/>
              </a:xfrm>
              <a:prstGeom prst="straightConnector1">
                <a:avLst/>
              </a:prstGeom>
              <a:noFill/>
              <a:ln w="9525">
                <a:solidFill>
                  <a:srgbClr val="000000"/>
                </a:solidFill>
                <a:round/>
                <a:headEnd/>
                <a:tailEnd/>
              </a:ln>
            </p:spPr>
          </p:cxnSp>
          <p:cxnSp>
            <p:nvCxnSpPr>
              <p:cNvPr id="54" name="AutoShape 100"/>
              <p:cNvCxnSpPr>
                <a:cxnSpLocks noChangeShapeType="1"/>
              </p:cNvCxnSpPr>
              <p:nvPr/>
            </p:nvCxnSpPr>
            <p:spPr bwMode="auto">
              <a:xfrm>
                <a:off x="3655" y="6237"/>
                <a:ext cx="1" cy="408"/>
              </a:xfrm>
              <a:prstGeom prst="straightConnector1">
                <a:avLst/>
              </a:prstGeom>
              <a:noFill/>
              <a:ln w="9525">
                <a:solidFill>
                  <a:srgbClr val="000000"/>
                </a:solidFill>
                <a:round/>
                <a:headEnd/>
                <a:tailEnd/>
              </a:ln>
            </p:spPr>
          </p:cxnSp>
          <p:cxnSp>
            <p:nvCxnSpPr>
              <p:cNvPr id="55" name="AutoShape 101"/>
              <p:cNvCxnSpPr>
                <a:cxnSpLocks noChangeShapeType="1"/>
              </p:cNvCxnSpPr>
              <p:nvPr/>
            </p:nvCxnSpPr>
            <p:spPr bwMode="auto">
              <a:xfrm>
                <a:off x="3656" y="6643"/>
                <a:ext cx="1170" cy="1"/>
              </a:xfrm>
              <a:prstGeom prst="straightConnector1">
                <a:avLst/>
              </a:prstGeom>
              <a:noFill/>
              <a:ln w="9525">
                <a:solidFill>
                  <a:srgbClr val="000000"/>
                </a:solidFill>
                <a:round/>
                <a:headEnd/>
                <a:tailEnd/>
              </a:ln>
            </p:spPr>
          </p:cxnSp>
        </p:grpSp>
        <p:cxnSp>
          <p:nvCxnSpPr>
            <p:cNvPr id="49" name="AutoShape 102"/>
            <p:cNvCxnSpPr>
              <a:cxnSpLocks noChangeShapeType="1"/>
              <a:stCxn id="51" idx="2"/>
              <a:endCxn id="102" idx="0"/>
            </p:cNvCxnSpPr>
            <p:nvPr/>
          </p:nvCxnSpPr>
          <p:spPr bwMode="auto">
            <a:xfrm rot="16200000" flipH="1">
              <a:off x="7871" y="3393"/>
              <a:ext cx="772" cy="624"/>
            </a:xfrm>
            <a:prstGeom prst="curvedConnector3">
              <a:avLst>
                <a:gd name="adj1" fmla="val 50000"/>
              </a:avLst>
            </a:prstGeom>
            <a:noFill/>
            <a:ln w="9525">
              <a:solidFill>
                <a:srgbClr val="000000"/>
              </a:solidFill>
              <a:round/>
              <a:headEnd/>
              <a:tailEnd type="triangle" w="med" len="med"/>
            </a:ln>
          </p:spPr>
        </p:cxnSp>
        <p:cxnSp>
          <p:nvCxnSpPr>
            <p:cNvPr id="50" name="AutoShape 103"/>
            <p:cNvCxnSpPr>
              <a:cxnSpLocks noChangeShapeType="1"/>
            </p:cNvCxnSpPr>
            <p:nvPr/>
          </p:nvCxnSpPr>
          <p:spPr bwMode="auto">
            <a:xfrm>
              <a:off x="8684" y="5141"/>
              <a:ext cx="1" cy="1033"/>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a:xfrm>
            <a:off x="642910" y="0"/>
            <a:ext cx="8229600" cy="939784"/>
          </a:xfrm>
        </p:spPr>
        <p:txBody>
          <a:bodyPr/>
          <a:lstStyle/>
          <a:p>
            <a:pPr algn="r"/>
            <a:r>
              <a:rPr lang="zh-CN" altLang="en-US" b="1" dirty="0" smtClean="0"/>
              <a:t>数据字典</a:t>
            </a:r>
          </a:p>
        </p:txBody>
      </p:sp>
      <p:sp>
        <p:nvSpPr>
          <p:cNvPr id="6" name="内容占位符 2"/>
          <p:cNvSpPr>
            <a:spLocks noGrp="1"/>
          </p:cNvSpPr>
          <p:nvPr>
            <p:ph idx="1"/>
          </p:nvPr>
        </p:nvSpPr>
        <p:spPr/>
        <p:txBody>
          <a:bodyPr>
            <a:normAutofit/>
          </a:bodyPr>
          <a:lstStyle/>
          <a:p>
            <a:pPr>
              <a:buFont typeface="Arial" panose="020B0604020202020204" pitchFamily="34" charset="0"/>
              <a:buChar char="•"/>
              <a:defRPr/>
            </a:pPr>
            <a:r>
              <a:rPr lang="zh-CN" altLang="en-US" sz="2400" dirty="0" smtClean="0">
                <a:solidFill>
                  <a:schemeClr val="tx2"/>
                </a:solidFill>
              </a:rPr>
              <a:t>是关于数据信息的集合，也就是对数据流图中包含的所有元素定义的集合。</a:t>
            </a:r>
          </a:p>
          <a:p>
            <a:pPr>
              <a:buFont typeface="Arial" panose="020B0604020202020204" pitchFamily="34" charset="0"/>
              <a:buChar char="•"/>
              <a:defRPr/>
            </a:pPr>
            <a:r>
              <a:rPr lang="zh-CN" altLang="en-US" sz="2400" dirty="0" smtClean="0">
                <a:solidFill>
                  <a:schemeClr val="tx2"/>
                </a:solidFill>
              </a:rPr>
              <a:t>数据字典通过对</a:t>
            </a:r>
            <a:r>
              <a:rPr lang="zh-CN" altLang="en-US" sz="2400" dirty="0" smtClean="0">
                <a:solidFill>
                  <a:srgbClr val="0070C0"/>
                </a:solidFill>
              </a:rPr>
              <a:t>数据流、数据元素、数据存储、加工的描述</a:t>
            </a:r>
            <a:r>
              <a:rPr lang="zh-CN" altLang="en-US" sz="2400" dirty="0" smtClean="0">
                <a:solidFill>
                  <a:schemeClr val="tx2"/>
                </a:solidFill>
              </a:rPr>
              <a:t>，对数据流图的各种成分起到</a:t>
            </a:r>
            <a:r>
              <a:rPr lang="zh-CN" altLang="en-US" sz="2400" dirty="0" smtClean="0">
                <a:solidFill>
                  <a:srgbClr val="C00000"/>
                </a:solidFill>
              </a:rPr>
              <a:t>注解、说明作用</a:t>
            </a:r>
            <a:r>
              <a:rPr lang="zh-CN" altLang="en-US" sz="2400" dirty="0" smtClean="0">
                <a:solidFill>
                  <a:schemeClr val="tx2"/>
                </a:solidFill>
              </a:rPr>
              <a:t>，给这些成分赋予了实际内容。</a:t>
            </a:r>
            <a:endParaRPr lang="en-US" altLang="zh-CN" sz="2400" dirty="0" smtClean="0">
              <a:solidFill>
                <a:schemeClr val="tx2"/>
              </a:solidFill>
            </a:endParaRPr>
          </a:p>
          <a:p>
            <a:pPr>
              <a:buFont typeface="Arial" panose="020B0604020202020204" pitchFamily="34" charset="0"/>
              <a:buChar char="•"/>
              <a:defRPr/>
            </a:pPr>
            <a:r>
              <a:rPr lang="zh-CN" altLang="en-US" sz="2400" dirty="0" smtClean="0">
                <a:solidFill>
                  <a:schemeClr val="tx2"/>
                </a:solidFill>
              </a:rPr>
              <a:t>数据流图和数据字典共同构成</a:t>
            </a:r>
            <a:r>
              <a:rPr lang="zh-CN" altLang="en-US" sz="2400" dirty="0" smtClean="0">
                <a:solidFill>
                  <a:srgbClr val="C00000"/>
                </a:solidFill>
              </a:rPr>
              <a:t>系统的逻辑模型</a:t>
            </a:r>
            <a:endParaRPr lang="en-US" altLang="zh-CN" sz="2400" dirty="0" smtClean="0">
              <a:solidFill>
                <a:srgbClr val="C00000"/>
              </a:solidFill>
            </a:endParaRPr>
          </a:p>
          <a:p>
            <a:pPr lvl="1">
              <a:buFont typeface="Arial" panose="020B0604020202020204" pitchFamily="34" charset="0"/>
              <a:buChar char="–"/>
              <a:defRPr/>
            </a:pPr>
            <a:r>
              <a:rPr lang="zh-CN" altLang="en-US" sz="1800" dirty="0" smtClean="0"/>
              <a:t>没有数据字典的数据流图就不严格</a:t>
            </a:r>
            <a:endParaRPr lang="en-US" altLang="zh-CN" sz="1800" dirty="0" smtClean="0"/>
          </a:p>
          <a:p>
            <a:pPr lvl="1">
              <a:buFont typeface="Arial" panose="020B0604020202020204" pitchFamily="34" charset="0"/>
              <a:buChar char="–"/>
              <a:defRPr/>
            </a:pPr>
            <a:r>
              <a:rPr lang="zh-CN" altLang="en-US" sz="1800" dirty="0" smtClean="0"/>
              <a:t>没有数据流图的数据字典也难于发挥作用</a:t>
            </a:r>
            <a:endParaRPr lang="en-US" altLang="zh-CN" sz="1800" dirty="0" smtClean="0"/>
          </a:p>
          <a:p>
            <a:pPr lvl="1">
              <a:buFont typeface="Arial" panose="020B0604020202020204" pitchFamily="34" charset="0"/>
              <a:buChar char="–"/>
              <a:defRPr/>
            </a:pPr>
            <a:r>
              <a:rPr lang="zh-CN" altLang="en-US" sz="1800" dirty="0" smtClean="0"/>
              <a:t>只有数据流图和对数据流图精确定义的数据字典放在一起，才能共同构成</a:t>
            </a:r>
            <a:r>
              <a:rPr lang="zh-CN" altLang="en-US" sz="1800" b="1" dirty="0" smtClean="0">
                <a:solidFill>
                  <a:srgbClr val="C00000"/>
                </a:solidFill>
              </a:rPr>
              <a:t>系统的规格说明</a:t>
            </a:r>
            <a:r>
              <a:rPr lang="zh-CN" altLang="en-US" sz="18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68312" y="220663"/>
            <a:ext cx="8675687" cy="1143000"/>
          </a:xfrm>
        </p:spPr>
        <p:txBody>
          <a:bodyPr/>
          <a:lstStyle/>
          <a:p>
            <a:pPr algn="r"/>
            <a:r>
              <a:rPr lang="zh-CN" altLang="en-US" b="1" dirty="0" smtClean="0"/>
              <a:t>数据字典的定义符号</a:t>
            </a:r>
          </a:p>
        </p:txBody>
      </p:sp>
      <p:graphicFrame>
        <p:nvGraphicFramePr>
          <p:cNvPr id="6" name="内容占位符 3"/>
          <p:cNvGraphicFramePr>
            <a:graphicFrameLocks noGrp="1"/>
          </p:cNvGraphicFramePr>
          <p:nvPr>
            <p:ph idx="1"/>
          </p:nvPr>
        </p:nvGraphicFramePr>
        <p:xfrm>
          <a:off x="500063" y="1628775"/>
          <a:ext cx="7858125" cy="4308472"/>
        </p:xfrm>
        <a:graphic>
          <a:graphicData uri="http://schemas.openxmlformats.org/drawingml/2006/table">
            <a:tbl>
              <a:tblPr/>
              <a:tblGrid>
                <a:gridCol w="2197870"/>
                <a:gridCol w="1704829"/>
                <a:gridCol w="3955426"/>
              </a:tblGrid>
              <a:tr h="615496">
                <a:tc>
                  <a:txBody>
                    <a:bodyPr/>
                    <a:lstStyle/>
                    <a:p>
                      <a:pPr algn="ctr">
                        <a:spcAft>
                          <a:spcPts val="0"/>
                        </a:spcAft>
                      </a:pPr>
                      <a:r>
                        <a:rPr lang="zh-CN" sz="1600" kern="100" dirty="0">
                          <a:latin typeface="+mn-ea"/>
                          <a:ea typeface="+mn-ea"/>
                          <a:cs typeface="Times New Roman"/>
                        </a:rPr>
                        <a:t>符</a:t>
                      </a:r>
                      <a:r>
                        <a:rPr lang="en-US" sz="1600" kern="100" dirty="0">
                          <a:latin typeface="+mn-ea"/>
                          <a:ea typeface="+mn-ea"/>
                          <a:cs typeface="Times New Roman"/>
                        </a:rPr>
                        <a:t>  </a:t>
                      </a:r>
                      <a:r>
                        <a:rPr lang="zh-CN" sz="1600" kern="100" dirty="0">
                          <a:latin typeface="+mn-ea"/>
                          <a:ea typeface="+mn-ea"/>
                          <a:cs typeface="Times New Roman"/>
                        </a:rPr>
                        <a:t>号</a:t>
                      </a:r>
                      <a:endParaRPr lang="zh-CN" sz="1800" kern="100" dirty="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gn="ctr">
                        <a:spcAft>
                          <a:spcPts val="0"/>
                        </a:spcAft>
                      </a:pPr>
                      <a:r>
                        <a:rPr lang="zh-CN" sz="1600" kern="100">
                          <a:latin typeface="+mn-ea"/>
                          <a:ea typeface="+mn-ea"/>
                          <a:cs typeface="Times New Roman"/>
                        </a:rPr>
                        <a:t>含</a:t>
                      </a:r>
                      <a:r>
                        <a:rPr lang="en-US" sz="1600" kern="100">
                          <a:latin typeface="+mn-ea"/>
                          <a:ea typeface="+mn-ea"/>
                          <a:cs typeface="Times New Roman"/>
                        </a:rPr>
                        <a:t>  </a:t>
                      </a:r>
                      <a:r>
                        <a:rPr lang="zh-CN" sz="1600" kern="100">
                          <a:latin typeface="+mn-ea"/>
                          <a:ea typeface="+mn-ea"/>
                          <a:cs typeface="Times New Roman"/>
                        </a:rPr>
                        <a:t>义</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c>
                  <a:txBody>
                    <a:bodyPr/>
                    <a:lstStyle/>
                    <a:p>
                      <a:pPr algn="ctr">
                        <a:spcAft>
                          <a:spcPts val="0"/>
                        </a:spcAft>
                      </a:pPr>
                      <a:r>
                        <a:rPr lang="zh-CN" sz="1600" kern="100">
                          <a:latin typeface="+mn-ea"/>
                          <a:ea typeface="+mn-ea"/>
                          <a:cs typeface="Times New Roman"/>
                        </a:rPr>
                        <a:t>示例及说明</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CCCCCC"/>
                      </a:bgClr>
                    </a:pattFill>
                  </a:tcPr>
                </a:tc>
              </a:tr>
              <a:tr h="615496">
                <a:tc>
                  <a:txBody>
                    <a:bodyPr/>
                    <a:lstStyle/>
                    <a:p>
                      <a:pPr algn="ctr">
                        <a:spcAft>
                          <a:spcPts val="0"/>
                        </a:spcAft>
                      </a:pPr>
                      <a:r>
                        <a:rPr lang="en-US" sz="1600" kern="100">
                          <a:latin typeface="+mn-ea"/>
                          <a:ea typeface="+mn-ea"/>
                          <a:cs typeface="Times New Roman"/>
                        </a:rPr>
                        <a:t>=</a:t>
                      </a:r>
                      <a:endParaRPr lang="zh-CN" sz="1800" kern="10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mn-ea"/>
                          <a:ea typeface="+mn-ea"/>
                          <a:cs typeface="Times New Roman"/>
                        </a:rPr>
                        <a:t>被定义为</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mn-ea"/>
                          <a:ea typeface="+mn-ea"/>
                          <a:cs typeface="Times New Roman"/>
                        </a:rPr>
                        <a:t>零件编号</a:t>
                      </a:r>
                      <a:r>
                        <a:rPr lang="en-US" sz="1600" kern="100">
                          <a:latin typeface="+mn-ea"/>
                          <a:ea typeface="+mn-ea"/>
                          <a:cs typeface="Times New Roman"/>
                        </a:rPr>
                        <a:t>=10</a:t>
                      </a:r>
                      <a:r>
                        <a:rPr lang="zh-CN" sz="1600" kern="100">
                          <a:latin typeface="+mn-ea"/>
                          <a:ea typeface="+mn-ea"/>
                          <a:cs typeface="Times New Roman"/>
                        </a:rPr>
                        <a:t>字符</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496">
                <a:tc>
                  <a:txBody>
                    <a:bodyPr/>
                    <a:lstStyle/>
                    <a:p>
                      <a:pPr algn="ctr">
                        <a:spcAft>
                          <a:spcPts val="0"/>
                        </a:spcAft>
                      </a:pPr>
                      <a:r>
                        <a:rPr lang="en-US" sz="1600" kern="100">
                          <a:latin typeface="+mn-ea"/>
                          <a:ea typeface="+mn-ea"/>
                          <a:cs typeface="Times New Roman"/>
                        </a:rPr>
                        <a:t>+</a:t>
                      </a:r>
                      <a:endParaRPr lang="zh-CN" sz="1800" kern="10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latin typeface="+mn-ea"/>
                          <a:ea typeface="+mn-ea"/>
                          <a:cs typeface="Times New Roman"/>
                        </a:rPr>
                        <a:t>与</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mn-ea"/>
                          <a:ea typeface="+mn-ea"/>
                          <a:cs typeface="Times New Roman"/>
                        </a:rPr>
                        <a:t>x=b+c</a:t>
                      </a:r>
                      <a:r>
                        <a:rPr lang="zh-CN" sz="1600" kern="100">
                          <a:latin typeface="+mn-ea"/>
                          <a:ea typeface="+mn-ea"/>
                          <a:cs typeface="Times New Roman"/>
                        </a:rPr>
                        <a:t>，表示</a:t>
                      </a:r>
                      <a:r>
                        <a:rPr lang="en-US" sz="1600" kern="100">
                          <a:latin typeface="+mn-ea"/>
                          <a:ea typeface="+mn-ea"/>
                          <a:cs typeface="Times New Roman"/>
                        </a:rPr>
                        <a:t>x</a:t>
                      </a:r>
                      <a:r>
                        <a:rPr lang="zh-CN" sz="1600" kern="100">
                          <a:latin typeface="+mn-ea"/>
                          <a:ea typeface="+mn-ea"/>
                          <a:cs typeface="Times New Roman"/>
                        </a:rPr>
                        <a:t>由</a:t>
                      </a:r>
                      <a:r>
                        <a:rPr lang="en-US" sz="1600" kern="100">
                          <a:latin typeface="+mn-ea"/>
                          <a:ea typeface="+mn-ea"/>
                          <a:cs typeface="Times New Roman"/>
                        </a:rPr>
                        <a:t>b</a:t>
                      </a:r>
                      <a:r>
                        <a:rPr lang="zh-CN" sz="1600" kern="100">
                          <a:latin typeface="+mn-ea"/>
                          <a:ea typeface="+mn-ea"/>
                          <a:cs typeface="Times New Roman"/>
                        </a:rPr>
                        <a:t>和</a:t>
                      </a:r>
                      <a:r>
                        <a:rPr lang="en-US" sz="1600" kern="100">
                          <a:latin typeface="+mn-ea"/>
                          <a:ea typeface="+mn-ea"/>
                          <a:cs typeface="Times New Roman"/>
                        </a:rPr>
                        <a:t>c</a:t>
                      </a:r>
                      <a:r>
                        <a:rPr lang="zh-CN" sz="1600" kern="100">
                          <a:latin typeface="+mn-ea"/>
                          <a:ea typeface="+mn-ea"/>
                          <a:cs typeface="Times New Roman"/>
                        </a:rPr>
                        <a:t>组成</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496">
                <a:tc>
                  <a:txBody>
                    <a:bodyPr/>
                    <a:lstStyle/>
                    <a:p>
                      <a:pPr algn="ctr">
                        <a:spcAft>
                          <a:spcPts val="0"/>
                        </a:spcAft>
                      </a:pPr>
                      <a:r>
                        <a:rPr lang="en-US" sz="1600" kern="100">
                          <a:latin typeface="+mn-ea"/>
                          <a:ea typeface="+mn-ea"/>
                          <a:cs typeface="Times New Roman"/>
                        </a:rPr>
                        <a:t>[</a:t>
                      </a:r>
                      <a:r>
                        <a:rPr lang="en-US" sz="1800" kern="100">
                          <a:latin typeface="+mn-ea"/>
                          <a:ea typeface="+mn-ea"/>
                          <a:cs typeface="Times New Roman"/>
                        </a:rPr>
                        <a:t>…</a:t>
                      </a:r>
                      <a:r>
                        <a:rPr lang="en-US" sz="1600" kern="100">
                          <a:latin typeface="+mn-ea"/>
                          <a:ea typeface="+mn-ea"/>
                          <a:cs typeface="Times New Roman"/>
                        </a:rPr>
                        <a:t>|</a:t>
                      </a:r>
                      <a:r>
                        <a:rPr lang="en-US" sz="1800" kern="100">
                          <a:latin typeface="+mn-ea"/>
                          <a:ea typeface="+mn-ea"/>
                          <a:cs typeface="Times New Roman"/>
                        </a:rPr>
                        <a:t>…</a:t>
                      </a:r>
                      <a:r>
                        <a:rPr lang="en-US" sz="1600" kern="100">
                          <a:latin typeface="+mn-ea"/>
                          <a:ea typeface="+mn-ea"/>
                          <a:cs typeface="Times New Roman"/>
                        </a:rPr>
                        <a:t>]</a:t>
                      </a:r>
                      <a:endParaRPr lang="zh-CN" sz="1800" kern="10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latin typeface="+mn-ea"/>
                          <a:ea typeface="+mn-ea"/>
                          <a:cs typeface="Times New Roman"/>
                        </a:rPr>
                        <a:t>或</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mn-ea"/>
                          <a:ea typeface="+mn-ea"/>
                          <a:cs typeface="Times New Roman"/>
                        </a:rPr>
                        <a:t>x=[b|c]</a:t>
                      </a:r>
                      <a:r>
                        <a:rPr lang="zh-CN" sz="1600" kern="100">
                          <a:latin typeface="+mn-ea"/>
                          <a:ea typeface="+mn-ea"/>
                          <a:cs typeface="Times New Roman"/>
                        </a:rPr>
                        <a:t>，表示</a:t>
                      </a:r>
                      <a:r>
                        <a:rPr lang="en-US" sz="1600" kern="100">
                          <a:latin typeface="+mn-ea"/>
                          <a:ea typeface="+mn-ea"/>
                          <a:cs typeface="Times New Roman"/>
                        </a:rPr>
                        <a:t>x</a:t>
                      </a:r>
                      <a:r>
                        <a:rPr lang="zh-CN" sz="1600" kern="100">
                          <a:latin typeface="+mn-ea"/>
                          <a:ea typeface="+mn-ea"/>
                          <a:cs typeface="Times New Roman"/>
                        </a:rPr>
                        <a:t>由</a:t>
                      </a:r>
                      <a:r>
                        <a:rPr lang="en-US" sz="1600" kern="100">
                          <a:latin typeface="+mn-ea"/>
                          <a:ea typeface="+mn-ea"/>
                          <a:cs typeface="Times New Roman"/>
                        </a:rPr>
                        <a:t>b</a:t>
                      </a:r>
                      <a:r>
                        <a:rPr lang="zh-CN" sz="1600" kern="100">
                          <a:latin typeface="+mn-ea"/>
                          <a:ea typeface="+mn-ea"/>
                          <a:cs typeface="Times New Roman"/>
                        </a:rPr>
                        <a:t>或</a:t>
                      </a:r>
                      <a:r>
                        <a:rPr lang="en-US" sz="1600" kern="100">
                          <a:latin typeface="+mn-ea"/>
                          <a:ea typeface="+mn-ea"/>
                          <a:cs typeface="Times New Roman"/>
                        </a:rPr>
                        <a:t>c</a:t>
                      </a:r>
                      <a:r>
                        <a:rPr lang="zh-CN" sz="1600" kern="100">
                          <a:latin typeface="+mn-ea"/>
                          <a:ea typeface="+mn-ea"/>
                          <a:cs typeface="Times New Roman"/>
                        </a:rPr>
                        <a:t>组成</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496">
                <a:tc>
                  <a:txBody>
                    <a:bodyPr/>
                    <a:lstStyle/>
                    <a:p>
                      <a:pPr algn="ctr">
                        <a:spcAft>
                          <a:spcPts val="0"/>
                        </a:spcAft>
                      </a:pPr>
                      <a:r>
                        <a:rPr lang="en-US" sz="1600" kern="100">
                          <a:latin typeface="+mn-ea"/>
                          <a:ea typeface="+mn-ea"/>
                          <a:cs typeface="Times New Roman"/>
                        </a:rPr>
                        <a:t>m{</a:t>
                      </a:r>
                      <a:r>
                        <a:rPr lang="en-US" sz="1800" kern="100">
                          <a:latin typeface="+mn-ea"/>
                          <a:ea typeface="+mn-ea"/>
                          <a:cs typeface="Times New Roman"/>
                        </a:rPr>
                        <a:t>…</a:t>
                      </a:r>
                      <a:r>
                        <a:rPr lang="en-US" sz="1600" kern="100">
                          <a:latin typeface="+mn-ea"/>
                          <a:ea typeface="+mn-ea"/>
                          <a:cs typeface="Times New Roman"/>
                        </a:rPr>
                        <a:t>}n</a:t>
                      </a:r>
                      <a:r>
                        <a:rPr lang="zh-CN" sz="1600" kern="100">
                          <a:latin typeface="+mn-ea"/>
                          <a:ea typeface="+mn-ea"/>
                          <a:cs typeface="Times New Roman"/>
                        </a:rPr>
                        <a:t>或</a:t>
                      </a:r>
                      <a:r>
                        <a:rPr lang="en-US" sz="1800" b="1" kern="100">
                          <a:latin typeface="+mn-ea"/>
                          <a:ea typeface="+mn-ea"/>
                          <a:cs typeface="Times New Roman"/>
                        </a:rPr>
                        <a:t> </a:t>
                      </a:r>
                      <a:endParaRPr lang="zh-CN" sz="1800" kern="10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mn-ea"/>
                          <a:ea typeface="+mn-ea"/>
                          <a:cs typeface="Times New Roman"/>
                        </a:rPr>
                        <a:t>重复</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mn-ea"/>
                          <a:ea typeface="+mn-ea"/>
                          <a:cs typeface="Times New Roman"/>
                        </a:rPr>
                        <a:t>x=1{b}5</a:t>
                      </a:r>
                      <a:r>
                        <a:rPr lang="zh-CN" sz="1600" kern="100" dirty="0">
                          <a:latin typeface="+mn-ea"/>
                          <a:ea typeface="+mn-ea"/>
                          <a:cs typeface="Times New Roman"/>
                        </a:rPr>
                        <a:t>或</a:t>
                      </a:r>
                      <a:r>
                        <a:rPr lang="en-US" sz="1600" kern="100" dirty="0">
                          <a:latin typeface="+mn-ea"/>
                          <a:ea typeface="+mn-ea"/>
                          <a:cs typeface="Times New Roman"/>
                        </a:rPr>
                        <a:t>x=</a:t>
                      </a:r>
                      <a:r>
                        <a:rPr lang="en-US" sz="1600" b="1" kern="100" dirty="0">
                          <a:latin typeface="+mn-ea"/>
                          <a:ea typeface="+mn-ea"/>
                          <a:cs typeface="Times New Roman"/>
                        </a:rPr>
                        <a:t> </a:t>
                      </a:r>
                      <a:r>
                        <a:rPr lang="en-US" sz="1600" b="1" kern="100" dirty="0" smtClean="0">
                          <a:latin typeface="+mn-ea"/>
                          <a:ea typeface="+mn-ea"/>
                          <a:cs typeface="Times New Roman"/>
                        </a:rPr>
                        <a:t>  </a:t>
                      </a:r>
                      <a:r>
                        <a:rPr lang="zh-CN" sz="1600" kern="100" dirty="0" smtClean="0">
                          <a:latin typeface="+mn-ea"/>
                          <a:ea typeface="+mn-ea"/>
                          <a:cs typeface="Times New Roman"/>
                        </a:rPr>
                        <a:t>，</a:t>
                      </a:r>
                      <a:r>
                        <a:rPr lang="zh-CN" sz="1600" kern="100" dirty="0">
                          <a:latin typeface="+mn-ea"/>
                          <a:ea typeface="+mn-ea"/>
                          <a:cs typeface="Times New Roman"/>
                        </a:rPr>
                        <a:t>表示</a:t>
                      </a:r>
                      <a:r>
                        <a:rPr lang="en-US" sz="1600" kern="100" dirty="0">
                          <a:latin typeface="+mn-ea"/>
                          <a:ea typeface="+mn-ea"/>
                          <a:cs typeface="Times New Roman"/>
                        </a:rPr>
                        <a:t>x</a:t>
                      </a:r>
                      <a:r>
                        <a:rPr lang="zh-CN" sz="1600" kern="100" dirty="0">
                          <a:latin typeface="+mn-ea"/>
                          <a:ea typeface="+mn-ea"/>
                          <a:cs typeface="Times New Roman"/>
                        </a:rPr>
                        <a:t>中最少出现</a:t>
                      </a:r>
                      <a:r>
                        <a:rPr lang="en-US" sz="1600" kern="100" dirty="0">
                          <a:latin typeface="+mn-ea"/>
                          <a:ea typeface="+mn-ea"/>
                          <a:cs typeface="Times New Roman"/>
                        </a:rPr>
                        <a:t>1</a:t>
                      </a:r>
                      <a:r>
                        <a:rPr lang="zh-CN" sz="1600" kern="100" dirty="0">
                          <a:latin typeface="+mn-ea"/>
                          <a:ea typeface="+mn-ea"/>
                          <a:cs typeface="Times New Roman"/>
                        </a:rPr>
                        <a:t>次</a:t>
                      </a:r>
                      <a:r>
                        <a:rPr lang="en-US" sz="1600" kern="100" dirty="0">
                          <a:latin typeface="+mn-ea"/>
                          <a:ea typeface="+mn-ea"/>
                          <a:cs typeface="Times New Roman"/>
                        </a:rPr>
                        <a:t>b</a:t>
                      </a:r>
                      <a:r>
                        <a:rPr lang="zh-CN" sz="1600" kern="100" dirty="0">
                          <a:latin typeface="+mn-ea"/>
                          <a:ea typeface="+mn-ea"/>
                          <a:cs typeface="Times New Roman"/>
                        </a:rPr>
                        <a:t>，最多出现</a:t>
                      </a:r>
                      <a:r>
                        <a:rPr lang="en-US" sz="1600" kern="100" dirty="0">
                          <a:latin typeface="+mn-ea"/>
                          <a:ea typeface="+mn-ea"/>
                          <a:cs typeface="Times New Roman"/>
                        </a:rPr>
                        <a:t>5</a:t>
                      </a:r>
                      <a:r>
                        <a:rPr lang="zh-CN" sz="1600" kern="100" dirty="0">
                          <a:latin typeface="+mn-ea"/>
                          <a:ea typeface="+mn-ea"/>
                          <a:cs typeface="Times New Roman"/>
                        </a:rPr>
                        <a:t>次</a:t>
                      </a:r>
                      <a:r>
                        <a:rPr lang="en-US" sz="1600" kern="100" dirty="0">
                          <a:latin typeface="+mn-ea"/>
                          <a:ea typeface="+mn-ea"/>
                          <a:cs typeface="Times New Roman"/>
                        </a:rPr>
                        <a:t>b</a:t>
                      </a:r>
                      <a:r>
                        <a:rPr lang="zh-CN" sz="1600" kern="100" dirty="0">
                          <a:latin typeface="+mn-ea"/>
                          <a:ea typeface="+mn-ea"/>
                          <a:cs typeface="Times New Roman"/>
                        </a:rPr>
                        <a:t>。</a:t>
                      </a:r>
                      <a:r>
                        <a:rPr lang="en-US" sz="1600" kern="100" dirty="0">
                          <a:latin typeface="+mn-ea"/>
                          <a:ea typeface="+mn-ea"/>
                          <a:cs typeface="Times New Roman"/>
                        </a:rPr>
                        <a:t>5,1</a:t>
                      </a:r>
                      <a:r>
                        <a:rPr lang="zh-CN" sz="1600" kern="100" dirty="0">
                          <a:latin typeface="+mn-ea"/>
                          <a:ea typeface="+mn-ea"/>
                          <a:cs typeface="Times New Roman"/>
                        </a:rPr>
                        <a:t>为重复次数的上、下限</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496">
                <a:tc>
                  <a:txBody>
                    <a:bodyPr/>
                    <a:lstStyle/>
                    <a:p>
                      <a:pPr algn="ctr">
                        <a:spcAft>
                          <a:spcPts val="0"/>
                        </a:spcAft>
                      </a:pPr>
                      <a:r>
                        <a:rPr lang="en-US" sz="1600" kern="100">
                          <a:latin typeface="+mn-ea"/>
                          <a:ea typeface="+mn-ea"/>
                          <a:cs typeface="Times New Roman"/>
                        </a:rPr>
                        <a:t>(</a:t>
                      </a:r>
                      <a:r>
                        <a:rPr lang="en-US" sz="1800" kern="100">
                          <a:latin typeface="+mn-ea"/>
                          <a:ea typeface="+mn-ea"/>
                          <a:cs typeface="Times New Roman"/>
                        </a:rPr>
                        <a:t>…</a:t>
                      </a:r>
                      <a:r>
                        <a:rPr lang="en-US" sz="1600" kern="100">
                          <a:latin typeface="+mn-ea"/>
                          <a:ea typeface="+mn-ea"/>
                          <a:cs typeface="Times New Roman"/>
                        </a:rPr>
                        <a:t>)</a:t>
                      </a:r>
                      <a:endParaRPr lang="zh-CN" sz="1800" kern="10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mn-ea"/>
                          <a:ea typeface="+mn-ea"/>
                          <a:cs typeface="Times New Roman"/>
                        </a:rPr>
                        <a:t>可选</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mn-ea"/>
                          <a:ea typeface="+mn-ea"/>
                          <a:cs typeface="Times New Roman"/>
                        </a:rPr>
                        <a:t>x=(b)</a:t>
                      </a:r>
                      <a:r>
                        <a:rPr lang="zh-CN" sz="1600" kern="100">
                          <a:latin typeface="+mn-ea"/>
                          <a:ea typeface="+mn-ea"/>
                          <a:cs typeface="Times New Roman"/>
                        </a:rPr>
                        <a:t>表示</a:t>
                      </a:r>
                      <a:r>
                        <a:rPr lang="en-US" sz="1600" kern="100">
                          <a:latin typeface="+mn-ea"/>
                          <a:ea typeface="+mn-ea"/>
                          <a:cs typeface="Times New Roman"/>
                        </a:rPr>
                        <a:t>b</a:t>
                      </a:r>
                      <a:r>
                        <a:rPr lang="zh-CN" sz="1600" kern="100">
                          <a:latin typeface="+mn-ea"/>
                          <a:ea typeface="+mn-ea"/>
                          <a:cs typeface="Times New Roman"/>
                        </a:rPr>
                        <a:t>可在</a:t>
                      </a:r>
                      <a:r>
                        <a:rPr lang="en-US" sz="1600" kern="100">
                          <a:latin typeface="+mn-ea"/>
                          <a:ea typeface="+mn-ea"/>
                          <a:cs typeface="Times New Roman"/>
                        </a:rPr>
                        <a:t>x</a:t>
                      </a:r>
                      <a:r>
                        <a:rPr lang="zh-CN" sz="1600" kern="100">
                          <a:latin typeface="+mn-ea"/>
                          <a:ea typeface="+mn-ea"/>
                          <a:cs typeface="Times New Roman"/>
                        </a:rPr>
                        <a:t>中出现，也可不出现</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5496">
                <a:tc>
                  <a:txBody>
                    <a:bodyPr/>
                    <a:lstStyle/>
                    <a:p>
                      <a:pPr algn="ctr">
                        <a:spcAft>
                          <a:spcPts val="0"/>
                        </a:spcAft>
                      </a:pPr>
                      <a:r>
                        <a:rPr lang="en-US" sz="1600" kern="100">
                          <a:latin typeface="+mn-ea"/>
                          <a:ea typeface="+mn-ea"/>
                          <a:cs typeface="Times New Roman"/>
                        </a:rPr>
                        <a:t>..</a:t>
                      </a:r>
                      <a:endParaRPr lang="zh-CN" sz="1800" kern="100">
                        <a:latin typeface="+mn-ea"/>
                        <a:ea typeface="+mn-ea"/>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mn-ea"/>
                          <a:ea typeface="+mn-ea"/>
                          <a:cs typeface="Times New Roman"/>
                        </a:rPr>
                        <a:t>连接符</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mn-ea"/>
                          <a:ea typeface="+mn-ea"/>
                          <a:cs typeface="Times New Roman"/>
                        </a:rPr>
                        <a:t>x=0..9</a:t>
                      </a:r>
                      <a:r>
                        <a:rPr lang="zh-CN" sz="1600" kern="100" dirty="0">
                          <a:latin typeface="+mn-ea"/>
                          <a:ea typeface="+mn-ea"/>
                          <a:cs typeface="Times New Roman"/>
                        </a:rPr>
                        <a:t>，表示</a:t>
                      </a:r>
                      <a:r>
                        <a:rPr lang="en-US" sz="1600" kern="100" dirty="0">
                          <a:latin typeface="+mn-ea"/>
                          <a:ea typeface="+mn-ea"/>
                          <a:cs typeface="Times New Roman"/>
                        </a:rPr>
                        <a:t>x</a:t>
                      </a:r>
                      <a:r>
                        <a:rPr lang="zh-CN" sz="1600" kern="100" dirty="0">
                          <a:latin typeface="+mn-ea"/>
                          <a:ea typeface="+mn-ea"/>
                          <a:cs typeface="Times New Roman"/>
                        </a:rPr>
                        <a:t>可取</a:t>
                      </a:r>
                      <a:r>
                        <a:rPr lang="en-US" sz="1600" kern="100" dirty="0">
                          <a:latin typeface="+mn-ea"/>
                          <a:ea typeface="+mn-ea"/>
                          <a:cs typeface="Times New Roman"/>
                        </a:rPr>
                        <a:t>0~9</a:t>
                      </a:r>
                      <a:r>
                        <a:rPr lang="zh-CN" sz="1600" kern="100" dirty="0">
                          <a:latin typeface="+mn-ea"/>
                          <a:ea typeface="+mn-ea"/>
                          <a:cs typeface="Times New Roman"/>
                        </a:rPr>
                        <a:t>中任意一个值</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97088" y="4240213"/>
            <a:ext cx="458787" cy="331787"/>
          </a:xfrm>
          <a:prstGeom prst="rect">
            <a:avLst/>
          </a:prstGeom>
          <a:noFill/>
          <a:ln w="9525">
            <a:noFill/>
            <a:miter lim="800000"/>
            <a:headEnd/>
            <a:tailEnd/>
          </a:ln>
        </p:spPr>
      </p:pic>
      <p:pic>
        <p:nvPicPr>
          <p:cNvPr id="8"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607050" y="4087813"/>
            <a:ext cx="333375"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nvPr>
        </p:nvSpPr>
        <p:spPr>
          <a:xfrm>
            <a:off x="431846" y="0"/>
            <a:ext cx="8686800" cy="1143000"/>
          </a:xfrm>
        </p:spPr>
        <p:txBody>
          <a:bodyPr/>
          <a:lstStyle/>
          <a:p>
            <a:pPr algn="r"/>
            <a:r>
              <a:rPr lang="en-US" altLang="zh-CN" b="1" dirty="0" err="1" smtClean="0"/>
              <a:t>数据</a:t>
            </a:r>
            <a:r>
              <a:rPr lang="zh-CN" altLang="en-US" b="1" dirty="0" smtClean="0"/>
              <a:t>字典示例</a:t>
            </a:r>
          </a:p>
        </p:txBody>
      </p:sp>
      <p:sp>
        <p:nvSpPr>
          <p:cNvPr id="30" name="灯片编号占位符 3"/>
          <p:cNvSpPr>
            <a:spLocks noGrp="1"/>
          </p:cNvSpPr>
          <p:nvPr>
            <p:ph type="sldNum" sz="quarter" idx="12"/>
          </p:nvPr>
        </p:nvSpPr>
        <p:spPr bwMode="auto">
          <a:xfrm>
            <a:off x="6553200" y="6356350"/>
            <a:ext cx="2133600" cy="365125"/>
          </a:xfrm>
          <a:noFill/>
          <a:ln>
            <a:miter lim="800000"/>
            <a:headEnd/>
            <a:tailEnd/>
          </a:ln>
        </p:spPr>
        <p:txBody>
          <a:bodyPr/>
          <a:lstStyle/>
          <a:p>
            <a:fld id="{9E39CAC3-3548-4F75-B9EF-86B34CE0C860}" type="slidenum">
              <a:rPr lang="zh-CN" altLang="en-US"/>
              <a:pPr/>
              <a:t>56</a:t>
            </a:fld>
            <a:endParaRPr lang="zh-CN" altLang="en-US"/>
          </a:p>
        </p:txBody>
      </p:sp>
      <p:pic>
        <p:nvPicPr>
          <p:cNvPr id="31" name="Picture 2"/>
          <p:cNvPicPr>
            <a:picLocks noChangeAspect="1" noChangeArrowheads="1"/>
          </p:cNvPicPr>
          <p:nvPr/>
        </p:nvPicPr>
        <p:blipFill>
          <a:blip r:embed="rId2"/>
          <a:srcRect/>
          <a:stretch>
            <a:fillRect/>
          </a:stretch>
        </p:blipFill>
        <p:spPr bwMode="auto">
          <a:xfrm>
            <a:off x="1763713" y="1341438"/>
            <a:ext cx="5329237" cy="5456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nvPr>
        </p:nvSpPr>
        <p:spPr>
          <a:xfrm>
            <a:off x="457200" y="27856"/>
            <a:ext cx="8686800" cy="1143000"/>
          </a:xfrm>
        </p:spPr>
        <p:txBody>
          <a:bodyPr/>
          <a:lstStyle/>
          <a:p>
            <a:pPr algn="r"/>
            <a:r>
              <a:rPr lang="en-US" altLang="zh-CN" b="1" dirty="0" err="1" smtClean="0"/>
              <a:t>数据</a:t>
            </a:r>
            <a:r>
              <a:rPr lang="zh-CN" altLang="en-US" b="1" dirty="0" smtClean="0"/>
              <a:t>字典示例</a:t>
            </a:r>
          </a:p>
        </p:txBody>
      </p:sp>
      <p:sp>
        <p:nvSpPr>
          <p:cNvPr id="30" name="灯片编号占位符 3"/>
          <p:cNvSpPr>
            <a:spLocks noGrp="1"/>
          </p:cNvSpPr>
          <p:nvPr>
            <p:ph type="sldNum" sz="quarter" idx="12"/>
          </p:nvPr>
        </p:nvSpPr>
        <p:spPr bwMode="auto">
          <a:xfrm>
            <a:off x="6553200" y="6356350"/>
            <a:ext cx="2133600" cy="365125"/>
          </a:xfrm>
          <a:noFill/>
          <a:ln>
            <a:miter lim="800000"/>
            <a:headEnd/>
            <a:tailEnd/>
          </a:ln>
        </p:spPr>
        <p:txBody>
          <a:bodyPr/>
          <a:lstStyle/>
          <a:p>
            <a:fld id="{08273D2C-3CFF-44E6-B6D6-3012485B988D}" type="slidenum">
              <a:rPr lang="zh-CN" altLang="en-US"/>
              <a:pPr/>
              <a:t>57</a:t>
            </a:fld>
            <a:endParaRPr lang="zh-CN" altLang="en-US"/>
          </a:p>
        </p:txBody>
      </p:sp>
      <p:pic>
        <p:nvPicPr>
          <p:cNvPr id="31" name="Picture 2"/>
          <p:cNvPicPr>
            <a:picLocks noChangeAspect="1" noChangeArrowheads="1"/>
          </p:cNvPicPr>
          <p:nvPr/>
        </p:nvPicPr>
        <p:blipFill>
          <a:blip r:embed="rId2"/>
          <a:srcRect/>
          <a:stretch>
            <a:fillRect/>
          </a:stretch>
        </p:blipFill>
        <p:spPr bwMode="auto">
          <a:xfrm>
            <a:off x="1547813" y="1628775"/>
            <a:ext cx="5592762"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29" name="标题 1"/>
          <p:cNvSpPr>
            <a:spLocks noGrp="1"/>
          </p:cNvSpPr>
          <p:nvPr>
            <p:ph type="title"/>
          </p:nvPr>
        </p:nvSpPr>
        <p:spPr>
          <a:xfrm>
            <a:off x="357158" y="928670"/>
            <a:ext cx="8229600" cy="1143000"/>
          </a:xfrm>
        </p:spPr>
        <p:txBody>
          <a:bodyPr/>
          <a:lstStyle/>
          <a:p>
            <a:pPr algn="ctr"/>
            <a:r>
              <a:rPr lang="zh-CN" altLang="en-US" b="1" dirty="0" smtClean="0">
                <a:solidFill>
                  <a:schemeClr val="tx2"/>
                </a:solidFill>
              </a:rPr>
              <a:t>作业题：</a:t>
            </a:r>
          </a:p>
        </p:txBody>
      </p:sp>
      <p:sp>
        <p:nvSpPr>
          <p:cNvPr id="30" name="TextBox 29"/>
          <p:cNvSpPr txBox="1"/>
          <p:nvPr/>
        </p:nvSpPr>
        <p:spPr>
          <a:xfrm>
            <a:off x="428597" y="2357430"/>
            <a:ext cx="7429552" cy="2123658"/>
          </a:xfrm>
          <a:prstGeom prst="rect">
            <a:avLst/>
          </a:prstGeom>
          <a:noFill/>
        </p:spPr>
        <p:txBody>
          <a:bodyPr wrap="square" rtlCol="0">
            <a:spAutoFit/>
          </a:bodyPr>
          <a:lstStyle/>
          <a:p>
            <a:pPr marL="342900" indent="-342900">
              <a:buFont typeface="+mj-lt"/>
              <a:buAutoNum type="arabicPeriod"/>
            </a:pPr>
            <a:r>
              <a:rPr lang="zh-CN" altLang="en-US" sz="4400" b="1" dirty="0" smtClean="0">
                <a:solidFill>
                  <a:schemeClr val="tx2"/>
                </a:solidFill>
              </a:rPr>
              <a:t>什么是系统流程图，什么是数据流图，两者有何差异？</a:t>
            </a:r>
            <a:endParaRPr lang="en-US" altLang="zh-CN" sz="4400" b="1" dirty="0" smtClean="0">
              <a:solidFill>
                <a:schemeClr val="tx2"/>
              </a:solidFill>
            </a:endParaRPr>
          </a:p>
          <a:p>
            <a:pPr marL="342900" indent="-342900">
              <a:buFont typeface="+mj-lt"/>
              <a:buAutoNum type="arabicPeriod"/>
            </a:pPr>
            <a:r>
              <a:rPr lang="zh-CN" altLang="en-US" sz="4400" b="1" dirty="0" smtClean="0">
                <a:solidFill>
                  <a:schemeClr val="tx2"/>
                </a:solidFill>
              </a:rPr>
              <a:t>可行性研究的步骤主要是？</a:t>
            </a:r>
            <a:endParaRPr lang="zh-CN" altLang="en-US" sz="44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0" y="2357430"/>
            <a:ext cx="9358378" cy="1366837"/>
          </a:xfrm>
          <a:prstGeom prst="rect">
            <a:avLst/>
          </a:prstGeom>
          <a:noFill/>
          <a:ln w="9525">
            <a:noFill/>
            <a:miter lim="800000"/>
            <a:headEnd/>
            <a:tailEnd/>
          </a:ln>
          <a:effectLst/>
        </p:spPr>
        <p:txBody>
          <a:bodyPr/>
          <a:lstStyle/>
          <a:p>
            <a:r>
              <a:rPr lang="en-US" altLang="zh-CN" sz="4400" b="1" dirty="0" smtClean="0">
                <a:solidFill>
                  <a:schemeClr val="tx2"/>
                </a:solidFill>
              </a:rPr>
              <a:t>《</a:t>
            </a:r>
            <a:r>
              <a:rPr lang="zh-CN" altLang="en-US" sz="4400" b="1" dirty="0" smtClean="0">
                <a:solidFill>
                  <a:schemeClr val="tx2"/>
                </a:solidFill>
              </a:rPr>
              <a:t>在线招投标管理系统</a:t>
            </a:r>
            <a:r>
              <a:rPr lang="en-US" altLang="zh-CN" sz="4400" b="1" dirty="0" smtClean="0">
                <a:solidFill>
                  <a:schemeClr val="tx2"/>
                </a:solidFill>
              </a:rPr>
              <a:t>》</a:t>
            </a:r>
            <a:r>
              <a:rPr lang="zh-CN" altLang="en-US" sz="4400" b="1" dirty="0" smtClean="0">
                <a:solidFill>
                  <a:schemeClr val="tx2"/>
                </a:solidFill>
              </a:rPr>
              <a:t>可行性报告</a:t>
            </a:r>
            <a:endParaRPr lang="en-US" altLang="zh-CN" sz="4400" b="1" dirty="0" smtClean="0">
              <a:solidFill>
                <a:schemeClr val="tx2"/>
              </a:solidFill>
            </a:endParaRPr>
          </a:p>
          <a:p>
            <a:pPr lvl="1"/>
            <a:r>
              <a:rPr lang="zh-CN" altLang="en-US" sz="3600" dirty="0" smtClean="0">
                <a:solidFill>
                  <a:schemeClr val="tx2"/>
                </a:solidFill>
              </a:rPr>
              <a:t>格式规范</a:t>
            </a:r>
            <a:endParaRPr lang="en-US" altLang="zh-CN" sz="3600" dirty="0" smtClean="0">
              <a:solidFill>
                <a:schemeClr val="tx2"/>
              </a:solidFill>
            </a:endParaRPr>
          </a:p>
          <a:p>
            <a:pPr lvl="1"/>
            <a:r>
              <a:rPr lang="zh-CN" altLang="en-US" sz="3600" dirty="0" smtClean="0">
                <a:solidFill>
                  <a:schemeClr val="tx2"/>
                </a:solidFill>
              </a:rPr>
              <a:t>有针对性</a:t>
            </a:r>
            <a:endParaRPr lang="en-US" altLang="zh-CN" sz="3600" dirty="0" smtClean="0">
              <a:solidFill>
                <a:schemeClr val="tx2"/>
              </a:solidFill>
            </a:endParaRPr>
          </a:p>
          <a:p>
            <a:pPr lvl="1"/>
            <a:r>
              <a:rPr lang="zh-CN" altLang="en-US" sz="3600" dirty="0" smtClean="0">
                <a:solidFill>
                  <a:schemeClr val="tx2"/>
                </a:solidFill>
              </a:rPr>
              <a:t>现有系统</a:t>
            </a:r>
            <a:endParaRPr lang="en-US" altLang="zh-CN" sz="3600" dirty="0" smtClean="0">
              <a:solidFill>
                <a:schemeClr val="tx2"/>
              </a:solidFill>
            </a:endParaRPr>
          </a:p>
          <a:p>
            <a:pPr lvl="1"/>
            <a:r>
              <a:rPr lang="zh-CN" altLang="en-US" sz="3600" dirty="0" smtClean="0">
                <a:solidFill>
                  <a:schemeClr val="tx2"/>
                </a:solidFill>
              </a:rPr>
              <a:t>成本</a:t>
            </a:r>
            <a:r>
              <a:rPr lang="en-US" altLang="zh-CN" sz="3600" dirty="0" smtClean="0">
                <a:solidFill>
                  <a:schemeClr val="tx2"/>
                </a:solidFill>
              </a:rPr>
              <a:t>/</a:t>
            </a:r>
            <a:r>
              <a:rPr lang="zh-CN" altLang="en-US" sz="3600" dirty="0" smtClean="0">
                <a:solidFill>
                  <a:schemeClr val="tx2"/>
                </a:solidFill>
              </a:rPr>
              <a:t>效益</a:t>
            </a:r>
            <a:endParaRPr lang="en-US" altLang="zh-CN" sz="3600" dirty="0" smtClean="0">
              <a:solidFill>
                <a:schemeClr val="tx2"/>
              </a:solidFill>
            </a:endParaRPr>
          </a:p>
        </p:txBody>
      </p:sp>
      <p:sp>
        <p:nvSpPr>
          <p:cNvPr id="29" name="标题 1"/>
          <p:cNvSpPr>
            <a:spLocks noGrp="1"/>
          </p:cNvSpPr>
          <p:nvPr>
            <p:ph type="title"/>
          </p:nvPr>
        </p:nvSpPr>
        <p:spPr>
          <a:xfrm>
            <a:off x="285720" y="1071546"/>
            <a:ext cx="8229600" cy="1143000"/>
          </a:xfrm>
        </p:spPr>
        <p:txBody>
          <a:bodyPr/>
          <a:lstStyle/>
          <a:p>
            <a:pPr algn="ctr"/>
            <a:r>
              <a:rPr lang="zh-CN" altLang="en-US" b="1" dirty="0" smtClean="0">
                <a:solidFill>
                  <a:schemeClr val="tx2"/>
                </a:solidFill>
              </a:rPr>
              <a:t>小组项目任务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214422"/>
            <a:ext cx="9144000" cy="609600"/>
          </a:xfrm>
        </p:spPr>
        <p:txBody>
          <a:bodyPr/>
          <a:lstStyle/>
          <a:p>
            <a:r>
              <a:rPr lang="zh-CN" altLang="en-US" b="1" dirty="0" smtClean="0">
                <a:solidFill>
                  <a:schemeClr val="tx2"/>
                </a:solidFill>
                <a:ea typeface="굴림" pitchFamily="50" charset="-127"/>
              </a:rPr>
              <a:t>经济可行性分析（</a:t>
            </a:r>
            <a:r>
              <a:rPr lang="en-US" altLang="zh-CN" b="1" dirty="0" smtClean="0">
                <a:solidFill>
                  <a:schemeClr val="tx2"/>
                </a:solidFill>
                <a:ea typeface="굴림" pitchFamily="50" charset="-127"/>
              </a:rPr>
              <a:t>Economic</a:t>
            </a:r>
            <a:r>
              <a:rPr lang="en-US" altLang="zh-CN" dirty="0" smtClean="0">
                <a:solidFill>
                  <a:schemeClr val="tx2"/>
                </a:solidFill>
              </a:rPr>
              <a:t> </a:t>
            </a:r>
            <a:r>
              <a:rPr lang="en-US" altLang="zh-CN" b="1" dirty="0" smtClean="0">
                <a:solidFill>
                  <a:schemeClr val="tx2"/>
                </a:solidFill>
              </a:rPr>
              <a:t>Feasibility</a:t>
            </a:r>
            <a:r>
              <a:rPr lang="en-US" altLang="zh-CN" dirty="0" smtClean="0">
                <a:solidFill>
                  <a:schemeClr val="tx2"/>
                </a:solidFill>
              </a:rPr>
              <a:t> </a:t>
            </a:r>
            <a:r>
              <a:rPr lang="zh-CN" altLang="en-US" b="1" dirty="0" smtClean="0">
                <a:solidFill>
                  <a:schemeClr val="tx2"/>
                </a:solidFill>
                <a:ea typeface="굴림" pitchFamily="50" charset="-127"/>
              </a:rPr>
              <a:t>）</a:t>
            </a:r>
            <a:endParaRPr lang="ko-KR" altLang="en-US" b="1" dirty="0">
              <a:solidFill>
                <a:schemeClr val="tx2"/>
              </a:solidFill>
              <a:ea typeface="굴림" pitchFamily="50" charset="-127"/>
            </a:endParaRPr>
          </a:p>
        </p:txBody>
      </p:sp>
      <p:pic>
        <p:nvPicPr>
          <p:cNvPr id="58370" name="Picture 2" descr="c:\users\administrator\appdata\roaming\360se6\User Data\temp\12avcs91510-4ox.jpg"/>
          <p:cNvPicPr>
            <a:picLocks noChangeAspect="1" noChangeArrowheads="1"/>
          </p:cNvPicPr>
          <p:nvPr/>
        </p:nvPicPr>
        <p:blipFill>
          <a:blip r:embed="rId3"/>
          <a:srcRect l="24000" t="3989"/>
          <a:stretch>
            <a:fillRect/>
          </a:stretch>
        </p:blipFill>
        <p:spPr bwMode="auto">
          <a:xfrm>
            <a:off x="3643306" y="3000372"/>
            <a:ext cx="2357454" cy="2239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云形标注 4"/>
          <p:cNvSpPr/>
          <p:nvPr/>
        </p:nvSpPr>
        <p:spPr bwMode="auto">
          <a:xfrm>
            <a:off x="5072066" y="2000240"/>
            <a:ext cx="1857388" cy="1071570"/>
          </a:xfrm>
          <a:prstGeom prst="cloud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chemeClr val="tx2"/>
                </a:solidFill>
                <a:effectLst/>
                <a:latin typeface="Times New Roman" pitchFamily="18" charset="0"/>
              </a:rPr>
              <a:t>含义</a:t>
            </a:r>
          </a:p>
        </p:txBody>
      </p:sp>
      <p:sp>
        <p:nvSpPr>
          <p:cNvPr id="8" name="云形标注 7"/>
          <p:cNvSpPr/>
          <p:nvPr/>
        </p:nvSpPr>
        <p:spPr bwMode="auto">
          <a:xfrm rot="8252641">
            <a:off x="4955787" y="5290564"/>
            <a:ext cx="1643074" cy="928694"/>
          </a:xfrm>
          <a:prstGeom prst="cloudCallout">
            <a:avLst/>
          </a:prstGeom>
          <a:no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3200" b="1" dirty="0" smtClean="0">
                <a:solidFill>
                  <a:schemeClr val="tx2"/>
                </a:solidFill>
              </a:rPr>
              <a:t>方法</a:t>
            </a:r>
            <a:endParaRPr kumimoji="0" lang="zh-CN" altLang="en-US" sz="3200" b="1" i="0" u="none" strike="noStrike" cap="none" normalizeH="0" baseline="0" dirty="0" smtClean="0">
              <a:ln>
                <a:noFill/>
              </a:ln>
              <a:solidFill>
                <a:schemeClr val="tx2"/>
              </a:solidFill>
              <a:effectLst/>
              <a:latin typeface="Times New Roman" pitchFamily="18" charset="0"/>
            </a:endParaRPr>
          </a:p>
        </p:txBody>
      </p:sp>
      <p:sp>
        <p:nvSpPr>
          <p:cNvPr id="9" name="云形标注 8"/>
          <p:cNvSpPr/>
          <p:nvPr/>
        </p:nvSpPr>
        <p:spPr bwMode="auto">
          <a:xfrm rot="18149895">
            <a:off x="2210734" y="2475773"/>
            <a:ext cx="1848496" cy="1005115"/>
          </a:xfrm>
          <a:prstGeom prst="cloud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chemeClr val="tx2"/>
                </a:solidFill>
                <a:effectLst/>
                <a:latin typeface="Times New Roman" pitchFamily="18" charset="0"/>
              </a:rPr>
              <a:t>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 to="" calcmode="lin" valueType="num">
                                      <p:cBhvr>
                                        <p:cTn id="7" dur="1" fill="hold"/>
                                        <p:tgtEl>
                                          <p:spTgt spid="5837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u="sng" dirty="0" smtClean="0">
                <a:solidFill>
                  <a:schemeClr val="accent1"/>
                </a:solidFill>
                <a:effectLst>
                  <a:outerShdw blurRad="38100" dist="38100" dir="2700000" algn="tl">
                    <a:srgbClr val="C0C0C0"/>
                  </a:outerShdw>
                </a:effectLst>
                <a:latin typeface="Verdana" pitchFamily="34" charset="0"/>
                <a:ea typeface="굴림" pitchFamily="50" charset="-127"/>
              </a:rPr>
              <a:t>祝大家学习进步</a:t>
            </a:r>
            <a:r>
              <a:rPr lang="en-US" altLang="ko-KR" sz="6000" b="1" u="sng" dirty="0" smtClean="0">
                <a:solidFill>
                  <a:schemeClr val="accent1"/>
                </a:solidFill>
                <a:effectLst>
                  <a:outerShdw blurRad="38100" dist="38100" dir="2700000" algn="tl">
                    <a:srgbClr val="C0C0C0"/>
                  </a:outerShdw>
                </a:effectLst>
                <a:latin typeface="Verdana" pitchFamily="34" charset="0"/>
                <a:ea typeface="굴림" pitchFamily="50" charset="-127"/>
              </a:rPr>
              <a:t>!</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214422"/>
            <a:ext cx="9144000" cy="609600"/>
          </a:xfrm>
        </p:spPr>
        <p:txBody>
          <a:bodyPr/>
          <a:lstStyle/>
          <a:p>
            <a:r>
              <a:rPr lang="zh-CN" altLang="en-US" b="1" dirty="0" smtClean="0">
                <a:solidFill>
                  <a:schemeClr val="tx2"/>
                </a:solidFill>
                <a:ea typeface="굴림" pitchFamily="50" charset="-127"/>
              </a:rPr>
              <a:t>技术可行性分析（</a:t>
            </a:r>
            <a:r>
              <a:rPr lang="en-US" altLang="zh-CN" dirty="0" smtClean="0"/>
              <a:t> </a:t>
            </a:r>
            <a:r>
              <a:rPr lang="en-US" altLang="zh-CN" b="1" dirty="0" smtClean="0">
                <a:solidFill>
                  <a:schemeClr val="tx2"/>
                </a:solidFill>
              </a:rPr>
              <a:t>Technical</a:t>
            </a:r>
            <a:r>
              <a:rPr lang="en-US" altLang="zh-CN" dirty="0" smtClean="0">
                <a:solidFill>
                  <a:schemeClr val="tx2"/>
                </a:solidFill>
              </a:rPr>
              <a:t> </a:t>
            </a:r>
            <a:r>
              <a:rPr lang="en-US" altLang="zh-CN" b="1" dirty="0" smtClean="0">
                <a:solidFill>
                  <a:schemeClr val="tx2"/>
                </a:solidFill>
              </a:rPr>
              <a:t>Feasibility</a:t>
            </a:r>
            <a:r>
              <a:rPr lang="en-US" altLang="zh-CN" dirty="0" smtClean="0">
                <a:solidFill>
                  <a:schemeClr val="tx2"/>
                </a:solidFill>
              </a:rPr>
              <a:t> </a:t>
            </a:r>
            <a:r>
              <a:rPr lang="zh-CN" altLang="en-US" b="1" dirty="0" smtClean="0">
                <a:solidFill>
                  <a:schemeClr val="tx2"/>
                </a:solidFill>
                <a:ea typeface="굴림" pitchFamily="50" charset="-127"/>
              </a:rPr>
              <a:t>）</a:t>
            </a:r>
            <a:endParaRPr lang="ko-KR" altLang="en-US" b="1" dirty="0">
              <a:solidFill>
                <a:schemeClr val="tx2"/>
              </a:solidFill>
              <a:ea typeface="굴림" pitchFamily="50" charset="-127"/>
            </a:endParaRPr>
          </a:p>
        </p:txBody>
      </p:sp>
      <p:pic>
        <p:nvPicPr>
          <p:cNvPr id="58370" name="Picture 2" descr="c:\users\administrator\appdata\roaming\360se6\User Data\temp\12avcs91510-4ox.jpg"/>
          <p:cNvPicPr>
            <a:picLocks noChangeAspect="1" noChangeArrowheads="1"/>
          </p:cNvPicPr>
          <p:nvPr/>
        </p:nvPicPr>
        <p:blipFill>
          <a:blip r:embed="rId3"/>
          <a:srcRect l="24000" t="3989"/>
          <a:stretch>
            <a:fillRect/>
          </a:stretch>
        </p:blipFill>
        <p:spPr bwMode="auto">
          <a:xfrm>
            <a:off x="3643306" y="3000372"/>
            <a:ext cx="2357454" cy="2239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云形标注 4"/>
          <p:cNvSpPr/>
          <p:nvPr/>
        </p:nvSpPr>
        <p:spPr bwMode="auto">
          <a:xfrm>
            <a:off x="5072066" y="2000240"/>
            <a:ext cx="1857388" cy="1071570"/>
          </a:xfrm>
          <a:prstGeom prst="cloud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3200" b="1" dirty="0" smtClean="0">
                <a:solidFill>
                  <a:schemeClr val="tx2"/>
                </a:solidFill>
              </a:rPr>
              <a:t>含义</a:t>
            </a:r>
            <a:endParaRPr kumimoji="0" lang="zh-CN" altLang="en-US" sz="3200" b="1" i="0" u="none" strike="noStrike" cap="none" normalizeH="0" baseline="0" dirty="0" smtClean="0">
              <a:ln>
                <a:noFill/>
              </a:ln>
              <a:solidFill>
                <a:schemeClr val="tx2"/>
              </a:solidFill>
              <a:effectLst/>
              <a:latin typeface="Times New Roman" pitchFamily="18" charset="0"/>
            </a:endParaRPr>
          </a:p>
        </p:txBody>
      </p:sp>
      <p:sp>
        <p:nvSpPr>
          <p:cNvPr id="8" name="云形标注 7"/>
          <p:cNvSpPr/>
          <p:nvPr/>
        </p:nvSpPr>
        <p:spPr bwMode="auto">
          <a:xfrm rot="15265975">
            <a:off x="1598201" y="3075986"/>
            <a:ext cx="1643074" cy="928694"/>
          </a:xfrm>
          <a:prstGeom prst="cloudCallout">
            <a:avLst/>
          </a:prstGeom>
          <a:noFill/>
          <a:ln w="9525" cap="flat" cmpd="sng" algn="ctr">
            <a:solidFill>
              <a:schemeClr val="tx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chemeClr val="tx2"/>
                </a:solidFill>
                <a:effectLst/>
                <a:latin typeface="Times New Roman" pitchFamily="18" charset="0"/>
              </a:rPr>
              <a:t>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 to="" calcmode="lin" valueType="num">
                                      <p:cBhvr>
                                        <p:cTn id="7" dur="1" fill="hold"/>
                                        <p:tgtEl>
                                          <p:spTgt spid="5837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214422"/>
            <a:ext cx="9144000" cy="609600"/>
          </a:xfrm>
        </p:spPr>
        <p:txBody>
          <a:bodyPr/>
          <a:lstStyle/>
          <a:p>
            <a:r>
              <a:rPr lang="zh-CN" altLang="en-US" b="1" dirty="0" smtClean="0">
                <a:solidFill>
                  <a:schemeClr val="tx2"/>
                </a:solidFill>
                <a:ea typeface="굴림" pitchFamily="50" charset="-127"/>
              </a:rPr>
              <a:t>社会可行性分析（</a:t>
            </a:r>
            <a:r>
              <a:rPr lang="en-US" altLang="zh-CN" b="1" dirty="0" smtClean="0">
                <a:solidFill>
                  <a:schemeClr val="tx2"/>
                </a:solidFill>
              </a:rPr>
              <a:t> Society Feasibility</a:t>
            </a:r>
            <a:r>
              <a:rPr lang="en-US" altLang="zh-CN" dirty="0" smtClean="0">
                <a:solidFill>
                  <a:schemeClr val="tx2"/>
                </a:solidFill>
              </a:rPr>
              <a:t> </a:t>
            </a:r>
            <a:r>
              <a:rPr lang="zh-CN" altLang="en-US" b="1" dirty="0" smtClean="0">
                <a:solidFill>
                  <a:schemeClr val="tx2"/>
                </a:solidFill>
                <a:ea typeface="굴림" pitchFamily="50" charset="-127"/>
              </a:rPr>
              <a:t>）</a:t>
            </a:r>
            <a:endParaRPr lang="ko-KR" altLang="en-US" b="1" dirty="0">
              <a:solidFill>
                <a:schemeClr val="tx2"/>
              </a:solidFill>
              <a:ea typeface="굴림" pitchFamily="50" charset="-127"/>
            </a:endParaRPr>
          </a:p>
        </p:txBody>
      </p:sp>
      <p:pic>
        <p:nvPicPr>
          <p:cNvPr id="58370" name="Picture 2" descr="c:\users\administrator\appdata\roaming\360se6\User Data\temp\12avcs91510-4ox.jpg"/>
          <p:cNvPicPr>
            <a:picLocks noChangeAspect="1" noChangeArrowheads="1"/>
          </p:cNvPicPr>
          <p:nvPr/>
        </p:nvPicPr>
        <p:blipFill>
          <a:blip r:embed="rId3"/>
          <a:srcRect l="24000" t="3989"/>
          <a:stretch>
            <a:fillRect/>
          </a:stretch>
        </p:blipFill>
        <p:spPr bwMode="auto">
          <a:xfrm>
            <a:off x="3643306" y="3000372"/>
            <a:ext cx="2357454" cy="2239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云形标注 4"/>
          <p:cNvSpPr/>
          <p:nvPr/>
        </p:nvSpPr>
        <p:spPr bwMode="auto">
          <a:xfrm>
            <a:off x="5072066" y="2000240"/>
            <a:ext cx="1857388" cy="1071570"/>
          </a:xfrm>
          <a:prstGeom prst="cloud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3200" b="1" dirty="0" smtClean="0">
                <a:solidFill>
                  <a:schemeClr val="tx2"/>
                </a:solidFill>
              </a:rPr>
              <a:t>含义</a:t>
            </a:r>
            <a:endParaRPr kumimoji="0" lang="zh-CN" altLang="en-US" sz="3200" b="1" i="0" u="none" strike="noStrike" cap="none" normalizeH="0" baseline="0" dirty="0" smtClean="0">
              <a:ln>
                <a:noFill/>
              </a:ln>
              <a:solidFill>
                <a:schemeClr val="tx2"/>
              </a:solidFill>
              <a:effectLst/>
              <a:latin typeface="Times New Roman" pitchFamily="18" charset="0"/>
            </a:endParaRPr>
          </a:p>
        </p:txBody>
      </p:sp>
      <p:sp>
        <p:nvSpPr>
          <p:cNvPr id="8" name="云形标注 7"/>
          <p:cNvSpPr/>
          <p:nvPr/>
        </p:nvSpPr>
        <p:spPr bwMode="auto">
          <a:xfrm rot="15265975">
            <a:off x="1598201" y="3075986"/>
            <a:ext cx="1643074" cy="928694"/>
          </a:xfrm>
          <a:prstGeom prst="cloudCallout">
            <a:avLst/>
          </a:prstGeom>
          <a:noFill/>
          <a:ln w="9525" cap="flat" cmpd="sng" algn="ctr">
            <a:solidFill>
              <a:schemeClr val="tx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chemeClr val="tx2"/>
                </a:solidFill>
                <a:effectLst/>
                <a:latin typeface="Times New Roman" pitchFamily="18" charset="0"/>
              </a:rPr>
              <a:t>法律</a:t>
            </a:r>
          </a:p>
        </p:txBody>
      </p:sp>
      <p:sp>
        <p:nvSpPr>
          <p:cNvPr id="6" name="云形标注 5"/>
          <p:cNvSpPr/>
          <p:nvPr/>
        </p:nvSpPr>
        <p:spPr bwMode="auto">
          <a:xfrm rot="6090433">
            <a:off x="5785185" y="4312458"/>
            <a:ext cx="2104439" cy="1261202"/>
          </a:xfrm>
          <a:prstGeom prst="cloudCallout">
            <a:avLst/>
          </a:prstGeom>
          <a:no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smtClean="0">
                <a:ln>
                  <a:noFill/>
                </a:ln>
                <a:solidFill>
                  <a:schemeClr val="tx2"/>
                </a:solidFill>
                <a:effectLst/>
                <a:latin typeface="Times New Roman" pitchFamily="18" charset="0"/>
              </a:rPr>
              <a:t>运行环境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 to="" calcmode="lin" valueType="num">
                                      <p:cBhvr>
                                        <p:cTn id="7" dur="1" fill="hold"/>
                                        <p:tgtEl>
                                          <p:spTgt spid="5837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4"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0" y="928671"/>
            <a:ext cx="9144000" cy="1071570"/>
          </a:xfrm>
          <a:prstGeom prst="rect">
            <a:avLst/>
          </a:prstGeom>
          <a:noFill/>
          <a:ln w="9525">
            <a:noFill/>
            <a:miter lim="800000"/>
            <a:headEnd/>
            <a:tailEnd/>
          </a:ln>
          <a:effectLst/>
        </p:spPr>
        <p:txBody>
          <a:bodyPr/>
          <a:lstStyle/>
          <a:p>
            <a:pPr algn="ctr" eaLnBrk="1" hangingPunct="1"/>
            <a:r>
              <a:rPr lang="zh-CN" altLang="en-US" sz="6000" b="1" dirty="0" smtClean="0">
                <a:solidFill>
                  <a:schemeClr val="tx2"/>
                </a:solidFill>
                <a:effectLst>
                  <a:outerShdw blurRad="38100" dist="38100" dir="2700000" algn="tl">
                    <a:srgbClr val="C0C0C0"/>
                  </a:outerShdw>
                </a:effectLst>
                <a:latin typeface="Verdana" pitchFamily="34" charset="0"/>
                <a:ea typeface="굴림" pitchFamily="50" charset="-127"/>
              </a:rPr>
              <a:t>可行性研究的四个阶段</a:t>
            </a:r>
            <a:endParaRPr lang="en-US" altLang="ko-KR" sz="6000" b="1" dirty="0">
              <a:solidFill>
                <a:schemeClr val="tx2"/>
              </a:solidFill>
              <a:effectLst>
                <a:outerShdw blurRad="38100" dist="38100" dir="2700000" algn="tl">
                  <a:srgbClr val="C0C0C0"/>
                </a:outerShdw>
              </a:effectLst>
              <a:latin typeface="Verdana" pitchFamily="34" charset="0"/>
              <a:ea typeface="굴림" pitchFamily="50" charset="-127"/>
            </a:endParaRPr>
          </a:p>
        </p:txBody>
      </p:sp>
      <p:graphicFrame>
        <p:nvGraphicFramePr>
          <p:cNvPr id="31" name="图示 30"/>
          <p:cNvGraphicFramePr/>
          <p:nvPr/>
        </p:nvGraphicFramePr>
        <p:xfrm>
          <a:off x="1357290" y="192880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40964"/>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40964"/>
                                        </p:tgtEl>
                                        <p:attrNameLst>
                                          <p:attrName>style.visibility</p:attrName>
                                        </p:attrNameLst>
                                      </p:cBhvr>
                                      <p:to>
                                        <p:strVal val="visible"/>
                                      </p:to>
                                    </p:set>
                                    <p:anim calcmode="lin" valueType="num">
                                      <p:cBhvr>
                                        <p:cTn id="9" dur="500" fill="hold"/>
                                        <p:tgtEl>
                                          <p:spTgt spid="40964"/>
                                        </p:tgtEl>
                                        <p:attrNameLst>
                                          <p:attrName>ppt_w</p:attrName>
                                        </p:attrNameLst>
                                      </p:cBhvr>
                                      <p:tavLst>
                                        <p:tav tm="0">
                                          <p:val>
                                            <p:fltVal val="0"/>
                                          </p:val>
                                        </p:tav>
                                        <p:tav tm="100000">
                                          <p:val>
                                            <p:strVal val="#ppt_w"/>
                                          </p:val>
                                        </p:tav>
                                      </p:tavLst>
                                    </p:anim>
                                    <p:anim calcmode="lin" valueType="num">
                                      <p:cBhvr>
                                        <p:cTn id="10" dur="500" fill="hold"/>
                                        <p:tgtEl>
                                          <p:spTgt spid="40964"/>
                                        </p:tgtEl>
                                        <p:attrNameLst>
                                          <p:attrName>ppt_h</p:attrName>
                                        </p:attrNameLst>
                                      </p:cBhvr>
                                      <p:tavLst>
                                        <p:tav tm="0">
                                          <p:val>
                                            <p:fltVal val="0"/>
                                          </p:val>
                                        </p:tav>
                                        <p:tav tm="100000">
                                          <p:val>
                                            <p:strVal val="#ppt_h"/>
                                          </p:val>
                                        </p:tav>
                                      </p:tavLst>
                                    </p:anim>
                                    <p:animEffect transition="in" filter="fade">
                                      <p:cBhvr>
                                        <p:cTn id="11" dur="500"/>
                                        <p:tgtEl>
                                          <p:spTgt spid="40964"/>
                                        </p:tgtEl>
                                      </p:cBhvr>
                                    </p:animEffec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 to="" calcmode="lin" valueType="num">
                                      <p:cBhvr>
                                        <p:cTn id="16" dur="1" fill="hold"/>
                                        <p:tgtEl>
                                          <p:spTgt spid="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TotalTime>
  <Words>3794</Words>
  <Application>Microsoft Office PowerPoint</Application>
  <PresentationFormat>全屏显示(4:3)</PresentationFormat>
  <Paragraphs>497</Paragraphs>
  <Slides>60</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3" baseType="lpstr">
      <vt:lpstr>굴림</vt:lpstr>
      <vt:lpstr>맑은 고딕</vt:lpstr>
      <vt:lpstr>楷体_GB2312</vt:lpstr>
      <vt:lpstr>宋体</vt:lpstr>
      <vt:lpstr>微软雅黑</vt:lpstr>
      <vt:lpstr>Arial</vt:lpstr>
      <vt:lpstr>Calibri</vt:lpstr>
      <vt:lpstr>Calibri Light</vt:lpstr>
      <vt:lpstr>Times New Roman</vt:lpstr>
      <vt:lpstr>Verdana</vt:lpstr>
      <vt:lpstr>Wingdings</vt:lpstr>
      <vt:lpstr>Office 主题</vt:lpstr>
      <vt:lpstr>Visio</vt:lpstr>
      <vt:lpstr>软件设计工程</vt:lpstr>
      <vt:lpstr>PowerPoint 演示文稿</vt:lpstr>
      <vt:lpstr>可行性研究的含义</vt:lpstr>
      <vt:lpstr>可行性研究的目的及任务</vt:lpstr>
      <vt:lpstr>可行性研究的要素</vt:lpstr>
      <vt:lpstr>经济可行性分析（Economic Feasibility ）</vt:lpstr>
      <vt:lpstr>技术可行性分析（ Technical Feasibility ）</vt:lpstr>
      <vt:lpstr>社会可行性分析（ Society Feasibility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成本／效益分析</vt:lpstr>
      <vt:lpstr>PowerPoint 演示文稿</vt:lpstr>
      <vt:lpstr>PowerPoint 演示文稿</vt:lpstr>
      <vt:lpstr>PowerPoint 演示文稿</vt:lpstr>
      <vt:lpstr>PowerPoint 演示文稿</vt:lpstr>
      <vt:lpstr>投资收益率</vt:lpstr>
      <vt:lpstr>投资收益率</vt:lpstr>
      <vt:lpstr>PowerPoint 演示文稿</vt:lpstr>
      <vt:lpstr>方案的选择与决策</vt:lpstr>
      <vt:lpstr>确定性决策</vt:lpstr>
      <vt:lpstr>非确定性决策</vt:lpstr>
      <vt:lpstr>非确定性决策具体方法</vt:lpstr>
      <vt:lpstr>最大收益值（率）法</vt:lpstr>
      <vt:lpstr>最大最小收益值（率）法</vt:lpstr>
      <vt:lpstr>最小最大后悔值（率）法</vt:lpstr>
      <vt:lpstr>乐观系数法</vt:lpstr>
      <vt:lpstr>完全平均法</vt:lpstr>
      <vt:lpstr>可行性研究报告</vt:lpstr>
      <vt:lpstr>可行性研究报告的描述方法？</vt:lpstr>
      <vt:lpstr>系统流程图的基本符号</vt:lpstr>
      <vt:lpstr>系统流程图的实例</vt:lpstr>
      <vt:lpstr>PowerPoint 演示文稿</vt:lpstr>
      <vt:lpstr>系统流程图</vt:lpstr>
      <vt:lpstr>系统流程图的基本符号</vt:lpstr>
      <vt:lpstr>系统流程图的实例</vt:lpstr>
      <vt:lpstr>PowerPoint 演示文稿</vt:lpstr>
      <vt:lpstr>数据流图</vt:lpstr>
      <vt:lpstr>数据流图</vt:lpstr>
      <vt:lpstr>数据流图绘制的内容</vt:lpstr>
      <vt:lpstr>数据流图常用符号</vt:lpstr>
      <vt:lpstr>数据流图结构示例</vt:lpstr>
      <vt:lpstr>数据流图实例</vt:lpstr>
      <vt:lpstr>PowerPoint 演示文稿</vt:lpstr>
      <vt:lpstr>PowerPoint 演示文稿</vt:lpstr>
      <vt:lpstr>PowerPoint 演示文稿</vt:lpstr>
      <vt:lpstr>1.先画顶层数据流图，即只包含一个处理的图。</vt:lpstr>
      <vt:lpstr>2.第一步细化数据流图</vt:lpstr>
      <vt:lpstr>3.第二步细化数据流图</vt:lpstr>
      <vt:lpstr>数据字典</vt:lpstr>
      <vt:lpstr>数据字典的定义符号</vt:lpstr>
      <vt:lpstr>数据字典示例</vt:lpstr>
      <vt:lpstr>数据字典示例</vt:lpstr>
      <vt:lpstr>作业题：</vt:lpstr>
      <vt:lpstr>小组项目任务</vt:lpstr>
      <vt:lpstr>PowerPoint 演示文稿</vt:lpstr>
    </vt:vector>
  </TitlesOfParts>
  <Company>길드</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魏培</cp:lastModifiedBy>
  <cp:revision>119</cp:revision>
  <dcterms:created xsi:type="dcterms:W3CDTF">2016-02-04T12:40:31Z</dcterms:created>
  <dcterms:modified xsi:type="dcterms:W3CDTF">2017-03-08T09:03:40Z</dcterms:modified>
</cp:coreProperties>
</file>