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88"/>
  </p:notesMasterIdLst>
  <p:sldIdLst>
    <p:sldId id="263" r:id="rId2"/>
    <p:sldId id="268" r:id="rId3"/>
    <p:sldId id="271" r:id="rId4"/>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 id="310" r:id="rId43"/>
    <p:sldId id="311" r:id="rId44"/>
    <p:sldId id="312" r:id="rId45"/>
    <p:sldId id="313" r:id="rId46"/>
    <p:sldId id="314" r:id="rId47"/>
    <p:sldId id="315" r:id="rId48"/>
    <p:sldId id="316" r:id="rId49"/>
    <p:sldId id="317" r:id="rId50"/>
    <p:sldId id="318" r:id="rId51"/>
    <p:sldId id="319" r:id="rId52"/>
    <p:sldId id="320" r:id="rId53"/>
    <p:sldId id="321" r:id="rId54"/>
    <p:sldId id="322" r:id="rId55"/>
    <p:sldId id="323" r:id="rId56"/>
    <p:sldId id="324" r:id="rId57"/>
    <p:sldId id="325" r:id="rId58"/>
    <p:sldId id="326" r:id="rId59"/>
    <p:sldId id="327" r:id="rId60"/>
    <p:sldId id="328" r:id="rId61"/>
    <p:sldId id="329" r:id="rId62"/>
    <p:sldId id="330" r:id="rId63"/>
    <p:sldId id="331" r:id="rId64"/>
    <p:sldId id="332" r:id="rId65"/>
    <p:sldId id="333" r:id="rId66"/>
    <p:sldId id="334" r:id="rId67"/>
    <p:sldId id="335" r:id="rId68"/>
    <p:sldId id="336" r:id="rId69"/>
    <p:sldId id="337" r:id="rId70"/>
    <p:sldId id="338" r:id="rId71"/>
    <p:sldId id="339" r:id="rId72"/>
    <p:sldId id="340" r:id="rId73"/>
    <p:sldId id="341" r:id="rId74"/>
    <p:sldId id="342" r:id="rId75"/>
    <p:sldId id="343" r:id="rId76"/>
    <p:sldId id="344" r:id="rId77"/>
    <p:sldId id="345" r:id="rId78"/>
    <p:sldId id="346" r:id="rId79"/>
    <p:sldId id="347" r:id="rId80"/>
    <p:sldId id="348" r:id="rId81"/>
    <p:sldId id="349" r:id="rId82"/>
    <p:sldId id="350" r:id="rId83"/>
    <p:sldId id="351" r:id="rId84"/>
    <p:sldId id="352" r:id="rId85"/>
    <p:sldId id="353" r:id="rId86"/>
    <p:sldId id="267" r:id="rId8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86642" autoAdjust="0"/>
  </p:normalViewPr>
  <p:slideViewPr>
    <p:cSldViewPr>
      <p:cViewPr varScale="1">
        <p:scale>
          <a:sx n="57" d="100"/>
          <a:sy n="57" d="100"/>
        </p:scale>
        <p:origin x="1476"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FA7ACA-02BB-49F1-9A1C-91AE06438F2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26700FC9-6730-41DB-90C2-627CADC77528}">
      <dgm:prSet phldrT="[文本]"/>
      <dgm:spPr>
        <a:solidFill>
          <a:schemeClr val="bg1"/>
        </a:solidFill>
      </dgm:spPr>
      <dgm:t>
        <a:bodyPr/>
        <a:lstStyle/>
        <a:p>
          <a:r>
            <a:rPr lang="zh-CN" altLang="en-US" dirty="0" smtClean="0">
              <a:solidFill>
                <a:schemeClr val="tx2"/>
              </a:solidFill>
            </a:rPr>
            <a:t>客户层</a:t>
          </a:r>
          <a:endParaRPr lang="zh-CN" altLang="en-US" dirty="0">
            <a:solidFill>
              <a:schemeClr val="tx2"/>
            </a:solidFill>
          </a:endParaRPr>
        </a:p>
      </dgm:t>
    </dgm:pt>
    <dgm:pt modelId="{6632E626-8D3D-43D0-885D-9303AF31A442}" type="parTrans" cxnId="{8E9246CA-B029-4020-A6F2-5A8B632F86AD}">
      <dgm:prSet/>
      <dgm:spPr/>
      <dgm:t>
        <a:bodyPr/>
        <a:lstStyle/>
        <a:p>
          <a:endParaRPr lang="zh-CN" altLang="en-US"/>
        </a:p>
      </dgm:t>
    </dgm:pt>
    <dgm:pt modelId="{A5C6060C-B951-4BD9-9EA5-E324C9CA9EBA}" type="sibTrans" cxnId="{8E9246CA-B029-4020-A6F2-5A8B632F86AD}">
      <dgm:prSet/>
      <dgm:spPr/>
      <dgm:t>
        <a:bodyPr/>
        <a:lstStyle/>
        <a:p>
          <a:endParaRPr lang="zh-CN" altLang="en-US"/>
        </a:p>
      </dgm:t>
    </dgm:pt>
    <dgm:pt modelId="{7266148C-19D2-4C32-B197-6BFE60976823}">
      <dgm:prSet/>
      <dgm:spPr/>
      <dgm:t>
        <a:bodyPr/>
        <a:lstStyle/>
        <a:p>
          <a:r>
            <a:rPr lang="zh-CN" altLang="en-US" dirty="0" smtClean="0">
              <a:solidFill>
                <a:schemeClr val="tx2"/>
              </a:solidFill>
            </a:rPr>
            <a:t>称表示层、视图层、人机界面层等，提供给软件的操作者 </a:t>
          </a:r>
          <a:endParaRPr lang="zh-CN" altLang="en-US" dirty="0">
            <a:solidFill>
              <a:schemeClr val="tx2"/>
            </a:solidFill>
          </a:endParaRPr>
        </a:p>
      </dgm:t>
    </dgm:pt>
    <dgm:pt modelId="{242918EC-84E9-4A81-AE6A-A112F7FAD21A}" type="parTrans" cxnId="{19D448C5-5E3F-47A0-8F29-A1FB4E851226}">
      <dgm:prSet/>
      <dgm:spPr/>
      <dgm:t>
        <a:bodyPr/>
        <a:lstStyle/>
        <a:p>
          <a:endParaRPr lang="zh-CN" altLang="en-US"/>
        </a:p>
      </dgm:t>
    </dgm:pt>
    <dgm:pt modelId="{0C818F78-8D84-4902-82C8-77D9F9976133}" type="sibTrans" cxnId="{19D448C5-5E3F-47A0-8F29-A1FB4E851226}">
      <dgm:prSet/>
      <dgm:spPr/>
      <dgm:t>
        <a:bodyPr/>
        <a:lstStyle/>
        <a:p>
          <a:endParaRPr lang="zh-CN" altLang="en-US"/>
        </a:p>
      </dgm:t>
    </dgm:pt>
    <dgm:pt modelId="{102460E8-AC62-43EE-A21A-9A9BA15E9982}">
      <dgm:prSet/>
      <dgm:spPr>
        <a:solidFill>
          <a:schemeClr val="bg1"/>
        </a:solidFill>
      </dgm:spPr>
      <dgm:t>
        <a:bodyPr/>
        <a:lstStyle/>
        <a:p>
          <a:r>
            <a:rPr lang="zh-CN" altLang="en-US" dirty="0" smtClean="0">
              <a:solidFill>
                <a:schemeClr val="tx2"/>
              </a:solidFill>
            </a:rPr>
            <a:t>业务层</a:t>
          </a:r>
          <a:endParaRPr lang="en-US" altLang="zh-CN" dirty="0" smtClean="0">
            <a:solidFill>
              <a:schemeClr val="tx2"/>
            </a:solidFill>
          </a:endParaRPr>
        </a:p>
      </dgm:t>
    </dgm:pt>
    <dgm:pt modelId="{1691BDBA-2B17-4B1E-915C-F24355B320F2}" type="parTrans" cxnId="{3C5F65AA-6CAB-4923-9F2D-2895F586694D}">
      <dgm:prSet/>
      <dgm:spPr/>
      <dgm:t>
        <a:bodyPr/>
        <a:lstStyle/>
        <a:p>
          <a:endParaRPr lang="zh-CN" altLang="en-US"/>
        </a:p>
      </dgm:t>
    </dgm:pt>
    <dgm:pt modelId="{4C94EB64-A170-4EE0-8F45-D2EF7F8C5872}" type="sibTrans" cxnId="{3C5F65AA-6CAB-4923-9F2D-2895F586694D}">
      <dgm:prSet/>
      <dgm:spPr/>
      <dgm:t>
        <a:bodyPr/>
        <a:lstStyle/>
        <a:p>
          <a:endParaRPr lang="zh-CN" altLang="en-US"/>
        </a:p>
      </dgm:t>
    </dgm:pt>
    <dgm:pt modelId="{7BB1F4F1-3092-4A17-AE4C-63E4A5F95CE9}">
      <dgm:prSet/>
      <dgm:spPr/>
      <dgm:t>
        <a:bodyPr/>
        <a:lstStyle/>
        <a:p>
          <a:r>
            <a:rPr lang="zh-CN" altLang="en-US" dirty="0" smtClean="0">
              <a:solidFill>
                <a:schemeClr val="tx2"/>
              </a:solidFill>
            </a:rPr>
            <a:t>是对客户层操作的响应，执行动态代码完成运算，在企业级软件中也就是完成与业务相关的数据访问，也称业务逻辑</a:t>
          </a:r>
          <a:endParaRPr lang="zh-CN" altLang="en-US" dirty="0">
            <a:solidFill>
              <a:schemeClr val="tx2"/>
            </a:solidFill>
          </a:endParaRPr>
        </a:p>
      </dgm:t>
    </dgm:pt>
    <dgm:pt modelId="{FC98630A-005D-4E13-9079-70BC8EDD0DDA}" type="parTrans" cxnId="{33C3E04E-31DE-49E9-97D3-4497B3E0B7AD}">
      <dgm:prSet/>
      <dgm:spPr/>
      <dgm:t>
        <a:bodyPr/>
        <a:lstStyle/>
        <a:p>
          <a:endParaRPr lang="zh-CN" altLang="en-US"/>
        </a:p>
      </dgm:t>
    </dgm:pt>
    <dgm:pt modelId="{A448BB26-E087-45B4-866F-F3C968EC0E25}" type="sibTrans" cxnId="{33C3E04E-31DE-49E9-97D3-4497B3E0B7AD}">
      <dgm:prSet/>
      <dgm:spPr/>
      <dgm:t>
        <a:bodyPr/>
        <a:lstStyle/>
        <a:p>
          <a:endParaRPr lang="zh-CN" altLang="en-US"/>
        </a:p>
      </dgm:t>
    </dgm:pt>
    <dgm:pt modelId="{2A623933-F863-404F-9B9C-6474E524B9C1}">
      <dgm:prSet/>
      <dgm:spPr>
        <a:solidFill>
          <a:schemeClr val="bg1"/>
        </a:solidFill>
      </dgm:spPr>
      <dgm:t>
        <a:bodyPr/>
        <a:lstStyle/>
        <a:p>
          <a:r>
            <a:rPr lang="zh-CN" altLang="en-US" dirty="0" smtClean="0">
              <a:solidFill>
                <a:schemeClr val="tx2"/>
              </a:solidFill>
            </a:rPr>
            <a:t>数据层</a:t>
          </a:r>
          <a:endParaRPr lang="en-US" altLang="zh-CN" dirty="0" smtClean="0">
            <a:solidFill>
              <a:schemeClr val="tx2"/>
            </a:solidFill>
          </a:endParaRPr>
        </a:p>
      </dgm:t>
    </dgm:pt>
    <dgm:pt modelId="{8821E25C-924F-4D7A-B35E-0A94D4C7E913}" type="parTrans" cxnId="{B1B9DD2E-F2BD-4A62-9EEE-5AD29A06B58A}">
      <dgm:prSet/>
      <dgm:spPr/>
      <dgm:t>
        <a:bodyPr/>
        <a:lstStyle/>
        <a:p>
          <a:endParaRPr lang="zh-CN" altLang="en-US"/>
        </a:p>
      </dgm:t>
    </dgm:pt>
    <dgm:pt modelId="{81BD36ED-2EBA-4365-83C7-51CAABFD4CE3}" type="sibTrans" cxnId="{B1B9DD2E-F2BD-4A62-9EEE-5AD29A06B58A}">
      <dgm:prSet/>
      <dgm:spPr/>
      <dgm:t>
        <a:bodyPr/>
        <a:lstStyle/>
        <a:p>
          <a:endParaRPr lang="zh-CN" altLang="en-US"/>
        </a:p>
      </dgm:t>
    </dgm:pt>
    <dgm:pt modelId="{73022995-40DD-460D-9147-23210BE24204}">
      <dgm:prSet/>
      <dgm:spPr/>
      <dgm:t>
        <a:bodyPr/>
        <a:lstStyle/>
        <a:p>
          <a:r>
            <a:rPr lang="zh-CN" altLang="en-US" dirty="0" smtClean="0">
              <a:solidFill>
                <a:schemeClr val="tx2"/>
              </a:solidFill>
            </a:rPr>
            <a:t>简单理解就是存放数据的地方，它是为业务层的数据访问提供数据资源和操作 </a:t>
          </a:r>
          <a:endParaRPr lang="zh-CN" altLang="en-US" dirty="0">
            <a:solidFill>
              <a:schemeClr val="tx2"/>
            </a:solidFill>
          </a:endParaRPr>
        </a:p>
      </dgm:t>
    </dgm:pt>
    <dgm:pt modelId="{305928A1-519C-4D5F-81F3-6E724F39E9E3}" type="parTrans" cxnId="{30918BF3-F50D-4DFD-BA87-D358D39DB3A6}">
      <dgm:prSet/>
      <dgm:spPr/>
      <dgm:t>
        <a:bodyPr/>
        <a:lstStyle/>
        <a:p>
          <a:endParaRPr lang="zh-CN" altLang="en-US"/>
        </a:p>
      </dgm:t>
    </dgm:pt>
    <dgm:pt modelId="{0E9B8501-6614-4543-AD40-970B2492C4DA}" type="sibTrans" cxnId="{30918BF3-F50D-4DFD-BA87-D358D39DB3A6}">
      <dgm:prSet/>
      <dgm:spPr/>
      <dgm:t>
        <a:bodyPr/>
        <a:lstStyle/>
        <a:p>
          <a:endParaRPr lang="zh-CN" altLang="en-US"/>
        </a:p>
      </dgm:t>
    </dgm:pt>
    <dgm:pt modelId="{D6381BCC-B863-4CF1-97A1-066BED925DB1}" type="pres">
      <dgm:prSet presAssocID="{70FA7ACA-02BB-49F1-9A1C-91AE06438F2B}" presName="Name0" presStyleCnt="0">
        <dgm:presLayoutVars>
          <dgm:dir/>
          <dgm:animLvl val="lvl"/>
          <dgm:resizeHandles val="exact"/>
        </dgm:presLayoutVars>
      </dgm:prSet>
      <dgm:spPr/>
      <dgm:t>
        <a:bodyPr/>
        <a:lstStyle/>
        <a:p>
          <a:endParaRPr lang="zh-CN" altLang="en-US"/>
        </a:p>
      </dgm:t>
    </dgm:pt>
    <dgm:pt modelId="{7AFD70CE-2F98-4534-8113-9AD9770D6A1C}" type="pres">
      <dgm:prSet presAssocID="{26700FC9-6730-41DB-90C2-627CADC77528}" presName="composite" presStyleCnt="0"/>
      <dgm:spPr/>
    </dgm:pt>
    <dgm:pt modelId="{3D236EA4-2593-4167-801E-596328282576}" type="pres">
      <dgm:prSet presAssocID="{26700FC9-6730-41DB-90C2-627CADC77528}" presName="parTx" presStyleLbl="alignNode1" presStyleIdx="0" presStyleCnt="3">
        <dgm:presLayoutVars>
          <dgm:chMax val="0"/>
          <dgm:chPref val="0"/>
          <dgm:bulletEnabled val="1"/>
        </dgm:presLayoutVars>
      </dgm:prSet>
      <dgm:spPr/>
      <dgm:t>
        <a:bodyPr/>
        <a:lstStyle/>
        <a:p>
          <a:endParaRPr lang="zh-CN" altLang="en-US"/>
        </a:p>
      </dgm:t>
    </dgm:pt>
    <dgm:pt modelId="{66627688-45C1-48B8-84B1-A773703A3A94}" type="pres">
      <dgm:prSet presAssocID="{26700FC9-6730-41DB-90C2-627CADC77528}" presName="desTx" presStyleLbl="alignAccFollowNode1" presStyleIdx="0" presStyleCnt="3">
        <dgm:presLayoutVars>
          <dgm:bulletEnabled val="1"/>
        </dgm:presLayoutVars>
      </dgm:prSet>
      <dgm:spPr/>
      <dgm:t>
        <a:bodyPr/>
        <a:lstStyle/>
        <a:p>
          <a:endParaRPr lang="zh-CN" altLang="en-US"/>
        </a:p>
      </dgm:t>
    </dgm:pt>
    <dgm:pt modelId="{9F3EEF1D-95F8-41D0-8C99-704C207C2A8D}" type="pres">
      <dgm:prSet presAssocID="{A5C6060C-B951-4BD9-9EA5-E324C9CA9EBA}" presName="space" presStyleCnt="0"/>
      <dgm:spPr/>
    </dgm:pt>
    <dgm:pt modelId="{4AFDFF76-DBDB-4FFF-90C2-94A65B12033B}" type="pres">
      <dgm:prSet presAssocID="{102460E8-AC62-43EE-A21A-9A9BA15E9982}" presName="composite" presStyleCnt="0"/>
      <dgm:spPr/>
    </dgm:pt>
    <dgm:pt modelId="{C42363B4-BBF6-4A52-82D2-1D912770EBAF}" type="pres">
      <dgm:prSet presAssocID="{102460E8-AC62-43EE-A21A-9A9BA15E9982}" presName="parTx" presStyleLbl="alignNode1" presStyleIdx="1" presStyleCnt="3">
        <dgm:presLayoutVars>
          <dgm:chMax val="0"/>
          <dgm:chPref val="0"/>
          <dgm:bulletEnabled val="1"/>
        </dgm:presLayoutVars>
      </dgm:prSet>
      <dgm:spPr/>
      <dgm:t>
        <a:bodyPr/>
        <a:lstStyle/>
        <a:p>
          <a:endParaRPr lang="zh-CN" altLang="en-US"/>
        </a:p>
      </dgm:t>
    </dgm:pt>
    <dgm:pt modelId="{E871438D-E98E-4866-9A9D-F7D23F4E9E57}" type="pres">
      <dgm:prSet presAssocID="{102460E8-AC62-43EE-A21A-9A9BA15E9982}" presName="desTx" presStyleLbl="alignAccFollowNode1" presStyleIdx="1" presStyleCnt="3">
        <dgm:presLayoutVars>
          <dgm:bulletEnabled val="1"/>
        </dgm:presLayoutVars>
      </dgm:prSet>
      <dgm:spPr/>
      <dgm:t>
        <a:bodyPr/>
        <a:lstStyle/>
        <a:p>
          <a:endParaRPr lang="zh-CN" altLang="en-US"/>
        </a:p>
      </dgm:t>
    </dgm:pt>
    <dgm:pt modelId="{97E0F0F0-436D-45C2-908A-508F355A0BDB}" type="pres">
      <dgm:prSet presAssocID="{4C94EB64-A170-4EE0-8F45-D2EF7F8C5872}" presName="space" presStyleCnt="0"/>
      <dgm:spPr/>
    </dgm:pt>
    <dgm:pt modelId="{A5C57DE9-9894-48C9-8E42-FDBF3E2BA545}" type="pres">
      <dgm:prSet presAssocID="{2A623933-F863-404F-9B9C-6474E524B9C1}" presName="composite" presStyleCnt="0"/>
      <dgm:spPr/>
    </dgm:pt>
    <dgm:pt modelId="{47821CC4-2239-4249-8B77-A69AA4EBDC5C}" type="pres">
      <dgm:prSet presAssocID="{2A623933-F863-404F-9B9C-6474E524B9C1}" presName="parTx" presStyleLbl="alignNode1" presStyleIdx="2" presStyleCnt="3">
        <dgm:presLayoutVars>
          <dgm:chMax val="0"/>
          <dgm:chPref val="0"/>
          <dgm:bulletEnabled val="1"/>
        </dgm:presLayoutVars>
      </dgm:prSet>
      <dgm:spPr/>
      <dgm:t>
        <a:bodyPr/>
        <a:lstStyle/>
        <a:p>
          <a:endParaRPr lang="zh-CN" altLang="en-US"/>
        </a:p>
      </dgm:t>
    </dgm:pt>
    <dgm:pt modelId="{DC1D31D3-B153-4EFF-AD78-DBB3FC8EF388}" type="pres">
      <dgm:prSet presAssocID="{2A623933-F863-404F-9B9C-6474E524B9C1}" presName="desTx" presStyleLbl="alignAccFollowNode1" presStyleIdx="2" presStyleCnt="3">
        <dgm:presLayoutVars>
          <dgm:bulletEnabled val="1"/>
        </dgm:presLayoutVars>
      </dgm:prSet>
      <dgm:spPr/>
      <dgm:t>
        <a:bodyPr/>
        <a:lstStyle/>
        <a:p>
          <a:endParaRPr lang="zh-CN" altLang="en-US"/>
        </a:p>
      </dgm:t>
    </dgm:pt>
  </dgm:ptLst>
  <dgm:cxnLst>
    <dgm:cxn modelId="{33C3E04E-31DE-49E9-97D3-4497B3E0B7AD}" srcId="{102460E8-AC62-43EE-A21A-9A9BA15E9982}" destId="{7BB1F4F1-3092-4A17-AE4C-63E4A5F95CE9}" srcOrd="0" destOrd="0" parTransId="{FC98630A-005D-4E13-9079-70BC8EDD0DDA}" sibTransId="{A448BB26-E087-45B4-866F-F3C968EC0E25}"/>
    <dgm:cxn modelId="{2CA14F7E-D43C-4580-8B99-9F226B42788B}" type="presOf" srcId="{2A623933-F863-404F-9B9C-6474E524B9C1}" destId="{47821CC4-2239-4249-8B77-A69AA4EBDC5C}" srcOrd="0" destOrd="0" presId="urn:microsoft.com/office/officeart/2005/8/layout/hList1"/>
    <dgm:cxn modelId="{B1B9DD2E-F2BD-4A62-9EEE-5AD29A06B58A}" srcId="{70FA7ACA-02BB-49F1-9A1C-91AE06438F2B}" destId="{2A623933-F863-404F-9B9C-6474E524B9C1}" srcOrd="2" destOrd="0" parTransId="{8821E25C-924F-4D7A-B35E-0A94D4C7E913}" sibTransId="{81BD36ED-2EBA-4365-83C7-51CAABFD4CE3}"/>
    <dgm:cxn modelId="{40076DC0-B94F-4A24-B0FE-AE80F9AFD62D}" type="presOf" srcId="{7BB1F4F1-3092-4A17-AE4C-63E4A5F95CE9}" destId="{E871438D-E98E-4866-9A9D-F7D23F4E9E57}" srcOrd="0" destOrd="0" presId="urn:microsoft.com/office/officeart/2005/8/layout/hList1"/>
    <dgm:cxn modelId="{34E94D22-2135-45D9-9E90-32D80D635457}" type="presOf" srcId="{70FA7ACA-02BB-49F1-9A1C-91AE06438F2B}" destId="{D6381BCC-B863-4CF1-97A1-066BED925DB1}" srcOrd="0" destOrd="0" presId="urn:microsoft.com/office/officeart/2005/8/layout/hList1"/>
    <dgm:cxn modelId="{19D448C5-5E3F-47A0-8F29-A1FB4E851226}" srcId="{26700FC9-6730-41DB-90C2-627CADC77528}" destId="{7266148C-19D2-4C32-B197-6BFE60976823}" srcOrd="0" destOrd="0" parTransId="{242918EC-84E9-4A81-AE6A-A112F7FAD21A}" sibTransId="{0C818F78-8D84-4902-82C8-77D9F9976133}"/>
    <dgm:cxn modelId="{3DB570E0-A7FB-430E-88B5-64CA2D63C0A0}" type="presOf" srcId="{102460E8-AC62-43EE-A21A-9A9BA15E9982}" destId="{C42363B4-BBF6-4A52-82D2-1D912770EBAF}" srcOrd="0" destOrd="0" presId="urn:microsoft.com/office/officeart/2005/8/layout/hList1"/>
    <dgm:cxn modelId="{8E9246CA-B029-4020-A6F2-5A8B632F86AD}" srcId="{70FA7ACA-02BB-49F1-9A1C-91AE06438F2B}" destId="{26700FC9-6730-41DB-90C2-627CADC77528}" srcOrd="0" destOrd="0" parTransId="{6632E626-8D3D-43D0-885D-9303AF31A442}" sibTransId="{A5C6060C-B951-4BD9-9EA5-E324C9CA9EBA}"/>
    <dgm:cxn modelId="{30918BF3-F50D-4DFD-BA87-D358D39DB3A6}" srcId="{2A623933-F863-404F-9B9C-6474E524B9C1}" destId="{73022995-40DD-460D-9147-23210BE24204}" srcOrd="0" destOrd="0" parTransId="{305928A1-519C-4D5F-81F3-6E724F39E9E3}" sibTransId="{0E9B8501-6614-4543-AD40-970B2492C4DA}"/>
    <dgm:cxn modelId="{2DB976C1-38FB-49E1-ACF7-27286AA98221}" type="presOf" srcId="{7266148C-19D2-4C32-B197-6BFE60976823}" destId="{66627688-45C1-48B8-84B1-A773703A3A94}" srcOrd="0" destOrd="0" presId="urn:microsoft.com/office/officeart/2005/8/layout/hList1"/>
    <dgm:cxn modelId="{3C5F65AA-6CAB-4923-9F2D-2895F586694D}" srcId="{70FA7ACA-02BB-49F1-9A1C-91AE06438F2B}" destId="{102460E8-AC62-43EE-A21A-9A9BA15E9982}" srcOrd="1" destOrd="0" parTransId="{1691BDBA-2B17-4B1E-915C-F24355B320F2}" sibTransId="{4C94EB64-A170-4EE0-8F45-D2EF7F8C5872}"/>
    <dgm:cxn modelId="{5B78F0A7-9B6D-4076-974C-6904D8909787}" type="presOf" srcId="{26700FC9-6730-41DB-90C2-627CADC77528}" destId="{3D236EA4-2593-4167-801E-596328282576}" srcOrd="0" destOrd="0" presId="urn:microsoft.com/office/officeart/2005/8/layout/hList1"/>
    <dgm:cxn modelId="{698746E0-2B02-412C-A843-F7BE7AE2DF93}" type="presOf" srcId="{73022995-40DD-460D-9147-23210BE24204}" destId="{DC1D31D3-B153-4EFF-AD78-DBB3FC8EF388}" srcOrd="0" destOrd="0" presId="urn:microsoft.com/office/officeart/2005/8/layout/hList1"/>
    <dgm:cxn modelId="{AE34D5A4-4900-42EE-A3B2-A6320448E9D6}" type="presParOf" srcId="{D6381BCC-B863-4CF1-97A1-066BED925DB1}" destId="{7AFD70CE-2F98-4534-8113-9AD9770D6A1C}" srcOrd="0" destOrd="0" presId="urn:microsoft.com/office/officeart/2005/8/layout/hList1"/>
    <dgm:cxn modelId="{C482F791-8B26-4212-A22F-429F2B9AC067}" type="presParOf" srcId="{7AFD70CE-2F98-4534-8113-9AD9770D6A1C}" destId="{3D236EA4-2593-4167-801E-596328282576}" srcOrd="0" destOrd="0" presId="urn:microsoft.com/office/officeart/2005/8/layout/hList1"/>
    <dgm:cxn modelId="{FBEC5422-0327-4BF1-9EF4-2195957532EB}" type="presParOf" srcId="{7AFD70CE-2F98-4534-8113-9AD9770D6A1C}" destId="{66627688-45C1-48B8-84B1-A773703A3A94}" srcOrd="1" destOrd="0" presId="urn:microsoft.com/office/officeart/2005/8/layout/hList1"/>
    <dgm:cxn modelId="{A3BD7207-A7DD-4808-853D-E74D67727715}" type="presParOf" srcId="{D6381BCC-B863-4CF1-97A1-066BED925DB1}" destId="{9F3EEF1D-95F8-41D0-8C99-704C207C2A8D}" srcOrd="1" destOrd="0" presId="urn:microsoft.com/office/officeart/2005/8/layout/hList1"/>
    <dgm:cxn modelId="{37698C7D-8292-4E68-99A1-F74D54AAB7FB}" type="presParOf" srcId="{D6381BCC-B863-4CF1-97A1-066BED925DB1}" destId="{4AFDFF76-DBDB-4FFF-90C2-94A65B12033B}" srcOrd="2" destOrd="0" presId="urn:microsoft.com/office/officeart/2005/8/layout/hList1"/>
    <dgm:cxn modelId="{B19BE4DA-8E15-4E82-939E-2ACB2B0D6CE4}" type="presParOf" srcId="{4AFDFF76-DBDB-4FFF-90C2-94A65B12033B}" destId="{C42363B4-BBF6-4A52-82D2-1D912770EBAF}" srcOrd="0" destOrd="0" presId="urn:microsoft.com/office/officeart/2005/8/layout/hList1"/>
    <dgm:cxn modelId="{09FA023B-C1C5-4433-B90D-3CC1DAFCA1D5}" type="presParOf" srcId="{4AFDFF76-DBDB-4FFF-90C2-94A65B12033B}" destId="{E871438D-E98E-4866-9A9D-F7D23F4E9E57}" srcOrd="1" destOrd="0" presId="urn:microsoft.com/office/officeart/2005/8/layout/hList1"/>
    <dgm:cxn modelId="{72113E63-F240-4897-9670-BA6274595963}" type="presParOf" srcId="{D6381BCC-B863-4CF1-97A1-066BED925DB1}" destId="{97E0F0F0-436D-45C2-908A-508F355A0BDB}" srcOrd="3" destOrd="0" presId="urn:microsoft.com/office/officeart/2005/8/layout/hList1"/>
    <dgm:cxn modelId="{32EF60F3-7CA3-4A40-A797-B523A66BA459}" type="presParOf" srcId="{D6381BCC-B863-4CF1-97A1-066BED925DB1}" destId="{A5C57DE9-9894-48C9-8E42-FDBF3E2BA545}" srcOrd="4" destOrd="0" presId="urn:microsoft.com/office/officeart/2005/8/layout/hList1"/>
    <dgm:cxn modelId="{8C3CC813-C109-440C-BB63-5E8F6C7569F2}" type="presParOf" srcId="{A5C57DE9-9894-48C9-8E42-FDBF3E2BA545}" destId="{47821CC4-2239-4249-8B77-A69AA4EBDC5C}" srcOrd="0" destOrd="0" presId="urn:microsoft.com/office/officeart/2005/8/layout/hList1"/>
    <dgm:cxn modelId="{5C5DE5E2-088C-4C27-9992-C77466A41C75}" type="presParOf" srcId="{A5C57DE9-9894-48C9-8E42-FDBF3E2BA545}" destId="{DC1D31D3-B153-4EFF-AD78-DBB3FC8EF38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236EA4-2593-4167-801E-596328282576}">
      <dsp:nvSpPr>
        <dsp:cNvPr id="0" name=""/>
        <dsp:cNvSpPr/>
      </dsp:nvSpPr>
      <dsp:spPr>
        <a:xfrm>
          <a:off x="2571" y="126686"/>
          <a:ext cx="2507456" cy="547200"/>
        </a:xfrm>
        <a:prstGeom prst="rect">
          <a:avLst/>
        </a:prstGeom>
        <a:solidFill>
          <a:schemeClr val="bg1"/>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zh-CN" altLang="en-US" sz="1900" kern="1200" dirty="0" smtClean="0">
              <a:solidFill>
                <a:schemeClr val="tx2"/>
              </a:solidFill>
            </a:rPr>
            <a:t>客户层</a:t>
          </a:r>
          <a:endParaRPr lang="zh-CN" altLang="en-US" sz="1900" kern="1200" dirty="0">
            <a:solidFill>
              <a:schemeClr val="tx2"/>
            </a:solidFill>
          </a:endParaRPr>
        </a:p>
      </dsp:txBody>
      <dsp:txXfrm>
        <a:off x="2571" y="126686"/>
        <a:ext cx="2507456" cy="547200"/>
      </dsp:txXfrm>
    </dsp:sp>
    <dsp:sp modelId="{66627688-45C1-48B8-84B1-A773703A3A94}">
      <dsp:nvSpPr>
        <dsp:cNvPr id="0" name=""/>
        <dsp:cNvSpPr/>
      </dsp:nvSpPr>
      <dsp:spPr>
        <a:xfrm>
          <a:off x="2571" y="673886"/>
          <a:ext cx="2507456" cy="224266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dirty="0" smtClean="0">
              <a:solidFill>
                <a:schemeClr val="tx2"/>
              </a:solidFill>
            </a:rPr>
            <a:t>称表示层、视图层、人机界面层等，提供给软件的操作者 </a:t>
          </a:r>
          <a:endParaRPr lang="zh-CN" altLang="en-US" sz="1900" kern="1200" dirty="0">
            <a:solidFill>
              <a:schemeClr val="tx2"/>
            </a:solidFill>
          </a:endParaRPr>
        </a:p>
      </dsp:txBody>
      <dsp:txXfrm>
        <a:off x="2571" y="673886"/>
        <a:ext cx="2507456" cy="2242664"/>
      </dsp:txXfrm>
    </dsp:sp>
    <dsp:sp modelId="{C42363B4-BBF6-4A52-82D2-1D912770EBAF}">
      <dsp:nvSpPr>
        <dsp:cNvPr id="0" name=""/>
        <dsp:cNvSpPr/>
      </dsp:nvSpPr>
      <dsp:spPr>
        <a:xfrm>
          <a:off x="2861071" y="126686"/>
          <a:ext cx="2507456" cy="547200"/>
        </a:xfrm>
        <a:prstGeom prst="rect">
          <a:avLst/>
        </a:prstGeom>
        <a:solidFill>
          <a:schemeClr val="bg1"/>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zh-CN" altLang="en-US" sz="1900" kern="1200" dirty="0" smtClean="0">
              <a:solidFill>
                <a:schemeClr val="tx2"/>
              </a:solidFill>
            </a:rPr>
            <a:t>业务层</a:t>
          </a:r>
          <a:endParaRPr lang="en-US" altLang="zh-CN" sz="1900" kern="1200" dirty="0" smtClean="0">
            <a:solidFill>
              <a:schemeClr val="tx2"/>
            </a:solidFill>
          </a:endParaRPr>
        </a:p>
      </dsp:txBody>
      <dsp:txXfrm>
        <a:off x="2861071" y="126686"/>
        <a:ext cx="2507456" cy="547200"/>
      </dsp:txXfrm>
    </dsp:sp>
    <dsp:sp modelId="{E871438D-E98E-4866-9A9D-F7D23F4E9E57}">
      <dsp:nvSpPr>
        <dsp:cNvPr id="0" name=""/>
        <dsp:cNvSpPr/>
      </dsp:nvSpPr>
      <dsp:spPr>
        <a:xfrm>
          <a:off x="2861071" y="673886"/>
          <a:ext cx="2507456" cy="224266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dirty="0" smtClean="0">
              <a:solidFill>
                <a:schemeClr val="tx2"/>
              </a:solidFill>
            </a:rPr>
            <a:t>是对客户层操作的响应，执行动态代码完成运算，在企业级软件中也就是完成与业务相关的数据访问，也称业务逻辑</a:t>
          </a:r>
          <a:endParaRPr lang="zh-CN" altLang="en-US" sz="1900" kern="1200" dirty="0">
            <a:solidFill>
              <a:schemeClr val="tx2"/>
            </a:solidFill>
          </a:endParaRPr>
        </a:p>
      </dsp:txBody>
      <dsp:txXfrm>
        <a:off x="2861071" y="673886"/>
        <a:ext cx="2507456" cy="2242664"/>
      </dsp:txXfrm>
    </dsp:sp>
    <dsp:sp modelId="{47821CC4-2239-4249-8B77-A69AA4EBDC5C}">
      <dsp:nvSpPr>
        <dsp:cNvPr id="0" name=""/>
        <dsp:cNvSpPr/>
      </dsp:nvSpPr>
      <dsp:spPr>
        <a:xfrm>
          <a:off x="5719571" y="126686"/>
          <a:ext cx="2507456" cy="547200"/>
        </a:xfrm>
        <a:prstGeom prst="rect">
          <a:avLst/>
        </a:prstGeom>
        <a:solidFill>
          <a:schemeClr val="bg1"/>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zh-CN" altLang="en-US" sz="1900" kern="1200" dirty="0" smtClean="0">
              <a:solidFill>
                <a:schemeClr val="tx2"/>
              </a:solidFill>
            </a:rPr>
            <a:t>数据层</a:t>
          </a:r>
          <a:endParaRPr lang="en-US" altLang="zh-CN" sz="1900" kern="1200" dirty="0" smtClean="0">
            <a:solidFill>
              <a:schemeClr val="tx2"/>
            </a:solidFill>
          </a:endParaRPr>
        </a:p>
      </dsp:txBody>
      <dsp:txXfrm>
        <a:off x="5719571" y="126686"/>
        <a:ext cx="2507456" cy="547200"/>
      </dsp:txXfrm>
    </dsp:sp>
    <dsp:sp modelId="{DC1D31D3-B153-4EFF-AD78-DBB3FC8EF388}">
      <dsp:nvSpPr>
        <dsp:cNvPr id="0" name=""/>
        <dsp:cNvSpPr/>
      </dsp:nvSpPr>
      <dsp:spPr>
        <a:xfrm>
          <a:off x="5719571" y="673886"/>
          <a:ext cx="2507456" cy="224266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dirty="0" smtClean="0">
              <a:solidFill>
                <a:schemeClr val="tx2"/>
              </a:solidFill>
            </a:rPr>
            <a:t>简单理解就是存放数据的地方，它是为业务层的数据访问提供数据资源和操作 </a:t>
          </a:r>
          <a:endParaRPr lang="zh-CN" altLang="en-US" sz="1900" kern="1200" dirty="0">
            <a:solidFill>
              <a:schemeClr val="tx2"/>
            </a:solidFill>
          </a:endParaRPr>
        </a:p>
      </dsp:txBody>
      <dsp:txXfrm>
        <a:off x="5719571" y="673886"/>
        <a:ext cx="2507456" cy="2242664"/>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AA981-FBF0-4CD3-AC61-912D142E527A}" type="datetimeFigureOut">
              <a:rPr lang="zh-CN" altLang="en-US" smtClean="0"/>
              <a:pPr/>
              <a:t>2017/4/26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A62313-1143-4137-B3AD-8E5F10E5BB22}" type="slidenum">
              <a:rPr lang="zh-CN" altLang="en-US" smtClean="0"/>
              <a:pPr/>
              <a:t>‹#›</a:t>
            </a:fld>
            <a:endParaRPr lang="zh-CN" altLang="en-US"/>
          </a:p>
        </p:txBody>
      </p:sp>
    </p:spTree>
    <p:extLst>
      <p:ext uri="{BB962C8B-B14F-4D97-AF65-F5344CB8AC3E}">
        <p14:creationId xmlns:p14="http://schemas.microsoft.com/office/powerpoint/2010/main" val="3125901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headEnd/>
            <a:tailEnd/>
          </a:ln>
        </p:spPr>
      </p:sp>
      <p:sp>
        <p:nvSpPr>
          <p:cNvPr id="9216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50000"/>
              </a:spcBef>
              <a:buFont typeface="Wingdings" pitchFamily="2" charset="2"/>
              <a:buChar char="Ø"/>
            </a:pPr>
            <a:r>
              <a:rPr lang="zh-CN" altLang="en-US" smtClean="0">
                <a:latin typeface="微软雅黑" pitchFamily="34" charset="-122"/>
                <a:ea typeface="微软雅黑" pitchFamily="34" charset="-122"/>
              </a:rPr>
              <a:t>组件起源于早期的应用程序接口</a:t>
            </a:r>
            <a:r>
              <a:rPr lang="en-US" altLang="zh-CN" smtClean="0">
                <a:latin typeface="微软雅黑" pitchFamily="34" charset="-122"/>
                <a:ea typeface="微软雅黑" pitchFamily="34" charset="-122"/>
              </a:rPr>
              <a:t>API(</a:t>
            </a:r>
            <a:r>
              <a:rPr lang="en-US" altLang="zh-CN" b="1" smtClean="0">
                <a:latin typeface="微软雅黑" pitchFamily="34" charset="-122"/>
                <a:ea typeface="微软雅黑" pitchFamily="34" charset="-122"/>
              </a:rPr>
              <a:t>Application Programming Interface</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API</a:t>
            </a:r>
            <a:r>
              <a:rPr lang="zh-CN" altLang="en-US" smtClean="0">
                <a:latin typeface="微软雅黑" pitchFamily="34" charset="-122"/>
                <a:ea typeface="微软雅黑" pitchFamily="34" charset="-122"/>
              </a:rPr>
              <a:t>是与编程语言或操作系统绑定的，通常都是以类库或包的形式提供给应用者。</a:t>
            </a:r>
            <a:endParaRPr lang="en-US" altLang="zh-CN" smtClean="0">
              <a:latin typeface="微软雅黑" pitchFamily="34" charset="-122"/>
              <a:ea typeface="微软雅黑" pitchFamily="34" charset="-122"/>
            </a:endParaRPr>
          </a:p>
          <a:p>
            <a:pPr eaLnBrk="1" hangingPunct="1">
              <a:spcBef>
                <a:spcPct val="50000"/>
              </a:spcBef>
              <a:buFont typeface="Wingdings" pitchFamily="2" charset="2"/>
              <a:buChar char="Ø"/>
            </a:pPr>
            <a:r>
              <a:rPr lang="zh-CN" altLang="en-US" smtClean="0">
                <a:latin typeface="微软雅黑" pitchFamily="34" charset="-122"/>
                <a:ea typeface="微软雅黑" pitchFamily="34" charset="-122"/>
              </a:rPr>
              <a:t>从</a:t>
            </a:r>
            <a:r>
              <a:rPr lang="en-US" altLang="zh-CN" smtClean="0">
                <a:latin typeface="微软雅黑" pitchFamily="34" charset="-122"/>
                <a:ea typeface="微软雅黑" pitchFamily="34" charset="-122"/>
              </a:rPr>
              <a:t>API</a:t>
            </a:r>
            <a:r>
              <a:rPr lang="zh-CN" altLang="en-US" smtClean="0">
                <a:latin typeface="微软雅黑" pitchFamily="34" charset="-122"/>
                <a:ea typeface="微软雅黑" pitchFamily="34" charset="-122"/>
              </a:rPr>
              <a:t>到组件概念的提升，始于微软的组件对象模型</a:t>
            </a:r>
            <a:r>
              <a:rPr lang="en-US" altLang="zh-CN" smtClean="0">
                <a:latin typeface="微软雅黑" pitchFamily="34" charset="-122"/>
                <a:ea typeface="微软雅黑" pitchFamily="34" charset="-122"/>
              </a:rPr>
              <a:t>COM(Component Object Model)</a:t>
            </a:r>
            <a:r>
              <a:rPr lang="zh-CN" altLang="en-US" smtClean="0">
                <a:latin typeface="微软雅黑" pitchFamily="34" charset="-122"/>
                <a:ea typeface="微软雅黑" pitchFamily="34" charset="-122"/>
              </a:rPr>
              <a:t>，从</a:t>
            </a:r>
            <a:r>
              <a:rPr lang="en-US" altLang="zh-CN" smtClean="0">
                <a:latin typeface="微软雅黑" pitchFamily="34" charset="-122"/>
                <a:ea typeface="微软雅黑" pitchFamily="34" charset="-122"/>
              </a:rPr>
              <a:t>COM</a:t>
            </a:r>
            <a:r>
              <a:rPr lang="zh-CN" altLang="en-US" smtClean="0">
                <a:latin typeface="微软雅黑" pitchFamily="34" charset="-122"/>
                <a:ea typeface="微软雅黑" pitchFamily="34" charset="-122"/>
              </a:rPr>
              <a:t>开始才真正提出了“组件”的概念并广为流传。</a:t>
            </a:r>
            <a:endParaRPr lang="en-US" altLang="zh-CN" smtClean="0">
              <a:latin typeface="微软雅黑" pitchFamily="34" charset="-122"/>
              <a:ea typeface="微软雅黑" pitchFamily="34" charset="-122"/>
            </a:endParaRPr>
          </a:p>
          <a:p>
            <a:pPr eaLnBrk="1" hangingPunct="1">
              <a:spcBef>
                <a:spcPct val="50000"/>
              </a:spcBef>
              <a:buFont typeface="Wingdings" pitchFamily="2" charset="2"/>
              <a:buChar char="Ø"/>
            </a:pPr>
            <a:r>
              <a:rPr lang="en-US" altLang="zh-CN" smtClean="0">
                <a:latin typeface="微软雅黑" pitchFamily="34" charset="-122"/>
                <a:ea typeface="微软雅黑" pitchFamily="34" charset="-122"/>
              </a:rPr>
              <a:t>COM</a:t>
            </a:r>
            <a:r>
              <a:rPr lang="zh-CN" altLang="en-US" smtClean="0">
                <a:latin typeface="微软雅黑" pitchFamily="34" charset="-122"/>
                <a:ea typeface="微软雅黑" pitchFamily="34" charset="-122"/>
              </a:rPr>
              <a:t>定义了一套完整的接口规范，不仅可以弥补</a:t>
            </a:r>
            <a:r>
              <a:rPr lang="en-US" altLang="zh-CN" smtClean="0">
                <a:latin typeface="微软雅黑" pitchFamily="34" charset="-122"/>
                <a:ea typeface="微软雅黑" pitchFamily="34" charset="-122"/>
              </a:rPr>
              <a:t>API</a:t>
            </a:r>
            <a:r>
              <a:rPr lang="zh-CN" altLang="en-US" smtClean="0">
                <a:latin typeface="微软雅黑" pitchFamily="34" charset="-122"/>
                <a:ea typeface="微软雅黑" pitchFamily="34" charset="-122"/>
              </a:rPr>
              <a:t>作为组件接口的不足，还从分发挥了组件对象的优势，并实现了组件对象的多态性。</a:t>
            </a:r>
            <a:r>
              <a:rPr lang="en-US" altLang="zh-CN" smtClean="0">
                <a:latin typeface="微软雅黑" pitchFamily="34" charset="-122"/>
                <a:ea typeface="微软雅黑" pitchFamily="34" charset="-122"/>
              </a:rPr>
              <a:t>COM</a:t>
            </a:r>
            <a:r>
              <a:rPr lang="zh-CN" altLang="en-US" smtClean="0">
                <a:latin typeface="微软雅黑" pitchFamily="34" charset="-122"/>
                <a:ea typeface="微软雅黑" pitchFamily="34" charset="-122"/>
              </a:rPr>
              <a:t>的扩展</a:t>
            </a:r>
            <a:r>
              <a:rPr lang="en-US" altLang="zh-CN" smtClean="0">
                <a:latin typeface="微软雅黑" pitchFamily="34" charset="-122"/>
                <a:ea typeface="微软雅黑" pitchFamily="34" charset="-122"/>
              </a:rPr>
              <a:t>DCOM</a:t>
            </a:r>
            <a:r>
              <a:rPr lang="zh-CN" altLang="en-US" smtClean="0">
                <a:latin typeface="微软雅黑" pitchFamily="34" charset="-122"/>
                <a:ea typeface="微软雅黑" pitchFamily="34" charset="-122"/>
              </a:rPr>
              <a:t>是分布式组件对象模型。</a:t>
            </a:r>
          </a:p>
          <a:p>
            <a:pPr eaLnBrk="1" hangingPunct="1">
              <a:spcBef>
                <a:spcPct val="50000"/>
              </a:spcBef>
              <a:buFont typeface="Wingdings" pitchFamily="2" charset="2"/>
              <a:buChar char="Ø"/>
            </a:pPr>
            <a:r>
              <a:rPr lang="en-US" altLang="zh-CN" smtClean="0">
                <a:latin typeface="微软雅黑" pitchFamily="34" charset="-122"/>
                <a:ea typeface="微软雅黑" pitchFamily="34" charset="-122"/>
              </a:rPr>
              <a:t>COM/DCOM</a:t>
            </a:r>
            <a:r>
              <a:rPr lang="zh-CN" altLang="en-US" smtClean="0">
                <a:latin typeface="微软雅黑" pitchFamily="34" charset="-122"/>
                <a:ea typeface="微软雅黑" pitchFamily="34" charset="-122"/>
              </a:rPr>
              <a:t>为体系结构基础提供了强大支持，但它还做不到直接为企业级开发提供组件，应用层面的</a:t>
            </a:r>
            <a:r>
              <a:rPr lang="en-US" altLang="zh-CN" smtClean="0">
                <a:latin typeface="微软雅黑" pitchFamily="34" charset="-122"/>
                <a:ea typeface="微软雅黑" pitchFamily="34" charset="-122"/>
              </a:rPr>
              <a:t>IT</a:t>
            </a:r>
            <a:r>
              <a:rPr lang="zh-CN" altLang="en-US" smtClean="0">
                <a:latin typeface="微软雅黑" pitchFamily="34" charset="-122"/>
                <a:ea typeface="微软雅黑" pitchFamily="34" charset="-122"/>
              </a:rPr>
              <a:t>企业还不能跳过需要组建基础结构这道坎，对于体系结构所要求的哪些高层管理依然困难重重。</a:t>
            </a:r>
            <a:endParaRPr lang="en-US" altLang="zh-CN" smtClean="0">
              <a:latin typeface="微软雅黑" pitchFamily="34" charset="-122"/>
              <a:ea typeface="微软雅黑" pitchFamily="34" charset="-122"/>
            </a:endParaRPr>
          </a:p>
          <a:p>
            <a:pPr eaLnBrk="1" hangingPunct="1">
              <a:buFont typeface="Wingdings" pitchFamily="2" charset="2"/>
              <a:buChar char="Ø"/>
            </a:pPr>
            <a:r>
              <a:rPr lang="zh-CN" altLang="en-US" smtClean="0">
                <a:latin typeface="微软雅黑" pitchFamily="34" charset="-122"/>
                <a:ea typeface="微软雅黑" pitchFamily="34" charset="-122"/>
              </a:rPr>
              <a:t>为解决企业级领域问题的分布式应用开发面临的瓶颈问题，</a:t>
            </a:r>
            <a:r>
              <a:rPr lang="en-US" altLang="zh-CN" smtClean="0">
                <a:latin typeface="微软雅黑" pitchFamily="34" charset="-122"/>
                <a:ea typeface="微软雅黑" pitchFamily="34" charset="-122"/>
              </a:rPr>
              <a:t>Sun</a:t>
            </a:r>
            <a:r>
              <a:rPr lang="zh-CN" altLang="en-US" smtClean="0">
                <a:latin typeface="微软雅黑" pitchFamily="34" charset="-122"/>
                <a:ea typeface="微软雅黑" pitchFamily="34" charset="-122"/>
              </a:rPr>
              <a:t>公司首创了</a:t>
            </a:r>
            <a:r>
              <a:rPr lang="en-US" altLang="zh-CN" smtClean="0">
                <a:latin typeface="微软雅黑" pitchFamily="34" charset="-122"/>
                <a:ea typeface="微软雅黑" pitchFamily="34" charset="-122"/>
              </a:rPr>
              <a:t>Java</a:t>
            </a:r>
            <a:r>
              <a:rPr lang="zh-CN" altLang="en-US" smtClean="0">
                <a:latin typeface="微软雅黑" pitchFamily="34" charset="-122"/>
                <a:ea typeface="微软雅黑" pitchFamily="34" charset="-122"/>
              </a:rPr>
              <a:t>的企业级开发版本</a:t>
            </a:r>
            <a:r>
              <a:rPr lang="en-US" altLang="zh-CN" smtClean="0">
                <a:latin typeface="微软雅黑" pitchFamily="34" charset="-122"/>
                <a:ea typeface="微软雅黑" pitchFamily="34" charset="-122"/>
              </a:rPr>
              <a:t>J2EE</a:t>
            </a:r>
            <a:r>
              <a:rPr lang="zh-CN" altLang="en-US" smtClean="0">
                <a:latin typeface="微软雅黑" pitchFamily="34" charset="-122"/>
                <a:ea typeface="微软雅黑" pitchFamily="34" charset="-122"/>
              </a:rPr>
              <a:t>规范，它跨越了需要整合底层技术来构建软件体系结构这个基础环节，直接提供了企业级开发的所有组件，有效地解决了企业级软件开发的困扰问题。</a:t>
            </a:r>
            <a:endParaRPr lang="en-US" altLang="zh-CN" smtClean="0">
              <a:latin typeface="微软雅黑" pitchFamily="34" charset="-122"/>
              <a:ea typeface="微软雅黑" pitchFamily="34" charset="-122"/>
            </a:endParaRPr>
          </a:p>
          <a:p>
            <a:pPr eaLnBrk="1" hangingPunct="1">
              <a:buFont typeface="Wingdings" pitchFamily="2" charset="2"/>
              <a:buChar char="Ø"/>
            </a:pPr>
            <a:r>
              <a:rPr lang="en-US" altLang="zh-CN" smtClean="0">
                <a:latin typeface="微软雅黑" pitchFamily="34" charset="-122"/>
                <a:ea typeface="微软雅黑" pitchFamily="34" charset="-122"/>
              </a:rPr>
              <a:t>J2EE</a:t>
            </a:r>
            <a:r>
              <a:rPr lang="zh-CN" altLang="en-US" smtClean="0">
                <a:latin typeface="微软雅黑" pitchFamily="34" charset="-122"/>
                <a:ea typeface="微软雅黑" pitchFamily="34" charset="-122"/>
              </a:rPr>
              <a:t>开创了企业级软件开发的新局面，引导了软件开发方法的改进。</a:t>
            </a:r>
            <a:endParaRPr lang="en-US" altLang="zh-CN" smtClean="0">
              <a:latin typeface="微软雅黑" pitchFamily="34" charset="-122"/>
              <a:ea typeface="微软雅黑" pitchFamily="34" charset="-122"/>
            </a:endParaRPr>
          </a:p>
          <a:p>
            <a:pPr eaLnBrk="1" hangingPunct="1">
              <a:buFont typeface="Wingdings" pitchFamily="2" charset="2"/>
              <a:buChar char="Ø"/>
            </a:pPr>
            <a:r>
              <a:rPr lang="zh-CN" altLang="en-US" smtClean="0">
                <a:latin typeface="微软雅黑" pitchFamily="34" charset="-122"/>
                <a:ea typeface="微软雅黑" pitchFamily="34" charset="-122"/>
              </a:rPr>
              <a:t>微软推出的</a:t>
            </a:r>
            <a:r>
              <a:rPr lang="en-US" altLang="zh-CN" smtClean="0">
                <a:latin typeface="微软雅黑" pitchFamily="34" charset="-122"/>
                <a:ea typeface="微软雅黑" pitchFamily="34" charset="-122"/>
              </a:rPr>
              <a:t>.NET</a:t>
            </a:r>
            <a:r>
              <a:rPr lang="zh-CN" altLang="en-US" smtClean="0">
                <a:latin typeface="微软雅黑" pitchFamily="34" charset="-122"/>
                <a:ea typeface="微软雅黑" pitchFamily="34" charset="-122"/>
              </a:rPr>
              <a:t>才是与</a:t>
            </a:r>
            <a:r>
              <a:rPr lang="en-US" altLang="zh-CN" smtClean="0">
                <a:latin typeface="微软雅黑" pitchFamily="34" charset="-122"/>
                <a:ea typeface="微软雅黑" pitchFamily="34" charset="-122"/>
              </a:rPr>
              <a:t>J2EE</a:t>
            </a:r>
            <a:r>
              <a:rPr lang="zh-CN" altLang="en-US" smtClean="0">
                <a:latin typeface="微软雅黑" pitchFamily="34" charset="-122"/>
                <a:ea typeface="微软雅黑" pitchFamily="34" charset="-122"/>
              </a:rPr>
              <a:t>相媲美的面向企业级应用层面的组件集</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企业架构</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a:t>
            </a:r>
          </a:p>
          <a:p>
            <a:pPr eaLnBrk="1" hangingPunct="1">
              <a:buFont typeface="Wingdings" pitchFamily="2" charset="2"/>
              <a:buChar char="Ø"/>
            </a:pPr>
            <a:r>
              <a:rPr lang="zh-CN" altLang="en-US" smtClean="0">
                <a:latin typeface="微软雅黑" pitchFamily="34" charset="-122"/>
                <a:ea typeface="微软雅黑" pitchFamily="34" charset="-122"/>
              </a:rPr>
              <a:t>随着组件技术的普及应用，组件的粒度在不断增大，组件的复用性</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移植性</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和组件的装配集成越来越受到重视。基于</a:t>
            </a:r>
            <a:r>
              <a:rPr lang="en-US" altLang="zh-CN" smtClean="0">
                <a:latin typeface="微软雅黑" pitchFamily="34" charset="-122"/>
                <a:ea typeface="微软雅黑" pitchFamily="34" charset="-122"/>
              </a:rPr>
              <a:t>SOA</a:t>
            </a:r>
            <a:r>
              <a:rPr lang="zh-CN" altLang="en-US" smtClean="0">
                <a:latin typeface="微软雅黑" pitchFamily="34" charset="-122"/>
                <a:ea typeface="微软雅黑" pitchFamily="34" charset="-122"/>
              </a:rPr>
              <a:t>原理的</a:t>
            </a:r>
            <a:r>
              <a:rPr lang="en-US" altLang="zh-CN" smtClean="0">
                <a:latin typeface="微软雅黑" pitchFamily="34" charset="-122"/>
                <a:ea typeface="微软雅黑" pitchFamily="34" charset="-122"/>
              </a:rPr>
              <a:t>WebService</a:t>
            </a:r>
            <a:r>
              <a:rPr lang="zh-CN" altLang="en-US" smtClean="0">
                <a:latin typeface="微软雅黑" pitchFamily="34" charset="-122"/>
                <a:ea typeface="微软雅黑" pitchFamily="34" charset="-122"/>
              </a:rPr>
              <a:t>是松耦合、跨平台、粗粒度的装配组件。</a:t>
            </a:r>
          </a:p>
          <a:p>
            <a:pPr eaLnBrk="1" hangingPunct="1">
              <a:spcBef>
                <a:spcPct val="50000"/>
              </a:spcBef>
              <a:buFont typeface="Wingdings" pitchFamily="2" charset="2"/>
              <a:buChar char="Ø"/>
            </a:pPr>
            <a:endParaRPr lang="zh-CN" altLang="en-US" smtClean="0">
              <a:latin typeface="微软雅黑" pitchFamily="34" charset="-122"/>
              <a:ea typeface="微软雅黑" pitchFamily="34" charset="-122"/>
            </a:endParaRPr>
          </a:p>
          <a:p>
            <a:pPr eaLnBrk="1" hangingPunct="1">
              <a:spcBef>
                <a:spcPct val="50000"/>
              </a:spcBef>
              <a:buFont typeface="Wingdings" pitchFamily="2" charset="2"/>
              <a:buChar char="Ø"/>
            </a:pPr>
            <a:endParaRPr lang="zh-CN" altLang="en-US" b="1" smtClean="0">
              <a:latin typeface="微软雅黑" pitchFamily="34" charset="-122"/>
              <a:ea typeface="微软雅黑" pitchFamily="34" charset="-122"/>
            </a:endParaRPr>
          </a:p>
          <a:p>
            <a:endParaRPr lang="zh-CN" altLang="en-US" smtClean="0"/>
          </a:p>
        </p:txBody>
      </p:sp>
      <p:sp>
        <p:nvSpPr>
          <p:cNvPr id="92164" name="灯片编号占位符 3"/>
          <p:cNvSpPr>
            <a:spLocks noGrp="1"/>
          </p:cNvSpPr>
          <p:nvPr>
            <p:ph type="sldNum" sz="quarter" idx="5"/>
          </p:nvPr>
        </p:nvSpPr>
        <p:spPr bwMode="auto">
          <a:noFill/>
          <a:ln>
            <a:miter lim="800000"/>
            <a:headEnd/>
            <a:tailEnd/>
          </a:ln>
        </p:spPr>
        <p:txBody>
          <a:bodyPr/>
          <a:lstStyle/>
          <a:p>
            <a:fld id="{F258CB38-F63B-432B-A3C7-CF85D51D941F}" type="slidenum">
              <a:rPr lang="zh-CN" altLang="en-US"/>
              <a:pPr/>
              <a:t>12</a:t>
            </a:fld>
            <a:endParaRPr lang="zh-CN" altLang="en-US"/>
          </a:p>
        </p:txBody>
      </p:sp>
    </p:spTree>
    <p:extLst>
      <p:ext uri="{BB962C8B-B14F-4D97-AF65-F5344CB8AC3E}">
        <p14:creationId xmlns:p14="http://schemas.microsoft.com/office/powerpoint/2010/main" val="1687268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ABEE1219-E6D7-4A71-AE3A-3B7E109D01B0}" type="slidenum">
              <a:rPr lang="en-US" altLang="zh-CN" sz="1200">
                <a:latin typeface="Arial" charset="0"/>
              </a:rPr>
              <a:pPr algn="r" eaLnBrk="1" hangingPunct="1"/>
              <a:t>26</a:t>
            </a:fld>
            <a:endParaRPr lang="en-US" altLang="zh-CN" sz="1200">
              <a:latin typeface="Arial" charset="0"/>
            </a:endParaRPr>
          </a:p>
        </p:txBody>
      </p:sp>
      <p:sp>
        <p:nvSpPr>
          <p:cNvPr id="1003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0356"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zh-CN" altLang="zh-CN" smtClean="0">
              <a:latin typeface="Arial" charset="0"/>
            </a:endParaRPr>
          </a:p>
        </p:txBody>
      </p:sp>
    </p:spTree>
    <p:extLst>
      <p:ext uri="{BB962C8B-B14F-4D97-AF65-F5344CB8AC3E}">
        <p14:creationId xmlns:p14="http://schemas.microsoft.com/office/powerpoint/2010/main" val="39284525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5A8A5CF9-966E-4059-8BCD-AF4CB3DCEADB}" type="slidenum">
              <a:rPr lang="en-US" altLang="zh-CN" sz="1200">
                <a:latin typeface="Arial" charset="0"/>
              </a:rPr>
              <a:pPr algn="r" eaLnBrk="1" hangingPunct="1"/>
              <a:t>32</a:t>
            </a:fld>
            <a:endParaRPr lang="en-US" altLang="zh-CN" sz="1200">
              <a:latin typeface="Arial" charset="0"/>
            </a:endParaRPr>
          </a:p>
        </p:txBody>
      </p:sp>
      <p:sp>
        <p:nvSpPr>
          <p:cNvPr id="1013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1380"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zh-CN" altLang="zh-CN" smtClean="0">
              <a:latin typeface="Arial" charset="0"/>
            </a:endParaRPr>
          </a:p>
        </p:txBody>
      </p:sp>
    </p:spTree>
    <p:extLst>
      <p:ext uri="{BB962C8B-B14F-4D97-AF65-F5344CB8AC3E}">
        <p14:creationId xmlns:p14="http://schemas.microsoft.com/office/powerpoint/2010/main" val="1574619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C6953F72-B0F1-4472-8458-162CFF58C2B2}" type="slidenum">
              <a:rPr lang="en-US" altLang="zh-CN" sz="1200">
                <a:latin typeface="Arial" charset="0"/>
              </a:rPr>
              <a:pPr algn="r" eaLnBrk="1" hangingPunct="1"/>
              <a:t>35</a:t>
            </a:fld>
            <a:endParaRPr lang="en-US" altLang="zh-CN" sz="1200">
              <a:latin typeface="Arial" charset="0"/>
            </a:endParaRPr>
          </a:p>
        </p:txBody>
      </p:sp>
      <p:sp>
        <p:nvSpPr>
          <p:cNvPr id="1024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2404"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zh-CN" altLang="zh-CN" smtClean="0">
              <a:latin typeface="Arial" charset="0"/>
            </a:endParaRPr>
          </a:p>
        </p:txBody>
      </p:sp>
    </p:spTree>
    <p:extLst>
      <p:ext uri="{BB962C8B-B14F-4D97-AF65-F5344CB8AC3E}">
        <p14:creationId xmlns:p14="http://schemas.microsoft.com/office/powerpoint/2010/main" val="13046654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99A529B5-679E-4279-8E8A-380C5F8309FE}" type="slidenum">
              <a:rPr lang="en-US" altLang="zh-CN" sz="1200">
                <a:latin typeface="Arial" charset="0"/>
              </a:rPr>
              <a:pPr algn="r" eaLnBrk="1" hangingPunct="1"/>
              <a:t>36</a:t>
            </a:fld>
            <a:endParaRPr lang="en-US" altLang="zh-CN" sz="1200">
              <a:latin typeface="Arial" charset="0"/>
            </a:endParaRPr>
          </a:p>
        </p:txBody>
      </p:sp>
      <p:sp>
        <p:nvSpPr>
          <p:cNvPr id="1034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3428"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r>
              <a:rPr lang="zh-CN" altLang="en-US" smtClean="0">
                <a:latin typeface="微软雅黑" pitchFamily="34" charset="-122"/>
                <a:ea typeface="微软雅黑" pitchFamily="34" charset="-122"/>
              </a:rPr>
              <a:t>下页图中表达的是储户到储蓄所“取款”的业务流程。这层纯粹是满足用户需求的业务流程控制（因而有的将此层看做控制层），本层没有具体的业务方法，该层要依赖于业务模型层</a:t>
            </a:r>
            <a:r>
              <a:rPr lang="en-US" altLang="zh-CN" smtClean="0">
                <a:latin typeface="微软雅黑" pitchFamily="34" charset="-122"/>
                <a:ea typeface="微软雅黑" pitchFamily="34" charset="-122"/>
              </a:rPr>
              <a:t>BM</a:t>
            </a:r>
            <a:r>
              <a:rPr lang="zh-CN" altLang="en-US" smtClean="0">
                <a:latin typeface="微软雅黑" pitchFamily="34" charset="-122"/>
                <a:ea typeface="微软雅黑" pitchFamily="34" charset="-122"/>
              </a:rPr>
              <a:t>提供的服务消息。这一层也是对客户层事件响应后进入事件执行链的起点。</a:t>
            </a:r>
          </a:p>
          <a:p>
            <a:pPr eaLnBrk="1" hangingPunct="1"/>
            <a:endParaRPr lang="zh-CN" altLang="zh-CN" smtClean="0">
              <a:latin typeface="Arial" charset="0"/>
            </a:endParaRPr>
          </a:p>
        </p:txBody>
      </p:sp>
    </p:spTree>
    <p:extLst>
      <p:ext uri="{BB962C8B-B14F-4D97-AF65-F5344CB8AC3E}">
        <p14:creationId xmlns:p14="http://schemas.microsoft.com/office/powerpoint/2010/main" val="1211332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05D49C1F-ECD0-4C38-963F-97D5EC1A46F3}" type="slidenum">
              <a:rPr lang="en-US" altLang="zh-CN" sz="1200">
                <a:latin typeface="Arial" charset="0"/>
              </a:rPr>
              <a:pPr algn="r" eaLnBrk="1" hangingPunct="1"/>
              <a:t>37</a:t>
            </a:fld>
            <a:endParaRPr lang="en-US" altLang="zh-CN" sz="1200">
              <a:latin typeface="Arial" charset="0"/>
            </a:endParaRPr>
          </a:p>
        </p:txBody>
      </p:sp>
      <p:sp>
        <p:nvSpPr>
          <p:cNvPr id="1044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4452"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zh-CN" altLang="zh-CN" smtClean="0">
              <a:latin typeface="Arial" charset="0"/>
            </a:endParaRPr>
          </a:p>
        </p:txBody>
      </p:sp>
    </p:spTree>
    <p:extLst>
      <p:ext uri="{BB962C8B-B14F-4D97-AF65-F5344CB8AC3E}">
        <p14:creationId xmlns:p14="http://schemas.microsoft.com/office/powerpoint/2010/main" val="1182874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BA3D8BC7-899F-48AE-AE84-4894FAA65C47}" type="slidenum">
              <a:rPr lang="en-US" altLang="zh-CN" sz="1200">
                <a:latin typeface="Arial" charset="0"/>
              </a:rPr>
              <a:pPr algn="r" eaLnBrk="1" hangingPunct="1"/>
              <a:t>38</a:t>
            </a:fld>
            <a:endParaRPr lang="en-US" altLang="zh-CN" sz="1200">
              <a:latin typeface="Arial" charset="0"/>
            </a:endParaRPr>
          </a:p>
        </p:txBody>
      </p:sp>
      <p:sp>
        <p:nvSpPr>
          <p:cNvPr id="1054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5476"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zh-CN" altLang="zh-CN" smtClean="0">
              <a:latin typeface="Arial" charset="0"/>
            </a:endParaRPr>
          </a:p>
        </p:txBody>
      </p:sp>
    </p:spTree>
    <p:extLst>
      <p:ext uri="{BB962C8B-B14F-4D97-AF65-F5344CB8AC3E}">
        <p14:creationId xmlns:p14="http://schemas.microsoft.com/office/powerpoint/2010/main" val="12145259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39613D2C-F3AA-4875-B143-FEE4A66929DA}" type="slidenum">
              <a:rPr lang="en-US" altLang="zh-CN" sz="1200">
                <a:latin typeface="Arial" charset="0"/>
              </a:rPr>
              <a:pPr algn="r" eaLnBrk="1" hangingPunct="1"/>
              <a:t>39</a:t>
            </a:fld>
            <a:endParaRPr lang="en-US" altLang="zh-CN" sz="1200">
              <a:latin typeface="Arial" charset="0"/>
            </a:endParaRPr>
          </a:p>
        </p:txBody>
      </p:sp>
      <p:sp>
        <p:nvSpPr>
          <p:cNvPr id="1064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6500"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zh-CN" altLang="zh-CN" smtClean="0">
              <a:latin typeface="Arial" charset="0"/>
            </a:endParaRPr>
          </a:p>
        </p:txBody>
      </p:sp>
    </p:spTree>
    <p:extLst>
      <p:ext uri="{BB962C8B-B14F-4D97-AF65-F5344CB8AC3E}">
        <p14:creationId xmlns:p14="http://schemas.microsoft.com/office/powerpoint/2010/main" val="38164442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1E7A66CC-0470-4C03-83B1-385BB4BEB408}" type="slidenum">
              <a:rPr lang="en-US" altLang="zh-CN" sz="1200">
                <a:latin typeface="Arial" charset="0"/>
              </a:rPr>
              <a:pPr algn="r" eaLnBrk="1" hangingPunct="1"/>
              <a:t>43</a:t>
            </a:fld>
            <a:endParaRPr lang="en-US" altLang="zh-CN" sz="1200">
              <a:latin typeface="Arial" charset="0"/>
            </a:endParaRPr>
          </a:p>
        </p:txBody>
      </p:sp>
      <p:sp>
        <p:nvSpPr>
          <p:cNvPr id="1075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7524"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39745192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19E842B8-F224-4A7C-953D-10B674B0C3DF}" type="slidenum">
              <a:rPr lang="en-US" altLang="zh-CN" sz="1200">
                <a:latin typeface="Arial" charset="0"/>
              </a:rPr>
              <a:pPr algn="r" eaLnBrk="1" hangingPunct="1"/>
              <a:t>45</a:t>
            </a:fld>
            <a:endParaRPr lang="en-US" altLang="zh-CN" sz="1200">
              <a:latin typeface="Arial" charset="0"/>
            </a:endParaRPr>
          </a:p>
        </p:txBody>
      </p:sp>
      <p:sp>
        <p:nvSpPr>
          <p:cNvPr id="1085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8548"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3709285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416EACFB-B4E7-4CC8-BAF8-E3F512E8151C}" type="slidenum">
              <a:rPr lang="en-US" altLang="zh-CN" sz="1200">
                <a:latin typeface="Arial" charset="0"/>
              </a:rPr>
              <a:pPr algn="r" eaLnBrk="1" hangingPunct="1"/>
              <a:t>80</a:t>
            </a:fld>
            <a:endParaRPr lang="en-US" altLang="zh-CN" sz="1200">
              <a:latin typeface="Arial" charset="0"/>
            </a:endParaRPr>
          </a:p>
        </p:txBody>
      </p:sp>
      <p:sp>
        <p:nvSpPr>
          <p:cNvPr id="1095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9572"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271020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C732678C-9840-405F-A515-A71027B8E37F}" type="slidenum">
              <a:rPr lang="en-US" altLang="zh-CN" sz="1200">
                <a:latin typeface="Arial" charset="0"/>
              </a:rPr>
              <a:pPr algn="r" eaLnBrk="1" hangingPunct="1"/>
              <a:t>13</a:t>
            </a:fld>
            <a:endParaRPr lang="en-US" altLang="zh-CN" sz="1200">
              <a:latin typeface="Arial" charset="0"/>
            </a:endParaRPr>
          </a:p>
        </p:txBody>
      </p:sp>
      <p:sp>
        <p:nvSpPr>
          <p:cNvPr id="931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3188"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zh-CN" altLang="zh-CN" smtClean="0">
              <a:latin typeface="Arial" charset="0"/>
            </a:endParaRPr>
          </a:p>
        </p:txBody>
      </p:sp>
    </p:spTree>
    <p:extLst>
      <p:ext uri="{BB962C8B-B14F-4D97-AF65-F5344CB8AC3E}">
        <p14:creationId xmlns:p14="http://schemas.microsoft.com/office/powerpoint/2010/main" val="839314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477712AC-D421-4E86-9B47-E8C25305DAEC}" type="slidenum">
              <a:rPr lang="en-US" altLang="zh-CN" sz="1200">
                <a:latin typeface="Arial" charset="0"/>
              </a:rPr>
              <a:pPr algn="r" eaLnBrk="1" hangingPunct="1"/>
              <a:t>14</a:t>
            </a:fld>
            <a:endParaRPr lang="en-US" altLang="zh-CN" sz="1200">
              <a:latin typeface="Arial" charset="0"/>
            </a:endParaRPr>
          </a:p>
        </p:txBody>
      </p:sp>
      <p:sp>
        <p:nvSpPr>
          <p:cNvPr id="942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4212"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zh-CN" altLang="zh-CN" smtClean="0">
              <a:latin typeface="Arial" charset="0"/>
            </a:endParaRPr>
          </a:p>
        </p:txBody>
      </p:sp>
    </p:spTree>
    <p:extLst>
      <p:ext uri="{BB962C8B-B14F-4D97-AF65-F5344CB8AC3E}">
        <p14:creationId xmlns:p14="http://schemas.microsoft.com/office/powerpoint/2010/main" val="3443142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82CBCA5F-9B37-47C8-ABC4-9BEF6A85634B}" type="slidenum">
              <a:rPr lang="en-US" altLang="zh-CN" sz="1200">
                <a:latin typeface="Arial" charset="0"/>
              </a:rPr>
              <a:pPr algn="r" eaLnBrk="1" hangingPunct="1"/>
              <a:t>15</a:t>
            </a:fld>
            <a:endParaRPr lang="en-US" altLang="zh-CN" sz="1200">
              <a:latin typeface="Arial" charset="0"/>
            </a:endParaRPr>
          </a:p>
        </p:txBody>
      </p:sp>
      <p:sp>
        <p:nvSpPr>
          <p:cNvPr id="952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5236"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r>
              <a:rPr lang="zh-CN" altLang="en-US" smtClean="0"/>
              <a:t>应用软件在容器管理下运行，称受控状态。至今微软的</a:t>
            </a:r>
            <a:r>
              <a:rPr lang="en-US" altLang="zh-CN" smtClean="0"/>
              <a:t>.NET</a:t>
            </a:r>
            <a:r>
              <a:rPr lang="zh-CN" altLang="en-US" smtClean="0"/>
              <a:t>仍然兼容不受容器控制的编程，即直接面向操作系统编程。</a:t>
            </a:r>
          </a:p>
          <a:p>
            <a:pPr eaLnBrk="1" hangingPunct="1"/>
            <a:endParaRPr lang="zh-CN" altLang="zh-CN" smtClean="0">
              <a:latin typeface="Arial" charset="0"/>
            </a:endParaRPr>
          </a:p>
        </p:txBody>
      </p:sp>
    </p:spTree>
    <p:extLst>
      <p:ext uri="{BB962C8B-B14F-4D97-AF65-F5344CB8AC3E}">
        <p14:creationId xmlns:p14="http://schemas.microsoft.com/office/powerpoint/2010/main" val="557579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CA62313-1143-4137-B3AD-8E5F10E5BB22}" type="slidenum">
              <a:rPr lang="zh-CN" altLang="en-US" smtClean="0"/>
              <a:pPr/>
              <a:t>16</a:t>
            </a:fld>
            <a:endParaRPr lang="zh-CN" altLang="en-US"/>
          </a:p>
        </p:txBody>
      </p:sp>
    </p:spTree>
    <p:extLst>
      <p:ext uri="{BB962C8B-B14F-4D97-AF65-F5344CB8AC3E}">
        <p14:creationId xmlns:p14="http://schemas.microsoft.com/office/powerpoint/2010/main" val="603182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FFDCB6F3-F939-4936-A3E7-249F0519FE97}" type="slidenum">
              <a:rPr lang="en-US" altLang="zh-CN" sz="1200">
                <a:latin typeface="Arial" charset="0"/>
              </a:rPr>
              <a:pPr algn="r" eaLnBrk="1" hangingPunct="1"/>
              <a:t>18</a:t>
            </a:fld>
            <a:endParaRPr lang="en-US" altLang="zh-CN" sz="1200">
              <a:latin typeface="Arial" charset="0"/>
            </a:endParaRPr>
          </a:p>
        </p:txBody>
      </p:sp>
      <p:sp>
        <p:nvSpPr>
          <p:cNvPr id="962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6260"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zh-CN" altLang="zh-CN" smtClean="0">
              <a:latin typeface="Arial" charset="0"/>
            </a:endParaRPr>
          </a:p>
        </p:txBody>
      </p:sp>
    </p:spTree>
    <p:extLst>
      <p:ext uri="{BB962C8B-B14F-4D97-AF65-F5344CB8AC3E}">
        <p14:creationId xmlns:p14="http://schemas.microsoft.com/office/powerpoint/2010/main" val="1046081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bwMode="auto">
          <a:noFill/>
          <a:ln>
            <a:miter lim="800000"/>
            <a:headEnd/>
            <a:tailEnd/>
          </a:ln>
        </p:spPr>
        <p:txBody>
          <a:bodyPr/>
          <a:lstStyle/>
          <a:p>
            <a:fld id="{FE73A407-DF25-493A-96F9-405113BE4136}" type="slidenum">
              <a:rPr lang="en-US" altLang="zh-CN">
                <a:latin typeface="Arial" charset="0"/>
              </a:rPr>
              <a:pPr/>
              <a:t>21</a:t>
            </a:fld>
            <a:endParaRPr lang="en-US" altLang="zh-CN">
              <a:latin typeface="Arial" charset="0"/>
            </a:endParaRPr>
          </a:p>
        </p:txBody>
      </p:sp>
      <p:sp>
        <p:nvSpPr>
          <p:cNvPr id="972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7284"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zh-CN" altLang="zh-CN" smtClean="0">
              <a:latin typeface="Arial" charset="0"/>
            </a:endParaRPr>
          </a:p>
        </p:txBody>
      </p:sp>
    </p:spTree>
    <p:extLst>
      <p:ext uri="{BB962C8B-B14F-4D97-AF65-F5344CB8AC3E}">
        <p14:creationId xmlns:p14="http://schemas.microsoft.com/office/powerpoint/2010/main" val="3996184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DF13FEE4-6928-453E-AFE8-3AC7F9E39D4E}" type="slidenum">
              <a:rPr lang="en-US" altLang="zh-CN" sz="1200">
                <a:latin typeface="Arial" charset="0"/>
              </a:rPr>
              <a:pPr algn="r" eaLnBrk="1" hangingPunct="1"/>
              <a:t>24</a:t>
            </a:fld>
            <a:endParaRPr lang="en-US" altLang="zh-CN" sz="1200">
              <a:latin typeface="Arial" charset="0"/>
            </a:endParaRPr>
          </a:p>
        </p:txBody>
      </p:sp>
      <p:sp>
        <p:nvSpPr>
          <p:cNvPr id="983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8308"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r>
              <a:rPr lang="en-US" altLang="zh-CN" b="1" dirty="0" smtClean="0">
                <a:latin typeface="微软雅黑" pitchFamily="34" charset="-122"/>
                <a:ea typeface="微软雅黑" pitchFamily="34" charset="-122"/>
              </a:rPr>
              <a:t>2</a:t>
            </a:r>
            <a:r>
              <a:rPr lang="zh-CN" altLang="en-US" b="1" dirty="0" smtClean="0">
                <a:latin typeface="微软雅黑" pitchFamily="34" charset="-122"/>
                <a:ea typeface="微软雅黑" pitchFamily="34" charset="-122"/>
              </a:rPr>
              <a:t>）由于客户层是程序运行的可见部分，为软件使用的前端，故俗称“前台”；业务层和数据层是使用者不可见的，在服务器端运行，故俗称“后台”。</a:t>
            </a:r>
          </a:p>
          <a:p>
            <a:pPr eaLnBrk="1" hangingPunct="1"/>
            <a:r>
              <a:rPr lang="en-US" altLang="zh-CN" b="1" dirty="0" smtClean="0">
                <a:latin typeface="微软雅黑" pitchFamily="34" charset="-122"/>
                <a:ea typeface="微软雅黑" pitchFamily="34" charset="-122"/>
              </a:rPr>
              <a:t>3</a:t>
            </a:r>
            <a:r>
              <a:rPr lang="zh-CN" altLang="en-US" b="1" dirty="0" smtClean="0">
                <a:latin typeface="微软雅黑" pitchFamily="34" charset="-122"/>
                <a:ea typeface="微软雅黑" pitchFamily="34" charset="-122"/>
              </a:rPr>
              <a:t>）为什么架构容器能识别静动态代码并分离，这是因为架构为每层定制了不同的组件。如</a:t>
            </a:r>
            <a:r>
              <a:rPr lang="en-US" altLang="zh-CN" b="1" dirty="0" smtClean="0">
                <a:latin typeface="微软雅黑" pitchFamily="34" charset="-122"/>
                <a:ea typeface="微软雅黑" pitchFamily="34" charset="-122"/>
              </a:rPr>
              <a:t>J2EE</a:t>
            </a:r>
            <a:r>
              <a:rPr lang="zh-CN" altLang="en-US" b="1" dirty="0" smtClean="0">
                <a:latin typeface="微软雅黑" pitchFamily="34" charset="-122"/>
                <a:ea typeface="微软雅黑" pitchFamily="34" charset="-122"/>
              </a:rPr>
              <a:t>中的</a:t>
            </a:r>
            <a:r>
              <a:rPr lang="en-US" altLang="zh-CN" b="1" dirty="0" smtClean="0">
                <a:latin typeface="微软雅黑" pitchFamily="34" charset="-122"/>
                <a:ea typeface="微软雅黑" pitchFamily="34" charset="-122"/>
              </a:rPr>
              <a:t>JSP</a:t>
            </a:r>
            <a:r>
              <a:rPr lang="zh-CN" altLang="en-US" b="1" dirty="0" smtClean="0">
                <a:latin typeface="微软雅黑" pitchFamily="34" charset="-122"/>
                <a:ea typeface="微软雅黑" pitchFamily="34" charset="-122"/>
              </a:rPr>
              <a:t>、</a:t>
            </a:r>
            <a:r>
              <a:rPr lang="en-US" altLang="zh-CN" b="1" dirty="0" err="1" smtClean="0">
                <a:latin typeface="微软雅黑" pitchFamily="34" charset="-122"/>
                <a:ea typeface="微软雅黑" pitchFamily="34" charset="-122"/>
              </a:rPr>
              <a:t>Servlet</a:t>
            </a:r>
            <a:r>
              <a:rPr lang="zh-CN" altLang="en-US" b="1" dirty="0" smtClean="0">
                <a:latin typeface="微软雅黑" pitchFamily="34" charset="-122"/>
                <a:ea typeface="微软雅黑" pitchFamily="34" charset="-122"/>
              </a:rPr>
              <a:t>是</a:t>
            </a:r>
            <a:r>
              <a:rPr lang="en-US" altLang="zh-CN" b="1" dirty="0" smtClean="0">
                <a:latin typeface="微软雅黑" pitchFamily="34" charset="-122"/>
                <a:ea typeface="微软雅黑" pitchFamily="34" charset="-122"/>
              </a:rPr>
              <a:t>Web</a:t>
            </a:r>
            <a:r>
              <a:rPr lang="zh-CN" altLang="en-US" b="1" dirty="0" smtClean="0">
                <a:latin typeface="微软雅黑" pitchFamily="34" charset="-122"/>
                <a:ea typeface="微软雅黑" pitchFamily="34" charset="-122"/>
              </a:rPr>
              <a:t>层组件，</a:t>
            </a:r>
            <a:r>
              <a:rPr lang="en-US" altLang="zh-CN" b="1" dirty="0" smtClean="0">
                <a:latin typeface="微软雅黑" pitchFamily="34" charset="-122"/>
                <a:ea typeface="微软雅黑" pitchFamily="34" charset="-122"/>
              </a:rPr>
              <a:t>EJB</a:t>
            </a:r>
            <a:r>
              <a:rPr lang="zh-CN" altLang="en-US" b="1" dirty="0" smtClean="0">
                <a:latin typeface="微软雅黑" pitchFamily="34" charset="-122"/>
                <a:ea typeface="微软雅黑" pitchFamily="34" charset="-122"/>
              </a:rPr>
              <a:t>、</a:t>
            </a:r>
            <a:r>
              <a:rPr lang="en-US" altLang="zh-CN" b="1" dirty="0" err="1" smtClean="0">
                <a:latin typeface="微软雅黑" pitchFamily="34" charset="-122"/>
                <a:ea typeface="微软雅黑" pitchFamily="34" charset="-122"/>
              </a:rPr>
              <a:t>JavaBean</a:t>
            </a:r>
            <a:r>
              <a:rPr lang="zh-CN" altLang="en-US" b="1" dirty="0" smtClean="0">
                <a:latin typeface="微软雅黑" pitchFamily="34" charset="-122"/>
                <a:ea typeface="微软雅黑" pitchFamily="34" charset="-122"/>
              </a:rPr>
              <a:t>、</a:t>
            </a:r>
            <a:r>
              <a:rPr lang="en-US" altLang="zh-CN" b="1" dirty="0" err="1" smtClean="0">
                <a:latin typeface="微软雅黑" pitchFamily="34" charset="-122"/>
                <a:ea typeface="微软雅黑" pitchFamily="34" charset="-122"/>
              </a:rPr>
              <a:t>Webservice</a:t>
            </a:r>
            <a:r>
              <a:rPr lang="zh-CN" altLang="en-US" b="1" dirty="0" smtClean="0">
                <a:latin typeface="微软雅黑" pitchFamily="34" charset="-122"/>
                <a:ea typeface="微软雅黑" pitchFamily="34" charset="-122"/>
              </a:rPr>
              <a:t>等是业务层组件。容器具有协调、管理这些组件运行的能力。</a:t>
            </a:r>
          </a:p>
          <a:p>
            <a:pPr eaLnBrk="1" hangingPunct="1"/>
            <a:r>
              <a:rPr lang="en-US" altLang="zh-CN" b="1" dirty="0" smtClean="0">
                <a:latin typeface="微软雅黑" pitchFamily="34" charset="-122"/>
                <a:ea typeface="微软雅黑" pitchFamily="34" charset="-122"/>
              </a:rPr>
              <a:t>4</a:t>
            </a:r>
            <a:r>
              <a:rPr lang="zh-CN" altLang="en-US" b="1" dirty="0" smtClean="0">
                <a:latin typeface="微软雅黑" pitchFamily="34" charset="-122"/>
                <a:ea typeface="微软雅黑" pitchFamily="34" charset="-122"/>
              </a:rPr>
              <a:t>）这种分层结构是以客户层为主导引发事件的，后台响应事件并发生一系列的运算过程。</a:t>
            </a:r>
          </a:p>
          <a:p>
            <a:pPr eaLnBrk="1" hangingPunct="1"/>
            <a:endParaRPr lang="zh-CN" altLang="zh-CN" dirty="0" smtClean="0">
              <a:latin typeface="Arial" charset="0"/>
            </a:endParaRPr>
          </a:p>
        </p:txBody>
      </p:sp>
    </p:spTree>
    <p:extLst>
      <p:ext uri="{BB962C8B-B14F-4D97-AF65-F5344CB8AC3E}">
        <p14:creationId xmlns:p14="http://schemas.microsoft.com/office/powerpoint/2010/main" val="545000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AE524E15-628F-4F9D-9D91-5C6583A93D5A}" type="slidenum">
              <a:rPr lang="en-US" altLang="zh-CN" sz="1200">
                <a:latin typeface="Arial" charset="0"/>
              </a:rPr>
              <a:pPr algn="r" eaLnBrk="1" hangingPunct="1"/>
              <a:t>25</a:t>
            </a:fld>
            <a:endParaRPr lang="en-US" altLang="zh-CN" sz="1200">
              <a:latin typeface="Arial" charset="0"/>
            </a:endParaRPr>
          </a:p>
        </p:txBody>
      </p:sp>
      <p:sp>
        <p:nvSpPr>
          <p:cNvPr id="993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9332"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endParaRPr lang="zh-CN" altLang="zh-CN" smtClean="0">
              <a:latin typeface="Arial" charset="0"/>
            </a:endParaRPr>
          </a:p>
        </p:txBody>
      </p:sp>
    </p:spTree>
    <p:extLst>
      <p:ext uri="{BB962C8B-B14F-4D97-AF65-F5344CB8AC3E}">
        <p14:creationId xmlns:p14="http://schemas.microsoft.com/office/powerpoint/2010/main" val="16665224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ED9A09B-AB9F-477E-8344-8EBF7E16F26D}" type="datetimeFigureOut">
              <a:rPr lang="zh-CN" altLang="en-US" smtClean="0"/>
              <a:t>2017/4/26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25EBCE-A42C-41E1-A479-4B845474713B}" type="slidenum">
              <a:rPr lang="zh-CN" altLang="en-US" smtClean="0"/>
              <a:t>‹#›</a:t>
            </a:fld>
            <a:endParaRPr lang="zh-CN" altLang="en-US"/>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124900"/>
            <a:ext cx="2736304" cy="495788"/>
          </a:xfrm>
          <a:prstGeom prst="rect">
            <a:avLst/>
          </a:prstGeom>
        </p:spPr>
      </p:pic>
    </p:spTree>
    <p:extLst>
      <p:ext uri="{BB962C8B-B14F-4D97-AF65-F5344CB8AC3E}">
        <p14:creationId xmlns:p14="http://schemas.microsoft.com/office/powerpoint/2010/main" val="2587882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ED9A09B-AB9F-477E-8344-8EBF7E16F26D}" type="datetimeFigureOut">
              <a:rPr lang="zh-CN" altLang="en-US" smtClean="0"/>
              <a:t>2017/4/26</a:t>
            </a:fld>
            <a:endParaRPr lang="zh-CN" altLang="en-US"/>
          </a:p>
        </p:txBody>
      </p:sp>
      <p:sp>
        <p:nvSpPr>
          <p:cNvPr id="5" name="页脚占位符 4"/>
          <p:cNvSpPr>
            <a:spLocks noGrp="1"/>
          </p:cNvSpPr>
          <p:nvPr>
            <p:ph type="ftr" sz="quarter" idx="11"/>
          </p:nvPr>
        </p:nvSpPr>
        <p:spPr/>
        <p:txBody>
          <a:bodyPr/>
          <a:lstStyle/>
          <a:p>
            <a:r>
              <a:rPr lang="zh-CN" altLang="en-US" smtClean="0"/>
              <a:t>成都信息工程大学软件工程学院</a:t>
            </a:r>
            <a:endParaRPr lang="en-US" altLang="ko-KR" dirty="0"/>
          </a:p>
        </p:txBody>
      </p:sp>
      <p:sp>
        <p:nvSpPr>
          <p:cNvPr id="6" name="灯片编号占位符 5"/>
          <p:cNvSpPr>
            <a:spLocks noGrp="1"/>
          </p:cNvSpPr>
          <p:nvPr>
            <p:ph type="sldNum" sz="quarter" idx="12"/>
          </p:nvPr>
        </p:nvSpPr>
        <p:spPr/>
        <p:txBody>
          <a:bodyPr/>
          <a:lstStyle/>
          <a:p>
            <a:fld id="{F37E03FC-5132-465B-A58C-01D067495AB0}" type="slidenum">
              <a:rPr lang="ko-KR" altLang="en-US" smtClean="0"/>
              <a:pPr/>
              <a:t>‹#›</a:t>
            </a:fld>
            <a:endParaRPr lang="en-US" altLang="ko-KR"/>
          </a:p>
        </p:txBody>
      </p:sp>
    </p:spTree>
    <p:extLst>
      <p:ext uri="{BB962C8B-B14F-4D97-AF65-F5344CB8AC3E}">
        <p14:creationId xmlns:p14="http://schemas.microsoft.com/office/powerpoint/2010/main" val="3902491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ED9A09B-AB9F-477E-8344-8EBF7E16F26D}" type="datetimeFigureOut">
              <a:rPr lang="zh-CN" altLang="en-US" smtClean="0"/>
              <a:t>2017/4/26</a:t>
            </a:fld>
            <a:endParaRPr lang="zh-CN" altLang="en-US"/>
          </a:p>
        </p:txBody>
      </p:sp>
      <p:sp>
        <p:nvSpPr>
          <p:cNvPr id="5" name="页脚占位符 4"/>
          <p:cNvSpPr>
            <a:spLocks noGrp="1"/>
          </p:cNvSpPr>
          <p:nvPr>
            <p:ph type="ftr" sz="quarter" idx="11"/>
          </p:nvPr>
        </p:nvSpPr>
        <p:spPr/>
        <p:txBody>
          <a:bodyPr/>
          <a:lstStyle/>
          <a:p>
            <a:r>
              <a:rPr lang="zh-CN" altLang="en-US" smtClean="0"/>
              <a:t>成都信息工程大学软件工程学院</a:t>
            </a:r>
            <a:endParaRPr lang="en-US" altLang="ko-KR" dirty="0"/>
          </a:p>
        </p:txBody>
      </p:sp>
      <p:sp>
        <p:nvSpPr>
          <p:cNvPr id="6" name="灯片编号占位符 5"/>
          <p:cNvSpPr>
            <a:spLocks noGrp="1"/>
          </p:cNvSpPr>
          <p:nvPr>
            <p:ph type="sldNum" sz="quarter" idx="12"/>
          </p:nvPr>
        </p:nvSpPr>
        <p:spPr/>
        <p:txBody>
          <a:bodyPr/>
          <a:lstStyle/>
          <a:p>
            <a:fld id="{18A22745-5C87-481D-B2B2-F3C43593B8D9}" type="slidenum">
              <a:rPr lang="ko-KR" altLang="en-US" smtClean="0"/>
              <a:pPr/>
              <a:t>‹#›</a:t>
            </a:fld>
            <a:endParaRPr lang="en-US" altLang="ko-KR"/>
          </a:p>
        </p:txBody>
      </p:sp>
    </p:spTree>
    <p:extLst>
      <p:ext uri="{BB962C8B-B14F-4D97-AF65-F5344CB8AC3E}">
        <p14:creationId xmlns:p14="http://schemas.microsoft.com/office/powerpoint/2010/main" val="3974469783"/>
      </p:ext>
    </p:extLst>
  </p:cSld>
  <p:clrMapOvr>
    <a:masterClrMapping/>
  </p:clrMapOvr>
  <p:hf sldNum="0"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3568" y="124900"/>
            <a:ext cx="7886700" cy="543594"/>
          </a:xfrm>
        </p:spPr>
        <p:txBody>
          <a:bodyPr/>
          <a:lstStyle>
            <a:lvl1pPr algn="r">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DED9A09B-AB9F-477E-8344-8EBF7E16F26D}" type="datetimeFigureOut">
              <a:rPr lang="zh-CN" altLang="en-US" smtClean="0"/>
              <a:t>2017/4/26</a:t>
            </a:fld>
            <a:endParaRPr lang="zh-CN" altLang="en-US"/>
          </a:p>
        </p:txBody>
      </p:sp>
      <p:sp>
        <p:nvSpPr>
          <p:cNvPr id="5" name="页脚占位符 4"/>
          <p:cNvSpPr>
            <a:spLocks noGrp="1"/>
          </p:cNvSpPr>
          <p:nvPr>
            <p:ph type="ftr" sz="quarter" idx="11"/>
          </p:nvPr>
        </p:nvSpPr>
        <p:spPr/>
        <p:txBody>
          <a:bodyPr/>
          <a:lstStyle/>
          <a:p>
            <a:r>
              <a:rPr lang="zh-CN" altLang="en-US" smtClean="0"/>
              <a:t>成都信息工程大学软件工程学院</a:t>
            </a:r>
            <a:endParaRPr lang="en-US" altLang="ko-KR" dirty="0"/>
          </a:p>
        </p:txBody>
      </p:sp>
      <p:sp>
        <p:nvSpPr>
          <p:cNvPr id="6" name="灯片编号占位符 5"/>
          <p:cNvSpPr>
            <a:spLocks noGrp="1"/>
          </p:cNvSpPr>
          <p:nvPr>
            <p:ph type="sldNum" sz="quarter" idx="12"/>
          </p:nvPr>
        </p:nvSpPr>
        <p:spPr/>
        <p:txBody>
          <a:bodyPr/>
          <a:lstStyle/>
          <a:p>
            <a:fld id="{45E015CF-11F3-48F9-BF59-2EFB7FB597A9}" type="slidenum">
              <a:rPr lang="ko-KR" altLang="en-US" smtClean="0"/>
              <a:pPr/>
              <a:t>‹#›</a:t>
            </a:fld>
            <a:endParaRPr lang="en-US" altLang="ko-KR" dirty="0"/>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124900"/>
            <a:ext cx="2736304" cy="495788"/>
          </a:xfrm>
          <a:prstGeom prst="rect">
            <a:avLst/>
          </a:prstGeom>
        </p:spPr>
      </p:pic>
    </p:spTree>
    <p:extLst>
      <p:ext uri="{BB962C8B-B14F-4D97-AF65-F5344CB8AC3E}">
        <p14:creationId xmlns:p14="http://schemas.microsoft.com/office/powerpoint/2010/main" val="3360413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ED9A09B-AB9F-477E-8344-8EBF7E16F26D}" type="datetimeFigureOut">
              <a:rPr lang="zh-CN" altLang="en-US" smtClean="0"/>
              <a:t>2017/4/26</a:t>
            </a:fld>
            <a:endParaRPr lang="zh-CN" altLang="en-US"/>
          </a:p>
        </p:txBody>
      </p:sp>
      <p:sp>
        <p:nvSpPr>
          <p:cNvPr id="5" name="页脚占位符 4"/>
          <p:cNvSpPr>
            <a:spLocks noGrp="1"/>
          </p:cNvSpPr>
          <p:nvPr>
            <p:ph type="ftr" sz="quarter" idx="11"/>
          </p:nvPr>
        </p:nvSpPr>
        <p:spPr/>
        <p:txBody>
          <a:bodyPr/>
          <a:lstStyle/>
          <a:p>
            <a:r>
              <a:rPr lang="zh-CN" altLang="en-US" smtClean="0"/>
              <a:t>成都信息工程大学软件工程学院</a:t>
            </a:r>
            <a:endParaRPr lang="en-US" altLang="ko-KR" dirty="0"/>
          </a:p>
        </p:txBody>
      </p:sp>
      <p:sp>
        <p:nvSpPr>
          <p:cNvPr id="6" name="灯片编号占位符 5"/>
          <p:cNvSpPr>
            <a:spLocks noGrp="1"/>
          </p:cNvSpPr>
          <p:nvPr>
            <p:ph type="sldNum" sz="quarter" idx="12"/>
          </p:nvPr>
        </p:nvSpPr>
        <p:spPr/>
        <p:txBody>
          <a:bodyPr/>
          <a:lstStyle/>
          <a:p>
            <a:fld id="{53771AAD-6B81-43B9-8177-F4771BD146D6}" type="slidenum">
              <a:rPr lang="ko-KR" altLang="en-US" smtClean="0"/>
              <a:pPr/>
              <a:t>‹#›</a:t>
            </a:fld>
            <a:endParaRPr lang="en-US" altLang="ko-KR"/>
          </a:p>
        </p:txBody>
      </p:sp>
    </p:spTree>
    <p:extLst>
      <p:ext uri="{BB962C8B-B14F-4D97-AF65-F5344CB8AC3E}">
        <p14:creationId xmlns:p14="http://schemas.microsoft.com/office/powerpoint/2010/main" val="3193040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151558"/>
            <a:ext cx="7886700" cy="471586"/>
          </a:xfrm>
        </p:spPr>
        <p:txBody>
          <a:bodyPr/>
          <a:lstStyle>
            <a:lvl1pPr algn="r">
              <a:defRPr/>
            </a:lvl1pPr>
          </a:lstStyle>
          <a:p>
            <a:r>
              <a:rPr lang="zh-CN" altLang="en-US" smtClean="0"/>
              <a:t>单击此处编辑母版标题样式</a:t>
            </a:r>
            <a:endParaRPr lang="zh-CN" altLang="en-US" dirty="0"/>
          </a:p>
        </p:txBody>
      </p:sp>
      <p:sp>
        <p:nvSpPr>
          <p:cNvPr id="3" name="内容占位符 2"/>
          <p:cNvSpPr>
            <a:spLocks noGrp="1"/>
          </p:cNvSpPr>
          <p:nvPr>
            <p:ph sz="half" idx="1"/>
          </p:nvPr>
        </p:nvSpPr>
        <p:spPr>
          <a:xfrm>
            <a:off x="628650" y="980728"/>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980728"/>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ED9A09B-AB9F-477E-8344-8EBF7E16F26D}" type="datetimeFigureOut">
              <a:rPr lang="zh-CN" altLang="en-US" smtClean="0"/>
              <a:t>2017/4/26</a:t>
            </a:fld>
            <a:endParaRPr lang="zh-CN" altLang="en-US"/>
          </a:p>
        </p:txBody>
      </p:sp>
      <p:sp>
        <p:nvSpPr>
          <p:cNvPr id="6" name="页脚占位符 5"/>
          <p:cNvSpPr>
            <a:spLocks noGrp="1"/>
          </p:cNvSpPr>
          <p:nvPr>
            <p:ph type="ftr" sz="quarter" idx="11"/>
          </p:nvPr>
        </p:nvSpPr>
        <p:spPr/>
        <p:txBody>
          <a:bodyPr/>
          <a:lstStyle/>
          <a:p>
            <a:r>
              <a:rPr lang="zh-CN" altLang="en-US" smtClean="0"/>
              <a:t>成都信息工程大学软件工程学院</a:t>
            </a:r>
            <a:endParaRPr lang="en-US" altLang="ko-KR" dirty="0"/>
          </a:p>
        </p:txBody>
      </p:sp>
      <p:sp>
        <p:nvSpPr>
          <p:cNvPr id="7" name="灯片编号占位符 6"/>
          <p:cNvSpPr>
            <a:spLocks noGrp="1"/>
          </p:cNvSpPr>
          <p:nvPr>
            <p:ph type="sldNum" sz="quarter" idx="12"/>
          </p:nvPr>
        </p:nvSpPr>
        <p:spPr/>
        <p:txBody>
          <a:bodyPr/>
          <a:lstStyle/>
          <a:p>
            <a:fld id="{45E015CF-11F3-48F9-BF59-2EFB7FB597A9}" type="slidenum">
              <a:rPr lang="ko-KR" altLang="en-US" smtClean="0"/>
              <a:pPr/>
              <a:t>‹#›</a:t>
            </a:fld>
            <a:endParaRPr lang="en-US" altLang="ko-KR" dirty="0"/>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124900"/>
            <a:ext cx="2736304" cy="495788"/>
          </a:xfrm>
          <a:prstGeom prst="rect">
            <a:avLst/>
          </a:prstGeom>
        </p:spPr>
      </p:pic>
    </p:spTree>
    <p:extLst>
      <p:ext uri="{BB962C8B-B14F-4D97-AF65-F5344CB8AC3E}">
        <p14:creationId xmlns:p14="http://schemas.microsoft.com/office/powerpoint/2010/main" val="1464082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ED9A09B-AB9F-477E-8344-8EBF7E16F26D}" type="datetimeFigureOut">
              <a:rPr lang="zh-CN" altLang="en-US" smtClean="0"/>
              <a:t>2017/4/26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3C809A3-37B3-4B4E-9F29-C9CDB9FABD56}" type="slidenum">
              <a:rPr lang="ko-KR" altLang="en-US" smtClean="0"/>
              <a:pPr/>
              <a:t>‹#›</a:t>
            </a:fld>
            <a:endParaRPr lang="en-US" altLang="ko-KR"/>
          </a:p>
        </p:txBody>
      </p:sp>
    </p:spTree>
    <p:extLst>
      <p:ext uri="{BB962C8B-B14F-4D97-AF65-F5344CB8AC3E}">
        <p14:creationId xmlns:p14="http://schemas.microsoft.com/office/powerpoint/2010/main" val="2176335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ED9A09B-AB9F-477E-8344-8EBF7E16F26D}" type="datetimeFigureOut">
              <a:rPr lang="zh-CN" altLang="en-US" smtClean="0"/>
              <a:t>2017/4/26</a:t>
            </a:fld>
            <a:endParaRPr lang="zh-CN" altLang="en-US"/>
          </a:p>
        </p:txBody>
      </p:sp>
      <p:sp>
        <p:nvSpPr>
          <p:cNvPr id="4" name="页脚占位符 3"/>
          <p:cNvSpPr>
            <a:spLocks noGrp="1"/>
          </p:cNvSpPr>
          <p:nvPr>
            <p:ph type="ftr" sz="quarter" idx="11"/>
          </p:nvPr>
        </p:nvSpPr>
        <p:spPr/>
        <p:txBody>
          <a:bodyPr/>
          <a:lstStyle/>
          <a:p>
            <a:r>
              <a:rPr lang="zh-CN" altLang="en-US" smtClean="0"/>
              <a:t>成都信息工程大学软件工程学院</a:t>
            </a:r>
            <a:endParaRPr lang="en-US" altLang="ko-KR" dirty="0"/>
          </a:p>
        </p:txBody>
      </p:sp>
      <p:sp>
        <p:nvSpPr>
          <p:cNvPr id="5" name="灯片编号占位符 4"/>
          <p:cNvSpPr>
            <a:spLocks noGrp="1"/>
          </p:cNvSpPr>
          <p:nvPr>
            <p:ph type="sldNum" sz="quarter" idx="12"/>
          </p:nvPr>
        </p:nvSpPr>
        <p:spPr/>
        <p:txBody>
          <a:bodyPr/>
          <a:lstStyle/>
          <a:p>
            <a:fld id="{B6C96E3A-9DBE-4E3E-8E97-7E0BC4420B81}" type="slidenum">
              <a:rPr lang="ko-KR" altLang="en-US" smtClean="0"/>
              <a:pPr/>
              <a:t>‹#›</a:t>
            </a:fld>
            <a:endParaRPr lang="en-US" altLang="ko-KR"/>
          </a:p>
        </p:txBody>
      </p:sp>
    </p:spTree>
    <p:extLst>
      <p:ext uri="{BB962C8B-B14F-4D97-AF65-F5344CB8AC3E}">
        <p14:creationId xmlns:p14="http://schemas.microsoft.com/office/powerpoint/2010/main" val="173399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ED9A09B-AB9F-477E-8344-8EBF7E16F26D}" type="datetimeFigureOut">
              <a:rPr lang="zh-CN" altLang="en-US" smtClean="0"/>
              <a:t>2017/4/26</a:t>
            </a:fld>
            <a:endParaRPr lang="zh-CN" altLang="en-US"/>
          </a:p>
        </p:txBody>
      </p:sp>
      <p:sp>
        <p:nvSpPr>
          <p:cNvPr id="3" name="页脚占位符 2"/>
          <p:cNvSpPr>
            <a:spLocks noGrp="1"/>
          </p:cNvSpPr>
          <p:nvPr>
            <p:ph type="ftr" sz="quarter" idx="11"/>
          </p:nvPr>
        </p:nvSpPr>
        <p:spPr/>
        <p:txBody>
          <a:bodyPr/>
          <a:lstStyle/>
          <a:p>
            <a:r>
              <a:rPr lang="zh-CN" altLang="en-US" smtClean="0"/>
              <a:t>成都信息工程大学软件工程学院</a:t>
            </a:r>
            <a:endParaRPr lang="en-US" altLang="ko-KR" dirty="0"/>
          </a:p>
        </p:txBody>
      </p:sp>
      <p:sp>
        <p:nvSpPr>
          <p:cNvPr id="4" name="灯片编号占位符 3"/>
          <p:cNvSpPr>
            <a:spLocks noGrp="1"/>
          </p:cNvSpPr>
          <p:nvPr>
            <p:ph type="sldNum" sz="quarter" idx="12"/>
          </p:nvPr>
        </p:nvSpPr>
        <p:spPr/>
        <p:txBody>
          <a:bodyPr/>
          <a:lstStyle/>
          <a:p>
            <a:fld id="{F962A69B-5DD6-40F4-A0A1-B5665A3F6ECB}" type="slidenum">
              <a:rPr lang="ko-KR" altLang="en-US" smtClean="0"/>
              <a:pPr/>
              <a:t>‹#›</a:t>
            </a:fld>
            <a:endParaRPr lang="en-US" altLang="ko-K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124900"/>
            <a:ext cx="2736304" cy="495788"/>
          </a:xfrm>
          <a:prstGeom prst="rect">
            <a:avLst/>
          </a:prstGeom>
        </p:spPr>
      </p:pic>
    </p:spTree>
    <p:extLst>
      <p:ext uri="{BB962C8B-B14F-4D97-AF65-F5344CB8AC3E}">
        <p14:creationId xmlns:p14="http://schemas.microsoft.com/office/powerpoint/2010/main" val="224428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ED9A09B-AB9F-477E-8344-8EBF7E16F26D}" type="datetimeFigureOut">
              <a:rPr lang="zh-CN" altLang="en-US" smtClean="0"/>
              <a:t>2017/4/26</a:t>
            </a:fld>
            <a:endParaRPr lang="zh-CN" altLang="en-US"/>
          </a:p>
        </p:txBody>
      </p:sp>
      <p:sp>
        <p:nvSpPr>
          <p:cNvPr id="6" name="页脚占位符 5"/>
          <p:cNvSpPr>
            <a:spLocks noGrp="1"/>
          </p:cNvSpPr>
          <p:nvPr>
            <p:ph type="ftr" sz="quarter" idx="11"/>
          </p:nvPr>
        </p:nvSpPr>
        <p:spPr/>
        <p:txBody>
          <a:bodyPr/>
          <a:lstStyle/>
          <a:p>
            <a:r>
              <a:rPr lang="zh-CN" altLang="en-US" smtClean="0"/>
              <a:t>成都信息工程大学软件工程学院</a:t>
            </a:r>
            <a:endParaRPr lang="en-US" altLang="ko-KR" dirty="0"/>
          </a:p>
        </p:txBody>
      </p:sp>
      <p:sp>
        <p:nvSpPr>
          <p:cNvPr id="7" name="灯片编号占位符 6"/>
          <p:cNvSpPr>
            <a:spLocks noGrp="1"/>
          </p:cNvSpPr>
          <p:nvPr>
            <p:ph type="sldNum" sz="quarter" idx="12"/>
          </p:nvPr>
        </p:nvSpPr>
        <p:spPr/>
        <p:txBody>
          <a:bodyPr/>
          <a:lstStyle/>
          <a:p>
            <a:fld id="{EF53D7B2-E92D-46C3-8D01-BC3A35784FAF}" type="slidenum">
              <a:rPr lang="ko-KR" altLang="en-US" smtClean="0"/>
              <a:pPr/>
              <a:t>‹#›</a:t>
            </a:fld>
            <a:endParaRPr lang="en-US" altLang="ko-KR"/>
          </a:p>
        </p:txBody>
      </p:sp>
    </p:spTree>
    <p:extLst>
      <p:ext uri="{BB962C8B-B14F-4D97-AF65-F5344CB8AC3E}">
        <p14:creationId xmlns:p14="http://schemas.microsoft.com/office/powerpoint/2010/main" val="3225459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ED9A09B-AB9F-477E-8344-8EBF7E16F26D}" type="datetimeFigureOut">
              <a:rPr lang="zh-CN" altLang="en-US" smtClean="0"/>
              <a:t>2017/4/26</a:t>
            </a:fld>
            <a:endParaRPr lang="zh-CN" altLang="en-US"/>
          </a:p>
        </p:txBody>
      </p:sp>
      <p:sp>
        <p:nvSpPr>
          <p:cNvPr id="6" name="页脚占位符 5"/>
          <p:cNvSpPr>
            <a:spLocks noGrp="1"/>
          </p:cNvSpPr>
          <p:nvPr>
            <p:ph type="ftr" sz="quarter" idx="11"/>
          </p:nvPr>
        </p:nvSpPr>
        <p:spPr/>
        <p:txBody>
          <a:bodyPr/>
          <a:lstStyle/>
          <a:p>
            <a:r>
              <a:rPr lang="zh-CN" altLang="en-US" smtClean="0"/>
              <a:t>成都信息工程大学软件工程学院</a:t>
            </a:r>
            <a:endParaRPr lang="en-US" altLang="ko-KR" dirty="0"/>
          </a:p>
        </p:txBody>
      </p:sp>
      <p:sp>
        <p:nvSpPr>
          <p:cNvPr id="7" name="灯片编号占位符 6"/>
          <p:cNvSpPr>
            <a:spLocks noGrp="1"/>
          </p:cNvSpPr>
          <p:nvPr>
            <p:ph type="sldNum" sz="quarter" idx="12"/>
          </p:nvPr>
        </p:nvSpPr>
        <p:spPr/>
        <p:txBody>
          <a:bodyPr/>
          <a:lstStyle/>
          <a:p>
            <a:fld id="{67ACA499-B4E0-4171-8208-1E502AD17EF5}" type="slidenum">
              <a:rPr lang="ko-KR" altLang="en-US" smtClean="0"/>
              <a:pPr/>
              <a:t>‹#›</a:t>
            </a:fld>
            <a:endParaRPr lang="en-US" altLang="ko-KR"/>
          </a:p>
        </p:txBody>
      </p:sp>
    </p:spTree>
    <p:extLst>
      <p:ext uri="{BB962C8B-B14F-4D97-AF65-F5344CB8AC3E}">
        <p14:creationId xmlns:p14="http://schemas.microsoft.com/office/powerpoint/2010/main" val="168033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ED9A09B-AB9F-477E-8344-8EBF7E16F26D}" type="datetimeFigureOut">
              <a:rPr lang="zh-CN" altLang="en-US" smtClean="0"/>
              <a:t>2017/4/26</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zh-CN" altLang="en-US" smtClean="0"/>
              <a:t>成都信息工程大学软件工程学院</a:t>
            </a:r>
            <a:endParaRPr lang="en-US" altLang="ko-KR" dirty="0"/>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8A22745-5C87-481D-B2B2-F3C43593B8D9}" type="slidenum">
              <a:rPr lang="ko-KR" altLang="en-US" smtClean="0"/>
              <a:pPr/>
              <a:t>‹#›</a:t>
            </a:fld>
            <a:endParaRPr lang="en-US" altLang="ko-KR"/>
          </a:p>
        </p:txBody>
      </p:sp>
    </p:spTree>
    <p:extLst>
      <p:ext uri="{BB962C8B-B14F-4D97-AF65-F5344CB8AC3E}">
        <p14:creationId xmlns:p14="http://schemas.microsoft.com/office/powerpoint/2010/main" val="1203123682"/>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6.xml"/><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10" Type="http://schemas.openxmlformats.org/officeDocument/2006/relationships/oleObject" Target="../embeddings/oleObject5.bin"/><Relationship Id="rId4" Type="http://schemas.openxmlformats.org/officeDocument/2006/relationships/oleObject" Target="../embeddings/oleObject1.bin"/><Relationship Id="rId9" Type="http://schemas.openxmlformats.org/officeDocument/2006/relationships/oleObject" Target="../embeddings/oleObject4.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6.bin"/></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2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e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Grp="1" noChangeArrowheads="1"/>
          </p:cNvSpPr>
          <p:nvPr>
            <p:ph type="ctrTitle"/>
          </p:nvPr>
        </p:nvSpPr>
        <p:spPr/>
        <p:txBody>
          <a:bodyPr/>
          <a:lstStyle/>
          <a:p>
            <a:r>
              <a:rPr lang="zh-CN" altLang="en-US" dirty="0" smtClean="0">
                <a:ea typeface="굴림" pitchFamily="50" charset="-127"/>
              </a:rPr>
              <a:t>软件设计工程</a:t>
            </a:r>
            <a:endParaRPr lang="ko-KR" altLang="en-US" dirty="0">
              <a:ea typeface="굴림" pitchFamily="50" charset="-127"/>
            </a:endParaRPr>
          </a:p>
        </p:txBody>
      </p:sp>
      <p:sp>
        <p:nvSpPr>
          <p:cNvPr id="34821" name="Rectangle 5"/>
          <p:cNvSpPr>
            <a:spLocks noGrp="1" noChangeArrowheads="1"/>
          </p:cNvSpPr>
          <p:nvPr>
            <p:ph type="subTitle" idx="1"/>
          </p:nvPr>
        </p:nvSpPr>
        <p:spPr/>
        <p:txBody>
          <a:bodyPr/>
          <a:lstStyle/>
          <a:p>
            <a:r>
              <a:rPr lang="zh-CN" altLang="en-US" b="1" dirty="0" smtClean="0">
                <a:ea typeface="굴림" pitchFamily="50" charset="-127"/>
              </a:rPr>
              <a:t>成都信息工程大学软件工程学院</a:t>
            </a:r>
            <a:r>
              <a:rPr lang="en-US" altLang="zh-CN" b="1" dirty="0" smtClean="0">
                <a:ea typeface="굴림" pitchFamily="50" charset="-127"/>
              </a:rPr>
              <a:t>-</a:t>
            </a:r>
            <a:r>
              <a:rPr lang="zh-CN" altLang="en-US" b="1" dirty="0" smtClean="0">
                <a:ea typeface="굴림" pitchFamily="50" charset="-127"/>
              </a:rPr>
              <a:t>魏培阳</a:t>
            </a:r>
            <a:endParaRPr lang="ko-KR" altLang="en-US" b="1" dirty="0">
              <a:ea typeface="굴림" pitchFamily="50" charset="-127"/>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500042"/>
            <a:ext cx="7848600" cy="609600"/>
          </a:xfrm>
        </p:spPr>
        <p:txBody>
          <a:bodyPr>
            <a:normAutofit/>
          </a:bodyPr>
          <a:lstStyle/>
          <a:p>
            <a:pPr>
              <a:defRPr/>
            </a:pPr>
            <a:r>
              <a:rPr b="1" dirty="0"/>
              <a:t>架构简化了领域应用系统开发的复杂性</a:t>
            </a:r>
          </a:p>
        </p:txBody>
      </p:sp>
      <p:sp>
        <p:nvSpPr>
          <p:cNvPr id="3" name="内容占位符 2"/>
          <p:cNvSpPr>
            <a:spLocks noGrp="1"/>
          </p:cNvSpPr>
          <p:nvPr>
            <p:ph idx="1"/>
          </p:nvPr>
        </p:nvSpPr>
        <p:spPr>
          <a:xfrm>
            <a:off x="457200" y="1412875"/>
            <a:ext cx="8229600" cy="4895850"/>
          </a:xfrm>
        </p:spPr>
        <p:txBody>
          <a:bodyPr>
            <a:normAutofit lnSpcReduction="10000"/>
          </a:bodyPr>
          <a:lstStyle/>
          <a:p>
            <a:pPr>
              <a:defRPr/>
            </a:pPr>
            <a:r>
              <a:rPr lang="zh-CN" altLang="en-US" dirty="0">
                <a:solidFill>
                  <a:schemeClr val="tx2"/>
                </a:solidFill>
              </a:rPr>
              <a:t>架构是</a:t>
            </a:r>
            <a:r>
              <a:rPr lang="en-US" altLang="zh-CN" dirty="0">
                <a:solidFill>
                  <a:schemeClr val="tx2"/>
                </a:solidFill>
              </a:rPr>
              <a:t>IT</a:t>
            </a:r>
            <a:r>
              <a:rPr lang="zh-CN" altLang="en-US" dirty="0">
                <a:solidFill>
                  <a:schemeClr val="tx2"/>
                </a:solidFill>
              </a:rPr>
              <a:t>行业发展到一定程度的必然产物，反过来架构又推动了</a:t>
            </a:r>
            <a:r>
              <a:rPr lang="en-US" altLang="zh-CN" dirty="0">
                <a:solidFill>
                  <a:schemeClr val="tx2"/>
                </a:solidFill>
              </a:rPr>
              <a:t>IT</a:t>
            </a:r>
            <a:r>
              <a:rPr lang="zh-CN" altLang="en-US" dirty="0">
                <a:solidFill>
                  <a:schemeClr val="tx2"/>
                </a:solidFill>
              </a:rPr>
              <a:t>行业的发展。</a:t>
            </a:r>
          </a:p>
          <a:p>
            <a:pPr>
              <a:defRPr/>
            </a:pPr>
            <a:r>
              <a:rPr lang="zh-CN" altLang="en-US" dirty="0">
                <a:solidFill>
                  <a:schemeClr val="tx2"/>
                </a:solidFill>
              </a:rPr>
              <a:t>世界顶级软件供应商提供给业界的软件架构，大大改善了“各自为战”的局面、也统一了人们对软件开发的认识。对于软件的分层、交互设计、事件管理、数据持久化、模块的划分等开发问题已经越来越清晰，并且取得一致的“约定俗成”或称“隐喻”。</a:t>
            </a:r>
          </a:p>
          <a:p>
            <a:pPr>
              <a:defRPr/>
            </a:pPr>
            <a:r>
              <a:rPr lang="zh-CN" altLang="en-US" dirty="0">
                <a:solidFill>
                  <a:schemeClr val="tx2"/>
                </a:solidFill>
              </a:rPr>
              <a:t>今天软件的体系结构基本上都是以世界顶级软件供应商提供的架构产品为基础搭建。架构简化了领域应用系统开发的复杂性，提高了软件质量，降低了投资成本。我们明显感到，现在企业级软件开发人员的流动基本不影响开发效率。 </a:t>
            </a:r>
          </a:p>
          <a:p>
            <a:pPr>
              <a:defRPr/>
            </a:pPr>
            <a:endParaRPr lang="zh-CN" altLang="en-US" dirty="0">
              <a:solidFill>
                <a:schemeClr val="tx2"/>
              </a:solidFill>
            </a:endParaRPr>
          </a:p>
        </p:txBody>
      </p:sp>
      <p:sp>
        <p:nvSpPr>
          <p:cNvPr id="16388" name="灯片编号占位符 3"/>
          <p:cNvSpPr>
            <a:spLocks noGrp="1"/>
          </p:cNvSpPr>
          <p:nvPr>
            <p:ph type="sldNum" sz="quarter" idx="12"/>
          </p:nvPr>
        </p:nvSpPr>
        <p:spPr bwMode="auto">
          <a:noFill/>
          <a:ln>
            <a:miter lim="800000"/>
            <a:headEnd/>
            <a:tailEnd/>
          </a:ln>
        </p:spPr>
        <p:txBody>
          <a:bodyPr/>
          <a:lstStyle/>
          <a:p>
            <a:fld id="{22979AC3-1763-4188-8CFC-E295BAEBAB2D}" type="slidenum">
              <a:rPr lang="zh-CN" altLang="en-US"/>
              <a:pPr/>
              <a:t>10</a:t>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架构为软件开发提供了什么？</a:t>
            </a:r>
          </a:p>
        </p:txBody>
      </p:sp>
      <p:sp>
        <p:nvSpPr>
          <p:cNvPr id="17411" name="内容占位符 2"/>
          <p:cNvSpPr>
            <a:spLocks noGrp="1"/>
          </p:cNvSpPr>
          <p:nvPr>
            <p:ph idx="1"/>
          </p:nvPr>
        </p:nvSpPr>
        <p:spPr>
          <a:xfrm>
            <a:off x="457200" y="1412875"/>
            <a:ext cx="8229600" cy="4895850"/>
          </a:xfrm>
        </p:spPr>
        <p:txBody>
          <a:bodyPr/>
          <a:lstStyle/>
          <a:p>
            <a:r>
              <a:rPr lang="zh-CN" altLang="en-US" dirty="0" smtClean="0">
                <a:solidFill>
                  <a:schemeClr val="tx2"/>
                </a:solidFill>
              </a:rPr>
              <a:t>架构究竟提供了什么可贵的东西才使企业级软件开发变得容易了？主要是提供了组件和容器。</a:t>
            </a:r>
          </a:p>
          <a:p>
            <a:r>
              <a:rPr lang="zh-CN" altLang="en-US" dirty="0" smtClean="0">
                <a:solidFill>
                  <a:srgbClr val="FF0000"/>
                </a:solidFill>
              </a:rPr>
              <a:t>组件是供开发（设计与编程）的；</a:t>
            </a:r>
          </a:p>
          <a:p>
            <a:r>
              <a:rPr lang="zh-CN" altLang="en-US" dirty="0" smtClean="0">
                <a:solidFill>
                  <a:srgbClr val="FF0000"/>
                </a:solidFill>
              </a:rPr>
              <a:t>容器是管理组件运行的（高层管理）；</a:t>
            </a:r>
          </a:p>
          <a:p>
            <a:endParaRPr lang="zh-CN" altLang="en-US" dirty="0" smtClean="0"/>
          </a:p>
          <a:p>
            <a:endParaRPr lang="zh-CN" altLang="en-US" dirty="0" smtClean="0"/>
          </a:p>
        </p:txBody>
      </p:sp>
      <p:sp>
        <p:nvSpPr>
          <p:cNvPr id="17412" name="灯片编号占位符 3"/>
          <p:cNvSpPr>
            <a:spLocks noGrp="1"/>
          </p:cNvSpPr>
          <p:nvPr>
            <p:ph type="sldNum" sz="quarter" idx="12"/>
          </p:nvPr>
        </p:nvSpPr>
        <p:spPr bwMode="auto">
          <a:noFill/>
          <a:ln>
            <a:miter lim="800000"/>
            <a:headEnd/>
            <a:tailEnd/>
          </a:ln>
        </p:spPr>
        <p:txBody>
          <a:bodyPr/>
          <a:lstStyle/>
          <a:p>
            <a:fld id="{71393C40-E655-4EE8-9229-86AF484F9F42}" type="slidenum">
              <a:rPr lang="zh-CN" altLang="en-US"/>
              <a:pPr/>
              <a:t>11</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什么是组件</a:t>
            </a:r>
          </a:p>
        </p:txBody>
      </p:sp>
      <p:sp>
        <p:nvSpPr>
          <p:cNvPr id="18435" name="内容占位符 2"/>
          <p:cNvSpPr>
            <a:spLocks noGrp="1"/>
          </p:cNvSpPr>
          <p:nvPr>
            <p:ph idx="1"/>
          </p:nvPr>
        </p:nvSpPr>
        <p:spPr>
          <a:xfrm>
            <a:off x="457200" y="1412875"/>
            <a:ext cx="8229600" cy="4895850"/>
          </a:xfrm>
        </p:spPr>
        <p:txBody>
          <a:bodyPr/>
          <a:lstStyle/>
          <a:p>
            <a:r>
              <a:rPr lang="zh-CN" altLang="en-US" dirty="0" smtClean="0">
                <a:solidFill>
                  <a:schemeClr val="tx2"/>
                </a:solidFill>
              </a:rPr>
              <a:t>组件是具有独立功能的软件单元，它们通过相关的类和文件封装成一定粒度的可供装配的代码模块，供系统组装。</a:t>
            </a:r>
          </a:p>
          <a:p>
            <a:r>
              <a:rPr lang="zh-CN" altLang="en-US" dirty="0" smtClean="0">
                <a:solidFill>
                  <a:schemeClr val="tx2"/>
                </a:solidFill>
              </a:rPr>
              <a:t>结构化使软件的结构应用模块来构成；</a:t>
            </a:r>
          </a:p>
          <a:p>
            <a:r>
              <a:rPr lang="zh-CN" altLang="en-US" dirty="0" smtClean="0">
                <a:solidFill>
                  <a:schemeClr val="tx2"/>
                </a:solidFill>
              </a:rPr>
              <a:t>对象化使软件的结构按客观存在组织；</a:t>
            </a:r>
          </a:p>
          <a:p>
            <a:r>
              <a:rPr lang="zh-CN" altLang="en-US" dirty="0" smtClean="0">
                <a:solidFill>
                  <a:schemeClr val="tx2"/>
                </a:solidFill>
              </a:rPr>
              <a:t>组件化使软件的构成进入到组装模式；</a:t>
            </a:r>
          </a:p>
          <a:p>
            <a:endParaRPr lang="zh-CN" altLang="en-US" dirty="0" smtClean="0"/>
          </a:p>
        </p:txBody>
      </p:sp>
      <p:sp>
        <p:nvSpPr>
          <p:cNvPr id="18436" name="灯片编号占位符 3"/>
          <p:cNvSpPr>
            <a:spLocks noGrp="1"/>
          </p:cNvSpPr>
          <p:nvPr>
            <p:ph type="sldNum" sz="quarter" idx="12"/>
          </p:nvPr>
        </p:nvSpPr>
        <p:spPr bwMode="auto">
          <a:noFill/>
          <a:ln>
            <a:miter lim="800000"/>
            <a:headEnd/>
            <a:tailEnd/>
          </a:ln>
        </p:spPr>
        <p:txBody>
          <a:bodyPr/>
          <a:lstStyle/>
          <a:p>
            <a:fld id="{FA02A1B7-6843-43DA-B8DF-FB8E87A7546D}" type="slidenum">
              <a:rPr lang="zh-CN" altLang="en-US"/>
              <a:pPr/>
              <a:t>12</a:t>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6"/>
          <p:cNvSpPr>
            <a:spLocks noChangeArrowheads="1"/>
          </p:cNvSpPr>
          <p:nvPr/>
        </p:nvSpPr>
        <p:spPr bwMode="ltGray">
          <a:xfrm>
            <a:off x="0" y="0"/>
            <a:ext cx="9144000" cy="0"/>
          </a:xfrm>
          <a:prstGeom prst="rect">
            <a:avLst/>
          </a:prstGeom>
          <a:noFill/>
          <a:ln w="9525" algn="ctr">
            <a:noFill/>
            <a:miter lim="800000"/>
            <a:headEnd/>
            <a:tailEnd/>
          </a:ln>
          <a:effectLst>
            <a:prstShdw prst="shdw17" dist="17961" dir="2700000">
              <a:srgbClr val="7A8E99"/>
            </a:prstShdw>
          </a:effectLst>
        </p:spPr>
        <p:txBody>
          <a:bodyPr wrap="none" anchor="ctr">
            <a:spAutoFit/>
          </a:bodyPr>
          <a:lstStyle/>
          <a:p>
            <a:pPr eaLnBrk="1" hangingPunct="1"/>
            <a:endParaRPr lang="zh-CN" altLang="en-US"/>
          </a:p>
        </p:txBody>
      </p:sp>
      <p:sp>
        <p:nvSpPr>
          <p:cNvPr id="2" name="标题 1"/>
          <p:cNvSpPr>
            <a:spLocks noGrp="1"/>
          </p:cNvSpPr>
          <p:nvPr>
            <p:ph type="title"/>
          </p:nvPr>
        </p:nvSpPr>
        <p:spPr/>
        <p:txBody>
          <a:bodyPr>
            <a:normAutofit fontScale="90000"/>
          </a:bodyPr>
          <a:lstStyle/>
          <a:p>
            <a:pPr>
              <a:defRPr/>
            </a:pPr>
            <a:r>
              <a:rPr b="1" dirty="0"/>
              <a:t>面向组件的编程</a:t>
            </a:r>
          </a:p>
        </p:txBody>
      </p:sp>
      <p:sp>
        <p:nvSpPr>
          <p:cNvPr id="3" name="内容占位符 2"/>
          <p:cNvSpPr>
            <a:spLocks noGrp="1"/>
          </p:cNvSpPr>
          <p:nvPr>
            <p:ph idx="1"/>
          </p:nvPr>
        </p:nvSpPr>
        <p:spPr>
          <a:xfrm>
            <a:off x="457200" y="1412875"/>
            <a:ext cx="8229600" cy="4895850"/>
          </a:xfrm>
        </p:spPr>
        <p:txBody>
          <a:bodyPr>
            <a:normAutofit/>
          </a:bodyPr>
          <a:lstStyle/>
          <a:p>
            <a:pPr>
              <a:defRPr/>
            </a:pPr>
            <a:r>
              <a:rPr lang="zh-CN" altLang="en-US" dirty="0" smtClean="0">
                <a:solidFill>
                  <a:schemeClr val="tx2"/>
                </a:solidFill>
              </a:rPr>
              <a:t>组件是架构技术中解决编程的，是提供给设计与编程人员的。因此 “面向架构”开发也称为“面向组件”开发。</a:t>
            </a:r>
            <a:endParaRPr lang="en-US" altLang="zh-CN" dirty="0" smtClean="0">
              <a:solidFill>
                <a:schemeClr val="tx2"/>
              </a:solidFill>
            </a:endParaRPr>
          </a:p>
          <a:p>
            <a:pPr>
              <a:defRPr/>
            </a:pPr>
            <a:r>
              <a:rPr lang="zh-CN" altLang="en-US" dirty="0" smtClean="0">
                <a:solidFill>
                  <a:schemeClr val="tx2"/>
                </a:solidFill>
              </a:rPr>
              <a:t>组件实际就是提供的编程接口。</a:t>
            </a:r>
            <a:endParaRPr lang="en-US" altLang="zh-CN" dirty="0" smtClean="0">
              <a:solidFill>
                <a:schemeClr val="tx2"/>
              </a:solidFill>
            </a:endParaRPr>
          </a:p>
          <a:p>
            <a:pPr lvl="1">
              <a:defRPr/>
            </a:pPr>
            <a:r>
              <a:rPr lang="zh-CN" altLang="en-US" dirty="0" smtClean="0"/>
              <a:t>接口中规定了组件生命周期要执行的方法体，即编程规范。而方法体内具体的逻辑根据实际问题填写代码。基于组件编程的好处是：即保证编程规范，又保证应用的灵活性。如</a:t>
            </a:r>
            <a:r>
              <a:rPr lang="en-US" altLang="zh-CN" dirty="0" smtClean="0"/>
              <a:t>J2EE</a:t>
            </a:r>
            <a:r>
              <a:rPr lang="zh-CN" altLang="en-US" dirty="0" smtClean="0"/>
              <a:t>的</a:t>
            </a:r>
            <a:r>
              <a:rPr lang="en-US" altLang="zh-CN" dirty="0" smtClean="0"/>
              <a:t>Applet</a:t>
            </a:r>
            <a:r>
              <a:rPr lang="zh-CN" altLang="en-US" dirty="0" smtClean="0"/>
              <a:t>组件中有</a:t>
            </a:r>
            <a:r>
              <a:rPr lang="en-US" altLang="zh-CN" dirty="0" err="1" smtClean="0"/>
              <a:t>init</a:t>
            </a:r>
            <a:r>
              <a:rPr lang="en-US" altLang="zh-CN" dirty="0" smtClean="0"/>
              <a:t>()</a:t>
            </a:r>
            <a:r>
              <a:rPr lang="zh-CN" altLang="en-US" dirty="0" smtClean="0"/>
              <a:t>、</a:t>
            </a:r>
            <a:r>
              <a:rPr lang="en-US" altLang="zh-CN" dirty="0" smtClean="0"/>
              <a:t>start()</a:t>
            </a:r>
            <a:r>
              <a:rPr lang="zh-CN" altLang="en-US" dirty="0" smtClean="0"/>
              <a:t>、</a:t>
            </a:r>
            <a:r>
              <a:rPr lang="en-US" altLang="zh-CN" dirty="0" smtClean="0"/>
              <a:t>stop()</a:t>
            </a:r>
            <a:r>
              <a:rPr lang="zh-CN" altLang="en-US" dirty="0" smtClean="0"/>
              <a:t>、</a:t>
            </a:r>
            <a:r>
              <a:rPr lang="en-US" altLang="zh-CN" dirty="0" smtClean="0"/>
              <a:t>destroy()</a:t>
            </a:r>
            <a:r>
              <a:rPr lang="zh-CN" altLang="en-US" dirty="0" smtClean="0"/>
              <a:t>、</a:t>
            </a:r>
            <a:r>
              <a:rPr lang="en-US" altLang="zh-CN" dirty="0" smtClean="0"/>
              <a:t>paint()</a:t>
            </a:r>
            <a:r>
              <a:rPr lang="zh-CN" altLang="en-US" dirty="0" smtClean="0"/>
              <a:t>、</a:t>
            </a:r>
            <a:r>
              <a:rPr lang="en-US" altLang="zh-CN" dirty="0" smtClean="0"/>
              <a:t>repaint()</a:t>
            </a:r>
            <a:r>
              <a:rPr lang="zh-CN" altLang="en-US" dirty="0" smtClean="0"/>
              <a:t>等方法。</a:t>
            </a:r>
            <a:endParaRPr lang="en-US" altLang="zh-CN" dirty="0" smtClean="0"/>
          </a:p>
          <a:p>
            <a:pPr lvl="1">
              <a:defRPr/>
            </a:pPr>
            <a:r>
              <a:rPr lang="zh-CN" altLang="en-US" dirty="0" smtClean="0"/>
              <a:t>组件的运行由容器管理；</a:t>
            </a:r>
            <a:endParaRPr lang="en-US" altLang="zh-CN" dirty="0" smtClean="0"/>
          </a:p>
          <a:p>
            <a:pPr>
              <a:defRPr/>
            </a:pPr>
            <a:endParaRPr lang="zh-CN" altLang="en-US" dirty="0" smtClean="0"/>
          </a:p>
          <a:p>
            <a:pPr>
              <a:defRPr/>
            </a:pPr>
            <a:endParaRPr lang="zh-CN" altLang="en-US" dirty="0"/>
          </a:p>
        </p:txBody>
      </p:sp>
    </p:spTree>
  </p:cSld>
  <p:clrMapOvr>
    <a:masterClrMapping/>
  </p:clrMapOvr>
  <p:transition spd="slow"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9" name="Rectangle 7"/>
          <p:cNvSpPr>
            <a:spLocks noChangeArrowheads="1"/>
          </p:cNvSpPr>
          <p:nvPr/>
        </p:nvSpPr>
        <p:spPr bwMode="auto">
          <a:xfrm>
            <a:off x="1979613" y="1700213"/>
            <a:ext cx="6462712" cy="4105275"/>
          </a:xfrm>
          <a:prstGeom prst="rect">
            <a:avLst/>
          </a:prstGeom>
          <a:noFill/>
          <a:ln w="9525">
            <a:noFill/>
            <a:miter lim="800000"/>
            <a:headEnd/>
            <a:tailEnd/>
          </a:ln>
        </p:spPr>
        <p:txBody>
          <a:bodyPr/>
          <a:lstStyle/>
          <a:p>
            <a:pPr marL="630238" indent="-630238" eaLnBrk="1" hangingPunct="1">
              <a:spcBef>
                <a:spcPct val="55000"/>
              </a:spcBef>
            </a:pPr>
            <a:endParaRPr lang="en-US" altLang="zh-CN" sz="2400">
              <a:latin typeface="微软雅黑" pitchFamily="34" charset="-122"/>
              <a:ea typeface="微软雅黑" pitchFamily="34" charset="-122"/>
            </a:endParaRPr>
          </a:p>
          <a:p>
            <a:pPr marL="630238" indent="-630238" eaLnBrk="1" hangingPunct="1">
              <a:spcBef>
                <a:spcPct val="55000"/>
              </a:spcBef>
            </a:pPr>
            <a:endParaRPr lang="zh-CN" altLang="en-US" sz="2400">
              <a:latin typeface="微软雅黑" pitchFamily="34" charset="-122"/>
              <a:ea typeface="微软雅黑" pitchFamily="34" charset="-122"/>
            </a:endParaRPr>
          </a:p>
        </p:txBody>
      </p:sp>
      <p:sp>
        <p:nvSpPr>
          <p:cNvPr id="20483" name="Rectangle 36"/>
          <p:cNvSpPr>
            <a:spLocks noChangeArrowheads="1"/>
          </p:cNvSpPr>
          <p:nvPr/>
        </p:nvSpPr>
        <p:spPr bwMode="ltGray">
          <a:xfrm>
            <a:off x="0" y="0"/>
            <a:ext cx="9144000" cy="0"/>
          </a:xfrm>
          <a:prstGeom prst="rect">
            <a:avLst/>
          </a:prstGeom>
          <a:noFill/>
          <a:ln w="9525" algn="ctr">
            <a:noFill/>
            <a:miter lim="800000"/>
            <a:headEnd/>
            <a:tailEnd/>
          </a:ln>
          <a:effectLst>
            <a:prstShdw prst="shdw17" dist="17961" dir="2700000">
              <a:srgbClr val="7A8E99"/>
            </a:prstShdw>
          </a:effectLst>
        </p:spPr>
        <p:txBody>
          <a:bodyPr wrap="none" anchor="ctr">
            <a:spAutoFit/>
          </a:bodyPr>
          <a:lstStyle/>
          <a:p>
            <a:pPr eaLnBrk="1" hangingPunct="1"/>
            <a:endParaRPr lang="zh-CN" altLang="en-US"/>
          </a:p>
        </p:txBody>
      </p:sp>
      <p:sp>
        <p:nvSpPr>
          <p:cNvPr id="2" name="标题 1"/>
          <p:cNvSpPr>
            <a:spLocks noGrp="1"/>
          </p:cNvSpPr>
          <p:nvPr>
            <p:ph type="title"/>
          </p:nvPr>
        </p:nvSpPr>
        <p:spPr/>
        <p:txBody>
          <a:bodyPr>
            <a:normAutofit fontScale="90000"/>
          </a:bodyPr>
          <a:lstStyle/>
          <a:p>
            <a:pPr>
              <a:defRPr/>
            </a:pPr>
            <a:r>
              <a:rPr b="1" dirty="0"/>
              <a:t>什么是容器</a:t>
            </a:r>
          </a:p>
        </p:txBody>
      </p:sp>
      <p:sp>
        <p:nvSpPr>
          <p:cNvPr id="20485" name="内容占位符 2"/>
          <p:cNvSpPr>
            <a:spLocks noGrp="1"/>
          </p:cNvSpPr>
          <p:nvPr>
            <p:ph idx="1"/>
          </p:nvPr>
        </p:nvSpPr>
        <p:spPr>
          <a:xfrm>
            <a:off x="457200" y="1412875"/>
            <a:ext cx="8229600" cy="4895850"/>
          </a:xfrm>
        </p:spPr>
        <p:txBody>
          <a:bodyPr/>
          <a:lstStyle/>
          <a:p>
            <a:r>
              <a:rPr lang="zh-CN" altLang="en-US" dirty="0" smtClean="0">
                <a:solidFill>
                  <a:schemeClr val="tx2"/>
                </a:solidFill>
              </a:rPr>
              <a:t>容器是管理、协调相关组件运行的，也就是为执行用户程序提供的各种管理和控制服务的运行环境</a:t>
            </a:r>
            <a:r>
              <a:rPr lang="en-US" altLang="zh-CN" dirty="0" smtClean="0">
                <a:solidFill>
                  <a:schemeClr val="tx2"/>
                </a:solidFill>
              </a:rPr>
              <a:t>(Runtime Environment)</a:t>
            </a:r>
            <a:r>
              <a:rPr lang="zh-CN" altLang="en-US" dirty="0" smtClean="0">
                <a:solidFill>
                  <a:schemeClr val="tx2"/>
                </a:solidFill>
              </a:rPr>
              <a:t>。对于</a:t>
            </a:r>
            <a:r>
              <a:rPr lang="en-US" altLang="zh-CN" dirty="0" smtClean="0">
                <a:solidFill>
                  <a:schemeClr val="tx2"/>
                </a:solidFill>
              </a:rPr>
              <a:t>Web</a:t>
            </a:r>
            <a:r>
              <a:rPr lang="zh-CN" altLang="en-US" dirty="0" smtClean="0">
                <a:solidFill>
                  <a:schemeClr val="tx2"/>
                </a:solidFill>
              </a:rPr>
              <a:t>开发通常称为“</a:t>
            </a:r>
            <a:r>
              <a:rPr lang="en-US" altLang="zh-CN" dirty="0" smtClean="0">
                <a:solidFill>
                  <a:schemeClr val="tx2"/>
                </a:solidFill>
              </a:rPr>
              <a:t>Web</a:t>
            </a:r>
            <a:r>
              <a:rPr lang="zh-CN" altLang="en-US" dirty="0" smtClean="0">
                <a:solidFill>
                  <a:schemeClr val="tx2"/>
                </a:solidFill>
              </a:rPr>
              <a:t>服务器”。 </a:t>
            </a:r>
            <a:endParaRPr lang="en-US" altLang="zh-CN" dirty="0" smtClean="0">
              <a:solidFill>
                <a:schemeClr val="tx2"/>
              </a:solidFill>
            </a:endParaRPr>
          </a:p>
          <a:p>
            <a:endParaRPr lang="zh-CN" altLang="en-US" dirty="0" smtClean="0"/>
          </a:p>
        </p:txBody>
      </p:sp>
    </p:spTree>
  </p:cSld>
  <p:clrMapOvr>
    <a:masterClrMapping/>
  </p:clrMapOvr>
  <p:transition spd="slow"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nodePh="1">
                                  <p:stCondLst>
                                    <p:cond delay="0"/>
                                  </p:stCondLst>
                                  <p:endCondLst>
                                    <p:cond evt="begin" delay="0">
                                      <p:tn val="5"/>
                                    </p:cond>
                                  </p:endCondLst>
                                  <p:childTnLst>
                                    <p:set>
                                      <p:cBhvr>
                                        <p:cTn id="6" dur="1" fill="hold">
                                          <p:stCondLst>
                                            <p:cond delay="0"/>
                                          </p:stCondLst>
                                        </p:cTn>
                                        <p:tgtEl>
                                          <p:spTgt spid="740359"/>
                                        </p:tgtEl>
                                        <p:attrNameLst>
                                          <p:attrName>style.visibility</p:attrName>
                                        </p:attrNameLst>
                                      </p:cBhvr>
                                      <p:to>
                                        <p:strVal val="visible"/>
                                      </p:to>
                                    </p:set>
                                    <p:animEffect transition="in" filter="checkerboard(across)">
                                      <p:cBhvr>
                                        <p:cTn id="7" dur="500"/>
                                        <p:tgtEl>
                                          <p:spTgt spid="740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35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6"/>
          <p:cNvSpPr>
            <a:spLocks noChangeArrowheads="1"/>
          </p:cNvSpPr>
          <p:nvPr/>
        </p:nvSpPr>
        <p:spPr bwMode="ltGray">
          <a:xfrm>
            <a:off x="0" y="0"/>
            <a:ext cx="9144000" cy="0"/>
          </a:xfrm>
          <a:prstGeom prst="rect">
            <a:avLst/>
          </a:prstGeom>
          <a:noFill/>
          <a:ln w="9525" algn="ctr">
            <a:noFill/>
            <a:miter lim="800000"/>
            <a:headEnd/>
            <a:tailEnd/>
          </a:ln>
          <a:effectLst>
            <a:prstShdw prst="shdw17" dist="17961" dir="2700000">
              <a:srgbClr val="7A8E99"/>
            </a:prstShdw>
          </a:effectLst>
        </p:spPr>
        <p:txBody>
          <a:bodyPr wrap="none" anchor="ctr">
            <a:spAutoFit/>
          </a:bodyPr>
          <a:lstStyle/>
          <a:p>
            <a:pPr eaLnBrk="1" hangingPunct="1"/>
            <a:endParaRPr lang="zh-CN" altLang="en-US"/>
          </a:p>
        </p:txBody>
      </p:sp>
      <p:pic>
        <p:nvPicPr>
          <p:cNvPr id="21507" name="Picture 36"/>
          <p:cNvPicPr>
            <a:picLocks noChangeAspect="1" noChangeArrowheads="1"/>
          </p:cNvPicPr>
          <p:nvPr/>
        </p:nvPicPr>
        <p:blipFill>
          <a:blip r:embed="rId3"/>
          <a:srcRect/>
          <a:stretch>
            <a:fillRect/>
          </a:stretch>
        </p:blipFill>
        <p:spPr bwMode="auto">
          <a:xfrm>
            <a:off x="3000375" y="4071938"/>
            <a:ext cx="4786313" cy="2259012"/>
          </a:xfrm>
          <a:prstGeom prst="rect">
            <a:avLst/>
          </a:prstGeom>
          <a:noFill/>
          <a:ln w="9525">
            <a:noFill/>
            <a:miter lim="800000"/>
            <a:headEnd/>
            <a:tailEnd/>
          </a:ln>
        </p:spPr>
      </p:pic>
      <p:sp>
        <p:nvSpPr>
          <p:cNvPr id="2" name="标题 1"/>
          <p:cNvSpPr>
            <a:spLocks noGrp="1"/>
          </p:cNvSpPr>
          <p:nvPr>
            <p:ph type="title"/>
          </p:nvPr>
        </p:nvSpPr>
        <p:spPr/>
        <p:txBody>
          <a:bodyPr>
            <a:normAutofit fontScale="90000"/>
          </a:bodyPr>
          <a:lstStyle/>
          <a:p>
            <a:pPr>
              <a:defRPr/>
            </a:pPr>
            <a:r>
              <a:rPr b="1" dirty="0"/>
              <a:t>容器与组件的关系</a:t>
            </a:r>
          </a:p>
        </p:txBody>
      </p:sp>
      <p:sp>
        <p:nvSpPr>
          <p:cNvPr id="21509" name="内容占位符 2"/>
          <p:cNvSpPr>
            <a:spLocks noGrp="1"/>
          </p:cNvSpPr>
          <p:nvPr>
            <p:ph idx="1"/>
          </p:nvPr>
        </p:nvSpPr>
        <p:spPr>
          <a:xfrm>
            <a:off x="457200" y="1268413"/>
            <a:ext cx="8229600" cy="4897437"/>
          </a:xfrm>
        </p:spPr>
        <p:txBody>
          <a:bodyPr/>
          <a:lstStyle/>
          <a:p>
            <a:r>
              <a:rPr lang="zh-CN" altLang="en-US" dirty="0" smtClean="0">
                <a:solidFill>
                  <a:schemeClr val="tx2"/>
                </a:solidFill>
              </a:rPr>
              <a:t>编制好的应用程序要发布（部署）到容器上。对于</a:t>
            </a:r>
            <a:r>
              <a:rPr lang="en-US" altLang="zh-CN" dirty="0" smtClean="0">
                <a:solidFill>
                  <a:schemeClr val="tx2"/>
                </a:solidFill>
              </a:rPr>
              <a:t>Web</a:t>
            </a:r>
            <a:r>
              <a:rPr lang="zh-CN" altLang="en-US" dirty="0" smtClean="0">
                <a:solidFill>
                  <a:schemeClr val="tx2"/>
                </a:solidFill>
              </a:rPr>
              <a:t>程序，客户要通过浏览器进行访问。</a:t>
            </a:r>
            <a:endParaRPr lang="en-US" altLang="zh-CN" dirty="0" smtClean="0">
              <a:solidFill>
                <a:schemeClr val="tx2"/>
              </a:solidFill>
            </a:endParaRPr>
          </a:p>
          <a:p>
            <a:r>
              <a:rPr lang="zh-CN" altLang="en-US" dirty="0" smtClean="0">
                <a:solidFill>
                  <a:schemeClr val="tx2"/>
                </a:solidFill>
              </a:rPr>
              <a:t>容器管理组件的生命期、多用户并发、事件驱动与相应数据的安全与事务等。</a:t>
            </a:r>
            <a:endParaRPr lang="en-US" altLang="zh-CN" dirty="0" smtClean="0">
              <a:solidFill>
                <a:schemeClr val="tx2"/>
              </a:solidFill>
            </a:endParaRPr>
          </a:p>
        </p:txBody>
      </p:sp>
    </p:spTree>
  </p:cSld>
  <p:clrMapOvr>
    <a:masterClrMapping/>
  </p:clrMapOvr>
  <p:transition spd="slow"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中间件</a:t>
            </a:r>
            <a:r>
              <a:rPr lang="en-US" altLang="zh-CN" b="1" dirty="0"/>
              <a:t>(Middleware)</a:t>
            </a:r>
            <a:endParaRPr b="1" dirty="0"/>
          </a:p>
        </p:txBody>
      </p:sp>
      <p:sp>
        <p:nvSpPr>
          <p:cNvPr id="3" name="内容占位符 2"/>
          <p:cNvSpPr>
            <a:spLocks noGrp="1"/>
          </p:cNvSpPr>
          <p:nvPr>
            <p:ph idx="1"/>
          </p:nvPr>
        </p:nvSpPr>
        <p:spPr>
          <a:xfrm>
            <a:off x="457200" y="1412875"/>
            <a:ext cx="8229600" cy="4895850"/>
          </a:xfrm>
        </p:spPr>
        <p:txBody>
          <a:bodyPr>
            <a:normAutofit/>
          </a:bodyPr>
          <a:lstStyle/>
          <a:p>
            <a:pPr>
              <a:defRPr/>
            </a:pPr>
            <a:r>
              <a:rPr lang="zh-CN" altLang="en-US" dirty="0" smtClean="0">
                <a:solidFill>
                  <a:schemeClr val="tx2"/>
                </a:solidFill>
              </a:rPr>
              <a:t>介于应用软件和操作系统之间的软件 。基于架构规范所提供的运行容器就是一种中间件产品。</a:t>
            </a:r>
            <a:endParaRPr lang="en-US" altLang="zh-CN" dirty="0" smtClean="0">
              <a:solidFill>
                <a:schemeClr val="tx2"/>
              </a:solidFill>
            </a:endParaRPr>
          </a:p>
          <a:p>
            <a:pPr lvl="1">
              <a:defRPr/>
            </a:pPr>
            <a:r>
              <a:rPr lang="zh-CN" altLang="en-US" dirty="0" smtClean="0"/>
              <a:t>如</a:t>
            </a:r>
            <a:r>
              <a:rPr lang="en-US" altLang="zh-CN" dirty="0" smtClean="0"/>
              <a:t>IBM</a:t>
            </a:r>
            <a:r>
              <a:rPr lang="zh-CN" altLang="en-US" dirty="0" smtClean="0"/>
              <a:t>的</a:t>
            </a:r>
            <a:r>
              <a:rPr lang="en-US" altLang="zh-CN" dirty="0" err="1" smtClean="0"/>
              <a:t>Websphere</a:t>
            </a:r>
            <a:r>
              <a:rPr lang="zh-CN" altLang="en-US" dirty="0" smtClean="0"/>
              <a:t>、</a:t>
            </a:r>
            <a:r>
              <a:rPr lang="en-US" altLang="zh-CN" dirty="0" smtClean="0"/>
              <a:t>BEA</a:t>
            </a:r>
            <a:r>
              <a:rPr lang="zh-CN" altLang="en-US" dirty="0" smtClean="0"/>
              <a:t>的</a:t>
            </a:r>
            <a:r>
              <a:rPr lang="en-US" altLang="zh-CN" dirty="0" err="1" smtClean="0"/>
              <a:t>Weblogic</a:t>
            </a:r>
            <a:r>
              <a:rPr lang="zh-CN" altLang="en-US" dirty="0" smtClean="0"/>
              <a:t>、还有一些如</a:t>
            </a:r>
            <a:r>
              <a:rPr lang="en-US" altLang="zh-CN" dirty="0" smtClean="0"/>
              <a:t>Apache</a:t>
            </a:r>
            <a:r>
              <a:rPr lang="zh-CN" altLang="en-US" dirty="0" smtClean="0"/>
              <a:t>的</a:t>
            </a:r>
            <a:r>
              <a:rPr lang="en-US" altLang="zh-CN" dirty="0" smtClean="0"/>
              <a:t>Tomcat</a:t>
            </a:r>
            <a:r>
              <a:rPr lang="zh-CN" altLang="en-US" dirty="0" smtClean="0"/>
              <a:t>、</a:t>
            </a:r>
            <a:r>
              <a:rPr lang="en-US" altLang="zh-CN" dirty="0" err="1" smtClean="0"/>
              <a:t>RedHat</a:t>
            </a:r>
            <a:r>
              <a:rPr lang="zh-CN" altLang="en-US" dirty="0" smtClean="0"/>
              <a:t>的</a:t>
            </a:r>
            <a:r>
              <a:rPr lang="en-US" altLang="zh-CN" dirty="0" err="1" smtClean="0"/>
              <a:t>Jboss</a:t>
            </a:r>
            <a:r>
              <a:rPr lang="zh-CN" altLang="en-US" dirty="0" smtClean="0"/>
              <a:t>等开源架构，它们是基于</a:t>
            </a:r>
            <a:r>
              <a:rPr lang="en-US" altLang="zh-CN" dirty="0" smtClean="0"/>
              <a:t>J2EE</a:t>
            </a:r>
            <a:r>
              <a:rPr lang="zh-CN" altLang="en-US" dirty="0" smtClean="0"/>
              <a:t>规范的中间件。</a:t>
            </a:r>
            <a:r>
              <a:rPr lang="en-US" altLang="zh-CN" dirty="0" smtClean="0"/>
              <a:t>Microsoft</a:t>
            </a:r>
            <a:r>
              <a:rPr lang="zh-CN" altLang="en-US" dirty="0" smtClean="0"/>
              <a:t>的</a:t>
            </a:r>
            <a:r>
              <a:rPr lang="en-US" altLang="zh-CN" dirty="0" smtClean="0"/>
              <a:t>IIS</a:t>
            </a:r>
            <a:r>
              <a:rPr lang="zh-CN" altLang="en-US" dirty="0" smtClean="0"/>
              <a:t>是基于</a:t>
            </a:r>
            <a:r>
              <a:rPr lang="en-US" altLang="zh-CN" dirty="0" smtClean="0"/>
              <a:t>.NET</a:t>
            </a:r>
            <a:r>
              <a:rPr lang="zh-CN" altLang="en-US" dirty="0" smtClean="0"/>
              <a:t>架构的中间件。</a:t>
            </a:r>
            <a:endParaRPr lang="en-US" altLang="zh-CN" dirty="0" smtClean="0"/>
          </a:p>
          <a:p>
            <a:pPr lvl="1">
              <a:defRPr/>
            </a:pPr>
            <a:r>
              <a:rPr lang="zh-CN" altLang="en-US" dirty="0" smtClean="0"/>
              <a:t>企业级软件开发曾经用</a:t>
            </a:r>
            <a:r>
              <a:rPr lang="en-US" altLang="zh-CN" dirty="0" smtClean="0"/>
              <a:t>C++</a:t>
            </a:r>
            <a:r>
              <a:rPr lang="zh-CN" altLang="en-US" dirty="0" smtClean="0"/>
              <a:t>、</a:t>
            </a:r>
            <a:r>
              <a:rPr lang="en-US" altLang="zh-CN" dirty="0" smtClean="0"/>
              <a:t>Delphi</a:t>
            </a:r>
            <a:r>
              <a:rPr lang="zh-CN" altLang="en-US" dirty="0" smtClean="0"/>
              <a:t>、</a:t>
            </a:r>
            <a:r>
              <a:rPr lang="en-US" altLang="zh-CN" dirty="0" smtClean="0"/>
              <a:t>Basic</a:t>
            </a:r>
            <a:r>
              <a:rPr lang="zh-CN" altLang="en-US" dirty="0" smtClean="0"/>
              <a:t>、</a:t>
            </a:r>
            <a:r>
              <a:rPr lang="en-US" altLang="zh-CN" dirty="0" err="1" smtClean="0"/>
              <a:t>powerBuilder</a:t>
            </a:r>
            <a:r>
              <a:rPr lang="zh-CN" altLang="en-US" dirty="0" smtClean="0"/>
              <a:t>等技术，它们是直接面向操作系统的，直接由操作系统管理。如在</a:t>
            </a:r>
            <a:r>
              <a:rPr lang="en-US" altLang="zh-CN" dirty="0" smtClean="0"/>
              <a:t>Windows</a:t>
            </a:r>
            <a:r>
              <a:rPr lang="zh-CN" altLang="en-US" dirty="0" smtClean="0"/>
              <a:t>下编写并编译的程序移植到</a:t>
            </a:r>
            <a:r>
              <a:rPr lang="en-US" altLang="zh-CN" dirty="0" smtClean="0"/>
              <a:t>Unix</a:t>
            </a:r>
            <a:r>
              <a:rPr lang="zh-CN" altLang="en-US" dirty="0" smtClean="0"/>
              <a:t>是不能运行的。</a:t>
            </a:r>
            <a:endParaRPr lang="en-US" altLang="zh-CN" dirty="0" smtClean="0"/>
          </a:p>
          <a:p>
            <a:pPr lvl="1">
              <a:defRPr/>
            </a:pPr>
            <a:r>
              <a:rPr lang="zh-CN" altLang="en-US" dirty="0" smtClean="0"/>
              <a:t>采用中间件就可解决可移植这一难题。</a:t>
            </a:r>
            <a:endParaRPr lang="zh-CN" altLang="en-US" dirty="0"/>
          </a:p>
        </p:txBody>
      </p:sp>
      <p:sp>
        <p:nvSpPr>
          <p:cNvPr id="22532" name="灯片编号占位符 3"/>
          <p:cNvSpPr>
            <a:spLocks noGrp="1"/>
          </p:cNvSpPr>
          <p:nvPr>
            <p:ph type="sldNum" sz="quarter" idx="12"/>
          </p:nvPr>
        </p:nvSpPr>
        <p:spPr bwMode="auto">
          <a:noFill/>
          <a:ln>
            <a:miter lim="800000"/>
            <a:headEnd/>
            <a:tailEnd/>
          </a:ln>
        </p:spPr>
        <p:txBody>
          <a:bodyPr/>
          <a:lstStyle/>
          <a:p>
            <a:fld id="{0ABFD24F-16BA-4A6D-9F48-F6EFFFD960D0}" type="slidenum">
              <a:rPr lang="zh-CN" altLang="en-US"/>
              <a:pPr/>
              <a:t>16</a:t>
            </a:fld>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66870" y="461946"/>
            <a:ext cx="7848600" cy="609600"/>
          </a:xfrm>
        </p:spPr>
        <p:txBody>
          <a:bodyPr/>
          <a:lstStyle/>
          <a:p>
            <a:pPr>
              <a:defRPr/>
            </a:pPr>
            <a:r>
              <a:rPr b="1" dirty="0"/>
              <a:t>中间件隔离了用户软件与操作系统</a:t>
            </a:r>
          </a:p>
        </p:txBody>
      </p:sp>
      <p:sp>
        <p:nvSpPr>
          <p:cNvPr id="23555" name="内容占位符 2"/>
          <p:cNvSpPr>
            <a:spLocks noGrp="1"/>
          </p:cNvSpPr>
          <p:nvPr>
            <p:ph idx="1"/>
          </p:nvPr>
        </p:nvSpPr>
        <p:spPr>
          <a:xfrm>
            <a:off x="457200" y="1412875"/>
            <a:ext cx="8229600" cy="4895850"/>
          </a:xfrm>
        </p:spPr>
        <p:txBody>
          <a:bodyPr/>
          <a:lstStyle/>
          <a:p>
            <a:r>
              <a:rPr lang="zh-CN" altLang="en-US" dirty="0" smtClean="0">
                <a:solidFill>
                  <a:schemeClr val="tx2"/>
                </a:solidFill>
                <a:latin typeface="微软雅黑" pitchFamily="34" charset="-122"/>
              </a:rPr>
              <a:t>由中间件与操作系统交互来管理计算资源、数据资源和网络通信，为应用软件提供运行环境。</a:t>
            </a:r>
            <a:endParaRPr lang="en-US" altLang="zh-CN" dirty="0" smtClean="0">
              <a:solidFill>
                <a:schemeClr val="tx2"/>
              </a:solidFill>
              <a:latin typeface="微软雅黑" pitchFamily="34" charset="-122"/>
            </a:endParaRPr>
          </a:p>
          <a:p>
            <a:r>
              <a:rPr lang="zh-CN" altLang="en-US" dirty="0" smtClean="0">
                <a:solidFill>
                  <a:schemeClr val="tx2"/>
                </a:solidFill>
                <a:latin typeface="微软雅黑" pitchFamily="34" charset="-122"/>
              </a:rPr>
              <a:t>由此引发了软件开发的重大变化，将以往的面向</a:t>
            </a:r>
            <a:r>
              <a:rPr lang="en-US" altLang="zh-CN" dirty="0" smtClean="0">
                <a:solidFill>
                  <a:schemeClr val="tx2"/>
                </a:solidFill>
                <a:latin typeface="微软雅黑" pitchFamily="34" charset="-122"/>
              </a:rPr>
              <a:t>OS</a:t>
            </a:r>
            <a:r>
              <a:rPr lang="zh-CN" altLang="en-US" dirty="0" smtClean="0">
                <a:solidFill>
                  <a:schemeClr val="tx2"/>
                </a:solidFill>
                <a:latin typeface="微软雅黑" pitchFamily="34" charset="-122"/>
              </a:rPr>
              <a:t>开发蜕变为面向架构开发，有效地解决了软件开发的质量和效率问题。 </a:t>
            </a:r>
          </a:p>
          <a:p>
            <a:endParaRPr lang="zh-CN" altLang="en-US" dirty="0" smtClean="0"/>
          </a:p>
        </p:txBody>
      </p:sp>
      <p:sp>
        <p:nvSpPr>
          <p:cNvPr id="23556" name="灯片编号占位符 3"/>
          <p:cNvSpPr>
            <a:spLocks noGrp="1"/>
          </p:cNvSpPr>
          <p:nvPr>
            <p:ph type="sldNum" sz="quarter" idx="12"/>
          </p:nvPr>
        </p:nvSpPr>
        <p:spPr bwMode="auto">
          <a:noFill/>
          <a:ln>
            <a:miter lim="800000"/>
            <a:headEnd/>
            <a:tailEnd/>
          </a:ln>
        </p:spPr>
        <p:txBody>
          <a:bodyPr/>
          <a:lstStyle/>
          <a:p>
            <a:fld id="{9F47C7F1-4B5D-459D-91C1-0896FC1FE848}" type="slidenum">
              <a:rPr lang="zh-CN" altLang="en-US"/>
              <a:pPr/>
              <a:t>17</a:t>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9" name="Rectangle 7"/>
          <p:cNvSpPr>
            <a:spLocks noChangeArrowheads="1"/>
          </p:cNvSpPr>
          <p:nvPr/>
        </p:nvSpPr>
        <p:spPr bwMode="auto">
          <a:xfrm>
            <a:off x="1979613" y="1700213"/>
            <a:ext cx="6462712" cy="4105275"/>
          </a:xfrm>
          <a:prstGeom prst="rect">
            <a:avLst/>
          </a:prstGeom>
          <a:noFill/>
          <a:ln w="9525">
            <a:noFill/>
            <a:miter lim="800000"/>
            <a:headEnd/>
            <a:tailEnd/>
          </a:ln>
        </p:spPr>
        <p:txBody>
          <a:bodyPr/>
          <a:lstStyle/>
          <a:p>
            <a:pPr marL="630238" indent="-630238" eaLnBrk="1" hangingPunct="1">
              <a:spcBef>
                <a:spcPct val="55000"/>
              </a:spcBef>
            </a:pPr>
            <a:endParaRPr lang="en-US" altLang="zh-CN" sz="2400">
              <a:latin typeface="微软雅黑" pitchFamily="34" charset="-122"/>
              <a:ea typeface="微软雅黑" pitchFamily="34" charset="-122"/>
            </a:endParaRPr>
          </a:p>
          <a:p>
            <a:pPr marL="630238" indent="-630238" eaLnBrk="1" hangingPunct="1">
              <a:spcBef>
                <a:spcPct val="55000"/>
              </a:spcBef>
            </a:pPr>
            <a:endParaRPr lang="zh-CN" altLang="en-US" sz="2400" b="1">
              <a:latin typeface="微软雅黑" pitchFamily="34" charset="-122"/>
              <a:ea typeface="微软雅黑" pitchFamily="34" charset="-122"/>
            </a:endParaRPr>
          </a:p>
        </p:txBody>
      </p:sp>
      <p:sp>
        <p:nvSpPr>
          <p:cNvPr id="1032" name="Rectangle 36"/>
          <p:cNvSpPr>
            <a:spLocks noChangeArrowheads="1"/>
          </p:cNvSpPr>
          <p:nvPr/>
        </p:nvSpPr>
        <p:spPr bwMode="ltGray">
          <a:xfrm>
            <a:off x="0" y="0"/>
            <a:ext cx="9144000" cy="0"/>
          </a:xfrm>
          <a:prstGeom prst="rect">
            <a:avLst/>
          </a:prstGeom>
          <a:noFill/>
          <a:ln w="9525" algn="ctr">
            <a:noFill/>
            <a:miter lim="800000"/>
            <a:headEnd/>
            <a:tailEnd/>
          </a:ln>
          <a:effectLst>
            <a:prstShdw prst="shdw17" dist="17961" dir="2700000">
              <a:srgbClr val="7A8E99"/>
            </a:prstShdw>
          </a:effectLst>
        </p:spPr>
        <p:txBody>
          <a:bodyPr wrap="none" anchor="ctr">
            <a:spAutoFit/>
          </a:bodyPr>
          <a:lstStyle/>
          <a:p>
            <a:pPr eaLnBrk="1" hangingPunct="1"/>
            <a:endParaRPr lang="zh-CN" altLang="en-US"/>
          </a:p>
        </p:txBody>
      </p:sp>
      <p:grpSp>
        <p:nvGrpSpPr>
          <p:cNvPr id="3" name="Group 27"/>
          <p:cNvGrpSpPr>
            <a:grpSpLocks/>
          </p:cNvGrpSpPr>
          <p:nvPr/>
        </p:nvGrpSpPr>
        <p:grpSpPr bwMode="auto">
          <a:xfrm>
            <a:off x="611188" y="1557338"/>
            <a:ext cx="8208962" cy="4464050"/>
            <a:chOff x="2999" y="1942"/>
            <a:chExt cx="6254" cy="2783"/>
          </a:xfrm>
        </p:grpSpPr>
        <p:sp>
          <p:nvSpPr>
            <p:cNvPr id="25606" name="Text Box 28"/>
            <p:cNvSpPr txBox="1">
              <a:spLocks noChangeArrowheads="1"/>
            </p:cNvSpPr>
            <p:nvPr/>
          </p:nvSpPr>
          <p:spPr bwMode="auto">
            <a:xfrm>
              <a:off x="6000" y="4077"/>
              <a:ext cx="415" cy="142"/>
            </a:xfrm>
            <a:prstGeom prst="rect">
              <a:avLst/>
            </a:prstGeom>
            <a:solidFill>
              <a:srgbClr val="FFFFFF">
                <a:alpha val="50195"/>
              </a:srgbClr>
            </a:solidFill>
            <a:ln w="12700" algn="ctr">
              <a:noFill/>
              <a:miter lim="800000"/>
              <a:headEnd/>
              <a:tailEnd/>
            </a:ln>
            <a:effectLst>
              <a:outerShdw dist="45791" dir="2021404" algn="ctr" rotWithShape="0">
                <a:srgbClr val="FFFFFF"/>
              </a:outerShdw>
            </a:effectLst>
          </p:spPr>
          <p:txBody>
            <a:bodyPr wrap="none" lIns="60350" tIns="0" rIns="60350" bIns="0" anchor="ctr"/>
            <a:lstStyle/>
            <a:p>
              <a:pPr algn="ctr" eaLnBrk="1" hangingPunct="1">
                <a:lnSpc>
                  <a:spcPct val="80000"/>
                </a:lnSpc>
                <a:defRPr/>
              </a:pPr>
              <a:r>
                <a:rPr lang="en-US" altLang="zh-CN" b="1">
                  <a:latin typeface="微软雅黑" pitchFamily="34" charset="-122"/>
                  <a:ea typeface="微软雅黑" pitchFamily="34" charset="-122"/>
                </a:rPr>
                <a:t>…</a:t>
              </a:r>
              <a:endParaRPr lang="zh-CN" altLang="zh-CN" b="1">
                <a:latin typeface="微软雅黑" pitchFamily="34" charset="-122"/>
                <a:ea typeface="微软雅黑" pitchFamily="34" charset="-122"/>
              </a:endParaRPr>
            </a:p>
          </p:txBody>
        </p:sp>
        <p:sp>
          <p:nvSpPr>
            <p:cNvPr id="1036" name="Arc 29"/>
            <p:cNvSpPr>
              <a:spLocks/>
            </p:cNvSpPr>
            <p:nvPr/>
          </p:nvSpPr>
          <p:spPr bwMode="auto">
            <a:xfrm rot="10777937" flipV="1">
              <a:off x="3715" y="2196"/>
              <a:ext cx="4580" cy="660"/>
            </a:xfrm>
            <a:custGeom>
              <a:avLst/>
              <a:gdLst>
                <a:gd name="T0" fmla="*/ 0 w 41689"/>
                <a:gd name="T1" fmla="*/ 0 h 21600"/>
                <a:gd name="T2" fmla="*/ 0 w 41689"/>
                <a:gd name="T3" fmla="*/ 0 h 21600"/>
                <a:gd name="T4" fmla="*/ 0 w 41689"/>
                <a:gd name="T5" fmla="*/ 0 h 21600"/>
                <a:gd name="T6" fmla="*/ 0 60000 65536"/>
                <a:gd name="T7" fmla="*/ 0 60000 65536"/>
                <a:gd name="T8" fmla="*/ 0 60000 65536"/>
                <a:gd name="T9" fmla="*/ 0 w 41689"/>
                <a:gd name="T10" fmla="*/ 0 h 21600"/>
                <a:gd name="T11" fmla="*/ 41689 w 41689"/>
                <a:gd name="T12" fmla="*/ 21600 h 21600"/>
              </a:gdLst>
              <a:ahLst/>
              <a:cxnLst>
                <a:cxn ang="T6">
                  <a:pos x="T0" y="T1"/>
                </a:cxn>
                <a:cxn ang="T7">
                  <a:pos x="T2" y="T3"/>
                </a:cxn>
                <a:cxn ang="T8">
                  <a:pos x="T4" y="T5"/>
                </a:cxn>
              </a:cxnLst>
              <a:rect l="T9" t="T10" r="T11" b="T12"/>
              <a:pathLst>
                <a:path w="41689" h="21600" fill="none" extrusionOk="0">
                  <a:moveTo>
                    <a:pt x="0" y="14466"/>
                  </a:moveTo>
                  <a:cubicBezTo>
                    <a:pt x="3031" y="5801"/>
                    <a:pt x="11208" y="-1"/>
                    <a:pt x="20388" y="0"/>
                  </a:cubicBezTo>
                  <a:cubicBezTo>
                    <a:pt x="30936" y="0"/>
                    <a:pt x="39941" y="7618"/>
                    <a:pt x="41689" y="18020"/>
                  </a:cubicBezTo>
                </a:path>
                <a:path w="41689" h="21600" stroke="0" extrusionOk="0">
                  <a:moveTo>
                    <a:pt x="0" y="14466"/>
                  </a:moveTo>
                  <a:cubicBezTo>
                    <a:pt x="3031" y="5801"/>
                    <a:pt x="11208" y="-1"/>
                    <a:pt x="20388" y="0"/>
                  </a:cubicBezTo>
                  <a:cubicBezTo>
                    <a:pt x="30936" y="0"/>
                    <a:pt x="39941" y="7618"/>
                    <a:pt x="41689" y="18020"/>
                  </a:cubicBezTo>
                  <a:lnTo>
                    <a:pt x="20388" y="21600"/>
                  </a:lnTo>
                  <a:lnTo>
                    <a:pt x="0" y="14466"/>
                  </a:lnTo>
                  <a:close/>
                </a:path>
              </a:pathLst>
            </a:custGeom>
            <a:noFill/>
            <a:ln w="9525">
              <a:solidFill>
                <a:srgbClr val="000000"/>
              </a:solidFill>
              <a:prstDash val="lgDash"/>
              <a:round/>
              <a:headEnd type="triangle" w="med" len="med"/>
              <a:tailEnd/>
            </a:ln>
          </p:spPr>
          <p:txBody>
            <a:bodyPr/>
            <a:lstStyle/>
            <a:p>
              <a:endParaRPr lang="zh-CN" altLang="en-US"/>
            </a:p>
          </p:txBody>
        </p:sp>
        <p:sp>
          <p:nvSpPr>
            <p:cNvPr id="307230" name="Oval 30"/>
            <p:cNvSpPr>
              <a:spLocks noChangeArrowheads="1"/>
            </p:cNvSpPr>
            <p:nvPr/>
          </p:nvSpPr>
          <p:spPr bwMode="auto">
            <a:xfrm>
              <a:off x="7719" y="2701"/>
              <a:ext cx="1534" cy="1020"/>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anchor="ctr"/>
            <a:lstStyle/>
            <a:p>
              <a:pPr algn="ctr" eaLnBrk="1" hangingPunct="1">
                <a:lnSpc>
                  <a:spcPct val="96000"/>
                </a:lnSpc>
                <a:defRPr/>
              </a:pPr>
              <a:r>
                <a:rPr lang="zh-CN" altLang="en-US" b="1" dirty="0">
                  <a:latin typeface="微软雅黑" pitchFamily="34" charset="-122"/>
                </a:rPr>
                <a:t>操作系统</a:t>
              </a:r>
            </a:p>
            <a:p>
              <a:pPr algn="ctr" eaLnBrk="1" hangingPunct="1">
                <a:lnSpc>
                  <a:spcPct val="96000"/>
                </a:lnSpc>
                <a:defRPr/>
              </a:pPr>
              <a:r>
                <a:rPr lang="en-US" altLang="zh-CN" b="1" dirty="0">
                  <a:latin typeface="微软雅黑" pitchFamily="34" charset="-122"/>
                </a:rPr>
                <a:t>OS</a:t>
              </a:r>
              <a:endParaRPr lang="zh-CN" altLang="zh-CN" b="1" dirty="0">
                <a:latin typeface="微软雅黑" pitchFamily="34" charset="-122"/>
              </a:endParaRPr>
            </a:p>
          </p:txBody>
        </p:sp>
        <p:sp>
          <p:nvSpPr>
            <p:cNvPr id="1038" name="AutoShape 31"/>
            <p:cNvSpPr>
              <a:spLocks noChangeArrowheads="1"/>
            </p:cNvSpPr>
            <p:nvPr/>
          </p:nvSpPr>
          <p:spPr bwMode="auto">
            <a:xfrm>
              <a:off x="5123" y="1942"/>
              <a:ext cx="1770" cy="506"/>
            </a:xfrm>
            <a:prstGeom prst="verticalScroll">
              <a:avLst>
                <a:gd name="adj" fmla="val 25000"/>
              </a:avLst>
            </a:prstGeom>
            <a:solidFill>
              <a:srgbClr val="FFFFFF"/>
            </a:solidFill>
            <a:ln w="9525">
              <a:solidFill>
                <a:srgbClr val="000000"/>
              </a:solidFill>
              <a:prstDash val="lgDash"/>
              <a:round/>
              <a:headEnd/>
              <a:tailEnd/>
            </a:ln>
          </p:spPr>
          <p:txBody>
            <a:bodyPr/>
            <a:lstStyle/>
            <a:p>
              <a:pPr algn="ctr" eaLnBrk="1" hangingPunct="1">
                <a:lnSpc>
                  <a:spcPct val="96000"/>
                </a:lnSpc>
              </a:pPr>
              <a:r>
                <a:rPr lang="zh-CN" altLang="en-US" b="1">
                  <a:latin typeface="微软雅黑" pitchFamily="34" charset="-122"/>
                  <a:ea typeface="微软雅黑" pitchFamily="34" charset="-122"/>
                </a:rPr>
                <a:t>面向</a:t>
              </a:r>
              <a:r>
                <a:rPr lang="en-US" altLang="zh-CN" b="1">
                  <a:latin typeface="微软雅黑" pitchFamily="34" charset="-122"/>
                  <a:ea typeface="微软雅黑" pitchFamily="34" charset="-122"/>
                </a:rPr>
                <a:t>OS</a:t>
              </a:r>
              <a:r>
                <a:rPr lang="zh-CN" altLang="en-US" b="1">
                  <a:latin typeface="微软雅黑" pitchFamily="34" charset="-122"/>
                  <a:ea typeface="微软雅黑" pitchFamily="34" charset="-122"/>
                </a:rPr>
                <a:t>开发</a:t>
              </a:r>
            </a:p>
          </p:txBody>
        </p:sp>
        <p:sp>
          <p:nvSpPr>
            <p:cNvPr id="307232" name="Text Box 32"/>
            <p:cNvSpPr txBox="1">
              <a:spLocks noChangeArrowheads="1"/>
            </p:cNvSpPr>
            <p:nvPr/>
          </p:nvSpPr>
          <p:spPr bwMode="auto">
            <a:xfrm>
              <a:off x="2999" y="2195"/>
              <a:ext cx="708" cy="2094"/>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vert="eaVert" anchor="ctr"/>
            <a:lstStyle/>
            <a:p>
              <a:pPr algn="ctr" eaLnBrk="1" hangingPunct="1">
                <a:defRPr/>
              </a:pPr>
              <a:r>
                <a:rPr lang="zh-CN" altLang="en-US" b="1" dirty="0">
                  <a:latin typeface="微软雅黑" pitchFamily="34" charset="-122"/>
                </a:rPr>
                <a:t>领域问题应用软件</a:t>
              </a:r>
              <a:endParaRPr lang="zh-CN" b="1" dirty="0">
                <a:latin typeface="微软雅黑" pitchFamily="34" charset="-122"/>
              </a:endParaRPr>
            </a:p>
          </p:txBody>
        </p:sp>
        <p:sp>
          <p:nvSpPr>
            <p:cNvPr id="1040" name="AutoShape 33"/>
            <p:cNvSpPr>
              <a:spLocks noChangeArrowheads="1"/>
            </p:cNvSpPr>
            <p:nvPr/>
          </p:nvSpPr>
          <p:spPr bwMode="auto">
            <a:xfrm>
              <a:off x="5123" y="4219"/>
              <a:ext cx="1888" cy="506"/>
            </a:xfrm>
            <a:prstGeom prst="verticalScroll">
              <a:avLst>
                <a:gd name="adj" fmla="val 16796"/>
              </a:avLst>
            </a:prstGeom>
            <a:solidFill>
              <a:srgbClr val="FFFFFF"/>
            </a:solidFill>
            <a:ln w="9525">
              <a:solidFill>
                <a:srgbClr val="000000"/>
              </a:solidFill>
              <a:prstDash val="lgDash"/>
              <a:round/>
              <a:headEnd/>
              <a:tailEnd/>
            </a:ln>
          </p:spPr>
          <p:txBody>
            <a:bodyPr tIns="82800"/>
            <a:lstStyle/>
            <a:p>
              <a:pPr algn="ctr" eaLnBrk="1" hangingPunct="1">
                <a:lnSpc>
                  <a:spcPct val="96000"/>
                </a:lnSpc>
              </a:pPr>
              <a:r>
                <a:rPr lang="zh-CN" altLang="en-US" b="1">
                  <a:latin typeface="微软雅黑" pitchFamily="34" charset="-122"/>
                  <a:ea typeface="微软雅黑" pitchFamily="34" charset="-122"/>
                </a:rPr>
                <a:t>面向组件开发</a:t>
              </a:r>
            </a:p>
          </p:txBody>
        </p:sp>
        <p:sp>
          <p:nvSpPr>
            <p:cNvPr id="1041" name="Line 34"/>
            <p:cNvSpPr>
              <a:spLocks noChangeShapeType="1"/>
            </p:cNvSpPr>
            <p:nvPr/>
          </p:nvSpPr>
          <p:spPr bwMode="auto">
            <a:xfrm flipV="1">
              <a:off x="3707" y="3207"/>
              <a:ext cx="1416" cy="1"/>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1042" name="Line 35"/>
            <p:cNvSpPr>
              <a:spLocks noChangeShapeType="1"/>
            </p:cNvSpPr>
            <p:nvPr/>
          </p:nvSpPr>
          <p:spPr bwMode="auto">
            <a:xfrm>
              <a:off x="6775" y="3207"/>
              <a:ext cx="944" cy="1"/>
            </a:xfrm>
            <a:prstGeom prst="line">
              <a:avLst/>
            </a:prstGeom>
            <a:noFill/>
            <a:ln w="9525">
              <a:solidFill>
                <a:srgbClr val="000000"/>
              </a:solidFill>
              <a:round/>
              <a:headEnd type="triangle" w="med" len="med"/>
              <a:tailEnd type="triangle" w="med" len="med"/>
            </a:ln>
          </p:spPr>
          <p:txBody>
            <a:bodyPr/>
            <a:lstStyle/>
            <a:p>
              <a:endParaRPr lang="zh-CN" altLang="en-US"/>
            </a:p>
          </p:txBody>
        </p:sp>
        <p:graphicFrame>
          <p:nvGraphicFramePr>
            <p:cNvPr id="1026" name="Object 36"/>
            <p:cNvGraphicFramePr>
              <a:graphicFrameLocks noChangeAspect="1"/>
            </p:cNvGraphicFramePr>
            <p:nvPr/>
          </p:nvGraphicFramePr>
          <p:xfrm>
            <a:off x="5477" y="3460"/>
            <a:ext cx="436" cy="433"/>
          </p:xfrm>
          <a:graphic>
            <a:graphicData uri="http://schemas.openxmlformats.org/presentationml/2006/ole">
              <mc:AlternateContent xmlns:mc="http://schemas.openxmlformats.org/markup-compatibility/2006">
                <mc:Choice xmlns:v="urn:schemas-microsoft-com:vml" Requires="v">
                  <p:oleObj spid="_x0000_s55318" name="Visio" r:id="rId4" imgW="798453" imgH="524397" progId="Visio.Drawing.11">
                    <p:embed/>
                  </p:oleObj>
                </mc:Choice>
                <mc:Fallback>
                  <p:oleObj name="Visio" r:id="rId4" imgW="798453" imgH="524397" progId="Visio.Drawing.11">
                    <p:embed/>
                    <p:pic>
                      <p:nvPicPr>
                        <p:cNvPr id="0" name="Object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77" y="3460"/>
                          <a:ext cx="436" cy="4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37"/>
            <p:cNvGraphicFramePr>
              <a:graphicFrameLocks noChangeAspect="1"/>
            </p:cNvGraphicFramePr>
            <p:nvPr/>
          </p:nvGraphicFramePr>
          <p:xfrm>
            <a:off x="6185" y="3460"/>
            <a:ext cx="436" cy="433"/>
          </p:xfrm>
          <a:graphic>
            <a:graphicData uri="http://schemas.openxmlformats.org/presentationml/2006/ole">
              <mc:AlternateContent xmlns:mc="http://schemas.openxmlformats.org/markup-compatibility/2006">
                <mc:Choice xmlns:v="urn:schemas-microsoft-com:vml" Requires="v">
                  <p:oleObj spid="_x0000_s55319" name="Visio" r:id="rId6" imgW="798453" imgH="524397" progId="Visio.Drawing.11">
                    <p:embed/>
                  </p:oleObj>
                </mc:Choice>
                <mc:Fallback>
                  <p:oleObj name="Visio" r:id="rId6" imgW="798453" imgH="524397" progId="Visio.Drawing.11">
                    <p:embed/>
                    <p:pic>
                      <p:nvPicPr>
                        <p:cNvPr id="0" name="Object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85" y="3460"/>
                          <a:ext cx="436" cy="4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38" name="Text Box 38"/>
            <p:cNvSpPr txBox="1">
              <a:spLocks noChangeArrowheads="1"/>
            </p:cNvSpPr>
            <p:nvPr/>
          </p:nvSpPr>
          <p:spPr bwMode="auto">
            <a:xfrm>
              <a:off x="5241" y="2701"/>
              <a:ext cx="1534" cy="1265"/>
            </a:xfrm>
            <a:prstGeom prst="rect">
              <a:avLst/>
            </a:prstGeom>
            <a:noFill/>
            <a:ln>
              <a:headEnd/>
              <a:tailEnd/>
            </a:ln>
          </p:spPr>
          <p:style>
            <a:lnRef idx="1">
              <a:schemeClr val="accent4"/>
            </a:lnRef>
            <a:fillRef idx="2">
              <a:schemeClr val="accent4"/>
            </a:fillRef>
            <a:effectRef idx="1">
              <a:schemeClr val="accent4"/>
            </a:effectRef>
            <a:fontRef idx="minor">
              <a:schemeClr val="dk1"/>
            </a:fontRef>
          </p:style>
          <p:txBody>
            <a:bodyPr/>
            <a:lstStyle/>
            <a:p>
              <a:pPr algn="ctr" eaLnBrk="1" hangingPunct="1">
                <a:lnSpc>
                  <a:spcPct val="96000"/>
                </a:lnSpc>
                <a:defRPr/>
              </a:pPr>
              <a:r>
                <a:rPr lang="zh-CN" altLang="en-US" b="1" dirty="0">
                  <a:latin typeface="微软雅黑" pitchFamily="34" charset="-122"/>
                </a:rPr>
                <a:t>企业架构</a:t>
              </a:r>
            </a:p>
            <a:p>
              <a:pPr algn="ctr" eaLnBrk="1" hangingPunct="1">
                <a:lnSpc>
                  <a:spcPct val="96000"/>
                </a:lnSpc>
                <a:defRPr/>
              </a:pPr>
              <a:r>
                <a:rPr lang="en-US" altLang="zh-CN" b="1" dirty="0">
                  <a:latin typeface="微软雅黑" pitchFamily="34" charset="-122"/>
                </a:rPr>
                <a:t>(</a:t>
              </a:r>
              <a:r>
                <a:rPr lang="zh-CN" altLang="en-US" b="1" dirty="0">
                  <a:latin typeface="微软雅黑" pitchFamily="34" charset="-122"/>
                </a:rPr>
                <a:t>容器</a:t>
              </a:r>
              <a:r>
                <a:rPr lang="en-US" altLang="zh-CN" b="1" dirty="0">
                  <a:latin typeface="微软雅黑" pitchFamily="34" charset="-122"/>
                </a:rPr>
                <a:t>)</a:t>
              </a:r>
            </a:p>
            <a:p>
              <a:pPr algn="ctr" eaLnBrk="1" hangingPunct="1">
                <a:lnSpc>
                  <a:spcPct val="96000"/>
                </a:lnSpc>
                <a:defRPr/>
              </a:pPr>
              <a:r>
                <a:rPr lang="en-US" altLang="zh-CN" b="1" dirty="0">
                  <a:latin typeface="微软雅黑" pitchFamily="34" charset="-122"/>
                </a:rPr>
                <a:t>(</a:t>
              </a:r>
              <a:r>
                <a:rPr lang="zh-CN" altLang="en-US" b="1" dirty="0">
                  <a:latin typeface="微软雅黑" pitchFamily="34" charset="-122"/>
                </a:rPr>
                <a:t>中间件</a:t>
              </a:r>
              <a:r>
                <a:rPr lang="en-US" altLang="zh-CN" b="1" dirty="0">
                  <a:latin typeface="微软雅黑" pitchFamily="34" charset="-122"/>
                </a:rPr>
                <a:t>)</a:t>
              </a:r>
              <a:endParaRPr lang="zh-CN" altLang="zh-CN" b="1" dirty="0">
                <a:latin typeface="微软雅黑" pitchFamily="34" charset="-122"/>
              </a:endParaRPr>
            </a:p>
          </p:txBody>
        </p:sp>
        <p:graphicFrame>
          <p:nvGraphicFramePr>
            <p:cNvPr id="1028" name="Object 39"/>
            <p:cNvGraphicFramePr>
              <a:graphicFrameLocks noChangeAspect="1"/>
            </p:cNvGraphicFramePr>
            <p:nvPr/>
          </p:nvGraphicFramePr>
          <p:xfrm>
            <a:off x="5544" y="3966"/>
            <a:ext cx="405" cy="555"/>
          </p:xfrm>
          <a:graphic>
            <a:graphicData uri="http://schemas.openxmlformats.org/presentationml/2006/ole">
              <mc:AlternateContent xmlns:mc="http://schemas.openxmlformats.org/markup-compatibility/2006">
                <mc:Choice xmlns:v="urn:schemas-microsoft-com:vml" Requires="v">
                  <p:oleObj spid="_x0000_s55320" name="Visio" r:id="rId7" imgW="250248" imgH="363682" progId="Visio.Drawing.11">
                    <p:embed/>
                  </p:oleObj>
                </mc:Choice>
                <mc:Fallback>
                  <p:oleObj name="Visio" r:id="rId7" imgW="250248" imgH="363682" progId="Visio.Drawing.11">
                    <p:embed/>
                    <p:pic>
                      <p:nvPicPr>
                        <p:cNvPr id="0" name="Object 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44" y="3966"/>
                          <a:ext cx="405" cy="5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9" name="Object 40"/>
            <p:cNvGraphicFramePr>
              <a:graphicFrameLocks noChangeAspect="1"/>
            </p:cNvGraphicFramePr>
            <p:nvPr/>
          </p:nvGraphicFramePr>
          <p:xfrm>
            <a:off x="5784" y="3966"/>
            <a:ext cx="405" cy="555"/>
          </p:xfrm>
          <a:graphic>
            <a:graphicData uri="http://schemas.openxmlformats.org/presentationml/2006/ole">
              <mc:AlternateContent xmlns:mc="http://schemas.openxmlformats.org/markup-compatibility/2006">
                <mc:Choice xmlns:v="urn:schemas-microsoft-com:vml" Requires="v">
                  <p:oleObj spid="_x0000_s55321" name="Visio" r:id="rId9" imgW="250248" imgH="363682" progId="Visio.Drawing.11">
                    <p:embed/>
                  </p:oleObj>
                </mc:Choice>
                <mc:Fallback>
                  <p:oleObj name="Visio" r:id="rId9" imgW="250248" imgH="363682" progId="Visio.Drawing.11">
                    <p:embed/>
                    <p:pic>
                      <p:nvPicPr>
                        <p:cNvPr id="0" name="Object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84" y="3966"/>
                          <a:ext cx="405" cy="5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0" name="Object 41"/>
            <p:cNvGraphicFramePr>
              <a:graphicFrameLocks noChangeAspect="1"/>
            </p:cNvGraphicFramePr>
            <p:nvPr/>
          </p:nvGraphicFramePr>
          <p:xfrm>
            <a:off x="6488" y="3966"/>
            <a:ext cx="405" cy="555"/>
          </p:xfrm>
          <a:graphic>
            <a:graphicData uri="http://schemas.openxmlformats.org/presentationml/2006/ole">
              <mc:AlternateContent xmlns:mc="http://schemas.openxmlformats.org/markup-compatibility/2006">
                <mc:Choice xmlns:v="urn:schemas-microsoft-com:vml" Requires="v">
                  <p:oleObj spid="_x0000_s55322" name="Visio" r:id="rId10" imgW="250248" imgH="363682" progId="Visio.Drawing.11">
                    <p:embed/>
                  </p:oleObj>
                </mc:Choice>
                <mc:Fallback>
                  <p:oleObj name="Visio" r:id="rId10" imgW="250248" imgH="363682" progId="Visio.Drawing.11">
                    <p:embed/>
                    <p:pic>
                      <p:nvPicPr>
                        <p:cNvPr id="0" name="Object 4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88" y="3966"/>
                          <a:ext cx="405" cy="5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4" name="Arc 42"/>
            <p:cNvSpPr>
              <a:spLocks/>
            </p:cNvSpPr>
            <p:nvPr/>
          </p:nvSpPr>
          <p:spPr bwMode="auto">
            <a:xfrm rot="21555873" flipV="1">
              <a:off x="3825" y="3826"/>
              <a:ext cx="2240" cy="613"/>
            </a:xfrm>
            <a:custGeom>
              <a:avLst/>
              <a:gdLst>
                <a:gd name="T0" fmla="*/ 0 w 20388"/>
                <a:gd name="T1" fmla="*/ 0 h 20072"/>
                <a:gd name="T2" fmla="*/ 0 w 20388"/>
                <a:gd name="T3" fmla="*/ 0 h 20072"/>
                <a:gd name="T4" fmla="*/ 0 w 20388"/>
                <a:gd name="T5" fmla="*/ 0 h 20072"/>
                <a:gd name="T6" fmla="*/ 0 60000 65536"/>
                <a:gd name="T7" fmla="*/ 0 60000 65536"/>
                <a:gd name="T8" fmla="*/ 0 60000 65536"/>
                <a:gd name="T9" fmla="*/ 0 w 20388"/>
                <a:gd name="T10" fmla="*/ 0 h 20072"/>
                <a:gd name="T11" fmla="*/ 20388 w 20388"/>
                <a:gd name="T12" fmla="*/ 20072 h 20072"/>
              </a:gdLst>
              <a:ahLst/>
              <a:cxnLst>
                <a:cxn ang="T6">
                  <a:pos x="T0" y="T1"/>
                </a:cxn>
                <a:cxn ang="T7">
                  <a:pos x="T2" y="T3"/>
                </a:cxn>
                <a:cxn ang="T8">
                  <a:pos x="T4" y="T5"/>
                </a:cxn>
              </a:cxnLst>
              <a:rect l="T9" t="T10" r="T11" b="T12"/>
              <a:pathLst>
                <a:path w="20388" h="20072" fill="none" extrusionOk="0">
                  <a:moveTo>
                    <a:pt x="0" y="12938"/>
                  </a:moveTo>
                  <a:cubicBezTo>
                    <a:pt x="2066" y="7031"/>
                    <a:pt x="6593" y="2311"/>
                    <a:pt x="12408" y="-1"/>
                  </a:cubicBezTo>
                </a:path>
                <a:path w="20388" h="20072" stroke="0" extrusionOk="0">
                  <a:moveTo>
                    <a:pt x="0" y="12938"/>
                  </a:moveTo>
                  <a:cubicBezTo>
                    <a:pt x="2066" y="7031"/>
                    <a:pt x="6593" y="2311"/>
                    <a:pt x="12408" y="-1"/>
                  </a:cubicBezTo>
                  <a:lnTo>
                    <a:pt x="20388" y="20072"/>
                  </a:lnTo>
                  <a:lnTo>
                    <a:pt x="0" y="12938"/>
                  </a:lnTo>
                  <a:close/>
                </a:path>
              </a:pathLst>
            </a:custGeom>
            <a:noFill/>
            <a:ln w="9525">
              <a:solidFill>
                <a:srgbClr val="000000"/>
              </a:solidFill>
              <a:prstDash val="lgDash"/>
              <a:round/>
              <a:headEnd/>
              <a:tailEnd type="triangle" w="med" len="med"/>
            </a:ln>
          </p:spPr>
          <p:txBody>
            <a:bodyPr/>
            <a:lstStyle/>
            <a:p>
              <a:endParaRPr lang="zh-CN" altLang="en-US"/>
            </a:p>
          </p:txBody>
        </p:sp>
      </p:grpSp>
      <p:sp>
        <p:nvSpPr>
          <p:cNvPr id="21" name="标题 20"/>
          <p:cNvSpPr>
            <a:spLocks noGrp="1"/>
          </p:cNvSpPr>
          <p:nvPr>
            <p:ph type="title"/>
          </p:nvPr>
        </p:nvSpPr>
        <p:spPr/>
        <p:txBody>
          <a:bodyPr>
            <a:normAutofit fontScale="90000"/>
          </a:bodyPr>
          <a:lstStyle/>
          <a:p>
            <a:endParaRPr lang="zh-CN" altLang="en-US"/>
          </a:p>
        </p:txBody>
      </p:sp>
    </p:spTree>
  </p:cSld>
  <p:clrMapOvr>
    <a:masterClrMapping/>
  </p:clrMapOvr>
  <p:transition spd="slow"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nodePh="1">
                                  <p:stCondLst>
                                    <p:cond delay="0"/>
                                  </p:stCondLst>
                                  <p:endCondLst>
                                    <p:cond evt="begin" delay="0">
                                      <p:tn val="5"/>
                                    </p:cond>
                                  </p:endCondLst>
                                  <p:childTnLst>
                                    <p:set>
                                      <p:cBhvr>
                                        <p:cTn id="6" dur="1" fill="hold">
                                          <p:stCondLst>
                                            <p:cond delay="0"/>
                                          </p:stCondLst>
                                        </p:cTn>
                                        <p:tgtEl>
                                          <p:spTgt spid="740359"/>
                                        </p:tgtEl>
                                        <p:attrNameLst>
                                          <p:attrName>style.visibility</p:attrName>
                                        </p:attrNameLst>
                                      </p:cBhvr>
                                      <p:to>
                                        <p:strVal val="visible"/>
                                      </p:to>
                                    </p:set>
                                    <p:animEffect transition="in" filter="checkerboard(across)">
                                      <p:cBhvr>
                                        <p:cTn id="7" dur="500"/>
                                        <p:tgtEl>
                                          <p:spTgt spid="740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35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架构的分层</a:t>
            </a:r>
          </a:p>
        </p:txBody>
      </p:sp>
      <p:sp>
        <p:nvSpPr>
          <p:cNvPr id="3" name="内容占位符 2"/>
          <p:cNvSpPr>
            <a:spLocks noGrp="1"/>
          </p:cNvSpPr>
          <p:nvPr>
            <p:ph idx="1"/>
          </p:nvPr>
        </p:nvSpPr>
        <p:spPr>
          <a:xfrm>
            <a:off x="457200" y="1412875"/>
            <a:ext cx="8229600" cy="4895850"/>
          </a:xfrm>
        </p:spPr>
        <p:txBody>
          <a:bodyPr>
            <a:normAutofit/>
          </a:bodyPr>
          <a:lstStyle/>
          <a:p>
            <a:pPr>
              <a:defRPr/>
            </a:pPr>
            <a:r>
              <a:rPr lang="zh-CN" altLang="en-US" dirty="0" smtClean="0">
                <a:solidFill>
                  <a:schemeClr val="tx2"/>
                </a:solidFill>
              </a:rPr>
              <a:t>分层是软件体系结构的一个重要体现</a:t>
            </a:r>
            <a:endParaRPr lang="en-US" altLang="zh-CN" dirty="0" smtClean="0">
              <a:solidFill>
                <a:schemeClr val="tx2"/>
              </a:solidFill>
            </a:endParaRPr>
          </a:p>
          <a:p>
            <a:pPr lvl="1">
              <a:defRPr/>
            </a:pPr>
            <a:r>
              <a:rPr lang="zh-CN" altLang="en-US" dirty="0" smtClean="0"/>
              <a:t>今天的软件体系结构主要决定于所采用的架构，架构提供商已经为企业级软件开发解决了这个基础问题，因此讨论架构的分层实际就是软件的体系结构分层。</a:t>
            </a:r>
            <a:endParaRPr lang="en-US" altLang="zh-CN" dirty="0" smtClean="0"/>
          </a:p>
          <a:p>
            <a:pPr>
              <a:defRPr/>
            </a:pPr>
            <a:r>
              <a:rPr lang="zh-CN" altLang="en-US" dirty="0" smtClean="0">
                <a:solidFill>
                  <a:schemeClr val="tx2"/>
                </a:solidFill>
              </a:rPr>
              <a:t>层是软件结构的另外一种组织形式</a:t>
            </a:r>
            <a:endParaRPr lang="en-US" altLang="zh-CN" dirty="0" smtClean="0">
              <a:solidFill>
                <a:schemeClr val="tx2"/>
              </a:solidFill>
            </a:endParaRPr>
          </a:p>
          <a:p>
            <a:pPr lvl="1">
              <a:defRPr/>
            </a:pPr>
            <a:r>
              <a:rPr lang="zh-CN" altLang="en-US" dirty="0" smtClean="0"/>
              <a:t>层可以在代码层面组织，如</a:t>
            </a:r>
            <a:r>
              <a:rPr lang="en-US" altLang="zh-CN" dirty="0" smtClean="0"/>
              <a:t>MVC</a:t>
            </a:r>
            <a:r>
              <a:rPr lang="zh-CN" altLang="en-US" dirty="0" smtClean="0"/>
              <a:t>设计模式；层也可以是系统构成的物理节点，如服务器与客户机；层也可以是逻辑上的划分，如业务层与持久层等；</a:t>
            </a:r>
            <a:endParaRPr lang="en-US" altLang="zh-CN" dirty="0" smtClean="0"/>
          </a:p>
          <a:p>
            <a:pPr>
              <a:defRPr/>
            </a:pPr>
            <a:r>
              <a:rPr lang="zh-CN" altLang="en-US" dirty="0" smtClean="0">
                <a:solidFill>
                  <a:schemeClr val="tx2"/>
                </a:solidFill>
              </a:rPr>
              <a:t>从不同的角度分层，分层的名字有若干</a:t>
            </a:r>
            <a:endParaRPr lang="en-US" altLang="zh-CN" dirty="0" smtClean="0">
              <a:solidFill>
                <a:schemeClr val="tx2"/>
              </a:solidFill>
            </a:endParaRPr>
          </a:p>
          <a:p>
            <a:pPr lvl="1">
              <a:defRPr/>
            </a:pPr>
            <a:r>
              <a:rPr lang="zh-CN" altLang="en-US" dirty="0" smtClean="0"/>
              <a:t>比如除了客户层、业务层和数据层三个基本名词以外，还有</a:t>
            </a:r>
            <a:r>
              <a:rPr lang="en-US" altLang="zh-CN" dirty="0" smtClean="0"/>
              <a:t>Web</a:t>
            </a:r>
            <a:r>
              <a:rPr lang="zh-CN" altLang="en-US" dirty="0" smtClean="0"/>
              <a:t>层、中间层、持久层、控制层、逻辑层、视图层、资源层、对象层、关系层、</a:t>
            </a:r>
            <a:r>
              <a:rPr lang="en-US" altLang="zh-CN" dirty="0" smtClean="0"/>
              <a:t>DAO</a:t>
            </a:r>
            <a:r>
              <a:rPr lang="zh-CN" altLang="en-US" dirty="0" smtClean="0"/>
              <a:t>层等等，</a:t>
            </a:r>
            <a:endParaRPr lang="zh-CN" altLang="en-US" dirty="0"/>
          </a:p>
        </p:txBody>
      </p:sp>
      <p:sp>
        <p:nvSpPr>
          <p:cNvPr id="24580" name="灯片编号占位符 3"/>
          <p:cNvSpPr>
            <a:spLocks noGrp="1"/>
          </p:cNvSpPr>
          <p:nvPr>
            <p:ph type="sldNum" sz="quarter" idx="12"/>
          </p:nvPr>
        </p:nvSpPr>
        <p:spPr bwMode="auto">
          <a:noFill/>
          <a:ln>
            <a:miter lim="800000"/>
            <a:headEnd/>
            <a:tailEnd/>
          </a:ln>
        </p:spPr>
        <p:txBody>
          <a:bodyPr/>
          <a:lstStyle/>
          <a:p>
            <a:fld id="{A1B19827-6A7D-462F-9556-E73FB9BFAD58}" type="slidenum">
              <a:rPr lang="zh-CN" altLang="en-US"/>
              <a:pPr/>
              <a:t>19</a:t>
            </a:fld>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smtClean="0"/>
              <a:t>成都信息工程大学软件工程学院</a:t>
            </a:r>
            <a:endParaRPr lang="en-US" altLang="ko-KR" dirty="0"/>
          </a:p>
        </p:txBody>
      </p:sp>
      <p:sp>
        <p:nvSpPr>
          <p:cNvPr id="5" name="TextBox 4"/>
          <p:cNvSpPr txBox="1"/>
          <p:nvPr/>
        </p:nvSpPr>
        <p:spPr>
          <a:xfrm>
            <a:off x="3071802" y="2786058"/>
            <a:ext cx="3429024" cy="1015663"/>
          </a:xfrm>
          <a:prstGeom prst="rect">
            <a:avLst/>
          </a:prstGeom>
          <a:noFill/>
        </p:spPr>
        <p:txBody>
          <a:bodyPr wrap="square" rtlCol="0">
            <a:spAutoFit/>
          </a:bodyPr>
          <a:lstStyle/>
          <a:p>
            <a:r>
              <a:rPr lang="zh-CN" altLang="en-US" sz="6000" b="1" dirty="0" smtClean="0">
                <a:solidFill>
                  <a:schemeClr val="tx2"/>
                </a:solidFill>
              </a:rPr>
              <a:t>概要设计</a:t>
            </a:r>
            <a:endParaRPr lang="zh-CN" altLang="en-US" sz="6000" b="1" dirty="0">
              <a:solidFill>
                <a:schemeClr val="tx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solidFill>
                  <a:schemeClr val="accent3"/>
                </a:solidFill>
              </a:rPr>
              <a:t>分层的作用</a:t>
            </a:r>
          </a:p>
        </p:txBody>
      </p:sp>
      <p:sp>
        <p:nvSpPr>
          <p:cNvPr id="3" name="内容占位符 2"/>
          <p:cNvSpPr>
            <a:spLocks noGrp="1"/>
          </p:cNvSpPr>
          <p:nvPr>
            <p:ph idx="1"/>
          </p:nvPr>
        </p:nvSpPr>
        <p:spPr>
          <a:xfrm>
            <a:off x="457200" y="1412875"/>
            <a:ext cx="8229600" cy="4895850"/>
          </a:xfrm>
        </p:spPr>
        <p:txBody>
          <a:bodyPr>
            <a:normAutofit/>
          </a:bodyPr>
          <a:lstStyle/>
          <a:p>
            <a:pPr>
              <a:defRPr/>
            </a:pPr>
            <a:r>
              <a:rPr lang="zh-CN" altLang="en-US" dirty="0" smtClean="0">
                <a:solidFill>
                  <a:schemeClr val="tx2"/>
                </a:solidFill>
              </a:rPr>
              <a:t>分层</a:t>
            </a:r>
            <a:r>
              <a:rPr lang="zh-CN" altLang="en-US" dirty="0">
                <a:solidFill>
                  <a:schemeClr val="tx2"/>
                </a:solidFill>
              </a:rPr>
              <a:t>是进一步体现“</a:t>
            </a:r>
            <a:r>
              <a:rPr lang="zh-CN" altLang="en-US" dirty="0">
                <a:solidFill>
                  <a:srgbClr val="FF0000"/>
                </a:solidFill>
              </a:rPr>
              <a:t>松耦合</a:t>
            </a:r>
            <a:r>
              <a:rPr lang="zh-CN" altLang="en-US" dirty="0">
                <a:solidFill>
                  <a:schemeClr val="tx2"/>
                </a:solidFill>
              </a:rPr>
              <a:t>”“</a:t>
            </a:r>
            <a:r>
              <a:rPr lang="zh-CN" altLang="en-US" dirty="0">
                <a:solidFill>
                  <a:srgbClr val="FF0000"/>
                </a:solidFill>
              </a:rPr>
              <a:t>分而治之</a:t>
            </a:r>
            <a:r>
              <a:rPr lang="zh-CN" altLang="en-US" dirty="0">
                <a:solidFill>
                  <a:schemeClr val="tx2"/>
                </a:solidFill>
              </a:rPr>
              <a:t>”的思想，为了提高软件的开发、维护、部署和扩展性。 </a:t>
            </a:r>
          </a:p>
          <a:p>
            <a:pPr lvl="1">
              <a:defRPr/>
            </a:pPr>
            <a:r>
              <a:rPr lang="zh-CN" altLang="en-US" dirty="0" smtClean="0"/>
              <a:t>早期</a:t>
            </a:r>
            <a:r>
              <a:rPr lang="zh-CN" altLang="en-US" dirty="0"/>
              <a:t>的信息处理软件，无论是界面、数据处理、数据存放都是在单机上运行的，没有分层的必要也无需分层的概念，开发也是个人“一贯到底”，如采用</a:t>
            </a:r>
            <a:r>
              <a:rPr lang="en-US" altLang="zh-CN" dirty="0" err="1"/>
              <a:t>BASIC+dBASE</a:t>
            </a:r>
            <a:r>
              <a:rPr lang="zh-CN" altLang="en-US" dirty="0"/>
              <a:t>。那时的软件也没有体系结构的概念，维护是</a:t>
            </a:r>
            <a:r>
              <a:rPr lang="zh-CN" altLang="en-US" dirty="0" smtClean="0"/>
              <a:t>困难重重。</a:t>
            </a:r>
            <a:endParaRPr lang="zh-CN" altLang="en-US" dirty="0"/>
          </a:p>
          <a:p>
            <a:pPr lvl="1">
              <a:defRPr/>
            </a:pPr>
            <a:r>
              <a:rPr lang="zh-CN" altLang="en-US" dirty="0" smtClean="0"/>
              <a:t>随着</a:t>
            </a:r>
            <a:r>
              <a:rPr lang="zh-CN" altLang="en-US" dirty="0"/>
              <a:t>分布式计算的推广，出现了两层结构</a:t>
            </a:r>
            <a:r>
              <a:rPr lang="en-US" altLang="zh-CN" dirty="0"/>
              <a:t>C/S(Client/Server)</a:t>
            </a:r>
            <a:r>
              <a:rPr lang="zh-CN" altLang="en-US" dirty="0"/>
              <a:t>，代码的部署和运行出现了分离，</a:t>
            </a:r>
            <a:r>
              <a:rPr lang="en-US" altLang="zh-CN" dirty="0"/>
              <a:t>Client</a:t>
            </a:r>
            <a:r>
              <a:rPr lang="zh-CN" altLang="en-US" dirty="0"/>
              <a:t>客户端部署了面向用户的应用程序，</a:t>
            </a:r>
            <a:r>
              <a:rPr lang="en-US" altLang="zh-CN" dirty="0"/>
              <a:t>Server</a:t>
            </a:r>
            <a:r>
              <a:rPr lang="zh-CN" altLang="en-US" dirty="0"/>
              <a:t>服务端部署了存放数据的数据库。 </a:t>
            </a:r>
          </a:p>
        </p:txBody>
      </p:sp>
      <p:sp>
        <p:nvSpPr>
          <p:cNvPr id="25604" name="灯片编号占位符 3"/>
          <p:cNvSpPr>
            <a:spLocks noGrp="1"/>
          </p:cNvSpPr>
          <p:nvPr>
            <p:ph type="sldNum" sz="quarter" idx="12"/>
          </p:nvPr>
        </p:nvSpPr>
        <p:spPr bwMode="auto">
          <a:noFill/>
          <a:ln>
            <a:miter lim="800000"/>
            <a:headEnd/>
            <a:tailEnd/>
          </a:ln>
        </p:spPr>
        <p:txBody>
          <a:bodyPr/>
          <a:lstStyle/>
          <a:p>
            <a:fld id="{C368DDC4-3B7D-4F6A-88E8-E791C88A2DC6}" type="slidenum">
              <a:rPr lang="zh-CN" altLang="en-US"/>
              <a:pPr/>
              <a:t>20</a:t>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9" name="Rectangle 7"/>
          <p:cNvSpPr>
            <a:spLocks noChangeArrowheads="1"/>
          </p:cNvSpPr>
          <p:nvPr/>
        </p:nvSpPr>
        <p:spPr bwMode="auto">
          <a:xfrm>
            <a:off x="2195513" y="1557338"/>
            <a:ext cx="6462712" cy="4535487"/>
          </a:xfrm>
          <a:prstGeom prst="rect">
            <a:avLst/>
          </a:prstGeom>
          <a:noFill/>
          <a:ln w="9525">
            <a:noFill/>
            <a:miter lim="800000"/>
            <a:headEnd/>
            <a:tailEnd/>
          </a:ln>
        </p:spPr>
        <p:txBody>
          <a:bodyPr/>
          <a:lstStyle/>
          <a:p>
            <a:pPr marL="630238" indent="-630238" eaLnBrk="1" hangingPunct="1">
              <a:spcBef>
                <a:spcPct val="55000"/>
              </a:spcBef>
            </a:pPr>
            <a:endParaRPr lang="en-US" altLang="zh-CN" sz="2400">
              <a:latin typeface="微软雅黑" pitchFamily="34" charset="-122"/>
              <a:ea typeface="微软雅黑" pitchFamily="34" charset="-122"/>
            </a:endParaRPr>
          </a:p>
          <a:p>
            <a:pPr marL="630238" indent="-630238" eaLnBrk="1" hangingPunct="1">
              <a:spcBef>
                <a:spcPct val="55000"/>
              </a:spcBef>
            </a:pPr>
            <a:endParaRPr lang="zh-CN" altLang="en-US" sz="2400">
              <a:latin typeface="微软雅黑" pitchFamily="34" charset="-122"/>
              <a:ea typeface="微软雅黑" pitchFamily="34" charset="-122"/>
            </a:endParaRPr>
          </a:p>
        </p:txBody>
      </p:sp>
      <p:sp>
        <p:nvSpPr>
          <p:cNvPr id="2052" name="Rectangle 36"/>
          <p:cNvSpPr>
            <a:spLocks noChangeArrowheads="1"/>
          </p:cNvSpPr>
          <p:nvPr/>
        </p:nvSpPr>
        <p:spPr bwMode="ltGray">
          <a:xfrm>
            <a:off x="0" y="-184150"/>
            <a:ext cx="184150" cy="368300"/>
          </a:xfrm>
          <a:prstGeom prst="rect">
            <a:avLst/>
          </a:prstGeom>
          <a:noFill/>
          <a:ln w="9525" algn="ctr">
            <a:noFill/>
            <a:miter lim="800000"/>
            <a:headEnd/>
            <a:tailEnd/>
          </a:ln>
          <a:effectLst>
            <a:prstShdw prst="shdw17" dist="17961" dir="2700000">
              <a:srgbClr val="7A8E99"/>
            </a:prstShdw>
          </a:effectLst>
        </p:spPr>
        <p:txBody>
          <a:bodyPr wrap="none" anchor="ctr">
            <a:spAutoFit/>
          </a:bodyPr>
          <a:lstStyle/>
          <a:p>
            <a:pPr eaLnBrk="1" hangingPunct="1"/>
            <a:endParaRPr lang="zh-CN" altLang="en-US"/>
          </a:p>
        </p:txBody>
      </p:sp>
      <p:sp>
        <p:nvSpPr>
          <p:cNvPr id="2" name="标题 1"/>
          <p:cNvSpPr>
            <a:spLocks noGrp="1"/>
          </p:cNvSpPr>
          <p:nvPr>
            <p:ph type="title"/>
          </p:nvPr>
        </p:nvSpPr>
        <p:spPr/>
        <p:txBody>
          <a:bodyPr>
            <a:normAutofit fontScale="90000"/>
          </a:bodyPr>
          <a:lstStyle/>
          <a:p>
            <a:pPr>
              <a:defRPr/>
            </a:pPr>
            <a:r>
              <a:rPr b="1" dirty="0"/>
              <a:t>早期的</a:t>
            </a:r>
            <a:r>
              <a:rPr lang="en-US" altLang="zh-CN" b="1" dirty="0"/>
              <a:t>C/S</a:t>
            </a:r>
            <a:r>
              <a:rPr b="1" dirty="0"/>
              <a:t>两层结构</a:t>
            </a:r>
          </a:p>
        </p:txBody>
      </p:sp>
      <p:sp>
        <p:nvSpPr>
          <p:cNvPr id="2054" name="内容占位符 2"/>
          <p:cNvSpPr>
            <a:spLocks noGrp="1"/>
          </p:cNvSpPr>
          <p:nvPr>
            <p:ph idx="1"/>
          </p:nvPr>
        </p:nvSpPr>
        <p:spPr>
          <a:xfrm>
            <a:off x="457200" y="1412875"/>
            <a:ext cx="8201025" cy="4895850"/>
          </a:xfrm>
        </p:spPr>
        <p:txBody>
          <a:bodyPr/>
          <a:lstStyle/>
          <a:p>
            <a:r>
              <a:rPr lang="zh-CN" altLang="en-US" sz="1800" dirty="0" smtClean="0">
                <a:solidFill>
                  <a:schemeClr val="tx2"/>
                </a:solidFill>
              </a:rPr>
              <a:t>软件的数据应用和数据存放在在物理和逻辑上分离，改进了软件可维护性。</a:t>
            </a:r>
          </a:p>
          <a:p>
            <a:pPr lvl="1"/>
            <a:r>
              <a:rPr lang="zh-CN" altLang="en-US" sz="1800" dirty="0" smtClean="0"/>
              <a:t>胖客户，人机交互的界面中掺杂大量的逻辑代码，应用程序的每次维护都涉及大量的客户端，维护仍面临很大问题。</a:t>
            </a:r>
            <a:endParaRPr lang="zh-CN" altLang="en-US" sz="1400" dirty="0" smtClean="0"/>
          </a:p>
          <a:p>
            <a:pPr lvl="1"/>
            <a:r>
              <a:rPr lang="zh-CN" altLang="en-US" sz="1800" dirty="0" smtClean="0"/>
              <a:t>随着</a:t>
            </a:r>
            <a:r>
              <a:rPr lang="en-US" altLang="zh-CN" sz="1800" dirty="0" smtClean="0"/>
              <a:t>Web</a:t>
            </a:r>
            <a:r>
              <a:rPr lang="zh-CN" altLang="en-US" sz="1800" dirty="0" smtClean="0"/>
              <a:t>技术的不断改进，人们逐步意识到最好是把业务逻辑部分从客户端</a:t>
            </a:r>
            <a:r>
              <a:rPr lang="en-US" altLang="zh-CN" sz="1800" dirty="0" smtClean="0"/>
              <a:t>(</a:t>
            </a:r>
            <a:r>
              <a:rPr lang="zh-CN" altLang="en-US" sz="1800" dirty="0" smtClean="0"/>
              <a:t>或数据服务端</a:t>
            </a:r>
            <a:r>
              <a:rPr lang="en-US" altLang="zh-CN" sz="1800" dirty="0" smtClean="0"/>
              <a:t>)</a:t>
            </a:r>
            <a:r>
              <a:rPr lang="zh-CN" altLang="en-US" sz="1800" dirty="0" smtClean="0"/>
              <a:t>分离出来单独设定一层，这样界面、业务逻辑和数据三者分离，更好地解决开发、部署和维护问题。 </a:t>
            </a:r>
            <a:endParaRPr lang="zh-CN" altLang="en-US" sz="1400" dirty="0" smtClean="0"/>
          </a:p>
          <a:p>
            <a:endParaRPr lang="zh-CN" altLang="en-US" sz="1800" dirty="0" smtClean="0"/>
          </a:p>
        </p:txBody>
      </p:sp>
      <p:graphicFrame>
        <p:nvGraphicFramePr>
          <p:cNvPr id="2050" name="对象 3"/>
          <p:cNvGraphicFramePr>
            <a:graphicFrameLocks noChangeAspect="1"/>
          </p:cNvGraphicFramePr>
          <p:nvPr/>
        </p:nvGraphicFramePr>
        <p:xfrm>
          <a:off x="5148263" y="4221163"/>
          <a:ext cx="3286125" cy="2143125"/>
        </p:xfrm>
        <a:graphic>
          <a:graphicData uri="http://schemas.openxmlformats.org/presentationml/2006/ole">
            <mc:AlternateContent xmlns:mc="http://schemas.openxmlformats.org/markup-compatibility/2006">
              <mc:Choice xmlns:v="urn:schemas-microsoft-com:vml" Requires="v">
                <p:oleObj spid="_x0000_s56326" r:id="rId4" imgW="3897449" imgH="2714171" progId="Visio.Drawing.11">
                  <p:embed/>
                </p:oleObj>
              </mc:Choice>
              <mc:Fallback>
                <p:oleObj r:id="rId4" imgW="3897449" imgH="2714171" progId="Visio.Drawing.11">
                  <p:embed/>
                  <p:pic>
                    <p:nvPicPr>
                      <p:cNvPr id="0"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8263" y="4221163"/>
                        <a:ext cx="3286125" cy="2143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nodePh="1">
                                  <p:stCondLst>
                                    <p:cond delay="0"/>
                                  </p:stCondLst>
                                  <p:endCondLst>
                                    <p:cond evt="begin" delay="0">
                                      <p:tn val="5"/>
                                    </p:cond>
                                  </p:endCondLst>
                                  <p:childTnLst>
                                    <p:set>
                                      <p:cBhvr>
                                        <p:cTn id="6" dur="1" fill="hold">
                                          <p:stCondLst>
                                            <p:cond delay="0"/>
                                          </p:stCondLst>
                                        </p:cTn>
                                        <p:tgtEl>
                                          <p:spTgt spid="740359"/>
                                        </p:tgtEl>
                                        <p:attrNameLst>
                                          <p:attrName>style.visibility</p:attrName>
                                        </p:attrNameLst>
                                      </p:cBhvr>
                                      <p:to>
                                        <p:strVal val="visible"/>
                                      </p:to>
                                    </p:set>
                                    <p:animEffect transition="in" filter="checkerboard(across)">
                                      <p:cBhvr>
                                        <p:cTn id="7" dur="500"/>
                                        <p:tgtEl>
                                          <p:spTgt spid="740359"/>
                                        </p:tgtEl>
                                      </p:cBhvr>
                                    </p:animEffect>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 to="" calcmode="lin" valueType="num">
                                      <p:cBhvr>
                                        <p:cTn id="12" dur="1" fill="hold"/>
                                        <p:tgtEl>
                                          <p:spTgt spid="205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35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altLang="zh-CN" b="1" dirty="0"/>
              <a:t>Web</a:t>
            </a:r>
            <a:r>
              <a:rPr b="1" dirty="0"/>
              <a:t>的</a:t>
            </a:r>
            <a:r>
              <a:rPr lang="en-US" altLang="zh-CN" b="1" dirty="0"/>
              <a:t>B/S</a:t>
            </a:r>
            <a:r>
              <a:rPr b="1" dirty="0"/>
              <a:t>三层结构</a:t>
            </a:r>
          </a:p>
        </p:txBody>
      </p:sp>
      <p:graphicFrame>
        <p:nvGraphicFramePr>
          <p:cNvPr id="16" name="内容占位符 15"/>
          <p:cNvGraphicFramePr>
            <a:graphicFrameLocks noGrp="1"/>
          </p:cNvGraphicFramePr>
          <p:nvPr>
            <p:ph idx="1"/>
          </p:nvPr>
        </p:nvGraphicFramePr>
        <p:xfrm>
          <a:off x="457200" y="3265488"/>
          <a:ext cx="8229600" cy="3043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628" name="灯片编号占位符 3"/>
          <p:cNvSpPr>
            <a:spLocks noGrp="1"/>
          </p:cNvSpPr>
          <p:nvPr>
            <p:ph type="sldNum" sz="quarter" idx="12"/>
          </p:nvPr>
        </p:nvSpPr>
        <p:spPr bwMode="auto">
          <a:noFill/>
          <a:ln>
            <a:miter lim="800000"/>
            <a:headEnd/>
            <a:tailEnd/>
          </a:ln>
        </p:spPr>
        <p:txBody>
          <a:bodyPr/>
          <a:lstStyle/>
          <a:p>
            <a:fld id="{76CAB2AA-CA9E-431F-B32F-013F4FB79531}" type="slidenum">
              <a:rPr lang="zh-CN" altLang="en-US"/>
              <a:pPr/>
              <a:t>22</a:t>
            </a:fld>
            <a:endParaRPr lang="zh-CN" altLang="en-US"/>
          </a:p>
        </p:txBody>
      </p:sp>
      <p:grpSp>
        <p:nvGrpSpPr>
          <p:cNvPr id="3" name="Group 53"/>
          <p:cNvGrpSpPr>
            <a:grpSpLocks noChangeAspect="1"/>
          </p:cNvGrpSpPr>
          <p:nvPr/>
        </p:nvGrpSpPr>
        <p:grpSpPr bwMode="auto">
          <a:xfrm>
            <a:off x="296863" y="1752600"/>
            <a:ext cx="8505825" cy="1512888"/>
            <a:chOff x="1238" y="1227"/>
            <a:chExt cx="7442" cy="707"/>
          </a:xfrm>
        </p:grpSpPr>
        <p:sp>
          <p:nvSpPr>
            <p:cNvPr id="26630" name="AutoShape 63"/>
            <p:cNvSpPr>
              <a:spLocks noChangeAspect="1" noChangeArrowheads="1" noTextEdit="1"/>
            </p:cNvSpPr>
            <p:nvPr/>
          </p:nvSpPr>
          <p:spPr bwMode="auto">
            <a:xfrm>
              <a:off x="1238" y="1227"/>
              <a:ext cx="7442" cy="707"/>
            </a:xfrm>
            <a:prstGeom prst="rect">
              <a:avLst/>
            </a:prstGeom>
            <a:noFill/>
            <a:ln w="9525">
              <a:noFill/>
              <a:miter lim="800000"/>
              <a:headEnd/>
              <a:tailEnd/>
            </a:ln>
          </p:spPr>
          <p:txBody>
            <a:bodyPr/>
            <a:lstStyle/>
            <a:p>
              <a:endParaRPr lang="zh-CN" altLang="en-US"/>
            </a:p>
          </p:txBody>
        </p:sp>
        <p:sp>
          <p:nvSpPr>
            <p:cNvPr id="7" name="Rectangle 62"/>
            <p:cNvSpPr>
              <a:spLocks noChangeArrowheads="1"/>
            </p:cNvSpPr>
            <p:nvPr/>
          </p:nvSpPr>
          <p:spPr bwMode="auto">
            <a:xfrm>
              <a:off x="4198" y="1232"/>
              <a:ext cx="1592" cy="611"/>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72238" tIns="36119" rIns="72238" bIns="36119" anchor="ctr"/>
            <a:lstStyle/>
            <a:p>
              <a:pPr algn="ctr">
                <a:defRPr/>
              </a:pPr>
              <a:r>
                <a:rPr lang="zh-CN" sz="1400" b="1">
                  <a:solidFill>
                    <a:srgbClr val="000000"/>
                  </a:solidFill>
                  <a:latin typeface="微软雅黑" pitchFamily="34" charset="-122"/>
                  <a:cs typeface="宋体" charset="-122"/>
                </a:rPr>
                <a:t>业务层</a:t>
              </a:r>
              <a:endParaRPr lang="zh-CN" sz="1400" b="1">
                <a:latin typeface="微软雅黑" pitchFamily="34" charset="-122"/>
                <a:cs typeface="宋体" charset="-122"/>
              </a:endParaRPr>
            </a:p>
            <a:p>
              <a:pPr algn="ctr">
                <a:defRPr/>
              </a:pPr>
              <a:r>
                <a:rPr lang="zh-CN" altLang="zh-CN" sz="1400" b="1">
                  <a:solidFill>
                    <a:srgbClr val="000000"/>
                  </a:solidFill>
                  <a:latin typeface="微软雅黑" pitchFamily="34" charset="-122"/>
                  <a:cs typeface="宋体" charset="-122"/>
                </a:rPr>
                <a:t>(</a:t>
              </a:r>
              <a:r>
                <a:rPr lang="zh-CN" sz="1400" b="1">
                  <a:solidFill>
                    <a:srgbClr val="000000"/>
                  </a:solidFill>
                  <a:latin typeface="微软雅黑" pitchFamily="34" charset="-122"/>
                  <a:cs typeface="宋体" charset="-122"/>
                </a:rPr>
                <a:t>执行业务流程</a:t>
              </a:r>
              <a:r>
                <a:rPr lang="zh-CN" altLang="zh-CN" sz="1400" b="1">
                  <a:solidFill>
                    <a:srgbClr val="000000"/>
                  </a:solidFill>
                  <a:latin typeface="微软雅黑" pitchFamily="34" charset="-122"/>
                  <a:cs typeface="宋体" charset="-122"/>
                </a:rPr>
                <a:t>)</a:t>
              </a:r>
              <a:endParaRPr lang="zh-CN" altLang="zh-CN" sz="1400" b="1">
                <a:latin typeface="微软雅黑" pitchFamily="34" charset="-122"/>
              </a:endParaRPr>
            </a:p>
          </p:txBody>
        </p:sp>
        <p:sp>
          <p:nvSpPr>
            <p:cNvPr id="26632" name="Line 61"/>
            <p:cNvSpPr>
              <a:spLocks noChangeShapeType="1"/>
            </p:cNvSpPr>
            <p:nvPr/>
          </p:nvSpPr>
          <p:spPr bwMode="auto">
            <a:xfrm flipV="1">
              <a:off x="2544" y="1435"/>
              <a:ext cx="1652" cy="1"/>
            </a:xfrm>
            <a:prstGeom prst="line">
              <a:avLst/>
            </a:prstGeom>
            <a:noFill/>
            <a:ln w="9525">
              <a:solidFill>
                <a:srgbClr val="000000"/>
              </a:solidFill>
              <a:round/>
              <a:headEnd/>
              <a:tailEnd type="triangle" w="med" len="med"/>
            </a:ln>
          </p:spPr>
          <p:txBody>
            <a:bodyPr/>
            <a:lstStyle/>
            <a:p>
              <a:endParaRPr lang="zh-CN" altLang="en-US"/>
            </a:p>
          </p:txBody>
        </p:sp>
        <p:sp>
          <p:nvSpPr>
            <p:cNvPr id="26633" name="Line 60"/>
            <p:cNvSpPr>
              <a:spLocks noChangeShapeType="1"/>
            </p:cNvSpPr>
            <p:nvPr/>
          </p:nvSpPr>
          <p:spPr bwMode="auto">
            <a:xfrm>
              <a:off x="5730" y="1639"/>
              <a:ext cx="1418" cy="0"/>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26634" name="Line 59"/>
            <p:cNvSpPr>
              <a:spLocks noChangeShapeType="1"/>
            </p:cNvSpPr>
            <p:nvPr/>
          </p:nvSpPr>
          <p:spPr bwMode="auto">
            <a:xfrm flipH="1">
              <a:off x="2544" y="1639"/>
              <a:ext cx="1652" cy="1"/>
            </a:xfrm>
            <a:prstGeom prst="line">
              <a:avLst/>
            </a:prstGeom>
            <a:noFill/>
            <a:ln w="9525">
              <a:solidFill>
                <a:srgbClr val="000000"/>
              </a:solidFill>
              <a:round/>
              <a:headEnd/>
              <a:tailEnd type="triangle" w="med" len="med"/>
            </a:ln>
          </p:spPr>
          <p:txBody>
            <a:bodyPr/>
            <a:lstStyle/>
            <a:p>
              <a:endParaRPr lang="zh-CN" altLang="en-US"/>
            </a:p>
          </p:txBody>
        </p:sp>
        <p:sp>
          <p:nvSpPr>
            <p:cNvPr id="26635" name="Text Box 58"/>
            <p:cNvSpPr txBox="1">
              <a:spLocks noChangeArrowheads="1"/>
            </p:cNvSpPr>
            <p:nvPr/>
          </p:nvSpPr>
          <p:spPr bwMode="auto">
            <a:xfrm>
              <a:off x="2688" y="1238"/>
              <a:ext cx="1032" cy="266"/>
            </a:xfrm>
            <a:prstGeom prst="rect">
              <a:avLst/>
            </a:prstGeom>
            <a:noFill/>
            <a:ln w="9525">
              <a:noFill/>
              <a:miter lim="800000"/>
              <a:headEnd/>
              <a:tailEnd/>
            </a:ln>
          </p:spPr>
          <p:txBody>
            <a:bodyPr lIns="72238" tIns="0" rIns="72238" bIns="36119"/>
            <a:lstStyle/>
            <a:p>
              <a:r>
                <a:rPr lang="zh-CN" altLang="en-US" sz="1400" b="1">
                  <a:solidFill>
                    <a:srgbClr val="000000"/>
                  </a:solidFill>
                  <a:latin typeface="微软雅黑" pitchFamily="34" charset="-122"/>
                  <a:ea typeface="微软雅黑" pitchFamily="34" charset="-122"/>
                </a:rPr>
                <a:t>访问请求</a:t>
              </a:r>
              <a:endParaRPr lang="zh-CN" altLang="en-US" sz="1400" b="1">
                <a:latin typeface="微软雅黑" pitchFamily="34" charset="-122"/>
                <a:ea typeface="微软雅黑" pitchFamily="34" charset="-122"/>
              </a:endParaRPr>
            </a:p>
          </p:txBody>
        </p:sp>
        <p:sp>
          <p:nvSpPr>
            <p:cNvPr id="26636" name="Text Box 57"/>
            <p:cNvSpPr txBox="1">
              <a:spLocks noChangeArrowheads="1"/>
            </p:cNvSpPr>
            <p:nvPr/>
          </p:nvSpPr>
          <p:spPr bwMode="auto">
            <a:xfrm>
              <a:off x="2662" y="1639"/>
              <a:ext cx="1032" cy="295"/>
            </a:xfrm>
            <a:prstGeom prst="rect">
              <a:avLst/>
            </a:prstGeom>
            <a:noFill/>
            <a:ln w="9525">
              <a:noFill/>
              <a:miter lim="800000"/>
              <a:headEnd/>
              <a:tailEnd/>
            </a:ln>
          </p:spPr>
          <p:txBody>
            <a:bodyPr lIns="72238" tIns="0" rIns="72238" bIns="36119"/>
            <a:lstStyle/>
            <a:p>
              <a:r>
                <a:rPr lang="zh-CN" altLang="en-US" sz="1400" b="1">
                  <a:solidFill>
                    <a:srgbClr val="000000"/>
                  </a:solidFill>
                  <a:latin typeface="微软雅黑" pitchFamily="34" charset="-122"/>
                  <a:ea typeface="微软雅黑" pitchFamily="34" charset="-122"/>
                </a:rPr>
                <a:t>返回数据</a:t>
              </a:r>
              <a:endParaRPr lang="zh-CN" altLang="en-US" sz="1400" b="1">
                <a:latin typeface="微软雅黑" pitchFamily="34" charset="-122"/>
                <a:ea typeface="微软雅黑" pitchFamily="34" charset="-122"/>
              </a:endParaRPr>
            </a:p>
          </p:txBody>
        </p:sp>
        <p:sp>
          <p:nvSpPr>
            <p:cNvPr id="26637" name="Text Box 56"/>
            <p:cNvSpPr txBox="1">
              <a:spLocks noChangeArrowheads="1"/>
            </p:cNvSpPr>
            <p:nvPr/>
          </p:nvSpPr>
          <p:spPr bwMode="auto">
            <a:xfrm>
              <a:off x="5848" y="1227"/>
              <a:ext cx="1032" cy="412"/>
            </a:xfrm>
            <a:prstGeom prst="rect">
              <a:avLst/>
            </a:prstGeom>
            <a:noFill/>
            <a:ln w="9525">
              <a:noFill/>
              <a:miter lim="800000"/>
              <a:headEnd/>
              <a:tailEnd/>
            </a:ln>
          </p:spPr>
          <p:txBody>
            <a:bodyPr lIns="72238" tIns="36119" rIns="72238" bIns="36119"/>
            <a:lstStyle/>
            <a:p>
              <a:r>
                <a:rPr lang="zh-CN" altLang="en-US" sz="1400" b="1">
                  <a:solidFill>
                    <a:srgbClr val="000000"/>
                  </a:solidFill>
                  <a:latin typeface="微软雅黑" pitchFamily="34" charset="-122"/>
                  <a:ea typeface="微软雅黑" pitchFamily="34" charset="-122"/>
                </a:rPr>
                <a:t>数据访问</a:t>
              </a:r>
              <a:endParaRPr lang="zh-CN" altLang="en-US" sz="1400" b="1">
                <a:latin typeface="微软雅黑" pitchFamily="34" charset="-122"/>
                <a:ea typeface="微软雅黑" pitchFamily="34" charset="-122"/>
              </a:endParaRPr>
            </a:p>
          </p:txBody>
        </p:sp>
        <p:sp>
          <p:nvSpPr>
            <p:cNvPr id="14" name="Rectangle 55"/>
            <p:cNvSpPr>
              <a:spLocks noChangeArrowheads="1"/>
            </p:cNvSpPr>
            <p:nvPr/>
          </p:nvSpPr>
          <p:spPr bwMode="auto">
            <a:xfrm>
              <a:off x="7147" y="1232"/>
              <a:ext cx="1533" cy="611"/>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72238" tIns="36119" rIns="72238" bIns="36119" anchor="ctr"/>
            <a:lstStyle/>
            <a:p>
              <a:pPr algn="ctr">
                <a:defRPr/>
              </a:pPr>
              <a:r>
                <a:rPr lang="zh-CN" sz="1400" b="1">
                  <a:solidFill>
                    <a:srgbClr val="000000"/>
                  </a:solidFill>
                  <a:latin typeface="微软雅黑" pitchFamily="34" charset="-122"/>
                  <a:cs typeface="宋体" charset="-122"/>
                </a:rPr>
                <a:t>数据层</a:t>
              </a:r>
              <a:endParaRPr lang="zh-CN" sz="1400" b="1">
                <a:latin typeface="微软雅黑" pitchFamily="34" charset="-122"/>
                <a:cs typeface="宋体" charset="-122"/>
              </a:endParaRPr>
            </a:p>
            <a:p>
              <a:pPr algn="ctr">
                <a:defRPr/>
              </a:pPr>
              <a:r>
                <a:rPr lang="zh-CN" altLang="zh-CN" sz="1400" b="1">
                  <a:solidFill>
                    <a:srgbClr val="000000"/>
                  </a:solidFill>
                  <a:latin typeface="微软雅黑" pitchFamily="34" charset="-122"/>
                  <a:cs typeface="宋体" charset="-122"/>
                </a:rPr>
                <a:t>(</a:t>
              </a:r>
              <a:r>
                <a:rPr lang="zh-CN" sz="1400" b="1">
                  <a:solidFill>
                    <a:srgbClr val="000000"/>
                  </a:solidFill>
                  <a:latin typeface="微软雅黑" pitchFamily="34" charset="-122"/>
                  <a:cs typeface="宋体" charset="-122"/>
                </a:rPr>
                <a:t>保存数据</a:t>
              </a:r>
              <a:r>
                <a:rPr lang="zh-CN" altLang="zh-CN" sz="1400" b="1">
                  <a:solidFill>
                    <a:srgbClr val="000000"/>
                  </a:solidFill>
                  <a:latin typeface="微软雅黑" pitchFamily="34" charset="-122"/>
                  <a:cs typeface="宋体" charset="-122"/>
                </a:rPr>
                <a:t>)</a:t>
              </a:r>
              <a:endParaRPr lang="zh-CN" altLang="zh-CN" sz="1400" b="1">
                <a:latin typeface="微软雅黑" pitchFamily="34" charset="-122"/>
              </a:endParaRPr>
            </a:p>
          </p:txBody>
        </p:sp>
        <p:sp>
          <p:nvSpPr>
            <p:cNvPr id="15" name="Rectangle 54"/>
            <p:cNvSpPr>
              <a:spLocks noChangeArrowheads="1"/>
            </p:cNvSpPr>
            <p:nvPr/>
          </p:nvSpPr>
          <p:spPr bwMode="auto">
            <a:xfrm>
              <a:off x="1238" y="1232"/>
              <a:ext cx="1189" cy="611"/>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72238" tIns="36119" rIns="72238" bIns="36119" anchor="ctr"/>
            <a:lstStyle/>
            <a:p>
              <a:pPr algn="ctr">
                <a:defRPr/>
              </a:pPr>
              <a:r>
                <a:rPr lang="zh-CN" sz="1400" b="1">
                  <a:solidFill>
                    <a:srgbClr val="000000"/>
                  </a:solidFill>
                  <a:latin typeface="微软雅黑" pitchFamily="34" charset="-122"/>
                  <a:cs typeface="宋体" charset="-122"/>
                </a:rPr>
                <a:t>客户层</a:t>
              </a:r>
              <a:endParaRPr lang="zh-CN" sz="1400" b="1">
                <a:latin typeface="微软雅黑" pitchFamily="34" charset="-122"/>
                <a:cs typeface="宋体" charset="-122"/>
              </a:endParaRPr>
            </a:p>
            <a:p>
              <a:pPr algn="ctr">
                <a:defRPr/>
              </a:pPr>
              <a:r>
                <a:rPr lang="zh-CN" altLang="zh-CN" sz="1400" b="1">
                  <a:solidFill>
                    <a:srgbClr val="000000"/>
                  </a:solidFill>
                  <a:latin typeface="微软雅黑" pitchFamily="34" charset="-122"/>
                  <a:cs typeface="宋体" charset="-122"/>
                </a:rPr>
                <a:t>(</a:t>
              </a:r>
              <a:r>
                <a:rPr lang="zh-CN" sz="1400" b="1">
                  <a:solidFill>
                    <a:srgbClr val="000000"/>
                  </a:solidFill>
                  <a:latin typeface="微软雅黑" pitchFamily="34" charset="-122"/>
                  <a:cs typeface="宋体" charset="-122"/>
                </a:rPr>
                <a:t>人机交互</a:t>
              </a:r>
              <a:r>
                <a:rPr lang="zh-CN" altLang="zh-CN" sz="1400" b="1">
                  <a:solidFill>
                    <a:srgbClr val="000000"/>
                  </a:solidFill>
                  <a:latin typeface="微软雅黑" pitchFamily="34" charset="-122"/>
                  <a:cs typeface="宋体" charset="-122"/>
                </a:rPr>
                <a:t>)</a:t>
              </a:r>
              <a:endParaRPr lang="zh-CN" altLang="zh-CN" sz="1400" b="1">
                <a:latin typeface="微软雅黑"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1" fill="hold"/>
                                        <p:tgtEl>
                                          <p:spTgt spid="3"/>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 to="" calcmode="lin" valueType="num">
                                      <p:cBhvr>
                                        <p:cTn id="12" dur="1" fill="hold"/>
                                        <p:tgtEl>
                                          <p:spTgt spid="1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7550" y="275993"/>
            <a:ext cx="7886700" cy="543594"/>
          </a:xfrm>
        </p:spPr>
        <p:txBody>
          <a:bodyPr>
            <a:normAutofit fontScale="90000"/>
          </a:bodyPr>
          <a:lstStyle/>
          <a:p>
            <a:pPr>
              <a:defRPr/>
            </a:pPr>
            <a:r>
              <a:rPr b="1" dirty="0"/>
              <a:t>物理上的分层与逻辑上的分层</a:t>
            </a:r>
            <a:r>
              <a:rPr lang="en-US" altLang="zh-CN" b="1" dirty="0"/>
              <a:t/>
            </a:r>
            <a:br>
              <a:rPr lang="en-US" altLang="zh-CN" b="1" dirty="0"/>
            </a:br>
            <a:r>
              <a:rPr b="1" dirty="0"/>
              <a:t>不是一一对应的</a:t>
            </a:r>
          </a:p>
        </p:txBody>
      </p:sp>
      <p:sp>
        <p:nvSpPr>
          <p:cNvPr id="3076" name="灯片编号占位符 3"/>
          <p:cNvSpPr>
            <a:spLocks noGrp="1"/>
          </p:cNvSpPr>
          <p:nvPr>
            <p:ph type="sldNum" sz="quarter" idx="12"/>
          </p:nvPr>
        </p:nvSpPr>
        <p:spPr bwMode="auto">
          <a:noFill/>
          <a:ln>
            <a:miter lim="800000"/>
            <a:headEnd/>
            <a:tailEnd/>
          </a:ln>
        </p:spPr>
        <p:txBody>
          <a:bodyPr/>
          <a:lstStyle/>
          <a:p>
            <a:fld id="{1DF0765A-F3A5-4924-9588-7E6A91F3DA62}" type="slidenum">
              <a:rPr lang="zh-CN" altLang="en-US"/>
              <a:pPr/>
              <a:t>23</a:t>
            </a:fld>
            <a:endParaRPr lang="zh-CN" altLang="en-US"/>
          </a:p>
        </p:txBody>
      </p:sp>
      <p:grpSp>
        <p:nvGrpSpPr>
          <p:cNvPr id="3" name="Group 79"/>
          <p:cNvGrpSpPr>
            <a:grpSpLocks/>
          </p:cNvGrpSpPr>
          <p:nvPr/>
        </p:nvGrpSpPr>
        <p:grpSpPr bwMode="auto">
          <a:xfrm>
            <a:off x="900113" y="1484313"/>
            <a:ext cx="7775575" cy="4344987"/>
            <a:chOff x="745" y="2431"/>
            <a:chExt cx="6991" cy="4265"/>
          </a:xfrm>
        </p:grpSpPr>
        <p:sp>
          <p:nvSpPr>
            <p:cNvPr id="3079" name="Text Box 80"/>
            <p:cNvSpPr txBox="1">
              <a:spLocks noChangeArrowheads="1"/>
            </p:cNvSpPr>
            <p:nvPr/>
          </p:nvSpPr>
          <p:spPr bwMode="auto">
            <a:xfrm>
              <a:off x="1936" y="2907"/>
              <a:ext cx="1039" cy="429"/>
            </a:xfrm>
            <a:prstGeom prst="rect">
              <a:avLst/>
            </a:prstGeom>
            <a:noFill/>
            <a:ln w="9525">
              <a:noFill/>
              <a:miter lim="800000"/>
              <a:headEnd/>
              <a:tailEnd/>
            </a:ln>
          </p:spPr>
          <p:txBody>
            <a:bodyPr lIns="72238" tIns="36119" rIns="72238" bIns="36119">
              <a:spAutoFit/>
            </a:bodyPr>
            <a:lstStyle/>
            <a:p>
              <a:pPr eaLnBrk="1" hangingPunct="1"/>
              <a:endParaRPr lang="zh-CN" altLang="en-US" sz="1400">
                <a:latin typeface="微软雅黑" pitchFamily="34" charset="-122"/>
                <a:ea typeface="微软雅黑" pitchFamily="34" charset="-122"/>
              </a:endParaRPr>
            </a:p>
          </p:txBody>
        </p:sp>
        <p:sp>
          <p:nvSpPr>
            <p:cNvPr id="3080" name="Line 81"/>
            <p:cNvSpPr>
              <a:spLocks noChangeShapeType="1"/>
            </p:cNvSpPr>
            <p:nvPr/>
          </p:nvSpPr>
          <p:spPr bwMode="auto">
            <a:xfrm flipH="1">
              <a:off x="4313" y="2431"/>
              <a:ext cx="1" cy="4048"/>
            </a:xfrm>
            <a:prstGeom prst="line">
              <a:avLst/>
            </a:prstGeom>
            <a:noFill/>
            <a:ln w="9525">
              <a:solidFill>
                <a:srgbClr val="000000"/>
              </a:solidFill>
              <a:round/>
              <a:headEnd/>
              <a:tailEnd/>
            </a:ln>
          </p:spPr>
          <p:txBody>
            <a:bodyPr/>
            <a:lstStyle/>
            <a:p>
              <a:endParaRPr lang="zh-CN" altLang="en-US"/>
            </a:p>
          </p:txBody>
        </p:sp>
        <p:sp>
          <p:nvSpPr>
            <p:cNvPr id="3081" name="Line 82"/>
            <p:cNvSpPr>
              <a:spLocks noChangeShapeType="1"/>
            </p:cNvSpPr>
            <p:nvPr/>
          </p:nvSpPr>
          <p:spPr bwMode="auto">
            <a:xfrm>
              <a:off x="1384" y="3293"/>
              <a:ext cx="2801" cy="0"/>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3082" name="Text Box 83"/>
            <p:cNvSpPr txBox="1">
              <a:spLocks noChangeArrowheads="1"/>
            </p:cNvSpPr>
            <p:nvPr/>
          </p:nvSpPr>
          <p:spPr bwMode="auto">
            <a:xfrm>
              <a:off x="2006" y="2826"/>
              <a:ext cx="934" cy="389"/>
            </a:xfrm>
            <a:prstGeom prst="rect">
              <a:avLst/>
            </a:prstGeom>
            <a:gradFill rotWithShape="1">
              <a:gsLst>
                <a:gs pos="0">
                  <a:srgbClr val="767676"/>
                </a:gs>
                <a:gs pos="50000">
                  <a:srgbClr val="FFFFFF"/>
                </a:gs>
                <a:gs pos="100000">
                  <a:srgbClr val="767676"/>
                </a:gs>
              </a:gsLst>
              <a:lin ang="5400000" scaled="1"/>
            </a:gradFill>
            <a:ln w="9525">
              <a:solidFill>
                <a:srgbClr val="000000"/>
              </a:solidFill>
              <a:miter lim="800000"/>
              <a:headEnd/>
              <a:tailEnd/>
            </a:ln>
          </p:spPr>
          <p:txBody>
            <a:bodyPr/>
            <a:lstStyle/>
            <a:p>
              <a:pPr algn="just" eaLnBrk="1" hangingPunct="1">
                <a:lnSpc>
                  <a:spcPct val="96000"/>
                </a:lnSpc>
              </a:pPr>
              <a:r>
                <a:rPr lang="zh-CN" altLang="en-US" sz="1400">
                  <a:latin typeface="微软雅黑" pitchFamily="34" charset="-122"/>
                  <a:ea typeface="微软雅黑" pitchFamily="34" charset="-122"/>
                </a:rPr>
                <a:t>客户机</a:t>
              </a:r>
            </a:p>
          </p:txBody>
        </p:sp>
        <p:sp>
          <p:nvSpPr>
            <p:cNvPr id="3083" name="Text Box 84"/>
            <p:cNvSpPr txBox="1">
              <a:spLocks noChangeArrowheads="1"/>
            </p:cNvSpPr>
            <p:nvPr/>
          </p:nvSpPr>
          <p:spPr bwMode="auto">
            <a:xfrm>
              <a:off x="4514" y="2826"/>
              <a:ext cx="1452" cy="389"/>
            </a:xfrm>
            <a:prstGeom prst="rect">
              <a:avLst/>
            </a:prstGeom>
            <a:gradFill rotWithShape="1">
              <a:gsLst>
                <a:gs pos="0">
                  <a:srgbClr val="767676"/>
                </a:gs>
                <a:gs pos="50000">
                  <a:srgbClr val="FFFFFF"/>
                </a:gs>
                <a:gs pos="100000">
                  <a:srgbClr val="767676"/>
                </a:gs>
              </a:gsLst>
              <a:lin ang="5400000" scaled="1"/>
            </a:gradFill>
            <a:ln w="9525">
              <a:solidFill>
                <a:srgbClr val="000000"/>
              </a:solidFill>
              <a:miter lim="800000"/>
              <a:headEnd/>
              <a:tailEnd/>
            </a:ln>
          </p:spPr>
          <p:txBody>
            <a:bodyPr/>
            <a:lstStyle/>
            <a:p>
              <a:pPr algn="just" eaLnBrk="1" hangingPunct="1">
                <a:lnSpc>
                  <a:spcPct val="96000"/>
                </a:lnSpc>
              </a:pPr>
              <a:r>
                <a:rPr lang="en-US" altLang="zh-CN" sz="1400">
                  <a:latin typeface="微软雅黑" pitchFamily="34" charset="-122"/>
                  <a:ea typeface="微软雅黑" pitchFamily="34" charset="-122"/>
                </a:rPr>
                <a:t>Web</a:t>
              </a:r>
              <a:r>
                <a:rPr lang="zh-CN" altLang="en-US" sz="1400">
                  <a:latin typeface="微软雅黑" pitchFamily="34" charset="-122"/>
                  <a:ea typeface="微软雅黑" pitchFamily="34" charset="-122"/>
                </a:rPr>
                <a:t>服务器</a:t>
              </a:r>
            </a:p>
          </p:txBody>
        </p:sp>
        <p:sp>
          <p:nvSpPr>
            <p:cNvPr id="3084" name="Text Box 85"/>
            <p:cNvSpPr txBox="1">
              <a:spLocks noChangeArrowheads="1"/>
            </p:cNvSpPr>
            <p:nvPr/>
          </p:nvSpPr>
          <p:spPr bwMode="auto">
            <a:xfrm>
              <a:off x="6180" y="2826"/>
              <a:ext cx="1556" cy="389"/>
            </a:xfrm>
            <a:prstGeom prst="rect">
              <a:avLst/>
            </a:prstGeom>
            <a:gradFill rotWithShape="1">
              <a:gsLst>
                <a:gs pos="0">
                  <a:srgbClr val="767676"/>
                </a:gs>
                <a:gs pos="50000">
                  <a:srgbClr val="FFFFFF"/>
                </a:gs>
                <a:gs pos="100000">
                  <a:srgbClr val="767676"/>
                </a:gs>
              </a:gsLst>
              <a:lin ang="5400000" scaled="1"/>
            </a:gradFill>
            <a:ln w="9525">
              <a:solidFill>
                <a:srgbClr val="000000"/>
              </a:solidFill>
              <a:miter lim="800000"/>
              <a:headEnd/>
              <a:tailEnd/>
            </a:ln>
          </p:spPr>
          <p:txBody>
            <a:bodyPr/>
            <a:lstStyle/>
            <a:p>
              <a:pPr algn="just" eaLnBrk="1" hangingPunct="1">
                <a:lnSpc>
                  <a:spcPct val="96000"/>
                </a:lnSpc>
              </a:pPr>
              <a:r>
                <a:rPr lang="zh-CN" altLang="en-US" sz="1400">
                  <a:latin typeface="微软雅黑" pitchFamily="34" charset="-122"/>
                  <a:ea typeface="微软雅黑" pitchFamily="34" charset="-122"/>
                </a:rPr>
                <a:t>数据库服务器</a:t>
              </a:r>
            </a:p>
          </p:txBody>
        </p:sp>
        <p:sp>
          <p:nvSpPr>
            <p:cNvPr id="3085" name="Line 86"/>
            <p:cNvSpPr>
              <a:spLocks noChangeShapeType="1"/>
            </p:cNvSpPr>
            <p:nvPr/>
          </p:nvSpPr>
          <p:spPr bwMode="auto">
            <a:xfrm>
              <a:off x="4289" y="3293"/>
              <a:ext cx="1764" cy="0"/>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3086" name="Freeform 87"/>
            <p:cNvSpPr>
              <a:spLocks/>
            </p:cNvSpPr>
            <p:nvPr/>
          </p:nvSpPr>
          <p:spPr bwMode="auto">
            <a:xfrm>
              <a:off x="6221" y="3308"/>
              <a:ext cx="1485" cy="1"/>
            </a:xfrm>
            <a:custGeom>
              <a:avLst/>
              <a:gdLst>
                <a:gd name="T0" fmla="*/ 0 w 1485"/>
                <a:gd name="T1" fmla="*/ 0 h 1"/>
                <a:gd name="T2" fmla="*/ 1485 w 1485"/>
                <a:gd name="T3" fmla="*/ 0 h 1"/>
                <a:gd name="T4" fmla="*/ 0 60000 65536"/>
                <a:gd name="T5" fmla="*/ 0 60000 65536"/>
                <a:gd name="T6" fmla="*/ 0 w 1485"/>
                <a:gd name="T7" fmla="*/ 0 h 1"/>
                <a:gd name="T8" fmla="*/ 1485 w 1485"/>
                <a:gd name="T9" fmla="*/ 1 h 1"/>
              </a:gdLst>
              <a:ahLst/>
              <a:cxnLst>
                <a:cxn ang="T4">
                  <a:pos x="T0" y="T1"/>
                </a:cxn>
                <a:cxn ang="T5">
                  <a:pos x="T2" y="T3"/>
                </a:cxn>
              </a:cxnLst>
              <a:rect l="T6" t="T7" r="T8" b="T9"/>
              <a:pathLst>
                <a:path w="1485" h="1">
                  <a:moveTo>
                    <a:pt x="0" y="0"/>
                  </a:moveTo>
                  <a:lnTo>
                    <a:pt x="1485" y="0"/>
                  </a:lnTo>
                </a:path>
              </a:pathLst>
            </a:custGeom>
            <a:noFill/>
            <a:ln w="9525">
              <a:solidFill>
                <a:srgbClr val="000000"/>
              </a:solidFill>
              <a:round/>
              <a:headEnd type="triangle" w="med" len="med"/>
              <a:tailEnd type="triangle" w="med" len="med"/>
            </a:ln>
          </p:spPr>
          <p:txBody>
            <a:bodyPr/>
            <a:lstStyle/>
            <a:p>
              <a:endParaRPr lang="zh-CN" altLang="en-US"/>
            </a:p>
          </p:txBody>
        </p:sp>
        <p:graphicFrame>
          <p:nvGraphicFramePr>
            <p:cNvPr id="3074" name="Object 88"/>
            <p:cNvGraphicFramePr>
              <a:graphicFrameLocks noChangeAspect="1"/>
            </p:cNvGraphicFramePr>
            <p:nvPr/>
          </p:nvGraphicFramePr>
          <p:xfrm>
            <a:off x="745" y="3388"/>
            <a:ext cx="6608" cy="3308"/>
          </p:xfrm>
          <a:graphic>
            <a:graphicData uri="http://schemas.openxmlformats.org/presentationml/2006/ole">
              <mc:AlternateContent xmlns:mc="http://schemas.openxmlformats.org/markup-compatibility/2006">
                <mc:Choice xmlns:v="urn:schemas-microsoft-com:vml" Requires="v">
                  <p:oleObj spid="_x0000_s57350" name="Visio" r:id="rId3" imgW="5659942" imgH="2855958" progId="Visio.Drawing.11">
                    <p:embed/>
                  </p:oleObj>
                </mc:Choice>
                <mc:Fallback>
                  <p:oleObj name="Visio" r:id="rId3" imgW="5659942" imgH="2855958" progId="Visio.Drawing.11">
                    <p:embed/>
                    <p:pic>
                      <p:nvPicPr>
                        <p:cNvPr id="0" name="Object 8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 y="3388"/>
                          <a:ext cx="6608" cy="33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7" name="Line 89"/>
            <p:cNvSpPr>
              <a:spLocks noChangeShapeType="1"/>
            </p:cNvSpPr>
            <p:nvPr/>
          </p:nvSpPr>
          <p:spPr bwMode="auto">
            <a:xfrm flipH="1">
              <a:off x="6084" y="2709"/>
              <a:ext cx="1" cy="3770"/>
            </a:xfrm>
            <a:prstGeom prst="line">
              <a:avLst/>
            </a:prstGeom>
            <a:noFill/>
            <a:ln w="9525">
              <a:solidFill>
                <a:srgbClr val="000000"/>
              </a:solidFill>
              <a:round/>
              <a:headEnd/>
              <a:tailEnd/>
            </a:ln>
          </p:spPr>
          <p:txBody>
            <a:bodyPr/>
            <a:lstStyle/>
            <a:p>
              <a:endParaRPr lang="zh-CN" altLang="en-US"/>
            </a:p>
          </p:txBody>
        </p:sp>
        <p:sp>
          <p:nvSpPr>
            <p:cNvPr id="3088" name="Text Box 90"/>
            <p:cNvSpPr txBox="1">
              <a:spLocks noChangeArrowheads="1"/>
            </p:cNvSpPr>
            <p:nvPr/>
          </p:nvSpPr>
          <p:spPr bwMode="auto">
            <a:xfrm>
              <a:off x="5517" y="2431"/>
              <a:ext cx="1039" cy="278"/>
            </a:xfrm>
            <a:prstGeom prst="rect">
              <a:avLst/>
            </a:prstGeom>
            <a:noFill/>
            <a:ln w="9525">
              <a:noFill/>
              <a:miter lim="800000"/>
              <a:headEnd/>
              <a:tailEnd/>
            </a:ln>
          </p:spPr>
          <p:txBody>
            <a:bodyPr lIns="72238" tIns="0" rIns="72238" bIns="36119"/>
            <a:lstStyle/>
            <a:p>
              <a:pPr eaLnBrk="1" hangingPunct="1">
                <a:lnSpc>
                  <a:spcPct val="96000"/>
                </a:lnSpc>
              </a:pPr>
              <a:r>
                <a:rPr lang="zh-CN" altLang="en-US" sz="1400">
                  <a:solidFill>
                    <a:srgbClr val="000000"/>
                  </a:solidFill>
                  <a:latin typeface="微软雅黑" pitchFamily="34" charset="-122"/>
                  <a:ea typeface="微软雅黑" pitchFamily="34" charset="-122"/>
                </a:rPr>
                <a:t>后台</a:t>
              </a:r>
              <a:endParaRPr lang="zh-CN" altLang="en-US" sz="1400">
                <a:latin typeface="微软雅黑" pitchFamily="34" charset="-122"/>
                <a:ea typeface="微软雅黑" pitchFamily="34" charset="-122"/>
              </a:endParaRPr>
            </a:p>
          </p:txBody>
        </p:sp>
        <p:sp>
          <p:nvSpPr>
            <p:cNvPr id="3089" name="Line 91"/>
            <p:cNvSpPr>
              <a:spLocks noChangeShapeType="1"/>
            </p:cNvSpPr>
            <p:nvPr/>
          </p:nvSpPr>
          <p:spPr bwMode="auto">
            <a:xfrm>
              <a:off x="1364" y="2708"/>
              <a:ext cx="2832" cy="1"/>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3090" name="Line 92"/>
            <p:cNvSpPr>
              <a:spLocks noChangeShapeType="1"/>
            </p:cNvSpPr>
            <p:nvPr/>
          </p:nvSpPr>
          <p:spPr bwMode="auto">
            <a:xfrm flipV="1">
              <a:off x="4314" y="2709"/>
              <a:ext cx="3422" cy="1"/>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3091" name="Text Box 93"/>
            <p:cNvSpPr txBox="1">
              <a:spLocks noChangeArrowheads="1"/>
            </p:cNvSpPr>
            <p:nvPr/>
          </p:nvSpPr>
          <p:spPr bwMode="auto">
            <a:xfrm>
              <a:off x="2095" y="2431"/>
              <a:ext cx="1039" cy="278"/>
            </a:xfrm>
            <a:prstGeom prst="rect">
              <a:avLst/>
            </a:prstGeom>
            <a:noFill/>
            <a:ln w="9525">
              <a:noFill/>
              <a:miter lim="800000"/>
              <a:headEnd/>
              <a:tailEnd/>
            </a:ln>
          </p:spPr>
          <p:txBody>
            <a:bodyPr lIns="72238" tIns="0" rIns="72238" bIns="36119"/>
            <a:lstStyle/>
            <a:p>
              <a:pPr eaLnBrk="1" hangingPunct="1">
                <a:lnSpc>
                  <a:spcPct val="96000"/>
                </a:lnSpc>
              </a:pPr>
              <a:r>
                <a:rPr lang="zh-CN" altLang="en-US" sz="1400">
                  <a:solidFill>
                    <a:srgbClr val="000000"/>
                  </a:solidFill>
                  <a:latin typeface="微软雅黑" pitchFamily="34" charset="-122"/>
                  <a:ea typeface="微软雅黑" pitchFamily="34" charset="-122"/>
                </a:rPr>
                <a:t>前台</a:t>
              </a:r>
              <a:endParaRPr lang="zh-CN" altLang="en-US" sz="1400">
                <a:latin typeface="微软雅黑" pitchFamily="34" charset="-122"/>
                <a:ea typeface="微软雅黑" pitchFamily="34" charset="-122"/>
              </a:endParaRPr>
            </a:p>
          </p:txBody>
        </p:sp>
        <p:sp>
          <p:nvSpPr>
            <p:cNvPr id="32788" name="Rectangle 94"/>
            <p:cNvSpPr>
              <a:spLocks noChangeArrowheads="1"/>
            </p:cNvSpPr>
            <p:nvPr/>
          </p:nvSpPr>
          <p:spPr bwMode="auto">
            <a:xfrm>
              <a:off x="4552" y="3748"/>
              <a:ext cx="1414" cy="453"/>
            </a:xfrm>
            <a:prstGeom prst="rect">
              <a:avLst/>
            </a:prstGeom>
            <a:gradFill rotWithShape="1">
              <a:gsLst>
                <a:gs pos="0">
                  <a:srgbClr val="ACB39D"/>
                </a:gs>
                <a:gs pos="50000">
                  <a:srgbClr val="ECF5D7"/>
                </a:gs>
                <a:gs pos="100000">
                  <a:srgbClr val="ACB39D"/>
                </a:gs>
              </a:gsLst>
              <a:lin ang="0" scaled="1"/>
            </a:gradFill>
            <a:ln w="9525">
              <a:solidFill>
                <a:srgbClr val="000000"/>
              </a:solidFill>
              <a:miter lim="800000"/>
              <a:headEnd/>
              <a:tailEnd/>
            </a:ln>
            <a:effectLst>
              <a:outerShdw dist="107763" dir="2700000" algn="ctr" rotWithShape="0">
                <a:srgbClr val="808080">
                  <a:alpha val="50000"/>
                </a:srgbClr>
              </a:outerShdw>
            </a:effectLst>
          </p:spPr>
          <p:txBody>
            <a:bodyPr lIns="72238" tIns="0" rIns="72238" bIns="36119" anchor="ctr"/>
            <a:lstStyle/>
            <a:p>
              <a:pPr eaLnBrk="1" hangingPunct="1">
                <a:lnSpc>
                  <a:spcPct val="80000"/>
                </a:lnSpc>
                <a:defRPr/>
              </a:pPr>
              <a:r>
                <a:rPr lang="zh-CN" altLang="zh-CN" sz="1400">
                  <a:solidFill>
                    <a:srgbClr val="000000"/>
                  </a:solidFill>
                  <a:latin typeface="微软雅黑" pitchFamily="34" charset="-122"/>
                  <a:ea typeface="微软雅黑" pitchFamily="34" charset="-122"/>
                </a:rPr>
                <a:t>中间层</a:t>
              </a:r>
            </a:p>
            <a:p>
              <a:pPr eaLnBrk="1" hangingPunct="1">
                <a:lnSpc>
                  <a:spcPct val="80000"/>
                </a:lnSpc>
                <a:defRPr/>
              </a:pPr>
              <a:r>
                <a:rPr lang="zh-CN" altLang="zh-CN" sz="1400">
                  <a:solidFill>
                    <a:srgbClr val="000000"/>
                  </a:solidFill>
                  <a:latin typeface="微软雅黑" pitchFamily="34" charset="-122"/>
                  <a:ea typeface="微软雅黑" pitchFamily="34" charset="-122"/>
                </a:rPr>
                <a:t>(架构容器)</a:t>
              </a:r>
              <a:endParaRPr lang="zh-CN" altLang="zh-CN" sz="1400">
                <a:latin typeface="微软雅黑" pitchFamily="34" charset="-122"/>
                <a:ea typeface="微软雅黑" pitchFamily="34" charset="-122"/>
              </a:endParaRPr>
            </a:p>
          </p:txBody>
        </p:sp>
        <p:sp>
          <p:nvSpPr>
            <p:cNvPr id="32789" name="Line 95"/>
            <p:cNvSpPr>
              <a:spLocks noChangeShapeType="1"/>
            </p:cNvSpPr>
            <p:nvPr/>
          </p:nvSpPr>
          <p:spPr bwMode="auto">
            <a:xfrm>
              <a:off x="5260" y="3188"/>
              <a:ext cx="0" cy="1519"/>
            </a:xfrm>
            <a:prstGeom prst="line">
              <a:avLst/>
            </a:prstGeom>
            <a:noFill/>
            <a:ln w="12700">
              <a:solidFill>
                <a:srgbClr val="000000"/>
              </a:solidFill>
              <a:round/>
              <a:headEnd/>
              <a:tailEnd/>
            </a:ln>
            <a:effectLst>
              <a:outerShdw dist="45791" dir="2021404" algn="ctr" rotWithShape="0">
                <a:srgbClr val="FFFFFF"/>
              </a:outerShdw>
            </a:effectLst>
          </p:spPr>
          <p:txBody>
            <a:bodyPr wrap="none" lIns="60350" tIns="0" rIns="60350" bIns="0" anchor="ctr"/>
            <a:lstStyle/>
            <a:p>
              <a:pPr>
                <a:defRPr/>
              </a:pPr>
              <a:endParaRPr lang="zh-CN" altLang="en-US"/>
            </a:p>
          </p:txBody>
        </p:sp>
        <p:sp>
          <p:nvSpPr>
            <p:cNvPr id="32790" name="Line 96"/>
            <p:cNvSpPr>
              <a:spLocks noChangeShapeType="1"/>
            </p:cNvSpPr>
            <p:nvPr/>
          </p:nvSpPr>
          <p:spPr bwMode="auto">
            <a:xfrm>
              <a:off x="5260" y="3695"/>
              <a:ext cx="825" cy="0"/>
            </a:xfrm>
            <a:prstGeom prst="line">
              <a:avLst/>
            </a:prstGeom>
            <a:noFill/>
            <a:ln w="12700">
              <a:solidFill>
                <a:srgbClr val="000000"/>
              </a:solidFill>
              <a:round/>
              <a:headEnd type="triangle" w="med" len="med"/>
              <a:tailEnd type="triangle" w="med" len="med"/>
            </a:ln>
            <a:effectLst>
              <a:outerShdw dist="45791" dir="2021404" algn="ctr" rotWithShape="0">
                <a:srgbClr val="FFFFFF"/>
              </a:outerShdw>
            </a:effectLst>
          </p:spPr>
          <p:txBody>
            <a:bodyPr wrap="none" lIns="60350" tIns="0" rIns="60350" bIns="0" anchor="ctr"/>
            <a:lstStyle/>
            <a:p>
              <a:pPr>
                <a:defRPr/>
              </a:pPr>
              <a:endParaRPr lang="zh-CN" altLang="en-US"/>
            </a:p>
          </p:txBody>
        </p:sp>
        <p:sp>
          <p:nvSpPr>
            <p:cNvPr id="3095" name="Line 97"/>
            <p:cNvSpPr>
              <a:spLocks noChangeShapeType="1"/>
            </p:cNvSpPr>
            <p:nvPr/>
          </p:nvSpPr>
          <p:spPr bwMode="auto">
            <a:xfrm>
              <a:off x="1364" y="3696"/>
              <a:ext cx="3863" cy="1"/>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3096" name="Text Box 98"/>
            <p:cNvSpPr txBox="1">
              <a:spLocks noChangeArrowheads="1"/>
            </p:cNvSpPr>
            <p:nvPr/>
          </p:nvSpPr>
          <p:spPr bwMode="auto">
            <a:xfrm>
              <a:off x="5140" y="3418"/>
              <a:ext cx="1039" cy="278"/>
            </a:xfrm>
            <a:prstGeom prst="rect">
              <a:avLst/>
            </a:prstGeom>
            <a:noFill/>
            <a:ln w="9525">
              <a:noFill/>
              <a:miter lim="800000"/>
              <a:headEnd/>
              <a:tailEnd/>
            </a:ln>
          </p:spPr>
          <p:txBody>
            <a:bodyPr lIns="72238" tIns="0" rIns="72238" bIns="36119"/>
            <a:lstStyle/>
            <a:p>
              <a:pPr eaLnBrk="1" hangingPunct="1">
                <a:lnSpc>
                  <a:spcPct val="96000"/>
                </a:lnSpc>
              </a:pPr>
              <a:r>
                <a:rPr lang="zh-CN" altLang="en-US" sz="1400">
                  <a:solidFill>
                    <a:srgbClr val="000000"/>
                  </a:solidFill>
                  <a:latin typeface="微软雅黑" pitchFamily="34" charset="-122"/>
                  <a:ea typeface="微软雅黑" pitchFamily="34" charset="-122"/>
                </a:rPr>
                <a:t>业务层</a:t>
              </a:r>
              <a:endParaRPr lang="zh-CN" altLang="en-US" sz="1400">
                <a:latin typeface="微软雅黑" pitchFamily="34" charset="-122"/>
                <a:ea typeface="微软雅黑" pitchFamily="34" charset="-122"/>
              </a:endParaRPr>
            </a:p>
          </p:txBody>
        </p:sp>
        <p:sp>
          <p:nvSpPr>
            <p:cNvPr id="3097" name="Text Box 99"/>
            <p:cNvSpPr txBox="1">
              <a:spLocks noChangeArrowheads="1"/>
            </p:cNvSpPr>
            <p:nvPr/>
          </p:nvSpPr>
          <p:spPr bwMode="auto">
            <a:xfrm>
              <a:off x="2190" y="3443"/>
              <a:ext cx="2242" cy="253"/>
            </a:xfrm>
            <a:prstGeom prst="rect">
              <a:avLst/>
            </a:prstGeom>
            <a:noFill/>
            <a:ln w="9525">
              <a:noFill/>
              <a:miter lim="800000"/>
              <a:headEnd/>
              <a:tailEnd/>
            </a:ln>
          </p:spPr>
          <p:txBody>
            <a:bodyPr lIns="72238" tIns="0" rIns="72238" bIns="36119"/>
            <a:lstStyle/>
            <a:p>
              <a:pPr algn="just" eaLnBrk="1" hangingPunct="1">
                <a:lnSpc>
                  <a:spcPct val="88000"/>
                </a:lnSpc>
              </a:pPr>
              <a:r>
                <a:rPr lang="zh-CN" altLang="zh-CN" sz="1400">
                  <a:solidFill>
                    <a:srgbClr val="000000"/>
                  </a:solidFill>
                  <a:latin typeface="微软雅黑" pitchFamily="34" charset="-122"/>
                  <a:ea typeface="微软雅黑" pitchFamily="34" charset="-122"/>
                </a:rPr>
                <a:t>Web</a:t>
              </a:r>
              <a:r>
                <a:rPr lang="zh-CN" altLang="en-US" sz="1400">
                  <a:solidFill>
                    <a:srgbClr val="000000"/>
                  </a:solidFill>
                  <a:latin typeface="微软雅黑" pitchFamily="34" charset="-122"/>
                  <a:ea typeface="微软雅黑" pitchFamily="34" charset="-122"/>
                </a:rPr>
                <a:t>层</a:t>
              </a:r>
              <a:r>
                <a:rPr lang="zh-CN" altLang="zh-CN" sz="1400">
                  <a:solidFill>
                    <a:srgbClr val="000000"/>
                  </a:solidFill>
                  <a:latin typeface="微软雅黑" pitchFamily="34" charset="-122"/>
                  <a:ea typeface="微软雅黑" pitchFamily="34" charset="-122"/>
                </a:rPr>
                <a:t>(Http</a:t>
              </a:r>
              <a:r>
                <a:rPr lang="zh-CN" altLang="en-US" sz="1400">
                  <a:solidFill>
                    <a:srgbClr val="000000"/>
                  </a:solidFill>
                  <a:latin typeface="微软雅黑" pitchFamily="34" charset="-122"/>
                  <a:ea typeface="微软雅黑" pitchFamily="34" charset="-122"/>
                </a:rPr>
                <a:t>请求</a:t>
              </a:r>
              <a:r>
                <a:rPr lang="zh-CN" altLang="zh-CN" sz="1400">
                  <a:solidFill>
                    <a:srgbClr val="000000"/>
                  </a:solidFill>
                  <a:latin typeface="微软雅黑" pitchFamily="34" charset="-122"/>
                  <a:ea typeface="微软雅黑" pitchFamily="34" charset="-122"/>
                </a:rPr>
                <a:t>/</a:t>
              </a:r>
              <a:r>
                <a:rPr lang="zh-CN" altLang="en-US" sz="1400">
                  <a:solidFill>
                    <a:srgbClr val="000000"/>
                  </a:solidFill>
                  <a:latin typeface="微软雅黑" pitchFamily="34" charset="-122"/>
                  <a:ea typeface="微软雅黑" pitchFamily="34" charset="-122"/>
                </a:rPr>
                <a:t>响应</a:t>
              </a:r>
              <a:r>
                <a:rPr lang="zh-CN" altLang="zh-CN" sz="1400">
                  <a:solidFill>
                    <a:srgbClr val="000000"/>
                  </a:solidFill>
                  <a:latin typeface="微软雅黑" pitchFamily="34" charset="-122"/>
                  <a:ea typeface="微软雅黑" pitchFamily="34" charset="-122"/>
                </a:rPr>
                <a:t>)</a:t>
              </a:r>
            </a:p>
            <a:p>
              <a:pPr eaLnBrk="1" hangingPunct="1">
                <a:lnSpc>
                  <a:spcPct val="88000"/>
                </a:lnSpc>
              </a:pPr>
              <a:r>
                <a:rPr lang="zh-CN" altLang="en-US" sz="1400">
                  <a:solidFill>
                    <a:srgbClr val="000000"/>
                  </a:solidFill>
                  <a:latin typeface="微软雅黑" pitchFamily="34" charset="-122"/>
                  <a:ea typeface="微软雅黑" pitchFamily="34" charset="-122"/>
                </a:rPr>
                <a:t>请求</a:t>
              </a:r>
              <a:endParaRPr lang="zh-CN" altLang="en-US" sz="1400">
                <a:latin typeface="微软雅黑" pitchFamily="34" charset="-122"/>
                <a:ea typeface="微软雅黑" pitchFamily="34" charset="-122"/>
              </a:endParaRPr>
            </a:p>
          </p:txBody>
        </p:sp>
      </p:grpSp>
      <p:sp>
        <p:nvSpPr>
          <p:cNvPr id="3078" name="矩形 28"/>
          <p:cNvSpPr>
            <a:spLocks noChangeArrowheads="1"/>
          </p:cNvSpPr>
          <p:nvPr/>
        </p:nvSpPr>
        <p:spPr bwMode="auto">
          <a:xfrm>
            <a:off x="501650" y="5838825"/>
            <a:ext cx="8318500" cy="830263"/>
          </a:xfrm>
          <a:prstGeom prst="rect">
            <a:avLst/>
          </a:prstGeom>
          <a:noFill/>
          <a:ln w="9525">
            <a:noFill/>
            <a:miter lim="800000"/>
            <a:headEnd/>
            <a:tailEnd/>
          </a:ln>
        </p:spPr>
        <p:txBody>
          <a:bodyPr>
            <a:spAutoFit/>
          </a:bodyPr>
          <a:lstStyle/>
          <a:p>
            <a:pPr eaLnBrk="1" hangingPunct="1">
              <a:buFont typeface="Wingdings" pitchFamily="2" charset="2"/>
              <a:buNone/>
            </a:pPr>
            <a:r>
              <a:rPr lang="zh-CN" altLang="en-US" sz="1600" b="1" dirty="0">
                <a:solidFill>
                  <a:schemeClr val="tx2"/>
                </a:solidFill>
                <a:latin typeface="微软雅黑" pitchFamily="34" charset="-122"/>
                <a:ea typeface="微软雅黑" pitchFamily="34" charset="-122"/>
              </a:rPr>
              <a:t>物理上的分层是分布式体系结构，常用的配置方式见上图，它在网络上分为客户机、</a:t>
            </a:r>
            <a:r>
              <a:rPr lang="en-US" altLang="zh-CN" sz="1600" b="1" dirty="0">
                <a:solidFill>
                  <a:schemeClr val="tx2"/>
                </a:solidFill>
                <a:latin typeface="微软雅黑" pitchFamily="34" charset="-122"/>
                <a:ea typeface="微软雅黑" pitchFamily="34" charset="-122"/>
              </a:rPr>
              <a:t>Web</a:t>
            </a:r>
            <a:r>
              <a:rPr lang="zh-CN" altLang="en-US" sz="1600" b="1" dirty="0">
                <a:solidFill>
                  <a:schemeClr val="tx2"/>
                </a:solidFill>
                <a:latin typeface="微软雅黑" pitchFamily="34" charset="-122"/>
                <a:ea typeface="微软雅黑" pitchFamily="34" charset="-122"/>
              </a:rPr>
              <a:t>服务器和数据库服务器三层，在运行时可以做到逻辑上的三层或</a:t>
            </a:r>
            <a:r>
              <a:rPr lang="en-US" altLang="zh-CN" sz="1600" b="1" dirty="0">
                <a:solidFill>
                  <a:schemeClr val="tx2"/>
                </a:solidFill>
                <a:latin typeface="微软雅黑" pitchFamily="34" charset="-122"/>
                <a:ea typeface="微软雅黑" pitchFamily="34" charset="-122"/>
              </a:rPr>
              <a:t>N</a:t>
            </a:r>
            <a:r>
              <a:rPr lang="zh-CN" altLang="en-US" sz="1600" b="1" dirty="0">
                <a:solidFill>
                  <a:schemeClr val="tx2"/>
                </a:solidFill>
                <a:latin typeface="微软雅黑" pitchFamily="34" charset="-122"/>
                <a:ea typeface="微软雅黑" pitchFamily="34" charset="-122"/>
              </a:rPr>
              <a:t>层，因此物理上的分层并不等于是逻辑上分层。物理上的分层是解决软件的部署，是逻辑分层的载体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9" name="Rectangle 7"/>
          <p:cNvSpPr>
            <a:spLocks noChangeArrowheads="1"/>
          </p:cNvSpPr>
          <p:nvPr/>
        </p:nvSpPr>
        <p:spPr bwMode="auto">
          <a:xfrm>
            <a:off x="1492250" y="1765300"/>
            <a:ext cx="6462713" cy="4105275"/>
          </a:xfrm>
          <a:prstGeom prst="rect">
            <a:avLst/>
          </a:prstGeom>
          <a:noFill/>
          <a:ln w="9525">
            <a:noFill/>
            <a:miter lim="800000"/>
            <a:headEnd/>
            <a:tailEnd/>
          </a:ln>
        </p:spPr>
        <p:txBody>
          <a:bodyPr/>
          <a:lstStyle/>
          <a:p>
            <a:pPr marL="742950" lvl="1" indent="-296863" eaLnBrk="1" hangingPunct="1">
              <a:spcBef>
                <a:spcPct val="55000"/>
              </a:spcBef>
              <a:buFont typeface="Wingdings" pitchFamily="2" charset="2"/>
              <a:buNone/>
            </a:pPr>
            <a:endParaRPr lang="zh-CN" altLang="en-US">
              <a:latin typeface="微软雅黑" pitchFamily="34" charset="-122"/>
              <a:ea typeface="微软雅黑" pitchFamily="34" charset="-122"/>
            </a:endParaRPr>
          </a:p>
          <a:p>
            <a:pPr marL="742950" lvl="1" indent="-296863" eaLnBrk="1" hangingPunct="1">
              <a:spcBef>
                <a:spcPct val="55000"/>
              </a:spcBef>
              <a:buFont typeface="Wingdings" pitchFamily="2" charset="2"/>
              <a:buChar char="Ø"/>
            </a:pPr>
            <a:endParaRPr lang="en-US" altLang="zh-CN" sz="2400">
              <a:latin typeface="微软雅黑" pitchFamily="34" charset="-122"/>
              <a:ea typeface="微软雅黑" pitchFamily="34" charset="-122"/>
            </a:endParaRPr>
          </a:p>
          <a:p>
            <a:pPr marL="266700" indent="-266700" eaLnBrk="1" hangingPunct="1">
              <a:spcBef>
                <a:spcPct val="55000"/>
              </a:spcBef>
            </a:pPr>
            <a:endParaRPr lang="zh-CN" altLang="en-US" sz="2400">
              <a:latin typeface="微软雅黑" pitchFamily="34" charset="-122"/>
              <a:ea typeface="微软雅黑" pitchFamily="34" charset="-122"/>
            </a:endParaRPr>
          </a:p>
        </p:txBody>
      </p:sp>
      <p:sp>
        <p:nvSpPr>
          <p:cNvPr id="27651" name="Rectangle 36"/>
          <p:cNvSpPr>
            <a:spLocks noChangeArrowheads="1"/>
          </p:cNvSpPr>
          <p:nvPr/>
        </p:nvSpPr>
        <p:spPr bwMode="ltGray">
          <a:xfrm>
            <a:off x="0" y="-184150"/>
            <a:ext cx="184150" cy="368300"/>
          </a:xfrm>
          <a:prstGeom prst="rect">
            <a:avLst/>
          </a:prstGeom>
          <a:noFill/>
          <a:ln w="9525" algn="ctr">
            <a:noFill/>
            <a:miter lim="800000"/>
            <a:headEnd/>
            <a:tailEnd/>
          </a:ln>
          <a:effectLst>
            <a:prstShdw prst="shdw17" dist="17961" dir="2700000">
              <a:srgbClr val="7A8E99"/>
            </a:prstShdw>
          </a:effectLst>
        </p:spPr>
        <p:txBody>
          <a:bodyPr wrap="none" anchor="ctr">
            <a:spAutoFit/>
          </a:bodyPr>
          <a:lstStyle/>
          <a:p>
            <a:pPr eaLnBrk="1" hangingPunct="1"/>
            <a:endParaRPr lang="zh-CN" altLang="en-US"/>
          </a:p>
        </p:txBody>
      </p:sp>
      <p:sp>
        <p:nvSpPr>
          <p:cNvPr id="27652" name="Text Box 70"/>
          <p:cNvSpPr txBox="1">
            <a:spLocks noChangeArrowheads="1"/>
          </p:cNvSpPr>
          <p:nvPr/>
        </p:nvSpPr>
        <p:spPr bwMode="ltGray">
          <a:xfrm>
            <a:off x="812800" y="1333500"/>
            <a:ext cx="7862888" cy="707886"/>
          </a:xfrm>
          <a:prstGeom prst="rect">
            <a:avLst/>
          </a:prstGeom>
          <a:noFill/>
          <a:ln w="9525" algn="ctr">
            <a:noFill/>
            <a:miter lim="800000"/>
            <a:headEnd/>
            <a:tailEnd/>
          </a:ln>
          <a:effectLst>
            <a:prstShdw prst="shdw17" dist="17961" dir="2700000">
              <a:srgbClr val="7A8E99"/>
            </a:prstShdw>
          </a:effectLst>
        </p:spPr>
        <p:txBody>
          <a:bodyPr>
            <a:spAutoFit/>
          </a:bodyPr>
          <a:lstStyle/>
          <a:p>
            <a:pPr eaLnBrk="1" hangingPunct="1">
              <a:spcBef>
                <a:spcPct val="50000"/>
              </a:spcBef>
            </a:pPr>
            <a:r>
              <a:rPr lang="zh-CN" altLang="en-US" sz="2000" dirty="0">
                <a:solidFill>
                  <a:schemeClr val="tx2"/>
                </a:solidFill>
                <a:latin typeface="微软雅黑" pitchFamily="34" charset="-122"/>
                <a:ea typeface="微软雅黑" pitchFamily="34" charset="-122"/>
              </a:rPr>
              <a:t>从物理节点上看，客户层与业务层是分离的。它们之间的联系是依靠</a:t>
            </a:r>
            <a:r>
              <a:rPr lang="en-US" altLang="zh-CN" sz="2000" dirty="0">
                <a:solidFill>
                  <a:schemeClr val="tx2"/>
                </a:solidFill>
                <a:latin typeface="微软雅黑" pitchFamily="34" charset="-122"/>
                <a:ea typeface="微软雅黑" pitchFamily="34" charset="-122"/>
              </a:rPr>
              <a:t>Web</a:t>
            </a:r>
            <a:r>
              <a:rPr lang="zh-CN" altLang="en-US" sz="2000" dirty="0">
                <a:solidFill>
                  <a:schemeClr val="tx2"/>
                </a:solidFill>
                <a:latin typeface="微软雅黑" pitchFamily="34" charset="-122"/>
                <a:ea typeface="微软雅黑" pitchFamily="34" charset="-122"/>
              </a:rPr>
              <a:t>服务器。</a:t>
            </a:r>
            <a:r>
              <a:rPr lang="en-US" altLang="zh-CN" sz="2000" dirty="0">
                <a:solidFill>
                  <a:schemeClr val="tx2"/>
                </a:solidFill>
                <a:latin typeface="微软雅黑" pitchFamily="34" charset="-122"/>
                <a:ea typeface="微软雅黑" pitchFamily="34" charset="-122"/>
              </a:rPr>
              <a:t>Web</a:t>
            </a:r>
            <a:r>
              <a:rPr lang="zh-CN" altLang="en-US" sz="2000" dirty="0">
                <a:solidFill>
                  <a:schemeClr val="tx2"/>
                </a:solidFill>
                <a:latin typeface="微软雅黑" pitchFamily="34" charset="-122"/>
                <a:ea typeface="微软雅黑" pitchFamily="34" charset="-122"/>
              </a:rPr>
              <a:t>服务器又称为</a:t>
            </a:r>
            <a:r>
              <a:rPr lang="zh-CN" altLang="en-US" sz="2000" dirty="0" smtClean="0">
                <a:solidFill>
                  <a:schemeClr val="tx2"/>
                </a:solidFill>
                <a:latin typeface="微软雅黑" pitchFamily="34" charset="-122"/>
                <a:ea typeface="微软雅黑" pitchFamily="34" charset="-122"/>
              </a:rPr>
              <a:t>“中间层”， 见</a:t>
            </a:r>
            <a:r>
              <a:rPr lang="zh-CN" altLang="en-US" sz="2000" dirty="0">
                <a:solidFill>
                  <a:schemeClr val="tx2"/>
                </a:solidFill>
                <a:latin typeface="微软雅黑" pitchFamily="34" charset="-122"/>
                <a:ea typeface="微软雅黑" pitchFamily="34" charset="-122"/>
              </a:rPr>
              <a:t>图。 </a:t>
            </a:r>
          </a:p>
        </p:txBody>
      </p:sp>
      <p:grpSp>
        <p:nvGrpSpPr>
          <p:cNvPr id="3" name="Group 72"/>
          <p:cNvGrpSpPr>
            <a:grpSpLocks noChangeAspect="1"/>
          </p:cNvGrpSpPr>
          <p:nvPr/>
        </p:nvGrpSpPr>
        <p:grpSpPr bwMode="auto">
          <a:xfrm>
            <a:off x="1439863" y="2779713"/>
            <a:ext cx="6518275" cy="1766887"/>
            <a:chOff x="1701" y="1929"/>
            <a:chExt cx="8496" cy="2783"/>
          </a:xfrm>
        </p:grpSpPr>
        <p:sp>
          <p:nvSpPr>
            <p:cNvPr id="27656" name="AutoShape 73"/>
            <p:cNvSpPr>
              <a:spLocks noChangeAspect="1" noChangeArrowheads="1"/>
            </p:cNvSpPr>
            <p:nvPr/>
          </p:nvSpPr>
          <p:spPr bwMode="auto">
            <a:xfrm>
              <a:off x="1701" y="1929"/>
              <a:ext cx="8496" cy="2783"/>
            </a:xfrm>
            <a:prstGeom prst="rect">
              <a:avLst/>
            </a:prstGeom>
            <a:noFill/>
            <a:ln w="9525">
              <a:noFill/>
              <a:miter lim="800000"/>
              <a:headEnd/>
              <a:tailEnd/>
            </a:ln>
          </p:spPr>
          <p:txBody>
            <a:bodyPr/>
            <a:lstStyle/>
            <a:p>
              <a:pPr eaLnBrk="1" hangingPunct="1"/>
              <a:endParaRPr lang="zh-CN" altLang="en-US" sz="1400">
                <a:latin typeface="微软雅黑" pitchFamily="34" charset="-122"/>
                <a:ea typeface="微软雅黑" pitchFamily="34" charset="-122"/>
              </a:endParaRPr>
            </a:p>
          </p:txBody>
        </p:sp>
        <p:sp>
          <p:nvSpPr>
            <p:cNvPr id="27657" name="Text Box 74"/>
            <p:cNvSpPr txBox="1">
              <a:spLocks noChangeArrowheads="1"/>
            </p:cNvSpPr>
            <p:nvPr/>
          </p:nvSpPr>
          <p:spPr bwMode="auto">
            <a:xfrm>
              <a:off x="3425" y="1929"/>
              <a:ext cx="1440" cy="506"/>
            </a:xfrm>
            <a:prstGeom prst="rect">
              <a:avLst/>
            </a:prstGeom>
            <a:solidFill>
              <a:srgbClr val="FFFFFF"/>
            </a:solidFill>
            <a:ln w="9525">
              <a:noFill/>
              <a:miter lim="800000"/>
              <a:headEnd/>
              <a:tailEnd/>
            </a:ln>
          </p:spPr>
          <p:txBody>
            <a:bodyPr tIns="0" bIns="0"/>
            <a:lstStyle/>
            <a:p>
              <a:pPr algn="just" eaLnBrk="1" hangingPunct="1">
                <a:lnSpc>
                  <a:spcPct val="96000"/>
                </a:lnSpc>
              </a:pPr>
              <a:r>
                <a:rPr lang="en-US" altLang="zh-CN" sz="1400">
                  <a:latin typeface="微软雅黑" pitchFamily="34" charset="-122"/>
                  <a:ea typeface="微软雅黑" pitchFamily="34" charset="-122"/>
                </a:rPr>
                <a:t>Web</a:t>
              </a:r>
              <a:r>
                <a:rPr lang="zh-CN" altLang="en-US" sz="1400">
                  <a:latin typeface="微软雅黑" pitchFamily="34" charset="-122"/>
                  <a:ea typeface="微软雅黑" pitchFamily="34" charset="-122"/>
                </a:rPr>
                <a:t>层</a:t>
              </a:r>
            </a:p>
          </p:txBody>
        </p:sp>
        <p:sp>
          <p:nvSpPr>
            <p:cNvPr id="27658" name="Text Box 75"/>
            <p:cNvSpPr txBox="1">
              <a:spLocks noChangeArrowheads="1"/>
            </p:cNvSpPr>
            <p:nvPr/>
          </p:nvSpPr>
          <p:spPr bwMode="auto">
            <a:xfrm>
              <a:off x="7437" y="1929"/>
              <a:ext cx="1440" cy="506"/>
            </a:xfrm>
            <a:prstGeom prst="rect">
              <a:avLst/>
            </a:prstGeom>
            <a:solidFill>
              <a:srgbClr val="FFFFFF"/>
            </a:solidFill>
            <a:ln w="9525">
              <a:noFill/>
              <a:miter lim="800000"/>
              <a:headEnd/>
              <a:tailEnd/>
            </a:ln>
          </p:spPr>
          <p:txBody>
            <a:bodyPr tIns="0"/>
            <a:lstStyle/>
            <a:p>
              <a:pPr algn="just" eaLnBrk="1" hangingPunct="1">
                <a:lnSpc>
                  <a:spcPct val="96000"/>
                </a:lnSpc>
              </a:pPr>
              <a:r>
                <a:rPr lang="zh-CN" altLang="en-US" sz="1400">
                  <a:latin typeface="微软雅黑" pitchFamily="34" charset="-122"/>
                  <a:ea typeface="微软雅黑" pitchFamily="34" charset="-122"/>
                </a:rPr>
                <a:t>业务层</a:t>
              </a:r>
            </a:p>
          </p:txBody>
        </p:sp>
        <p:sp>
          <p:nvSpPr>
            <p:cNvPr id="33803" name="Rectangle 76"/>
            <p:cNvSpPr>
              <a:spLocks noChangeArrowheads="1"/>
            </p:cNvSpPr>
            <p:nvPr/>
          </p:nvSpPr>
          <p:spPr bwMode="auto">
            <a:xfrm>
              <a:off x="4842" y="2689"/>
              <a:ext cx="3067" cy="1770"/>
            </a:xfrm>
            <a:prstGeom prst="rect">
              <a:avLst/>
            </a:prstGeom>
            <a:gradFill rotWithShape="1">
              <a:gsLst>
                <a:gs pos="0">
                  <a:srgbClr val="ACB39D"/>
                </a:gs>
                <a:gs pos="50000">
                  <a:srgbClr val="ECF5D7"/>
                </a:gs>
                <a:gs pos="100000">
                  <a:srgbClr val="ACB39D"/>
                </a:gs>
              </a:gsLst>
              <a:lin ang="0" scaled="1"/>
            </a:gradFill>
            <a:ln w="9525">
              <a:solidFill>
                <a:srgbClr val="000000"/>
              </a:solidFill>
              <a:miter lim="800000"/>
              <a:headEnd/>
              <a:tailEnd/>
            </a:ln>
            <a:effectLst>
              <a:outerShdw dist="107763" dir="2700000" algn="ctr" rotWithShape="0">
                <a:srgbClr val="808080">
                  <a:alpha val="50000"/>
                </a:srgbClr>
              </a:outerShdw>
            </a:effectLst>
          </p:spPr>
          <p:txBody>
            <a:bodyPr lIns="72238" tIns="36119" rIns="72238" bIns="36119" anchor="ctr"/>
            <a:lstStyle/>
            <a:p>
              <a:pPr eaLnBrk="1" hangingPunct="1">
                <a:lnSpc>
                  <a:spcPct val="96000"/>
                </a:lnSpc>
                <a:defRPr/>
              </a:pPr>
              <a:r>
                <a:rPr lang="zh-CN" altLang="en-US" sz="1400">
                  <a:solidFill>
                    <a:srgbClr val="000000"/>
                  </a:solidFill>
                  <a:latin typeface="微软雅黑" pitchFamily="34" charset="-122"/>
                  <a:ea typeface="微软雅黑" pitchFamily="34" charset="-122"/>
                </a:rPr>
                <a:t>中间层</a:t>
              </a:r>
            </a:p>
            <a:p>
              <a:pPr eaLnBrk="1" hangingPunct="1">
                <a:lnSpc>
                  <a:spcPct val="96000"/>
                </a:lnSpc>
                <a:defRPr/>
              </a:pPr>
              <a:r>
                <a:rPr lang="en-US" altLang="zh-CN" sz="1400">
                  <a:solidFill>
                    <a:srgbClr val="000000"/>
                  </a:solidFill>
                  <a:latin typeface="微软雅黑" pitchFamily="34" charset="-122"/>
                  <a:ea typeface="微软雅黑" pitchFamily="34" charset="-122"/>
                </a:rPr>
                <a:t>(</a:t>
              </a:r>
              <a:r>
                <a:rPr lang="zh-CN" altLang="en-US" sz="1400">
                  <a:solidFill>
                    <a:srgbClr val="000000"/>
                  </a:solidFill>
                  <a:latin typeface="微软雅黑" pitchFamily="34" charset="-122"/>
                  <a:ea typeface="微软雅黑" pitchFamily="34" charset="-122"/>
                </a:rPr>
                <a:t>架构容器</a:t>
              </a:r>
              <a:r>
                <a:rPr lang="en-US" altLang="zh-CN" sz="1400">
                  <a:solidFill>
                    <a:srgbClr val="000000"/>
                  </a:solidFill>
                  <a:latin typeface="微软雅黑" pitchFamily="34" charset="-122"/>
                  <a:ea typeface="微软雅黑" pitchFamily="34" charset="-122"/>
                </a:rPr>
                <a:t>)</a:t>
              </a:r>
              <a:endParaRPr lang="en-US" altLang="zh-CN" sz="1400">
                <a:latin typeface="微软雅黑" pitchFamily="34" charset="-122"/>
                <a:ea typeface="微软雅黑" pitchFamily="34" charset="-122"/>
              </a:endParaRPr>
            </a:p>
          </p:txBody>
        </p:sp>
        <p:sp>
          <p:nvSpPr>
            <p:cNvPr id="33804" name="Form"/>
            <p:cNvSpPr>
              <a:spLocks noEditPoints="1" noChangeArrowheads="1"/>
            </p:cNvSpPr>
            <p:nvPr/>
          </p:nvSpPr>
          <p:spPr bwMode="auto">
            <a:xfrm>
              <a:off x="2245" y="2434"/>
              <a:ext cx="1059" cy="76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60000 65536"/>
                <a:gd name="T15" fmla="*/ 0 60000 65536"/>
                <a:gd name="T16" fmla="*/ 0 60000 65536"/>
                <a:gd name="T17" fmla="*/ 0 60000 65536"/>
                <a:gd name="T18" fmla="*/ 0 60000 65536"/>
                <a:gd name="T19" fmla="*/ 0 60000 65536"/>
                <a:gd name="T20" fmla="*/ 0 60000 65536"/>
                <a:gd name="T21" fmla="*/ 4732 w 21600"/>
                <a:gd name="T22" fmla="*/ 1307 h 21600"/>
                <a:gd name="T23" fmla="*/ 19418 w 21600"/>
                <a:gd name="T24" fmla="*/ 16342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12840" y="18507"/>
                  </a:moveTo>
                  <a:lnTo>
                    <a:pt x="16051" y="18507"/>
                  </a:lnTo>
                  <a:lnTo>
                    <a:pt x="16051" y="19260"/>
                  </a:lnTo>
                  <a:lnTo>
                    <a:pt x="12840" y="19260"/>
                  </a:lnTo>
                  <a:lnTo>
                    <a:pt x="12840" y="18507"/>
                  </a:lnTo>
                  <a:close/>
                </a:path>
                <a:path w="21600" h="21600" extrusionOk="0">
                  <a:moveTo>
                    <a:pt x="16731" y="18507"/>
                  </a:moveTo>
                  <a:lnTo>
                    <a:pt x="19941" y="18507"/>
                  </a:lnTo>
                  <a:lnTo>
                    <a:pt x="19941" y="19260"/>
                  </a:lnTo>
                  <a:lnTo>
                    <a:pt x="16731" y="19260"/>
                  </a:lnTo>
                  <a:lnTo>
                    <a:pt x="16731" y="18507"/>
                  </a:lnTo>
                  <a:close/>
                </a:path>
                <a:path w="21600" h="21600" extrusionOk="0">
                  <a:moveTo>
                    <a:pt x="1913" y="1194"/>
                  </a:moveTo>
                  <a:lnTo>
                    <a:pt x="3699" y="1194"/>
                  </a:lnTo>
                  <a:lnTo>
                    <a:pt x="2678" y="1832"/>
                  </a:lnTo>
                  <a:lnTo>
                    <a:pt x="2296" y="1538"/>
                  </a:lnTo>
                  <a:lnTo>
                    <a:pt x="2125" y="1636"/>
                  </a:lnTo>
                  <a:lnTo>
                    <a:pt x="2700" y="2078"/>
                  </a:lnTo>
                  <a:lnTo>
                    <a:pt x="3699" y="1440"/>
                  </a:lnTo>
                  <a:lnTo>
                    <a:pt x="3699" y="2176"/>
                  </a:lnTo>
                  <a:lnTo>
                    <a:pt x="1913" y="2176"/>
                  </a:lnTo>
                  <a:lnTo>
                    <a:pt x="1913" y="1194"/>
                  </a:lnTo>
                  <a:close/>
                </a:path>
                <a:path w="21600" h="21600" extrusionOk="0">
                  <a:moveTo>
                    <a:pt x="1913" y="2765"/>
                  </a:moveTo>
                  <a:lnTo>
                    <a:pt x="3699" y="2765"/>
                  </a:lnTo>
                  <a:lnTo>
                    <a:pt x="2678" y="3403"/>
                  </a:lnTo>
                  <a:lnTo>
                    <a:pt x="2296" y="3109"/>
                  </a:lnTo>
                  <a:lnTo>
                    <a:pt x="2125" y="3207"/>
                  </a:lnTo>
                  <a:lnTo>
                    <a:pt x="2700" y="3649"/>
                  </a:lnTo>
                  <a:lnTo>
                    <a:pt x="3699" y="3010"/>
                  </a:lnTo>
                  <a:lnTo>
                    <a:pt x="3699" y="3747"/>
                  </a:lnTo>
                  <a:lnTo>
                    <a:pt x="1913" y="3747"/>
                  </a:lnTo>
                  <a:lnTo>
                    <a:pt x="1913" y="2765"/>
                  </a:lnTo>
                  <a:close/>
                </a:path>
                <a:path w="21600" h="21600" extrusionOk="0">
                  <a:moveTo>
                    <a:pt x="1913" y="4336"/>
                  </a:moveTo>
                  <a:lnTo>
                    <a:pt x="3699" y="4336"/>
                  </a:lnTo>
                  <a:lnTo>
                    <a:pt x="2678" y="4974"/>
                  </a:lnTo>
                  <a:lnTo>
                    <a:pt x="2296" y="4680"/>
                  </a:lnTo>
                  <a:lnTo>
                    <a:pt x="2125" y="4778"/>
                  </a:lnTo>
                  <a:lnTo>
                    <a:pt x="2700" y="5220"/>
                  </a:lnTo>
                  <a:lnTo>
                    <a:pt x="3699" y="4581"/>
                  </a:lnTo>
                  <a:lnTo>
                    <a:pt x="3699" y="5318"/>
                  </a:lnTo>
                  <a:lnTo>
                    <a:pt x="1913" y="5318"/>
                  </a:lnTo>
                  <a:lnTo>
                    <a:pt x="1913" y="4336"/>
                  </a:lnTo>
                  <a:close/>
                </a:path>
                <a:path w="21600" h="21600" extrusionOk="0">
                  <a:moveTo>
                    <a:pt x="1913" y="5907"/>
                  </a:moveTo>
                  <a:lnTo>
                    <a:pt x="3699" y="5907"/>
                  </a:lnTo>
                  <a:lnTo>
                    <a:pt x="2678" y="6545"/>
                  </a:lnTo>
                  <a:lnTo>
                    <a:pt x="2296" y="6250"/>
                  </a:lnTo>
                  <a:lnTo>
                    <a:pt x="2125" y="6349"/>
                  </a:lnTo>
                  <a:lnTo>
                    <a:pt x="2700" y="6790"/>
                  </a:lnTo>
                  <a:lnTo>
                    <a:pt x="3699" y="6152"/>
                  </a:lnTo>
                  <a:lnTo>
                    <a:pt x="3699" y="6889"/>
                  </a:lnTo>
                  <a:lnTo>
                    <a:pt x="1913" y="6889"/>
                  </a:lnTo>
                  <a:lnTo>
                    <a:pt x="1913" y="5907"/>
                  </a:lnTo>
                  <a:close/>
                </a:path>
                <a:path w="21600" h="21600" extrusionOk="0">
                  <a:moveTo>
                    <a:pt x="1913" y="7478"/>
                  </a:moveTo>
                  <a:lnTo>
                    <a:pt x="3699" y="7478"/>
                  </a:lnTo>
                  <a:lnTo>
                    <a:pt x="2678" y="8116"/>
                  </a:lnTo>
                  <a:lnTo>
                    <a:pt x="2296" y="7821"/>
                  </a:lnTo>
                  <a:lnTo>
                    <a:pt x="2125" y="7919"/>
                  </a:lnTo>
                  <a:lnTo>
                    <a:pt x="2700" y="8361"/>
                  </a:lnTo>
                  <a:lnTo>
                    <a:pt x="3699" y="7723"/>
                  </a:lnTo>
                  <a:lnTo>
                    <a:pt x="3699" y="8460"/>
                  </a:lnTo>
                  <a:lnTo>
                    <a:pt x="1913" y="8460"/>
                  </a:lnTo>
                  <a:lnTo>
                    <a:pt x="1913" y="7478"/>
                  </a:lnTo>
                  <a:close/>
                </a:path>
                <a:path w="21600" h="21600" extrusionOk="0">
                  <a:moveTo>
                    <a:pt x="1913" y="9049"/>
                  </a:moveTo>
                  <a:lnTo>
                    <a:pt x="3699" y="9049"/>
                  </a:lnTo>
                  <a:lnTo>
                    <a:pt x="2678" y="9687"/>
                  </a:lnTo>
                  <a:lnTo>
                    <a:pt x="2296" y="9392"/>
                  </a:lnTo>
                  <a:lnTo>
                    <a:pt x="2125" y="9490"/>
                  </a:lnTo>
                  <a:lnTo>
                    <a:pt x="2700" y="9932"/>
                  </a:lnTo>
                  <a:lnTo>
                    <a:pt x="3699" y="9294"/>
                  </a:lnTo>
                  <a:lnTo>
                    <a:pt x="3699" y="10030"/>
                  </a:lnTo>
                  <a:lnTo>
                    <a:pt x="1913" y="10030"/>
                  </a:lnTo>
                  <a:lnTo>
                    <a:pt x="1913" y="9049"/>
                  </a:lnTo>
                  <a:close/>
                </a:path>
                <a:path w="21600" h="21600" extrusionOk="0">
                  <a:moveTo>
                    <a:pt x="1913" y="10620"/>
                  </a:moveTo>
                  <a:lnTo>
                    <a:pt x="3699" y="10620"/>
                  </a:lnTo>
                  <a:lnTo>
                    <a:pt x="2678" y="11258"/>
                  </a:lnTo>
                  <a:lnTo>
                    <a:pt x="2296" y="10963"/>
                  </a:lnTo>
                  <a:lnTo>
                    <a:pt x="2125" y="11061"/>
                  </a:lnTo>
                  <a:lnTo>
                    <a:pt x="2700" y="11503"/>
                  </a:lnTo>
                  <a:lnTo>
                    <a:pt x="3699" y="10865"/>
                  </a:lnTo>
                  <a:lnTo>
                    <a:pt x="3699" y="11601"/>
                  </a:lnTo>
                  <a:lnTo>
                    <a:pt x="1913" y="11601"/>
                  </a:lnTo>
                  <a:lnTo>
                    <a:pt x="1913" y="10620"/>
                  </a:lnTo>
                  <a:close/>
                </a:path>
                <a:path w="21600" h="21600" extrusionOk="0">
                  <a:moveTo>
                    <a:pt x="1913" y="12190"/>
                  </a:moveTo>
                  <a:lnTo>
                    <a:pt x="3699" y="12190"/>
                  </a:lnTo>
                  <a:lnTo>
                    <a:pt x="2678" y="12829"/>
                  </a:lnTo>
                  <a:lnTo>
                    <a:pt x="2296" y="12534"/>
                  </a:lnTo>
                  <a:lnTo>
                    <a:pt x="2125" y="12632"/>
                  </a:lnTo>
                  <a:lnTo>
                    <a:pt x="2700" y="13074"/>
                  </a:lnTo>
                  <a:lnTo>
                    <a:pt x="3699" y="12436"/>
                  </a:lnTo>
                  <a:lnTo>
                    <a:pt x="3699" y="13172"/>
                  </a:lnTo>
                  <a:lnTo>
                    <a:pt x="1913" y="13172"/>
                  </a:lnTo>
                  <a:lnTo>
                    <a:pt x="1913" y="12190"/>
                  </a:lnTo>
                  <a:close/>
                </a:path>
                <a:path w="21600" h="21600" extrusionOk="0">
                  <a:moveTo>
                    <a:pt x="1913" y="13761"/>
                  </a:moveTo>
                  <a:lnTo>
                    <a:pt x="3699" y="13761"/>
                  </a:lnTo>
                  <a:lnTo>
                    <a:pt x="2678" y="14400"/>
                  </a:lnTo>
                  <a:lnTo>
                    <a:pt x="2296" y="14105"/>
                  </a:lnTo>
                  <a:lnTo>
                    <a:pt x="2125" y="14203"/>
                  </a:lnTo>
                  <a:lnTo>
                    <a:pt x="2700" y="14645"/>
                  </a:lnTo>
                  <a:lnTo>
                    <a:pt x="3699" y="14007"/>
                  </a:lnTo>
                  <a:lnTo>
                    <a:pt x="3699" y="14743"/>
                  </a:lnTo>
                  <a:lnTo>
                    <a:pt x="1913" y="14743"/>
                  </a:lnTo>
                  <a:lnTo>
                    <a:pt x="1913" y="13761"/>
                  </a:lnTo>
                  <a:close/>
                </a:path>
                <a:path w="21600" h="21600" extrusionOk="0">
                  <a:moveTo>
                    <a:pt x="1913" y="15332"/>
                  </a:moveTo>
                  <a:lnTo>
                    <a:pt x="3699" y="15332"/>
                  </a:lnTo>
                  <a:lnTo>
                    <a:pt x="2678" y="15970"/>
                  </a:lnTo>
                  <a:lnTo>
                    <a:pt x="2296" y="15676"/>
                  </a:lnTo>
                  <a:lnTo>
                    <a:pt x="2125" y="15774"/>
                  </a:lnTo>
                  <a:lnTo>
                    <a:pt x="2700" y="16216"/>
                  </a:lnTo>
                  <a:lnTo>
                    <a:pt x="3699" y="15578"/>
                  </a:lnTo>
                  <a:lnTo>
                    <a:pt x="3699" y="16314"/>
                  </a:lnTo>
                  <a:lnTo>
                    <a:pt x="1913" y="16314"/>
                  </a:lnTo>
                  <a:lnTo>
                    <a:pt x="1913" y="15332"/>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pPr>
                <a:defRPr/>
              </a:pPr>
              <a:endParaRPr lang="zh-CN" altLang="en-US"/>
            </a:p>
          </p:txBody>
        </p:sp>
        <p:sp>
          <p:nvSpPr>
            <p:cNvPr id="27661" name="Line 78"/>
            <p:cNvSpPr>
              <a:spLocks noChangeShapeType="1"/>
            </p:cNvSpPr>
            <p:nvPr/>
          </p:nvSpPr>
          <p:spPr bwMode="auto">
            <a:xfrm flipV="1">
              <a:off x="3307" y="2941"/>
              <a:ext cx="1534" cy="1"/>
            </a:xfrm>
            <a:prstGeom prst="line">
              <a:avLst/>
            </a:prstGeom>
            <a:noFill/>
            <a:ln w="9525">
              <a:solidFill>
                <a:srgbClr val="000000"/>
              </a:solidFill>
              <a:round/>
              <a:headEnd/>
              <a:tailEnd type="triangle" w="med" len="med"/>
            </a:ln>
          </p:spPr>
          <p:txBody>
            <a:bodyPr/>
            <a:lstStyle/>
            <a:p>
              <a:endParaRPr lang="zh-CN" altLang="en-US"/>
            </a:p>
          </p:txBody>
        </p:sp>
        <p:sp>
          <p:nvSpPr>
            <p:cNvPr id="27662" name="Text Box 79"/>
            <p:cNvSpPr txBox="1">
              <a:spLocks noChangeArrowheads="1"/>
            </p:cNvSpPr>
            <p:nvPr/>
          </p:nvSpPr>
          <p:spPr bwMode="auto">
            <a:xfrm>
              <a:off x="3425" y="2182"/>
              <a:ext cx="1180" cy="506"/>
            </a:xfrm>
            <a:prstGeom prst="rect">
              <a:avLst/>
            </a:prstGeom>
            <a:solidFill>
              <a:srgbClr val="FFFFFF"/>
            </a:solidFill>
            <a:ln w="9525">
              <a:noFill/>
              <a:miter lim="800000"/>
              <a:headEnd/>
              <a:tailEnd/>
            </a:ln>
          </p:spPr>
          <p:txBody>
            <a:bodyPr tIns="0"/>
            <a:lstStyle/>
            <a:p>
              <a:pPr algn="just" eaLnBrk="1" hangingPunct="1"/>
              <a:r>
                <a:rPr lang="en-US" altLang="zh-CN" sz="1400">
                  <a:latin typeface="微软雅黑" pitchFamily="34" charset="-122"/>
                  <a:ea typeface="微软雅黑" pitchFamily="34" charset="-122"/>
                </a:rPr>
                <a:t>http</a:t>
              </a:r>
              <a:r>
                <a:rPr lang="zh-CN" altLang="en-US" sz="1400">
                  <a:latin typeface="微软雅黑" pitchFamily="34" charset="-122"/>
                  <a:ea typeface="微软雅黑" pitchFamily="34" charset="-122"/>
                </a:rPr>
                <a:t>请求</a:t>
              </a:r>
            </a:p>
          </p:txBody>
        </p:sp>
        <p:sp>
          <p:nvSpPr>
            <p:cNvPr id="33807" name="Form"/>
            <p:cNvSpPr>
              <a:spLocks noEditPoints="1" noChangeArrowheads="1"/>
            </p:cNvSpPr>
            <p:nvPr/>
          </p:nvSpPr>
          <p:spPr bwMode="auto">
            <a:xfrm>
              <a:off x="2245" y="3699"/>
              <a:ext cx="1059" cy="76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60000 65536"/>
                <a:gd name="T15" fmla="*/ 0 60000 65536"/>
                <a:gd name="T16" fmla="*/ 0 60000 65536"/>
                <a:gd name="T17" fmla="*/ 0 60000 65536"/>
                <a:gd name="T18" fmla="*/ 0 60000 65536"/>
                <a:gd name="T19" fmla="*/ 0 60000 65536"/>
                <a:gd name="T20" fmla="*/ 0 60000 65536"/>
                <a:gd name="T21" fmla="*/ 4732 w 21600"/>
                <a:gd name="T22" fmla="*/ 1307 h 21600"/>
                <a:gd name="T23" fmla="*/ 19418 w 21600"/>
                <a:gd name="T24" fmla="*/ 16342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12840" y="18507"/>
                  </a:moveTo>
                  <a:lnTo>
                    <a:pt x="16051" y="18507"/>
                  </a:lnTo>
                  <a:lnTo>
                    <a:pt x="16051" y="19260"/>
                  </a:lnTo>
                  <a:lnTo>
                    <a:pt x="12840" y="19260"/>
                  </a:lnTo>
                  <a:lnTo>
                    <a:pt x="12840" y="18507"/>
                  </a:lnTo>
                  <a:close/>
                </a:path>
                <a:path w="21600" h="21600" extrusionOk="0">
                  <a:moveTo>
                    <a:pt x="16731" y="18507"/>
                  </a:moveTo>
                  <a:lnTo>
                    <a:pt x="19941" y="18507"/>
                  </a:lnTo>
                  <a:lnTo>
                    <a:pt x="19941" y="19260"/>
                  </a:lnTo>
                  <a:lnTo>
                    <a:pt x="16731" y="19260"/>
                  </a:lnTo>
                  <a:lnTo>
                    <a:pt x="16731" y="18507"/>
                  </a:lnTo>
                  <a:close/>
                </a:path>
                <a:path w="21600" h="21600" extrusionOk="0">
                  <a:moveTo>
                    <a:pt x="1913" y="1194"/>
                  </a:moveTo>
                  <a:lnTo>
                    <a:pt x="3699" y="1194"/>
                  </a:lnTo>
                  <a:lnTo>
                    <a:pt x="2678" y="1832"/>
                  </a:lnTo>
                  <a:lnTo>
                    <a:pt x="2296" y="1538"/>
                  </a:lnTo>
                  <a:lnTo>
                    <a:pt x="2125" y="1636"/>
                  </a:lnTo>
                  <a:lnTo>
                    <a:pt x="2700" y="2078"/>
                  </a:lnTo>
                  <a:lnTo>
                    <a:pt x="3699" y="1440"/>
                  </a:lnTo>
                  <a:lnTo>
                    <a:pt x="3699" y="2176"/>
                  </a:lnTo>
                  <a:lnTo>
                    <a:pt x="1913" y="2176"/>
                  </a:lnTo>
                  <a:lnTo>
                    <a:pt x="1913" y="1194"/>
                  </a:lnTo>
                  <a:close/>
                </a:path>
                <a:path w="21600" h="21600" extrusionOk="0">
                  <a:moveTo>
                    <a:pt x="1913" y="2765"/>
                  </a:moveTo>
                  <a:lnTo>
                    <a:pt x="3699" y="2765"/>
                  </a:lnTo>
                  <a:lnTo>
                    <a:pt x="2678" y="3403"/>
                  </a:lnTo>
                  <a:lnTo>
                    <a:pt x="2296" y="3109"/>
                  </a:lnTo>
                  <a:lnTo>
                    <a:pt x="2125" y="3207"/>
                  </a:lnTo>
                  <a:lnTo>
                    <a:pt x="2700" y="3649"/>
                  </a:lnTo>
                  <a:lnTo>
                    <a:pt x="3699" y="3010"/>
                  </a:lnTo>
                  <a:lnTo>
                    <a:pt x="3699" y="3747"/>
                  </a:lnTo>
                  <a:lnTo>
                    <a:pt x="1913" y="3747"/>
                  </a:lnTo>
                  <a:lnTo>
                    <a:pt x="1913" y="2765"/>
                  </a:lnTo>
                  <a:close/>
                </a:path>
                <a:path w="21600" h="21600" extrusionOk="0">
                  <a:moveTo>
                    <a:pt x="1913" y="4336"/>
                  </a:moveTo>
                  <a:lnTo>
                    <a:pt x="3699" y="4336"/>
                  </a:lnTo>
                  <a:lnTo>
                    <a:pt x="2678" y="4974"/>
                  </a:lnTo>
                  <a:lnTo>
                    <a:pt x="2296" y="4680"/>
                  </a:lnTo>
                  <a:lnTo>
                    <a:pt x="2125" y="4778"/>
                  </a:lnTo>
                  <a:lnTo>
                    <a:pt x="2700" y="5220"/>
                  </a:lnTo>
                  <a:lnTo>
                    <a:pt x="3699" y="4581"/>
                  </a:lnTo>
                  <a:lnTo>
                    <a:pt x="3699" y="5318"/>
                  </a:lnTo>
                  <a:lnTo>
                    <a:pt x="1913" y="5318"/>
                  </a:lnTo>
                  <a:lnTo>
                    <a:pt x="1913" y="4336"/>
                  </a:lnTo>
                  <a:close/>
                </a:path>
                <a:path w="21600" h="21600" extrusionOk="0">
                  <a:moveTo>
                    <a:pt x="1913" y="5907"/>
                  </a:moveTo>
                  <a:lnTo>
                    <a:pt x="3699" y="5907"/>
                  </a:lnTo>
                  <a:lnTo>
                    <a:pt x="2678" y="6545"/>
                  </a:lnTo>
                  <a:lnTo>
                    <a:pt x="2296" y="6250"/>
                  </a:lnTo>
                  <a:lnTo>
                    <a:pt x="2125" y="6349"/>
                  </a:lnTo>
                  <a:lnTo>
                    <a:pt x="2700" y="6790"/>
                  </a:lnTo>
                  <a:lnTo>
                    <a:pt x="3699" y="6152"/>
                  </a:lnTo>
                  <a:lnTo>
                    <a:pt x="3699" y="6889"/>
                  </a:lnTo>
                  <a:lnTo>
                    <a:pt x="1913" y="6889"/>
                  </a:lnTo>
                  <a:lnTo>
                    <a:pt x="1913" y="5907"/>
                  </a:lnTo>
                  <a:close/>
                </a:path>
                <a:path w="21600" h="21600" extrusionOk="0">
                  <a:moveTo>
                    <a:pt x="1913" y="7478"/>
                  </a:moveTo>
                  <a:lnTo>
                    <a:pt x="3699" y="7478"/>
                  </a:lnTo>
                  <a:lnTo>
                    <a:pt x="2678" y="8116"/>
                  </a:lnTo>
                  <a:lnTo>
                    <a:pt x="2296" y="7821"/>
                  </a:lnTo>
                  <a:lnTo>
                    <a:pt x="2125" y="7919"/>
                  </a:lnTo>
                  <a:lnTo>
                    <a:pt x="2700" y="8361"/>
                  </a:lnTo>
                  <a:lnTo>
                    <a:pt x="3699" y="7723"/>
                  </a:lnTo>
                  <a:lnTo>
                    <a:pt x="3699" y="8460"/>
                  </a:lnTo>
                  <a:lnTo>
                    <a:pt x="1913" y="8460"/>
                  </a:lnTo>
                  <a:lnTo>
                    <a:pt x="1913" y="7478"/>
                  </a:lnTo>
                  <a:close/>
                </a:path>
                <a:path w="21600" h="21600" extrusionOk="0">
                  <a:moveTo>
                    <a:pt x="1913" y="9049"/>
                  </a:moveTo>
                  <a:lnTo>
                    <a:pt x="3699" y="9049"/>
                  </a:lnTo>
                  <a:lnTo>
                    <a:pt x="2678" y="9687"/>
                  </a:lnTo>
                  <a:lnTo>
                    <a:pt x="2296" y="9392"/>
                  </a:lnTo>
                  <a:lnTo>
                    <a:pt x="2125" y="9490"/>
                  </a:lnTo>
                  <a:lnTo>
                    <a:pt x="2700" y="9932"/>
                  </a:lnTo>
                  <a:lnTo>
                    <a:pt x="3699" y="9294"/>
                  </a:lnTo>
                  <a:lnTo>
                    <a:pt x="3699" y="10030"/>
                  </a:lnTo>
                  <a:lnTo>
                    <a:pt x="1913" y="10030"/>
                  </a:lnTo>
                  <a:lnTo>
                    <a:pt x="1913" y="9049"/>
                  </a:lnTo>
                  <a:close/>
                </a:path>
                <a:path w="21600" h="21600" extrusionOk="0">
                  <a:moveTo>
                    <a:pt x="1913" y="10620"/>
                  </a:moveTo>
                  <a:lnTo>
                    <a:pt x="3699" y="10620"/>
                  </a:lnTo>
                  <a:lnTo>
                    <a:pt x="2678" y="11258"/>
                  </a:lnTo>
                  <a:lnTo>
                    <a:pt x="2296" y="10963"/>
                  </a:lnTo>
                  <a:lnTo>
                    <a:pt x="2125" y="11061"/>
                  </a:lnTo>
                  <a:lnTo>
                    <a:pt x="2700" y="11503"/>
                  </a:lnTo>
                  <a:lnTo>
                    <a:pt x="3699" y="10865"/>
                  </a:lnTo>
                  <a:lnTo>
                    <a:pt x="3699" y="11601"/>
                  </a:lnTo>
                  <a:lnTo>
                    <a:pt x="1913" y="11601"/>
                  </a:lnTo>
                  <a:lnTo>
                    <a:pt x="1913" y="10620"/>
                  </a:lnTo>
                  <a:close/>
                </a:path>
                <a:path w="21600" h="21600" extrusionOk="0">
                  <a:moveTo>
                    <a:pt x="1913" y="12190"/>
                  </a:moveTo>
                  <a:lnTo>
                    <a:pt x="3699" y="12190"/>
                  </a:lnTo>
                  <a:lnTo>
                    <a:pt x="2678" y="12829"/>
                  </a:lnTo>
                  <a:lnTo>
                    <a:pt x="2296" y="12534"/>
                  </a:lnTo>
                  <a:lnTo>
                    <a:pt x="2125" y="12632"/>
                  </a:lnTo>
                  <a:lnTo>
                    <a:pt x="2700" y="13074"/>
                  </a:lnTo>
                  <a:lnTo>
                    <a:pt x="3699" y="12436"/>
                  </a:lnTo>
                  <a:lnTo>
                    <a:pt x="3699" y="13172"/>
                  </a:lnTo>
                  <a:lnTo>
                    <a:pt x="1913" y="13172"/>
                  </a:lnTo>
                  <a:lnTo>
                    <a:pt x="1913" y="12190"/>
                  </a:lnTo>
                  <a:close/>
                </a:path>
                <a:path w="21600" h="21600" extrusionOk="0">
                  <a:moveTo>
                    <a:pt x="1913" y="13761"/>
                  </a:moveTo>
                  <a:lnTo>
                    <a:pt x="3699" y="13761"/>
                  </a:lnTo>
                  <a:lnTo>
                    <a:pt x="2678" y="14400"/>
                  </a:lnTo>
                  <a:lnTo>
                    <a:pt x="2296" y="14105"/>
                  </a:lnTo>
                  <a:lnTo>
                    <a:pt x="2125" y="14203"/>
                  </a:lnTo>
                  <a:lnTo>
                    <a:pt x="2700" y="14645"/>
                  </a:lnTo>
                  <a:lnTo>
                    <a:pt x="3699" y="14007"/>
                  </a:lnTo>
                  <a:lnTo>
                    <a:pt x="3699" y="14743"/>
                  </a:lnTo>
                  <a:lnTo>
                    <a:pt x="1913" y="14743"/>
                  </a:lnTo>
                  <a:lnTo>
                    <a:pt x="1913" y="13761"/>
                  </a:lnTo>
                  <a:close/>
                </a:path>
                <a:path w="21600" h="21600" extrusionOk="0">
                  <a:moveTo>
                    <a:pt x="1913" y="15332"/>
                  </a:moveTo>
                  <a:lnTo>
                    <a:pt x="3699" y="15332"/>
                  </a:lnTo>
                  <a:lnTo>
                    <a:pt x="2678" y="15970"/>
                  </a:lnTo>
                  <a:lnTo>
                    <a:pt x="2296" y="15676"/>
                  </a:lnTo>
                  <a:lnTo>
                    <a:pt x="2125" y="15774"/>
                  </a:lnTo>
                  <a:lnTo>
                    <a:pt x="2700" y="16216"/>
                  </a:lnTo>
                  <a:lnTo>
                    <a:pt x="3699" y="15578"/>
                  </a:lnTo>
                  <a:lnTo>
                    <a:pt x="3699" y="16314"/>
                  </a:lnTo>
                  <a:lnTo>
                    <a:pt x="1913" y="16314"/>
                  </a:lnTo>
                  <a:lnTo>
                    <a:pt x="1913" y="15332"/>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pPr>
                <a:defRPr/>
              </a:pPr>
              <a:endParaRPr lang="zh-CN" altLang="en-US"/>
            </a:p>
          </p:txBody>
        </p:sp>
        <p:sp>
          <p:nvSpPr>
            <p:cNvPr id="27664" name="Line 81"/>
            <p:cNvSpPr>
              <a:spLocks noChangeShapeType="1"/>
            </p:cNvSpPr>
            <p:nvPr/>
          </p:nvSpPr>
          <p:spPr bwMode="auto">
            <a:xfrm>
              <a:off x="3425" y="4205"/>
              <a:ext cx="1416" cy="1"/>
            </a:xfrm>
            <a:prstGeom prst="line">
              <a:avLst/>
            </a:prstGeom>
            <a:noFill/>
            <a:ln w="9525">
              <a:solidFill>
                <a:srgbClr val="000000"/>
              </a:solidFill>
              <a:round/>
              <a:headEnd type="triangle" w="med" len="med"/>
              <a:tailEnd/>
            </a:ln>
          </p:spPr>
          <p:txBody>
            <a:bodyPr/>
            <a:lstStyle/>
            <a:p>
              <a:endParaRPr lang="zh-CN" altLang="en-US"/>
            </a:p>
          </p:txBody>
        </p:sp>
        <p:sp>
          <p:nvSpPr>
            <p:cNvPr id="27665" name="Text Box 82"/>
            <p:cNvSpPr txBox="1">
              <a:spLocks noChangeArrowheads="1"/>
            </p:cNvSpPr>
            <p:nvPr/>
          </p:nvSpPr>
          <p:spPr bwMode="auto">
            <a:xfrm>
              <a:off x="3425" y="3447"/>
              <a:ext cx="1298" cy="506"/>
            </a:xfrm>
            <a:prstGeom prst="rect">
              <a:avLst/>
            </a:prstGeom>
            <a:solidFill>
              <a:srgbClr val="FFFFFF"/>
            </a:solidFill>
            <a:ln w="9525">
              <a:noFill/>
              <a:miter lim="800000"/>
              <a:headEnd/>
              <a:tailEnd/>
            </a:ln>
          </p:spPr>
          <p:txBody>
            <a:bodyPr tIns="0"/>
            <a:lstStyle/>
            <a:p>
              <a:pPr algn="just" eaLnBrk="1" hangingPunct="1"/>
              <a:r>
                <a:rPr lang="zh-CN" altLang="en-US" sz="1400">
                  <a:latin typeface="微软雅黑" pitchFamily="34" charset="-122"/>
                  <a:ea typeface="微软雅黑" pitchFamily="34" charset="-122"/>
                </a:rPr>
                <a:t>请求结果</a:t>
              </a:r>
            </a:p>
          </p:txBody>
        </p:sp>
        <p:sp>
          <p:nvSpPr>
            <p:cNvPr id="27666" name="Line 83"/>
            <p:cNvSpPr>
              <a:spLocks noChangeShapeType="1"/>
            </p:cNvSpPr>
            <p:nvPr/>
          </p:nvSpPr>
          <p:spPr bwMode="auto">
            <a:xfrm>
              <a:off x="2245" y="2182"/>
              <a:ext cx="4176" cy="1"/>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27667" name="Line 84"/>
            <p:cNvSpPr>
              <a:spLocks noChangeShapeType="1"/>
            </p:cNvSpPr>
            <p:nvPr/>
          </p:nvSpPr>
          <p:spPr bwMode="auto">
            <a:xfrm>
              <a:off x="6421" y="2182"/>
              <a:ext cx="3376" cy="1"/>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27668" name="Line 85"/>
            <p:cNvSpPr>
              <a:spLocks noChangeShapeType="1"/>
            </p:cNvSpPr>
            <p:nvPr/>
          </p:nvSpPr>
          <p:spPr bwMode="auto">
            <a:xfrm flipH="1">
              <a:off x="6421" y="1929"/>
              <a:ext cx="1" cy="2783"/>
            </a:xfrm>
            <a:prstGeom prst="line">
              <a:avLst/>
            </a:prstGeom>
            <a:noFill/>
            <a:ln w="9525">
              <a:solidFill>
                <a:srgbClr val="000000"/>
              </a:solidFill>
              <a:round/>
              <a:headEnd/>
              <a:tailEnd/>
            </a:ln>
          </p:spPr>
          <p:txBody>
            <a:bodyPr/>
            <a:lstStyle/>
            <a:p>
              <a:endParaRPr lang="zh-CN" altLang="en-US"/>
            </a:p>
          </p:txBody>
        </p:sp>
        <p:sp>
          <p:nvSpPr>
            <p:cNvPr id="27669" name="Oval 86"/>
            <p:cNvSpPr>
              <a:spLocks noChangeArrowheads="1"/>
            </p:cNvSpPr>
            <p:nvPr/>
          </p:nvSpPr>
          <p:spPr bwMode="auto">
            <a:xfrm>
              <a:off x="4841" y="2941"/>
              <a:ext cx="1062" cy="1265"/>
            </a:xfrm>
            <a:prstGeom prst="ellipse">
              <a:avLst/>
            </a:prstGeom>
            <a:solidFill>
              <a:srgbClr val="FFFFFF"/>
            </a:solidFill>
            <a:ln w="9525">
              <a:solidFill>
                <a:srgbClr val="000000"/>
              </a:solidFill>
              <a:round/>
              <a:headEnd/>
              <a:tailEnd/>
            </a:ln>
          </p:spPr>
          <p:txBody>
            <a:bodyPr/>
            <a:lstStyle/>
            <a:p>
              <a:pPr algn="just" eaLnBrk="1" hangingPunct="1">
                <a:lnSpc>
                  <a:spcPct val="96000"/>
                </a:lnSpc>
              </a:pPr>
              <a:r>
                <a:rPr lang="en-US" altLang="zh-CN" sz="1400" dirty="0">
                  <a:latin typeface="微软雅黑" pitchFamily="34" charset="-122"/>
                  <a:ea typeface="微软雅黑" pitchFamily="34" charset="-122"/>
                </a:rPr>
                <a:t>Http</a:t>
              </a:r>
              <a:r>
                <a:rPr lang="zh-CN" altLang="en-US" sz="1400" dirty="0">
                  <a:latin typeface="微软雅黑" pitchFamily="34" charset="-122"/>
                  <a:ea typeface="微软雅黑" pitchFamily="34" charset="-122"/>
                </a:rPr>
                <a:t>管理</a:t>
              </a:r>
            </a:p>
          </p:txBody>
        </p:sp>
        <p:pic>
          <p:nvPicPr>
            <p:cNvPr id="27670" name="Picture 87" descr="MC900325272[1]"/>
            <p:cNvPicPr>
              <a:picLocks noChangeAspect="1" noChangeArrowheads="1"/>
            </p:cNvPicPr>
            <p:nvPr/>
          </p:nvPicPr>
          <p:blipFill>
            <a:blip r:embed="rId3"/>
            <a:srcRect/>
            <a:stretch>
              <a:fillRect/>
            </a:stretch>
          </p:blipFill>
          <p:spPr bwMode="auto">
            <a:xfrm>
              <a:off x="6729" y="3194"/>
              <a:ext cx="1180" cy="758"/>
            </a:xfrm>
            <a:prstGeom prst="rect">
              <a:avLst/>
            </a:prstGeom>
            <a:noFill/>
            <a:ln w="9525">
              <a:noFill/>
              <a:miter lim="800000"/>
              <a:headEnd/>
              <a:tailEnd/>
            </a:ln>
          </p:spPr>
        </p:pic>
        <p:sp>
          <p:nvSpPr>
            <p:cNvPr id="33815" name="Cloud"/>
            <p:cNvSpPr>
              <a:spLocks noChangeAspect="1" noEditPoints="1" noChangeArrowheads="1"/>
            </p:cNvSpPr>
            <p:nvPr/>
          </p:nvSpPr>
          <p:spPr bwMode="auto">
            <a:xfrm>
              <a:off x="8144" y="3699"/>
              <a:ext cx="1889" cy="768"/>
            </a:xfrm>
            <a:custGeom>
              <a:avLst/>
              <a:gdLst>
                <a:gd name="T0" fmla="*/ 0 w 21600"/>
                <a:gd name="T1" fmla="*/ 0 h 21600"/>
                <a:gd name="T2" fmla="*/ 1 w 21600"/>
                <a:gd name="T3" fmla="*/ 0 h 21600"/>
                <a:gd name="T4" fmla="*/ 1 w 21600"/>
                <a:gd name="T5" fmla="*/ 0 h 21600"/>
                <a:gd name="T6" fmla="*/ 1 w 21600"/>
                <a:gd name="T7" fmla="*/ 0 h 21600"/>
                <a:gd name="T8" fmla="*/ 0 60000 65536"/>
                <a:gd name="T9" fmla="*/ 0 60000 65536"/>
                <a:gd name="T10" fmla="*/ 0 60000 65536"/>
                <a:gd name="T11" fmla="*/ 0 60000 65536"/>
                <a:gd name="T12" fmla="*/ 2973 w 21600"/>
                <a:gd name="T13" fmla="*/ 3263 h 21600"/>
                <a:gd name="T14" fmla="*/ 17083 w 21600"/>
                <a:gd name="T15" fmla="*/ 17325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dist="107763" dir="2700000" algn="ctr" rotWithShape="0">
                <a:srgbClr val="808080"/>
              </a:outerShdw>
            </a:effectLst>
          </p:spPr>
          <p:txBody>
            <a:bodyPr/>
            <a:lstStyle/>
            <a:p>
              <a:pPr algn="just" eaLnBrk="1" hangingPunct="1">
                <a:defRPr/>
              </a:pPr>
              <a:r>
                <a:rPr lang="zh-CN" altLang="en-US" sz="1400">
                  <a:latin typeface="微软雅黑" pitchFamily="34" charset="-122"/>
                  <a:ea typeface="微软雅黑" pitchFamily="34" charset="-122"/>
                </a:rPr>
                <a:t>远程对象</a:t>
              </a:r>
            </a:p>
          </p:txBody>
        </p:sp>
        <p:sp>
          <p:nvSpPr>
            <p:cNvPr id="27672" name="Line 89"/>
            <p:cNvSpPr>
              <a:spLocks noChangeShapeType="1"/>
            </p:cNvSpPr>
            <p:nvPr/>
          </p:nvSpPr>
          <p:spPr bwMode="auto">
            <a:xfrm>
              <a:off x="7909" y="3953"/>
              <a:ext cx="354" cy="1"/>
            </a:xfrm>
            <a:prstGeom prst="line">
              <a:avLst/>
            </a:prstGeom>
            <a:noFill/>
            <a:ln w="9525">
              <a:solidFill>
                <a:srgbClr val="000000"/>
              </a:solidFill>
              <a:round/>
              <a:headEnd/>
              <a:tailEnd type="triangle" w="med" len="med"/>
            </a:ln>
          </p:spPr>
          <p:txBody>
            <a:bodyPr/>
            <a:lstStyle/>
            <a:p>
              <a:endParaRPr lang="zh-CN" altLang="en-US"/>
            </a:p>
          </p:txBody>
        </p:sp>
        <p:sp>
          <p:nvSpPr>
            <p:cNvPr id="27673" name="Oval 90"/>
            <p:cNvSpPr>
              <a:spLocks noChangeArrowheads="1"/>
            </p:cNvSpPr>
            <p:nvPr/>
          </p:nvSpPr>
          <p:spPr bwMode="auto">
            <a:xfrm>
              <a:off x="8263" y="2688"/>
              <a:ext cx="1652" cy="759"/>
            </a:xfrm>
            <a:prstGeom prst="ellipse">
              <a:avLst/>
            </a:prstGeom>
            <a:solidFill>
              <a:srgbClr val="CCFFCC"/>
            </a:solidFill>
            <a:ln w="9525">
              <a:noFill/>
              <a:round/>
              <a:headEnd/>
              <a:tailEnd/>
            </a:ln>
          </p:spPr>
          <p:txBody>
            <a:bodyPr/>
            <a:lstStyle/>
            <a:p>
              <a:pPr algn="just" eaLnBrk="1" hangingPunct="1"/>
              <a:r>
                <a:rPr lang="zh-CN" altLang="en-US" sz="1400">
                  <a:latin typeface="微软雅黑" pitchFamily="34" charset="-122"/>
                  <a:ea typeface="微软雅黑" pitchFamily="34" charset="-122"/>
                </a:rPr>
                <a:t>本地对象</a:t>
              </a:r>
            </a:p>
          </p:txBody>
        </p:sp>
        <p:sp>
          <p:nvSpPr>
            <p:cNvPr id="27674" name="Line 91"/>
            <p:cNvSpPr>
              <a:spLocks noChangeShapeType="1"/>
            </p:cNvSpPr>
            <p:nvPr/>
          </p:nvSpPr>
          <p:spPr bwMode="auto">
            <a:xfrm>
              <a:off x="7909" y="3194"/>
              <a:ext cx="354" cy="1"/>
            </a:xfrm>
            <a:prstGeom prst="line">
              <a:avLst/>
            </a:prstGeom>
            <a:noFill/>
            <a:ln w="9525">
              <a:solidFill>
                <a:srgbClr val="000000"/>
              </a:solidFill>
              <a:round/>
              <a:headEnd/>
              <a:tailEnd type="triangle" w="med" len="med"/>
            </a:ln>
          </p:spPr>
          <p:txBody>
            <a:bodyPr/>
            <a:lstStyle/>
            <a:p>
              <a:endParaRPr lang="zh-CN" altLang="en-US"/>
            </a:p>
          </p:txBody>
        </p:sp>
        <p:sp>
          <p:nvSpPr>
            <p:cNvPr id="27675" name="Line 92"/>
            <p:cNvSpPr>
              <a:spLocks noChangeShapeType="1"/>
            </p:cNvSpPr>
            <p:nvPr/>
          </p:nvSpPr>
          <p:spPr bwMode="auto">
            <a:xfrm>
              <a:off x="8971" y="3326"/>
              <a:ext cx="0" cy="506"/>
            </a:xfrm>
            <a:prstGeom prst="line">
              <a:avLst/>
            </a:prstGeom>
            <a:noFill/>
            <a:ln w="9525">
              <a:solidFill>
                <a:srgbClr val="000000"/>
              </a:solidFill>
              <a:round/>
              <a:headEnd type="triangle" w="med" len="med"/>
              <a:tailEnd type="triangle" w="med" len="med"/>
            </a:ln>
          </p:spPr>
          <p:txBody>
            <a:bodyPr/>
            <a:lstStyle/>
            <a:p>
              <a:endParaRPr lang="zh-CN" altLang="en-US"/>
            </a:p>
          </p:txBody>
        </p:sp>
      </p:grpSp>
      <p:sp>
        <p:nvSpPr>
          <p:cNvPr id="27654" name="Text Box 93"/>
          <p:cNvSpPr txBox="1">
            <a:spLocks noChangeArrowheads="1"/>
          </p:cNvSpPr>
          <p:nvPr/>
        </p:nvSpPr>
        <p:spPr bwMode="ltGray">
          <a:xfrm>
            <a:off x="812800" y="4851400"/>
            <a:ext cx="7862888" cy="1169988"/>
          </a:xfrm>
          <a:prstGeom prst="rect">
            <a:avLst/>
          </a:prstGeom>
          <a:noFill/>
          <a:ln w="9525" algn="ctr">
            <a:noFill/>
            <a:miter lim="800000"/>
            <a:headEnd/>
            <a:tailEnd/>
          </a:ln>
          <a:effectLst>
            <a:prstShdw prst="shdw17" dist="17961" dir="2700000">
              <a:srgbClr val="7A8E99"/>
            </a:prstShdw>
          </a:effectLst>
        </p:spPr>
        <p:txBody>
          <a:bodyPr>
            <a:spAutoFit/>
          </a:bodyPr>
          <a:lstStyle/>
          <a:p>
            <a:pPr marL="342900" indent="-342900" eaLnBrk="1" hangingPunct="1">
              <a:spcBef>
                <a:spcPct val="50000"/>
              </a:spcBef>
              <a:buFont typeface="Arial" charset="0"/>
              <a:buChar char="•"/>
            </a:pPr>
            <a:r>
              <a:rPr lang="en-US" altLang="zh-CN" sz="2000" dirty="0">
                <a:solidFill>
                  <a:schemeClr val="tx2"/>
                </a:solidFill>
                <a:latin typeface="微软雅黑" pitchFamily="34" charset="-122"/>
                <a:ea typeface="微软雅黑" pitchFamily="34" charset="-122"/>
              </a:rPr>
              <a:t>Web</a:t>
            </a:r>
            <a:r>
              <a:rPr lang="zh-CN" altLang="en-US" sz="2000" dirty="0">
                <a:solidFill>
                  <a:schemeClr val="tx2"/>
                </a:solidFill>
                <a:latin typeface="微软雅黑" pitchFamily="34" charset="-122"/>
                <a:ea typeface="微软雅黑" pitchFamily="34" charset="-122"/>
              </a:rPr>
              <a:t>层：承担与客户层交互管理，响应客户层的事件，启动对应的业务层逻辑运算，分发页面等 。</a:t>
            </a:r>
          </a:p>
          <a:p>
            <a:pPr marL="342900" indent="-342900" eaLnBrk="1" hangingPunct="1">
              <a:spcBef>
                <a:spcPct val="50000"/>
              </a:spcBef>
              <a:buFont typeface="Arial" charset="0"/>
              <a:buChar char="•"/>
            </a:pPr>
            <a:r>
              <a:rPr lang="zh-CN" altLang="en-US" sz="2000" dirty="0">
                <a:solidFill>
                  <a:schemeClr val="tx2"/>
                </a:solidFill>
                <a:latin typeface="微软雅黑" pitchFamily="34" charset="-122"/>
                <a:ea typeface="微软雅黑" pitchFamily="34" charset="-122"/>
              </a:rPr>
              <a:t>业务层：执行客户层请求的业务逻辑。 </a:t>
            </a:r>
          </a:p>
        </p:txBody>
      </p:sp>
      <p:sp>
        <p:nvSpPr>
          <p:cNvPr id="2" name="标题 1"/>
          <p:cNvSpPr>
            <a:spLocks noGrp="1"/>
          </p:cNvSpPr>
          <p:nvPr>
            <p:ph type="title"/>
          </p:nvPr>
        </p:nvSpPr>
        <p:spPr>
          <a:xfrm>
            <a:off x="457200" y="188913"/>
            <a:ext cx="8229600" cy="944562"/>
          </a:xfrm>
        </p:spPr>
        <p:txBody>
          <a:bodyPr/>
          <a:lstStyle/>
          <a:p>
            <a:pPr>
              <a:defRPr/>
            </a:pPr>
            <a:r>
              <a:rPr b="1" dirty="0" smtClean="0"/>
              <a:t>客户层与业务层</a:t>
            </a:r>
            <a:endParaRPr b="1" dirty="0"/>
          </a:p>
        </p:txBody>
      </p:sp>
    </p:spTree>
  </p:cSld>
  <p:clrMapOvr>
    <a:masterClrMapping/>
  </p:clrMapOvr>
  <p:transition spd="slow"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nodePh="1">
                                  <p:stCondLst>
                                    <p:cond delay="0"/>
                                  </p:stCondLst>
                                  <p:endCondLst>
                                    <p:cond evt="begin" delay="0">
                                      <p:tn val="5"/>
                                    </p:cond>
                                  </p:endCondLst>
                                  <p:childTnLst>
                                    <p:set>
                                      <p:cBhvr>
                                        <p:cTn id="6" dur="1" fill="hold">
                                          <p:stCondLst>
                                            <p:cond delay="0"/>
                                          </p:stCondLst>
                                        </p:cTn>
                                        <p:tgtEl>
                                          <p:spTgt spid="740359"/>
                                        </p:tgtEl>
                                        <p:attrNameLst>
                                          <p:attrName>style.visibility</p:attrName>
                                        </p:attrNameLst>
                                      </p:cBhvr>
                                      <p:to>
                                        <p:strVal val="visible"/>
                                      </p:to>
                                    </p:set>
                                    <p:animEffect transition="in" filter="checkerboard(across)">
                                      <p:cBhvr>
                                        <p:cTn id="7" dur="500"/>
                                        <p:tgtEl>
                                          <p:spTgt spid="740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35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pPr>
              <a:defRPr/>
            </a:pPr>
            <a:r>
              <a:rPr b="1" dirty="0"/>
              <a:t>数据层与</a:t>
            </a:r>
            <a:r>
              <a:rPr lang="en-US" altLang="zh-CN" b="1" dirty="0"/>
              <a:t>DAO</a:t>
            </a:r>
            <a:endParaRPr b="1" dirty="0"/>
          </a:p>
        </p:txBody>
      </p:sp>
      <p:sp>
        <p:nvSpPr>
          <p:cNvPr id="28674" name="内容占位符 5"/>
          <p:cNvSpPr>
            <a:spLocks noGrp="1"/>
          </p:cNvSpPr>
          <p:nvPr>
            <p:ph idx="1"/>
          </p:nvPr>
        </p:nvSpPr>
        <p:spPr>
          <a:xfrm>
            <a:off x="457200" y="1268413"/>
            <a:ext cx="8229600" cy="4897437"/>
          </a:xfrm>
        </p:spPr>
        <p:txBody>
          <a:bodyPr/>
          <a:lstStyle/>
          <a:p>
            <a:pPr>
              <a:lnSpc>
                <a:spcPct val="100000"/>
              </a:lnSpc>
            </a:pPr>
            <a:r>
              <a:rPr lang="zh-CN" altLang="en-US" dirty="0" smtClean="0">
                <a:solidFill>
                  <a:schemeClr val="tx2"/>
                </a:solidFill>
              </a:rPr>
              <a:t>数据层分为“对象持久层”和“资源层”。</a:t>
            </a:r>
          </a:p>
          <a:p>
            <a:pPr>
              <a:lnSpc>
                <a:spcPct val="100000"/>
              </a:lnSpc>
            </a:pPr>
            <a:r>
              <a:rPr lang="zh-CN" altLang="en-US" dirty="0" smtClean="0">
                <a:solidFill>
                  <a:schemeClr val="tx2"/>
                </a:solidFill>
              </a:rPr>
              <a:t>对象持久层</a:t>
            </a:r>
            <a:endParaRPr lang="en-US" altLang="zh-CN" dirty="0" smtClean="0">
              <a:solidFill>
                <a:schemeClr val="tx2"/>
              </a:solidFill>
            </a:endParaRPr>
          </a:p>
          <a:p>
            <a:pPr lvl="1">
              <a:lnSpc>
                <a:spcPct val="100000"/>
              </a:lnSpc>
            </a:pPr>
            <a:r>
              <a:rPr lang="zh-CN" altLang="en-US" dirty="0" smtClean="0"/>
              <a:t>就是对数据对象进行访问</a:t>
            </a:r>
            <a:r>
              <a:rPr lang="en-US" altLang="zh-CN" dirty="0" smtClean="0"/>
              <a:t>(</a:t>
            </a:r>
            <a:r>
              <a:rPr lang="zh-CN" altLang="en-US" dirty="0" smtClean="0"/>
              <a:t>增、删、改、查</a:t>
            </a:r>
            <a:r>
              <a:rPr lang="en-US" altLang="zh-CN" dirty="0" smtClean="0"/>
              <a:t>)</a:t>
            </a:r>
            <a:r>
              <a:rPr lang="zh-CN" altLang="en-US" dirty="0" smtClean="0"/>
              <a:t>的动作层；</a:t>
            </a:r>
          </a:p>
          <a:p>
            <a:pPr>
              <a:lnSpc>
                <a:spcPct val="100000"/>
              </a:lnSpc>
            </a:pPr>
            <a:r>
              <a:rPr lang="zh-CN" altLang="en-US" dirty="0" smtClean="0">
                <a:solidFill>
                  <a:schemeClr val="tx2"/>
                </a:solidFill>
              </a:rPr>
              <a:t>资源层</a:t>
            </a:r>
            <a:endParaRPr lang="en-US" altLang="zh-CN" dirty="0" smtClean="0">
              <a:solidFill>
                <a:schemeClr val="tx2"/>
              </a:solidFill>
            </a:endParaRPr>
          </a:p>
          <a:p>
            <a:pPr lvl="1">
              <a:lnSpc>
                <a:spcPct val="100000"/>
              </a:lnSpc>
            </a:pPr>
            <a:r>
              <a:rPr lang="zh-CN" altLang="en-US" dirty="0" smtClean="0"/>
              <a:t>就是数据化电式存储系统，永久性保存对象，目前仍然以关系数据库</a:t>
            </a:r>
            <a:r>
              <a:rPr lang="en-US" altLang="zh-CN" dirty="0" smtClean="0"/>
              <a:t>(RDBMS)</a:t>
            </a:r>
            <a:r>
              <a:rPr lang="zh-CN" altLang="en-US" dirty="0" smtClean="0"/>
              <a:t>为主。 </a:t>
            </a:r>
          </a:p>
          <a:p>
            <a:pPr>
              <a:lnSpc>
                <a:spcPct val="100000"/>
              </a:lnSpc>
            </a:pPr>
            <a:endParaRPr lang="zh-CN" altLang="en-US" dirty="0" smtClean="0"/>
          </a:p>
        </p:txBody>
      </p:sp>
      <p:sp>
        <p:nvSpPr>
          <p:cNvPr id="740359" name="Rectangle 7"/>
          <p:cNvSpPr>
            <a:spLocks noChangeArrowheads="1"/>
          </p:cNvSpPr>
          <p:nvPr/>
        </p:nvSpPr>
        <p:spPr bwMode="auto">
          <a:xfrm>
            <a:off x="2124075" y="1844675"/>
            <a:ext cx="6462713" cy="4105275"/>
          </a:xfrm>
          <a:prstGeom prst="rect">
            <a:avLst/>
          </a:prstGeom>
          <a:noFill/>
          <a:ln w="9525">
            <a:noFill/>
            <a:miter lim="800000"/>
            <a:headEnd/>
            <a:tailEnd/>
          </a:ln>
        </p:spPr>
        <p:txBody>
          <a:bodyPr/>
          <a:lstStyle/>
          <a:p>
            <a:pPr marL="742950" lvl="1" indent="-296863" eaLnBrk="1" hangingPunct="1">
              <a:spcBef>
                <a:spcPct val="55000"/>
              </a:spcBef>
              <a:buFont typeface="Wingdings" pitchFamily="2" charset="2"/>
              <a:buNone/>
            </a:pPr>
            <a:endParaRPr lang="zh-CN" altLang="en-US"/>
          </a:p>
          <a:p>
            <a:pPr marL="742950" lvl="1" indent="-296863" eaLnBrk="1" hangingPunct="1">
              <a:spcBef>
                <a:spcPct val="55000"/>
              </a:spcBef>
              <a:buFont typeface="Wingdings" pitchFamily="2" charset="2"/>
              <a:buChar char="Ø"/>
            </a:pPr>
            <a:endParaRPr lang="en-US" altLang="zh-CN" sz="2400"/>
          </a:p>
          <a:p>
            <a:pPr marL="266700" indent="-266700" eaLnBrk="1" hangingPunct="1">
              <a:spcBef>
                <a:spcPct val="55000"/>
              </a:spcBef>
            </a:pPr>
            <a:endParaRPr lang="zh-CN" altLang="en-US" sz="2400" b="1">
              <a:latin typeface="黑体" pitchFamily="49" charset="-122"/>
              <a:ea typeface="黑体" pitchFamily="49" charset="-122"/>
            </a:endParaRPr>
          </a:p>
        </p:txBody>
      </p:sp>
      <p:sp>
        <p:nvSpPr>
          <p:cNvPr id="28676" name="Rectangle 36"/>
          <p:cNvSpPr>
            <a:spLocks noChangeArrowheads="1"/>
          </p:cNvSpPr>
          <p:nvPr/>
        </p:nvSpPr>
        <p:spPr bwMode="ltGray">
          <a:xfrm>
            <a:off x="0" y="0"/>
            <a:ext cx="9144000" cy="0"/>
          </a:xfrm>
          <a:prstGeom prst="rect">
            <a:avLst/>
          </a:prstGeom>
          <a:noFill/>
          <a:ln w="9525" algn="ctr">
            <a:noFill/>
            <a:miter lim="800000"/>
            <a:headEnd/>
            <a:tailEnd/>
          </a:ln>
          <a:effectLst>
            <a:prstShdw prst="shdw17" dist="17961" dir="2700000">
              <a:srgbClr val="7A8E99"/>
            </a:prstShdw>
          </a:effectLst>
        </p:spPr>
        <p:txBody>
          <a:bodyPr wrap="none" anchor="ctr">
            <a:spAutoFit/>
          </a:bodyPr>
          <a:lstStyle/>
          <a:p>
            <a:pPr eaLnBrk="1" hangingPunct="1"/>
            <a:endParaRPr lang="zh-CN" altLang="en-US"/>
          </a:p>
        </p:txBody>
      </p:sp>
      <p:grpSp>
        <p:nvGrpSpPr>
          <p:cNvPr id="2" name="Group 42"/>
          <p:cNvGrpSpPr>
            <a:grpSpLocks noChangeAspect="1"/>
          </p:cNvGrpSpPr>
          <p:nvPr/>
        </p:nvGrpSpPr>
        <p:grpSpPr bwMode="auto">
          <a:xfrm>
            <a:off x="1082675" y="4397375"/>
            <a:ext cx="6335713" cy="1657350"/>
            <a:chOff x="881" y="1586"/>
            <a:chExt cx="7670" cy="1771"/>
          </a:xfrm>
        </p:grpSpPr>
        <p:sp>
          <p:nvSpPr>
            <p:cNvPr id="28679" name="AutoShape 43"/>
            <p:cNvSpPr>
              <a:spLocks noChangeAspect="1" noChangeArrowheads="1"/>
            </p:cNvSpPr>
            <p:nvPr/>
          </p:nvSpPr>
          <p:spPr bwMode="auto">
            <a:xfrm>
              <a:off x="881" y="1586"/>
              <a:ext cx="7670" cy="1771"/>
            </a:xfrm>
            <a:prstGeom prst="rect">
              <a:avLst/>
            </a:prstGeom>
            <a:noFill/>
            <a:ln w="9525">
              <a:noFill/>
              <a:miter lim="800000"/>
              <a:headEnd/>
              <a:tailEnd/>
            </a:ln>
          </p:spPr>
          <p:txBody>
            <a:bodyPr/>
            <a:lstStyle/>
            <a:p>
              <a:pPr algn="ctr" eaLnBrk="1" hangingPunct="1"/>
              <a:endParaRPr lang="zh-CN" altLang="en-US" sz="1600"/>
            </a:p>
          </p:txBody>
        </p:sp>
        <p:sp>
          <p:nvSpPr>
            <p:cNvPr id="28680" name="Rectangle 44"/>
            <p:cNvSpPr>
              <a:spLocks noChangeArrowheads="1"/>
            </p:cNvSpPr>
            <p:nvPr/>
          </p:nvSpPr>
          <p:spPr bwMode="auto">
            <a:xfrm>
              <a:off x="2887" y="1586"/>
              <a:ext cx="5520" cy="1771"/>
            </a:xfrm>
            <a:prstGeom prst="rect">
              <a:avLst/>
            </a:prstGeom>
            <a:solidFill>
              <a:srgbClr val="CC99FF"/>
            </a:solidFill>
            <a:ln w="9525">
              <a:solidFill>
                <a:srgbClr val="000000"/>
              </a:solidFill>
              <a:miter lim="800000"/>
              <a:headEnd/>
              <a:tailEnd/>
            </a:ln>
          </p:spPr>
          <p:txBody>
            <a:bodyPr anchor="ctr"/>
            <a:lstStyle/>
            <a:p>
              <a:pPr algn="ctr" eaLnBrk="1" hangingPunct="1"/>
              <a:r>
                <a:rPr lang="zh-CN" altLang="en-US" sz="1600">
                  <a:solidFill>
                    <a:srgbClr val="000000"/>
                  </a:solidFill>
                </a:rPr>
                <a:t>数据层</a:t>
              </a:r>
            </a:p>
            <a:p>
              <a:pPr algn="ctr" eaLnBrk="1" hangingPunct="1"/>
              <a:endParaRPr lang="zh-CN" altLang="en-US" sz="1600">
                <a:solidFill>
                  <a:srgbClr val="000000"/>
                </a:solidFill>
              </a:endParaRPr>
            </a:p>
            <a:p>
              <a:pPr algn="ctr" eaLnBrk="1" hangingPunct="1"/>
              <a:endParaRPr lang="zh-CN" altLang="en-US" sz="1600">
                <a:solidFill>
                  <a:srgbClr val="000000"/>
                </a:solidFill>
              </a:endParaRPr>
            </a:p>
            <a:p>
              <a:pPr algn="ctr" eaLnBrk="1" hangingPunct="1"/>
              <a:endParaRPr lang="zh-CN" altLang="en-US" sz="1600">
                <a:solidFill>
                  <a:srgbClr val="000000"/>
                </a:solidFill>
              </a:endParaRPr>
            </a:p>
            <a:p>
              <a:pPr lvl="1" algn="ctr" eaLnBrk="1" hangingPunct="1"/>
              <a:endParaRPr lang="zh-CN" altLang="en-US" sz="1600"/>
            </a:p>
            <a:p>
              <a:pPr algn="ctr" eaLnBrk="1" hangingPunct="1"/>
              <a:endParaRPr lang="zh-CN" altLang="en-US" sz="1600"/>
            </a:p>
          </p:txBody>
        </p:sp>
        <p:sp>
          <p:nvSpPr>
            <p:cNvPr id="28681" name="Rectangle 45"/>
            <p:cNvSpPr>
              <a:spLocks noChangeArrowheads="1"/>
            </p:cNvSpPr>
            <p:nvPr/>
          </p:nvSpPr>
          <p:spPr bwMode="auto">
            <a:xfrm>
              <a:off x="3247" y="2186"/>
              <a:ext cx="2160" cy="918"/>
            </a:xfrm>
            <a:prstGeom prst="rect">
              <a:avLst/>
            </a:prstGeom>
            <a:solidFill>
              <a:srgbClr val="BBE0E3"/>
            </a:solidFill>
            <a:ln w="9525">
              <a:solidFill>
                <a:srgbClr val="000000"/>
              </a:solidFill>
              <a:miter lim="800000"/>
              <a:headEnd/>
              <a:tailEnd/>
            </a:ln>
          </p:spPr>
          <p:txBody>
            <a:bodyPr anchor="ctr"/>
            <a:lstStyle/>
            <a:p>
              <a:pPr algn="ctr" eaLnBrk="1" hangingPunct="1"/>
              <a:r>
                <a:rPr lang="zh-CN" altLang="en-US" sz="1600">
                  <a:solidFill>
                    <a:srgbClr val="000000"/>
                  </a:solidFill>
                </a:rPr>
                <a:t>对象持久层</a:t>
              </a:r>
            </a:p>
            <a:p>
              <a:pPr algn="ctr" eaLnBrk="1" hangingPunct="1"/>
              <a:r>
                <a:rPr lang="en-US" altLang="zh-CN" sz="1600">
                  <a:solidFill>
                    <a:srgbClr val="000000"/>
                  </a:solidFill>
                </a:rPr>
                <a:t>Persistence</a:t>
              </a:r>
              <a:endParaRPr lang="en-US" altLang="zh-CN" sz="1600"/>
            </a:p>
          </p:txBody>
        </p:sp>
        <p:sp>
          <p:nvSpPr>
            <p:cNvPr id="28682" name="Rectangle 46"/>
            <p:cNvSpPr>
              <a:spLocks noChangeArrowheads="1"/>
            </p:cNvSpPr>
            <p:nvPr/>
          </p:nvSpPr>
          <p:spPr bwMode="auto">
            <a:xfrm>
              <a:off x="5887" y="2186"/>
              <a:ext cx="2160" cy="918"/>
            </a:xfrm>
            <a:prstGeom prst="rect">
              <a:avLst/>
            </a:prstGeom>
            <a:solidFill>
              <a:srgbClr val="BBE0E3"/>
            </a:solidFill>
            <a:ln w="9525">
              <a:solidFill>
                <a:srgbClr val="000000"/>
              </a:solidFill>
              <a:miter lim="800000"/>
              <a:headEnd/>
              <a:tailEnd/>
            </a:ln>
          </p:spPr>
          <p:txBody>
            <a:bodyPr anchor="ctr"/>
            <a:lstStyle/>
            <a:p>
              <a:pPr algn="ctr" eaLnBrk="1" hangingPunct="1"/>
              <a:r>
                <a:rPr lang="zh-CN" altLang="en-US" sz="1600">
                  <a:solidFill>
                    <a:srgbClr val="000000"/>
                  </a:solidFill>
                </a:rPr>
                <a:t>数据资源层</a:t>
              </a:r>
            </a:p>
            <a:p>
              <a:pPr algn="ctr" eaLnBrk="1" hangingPunct="1"/>
              <a:r>
                <a:rPr lang="en-US" altLang="zh-CN" sz="1600">
                  <a:solidFill>
                    <a:srgbClr val="000000"/>
                  </a:solidFill>
                </a:rPr>
                <a:t>RDBMS</a:t>
              </a:r>
              <a:endParaRPr lang="en-US" altLang="zh-CN" sz="1600"/>
            </a:p>
          </p:txBody>
        </p:sp>
        <p:sp>
          <p:nvSpPr>
            <p:cNvPr id="28683" name="Rectangle 47"/>
            <p:cNvSpPr>
              <a:spLocks noChangeArrowheads="1"/>
            </p:cNvSpPr>
            <p:nvPr/>
          </p:nvSpPr>
          <p:spPr bwMode="auto">
            <a:xfrm>
              <a:off x="1235" y="1586"/>
              <a:ext cx="1652" cy="1771"/>
            </a:xfrm>
            <a:prstGeom prst="rect">
              <a:avLst/>
            </a:prstGeom>
            <a:solidFill>
              <a:srgbClr val="CC99FF">
                <a:alpha val="10980"/>
              </a:srgbClr>
            </a:solidFill>
            <a:ln w="9525">
              <a:solidFill>
                <a:srgbClr val="000000"/>
              </a:solidFill>
              <a:miter lim="800000"/>
              <a:headEnd/>
              <a:tailEnd/>
            </a:ln>
          </p:spPr>
          <p:txBody>
            <a:bodyPr anchor="ctr"/>
            <a:lstStyle/>
            <a:p>
              <a:pPr algn="ctr" eaLnBrk="1" hangingPunct="1"/>
              <a:r>
                <a:rPr lang="zh-CN" altLang="en-US" sz="1600">
                  <a:solidFill>
                    <a:srgbClr val="000000"/>
                  </a:solidFill>
                </a:rPr>
                <a:t>业务层</a:t>
              </a:r>
            </a:p>
            <a:p>
              <a:pPr algn="ctr" eaLnBrk="1" hangingPunct="1"/>
              <a:endParaRPr lang="zh-CN" altLang="en-US" sz="1600">
                <a:solidFill>
                  <a:srgbClr val="000000"/>
                </a:solidFill>
              </a:endParaRPr>
            </a:p>
            <a:p>
              <a:pPr algn="ctr" eaLnBrk="1" hangingPunct="1"/>
              <a:endParaRPr lang="zh-CN" altLang="en-US" sz="1600">
                <a:solidFill>
                  <a:srgbClr val="000000"/>
                </a:solidFill>
              </a:endParaRPr>
            </a:p>
            <a:p>
              <a:pPr algn="ctr" eaLnBrk="1" hangingPunct="1"/>
              <a:endParaRPr lang="zh-CN" altLang="en-US" sz="1600">
                <a:solidFill>
                  <a:srgbClr val="000000"/>
                </a:solidFill>
              </a:endParaRPr>
            </a:p>
            <a:p>
              <a:pPr lvl="1" algn="ctr" eaLnBrk="1" hangingPunct="1"/>
              <a:endParaRPr lang="zh-CN" altLang="en-US" sz="1600"/>
            </a:p>
            <a:p>
              <a:pPr algn="ctr" eaLnBrk="1" hangingPunct="1"/>
              <a:endParaRPr lang="zh-CN" altLang="en-US" sz="1600"/>
            </a:p>
          </p:txBody>
        </p:sp>
        <p:sp>
          <p:nvSpPr>
            <p:cNvPr id="28684" name="Line 48"/>
            <p:cNvSpPr>
              <a:spLocks noChangeShapeType="1"/>
            </p:cNvSpPr>
            <p:nvPr/>
          </p:nvSpPr>
          <p:spPr bwMode="auto">
            <a:xfrm>
              <a:off x="5628" y="2092"/>
              <a:ext cx="1" cy="1265"/>
            </a:xfrm>
            <a:prstGeom prst="line">
              <a:avLst/>
            </a:prstGeom>
            <a:noFill/>
            <a:ln w="9525">
              <a:solidFill>
                <a:srgbClr val="000000"/>
              </a:solidFill>
              <a:prstDash val="dash"/>
              <a:round/>
              <a:headEnd/>
              <a:tailEnd/>
            </a:ln>
          </p:spPr>
          <p:txBody>
            <a:bodyPr/>
            <a:lstStyle/>
            <a:p>
              <a:endParaRPr lang="zh-CN" altLang="en-US"/>
            </a:p>
          </p:txBody>
        </p:sp>
        <p:sp>
          <p:nvSpPr>
            <p:cNvPr id="28685" name="Rectangle 49"/>
            <p:cNvSpPr>
              <a:spLocks noChangeArrowheads="1"/>
            </p:cNvSpPr>
            <p:nvPr/>
          </p:nvSpPr>
          <p:spPr bwMode="auto">
            <a:xfrm>
              <a:off x="1353" y="2186"/>
              <a:ext cx="1292" cy="918"/>
            </a:xfrm>
            <a:prstGeom prst="rect">
              <a:avLst/>
            </a:prstGeom>
            <a:solidFill>
              <a:srgbClr val="BBE0E3"/>
            </a:solidFill>
            <a:ln w="9525">
              <a:solidFill>
                <a:srgbClr val="000000"/>
              </a:solidFill>
              <a:miter lim="800000"/>
              <a:headEnd/>
              <a:tailEnd/>
            </a:ln>
          </p:spPr>
          <p:txBody>
            <a:bodyPr anchor="ctr"/>
            <a:lstStyle/>
            <a:p>
              <a:pPr algn="ctr" eaLnBrk="1" hangingPunct="1">
                <a:lnSpc>
                  <a:spcPct val="96000"/>
                </a:lnSpc>
              </a:pPr>
              <a:r>
                <a:rPr lang="zh-CN" altLang="en-US" sz="1600">
                  <a:solidFill>
                    <a:srgbClr val="000000"/>
                  </a:solidFill>
                </a:rPr>
                <a:t>业务逻辑</a:t>
              </a:r>
            </a:p>
            <a:p>
              <a:pPr algn="ctr" eaLnBrk="1" hangingPunct="1">
                <a:lnSpc>
                  <a:spcPct val="96000"/>
                </a:lnSpc>
              </a:pPr>
              <a:r>
                <a:rPr lang="en-US" altLang="zh-CN" sz="1600">
                  <a:solidFill>
                    <a:srgbClr val="000000"/>
                  </a:solidFill>
                </a:rPr>
                <a:t>BusinessModel</a:t>
              </a:r>
              <a:endParaRPr lang="en-US" altLang="zh-CN" sz="1600"/>
            </a:p>
          </p:txBody>
        </p:sp>
        <p:sp>
          <p:nvSpPr>
            <p:cNvPr id="28686" name="Line 50"/>
            <p:cNvSpPr>
              <a:spLocks noChangeShapeType="1"/>
            </p:cNvSpPr>
            <p:nvPr/>
          </p:nvSpPr>
          <p:spPr bwMode="auto">
            <a:xfrm>
              <a:off x="2533" y="2598"/>
              <a:ext cx="708" cy="1"/>
            </a:xfrm>
            <a:prstGeom prst="line">
              <a:avLst/>
            </a:prstGeom>
            <a:noFill/>
            <a:ln w="9525">
              <a:solidFill>
                <a:srgbClr val="000000"/>
              </a:solidFill>
              <a:round/>
              <a:headEnd/>
              <a:tailEnd type="triangle" w="med" len="med"/>
            </a:ln>
          </p:spPr>
          <p:txBody>
            <a:bodyPr/>
            <a:lstStyle/>
            <a:p>
              <a:endParaRPr lang="zh-CN" altLang="en-US"/>
            </a:p>
          </p:txBody>
        </p:sp>
        <p:sp>
          <p:nvSpPr>
            <p:cNvPr id="28687" name="Line 51"/>
            <p:cNvSpPr>
              <a:spLocks noChangeShapeType="1"/>
            </p:cNvSpPr>
            <p:nvPr/>
          </p:nvSpPr>
          <p:spPr bwMode="auto">
            <a:xfrm>
              <a:off x="5418" y="2561"/>
              <a:ext cx="472" cy="0"/>
            </a:xfrm>
            <a:prstGeom prst="line">
              <a:avLst/>
            </a:prstGeom>
            <a:noFill/>
            <a:ln w="9525">
              <a:solidFill>
                <a:srgbClr val="000000"/>
              </a:solidFill>
              <a:round/>
              <a:headEnd/>
              <a:tailEnd type="triangle" w="med" len="med"/>
            </a:ln>
          </p:spPr>
          <p:txBody>
            <a:bodyPr/>
            <a:lstStyle/>
            <a:p>
              <a:endParaRPr lang="zh-CN" altLang="en-US"/>
            </a:p>
          </p:txBody>
        </p:sp>
      </p:grpSp>
    </p:spTree>
  </p:cSld>
  <p:clrMapOvr>
    <a:masterClrMapping/>
  </p:clrMapOvr>
  <p:transition spd="slow"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nodePh="1">
                                  <p:stCondLst>
                                    <p:cond delay="0"/>
                                  </p:stCondLst>
                                  <p:endCondLst>
                                    <p:cond evt="begin" delay="0">
                                      <p:tn val="5"/>
                                    </p:cond>
                                  </p:endCondLst>
                                  <p:childTnLst>
                                    <p:set>
                                      <p:cBhvr>
                                        <p:cTn id="6" dur="1" fill="hold">
                                          <p:stCondLst>
                                            <p:cond delay="0"/>
                                          </p:stCondLst>
                                        </p:cTn>
                                        <p:tgtEl>
                                          <p:spTgt spid="740359"/>
                                        </p:tgtEl>
                                        <p:attrNameLst>
                                          <p:attrName>style.visibility</p:attrName>
                                        </p:attrNameLst>
                                      </p:cBhvr>
                                      <p:to>
                                        <p:strVal val="visible"/>
                                      </p:to>
                                    </p:set>
                                    <p:animEffect transition="in" filter="checkerboard(across)">
                                      <p:cBhvr>
                                        <p:cTn id="7" dur="500"/>
                                        <p:tgtEl>
                                          <p:spTgt spid="740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35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9" name="Rectangle 7"/>
          <p:cNvSpPr>
            <a:spLocks noChangeArrowheads="1"/>
          </p:cNvSpPr>
          <p:nvPr/>
        </p:nvSpPr>
        <p:spPr bwMode="auto">
          <a:xfrm>
            <a:off x="2124075" y="1844675"/>
            <a:ext cx="6462713" cy="4105275"/>
          </a:xfrm>
          <a:prstGeom prst="rect">
            <a:avLst/>
          </a:prstGeom>
          <a:noFill/>
          <a:ln w="9525">
            <a:noFill/>
            <a:miter lim="800000"/>
            <a:headEnd/>
            <a:tailEnd/>
          </a:ln>
        </p:spPr>
        <p:txBody>
          <a:bodyPr/>
          <a:lstStyle/>
          <a:p>
            <a:pPr marL="742950" lvl="1" indent="-296863" eaLnBrk="1" hangingPunct="1">
              <a:spcBef>
                <a:spcPct val="55000"/>
              </a:spcBef>
              <a:buFont typeface="Wingdings" pitchFamily="2" charset="2"/>
              <a:buNone/>
            </a:pPr>
            <a:endParaRPr lang="zh-CN" altLang="en-US"/>
          </a:p>
          <a:p>
            <a:pPr marL="742950" lvl="1" indent="-296863" eaLnBrk="1" hangingPunct="1">
              <a:spcBef>
                <a:spcPct val="55000"/>
              </a:spcBef>
              <a:buFont typeface="Wingdings" pitchFamily="2" charset="2"/>
              <a:buChar char="Ø"/>
            </a:pPr>
            <a:endParaRPr lang="en-US" altLang="zh-CN" sz="2400"/>
          </a:p>
          <a:p>
            <a:pPr marL="266700" indent="-266700" eaLnBrk="1" hangingPunct="1">
              <a:spcBef>
                <a:spcPct val="55000"/>
              </a:spcBef>
            </a:pPr>
            <a:endParaRPr lang="zh-CN" altLang="en-US" sz="2400" b="1">
              <a:latin typeface="黑体" pitchFamily="49" charset="-122"/>
              <a:ea typeface="黑体" pitchFamily="49" charset="-122"/>
            </a:endParaRPr>
          </a:p>
        </p:txBody>
      </p:sp>
      <p:sp>
        <p:nvSpPr>
          <p:cNvPr id="29699" name="Rectangle 36"/>
          <p:cNvSpPr>
            <a:spLocks noChangeArrowheads="1"/>
          </p:cNvSpPr>
          <p:nvPr/>
        </p:nvSpPr>
        <p:spPr bwMode="ltGray">
          <a:xfrm>
            <a:off x="0" y="0"/>
            <a:ext cx="9144000" cy="0"/>
          </a:xfrm>
          <a:prstGeom prst="rect">
            <a:avLst/>
          </a:prstGeom>
          <a:noFill/>
          <a:ln w="9525" algn="ctr">
            <a:noFill/>
            <a:miter lim="800000"/>
            <a:headEnd/>
            <a:tailEnd/>
          </a:ln>
          <a:effectLst>
            <a:prstShdw prst="shdw17" dist="17961" dir="2700000">
              <a:srgbClr val="7A8E99"/>
            </a:prstShdw>
          </a:effectLst>
        </p:spPr>
        <p:txBody>
          <a:bodyPr wrap="none" anchor="ctr">
            <a:spAutoFit/>
          </a:bodyPr>
          <a:lstStyle/>
          <a:p>
            <a:pPr eaLnBrk="1" hangingPunct="1"/>
            <a:endParaRPr lang="zh-CN" altLang="en-US"/>
          </a:p>
        </p:txBody>
      </p:sp>
      <p:sp>
        <p:nvSpPr>
          <p:cNvPr id="2" name="标题 1"/>
          <p:cNvSpPr>
            <a:spLocks noGrp="1"/>
          </p:cNvSpPr>
          <p:nvPr>
            <p:ph type="title"/>
          </p:nvPr>
        </p:nvSpPr>
        <p:spPr/>
        <p:txBody>
          <a:bodyPr>
            <a:normAutofit fontScale="90000"/>
          </a:bodyPr>
          <a:lstStyle/>
          <a:p>
            <a:pPr>
              <a:defRPr/>
            </a:pPr>
            <a:r>
              <a:rPr b="1" dirty="0"/>
              <a:t>持久层的概念</a:t>
            </a:r>
          </a:p>
        </p:txBody>
      </p:sp>
      <p:sp>
        <p:nvSpPr>
          <p:cNvPr id="3" name="内容占位符 2"/>
          <p:cNvSpPr>
            <a:spLocks noGrp="1"/>
          </p:cNvSpPr>
          <p:nvPr>
            <p:ph idx="1"/>
          </p:nvPr>
        </p:nvSpPr>
        <p:spPr>
          <a:xfrm>
            <a:off x="457200" y="1412875"/>
            <a:ext cx="8229600" cy="4895850"/>
          </a:xfrm>
        </p:spPr>
        <p:txBody>
          <a:bodyPr>
            <a:normAutofit/>
          </a:bodyPr>
          <a:lstStyle/>
          <a:p>
            <a:pPr>
              <a:defRPr/>
            </a:pPr>
            <a:r>
              <a:rPr lang="zh-CN" altLang="en-US" dirty="0" smtClean="0">
                <a:solidFill>
                  <a:schemeClr val="tx2"/>
                </a:solidFill>
              </a:rPr>
              <a:t>持久化</a:t>
            </a:r>
            <a:r>
              <a:rPr lang="en-US" altLang="zh-CN" dirty="0" smtClean="0">
                <a:solidFill>
                  <a:schemeClr val="tx2"/>
                </a:solidFill>
              </a:rPr>
              <a:t>(Persistence)</a:t>
            </a:r>
            <a:r>
              <a:rPr lang="zh-CN" altLang="en-US" dirty="0" smtClean="0">
                <a:solidFill>
                  <a:schemeClr val="tx2"/>
                </a:solidFill>
              </a:rPr>
              <a:t>：就是对数据对象和程序状态的保存，也就是将内存中的对象保存到磁盘上加以固化，目前主要通过关系型数据库来完成。 </a:t>
            </a:r>
          </a:p>
          <a:p>
            <a:pPr>
              <a:defRPr/>
            </a:pPr>
            <a:r>
              <a:rPr lang="zh-CN" altLang="en-US" dirty="0" smtClean="0">
                <a:solidFill>
                  <a:schemeClr val="tx2"/>
                </a:solidFill>
              </a:rPr>
              <a:t>持久层</a:t>
            </a:r>
            <a:r>
              <a:rPr lang="en-US" altLang="zh-CN" dirty="0" smtClean="0">
                <a:solidFill>
                  <a:schemeClr val="tx2"/>
                </a:solidFill>
              </a:rPr>
              <a:t>(Persistence Tier)</a:t>
            </a:r>
            <a:r>
              <a:rPr lang="zh-CN" altLang="en-US" dirty="0" smtClean="0">
                <a:solidFill>
                  <a:schemeClr val="tx2"/>
                </a:solidFill>
              </a:rPr>
              <a:t>：加了一个“层”字，就把对数据库操作当作一个逻辑层面独立出来。 </a:t>
            </a:r>
          </a:p>
          <a:p>
            <a:pPr>
              <a:defRPr/>
            </a:pPr>
            <a:r>
              <a:rPr lang="zh-CN" altLang="en-US" dirty="0" smtClean="0">
                <a:solidFill>
                  <a:schemeClr val="tx2"/>
                </a:solidFill>
              </a:rPr>
              <a:t>对象持久化</a:t>
            </a:r>
            <a:r>
              <a:rPr lang="en-US" altLang="zh-CN" dirty="0" smtClean="0">
                <a:solidFill>
                  <a:schemeClr val="tx2"/>
                </a:solidFill>
              </a:rPr>
              <a:t>(Object persistence)</a:t>
            </a:r>
            <a:r>
              <a:rPr lang="zh-CN" altLang="en-US" dirty="0" smtClean="0">
                <a:solidFill>
                  <a:schemeClr val="tx2"/>
                </a:solidFill>
              </a:rPr>
              <a:t>：在面向对象为主导的应用程序中，一切都视为对象，数据实体也不例外。 </a:t>
            </a:r>
          </a:p>
          <a:p>
            <a:pPr>
              <a:defRPr/>
            </a:pPr>
            <a:endParaRPr lang="zh-CN" altLang="en-US" dirty="0"/>
          </a:p>
        </p:txBody>
      </p:sp>
    </p:spTree>
  </p:cSld>
  <p:clrMapOvr>
    <a:masterClrMapping/>
  </p:clrMapOvr>
  <p:transition spd="slow"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nodePh="1">
                                  <p:stCondLst>
                                    <p:cond delay="0"/>
                                  </p:stCondLst>
                                  <p:endCondLst>
                                    <p:cond evt="begin" delay="0">
                                      <p:tn val="5"/>
                                    </p:cond>
                                  </p:endCondLst>
                                  <p:childTnLst>
                                    <p:set>
                                      <p:cBhvr>
                                        <p:cTn id="6" dur="1" fill="hold">
                                          <p:stCondLst>
                                            <p:cond delay="0"/>
                                          </p:stCondLst>
                                        </p:cTn>
                                        <p:tgtEl>
                                          <p:spTgt spid="740359"/>
                                        </p:tgtEl>
                                        <p:attrNameLst>
                                          <p:attrName>style.visibility</p:attrName>
                                        </p:attrNameLst>
                                      </p:cBhvr>
                                      <p:to>
                                        <p:strVal val="visible"/>
                                      </p:to>
                                    </p:set>
                                    <p:animEffect transition="in" filter="checkerboard(across)">
                                      <p:cBhvr>
                                        <p:cTn id="7" dur="500"/>
                                        <p:tgtEl>
                                          <p:spTgt spid="740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35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持久层的隔离作用</a:t>
            </a:r>
          </a:p>
        </p:txBody>
      </p:sp>
      <p:sp>
        <p:nvSpPr>
          <p:cNvPr id="3" name="内容占位符 2"/>
          <p:cNvSpPr>
            <a:spLocks noGrp="1"/>
          </p:cNvSpPr>
          <p:nvPr>
            <p:ph idx="1"/>
          </p:nvPr>
        </p:nvSpPr>
        <p:spPr>
          <a:xfrm>
            <a:off x="457200" y="1412875"/>
            <a:ext cx="8229600" cy="4895850"/>
          </a:xfrm>
        </p:spPr>
        <p:txBody>
          <a:bodyPr>
            <a:normAutofit/>
          </a:bodyPr>
          <a:lstStyle/>
          <a:p>
            <a:pPr>
              <a:defRPr/>
            </a:pPr>
            <a:r>
              <a:rPr lang="zh-CN" altLang="en-US" dirty="0" smtClean="0">
                <a:solidFill>
                  <a:schemeClr val="tx2"/>
                </a:solidFill>
              </a:rPr>
              <a:t>业务逻辑与数据库系统的分离 </a:t>
            </a:r>
          </a:p>
          <a:p>
            <a:pPr lvl="1">
              <a:defRPr/>
            </a:pPr>
            <a:r>
              <a:rPr lang="zh-CN" altLang="en-US" b="1" dirty="0" smtClean="0"/>
              <a:t>业务逻辑不再直接访问数据存储部分</a:t>
            </a:r>
            <a:r>
              <a:rPr lang="en-US" altLang="zh-CN" dirty="0" smtClean="0"/>
              <a:t>(</a:t>
            </a:r>
            <a:r>
              <a:rPr lang="zh-CN" altLang="en-US" dirty="0" smtClean="0"/>
              <a:t>数据资源</a:t>
            </a:r>
            <a:r>
              <a:rPr lang="en-US" altLang="zh-CN" dirty="0" smtClean="0"/>
              <a:t>)</a:t>
            </a:r>
            <a:r>
              <a:rPr lang="zh-CN" altLang="en-US" dirty="0" smtClean="0"/>
              <a:t>，而是向持久层要结果，业务逻辑不用关心有关资源访问的底层细节，全权交由持久层处理。</a:t>
            </a:r>
            <a:r>
              <a:rPr lang="zh-CN" altLang="en-US" b="1" dirty="0" smtClean="0"/>
              <a:t>持久层就如同一个非常专业的事务所</a:t>
            </a:r>
            <a:r>
              <a:rPr lang="zh-CN" altLang="en-US" dirty="0" smtClean="0"/>
              <a:t>，雇主只是交待事务所要办的事情然后等待结果。</a:t>
            </a:r>
          </a:p>
          <a:p>
            <a:pPr lvl="1">
              <a:defRPr/>
            </a:pPr>
            <a:r>
              <a:rPr lang="zh-CN" altLang="en-US" dirty="0" smtClean="0"/>
              <a:t>持久层就是将数据存储部分</a:t>
            </a:r>
            <a:r>
              <a:rPr lang="en-US" altLang="zh-CN" dirty="0" smtClean="0"/>
              <a:t>(</a:t>
            </a:r>
            <a:r>
              <a:rPr lang="zh-CN" altLang="en-US" dirty="0" smtClean="0"/>
              <a:t>文件系统、关系数据库或面向对象数据库</a:t>
            </a:r>
            <a:r>
              <a:rPr lang="en-US" altLang="zh-CN" dirty="0" smtClean="0"/>
              <a:t>)</a:t>
            </a:r>
            <a:r>
              <a:rPr lang="zh-CN" altLang="en-US" dirty="0" smtClean="0"/>
              <a:t>与业务逻辑</a:t>
            </a:r>
            <a:r>
              <a:rPr lang="en-US" altLang="zh-CN" dirty="0" smtClean="0"/>
              <a:t>(</a:t>
            </a:r>
            <a:r>
              <a:rPr lang="zh-CN" altLang="en-US" dirty="0" smtClean="0"/>
              <a:t>数据应用</a:t>
            </a:r>
            <a:r>
              <a:rPr lang="en-US" altLang="zh-CN" dirty="0" smtClean="0"/>
              <a:t>)</a:t>
            </a:r>
            <a:r>
              <a:rPr lang="zh-CN" altLang="en-US" dirty="0" smtClean="0"/>
              <a:t>部分进行一定的</a:t>
            </a:r>
            <a:r>
              <a:rPr lang="zh-CN" altLang="en-US" b="1" dirty="0" smtClean="0"/>
              <a:t>解耦</a:t>
            </a:r>
            <a:r>
              <a:rPr lang="zh-CN" altLang="en-US" dirty="0" smtClean="0"/>
              <a:t>，这样在数据设计或业务逻辑发生改变时，可以使改变只限定在各自的范围之内，而不会扩散至其他部分，两侧变更、修改、维护尽量互不干扰。比如数据库的迁移，只要修改持久层本身就可以，对业务逻辑无丝毫影响。如果业务层需要增加一个业务操作，只维护逻辑层即可，资源层勿需任何改变。</a:t>
            </a:r>
            <a:endParaRPr lang="zh-CN" altLang="en-US" dirty="0"/>
          </a:p>
        </p:txBody>
      </p:sp>
      <p:sp>
        <p:nvSpPr>
          <p:cNvPr id="30724" name="灯片编号占位符 3"/>
          <p:cNvSpPr>
            <a:spLocks noGrp="1"/>
          </p:cNvSpPr>
          <p:nvPr>
            <p:ph type="sldNum" sz="quarter" idx="12"/>
          </p:nvPr>
        </p:nvSpPr>
        <p:spPr bwMode="auto">
          <a:noFill/>
          <a:ln>
            <a:miter lim="800000"/>
            <a:headEnd/>
            <a:tailEnd/>
          </a:ln>
        </p:spPr>
        <p:txBody>
          <a:bodyPr/>
          <a:lstStyle/>
          <a:p>
            <a:fld id="{2284AC02-2657-407E-AF4A-006CC8627C2C}" type="slidenum">
              <a:rPr lang="zh-CN" altLang="en-US"/>
              <a:pPr/>
              <a:t>27</a:t>
            </a:fld>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数据对象与数据实体的隔离</a:t>
            </a:r>
            <a:r>
              <a:rPr dirty="0"/>
              <a:t> </a:t>
            </a:r>
          </a:p>
        </p:txBody>
      </p:sp>
      <p:sp>
        <p:nvSpPr>
          <p:cNvPr id="31747" name="灯片编号占位符 3"/>
          <p:cNvSpPr>
            <a:spLocks noGrp="1"/>
          </p:cNvSpPr>
          <p:nvPr>
            <p:ph type="sldNum" sz="quarter" idx="12"/>
          </p:nvPr>
        </p:nvSpPr>
        <p:spPr bwMode="auto">
          <a:noFill/>
          <a:ln>
            <a:miter lim="800000"/>
            <a:headEnd/>
            <a:tailEnd/>
          </a:ln>
        </p:spPr>
        <p:txBody>
          <a:bodyPr/>
          <a:lstStyle/>
          <a:p>
            <a:fld id="{59CE6349-4397-4252-A5F7-DD774FAB97F0}" type="slidenum">
              <a:rPr lang="zh-CN" altLang="en-US"/>
              <a:pPr/>
              <a:t>28</a:t>
            </a:fld>
            <a:endParaRPr lang="zh-CN" altLang="en-US"/>
          </a:p>
        </p:txBody>
      </p:sp>
      <p:graphicFrame>
        <p:nvGraphicFramePr>
          <p:cNvPr id="5" name="Group 128"/>
          <p:cNvGraphicFramePr>
            <a:graphicFrameLocks noGrp="1"/>
          </p:cNvGraphicFramePr>
          <p:nvPr/>
        </p:nvGraphicFramePr>
        <p:xfrm>
          <a:off x="4356100" y="4090988"/>
          <a:ext cx="3671888" cy="2132011"/>
        </p:xfrm>
        <a:graphic>
          <a:graphicData uri="http://schemas.openxmlformats.org/drawingml/2006/table">
            <a:tbl>
              <a:tblPr/>
              <a:tblGrid>
                <a:gridCol w="1502136"/>
                <a:gridCol w="1116783"/>
                <a:gridCol w="1052969"/>
              </a:tblGrid>
              <a:tr h="522004">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2"/>
                          </a:solidFill>
                          <a:effectLst/>
                          <a:latin typeface="Times New Roman" pitchFamily="18" charset="0"/>
                          <a:ea typeface="宋体" pitchFamily="2" charset="-122"/>
                          <a:cs typeface="Arial" charset="0"/>
                        </a:rPr>
                        <a:t>id</a:t>
                      </a:r>
                      <a:endParaRPr kumimoji="0" lang="en-US" altLang="zh-CN" sz="1600" b="0" i="0" u="none" strike="noStrike" cap="none" normalizeH="0" baseline="0" dirty="0" smtClean="0">
                        <a:ln>
                          <a:noFill/>
                        </a:ln>
                        <a:solidFill>
                          <a:schemeClr val="tx2"/>
                        </a:solidFill>
                        <a:effectLst/>
                        <a:latin typeface="Arial" charset="0"/>
                        <a:ea typeface="宋体" pitchFamily="2" charset="-122"/>
                      </a:endParaRPr>
                    </a:p>
                  </a:txBody>
                  <a:tcPr marL="91427" marR="91427" marT="45745" marB="45745"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2"/>
                          </a:solidFill>
                          <a:effectLst/>
                          <a:latin typeface="Times New Roman" pitchFamily="18" charset="0"/>
                          <a:ea typeface="宋体" pitchFamily="2" charset="-122"/>
                          <a:cs typeface="Arial" charset="0"/>
                        </a:rPr>
                        <a:t>name</a:t>
                      </a:r>
                      <a:endParaRPr kumimoji="0" lang="en-US" altLang="zh-CN" sz="1600" b="0" i="0" u="none" strike="noStrike" cap="none" normalizeH="0" baseline="0" smtClean="0">
                        <a:ln>
                          <a:noFill/>
                        </a:ln>
                        <a:solidFill>
                          <a:schemeClr val="tx2"/>
                        </a:solidFill>
                        <a:effectLst/>
                        <a:latin typeface="Arial" charset="0"/>
                        <a:ea typeface="宋体" pitchFamily="2" charset="-122"/>
                      </a:endParaRPr>
                    </a:p>
                  </a:txBody>
                  <a:tcPr marL="91427" marR="91427"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2"/>
                          </a:solidFill>
                          <a:effectLst/>
                          <a:latin typeface="Times New Roman" pitchFamily="18" charset="0"/>
                          <a:ea typeface="宋体" pitchFamily="2" charset="-122"/>
                          <a:cs typeface="Arial" charset="0"/>
                        </a:rPr>
                        <a:t>score</a:t>
                      </a:r>
                      <a:endParaRPr kumimoji="0" lang="en-US" altLang="zh-CN" sz="1600" b="0" i="0" u="none" strike="noStrike" cap="none" normalizeH="0" baseline="0" dirty="0" smtClean="0">
                        <a:ln>
                          <a:noFill/>
                        </a:ln>
                        <a:solidFill>
                          <a:schemeClr val="tx2"/>
                        </a:solidFill>
                        <a:effectLst/>
                        <a:latin typeface="Arial" charset="0"/>
                        <a:ea typeface="宋体" pitchFamily="2" charset="-122"/>
                      </a:endParaRPr>
                    </a:p>
                  </a:txBody>
                  <a:tcPr marL="91427" marR="91427" marT="45745" marB="45745"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2004">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2"/>
                          </a:solidFill>
                          <a:effectLst/>
                          <a:latin typeface="Times New Roman" pitchFamily="18" charset="0"/>
                          <a:ea typeface="宋体" pitchFamily="2" charset="-122"/>
                          <a:cs typeface="Arial" charset="0"/>
                        </a:rPr>
                        <a:t>1001</a:t>
                      </a:r>
                      <a:endParaRPr kumimoji="0" lang="en-US" altLang="zh-CN" sz="1600" b="0" i="0" u="none" strike="noStrike" cap="none" normalizeH="0" baseline="0" smtClean="0">
                        <a:ln>
                          <a:noFill/>
                        </a:ln>
                        <a:solidFill>
                          <a:schemeClr val="tx2"/>
                        </a:solidFill>
                        <a:effectLst/>
                        <a:latin typeface="Arial" charset="0"/>
                        <a:ea typeface="宋体" pitchFamily="2" charset="-122"/>
                      </a:endParaRPr>
                    </a:p>
                  </a:txBody>
                  <a:tcPr marL="91427" marR="91427" marT="45745" marB="45745"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Times New Roman" pitchFamily="18" charset="0"/>
                          <a:ea typeface="宋体" pitchFamily="2" charset="-122"/>
                          <a:cs typeface="Arial" charset="0"/>
                        </a:rPr>
                        <a:t>张三</a:t>
                      </a:r>
                      <a:endParaRPr kumimoji="0" lang="zh-CN" altLang="en-US" sz="1600" b="0" i="0" u="none" strike="noStrike" cap="none" normalizeH="0" baseline="0" smtClean="0">
                        <a:ln>
                          <a:noFill/>
                        </a:ln>
                        <a:solidFill>
                          <a:schemeClr val="tx2"/>
                        </a:solidFill>
                        <a:effectLst/>
                        <a:latin typeface="Arial" charset="0"/>
                        <a:ea typeface="宋体" pitchFamily="2" charset="-122"/>
                      </a:endParaRPr>
                    </a:p>
                  </a:txBody>
                  <a:tcPr marL="91427" marR="91427"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2"/>
                          </a:solidFill>
                          <a:effectLst/>
                          <a:latin typeface="Times New Roman" pitchFamily="18" charset="0"/>
                          <a:ea typeface="宋体" pitchFamily="2" charset="-122"/>
                          <a:cs typeface="Arial" charset="0"/>
                        </a:rPr>
                        <a:t>87</a:t>
                      </a:r>
                      <a:endParaRPr kumimoji="0" lang="en-US" altLang="zh-CN" sz="1600" b="0" i="0" u="none" strike="noStrike" cap="none" normalizeH="0" baseline="0" smtClean="0">
                        <a:ln>
                          <a:noFill/>
                        </a:ln>
                        <a:solidFill>
                          <a:schemeClr val="tx2"/>
                        </a:solidFill>
                        <a:effectLst/>
                        <a:latin typeface="Arial" charset="0"/>
                        <a:ea typeface="宋体" pitchFamily="2" charset="-122"/>
                      </a:endParaRPr>
                    </a:p>
                  </a:txBody>
                  <a:tcPr marL="91427" marR="91427" marT="45745" marB="45745"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2004">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2"/>
                          </a:solidFill>
                          <a:effectLst/>
                          <a:latin typeface="Times New Roman" pitchFamily="18" charset="0"/>
                          <a:ea typeface="宋体" pitchFamily="2" charset="-122"/>
                          <a:cs typeface="Arial" charset="0"/>
                        </a:rPr>
                        <a:t>1002</a:t>
                      </a:r>
                      <a:endParaRPr kumimoji="0" lang="en-US" altLang="zh-CN" sz="1600" b="0" i="0" u="none" strike="noStrike" cap="none" normalizeH="0" baseline="0" smtClean="0">
                        <a:ln>
                          <a:noFill/>
                        </a:ln>
                        <a:solidFill>
                          <a:schemeClr val="tx2"/>
                        </a:solidFill>
                        <a:effectLst/>
                        <a:latin typeface="Arial" charset="0"/>
                        <a:ea typeface="宋体" pitchFamily="2" charset="-122"/>
                      </a:endParaRPr>
                    </a:p>
                  </a:txBody>
                  <a:tcPr marL="91427" marR="91427" marT="45745" marB="45745"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Times New Roman" pitchFamily="18" charset="0"/>
                          <a:ea typeface="宋体" pitchFamily="2" charset="-122"/>
                          <a:cs typeface="Arial" charset="0"/>
                        </a:rPr>
                        <a:t>李四</a:t>
                      </a:r>
                      <a:endParaRPr kumimoji="0" lang="zh-CN" altLang="en-US" sz="1600" b="0" i="0" u="none" strike="noStrike" cap="none" normalizeH="0" baseline="0" smtClean="0">
                        <a:ln>
                          <a:noFill/>
                        </a:ln>
                        <a:solidFill>
                          <a:schemeClr val="tx2"/>
                        </a:solidFill>
                        <a:effectLst/>
                        <a:latin typeface="Arial" charset="0"/>
                        <a:ea typeface="宋体" pitchFamily="2" charset="-122"/>
                      </a:endParaRPr>
                    </a:p>
                  </a:txBody>
                  <a:tcPr marL="91427" marR="91427"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2"/>
                          </a:solidFill>
                          <a:effectLst/>
                          <a:latin typeface="Times New Roman" pitchFamily="18" charset="0"/>
                          <a:ea typeface="宋体" pitchFamily="2" charset="-122"/>
                          <a:cs typeface="Arial" charset="0"/>
                        </a:rPr>
                        <a:t>95</a:t>
                      </a:r>
                      <a:endParaRPr kumimoji="0" lang="en-US" altLang="zh-CN" sz="1600" b="0" i="0" u="none" strike="noStrike" cap="none" normalizeH="0" baseline="0" smtClean="0">
                        <a:ln>
                          <a:noFill/>
                        </a:ln>
                        <a:solidFill>
                          <a:schemeClr val="tx2"/>
                        </a:solidFill>
                        <a:effectLst/>
                        <a:latin typeface="Arial" charset="0"/>
                        <a:ea typeface="宋体" pitchFamily="2" charset="-122"/>
                      </a:endParaRPr>
                    </a:p>
                  </a:txBody>
                  <a:tcPr marL="91427" marR="91427" marT="45745" marB="45745"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5999">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2"/>
                          </a:solidFill>
                          <a:effectLst/>
                          <a:latin typeface="Times New Roman" pitchFamily="18" charset="0"/>
                          <a:ea typeface="宋体" pitchFamily="2" charset="-122"/>
                          <a:cs typeface="Arial" charset="0"/>
                        </a:rPr>
                        <a:t>1003</a:t>
                      </a:r>
                      <a:endParaRPr kumimoji="0" lang="en-US" altLang="zh-CN" sz="1600" b="0" i="0" u="none" strike="noStrike" cap="none" normalizeH="0" baseline="0" smtClean="0">
                        <a:ln>
                          <a:noFill/>
                        </a:ln>
                        <a:solidFill>
                          <a:schemeClr val="tx2"/>
                        </a:solidFill>
                        <a:effectLst/>
                        <a:latin typeface="Arial" charset="0"/>
                        <a:ea typeface="宋体" pitchFamily="2" charset="-122"/>
                      </a:endParaRPr>
                    </a:p>
                  </a:txBody>
                  <a:tcPr marL="91427" marR="91427" marT="45745" marB="45745"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2"/>
                          </a:solidFill>
                          <a:effectLst/>
                          <a:latin typeface="Times New Roman" pitchFamily="18" charset="0"/>
                          <a:ea typeface="宋体" pitchFamily="2" charset="-122"/>
                          <a:cs typeface="Arial" charset="0"/>
                        </a:rPr>
                        <a:t>王五</a:t>
                      </a:r>
                      <a:endParaRPr kumimoji="0" lang="zh-CN" altLang="en-US" sz="1600" b="0" i="0" u="none" strike="noStrike" cap="none" normalizeH="0" baseline="0" dirty="0" smtClean="0">
                        <a:ln>
                          <a:noFill/>
                        </a:ln>
                        <a:solidFill>
                          <a:schemeClr val="tx2"/>
                        </a:solidFill>
                        <a:effectLst/>
                        <a:latin typeface="Arial" charset="0"/>
                        <a:ea typeface="宋体" pitchFamily="2" charset="-122"/>
                      </a:endParaRPr>
                    </a:p>
                  </a:txBody>
                  <a:tcPr marL="91427" marR="91427" marT="45745" marB="4574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2"/>
                          </a:solidFill>
                          <a:effectLst/>
                          <a:latin typeface="Times New Roman" pitchFamily="18" charset="0"/>
                          <a:ea typeface="宋体" pitchFamily="2" charset="-122"/>
                          <a:cs typeface="Arial" charset="0"/>
                        </a:rPr>
                        <a:t>76</a:t>
                      </a:r>
                      <a:endParaRPr kumimoji="0" lang="en-US" altLang="zh-CN" sz="1600" b="0" i="0" u="none" strike="noStrike" cap="none" normalizeH="0" baseline="0" dirty="0" smtClean="0">
                        <a:ln>
                          <a:noFill/>
                        </a:ln>
                        <a:solidFill>
                          <a:schemeClr val="tx2"/>
                        </a:solidFill>
                        <a:effectLst/>
                        <a:latin typeface="Arial" charset="0"/>
                        <a:ea typeface="宋体" pitchFamily="2" charset="-122"/>
                      </a:endParaRPr>
                    </a:p>
                  </a:txBody>
                  <a:tcPr marL="91427" marR="91427" marT="45745" marB="45745"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 name="Rectangle 125"/>
          <p:cNvSpPr>
            <a:spLocks noChangeArrowheads="1"/>
          </p:cNvSpPr>
          <p:nvPr/>
        </p:nvSpPr>
        <p:spPr bwMode="ltGray">
          <a:xfrm>
            <a:off x="755650" y="2060575"/>
            <a:ext cx="4961615" cy="2862322"/>
          </a:xfrm>
          <a:prstGeom prst="rect">
            <a:avLst/>
          </a:prstGeom>
          <a:noFill/>
          <a:ln>
            <a:noFill/>
          </a:ln>
          <a:effectLst>
            <a:prstShdw prst="shdw17" dist="17961" dir="2700000">
              <a:srgbClr val="7A8E99"/>
            </a:prstShdw>
          </a:effectLst>
          <a:extLst/>
        </p:spPr>
        <p:txBody>
          <a:bodyPr wrap="none" anchor="ctr">
            <a:spAutoFit/>
          </a:bodyPr>
          <a:lstStyle/>
          <a:p>
            <a:pPr eaLnBrk="1" hangingPunct="1">
              <a:defRPr/>
            </a:pPr>
            <a:r>
              <a:rPr lang="en-US" altLang="zh-CN" dirty="0">
                <a:solidFill>
                  <a:schemeClr val="tx2"/>
                </a:solidFill>
                <a:latin typeface="+mn-ea"/>
                <a:ea typeface="+mn-ea"/>
              </a:rPr>
              <a:t>public class  student{</a:t>
            </a:r>
          </a:p>
          <a:p>
            <a:pPr eaLnBrk="1" hangingPunct="1">
              <a:defRPr/>
            </a:pPr>
            <a:r>
              <a:rPr lang="en-US" altLang="zh-CN" dirty="0">
                <a:solidFill>
                  <a:schemeClr val="tx2"/>
                </a:solidFill>
                <a:latin typeface="+mn-ea"/>
                <a:ea typeface="+mn-ea"/>
              </a:rPr>
              <a:t>private </a:t>
            </a:r>
            <a:r>
              <a:rPr lang="en-US" altLang="zh-CN" dirty="0" err="1">
                <a:solidFill>
                  <a:schemeClr val="tx2"/>
                </a:solidFill>
                <a:latin typeface="+mn-ea"/>
                <a:ea typeface="+mn-ea"/>
              </a:rPr>
              <a:t>int</a:t>
            </a:r>
            <a:r>
              <a:rPr lang="en-US" altLang="zh-CN" dirty="0">
                <a:solidFill>
                  <a:schemeClr val="tx2"/>
                </a:solidFill>
                <a:latin typeface="+mn-ea"/>
                <a:ea typeface="+mn-ea"/>
              </a:rPr>
              <a:t> id;</a:t>
            </a:r>
          </a:p>
          <a:p>
            <a:pPr eaLnBrk="1" hangingPunct="1">
              <a:defRPr/>
            </a:pPr>
            <a:r>
              <a:rPr lang="en-US" altLang="zh-CN" dirty="0">
                <a:solidFill>
                  <a:schemeClr val="tx2"/>
                </a:solidFill>
                <a:latin typeface="+mn-ea"/>
                <a:ea typeface="+mn-ea"/>
              </a:rPr>
              <a:t>private </a:t>
            </a:r>
            <a:r>
              <a:rPr lang="en-US" altLang="zh-CN" dirty="0" err="1">
                <a:solidFill>
                  <a:schemeClr val="tx2"/>
                </a:solidFill>
                <a:latin typeface="+mn-ea"/>
                <a:ea typeface="+mn-ea"/>
              </a:rPr>
              <a:t>int</a:t>
            </a:r>
            <a:r>
              <a:rPr lang="en-US" altLang="zh-CN" dirty="0">
                <a:solidFill>
                  <a:schemeClr val="tx2"/>
                </a:solidFill>
                <a:latin typeface="+mn-ea"/>
                <a:ea typeface="+mn-ea"/>
              </a:rPr>
              <a:t> score;</a:t>
            </a:r>
          </a:p>
          <a:p>
            <a:pPr eaLnBrk="1" hangingPunct="1">
              <a:defRPr/>
            </a:pPr>
            <a:r>
              <a:rPr lang="en-US" altLang="zh-CN" dirty="0">
                <a:solidFill>
                  <a:schemeClr val="tx2"/>
                </a:solidFill>
                <a:latin typeface="+mn-ea"/>
                <a:ea typeface="+mn-ea"/>
              </a:rPr>
              <a:t>private String class;</a:t>
            </a:r>
          </a:p>
          <a:p>
            <a:pPr eaLnBrk="1" hangingPunct="1">
              <a:defRPr/>
            </a:pPr>
            <a:r>
              <a:rPr lang="en-US" altLang="zh-CN" dirty="0">
                <a:solidFill>
                  <a:schemeClr val="tx2"/>
                </a:solidFill>
                <a:latin typeface="+mn-ea"/>
                <a:ea typeface="+mn-ea"/>
              </a:rPr>
              <a:t>public void student(</a:t>
            </a:r>
            <a:r>
              <a:rPr lang="en-US" altLang="zh-CN" dirty="0" err="1">
                <a:solidFill>
                  <a:schemeClr val="tx2"/>
                </a:solidFill>
                <a:latin typeface="+mn-ea"/>
                <a:ea typeface="+mn-ea"/>
              </a:rPr>
              <a:t>int</a:t>
            </a:r>
            <a:r>
              <a:rPr lang="en-US" altLang="zh-CN" dirty="0">
                <a:solidFill>
                  <a:schemeClr val="tx2"/>
                </a:solidFill>
                <a:latin typeface="+mn-ea"/>
                <a:ea typeface="+mn-ea"/>
              </a:rPr>
              <a:t> id</a:t>
            </a:r>
            <a:r>
              <a:rPr lang="zh-CN" altLang="en-US" dirty="0">
                <a:solidFill>
                  <a:schemeClr val="tx2"/>
                </a:solidFill>
                <a:latin typeface="+mn-ea"/>
                <a:ea typeface="+mn-ea"/>
              </a:rPr>
              <a:t>，</a:t>
            </a:r>
            <a:r>
              <a:rPr lang="en-US" altLang="zh-CN" dirty="0">
                <a:solidFill>
                  <a:schemeClr val="tx2"/>
                </a:solidFill>
                <a:latin typeface="+mn-ea"/>
                <a:ea typeface="+mn-ea"/>
              </a:rPr>
              <a:t>String name</a:t>
            </a:r>
            <a:r>
              <a:rPr lang="zh-CN" altLang="en-US" dirty="0">
                <a:solidFill>
                  <a:schemeClr val="tx2"/>
                </a:solidFill>
                <a:latin typeface="+mn-ea"/>
                <a:ea typeface="+mn-ea"/>
              </a:rPr>
              <a:t>，</a:t>
            </a:r>
            <a:r>
              <a:rPr lang="en-US" altLang="zh-CN" dirty="0" err="1">
                <a:solidFill>
                  <a:schemeClr val="tx2"/>
                </a:solidFill>
                <a:latin typeface="+mn-ea"/>
                <a:ea typeface="+mn-ea"/>
              </a:rPr>
              <a:t>int</a:t>
            </a:r>
            <a:r>
              <a:rPr lang="en-US" altLang="zh-CN" dirty="0">
                <a:solidFill>
                  <a:schemeClr val="tx2"/>
                </a:solidFill>
                <a:latin typeface="+mn-ea"/>
                <a:ea typeface="+mn-ea"/>
              </a:rPr>
              <a:t> score)</a:t>
            </a:r>
          </a:p>
          <a:p>
            <a:pPr eaLnBrk="1" hangingPunct="1">
              <a:defRPr/>
            </a:pPr>
            <a:r>
              <a:rPr lang="en-US" altLang="zh-CN" dirty="0">
                <a:solidFill>
                  <a:schemeClr val="tx2"/>
                </a:solidFill>
                <a:latin typeface="+mn-ea"/>
                <a:ea typeface="+mn-ea"/>
              </a:rPr>
              <a:t>{  this. id= id;</a:t>
            </a:r>
          </a:p>
          <a:p>
            <a:pPr eaLnBrk="1" hangingPunct="1">
              <a:defRPr/>
            </a:pPr>
            <a:r>
              <a:rPr lang="en-US" altLang="zh-CN" dirty="0">
                <a:solidFill>
                  <a:schemeClr val="tx2"/>
                </a:solidFill>
                <a:latin typeface="+mn-ea"/>
                <a:ea typeface="+mn-ea"/>
              </a:rPr>
              <a:t>   this. name= name;</a:t>
            </a:r>
          </a:p>
          <a:p>
            <a:pPr eaLnBrk="1" hangingPunct="1">
              <a:defRPr/>
            </a:pPr>
            <a:r>
              <a:rPr lang="en-US" altLang="zh-CN" dirty="0">
                <a:solidFill>
                  <a:schemeClr val="tx2"/>
                </a:solidFill>
                <a:latin typeface="+mn-ea"/>
                <a:ea typeface="+mn-ea"/>
              </a:rPr>
              <a:t>   this. score = score;</a:t>
            </a:r>
          </a:p>
          <a:p>
            <a:pPr eaLnBrk="1" hangingPunct="1">
              <a:defRPr/>
            </a:pPr>
            <a:r>
              <a:rPr lang="en-US" altLang="zh-CN" dirty="0">
                <a:solidFill>
                  <a:schemeClr val="tx2"/>
                </a:solidFill>
                <a:latin typeface="+mn-ea"/>
                <a:ea typeface="+mn-ea"/>
              </a:rPr>
              <a:t>}</a:t>
            </a:r>
          </a:p>
          <a:p>
            <a:pPr eaLnBrk="1" hangingPunct="1">
              <a:defRPr/>
            </a:pPr>
            <a:r>
              <a:rPr lang="en-US" altLang="zh-CN" dirty="0">
                <a:solidFill>
                  <a:schemeClr val="tx2"/>
                </a:solidFill>
                <a:latin typeface="+mn-ea"/>
                <a:ea typeface="+mn-ea"/>
              </a:rPr>
              <a:t>set/get }</a:t>
            </a:r>
          </a:p>
        </p:txBody>
      </p:sp>
      <p:sp>
        <p:nvSpPr>
          <p:cNvPr id="7" name="Text Box 129"/>
          <p:cNvSpPr txBox="1">
            <a:spLocks noChangeArrowheads="1"/>
          </p:cNvSpPr>
          <p:nvPr/>
        </p:nvSpPr>
        <p:spPr bwMode="ltGray">
          <a:xfrm>
            <a:off x="755650" y="1557338"/>
            <a:ext cx="2519363" cy="366712"/>
          </a:xfrm>
          <a:prstGeom prst="rect">
            <a:avLst/>
          </a:prstGeom>
          <a:noFill/>
          <a:ln>
            <a:noFill/>
          </a:ln>
          <a:effectLst>
            <a:prstShdw prst="shdw17" dist="17961" dir="2700000">
              <a:srgbClr val="7A8E99"/>
            </a:prstShdw>
          </a:effectLs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spcBef>
                <a:spcPct val="50000"/>
              </a:spcBef>
              <a:defRPr/>
            </a:pPr>
            <a:r>
              <a:rPr lang="zh-CN" altLang="en-US" b="1" dirty="0" smtClean="0">
                <a:solidFill>
                  <a:schemeClr val="tx2"/>
                </a:solidFill>
                <a:latin typeface="+mn-ea"/>
                <a:ea typeface="+mn-ea"/>
              </a:rPr>
              <a:t>实体类</a:t>
            </a:r>
          </a:p>
        </p:txBody>
      </p:sp>
      <p:sp>
        <p:nvSpPr>
          <p:cNvPr id="8" name="Text Box 130"/>
          <p:cNvSpPr txBox="1">
            <a:spLocks noChangeArrowheads="1"/>
          </p:cNvSpPr>
          <p:nvPr/>
        </p:nvSpPr>
        <p:spPr bwMode="ltGray">
          <a:xfrm>
            <a:off x="4356100" y="3644900"/>
            <a:ext cx="2519363" cy="366713"/>
          </a:xfrm>
          <a:prstGeom prst="rect">
            <a:avLst/>
          </a:prstGeom>
          <a:noFill/>
          <a:ln>
            <a:noFill/>
          </a:ln>
          <a:effectLst>
            <a:prstShdw prst="shdw17" dist="17961" dir="2700000">
              <a:srgbClr val="7A8E99"/>
            </a:prstShdw>
          </a:effectLs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spcBef>
                <a:spcPct val="50000"/>
              </a:spcBef>
              <a:defRPr/>
            </a:pPr>
            <a:r>
              <a:rPr lang="zh-CN" altLang="en-US" b="1" dirty="0" smtClean="0">
                <a:solidFill>
                  <a:schemeClr val="tx2"/>
                </a:solidFill>
                <a:latin typeface="+mn-ea"/>
                <a:ea typeface="+mn-ea"/>
              </a:rPr>
              <a:t>实体 </a:t>
            </a:r>
            <a:r>
              <a:rPr lang="en-US" altLang="zh-CN" b="1" dirty="0" smtClean="0">
                <a:solidFill>
                  <a:schemeClr val="tx2"/>
                </a:solidFill>
                <a:latin typeface="+mn-ea"/>
                <a:ea typeface="+mn-ea"/>
              </a:rPr>
              <a:t>(</a:t>
            </a:r>
            <a:r>
              <a:rPr lang="zh-CN" altLang="en-US" b="1" dirty="0" smtClean="0">
                <a:solidFill>
                  <a:schemeClr val="tx2"/>
                </a:solidFill>
                <a:latin typeface="+mn-ea"/>
                <a:ea typeface="+mn-ea"/>
              </a:rPr>
              <a:t>数据表</a:t>
            </a:r>
            <a:r>
              <a:rPr lang="en-US" altLang="zh-CN" b="1" dirty="0" smtClean="0">
                <a:solidFill>
                  <a:schemeClr val="tx2"/>
                </a:solidFill>
                <a:latin typeface="+mn-ea"/>
                <a:ea typeface="+mn-ea"/>
              </a:rPr>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数据对象与数据实体的隔离 </a:t>
            </a:r>
          </a:p>
        </p:txBody>
      </p:sp>
      <p:sp>
        <p:nvSpPr>
          <p:cNvPr id="32771" name="灯片编号占位符 3"/>
          <p:cNvSpPr>
            <a:spLocks noGrp="1"/>
          </p:cNvSpPr>
          <p:nvPr>
            <p:ph type="sldNum" sz="quarter" idx="12"/>
          </p:nvPr>
        </p:nvSpPr>
        <p:spPr bwMode="auto">
          <a:noFill/>
          <a:ln>
            <a:miter lim="800000"/>
            <a:headEnd/>
            <a:tailEnd/>
          </a:ln>
        </p:spPr>
        <p:txBody>
          <a:bodyPr/>
          <a:lstStyle/>
          <a:p>
            <a:fld id="{3D35A522-0BE0-4B1F-8769-278EC9D34BC9}" type="slidenum">
              <a:rPr lang="zh-CN" altLang="en-US"/>
              <a:pPr/>
              <a:t>29</a:t>
            </a:fld>
            <a:endParaRPr lang="zh-CN" altLang="en-US"/>
          </a:p>
        </p:txBody>
      </p:sp>
      <p:graphicFrame>
        <p:nvGraphicFramePr>
          <p:cNvPr id="5" name="Group 17"/>
          <p:cNvGraphicFramePr>
            <a:graphicFrameLocks noGrp="1"/>
          </p:cNvGraphicFramePr>
          <p:nvPr/>
        </p:nvGraphicFramePr>
        <p:xfrm>
          <a:off x="5940425" y="2695575"/>
          <a:ext cx="2374900" cy="1370012"/>
        </p:xfrm>
        <a:graphic>
          <a:graphicData uri="http://schemas.openxmlformats.org/drawingml/2006/table">
            <a:tbl>
              <a:tblPr/>
              <a:tblGrid>
                <a:gridCol w="971550"/>
                <a:gridCol w="722313"/>
                <a:gridCol w="681037"/>
              </a:tblGrid>
              <a:tr h="33543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2"/>
                          </a:solidFill>
                          <a:effectLst/>
                          <a:latin typeface="Times New Roman" pitchFamily="18" charset="0"/>
                          <a:ea typeface="宋体" pitchFamily="2" charset="-122"/>
                          <a:cs typeface="Arial" charset="0"/>
                        </a:rPr>
                        <a:t>id</a:t>
                      </a:r>
                      <a:endParaRPr kumimoji="0" lang="en-US" altLang="zh-CN" sz="1600" b="0" i="0" u="none" strike="noStrike" cap="none" normalizeH="0" baseline="0" dirty="0" smtClean="0">
                        <a:ln>
                          <a:noFill/>
                        </a:ln>
                        <a:solidFill>
                          <a:schemeClr val="tx2"/>
                        </a:solidFill>
                        <a:effectLst/>
                        <a:latin typeface="Arial" charset="0"/>
                        <a:ea typeface="宋体" pitchFamily="2" charset="-122"/>
                      </a:endParaRPr>
                    </a:p>
                  </a:txBody>
                  <a:tcPr marT="45741" marB="45741"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2"/>
                          </a:solidFill>
                          <a:effectLst/>
                          <a:latin typeface="Times New Roman" pitchFamily="18" charset="0"/>
                          <a:ea typeface="宋体" pitchFamily="2" charset="-122"/>
                          <a:cs typeface="Arial" charset="0"/>
                        </a:rPr>
                        <a:t>name</a:t>
                      </a:r>
                      <a:endParaRPr kumimoji="0" lang="en-US" altLang="zh-CN" sz="1600" b="0" i="0" u="none" strike="noStrike" cap="none" normalizeH="0" baseline="0" smtClean="0">
                        <a:ln>
                          <a:noFill/>
                        </a:ln>
                        <a:solidFill>
                          <a:schemeClr val="tx2"/>
                        </a:solidFill>
                        <a:effectLst/>
                        <a:latin typeface="Arial" charset="0"/>
                        <a:ea typeface="宋体" pitchFamily="2" charset="-122"/>
                      </a:endParaRPr>
                    </a:p>
                  </a:txBody>
                  <a:tcPr marT="45741" marB="4574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2"/>
                          </a:solidFill>
                          <a:effectLst/>
                          <a:latin typeface="Times New Roman" pitchFamily="18" charset="0"/>
                          <a:ea typeface="宋体" pitchFamily="2" charset="-122"/>
                          <a:cs typeface="Arial" charset="0"/>
                        </a:rPr>
                        <a:t>score</a:t>
                      </a:r>
                      <a:endParaRPr kumimoji="0" lang="en-US" altLang="zh-CN" sz="1600" b="0" i="0" u="none" strike="noStrike" cap="none" normalizeH="0" baseline="0" smtClean="0">
                        <a:ln>
                          <a:noFill/>
                        </a:ln>
                        <a:solidFill>
                          <a:schemeClr val="tx2"/>
                        </a:solidFill>
                        <a:effectLst/>
                        <a:latin typeface="Arial" charset="0"/>
                        <a:ea typeface="宋体" pitchFamily="2" charset="-122"/>
                      </a:endParaRPr>
                    </a:p>
                  </a:txBody>
                  <a:tcPr marT="45741" marB="45741"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43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2"/>
                          </a:solidFill>
                          <a:effectLst/>
                          <a:latin typeface="Times New Roman" pitchFamily="18" charset="0"/>
                          <a:ea typeface="宋体" pitchFamily="2" charset="-122"/>
                          <a:cs typeface="Arial" charset="0"/>
                        </a:rPr>
                        <a:t>1001</a:t>
                      </a:r>
                      <a:endParaRPr kumimoji="0" lang="en-US" altLang="zh-CN" sz="1600" b="0" i="0" u="none" strike="noStrike" cap="none" normalizeH="0" baseline="0" smtClean="0">
                        <a:ln>
                          <a:noFill/>
                        </a:ln>
                        <a:solidFill>
                          <a:schemeClr val="tx2"/>
                        </a:solidFill>
                        <a:effectLst/>
                        <a:latin typeface="Arial" charset="0"/>
                        <a:ea typeface="宋体" pitchFamily="2" charset="-122"/>
                      </a:endParaRPr>
                    </a:p>
                  </a:txBody>
                  <a:tcPr marT="45741" marB="45741"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Times New Roman" pitchFamily="18" charset="0"/>
                          <a:ea typeface="宋体" pitchFamily="2" charset="-122"/>
                          <a:cs typeface="Arial" charset="0"/>
                        </a:rPr>
                        <a:t>张三</a:t>
                      </a:r>
                      <a:endParaRPr kumimoji="0" lang="zh-CN" altLang="en-US" sz="1600" b="0" i="0" u="none" strike="noStrike" cap="none" normalizeH="0" baseline="0" smtClean="0">
                        <a:ln>
                          <a:noFill/>
                        </a:ln>
                        <a:solidFill>
                          <a:schemeClr val="tx2"/>
                        </a:solidFill>
                        <a:effectLst/>
                        <a:latin typeface="Arial" charset="0"/>
                        <a:ea typeface="宋体" pitchFamily="2" charset="-122"/>
                      </a:endParaRPr>
                    </a:p>
                  </a:txBody>
                  <a:tcPr marT="45741" marB="4574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2"/>
                          </a:solidFill>
                          <a:effectLst/>
                          <a:latin typeface="Times New Roman" pitchFamily="18" charset="0"/>
                          <a:ea typeface="宋体" pitchFamily="2" charset="-122"/>
                          <a:cs typeface="Arial" charset="0"/>
                        </a:rPr>
                        <a:t>87</a:t>
                      </a:r>
                      <a:endParaRPr kumimoji="0" lang="en-US" altLang="zh-CN" sz="1600" b="0" i="0" u="none" strike="noStrike" cap="none" normalizeH="0" baseline="0" smtClean="0">
                        <a:ln>
                          <a:noFill/>
                        </a:ln>
                        <a:solidFill>
                          <a:schemeClr val="tx2"/>
                        </a:solidFill>
                        <a:effectLst/>
                        <a:latin typeface="Arial" charset="0"/>
                        <a:ea typeface="宋体" pitchFamily="2" charset="-122"/>
                      </a:endParaRPr>
                    </a:p>
                  </a:txBody>
                  <a:tcPr marT="45741" marB="45741"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43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2"/>
                          </a:solidFill>
                          <a:effectLst/>
                          <a:latin typeface="Times New Roman" pitchFamily="18" charset="0"/>
                          <a:ea typeface="宋体" pitchFamily="2" charset="-122"/>
                          <a:cs typeface="Arial" charset="0"/>
                        </a:rPr>
                        <a:t>1002</a:t>
                      </a:r>
                      <a:endParaRPr kumimoji="0" lang="en-US" altLang="zh-CN" sz="1600" b="0" i="0" u="none" strike="noStrike" cap="none" normalizeH="0" baseline="0" smtClean="0">
                        <a:ln>
                          <a:noFill/>
                        </a:ln>
                        <a:solidFill>
                          <a:schemeClr val="tx2"/>
                        </a:solidFill>
                        <a:effectLst/>
                        <a:latin typeface="Arial" charset="0"/>
                        <a:ea typeface="宋体" pitchFamily="2" charset="-122"/>
                      </a:endParaRPr>
                    </a:p>
                  </a:txBody>
                  <a:tcPr marT="45741" marB="45741"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Times New Roman" pitchFamily="18" charset="0"/>
                          <a:ea typeface="宋体" pitchFamily="2" charset="-122"/>
                          <a:cs typeface="Arial" charset="0"/>
                        </a:rPr>
                        <a:t>李四</a:t>
                      </a:r>
                      <a:endParaRPr kumimoji="0" lang="zh-CN" altLang="en-US" sz="1600" b="0" i="0" u="none" strike="noStrike" cap="none" normalizeH="0" baseline="0" smtClean="0">
                        <a:ln>
                          <a:noFill/>
                        </a:ln>
                        <a:solidFill>
                          <a:schemeClr val="tx2"/>
                        </a:solidFill>
                        <a:effectLst/>
                        <a:latin typeface="Arial" charset="0"/>
                        <a:ea typeface="宋体" pitchFamily="2" charset="-122"/>
                      </a:endParaRPr>
                    </a:p>
                  </a:txBody>
                  <a:tcPr marT="45741" marB="4574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2"/>
                          </a:solidFill>
                          <a:effectLst/>
                          <a:latin typeface="Times New Roman" pitchFamily="18" charset="0"/>
                          <a:ea typeface="宋体" pitchFamily="2" charset="-122"/>
                          <a:cs typeface="Arial" charset="0"/>
                        </a:rPr>
                        <a:t>95</a:t>
                      </a:r>
                      <a:endParaRPr kumimoji="0" lang="en-US" altLang="zh-CN" sz="1600" b="0" i="0" u="none" strike="noStrike" cap="none" normalizeH="0" baseline="0" dirty="0" smtClean="0">
                        <a:ln>
                          <a:noFill/>
                        </a:ln>
                        <a:solidFill>
                          <a:schemeClr val="tx2"/>
                        </a:solidFill>
                        <a:effectLst/>
                        <a:latin typeface="Arial" charset="0"/>
                        <a:ea typeface="宋体" pitchFamily="2" charset="-122"/>
                      </a:endParaRPr>
                    </a:p>
                  </a:txBody>
                  <a:tcPr marT="45741" marB="45741"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3707">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2"/>
                          </a:solidFill>
                          <a:effectLst/>
                          <a:latin typeface="Times New Roman" pitchFamily="18" charset="0"/>
                          <a:ea typeface="宋体" pitchFamily="2" charset="-122"/>
                          <a:cs typeface="Arial" charset="0"/>
                        </a:rPr>
                        <a:t>1003</a:t>
                      </a:r>
                      <a:endParaRPr kumimoji="0" lang="en-US" altLang="zh-CN" sz="1600" b="0" i="0" u="none" strike="noStrike" cap="none" normalizeH="0" baseline="0" smtClean="0">
                        <a:ln>
                          <a:noFill/>
                        </a:ln>
                        <a:solidFill>
                          <a:schemeClr val="tx2"/>
                        </a:solidFill>
                        <a:effectLst/>
                        <a:latin typeface="Arial" charset="0"/>
                        <a:ea typeface="宋体" pitchFamily="2" charset="-122"/>
                      </a:endParaRPr>
                    </a:p>
                  </a:txBody>
                  <a:tcPr marT="45741" marB="45741"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Times New Roman" pitchFamily="18" charset="0"/>
                          <a:ea typeface="宋体" pitchFamily="2" charset="-122"/>
                          <a:cs typeface="Arial" charset="0"/>
                        </a:rPr>
                        <a:t>王五</a:t>
                      </a:r>
                      <a:endParaRPr kumimoji="0" lang="zh-CN" altLang="en-US" sz="1600" b="0" i="0" u="none" strike="noStrike" cap="none" normalizeH="0" baseline="0" smtClean="0">
                        <a:ln>
                          <a:noFill/>
                        </a:ln>
                        <a:solidFill>
                          <a:schemeClr val="tx2"/>
                        </a:solidFill>
                        <a:effectLst/>
                        <a:latin typeface="Arial" charset="0"/>
                        <a:ea typeface="宋体" pitchFamily="2" charset="-122"/>
                      </a:endParaRPr>
                    </a:p>
                  </a:txBody>
                  <a:tcPr marT="45741" marB="4574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2"/>
                          </a:solidFill>
                          <a:effectLst/>
                          <a:latin typeface="Times New Roman" pitchFamily="18" charset="0"/>
                          <a:ea typeface="宋体" pitchFamily="2" charset="-122"/>
                          <a:cs typeface="Arial" charset="0"/>
                        </a:rPr>
                        <a:t>76</a:t>
                      </a:r>
                      <a:endParaRPr kumimoji="0" lang="en-US" altLang="zh-CN" sz="1600" b="0" i="0" u="none" strike="noStrike" cap="none" normalizeH="0" baseline="0" dirty="0" smtClean="0">
                        <a:ln>
                          <a:noFill/>
                        </a:ln>
                        <a:solidFill>
                          <a:schemeClr val="tx2"/>
                        </a:solidFill>
                        <a:effectLst/>
                        <a:latin typeface="Arial" charset="0"/>
                        <a:ea typeface="宋体" pitchFamily="2" charset="-122"/>
                      </a:endParaRPr>
                    </a:p>
                  </a:txBody>
                  <a:tcPr marT="45741" marB="45741"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 name="Rectangle 39"/>
          <p:cNvSpPr>
            <a:spLocks noChangeArrowheads="1"/>
          </p:cNvSpPr>
          <p:nvPr/>
        </p:nvSpPr>
        <p:spPr bwMode="ltGray">
          <a:xfrm>
            <a:off x="900113" y="2481263"/>
            <a:ext cx="4544834" cy="2800767"/>
          </a:xfrm>
          <a:prstGeom prst="rect">
            <a:avLst/>
          </a:prstGeom>
          <a:noFill/>
          <a:ln>
            <a:noFill/>
          </a:ln>
          <a:effectLst>
            <a:prstShdw prst="shdw17" dist="17961" dir="2700000">
              <a:srgbClr val="7A8E99"/>
            </a:prstShdw>
          </a:effectLst>
          <a:extLst/>
        </p:spPr>
        <p:txBody>
          <a:bodyPr wrap="none" anchor="ctr">
            <a:spAutoFit/>
          </a:bodyPr>
          <a:lstStyle/>
          <a:p>
            <a:pPr eaLnBrk="1" hangingPunct="1">
              <a:defRPr/>
            </a:pPr>
            <a:r>
              <a:rPr lang="zh-CN" altLang="en-US" sz="2000" dirty="0">
                <a:solidFill>
                  <a:schemeClr val="tx2"/>
                </a:solidFill>
                <a:latin typeface="+mn-ea"/>
                <a:ea typeface="+mn-ea"/>
              </a:rPr>
              <a:t>在应用程序中对</a:t>
            </a:r>
            <a:r>
              <a:rPr lang="en-US" altLang="zh-CN" sz="2000" dirty="0">
                <a:solidFill>
                  <a:schemeClr val="tx2"/>
                </a:solidFill>
                <a:latin typeface="+mn-ea"/>
                <a:ea typeface="+mn-ea"/>
              </a:rPr>
              <a:t>student</a:t>
            </a:r>
            <a:r>
              <a:rPr lang="zh-CN" altLang="en-US" sz="2000" dirty="0">
                <a:solidFill>
                  <a:schemeClr val="tx2"/>
                </a:solidFill>
                <a:latin typeface="+mn-ea"/>
                <a:ea typeface="+mn-ea"/>
              </a:rPr>
              <a:t>进行实例化：</a:t>
            </a:r>
            <a:endParaRPr lang="en-US" altLang="zh-CN" sz="2000" b="1" dirty="0">
              <a:solidFill>
                <a:schemeClr val="tx2"/>
              </a:solidFill>
              <a:latin typeface="+mn-ea"/>
              <a:ea typeface="+mn-ea"/>
            </a:endParaRPr>
          </a:p>
          <a:p>
            <a:pPr eaLnBrk="1" hangingPunct="1">
              <a:defRPr/>
            </a:pPr>
            <a:r>
              <a:rPr lang="en-US" altLang="zh-CN" b="1" dirty="0">
                <a:solidFill>
                  <a:schemeClr val="tx2"/>
                </a:solidFill>
                <a:latin typeface="+mn-ea"/>
                <a:ea typeface="+mn-ea"/>
              </a:rPr>
              <a:t>student s1</a:t>
            </a:r>
            <a:r>
              <a:rPr lang="zh-CN" altLang="en-US" b="1" dirty="0">
                <a:solidFill>
                  <a:schemeClr val="tx2"/>
                </a:solidFill>
                <a:latin typeface="+mn-ea"/>
                <a:ea typeface="+mn-ea"/>
              </a:rPr>
              <a:t>＝</a:t>
            </a:r>
            <a:r>
              <a:rPr lang="en-US" altLang="zh-CN" b="1" dirty="0">
                <a:solidFill>
                  <a:schemeClr val="tx2"/>
                </a:solidFill>
                <a:latin typeface="+mn-ea"/>
                <a:ea typeface="+mn-ea"/>
              </a:rPr>
              <a:t>new (1003</a:t>
            </a:r>
            <a:r>
              <a:rPr lang="zh-CN" altLang="en-US" b="1" dirty="0">
                <a:solidFill>
                  <a:schemeClr val="tx2"/>
                </a:solidFill>
                <a:latin typeface="+mn-ea"/>
                <a:ea typeface="+mn-ea"/>
              </a:rPr>
              <a:t>，“王五”，</a:t>
            </a:r>
            <a:r>
              <a:rPr lang="en-US" altLang="zh-CN" b="1" dirty="0">
                <a:solidFill>
                  <a:schemeClr val="tx2"/>
                </a:solidFill>
                <a:latin typeface="+mn-ea"/>
                <a:ea typeface="+mn-ea"/>
              </a:rPr>
              <a:t>76)</a:t>
            </a:r>
            <a:r>
              <a:rPr lang="en-US" altLang="zh-CN" dirty="0">
                <a:solidFill>
                  <a:schemeClr val="tx2"/>
                </a:solidFill>
                <a:latin typeface="+mn-ea"/>
                <a:ea typeface="+mn-ea"/>
              </a:rPr>
              <a:t> </a:t>
            </a:r>
            <a:r>
              <a:rPr lang="zh-CN" altLang="en-US" dirty="0">
                <a:solidFill>
                  <a:schemeClr val="tx2"/>
                </a:solidFill>
                <a:latin typeface="+mn-ea"/>
                <a:ea typeface="+mn-ea"/>
              </a:rPr>
              <a:t>；</a:t>
            </a:r>
          </a:p>
          <a:p>
            <a:pPr eaLnBrk="1" hangingPunct="1">
              <a:defRPr/>
            </a:pPr>
            <a:r>
              <a:rPr lang="en-US" altLang="zh-CN" b="1" dirty="0">
                <a:solidFill>
                  <a:schemeClr val="tx2"/>
                </a:solidFill>
                <a:latin typeface="+mn-ea"/>
                <a:ea typeface="+mn-ea"/>
              </a:rPr>
              <a:t>student s2</a:t>
            </a:r>
            <a:r>
              <a:rPr lang="zh-CN" altLang="en-US" b="1" dirty="0">
                <a:solidFill>
                  <a:schemeClr val="tx2"/>
                </a:solidFill>
                <a:latin typeface="+mn-ea"/>
                <a:ea typeface="+mn-ea"/>
              </a:rPr>
              <a:t>＝</a:t>
            </a:r>
            <a:r>
              <a:rPr lang="en-US" altLang="zh-CN" b="1" dirty="0">
                <a:solidFill>
                  <a:schemeClr val="tx2"/>
                </a:solidFill>
                <a:latin typeface="+mn-ea"/>
                <a:ea typeface="+mn-ea"/>
              </a:rPr>
              <a:t>new (1004</a:t>
            </a:r>
            <a:r>
              <a:rPr lang="zh-CN" altLang="en-US" b="1" dirty="0">
                <a:solidFill>
                  <a:schemeClr val="tx2"/>
                </a:solidFill>
                <a:latin typeface="+mn-ea"/>
                <a:ea typeface="+mn-ea"/>
              </a:rPr>
              <a:t>，“刘能”，</a:t>
            </a:r>
            <a:r>
              <a:rPr lang="en-US" altLang="zh-CN" b="1" dirty="0">
                <a:solidFill>
                  <a:schemeClr val="tx2"/>
                </a:solidFill>
                <a:latin typeface="+mn-ea"/>
                <a:ea typeface="+mn-ea"/>
              </a:rPr>
              <a:t>87)</a:t>
            </a:r>
            <a:r>
              <a:rPr lang="en-US" altLang="zh-CN" dirty="0">
                <a:solidFill>
                  <a:schemeClr val="tx2"/>
                </a:solidFill>
                <a:latin typeface="+mn-ea"/>
                <a:ea typeface="+mn-ea"/>
              </a:rPr>
              <a:t> </a:t>
            </a:r>
            <a:r>
              <a:rPr lang="zh-CN" altLang="en-US" dirty="0">
                <a:solidFill>
                  <a:schemeClr val="tx2"/>
                </a:solidFill>
                <a:latin typeface="+mn-ea"/>
                <a:ea typeface="+mn-ea"/>
              </a:rPr>
              <a:t>；</a:t>
            </a:r>
          </a:p>
          <a:p>
            <a:pPr eaLnBrk="1" hangingPunct="1">
              <a:defRPr/>
            </a:pPr>
            <a:endParaRPr lang="zh-CN" altLang="en-US" sz="2000" dirty="0">
              <a:solidFill>
                <a:schemeClr val="tx2"/>
              </a:solidFill>
              <a:latin typeface="+mn-ea"/>
              <a:ea typeface="+mn-ea"/>
            </a:endParaRPr>
          </a:p>
          <a:p>
            <a:pPr eaLnBrk="1" hangingPunct="1">
              <a:defRPr/>
            </a:pPr>
            <a:r>
              <a:rPr lang="zh-CN" altLang="en-US" sz="2000" dirty="0">
                <a:solidFill>
                  <a:schemeClr val="tx2"/>
                </a:solidFill>
                <a:latin typeface="+mn-ea"/>
                <a:ea typeface="+mn-ea"/>
              </a:rPr>
              <a:t>实例</a:t>
            </a:r>
            <a:r>
              <a:rPr lang="en-US" altLang="zh-CN" sz="2000" dirty="0">
                <a:solidFill>
                  <a:schemeClr val="tx2"/>
                </a:solidFill>
                <a:latin typeface="+mn-ea"/>
                <a:ea typeface="+mn-ea"/>
              </a:rPr>
              <a:t>s1</a:t>
            </a:r>
            <a:r>
              <a:rPr lang="zh-CN" altLang="en-US" sz="2000" dirty="0">
                <a:solidFill>
                  <a:schemeClr val="tx2"/>
                </a:solidFill>
                <a:latin typeface="+mn-ea"/>
                <a:ea typeface="+mn-ea"/>
              </a:rPr>
              <a:t>、</a:t>
            </a:r>
            <a:r>
              <a:rPr lang="en-US" altLang="zh-CN" sz="2000" dirty="0">
                <a:solidFill>
                  <a:schemeClr val="tx2"/>
                </a:solidFill>
                <a:latin typeface="+mn-ea"/>
                <a:ea typeface="+mn-ea"/>
              </a:rPr>
              <a:t>s2</a:t>
            </a:r>
            <a:r>
              <a:rPr lang="zh-CN" altLang="en-US" sz="2000" dirty="0">
                <a:solidFill>
                  <a:schemeClr val="tx2"/>
                </a:solidFill>
                <a:latin typeface="+mn-ea"/>
                <a:ea typeface="+mn-ea"/>
              </a:rPr>
              <a:t>是客观对象的虚拟，也称</a:t>
            </a:r>
          </a:p>
          <a:p>
            <a:pPr eaLnBrk="1" hangingPunct="1">
              <a:defRPr/>
            </a:pPr>
            <a:r>
              <a:rPr lang="zh-CN" altLang="en-US" sz="2000" dirty="0">
                <a:solidFill>
                  <a:schemeClr val="tx2"/>
                </a:solidFill>
                <a:latin typeface="+mn-ea"/>
                <a:ea typeface="+mn-ea"/>
              </a:rPr>
              <a:t>“数据对象”，它生存在内存空间；</a:t>
            </a:r>
          </a:p>
          <a:p>
            <a:pPr eaLnBrk="1" hangingPunct="1">
              <a:defRPr/>
            </a:pPr>
            <a:r>
              <a:rPr lang="zh-CN" altLang="en-US" sz="2000" dirty="0">
                <a:solidFill>
                  <a:schemeClr val="tx2"/>
                </a:solidFill>
                <a:latin typeface="+mn-ea"/>
                <a:ea typeface="+mn-ea"/>
              </a:rPr>
              <a:t>若持久化到数据库实体中就是该实体的</a:t>
            </a:r>
          </a:p>
          <a:p>
            <a:pPr eaLnBrk="1" hangingPunct="1">
              <a:defRPr/>
            </a:pPr>
            <a:r>
              <a:rPr lang="zh-CN" altLang="en-US" sz="2000" dirty="0">
                <a:solidFill>
                  <a:schemeClr val="tx2"/>
                </a:solidFill>
                <a:latin typeface="+mn-ea"/>
                <a:ea typeface="+mn-ea"/>
              </a:rPr>
              <a:t>一条记录。</a:t>
            </a:r>
          </a:p>
          <a:p>
            <a:pPr eaLnBrk="1" hangingPunct="1">
              <a:defRPr/>
            </a:pPr>
            <a:endParaRPr lang="zh-CN" altLang="en-US" sz="2000" dirty="0">
              <a:latin typeface="+mn-ea"/>
              <a:ea typeface="+mn-ea"/>
            </a:endParaRPr>
          </a:p>
        </p:txBody>
      </p:sp>
      <p:sp>
        <p:nvSpPr>
          <p:cNvPr id="7" name="Text Box 40"/>
          <p:cNvSpPr txBox="1">
            <a:spLocks noChangeArrowheads="1"/>
          </p:cNvSpPr>
          <p:nvPr/>
        </p:nvSpPr>
        <p:spPr bwMode="ltGray">
          <a:xfrm>
            <a:off x="1260475" y="2120900"/>
            <a:ext cx="2519363" cy="366713"/>
          </a:xfrm>
          <a:prstGeom prst="rect">
            <a:avLst/>
          </a:prstGeom>
          <a:noFill/>
          <a:ln>
            <a:noFill/>
          </a:ln>
          <a:effectLst>
            <a:prstShdw prst="shdw17" dist="17961" dir="2700000">
              <a:srgbClr val="7A8E99"/>
            </a:prstShdw>
          </a:effectLs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spcBef>
                <a:spcPct val="50000"/>
              </a:spcBef>
              <a:defRPr/>
            </a:pPr>
            <a:r>
              <a:rPr lang="zh-CN" altLang="en-US" b="1" dirty="0" smtClean="0">
                <a:solidFill>
                  <a:schemeClr val="tx2"/>
                </a:solidFill>
                <a:latin typeface="+mn-ea"/>
                <a:ea typeface="+mn-ea"/>
              </a:rPr>
              <a:t>实体对象</a:t>
            </a:r>
            <a:endParaRPr lang="en-US" altLang="zh-CN" b="1" dirty="0" smtClean="0">
              <a:solidFill>
                <a:schemeClr val="tx2"/>
              </a:solidFill>
              <a:latin typeface="+mn-ea"/>
              <a:ea typeface="+mn-ea"/>
            </a:endParaRPr>
          </a:p>
        </p:txBody>
      </p:sp>
      <p:sp>
        <p:nvSpPr>
          <p:cNvPr id="8" name="Text Box 41"/>
          <p:cNvSpPr txBox="1">
            <a:spLocks noChangeArrowheads="1"/>
          </p:cNvSpPr>
          <p:nvPr/>
        </p:nvSpPr>
        <p:spPr bwMode="ltGray">
          <a:xfrm>
            <a:off x="5724525" y="2120900"/>
            <a:ext cx="2519363" cy="366713"/>
          </a:xfrm>
          <a:prstGeom prst="rect">
            <a:avLst/>
          </a:prstGeom>
          <a:noFill/>
          <a:ln>
            <a:noFill/>
          </a:ln>
          <a:effectLst>
            <a:prstShdw prst="shdw17" dist="17961" dir="2700000">
              <a:srgbClr val="7A8E99"/>
            </a:prstShdw>
          </a:effectLs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spcBef>
                <a:spcPct val="50000"/>
              </a:spcBef>
              <a:defRPr/>
            </a:pPr>
            <a:r>
              <a:rPr lang="zh-CN" altLang="en-US" b="1" dirty="0" smtClean="0">
                <a:solidFill>
                  <a:schemeClr val="tx2"/>
                </a:solidFill>
                <a:latin typeface="+mn-ea"/>
                <a:ea typeface="+mn-ea"/>
              </a:rPr>
              <a:t>实体 </a:t>
            </a:r>
            <a:r>
              <a:rPr lang="en-US" altLang="zh-CN" b="1" dirty="0" smtClean="0">
                <a:solidFill>
                  <a:schemeClr val="tx2"/>
                </a:solidFill>
                <a:latin typeface="+mn-ea"/>
                <a:ea typeface="+mn-ea"/>
              </a:rPr>
              <a:t>(</a:t>
            </a:r>
            <a:r>
              <a:rPr lang="zh-CN" altLang="en-US" b="1" dirty="0" smtClean="0">
                <a:solidFill>
                  <a:schemeClr val="tx2"/>
                </a:solidFill>
                <a:latin typeface="+mn-ea"/>
                <a:ea typeface="+mn-ea"/>
              </a:rPr>
              <a:t>数据表</a:t>
            </a:r>
            <a:r>
              <a:rPr lang="en-US" altLang="zh-CN" b="1" dirty="0" smtClean="0">
                <a:solidFill>
                  <a:schemeClr val="tx2"/>
                </a:solidFill>
                <a:latin typeface="+mn-ea"/>
                <a:ea typeface="+mn-ea"/>
              </a:rPr>
              <a:t>)</a:t>
            </a:r>
          </a:p>
        </p:txBody>
      </p:sp>
      <p:sp>
        <p:nvSpPr>
          <p:cNvPr id="10" name="Text Box 43"/>
          <p:cNvSpPr txBox="1">
            <a:spLocks noChangeArrowheads="1"/>
          </p:cNvSpPr>
          <p:nvPr/>
        </p:nvSpPr>
        <p:spPr bwMode="ltGray">
          <a:xfrm>
            <a:off x="1692275" y="5145088"/>
            <a:ext cx="2519363" cy="457200"/>
          </a:xfrm>
          <a:prstGeom prst="rect">
            <a:avLst/>
          </a:prstGeom>
          <a:noFill/>
          <a:ln>
            <a:noFill/>
          </a:ln>
          <a:effectLst>
            <a:prstShdw prst="shdw17" dist="17961" dir="2700000">
              <a:srgbClr val="7A8E99"/>
            </a:prstShdw>
          </a:effectLs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spcBef>
                <a:spcPct val="50000"/>
              </a:spcBef>
              <a:defRPr/>
            </a:pPr>
            <a:r>
              <a:rPr lang="zh-CN" altLang="en-US" sz="2400" b="1" smtClean="0">
                <a:solidFill>
                  <a:srgbClr val="800000"/>
                </a:solidFill>
                <a:latin typeface="+mn-ea"/>
                <a:ea typeface="+mn-ea"/>
              </a:rPr>
              <a:t>内存空间</a:t>
            </a:r>
            <a:endParaRPr lang="en-US" altLang="zh-CN" sz="2400" b="1" smtClean="0">
              <a:solidFill>
                <a:srgbClr val="800000"/>
              </a:solidFill>
              <a:latin typeface="+mn-ea"/>
              <a:ea typeface="+mn-ea"/>
            </a:endParaRPr>
          </a:p>
        </p:txBody>
      </p:sp>
      <p:sp>
        <p:nvSpPr>
          <p:cNvPr id="11" name="Text Box 44"/>
          <p:cNvSpPr txBox="1">
            <a:spLocks noChangeArrowheads="1"/>
          </p:cNvSpPr>
          <p:nvPr/>
        </p:nvSpPr>
        <p:spPr bwMode="ltGray">
          <a:xfrm>
            <a:off x="5868988" y="5145088"/>
            <a:ext cx="2519362" cy="457200"/>
          </a:xfrm>
          <a:prstGeom prst="rect">
            <a:avLst/>
          </a:prstGeom>
          <a:noFill/>
          <a:ln>
            <a:noFill/>
          </a:ln>
          <a:effectLst>
            <a:prstShdw prst="shdw17" dist="17961" dir="2700000">
              <a:srgbClr val="7A8E99"/>
            </a:prstShdw>
          </a:effectLs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spcBef>
                <a:spcPct val="50000"/>
              </a:spcBef>
              <a:defRPr/>
            </a:pPr>
            <a:r>
              <a:rPr lang="zh-CN" altLang="en-US" sz="2400" b="1" dirty="0" smtClean="0">
                <a:solidFill>
                  <a:srgbClr val="800000"/>
                </a:solidFill>
                <a:latin typeface="+mn-ea"/>
                <a:ea typeface="+mn-ea"/>
              </a:rPr>
              <a:t>磁盘空间</a:t>
            </a:r>
            <a:endParaRPr lang="en-US" altLang="zh-CN" sz="2400" b="1" dirty="0" smtClean="0">
              <a:solidFill>
                <a:srgbClr val="800000"/>
              </a:solidFill>
              <a:latin typeface="+mn-ea"/>
              <a:ea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软件架构的概念</a:t>
            </a:r>
            <a:r>
              <a:rPr dirty="0"/>
              <a:t> </a:t>
            </a:r>
          </a:p>
        </p:txBody>
      </p:sp>
      <p:sp>
        <p:nvSpPr>
          <p:cNvPr id="3" name="内容占位符 2"/>
          <p:cNvSpPr>
            <a:spLocks noGrp="1"/>
          </p:cNvSpPr>
          <p:nvPr>
            <p:ph idx="1"/>
          </p:nvPr>
        </p:nvSpPr>
        <p:spPr>
          <a:xfrm>
            <a:off x="457200" y="1412875"/>
            <a:ext cx="8229600" cy="4895850"/>
          </a:xfrm>
        </p:spPr>
        <p:txBody>
          <a:bodyPr>
            <a:normAutofit fontScale="92500" lnSpcReduction="10000"/>
          </a:bodyPr>
          <a:lstStyle/>
          <a:p>
            <a:pPr>
              <a:defRPr/>
            </a:pPr>
            <a:r>
              <a:rPr lang="zh-CN" altLang="en-US" dirty="0" smtClean="0">
                <a:solidFill>
                  <a:schemeClr val="tx2"/>
                </a:solidFill>
              </a:rPr>
              <a:t>就软件开发而言，有很多学术定义：</a:t>
            </a:r>
          </a:p>
          <a:p>
            <a:pPr lvl="1">
              <a:defRPr/>
            </a:pPr>
            <a:r>
              <a:rPr lang="en-US" altLang="zh-CN" dirty="0" smtClean="0"/>
              <a:t>David </a:t>
            </a:r>
            <a:r>
              <a:rPr lang="en-US" altLang="zh-CN" dirty="0" err="1" smtClean="0"/>
              <a:t>Garlan</a:t>
            </a:r>
            <a:r>
              <a:rPr lang="zh-CN" altLang="en-US" dirty="0" smtClean="0"/>
              <a:t>：在计算的算法和数据结构之外，设计并确定系统整体结构成为了新的问题。 </a:t>
            </a:r>
          </a:p>
          <a:p>
            <a:pPr lvl="1">
              <a:defRPr/>
            </a:pPr>
            <a:r>
              <a:rPr lang="zh-CN" altLang="en-US" dirty="0" smtClean="0"/>
              <a:t>架构是针对某种特定目标而提供的具有体系性的、普遍性的问题而提供的通用的解决方案，架构往往是对复杂形态的一种共性的体系抽象 。</a:t>
            </a:r>
          </a:p>
          <a:p>
            <a:pPr lvl="1">
              <a:defRPr/>
            </a:pPr>
            <a:r>
              <a:rPr lang="en-US" altLang="zh-CN" dirty="0" smtClean="0"/>
              <a:t>ISO/IEC </a:t>
            </a:r>
            <a:r>
              <a:rPr lang="zh-CN" altLang="en-US" dirty="0" smtClean="0"/>
              <a:t>：架构是系统的基础组织，体现在它提供组件以及组件间的关系，以及组件运行环境，还有进行设计和演变的规则。</a:t>
            </a:r>
          </a:p>
          <a:p>
            <a:pPr lvl="1">
              <a:defRPr/>
            </a:pPr>
            <a:endParaRPr lang="zh-CN" altLang="en-US" dirty="0" smtClean="0"/>
          </a:p>
          <a:p>
            <a:pPr lvl="1">
              <a:defRPr/>
            </a:pPr>
            <a:endParaRPr lang="zh-CN" altLang="en-US" dirty="0" smtClean="0"/>
          </a:p>
          <a:p>
            <a:pPr lvl="1">
              <a:defRPr/>
            </a:pPr>
            <a:endParaRPr lang="zh-CN" altLang="en-US" dirty="0" smtClean="0"/>
          </a:p>
          <a:p>
            <a:pPr lvl="1">
              <a:defRPr/>
            </a:pPr>
            <a:r>
              <a:rPr lang="zh-CN" altLang="en-US" dirty="0" smtClean="0"/>
              <a:t>简单地说：软件体系结构是为某类型软件开发构建的基础环境，而软件架构就是提供已构造好的基础环境。</a:t>
            </a:r>
          </a:p>
          <a:p>
            <a:pPr>
              <a:defRPr/>
            </a:pPr>
            <a:endParaRPr lang="zh-CN" altLang="en-US" dirty="0"/>
          </a:p>
        </p:txBody>
      </p:sp>
      <p:sp>
        <p:nvSpPr>
          <p:cNvPr id="9220" name="灯片编号占位符 3"/>
          <p:cNvSpPr>
            <a:spLocks noGrp="1"/>
          </p:cNvSpPr>
          <p:nvPr>
            <p:ph type="sldNum" sz="quarter" idx="12"/>
          </p:nvPr>
        </p:nvSpPr>
        <p:spPr bwMode="auto">
          <a:noFill/>
          <a:ln>
            <a:miter lim="800000"/>
            <a:headEnd/>
            <a:tailEnd/>
          </a:ln>
        </p:spPr>
        <p:txBody>
          <a:bodyPr/>
          <a:lstStyle/>
          <a:p>
            <a:fld id="{5DB60A8C-FA2C-42A5-BD68-1CE920550D76}" type="slidenum">
              <a:rPr lang="zh-CN" altLang="en-US"/>
              <a:pPr/>
              <a:t>3</a:t>
            </a:fld>
            <a:endParaRPr lang="zh-CN" altLang="en-US"/>
          </a:p>
        </p:txBody>
      </p:sp>
      <p:pic>
        <p:nvPicPr>
          <p:cNvPr id="9221" name="Picture 12" descr="2010012716015438"/>
          <p:cNvPicPr>
            <a:picLocks noChangeAspect="1" noChangeArrowheads="1"/>
          </p:cNvPicPr>
          <p:nvPr/>
        </p:nvPicPr>
        <p:blipFill>
          <a:blip r:embed="rId2"/>
          <a:srcRect/>
          <a:stretch>
            <a:fillRect/>
          </a:stretch>
        </p:blipFill>
        <p:spPr bwMode="auto">
          <a:xfrm>
            <a:off x="2411413" y="4292600"/>
            <a:ext cx="5181600" cy="657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数据层与</a:t>
            </a:r>
            <a:r>
              <a:rPr lang="en-US" altLang="zh-CN" b="1" dirty="0"/>
              <a:t>DAO</a:t>
            </a:r>
            <a:endParaRPr b="1" dirty="0"/>
          </a:p>
        </p:txBody>
      </p:sp>
      <p:sp>
        <p:nvSpPr>
          <p:cNvPr id="33795" name="灯片编号占位符 3"/>
          <p:cNvSpPr>
            <a:spLocks noGrp="1"/>
          </p:cNvSpPr>
          <p:nvPr>
            <p:ph type="sldNum" sz="quarter" idx="12"/>
          </p:nvPr>
        </p:nvSpPr>
        <p:spPr bwMode="auto">
          <a:noFill/>
          <a:ln>
            <a:miter lim="800000"/>
            <a:headEnd/>
            <a:tailEnd/>
          </a:ln>
        </p:spPr>
        <p:txBody>
          <a:bodyPr/>
          <a:lstStyle/>
          <a:p>
            <a:fld id="{DA534AF3-76F1-4F56-A54B-7AC40B0FC815}" type="slidenum">
              <a:rPr lang="zh-CN" altLang="en-US">
                <a:solidFill>
                  <a:schemeClr val="tx2"/>
                </a:solidFill>
              </a:rPr>
              <a:pPr/>
              <a:t>30</a:t>
            </a:fld>
            <a:endParaRPr lang="zh-CN" altLang="en-US">
              <a:solidFill>
                <a:schemeClr val="tx2"/>
              </a:solidFill>
            </a:endParaRPr>
          </a:p>
        </p:txBody>
      </p:sp>
      <p:grpSp>
        <p:nvGrpSpPr>
          <p:cNvPr id="3" name="Group 47"/>
          <p:cNvGrpSpPr>
            <a:grpSpLocks noChangeAspect="1"/>
          </p:cNvGrpSpPr>
          <p:nvPr/>
        </p:nvGrpSpPr>
        <p:grpSpPr bwMode="auto">
          <a:xfrm>
            <a:off x="3260725" y="1262063"/>
            <a:ext cx="5292725" cy="4392612"/>
            <a:chOff x="1701" y="2611"/>
            <a:chExt cx="5792" cy="4789"/>
          </a:xfrm>
        </p:grpSpPr>
        <p:sp>
          <p:nvSpPr>
            <p:cNvPr id="6" name="AutoShape 48"/>
            <p:cNvSpPr>
              <a:spLocks noChangeAspect="1" noChangeArrowheads="1"/>
            </p:cNvSpPr>
            <p:nvPr/>
          </p:nvSpPr>
          <p:spPr bwMode="auto">
            <a:xfrm>
              <a:off x="1701" y="2611"/>
              <a:ext cx="5792" cy="4554"/>
            </a:xfrm>
            <a:prstGeom prst="rect">
              <a:avLst/>
            </a:prstGeom>
            <a:noFill/>
            <a:ln>
              <a:noFill/>
            </a:ln>
            <a:extLst/>
          </p:spPr>
          <p:txBody>
            <a:bodyPr/>
            <a:lstStyle/>
            <a:p>
              <a:pPr algn="ctr" eaLnBrk="1" hangingPunct="1">
                <a:defRPr/>
              </a:pPr>
              <a:endParaRPr lang="zh-CN" altLang="en-US" sz="1400">
                <a:solidFill>
                  <a:schemeClr val="tx2"/>
                </a:solidFill>
                <a:latin typeface="+mn-ea"/>
                <a:ea typeface="+mn-ea"/>
              </a:endParaRPr>
            </a:p>
          </p:txBody>
        </p:sp>
        <p:sp>
          <p:nvSpPr>
            <p:cNvPr id="7" name="Rectangle 49"/>
            <p:cNvSpPr>
              <a:spLocks noChangeArrowheads="1"/>
            </p:cNvSpPr>
            <p:nvPr/>
          </p:nvSpPr>
          <p:spPr bwMode="auto">
            <a:xfrm>
              <a:off x="2644" y="5647"/>
              <a:ext cx="4367" cy="175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endParaRPr lang="en-US" altLang="zh-CN" sz="1200" b="1">
                <a:solidFill>
                  <a:schemeClr val="tx2"/>
                </a:solidFill>
                <a:latin typeface="+mn-ea"/>
              </a:endParaRPr>
            </a:p>
            <a:p>
              <a:pPr algn="ctr" eaLnBrk="1" hangingPunct="1">
                <a:defRPr/>
              </a:pPr>
              <a:endParaRPr lang="en-US" altLang="zh-CN" sz="1200" b="1">
                <a:solidFill>
                  <a:schemeClr val="tx2"/>
                </a:solidFill>
                <a:latin typeface="+mn-ea"/>
              </a:endParaRPr>
            </a:p>
            <a:p>
              <a:pPr algn="ctr" eaLnBrk="1" hangingPunct="1">
                <a:defRPr/>
              </a:pPr>
              <a:r>
                <a:rPr lang="en-US" altLang="zh-CN" sz="1200" b="1">
                  <a:solidFill>
                    <a:schemeClr val="tx2"/>
                  </a:solidFill>
                  <a:latin typeface="+mn-ea"/>
                </a:rPr>
                <a:t>RDBMS</a:t>
              </a:r>
            </a:p>
            <a:p>
              <a:pPr algn="ctr" eaLnBrk="1" hangingPunct="1">
                <a:defRPr/>
              </a:pPr>
              <a:endParaRPr lang="en-US" altLang="zh-CN" sz="1200" b="1">
                <a:solidFill>
                  <a:schemeClr val="tx2"/>
                </a:solidFill>
                <a:latin typeface="+mn-ea"/>
              </a:endParaRPr>
            </a:p>
            <a:p>
              <a:pPr algn="ctr" eaLnBrk="1" hangingPunct="1">
                <a:defRPr/>
              </a:pPr>
              <a:endParaRPr lang="en-US" altLang="zh-CN" sz="1200" b="1">
                <a:solidFill>
                  <a:schemeClr val="tx2"/>
                </a:solidFill>
                <a:latin typeface="+mn-ea"/>
              </a:endParaRPr>
            </a:p>
            <a:p>
              <a:pPr algn="ctr" eaLnBrk="1" hangingPunct="1">
                <a:defRPr/>
              </a:pPr>
              <a:endParaRPr lang="en-US" altLang="zh-CN" sz="1200" b="1">
                <a:solidFill>
                  <a:schemeClr val="tx2"/>
                </a:solidFill>
                <a:latin typeface="+mn-ea"/>
              </a:endParaRPr>
            </a:p>
            <a:p>
              <a:pPr algn="ctr" eaLnBrk="1" hangingPunct="1">
                <a:defRPr/>
              </a:pPr>
              <a:endParaRPr lang="en-US" altLang="zh-CN" sz="1200" b="1">
                <a:solidFill>
                  <a:schemeClr val="tx2"/>
                </a:solidFill>
                <a:latin typeface="+mn-ea"/>
              </a:endParaRPr>
            </a:p>
            <a:p>
              <a:pPr algn="ctr" eaLnBrk="1" hangingPunct="1">
                <a:defRPr/>
              </a:pPr>
              <a:endParaRPr lang="en-US" altLang="zh-CN" sz="1200" b="1">
                <a:solidFill>
                  <a:schemeClr val="tx2"/>
                </a:solidFill>
                <a:latin typeface="+mn-ea"/>
              </a:endParaRPr>
            </a:p>
            <a:p>
              <a:pPr algn="ctr" eaLnBrk="1" hangingPunct="1">
                <a:defRPr/>
              </a:pPr>
              <a:endParaRPr lang="en-US" altLang="zh-CN" sz="1200" b="1">
                <a:solidFill>
                  <a:schemeClr val="tx2"/>
                </a:solidFill>
                <a:latin typeface="+mn-ea"/>
              </a:endParaRPr>
            </a:p>
            <a:p>
              <a:pPr algn="ctr" eaLnBrk="1" hangingPunct="1">
                <a:defRPr/>
              </a:pPr>
              <a:endParaRPr lang="en-US" altLang="zh-CN" sz="1200">
                <a:solidFill>
                  <a:schemeClr val="tx2"/>
                </a:solidFill>
                <a:latin typeface="+mn-ea"/>
              </a:endParaRPr>
            </a:p>
          </p:txBody>
        </p:sp>
        <p:sp>
          <p:nvSpPr>
            <p:cNvPr id="8" name="Text Box 50"/>
            <p:cNvSpPr txBox="1">
              <a:spLocks noChangeArrowheads="1"/>
            </p:cNvSpPr>
            <p:nvPr/>
          </p:nvSpPr>
          <p:spPr bwMode="auto">
            <a:xfrm>
              <a:off x="4296" y="6152"/>
              <a:ext cx="1416" cy="507"/>
            </a:xfrm>
            <a:prstGeom prst="rect">
              <a:avLst/>
            </a:prstGeom>
            <a:noFill/>
            <a:ln>
              <a:noFill/>
            </a:ln>
            <a:effectLst>
              <a:outerShdw dist="45791" dir="2021404" algn="ctr" rotWithShape="0">
                <a:srgbClr val="FFFFFF"/>
              </a:outerShdw>
            </a:effectLs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defRPr/>
              </a:pPr>
              <a:r>
                <a:rPr lang="zh-CN" altLang="en-US" sz="1600" b="1" smtClean="0">
                  <a:solidFill>
                    <a:schemeClr val="tx2"/>
                  </a:solidFill>
                  <a:latin typeface="+mn-ea"/>
                  <a:ea typeface="+mn-ea"/>
                </a:rPr>
                <a:t>表</a:t>
              </a:r>
              <a:r>
                <a:rPr lang="en-US" altLang="zh-CN" sz="1600" b="1" smtClean="0">
                  <a:solidFill>
                    <a:schemeClr val="tx2"/>
                  </a:solidFill>
                  <a:latin typeface="+mn-ea"/>
                  <a:ea typeface="+mn-ea"/>
                </a:rPr>
                <a:t>student</a:t>
              </a:r>
              <a:endParaRPr lang="en-US" altLang="zh-CN" sz="1600" smtClean="0">
                <a:solidFill>
                  <a:schemeClr val="tx2"/>
                </a:solidFill>
                <a:latin typeface="+mn-ea"/>
                <a:ea typeface="+mn-ea"/>
              </a:endParaRPr>
            </a:p>
          </p:txBody>
        </p:sp>
        <p:sp>
          <p:nvSpPr>
            <p:cNvPr id="9" name="Rectangle 51"/>
            <p:cNvSpPr>
              <a:spLocks noChangeArrowheads="1"/>
            </p:cNvSpPr>
            <p:nvPr/>
          </p:nvSpPr>
          <p:spPr bwMode="auto">
            <a:xfrm>
              <a:off x="2702" y="6152"/>
              <a:ext cx="4192" cy="1012"/>
            </a:xfrm>
            <a:prstGeom prst="rect">
              <a:avLst/>
            </a:prstGeom>
            <a:noFill/>
            <a:ln w="12700">
              <a:solidFill>
                <a:srgbClr val="000000"/>
              </a:solidFill>
              <a:miter lim="800000"/>
              <a:headEnd/>
              <a:tailEnd/>
            </a:ln>
            <a:effectLst>
              <a:outerShdw dist="45791" dir="2021404" algn="ctr" rotWithShape="0">
                <a:srgbClr val="FFFFFF"/>
              </a:outerShdw>
            </a:effectLst>
            <a:extLst/>
          </p:spPr>
          <p:txBody>
            <a:bodyPr anchor="ctr"/>
            <a:lstStyle/>
            <a:p>
              <a:pPr algn="ctr" eaLnBrk="1" hangingPunct="1">
                <a:defRPr/>
              </a:pPr>
              <a:endParaRPr lang="zh-CN" altLang="en-US">
                <a:solidFill>
                  <a:schemeClr val="tx2"/>
                </a:solidFill>
                <a:latin typeface="+mn-ea"/>
                <a:ea typeface="+mn-ea"/>
              </a:endParaRPr>
            </a:p>
          </p:txBody>
        </p:sp>
        <p:sp>
          <p:nvSpPr>
            <p:cNvPr id="10" name="Rectangle 52"/>
            <p:cNvSpPr>
              <a:spLocks noChangeArrowheads="1"/>
            </p:cNvSpPr>
            <p:nvPr/>
          </p:nvSpPr>
          <p:spPr bwMode="auto">
            <a:xfrm>
              <a:off x="2999" y="3371"/>
              <a:ext cx="591" cy="75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eaLnBrk="1" hangingPunct="1">
                <a:lnSpc>
                  <a:spcPct val="80000"/>
                </a:lnSpc>
                <a:defRPr/>
              </a:pPr>
              <a:r>
                <a:rPr lang="zh-CN" altLang="en-US" sz="1400" b="1" dirty="0">
                  <a:solidFill>
                    <a:schemeClr val="tx2"/>
                  </a:solidFill>
                  <a:latin typeface="+mn-ea"/>
                </a:rPr>
                <a:t>对</a:t>
              </a:r>
            </a:p>
            <a:p>
              <a:pPr algn="ctr" eaLnBrk="1" hangingPunct="1">
                <a:lnSpc>
                  <a:spcPct val="80000"/>
                </a:lnSpc>
                <a:defRPr/>
              </a:pPr>
              <a:r>
                <a:rPr lang="zh-CN" altLang="en-US" sz="1400" b="1" dirty="0">
                  <a:solidFill>
                    <a:schemeClr val="tx2"/>
                  </a:solidFill>
                  <a:latin typeface="+mn-ea"/>
                </a:rPr>
                <a:t>象</a:t>
              </a:r>
            </a:p>
            <a:p>
              <a:pPr algn="ctr" eaLnBrk="1" hangingPunct="1">
                <a:lnSpc>
                  <a:spcPct val="80000"/>
                </a:lnSpc>
                <a:defRPr/>
              </a:pPr>
              <a:r>
                <a:rPr lang="en-US" altLang="zh-CN" sz="1400" b="1" dirty="0">
                  <a:solidFill>
                    <a:schemeClr val="tx2"/>
                  </a:solidFill>
                  <a:latin typeface="+mn-ea"/>
                </a:rPr>
                <a:t>1</a:t>
              </a:r>
              <a:endParaRPr lang="en-US" altLang="zh-CN" sz="1400" dirty="0">
                <a:solidFill>
                  <a:schemeClr val="tx2"/>
                </a:solidFill>
                <a:latin typeface="+mn-ea"/>
              </a:endParaRPr>
            </a:p>
          </p:txBody>
        </p:sp>
        <p:sp>
          <p:nvSpPr>
            <p:cNvPr id="11" name="Text Box 53"/>
            <p:cNvSpPr txBox="1">
              <a:spLocks noChangeArrowheads="1"/>
            </p:cNvSpPr>
            <p:nvPr/>
          </p:nvSpPr>
          <p:spPr bwMode="auto">
            <a:xfrm>
              <a:off x="4415" y="3371"/>
              <a:ext cx="1251" cy="505"/>
            </a:xfrm>
            <a:prstGeom prst="rect">
              <a:avLst/>
            </a:prstGeom>
            <a:noFill/>
            <a:ln w="12700">
              <a:noFill/>
              <a:miter lim="800000"/>
              <a:headEnd/>
              <a:tailEnd/>
            </a:ln>
            <a:effectLst>
              <a:outerShdw dist="45791" dir="2021404" algn="ctr" rotWithShape="0">
                <a:srgbClr val="FFFFFF"/>
              </a:outerShdw>
            </a:effectLst>
          </p:spPr>
          <p:txBody>
            <a:bodyPr/>
            <a:lstStyle/>
            <a:p>
              <a:pPr algn="ctr" eaLnBrk="1" hangingPunct="1">
                <a:defRPr/>
              </a:pPr>
              <a:r>
                <a:rPr lang="en-US" altLang="zh-CN" sz="1200" b="1">
                  <a:solidFill>
                    <a:schemeClr val="tx2"/>
                  </a:solidFill>
                  <a:latin typeface="+mn-ea"/>
                  <a:ea typeface="+mn-ea"/>
                </a:rPr>
                <a:t>……</a:t>
              </a:r>
              <a:endParaRPr lang="en-US" altLang="zh-CN">
                <a:solidFill>
                  <a:schemeClr val="tx2"/>
                </a:solidFill>
                <a:latin typeface="+mn-ea"/>
                <a:ea typeface="+mn-ea"/>
              </a:endParaRPr>
            </a:p>
          </p:txBody>
        </p:sp>
        <p:sp>
          <p:nvSpPr>
            <p:cNvPr id="12" name="Text Box 54"/>
            <p:cNvSpPr txBox="1">
              <a:spLocks noChangeArrowheads="1"/>
            </p:cNvSpPr>
            <p:nvPr/>
          </p:nvSpPr>
          <p:spPr bwMode="auto">
            <a:xfrm>
              <a:off x="3589" y="2611"/>
              <a:ext cx="2149" cy="429"/>
            </a:xfrm>
            <a:prstGeom prst="rect">
              <a:avLst/>
            </a:prstGeom>
            <a:noFill/>
            <a:ln w="12700">
              <a:solidFill>
                <a:srgbClr val="000000"/>
              </a:solidFill>
              <a:miter lim="800000"/>
              <a:headEnd/>
              <a:tailEnd/>
            </a:ln>
            <a:effectLst>
              <a:outerShdw dist="45791" dir="2021404" algn="ctr" rotWithShape="0">
                <a:srgbClr val="FFFFFF"/>
              </a:outerShdw>
            </a:effectLst>
            <a:extLst/>
          </p:spPr>
          <p:txBody>
            <a:bodyPr anchor="ct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lnSpc>
                  <a:spcPct val="96000"/>
                </a:lnSpc>
                <a:defRPr/>
              </a:pPr>
              <a:r>
                <a:rPr lang="zh-CN" altLang="en-US" sz="1400" b="1" smtClean="0">
                  <a:solidFill>
                    <a:schemeClr val="tx2"/>
                  </a:solidFill>
                  <a:latin typeface="+mn-ea"/>
                  <a:ea typeface="+mn-ea"/>
                </a:rPr>
                <a:t>类</a:t>
              </a:r>
              <a:r>
                <a:rPr lang="en-US" altLang="zh-CN" sz="1400" b="1" smtClean="0">
                  <a:solidFill>
                    <a:schemeClr val="tx2"/>
                  </a:solidFill>
                  <a:latin typeface="+mn-ea"/>
                  <a:ea typeface="+mn-ea"/>
                </a:rPr>
                <a:t>student</a:t>
              </a:r>
              <a:endParaRPr lang="en-US" altLang="zh-CN" sz="1400" smtClean="0">
                <a:solidFill>
                  <a:schemeClr val="tx2"/>
                </a:solidFill>
                <a:latin typeface="+mn-ea"/>
                <a:ea typeface="+mn-ea"/>
              </a:endParaRPr>
            </a:p>
          </p:txBody>
        </p:sp>
        <p:sp>
          <p:nvSpPr>
            <p:cNvPr id="13" name="Rectangle 55"/>
            <p:cNvSpPr>
              <a:spLocks noChangeArrowheads="1"/>
            </p:cNvSpPr>
            <p:nvPr/>
          </p:nvSpPr>
          <p:spPr bwMode="auto">
            <a:xfrm>
              <a:off x="3117" y="6152"/>
              <a:ext cx="473" cy="1006"/>
            </a:xfrm>
            <a:prstGeom prst="rect">
              <a:avLst/>
            </a:prstGeom>
            <a:noFill/>
            <a:ln w="12700">
              <a:solidFill>
                <a:srgbClr val="000000"/>
              </a:solidFill>
              <a:miter lim="800000"/>
              <a:headEnd/>
              <a:tailEnd/>
            </a:ln>
            <a:effectLst>
              <a:outerShdw dist="45791" dir="2021404" algn="ctr" rotWithShape="0">
                <a:srgbClr val="FFFFFF"/>
              </a:outerShdw>
            </a:effectLst>
            <a:extLst/>
          </p:spPr>
          <p:txBody>
            <a:bodyPr anchor="ctr"/>
            <a:lstStyle/>
            <a:p>
              <a:pPr algn="ctr" eaLnBrk="1" hangingPunct="1">
                <a:lnSpc>
                  <a:spcPct val="96000"/>
                </a:lnSpc>
                <a:defRPr/>
              </a:pPr>
              <a:r>
                <a:rPr lang="zh-CN" altLang="en-US" sz="1400">
                  <a:solidFill>
                    <a:schemeClr val="tx2"/>
                  </a:solidFill>
                  <a:latin typeface="+mn-ea"/>
                  <a:ea typeface="+mn-ea"/>
                </a:rPr>
                <a:t>元</a:t>
              </a:r>
            </a:p>
            <a:p>
              <a:pPr algn="ctr" eaLnBrk="1" hangingPunct="1">
                <a:lnSpc>
                  <a:spcPct val="96000"/>
                </a:lnSpc>
                <a:defRPr/>
              </a:pPr>
              <a:r>
                <a:rPr lang="zh-CN" altLang="en-US" sz="1400">
                  <a:solidFill>
                    <a:schemeClr val="tx2"/>
                  </a:solidFill>
                  <a:latin typeface="+mn-ea"/>
                  <a:ea typeface="+mn-ea"/>
                </a:rPr>
                <a:t>组</a:t>
              </a:r>
            </a:p>
            <a:p>
              <a:pPr algn="ctr" eaLnBrk="1" hangingPunct="1">
                <a:lnSpc>
                  <a:spcPct val="96000"/>
                </a:lnSpc>
                <a:defRPr/>
              </a:pPr>
              <a:r>
                <a:rPr lang="en-US" altLang="zh-CN" sz="1400">
                  <a:solidFill>
                    <a:schemeClr val="tx2"/>
                  </a:solidFill>
                  <a:latin typeface="+mn-ea"/>
                  <a:ea typeface="+mn-ea"/>
                </a:rPr>
                <a:t>1</a:t>
              </a:r>
            </a:p>
          </p:txBody>
        </p:sp>
        <p:sp>
          <p:nvSpPr>
            <p:cNvPr id="14" name="Rectangle 56"/>
            <p:cNvSpPr>
              <a:spLocks noChangeArrowheads="1"/>
            </p:cNvSpPr>
            <p:nvPr/>
          </p:nvSpPr>
          <p:spPr bwMode="auto">
            <a:xfrm>
              <a:off x="3589" y="6152"/>
              <a:ext cx="471" cy="1006"/>
            </a:xfrm>
            <a:prstGeom prst="rect">
              <a:avLst/>
            </a:prstGeom>
            <a:noFill/>
            <a:ln w="12700">
              <a:solidFill>
                <a:srgbClr val="000000"/>
              </a:solidFill>
              <a:miter lim="800000"/>
              <a:headEnd/>
              <a:tailEnd/>
            </a:ln>
            <a:effectLst>
              <a:outerShdw dist="45791" dir="2021404" algn="ctr" rotWithShape="0">
                <a:srgbClr val="FFFFFF"/>
              </a:outerShdw>
            </a:effectLst>
            <a:extLst/>
          </p:spPr>
          <p:txBody>
            <a:bodyPr anchor="ctr"/>
            <a:lstStyle/>
            <a:p>
              <a:pPr algn="ctr" eaLnBrk="1" hangingPunct="1">
                <a:lnSpc>
                  <a:spcPct val="96000"/>
                </a:lnSpc>
                <a:defRPr/>
              </a:pPr>
              <a:r>
                <a:rPr lang="zh-CN" altLang="en-US" sz="1400">
                  <a:solidFill>
                    <a:schemeClr val="tx2"/>
                  </a:solidFill>
                  <a:latin typeface="+mn-ea"/>
                  <a:ea typeface="+mn-ea"/>
                </a:rPr>
                <a:t>元</a:t>
              </a:r>
            </a:p>
            <a:p>
              <a:pPr algn="ctr" eaLnBrk="1" hangingPunct="1">
                <a:lnSpc>
                  <a:spcPct val="96000"/>
                </a:lnSpc>
                <a:defRPr/>
              </a:pPr>
              <a:r>
                <a:rPr lang="zh-CN" altLang="en-US" sz="1400">
                  <a:solidFill>
                    <a:schemeClr val="tx2"/>
                  </a:solidFill>
                  <a:latin typeface="+mn-ea"/>
                  <a:ea typeface="+mn-ea"/>
                </a:rPr>
                <a:t>组</a:t>
              </a:r>
            </a:p>
            <a:p>
              <a:pPr algn="ctr" eaLnBrk="1" hangingPunct="1">
                <a:lnSpc>
                  <a:spcPct val="96000"/>
                </a:lnSpc>
                <a:defRPr/>
              </a:pPr>
              <a:r>
                <a:rPr lang="en-US" altLang="zh-CN" sz="1400">
                  <a:solidFill>
                    <a:schemeClr val="tx2"/>
                  </a:solidFill>
                  <a:latin typeface="+mn-ea"/>
                  <a:ea typeface="+mn-ea"/>
                </a:rPr>
                <a:t>2</a:t>
              </a:r>
            </a:p>
          </p:txBody>
        </p:sp>
        <p:sp>
          <p:nvSpPr>
            <p:cNvPr id="15" name="Rectangle 57"/>
            <p:cNvSpPr>
              <a:spLocks noChangeArrowheads="1"/>
            </p:cNvSpPr>
            <p:nvPr/>
          </p:nvSpPr>
          <p:spPr bwMode="auto">
            <a:xfrm>
              <a:off x="5830" y="6152"/>
              <a:ext cx="473" cy="1012"/>
            </a:xfrm>
            <a:prstGeom prst="rect">
              <a:avLst/>
            </a:prstGeom>
            <a:noFill/>
            <a:ln w="12700">
              <a:solidFill>
                <a:srgbClr val="000000"/>
              </a:solidFill>
              <a:miter lim="800000"/>
              <a:headEnd/>
              <a:tailEnd/>
            </a:ln>
            <a:effectLst>
              <a:outerShdw dist="45791" dir="2021404" algn="ctr" rotWithShape="0">
                <a:srgbClr val="FFFFFF"/>
              </a:outerShdw>
            </a:effectLst>
            <a:extLst/>
          </p:spPr>
          <p:txBody>
            <a:bodyPr anchor="ctr"/>
            <a:lstStyle/>
            <a:p>
              <a:pPr algn="ctr" eaLnBrk="1" hangingPunct="1">
                <a:lnSpc>
                  <a:spcPct val="96000"/>
                </a:lnSpc>
                <a:defRPr/>
              </a:pPr>
              <a:r>
                <a:rPr lang="zh-CN" altLang="en-US" sz="1400">
                  <a:solidFill>
                    <a:schemeClr val="tx2"/>
                  </a:solidFill>
                  <a:latin typeface="+mn-ea"/>
                  <a:ea typeface="+mn-ea"/>
                </a:rPr>
                <a:t>元</a:t>
              </a:r>
            </a:p>
            <a:p>
              <a:pPr algn="ctr" eaLnBrk="1" hangingPunct="1">
                <a:lnSpc>
                  <a:spcPct val="96000"/>
                </a:lnSpc>
                <a:defRPr/>
              </a:pPr>
              <a:r>
                <a:rPr lang="zh-CN" altLang="en-US" sz="1400">
                  <a:solidFill>
                    <a:schemeClr val="tx2"/>
                  </a:solidFill>
                  <a:latin typeface="+mn-ea"/>
                  <a:ea typeface="+mn-ea"/>
                </a:rPr>
                <a:t>组</a:t>
              </a:r>
            </a:p>
            <a:p>
              <a:pPr algn="ctr" eaLnBrk="1" hangingPunct="1">
                <a:lnSpc>
                  <a:spcPct val="96000"/>
                </a:lnSpc>
                <a:defRPr/>
              </a:pPr>
              <a:r>
                <a:rPr lang="en-US" altLang="zh-CN" sz="1400">
                  <a:solidFill>
                    <a:schemeClr val="tx2"/>
                  </a:solidFill>
                  <a:latin typeface="+mn-ea"/>
                  <a:ea typeface="+mn-ea"/>
                </a:rPr>
                <a:t>n</a:t>
              </a:r>
            </a:p>
          </p:txBody>
        </p:sp>
        <p:sp>
          <p:nvSpPr>
            <p:cNvPr id="16" name="Rectangle 58"/>
            <p:cNvSpPr>
              <a:spLocks noChangeArrowheads="1"/>
            </p:cNvSpPr>
            <p:nvPr/>
          </p:nvSpPr>
          <p:spPr bwMode="auto">
            <a:xfrm>
              <a:off x="4060" y="3371"/>
              <a:ext cx="591" cy="75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eaLnBrk="1" hangingPunct="1">
                <a:lnSpc>
                  <a:spcPct val="80000"/>
                </a:lnSpc>
                <a:defRPr/>
              </a:pPr>
              <a:r>
                <a:rPr lang="zh-CN" altLang="en-US" sz="1400" b="1">
                  <a:solidFill>
                    <a:schemeClr val="tx2"/>
                  </a:solidFill>
                  <a:latin typeface="+mn-ea"/>
                </a:rPr>
                <a:t>对</a:t>
              </a:r>
            </a:p>
            <a:p>
              <a:pPr algn="ctr" eaLnBrk="1" hangingPunct="1">
                <a:lnSpc>
                  <a:spcPct val="80000"/>
                </a:lnSpc>
                <a:defRPr/>
              </a:pPr>
              <a:r>
                <a:rPr lang="zh-CN" altLang="en-US" sz="1400" b="1">
                  <a:solidFill>
                    <a:schemeClr val="tx2"/>
                  </a:solidFill>
                  <a:latin typeface="+mn-ea"/>
                </a:rPr>
                <a:t>象</a:t>
              </a:r>
            </a:p>
            <a:p>
              <a:pPr algn="ctr" eaLnBrk="1" hangingPunct="1">
                <a:lnSpc>
                  <a:spcPct val="80000"/>
                </a:lnSpc>
                <a:defRPr/>
              </a:pPr>
              <a:r>
                <a:rPr lang="en-US" altLang="zh-CN" sz="1400" b="1">
                  <a:solidFill>
                    <a:schemeClr val="tx2"/>
                  </a:solidFill>
                  <a:latin typeface="+mn-ea"/>
                </a:rPr>
                <a:t>2</a:t>
              </a:r>
              <a:endParaRPr lang="en-US" altLang="zh-CN" sz="1400">
                <a:solidFill>
                  <a:schemeClr val="tx2"/>
                </a:solidFill>
                <a:latin typeface="+mn-ea"/>
              </a:endParaRPr>
            </a:p>
          </p:txBody>
        </p:sp>
        <p:sp>
          <p:nvSpPr>
            <p:cNvPr id="17" name="Rectangle 59"/>
            <p:cNvSpPr>
              <a:spLocks noChangeArrowheads="1"/>
            </p:cNvSpPr>
            <p:nvPr/>
          </p:nvSpPr>
          <p:spPr bwMode="auto">
            <a:xfrm>
              <a:off x="5594" y="3371"/>
              <a:ext cx="591" cy="75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eaLnBrk="1" hangingPunct="1">
                <a:lnSpc>
                  <a:spcPct val="80000"/>
                </a:lnSpc>
                <a:defRPr/>
              </a:pPr>
              <a:r>
                <a:rPr lang="zh-CN" altLang="en-US" sz="1600" b="1">
                  <a:solidFill>
                    <a:schemeClr val="tx2"/>
                  </a:solidFill>
                  <a:latin typeface="+mn-ea"/>
                </a:rPr>
                <a:t>对</a:t>
              </a:r>
            </a:p>
            <a:p>
              <a:pPr algn="ctr" eaLnBrk="1" hangingPunct="1">
                <a:lnSpc>
                  <a:spcPct val="80000"/>
                </a:lnSpc>
                <a:defRPr/>
              </a:pPr>
              <a:r>
                <a:rPr lang="zh-CN" altLang="en-US" sz="1600" b="1">
                  <a:solidFill>
                    <a:schemeClr val="tx2"/>
                  </a:solidFill>
                  <a:latin typeface="+mn-ea"/>
                </a:rPr>
                <a:t>象</a:t>
              </a:r>
            </a:p>
            <a:p>
              <a:pPr algn="ctr" eaLnBrk="1" hangingPunct="1">
                <a:lnSpc>
                  <a:spcPct val="80000"/>
                </a:lnSpc>
                <a:defRPr/>
              </a:pPr>
              <a:r>
                <a:rPr lang="en-US" altLang="zh-CN" sz="1600" b="1">
                  <a:solidFill>
                    <a:schemeClr val="tx2"/>
                  </a:solidFill>
                  <a:latin typeface="+mn-ea"/>
                </a:rPr>
                <a:t>n</a:t>
              </a:r>
              <a:endParaRPr lang="en-US" altLang="zh-CN" sz="1600">
                <a:solidFill>
                  <a:schemeClr val="tx2"/>
                </a:solidFill>
                <a:latin typeface="+mn-ea"/>
              </a:endParaRPr>
            </a:p>
          </p:txBody>
        </p:sp>
        <p:sp>
          <p:nvSpPr>
            <p:cNvPr id="18" name="AutoShape 60"/>
            <p:cNvSpPr>
              <a:spLocks noChangeArrowheads="1"/>
            </p:cNvSpPr>
            <p:nvPr/>
          </p:nvSpPr>
          <p:spPr bwMode="auto">
            <a:xfrm>
              <a:off x="4296" y="3040"/>
              <a:ext cx="601" cy="331"/>
            </a:xfrm>
            <a:prstGeom prst="downArrow">
              <a:avLst>
                <a:gd name="adj1" fmla="val 50000"/>
                <a:gd name="adj2" fmla="val 25000"/>
              </a:avLst>
            </a:prstGeom>
            <a:solidFill>
              <a:srgbClr val="BBE0E3">
                <a:alpha val="50195"/>
              </a:srgbClr>
            </a:solidFill>
            <a:ln w="12700">
              <a:solidFill>
                <a:srgbClr val="000000"/>
              </a:solidFill>
              <a:miter lim="800000"/>
              <a:headEnd/>
              <a:tailEnd/>
            </a:ln>
            <a:effectLst>
              <a:outerShdw dist="45791" dir="2021404" algn="ctr" rotWithShape="0">
                <a:srgbClr val="FFFFFF"/>
              </a:outerShdw>
            </a:effectLst>
          </p:spPr>
          <p:txBody>
            <a:bodyPr anchor="ctr"/>
            <a:lstStyle/>
            <a:p>
              <a:pPr algn="ctr" eaLnBrk="1" hangingPunct="1">
                <a:defRPr/>
              </a:pPr>
              <a:endParaRPr lang="zh-CN" altLang="en-US">
                <a:solidFill>
                  <a:schemeClr val="tx2"/>
                </a:solidFill>
                <a:latin typeface="+mn-ea"/>
                <a:ea typeface="+mn-ea"/>
              </a:endParaRPr>
            </a:p>
          </p:txBody>
        </p:sp>
        <p:sp>
          <p:nvSpPr>
            <p:cNvPr id="19" name="Rectangle 61"/>
            <p:cNvSpPr>
              <a:spLocks noChangeArrowheads="1"/>
            </p:cNvSpPr>
            <p:nvPr/>
          </p:nvSpPr>
          <p:spPr bwMode="auto">
            <a:xfrm>
              <a:off x="4769" y="3116"/>
              <a:ext cx="1180" cy="507"/>
            </a:xfrm>
            <a:prstGeom prst="rect">
              <a:avLst/>
            </a:prstGeom>
            <a:noFill/>
            <a:ln>
              <a:noFill/>
            </a:ln>
            <a:effectLst>
              <a:outerShdw dist="45791" dir="2021404" algn="ctr" rotWithShape="0">
                <a:srgbClr val="FFFFFF"/>
              </a:outerShdw>
            </a:effectLst>
            <a:extLst/>
          </p:spPr>
          <p:txBody>
            <a:bodyPr/>
            <a:lstStyle/>
            <a:p>
              <a:pPr algn="ctr" eaLnBrk="1" hangingPunct="1">
                <a:lnSpc>
                  <a:spcPct val="96000"/>
                </a:lnSpc>
                <a:defRPr/>
              </a:pPr>
              <a:r>
                <a:rPr lang="zh-CN" altLang="en-US" sz="1400" b="1">
                  <a:solidFill>
                    <a:schemeClr val="tx2"/>
                  </a:solidFill>
                  <a:latin typeface="+mn-ea"/>
                  <a:ea typeface="+mn-ea"/>
                </a:rPr>
                <a:t>实例化</a:t>
              </a:r>
              <a:endParaRPr lang="zh-CN" altLang="en-US" sz="1400">
                <a:solidFill>
                  <a:schemeClr val="tx2"/>
                </a:solidFill>
                <a:latin typeface="+mn-ea"/>
                <a:ea typeface="+mn-ea"/>
              </a:endParaRPr>
            </a:p>
          </p:txBody>
        </p:sp>
        <p:sp>
          <p:nvSpPr>
            <p:cNvPr id="20" name="Line 62"/>
            <p:cNvSpPr>
              <a:spLocks noChangeShapeType="1"/>
            </p:cNvSpPr>
            <p:nvPr/>
          </p:nvSpPr>
          <p:spPr bwMode="auto">
            <a:xfrm flipV="1">
              <a:off x="3235" y="4129"/>
              <a:ext cx="2" cy="505"/>
            </a:xfrm>
            <a:prstGeom prst="line">
              <a:avLst/>
            </a:prstGeom>
            <a:noFill/>
            <a:ln w="12700">
              <a:solidFill>
                <a:srgbClr val="000000"/>
              </a:solidFill>
              <a:round/>
              <a:headEnd type="triangle" w="med" len="med"/>
              <a:tailEnd type="triangle" w="med" len="med"/>
            </a:ln>
            <a:effectLst>
              <a:outerShdw dist="45791" dir="2021404" algn="ctr" rotWithShape="0">
                <a:srgbClr val="FFFFFF"/>
              </a:outerShdw>
            </a:effectLst>
            <a:extLst/>
          </p:spPr>
          <p:txBody>
            <a:bodyPr anchor="ctr"/>
            <a:lstStyle/>
            <a:p>
              <a:pPr algn="ctr" eaLnBrk="1" hangingPunct="1">
                <a:defRPr/>
              </a:pPr>
              <a:endParaRPr lang="zh-CN" altLang="en-US">
                <a:solidFill>
                  <a:schemeClr val="tx2"/>
                </a:solidFill>
                <a:latin typeface="+mn-ea"/>
                <a:ea typeface="+mn-ea"/>
              </a:endParaRPr>
            </a:p>
          </p:txBody>
        </p:sp>
        <p:sp>
          <p:nvSpPr>
            <p:cNvPr id="21" name="Line 63"/>
            <p:cNvSpPr>
              <a:spLocks noChangeShapeType="1"/>
            </p:cNvSpPr>
            <p:nvPr/>
          </p:nvSpPr>
          <p:spPr bwMode="auto">
            <a:xfrm flipV="1">
              <a:off x="4296" y="4129"/>
              <a:ext cx="2" cy="505"/>
            </a:xfrm>
            <a:prstGeom prst="line">
              <a:avLst/>
            </a:prstGeom>
            <a:noFill/>
            <a:ln w="12700">
              <a:solidFill>
                <a:srgbClr val="000000"/>
              </a:solidFill>
              <a:round/>
              <a:headEnd type="triangle" w="med" len="med"/>
              <a:tailEnd type="triangle" w="med" len="med"/>
            </a:ln>
            <a:effectLst>
              <a:outerShdw dist="45791" dir="2021404" algn="ctr" rotWithShape="0">
                <a:srgbClr val="FFFFFF"/>
              </a:outerShdw>
            </a:effectLst>
            <a:extLst/>
          </p:spPr>
          <p:txBody>
            <a:bodyPr anchor="ctr"/>
            <a:lstStyle/>
            <a:p>
              <a:pPr algn="ctr" eaLnBrk="1" hangingPunct="1">
                <a:defRPr/>
              </a:pPr>
              <a:endParaRPr lang="zh-CN" altLang="en-US">
                <a:solidFill>
                  <a:schemeClr val="tx2"/>
                </a:solidFill>
                <a:latin typeface="+mn-ea"/>
                <a:ea typeface="+mn-ea"/>
              </a:endParaRPr>
            </a:p>
          </p:txBody>
        </p:sp>
        <p:sp>
          <p:nvSpPr>
            <p:cNvPr id="22" name="Line 64"/>
            <p:cNvSpPr>
              <a:spLocks noChangeShapeType="1"/>
            </p:cNvSpPr>
            <p:nvPr/>
          </p:nvSpPr>
          <p:spPr bwMode="auto">
            <a:xfrm flipV="1">
              <a:off x="5830" y="4129"/>
              <a:ext cx="2" cy="505"/>
            </a:xfrm>
            <a:prstGeom prst="line">
              <a:avLst/>
            </a:prstGeom>
            <a:noFill/>
            <a:ln w="12700">
              <a:solidFill>
                <a:srgbClr val="000000"/>
              </a:solidFill>
              <a:round/>
              <a:headEnd type="triangle" w="med" len="med"/>
              <a:tailEnd type="triangle" w="med" len="med"/>
            </a:ln>
            <a:effectLst>
              <a:outerShdw dist="45791" dir="2021404" algn="ctr" rotWithShape="0">
                <a:srgbClr val="FFFFFF"/>
              </a:outerShdw>
            </a:effectLst>
            <a:extLst/>
          </p:spPr>
          <p:txBody>
            <a:bodyPr anchor="ctr"/>
            <a:lstStyle/>
            <a:p>
              <a:pPr algn="ctr" eaLnBrk="1" hangingPunct="1">
                <a:defRPr/>
              </a:pPr>
              <a:endParaRPr lang="zh-CN" altLang="en-US">
                <a:solidFill>
                  <a:schemeClr val="tx2"/>
                </a:solidFill>
                <a:latin typeface="+mn-ea"/>
                <a:ea typeface="+mn-ea"/>
              </a:endParaRPr>
            </a:p>
          </p:txBody>
        </p:sp>
        <p:sp>
          <p:nvSpPr>
            <p:cNvPr id="23" name="Line 65"/>
            <p:cNvSpPr>
              <a:spLocks noChangeShapeType="1"/>
            </p:cNvSpPr>
            <p:nvPr/>
          </p:nvSpPr>
          <p:spPr bwMode="auto">
            <a:xfrm>
              <a:off x="3235" y="5394"/>
              <a:ext cx="2" cy="505"/>
            </a:xfrm>
            <a:prstGeom prst="line">
              <a:avLst/>
            </a:prstGeom>
            <a:noFill/>
            <a:ln w="12700">
              <a:solidFill>
                <a:srgbClr val="000000"/>
              </a:solidFill>
              <a:round/>
              <a:headEnd type="triangle" w="med" len="med"/>
              <a:tailEnd type="triangle" w="med" len="med"/>
            </a:ln>
            <a:effectLst>
              <a:outerShdw dist="45791" dir="2021404" algn="ctr" rotWithShape="0">
                <a:srgbClr val="FFFFFF"/>
              </a:outerShdw>
            </a:effectLst>
            <a:extLst/>
          </p:spPr>
          <p:txBody>
            <a:bodyPr anchor="ctr"/>
            <a:lstStyle/>
            <a:p>
              <a:pPr algn="ctr" eaLnBrk="1" hangingPunct="1">
                <a:defRPr/>
              </a:pPr>
              <a:endParaRPr lang="zh-CN" altLang="en-US">
                <a:solidFill>
                  <a:schemeClr val="tx2"/>
                </a:solidFill>
                <a:latin typeface="+mn-ea"/>
                <a:ea typeface="+mn-ea"/>
              </a:endParaRPr>
            </a:p>
          </p:txBody>
        </p:sp>
        <p:sp>
          <p:nvSpPr>
            <p:cNvPr id="24" name="Line 66"/>
            <p:cNvSpPr>
              <a:spLocks noChangeShapeType="1"/>
            </p:cNvSpPr>
            <p:nvPr/>
          </p:nvSpPr>
          <p:spPr bwMode="auto">
            <a:xfrm>
              <a:off x="4296" y="5394"/>
              <a:ext cx="2" cy="505"/>
            </a:xfrm>
            <a:prstGeom prst="line">
              <a:avLst/>
            </a:prstGeom>
            <a:noFill/>
            <a:ln w="12700">
              <a:solidFill>
                <a:srgbClr val="000000"/>
              </a:solidFill>
              <a:round/>
              <a:headEnd type="triangle" w="med" len="med"/>
              <a:tailEnd type="triangle" w="med" len="med"/>
            </a:ln>
            <a:effectLst>
              <a:outerShdw dist="45791" dir="2021404" algn="ctr" rotWithShape="0">
                <a:srgbClr val="FFFFFF"/>
              </a:outerShdw>
            </a:effectLst>
            <a:extLst/>
          </p:spPr>
          <p:txBody>
            <a:bodyPr anchor="ctr"/>
            <a:lstStyle/>
            <a:p>
              <a:pPr algn="ctr" eaLnBrk="1" hangingPunct="1">
                <a:defRPr/>
              </a:pPr>
              <a:endParaRPr lang="zh-CN" altLang="en-US">
                <a:solidFill>
                  <a:schemeClr val="tx2"/>
                </a:solidFill>
                <a:latin typeface="+mn-ea"/>
                <a:ea typeface="+mn-ea"/>
              </a:endParaRPr>
            </a:p>
          </p:txBody>
        </p:sp>
        <p:sp>
          <p:nvSpPr>
            <p:cNvPr id="25" name="Rectangle 68"/>
            <p:cNvSpPr>
              <a:spLocks noChangeArrowheads="1"/>
            </p:cNvSpPr>
            <p:nvPr/>
          </p:nvSpPr>
          <p:spPr bwMode="auto">
            <a:xfrm>
              <a:off x="1819" y="3116"/>
              <a:ext cx="825" cy="1265"/>
            </a:xfrm>
            <a:prstGeom prst="rect">
              <a:avLst/>
            </a:prstGeom>
            <a:noFill/>
            <a:ln>
              <a:noFill/>
            </a:ln>
            <a:effectLst>
              <a:outerShdw dist="45791" dir="2021404" algn="ctr" rotWithShape="0">
                <a:srgbClr val="FFFFFF"/>
              </a:outerShdw>
            </a:effectLst>
            <a:extLst/>
          </p:spPr>
          <p:txBody>
            <a:bodyPr vert="eaVert"/>
            <a:lstStyle/>
            <a:p>
              <a:pPr algn="ctr" eaLnBrk="1" hangingPunct="1">
                <a:lnSpc>
                  <a:spcPct val="96000"/>
                </a:lnSpc>
                <a:defRPr/>
              </a:pPr>
              <a:r>
                <a:rPr lang="zh-CN" altLang="en-US" sz="1400" b="1">
                  <a:solidFill>
                    <a:schemeClr val="tx2"/>
                  </a:solidFill>
                  <a:latin typeface="+mn-ea"/>
                  <a:ea typeface="+mn-ea"/>
                </a:rPr>
                <a:t>内存空间</a:t>
              </a:r>
            </a:p>
            <a:p>
              <a:pPr algn="ctr" eaLnBrk="1" hangingPunct="1">
                <a:lnSpc>
                  <a:spcPct val="96000"/>
                </a:lnSpc>
                <a:defRPr/>
              </a:pPr>
              <a:r>
                <a:rPr lang="zh-CN" altLang="en-US" sz="1400" b="1">
                  <a:solidFill>
                    <a:schemeClr val="tx2"/>
                  </a:solidFill>
                  <a:latin typeface="+mn-ea"/>
                  <a:ea typeface="+mn-ea"/>
                </a:rPr>
                <a:t>数据对象</a:t>
              </a:r>
              <a:endParaRPr lang="zh-CN" altLang="en-US" sz="1400">
                <a:solidFill>
                  <a:schemeClr val="tx2"/>
                </a:solidFill>
                <a:latin typeface="+mn-ea"/>
                <a:ea typeface="+mn-ea"/>
              </a:endParaRPr>
            </a:p>
          </p:txBody>
        </p:sp>
        <p:sp>
          <p:nvSpPr>
            <p:cNvPr id="26" name="Rectangle 69"/>
            <p:cNvSpPr>
              <a:spLocks noChangeArrowheads="1"/>
            </p:cNvSpPr>
            <p:nvPr/>
          </p:nvSpPr>
          <p:spPr bwMode="auto">
            <a:xfrm>
              <a:off x="4533" y="6659"/>
              <a:ext cx="945" cy="505"/>
            </a:xfrm>
            <a:prstGeom prst="rect">
              <a:avLst/>
            </a:prstGeom>
            <a:noFill/>
            <a:ln>
              <a:noFill/>
            </a:ln>
            <a:effectLst>
              <a:outerShdw dist="45791" dir="2021404" algn="ctr" rotWithShape="0">
                <a:srgbClr val="FFFFFF"/>
              </a:outerShdw>
            </a:effectLst>
            <a:extLst/>
          </p:spPr>
          <p:txBody>
            <a:bodyPr anchor="ctr"/>
            <a:lstStyle/>
            <a:p>
              <a:pPr algn="ctr" eaLnBrk="1" hangingPunct="1">
                <a:defRPr/>
              </a:pPr>
              <a:r>
                <a:rPr lang="en-US" altLang="zh-CN" sz="1600" b="1">
                  <a:solidFill>
                    <a:schemeClr val="tx2"/>
                  </a:solidFill>
                  <a:latin typeface="+mn-ea"/>
                  <a:ea typeface="+mn-ea"/>
                </a:rPr>
                <a:t>……</a:t>
              </a:r>
              <a:endParaRPr lang="en-US" altLang="zh-CN" sz="1600">
                <a:solidFill>
                  <a:schemeClr val="tx2"/>
                </a:solidFill>
                <a:latin typeface="+mn-ea"/>
                <a:ea typeface="+mn-ea"/>
              </a:endParaRPr>
            </a:p>
          </p:txBody>
        </p:sp>
        <p:sp>
          <p:nvSpPr>
            <p:cNvPr id="27" name="Line 70"/>
            <p:cNvSpPr>
              <a:spLocks noChangeShapeType="1"/>
            </p:cNvSpPr>
            <p:nvPr/>
          </p:nvSpPr>
          <p:spPr bwMode="auto">
            <a:xfrm flipV="1">
              <a:off x="2174" y="4382"/>
              <a:ext cx="4838" cy="2"/>
            </a:xfrm>
            <a:prstGeom prst="line">
              <a:avLst/>
            </a:prstGeom>
            <a:noFill/>
            <a:ln w="12700">
              <a:solidFill>
                <a:srgbClr val="FF3399"/>
              </a:solidFill>
              <a:prstDash val="dash"/>
              <a:round/>
              <a:headEnd/>
              <a:tailEnd/>
            </a:ln>
            <a:effectLst>
              <a:outerShdw dist="45791" dir="2021404" algn="ctr" rotWithShape="0">
                <a:srgbClr val="FFFFFF"/>
              </a:outerShdw>
            </a:effectLst>
            <a:extLst/>
          </p:spPr>
          <p:txBody>
            <a:bodyPr wrap="none" anchor="ctr"/>
            <a:lstStyle/>
            <a:p>
              <a:pPr algn="ctr" eaLnBrk="1" hangingPunct="1">
                <a:defRPr/>
              </a:pPr>
              <a:endParaRPr lang="zh-CN" altLang="en-US">
                <a:solidFill>
                  <a:schemeClr val="tx2"/>
                </a:solidFill>
                <a:latin typeface="+mn-ea"/>
                <a:ea typeface="+mn-ea"/>
              </a:endParaRPr>
            </a:p>
          </p:txBody>
        </p:sp>
        <p:sp>
          <p:nvSpPr>
            <p:cNvPr id="28" name="Line 71"/>
            <p:cNvSpPr>
              <a:spLocks noChangeShapeType="1"/>
            </p:cNvSpPr>
            <p:nvPr/>
          </p:nvSpPr>
          <p:spPr bwMode="auto">
            <a:xfrm>
              <a:off x="2174" y="5647"/>
              <a:ext cx="5073" cy="2"/>
            </a:xfrm>
            <a:prstGeom prst="line">
              <a:avLst/>
            </a:prstGeom>
            <a:noFill/>
            <a:ln w="12700">
              <a:solidFill>
                <a:srgbClr val="FF3399"/>
              </a:solidFill>
              <a:prstDash val="dash"/>
              <a:round/>
              <a:headEnd/>
              <a:tailEnd/>
            </a:ln>
            <a:effectLst>
              <a:outerShdw dist="45791" dir="2021404" algn="ctr" rotWithShape="0">
                <a:srgbClr val="FFFFFF"/>
              </a:outerShdw>
            </a:effectLst>
            <a:extLst/>
          </p:spPr>
          <p:txBody>
            <a:bodyPr wrap="none" anchor="ctr"/>
            <a:lstStyle/>
            <a:p>
              <a:pPr algn="ctr" eaLnBrk="1" hangingPunct="1">
                <a:defRPr/>
              </a:pPr>
              <a:endParaRPr lang="zh-CN" altLang="en-US">
                <a:solidFill>
                  <a:schemeClr val="tx2"/>
                </a:solidFill>
                <a:latin typeface="+mn-ea"/>
                <a:ea typeface="+mn-ea"/>
              </a:endParaRPr>
            </a:p>
          </p:txBody>
        </p:sp>
        <p:sp>
          <p:nvSpPr>
            <p:cNvPr id="29" name="Line 72"/>
            <p:cNvSpPr>
              <a:spLocks noChangeShapeType="1"/>
            </p:cNvSpPr>
            <p:nvPr/>
          </p:nvSpPr>
          <p:spPr bwMode="auto">
            <a:xfrm>
              <a:off x="6067" y="5394"/>
              <a:ext cx="0" cy="505"/>
            </a:xfrm>
            <a:prstGeom prst="line">
              <a:avLst/>
            </a:prstGeom>
            <a:noFill/>
            <a:ln w="12700">
              <a:solidFill>
                <a:srgbClr val="000000"/>
              </a:solidFill>
              <a:round/>
              <a:headEnd type="triangle" w="med" len="med"/>
              <a:tailEnd type="triangle" w="med" len="med"/>
            </a:ln>
            <a:effectLst>
              <a:outerShdw dist="45791" dir="2021404" algn="ctr" rotWithShape="0">
                <a:srgbClr val="FFFFFF"/>
              </a:outerShdw>
            </a:effectLst>
            <a:extLst/>
          </p:spPr>
          <p:txBody>
            <a:bodyPr anchor="ctr"/>
            <a:lstStyle/>
            <a:p>
              <a:pPr algn="ctr" eaLnBrk="1" hangingPunct="1">
                <a:defRPr/>
              </a:pPr>
              <a:endParaRPr lang="zh-CN" altLang="en-US">
                <a:solidFill>
                  <a:schemeClr val="tx2"/>
                </a:solidFill>
                <a:latin typeface="+mn-ea"/>
                <a:ea typeface="+mn-ea"/>
              </a:endParaRPr>
            </a:p>
          </p:txBody>
        </p:sp>
        <p:sp>
          <p:nvSpPr>
            <p:cNvPr id="30" name="Rectangle 73"/>
            <p:cNvSpPr>
              <a:spLocks noChangeArrowheads="1"/>
            </p:cNvSpPr>
            <p:nvPr/>
          </p:nvSpPr>
          <p:spPr bwMode="auto">
            <a:xfrm>
              <a:off x="2174" y="4634"/>
              <a:ext cx="471" cy="1012"/>
            </a:xfrm>
            <a:prstGeom prst="rect">
              <a:avLst/>
            </a:prstGeom>
            <a:noFill/>
            <a:ln>
              <a:noFill/>
            </a:ln>
            <a:effectLst>
              <a:outerShdw dist="45791" dir="2021404" algn="ctr" rotWithShape="0">
                <a:srgbClr val="FFFFFF"/>
              </a:outerShdw>
            </a:effectLst>
            <a:extLst/>
          </p:spPr>
          <p:txBody>
            <a:bodyPr/>
            <a:lstStyle/>
            <a:p>
              <a:pPr algn="ctr" eaLnBrk="1" hangingPunct="1">
                <a:lnSpc>
                  <a:spcPct val="96000"/>
                </a:lnSpc>
                <a:defRPr/>
              </a:pPr>
              <a:r>
                <a:rPr lang="zh-CN" altLang="en-US" sz="1400" b="1">
                  <a:solidFill>
                    <a:schemeClr val="tx2"/>
                  </a:solidFill>
                  <a:latin typeface="+mn-ea"/>
                  <a:ea typeface="+mn-ea"/>
                </a:rPr>
                <a:t>持久层</a:t>
              </a:r>
              <a:endParaRPr lang="zh-CN" altLang="en-US" sz="1400">
                <a:solidFill>
                  <a:schemeClr val="tx2"/>
                </a:solidFill>
                <a:latin typeface="+mn-ea"/>
                <a:ea typeface="+mn-ea"/>
              </a:endParaRPr>
            </a:p>
          </p:txBody>
        </p:sp>
        <p:sp>
          <p:nvSpPr>
            <p:cNvPr id="31" name="Text Box 74"/>
            <p:cNvSpPr txBox="1">
              <a:spLocks noChangeArrowheads="1"/>
            </p:cNvSpPr>
            <p:nvPr/>
          </p:nvSpPr>
          <p:spPr bwMode="auto">
            <a:xfrm>
              <a:off x="1819" y="5977"/>
              <a:ext cx="825" cy="1116"/>
            </a:xfrm>
            <a:prstGeom prst="rect">
              <a:avLst/>
            </a:prstGeom>
            <a:solidFill>
              <a:srgbClr val="FFFFFF"/>
            </a:solidFill>
            <a:ln>
              <a:noFill/>
            </a:ln>
            <a:extLst/>
          </p:spPr>
          <p:txBody>
            <a:bodyPr vert="eaVert"/>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lnSpc>
                  <a:spcPct val="96000"/>
                </a:lnSpc>
                <a:defRPr/>
              </a:pPr>
              <a:r>
                <a:rPr lang="zh-CN" altLang="en-US" sz="1400" b="1" smtClean="0">
                  <a:solidFill>
                    <a:schemeClr val="tx2"/>
                  </a:solidFill>
                  <a:latin typeface="+mn-ea"/>
                  <a:ea typeface="+mn-ea"/>
                </a:rPr>
                <a:t>磁盘空间数据实体</a:t>
              </a:r>
            </a:p>
            <a:p>
              <a:pPr algn="ctr" eaLnBrk="1" hangingPunct="1">
                <a:defRPr/>
              </a:pPr>
              <a:endParaRPr lang="zh-CN" altLang="en-US" sz="1400" smtClean="0">
                <a:solidFill>
                  <a:schemeClr val="tx2"/>
                </a:solidFill>
                <a:latin typeface="+mn-ea"/>
                <a:ea typeface="+mn-ea"/>
              </a:endParaRPr>
            </a:p>
          </p:txBody>
        </p:sp>
      </p:grpSp>
      <p:sp>
        <p:nvSpPr>
          <p:cNvPr id="32" name="Text Box 75"/>
          <p:cNvSpPr txBox="1">
            <a:spLocks noChangeArrowheads="1"/>
          </p:cNvSpPr>
          <p:nvPr/>
        </p:nvSpPr>
        <p:spPr bwMode="ltGray">
          <a:xfrm>
            <a:off x="4283075" y="5654675"/>
            <a:ext cx="3527425" cy="336550"/>
          </a:xfrm>
          <a:prstGeom prst="rect">
            <a:avLst/>
          </a:prstGeom>
          <a:noFill/>
          <a:ln>
            <a:noFill/>
          </a:ln>
          <a:effectLst>
            <a:prstShdw prst="shdw17" dist="17961" dir="2700000">
              <a:srgbClr val="7A8E99"/>
            </a:prstShdw>
          </a:effectLs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spcBef>
                <a:spcPct val="50000"/>
              </a:spcBef>
              <a:defRPr/>
            </a:pPr>
            <a:r>
              <a:rPr lang="zh-CN" altLang="en-US" sz="1600" b="1" smtClean="0">
                <a:solidFill>
                  <a:schemeClr val="tx2"/>
                </a:solidFill>
                <a:latin typeface="+mn-ea"/>
                <a:ea typeface="+mn-ea"/>
              </a:rPr>
              <a:t>持久层对数据对象与数据实体的隔离 </a:t>
            </a:r>
          </a:p>
        </p:txBody>
      </p:sp>
      <p:sp>
        <p:nvSpPr>
          <p:cNvPr id="33" name="矩形 32"/>
          <p:cNvSpPr/>
          <p:nvPr/>
        </p:nvSpPr>
        <p:spPr>
          <a:xfrm>
            <a:off x="4283075" y="3117850"/>
            <a:ext cx="3527425" cy="588963"/>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eaLnBrk="1" hangingPunct="1">
              <a:defRPr/>
            </a:pPr>
            <a:r>
              <a:rPr lang="zh-CN" altLang="en-US" b="1" dirty="0">
                <a:solidFill>
                  <a:schemeClr val="tx2"/>
                </a:solidFill>
                <a:latin typeface="+mn-ea"/>
              </a:rPr>
              <a:t>数据对象持久化接口</a:t>
            </a:r>
            <a:endParaRPr lang="zh-CN" altLang="en-US" dirty="0">
              <a:solidFill>
                <a:schemeClr val="tx2"/>
              </a:solidFill>
              <a:latin typeface="+mn-ea"/>
            </a:endParaRPr>
          </a:p>
        </p:txBody>
      </p:sp>
      <p:sp>
        <p:nvSpPr>
          <p:cNvPr id="34" name="矩形 33"/>
          <p:cNvSpPr/>
          <p:nvPr/>
        </p:nvSpPr>
        <p:spPr>
          <a:xfrm>
            <a:off x="657225" y="1406525"/>
            <a:ext cx="2711450" cy="4662488"/>
          </a:xfrm>
          <a:prstGeom prst="rect">
            <a:avLst/>
          </a:prstGeom>
        </p:spPr>
        <p:txBody>
          <a:bodyPr>
            <a:spAutoFit/>
          </a:bodyPr>
          <a:lstStyle/>
          <a:p>
            <a:pPr eaLnBrk="1" hangingPunct="1">
              <a:lnSpc>
                <a:spcPct val="150000"/>
              </a:lnSpc>
              <a:defRPr/>
            </a:pPr>
            <a:r>
              <a:rPr lang="zh-CN" altLang="en-US" dirty="0">
                <a:solidFill>
                  <a:schemeClr val="tx2"/>
                </a:solidFill>
                <a:latin typeface="+mn-ea"/>
                <a:ea typeface="+mn-ea"/>
              </a:rPr>
              <a:t>对象是供业务逻辑操作的，实体是对象持久化的载体，数据对象与数据实体是由持久层隔离的两层“空间”，它们所占据的物理空间既不是同类也不是一起的，操作数据对象的是在内存空间，操作数据实体是在磁盘空间。因此请注意：数据与对象不一定同步操作</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持久层的</a:t>
            </a:r>
            <a:r>
              <a:rPr lang="en-US" altLang="zh-CN" b="1" dirty="0"/>
              <a:t>DAO</a:t>
            </a:r>
            <a:r>
              <a:rPr b="1" dirty="0"/>
              <a:t>模型</a:t>
            </a:r>
          </a:p>
        </p:txBody>
      </p:sp>
      <p:sp>
        <p:nvSpPr>
          <p:cNvPr id="34819" name="内容占位符 2"/>
          <p:cNvSpPr>
            <a:spLocks noGrp="1"/>
          </p:cNvSpPr>
          <p:nvPr>
            <p:ph idx="1"/>
          </p:nvPr>
        </p:nvSpPr>
        <p:spPr>
          <a:xfrm>
            <a:off x="457200" y="1412875"/>
            <a:ext cx="8229600" cy="4895850"/>
          </a:xfrm>
        </p:spPr>
        <p:txBody>
          <a:bodyPr/>
          <a:lstStyle/>
          <a:p>
            <a:r>
              <a:rPr lang="en-US" altLang="zh-CN" dirty="0" smtClean="0">
                <a:solidFill>
                  <a:schemeClr val="tx2"/>
                </a:solidFill>
              </a:rPr>
              <a:t>DAO(Data Access Object)</a:t>
            </a:r>
            <a:r>
              <a:rPr lang="zh-CN" altLang="en-US" dirty="0" smtClean="0">
                <a:solidFill>
                  <a:schemeClr val="tx2"/>
                </a:solidFill>
              </a:rPr>
              <a:t>数据访问对象，是较早的持久层模型。</a:t>
            </a:r>
            <a:endParaRPr lang="en-US" altLang="zh-CN" dirty="0" smtClean="0">
              <a:solidFill>
                <a:schemeClr val="tx2"/>
              </a:solidFill>
            </a:endParaRPr>
          </a:p>
          <a:p>
            <a:pPr lvl="1"/>
            <a:r>
              <a:rPr lang="en-US" altLang="zh-CN" dirty="0" smtClean="0"/>
              <a:t>DAO</a:t>
            </a:r>
            <a:r>
              <a:rPr lang="zh-CN" altLang="en-US" dirty="0" smtClean="0"/>
              <a:t>由三部分构成：</a:t>
            </a:r>
            <a:r>
              <a:rPr lang="en-US" altLang="zh-CN" dirty="0" smtClean="0"/>
              <a:t>DAO</a:t>
            </a:r>
            <a:r>
              <a:rPr lang="zh-CN" altLang="en-US" dirty="0" smtClean="0"/>
              <a:t>＝</a:t>
            </a:r>
            <a:r>
              <a:rPr lang="en-US" altLang="zh-CN" dirty="0" smtClean="0"/>
              <a:t>Data </a:t>
            </a:r>
            <a:r>
              <a:rPr lang="en-US" altLang="zh-CN" dirty="0" err="1" smtClean="0"/>
              <a:t>Object+Active</a:t>
            </a:r>
            <a:r>
              <a:rPr lang="en-US" altLang="zh-CN" dirty="0" smtClean="0"/>
              <a:t> Domain </a:t>
            </a:r>
            <a:r>
              <a:rPr lang="en-US" altLang="zh-CN" dirty="0" err="1" smtClean="0"/>
              <a:t>Object+Data</a:t>
            </a:r>
            <a:r>
              <a:rPr lang="en-US" altLang="zh-CN" dirty="0" smtClean="0"/>
              <a:t> Access</a:t>
            </a:r>
            <a:r>
              <a:rPr lang="zh-CN" altLang="en-US" dirty="0" smtClean="0"/>
              <a:t>。</a:t>
            </a:r>
          </a:p>
          <a:p>
            <a:endParaRPr lang="zh-CN" altLang="en-US" dirty="0" smtClean="0"/>
          </a:p>
        </p:txBody>
      </p:sp>
      <p:sp>
        <p:nvSpPr>
          <p:cNvPr id="34820" name="灯片编号占位符 3"/>
          <p:cNvSpPr>
            <a:spLocks noGrp="1"/>
          </p:cNvSpPr>
          <p:nvPr>
            <p:ph type="sldNum" sz="quarter" idx="12"/>
          </p:nvPr>
        </p:nvSpPr>
        <p:spPr bwMode="auto">
          <a:noFill/>
          <a:ln>
            <a:miter lim="800000"/>
            <a:headEnd/>
            <a:tailEnd/>
          </a:ln>
        </p:spPr>
        <p:txBody>
          <a:bodyPr/>
          <a:lstStyle/>
          <a:p>
            <a:fld id="{AC64F8F4-8BBE-49DD-BCDF-42EA9A5DF861}" type="slidenum">
              <a:rPr lang="zh-CN" altLang="en-US"/>
              <a:pPr/>
              <a:t>31</a:t>
            </a:fld>
            <a:endParaRPr lang="zh-CN" altLang="en-US"/>
          </a:p>
        </p:txBody>
      </p:sp>
      <p:grpSp>
        <p:nvGrpSpPr>
          <p:cNvPr id="3" name="Group 51"/>
          <p:cNvGrpSpPr>
            <a:grpSpLocks noChangeAspect="1"/>
          </p:cNvGrpSpPr>
          <p:nvPr/>
        </p:nvGrpSpPr>
        <p:grpSpPr bwMode="auto">
          <a:xfrm>
            <a:off x="455613" y="3286125"/>
            <a:ext cx="8293100" cy="3022600"/>
            <a:chOff x="1709" y="1988"/>
            <a:chExt cx="7961" cy="3079"/>
          </a:xfrm>
        </p:grpSpPr>
        <p:sp>
          <p:nvSpPr>
            <p:cNvPr id="6" name="AutoShape 67"/>
            <p:cNvSpPr>
              <a:spLocks noChangeAspect="1" noChangeArrowheads="1" noTextEdit="1"/>
            </p:cNvSpPr>
            <p:nvPr/>
          </p:nvSpPr>
          <p:spPr bwMode="auto">
            <a:xfrm>
              <a:off x="1709" y="1988"/>
              <a:ext cx="7961" cy="3079"/>
            </a:xfrm>
            <a:prstGeom prst="rect">
              <a:avLst/>
            </a:prstGeom>
            <a:noFill/>
            <a:ln>
              <a:noFill/>
            </a:ln>
            <a:extLst/>
          </p:spPr>
          <p:txBody>
            <a:bodyPr/>
            <a:lstStyle/>
            <a:p>
              <a:pPr eaLnBrk="1" hangingPunct="1">
                <a:defRPr/>
              </a:pPr>
              <a:endParaRPr lang="zh-CN" altLang="en-US">
                <a:latin typeface="+mn-ea"/>
                <a:ea typeface="+mn-ea"/>
              </a:endParaRPr>
            </a:p>
          </p:txBody>
        </p:sp>
        <p:sp>
          <p:nvSpPr>
            <p:cNvPr id="7" name="Rectangle 66"/>
            <p:cNvSpPr>
              <a:spLocks noChangeArrowheads="1"/>
            </p:cNvSpPr>
            <p:nvPr/>
          </p:nvSpPr>
          <p:spPr bwMode="auto">
            <a:xfrm>
              <a:off x="1784" y="2721"/>
              <a:ext cx="5943" cy="2346"/>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lIns="55778" tIns="27889" rIns="55778" bIns="27889" anchor="ctr"/>
            <a:lstStyle/>
            <a:p>
              <a:pPr>
                <a:defRPr/>
              </a:pPr>
              <a:r>
                <a:rPr lang="zh-CN" altLang="en-US" sz="2000" b="1">
                  <a:solidFill>
                    <a:srgbClr val="000000"/>
                  </a:solidFill>
                  <a:latin typeface="+mn-ea"/>
                </a:rPr>
                <a:t>对象持久化层</a:t>
              </a:r>
              <a:r>
                <a:rPr lang="en-US" altLang="zh-CN" sz="2000" b="1">
                  <a:solidFill>
                    <a:srgbClr val="000000"/>
                  </a:solidFill>
                  <a:latin typeface="+mn-ea"/>
                  <a:cs typeface="Arial" charset="0"/>
                </a:rPr>
                <a:t>DAO</a:t>
              </a:r>
              <a:r>
                <a:rPr lang="zh-CN" altLang="en-US" sz="2000" b="1">
                  <a:solidFill>
                    <a:srgbClr val="000000"/>
                  </a:solidFill>
                  <a:latin typeface="+mn-ea"/>
                </a:rPr>
                <a:t>模型</a:t>
              </a:r>
            </a:p>
            <a:p>
              <a:pPr>
                <a:defRPr/>
              </a:pPr>
              <a:endParaRPr lang="zh-CN" altLang="en-US" sz="2000" b="1">
                <a:solidFill>
                  <a:srgbClr val="000000"/>
                </a:solidFill>
                <a:latin typeface="+mn-ea"/>
              </a:endParaRPr>
            </a:p>
            <a:p>
              <a:pPr>
                <a:defRPr/>
              </a:pPr>
              <a:endParaRPr lang="zh-CN" altLang="en-US" sz="1600">
                <a:solidFill>
                  <a:srgbClr val="000000"/>
                </a:solidFill>
                <a:latin typeface="+mn-ea"/>
              </a:endParaRPr>
            </a:p>
            <a:p>
              <a:pPr>
                <a:defRPr/>
              </a:pPr>
              <a:endParaRPr lang="zh-CN" altLang="en-US" sz="1600">
                <a:solidFill>
                  <a:srgbClr val="000000"/>
                </a:solidFill>
                <a:latin typeface="+mn-ea"/>
              </a:endParaRPr>
            </a:p>
            <a:p>
              <a:pPr>
                <a:defRPr/>
              </a:pPr>
              <a:endParaRPr lang="zh-CN" altLang="en-US" sz="1600">
                <a:solidFill>
                  <a:srgbClr val="000000"/>
                </a:solidFill>
                <a:latin typeface="+mn-ea"/>
              </a:endParaRPr>
            </a:p>
            <a:p>
              <a:pPr>
                <a:defRPr/>
              </a:pPr>
              <a:endParaRPr lang="zh-CN" altLang="en-US" sz="1600">
                <a:solidFill>
                  <a:srgbClr val="000000"/>
                </a:solidFill>
                <a:latin typeface="+mn-ea"/>
              </a:endParaRPr>
            </a:p>
            <a:p>
              <a:pPr>
                <a:defRPr/>
              </a:pPr>
              <a:endParaRPr lang="zh-CN" altLang="en-US" sz="1600">
                <a:latin typeface="+mn-ea"/>
              </a:endParaRPr>
            </a:p>
            <a:p>
              <a:pPr>
                <a:defRPr/>
              </a:pPr>
              <a:endParaRPr lang="zh-CN" altLang="en-US" sz="1600">
                <a:latin typeface="+mn-ea"/>
              </a:endParaRPr>
            </a:p>
          </p:txBody>
        </p:sp>
        <p:sp>
          <p:nvSpPr>
            <p:cNvPr id="8" name="Arc 65"/>
            <p:cNvSpPr>
              <a:spLocks/>
            </p:cNvSpPr>
            <p:nvPr/>
          </p:nvSpPr>
          <p:spPr bwMode="auto">
            <a:xfrm>
              <a:off x="7255" y="2560"/>
              <a:ext cx="1416" cy="1541"/>
            </a:xfrm>
            <a:custGeom>
              <a:avLst/>
              <a:gdLst>
                <a:gd name="T0" fmla="*/ 0 w 37873"/>
                <a:gd name="T1" fmla="*/ 0 h 21600"/>
                <a:gd name="T2" fmla="*/ 0 w 37873"/>
                <a:gd name="T3" fmla="*/ 0 h 21600"/>
                <a:gd name="T4" fmla="*/ 0 w 37873"/>
                <a:gd name="T5" fmla="*/ 1 h 21600"/>
                <a:gd name="T6" fmla="*/ 0 60000 65536"/>
                <a:gd name="T7" fmla="*/ 0 60000 65536"/>
                <a:gd name="T8" fmla="*/ 0 60000 65536"/>
                <a:gd name="T9" fmla="*/ 0 w 37873"/>
                <a:gd name="T10" fmla="*/ 0 h 21600"/>
                <a:gd name="T11" fmla="*/ 37873 w 37873"/>
                <a:gd name="T12" fmla="*/ 21600 h 21600"/>
              </a:gdLst>
              <a:ahLst/>
              <a:cxnLst>
                <a:cxn ang="T6">
                  <a:pos x="T0" y="T1"/>
                </a:cxn>
                <a:cxn ang="T7">
                  <a:pos x="T2" y="T3"/>
                </a:cxn>
                <a:cxn ang="T8">
                  <a:pos x="T4" y="T5"/>
                </a:cxn>
              </a:cxnLst>
              <a:rect l="T9" t="T10" r="T11" b="T12"/>
              <a:pathLst>
                <a:path w="37873" h="21600" fill="none" extrusionOk="0">
                  <a:moveTo>
                    <a:pt x="0" y="11226"/>
                  </a:moveTo>
                  <a:cubicBezTo>
                    <a:pt x="3790" y="4304"/>
                    <a:pt x="11054" y="-1"/>
                    <a:pt x="18946" y="0"/>
                  </a:cubicBezTo>
                  <a:cubicBezTo>
                    <a:pt x="26823" y="0"/>
                    <a:pt x="34077" y="4288"/>
                    <a:pt x="37873" y="11191"/>
                  </a:cubicBezTo>
                </a:path>
                <a:path w="37873" h="21600" stroke="0" extrusionOk="0">
                  <a:moveTo>
                    <a:pt x="0" y="11226"/>
                  </a:moveTo>
                  <a:cubicBezTo>
                    <a:pt x="3790" y="4304"/>
                    <a:pt x="11054" y="-1"/>
                    <a:pt x="18946" y="0"/>
                  </a:cubicBezTo>
                  <a:cubicBezTo>
                    <a:pt x="26823" y="0"/>
                    <a:pt x="34077" y="4288"/>
                    <a:pt x="37873" y="11191"/>
                  </a:cubicBezTo>
                  <a:lnTo>
                    <a:pt x="18946" y="21600"/>
                  </a:lnTo>
                  <a:lnTo>
                    <a:pt x="0" y="11226"/>
                  </a:lnTo>
                  <a:close/>
                </a:path>
              </a:pathLst>
            </a:custGeom>
            <a:noFill/>
            <a:ln w="9525">
              <a:solidFill>
                <a:srgbClr val="FF0066"/>
              </a:solidFill>
              <a:round/>
              <a:headEnd type="triangle" w="med" len="med"/>
              <a:tailEnd type="triangle" w="med" len="med"/>
            </a:ln>
            <a:extLst/>
          </p:spPr>
          <p:txBody>
            <a:bodyPr lIns="55778" tIns="27889" rIns="55778" bIns="27889" anchor="ctr"/>
            <a:lstStyle/>
            <a:p>
              <a:pPr eaLnBrk="1" hangingPunct="1">
                <a:defRPr/>
              </a:pPr>
              <a:endParaRPr lang="zh-CN" altLang="en-US">
                <a:latin typeface="+mn-ea"/>
                <a:ea typeface="+mn-ea"/>
              </a:endParaRPr>
            </a:p>
          </p:txBody>
        </p:sp>
        <p:sp>
          <p:nvSpPr>
            <p:cNvPr id="9" name="Text Box 64"/>
            <p:cNvSpPr txBox="1">
              <a:spLocks noChangeArrowheads="1"/>
            </p:cNvSpPr>
            <p:nvPr/>
          </p:nvSpPr>
          <p:spPr bwMode="auto">
            <a:xfrm>
              <a:off x="7425" y="1988"/>
              <a:ext cx="1394" cy="338"/>
            </a:xfrm>
            <a:prstGeom prst="rect">
              <a:avLst/>
            </a:prstGeom>
            <a:noFill/>
            <a:ln>
              <a:noFill/>
            </a:ln>
            <a:extLst/>
          </p:spPr>
          <p:txBody>
            <a:bodyPr lIns="55778" tIns="27889" rIns="55778" bIns="27889">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defRPr/>
              </a:pPr>
              <a:r>
                <a:rPr lang="en-US" altLang="zh-CN" sz="1600" b="1" smtClean="0">
                  <a:solidFill>
                    <a:srgbClr val="FF0066"/>
                  </a:solidFill>
                  <a:latin typeface="+mn-ea"/>
                  <a:ea typeface="+mn-ea"/>
                  <a:cs typeface="Arial" charset="0"/>
                </a:rPr>
                <a:t>OR</a:t>
              </a:r>
              <a:r>
                <a:rPr lang="zh-CN" altLang="en-US" sz="1600" b="1" smtClean="0">
                  <a:solidFill>
                    <a:srgbClr val="FF0066"/>
                  </a:solidFill>
                  <a:latin typeface="+mn-ea"/>
                  <a:ea typeface="+mn-ea"/>
                </a:rPr>
                <a:t>映射</a:t>
              </a:r>
              <a:endParaRPr lang="zh-CN" altLang="en-US" sz="1600" smtClean="0">
                <a:latin typeface="+mn-ea"/>
                <a:ea typeface="+mn-ea"/>
              </a:endParaRPr>
            </a:p>
          </p:txBody>
        </p:sp>
        <p:sp>
          <p:nvSpPr>
            <p:cNvPr id="10" name="Line 63"/>
            <p:cNvSpPr>
              <a:spLocks noChangeShapeType="1"/>
            </p:cNvSpPr>
            <p:nvPr/>
          </p:nvSpPr>
          <p:spPr bwMode="auto">
            <a:xfrm>
              <a:off x="2149" y="4042"/>
              <a:ext cx="6009" cy="0"/>
            </a:xfrm>
            <a:prstGeom prst="line">
              <a:avLst/>
            </a:prstGeom>
            <a:noFill/>
            <a:ln w="9525">
              <a:solidFill>
                <a:srgbClr val="000000"/>
              </a:solidFill>
              <a:round/>
              <a:headEnd/>
              <a:tailEnd/>
            </a:ln>
            <a:extLst/>
          </p:spPr>
          <p:txBody>
            <a:bodyPr/>
            <a:lstStyle/>
            <a:p>
              <a:pPr eaLnBrk="1" hangingPunct="1">
                <a:defRPr/>
              </a:pPr>
              <a:endParaRPr lang="zh-CN" altLang="en-US">
                <a:latin typeface="+mn-ea"/>
                <a:ea typeface="+mn-ea"/>
              </a:endParaRPr>
            </a:p>
          </p:txBody>
        </p:sp>
        <p:sp>
          <p:nvSpPr>
            <p:cNvPr id="11" name="Rectangle 62"/>
            <p:cNvSpPr>
              <a:spLocks noChangeArrowheads="1"/>
            </p:cNvSpPr>
            <p:nvPr/>
          </p:nvSpPr>
          <p:spPr bwMode="auto">
            <a:xfrm>
              <a:off x="6197" y="3308"/>
              <a:ext cx="1317" cy="154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lIns="55778" tIns="27889" rIns="55778" bIns="27889" anchor="ctr"/>
            <a:lstStyle/>
            <a:p>
              <a:pPr>
                <a:defRPr/>
              </a:pPr>
              <a:r>
                <a:rPr lang="en-US" altLang="zh-CN" sz="1600" dirty="0">
                  <a:solidFill>
                    <a:srgbClr val="000000"/>
                  </a:solidFill>
                  <a:latin typeface="微软雅黑" pitchFamily="34" charset="-122"/>
                  <a:cs typeface="Arial" charset="0"/>
                </a:rPr>
                <a:t>Data Object</a:t>
              </a:r>
            </a:p>
            <a:p>
              <a:pPr>
                <a:defRPr/>
              </a:pPr>
              <a:r>
                <a:rPr lang="zh-CN" altLang="en-US" sz="1600" dirty="0">
                  <a:solidFill>
                    <a:srgbClr val="000000"/>
                  </a:solidFill>
                  <a:latin typeface="微软雅黑" pitchFamily="34" charset="-122"/>
                  <a:cs typeface="Arial" charset="0"/>
                </a:rPr>
                <a:t>数据对象</a:t>
              </a:r>
            </a:p>
            <a:p>
              <a:pPr>
                <a:defRPr/>
              </a:pPr>
              <a:r>
                <a:rPr lang="zh-CN" altLang="en-US" sz="1600" dirty="0">
                  <a:solidFill>
                    <a:srgbClr val="000000"/>
                  </a:solidFill>
                  <a:latin typeface="微软雅黑" pitchFamily="34" charset="-122"/>
                  <a:cs typeface="Arial" charset="0"/>
                </a:rPr>
                <a:t>供</a:t>
              </a:r>
            </a:p>
            <a:p>
              <a:pPr>
                <a:defRPr/>
              </a:pPr>
              <a:r>
                <a:rPr lang="zh-CN" altLang="en-US" sz="1600" dirty="0">
                  <a:solidFill>
                    <a:srgbClr val="000000"/>
                  </a:solidFill>
                  <a:latin typeface="微软雅黑" pitchFamily="34" charset="-122"/>
                  <a:cs typeface="Arial" charset="0"/>
                </a:rPr>
                <a:t>与实体映射</a:t>
              </a:r>
            </a:p>
          </p:txBody>
        </p:sp>
        <p:sp>
          <p:nvSpPr>
            <p:cNvPr id="12" name="Rectangle 61"/>
            <p:cNvSpPr>
              <a:spLocks noChangeArrowheads="1"/>
            </p:cNvSpPr>
            <p:nvPr/>
          </p:nvSpPr>
          <p:spPr bwMode="auto">
            <a:xfrm>
              <a:off x="4187" y="3319"/>
              <a:ext cx="1535" cy="154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55778" tIns="27889" rIns="55778" bIns="27889" anchor="ctr"/>
            <a:lstStyle/>
            <a:p>
              <a:pPr>
                <a:defRPr/>
              </a:pPr>
              <a:r>
                <a:rPr lang="en-US" altLang="zh-CN" sz="1600" dirty="0">
                  <a:solidFill>
                    <a:srgbClr val="000000"/>
                  </a:solidFill>
                  <a:latin typeface="微软雅黑" pitchFamily="34" charset="-122"/>
                  <a:cs typeface="Arial" charset="0"/>
                </a:rPr>
                <a:t>Data Access</a:t>
              </a:r>
            </a:p>
            <a:p>
              <a:pPr>
                <a:defRPr/>
              </a:pPr>
              <a:r>
                <a:rPr lang="zh-CN" altLang="en-US" sz="1600" dirty="0">
                  <a:solidFill>
                    <a:srgbClr val="000000"/>
                  </a:solidFill>
                  <a:latin typeface="微软雅黑" pitchFamily="34" charset="-122"/>
                  <a:cs typeface="Arial" charset="0"/>
                </a:rPr>
                <a:t>数据访问</a:t>
              </a:r>
            </a:p>
            <a:p>
              <a:pPr>
                <a:defRPr/>
              </a:pPr>
              <a:r>
                <a:rPr lang="zh-CN" altLang="en-US" sz="1600" dirty="0">
                  <a:solidFill>
                    <a:srgbClr val="000000"/>
                  </a:solidFill>
                  <a:latin typeface="微软雅黑" pitchFamily="34" charset="-122"/>
                  <a:cs typeface="Arial" charset="0"/>
                </a:rPr>
                <a:t>供领域模型访问</a:t>
              </a:r>
            </a:p>
          </p:txBody>
        </p:sp>
        <p:sp>
          <p:nvSpPr>
            <p:cNvPr id="13" name="Rectangle 60"/>
            <p:cNvSpPr>
              <a:spLocks noChangeArrowheads="1"/>
            </p:cNvSpPr>
            <p:nvPr/>
          </p:nvSpPr>
          <p:spPr bwMode="auto">
            <a:xfrm>
              <a:off x="1928" y="3308"/>
              <a:ext cx="1585" cy="154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lIns="55778" tIns="27889" rIns="55778" bIns="27889" anchor="ctr"/>
            <a:lstStyle/>
            <a:p>
              <a:pPr>
                <a:defRPr/>
              </a:pPr>
              <a:r>
                <a:rPr lang="en-US" altLang="zh-CN" sz="1600" dirty="0">
                  <a:solidFill>
                    <a:srgbClr val="000000"/>
                  </a:solidFill>
                  <a:latin typeface="微软雅黑" pitchFamily="34" charset="-122"/>
                  <a:cs typeface="Arial" charset="0"/>
                </a:rPr>
                <a:t>Domain Object</a:t>
              </a:r>
            </a:p>
            <a:p>
              <a:pPr>
                <a:defRPr/>
              </a:pPr>
              <a:r>
                <a:rPr lang="zh-CN" altLang="en-US" sz="1600" dirty="0">
                  <a:solidFill>
                    <a:srgbClr val="000000"/>
                  </a:solidFill>
                  <a:latin typeface="微软雅黑" pitchFamily="34" charset="-122"/>
                  <a:cs typeface="Arial" charset="0"/>
                </a:rPr>
                <a:t>领域模型</a:t>
              </a:r>
            </a:p>
            <a:p>
              <a:pPr>
                <a:defRPr/>
              </a:pPr>
              <a:r>
                <a:rPr lang="zh-CN" altLang="en-US" sz="1600" dirty="0">
                  <a:solidFill>
                    <a:srgbClr val="000000"/>
                  </a:solidFill>
                  <a:latin typeface="微软雅黑" pitchFamily="34" charset="-122"/>
                  <a:cs typeface="Arial" charset="0"/>
                </a:rPr>
                <a:t>供业务流程</a:t>
              </a:r>
            </a:p>
            <a:p>
              <a:pPr>
                <a:defRPr/>
              </a:pPr>
              <a:r>
                <a:rPr lang="zh-CN" altLang="en-US" sz="1600" dirty="0">
                  <a:solidFill>
                    <a:srgbClr val="000000"/>
                  </a:solidFill>
                  <a:latin typeface="微软雅黑" pitchFamily="34" charset="-122"/>
                  <a:cs typeface="Arial" charset="0"/>
                </a:rPr>
                <a:t>访问</a:t>
              </a:r>
            </a:p>
          </p:txBody>
        </p:sp>
        <p:sp>
          <p:nvSpPr>
            <p:cNvPr id="14" name="Text Box 59"/>
            <p:cNvSpPr txBox="1">
              <a:spLocks noChangeArrowheads="1"/>
            </p:cNvSpPr>
            <p:nvPr/>
          </p:nvSpPr>
          <p:spPr bwMode="auto">
            <a:xfrm>
              <a:off x="8199" y="3506"/>
              <a:ext cx="1376" cy="151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55778" tIns="27889" rIns="55778" bIns="27889" anchor="ct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defRPr/>
              </a:pPr>
              <a:r>
                <a:rPr lang="en-US" altLang="zh-CN" sz="1600" smtClean="0">
                  <a:solidFill>
                    <a:srgbClr val="000000"/>
                  </a:solidFill>
                  <a:latin typeface="+mn-ea"/>
                  <a:ea typeface="+mn-ea"/>
                  <a:cs typeface="Arial" charset="0"/>
                </a:rPr>
                <a:t>Data Source</a:t>
              </a:r>
            </a:p>
            <a:p>
              <a:pPr>
                <a:defRPr/>
              </a:pPr>
              <a:endParaRPr lang="en-US" altLang="zh-CN" sz="1600" smtClean="0">
                <a:solidFill>
                  <a:srgbClr val="000000"/>
                </a:solidFill>
                <a:latin typeface="+mn-ea"/>
                <a:ea typeface="+mn-ea"/>
                <a:cs typeface="Arial" charset="0"/>
              </a:endParaRPr>
            </a:p>
            <a:p>
              <a:pPr>
                <a:defRPr/>
              </a:pPr>
              <a:endParaRPr lang="en-US" altLang="zh-CN" sz="1600" smtClean="0">
                <a:solidFill>
                  <a:srgbClr val="000000"/>
                </a:solidFill>
                <a:latin typeface="+mn-ea"/>
                <a:ea typeface="+mn-ea"/>
                <a:cs typeface="Arial" charset="0"/>
              </a:endParaRPr>
            </a:p>
            <a:p>
              <a:pPr>
                <a:defRPr/>
              </a:pPr>
              <a:endParaRPr lang="en-US" altLang="zh-CN" sz="1600" smtClean="0">
                <a:solidFill>
                  <a:srgbClr val="000000"/>
                </a:solidFill>
                <a:latin typeface="+mn-ea"/>
                <a:ea typeface="+mn-ea"/>
                <a:cs typeface="Arial" charset="0"/>
              </a:endParaRPr>
            </a:p>
            <a:p>
              <a:pPr>
                <a:defRPr/>
              </a:pPr>
              <a:endParaRPr lang="en-US" altLang="zh-CN" sz="1600" smtClean="0">
                <a:solidFill>
                  <a:srgbClr val="000000"/>
                </a:solidFill>
                <a:latin typeface="+mn-ea"/>
                <a:ea typeface="+mn-ea"/>
                <a:cs typeface="Arial" charset="0"/>
              </a:endParaRPr>
            </a:p>
            <a:p>
              <a:pPr>
                <a:defRPr/>
              </a:pPr>
              <a:endParaRPr lang="en-US" altLang="zh-CN" sz="1600" smtClean="0">
                <a:latin typeface="+mn-ea"/>
                <a:ea typeface="+mn-ea"/>
              </a:endParaRPr>
            </a:p>
          </p:txBody>
        </p:sp>
        <p:grpSp>
          <p:nvGrpSpPr>
            <p:cNvPr id="4" name="Group 53"/>
            <p:cNvGrpSpPr>
              <a:grpSpLocks/>
            </p:cNvGrpSpPr>
            <p:nvPr/>
          </p:nvGrpSpPr>
          <p:grpSpPr bwMode="auto">
            <a:xfrm>
              <a:off x="8435" y="4012"/>
              <a:ext cx="944" cy="759"/>
              <a:chOff x="8317" y="5277"/>
              <a:chExt cx="944" cy="759"/>
            </a:xfrm>
          </p:grpSpPr>
          <p:sp>
            <p:nvSpPr>
              <p:cNvPr id="17" name="Rectangle 58"/>
              <p:cNvSpPr>
                <a:spLocks noChangeArrowheads="1"/>
              </p:cNvSpPr>
              <p:nvPr/>
            </p:nvSpPr>
            <p:spPr bwMode="auto">
              <a:xfrm>
                <a:off x="8319" y="5279"/>
                <a:ext cx="942" cy="757"/>
              </a:xfrm>
              <a:prstGeom prst="rect">
                <a:avLst/>
              </a:prstGeom>
              <a:solidFill>
                <a:srgbClr val="FFFFFF"/>
              </a:solidFill>
              <a:ln w="9525">
                <a:solidFill>
                  <a:srgbClr val="000000"/>
                </a:solidFill>
                <a:miter lim="800000"/>
                <a:headEnd/>
                <a:tailEnd/>
              </a:ln>
            </p:spPr>
            <p:txBody>
              <a:bodyPr/>
              <a:lstStyle/>
              <a:p>
                <a:pPr eaLnBrk="1" hangingPunct="1">
                  <a:defRPr/>
                </a:pPr>
                <a:endParaRPr lang="zh-CN" altLang="en-US" sz="1600">
                  <a:latin typeface="+mn-ea"/>
                  <a:ea typeface="+mn-ea"/>
                </a:endParaRPr>
              </a:p>
            </p:txBody>
          </p:sp>
          <p:sp>
            <p:nvSpPr>
              <p:cNvPr id="18" name="Line 57"/>
              <p:cNvSpPr>
                <a:spLocks noChangeShapeType="1"/>
              </p:cNvSpPr>
              <p:nvPr/>
            </p:nvSpPr>
            <p:spPr bwMode="auto">
              <a:xfrm>
                <a:off x="8319" y="5530"/>
                <a:ext cx="942" cy="3"/>
              </a:xfrm>
              <a:prstGeom prst="line">
                <a:avLst/>
              </a:prstGeom>
              <a:noFill/>
              <a:ln w="9525">
                <a:solidFill>
                  <a:srgbClr val="000000"/>
                </a:solidFill>
                <a:round/>
                <a:headEnd/>
                <a:tailEnd/>
              </a:ln>
              <a:extLst/>
            </p:spPr>
            <p:txBody>
              <a:bodyPr/>
              <a:lstStyle/>
              <a:p>
                <a:pPr eaLnBrk="1" hangingPunct="1">
                  <a:defRPr/>
                </a:pPr>
                <a:endParaRPr lang="zh-CN" altLang="en-US">
                  <a:latin typeface="+mn-ea"/>
                  <a:ea typeface="+mn-ea"/>
                </a:endParaRPr>
              </a:p>
            </p:txBody>
          </p:sp>
          <p:sp>
            <p:nvSpPr>
              <p:cNvPr id="19" name="Line 56"/>
              <p:cNvSpPr>
                <a:spLocks noChangeShapeType="1"/>
              </p:cNvSpPr>
              <p:nvPr/>
            </p:nvSpPr>
            <p:spPr bwMode="auto">
              <a:xfrm>
                <a:off x="8319" y="5784"/>
                <a:ext cx="942" cy="0"/>
              </a:xfrm>
              <a:prstGeom prst="line">
                <a:avLst/>
              </a:prstGeom>
              <a:noFill/>
              <a:ln w="9525">
                <a:solidFill>
                  <a:srgbClr val="000000"/>
                </a:solidFill>
                <a:round/>
                <a:headEnd/>
                <a:tailEnd/>
              </a:ln>
              <a:extLst/>
            </p:spPr>
            <p:txBody>
              <a:bodyPr/>
              <a:lstStyle/>
              <a:p>
                <a:pPr eaLnBrk="1" hangingPunct="1">
                  <a:defRPr/>
                </a:pPr>
                <a:endParaRPr lang="zh-CN" altLang="en-US">
                  <a:latin typeface="+mn-ea"/>
                  <a:ea typeface="+mn-ea"/>
                </a:endParaRPr>
              </a:p>
            </p:txBody>
          </p:sp>
          <p:sp>
            <p:nvSpPr>
              <p:cNvPr id="20" name="Line 55"/>
              <p:cNvSpPr>
                <a:spLocks noChangeShapeType="1"/>
              </p:cNvSpPr>
              <p:nvPr/>
            </p:nvSpPr>
            <p:spPr bwMode="auto">
              <a:xfrm>
                <a:off x="8554" y="5279"/>
                <a:ext cx="0" cy="757"/>
              </a:xfrm>
              <a:prstGeom prst="line">
                <a:avLst/>
              </a:prstGeom>
              <a:noFill/>
              <a:ln w="9525">
                <a:solidFill>
                  <a:srgbClr val="000000"/>
                </a:solidFill>
                <a:round/>
                <a:headEnd/>
                <a:tailEnd/>
              </a:ln>
              <a:extLst/>
            </p:spPr>
            <p:txBody>
              <a:bodyPr/>
              <a:lstStyle/>
              <a:p>
                <a:pPr eaLnBrk="1" hangingPunct="1">
                  <a:defRPr/>
                </a:pPr>
                <a:endParaRPr lang="zh-CN" altLang="en-US">
                  <a:latin typeface="+mn-ea"/>
                  <a:ea typeface="+mn-ea"/>
                </a:endParaRPr>
              </a:p>
            </p:txBody>
          </p:sp>
          <p:sp>
            <p:nvSpPr>
              <p:cNvPr id="21" name="Line 54"/>
              <p:cNvSpPr>
                <a:spLocks noChangeShapeType="1"/>
              </p:cNvSpPr>
              <p:nvPr/>
            </p:nvSpPr>
            <p:spPr bwMode="auto">
              <a:xfrm flipH="1">
                <a:off x="8907" y="5279"/>
                <a:ext cx="2" cy="757"/>
              </a:xfrm>
              <a:prstGeom prst="line">
                <a:avLst/>
              </a:prstGeom>
              <a:noFill/>
              <a:ln w="9525">
                <a:solidFill>
                  <a:srgbClr val="000000"/>
                </a:solidFill>
                <a:round/>
                <a:headEnd/>
                <a:tailEnd/>
              </a:ln>
              <a:extLst/>
            </p:spPr>
            <p:txBody>
              <a:bodyPr/>
              <a:lstStyle/>
              <a:p>
                <a:pPr eaLnBrk="1" hangingPunct="1">
                  <a:defRPr/>
                </a:pPr>
                <a:endParaRPr lang="zh-CN" altLang="en-US">
                  <a:latin typeface="+mn-ea"/>
                  <a:ea typeface="+mn-ea"/>
                </a:endParaRPr>
              </a:p>
            </p:txBody>
          </p:sp>
        </p:grpSp>
        <p:sp>
          <p:nvSpPr>
            <p:cNvPr id="16" name="Line 52"/>
            <p:cNvSpPr>
              <a:spLocks noChangeShapeType="1"/>
            </p:cNvSpPr>
            <p:nvPr/>
          </p:nvSpPr>
          <p:spPr bwMode="auto">
            <a:xfrm>
              <a:off x="7940" y="2353"/>
              <a:ext cx="0" cy="2714"/>
            </a:xfrm>
            <a:prstGeom prst="line">
              <a:avLst/>
            </a:prstGeom>
            <a:noFill/>
            <a:ln w="9525">
              <a:solidFill>
                <a:srgbClr val="000000"/>
              </a:solidFill>
              <a:round/>
              <a:headEnd/>
              <a:tailEnd/>
            </a:ln>
            <a:extLst/>
          </p:spPr>
          <p:txBody>
            <a:bodyPr/>
            <a:lstStyle/>
            <a:p>
              <a:pPr eaLnBrk="1" hangingPunct="1">
                <a:defRPr/>
              </a:pPr>
              <a:endParaRPr lang="zh-CN" altLang="en-US">
                <a:latin typeface="+mn-ea"/>
                <a:ea typeface="+mn-ea"/>
              </a:endParaRP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6"/>
          <p:cNvSpPr>
            <a:spLocks noChangeArrowheads="1"/>
          </p:cNvSpPr>
          <p:nvPr/>
        </p:nvSpPr>
        <p:spPr bwMode="ltGray">
          <a:xfrm>
            <a:off x="0" y="0"/>
            <a:ext cx="9144000" cy="0"/>
          </a:xfrm>
          <a:prstGeom prst="rect">
            <a:avLst/>
          </a:prstGeom>
          <a:noFill/>
          <a:ln w="9525" algn="ctr">
            <a:noFill/>
            <a:miter lim="800000"/>
            <a:headEnd/>
            <a:tailEnd/>
          </a:ln>
          <a:effectLst>
            <a:prstShdw prst="shdw17" dist="17961" dir="2700000">
              <a:srgbClr val="7A8E99"/>
            </a:prstShdw>
          </a:effectLst>
        </p:spPr>
        <p:txBody>
          <a:bodyPr wrap="none" anchor="ctr">
            <a:spAutoFit/>
          </a:bodyPr>
          <a:lstStyle/>
          <a:p>
            <a:pPr eaLnBrk="1" hangingPunct="1"/>
            <a:endParaRPr lang="zh-CN" altLang="en-US"/>
          </a:p>
        </p:txBody>
      </p:sp>
      <p:grpSp>
        <p:nvGrpSpPr>
          <p:cNvPr id="3" name="Group 42"/>
          <p:cNvGrpSpPr>
            <a:grpSpLocks noChangeAspect="1"/>
          </p:cNvGrpSpPr>
          <p:nvPr/>
        </p:nvGrpSpPr>
        <p:grpSpPr bwMode="auto">
          <a:xfrm>
            <a:off x="1092200" y="836613"/>
            <a:ext cx="7019925" cy="3529012"/>
            <a:chOff x="1701" y="7792"/>
            <a:chExt cx="8504" cy="3561"/>
          </a:xfrm>
        </p:grpSpPr>
        <p:sp>
          <p:nvSpPr>
            <p:cNvPr id="36873" name="AutoShape 43"/>
            <p:cNvSpPr>
              <a:spLocks noChangeAspect="1" noChangeArrowheads="1"/>
            </p:cNvSpPr>
            <p:nvPr/>
          </p:nvSpPr>
          <p:spPr bwMode="auto">
            <a:xfrm>
              <a:off x="1701" y="7792"/>
              <a:ext cx="8504" cy="3561"/>
            </a:xfrm>
            <a:prstGeom prst="rect">
              <a:avLst/>
            </a:prstGeom>
            <a:noFill/>
            <a:ln>
              <a:noFill/>
            </a:ln>
            <a:extLst/>
          </p:spPr>
          <p:txBody>
            <a:bodyPr/>
            <a:lstStyle/>
            <a:p>
              <a:pPr eaLnBrk="1" hangingPunct="1">
                <a:defRPr/>
              </a:pPr>
              <a:endParaRPr lang="zh-CN" altLang="en-US" sz="1600">
                <a:latin typeface="+mj-ea"/>
                <a:ea typeface="+mj-ea"/>
              </a:endParaRPr>
            </a:p>
          </p:txBody>
        </p:sp>
        <p:sp>
          <p:nvSpPr>
            <p:cNvPr id="36874" name="Rectangle 44"/>
            <p:cNvSpPr>
              <a:spLocks noChangeArrowheads="1"/>
            </p:cNvSpPr>
            <p:nvPr/>
          </p:nvSpPr>
          <p:spPr bwMode="auto">
            <a:xfrm>
              <a:off x="1778" y="7792"/>
              <a:ext cx="8275" cy="485"/>
            </a:xfrm>
            <a:prstGeom prst="rect">
              <a:avLst/>
            </a:prstGeom>
            <a:noFill/>
            <a:ln>
              <a:noFill/>
            </a:ln>
            <a:extLst/>
          </p:spPr>
          <p:txBody>
            <a:bodyPr lIns="57607" tIns="28804" rIns="57607" bIns="28804" anchor="ctr"/>
            <a:lstStyle/>
            <a:p>
              <a:pPr eaLnBrk="1" hangingPunct="1">
                <a:defRPr/>
              </a:pPr>
              <a:endParaRPr lang="en-US" altLang="zh-CN" sz="2400" dirty="0">
                <a:latin typeface="+mj-ea"/>
                <a:ea typeface="+mj-ea"/>
              </a:endParaRPr>
            </a:p>
          </p:txBody>
        </p:sp>
        <p:sp>
          <p:nvSpPr>
            <p:cNvPr id="36875" name="Text Box 45"/>
            <p:cNvSpPr txBox="1">
              <a:spLocks noChangeArrowheads="1"/>
            </p:cNvSpPr>
            <p:nvPr/>
          </p:nvSpPr>
          <p:spPr bwMode="auto">
            <a:xfrm>
              <a:off x="2461" y="10068"/>
              <a:ext cx="960" cy="506"/>
            </a:xfrm>
            <a:prstGeom prst="rect">
              <a:avLst/>
            </a:prstGeom>
            <a:solidFill>
              <a:srgbClr val="BBE0E3"/>
            </a:solidFill>
            <a:ln w="9525" algn="ctr">
              <a:solidFill>
                <a:srgbClr val="000000"/>
              </a:solidFill>
              <a:miter lim="800000"/>
              <a:headEnd/>
              <a:tailEnd/>
            </a:ln>
          </p:spPr>
          <p:txBody>
            <a:bodyPr wrap="none" lIns="57607" tIns="28804" rIns="57607" bIns="28804" anchor="ct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defRPr/>
              </a:pPr>
              <a:r>
                <a:rPr lang="en-US" altLang="zh-CN" sz="1600" smtClean="0">
                  <a:solidFill>
                    <a:srgbClr val="000000"/>
                  </a:solidFill>
                  <a:latin typeface="+mj-ea"/>
                  <a:ea typeface="+mj-ea"/>
                </a:rPr>
                <a:t>Object1</a:t>
              </a:r>
              <a:endParaRPr lang="en-US" altLang="zh-CN" sz="1600" smtClean="0">
                <a:latin typeface="+mj-ea"/>
                <a:ea typeface="+mj-ea"/>
              </a:endParaRPr>
            </a:p>
          </p:txBody>
        </p:sp>
        <p:sp>
          <p:nvSpPr>
            <p:cNvPr id="36876" name="Text Box 46"/>
            <p:cNvSpPr txBox="1">
              <a:spLocks noChangeArrowheads="1"/>
            </p:cNvSpPr>
            <p:nvPr/>
          </p:nvSpPr>
          <p:spPr bwMode="auto">
            <a:xfrm>
              <a:off x="1778" y="10828"/>
              <a:ext cx="1104" cy="525"/>
            </a:xfrm>
            <a:prstGeom prst="rect">
              <a:avLst/>
            </a:prstGeom>
            <a:solidFill>
              <a:srgbClr val="BBE0E3"/>
            </a:solidFill>
            <a:ln w="9525" algn="ctr">
              <a:solidFill>
                <a:srgbClr val="000000"/>
              </a:solidFill>
              <a:miter lim="800000"/>
              <a:headEnd/>
              <a:tailEnd/>
            </a:ln>
          </p:spPr>
          <p:txBody>
            <a:bodyPr lIns="57607" tIns="28804" rIns="57607" bIns="28804" anchor="ct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defRPr/>
              </a:pPr>
              <a:r>
                <a:rPr lang="en-US" altLang="zh-CN" sz="1600" smtClean="0">
                  <a:solidFill>
                    <a:srgbClr val="000000"/>
                  </a:solidFill>
                  <a:latin typeface="+mj-ea"/>
                  <a:ea typeface="+mj-ea"/>
                </a:rPr>
                <a:t>Object2</a:t>
              </a:r>
              <a:endParaRPr lang="en-US" altLang="zh-CN" sz="1600" smtClean="0">
                <a:latin typeface="+mj-ea"/>
                <a:ea typeface="+mj-ea"/>
              </a:endParaRPr>
            </a:p>
          </p:txBody>
        </p:sp>
        <p:sp>
          <p:nvSpPr>
            <p:cNvPr id="36877" name="Text Box 47"/>
            <p:cNvSpPr txBox="1">
              <a:spLocks noChangeArrowheads="1"/>
            </p:cNvSpPr>
            <p:nvPr/>
          </p:nvSpPr>
          <p:spPr bwMode="auto">
            <a:xfrm>
              <a:off x="3470" y="10828"/>
              <a:ext cx="1040" cy="525"/>
            </a:xfrm>
            <a:prstGeom prst="rect">
              <a:avLst/>
            </a:prstGeom>
            <a:solidFill>
              <a:srgbClr val="BBE0E3"/>
            </a:solidFill>
            <a:ln w="9525" algn="ctr">
              <a:solidFill>
                <a:srgbClr val="000000"/>
              </a:solidFill>
              <a:miter lim="800000"/>
              <a:headEnd/>
              <a:tailEnd/>
            </a:ln>
          </p:spPr>
          <p:txBody>
            <a:bodyPr lIns="57607" tIns="28804" rIns="57607" bIns="28804" anchor="ct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defRPr/>
              </a:pPr>
              <a:r>
                <a:rPr lang="en-US" altLang="zh-CN" sz="1600" smtClean="0">
                  <a:solidFill>
                    <a:srgbClr val="000000"/>
                  </a:solidFill>
                  <a:latin typeface="+mj-ea"/>
                  <a:ea typeface="+mj-ea"/>
                </a:rPr>
                <a:t>Object3</a:t>
              </a:r>
              <a:endParaRPr lang="en-US" altLang="zh-CN" sz="1600" smtClean="0">
                <a:latin typeface="+mj-ea"/>
                <a:ea typeface="+mj-ea"/>
              </a:endParaRPr>
            </a:p>
          </p:txBody>
        </p:sp>
        <p:sp>
          <p:nvSpPr>
            <p:cNvPr id="36878" name="Text Box 48"/>
            <p:cNvSpPr txBox="1">
              <a:spLocks noChangeArrowheads="1"/>
            </p:cNvSpPr>
            <p:nvPr/>
          </p:nvSpPr>
          <p:spPr bwMode="auto">
            <a:xfrm>
              <a:off x="7955" y="10100"/>
              <a:ext cx="848" cy="474"/>
            </a:xfrm>
            <a:prstGeom prst="rect">
              <a:avLst/>
            </a:prstGeom>
            <a:solidFill>
              <a:srgbClr val="BBE0E3"/>
            </a:solidFill>
            <a:ln w="9525" algn="ctr">
              <a:solidFill>
                <a:srgbClr val="000000"/>
              </a:solidFill>
              <a:miter lim="800000"/>
              <a:headEnd/>
              <a:tailEnd/>
            </a:ln>
          </p:spPr>
          <p:txBody>
            <a:bodyPr wrap="none" lIns="57607" tIns="28804" rIns="57607" bIns="28804" anchor="ct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defRPr/>
              </a:pPr>
              <a:r>
                <a:rPr lang="en-US" altLang="zh-CN" sz="1600" smtClean="0">
                  <a:solidFill>
                    <a:srgbClr val="000000"/>
                  </a:solidFill>
                  <a:latin typeface="+mj-ea"/>
                  <a:ea typeface="+mj-ea"/>
                </a:rPr>
                <a:t>Table1</a:t>
              </a:r>
              <a:endParaRPr lang="en-US" altLang="zh-CN" sz="1600" smtClean="0">
                <a:latin typeface="+mj-ea"/>
                <a:ea typeface="+mj-ea"/>
              </a:endParaRPr>
            </a:p>
          </p:txBody>
        </p:sp>
        <p:sp>
          <p:nvSpPr>
            <p:cNvPr id="36879" name="Text Box 49"/>
            <p:cNvSpPr txBox="1">
              <a:spLocks noChangeArrowheads="1"/>
            </p:cNvSpPr>
            <p:nvPr/>
          </p:nvSpPr>
          <p:spPr bwMode="auto">
            <a:xfrm>
              <a:off x="7224" y="10821"/>
              <a:ext cx="848" cy="513"/>
            </a:xfrm>
            <a:prstGeom prst="rect">
              <a:avLst/>
            </a:prstGeom>
            <a:solidFill>
              <a:srgbClr val="BBE0E3"/>
            </a:solidFill>
            <a:ln w="9525" algn="ctr">
              <a:solidFill>
                <a:srgbClr val="000000"/>
              </a:solidFill>
              <a:miter lim="800000"/>
              <a:headEnd/>
              <a:tailEnd/>
            </a:ln>
          </p:spPr>
          <p:txBody>
            <a:bodyPr wrap="none" lIns="57607" tIns="28804" rIns="57607" bIns="28804" anchor="ct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defRPr/>
              </a:pPr>
              <a:r>
                <a:rPr lang="en-US" altLang="zh-CN" sz="1600" smtClean="0">
                  <a:solidFill>
                    <a:srgbClr val="000000"/>
                  </a:solidFill>
                  <a:latin typeface="+mj-ea"/>
                  <a:ea typeface="+mj-ea"/>
                </a:rPr>
                <a:t>Table2</a:t>
              </a:r>
              <a:endParaRPr lang="en-US" altLang="zh-CN" sz="1600" smtClean="0">
                <a:latin typeface="+mj-ea"/>
                <a:ea typeface="+mj-ea"/>
              </a:endParaRPr>
            </a:p>
          </p:txBody>
        </p:sp>
        <p:sp>
          <p:nvSpPr>
            <p:cNvPr id="36880" name="Text Box 50"/>
            <p:cNvSpPr txBox="1">
              <a:spLocks noChangeArrowheads="1"/>
            </p:cNvSpPr>
            <p:nvPr/>
          </p:nvSpPr>
          <p:spPr bwMode="auto">
            <a:xfrm>
              <a:off x="8915" y="10828"/>
              <a:ext cx="850" cy="514"/>
            </a:xfrm>
            <a:prstGeom prst="rect">
              <a:avLst/>
            </a:prstGeom>
            <a:solidFill>
              <a:srgbClr val="BBE0E3"/>
            </a:solidFill>
            <a:ln w="9525" algn="ctr">
              <a:solidFill>
                <a:srgbClr val="000000"/>
              </a:solidFill>
              <a:miter lim="800000"/>
              <a:headEnd/>
              <a:tailEnd/>
            </a:ln>
          </p:spPr>
          <p:txBody>
            <a:bodyPr wrap="none" lIns="57607" tIns="28804" rIns="57607" bIns="28804" anchor="ct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defRPr/>
              </a:pPr>
              <a:r>
                <a:rPr lang="en-US" altLang="zh-CN" sz="1600" smtClean="0">
                  <a:solidFill>
                    <a:srgbClr val="000000"/>
                  </a:solidFill>
                  <a:latin typeface="+mj-ea"/>
                  <a:ea typeface="+mj-ea"/>
                </a:rPr>
                <a:t>Table3</a:t>
              </a:r>
              <a:endParaRPr lang="en-US" altLang="zh-CN" sz="1600" smtClean="0">
                <a:latin typeface="+mj-ea"/>
                <a:ea typeface="+mj-ea"/>
              </a:endParaRPr>
            </a:p>
          </p:txBody>
        </p:sp>
        <p:sp>
          <p:nvSpPr>
            <p:cNvPr id="36881" name="Line 51"/>
            <p:cNvSpPr>
              <a:spLocks noChangeShapeType="1"/>
            </p:cNvSpPr>
            <p:nvPr/>
          </p:nvSpPr>
          <p:spPr bwMode="auto">
            <a:xfrm flipH="1">
              <a:off x="2528" y="10574"/>
              <a:ext cx="235" cy="253"/>
            </a:xfrm>
            <a:prstGeom prst="line">
              <a:avLst/>
            </a:prstGeom>
            <a:noFill/>
            <a:ln w="9525">
              <a:solidFill>
                <a:srgbClr val="000000"/>
              </a:solidFill>
              <a:round/>
              <a:headEnd/>
              <a:tailEnd/>
            </a:ln>
            <a:extLst/>
          </p:spPr>
          <p:txBody>
            <a:bodyPr wrap="none" anchor="ctr"/>
            <a:lstStyle/>
            <a:p>
              <a:pPr eaLnBrk="1" hangingPunct="1">
                <a:defRPr/>
              </a:pPr>
              <a:endParaRPr lang="zh-CN" altLang="en-US">
                <a:latin typeface="+mj-ea"/>
                <a:ea typeface="+mj-ea"/>
              </a:endParaRPr>
            </a:p>
          </p:txBody>
        </p:sp>
        <p:sp>
          <p:nvSpPr>
            <p:cNvPr id="36882" name="Line 52"/>
            <p:cNvSpPr>
              <a:spLocks noChangeShapeType="1"/>
            </p:cNvSpPr>
            <p:nvPr/>
          </p:nvSpPr>
          <p:spPr bwMode="auto">
            <a:xfrm>
              <a:off x="3236" y="10574"/>
              <a:ext cx="235" cy="253"/>
            </a:xfrm>
            <a:prstGeom prst="line">
              <a:avLst/>
            </a:prstGeom>
            <a:noFill/>
            <a:ln w="9525">
              <a:solidFill>
                <a:srgbClr val="000000"/>
              </a:solidFill>
              <a:round/>
              <a:headEnd/>
              <a:tailEnd/>
            </a:ln>
            <a:extLst/>
          </p:spPr>
          <p:txBody>
            <a:bodyPr wrap="none" anchor="ctr"/>
            <a:lstStyle/>
            <a:p>
              <a:pPr eaLnBrk="1" hangingPunct="1">
                <a:defRPr/>
              </a:pPr>
              <a:endParaRPr lang="zh-CN" altLang="en-US">
                <a:latin typeface="+mj-ea"/>
                <a:ea typeface="+mj-ea"/>
              </a:endParaRPr>
            </a:p>
          </p:txBody>
        </p:sp>
        <p:sp>
          <p:nvSpPr>
            <p:cNvPr id="36883" name="Line 53"/>
            <p:cNvSpPr>
              <a:spLocks noChangeShapeType="1"/>
            </p:cNvSpPr>
            <p:nvPr/>
          </p:nvSpPr>
          <p:spPr bwMode="auto">
            <a:xfrm flipV="1">
              <a:off x="2882" y="11081"/>
              <a:ext cx="588" cy="2"/>
            </a:xfrm>
            <a:prstGeom prst="line">
              <a:avLst/>
            </a:prstGeom>
            <a:noFill/>
            <a:ln w="9525">
              <a:solidFill>
                <a:srgbClr val="000000"/>
              </a:solidFill>
              <a:round/>
              <a:headEnd/>
              <a:tailEnd/>
            </a:ln>
            <a:extLst/>
          </p:spPr>
          <p:txBody>
            <a:bodyPr wrap="none" anchor="ctr"/>
            <a:lstStyle/>
            <a:p>
              <a:pPr eaLnBrk="1" hangingPunct="1">
                <a:defRPr/>
              </a:pPr>
              <a:endParaRPr lang="zh-CN" altLang="en-US">
                <a:latin typeface="+mj-ea"/>
                <a:ea typeface="+mj-ea"/>
              </a:endParaRPr>
            </a:p>
          </p:txBody>
        </p:sp>
        <p:sp>
          <p:nvSpPr>
            <p:cNvPr id="36884" name="Line 54"/>
            <p:cNvSpPr>
              <a:spLocks noChangeShapeType="1"/>
            </p:cNvSpPr>
            <p:nvPr/>
          </p:nvSpPr>
          <p:spPr bwMode="auto">
            <a:xfrm flipH="1">
              <a:off x="7838" y="10480"/>
              <a:ext cx="394" cy="348"/>
            </a:xfrm>
            <a:prstGeom prst="line">
              <a:avLst/>
            </a:prstGeom>
            <a:noFill/>
            <a:ln w="9525">
              <a:solidFill>
                <a:srgbClr val="000000"/>
              </a:solidFill>
              <a:round/>
              <a:headEnd/>
              <a:tailEnd/>
            </a:ln>
            <a:extLst/>
          </p:spPr>
          <p:txBody>
            <a:bodyPr wrap="none" anchor="ctr"/>
            <a:lstStyle/>
            <a:p>
              <a:pPr eaLnBrk="1" hangingPunct="1">
                <a:defRPr/>
              </a:pPr>
              <a:endParaRPr lang="zh-CN" altLang="en-US">
                <a:latin typeface="+mj-ea"/>
                <a:ea typeface="+mj-ea"/>
              </a:endParaRPr>
            </a:p>
          </p:txBody>
        </p:sp>
        <p:sp>
          <p:nvSpPr>
            <p:cNvPr id="36885" name="Line 55"/>
            <p:cNvSpPr>
              <a:spLocks noChangeShapeType="1"/>
            </p:cNvSpPr>
            <p:nvPr/>
          </p:nvSpPr>
          <p:spPr bwMode="auto">
            <a:xfrm>
              <a:off x="8534" y="10480"/>
              <a:ext cx="483" cy="348"/>
            </a:xfrm>
            <a:prstGeom prst="line">
              <a:avLst/>
            </a:prstGeom>
            <a:noFill/>
            <a:ln w="9525">
              <a:solidFill>
                <a:srgbClr val="000000"/>
              </a:solidFill>
              <a:round/>
              <a:headEnd/>
              <a:tailEnd/>
            </a:ln>
            <a:extLst/>
          </p:spPr>
          <p:txBody>
            <a:bodyPr wrap="none" anchor="ctr"/>
            <a:lstStyle/>
            <a:p>
              <a:pPr eaLnBrk="1" hangingPunct="1">
                <a:defRPr/>
              </a:pPr>
              <a:endParaRPr lang="zh-CN" altLang="en-US">
                <a:latin typeface="+mj-ea"/>
                <a:ea typeface="+mj-ea"/>
              </a:endParaRPr>
            </a:p>
          </p:txBody>
        </p:sp>
        <p:sp>
          <p:nvSpPr>
            <p:cNvPr id="36886" name="Line 56"/>
            <p:cNvSpPr>
              <a:spLocks noChangeShapeType="1"/>
            </p:cNvSpPr>
            <p:nvPr/>
          </p:nvSpPr>
          <p:spPr bwMode="auto">
            <a:xfrm>
              <a:off x="8072" y="11081"/>
              <a:ext cx="827" cy="2"/>
            </a:xfrm>
            <a:prstGeom prst="line">
              <a:avLst/>
            </a:prstGeom>
            <a:noFill/>
            <a:ln w="9525">
              <a:solidFill>
                <a:srgbClr val="000000"/>
              </a:solidFill>
              <a:round/>
              <a:headEnd/>
              <a:tailEnd/>
            </a:ln>
            <a:extLst/>
          </p:spPr>
          <p:txBody>
            <a:bodyPr wrap="none" anchor="ctr"/>
            <a:lstStyle/>
            <a:p>
              <a:pPr eaLnBrk="1" hangingPunct="1">
                <a:defRPr/>
              </a:pPr>
              <a:endParaRPr lang="zh-CN" altLang="en-US">
                <a:latin typeface="+mj-ea"/>
                <a:ea typeface="+mj-ea"/>
              </a:endParaRPr>
            </a:p>
          </p:txBody>
        </p:sp>
        <p:sp>
          <p:nvSpPr>
            <p:cNvPr id="36887" name="Text Box 57"/>
            <p:cNvSpPr txBox="1">
              <a:spLocks noChangeArrowheads="1"/>
            </p:cNvSpPr>
            <p:nvPr/>
          </p:nvSpPr>
          <p:spPr bwMode="auto">
            <a:xfrm>
              <a:off x="6893" y="8297"/>
              <a:ext cx="3173" cy="1301"/>
            </a:xfrm>
            <a:prstGeom prst="rect">
              <a:avLst/>
            </a:prstGeom>
            <a:noFill/>
            <a:ln>
              <a:noFill/>
            </a:ln>
            <a:extLst/>
          </p:spPr>
          <p:txBody>
            <a:bodyPr lIns="57607" tIns="28804" rIns="57607" bIns="28804">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defRPr/>
              </a:pPr>
              <a:r>
                <a:rPr lang="zh-CN" altLang="en-US" sz="2000" b="1" smtClean="0">
                  <a:solidFill>
                    <a:srgbClr val="000000"/>
                  </a:solidFill>
                  <a:latin typeface="+mj-ea"/>
                  <a:ea typeface="+mj-ea"/>
                </a:rPr>
                <a:t>实体模型</a:t>
              </a:r>
              <a:r>
                <a:rPr lang="en-US" altLang="zh-CN" sz="2000" b="1" smtClean="0">
                  <a:solidFill>
                    <a:srgbClr val="000000"/>
                  </a:solidFill>
                  <a:latin typeface="+mj-ea"/>
                  <a:ea typeface="+mj-ea"/>
                </a:rPr>
                <a:t>(</a:t>
              </a:r>
              <a:r>
                <a:rPr lang="zh-CN" altLang="en-US" sz="2000" b="1" smtClean="0">
                  <a:solidFill>
                    <a:srgbClr val="000000"/>
                  </a:solidFill>
                  <a:latin typeface="+mj-ea"/>
                  <a:ea typeface="+mj-ea"/>
                </a:rPr>
                <a:t>物理层</a:t>
              </a:r>
              <a:r>
                <a:rPr lang="en-US" altLang="zh-CN" sz="2000" b="1" smtClean="0">
                  <a:solidFill>
                    <a:srgbClr val="000000"/>
                  </a:solidFill>
                  <a:latin typeface="+mj-ea"/>
                  <a:ea typeface="+mj-ea"/>
                </a:rPr>
                <a:t>)</a:t>
              </a:r>
            </a:p>
            <a:p>
              <a:pPr algn="just" eaLnBrk="1" hangingPunct="1">
                <a:defRPr/>
              </a:pPr>
              <a:r>
                <a:rPr lang="en-US" altLang="zh-CN" sz="2000" smtClean="0">
                  <a:solidFill>
                    <a:srgbClr val="000000"/>
                  </a:solidFill>
                  <a:latin typeface="+mj-ea"/>
                  <a:ea typeface="+mj-ea"/>
                </a:rPr>
                <a:t>①</a:t>
              </a:r>
              <a:r>
                <a:rPr lang="zh-CN" altLang="en-US" sz="2000" smtClean="0">
                  <a:solidFill>
                    <a:srgbClr val="000000"/>
                  </a:solidFill>
                  <a:latin typeface="+mj-ea"/>
                  <a:ea typeface="+mj-ea"/>
                </a:rPr>
                <a:t>定义字段、主健、外健、索引</a:t>
              </a:r>
            </a:p>
            <a:p>
              <a:pPr algn="just" eaLnBrk="1" hangingPunct="1">
                <a:defRPr/>
              </a:pPr>
              <a:r>
                <a:rPr lang="zh-CN" altLang="en-US" sz="2000" smtClean="0">
                  <a:solidFill>
                    <a:srgbClr val="000000"/>
                  </a:solidFill>
                  <a:latin typeface="+mj-ea"/>
                  <a:ea typeface="+mj-ea"/>
                </a:rPr>
                <a:t>②表间关系用关联</a:t>
              </a:r>
              <a:endParaRPr lang="zh-CN" altLang="en-US" sz="2000" smtClean="0">
                <a:latin typeface="+mj-ea"/>
                <a:ea typeface="+mj-ea"/>
              </a:endParaRPr>
            </a:p>
          </p:txBody>
        </p:sp>
        <p:sp>
          <p:nvSpPr>
            <p:cNvPr id="36888" name="Text Box 58"/>
            <p:cNvSpPr txBox="1">
              <a:spLocks noChangeArrowheads="1"/>
            </p:cNvSpPr>
            <p:nvPr/>
          </p:nvSpPr>
          <p:spPr bwMode="auto">
            <a:xfrm>
              <a:off x="1701" y="8297"/>
              <a:ext cx="2950" cy="1301"/>
            </a:xfrm>
            <a:prstGeom prst="rect">
              <a:avLst/>
            </a:prstGeom>
            <a:noFill/>
            <a:ln>
              <a:noFill/>
            </a:ln>
            <a:extLst/>
          </p:spPr>
          <p:txBody>
            <a:bodyPr lIns="57607" tIns="28804" rIns="57607" bIns="28804">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defRPr/>
              </a:pPr>
              <a:r>
                <a:rPr lang="zh-CN" altLang="en-US" sz="2000" b="1" smtClean="0">
                  <a:solidFill>
                    <a:srgbClr val="000000"/>
                  </a:solidFill>
                  <a:latin typeface="+mj-ea"/>
                  <a:ea typeface="+mj-ea"/>
                </a:rPr>
                <a:t>对象模型</a:t>
              </a:r>
              <a:r>
                <a:rPr lang="en-US" altLang="zh-CN" sz="2000" b="1" smtClean="0">
                  <a:solidFill>
                    <a:srgbClr val="000000"/>
                  </a:solidFill>
                  <a:latin typeface="+mj-ea"/>
                  <a:ea typeface="+mj-ea"/>
                </a:rPr>
                <a:t>(</a:t>
              </a:r>
              <a:r>
                <a:rPr lang="zh-CN" altLang="en-US" sz="2000" b="1" smtClean="0">
                  <a:solidFill>
                    <a:srgbClr val="000000"/>
                  </a:solidFill>
                  <a:latin typeface="+mj-ea"/>
                  <a:ea typeface="+mj-ea"/>
                </a:rPr>
                <a:t>逻辑层</a:t>
              </a:r>
              <a:r>
                <a:rPr lang="en-US" altLang="zh-CN" sz="2000" smtClean="0">
                  <a:solidFill>
                    <a:srgbClr val="000000"/>
                  </a:solidFill>
                  <a:latin typeface="+mj-ea"/>
                  <a:ea typeface="+mj-ea"/>
                </a:rPr>
                <a:t>)</a:t>
              </a:r>
            </a:p>
            <a:p>
              <a:pPr algn="just" eaLnBrk="1" hangingPunct="1">
                <a:defRPr/>
              </a:pPr>
              <a:r>
                <a:rPr lang="en-US" altLang="zh-CN" sz="2000" smtClean="0">
                  <a:solidFill>
                    <a:srgbClr val="000000"/>
                  </a:solidFill>
                  <a:latin typeface="+mj-ea"/>
                  <a:ea typeface="+mj-ea"/>
                </a:rPr>
                <a:t>①</a:t>
              </a:r>
              <a:r>
                <a:rPr lang="zh-CN" altLang="en-US" sz="2000" smtClean="0">
                  <a:solidFill>
                    <a:srgbClr val="000000"/>
                  </a:solidFill>
                  <a:latin typeface="+mj-ea"/>
                  <a:ea typeface="+mj-ea"/>
                </a:rPr>
                <a:t>封装属性与方法</a:t>
              </a:r>
            </a:p>
            <a:p>
              <a:pPr algn="just" eaLnBrk="1" hangingPunct="1">
                <a:defRPr/>
              </a:pPr>
              <a:r>
                <a:rPr lang="zh-CN" altLang="en-US" sz="2000" smtClean="0">
                  <a:solidFill>
                    <a:srgbClr val="000000"/>
                  </a:solidFill>
                  <a:latin typeface="+mj-ea"/>
                  <a:ea typeface="+mj-ea"/>
                </a:rPr>
                <a:t>②对象间继承、关联、组合、依赖等关系</a:t>
              </a:r>
              <a:endParaRPr lang="zh-CN" altLang="en-US" sz="2000" smtClean="0">
                <a:latin typeface="+mj-ea"/>
                <a:ea typeface="+mj-ea"/>
              </a:endParaRPr>
            </a:p>
          </p:txBody>
        </p:sp>
        <p:sp>
          <p:nvSpPr>
            <p:cNvPr id="36889" name="Freeform 59"/>
            <p:cNvSpPr>
              <a:spLocks/>
            </p:cNvSpPr>
            <p:nvPr/>
          </p:nvSpPr>
          <p:spPr bwMode="auto">
            <a:xfrm>
              <a:off x="4434" y="9311"/>
              <a:ext cx="3114" cy="1201"/>
            </a:xfrm>
            <a:custGeom>
              <a:avLst/>
              <a:gdLst>
                <a:gd name="T0" fmla="*/ 0 w 1968"/>
                <a:gd name="T1" fmla="*/ 3007 h 760"/>
                <a:gd name="T2" fmla="*/ 1522 w 1968"/>
                <a:gd name="T3" fmla="*/ 728 h 760"/>
                <a:gd name="T4" fmla="*/ 5706 w 1968"/>
                <a:gd name="T5" fmla="*/ 348 h 760"/>
                <a:gd name="T6" fmla="*/ 7796 w 1968"/>
                <a:gd name="T7" fmla="*/ 2817 h 760"/>
                <a:gd name="T8" fmla="*/ 0 60000 65536"/>
                <a:gd name="T9" fmla="*/ 0 60000 65536"/>
                <a:gd name="T10" fmla="*/ 0 60000 65536"/>
                <a:gd name="T11" fmla="*/ 0 60000 65536"/>
                <a:gd name="T12" fmla="*/ 0 w 1968"/>
                <a:gd name="T13" fmla="*/ 0 h 760"/>
                <a:gd name="T14" fmla="*/ 1968 w 1968"/>
                <a:gd name="T15" fmla="*/ 760 h 760"/>
              </a:gdLst>
              <a:ahLst/>
              <a:cxnLst>
                <a:cxn ang="T8">
                  <a:pos x="T0" y="T1"/>
                </a:cxn>
                <a:cxn ang="T9">
                  <a:pos x="T2" y="T3"/>
                </a:cxn>
                <a:cxn ang="T10">
                  <a:pos x="T4" y="T5"/>
                </a:cxn>
                <a:cxn ang="T11">
                  <a:pos x="T6" y="T7"/>
                </a:cxn>
              </a:cxnLst>
              <a:rect l="T12" t="T13" r="T14" b="T15"/>
              <a:pathLst>
                <a:path w="1968" h="760">
                  <a:moveTo>
                    <a:pt x="0" y="760"/>
                  </a:moveTo>
                  <a:cubicBezTo>
                    <a:pt x="72" y="528"/>
                    <a:pt x="144" y="296"/>
                    <a:pt x="384" y="184"/>
                  </a:cubicBezTo>
                  <a:cubicBezTo>
                    <a:pt x="624" y="72"/>
                    <a:pt x="1176" y="0"/>
                    <a:pt x="1440" y="88"/>
                  </a:cubicBezTo>
                  <a:cubicBezTo>
                    <a:pt x="1704" y="176"/>
                    <a:pt x="1904" y="592"/>
                    <a:pt x="1968" y="712"/>
                  </a:cubicBezTo>
                </a:path>
              </a:pathLst>
            </a:custGeom>
            <a:noFill/>
            <a:ln w="28575">
              <a:solidFill>
                <a:srgbClr val="FF3300"/>
              </a:solidFill>
              <a:round/>
              <a:headEnd/>
              <a:tailEnd type="triangle" w="med" len="med"/>
            </a:ln>
            <a:extLst/>
          </p:spPr>
          <p:txBody>
            <a:bodyPr wrap="none" anchor="ctr"/>
            <a:lstStyle/>
            <a:p>
              <a:pPr eaLnBrk="1" hangingPunct="1">
                <a:defRPr/>
              </a:pPr>
              <a:endParaRPr lang="zh-CN" altLang="en-US">
                <a:latin typeface="+mj-ea"/>
                <a:ea typeface="+mj-ea"/>
              </a:endParaRPr>
            </a:p>
          </p:txBody>
        </p:sp>
        <p:sp>
          <p:nvSpPr>
            <p:cNvPr id="36890" name="Text Box 60"/>
            <p:cNvSpPr txBox="1">
              <a:spLocks noChangeArrowheads="1"/>
            </p:cNvSpPr>
            <p:nvPr/>
          </p:nvSpPr>
          <p:spPr bwMode="auto">
            <a:xfrm>
              <a:off x="5241" y="8804"/>
              <a:ext cx="1215" cy="506"/>
            </a:xfrm>
            <a:prstGeom prst="rect">
              <a:avLst/>
            </a:prstGeom>
            <a:noFill/>
            <a:ln>
              <a:noFill/>
            </a:ln>
            <a:extLst/>
          </p:spPr>
          <p:txBody>
            <a:bodyPr lIns="57607" tIns="28804" rIns="57607" bIns="28804" anchor="ctr" anchorCtr="1"/>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defRPr/>
              </a:pPr>
              <a:r>
                <a:rPr lang="en-US" altLang="zh-CN" sz="1600" smtClean="0">
                  <a:solidFill>
                    <a:srgbClr val="FF3300"/>
                  </a:solidFill>
                  <a:latin typeface="+mj-ea"/>
                  <a:ea typeface="+mj-ea"/>
                </a:rPr>
                <a:t>ORM</a:t>
              </a:r>
              <a:endParaRPr lang="en-US" altLang="zh-CN" sz="1600" smtClean="0">
                <a:latin typeface="+mj-ea"/>
                <a:ea typeface="+mj-ea"/>
              </a:endParaRPr>
            </a:p>
          </p:txBody>
        </p:sp>
        <p:sp>
          <p:nvSpPr>
            <p:cNvPr id="36891" name="Text Box 61"/>
            <p:cNvSpPr txBox="1">
              <a:spLocks noChangeArrowheads="1"/>
            </p:cNvSpPr>
            <p:nvPr/>
          </p:nvSpPr>
          <p:spPr bwMode="auto">
            <a:xfrm>
              <a:off x="4888" y="10574"/>
              <a:ext cx="1729" cy="506"/>
            </a:xfrm>
            <a:prstGeom prst="rect">
              <a:avLst/>
            </a:prstGeom>
            <a:noFill/>
            <a:ln>
              <a:noFill/>
            </a:ln>
            <a:extLst/>
          </p:spPr>
          <p:txBody>
            <a:bodyPr wrap="none" lIns="57607" tIns="28804" rIns="57607" bIns="28804" anchor="ctr" anchorCtr="1"/>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defRPr/>
              </a:pPr>
              <a:r>
                <a:rPr lang="zh-CN" altLang="en-US" sz="1600" smtClean="0">
                  <a:solidFill>
                    <a:srgbClr val="9900CC"/>
                  </a:solidFill>
                  <a:latin typeface="+mj-ea"/>
                  <a:ea typeface="+mj-ea"/>
                </a:rPr>
                <a:t>透明持久化框架</a:t>
              </a:r>
              <a:endParaRPr lang="zh-CN" altLang="en-US" sz="1600" smtClean="0">
                <a:latin typeface="+mj-ea"/>
                <a:ea typeface="+mj-ea"/>
              </a:endParaRPr>
            </a:p>
          </p:txBody>
        </p:sp>
        <p:sp>
          <p:nvSpPr>
            <p:cNvPr id="36892" name="Line 62"/>
            <p:cNvSpPr>
              <a:spLocks noChangeShapeType="1"/>
            </p:cNvSpPr>
            <p:nvPr/>
          </p:nvSpPr>
          <p:spPr bwMode="auto">
            <a:xfrm>
              <a:off x="4534" y="11081"/>
              <a:ext cx="2596" cy="0"/>
            </a:xfrm>
            <a:prstGeom prst="line">
              <a:avLst/>
            </a:prstGeom>
            <a:noFill/>
            <a:ln w="28575">
              <a:solidFill>
                <a:srgbClr val="333399"/>
              </a:solidFill>
              <a:round/>
              <a:headEnd/>
              <a:tailEnd type="triangle" w="med" len="med"/>
            </a:ln>
            <a:extLst/>
          </p:spPr>
          <p:txBody>
            <a:bodyPr wrap="none" anchor="ctr"/>
            <a:lstStyle/>
            <a:p>
              <a:pPr eaLnBrk="1" hangingPunct="1">
                <a:defRPr/>
              </a:pPr>
              <a:endParaRPr lang="zh-CN" altLang="en-US">
                <a:latin typeface="+mj-ea"/>
                <a:ea typeface="+mj-ea"/>
              </a:endParaRPr>
            </a:p>
          </p:txBody>
        </p:sp>
        <p:sp>
          <p:nvSpPr>
            <p:cNvPr id="36893" name="Line 63"/>
            <p:cNvSpPr>
              <a:spLocks noChangeShapeType="1"/>
            </p:cNvSpPr>
            <p:nvPr/>
          </p:nvSpPr>
          <p:spPr bwMode="auto">
            <a:xfrm>
              <a:off x="6893" y="8298"/>
              <a:ext cx="0" cy="3036"/>
            </a:xfrm>
            <a:prstGeom prst="line">
              <a:avLst/>
            </a:prstGeom>
            <a:noFill/>
            <a:ln w="9525">
              <a:solidFill>
                <a:srgbClr val="000000"/>
              </a:solidFill>
              <a:round/>
              <a:headEnd/>
              <a:tailEnd/>
            </a:ln>
            <a:extLst/>
          </p:spPr>
          <p:txBody>
            <a:bodyPr wrap="none" anchor="ctr"/>
            <a:lstStyle/>
            <a:p>
              <a:pPr eaLnBrk="1" hangingPunct="1">
                <a:defRPr/>
              </a:pPr>
              <a:endParaRPr lang="zh-CN" altLang="en-US">
                <a:latin typeface="+mj-ea"/>
                <a:ea typeface="+mj-ea"/>
              </a:endParaRPr>
            </a:p>
          </p:txBody>
        </p:sp>
        <p:sp>
          <p:nvSpPr>
            <p:cNvPr id="36894" name="Line 64"/>
            <p:cNvSpPr>
              <a:spLocks noChangeShapeType="1"/>
            </p:cNvSpPr>
            <p:nvPr/>
          </p:nvSpPr>
          <p:spPr bwMode="auto">
            <a:xfrm>
              <a:off x="4768" y="8249"/>
              <a:ext cx="2" cy="3085"/>
            </a:xfrm>
            <a:prstGeom prst="line">
              <a:avLst/>
            </a:prstGeom>
            <a:noFill/>
            <a:ln w="9525">
              <a:solidFill>
                <a:srgbClr val="000000"/>
              </a:solidFill>
              <a:round/>
              <a:headEnd/>
              <a:tailEnd/>
            </a:ln>
            <a:extLst/>
          </p:spPr>
          <p:txBody>
            <a:bodyPr wrap="none" anchor="ctr"/>
            <a:lstStyle/>
            <a:p>
              <a:pPr eaLnBrk="1" hangingPunct="1">
                <a:defRPr/>
              </a:pPr>
              <a:endParaRPr lang="zh-CN" altLang="en-US">
                <a:latin typeface="+mj-ea"/>
                <a:ea typeface="+mj-ea"/>
              </a:endParaRPr>
            </a:p>
          </p:txBody>
        </p:sp>
      </p:grpSp>
      <p:sp>
        <p:nvSpPr>
          <p:cNvPr id="2" name="标题 1"/>
          <p:cNvSpPr>
            <a:spLocks noGrp="1"/>
          </p:cNvSpPr>
          <p:nvPr>
            <p:ph type="title"/>
          </p:nvPr>
        </p:nvSpPr>
        <p:spPr>
          <a:xfrm>
            <a:off x="457200" y="188913"/>
            <a:ext cx="8229600" cy="944562"/>
          </a:xfrm>
        </p:spPr>
        <p:txBody>
          <a:bodyPr>
            <a:normAutofit/>
          </a:bodyPr>
          <a:lstStyle/>
          <a:p>
            <a:pPr>
              <a:defRPr/>
            </a:pPr>
            <a:r>
              <a:rPr lang="en-US" altLang="zh-CN" b="1" dirty="0"/>
              <a:t>O_R</a:t>
            </a:r>
            <a:r>
              <a:rPr b="1" dirty="0"/>
              <a:t>映射</a:t>
            </a:r>
            <a:r>
              <a:rPr lang="en-US" altLang="zh-CN" b="1" dirty="0"/>
              <a:t>(</a:t>
            </a:r>
            <a:r>
              <a:rPr lang="en-US" altLang="zh-CN" b="1" dirty="0" err="1"/>
              <a:t>Object_Relation</a:t>
            </a:r>
            <a:r>
              <a:rPr lang="en-US" altLang="zh-CN" b="1" dirty="0"/>
              <a:t> mapping</a:t>
            </a:r>
            <a:r>
              <a:rPr lang="en-US" altLang="zh-CN" b="1" dirty="0" smtClean="0"/>
              <a:t>)</a:t>
            </a:r>
            <a:endParaRPr b="1" dirty="0"/>
          </a:p>
        </p:txBody>
      </p:sp>
    </p:spTree>
  </p:cSld>
  <p:clrMapOvr>
    <a:masterClrMapping/>
  </p:clrMapOvr>
  <p:transition spd="slow" advClick="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295400" y="500042"/>
            <a:ext cx="7848600" cy="609600"/>
          </a:xfrm>
        </p:spPr>
        <p:txBody>
          <a:bodyPr>
            <a:normAutofit/>
          </a:bodyPr>
          <a:lstStyle/>
          <a:p>
            <a:pPr>
              <a:defRPr/>
            </a:pPr>
            <a:r>
              <a:rPr lang="en-US" altLang="zh-CN" b="1" dirty="0"/>
              <a:t>ORM</a:t>
            </a:r>
            <a:r>
              <a:rPr b="1" dirty="0"/>
              <a:t>：</a:t>
            </a:r>
            <a:r>
              <a:rPr lang="en-US" altLang="zh-CN" b="1" dirty="0"/>
              <a:t>Object Relational Mapping</a:t>
            </a:r>
            <a:endParaRPr b="1" dirty="0"/>
          </a:p>
        </p:txBody>
      </p:sp>
      <p:sp>
        <p:nvSpPr>
          <p:cNvPr id="5" name="内容占位符 4"/>
          <p:cNvSpPr>
            <a:spLocks noGrp="1"/>
          </p:cNvSpPr>
          <p:nvPr>
            <p:ph idx="1"/>
          </p:nvPr>
        </p:nvSpPr>
        <p:spPr>
          <a:xfrm>
            <a:off x="457200" y="1412875"/>
            <a:ext cx="8507413" cy="4895850"/>
          </a:xfrm>
        </p:spPr>
        <p:txBody>
          <a:bodyPr>
            <a:normAutofit/>
          </a:bodyPr>
          <a:lstStyle/>
          <a:p>
            <a:pPr>
              <a:lnSpc>
                <a:spcPct val="170000"/>
              </a:lnSpc>
              <a:defRPr/>
            </a:pPr>
            <a:r>
              <a:rPr lang="en-US" altLang="zh-CN" dirty="0" smtClean="0">
                <a:solidFill>
                  <a:schemeClr val="tx2"/>
                </a:solidFill>
              </a:rPr>
              <a:t>DAO</a:t>
            </a:r>
            <a:r>
              <a:rPr lang="zh-CN" altLang="en-US" dirty="0" smtClean="0">
                <a:solidFill>
                  <a:schemeClr val="tx2"/>
                </a:solidFill>
              </a:rPr>
              <a:t>封装了数据对象</a:t>
            </a:r>
            <a:r>
              <a:rPr lang="en-US" altLang="zh-CN" dirty="0" smtClean="0">
                <a:solidFill>
                  <a:schemeClr val="tx2"/>
                </a:solidFill>
              </a:rPr>
              <a:t>DO(Data Object)</a:t>
            </a:r>
            <a:r>
              <a:rPr lang="zh-CN" altLang="en-US" dirty="0" smtClean="0">
                <a:solidFill>
                  <a:schemeClr val="tx2"/>
                </a:solidFill>
              </a:rPr>
              <a:t>，把关系数据</a:t>
            </a:r>
            <a:r>
              <a:rPr lang="en-US" altLang="zh-CN" dirty="0" smtClean="0">
                <a:solidFill>
                  <a:schemeClr val="tx2"/>
                </a:solidFill>
              </a:rPr>
              <a:t>(R)</a:t>
            </a:r>
            <a:r>
              <a:rPr lang="zh-CN" altLang="en-US" dirty="0" smtClean="0">
                <a:solidFill>
                  <a:schemeClr val="tx2"/>
                </a:solidFill>
              </a:rPr>
              <a:t>用对象</a:t>
            </a:r>
            <a:r>
              <a:rPr lang="en-US" altLang="zh-CN" dirty="0" smtClean="0">
                <a:solidFill>
                  <a:schemeClr val="tx2"/>
                </a:solidFill>
              </a:rPr>
              <a:t>(O)</a:t>
            </a:r>
            <a:r>
              <a:rPr lang="zh-CN" altLang="en-US" dirty="0" smtClean="0">
                <a:solidFill>
                  <a:schemeClr val="tx2"/>
                </a:solidFill>
              </a:rPr>
              <a:t>表达</a:t>
            </a:r>
            <a:r>
              <a:rPr lang="en-US" altLang="zh-CN" dirty="0" smtClean="0">
                <a:solidFill>
                  <a:schemeClr val="tx2"/>
                </a:solidFill>
              </a:rPr>
              <a:t>(</a:t>
            </a:r>
            <a:r>
              <a:rPr lang="zh-CN" altLang="en-US" dirty="0" smtClean="0">
                <a:solidFill>
                  <a:schemeClr val="tx2"/>
                </a:solidFill>
              </a:rPr>
              <a:t>每一个表有可能对应一个类</a:t>
            </a:r>
            <a:r>
              <a:rPr lang="en-US" altLang="zh-CN" dirty="0" smtClean="0">
                <a:solidFill>
                  <a:schemeClr val="tx2"/>
                </a:solidFill>
              </a:rPr>
              <a:t>)</a:t>
            </a:r>
            <a:r>
              <a:rPr lang="zh-CN" altLang="en-US" dirty="0" smtClean="0">
                <a:solidFill>
                  <a:schemeClr val="tx2"/>
                </a:solidFill>
              </a:rPr>
              <a:t>，将表间的关系</a:t>
            </a:r>
            <a:r>
              <a:rPr lang="en-US" altLang="zh-CN" dirty="0" smtClean="0">
                <a:solidFill>
                  <a:schemeClr val="tx2"/>
                </a:solidFill>
              </a:rPr>
              <a:t>(</a:t>
            </a:r>
            <a:r>
              <a:rPr lang="zh-CN" altLang="en-US" dirty="0" smtClean="0">
                <a:solidFill>
                  <a:schemeClr val="tx2"/>
                </a:solidFill>
              </a:rPr>
              <a:t>主键、外键、关联等</a:t>
            </a:r>
            <a:r>
              <a:rPr lang="en-US" altLang="zh-CN" dirty="0" smtClean="0">
                <a:solidFill>
                  <a:schemeClr val="tx2"/>
                </a:solidFill>
              </a:rPr>
              <a:t>)</a:t>
            </a:r>
            <a:r>
              <a:rPr lang="zh-CN" altLang="en-US" dirty="0" smtClean="0">
                <a:solidFill>
                  <a:schemeClr val="tx2"/>
                </a:solidFill>
              </a:rPr>
              <a:t>转换为类间关系</a:t>
            </a:r>
            <a:r>
              <a:rPr lang="en-US" altLang="zh-CN" dirty="0" smtClean="0">
                <a:solidFill>
                  <a:schemeClr val="tx2"/>
                </a:solidFill>
              </a:rPr>
              <a:t>(</a:t>
            </a:r>
            <a:r>
              <a:rPr lang="zh-CN" altLang="en-US" dirty="0" smtClean="0">
                <a:solidFill>
                  <a:schemeClr val="tx2"/>
                </a:solidFill>
              </a:rPr>
              <a:t>继承、关联、组合等</a:t>
            </a:r>
            <a:r>
              <a:rPr lang="en-US" altLang="zh-CN" dirty="0" smtClean="0">
                <a:solidFill>
                  <a:schemeClr val="tx2"/>
                </a:solidFill>
              </a:rPr>
              <a:t>)</a:t>
            </a:r>
            <a:r>
              <a:rPr lang="zh-CN" altLang="en-US" dirty="0" smtClean="0">
                <a:solidFill>
                  <a:schemeClr val="tx2"/>
                </a:solidFill>
              </a:rPr>
              <a:t>表达。</a:t>
            </a:r>
            <a:endParaRPr lang="en-US" altLang="zh-CN" dirty="0" smtClean="0">
              <a:solidFill>
                <a:schemeClr val="tx2"/>
              </a:solidFill>
            </a:endParaRPr>
          </a:p>
          <a:p>
            <a:pPr>
              <a:lnSpc>
                <a:spcPct val="170000"/>
              </a:lnSpc>
              <a:defRPr/>
            </a:pPr>
            <a:r>
              <a:rPr lang="en-US" altLang="zh-CN" dirty="0" smtClean="0">
                <a:solidFill>
                  <a:schemeClr val="tx2"/>
                </a:solidFill>
              </a:rPr>
              <a:t>DO</a:t>
            </a:r>
            <a:r>
              <a:rPr lang="zh-CN" altLang="en-US" dirty="0" smtClean="0">
                <a:solidFill>
                  <a:schemeClr val="tx2"/>
                </a:solidFill>
              </a:rPr>
              <a:t>就是专用于封装数据对象的实体类，称为数值对象</a:t>
            </a:r>
            <a:r>
              <a:rPr lang="en-US" altLang="zh-CN" dirty="0" smtClean="0">
                <a:solidFill>
                  <a:schemeClr val="tx2"/>
                </a:solidFill>
              </a:rPr>
              <a:t>VO(Value Object)</a:t>
            </a:r>
            <a:r>
              <a:rPr lang="zh-CN" altLang="en-US" dirty="0" smtClean="0">
                <a:solidFill>
                  <a:schemeClr val="tx2"/>
                </a:solidFill>
              </a:rPr>
              <a:t>，也称持久化对象</a:t>
            </a:r>
            <a:r>
              <a:rPr lang="en-US" altLang="zh-CN" dirty="0" smtClean="0">
                <a:solidFill>
                  <a:schemeClr val="tx2"/>
                </a:solidFill>
              </a:rPr>
              <a:t>PO(Persistence Object)</a:t>
            </a:r>
            <a:r>
              <a:rPr lang="zh-CN" altLang="en-US" dirty="0" smtClean="0">
                <a:solidFill>
                  <a:schemeClr val="tx2"/>
                </a:solidFill>
              </a:rPr>
              <a:t>。</a:t>
            </a:r>
            <a:endParaRPr lang="en-US" altLang="zh-CN" dirty="0" smtClean="0">
              <a:solidFill>
                <a:schemeClr val="tx2"/>
              </a:solidFill>
            </a:endParaRPr>
          </a:p>
          <a:p>
            <a:pPr>
              <a:lnSpc>
                <a:spcPct val="170000"/>
              </a:lnSpc>
              <a:defRPr/>
            </a:pPr>
            <a:r>
              <a:rPr lang="en-US" altLang="zh-CN" dirty="0" smtClean="0">
                <a:solidFill>
                  <a:schemeClr val="tx2"/>
                </a:solidFill>
              </a:rPr>
              <a:t>DO</a:t>
            </a:r>
            <a:r>
              <a:rPr lang="zh-CN" altLang="en-US" dirty="0" smtClean="0">
                <a:solidFill>
                  <a:schemeClr val="tx2"/>
                </a:solidFill>
              </a:rPr>
              <a:t>与</a:t>
            </a:r>
            <a:r>
              <a:rPr lang="en-US" altLang="zh-CN" dirty="0" smtClean="0">
                <a:solidFill>
                  <a:schemeClr val="tx2"/>
                </a:solidFill>
              </a:rPr>
              <a:t>R</a:t>
            </a:r>
            <a:r>
              <a:rPr lang="zh-CN" altLang="en-US" dirty="0" smtClean="0">
                <a:solidFill>
                  <a:schemeClr val="tx2"/>
                </a:solidFill>
              </a:rPr>
              <a:t>是隔离的，应用程序直接访问的是</a:t>
            </a:r>
            <a:r>
              <a:rPr lang="en-US" altLang="zh-CN" dirty="0" smtClean="0">
                <a:solidFill>
                  <a:schemeClr val="tx2"/>
                </a:solidFill>
              </a:rPr>
              <a:t>DO</a:t>
            </a:r>
            <a:r>
              <a:rPr lang="zh-CN" altLang="en-US" dirty="0" smtClean="0">
                <a:solidFill>
                  <a:schemeClr val="tx2"/>
                </a:solidFill>
              </a:rPr>
              <a:t>，</a:t>
            </a:r>
            <a:r>
              <a:rPr lang="en-US" altLang="zh-CN" dirty="0" smtClean="0">
                <a:solidFill>
                  <a:schemeClr val="tx2"/>
                </a:solidFill>
              </a:rPr>
              <a:t>DO</a:t>
            </a:r>
            <a:r>
              <a:rPr lang="zh-CN" altLang="en-US" dirty="0" smtClean="0">
                <a:solidFill>
                  <a:schemeClr val="tx2"/>
                </a:solidFill>
              </a:rPr>
              <a:t>与资源层的</a:t>
            </a:r>
            <a:r>
              <a:rPr lang="en-US" altLang="zh-CN" dirty="0" smtClean="0">
                <a:solidFill>
                  <a:schemeClr val="tx2"/>
                </a:solidFill>
              </a:rPr>
              <a:t>R</a:t>
            </a:r>
            <a:r>
              <a:rPr lang="zh-CN" altLang="en-US" dirty="0" smtClean="0">
                <a:solidFill>
                  <a:schemeClr val="tx2"/>
                </a:solidFill>
              </a:rPr>
              <a:t>存在映射，在</a:t>
            </a:r>
            <a:r>
              <a:rPr lang="en-US" altLang="zh-CN" dirty="0" smtClean="0">
                <a:solidFill>
                  <a:schemeClr val="tx2"/>
                </a:solidFill>
              </a:rPr>
              <a:t>DAO</a:t>
            </a:r>
            <a:r>
              <a:rPr lang="zh-CN" altLang="en-US" dirty="0" smtClean="0">
                <a:solidFill>
                  <a:schemeClr val="tx2"/>
                </a:solidFill>
              </a:rPr>
              <a:t>框架中由透明持久层容器来管理</a:t>
            </a:r>
            <a:r>
              <a:rPr lang="en-US" altLang="zh-CN" dirty="0" smtClean="0">
                <a:solidFill>
                  <a:schemeClr val="tx2"/>
                </a:solidFill>
              </a:rPr>
              <a:t>OR</a:t>
            </a:r>
            <a:r>
              <a:rPr lang="zh-CN" altLang="en-US" dirty="0" smtClean="0">
                <a:solidFill>
                  <a:schemeClr val="tx2"/>
                </a:solidFill>
              </a:rPr>
              <a:t>映射</a:t>
            </a:r>
            <a:r>
              <a:rPr lang="en-US" altLang="zh-CN" dirty="0" smtClean="0">
                <a:solidFill>
                  <a:schemeClr val="tx2"/>
                </a:solidFill>
              </a:rPr>
              <a:t>()</a:t>
            </a:r>
            <a:r>
              <a:rPr lang="zh-CN" altLang="en-US" dirty="0" smtClean="0">
                <a:solidFill>
                  <a:schemeClr val="tx2"/>
                </a:solidFill>
              </a:rPr>
              <a:t>。</a:t>
            </a:r>
          </a:p>
        </p:txBody>
      </p:sp>
      <p:sp>
        <p:nvSpPr>
          <p:cNvPr id="36868" name="灯片编号占位符 2"/>
          <p:cNvSpPr>
            <a:spLocks noGrp="1"/>
          </p:cNvSpPr>
          <p:nvPr>
            <p:ph type="sldNum" sz="quarter" idx="12"/>
          </p:nvPr>
        </p:nvSpPr>
        <p:spPr bwMode="auto">
          <a:noFill/>
          <a:ln>
            <a:miter lim="800000"/>
            <a:headEnd/>
            <a:tailEnd/>
          </a:ln>
        </p:spPr>
        <p:txBody>
          <a:bodyPr/>
          <a:lstStyle/>
          <a:p>
            <a:fld id="{63E6F0FE-6D3F-4C2A-8E45-33D756A87B75}" type="slidenum">
              <a:rPr lang="zh-CN" altLang="en-US"/>
              <a:pPr/>
              <a:t>33</a:t>
            </a:fld>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en-US" altLang="zh-CN" b="1" dirty="0"/>
              <a:t>DA </a:t>
            </a:r>
            <a:r>
              <a:rPr b="1" dirty="0"/>
              <a:t>和</a:t>
            </a:r>
            <a:r>
              <a:rPr lang="en-US" altLang="zh-CN" b="1" dirty="0"/>
              <a:t> BM</a:t>
            </a:r>
            <a:endParaRPr b="1" dirty="0"/>
          </a:p>
        </p:txBody>
      </p:sp>
      <p:sp>
        <p:nvSpPr>
          <p:cNvPr id="3" name="内容占位符 2"/>
          <p:cNvSpPr>
            <a:spLocks noGrp="1"/>
          </p:cNvSpPr>
          <p:nvPr>
            <p:ph idx="1"/>
          </p:nvPr>
        </p:nvSpPr>
        <p:spPr>
          <a:xfrm>
            <a:off x="457200" y="1412875"/>
            <a:ext cx="8229600" cy="4895850"/>
          </a:xfrm>
        </p:spPr>
        <p:txBody>
          <a:bodyPr>
            <a:normAutofit/>
          </a:bodyPr>
          <a:lstStyle/>
          <a:p>
            <a:pPr>
              <a:defRPr/>
            </a:pPr>
            <a:r>
              <a:rPr lang="en-US" altLang="zh-CN" dirty="0">
                <a:solidFill>
                  <a:schemeClr val="tx2"/>
                </a:solidFill>
              </a:rPr>
              <a:t>DAO</a:t>
            </a:r>
            <a:r>
              <a:rPr lang="zh-CN" altLang="en-US" dirty="0">
                <a:solidFill>
                  <a:schemeClr val="tx2"/>
                </a:solidFill>
              </a:rPr>
              <a:t>封装了数据访问对象</a:t>
            </a:r>
            <a:r>
              <a:rPr lang="en-US" altLang="zh-CN" dirty="0">
                <a:solidFill>
                  <a:schemeClr val="tx2"/>
                </a:solidFill>
              </a:rPr>
              <a:t>DA(Data Access)</a:t>
            </a:r>
            <a:r>
              <a:rPr lang="zh-CN" altLang="en-US" dirty="0" smtClean="0">
                <a:solidFill>
                  <a:schemeClr val="tx2"/>
                </a:solidFill>
              </a:rPr>
              <a:t>。</a:t>
            </a:r>
            <a:endParaRPr lang="en-US" altLang="zh-CN" dirty="0" smtClean="0">
              <a:solidFill>
                <a:schemeClr val="tx2"/>
              </a:solidFill>
            </a:endParaRPr>
          </a:p>
          <a:p>
            <a:pPr lvl="1">
              <a:defRPr/>
            </a:pPr>
            <a:r>
              <a:rPr lang="en-US" altLang="zh-CN" dirty="0" smtClean="0"/>
              <a:t>DA</a:t>
            </a:r>
            <a:r>
              <a:rPr lang="zh-CN" altLang="en-US" dirty="0"/>
              <a:t>负责对资源层连接，创建数据库连接</a:t>
            </a:r>
            <a:r>
              <a:rPr lang="en-US" altLang="zh-CN" dirty="0"/>
              <a:t>Connection </a:t>
            </a:r>
            <a:r>
              <a:rPr lang="zh-CN" altLang="en-US" dirty="0"/>
              <a:t>对象，然后将数据库的基本操作</a:t>
            </a:r>
            <a:r>
              <a:rPr lang="en-US" altLang="zh-CN" dirty="0"/>
              <a:t>CRUD ( Create</a:t>
            </a:r>
            <a:r>
              <a:rPr lang="zh-CN" altLang="en-US" dirty="0"/>
              <a:t>、</a:t>
            </a:r>
            <a:r>
              <a:rPr lang="en-US" altLang="zh-CN" dirty="0"/>
              <a:t>Read</a:t>
            </a:r>
            <a:r>
              <a:rPr lang="zh-CN" altLang="en-US" dirty="0"/>
              <a:t>、</a:t>
            </a:r>
            <a:r>
              <a:rPr lang="en-US" altLang="zh-CN" dirty="0"/>
              <a:t>Update</a:t>
            </a:r>
            <a:r>
              <a:rPr lang="zh-CN" altLang="en-US" dirty="0"/>
              <a:t>和</a:t>
            </a:r>
            <a:r>
              <a:rPr lang="en-US" altLang="zh-CN" dirty="0"/>
              <a:t>Delete)</a:t>
            </a:r>
            <a:r>
              <a:rPr lang="zh-CN" altLang="en-US" dirty="0"/>
              <a:t>全部封装在里面，为业务逻辑层提供</a:t>
            </a:r>
            <a:r>
              <a:rPr lang="en-US" altLang="zh-CN" dirty="0"/>
              <a:t>save</a:t>
            </a:r>
            <a:r>
              <a:rPr lang="zh-CN" altLang="en-US" dirty="0"/>
              <a:t>、</a:t>
            </a:r>
            <a:r>
              <a:rPr lang="en-US" altLang="zh-CN" dirty="0"/>
              <a:t>load</a:t>
            </a:r>
            <a:r>
              <a:rPr lang="zh-CN" altLang="en-US" dirty="0"/>
              <a:t>、</a:t>
            </a:r>
            <a:r>
              <a:rPr lang="en-US" altLang="zh-CN" dirty="0"/>
              <a:t>find</a:t>
            </a:r>
            <a:r>
              <a:rPr lang="zh-CN" altLang="en-US" dirty="0"/>
              <a:t>、</a:t>
            </a:r>
            <a:r>
              <a:rPr lang="en-US" altLang="zh-CN" dirty="0" err="1"/>
              <a:t>saveandupdate</a:t>
            </a:r>
            <a:r>
              <a:rPr lang="zh-CN" altLang="en-US" dirty="0"/>
              <a:t>等面向对象的操作方法。 </a:t>
            </a:r>
          </a:p>
          <a:p>
            <a:pPr>
              <a:defRPr/>
            </a:pPr>
            <a:r>
              <a:rPr lang="en-US" altLang="zh-CN" dirty="0" smtClean="0">
                <a:solidFill>
                  <a:schemeClr val="tx2"/>
                </a:solidFill>
              </a:rPr>
              <a:t>DAO</a:t>
            </a:r>
            <a:r>
              <a:rPr lang="zh-CN" altLang="en-US" dirty="0">
                <a:solidFill>
                  <a:schemeClr val="tx2"/>
                </a:solidFill>
              </a:rPr>
              <a:t>封装业务流程访问对象</a:t>
            </a:r>
            <a:r>
              <a:rPr lang="en-US" altLang="zh-CN" dirty="0">
                <a:solidFill>
                  <a:schemeClr val="tx2"/>
                </a:solidFill>
              </a:rPr>
              <a:t>Domain Object</a:t>
            </a:r>
            <a:r>
              <a:rPr lang="zh-CN" altLang="en-US" dirty="0">
                <a:solidFill>
                  <a:schemeClr val="tx2"/>
                </a:solidFill>
              </a:rPr>
              <a:t>，也称为业务逻辑</a:t>
            </a:r>
            <a:r>
              <a:rPr lang="en-US" altLang="zh-CN" dirty="0">
                <a:solidFill>
                  <a:schemeClr val="tx2"/>
                </a:solidFill>
              </a:rPr>
              <a:t>BM(Business Model)</a:t>
            </a:r>
            <a:r>
              <a:rPr lang="zh-CN" altLang="en-US" dirty="0" smtClean="0">
                <a:solidFill>
                  <a:schemeClr val="tx2"/>
                </a:solidFill>
              </a:rPr>
              <a:t>。</a:t>
            </a:r>
            <a:endParaRPr lang="en-US" altLang="zh-CN" dirty="0" smtClean="0">
              <a:solidFill>
                <a:schemeClr val="tx2"/>
              </a:solidFill>
            </a:endParaRPr>
          </a:p>
          <a:p>
            <a:pPr lvl="1">
              <a:defRPr/>
            </a:pPr>
            <a:r>
              <a:rPr lang="zh-CN" altLang="en-US" dirty="0" smtClean="0"/>
              <a:t>该</a:t>
            </a:r>
            <a:r>
              <a:rPr lang="zh-CN" altLang="en-US" dirty="0"/>
              <a:t>层对象依赖于下层的</a:t>
            </a:r>
            <a:r>
              <a:rPr lang="en-US" altLang="zh-CN" dirty="0"/>
              <a:t>DA</a:t>
            </a:r>
            <a:r>
              <a:rPr lang="zh-CN" altLang="en-US" dirty="0"/>
              <a:t>，提供给上级业务流程，封装业务流程中使用的所有业务方法，如</a:t>
            </a:r>
            <a:r>
              <a:rPr lang="en-US" altLang="zh-CN" dirty="0" err="1"/>
              <a:t>Add_Student</a:t>
            </a:r>
            <a:r>
              <a:rPr lang="en-US" altLang="zh-CN" dirty="0"/>
              <a:t>()</a:t>
            </a:r>
            <a:r>
              <a:rPr lang="zh-CN" altLang="en-US" dirty="0"/>
              <a:t>、</a:t>
            </a:r>
            <a:r>
              <a:rPr lang="en-US" altLang="zh-CN" dirty="0" err="1"/>
              <a:t>findById</a:t>
            </a:r>
            <a:r>
              <a:rPr lang="en-US" altLang="zh-CN" dirty="0"/>
              <a:t>()</a:t>
            </a:r>
            <a:r>
              <a:rPr lang="zh-CN" altLang="en-US" dirty="0"/>
              <a:t>、</a:t>
            </a:r>
            <a:r>
              <a:rPr lang="en-US" altLang="zh-CN" dirty="0" err="1"/>
              <a:t>get_Score</a:t>
            </a:r>
            <a:r>
              <a:rPr lang="en-US" altLang="zh-CN" dirty="0"/>
              <a:t>()</a:t>
            </a:r>
            <a:r>
              <a:rPr lang="zh-CN" altLang="en-US" dirty="0"/>
              <a:t>等。 </a:t>
            </a:r>
          </a:p>
          <a:p>
            <a:pPr>
              <a:defRPr/>
            </a:pPr>
            <a:endParaRPr lang="zh-CN" altLang="en-US" dirty="0"/>
          </a:p>
        </p:txBody>
      </p:sp>
      <p:sp>
        <p:nvSpPr>
          <p:cNvPr id="37892" name="灯片编号占位符 3"/>
          <p:cNvSpPr>
            <a:spLocks noGrp="1"/>
          </p:cNvSpPr>
          <p:nvPr>
            <p:ph type="sldNum" sz="quarter" idx="12"/>
          </p:nvPr>
        </p:nvSpPr>
        <p:spPr bwMode="auto">
          <a:noFill/>
          <a:ln>
            <a:miter lim="800000"/>
            <a:headEnd/>
            <a:tailEnd/>
          </a:ln>
        </p:spPr>
        <p:txBody>
          <a:bodyPr/>
          <a:lstStyle/>
          <a:p>
            <a:fld id="{FC412ACE-1A4E-4F7C-9C75-B8F3EB06C77A}" type="slidenum">
              <a:rPr lang="zh-CN" altLang="en-US"/>
              <a:pPr/>
              <a:t>34</a:t>
            </a:fld>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9" name="Rectangle 7"/>
          <p:cNvSpPr>
            <a:spLocks noChangeArrowheads="1"/>
          </p:cNvSpPr>
          <p:nvPr/>
        </p:nvSpPr>
        <p:spPr bwMode="auto">
          <a:xfrm>
            <a:off x="1169988" y="1725613"/>
            <a:ext cx="6462712" cy="4105275"/>
          </a:xfrm>
          <a:prstGeom prst="rect">
            <a:avLst/>
          </a:prstGeom>
          <a:noFill/>
          <a:ln w="9525">
            <a:noFill/>
            <a:miter lim="800000"/>
            <a:headEnd/>
            <a:tailEnd/>
          </a:ln>
        </p:spPr>
        <p:txBody>
          <a:bodyPr/>
          <a:lstStyle/>
          <a:p>
            <a:pPr marL="742950" lvl="1" indent="-296863" eaLnBrk="1" hangingPunct="1">
              <a:spcBef>
                <a:spcPct val="55000"/>
              </a:spcBef>
              <a:buFont typeface="Wingdings" pitchFamily="2" charset="2"/>
              <a:buNone/>
            </a:pPr>
            <a:endParaRPr lang="zh-CN" altLang="en-US"/>
          </a:p>
          <a:p>
            <a:pPr marL="742950" lvl="1" indent="-296863" eaLnBrk="1" hangingPunct="1">
              <a:spcBef>
                <a:spcPct val="55000"/>
              </a:spcBef>
              <a:buFont typeface="Wingdings" pitchFamily="2" charset="2"/>
              <a:buChar char="Ø"/>
            </a:pPr>
            <a:endParaRPr lang="en-US" altLang="zh-CN" sz="2400"/>
          </a:p>
          <a:p>
            <a:pPr marL="266700" indent="-266700" eaLnBrk="1" hangingPunct="1">
              <a:spcBef>
                <a:spcPct val="55000"/>
              </a:spcBef>
            </a:pPr>
            <a:endParaRPr lang="zh-CN" altLang="en-US" sz="2400" b="1">
              <a:latin typeface="黑体" pitchFamily="49" charset="-122"/>
              <a:ea typeface="黑体" pitchFamily="49" charset="-122"/>
            </a:endParaRPr>
          </a:p>
        </p:txBody>
      </p:sp>
      <p:sp>
        <p:nvSpPr>
          <p:cNvPr id="38915" name="Rectangle 36"/>
          <p:cNvSpPr>
            <a:spLocks noChangeArrowheads="1"/>
          </p:cNvSpPr>
          <p:nvPr/>
        </p:nvSpPr>
        <p:spPr bwMode="ltGray">
          <a:xfrm>
            <a:off x="0" y="0"/>
            <a:ext cx="9144000" cy="0"/>
          </a:xfrm>
          <a:prstGeom prst="rect">
            <a:avLst/>
          </a:prstGeom>
          <a:noFill/>
          <a:ln w="9525" algn="ctr">
            <a:noFill/>
            <a:miter lim="800000"/>
            <a:headEnd/>
            <a:tailEnd/>
          </a:ln>
          <a:effectLst>
            <a:prstShdw prst="shdw17" dist="17961" dir="2700000">
              <a:srgbClr val="7A8E99"/>
            </a:prstShdw>
          </a:effectLst>
        </p:spPr>
        <p:txBody>
          <a:bodyPr wrap="none" anchor="ctr">
            <a:spAutoFit/>
          </a:bodyPr>
          <a:lstStyle/>
          <a:p>
            <a:pPr eaLnBrk="1" hangingPunct="1"/>
            <a:endParaRPr lang="zh-CN" altLang="en-US"/>
          </a:p>
        </p:txBody>
      </p:sp>
      <p:sp>
        <p:nvSpPr>
          <p:cNvPr id="38916" name="Text Box 18"/>
          <p:cNvSpPr txBox="1">
            <a:spLocks noChangeArrowheads="1"/>
          </p:cNvSpPr>
          <p:nvPr/>
        </p:nvSpPr>
        <p:spPr bwMode="ltGray">
          <a:xfrm>
            <a:off x="539750" y="1365250"/>
            <a:ext cx="7993063" cy="4386263"/>
          </a:xfrm>
          <a:prstGeom prst="rect">
            <a:avLst/>
          </a:prstGeom>
          <a:noFill/>
          <a:ln w="9525" algn="ctr">
            <a:noFill/>
            <a:miter lim="800000"/>
            <a:headEnd/>
            <a:tailEnd/>
          </a:ln>
          <a:effectLst>
            <a:prstShdw prst="shdw17" dist="17961" dir="2700000">
              <a:srgbClr val="7A8E99"/>
            </a:prstShdw>
          </a:effectLst>
        </p:spPr>
        <p:txBody>
          <a:bodyPr>
            <a:spAutoFit/>
          </a:bodyPr>
          <a:lstStyle/>
          <a:p>
            <a:pPr marL="342900" indent="-342900" eaLnBrk="1" hangingPunct="1">
              <a:spcBef>
                <a:spcPts val="600"/>
              </a:spcBef>
            </a:pPr>
            <a:r>
              <a:rPr lang="zh-CN" altLang="en-US" sz="2200" dirty="0">
                <a:solidFill>
                  <a:schemeClr val="tx2"/>
                </a:solidFill>
                <a:latin typeface="微软雅黑" pitchFamily="34" charset="-122"/>
                <a:ea typeface="微软雅黑" pitchFamily="34" charset="-122"/>
              </a:rPr>
              <a:t>① 实现了业务领域逻辑与数据访问逻辑解耦。将数据库连接组件</a:t>
            </a:r>
            <a:r>
              <a:rPr lang="en-US" altLang="zh-CN" sz="2200" dirty="0">
                <a:solidFill>
                  <a:schemeClr val="tx2"/>
                </a:solidFill>
                <a:latin typeface="微软雅黑" pitchFamily="34" charset="-122"/>
                <a:ea typeface="微软雅黑" pitchFamily="34" charset="-122"/>
              </a:rPr>
              <a:t>(JDBC</a:t>
            </a:r>
            <a:r>
              <a:rPr lang="zh-CN" altLang="en-US" sz="2200" dirty="0">
                <a:solidFill>
                  <a:schemeClr val="tx2"/>
                </a:solidFill>
                <a:latin typeface="微软雅黑" pitchFamily="34" charset="-122"/>
                <a:ea typeface="微软雅黑" pitchFamily="34" charset="-122"/>
              </a:rPr>
              <a:t>、</a:t>
            </a:r>
            <a:r>
              <a:rPr lang="en-US" altLang="zh-CN" sz="2200" dirty="0">
                <a:solidFill>
                  <a:schemeClr val="tx2"/>
                </a:solidFill>
                <a:latin typeface="微软雅黑" pitchFamily="34" charset="-122"/>
                <a:ea typeface="微软雅黑" pitchFamily="34" charset="-122"/>
              </a:rPr>
              <a:t>ADO.net)</a:t>
            </a:r>
            <a:r>
              <a:rPr lang="zh-CN" altLang="en-US" sz="2200" dirty="0">
                <a:solidFill>
                  <a:schemeClr val="tx2"/>
                </a:solidFill>
                <a:latin typeface="微软雅黑" pitchFamily="34" charset="-122"/>
                <a:ea typeface="微软雅黑" pitchFamily="34" charset="-122"/>
              </a:rPr>
              <a:t>的使用从业务逻辑中隐藏起来，业务逻辑不再关心像</a:t>
            </a:r>
            <a:r>
              <a:rPr lang="en-US" altLang="zh-CN" sz="2200" dirty="0">
                <a:solidFill>
                  <a:schemeClr val="tx2"/>
                </a:solidFill>
                <a:latin typeface="微软雅黑" pitchFamily="34" charset="-122"/>
                <a:ea typeface="微软雅黑" pitchFamily="34" charset="-122"/>
              </a:rPr>
              <a:t>JDBC</a:t>
            </a:r>
            <a:r>
              <a:rPr lang="zh-CN" altLang="en-US" sz="2200" dirty="0">
                <a:solidFill>
                  <a:schemeClr val="tx2"/>
                </a:solidFill>
                <a:latin typeface="微软雅黑" pitchFamily="34" charset="-122"/>
                <a:ea typeface="微软雅黑" pitchFamily="34" charset="-122"/>
              </a:rPr>
              <a:t>这样的底层操作，全权将其交给</a:t>
            </a:r>
            <a:r>
              <a:rPr lang="en-US" altLang="zh-CN" sz="2200" dirty="0">
                <a:solidFill>
                  <a:schemeClr val="tx2"/>
                </a:solidFill>
                <a:latin typeface="微软雅黑" pitchFamily="34" charset="-122"/>
                <a:ea typeface="微软雅黑" pitchFamily="34" charset="-122"/>
              </a:rPr>
              <a:t>DAO</a:t>
            </a:r>
            <a:r>
              <a:rPr lang="zh-CN" altLang="en-US" sz="2200" dirty="0">
                <a:solidFill>
                  <a:schemeClr val="tx2"/>
                </a:solidFill>
                <a:latin typeface="微软雅黑" pitchFamily="34" charset="-122"/>
                <a:ea typeface="微软雅黑" pitchFamily="34" charset="-122"/>
              </a:rPr>
              <a:t>处理。当资源层更改</a:t>
            </a:r>
            <a:r>
              <a:rPr lang="en-US" altLang="zh-CN" sz="2200" dirty="0">
                <a:solidFill>
                  <a:schemeClr val="tx2"/>
                </a:solidFill>
                <a:latin typeface="微软雅黑" pitchFamily="34" charset="-122"/>
                <a:ea typeface="微软雅黑" pitchFamily="34" charset="-122"/>
              </a:rPr>
              <a:t>DBMS</a:t>
            </a:r>
            <a:r>
              <a:rPr lang="zh-CN" altLang="en-US" sz="2200" dirty="0">
                <a:solidFill>
                  <a:schemeClr val="tx2"/>
                </a:solidFill>
                <a:latin typeface="微软雅黑" pitchFamily="34" charset="-122"/>
                <a:ea typeface="微软雅黑" pitchFamily="34" charset="-122"/>
              </a:rPr>
              <a:t>时，只需修改</a:t>
            </a:r>
            <a:r>
              <a:rPr lang="en-US" altLang="zh-CN" sz="2200" dirty="0">
                <a:solidFill>
                  <a:schemeClr val="tx2"/>
                </a:solidFill>
                <a:latin typeface="微软雅黑" pitchFamily="34" charset="-122"/>
                <a:ea typeface="微软雅黑" pitchFamily="34" charset="-122"/>
              </a:rPr>
              <a:t>DAO</a:t>
            </a:r>
            <a:r>
              <a:rPr lang="zh-CN" altLang="en-US" sz="2200" dirty="0">
                <a:solidFill>
                  <a:schemeClr val="tx2"/>
                </a:solidFill>
                <a:latin typeface="微软雅黑" pitchFamily="34" charset="-122"/>
                <a:ea typeface="微软雅黑" pitchFamily="34" charset="-122"/>
              </a:rPr>
              <a:t>，而不必重写业务逻辑代码；</a:t>
            </a:r>
          </a:p>
          <a:p>
            <a:pPr marL="342900" indent="-342900" eaLnBrk="1" hangingPunct="1">
              <a:spcBef>
                <a:spcPts val="600"/>
              </a:spcBef>
            </a:pPr>
            <a:r>
              <a:rPr lang="zh-CN" altLang="en-US" sz="2200" dirty="0">
                <a:solidFill>
                  <a:schemeClr val="tx2"/>
                </a:solidFill>
                <a:latin typeface="微软雅黑" pitchFamily="34" charset="-122"/>
                <a:ea typeface="微软雅黑" pitchFamily="34" charset="-122"/>
              </a:rPr>
              <a:t>② 实现数据逻辑结构与物理存储结构的分离，物理结构用</a:t>
            </a:r>
            <a:r>
              <a:rPr lang="en-US" altLang="zh-CN" sz="2200" dirty="0">
                <a:solidFill>
                  <a:schemeClr val="tx2"/>
                </a:solidFill>
                <a:latin typeface="微软雅黑" pitchFamily="34" charset="-122"/>
                <a:ea typeface="微软雅黑" pitchFamily="34" charset="-122"/>
              </a:rPr>
              <a:t>R</a:t>
            </a:r>
            <a:r>
              <a:rPr lang="zh-CN" altLang="en-US" sz="2200" dirty="0">
                <a:solidFill>
                  <a:schemeClr val="tx2"/>
                </a:solidFill>
                <a:latin typeface="微软雅黑" pitchFamily="34" charset="-122"/>
                <a:ea typeface="微软雅黑" pitchFamily="34" charset="-122"/>
              </a:rPr>
              <a:t>封装，逻辑结构用</a:t>
            </a:r>
            <a:r>
              <a:rPr lang="en-US" altLang="zh-CN" sz="2200" dirty="0">
                <a:solidFill>
                  <a:schemeClr val="tx2"/>
                </a:solidFill>
                <a:latin typeface="微软雅黑" pitchFamily="34" charset="-122"/>
                <a:ea typeface="微软雅黑" pitchFamily="34" charset="-122"/>
              </a:rPr>
              <a:t>DO</a:t>
            </a:r>
            <a:r>
              <a:rPr lang="zh-CN" altLang="en-US" sz="2200" dirty="0">
                <a:solidFill>
                  <a:schemeClr val="tx2"/>
                </a:solidFill>
                <a:latin typeface="微软雅黑" pitchFamily="34" charset="-122"/>
                <a:ea typeface="微软雅黑" pitchFamily="34" charset="-122"/>
              </a:rPr>
              <a:t>封装，</a:t>
            </a:r>
            <a:r>
              <a:rPr lang="en-US" altLang="zh-CN" sz="2200" dirty="0">
                <a:solidFill>
                  <a:schemeClr val="tx2"/>
                </a:solidFill>
                <a:latin typeface="微软雅黑" pitchFamily="34" charset="-122"/>
                <a:ea typeface="微软雅黑" pitchFamily="34" charset="-122"/>
              </a:rPr>
              <a:t>DO</a:t>
            </a:r>
            <a:r>
              <a:rPr lang="zh-CN" altLang="en-US" sz="2200" dirty="0">
                <a:solidFill>
                  <a:schemeClr val="tx2"/>
                </a:solidFill>
                <a:latin typeface="微软雅黑" pitchFamily="34" charset="-122"/>
                <a:ea typeface="微软雅黑" pitchFamily="34" charset="-122"/>
              </a:rPr>
              <a:t>是数据表达对象化。</a:t>
            </a:r>
          </a:p>
          <a:p>
            <a:pPr marL="342900" indent="-342900" eaLnBrk="1" hangingPunct="1">
              <a:spcBef>
                <a:spcPts val="600"/>
              </a:spcBef>
            </a:pPr>
            <a:r>
              <a:rPr lang="zh-CN" altLang="en-US" sz="2200" dirty="0">
                <a:solidFill>
                  <a:schemeClr val="tx2"/>
                </a:solidFill>
                <a:latin typeface="微软雅黑" pitchFamily="34" charset="-122"/>
                <a:ea typeface="微软雅黑" pitchFamily="34" charset="-122"/>
              </a:rPr>
              <a:t>③ 数据操作对象化，在业务层对数据的访问完全脱离</a:t>
            </a:r>
            <a:r>
              <a:rPr lang="en-US" altLang="zh-CN" sz="2200" dirty="0">
                <a:solidFill>
                  <a:schemeClr val="tx2"/>
                </a:solidFill>
                <a:latin typeface="微软雅黑" pitchFamily="34" charset="-122"/>
                <a:ea typeface="微软雅黑" pitchFamily="34" charset="-122"/>
              </a:rPr>
              <a:t>SQL</a:t>
            </a:r>
            <a:r>
              <a:rPr lang="zh-CN" altLang="en-US" sz="2200" dirty="0">
                <a:solidFill>
                  <a:schemeClr val="tx2"/>
                </a:solidFill>
                <a:latin typeface="微软雅黑" pitchFamily="34" charset="-122"/>
                <a:ea typeface="微软雅黑" pitchFamily="34" charset="-122"/>
              </a:rPr>
              <a:t>语句</a:t>
            </a:r>
            <a:r>
              <a:rPr lang="en-US" altLang="zh-CN" sz="2200" dirty="0">
                <a:solidFill>
                  <a:schemeClr val="tx2"/>
                </a:solidFill>
                <a:latin typeface="微软雅黑" pitchFamily="34" charset="-122"/>
                <a:ea typeface="微软雅黑" pitchFamily="34" charset="-122"/>
              </a:rPr>
              <a:t>(select</a:t>
            </a:r>
            <a:r>
              <a:rPr lang="zh-CN" altLang="en-US" sz="2200" dirty="0">
                <a:solidFill>
                  <a:schemeClr val="tx2"/>
                </a:solidFill>
                <a:latin typeface="微软雅黑" pitchFamily="34" charset="-122"/>
                <a:ea typeface="微软雅黑" pitchFamily="34" charset="-122"/>
              </a:rPr>
              <a:t>、</a:t>
            </a:r>
            <a:r>
              <a:rPr lang="en-US" altLang="zh-CN" sz="2200" dirty="0">
                <a:solidFill>
                  <a:schemeClr val="tx2"/>
                </a:solidFill>
                <a:latin typeface="微软雅黑" pitchFamily="34" charset="-122"/>
                <a:ea typeface="微软雅黑" pitchFamily="34" charset="-122"/>
              </a:rPr>
              <a:t>insert</a:t>
            </a:r>
            <a:r>
              <a:rPr lang="zh-CN" altLang="en-US" sz="2200" dirty="0">
                <a:solidFill>
                  <a:schemeClr val="tx2"/>
                </a:solidFill>
                <a:latin typeface="微软雅黑" pitchFamily="34" charset="-122"/>
                <a:ea typeface="微软雅黑" pitchFamily="34" charset="-122"/>
              </a:rPr>
              <a:t>、</a:t>
            </a:r>
            <a:r>
              <a:rPr lang="en-US" altLang="zh-CN" sz="2200" dirty="0">
                <a:solidFill>
                  <a:schemeClr val="tx2"/>
                </a:solidFill>
                <a:latin typeface="微软雅黑" pitchFamily="34" charset="-122"/>
                <a:ea typeface="微软雅黑" pitchFamily="34" charset="-122"/>
              </a:rPr>
              <a:t>update)</a:t>
            </a:r>
            <a:r>
              <a:rPr lang="zh-CN" altLang="en-US" sz="2200" dirty="0">
                <a:solidFill>
                  <a:schemeClr val="tx2"/>
                </a:solidFill>
                <a:latin typeface="微软雅黑" pitchFamily="34" charset="-122"/>
                <a:ea typeface="微软雅黑" pitchFamily="34" charset="-122"/>
              </a:rPr>
              <a:t>，采用面向对象操作，如</a:t>
            </a:r>
            <a:r>
              <a:rPr lang="en-US" altLang="zh-CN" sz="2200" dirty="0" err="1">
                <a:solidFill>
                  <a:schemeClr val="tx2"/>
                </a:solidFill>
                <a:latin typeface="微软雅黑" pitchFamily="34" charset="-122"/>
                <a:ea typeface="微软雅黑" pitchFamily="34" charset="-122"/>
              </a:rPr>
              <a:t>studentA.getName</a:t>
            </a:r>
            <a:r>
              <a:rPr lang="en-US" altLang="zh-CN" sz="2200" dirty="0">
                <a:solidFill>
                  <a:schemeClr val="tx2"/>
                </a:solidFill>
                <a:latin typeface="微软雅黑" pitchFamily="34" charset="-122"/>
                <a:ea typeface="微软雅黑" pitchFamily="34" charset="-122"/>
              </a:rPr>
              <a:t>( )</a:t>
            </a:r>
            <a:r>
              <a:rPr lang="zh-CN" altLang="en-US" sz="2200" dirty="0">
                <a:solidFill>
                  <a:schemeClr val="tx2"/>
                </a:solidFill>
                <a:latin typeface="微软雅黑" pitchFamily="34" charset="-122"/>
                <a:ea typeface="微软雅黑" pitchFamily="34" charset="-122"/>
              </a:rPr>
              <a:t>；</a:t>
            </a:r>
          </a:p>
          <a:p>
            <a:pPr marL="342900" indent="-342900" eaLnBrk="1" hangingPunct="1">
              <a:spcBef>
                <a:spcPts val="600"/>
              </a:spcBef>
            </a:pPr>
            <a:r>
              <a:rPr lang="zh-CN" altLang="en-US" sz="2200" dirty="0">
                <a:solidFill>
                  <a:schemeClr val="tx2"/>
                </a:solidFill>
                <a:latin typeface="微软雅黑" pitchFamily="34" charset="-122"/>
                <a:ea typeface="微软雅黑" pitchFamily="34" charset="-122"/>
              </a:rPr>
              <a:t>④ 在应用程序结构上，逻辑层完全使用</a:t>
            </a:r>
            <a:r>
              <a:rPr lang="en-US" altLang="zh-CN" sz="2200" dirty="0">
                <a:solidFill>
                  <a:schemeClr val="tx2"/>
                </a:solidFill>
                <a:latin typeface="微软雅黑" pitchFamily="34" charset="-122"/>
                <a:ea typeface="微软雅黑" pitchFamily="34" charset="-122"/>
              </a:rPr>
              <a:t>Object</a:t>
            </a:r>
            <a:r>
              <a:rPr lang="zh-CN" altLang="en-US" sz="2200" dirty="0">
                <a:solidFill>
                  <a:schemeClr val="tx2"/>
                </a:solidFill>
                <a:latin typeface="微软雅黑" pitchFamily="34" charset="-122"/>
                <a:ea typeface="微软雅黑" pitchFamily="34" charset="-122"/>
              </a:rPr>
              <a:t>，数据设计也是对象化，编码上发挥</a:t>
            </a:r>
            <a:r>
              <a:rPr lang="en-US" altLang="zh-CN" sz="2200" dirty="0">
                <a:solidFill>
                  <a:schemeClr val="tx2"/>
                </a:solidFill>
                <a:latin typeface="微软雅黑" pitchFamily="34" charset="-122"/>
                <a:ea typeface="微软雅黑" pitchFamily="34" charset="-122"/>
              </a:rPr>
              <a:t>OO</a:t>
            </a:r>
            <a:r>
              <a:rPr lang="zh-CN" altLang="en-US" sz="2200" dirty="0">
                <a:solidFill>
                  <a:schemeClr val="tx2"/>
                </a:solidFill>
                <a:latin typeface="微软雅黑" pitchFamily="34" charset="-122"/>
                <a:ea typeface="微软雅黑" pitchFamily="34" charset="-122"/>
              </a:rPr>
              <a:t>的继承、关联、组合特点。 </a:t>
            </a:r>
          </a:p>
        </p:txBody>
      </p:sp>
      <p:sp>
        <p:nvSpPr>
          <p:cNvPr id="38917" name="Rectangle 19"/>
          <p:cNvSpPr>
            <a:spLocks noChangeArrowheads="1"/>
          </p:cNvSpPr>
          <p:nvPr/>
        </p:nvSpPr>
        <p:spPr bwMode="ltGray">
          <a:xfrm>
            <a:off x="0" y="2386013"/>
            <a:ext cx="9144000" cy="0"/>
          </a:xfrm>
          <a:prstGeom prst="rect">
            <a:avLst/>
          </a:prstGeom>
          <a:noFill/>
          <a:ln w="9525" algn="ctr">
            <a:noFill/>
            <a:miter lim="800000"/>
            <a:headEnd/>
            <a:tailEnd/>
          </a:ln>
          <a:effectLst>
            <a:prstShdw prst="shdw17" dist="17961" dir="2700000">
              <a:srgbClr val="7A8E99"/>
            </a:prstShdw>
          </a:effectLst>
        </p:spPr>
        <p:txBody>
          <a:bodyPr wrap="none" anchor="ctr">
            <a:spAutoFit/>
          </a:bodyPr>
          <a:lstStyle/>
          <a:p>
            <a:endParaRPr lang="zh-CN" altLang="en-US"/>
          </a:p>
        </p:txBody>
      </p:sp>
      <p:sp>
        <p:nvSpPr>
          <p:cNvPr id="38918" name="Rectangle 20"/>
          <p:cNvSpPr>
            <a:spLocks noChangeArrowheads="1"/>
          </p:cNvSpPr>
          <p:nvPr/>
        </p:nvSpPr>
        <p:spPr bwMode="ltGray">
          <a:xfrm>
            <a:off x="0" y="2386013"/>
            <a:ext cx="9144000" cy="0"/>
          </a:xfrm>
          <a:prstGeom prst="rect">
            <a:avLst/>
          </a:prstGeom>
          <a:noFill/>
          <a:ln w="9525" algn="ctr">
            <a:noFill/>
            <a:miter lim="800000"/>
            <a:headEnd/>
            <a:tailEnd/>
          </a:ln>
          <a:effectLst>
            <a:prstShdw prst="shdw17" dist="17961" dir="2700000">
              <a:srgbClr val="7A8E99"/>
            </a:prstShdw>
          </a:effectLst>
        </p:spPr>
        <p:txBody>
          <a:bodyPr wrap="none" anchor="ctr">
            <a:spAutoFit/>
          </a:bodyPr>
          <a:lstStyle/>
          <a:p>
            <a:pPr eaLnBrk="1" hangingPunct="1"/>
            <a:endParaRPr lang="zh-CN" altLang="en-US"/>
          </a:p>
        </p:txBody>
      </p:sp>
      <p:sp>
        <p:nvSpPr>
          <p:cNvPr id="38919" name="Rectangle 21"/>
          <p:cNvSpPr>
            <a:spLocks noChangeArrowheads="1"/>
          </p:cNvSpPr>
          <p:nvPr/>
        </p:nvSpPr>
        <p:spPr bwMode="ltGray">
          <a:xfrm>
            <a:off x="0" y="4341813"/>
            <a:ext cx="9144000" cy="0"/>
          </a:xfrm>
          <a:prstGeom prst="rect">
            <a:avLst/>
          </a:prstGeom>
          <a:noFill/>
          <a:ln w="9525" algn="ctr">
            <a:noFill/>
            <a:miter lim="800000"/>
            <a:headEnd/>
            <a:tailEnd/>
          </a:ln>
          <a:effectLst>
            <a:prstShdw prst="shdw17" dist="17961" dir="2700000">
              <a:srgbClr val="7A8E99"/>
            </a:prstShdw>
          </a:effectLst>
        </p:spPr>
        <p:txBody>
          <a:bodyPr wrap="none" anchor="ctr">
            <a:spAutoFit/>
          </a:bodyPr>
          <a:lstStyle/>
          <a:p>
            <a:endParaRPr lang="zh-CN" altLang="en-US"/>
          </a:p>
        </p:txBody>
      </p:sp>
      <p:sp>
        <p:nvSpPr>
          <p:cNvPr id="2" name="标题 1"/>
          <p:cNvSpPr>
            <a:spLocks noGrp="1"/>
          </p:cNvSpPr>
          <p:nvPr>
            <p:ph type="title"/>
          </p:nvPr>
        </p:nvSpPr>
        <p:spPr>
          <a:xfrm>
            <a:off x="457200" y="188913"/>
            <a:ext cx="8229600" cy="944562"/>
          </a:xfrm>
        </p:spPr>
        <p:txBody>
          <a:bodyPr/>
          <a:lstStyle/>
          <a:p>
            <a:pPr>
              <a:defRPr/>
            </a:pPr>
            <a:r>
              <a:rPr b="1" dirty="0" smtClean="0"/>
              <a:t>持久层与</a:t>
            </a:r>
            <a:r>
              <a:rPr lang="en-US" altLang="zh-CN" b="1" dirty="0" smtClean="0"/>
              <a:t>DAO</a:t>
            </a:r>
            <a:r>
              <a:rPr b="1" dirty="0" smtClean="0"/>
              <a:t>的总结</a:t>
            </a:r>
            <a:endParaRPr b="1" dirty="0"/>
          </a:p>
        </p:txBody>
      </p:sp>
    </p:spTree>
  </p:cSld>
  <p:clrMapOvr>
    <a:masterClrMapping/>
  </p:clrMapOvr>
  <p:transition spd="slow"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nodePh="1">
                                  <p:stCondLst>
                                    <p:cond delay="0"/>
                                  </p:stCondLst>
                                  <p:endCondLst>
                                    <p:cond evt="begin" delay="0">
                                      <p:tn val="5"/>
                                    </p:cond>
                                  </p:endCondLst>
                                  <p:childTnLst>
                                    <p:set>
                                      <p:cBhvr>
                                        <p:cTn id="6" dur="1" fill="hold">
                                          <p:stCondLst>
                                            <p:cond delay="0"/>
                                          </p:stCondLst>
                                        </p:cTn>
                                        <p:tgtEl>
                                          <p:spTgt spid="740359"/>
                                        </p:tgtEl>
                                        <p:attrNameLst>
                                          <p:attrName>style.visibility</p:attrName>
                                        </p:attrNameLst>
                                      </p:cBhvr>
                                      <p:to>
                                        <p:strVal val="visible"/>
                                      </p:to>
                                    </p:set>
                                    <p:animEffect transition="in" filter="checkerboard(across)">
                                      <p:cBhvr>
                                        <p:cTn id="7" dur="500"/>
                                        <p:tgtEl>
                                          <p:spTgt spid="740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35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6"/>
          <p:cNvSpPr>
            <a:spLocks noChangeArrowheads="1"/>
          </p:cNvSpPr>
          <p:nvPr/>
        </p:nvSpPr>
        <p:spPr bwMode="ltGray">
          <a:xfrm>
            <a:off x="0" y="0"/>
            <a:ext cx="9144000" cy="0"/>
          </a:xfrm>
          <a:prstGeom prst="rect">
            <a:avLst/>
          </a:prstGeom>
          <a:noFill/>
          <a:ln w="9525" algn="ctr">
            <a:noFill/>
            <a:miter lim="800000"/>
            <a:headEnd/>
            <a:tailEnd/>
          </a:ln>
          <a:effectLst>
            <a:prstShdw prst="shdw17" dist="17961" dir="2700000">
              <a:srgbClr val="7A8E99"/>
            </a:prstShdw>
          </a:effectLst>
        </p:spPr>
        <p:txBody>
          <a:bodyPr wrap="none" anchor="ctr">
            <a:spAutoFit/>
          </a:bodyPr>
          <a:lstStyle/>
          <a:p>
            <a:pPr eaLnBrk="1" hangingPunct="1"/>
            <a:endParaRPr lang="zh-CN" altLang="en-US"/>
          </a:p>
        </p:txBody>
      </p:sp>
      <p:sp>
        <p:nvSpPr>
          <p:cNvPr id="2" name="标题 1"/>
          <p:cNvSpPr>
            <a:spLocks noGrp="1"/>
          </p:cNvSpPr>
          <p:nvPr>
            <p:ph type="title"/>
          </p:nvPr>
        </p:nvSpPr>
        <p:spPr/>
        <p:txBody>
          <a:bodyPr>
            <a:normAutofit fontScale="90000"/>
          </a:bodyPr>
          <a:lstStyle/>
          <a:p>
            <a:pPr>
              <a:defRPr/>
            </a:pPr>
            <a:r>
              <a:rPr b="1" dirty="0"/>
              <a:t>业务层的作用和结构</a:t>
            </a:r>
          </a:p>
        </p:txBody>
      </p:sp>
      <p:sp>
        <p:nvSpPr>
          <p:cNvPr id="3" name="内容占位符 2"/>
          <p:cNvSpPr>
            <a:spLocks noGrp="1"/>
          </p:cNvSpPr>
          <p:nvPr>
            <p:ph idx="1"/>
          </p:nvPr>
        </p:nvSpPr>
        <p:spPr>
          <a:xfrm>
            <a:off x="457200" y="1412875"/>
            <a:ext cx="8229600" cy="4895850"/>
          </a:xfrm>
        </p:spPr>
        <p:txBody>
          <a:bodyPr>
            <a:normAutofit/>
          </a:bodyPr>
          <a:lstStyle/>
          <a:p>
            <a:pPr>
              <a:defRPr/>
            </a:pPr>
            <a:r>
              <a:rPr lang="zh-CN" altLang="en-US" dirty="0">
                <a:solidFill>
                  <a:schemeClr val="tx2"/>
                </a:solidFill>
              </a:rPr>
              <a:t>“业务逻辑层”简称业务层，业务层是软件系统的核心，它是对客户层请求的响应，完成需求分析中描述的功能需求。业务层再由两个子层组成：</a:t>
            </a:r>
          </a:p>
          <a:p>
            <a:pPr>
              <a:defRPr/>
            </a:pPr>
            <a:r>
              <a:rPr lang="zh-CN" altLang="en-US" dirty="0">
                <a:solidFill>
                  <a:schemeClr val="tx2"/>
                </a:solidFill>
              </a:rPr>
              <a:t>① 业务流程层</a:t>
            </a:r>
            <a:r>
              <a:rPr lang="en-US" altLang="zh-CN" dirty="0">
                <a:solidFill>
                  <a:schemeClr val="tx2"/>
                </a:solidFill>
              </a:rPr>
              <a:t>BP(Business Process)</a:t>
            </a:r>
            <a:r>
              <a:rPr lang="zh-CN" altLang="en-US" dirty="0">
                <a:solidFill>
                  <a:schemeClr val="tx2"/>
                </a:solidFill>
              </a:rPr>
              <a:t>：它执行的就是需求分析模型中每个用例的事件流</a:t>
            </a:r>
            <a:r>
              <a:rPr lang="zh-CN" altLang="en-US" dirty="0" smtClean="0">
                <a:solidFill>
                  <a:schemeClr val="tx2"/>
                </a:solidFill>
              </a:rPr>
              <a:t>。</a:t>
            </a:r>
            <a:endParaRPr lang="en-US" altLang="zh-CN" dirty="0" smtClean="0">
              <a:solidFill>
                <a:schemeClr val="tx2"/>
              </a:solidFill>
            </a:endParaRPr>
          </a:p>
          <a:p>
            <a:pPr>
              <a:defRPr/>
            </a:pPr>
            <a:r>
              <a:rPr lang="zh-CN" altLang="en-US" dirty="0" smtClean="0">
                <a:solidFill>
                  <a:schemeClr val="tx2"/>
                </a:solidFill>
              </a:rPr>
              <a:t>② </a:t>
            </a:r>
            <a:r>
              <a:rPr lang="zh-CN" altLang="en-US" dirty="0">
                <a:solidFill>
                  <a:schemeClr val="tx2"/>
                </a:solidFill>
              </a:rPr>
              <a:t>业务模型层</a:t>
            </a:r>
            <a:r>
              <a:rPr lang="en-US" altLang="zh-CN" dirty="0">
                <a:solidFill>
                  <a:schemeClr val="tx2"/>
                </a:solidFill>
              </a:rPr>
              <a:t>BM(Business Model)</a:t>
            </a:r>
            <a:r>
              <a:rPr lang="zh-CN" altLang="en-US" dirty="0">
                <a:solidFill>
                  <a:schemeClr val="tx2"/>
                </a:solidFill>
              </a:rPr>
              <a:t>，该层是一个交错层，它既属于业务层也是</a:t>
            </a:r>
            <a:r>
              <a:rPr lang="en-US" altLang="zh-CN" dirty="0">
                <a:solidFill>
                  <a:schemeClr val="tx2"/>
                </a:solidFill>
              </a:rPr>
              <a:t>DAO</a:t>
            </a:r>
            <a:r>
              <a:rPr lang="zh-CN" altLang="en-US" dirty="0">
                <a:solidFill>
                  <a:schemeClr val="tx2"/>
                </a:solidFill>
              </a:rPr>
              <a:t>层。该层封装了</a:t>
            </a:r>
            <a:r>
              <a:rPr lang="en-US" altLang="zh-CN" dirty="0">
                <a:solidFill>
                  <a:schemeClr val="tx2"/>
                </a:solidFill>
              </a:rPr>
              <a:t>BP</a:t>
            </a:r>
            <a:r>
              <a:rPr lang="zh-CN" altLang="en-US" dirty="0">
                <a:solidFill>
                  <a:schemeClr val="tx2"/>
                </a:solidFill>
              </a:rPr>
              <a:t>层所用的业务方法。 </a:t>
            </a:r>
          </a:p>
          <a:p>
            <a:pPr>
              <a:defRPr/>
            </a:pPr>
            <a:endParaRPr lang="zh-CN" altLang="en-US" dirty="0"/>
          </a:p>
        </p:txBody>
      </p:sp>
    </p:spTree>
  </p:cSld>
  <p:clrMapOvr>
    <a:masterClrMapping/>
  </p:clrMapOvr>
  <p:transition spd="slow" advClick="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6"/>
          <p:cNvSpPr>
            <a:spLocks noChangeArrowheads="1"/>
          </p:cNvSpPr>
          <p:nvPr/>
        </p:nvSpPr>
        <p:spPr bwMode="ltGray">
          <a:xfrm>
            <a:off x="0" y="0"/>
            <a:ext cx="9144000" cy="0"/>
          </a:xfrm>
          <a:prstGeom prst="rect">
            <a:avLst/>
          </a:prstGeom>
          <a:noFill/>
          <a:ln w="9525" algn="ctr">
            <a:noFill/>
            <a:miter lim="800000"/>
            <a:headEnd/>
            <a:tailEnd/>
          </a:ln>
          <a:effectLst>
            <a:prstShdw prst="shdw17" dist="17961" dir="2700000">
              <a:srgbClr val="7A8E99"/>
            </a:prstShdw>
          </a:effectLst>
        </p:spPr>
        <p:txBody>
          <a:bodyPr wrap="none" anchor="ctr">
            <a:spAutoFit/>
          </a:bodyPr>
          <a:lstStyle/>
          <a:p>
            <a:pPr eaLnBrk="1" hangingPunct="1"/>
            <a:endParaRPr lang="zh-CN" altLang="en-US"/>
          </a:p>
        </p:txBody>
      </p:sp>
      <p:grpSp>
        <p:nvGrpSpPr>
          <p:cNvPr id="3" name="Group 41"/>
          <p:cNvGrpSpPr>
            <a:grpSpLocks noChangeAspect="1"/>
          </p:cNvGrpSpPr>
          <p:nvPr/>
        </p:nvGrpSpPr>
        <p:grpSpPr bwMode="auto">
          <a:xfrm>
            <a:off x="1268413" y="1198563"/>
            <a:ext cx="6913562" cy="4840287"/>
            <a:chOff x="-437" y="1080"/>
            <a:chExt cx="7434" cy="6345"/>
          </a:xfrm>
        </p:grpSpPr>
        <p:sp>
          <p:nvSpPr>
            <p:cNvPr id="41016" name="AutoShape 42"/>
            <p:cNvSpPr>
              <a:spLocks noChangeAspect="1" noChangeArrowheads="1"/>
            </p:cNvSpPr>
            <p:nvPr/>
          </p:nvSpPr>
          <p:spPr bwMode="auto">
            <a:xfrm>
              <a:off x="-437" y="1080"/>
              <a:ext cx="7434" cy="6325"/>
            </a:xfrm>
            <a:prstGeom prst="rect">
              <a:avLst/>
            </a:prstGeom>
            <a:noFill/>
            <a:ln w="9525">
              <a:noFill/>
              <a:miter lim="800000"/>
              <a:headEnd/>
              <a:tailEnd/>
            </a:ln>
          </p:spPr>
          <p:txBody>
            <a:bodyPr/>
            <a:lstStyle/>
            <a:p>
              <a:pPr eaLnBrk="1" hangingPunct="1"/>
              <a:endParaRPr lang="zh-CN" altLang="en-US" sz="1600"/>
            </a:p>
          </p:txBody>
        </p:sp>
        <p:sp>
          <p:nvSpPr>
            <p:cNvPr id="41017" name="Rectangle 43"/>
            <p:cNvSpPr>
              <a:spLocks noChangeArrowheads="1"/>
            </p:cNvSpPr>
            <p:nvPr/>
          </p:nvSpPr>
          <p:spPr bwMode="auto">
            <a:xfrm>
              <a:off x="-83" y="2849"/>
              <a:ext cx="2596" cy="4554"/>
            </a:xfrm>
            <a:prstGeom prst="rect">
              <a:avLst/>
            </a:prstGeom>
            <a:solidFill>
              <a:srgbClr val="BBE0E3"/>
            </a:solidFill>
            <a:ln w="9525">
              <a:solidFill>
                <a:srgbClr val="000000"/>
              </a:solidFill>
              <a:miter lim="800000"/>
              <a:headEnd/>
              <a:tailEnd/>
            </a:ln>
          </p:spPr>
          <p:txBody>
            <a:bodyPr lIns="120170" tIns="60085" rIns="120170" bIns="60085" anchor="ctr"/>
            <a:lstStyle/>
            <a:p>
              <a:pPr eaLnBrk="1" hangingPunct="1">
                <a:lnSpc>
                  <a:spcPct val="96000"/>
                </a:lnSpc>
              </a:pPr>
              <a:r>
                <a:rPr lang="zh-CN" altLang="en-US" sz="1600">
                  <a:solidFill>
                    <a:srgbClr val="000000"/>
                  </a:solidFill>
                </a:rPr>
                <a:t>业务流程层</a:t>
              </a:r>
            </a:p>
            <a:p>
              <a:pPr eaLnBrk="1" hangingPunct="1">
                <a:lnSpc>
                  <a:spcPct val="96000"/>
                </a:lnSpc>
              </a:pPr>
              <a:r>
                <a:rPr lang="en-US" altLang="zh-CN" sz="1600">
                  <a:solidFill>
                    <a:srgbClr val="000000"/>
                  </a:solidFill>
                </a:rPr>
                <a:t>Business Process</a:t>
              </a:r>
            </a:p>
            <a:p>
              <a:pPr eaLnBrk="1" hangingPunct="1">
                <a:lnSpc>
                  <a:spcPct val="96000"/>
                </a:lnSpc>
              </a:pPr>
              <a:endParaRPr lang="en-US" altLang="zh-CN" sz="1600">
                <a:solidFill>
                  <a:srgbClr val="000000"/>
                </a:solidFill>
              </a:endParaRPr>
            </a:p>
            <a:p>
              <a:pPr eaLnBrk="1" hangingPunct="1">
                <a:lnSpc>
                  <a:spcPct val="96000"/>
                </a:lnSpc>
              </a:pPr>
              <a:endParaRPr lang="en-US" altLang="zh-CN" sz="1600">
                <a:solidFill>
                  <a:srgbClr val="000000"/>
                </a:solidFill>
              </a:endParaRPr>
            </a:p>
            <a:p>
              <a:pPr eaLnBrk="1" hangingPunct="1"/>
              <a:endParaRPr lang="en-US" altLang="zh-CN" sz="1600">
                <a:solidFill>
                  <a:srgbClr val="000000"/>
                </a:solidFill>
              </a:endParaRPr>
            </a:p>
            <a:p>
              <a:pPr eaLnBrk="1" hangingPunct="1"/>
              <a:endParaRPr lang="en-US" altLang="zh-CN" sz="1600">
                <a:solidFill>
                  <a:srgbClr val="000000"/>
                </a:solidFill>
              </a:endParaRPr>
            </a:p>
            <a:p>
              <a:pPr eaLnBrk="1" hangingPunct="1"/>
              <a:endParaRPr lang="en-US" altLang="zh-CN" sz="1600">
                <a:solidFill>
                  <a:srgbClr val="000000"/>
                </a:solidFill>
              </a:endParaRPr>
            </a:p>
            <a:p>
              <a:pPr eaLnBrk="1" hangingPunct="1"/>
              <a:endParaRPr lang="en-US" altLang="zh-CN" sz="1600">
                <a:solidFill>
                  <a:srgbClr val="000000"/>
                </a:solidFill>
              </a:endParaRPr>
            </a:p>
            <a:p>
              <a:pPr eaLnBrk="1" hangingPunct="1"/>
              <a:endParaRPr lang="en-US" altLang="zh-CN" sz="1600">
                <a:solidFill>
                  <a:srgbClr val="000000"/>
                </a:solidFill>
              </a:endParaRPr>
            </a:p>
            <a:p>
              <a:pPr eaLnBrk="1" hangingPunct="1"/>
              <a:endParaRPr lang="en-US" altLang="zh-CN" sz="1600">
                <a:solidFill>
                  <a:srgbClr val="000000"/>
                </a:solidFill>
              </a:endParaRPr>
            </a:p>
            <a:p>
              <a:pPr eaLnBrk="1" hangingPunct="1"/>
              <a:endParaRPr lang="en-US" altLang="zh-CN" sz="1600">
                <a:solidFill>
                  <a:srgbClr val="000000"/>
                </a:solidFill>
              </a:endParaRPr>
            </a:p>
            <a:p>
              <a:pPr eaLnBrk="1" hangingPunct="1"/>
              <a:endParaRPr lang="en-US" altLang="zh-CN" sz="1600">
                <a:solidFill>
                  <a:srgbClr val="000000"/>
                </a:solidFill>
              </a:endParaRPr>
            </a:p>
            <a:p>
              <a:pPr eaLnBrk="1" hangingPunct="1"/>
              <a:endParaRPr lang="en-US" altLang="zh-CN" sz="1600">
                <a:solidFill>
                  <a:srgbClr val="000000"/>
                </a:solidFill>
              </a:endParaRPr>
            </a:p>
            <a:p>
              <a:pPr eaLnBrk="1" hangingPunct="1"/>
              <a:endParaRPr lang="en-US" altLang="zh-CN" sz="1600"/>
            </a:p>
          </p:txBody>
        </p:sp>
        <p:sp>
          <p:nvSpPr>
            <p:cNvPr id="41018" name="Text Box 44"/>
            <p:cNvSpPr txBox="1">
              <a:spLocks noChangeArrowheads="1"/>
            </p:cNvSpPr>
            <p:nvPr/>
          </p:nvSpPr>
          <p:spPr bwMode="auto">
            <a:xfrm>
              <a:off x="507" y="2090"/>
              <a:ext cx="1062" cy="506"/>
            </a:xfrm>
            <a:prstGeom prst="rect">
              <a:avLst/>
            </a:prstGeom>
            <a:solidFill>
              <a:srgbClr val="FFFFFF"/>
            </a:solidFill>
            <a:ln w="9525">
              <a:noFill/>
              <a:miter lim="800000"/>
              <a:headEnd/>
              <a:tailEnd/>
            </a:ln>
          </p:spPr>
          <p:txBody>
            <a:bodyPr/>
            <a:lstStyle/>
            <a:p>
              <a:pPr algn="just" eaLnBrk="1" hangingPunct="1"/>
              <a:r>
                <a:rPr lang="en-US" altLang="zh-CN" sz="1600">
                  <a:latin typeface="Times New Roman" pitchFamily="18" charset="0"/>
                </a:rPr>
                <a:t>BP</a:t>
              </a:r>
              <a:r>
                <a:rPr lang="zh-CN" altLang="en-US" sz="1600">
                  <a:latin typeface="Times New Roman" pitchFamily="18" charset="0"/>
                </a:rPr>
                <a:t>层</a:t>
              </a:r>
              <a:endParaRPr lang="zh-CN" altLang="en-US" sz="1600">
                <a:latin typeface="Arial" charset="0"/>
              </a:endParaRPr>
            </a:p>
          </p:txBody>
        </p:sp>
        <p:sp>
          <p:nvSpPr>
            <p:cNvPr id="41019" name="Text Box 45"/>
            <p:cNvSpPr txBox="1">
              <a:spLocks noChangeArrowheads="1"/>
            </p:cNvSpPr>
            <p:nvPr/>
          </p:nvSpPr>
          <p:spPr bwMode="auto">
            <a:xfrm>
              <a:off x="1923" y="1080"/>
              <a:ext cx="1652" cy="506"/>
            </a:xfrm>
            <a:prstGeom prst="rect">
              <a:avLst/>
            </a:prstGeom>
            <a:solidFill>
              <a:srgbClr val="FFFFFF"/>
            </a:solidFill>
            <a:ln w="9525">
              <a:noFill/>
              <a:miter lim="800000"/>
              <a:headEnd/>
              <a:tailEnd/>
            </a:ln>
          </p:spPr>
          <p:txBody>
            <a:bodyPr/>
            <a:lstStyle/>
            <a:p>
              <a:pPr eaLnBrk="1" hangingPunct="1"/>
              <a:r>
                <a:rPr lang="zh-CN" altLang="en-US" sz="1600">
                  <a:solidFill>
                    <a:srgbClr val="000000"/>
                  </a:solidFill>
                  <a:latin typeface="Arial" charset="0"/>
                </a:rPr>
                <a:t>业务逻辑层</a:t>
              </a:r>
            </a:p>
            <a:p>
              <a:pPr eaLnBrk="1" hangingPunct="1"/>
              <a:endParaRPr lang="zh-CN" altLang="en-US" sz="1600">
                <a:latin typeface="Arial" charset="0"/>
              </a:endParaRPr>
            </a:p>
          </p:txBody>
        </p:sp>
        <p:sp>
          <p:nvSpPr>
            <p:cNvPr id="41020" name="Text Box 46"/>
            <p:cNvSpPr txBox="1">
              <a:spLocks noChangeArrowheads="1"/>
            </p:cNvSpPr>
            <p:nvPr/>
          </p:nvSpPr>
          <p:spPr bwMode="auto">
            <a:xfrm>
              <a:off x="4165" y="2090"/>
              <a:ext cx="1062" cy="506"/>
            </a:xfrm>
            <a:prstGeom prst="rect">
              <a:avLst/>
            </a:prstGeom>
            <a:solidFill>
              <a:srgbClr val="FFFFFF"/>
            </a:solidFill>
            <a:ln w="9525">
              <a:noFill/>
              <a:miter lim="800000"/>
              <a:headEnd/>
              <a:tailEnd/>
            </a:ln>
          </p:spPr>
          <p:txBody>
            <a:bodyPr/>
            <a:lstStyle/>
            <a:p>
              <a:pPr algn="just" eaLnBrk="1" hangingPunct="1"/>
              <a:r>
                <a:rPr lang="en-US" altLang="zh-CN" sz="1600">
                  <a:latin typeface="Times New Roman" pitchFamily="18" charset="0"/>
                </a:rPr>
                <a:t>BM</a:t>
              </a:r>
              <a:r>
                <a:rPr lang="zh-CN" altLang="en-US" sz="1600">
                  <a:latin typeface="Times New Roman" pitchFamily="18" charset="0"/>
                </a:rPr>
                <a:t>层</a:t>
              </a:r>
              <a:endParaRPr lang="zh-CN" altLang="en-US" sz="1600">
                <a:latin typeface="Arial" charset="0"/>
              </a:endParaRPr>
            </a:p>
          </p:txBody>
        </p:sp>
        <p:sp>
          <p:nvSpPr>
            <p:cNvPr id="41021" name="Text Box 47"/>
            <p:cNvSpPr txBox="1">
              <a:spLocks noChangeArrowheads="1"/>
            </p:cNvSpPr>
            <p:nvPr/>
          </p:nvSpPr>
          <p:spPr bwMode="auto">
            <a:xfrm>
              <a:off x="4873" y="1586"/>
              <a:ext cx="1062" cy="506"/>
            </a:xfrm>
            <a:prstGeom prst="rect">
              <a:avLst/>
            </a:prstGeom>
            <a:solidFill>
              <a:srgbClr val="FFFFFF"/>
            </a:solidFill>
            <a:ln w="9525">
              <a:noFill/>
              <a:miter lim="800000"/>
              <a:headEnd/>
              <a:tailEnd/>
            </a:ln>
          </p:spPr>
          <p:txBody>
            <a:bodyPr/>
            <a:lstStyle/>
            <a:p>
              <a:pPr algn="just" eaLnBrk="1" hangingPunct="1"/>
              <a:r>
                <a:rPr lang="en-US" altLang="zh-CN" sz="1600">
                  <a:latin typeface="Times New Roman" pitchFamily="18" charset="0"/>
                </a:rPr>
                <a:t>DAO</a:t>
              </a:r>
              <a:r>
                <a:rPr lang="zh-CN" altLang="en-US" sz="1600">
                  <a:latin typeface="Times New Roman" pitchFamily="18" charset="0"/>
                </a:rPr>
                <a:t>层</a:t>
              </a:r>
              <a:endParaRPr lang="zh-CN" altLang="en-US" sz="1600">
                <a:latin typeface="Arial" charset="0"/>
              </a:endParaRPr>
            </a:p>
          </p:txBody>
        </p:sp>
        <p:sp>
          <p:nvSpPr>
            <p:cNvPr id="41022" name="Rectangle 48"/>
            <p:cNvSpPr>
              <a:spLocks noChangeArrowheads="1"/>
            </p:cNvSpPr>
            <p:nvPr/>
          </p:nvSpPr>
          <p:spPr bwMode="auto">
            <a:xfrm>
              <a:off x="3339" y="2871"/>
              <a:ext cx="3658" cy="4554"/>
            </a:xfrm>
            <a:prstGeom prst="rect">
              <a:avLst/>
            </a:prstGeom>
            <a:solidFill>
              <a:srgbClr val="BBE0E3"/>
            </a:solidFill>
            <a:ln w="9525">
              <a:solidFill>
                <a:srgbClr val="000000"/>
              </a:solidFill>
              <a:miter lim="800000"/>
              <a:headEnd/>
              <a:tailEnd/>
            </a:ln>
          </p:spPr>
          <p:txBody>
            <a:bodyPr lIns="120170" tIns="60085" rIns="120170" bIns="60085" anchor="ctr"/>
            <a:lstStyle/>
            <a:p>
              <a:pPr eaLnBrk="1" hangingPunct="1">
                <a:lnSpc>
                  <a:spcPct val="96000"/>
                </a:lnSpc>
              </a:pPr>
              <a:r>
                <a:rPr lang="zh-CN" altLang="en-US" sz="1600">
                  <a:solidFill>
                    <a:srgbClr val="000000"/>
                  </a:solidFill>
                </a:rPr>
                <a:t>业务模型层</a:t>
              </a:r>
            </a:p>
            <a:p>
              <a:pPr eaLnBrk="1" hangingPunct="1">
                <a:lnSpc>
                  <a:spcPct val="96000"/>
                </a:lnSpc>
              </a:pPr>
              <a:r>
                <a:rPr lang="en-US" altLang="zh-CN" sz="1600">
                  <a:solidFill>
                    <a:srgbClr val="000000"/>
                  </a:solidFill>
                </a:rPr>
                <a:t>Business Model</a:t>
              </a:r>
            </a:p>
            <a:p>
              <a:pPr eaLnBrk="1" hangingPunct="1">
                <a:lnSpc>
                  <a:spcPct val="96000"/>
                </a:lnSpc>
              </a:pPr>
              <a:r>
                <a:rPr lang="en-US" altLang="zh-CN" sz="1600">
                  <a:solidFill>
                    <a:srgbClr val="000000"/>
                  </a:solidFill>
                </a:rPr>
                <a:t>(Domain Object)</a:t>
              </a:r>
            </a:p>
            <a:p>
              <a:pPr eaLnBrk="1" hangingPunct="1"/>
              <a:endParaRPr lang="en-US" altLang="zh-CN" sz="1600">
                <a:solidFill>
                  <a:srgbClr val="000000"/>
                </a:solidFill>
              </a:endParaRPr>
            </a:p>
            <a:p>
              <a:pPr eaLnBrk="1" hangingPunct="1"/>
              <a:endParaRPr lang="en-US" altLang="zh-CN" sz="1600">
                <a:solidFill>
                  <a:srgbClr val="000000"/>
                </a:solidFill>
              </a:endParaRPr>
            </a:p>
            <a:p>
              <a:pPr eaLnBrk="1" hangingPunct="1"/>
              <a:endParaRPr lang="en-US" altLang="zh-CN" sz="1600">
                <a:solidFill>
                  <a:srgbClr val="000000"/>
                </a:solidFill>
              </a:endParaRPr>
            </a:p>
            <a:p>
              <a:pPr eaLnBrk="1" hangingPunct="1"/>
              <a:endParaRPr lang="en-US" altLang="zh-CN" sz="1600">
                <a:solidFill>
                  <a:srgbClr val="000000"/>
                </a:solidFill>
              </a:endParaRPr>
            </a:p>
            <a:p>
              <a:pPr eaLnBrk="1" hangingPunct="1"/>
              <a:endParaRPr lang="en-US" altLang="zh-CN" sz="1600">
                <a:solidFill>
                  <a:srgbClr val="000000"/>
                </a:solidFill>
              </a:endParaRPr>
            </a:p>
            <a:p>
              <a:pPr eaLnBrk="1" hangingPunct="1"/>
              <a:endParaRPr lang="en-US" altLang="zh-CN" sz="1600">
                <a:solidFill>
                  <a:srgbClr val="000000"/>
                </a:solidFill>
              </a:endParaRPr>
            </a:p>
            <a:p>
              <a:pPr eaLnBrk="1" hangingPunct="1"/>
              <a:endParaRPr lang="en-US" altLang="zh-CN" sz="1600">
                <a:solidFill>
                  <a:srgbClr val="000000"/>
                </a:solidFill>
              </a:endParaRPr>
            </a:p>
            <a:p>
              <a:pPr eaLnBrk="1" hangingPunct="1"/>
              <a:endParaRPr lang="en-US" altLang="zh-CN" sz="1600">
                <a:solidFill>
                  <a:srgbClr val="000000"/>
                </a:solidFill>
              </a:endParaRPr>
            </a:p>
            <a:p>
              <a:pPr eaLnBrk="1" hangingPunct="1"/>
              <a:endParaRPr lang="en-US" altLang="zh-CN" sz="1600">
                <a:solidFill>
                  <a:srgbClr val="000000"/>
                </a:solidFill>
              </a:endParaRPr>
            </a:p>
            <a:p>
              <a:pPr eaLnBrk="1" hangingPunct="1"/>
              <a:endParaRPr lang="en-US" altLang="zh-CN" sz="1600">
                <a:solidFill>
                  <a:srgbClr val="000000"/>
                </a:solidFill>
              </a:endParaRPr>
            </a:p>
            <a:p>
              <a:pPr eaLnBrk="1" hangingPunct="1"/>
              <a:endParaRPr lang="en-US" altLang="zh-CN" sz="1600"/>
            </a:p>
          </p:txBody>
        </p:sp>
        <p:sp>
          <p:nvSpPr>
            <p:cNvPr id="41023" name="Rectangle 49"/>
            <p:cNvSpPr>
              <a:spLocks noChangeArrowheads="1"/>
            </p:cNvSpPr>
            <p:nvPr/>
          </p:nvSpPr>
          <p:spPr bwMode="auto">
            <a:xfrm>
              <a:off x="3457" y="3861"/>
              <a:ext cx="3305" cy="759"/>
            </a:xfrm>
            <a:prstGeom prst="rect">
              <a:avLst/>
            </a:prstGeom>
            <a:solidFill>
              <a:srgbClr val="FFCC99"/>
            </a:solidFill>
            <a:ln w="9525">
              <a:solidFill>
                <a:srgbClr val="000000"/>
              </a:solidFill>
              <a:miter lim="800000"/>
              <a:headEnd/>
              <a:tailEnd/>
            </a:ln>
          </p:spPr>
          <p:txBody>
            <a:bodyPr lIns="120170" tIns="60085" rIns="120170" bIns="60085" anchor="ctr"/>
            <a:lstStyle/>
            <a:p>
              <a:pPr algn="just" eaLnBrk="1" hangingPunct="1"/>
              <a:r>
                <a:rPr lang="en-US" altLang="zh-CN" sz="1600"/>
                <a:t>Validate_identity(</a:t>
              </a:r>
              <a:r>
                <a:rPr lang="en-US" altLang="zh-CN" sz="1600">
                  <a:solidFill>
                    <a:srgbClr val="000000"/>
                  </a:solidFill>
                </a:rPr>
                <a:t>customer</a:t>
              </a:r>
              <a:r>
                <a:rPr lang="en-US" altLang="zh-CN" sz="1600"/>
                <a:t>)</a:t>
              </a:r>
            </a:p>
            <a:p>
              <a:pPr eaLnBrk="1" hangingPunct="1"/>
              <a:endParaRPr lang="en-US" altLang="zh-CN" sz="1600"/>
            </a:p>
          </p:txBody>
        </p:sp>
        <p:sp>
          <p:nvSpPr>
            <p:cNvPr id="41024" name="Rectangle 50"/>
            <p:cNvSpPr>
              <a:spLocks noChangeArrowheads="1"/>
            </p:cNvSpPr>
            <p:nvPr/>
          </p:nvSpPr>
          <p:spPr bwMode="auto">
            <a:xfrm>
              <a:off x="3457" y="5126"/>
              <a:ext cx="3333" cy="759"/>
            </a:xfrm>
            <a:prstGeom prst="rect">
              <a:avLst/>
            </a:prstGeom>
            <a:solidFill>
              <a:srgbClr val="FFCC99"/>
            </a:solidFill>
            <a:ln w="9525">
              <a:solidFill>
                <a:srgbClr val="000000"/>
              </a:solidFill>
              <a:miter lim="800000"/>
              <a:headEnd/>
              <a:tailEnd/>
            </a:ln>
          </p:spPr>
          <p:txBody>
            <a:bodyPr wrap="none" lIns="120170" tIns="60085" rIns="120170" bIns="60085" anchor="ctr"/>
            <a:lstStyle/>
            <a:p>
              <a:pPr algn="just" eaLnBrk="1" hangingPunct="1"/>
              <a:r>
                <a:rPr lang="en-US" altLang="zh-CN" sz="1600"/>
                <a:t>Validate _balance(</a:t>
              </a:r>
              <a:r>
                <a:rPr lang="en-US" altLang="zh-CN" sz="1600">
                  <a:solidFill>
                    <a:srgbClr val="000000"/>
                  </a:solidFill>
                </a:rPr>
                <a:t>customer</a:t>
              </a:r>
              <a:r>
                <a:rPr lang="en-US" altLang="zh-CN" sz="1600"/>
                <a:t>)</a:t>
              </a:r>
            </a:p>
            <a:p>
              <a:pPr algn="just" eaLnBrk="1" hangingPunct="1"/>
              <a:endParaRPr lang="en-US" altLang="zh-CN" sz="1600"/>
            </a:p>
          </p:txBody>
        </p:sp>
        <p:sp>
          <p:nvSpPr>
            <p:cNvPr id="41025" name="Rectangle 51"/>
            <p:cNvSpPr>
              <a:spLocks noChangeArrowheads="1"/>
            </p:cNvSpPr>
            <p:nvPr/>
          </p:nvSpPr>
          <p:spPr bwMode="auto">
            <a:xfrm>
              <a:off x="3457" y="6138"/>
              <a:ext cx="3305" cy="759"/>
            </a:xfrm>
            <a:prstGeom prst="rect">
              <a:avLst/>
            </a:prstGeom>
            <a:solidFill>
              <a:srgbClr val="FFCC99"/>
            </a:solidFill>
            <a:ln w="9525">
              <a:solidFill>
                <a:srgbClr val="000000"/>
              </a:solidFill>
              <a:miter lim="800000"/>
              <a:headEnd/>
              <a:tailEnd/>
            </a:ln>
          </p:spPr>
          <p:txBody>
            <a:bodyPr lIns="120170" tIns="60085" rIns="120170" bIns="60085" anchor="ctr"/>
            <a:lstStyle/>
            <a:p>
              <a:pPr algn="just" eaLnBrk="1" hangingPunct="1"/>
              <a:r>
                <a:rPr lang="en-US" altLang="zh-CN" sz="1600"/>
                <a:t>Update_Balance(</a:t>
              </a:r>
              <a:r>
                <a:rPr lang="en-US" altLang="zh-CN" sz="1600">
                  <a:solidFill>
                    <a:srgbClr val="000000"/>
                  </a:solidFill>
                </a:rPr>
                <a:t>customer</a:t>
              </a:r>
              <a:r>
                <a:rPr lang="en-US" altLang="zh-CN" sz="1600"/>
                <a:t>)</a:t>
              </a:r>
            </a:p>
          </p:txBody>
        </p:sp>
        <p:sp>
          <p:nvSpPr>
            <p:cNvPr id="41026" name="Line 52"/>
            <p:cNvSpPr>
              <a:spLocks noChangeShapeType="1"/>
            </p:cNvSpPr>
            <p:nvPr/>
          </p:nvSpPr>
          <p:spPr bwMode="auto">
            <a:xfrm>
              <a:off x="2867" y="1839"/>
              <a:ext cx="1" cy="5566"/>
            </a:xfrm>
            <a:prstGeom prst="line">
              <a:avLst/>
            </a:prstGeom>
            <a:noFill/>
            <a:ln w="9525">
              <a:solidFill>
                <a:srgbClr val="000000"/>
              </a:solidFill>
              <a:prstDash val="dash"/>
              <a:round/>
              <a:headEnd/>
              <a:tailEnd/>
            </a:ln>
          </p:spPr>
          <p:txBody>
            <a:bodyPr/>
            <a:lstStyle/>
            <a:p>
              <a:endParaRPr lang="zh-CN" altLang="en-US"/>
            </a:p>
          </p:txBody>
        </p:sp>
        <p:sp>
          <p:nvSpPr>
            <p:cNvPr id="41027" name="Line 53"/>
            <p:cNvSpPr>
              <a:spLocks noChangeShapeType="1"/>
            </p:cNvSpPr>
            <p:nvPr/>
          </p:nvSpPr>
          <p:spPr bwMode="auto">
            <a:xfrm>
              <a:off x="2867" y="2596"/>
              <a:ext cx="3776" cy="0"/>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41028" name="Line 54"/>
            <p:cNvSpPr>
              <a:spLocks noChangeShapeType="1"/>
            </p:cNvSpPr>
            <p:nvPr/>
          </p:nvSpPr>
          <p:spPr bwMode="auto">
            <a:xfrm>
              <a:off x="-201" y="2596"/>
              <a:ext cx="3068" cy="0"/>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41029" name="Line 55"/>
            <p:cNvSpPr>
              <a:spLocks noChangeShapeType="1"/>
            </p:cNvSpPr>
            <p:nvPr/>
          </p:nvSpPr>
          <p:spPr bwMode="auto">
            <a:xfrm>
              <a:off x="-201" y="1586"/>
              <a:ext cx="7080" cy="1"/>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41030" name="Line 56"/>
            <p:cNvSpPr>
              <a:spLocks noChangeShapeType="1"/>
            </p:cNvSpPr>
            <p:nvPr/>
          </p:nvSpPr>
          <p:spPr bwMode="auto">
            <a:xfrm>
              <a:off x="2985" y="2092"/>
              <a:ext cx="4012" cy="1"/>
            </a:xfrm>
            <a:prstGeom prst="line">
              <a:avLst/>
            </a:prstGeom>
            <a:noFill/>
            <a:ln w="9525">
              <a:solidFill>
                <a:srgbClr val="000000"/>
              </a:solidFill>
              <a:round/>
              <a:headEnd type="triangle" w="med" len="med"/>
              <a:tailEnd/>
            </a:ln>
          </p:spPr>
          <p:txBody>
            <a:bodyPr/>
            <a:lstStyle/>
            <a:p>
              <a:endParaRPr lang="zh-CN" altLang="en-US"/>
            </a:p>
          </p:txBody>
        </p:sp>
        <p:sp>
          <p:nvSpPr>
            <p:cNvPr id="41031" name="Line 57"/>
            <p:cNvSpPr>
              <a:spLocks noChangeShapeType="1"/>
            </p:cNvSpPr>
            <p:nvPr/>
          </p:nvSpPr>
          <p:spPr bwMode="auto">
            <a:xfrm>
              <a:off x="2041" y="5379"/>
              <a:ext cx="1416" cy="0"/>
            </a:xfrm>
            <a:prstGeom prst="line">
              <a:avLst/>
            </a:prstGeom>
            <a:noFill/>
            <a:ln w="9525">
              <a:solidFill>
                <a:srgbClr val="000000"/>
              </a:solidFill>
              <a:round/>
              <a:headEnd/>
              <a:tailEnd type="triangle" w="med" len="med"/>
            </a:ln>
          </p:spPr>
          <p:txBody>
            <a:bodyPr/>
            <a:lstStyle/>
            <a:p>
              <a:endParaRPr lang="zh-CN" altLang="en-US"/>
            </a:p>
          </p:txBody>
        </p:sp>
        <p:sp>
          <p:nvSpPr>
            <p:cNvPr id="41032" name="Line 58"/>
            <p:cNvSpPr>
              <a:spLocks noChangeShapeType="1"/>
            </p:cNvSpPr>
            <p:nvPr/>
          </p:nvSpPr>
          <p:spPr bwMode="auto">
            <a:xfrm>
              <a:off x="2041" y="6644"/>
              <a:ext cx="1416" cy="1"/>
            </a:xfrm>
            <a:prstGeom prst="line">
              <a:avLst/>
            </a:prstGeom>
            <a:noFill/>
            <a:ln w="9525">
              <a:solidFill>
                <a:srgbClr val="000000"/>
              </a:solidFill>
              <a:round/>
              <a:headEnd/>
              <a:tailEnd type="triangle" w="med" len="med"/>
            </a:ln>
          </p:spPr>
          <p:txBody>
            <a:bodyPr/>
            <a:lstStyle/>
            <a:p>
              <a:endParaRPr lang="zh-CN" altLang="en-US"/>
            </a:p>
          </p:txBody>
        </p:sp>
        <p:sp>
          <p:nvSpPr>
            <p:cNvPr id="41033" name="Line 59"/>
            <p:cNvSpPr>
              <a:spLocks noChangeShapeType="1"/>
            </p:cNvSpPr>
            <p:nvPr/>
          </p:nvSpPr>
          <p:spPr bwMode="auto">
            <a:xfrm>
              <a:off x="2041" y="4114"/>
              <a:ext cx="1416" cy="0"/>
            </a:xfrm>
            <a:prstGeom prst="line">
              <a:avLst/>
            </a:prstGeom>
            <a:noFill/>
            <a:ln w="9525">
              <a:solidFill>
                <a:srgbClr val="000000"/>
              </a:solidFill>
              <a:round/>
              <a:headEnd/>
              <a:tailEnd type="triangle" w="med" len="med"/>
            </a:ln>
          </p:spPr>
          <p:txBody>
            <a:bodyPr/>
            <a:lstStyle/>
            <a:p>
              <a:endParaRPr lang="zh-CN" altLang="en-US"/>
            </a:p>
          </p:txBody>
        </p:sp>
      </p:grpSp>
      <p:grpSp>
        <p:nvGrpSpPr>
          <p:cNvPr id="4" name="Group 44"/>
          <p:cNvGrpSpPr>
            <a:grpSpLocks noChangeAspect="1"/>
          </p:cNvGrpSpPr>
          <p:nvPr/>
        </p:nvGrpSpPr>
        <p:grpSpPr bwMode="auto">
          <a:xfrm>
            <a:off x="1628775" y="2998788"/>
            <a:ext cx="2305050" cy="2952750"/>
            <a:chOff x="1650" y="2487"/>
            <a:chExt cx="1231" cy="1462"/>
          </a:xfrm>
        </p:grpSpPr>
        <p:sp>
          <p:nvSpPr>
            <p:cNvPr id="40966" name="AutoShape 43"/>
            <p:cNvSpPr>
              <a:spLocks noChangeAspect="1" noChangeArrowheads="1" noTextEdit="1"/>
            </p:cNvSpPr>
            <p:nvPr/>
          </p:nvSpPr>
          <p:spPr bwMode="auto">
            <a:xfrm>
              <a:off x="1650" y="2487"/>
              <a:ext cx="1231" cy="1462"/>
            </a:xfrm>
            <a:prstGeom prst="rect">
              <a:avLst/>
            </a:prstGeom>
            <a:noFill/>
            <a:ln w="9525">
              <a:noFill/>
              <a:miter lim="800000"/>
              <a:headEnd/>
              <a:tailEnd/>
            </a:ln>
          </p:spPr>
          <p:txBody>
            <a:bodyPr/>
            <a:lstStyle/>
            <a:p>
              <a:endParaRPr lang="zh-CN" altLang="en-US"/>
            </a:p>
          </p:txBody>
        </p:sp>
        <p:sp>
          <p:nvSpPr>
            <p:cNvPr id="40967" name="Freeform 45"/>
            <p:cNvSpPr>
              <a:spLocks/>
            </p:cNvSpPr>
            <p:nvPr/>
          </p:nvSpPr>
          <p:spPr bwMode="auto">
            <a:xfrm>
              <a:off x="2189" y="2650"/>
              <a:ext cx="575" cy="140"/>
            </a:xfrm>
            <a:custGeom>
              <a:avLst/>
              <a:gdLst>
                <a:gd name="T0" fmla="*/ 1 w 1558"/>
                <a:gd name="T1" fmla="*/ 0 h 545"/>
                <a:gd name="T2" fmla="*/ 3 w 1558"/>
                <a:gd name="T3" fmla="*/ 0 h 545"/>
                <a:gd name="T4" fmla="*/ 4 w 1558"/>
                <a:gd name="T5" fmla="*/ 0 h 545"/>
                <a:gd name="T6" fmla="*/ 4 w 1558"/>
                <a:gd name="T7" fmla="*/ 0 h 545"/>
                <a:gd name="T8" fmla="*/ 3 w 1558"/>
                <a:gd name="T9" fmla="*/ 0 h 545"/>
                <a:gd name="T10" fmla="*/ 3 w 1558"/>
                <a:gd name="T11" fmla="*/ 0 h 545"/>
                <a:gd name="T12" fmla="*/ 1 w 1558"/>
                <a:gd name="T13" fmla="*/ 0 h 545"/>
                <a:gd name="T14" fmla="*/ 0 w 1558"/>
                <a:gd name="T15" fmla="*/ 0 h 545"/>
                <a:gd name="T16" fmla="*/ 1 w 1558"/>
                <a:gd name="T17" fmla="*/ 0 h 5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58"/>
                <a:gd name="T28" fmla="*/ 0 h 545"/>
                <a:gd name="T29" fmla="*/ 1558 w 1558"/>
                <a:gd name="T30" fmla="*/ 545 h 54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58" h="545">
                  <a:moveTo>
                    <a:pt x="272" y="545"/>
                  </a:moveTo>
                  <a:lnTo>
                    <a:pt x="1286" y="545"/>
                  </a:lnTo>
                  <a:cubicBezTo>
                    <a:pt x="1436" y="545"/>
                    <a:pt x="1558" y="423"/>
                    <a:pt x="1558" y="272"/>
                  </a:cubicBezTo>
                  <a:cubicBezTo>
                    <a:pt x="1558" y="272"/>
                    <a:pt x="1558" y="272"/>
                    <a:pt x="1558" y="272"/>
                  </a:cubicBezTo>
                  <a:cubicBezTo>
                    <a:pt x="1558" y="122"/>
                    <a:pt x="1436" y="0"/>
                    <a:pt x="1286" y="0"/>
                  </a:cubicBezTo>
                  <a:lnTo>
                    <a:pt x="272" y="0"/>
                  </a:lnTo>
                  <a:cubicBezTo>
                    <a:pt x="122" y="0"/>
                    <a:pt x="0" y="122"/>
                    <a:pt x="0" y="272"/>
                  </a:cubicBezTo>
                  <a:cubicBezTo>
                    <a:pt x="0" y="423"/>
                    <a:pt x="122" y="545"/>
                    <a:pt x="272" y="545"/>
                  </a:cubicBezTo>
                  <a:close/>
                </a:path>
              </a:pathLst>
            </a:custGeom>
            <a:solidFill>
              <a:srgbClr val="FACCA7"/>
            </a:solidFill>
            <a:ln w="0">
              <a:solidFill>
                <a:srgbClr val="000000"/>
              </a:solidFill>
              <a:round/>
              <a:headEnd/>
              <a:tailEnd/>
            </a:ln>
          </p:spPr>
          <p:txBody>
            <a:bodyPr/>
            <a:lstStyle/>
            <a:p>
              <a:endParaRPr lang="zh-CN" altLang="en-US"/>
            </a:p>
          </p:txBody>
        </p:sp>
        <p:sp>
          <p:nvSpPr>
            <p:cNvPr id="40968" name="Freeform 46"/>
            <p:cNvSpPr>
              <a:spLocks/>
            </p:cNvSpPr>
            <p:nvPr/>
          </p:nvSpPr>
          <p:spPr bwMode="auto">
            <a:xfrm>
              <a:off x="2189" y="2650"/>
              <a:ext cx="575" cy="140"/>
            </a:xfrm>
            <a:custGeom>
              <a:avLst/>
              <a:gdLst>
                <a:gd name="T0" fmla="*/ 1 w 1558"/>
                <a:gd name="T1" fmla="*/ 0 h 545"/>
                <a:gd name="T2" fmla="*/ 3 w 1558"/>
                <a:gd name="T3" fmla="*/ 0 h 545"/>
                <a:gd name="T4" fmla="*/ 4 w 1558"/>
                <a:gd name="T5" fmla="*/ 0 h 545"/>
                <a:gd name="T6" fmla="*/ 4 w 1558"/>
                <a:gd name="T7" fmla="*/ 0 h 545"/>
                <a:gd name="T8" fmla="*/ 3 w 1558"/>
                <a:gd name="T9" fmla="*/ 0 h 545"/>
                <a:gd name="T10" fmla="*/ 3 w 1558"/>
                <a:gd name="T11" fmla="*/ 0 h 545"/>
                <a:gd name="T12" fmla="*/ 1 w 1558"/>
                <a:gd name="T13" fmla="*/ 0 h 545"/>
                <a:gd name="T14" fmla="*/ 0 w 1558"/>
                <a:gd name="T15" fmla="*/ 0 h 545"/>
                <a:gd name="T16" fmla="*/ 1 w 1558"/>
                <a:gd name="T17" fmla="*/ 0 h 5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58"/>
                <a:gd name="T28" fmla="*/ 0 h 545"/>
                <a:gd name="T29" fmla="*/ 1558 w 1558"/>
                <a:gd name="T30" fmla="*/ 545 h 54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58" h="545">
                  <a:moveTo>
                    <a:pt x="272" y="545"/>
                  </a:moveTo>
                  <a:lnTo>
                    <a:pt x="1286" y="545"/>
                  </a:lnTo>
                  <a:cubicBezTo>
                    <a:pt x="1436" y="545"/>
                    <a:pt x="1558" y="423"/>
                    <a:pt x="1558" y="272"/>
                  </a:cubicBezTo>
                  <a:cubicBezTo>
                    <a:pt x="1558" y="272"/>
                    <a:pt x="1558" y="272"/>
                    <a:pt x="1558" y="272"/>
                  </a:cubicBezTo>
                  <a:cubicBezTo>
                    <a:pt x="1558" y="122"/>
                    <a:pt x="1436" y="0"/>
                    <a:pt x="1286" y="0"/>
                  </a:cubicBezTo>
                  <a:lnTo>
                    <a:pt x="272" y="0"/>
                  </a:lnTo>
                  <a:cubicBezTo>
                    <a:pt x="122" y="0"/>
                    <a:pt x="0" y="122"/>
                    <a:pt x="0" y="272"/>
                  </a:cubicBezTo>
                  <a:cubicBezTo>
                    <a:pt x="0" y="423"/>
                    <a:pt x="122" y="545"/>
                    <a:pt x="272" y="545"/>
                  </a:cubicBezTo>
                  <a:close/>
                </a:path>
              </a:pathLst>
            </a:custGeom>
            <a:noFill/>
            <a:ln w="6350" cap="rnd">
              <a:solidFill>
                <a:srgbClr val="000000"/>
              </a:solidFill>
              <a:round/>
              <a:headEnd/>
              <a:tailEnd/>
            </a:ln>
          </p:spPr>
          <p:txBody>
            <a:bodyPr/>
            <a:lstStyle/>
            <a:p>
              <a:endParaRPr lang="zh-CN" altLang="en-US"/>
            </a:p>
          </p:txBody>
        </p:sp>
        <p:sp>
          <p:nvSpPr>
            <p:cNvPr id="40969" name="Rectangle 47"/>
            <p:cNvSpPr>
              <a:spLocks noChangeArrowheads="1"/>
            </p:cNvSpPr>
            <p:nvPr/>
          </p:nvSpPr>
          <p:spPr bwMode="auto">
            <a:xfrm>
              <a:off x="2140" y="2693"/>
              <a:ext cx="488" cy="90"/>
            </a:xfrm>
            <a:prstGeom prst="rect">
              <a:avLst/>
            </a:prstGeom>
            <a:noFill/>
            <a:ln w="9525">
              <a:noFill/>
              <a:miter lim="800000"/>
              <a:headEnd/>
              <a:tailEnd/>
            </a:ln>
          </p:spPr>
          <p:txBody>
            <a:bodyPr wrap="none" lIns="0" tIns="0" rIns="0" bIns="0">
              <a:spAutoFit/>
            </a:bodyPr>
            <a:lstStyle/>
            <a:p>
              <a:pPr algn="r" eaLnBrk="1" hangingPunct="1"/>
              <a:r>
                <a:rPr lang="zh-CN" altLang="en-US" sz="1200">
                  <a:solidFill>
                    <a:srgbClr val="000000"/>
                  </a:solidFill>
                  <a:latin typeface="宋体" charset="-122"/>
                </a:rPr>
                <a:t>验证客户身份</a:t>
              </a:r>
              <a:endParaRPr lang="zh-CN" altLang="en-US" sz="1200"/>
            </a:p>
          </p:txBody>
        </p:sp>
        <p:sp>
          <p:nvSpPr>
            <p:cNvPr id="40970" name="Freeform 48"/>
            <p:cNvSpPr>
              <a:spLocks/>
            </p:cNvSpPr>
            <p:nvPr/>
          </p:nvSpPr>
          <p:spPr bwMode="auto">
            <a:xfrm>
              <a:off x="2091" y="2906"/>
              <a:ext cx="770" cy="109"/>
            </a:xfrm>
            <a:custGeom>
              <a:avLst/>
              <a:gdLst>
                <a:gd name="T0" fmla="*/ 0 w 770"/>
                <a:gd name="T1" fmla="*/ 55 h 109"/>
                <a:gd name="T2" fmla="*/ 385 w 770"/>
                <a:gd name="T3" fmla="*/ 0 h 109"/>
                <a:gd name="T4" fmla="*/ 770 w 770"/>
                <a:gd name="T5" fmla="*/ 55 h 109"/>
                <a:gd name="T6" fmla="*/ 385 w 770"/>
                <a:gd name="T7" fmla="*/ 109 h 109"/>
                <a:gd name="T8" fmla="*/ 0 w 770"/>
                <a:gd name="T9" fmla="*/ 55 h 109"/>
                <a:gd name="T10" fmla="*/ 0 60000 65536"/>
                <a:gd name="T11" fmla="*/ 0 60000 65536"/>
                <a:gd name="T12" fmla="*/ 0 60000 65536"/>
                <a:gd name="T13" fmla="*/ 0 60000 65536"/>
                <a:gd name="T14" fmla="*/ 0 60000 65536"/>
                <a:gd name="T15" fmla="*/ 0 w 770"/>
                <a:gd name="T16" fmla="*/ 0 h 109"/>
                <a:gd name="T17" fmla="*/ 770 w 770"/>
                <a:gd name="T18" fmla="*/ 109 h 109"/>
              </a:gdLst>
              <a:ahLst/>
              <a:cxnLst>
                <a:cxn ang="T10">
                  <a:pos x="T0" y="T1"/>
                </a:cxn>
                <a:cxn ang="T11">
                  <a:pos x="T2" y="T3"/>
                </a:cxn>
                <a:cxn ang="T12">
                  <a:pos x="T4" y="T5"/>
                </a:cxn>
                <a:cxn ang="T13">
                  <a:pos x="T6" y="T7"/>
                </a:cxn>
                <a:cxn ang="T14">
                  <a:pos x="T8" y="T9"/>
                </a:cxn>
              </a:cxnLst>
              <a:rect l="T15" t="T16" r="T17" b="T18"/>
              <a:pathLst>
                <a:path w="770" h="109">
                  <a:moveTo>
                    <a:pt x="0" y="55"/>
                  </a:moveTo>
                  <a:lnTo>
                    <a:pt x="385" y="0"/>
                  </a:lnTo>
                  <a:lnTo>
                    <a:pt x="770" y="55"/>
                  </a:lnTo>
                  <a:lnTo>
                    <a:pt x="385" y="109"/>
                  </a:lnTo>
                  <a:lnTo>
                    <a:pt x="0" y="55"/>
                  </a:lnTo>
                  <a:close/>
                </a:path>
              </a:pathLst>
            </a:custGeom>
            <a:solidFill>
              <a:srgbClr val="FACCA7"/>
            </a:solidFill>
            <a:ln w="9525">
              <a:noFill/>
              <a:round/>
              <a:headEnd/>
              <a:tailEnd/>
            </a:ln>
          </p:spPr>
          <p:txBody>
            <a:bodyPr/>
            <a:lstStyle/>
            <a:p>
              <a:endParaRPr lang="zh-CN" altLang="en-US"/>
            </a:p>
          </p:txBody>
        </p:sp>
        <p:sp>
          <p:nvSpPr>
            <p:cNvPr id="40971" name="Freeform 49"/>
            <p:cNvSpPr>
              <a:spLocks/>
            </p:cNvSpPr>
            <p:nvPr/>
          </p:nvSpPr>
          <p:spPr bwMode="auto">
            <a:xfrm>
              <a:off x="2091" y="2906"/>
              <a:ext cx="770" cy="109"/>
            </a:xfrm>
            <a:custGeom>
              <a:avLst/>
              <a:gdLst>
                <a:gd name="T0" fmla="*/ 0 w 770"/>
                <a:gd name="T1" fmla="*/ 55 h 109"/>
                <a:gd name="T2" fmla="*/ 385 w 770"/>
                <a:gd name="T3" fmla="*/ 0 h 109"/>
                <a:gd name="T4" fmla="*/ 770 w 770"/>
                <a:gd name="T5" fmla="*/ 55 h 109"/>
                <a:gd name="T6" fmla="*/ 385 w 770"/>
                <a:gd name="T7" fmla="*/ 109 h 109"/>
                <a:gd name="T8" fmla="*/ 0 w 770"/>
                <a:gd name="T9" fmla="*/ 55 h 109"/>
                <a:gd name="T10" fmla="*/ 0 60000 65536"/>
                <a:gd name="T11" fmla="*/ 0 60000 65536"/>
                <a:gd name="T12" fmla="*/ 0 60000 65536"/>
                <a:gd name="T13" fmla="*/ 0 60000 65536"/>
                <a:gd name="T14" fmla="*/ 0 60000 65536"/>
                <a:gd name="T15" fmla="*/ 0 w 770"/>
                <a:gd name="T16" fmla="*/ 0 h 109"/>
                <a:gd name="T17" fmla="*/ 770 w 770"/>
                <a:gd name="T18" fmla="*/ 109 h 109"/>
              </a:gdLst>
              <a:ahLst/>
              <a:cxnLst>
                <a:cxn ang="T10">
                  <a:pos x="T0" y="T1"/>
                </a:cxn>
                <a:cxn ang="T11">
                  <a:pos x="T2" y="T3"/>
                </a:cxn>
                <a:cxn ang="T12">
                  <a:pos x="T4" y="T5"/>
                </a:cxn>
                <a:cxn ang="T13">
                  <a:pos x="T6" y="T7"/>
                </a:cxn>
                <a:cxn ang="T14">
                  <a:pos x="T8" y="T9"/>
                </a:cxn>
              </a:cxnLst>
              <a:rect l="T15" t="T16" r="T17" b="T18"/>
              <a:pathLst>
                <a:path w="770" h="109">
                  <a:moveTo>
                    <a:pt x="0" y="55"/>
                  </a:moveTo>
                  <a:lnTo>
                    <a:pt x="385" y="0"/>
                  </a:lnTo>
                  <a:lnTo>
                    <a:pt x="770" y="55"/>
                  </a:lnTo>
                  <a:lnTo>
                    <a:pt x="385" y="109"/>
                  </a:lnTo>
                  <a:lnTo>
                    <a:pt x="0" y="55"/>
                  </a:lnTo>
                  <a:close/>
                </a:path>
              </a:pathLst>
            </a:custGeom>
            <a:noFill/>
            <a:ln w="9525" cap="rnd">
              <a:solidFill>
                <a:srgbClr val="000000"/>
              </a:solidFill>
              <a:round/>
              <a:headEnd/>
              <a:tailEnd/>
            </a:ln>
          </p:spPr>
          <p:txBody>
            <a:bodyPr/>
            <a:lstStyle/>
            <a:p>
              <a:endParaRPr lang="zh-CN" altLang="en-US"/>
            </a:p>
          </p:txBody>
        </p:sp>
        <p:sp>
          <p:nvSpPr>
            <p:cNvPr id="40972" name="Line 50"/>
            <p:cNvSpPr>
              <a:spLocks noChangeShapeType="1"/>
            </p:cNvSpPr>
            <p:nvPr/>
          </p:nvSpPr>
          <p:spPr bwMode="auto">
            <a:xfrm>
              <a:off x="2476" y="2790"/>
              <a:ext cx="0" cy="116"/>
            </a:xfrm>
            <a:prstGeom prst="line">
              <a:avLst/>
            </a:prstGeom>
            <a:noFill/>
            <a:ln w="6350" cap="rnd">
              <a:solidFill>
                <a:srgbClr val="000000"/>
              </a:solidFill>
              <a:round/>
              <a:headEnd/>
              <a:tailEnd/>
            </a:ln>
          </p:spPr>
          <p:txBody>
            <a:bodyPr/>
            <a:lstStyle/>
            <a:p>
              <a:endParaRPr lang="zh-CN" altLang="en-US"/>
            </a:p>
          </p:txBody>
        </p:sp>
        <p:sp>
          <p:nvSpPr>
            <p:cNvPr id="40973" name="Freeform 51"/>
            <p:cNvSpPr>
              <a:spLocks/>
            </p:cNvSpPr>
            <p:nvPr/>
          </p:nvSpPr>
          <p:spPr bwMode="auto">
            <a:xfrm>
              <a:off x="2441" y="2857"/>
              <a:ext cx="70" cy="49"/>
            </a:xfrm>
            <a:custGeom>
              <a:avLst/>
              <a:gdLst>
                <a:gd name="T0" fmla="*/ 0 w 70"/>
                <a:gd name="T1" fmla="*/ 0 h 49"/>
                <a:gd name="T2" fmla="*/ 35 w 70"/>
                <a:gd name="T3" fmla="*/ 49 h 49"/>
                <a:gd name="T4" fmla="*/ 70 w 70"/>
                <a:gd name="T5" fmla="*/ 0 h 49"/>
                <a:gd name="T6" fmla="*/ 0 60000 65536"/>
                <a:gd name="T7" fmla="*/ 0 60000 65536"/>
                <a:gd name="T8" fmla="*/ 0 60000 65536"/>
                <a:gd name="T9" fmla="*/ 0 w 70"/>
                <a:gd name="T10" fmla="*/ 0 h 49"/>
                <a:gd name="T11" fmla="*/ 70 w 70"/>
                <a:gd name="T12" fmla="*/ 49 h 49"/>
              </a:gdLst>
              <a:ahLst/>
              <a:cxnLst>
                <a:cxn ang="T6">
                  <a:pos x="T0" y="T1"/>
                </a:cxn>
                <a:cxn ang="T7">
                  <a:pos x="T2" y="T3"/>
                </a:cxn>
                <a:cxn ang="T8">
                  <a:pos x="T4" y="T5"/>
                </a:cxn>
              </a:cxnLst>
              <a:rect l="T9" t="T10" r="T11" b="T12"/>
              <a:pathLst>
                <a:path w="70" h="49">
                  <a:moveTo>
                    <a:pt x="0" y="0"/>
                  </a:moveTo>
                  <a:lnTo>
                    <a:pt x="35" y="49"/>
                  </a:lnTo>
                  <a:lnTo>
                    <a:pt x="70" y="0"/>
                  </a:lnTo>
                </a:path>
              </a:pathLst>
            </a:custGeom>
            <a:noFill/>
            <a:ln w="6350" cap="rnd">
              <a:solidFill>
                <a:srgbClr val="000000"/>
              </a:solidFill>
              <a:round/>
              <a:headEnd/>
              <a:tailEnd/>
            </a:ln>
          </p:spPr>
          <p:txBody>
            <a:bodyPr/>
            <a:lstStyle/>
            <a:p>
              <a:endParaRPr lang="zh-CN" altLang="en-US"/>
            </a:p>
          </p:txBody>
        </p:sp>
        <p:sp>
          <p:nvSpPr>
            <p:cNvPr id="40974" name="Line 52"/>
            <p:cNvSpPr>
              <a:spLocks noChangeShapeType="1"/>
            </p:cNvSpPr>
            <p:nvPr/>
          </p:nvSpPr>
          <p:spPr bwMode="auto">
            <a:xfrm>
              <a:off x="2476" y="3015"/>
              <a:ext cx="0" cy="147"/>
            </a:xfrm>
            <a:prstGeom prst="line">
              <a:avLst/>
            </a:prstGeom>
            <a:noFill/>
            <a:ln w="6350" cap="rnd">
              <a:solidFill>
                <a:srgbClr val="000000"/>
              </a:solidFill>
              <a:round/>
              <a:headEnd/>
              <a:tailEnd/>
            </a:ln>
          </p:spPr>
          <p:txBody>
            <a:bodyPr/>
            <a:lstStyle/>
            <a:p>
              <a:endParaRPr lang="zh-CN" altLang="en-US"/>
            </a:p>
          </p:txBody>
        </p:sp>
        <p:sp>
          <p:nvSpPr>
            <p:cNvPr id="40975" name="Freeform 53"/>
            <p:cNvSpPr>
              <a:spLocks/>
            </p:cNvSpPr>
            <p:nvPr/>
          </p:nvSpPr>
          <p:spPr bwMode="auto">
            <a:xfrm>
              <a:off x="2441" y="3114"/>
              <a:ext cx="70" cy="48"/>
            </a:xfrm>
            <a:custGeom>
              <a:avLst/>
              <a:gdLst>
                <a:gd name="T0" fmla="*/ 0 w 70"/>
                <a:gd name="T1" fmla="*/ 0 h 48"/>
                <a:gd name="T2" fmla="*/ 35 w 70"/>
                <a:gd name="T3" fmla="*/ 48 h 48"/>
                <a:gd name="T4" fmla="*/ 70 w 70"/>
                <a:gd name="T5" fmla="*/ 0 h 48"/>
                <a:gd name="T6" fmla="*/ 0 60000 65536"/>
                <a:gd name="T7" fmla="*/ 0 60000 65536"/>
                <a:gd name="T8" fmla="*/ 0 60000 65536"/>
                <a:gd name="T9" fmla="*/ 0 w 70"/>
                <a:gd name="T10" fmla="*/ 0 h 48"/>
                <a:gd name="T11" fmla="*/ 70 w 70"/>
                <a:gd name="T12" fmla="*/ 48 h 48"/>
              </a:gdLst>
              <a:ahLst/>
              <a:cxnLst>
                <a:cxn ang="T6">
                  <a:pos x="T0" y="T1"/>
                </a:cxn>
                <a:cxn ang="T7">
                  <a:pos x="T2" y="T3"/>
                </a:cxn>
                <a:cxn ang="T8">
                  <a:pos x="T4" y="T5"/>
                </a:cxn>
              </a:cxnLst>
              <a:rect l="T9" t="T10" r="T11" b="T12"/>
              <a:pathLst>
                <a:path w="70" h="48">
                  <a:moveTo>
                    <a:pt x="0" y="0"/>
                  </a:moveTo>
                  <a:lnTo>
                    <a:pt x="35" y="48"/>
                  </a:lnTo>
                  <a:lnTo>
                    <a:pt x="70" y="0"/>
                  </a:lnTo>
                </a:path>
              </a:pathLst>
            </a:custGeom>
            <a:noFill/>
            <a:ln w="6350" cap="rnd">
              <a:solidFill>
                <a:srgbClr val="000000"/>
              </a:solidFill>
              <a:round/>
              <a:headEnd/>
              <a:tailEnd/>
            </a:ln>
          </p:spPr>
          <p:txBody>
            <a:bodyPr/>
            <a:lstStyle/>
            <a:p>
              <a:endParaRPr lang="zh-CN" altLang="en-US"/>
            </a:p>
          </p:txBody>
        </p:sp>
        <p:sp>
          <p:nvSpPr>
            <p:cNvPr id="40976" name="Rectangle 54"/>
            <p:cNvSpPr>
              <a:spLocks noChangeArrowheads="1"/>
            </p:cNvSpPr>
            <p:nvPr/>
          </p:nvSpPr>
          <p:spPr bwMode="auto">
            <a:xfrm>
              <a:off x="2293" y="3001"/>
              <a:ext cx="394" cy="66"/>
            </a:xfrm>
            <a:prstGeom prst="rect">
              <a:avLst/>
            </a:prstGeom>
            <a:solidFill>
              <a:srgbClr val="FFFFFF"/>
            </a:solidFill>
            <a:ln w="9525">
              <a:noFill/>
              <a:miter lim="800000"/>
              <a:headEnd/>
              <a:tailEnd/>
            </a:ln>
          </p:spPr>
          <p:txBody>
            <a:bodyPr/>
            <a:lstStyle/>
            <a:p>
              <a:pPr eaLnBrk="1" hangingPunct="1"/>
              <a:endParaRPr lang="zh-CN" altLang="en-US"/>
            </a:p>
          </p:txBody>
        </p:sp>
        <p:sp>
          <p:nvSpPr>
            <p:cNvPr id="40977" name="Rectangle 55"/>
            <p:cNvSpPr>
              <a:spLocks noChangeArrowheads="1"/>
            </p:cNvSpPr>
            <p:nvPr/>
          </p:nvSpPr>
          <p:spPr bwMode="auto">
            <a:xfrm>
              <a:off x="2315" y="3005"/>
              <a:ext cx="40" cy="90"/>
            </a:xfrm>
            <a:prstGeom prst="rect">
              <a:avLst/>
            </a:prstGeom>
            <a:noFill/>
            <a:ln w="9525">
              <a:noFill/>
              <a:miter lim="800000"/>
              <a:headEnd/>
              <a:tailEnd/>
            </a:ln>
          </p:spPr>
          <p:txBody>
            <a:bodyPr wrap="none" lIns="0" tIns="0" rIns="0" bIns="0">
              <a:spAutoFit/>
            </a:bodyPr>
            <a:lstStyle/>
            <a:p>
              <a:pPr eaLnBrk="1" hangingPunct="1"/>
              <a:r>
                <a:rPr lang="en-US" altLang="zh-CN" sz="1200">
                  <a:solidFill>
                    <a:srgbClr val="000000"/>
                  </a:solidFill>
                  <a:latin typeface="宋体" charset="-122"/>
                </a:rPr>
                <a:t>[</a:t>
              </a:r>
              <a:endParaRPr lang="en-US" altLang="zh-CN" sz="1200"/>
            </a:p>
          </p:txBody>
        </p:sp>
        <p:sp>
          <p:nvSpPr>
            <p:cNvPr id="40978" name="Rectangle 56"/>
            <p:cNvSpPr>
              <a:spLocks noChangeArrowheads="1"/>
            </p:cNvSpPr>
            <p:nvPr/>
          </p:nvSpPr>
          <p:spPr bwMode="auto">
            <a:xfrm>
              <a:off x="2277" y="3005"/>
              <a:ext cx="326" cy="90"/>
            </a:xfrm>
            <a:prstGeom prst="rect">
              <a:avLst/>
            </a:prstGeom>
            <a:noFill/>
            <a:ln w="9525">
              <a:noFill/>
              <a:miter lim="800000"/>
              <a:headEnd/>
              <a:tailEnd/>
            </a:ln>
          </p:spPr>
          <p:txBody>
            <a:bodyPr wrap="none" lIns="0" tIns="0" rIns="0" bIns="0">
              <a:spAutoFit/>
            </a:bodyPr>
            <a:lstStyle/>
            <a:p>
              <a:pPr eaLnBrk="1" hangingPunct="1"/>
              <a:r>
                <a:rPr lang="zh-CN" altLang="en-US" sz="1200">
                  <a:solidFill>
                    <a:srgbClr val="000000"/>
                  </a:solidFill>
                  <a:latin typeface="宋体" charset="-122"/>
                </a:rPr>
                <a:t>验证通过</a:t>
              </a:r>
              <a:endParaRPr lang="zh-CN" altLang="en-US" sz="1200"/>
            </a:p>
          </p:txBody>
        </p:sp>
        <p:sp>
          <p:nvSpPr>
            <p:cNvPr id="40979" name="Rectangle 57"/>
            <p:cNvSpPr>
              <a:spLocks noChangeArrowheads="1"/>
            </p:cNvSpPr>
            <p:nvPr/>
          </p:nvSpPr>
          <p:spPr bwMode="auto">
            <a:xfrm>
              <a:off x="2669" y="3005"/>
              <a:ext cx="81" cy="90"/>
            </a:xfrm>
            <a:prstGeom prst="rect">
              <a:avLst/>
            </a:prstGeom>
            <a:noFill/>
            <a:ln w="9525">
              <a:noFill/>
              <a:miter lim="800000"/>
              <a:headEnd/>
              <a:tailEnd/>
            </a:ln>
          </p:spPr>
          <p:txBody>
            <a:bodyPr wrap="none" lIns="0" tIns="0" rIns="0" bIns="0">
              <a:spAutoFit/>
            </a:bodyPr>
            <a:lstStyle/>
            <a:p>
              <a:pPr eaLnBrk="1" hangingPunct="1"/>
              <a:r>
                <a:rPr lang="en-US" altLang="zh-CN" sz="1200">
                  <a:solidFill>
                    <a:srgbClr val="000000"/>
                  </a:solidFill>
                  <a:latin typeface="宋体" charset="-122"/>
                </a:rPr>
                <a:t>] </a:t>
              </a:r>
              <a:endParaRPr lang="en-US" altLang="zh-CN" sz="1200"/>
            </a:p>
          </p:txBody>
        </p:sp>
        <p:sp>
          <p:nvSpPr>
            <p:cNvPr id="40980" name="Line 58"/>
            <p:cNvSpPr>
              <a:spLocks noChangeShapeType="1"/>
            </p:cNvSpPr>
            <p:nvPr/>
          </p:nvSpPr>
          <p:spPr bwMode="auto">
            <a:xfrm flipH="1">
              <a:off x="1762" y="2961"/>
              <a:ext cx="329" cy="0"/>
            </a:xfrm>
            <a:prstGeom prst="line">
              <a:avLst/>
            </a:prstGeom>
            <a:noFill/>
            <a:ln w="6350" cap="rnd">
              <a:solidFill>
                <a:srgbClr val="000000"/>
              </a:solidFill>
              <a:round/>
              <a:headEnd/>
              <a:tailEnd/>
            </a:ln>
          </p:spPr>
          <p:txBody>
            <a:bodyPr/>
            <a:lstStyle/>
            <a:p>
              <a:endParaRPr lang="zh-CN" altLang="en-US"/>
            </a:p>
          </p:txBody>
        </p:sp>
        <p:sp>
          <p:nvSpPr>
            <p:cNvPr id="40981" name="Freeform 59"/>
            <p:cNvSpPr>
              <a:spLocks/>
            </p:cNvSpPr>
            <p:nvPr/>
          </p:nvSpPr>
          <p:spPr bwMode="auto">
            <a:xfrm>
              <a:off x="1762" y="2936"/>
              <a:ext cx="70" cy="49"/>
            </a:xfrm>
            <a:custGeom>
              <a:avLst/>
              <a:gdLst>
                <a:gd name="T0" fmla="*/ 70 w 70"/>
                <a:gd name="T1" fmla="*/ 0 h 49"/>
                <a:gd name="T2" fmla="*/ 0 w 70"/>
                <a:gd name="T3" fmla="*/ 25 h 49"/>
                <a:gd name="T4" fmla="*/ 70 w 70"/>
                <a:gd name="T5" fmla="*/ 49 h 49"/>
                <a:gd name="T6" fmla="*/ 0 60000 65536"/>
                <a:gd name="T7" fmla="*/ 0 60000 65536"/>
                <a:gd name="T8" fmla="*/ 0 60000 65536"/>
                <a:gd name="T9" fmla="*/ 0 w 70"/>
                <a:gd name="T10" fmla="*/ 0 h 49"/>
                <a:gd name="T11" fmla="*/ 70 w 70"/>
                <a:gd name="T12" fmla="*/ 49 h 49"/>
              </a:gdLst>
              <a:ahLst/>
              <a:cxnLst>
                <a:cxn ang="T6">
                  <a:pos x="T0" y="T1"/>
                </a:cxn>
                <a:cxn ang="T7">
                  <a:pos x="T2" y="T3"/>
                </a:cxn>
                <a:cxn ang="T8">
                  <a:pos x="T4" y="T5"/>
                </a:cxn>
              </a:cxnLst>
              <a:rect l="T9" t="T10" r="T11" b="T12"/>
              <a:pathLst>
                <a:path w="70" h="49">
                  <a:moveTo>
                    <a:pt x="70" y="0"/>
                  </a:moveTo>
                  <a:lnTo>
                    <a:pt x="0" y="25"/>
                  </a:lnTo>
                  <a:lnTo>
                    <a:pt x="70" y="49"/>
                  </a:lnTo>
                </a:path>
              </a:pathLst>
            </a:custGeom>
            <a:noFill/>
            <a:ln w="6350" cap="rnd">
              <a:solidFill>
                <a:srgbClr val="000000"/>
              </a:solidFill>
              <a:round/>
              <a:headEnd/>
              <a:tailEnd/>
            </a:ln>
          </p:spPr>
          <p:txBody>
            <a:bodyPr/>
            <a:lstStyle/>
            <a:p>
              <a:endParaRPr lang="zh-CN" altLang="en-US"/>
            </a:p>
          </p:txBody>
        </p:sp>
        <p:sp>
          <p:nvSpPr>
            <p:cNvPr id="40982" name="Rectangle 60"/>
            <p:cNvSpPr>
              <a:spLocks noChangeArrowheads="1"/>
            </p:cNvSpPr>
            <p:nvPr/>
          </p:nvSpPr>
          <p:spPr bwMode="auto">
            <a:xfrm>
              <a:off x="1730" y="2883"/>
              <a:ext cx="393" cy="66"/>
            </a:xfrm>
            <a:prstGeom prst="rect">
              <a:avLst/>
            </a:prstGeom>
            <a:solidFill>
              <a:srgbClr val="FFFFFF"/>
            </a:solidFill>
            <a:ln w="9525">
              <a:noFill/>
              <a:miter lim="800000"/>
              <a:headEnd/>
              <a:tailEnd/>
            </a:ln>
          </p:spPr>
          <p:txBody>
            <a:bodyPr/>
            <a:lstStyle/>
            <a:p>
              <a:pPr eaLnBrk="1" hangingPunct="1"/>
              <a:endParaRPr lang="zh-CN" altLang="en-US"/>
            </a:p>
          </p:txBody>
        </p:sp>
        <p:sp>
          <p:nvSpPr>
            <p:cNvPr id="40983" name="Rectangle 61"/>
            <p:cNvSpPr>
              <a:spLocks noChangeArrowheads="1"/>
            </p:cNvSpPr>
            <p:nvPr/>
          </p:nvSpPr>
          <p:spPr bwMode="auto">
            <a:xfrm>
              <a:off x="1753" y="2886"/>
              <a:ext cx="40" cy="91"/>
            </a:xfrm>
            <a:prstGeom prst="rect">
              <a:avLst/>
            </a:prstGeom>
            <a:noFill/>
            <a:ln w="9525">
              <a:noFill/>
              <a:miter lim="800000"/>
              <a:headEnd/>
              <a:tailEnd/>
            </a:ln>
          </p:spPr>
          <p:txBody>
            <a:bodyPr wrap="none" lIns="0" tIns="0" rIns="0" bIns="0">
              <a:spAutoFit/>
            </a:bodyPr>
            <a:lstStyle/>
            <a:p>
              <a:pPr eaLnBrk="1" hangingPunct="1"/>
              <a:r>
                <a:rPr lang="en-US" altLang="zh-CN" sz="1200">
                  <a:solidFill>
                    <a:srgbClr val="000000"/>
                  </a:solidFill>
                  <a:latin typeface="宋体" charset="-122"/>
                </a:rPr>
                <a:t>[</a:t>
              </a:r>
              <a:endParaRPr lang="en-US" altLang="zh-CN" sz="1200"/>
            </a:p>
          </p:txBody>
        </p:sp>
        <p:sp>
          <p:nvSpPr>
            <p:cNvPr id="40984" name="Rectangle 62"/>
            <p:cNvSpPr>
              <a:spLocks noChangeArrowheads="1"/>
            </p:cNvSpPr>
            <p:nvPr/>
          </p:nvSpPr>
          <p:spPr bwMode="auto">
            <a:xfrm>
              <a:off x="1710" y="2886"/>
              <a:ext cx="326" cy="91"/>
            </a:xfrm>
            <a:prstGeom prst="rect">
              <a:avLst/>
            </a:prstGeom>
            <a:noFill/>
            <a:ln w="9525">
              <a:noFill/>
              <a:miter lim="800000"/>
              <a:headEnd/>
              <a:tailEnd/>
            </a:ln>
          </p:spPr>
          <p:txBody>
            <a:bodyPr wrap="none" lIns="0" tIns="0" rIns="0" bIns="0">
              <a:spAutoFit/>
            </a:bodyPr>
            <a:lstStyle/>
            <a:p>
              <a:pPr eaLnBrk="1" hangingPunct="1"/>
              <a:r>
                <a:rPr lang="zh-CN" altLang="en-US" sz="1200">
                  <a:solidFill>
                    <a:srgbClr val="000000"/>
                  </a:solidFill>
                  <a:latin typeface="宋体" charset="-122"/>
                </a:rPr>
                <a:t>验证不过</a:t>
              </a:r>
              <a:endParaRPr lang="zh-CN" altLang="en-US" sz="1200"/>
            </a:p>
          </p:txBody>
        </p:sp>
        <p:sp>
          <p:nvSpPr>
            <p:cNvPr id="40985" name="Rectangle 63"/>
            <p:cNvSpPr>
              <a:spLocks noChangeArrowheads="1"/>
            </p:cNvSpPr>
            <p:nvPr/>
          </p:nvSpPr>
          <p:spPr bwMode="auto">
            <a:xfrm>
              <a:off x="2110" y="2886"/>
              <a:ext cx="81" cy="91"/>
            </a:xfrm>
            <a:prstGeom prst="rect">
              <a:avLst/>
            </a:prstGeom>
            <a:noFill/>
            <a:ln w="9525">
              <a:noFill/>
              <a:miter lim="800000"/>
              <a:headEnd/>
              <a:tailEnd/>
            </a:ln>
          </p:spPr>
          <p:txBody>
            <a:bodyPr wrap="none" lIns="0" tIns="0" rIns="0" bIns="0">
              <a:spAutoFit/>
            </a:bodyPr>
            <a:lstStyle/>
            <a:p>
              <a:pPr eaLnBrk="1" hangingPunct="1"/>
              <a:r>
                <a:rPr lang="en-US" altLang="zh-CN" sz="1200">
                  <a:solidFill>
                    <a:srgbClr val="000000"/>
                  </a:solidFill>
                  <a:latin typeface="宋体" charset="-122"/>
                </a:rPr>
                <a:t>] </a:t>
              </a:r>
              <a:endParaRPr lang="en-US" altLang="zh-CN" sz="1200"/>
            </a:p>
          </p:txBody>
        </p:sp>
        <p:sp>
          <p:nvSpPr>
            <p:cNvPr id="40986" name="Freeform 64"/>
            <p:cNvSpPr>
              <a:spLocks/>
            </p:cNvSpPr>
            <p:nvPr/>
          </p:nvSpPr>
          <p:spPr bwMode="auto">
            <a:xfrm>
              <a:off x="2189" y="3162"/>
              <a:ext cx="575" cy="140"/>
            </a:xfrm>
            <a:custGeom>
              <a:avLst/>
              <a:gdLst>
                <a:gd name="T0" fmla="*/ 1 w 1558"/>
                <a:gd name="T1" fmla="*/ 0 h 544"/>
                <a:gd name="T2" fmla="*/ 3 w 1558"/>
                <a:gd name="T3" fmla="*/ 0 h 544"/>
                <a:gd name="T4" fmla="*/ 4 w 1558"/>
                <a:gd name="T5" fmla="*/ 0 h 544"/>
                <a:gd name="T6" fmla="*/ 4 w 1558"/>
                <a:gd name="T7" fmla="*/ 0 h 544"/>
                <a:gd name="T8" fmla="*/ 3 w 1558"/>
                <a:gd name="T9" fmla="*/ 0 h 544"/>
                <a:gd name="T10" fmla="*/ 1 w 1558"/>
                <a:gd name="T11" fmla="*/ 0 h 544"/>
                <a:gd name="T12" fmla="*/ 0 w 1558"/>
                <a:gd name="T13" fmla="*/ 0 h 544"/>
                <a:gd name="T14" fmla="*/ 1 w 1558"/>
                <a:gd name="T15" fmla="*/ 0 h 544"/>
                <a:gd name="T16" fmla="*/ 0 60000 65536"/>
                <a:gd name="T17" fmla="*/ 0 60000 65536"/>
                <a:gd name="T18" fmla="*/ 0 60000 65536"/>
                <a:gd name="T19" fmla="*/ 0 60000 65536"/>
                <a:gd name="T20" fmla="*/ 0 60000 65536"/>
                <a:gd name="T21" fmla="*/ 0 60000 65536"/>
                <a:gd name="T22" fmla="*/ 0 60000 65536"/>
                <a:gd name="T23" fmla="*/ 0 60000 65536"/>
                <a:gd name="T24" fmla="*/ 0 w 1558"/>
                <a:gd name="T25" fmla="*/ 0 h 544"/>
                <a:gd name="T26" fmla="*/ 1558 w 1558"/>
                <a:gd name="T27" fmla="*/ 544 h 5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58" h="544">
                  <a:moveTo>
                    <a:pt x="272" y="544"/>
                  </a:moveTo>
                  <a:lnTo>
                    <a:pt x="1286" y="544"/>
                  </a:lnTo>
                  <a:cubicBezTo>
                    <a:pt x="1436" y="544"/>
                    <a:pt x="1558" y="422"/>
                    <a:pt x="1558" y="272"/>
                  </a:cubicBezTo>
                  <a:cubicBezTo>
                    <a:pt x="1558" y="272"/>
                    <a:pt x="1558" y="272"/>
                    <a:pt x="1558" y="272"/>
                  </a:cubicBezTo>
                  <a:cubicBezTo>
                    <a:pt x="1558" y="122"/>
                    <a:pt x="1436" y="0"/>
                    <a:pt x="1286" y="0"/>
                  </a:cubicBezTo>
                  <a:lnTo>
                    <a:pt x="272" y="0"/>
                  </a:lnTo>
                  <a:cubicBezTo>
                    <a:pt x="122" y="0"/>
                    <a:pt x="0" y="122"/>
                    <a:pt x="0" y="272"/>
                  </a:cubicBezTo>
                  <a:cubicBezTo>
                    <a:pt x="0" y="422"/>
                    <a:pt x="122" y="544"/>
                    <a:pt x="272" y="544"/>
                  </a:cubicBezTo>
                  <a:close/>
                </a:path>
              </a:pathLst>
            </a:custGeom>
            <a:solidFill>
              <a:srgbClr val="FACCA7"/>
            </a:solidFill>
            <a:ln w="0">
              <a:solidFill>
                <a:srgbClr val="000000"/>
              </a:solidFill>
              <a:round/>
              <a:headEnd/>
              <a:tailEnd/>
            </a:ln>
          </p:spPr>
          <p:txBody>
            <a:bodyPr/>
            <a:lstStyle/>
            <a:p>
              <a:endParaRPr lang="zh-CN" altLang="en-US"/>
            </a:p>
          </p:txBody>
        </p:sp>
        <p:sp>
          <p:nvSpPr>
            <p:cNvPr id="40987" name="Freeform 65"/>
            <p:cNvSpPr>
              <a:spLocks/>
            </p:cNvSpPr>
            <p:nvPr/>
          </p:nvSpPr>
          <p:spPr bwMode="auto">
            <a:xfrm>
              <a:off x="2189" y="3162"/>
              <a:ext cx="575" cy="140"/>
            </a:xfrm>
            <a:custGeom>
              <a:avLst/>
              <a:gdLst>
                <a:gd name="T0" fmla="*/ 1 w 1558"/>
                <a:gd name="T1" fmla="*/ 0 h 544"/>
                <a:gd name="T2" fmla="*/ 3 w 1558"/>
                <a:gd name="T3" fmla="*/ 0 h 544"/>
                <a:gd name="T4" fmla="*/ 4 w 1558"/>
                <a:gd name="T5" fmla="*/ 0 h 544"/>
                <a:gd name="T6" fmla="*/ 4 w 1558"/>
                <a:gd name="T7" fmla="*/ 0 h 544"/>
                <a:gd name="T8" fmla="*/ 3 w 1558"/>
                <a:gd name="T9" fmla="*/ 0 h 544"/>
                <a:gd name="T10" fmla="*/ 1 w 1558"/>
                <a:gd name="T11" fmla="*/ 0 h 544"/>
                <a:gd name="T12" fmla="*/ 0 w 1558"/>
                <a:gd name="T13" fmla="*/ 0 h 544"/>
                <a:gd name="T14" fmla="*/ 1 w 1558"/>
                <a:gd name="T15" fmla="*/ 0 h 544"/>
                <a:gd name="T16" fmla="*/ 0 60000 65536"/>
                <a:gd name="T17" fmla="*/ 0 60000 65536"/>
                <a:gd name="T18" fmla="*/ 0 60000 65536"/>
                <a:gd name="T19" fmla="*/ 0 60000 65536"/>
                <a:gd name="T20" fmla="*/ 0 60000 65536"/>
                <a:gd name="T21" fmla="*/ 0 60000 65536"/>
                <a:gd name="T22" fmla="*/ 0 60000 65536"/>
                <a:gd name="T23" fmla="*/ 0 60000 65536"/>
                <a:gd name="T24" fmla="*/ 0 w 1558"/>
                <a:gd name="T25" fmla="*/ 0 h 544"/>
                <a:gd name="T26" fmla="*/ 1558 w 1558"/>
                <a:gd name="T27" fmla="*/ 544 h 5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58" h="544">
                  <a:moveTo>
                    <a:pt x="272" y="544"/>
                  </a:moveTo>
                  <a:lnTo>
                    <a:pt x="1286" y="544"/>
                  </a:lnTo>
                  <a:cubicBezTo>
                    <a:pt x="1436" y="544"/>
                    <a:pt x="1558" y="422"/>
                    <a:pt x="1558" y="272"/>
                  </a:cubicBezTo>
                  <a:cubicBezTo>
                    <a:pt x="1558" y="272"/>
                    <a:pt x="1558" y="272"/>
                    <a:pt x="1558" y="272"/>
                  </a:cubicBezTo>
                  <a:cubicBezTo>
                    <a:pt x="1558" y="122"/>
                    <a:pt x="1436" y="0"/>
                    <a:pt x="1286" y="0"/>
                  </a:cubicBezTo>
                  <a:lnTo>
                    <a:pt x="272" y="0"/>
                  </a:lnTo>
                  <a:cubicBezTo>
                    <a:pt x="122" y="0"/>
                    <a:pt x="0" y="122"/>
                    <a:pt x="0" y="272"/>
                  </a:cubicBezTo>
                  <a:cubicBezTo>
                    <a:pt x="0" y="422"/>
                    <a:pt x="122" y="544"/>
                    <a:pt x="272" y="544"/>
                  </a:cubicBezTo>
                  <a:close/>
                </a:path>
              </a:pathLst>
            </a:custGeom>
            <a:noFill/>
            <a:ln w="6350" cap="rnd">
              <a:solidFill>
                <a:srgbClr val="000000"/>
              </a:solidFill>
              <a:round/>
              <a:headEnd/>
              <a:tailEnd/>
            </a:ln>
          </p:spPr>
          <p:txBody>
            <a:bodyPr/>
            <a:lstStyle/>
            <a:p>
              <a:endParaRPr lang="zh-CN" altLang="en-US"/>
            </a:p>
          </p:txBody>
        </p:sp>
        <p:sp>
          <p:nvSpPr>
            <p:cNvPr id="40988" name="Rectangle 66"/>
            <p:cNvSpPr>
              <a:spLocks noChangeArrowheads="1"/>
            </p:cNvSpPr>
            <p:nvPr/>
          </p:nvSpPr>
          <p:spPr bwMode="auto">
            <a:xfrm>
              <a:off x="2140" y="3202"/>
              <a:ext cx="488" cy="91"/>
            </a:xfrm>
            <a:prstGeom prst="rect">
              <a:avLst/>
            </a:prstGeom>
            <a:noFill/>
            <a:ln w="9525">
              <a:noFill/>
              <a:miter lim="800000"/>
              <a:headEnd/>
              <a:tailEnd/>
            </a:ln>
          </p:spPr>
          <p:txBody>
            <a:bodyPr wrap="none" lIns="0" tIns="0" rIns="0" bIns="0">
              <a:spAutoFit/>
            </a:bodyPr>
            <a:lstStyle/>
            <a:p>
              <a:pPr eaLnBrk="1" hangingPunct="1"/>
              <a:r>
                <a:rPr lang="zh-CN" altLang="en-US" sz="1200">
                  <a:solidFill>
                    <a:srgbClr val="000000"/>
                  </a:solidFill>
                  <a:latin typeface="宋体" charset="-122"/>
                </a:rPr>
                <a:t>验证账户余额</a:t>
              </a:r>
              <a:endParaRPr lang="zh-CN" altLang="en-US" sz="1200"/>
            </a:p>
          </p:txBody>
        </p:sp>
        <p:sp>
          <p:nvSpPr>
            <p:cNvPr id="40989" name="Freeform 67"/>
            <p:cNvSpPr>
              <a:spLocks/>
            </p:cNvSpPr>
            <p:nvPr/>
          </p:nvSpPr>
          <p:spPr bwMode="auto">
            <a:xfrm>
              <a:off x="2086" y="3403"/>
              <a:ext cx="780" cy="109"/>
            </a:xfrm>
            <a:custGeom>
              <a:avLst/>
              <a:gdLst>
                <a:gd name="T0" fmla="*/ 0 w 780"/>
                <a:gd name="T1" fmla="*/ 55 h 109"/>
                <a:gd name="T2" fmla="*/ 390 w 780"/>
                <a:gd name="T3" fmla="*/ 0 h 109"/>
                <a:gd name="T4" fmla="*/ 780 w 780"/>
                <a:gd name="T5" fmla="*/ 55 h 109"/>
                <a:gd name="T6" fmla="*/ 390 w 780"/>
                <a:gd name="T7" fmla="*/ 109 h 109"/>
                <a:gd name="T8" fmla="*/ 0 w 780"/>
                <a:gd name="T9" fmla="*/ 55 h 109"/>
                <a:gd name="T10" fmla="*/ 0 60000 65536"/>
                <a:gd name="T11" fmla="*/ 0 60000 65536"/>
                <a:gd name="T12" fmla="*/ 0 60000 65536"/>
                <a:gd name="T13" fmla="*/ 0 60000 65536"/>
                <a:gd name="T14" fmla="*/ 0 60000 65536"/>
                <a:gd name="T15" fmla="*/ 0 w 780"/>
                <a:gd name="T16" fmla="*/ 0 h 109"/>
                <a:gd name="T17" fmla="*/ 780 w 780"/>
                <a:gd name="T18" fmla="*/ 109 h 109"/>
              </a:gdLst>
              <a:ahLst/>
              <a:cxnLst>
                <a:cxn ang="T10">
                  <a:pos x="T0" y="T1"/>
                </a:cxn>
                <a:cxn ang="T11">
                  <a:pos x="T2" y="T3"/>
                </a:cxn>
                <a:cxn ang="T12">
                  <a:pos x="T4" y="T5"/>
                </a:cxn>
                <a:cxn ang="T13">
                  <a:pos x="T6" y="T7"/>
                </a:cxn>
                <a:cxn ang="T14">
                  <a:pos x="T8" y="T9"/>
                </a:cxn>
              </a:cxnLst>
              <a:rect l="T15" t="T16" r="T17" b="T18"/>
              <a:pathLst>
                <a:path w="780" h="109">
                  <a:moveTo>
                    <a:pt x="0" y="55"/>
                  </a:moveTo>
                  <a:lnTo>
                    <a:pt x="390" y="0"/>
                  </a:lnTo>
                  <a:lnTo>
                    <a:pt x="780" y="55"/>
                  </a:lnTo>
                  <a:lnTo>
                    <a:pt x="390" y="109"/>
                  </a:lnTo>
                  <a:lnTo>
                    <a:pt x="0" y="55"/>
                  </a:lnTo>
                  <a:close/>
                </a:path>
              </a:pathLst>
            </a:custGeom>
            <a:solidFill>
              <a:srgbClr val="FACCA7"/>
            </a:solidFill>
            <a:ln w="9525">
              <a:noFill/>
              <a:round/>
              <a:headEnd/>
              <a:tailEnd/>
            </a:ln>
          </p:spPr>
          <p:txBody>
            <a:bodyPr/>
            <a:lstStyle/>
            <a:p>
              <a:endParaRPr lang="zh-CN" altLang="en-US"/>
            </a:p>
          </p:txBody>
        </p:sp>
        <p:sp>
          <p:nvSpPr>
            <p:cNvPr id="40990" name="Freeform 68"/>
            <p:cNvSpPr>
              <a:spLocks/>
            </p:cNvSpPr>
            <p:nvPr/>
          </p:nvSpPr>
          <p:spPr bwMode="auto">
            <a:xfrm>
              <a:off x="2086" y="3403"/>
              <a:ext cx="780" cy="109"/>
            </a:xfrm>
            <a:custGeom>
              <a:avLst/>
              <a:gdLst>
                <a:gd name="T0" fmla="*/ 0 w 780"/>
                <a:gd name="T1" fmla="*/ 55 h 109"/>
                <a:gd name="T2" fmla="*/ 390 w 780"/>
                <a:gd name="T3" fmla="*/ 0 h 109"/>
                <a:gd name="T4" fmla="*/ 780 w 780"/>
                <a:gd name="T5" fmla="*/ 55 h 109"/>
                <a:gd name="T6" fmla="*/ 390 w 780"/>
                <a:gd name="T7" fmla="*/ 109 h 109"/>
                <a:gd name="T8" fmla="*/ 0 w 780"/>
                <a:gd name="T9" fmla="*/ 55 h 109"/>
                <a:gd name="T10" fmla="*/ 0 60000 65536"/>
                <a:gd name="T11" fmla="*/ 0 60000 65536"/>
                <a:gd name="T12" fmla="*/ 0 60000 65536"/>
                <a:gd name="T13" fmla="*/ 0 60000 65536"/>
                <a:gd name="T14" fmla="*/ 0 60000 65536"/>
                <a:gd name="T15" fmla="*/ 0 w 780"/>
                <a:gd name="T16" fmla="*/ 0 h 109"/>
                <a:gd name="T17" fmla="*/ 780 w 780"/>
                <a:gd name="T18" fmla="*/ 109 h 109"/>
              </a:gdLst>
              <a:ahLst/>
              <a:cxnLst>
                <a:cxn ang="T10">
                  <a:pos x="T0" y="T1"/>
                </a:cxn>
                <a:cxn ang="T11">
                  <a:pos x="T2" y="T3"/>
                </a:cxn>
                <a:cxn ang="T12">
                  <a:pos x="T4" y="T5"/>
                </a:cxn>
                <a:cxn ang="T13">
                  <a:pos x="T6" y="T7"/>
                </a:cxn>
                <a:cxn ang="T14">
                  <a:pos x="T8" y="T9"/>
                </a:cxn>
              </a:cxnLst>
              <a:rect l="T15" t="T16" r="T17" b="T18"/>
              <a:pathLst>
                <a:path w="780" h="109">
                  <a:moveTo>
                    <a:pt x="0" y="55"/>
                  </a:moveTo>
                  <a:lnTo>
                    <a:pt x="390" y="0"/>
                  </a:lnTo>
                  <a:lnTo>
                    <a:pt x="780" y="55"/>
                  </a:lnTo>
                  <a:lnTo>
                    <a:pt x="390" y="109"/>
                  </a:lnTo>
                  <a:lnTo>
                    <a:pt x="0" y="55"/>
                  </a:lnTo>
                  <a:close/>
                </a:path>
              </a:pathLst>
            </a:custGeom>
            <a:noFill/>
            <a:ln w="9525" cap="rnd">
              <a:solidFill>
                <a:srgbClr val="000000"/>
              </a:solidFill>
              <a:round/>
              <a:headEnd/>
              <a:tailEnd/>
            </a:ln>
          </p:spPr>
          <p:txBody>
            <a:bodyPr/>
            <a:lstStyle/>
            <a:p>
              <a:endParaRPr lang="zh-CN" altLang="en-US"/>
            </a:p>
          </p:txBody>
        </p:sp>
        <p:sp>
          <p:nvSpPr>
            <p:cNvPr id="40991" name="Line 69"/>
            <p:cNvSpPr>
              <a:spLocks noChangeShapeType="1"/>
            </p:cNvSpPr>
            <p:nvPr/>
          </p:nvSpPr>
          <p:spPr bwMode="auto">
            <a:xfrm>
              <a:off x="2476" y="3535"/>
              <a:ext cx="0" cy="117"/>
            </a:xfrm>
            <a:prstGeom prst="line">
              <a:avLst/>
            </a:prstGeom>
            <a:noFill/>
            <a:ln w="6350" cap="rnd">
              <a:solidFill>
                <a:srgbClr val="000000"/>
              </a:solidFill>
              <a:round/>
              <a:headEnd/>
              <a:tailEnd/>
            </a:ln>
          </p:spPr>
          <p:txBody>
            <a:bodyPr/>
            <a:lstStyle/>
            <a:p>
              <a:endParaRPr lang="zh-CN" altLang="en-US"/>
            </a:p>
          </p:txBody>
        </p:sp>
        <p:sp>
          <p:nvSpPr>
            <p:cNvPr id="40992" name="Freeform 70"/>
            <p:cNvSpPr>
              <a:spLocks/>
            </p:cNvSpPr>
            <p:nvPr/>
          </p:nvSpPr>
          <p:spPr bwMode="auto">
            <a:xfrm>
              <a:off x="2441" y="3603"/>
              <a:ext cx="70" cy="49"/>
            </a:xfrm>
            <a:custGeom>
              <a:avLst/>
              <a:gdLst>
                <a:gd name="T0" fmla="*/ 0 w 70"/>
                <a:gd name="T1" fmla="*/ 0 h 49"/>
                <a:gd name="T2" fmla="*/ 35 w 70"/>
                <a:gd name="T3" fmla="*/ 49 h 49"/>
                <a:gd name="T4" fmla="*/ 70 w 70"/>
                <a:gd name="T5" fmla="*/ 0 h 49"/>
                <a:gd name="T6" fmla="*/ 0 60000 65536"/>
                <a:gd name="T7" fmla="*/ 0 60000 65536"/>
                <a:gd name="T8" fmla="*/ 0 60000 65536"/>
                <a:gd name="T9" fmla="*/ 0 w 70"/>
                <a:gd name="T10" fmla="*/ 0 h 49"/>
                <a:gd name="T11" fmla="*/ 70 w 70"/>
                <a:gd name="T12" fmla="*/ 49 h 49"/>
              </a:gdLst>
              <a:ahLst/>
              <a:cxnLst>
                <a:cxn ang="T6">
                  <a:pos x="T0" y="T1"/>
                </a:cxn>
                <a:cxn ang="T7">
                  <a:pos x="T2" y="T3"/>
                </a:cxn>
                <a:cxn ang="T8">
                  <a:pos x="T4" y="T5"/>
                </a:cxn>
              </a:cxnLst>
              <a:rect l="T9" t="T10" r="T11" b="T12"/>
              <a:pathLst>
                <a:path w="70" h="49">
                  <a:moveTo>
                    <a:pt x="0" y="0"/>
                  </a:moveTo>
                  <a:lnTo>
                    <a:pt x="35" y="49"/>
                  </a:lnTo>
                  <a:lnTo>
                    <a:pt x="70" y="0"/>
                  </a:lnTo>
                </a:path>
              </a:pathLst>
            </a:custGeom>
            <a:noFill/>
            <a:ln w="6350" cap="rnd">
              <a:solidFill>
                <a:srgbClr val="000000"/>
              </a:solidFill>
              <a:round/>
              <a:headEnd/>
              <a:tailEnd/>
            </a:ln>
          </p:spPr>
          <p:txBody>
            <a:bodyPr/>
            <a:lstStyle/>
            <a:p>
              <a:endParaRPr lang="zh-CN" altLang="en-US"/>
            </a:p>
          </p:txBody>
        </p:sp>
        <p:sp>
          <p:nvSpPr>
            <p:cNvPr id="40993" name="Rectangle 71"/>
            <p:cNvSpPr>
              <a:spLocks noChangeArrowheads="1"/>
            </p:cNvSpPr>
            <p:nvPr/>
          </p:nvSpPr>
          <p:spPr bwMode="auto">
            <a:xfrm>
              <a:off x="2293" y="3506"/>
              <a:ext cx="394" cy="66"/>
            </a:xfrm>
            <a:prstGeom prst="rect">
              <a:avLst/>
            </a:prstGeom>
            <a:solidFill>
              <a:srgbClr val="FFFFFF"/>
            </a:solidFill>
            <a:ln w="9525">
              <a:noFill/>
              <a:miter lim="800000"/>
              <a:headEnd/>
              <a:tailEnd/>
            </a:ln>
          </p:spPr>
          <p:txBody>
            <a:bodyPr/>
            <a:lstStyle/>
            <a:p>
              <a:pPr eaLnBrk="1" hangingPunct="1"/>
              <a:endParaRPr lang="zh-CN" altLang="en-US"/>
            </a:p>
          </p:txBody>
        </p:sp>
        <p:sp>
          <p:nvSpPr>
            <p:cNvPr id="40994" name="Rectangle 72"/>
            <p:cNvSpPr>
              <a:spLocks noChangeArrowheads="1"/>
            </p:cNvSpPr>
            <p:nvPr/>
          </p:nvSpPr>
          <p:spPr bwMode="auto">
            <a:xfrm>
              <a:off x="2315" y="3510"/>
              <a:ext cx="40" cy="90"/>
            </a:xfrm>
            <a:prstGeom prst="rect">
              <a:avLst/>
            </a:prstGeom>
            <a:noFill/>
            <a:ln w="9525">
              <a:noFill/>
              <a:miter lim="800000"/>
              <a:headEnd/>
              <a:tailEnd/>
            </a:ln>
          </p:spPr>
          <p:txBody>
            <a:bodyPr wrap="none" lIns="0" tIns="0" rIns="0" bIns="0">
              <a:spAutoFit/>
            </a:bodyPr>
            <a:lstStyle/>
            <a:p>
              <a:pPr eaLnBrk="1" hangingPunct="1"/>
              <a:r>
                <a:rPr lang="en-US" altLang="zh-CN" sz="1200">
                  <a:solidFill>
                    <a:srgbClr val="000000"/>
                  </a:solidFill>
                  <a:latin typeface="宋体" charset="-122"/>
                </a:rPr>
                <a:t>[</a:t>
              </a:r>
              <a:endParaRPr lang="en-US" altLang="zh-CN" sz="1200"/>
            </a:p>
          </p:txBody>
        </p:sp>
        <p:sp>
          <p:nvSpPr>
            <p:cNvPr id="40995" name="Rectangle 73"/>
            <p:cNvSpPr>
              <a:spLocks noChangeArrowheads="1"/>
            </p:cNvSpPr>
            <p:nvPr/>
          </p:nvSpPr>
          <p:spPr bwMode="auto">
            <a:xfrm>
              <a:off x="2277" y="3510"/>
              <a:ext cx="326" cy="90"/>
            </a:xfrm>
            <a:prstGeom prst="rect">
              <a:avLst/>
            </a:prstGeom>
            <a:noFill/>
            <a:ln w="9525">
              <a:noFill/>
              <a:miter lim="800000"/>
              <a:headEnd/>
              <a:tailEnd/>
            </a:ln>
          </p:spPr>
          <p:txBody>
            <a:bodyPr wrap="none" lIns="0" tIns="0" rIns="0" bIns="0">
              <a:spAutoFit/>
            </a:bodyPr>
            <a:lstStyle/>
            <a:p>
              <a:pPr eaLnBrk="1" hangingPunct="1"/>
              <a:r>
                <a:rPr lang="zh-CN" altLang="en-US" sz="1200">
                  <a:solidFill>
                    <a:srgbClr val="000000"/>
                  </a:solidFill>
                  <a:latin typeface="宋体" charset="-122"/>
                </a:rPr>
                <a:t>验证通过</a:t>
              </a:r>
              <a:endParaRPr lang="zh-CN" altLang="en-US" sz="1200"/>
            </a:p>
          </p:txBody>
        </p:sp>
        <p:sp>
          <p:nvSpPr>
            <p:cNvPr id="40996" name="Rectangle 74"/>
            <p:cNvSpPr>
              <a:spLocks noChangeArrowheads="1"/>
            </p:cNvSpPr>
            <p:nvPr/>
          </p:nvSpPr>
          <p:spPr bwMode="auto">
            <a:xfrm>
              <a:off x="2669" y="3510"/>
              <a:ext cx="81" cy="90"/>
            </a:xfrm>
            <a:prstGeom prst="rect">
              <a:avLst/>
            </a:prstGeom>
            <a:noFill/>
            <a:ln w="9525">
              <a:noFill/>
              <a:miter lim="800000"/>
              <a:headEnd/>
              <a:tailEnd/>
            </a:ln>
          </p:spPr>
          <p:txBody>
            <a:bodyPr wrap="none" lIns="0" tIns="0" rIns="0" bIns="0">
              <a:spAutoFit/>
            </a:bodyPr>
            <a:lstStyle/>
            <a:p>
              <a:pPr eaLnBrk="1" hangingPunct="1"/>
              <a:r>
                <a:rPr lang="en-US" altLang="zh-CN" sz="1200">
                  <a:solidFill>
                    <a:srgbClr val="000000"/>
                  </a:solidFill>
                  <a:latin typeface="宋体" charset="-122"/>
                </a:rPr>
                <a:t>] </a:t>
              </a:r>
              <a:endParaRPr lang="en-US" altLang="zh-CN" sz="1200"/>
            </a:p>
          </p:txBody>
        </p:sp>
        <p:sp>
          <p:nvSpPr>
            <p:cNvPr id="40997" name="Freeform 75"/>
            <p:cNvSpPr>
              <a:spLocks/>
            </p:cNvSpPr>
            <p:nvPr/>
          </p:nvSpPr>
          <p:spPr bwMode="auto">
            <a:xfrm>
              <a:off x="2189" y="3644"/>
              <a:ext cx="575" cy="140"/>
            </a:xfrm>
            <a:custGeom>
              <a:avLst/>
              <a:gdLst>
                <a:gd name="T0" fmla="*/ 1 w 1558"/>
                <a:gd name="T1" fmla="*/ 0 h 544"/>
                <a:gd name="T2" fmla="*/ 3 w 1558"/>
                <a:gd name="T3" fmla="*/ 0 h 544"/>
                <a:gd name="T4" fmla="*/ 4 w 1558"/>
                <a:gd name="T5" fmla="*/ 0 h 544"/>
                <a:gd name="T6" fmla="*/ 4 w 1558"/>
                <a:gd name="T7" fmla="*/ 0 h 544"/>
                <a:gd name="T8" fmla="*/ 3 w 1558"/>
                <a:gd name="T9" fmla="*/ 0 h 544"/>
                <a:gd name="T10" fmla="*/ 1 w 1558"/>
                <a:gd name="T11" fmla="*/ 0 h 544"/>
                <a:gd name="T12" fmla="*/ 0 w 1558"/>
                <a:gd name="T13" fmla="*/ 0 h 544"/>
                <a:gd name="T14" fmla="*/ 1 w 1558"/>
                <a:gd name="T15" fmla="*/ 0 h 544"/>
                <a:gd name="T16" fmla="*/ 0 60000 65536"/>
                <a:gd name="T17" fmla="*/ 0 60000 65536"/>
                <a:gd name="T18" fmla="*/ 0 60000 65536"/>
                <a:gd name="T19" fmla="*/ 0 60000 65536"/>
                <a:gd name="T20" fmla="*/ 0 60000 65536"/>
                <a:gd name="T21" fmla="*/ 0 60000 65536"/>
                <a:gd name="T22" fmla="*/ 0 60000 65536"/>
                <a:gd name="T23" fmla="*/ 0 60000 65536"/>
                <a:gd name="T24" fmla="*/ 0 w 1558"/>
                <a:gd name="T25" fmla="*/ 0 h 544"/>
                <a:gd name="T26" fmla="*/ 1558 w 1558"/>
                <a:gd name="T27" fmla="*/ 544 h 5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58" h="544">
                  <a:moveTo>
                    <a:pt x="272" y="544"/>
                  </a:moveTo>
                  <a:lnTo>
                    <a:pt x="1286" y="544"/>
                  </a:lnTo>
                  <a:cubicBezTo>
                    <a:pt x="1436" y="544"/>
                    <a:pt x="1558" y="422"/>
                    <a:pt x="1558" y="272"/>
                  </a:cubicBezTo>
                  <a:cubicBezTo>
                    <a:pt x="1558" y="272"/>
                    <a:pt x="1558" y="272"/>
                    <a:pt x="1558" y="272"/>
                  </a:cubicBezTo>
                  <a:cubicBezTo>
                    <a:pt x="1558" y="121"/>
                    <a:pt x="1436" y="0"/>
                    <a:pt x="1286" y="0"/>
                  </a:cubicBezTo>
                  <a:lnTo>
                    <a:pt x="272" y="0"/>
                  </a:lnTo>
                  <a:cubicBezTo>
                    <a:pt x="122" y="0"/>
                    <a:pt x="0" y="121"/>
                    <a:pt x="0" y="272"/>
                  </a:cubicBezTo>
                  <a:cubicBezTo>
                    <a:pt x="0" y="422"/>
                    <a:pt x="122" y="544"/>
                    <a:pt x="272" y="544"/>
                  </a:cubicBezTo>
                  <a:close/>
                </a:path>
              </a:pathLst>
            </a:custGeom>
            <a:solidFill>
              <a:srgbClr val="FACCA7"/>
            </a:solidFill>
            <a:ln w="0">
              <a:solidFill>
                <a:srgbClr val="000000"/>
              </a:solidFill>
              <a:round/>
              <a:headEnd/>
              <a:tailEnd/>
            </a:ln>
          </p:spPr>
          <p:txBody>
            <a:bodyPr/>
            <a:lstStyle/>
            <a:p>
              <a:endParaRPr lang="zh-CN" altLang="en-US"/>
            </a:p>
          </p:txBody>
        </p:sp>
        <p:sp>
          <p:nvSpPr>
            <p:cNvPr id="40998" name="Freeform 76"/>
            <p:cNvSpPr>
              <a:spLocks/>
            </p:cNvSpPr>
            <p:nvPr/>
          </p:nvSpPr>
          <p:spPr bwMode="auto">
            <a:xfrm>
              <a:off x="2189" y="3644"/>
              <a:ext cx="575" cy="140"/>
            </a:xfrm>
            <a:custGeom>
              <a:avLst/>
              <a:gdLst>
                <a:gd name="T0" fmla="*/ 1 w 1558"/>
                <a:gd name="T1" fmla="*/ 0 h 544"/>
                <a:gd name="T2" fmla="*/ 3 w 1558"/>
                <a:gd name="T3" fmla="*/ 0 h 544"/>
                <a:gd name="T4" fmla="*/ 4 w 1558"/>
                <a:gd name="T5" fmla="*/ 0 h 544"/>
                <a:gd name="T6" fmla="*/ 4 w 1558"/>
                <a:gd name="T7" fmla="*/ 0 h 544"/>
                <a:gd name="T8" fmla="*/ 3 w 1558"/>
                <a:gd name="T9" fmla="*/ 0 h 544"/>
                <a:gd name="T10" fmla="*/ 1 w 1558"/>
                <a:gd name="T11" fmla="*/ 0 h 544"/>
                <a:gd name="T12" fmla="*/ 0 w 1558"/>
                <a:gd name="T13" fmla="*/ 0 h 544"/>
                <a:gd name="T14" fmla="*/ 1 w 1558"/>
                <a:gd name="T15" fmla="*/ 0 h 544"/>
                <a:gd name="T16" fmla="*/ 0 60000 65536"/>
                <a:gd name="T17" fmla="*/ 0 60000 65536"/>
                <a:gd name="T18" fmla="*/ 0 60000 65536"/>
                <a:gd name="T19" fmla="*/ 0 60000 65536"/>
                <a:gd name="T20" fmla="*/ 0 60000 65536"/>
                <a:gd name="T21" fmla="*/ 0 60000 65536"/>
                <a:gd name="T22" fmla="*/ 0 60000 65536"/>
                <a:gd name="T23" fmla="*/ 0 60000 65536"/>
                <a:gd name="T24" fmla="*/ 0 w 1558"/>
                <a:gd name="T25" fmla="*/ 0 h 544"/>
                <a:gd name="T26" fmla="*/ 1558 w 1558"/>
                <a:gd name="T27" fmla="*/ 544 h 5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58" h="544">
                  <a:moveTo>
                    <a:pt x="272" y="544"/>
                  </a:moveTo>
                  <a:lnTo>
                    <a:pt x="1286" y="544"/>
                  </a:lnTo>
                  <a:cubicBezTo>
                    <a:pt x="1436" y="544"/>
                    <a:pt x="1558" y="422"/>
                    <a:pt x="1558" y="272"/>
                  </a:cubicBezTo>
                  <a:cubicBezTo>
                    <a:pt x="1558" y="272"/>
                    <a:pt x="1558" y="272"/>
                    <a:pt x="1558" y="272"/>
                  </a:cubicBezTo>
                  <a:cubicBezTo>
                    <a:pt x="1558" y="121"/>
                    <a:pt x="1436" y="0"/>
                    <a:pt x="1286" y="0"/>
                  </a:cubicBezTo>
                  <a:lnTo>
                    <a:pt x="272" y="0"/>
                  </a:lnTo>
                  <a:cubicBezTo>
                    <a:pt x="122" y="0"/>
                    <a:pt x="0" y="121"/>
                    <a:pt x="0" y="272"/>
                  </a:cubicBezTo>
                  <a:cubicBezTo>
                    <a:pt x="0" y="422"/>
                    <a:pt x="122" y="544"/>
                    <a:pt x="272" y="544"/>
                  </a:cubicBezTo>
                  <a:close/>
                </a:path>
              </a:pathLst>
            </a:custGeom>
            <a:noFill/>
            <a:ln w="6350" cap="rnd">
              <a:solidFill>
                <a:srgbClr val="000000"/>
              </a:solidFill>
              <a:round/>
              <a:headEnd/>
              <a:tailEnd/>
            </a:ln>
          </p:spPr>
          <p:txBody>
            <a:bodyPr/>
            <a:lstStyle/>
            <a:p>
              <a:endParaRPr lang="zh-CN" altLang="en-US"/>
            </a:p>
          </p:txBody>
        </p:sp>
        <p:sp>
          <p:nvSpPr>
            <p:cNvPr id="40999" name="Rectangle 77"/>
            <p:cNvSpPr>
              <a:spLocks noChangeArrowheads="1"/>
            </p:cNvSpPr>
            <p:nvPr/>
          </p:nvSpPr>
          <p:spPr bwMode="auto">
            <a:xfrm>
              <a:off x="2140" y="3687"/>
              <a:ext cx="488" cy="91"/>
            </a:xfrm>
            <a:prstGeom prst="rect">
              <a:avLst/>
            </a:prstGeom>
            <a:noFill/>
            <a:ln w="9525">
              <a:noFill/>
              <a:miter lim="800000"/>
              <a:headEnd/>
              <a:tailEnd/>
            </a:ln>
          </p:spPr>
          <p:txBody>
            <a:bodyPr wrap="none" lIns="0" tIns="0" rIns="0" bIns="0">
              <a:spAutoFit/>
            </a:bodyPr>
            <a:lstStyle/>
            <a:p>
              <a:pPr eaLnBrk="1" hangingPunct="1"/>
              <a:r>
                <a:rPr lang="zh-CN" altLang="en-US" sz="1200">
                  <a:solidFill>
                    <a:srgbClr val="000000"/>
                  </a:solidFill>
                  <a:latin typeface="宋体" charset="-122"/>
                </a:rPr>
                <a:t>更新账户余额</a:t>
              </a:r>
              <a:endParaRPr lang="zh-CN" altLang="en-US" sz="1200"/>
            </a:p>
          </p:txBody>
        </p:sp>
        <p:sp>
          <p:nvSpPr>
            <p:cNvPr id="41000" name="Line 78"/>
            <p:cNvSpPr>
              <a:spLocks noChangeShapeType="1"/>
            </p:cNvSpPr>
            <p:nvPr/>
          </p:nvSpPr>
          <p:spPr bwMode="auto">
            <a:xfrm flipH="1">
              <a:off x="1807" y="3458"/>
              <a:ext cx="279" cy="0"/>
            </a:xfrm>
            <a:prstGeom prst="line">
              <a:avLst/>
            </a:prstGeom>
            <a:noFill/>
            <a:ln w="6350" cap="rnd">
              <a:solidFill>
                <a:srgbClr val="000000"/>
              </a:solidFill>
              <a:round/>
              <a:headEnd/>
              <a:tailEnd/>
            </a:ln>
          </p:spPr>
          <p:txBody>
            <a:bodyPr/>
            <a:lstStyle/>
            <a:p>
              <a:endParaRPr lang="zh-CN" altLang="en-US"/>
            </a:p>
          </p:txBody>
        </p:sp>
        <p:sp>
          <p:nvSpPr>
            <p:cNvPr id="41001" name="Freeform 79"/>
            <p:cNvSpPr>
              <a:spLocks/>
            </p:cNvSpPr>
            <p:nvPr/>
          </p:nvSpPr>
          <p:spPr bwMode="auto">
            <a:xfrm>
              <a:off x="1807" y="3433"/>
              <a:ext cx="70" cy="49"/>
            </a:xfrm>
            <a:custGeom>
              <a:avLst/>
              <a:gdLst>
                <a:gd name="T0" fmla="*/ 70 w 70"/>
                <a:gd name="T1" fmla="*/ 0 h 49"/>
                <a:gd name="T2" fmla="*/ 0 w 70"/>
                <a:gd name="T3" fmla="*/ 25 h 49"/>
                <a:gd name="T4" fmla="*/ 70 w 70"/>
                <a:gd name="T5" fmla="*/ 49 h 49"/>
                <a:gd name="T6" fmla="*/ 0 60000 65536"/>
                <a:gd name="T7" fmla="*/ 0 60000 65536"/>
                <a:gd name="T8" fmla="*/ 0 60000 65536"/>
                <a:gd name="T9" fmla="*/ 0 w 70"/>
                <a:gd name="T10" fmla="*/ 0 h 49"/>
                <a:gd name="T11" fmla="*/ 70 w 70"/>
                <a:gd name="T12" fmla="*/ 49 h 49"/>
              </a:gdLst>
              <a:ahLst/>
              <a:cxnLst>
                <a:cxn ang="T6">
                  <a:pos x="T0" y="T1"/>
                </a:cxn>
                <a:cxn ang="T7">
                  <a:pos x="T2" y="T3"/>
                </a:cxn>
                <a:cxn ang="T8">
                  <a:pos x="T4" y="T5"/>
                </a:cxn>
              </a:cxnLst>
              <a:rect l="T9" t="T10" r="T11" b="T12"/>
              <a:pathLst>
                <a:path w="70" h="49">
                  <a:moveTo>
                    <a:pt x="70" y="0"/>
                  </a:moveTo>
                  <a:lnTo>
                    <a:pt x="0" y="25"/>
                  </a:lnTo>
                  <a:lnTo>
                    <a:pt x="70" y="49"/>
                  </a:lnTo>
                </a:path>
              </a:pathLst>
            </a:custGeom>
            <a:noFill/>
            <a:ln w="6350" cap="rnd">
              <a:solidFill>
                <a:srgbClr val="000000"/>
              </a:solidFill>
              <a:round/>
              <a:headEnd/>
              <a:tailEnd/>
            </a:ln>
          </p:spPr>
          <p:txBody>
            <a:bodyPr/>
            <a:lstStyle/>
            <a:p>
              <a:endParaRPr lang="zh-CN" altLang="en-US"/>
            </a:p>
          </p:txBody>
        </p:sp>
        <p:sp>
          <p:nvSpPr>
            <p:cNvPr id="41002" name="Rectangle 80"/>
            <p:cNvSpPr>
              <a:spLocks noChangeArrowheads="1"/>
            </p:cNvSpPr>
            <p:nvPr/>
          </p:nvSpPr>
          <p:spPr bwMode="auto">
            <a:xfrm>
              <a:off x="1749" y="3380"/>
              <a:ext cx="394" cy="65"/>
            </a:xfrm>
            <a:prstGeom prst="rect">
              <a:avLst/>
            </a:prstGeom>
            <a:solidFill>
              <a:srgbClr val="FFFFFF"/>
            </a:solidFill>
            <a:ln w="9525">
              <a:noFill/>
              <a:miter lim="800000"/>
              <a:headEnd/>
              <a:tailEnd/>
            </a:ln>
          </p:spPr>
          <p:txBody>
            <a:bodyPr/>
            <a:lstStyle/>
            <a:p>
              <a:pPr eaLnBrk="1" hangingPunct="1"/>
              <a:endParaRPr lang="zh-CN" altLang="en-US"/>
            </a:p>
          </p:txBody>
        </p:sp>
        <p:sp>
          <p:nvSpPr>
            <p:cNvPr id="41003" name="Rectangle 81"/>
            <p:cNvSpPr>
              <a:spLocks noChangeArrowheads="1"/>
            </p:cNvSpPr>
            <p:nvPr/>
          </p:nvSpPr>
          <p:spPr bwMode="auto">
            <a:xfrm>
              <a:off x="1770" y="3383"/>
              <a:ext cx="41" cy="90"/>
            </a:xfrm>
            <a:prstGeom prst="rect">
              <a:avLst/>
            </a:prstGeom>
            <a:noFill/>
            <a:ln w="9525">
              <a:noFill/>
              <a:miter lim="800000"/>
              <a:headEnd/>
              <a:tailEnd/>
            </a:ln>
          </p:spPr>
          <p:txBody>
            <a:bodyPr wrap="none" lIns="0" tIns="0" rIns="0" bIns="0">
              <a:spAutoFit/>
            </a:bodyPr>
            <a:lstStyle/>
            <a:p>
              <a:pPr eaLnBrk="1" hangingPunct="1"/>
              <a:r>
                <a:rPr lang="en-US" altLang="zh-CN" sz="1200">
                  <a:solidFill>
                    <a:srgbClr val="000000"/>
                  </a:solidFill>
                  <a:latin typeface="宋体" charset="-122"/>
                </a:rPr>
                <a:t>[</a:t>
              </a:r>
              <a:endParaRPr lang="en-US" altLang="zh-CN" sz="1200"/>
            </a:p>
          </p:txBody>
        </p:sp>
        <p:sp>
          <p:nvSpPr>
            <p:cNvPr id="41004" name="Rectangle 82"/>
            <p:cNvSpPr>
              <a:spLocks noChangeArrowheads="1"/>
            </p:cNvSpPr>
            <p:nvPr/>
          </p:nvSpPr>
          <p:spPr bwMode="auto">
            <a:xfrm>
              <a:off x="1725" y="3383"/>
              <a:ext cx="326" cy="90"/>
            </a:xfrm>
            <a:prstGeom prst="rect">
              <a:avLst/>
            </a:prstGeom>
            <a:noFill/>
            <a:ln w="9525">
              <a:noFill/>
              <a:miter lim="800000"/>
              <a:headEnd/>
              <a:tailEnd/>
            </a:ln>
          </p:spPr>
          <p:txBody>
            <a:bodyPr wrap="none" lIns="0" tIns="0" rIns="0" bIns="0">
              <a:spAutoFit/>
            </a:bodyPr>
            <a:lstStyle/>
            <a:p>
              <a:pPr eaLnBrk="1" hangingPunct="1"/>
              <a:r>
                <a:rPr lang="zh-CN" altLang="en-US" sz="1200">
                  <a:solidFill>
                    <a:srgbClr val="000000"/>
                  </a:solidFill>
                  <a:latin typeface="宋体" charset="-122"/>
                </a:rPr>
                <a:t>验证不过</a:t>
              </a:r>
              <a:endParaRPr lang="zh-CN" altLang="en-US" sz="1200"/>
            </a:p>
          </p:txBody>
        </p:sp>
        <p:sp>
          <p:nvSpPr>
            <p:cNvPr id="41005" name="Rectangle 83"/>
            <p:cNvSpPr>
              <a:spLocks noChangeArrowheads="1"/>
            </p:cNvSpPr>
            <p:nvPr/>
          </p:nvSpPr>
          <p:spPr bwMode="auto">
            <a:xfrm>
              <a:off x="2125" y="3383"/>
              <a:ext cx="81" cy="90"/>
            </a:xfrm>
            <a:prstGeom prst="rect">
              <a:avLst/>
            </a:prstGeom>
            <a:noFill/>
            <a:ln w="9525">
              <a:noFill/>
              <a:miter lim="800000"/>
              <a:headEnd/>
              <a:tailEnd/>
            </a:ln>
          </p:spPr>
          <p:txBody>
            <a:bodyPr wrap="none" lIns="0" tIns="0" rIns="0" bIns="0">
              <a:spAutoFit/>
            </a:bodyPr>
            <a:lstStyle/>
            <a:p>
              <a:pPr eaLnBrk="1" hangingPunct="1"/>
              <a:r>
                <a:rPr lang="en-US" altLang="zh-CN" sz="1200">
                  <a:solidFill>
                    <a:srgbClr val="000000"/>
                  </a:solidFill>
                  <a:latin typeface="宋体" charset="-122"/>
                </a:rPr>
                <a:t>] </a:t>
              </a:r>
              <a:endParaRPr lang="en-US" altLang="zh-CN" sz="1200"/>
            </a:p>
          </p:txBody>
        </p:sp>
        <p:sp>
          <p:nvSpPr>
            <p:cNvPr id="41006" name="Freeform 84"/>
            <p:cNvSpPr>
              <a:spLocks/>
            </p:cNvSpPr>
            <p:nvPr/>
          </p:nvSpPr>
          <p:spPr bwMode="auto">
            <a:xfrm>
              <a:off x="2409" y="2495"/>
              <a:ext cx="134" cy="93"/>
            </a:xfrm>
            <a:custGeom>
              <a:avLst/>
              <a:gdLst>
                <a:gd name="T0" fmla="*/ 0 w 362"/>
                <a:gd name="T1" fmla="*/ 0 h 362"/>
                <a:gd name="T2" fmla="*/ 0 w 362"/>
                <a:gd name="T3" fmla="*/ 0 h 362"/>
                <a:gd name="T4" fmla="*/ 1 w 362"/>
                <a:gd name="T5" fmla="*/ 0 h 362"/>
                <a:gd name="T6" fmla="*/ 1 w 362"/>
                <a:gd name="T7" fmla="*/ 0 h 362"/>
                <a:gd name="T8" fmla="*/ 0 w 362"/>
                <a:gd name="T9" fmla="*/ 0 h 362"/>
                <a:gd name="T10" fmla="*/ 0 w 362"/>
                <a:gd name="T11" fmla="*/ 0 h 362"/>
                <a:gd name="T12" fmla="*/ 0 60000 65536"/>
                <a:gd name="T13" fmla="*/ 0 60000 65536"/>
                <a:gd name="T14" fmla="*/ 0 60000 65536"/>
                <a:gd name="T15" fmla="*/ 0 60000 65536"/>
                <a:gd name="T16" fmla="*/ 0 60000 65536"/>
                <a:gd name="T17" fmla="*/ 0 60000 65536"/>
                <a:gd name="T18" fmla="*/ 0 w 362"/>
                <a:gd name="T19" fmla="*/ 0 h 362"/>
                <a:gd name="T20" fmla="*/ 362 w 362"/>
                <a:gd name="T21" fmla="*/ 362 h 362"/>
              </a:gdLst>
              <a:ahLst/>
              <a:cxnLst>
                <a:cxn ang="T12">
                  <a:pos x="T0" y="T1"/>
                </a:cxn>
                <a:cxn ang="T13">
                  <a:pos x="T2" y="T3"/>
                </a:cxn>
                <a:cxn ang="T14">
                  <a:pos x="T4" y="T5"/>
                </a:cxn>
                <a:cxn ang="T15">
                  <a:pos x="T6" y="T7"/>
                </a:cxn>
                <a:cxn ang="T16">
                  <a:pos x="T8" y="T9"/>
                </a:cxn>
                <a:cxn ang="T17">
                  <a:pos x="T10" y="T11"/>
                </a:cxn>
              </a:cxnLst>
              <a:rect l="T18" t="T19" r="T20" b="T21"/>
              <a:pathLst>
                <a:path w="362" h="362">
                  <a:moveTo>
                    <a:pt x="0" y="181"/>
                  </a:moveTo>
                  <a:cubicBezTo>
                    <a:pt x="0" y="81"/>
                    <a:pt x="81" y="0"/>
                    <a:pt x="181" y="0"/>
                  </a:cubicBezTo>
                  <a:cubicBezTo>
                    <a:pt x="281" y="0"/>
                    <a:pt x="362" y="81"/>
                    <a:pt x="362" y="181"/>
                  </a:cubicBezTo>
                  <a:cubicBezTo>
                    <a:pt x="362" y="181"/>
                    <a:pt x="362" y="181"/>
                    <a:pt x="362" y="181"/>
                  </a:cubicBezTo>
                  <a:cubicBezTo>
                    <a:pt x="362" y="281"/>
                    <a:pt x="281" y="362"/>
                    <a:pt x="181" y="362"/>
                  </a:cubicBezTo>
                  <a:cubicBezTo>
                    <a:pt x="81" y="362"/>
                    <a:pt x="0" y="281"/>
                    <a:pt x="0" y="181"/>
                  </a:cubicBezTo>
                </a:path>
              </a:pathLst>
            </a:custGeom>
            <a:solidFill>
              <a:srgbClr val="FACCA7"/>
            </a:solidFill>
            <a:ln w="0">
              <a:solidFill>
                <a:srgbClr val="000000"/>
              </a:solidFill>
              <a:round/>
              <a:headEnd/>
              <a:tailEnd/>
            </a:ln>
          </p:spPr>
          <p:txBody>
            <a:bodyPr/>
            <a:lstStyle/>
            <a:p>
              <a:endParaRPr lang="zh-CN" altLang="en-US"/>
            </a:p>
          </p:txBody>
        </p:sp>
        <p:sp>
          <p:nvSpPr>
            <p:cNvPr id="41007" name="Freeform 85"/>
            <p:cNvSpPr>
              <a:spLocks/>
            </p:cNvSpPr>
            <p:nvPr/>
          </p:nvSpPr>
          <p:spPr bwMode="auto">
            <a:xfrm>
              <a:off x="2409" y="2495"/>
              <a:ext cx="134" cy="93"/>
            </a:xfrm>
            <a:custGeom>
              <a:avLst/>
              <a:gdLst>
                <a:gd name="T0" fmla="*/ 0 w 134"/>
                <a:gd name="T1" fmla="*/ 46 h 93"/>
                <a:gd name="T2" fmla="*/ 67 w 134"/>
                <a:gd name="T3" fmla="*/ 0 h 93"/>
                <a:gd name="T4" fmla="*/ 134 w 134"/>
                <a:gd name="T5" fmla="*/ 46 h 93"/>
                <a:gd name="T6" fmla="*/ 134 w 134"/>
                <a:gd name="T7" fmla="*/ 46 h 93"/>
                <a:gd name="T8" fmla="*/ 67 w 134"/>
                <a:gd name="T9" fmla="*/ 93 h 93"/>
                <a:gd name="T10" fmla="*/ 0 w 134"/>
                <a:gd name="T11" fmla="*/ 46 h 93"/>
                <a:gd name="T12" fmla="*/ 0 60000 65536"/>
                <a:gd name="T13" fmla="*/ 0 60000 65536"/>
                <a:gd name="T14" fmla="*/ 0 60000 65536"/>
                <a:gd name="T15" fmla="*/ 0 60000 65536"/>
                <a:gd name="T16" fmla="*/ 0 60000 65536"/>
                <a:gd name="T17" fmla="*/ 0 60000 65536"/>
                <a:gd name="T18" fmla="*/ 0 w 134"/>
                <a:gd name="T19" fmla="*/ 0 h 93"/>
                <a:gd name="T20" fmla="*/ 134 w 134"/>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34" h="93">
                  <a:moveTo>
                    <a:pt x="0" y="46"/>
                  </a:moveTo>
                  <a:cubicBezTo>
                    <a:pt x="0" y="21"/>
                    <a:pt x="30" y="0"/>
                    <a:pt x="67" y="0"/>
                  </a:cubicBezTo>
                  <a:cubicBezTo>
                    <a:pt x="104" y="0"/>
                    <a:pt x="134" y="21"/>
                    <a:pt x="134" y="46"/>
                  </a:cubicBezTo>
                  <a:cubicBezTo>
                    <a:pt x="134" y="46"/>
                    <a:pt x="134" y="46"/>
                    <a:pt x="134" y="46"/>
                  </a:cubicBezTo>
                  <a:cubicBezTo>
                    <a:pt x="134" y="72"/>
                    <a:pt x="104" y="93"/>
                    <a:pt x="67" y="93"/>
                  </a:cubicBezTo>
                  <a:cubicBezTo>
                    <a:pt x="30" y="93"/>
                    <a:pt x="0" y="72"/>
                    <a:pt x="0" y="46"/>
                  </a:cubicBezTo>
                </a:path>
              </a:pathLst>
            </a:custGeom>
            <a:noFill/>
            <a:ln w="3175" cap="rnd">
              <a:solidFill>
                <a:srgbClr val="000000"/>
              </a:solidFill>
              <a:round/>
              <a:headEnd/>
              <a:tailEnd/>
            </a:ln>
          </p:spPr>
          <p:txBody>
            <a:bodyPr/>
            <a:lstStyle/>
            <a:p>
              <a:endParaRPr lang="zh-CN" altLang="en-US"/>
            </a:p>
          </p:txBody>
        </p:sp>
        <p:sp>
          <p:nvSpPr>
            <p:cNvPr id="41008" name="Line 86"/>
            <p:cNvSpPr>
              <a:spLocks noChangeShapeType="1"/>
            </p:cNvSpPr>
            <p:nvPr/>
          </p:nvSpPr>
          <p:spPr bwMode="auto">
            <a:xfrm>
              <a:off x="2476" y="2588"/>
              <a:ext cx="0" cy="62"/>
            </a:xfrm>
            <a:prstGeom prst="line">
              <a:avLst/>
            </a:prstGeom>
            <a:noFill/>
            <a:ln w="6350" cap="rnd">
              <a:solidFill>
                <a:srgbClr val="000000"/>
              </a:solidFill>
              <a:round/>
              <a:headEnd/>
              <a:tailEnd/>
            </a:ln>
          </p:spPr>
          <p:txBody>
            <a:bodyPr/>
            <a:lstStyle/>
            <a:p>
              <a:endParaRPr lang="zh-CN" altLang="en-US"/>
            </a:p>
          </p:txBody>
        </p:sp>
        <p:sp>
          <p:nvSpPr>
            <p:cNvPr id="41009" name="Freeform 87"/>
            <p:cNvSpPr>
              <a:spLocks/>
            </p:cNvSpPr>
            <p:nvPr/>
          </p:nvSpPr>
          <p:spPr bwMode="auto">
            <a:xfrm>
              <a:off x="2441" y="2601"/>
              <a:ext cx="70" cy="49"/>
            </a:xfrm>
            <a:custGeom>
              <a:avLst/>
              <a:gdLst>
                <a:gd name="T0" fmla="*/ 0 w 70"/>
                <a:gd name="T1" fmla="*/ 0 h 49"/>
                <a:gd name="T2" fmla="*/ 35 w 70"/>
                <a:gd name="T3" fmla="*/ 49 h 49"/>
                <a:gd name="T4" fmla="*/ 70 w 70"/>
                <a:gd name="T5" fmla="*/ 0 h 49"/>
                <a:gd name="T6" fmla="*/ 0 60000 65536"/>
                <a:gd name="T7" fmla="*/ 0 60000 65536"/>
                <a:gd name="T8" fmla="*/ 0 60000 65536"/>
                <a:gd name="T9" fmla="*/ 0 w 70"/>
                <a:gd name="T10" fmla="*/ 0 h 49"/>
                <a:gd name="T11" fmla="*/ 70 w 70"/>
                <a:gd name="T12" fmla="*/ 49 h 49"/>
              </a:gdLst>
              <a:ahLst/>
              <a:cxnLst>
                <a:cxn ang="T6">
                  <a:pos x="T0" y="T1"/>
                </a:cxn>
                <a:cxn ang="T7">
                  <a:pos x="T2" y="T3"/>
                </a:cxn>
                <a:cxn ang="T8">
                  <a:pos x="T4" y="T5"/>
                </a:cxn>
              </a:cxnLst>
              <a:rect l="T9" t="T10" r="T11" b="T12"/>
              <a:pathLst>
                <a:path w="70" h="49">
                  <a:moveTo>
                    <a:pt x="0" y="0"/>
                  </a:moveTo>
                  <a:lnTo>
                    <a:pt x="35" y="49"/>
                  </a:lnTo>
                  <a:lnTo>
                    <a:pt x="70" y="0"/>
                  </a:lnTo>
                </a:path>
              </a:pathLst>
            </a:custGeom>
            <a:noFill/>
            <a:ln w="6350" cap="rnd">
              <a:solidFill>
                <a:srgbClr val="000000"/>
              </a:solidFill>
              <a:round/>
              <a:headEnd/>
              <a:tailEnd/>
            </a:ln>
          </p:spPr>
          <p:txBody>
            <a:bodyPr/>
            <a:lstStyle/>
            <a:p>
              <a:endParaRPr lang="zh-CN" altLang="en-US"/>
            </a:p>
          </p:txBody>
        </p:sp>
        <p:sp>
          <p:nvSpPr>
            <p:cNvPr id="41010" name="Freeform 88"/>
            <p:cNvSpPr>
              <a:spLocks/>
            </p:cNvSpPr>
            <p:nvPr/>
          </p:nvSpPr>
          <p:spPr bwMode="auto">
            <a:xfrm>
              <a:off x="2423" y="3855"/>
              <a:ext cx="107" cy="75"/>
            </a:xfrm>
            <a:custGeom>
              <a:avLst/>
              <a:gdLst>
                <a:gd name="T0" fmla="*/ 0 w 290"/>
                <a:gd name="T1" fmla="*/ 0 h 290"/>
                <a:gd name="T2" fmla="*/ 0 w 290"/>
                <a:gd name="T3" fmla="*/ 0 h 290"/>
                <a:gd name="T4" fmla="*/ 1 w 290"/>
                <a:gd name="T5" fmla="*/ 0 h 290"/>
                <a:gd name="T6" fmla="*/ 1 w 290"/>
                <a:gd name="T7" fmla="*/ 0 h 290"/>
                <a:gd name="T8" fmla="*/ 0 w 290"/>
                <a:gd name="T9" fmla="*/ 0 h 290"/>
                <a:gd name="T10" fmla="*/ 0 w 290"/>
                <a:gd name="T11" fmla="*/ 0 h 290"/>
                <a:gd name="T12" fmla="*/ 0 60000 65536"/>
                <a:gd name="T13" fmla="*/ 0 60000 65536"/>
                <a:gd name="T14" fmla="*/ 0 60000 65536"/>
                <a:gd name="T15" fmla="*/ 0 60000 65536"/>
                <a:gd name="T16" fmla="*/ 0 60000 65536"/>
                <a:gd name="T17" fmla="*/ 0 60000 65536"/>
                <a:gd name="T18" fmla="*/ 0 w 290"/>
                <a:gd name="T19" fmla="*/ 0 h 290"/>
                <a:gd name="T20" fmla="*/ 290 w 290"/>
                <a:gd name="T21" fmla="*/ 290 h 290"/>
              </a:gdLst>
              <a:ahLst/>
              <a:cxnLst>
                <a:cxn ang="T12">
                  <a:pos x="T0" y="T1"/>
                </a:cxn>
                <a:cxn ang="T13">
                  <a:pos x="T2" y="T3"/>
                </a:cxn>
                <a:cxn ang="T14">
                  <a:pos x="T4" y="T5"/>
                </a:cxn>
                <a:cxn ang="T15">
                  <a:pos x="T6" y="T7"/>
                </a:cxn>
                <a:cxn ang="T16">
                  <a:pos x="T8" y="T9"/>
                </a:cxn>
                <a:cxn ang="T17">
                  <a:pos x="T10" y="T11"/>
                </a:cxn>
              </a:cxnLst>
              <a:rect l="T18" t="T19" r="T20" b="T21"/>
              <a:pathLst>
                <a:path w="290" h="290">
                  <a:moveTo>
                    <a:pt x="0" y="145"/>
                  </a:moveTo>
                  <a:cubicBezTo>
                    <a:pt x="0" y="65"/>
                    <a:pt x="65" y="0"/>
                    <a:pt x="145" y="0"/>
                  </a:cubicBezTo>
                  <a:cubicBezTo>
                    <a:pt x="225" y="0"/>
                    <a:pt x="290" y="65"/>
                    <a:pt x="290" y="145"/>
                  </a:cubicBezTo>
                  <a:cubicBezTo>
                    <a:pt x="290" y="145"/>
                    <a:pt x="290" y="145"/>
                    <a:pt x="290" y="145"/>
                  </a:cubicBezTo>
                  <a:cubicBezTo>
                    <a:pt x="290" y="225"/>
                    <a:pt x="225" y="290"/>
                    <a:pt x="145" y="290"/>
                  </a:cubicBezTo>
                  <a:cubicBezTo>
                    <a:pt x="65" y="290"/>
                    <a:pt x="0" y="225"/>
                    <a:pt x="0" y="145"/>
                  </a:cubicBezTo>
                </a:path>
              </a:pathLst>
            </a:custGeom>
            <a:solidFill>
              <a:srgbClr val="FACCA7"/>
            </a:solidFill>
            <a:ln w="0">
              <a:solidFill>
                <a:srgbClr val="000000"/>
              </a:solidFill>
              <a:round/>
              <a:headEnd/>
              <a:tailEnd/>
            </a:ln>
          </p:spPr>
          <p:txBody>
            <a:bodyPr/>
            <a:lstStyle/>
            <a:p>
              <a:endParaRPr lang="zh-CN" altLang="en-US"/>
            </a:p>
          </p:txBody>
        </p:sp>
        <p:sp>
          <p:nvSpPr>
            <p:cNvPr id="41011" name="Freeform 89"/>
            <p:cNvSpPr>
              <a:spLocks noEditPoints="1"/>
            </p:cNvSpPr>
            <p:nvPr/>
          </p:nvSpPr>
          <p:spPr bwMode="auto">
            <a:xfrm>
              <a:off x="2409" y="3846"/>
              <a:ext cx="134" cy="93"/>
            </a:xfrm>
            <a:custGeom>
              <a:avLst/>
              <a:gdLst>
                <a:gd name="T0" fmla="*/ 0 w 362"/>
                <a:gd name="T1" fmla="*/ 0 h 363"/>
                <a:gd name="T2" fmla="*/ 0 w 362"/>
                <a:gd name="T3" fmla="*/ 0 h 363"/>
                <a:gd name="T4" fmla="*/ 1 w 362"/>
                <a:gd name="T5" fmla="*/ 0 h 363"/>
                <a:gd name="T6" fmla="*/ 1 w 362"/>
                <a:gd name="T7" fmla="*/ 0 h 363"/>
                <a:gd name="T8" fmla="*/ 0 w 362"/>
                <a:gd name="T9" fmla="*/ 0 h 363"/>
                <a:gd name="T10" fmla="*/ 0 w 362"/>
                <a:gd name="T11" fmla="*/ 0 h 363"/>
                <a:gd name="T12" fmla="*/ 0 w 362"/>
                <a:gd name="T13" fmla="*/ 0 h 363"/>
                <a:gd name="T14" fmla="*/ 0 w 362"/>
                <a:gd name="T15" fmla="*/ 0 h 363"/>
                <a:gd name="T16" fmla="*/ 1 w 362"/>
                <a:gd name="T17" fmla="*/ 0 h 363"/>
                <a:gd name="T18" fmla="*/ 1 w 362"/>
                <a:gd name="T19" fmla="*/ 0 h 363"/>
                <a:gd name="T20" fmla="*/ 0 w 362"/>
                <a:gd name="T21" fmla="*/ 0 h 363"/>
                <a:gd name="T22" fmla="*/ 0 w 362"/>
                <a:gd name="T23" fmla="*/ 0 h 36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2"/>
                <a:gd name="T37" fmla="*/ 0 h 363"/>
                <a:gd name="T38" fmla="*/ 362 w 362"/>
                <a:gd name="T39" fmla="*/ 363 h 36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2" h="363">
                  <a:moveTo>
                    <a:pt x="36" y="181"/>
                  </a:moveTo>
                  <a:cubicBezTo>
                    <a:pt x="36" y="101"/>
                    <a:pt x="101" y="36"/>
                    <a:pt x="181" y="36"/>
                  </a:cubicBezTo>
                  <a:cubicBezTo>
                    <a:pt x="261" y="36"/>
                    <a:pt x="326" y="101"/>
                    <a:pt x="326" y="181"/>
                  </a:cubicBezTo>
                  <a:cubicBezTo>
                    <a:pt x="326" y="181"/>
                    <a:pt x="326" y="181"/>
                    <a:pt x="326" y="181"/>
                  </a:cubicBezTo>
                  <a:cubicBezTo>
                    <a:pt x="326" y="261"/>
                    <a:pt x="261" y="326"/>
                    <a:pt x="181" y="326"/>
                  </a:cubicBezTo>
                  <a:cubicBezTo>
                    <a:pt x="101" y="326"/>
                    <a:pt x="36" y="261"/>
                    <a:pt x="36" y="181"/>
                  </a:cubicBezTo>
                  <a:close/>
                  <a:moveTo>
                    <a:pt x="0" y="181"/>
                  </a:moveTo>
                  <a:cubicBezTo>
                    <a:pt x="0" y="81"/>
                    <a:pt x="81" y="0"/>
                    <a:pt x="181" y="0"/>
                  </a:cubicBezTo>
                  <a:cubicBezTo>
                    <a:pt x="281" y="0"/>
                    <a:pt x="362" y="81"/>
                    <a:pt x="362" y="181"/>
                  </a:cubicBezTo>
                  <a:cubicBezTo>
                    <a:pt x="362" y="181"/>
                    <a:pt x="362" y="181"/>
                    <a:pt x="362" y="181"/>
                  </a:cubicBezTo>
                  <a:cubicBezTo>
                    <a:pt x="362" y="281"/>
                    <a:pt x="281" y="363"/>
                    <a:pt x="181" y="363"/>
                  </a:cubicBezTo>
                  <a:cubicBezTo>
                    <a:pt x="81" y="363"/>
                    <a:pt x="0" y="281"/>
                    <a:pt x="0" y="181"/>
                  </a:cubicBezTo>
                  <a:close/>
                </a:path>
              </a:pathLst>
            </a:custGeom>
            <a:noFill/>
            <a:ln w="9525" cap="rnd">
              <a:solidFill>
                <a:srgbClr val="000000"/>
              </a:solidFill>
              <a:round/>
              <a:headEnd/>
              <a:tailEnd/>
            </a:ln>
          </p:spPr>
          <p:txBody>
            <a:bodyPr/>
            <a:lstStyle/>
            <a:p>
              <a:endParaRPr lang="zh-CN" altLang="en-US"/>
            </a:p>
          </p:txBody>
        </p:sp>
        <p:sp>
          <p:nvSpPr>
            <p:cNvPr id="41012" name="Line 90"/>
            <p:cNvSpPr>
              <a:spLocks noChangeShapeType="1"/>
            </p:cNvSpPr>
            <p:nvPr/>
          </p:nvSpPr>
          <p:spPr bwMode="auto">
            <a:xfrm>
              <a:off x="2476" y="3784"/>
              <a:ext cx="0" cy="62"/>
            </a:xfrm>
            <a:prstGeom prst="line">
              <a:avLst/>
            </a:prstGeom>
            <a:noFill/>
            <a:ln w="6350" cap="rnd">
              <a:solidFill>
                <a:srgbClr val="000000"/>
              </a:solidFill>
              <a:round/>
              <a:headEnd/>
              <a:tailEnd/>
            </a:ln>
          </p:spPr>
          <p:txBody>
            <a:bodyPr/>
            <a:lstStyle/>
            <a:p>
              <a:endParaRPr lang="zh-CN" altLang="en-US"/>
            </a:p>
          </p:txBody>
        </p:sp>
        <p:sp>
          <p:nvSpPr>
            <p:cNvPr id="41013" name="Freeform 91"/>
            <p:cNvSpPr>
              <a:spLocks/>
            </p:cNvSpPr>
            <p:nvPr/>
          </p:nvSpPr>
          <p:spPr bwMode="auto">
            <a:xfrm>
              <a:off x="2441" y="3797"/>
              <a:ext cx="70" cy="49"/>
            </a:xfrm>
            <a:custGeom>
              <a:avLst/>
              <a:gdLst>
                <a:gd name="T0" fmla="*/ 0 w 70"/>
                <a:gd name="T1" fmla="*/ 0 h 49"/>
                <a:gd name="T2" fmla="*/ 35 w 70"/>
                <a:gd name="T3" fmla="*/ 49 h 49"/>
                <a:gd name="T4" fmla="*/ 70 w 70"/>
                <a:gd name="T5" fmla="*/ 0 h 49"/>
                <a:gd name="T6" fmla="*/ 0 60000 65536"/>
                <a:gd name="T7" fmla="*/ 0 60000 65536"/>
                <a:gd name="T8" fmla="*/ 0 60000 65536"/>
                <a:gd name="T9" fmla="*/ 0 w 70"/>
                <a:gd name="T10" fmla="*/ 0 h 49"/>
                <a:gd name="T11" fmla="*/ 70 w 70"/>
                <a:gd name="T12" fmla="*/ 49 h 49"/>
              </a:gdLst>
              <a:ahLst/>
              <a:cxnLst>
                <a:cxn ang="T6">
                  <a:pos x="T0" y="T1"/>
                </a:cxn>
                <a:cxn ang="T7">
                  <a:pos x="T2" y="T3"/>
                </a:cxn>
                <a:cxn ang="T8">
                  <a:pos x="T4" y="T5"/>
                </a:cxn>
              </a:cxnLst>
              <a:rect l="T9" t="T10" r="T11" b="T12"/>
              <a:pathLst>
                <a:path w="70" h="49">
                  <a:moveTo>
                    <a:pt x="0" y="0"/>
                  </a:moveTo>
                  <a:lnTo>
                    <a:pt x="35" y="49"/>
                  </a:lnTo>
                  <a:lnTo>
                    <a:pt x="70" y="0"/>
                  </a:lnTo>
                </a:path>
              </a:pathLst>
            </a:custGeom>
            <a:noFill/>
            <a:ln w="6350" cap="rnd">
              <a:solidFill>
                <a:srgbClr val="000000"/>
              </a:solidFill>
              <a:round/>
              <a:headEnd/>
              <a:tailEnd/>
            </a:ln>
          </p:spPr>
          <p:txBody>
            <a:bodyPr/>
            <a:lstStyle/>
            <a:p>
              <a:endParaRPr lang="zh-CN" altLang="en-US"/>
            </a:p>
          </p:txBody>
        </p:sp>
        <p:sp>
          <p:nvSpPr>
            <p:cNvPr id="41014" name="Line 92"/>
            <p:cNvSpPr>
              <a:spLocks noChangeShapeType="1"/>
            </p:cNvSpPr>
            <p:nvPr/>
          </p:nvSpPr>
          <p:spPr bwMode="auto">
            <a:xfrm>
              <a:off x="2476" y="3302"/>
              <a:ext cx="0" cy="101"/>
            </a:xfrm>
            <a:prstGeom prst="line">
              <a:avLst/>
            </a:prstGeom>
            <a:noFill/>
            <a:ln w="6350" cap="rnd">
              <a:solidFill>
                <a:srgbClr val="000000"/>
              </a:solidFill>
              <a:round/>
              <a:headEnd/>
              <a:tailEnd/>
            </a:ln>
          </p:spPr>
          <p:txBody>
            <a:bodyPr/>
            <a:lstStyle/>
            <a:p>
              <a:endParaRPr lang="zh-CN" altLang="en-US"/>
            </a:p>
          </p:txBody>
        </p:sp>
        <p:sp>
          <p:nvSpPr>
            <p:cNvPr id="41015" name="Freeform 93"/>
            <p:cNvSpPr>
              <a:spLocks/>
            </p:cNvSpPr>
            <p:nvPr/>
          </p:nvSpPr>
          <p:spPr bwMode="auto">
            <a:xfrm>
              <a:off x="2441" y="3354"/>
              <a:ext cx="70" cy="49"/>
            </a:xfrm>
            <a:custGeom>
              <a:avLst/>
              <a:gdLst>
                <a:gd name="T0" fmla="*/ 0 w 70"/>
                <a:gd name="T1" fmla="*/ 0 h 49"/>
                <a:gd name="T2" fmla="*/ 35 w 70"/>
                <a:gd name="T3" fmla="*/ 49 h 49"/>
                <a:gd name="T4" fmla="*/ 70 w 70"/>
                <a:gd name="T5" fmla="*/ 0 h 49"/>
                <a:gd name="T6" fmla="*/ 0 60000 65536"/>
                <a:gd name="T7" fmla="*/ 0 60000 65536"/>
                <a:gd name="T8" fmla="*/ 0 60000 65536"/>
                <a:gd name="T9" fmla="*/ 0 w 70"/>
                <a:gd name="T10" fmla="*/ 0 h 49"/>
                <a:gd name="T11" fmla="*/ 70 w 70"/>
                <a:gd name="T12" fmla="*/ 49 h 49"/>
              </a:gdLst>
              <a:ahLst/>
              <a:cxnLst>
                <a:cxn ang="T6">
                  <a:pos x="T0" y="T1"/>
                </a:cxn>
                <a:cxn ang="T7">
                  <a:pos x="T2" y="T3"/>
                </a:cxn>
                <a:cxn ang="T8">
                  <a:pos x="T4" y="T5"/>
                </a:cxn>
              </a:cxnLst>
              <a:rect l="T9" t="T10" r="T11" b="T12"/>
              <a:pathLst>
                <a:path w="70" h="49">
                  <a:moveTo>
                    <a:pt x="0" y="0"/>
                  </a:moveTo>
                  <a:lnTo>
                    <a:pt x="35" y="49"/>
                  </a:lnTo>
                  <a:lnTo>
                    <a:pt x="70" y="0"/>
                  </a:lnTo>
                </a:path>
              </a:pathLst>
            </a:custGeom>
            <a:noFill/>
            <a:ln w="6350" cap="rnd">
              <a:solidFill>
                <a:srgbClr val="000000"/>
              </a:solidFill>
              <a:round/>
              <a:headEnd/>
              <a:tailEnd/>
            </a:ln>
          </p:spPr>
          <p:txBody>
            <a:bodyPr/>
            <a:lstStyle/>
            <a:p>
              <a:endParaRPr lang="zh-CN" altLang="en-US"/>
            </a:p>
          </p:txBody>
        </p:sp>
      </p:grpSp>
      <p:sp>
        <p:nvSpPr>
          <p:cNvPr id="2" name="标题 1"/>
          <p:cNvSpPr>
            <a:spLocks noGrp="1"/>
          </p:cNvSpPr>
          <p:nvPr>
            <p:ph type="title"/>
          </p:nvPr>
        </p:nvSpPr>
        <p:spPr>
          <a:xfrm>
            <a:off x="457200" y="188913"/>
            <a:ext cx="8229600" cy="944562"/>
          </a:xfrm>
        </p:spPr>
        <p:txBody>
          <a:bodyPr/>
          <a:lstStyle/>
          <a:p>
            <a:pPr>
              <a:defRPr/>
            </a:pPr>
            <a:r>
              <a:rPr b="1" dirty="0"/>
              <a:t>业务层与</a:t>
            </a:r>
            <a:r>
              <a:rPr lang="en-US" altLang="zh-CN" b="1" dirty="0"/>
              <a:t>DAO</a:t>
            </a:r>
            <a:r>
              <a:rPr b="1" dirty="0"/>
              <a:t>层之关系</a:t>
            </a:r>
            <a:r>
              <a:rPr b="1" dirty="0" smtClean="0"/>
              <a:t>图</a:t>
            </a:r>
            <a:endParaRPr b="1" dirty="0"/>
          </a:p>
        </p:txBody>
      </p:sp>
    </p:spTree>
  </p:cSld>
  <p:clrMapOvr>
    <a:masterClrMapping/>
  </p:clrMapOvr>
  <p:transition spd="slow" advClick="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9" name="Rectangle 7"/>
          <p:cNvSpPr>
            <a:spLocks noChangeArrowheads="1"/>
          </p:cNvSpPr>
          <p:nvPr/>
        </p:nvSpPr>
        <p:spPr bwMode="auto">
          <a:xfrm>
            <a:off x="539750" y="1128713"/>
            <a:ext cx="8135938" cy="1584325"/>
          </a:xfrm>
          <a:prstGeom prst="rect">
            <a:avLst/>
          </a:prstGeom>
          <a:noFill/>
          <a:ln w="9525">
            <a:noFill/>
            <a:miter lim="800000"/>
            <a:headEnd/>
            <a:tailEnd/>
          </a:ln>
        </p:spPr>
        <p:txBody>
          <a:bodyPr/>
          <a:lstStyle/>
          <a:p>
            <a:pPr marL="179388" lvl="1" eaLnBrk="1" hangingPunct="1">
              <a:spcBef>
                <a:spcPct val="55000"/>
              </a:spcBef>
              <a:buFont typeface="Wingdings" pitchFamily="2" charset="2"/>
              <a:buNone/>
            </a:pPr>
            <a:r>
              <a:rPr lang="zh-CN" altLang="en-US" sz="2000" dirty="0">
                <a:solidFill>
                  <a:schemeClr val="tx2"/>
                </a:solidFill>
                <a:latin typeface="微软雅黑" pitchFamily="34" charset="-122"/>
                <a:ea typeface="微软雅黑" pitchFamily="34" charset="-122"/>
              </a:rPr>
              <a:t>为了避免</a:t>
            </a:r>
            <a:r>
              <a:rPr lang="en-US" altLang="zh-CN" sz="2000" dirty="0">
                <a:solidFill>
                  <a:schemeClr val="tx2"/>
                </a:solidFill>
                <a:latin typeface="微软雅黑" pitchFamily="34" charset="-122"/>
                <a:ea typeface="微软雅黑" pitchFamily="34" charset="-122"/>
              </a:rPr>
              <a:t>BM</a:t>
            </a:r>
            <a:r>
              <a:rPr lang="zh-CN" altLang="en-US" sz="2000" dirty="0">
                <a:solidFill>
                  <a:schemeClr val="tx2"/>
                </a:solidFill>
                <a:latin typeface="微软雅黑" pitchFamily="34" charset="-122"/>
                <a:ea typeface="微软雅黑" pitchFamily="34" charset="-122"/>
              </a:rPr>
              <a:t>尴尬的地位和后续表述的方便，干脆将</a:t>
            </a:r>
            <a:r>
              <a:rPr lang="en-US" altLang="zh-CN" sz="2000" dirty="0">
                <a:solidFill>
                  <a:schemeClr val="tx2"/>
                </a:solidFill>
                <a:latin typeface="微软雅黑" pitchFamily="34" charset="-122"/>
                <a:ea typeface="微软雅黑" pitchFamily="34" charset="-122"/>
              </a:rPr>
              <a:t>BM</a:t>
            </a:r>
            <a:r>
              <a:rPr lang="zh-CN" altLang="en-US" sz="2000" dirty="0">
                <a:solidFill>
                  <a:schemeClr val="tx2"/>
                </a:solidFill>
                <a:latin typeface="微软雅黑" pitchFamily="34" charset="-122"/>
                <a:ea typeface="微软雅黑" pitchFamily="34" charset="-122"/>
              </a:rPr>
              <a:t>归到业务层，</a:t>
            </a:r>
            <a:r>
              <a:rPr lang="zh-CN" altLang="en-US" sz="2000" b="1" dirty="0">
                <a:solidFill>
                  <a:srgbClr val="FF0000"/>
                </a:solidFill>
                <a:latin typeface="微软雅黑" pitchFamily="34" charset="-122"/>
                <a:ea typeface="微软雅黑" pitchFamily="34" charset="-122"/>
              </a:rPr>
              <a:t>业务层＝</a:t>
            </a:r>
            <a:r>
              <a:rPr lang="en-US" altLang="zh-CN" sz="2000" b="1" dirty="0">
                <a:solidFill>
                  <a:srgbClr val="FF0000"/>
                </a:solidFill>
                <a:latin typeface="微软雅黑" pitchFamily="34" charset="-122"/>
                <a:ea typeface="微软雅黑" pitchFamily="34" charset="-122"/>
              </a:rPr>
              <a:t>BP+PM</a:t>
            </a:r>
            <a:endParaRPr lang="en-US" altLang="zh-CN" sz="2000" dirty="0">
              <a:latin typeface="微软雅黑" pitchFamily="34" charset="-122"/>
              <a:ea typeface="微软雅黑" pitchFamily="34" charset="-122"/>
            </a:endParaRPr>
          </a:p>
          <a:p>
            <a:pPr marL="179388" lvl="1" eaLnBrk="1" hangingPunct="1">
              <a:spcBef>
                <a:spcPct val="55000"/>
              </a:spcBef>
              <a:buFont typeface="Wingdings" pitchFamily="2" charset="2"/>
              <a:buNone/>
            </a:pPr>
            <a:r>
              <a:rPr lang="zh-CN" altLang="en-US" sz="2000" dirty="0">
                <a:solidFill>
                  <a:schemeClr val="tx2"/>
                </a:solidFill>
                <a:latin typeface="微软雅黑" pitchFamily="34" charset="-122"/>
                <a:ea typeface="微软雅黑" pitchFamily="34" charset="-122"/>
              </a:rPr>
              <a:t>将</a:t>
            </a:r>
            <a:r>
              <a:rPr lang="en-US" altLang="zh-CN" sz="2000" dirty="0">
                <a:solidFill>
                  <a:schemeClr val="tx2"/>
                </a:solidFill>
                <a:latin typeface="微软雅黑" pitchFamily="34" charset="-122"/>
                <a:ea typeface="微软雅黑" pitchFamily="34" charset="-122"/>
              </a:rPr>
              <a:t>DA+DO</a:t>
            </a:r>
            <a:r>
              <a:rPr lang="zh-CN" altLang="en-US" sz="2000" dirty="0">
                <a:solidFill>
                  <a:schemeClr val="tx2"/>
                </a:solidFill>
                <a:latin typeface="微软雅黑" pitchFamily="34" charset="-122"/>
                <a:ea typeface="微软雅黑" pitchFamily="34" charset="-122"/>
              </a:rPr>
              <a:t>合称为“对象持久层</a:t>
            </a:r>
            <a:r>
              <a:rPr lang="en-US" altLang="zh-CN" sz="2000" dirty="0">
                <a:solidFill>
                  <a:schemeClr val="tx2"/>
                </a:solidFill>
                <a:latin typeface="微软雅黑" pitchFamily="34" charset="-122"/>
                <a:ea typeface="微软雅黑" pitchFamily="34" charset="-122"/>
              </a:rPr>
              <a:t>OP (Object persistence)”</a:t>
            </a:r>
            <a:r>
              <a:rPr lang="zh-CN" altLang="en-US" sz="2000" dirty="0">
                <a:solidFill>
                  <a:schemeClr val="tx2"/>
                </a:solidFill>
                <a:latin typeface="微软雅黑" pitchFamily="34" charset="-122"/>
                <a:ea typeface="微软雅黑" pitchFamily="34" charset="-122"/>
              </a:rPr>
              <a:t>，这样的分层不会出现交叠，</a:t>
            </a:r>
            <a:r>
              <a:rPr lang="en-US" altLang="zh-CN" sz="2000" b="1" dirty="0">
                <a:solidFill>
                  <a:srgbClr val="FF0000"/>
                </a:solidFill>
                <a:latin typeface="微软雅黑" pitchFamily="34" charset="-122"/>
                <a:ea typeface="微软雅黑" pitchFamily="34" charset="-122"/>
              </a:rPr>
              <a:t>DAO</a:t>
            </a:r>
            <a:r>
              <a:rPr lang="zh-CN" altLang="en-US" sz="2000" b="1" dirty="0">
                <a:solidFill>
                  <a:srgbClr val="FF0000"/>
                </a:solidFill>
                <a:latin typeface="微软雅黑" pitchFamily="34" charset="-122"/>
                <a:ea typeface="微软雅黑" pitchFamily="34" charset="-122"/>
              </a:rPr>
              <a:t>＝</a:t>
            </a:r>
            <a:r>
              <a:rPr lang="en-US" altLang="zh-CN" sz="2000" b="1" dirty="0">
                <a:solidFill>
                  <a:srgbClr val="FF0000"/>
                </a:solidFill>
                <a:latin typeface="微软雅黑" pitchFamily="34" charset="-122"/>
                <a:ea typeface="微软雅黑" pitchFamily="34" charset="-122"/>
              </a:rPr>
              <a:t>BM+DA+DO</a:t>
            </a:r>
            <a:r>
              <a:rPr lang="zh-CN" altLang="en-US" sz="2000" dirty="0">
                <a:latin typeface="微软雅黑" pitchFamily="34" charset="-122"/>
                <a:ea typeface="微软雅黑" pitchFamily="34" charset="-122"/>
              </a:rPr>
              <a:t>，</a:t>
            </a:r>
            <a:r>
              <a:rPr lang="zh-CN" altLang="en-US" sz="2000" dirty="0">
                <a:solidFill>
                  <a:schemeClr val="tx2"/>
                </a:solidFill>
                <a:latin typeface="微软雅黑" pitchFamily="34" charset="-122"/>
                <a:ea typeface="微软雅黑" pitchFamily="34" charset="-122"/>
              </a:rPr>
              <a:t>而</a:t>
            </a:r>
            <a:r>
              <a:rPr lang="en-US" altLang="zh-CN" sz="2000" b="1" dirty="0">
                <a:solidFill>
                  <a:srgbClr val="FF0000"/>
                </a:solidFill>
                <a:latin typeface="微软雅黑" pitchFamily="34" charset="-122"/>
                <a:ea typeface="微软雅黑" pitchFamily="34" charset="-122"/>
              </a:rPr>
              <a:t>OP</a:t>
            </a:r>
            <a:r>
              <a:rPr lang="zh-CN" altLang="en-US" sz="2000" b="1" dirty="0">
                <a:solidFill>
                  <a:srgbClr val="FF0000"/>
                </a:solidFill>
                <a:latin typeface="微软雅黑" pitchFamily="34" charset="-122"/>
                <a:ea typeface="微软雅黑" pitchFamily="34" charset="-122"/>
              </a:rPr>
              <a:t>＝</a:t>
            </a:r>
            <a:r>
              <a:rPr lang="en-US" altLang="zh-CN" sz="2000" b="1" dirty="0">
                <a:solidFill>
                  <a:srgbClr val="FF0000"/>
                </a:solidFill>
                <a:latin typeface="微软雅黑" pitchFamily="34" charset="-122"/>
                <a:ea typeface="微软雅黑" pitchFamily="34" charset="-122"/>
              </a:rPr>
              <a:t>DA+DO</a:t>
            </a:r>
            <a:r>
              <a:rPr lang="zh-CN" altLang="en-US" sz="2000" dirty="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41987" name="Rectangle 36"/>
          <p:cNvSpPr>
            <a:spLocks noChangeArrowheads="1"/>
          </p:cNvSpPr>
          <p:nvPr/>
        </p:nvSpPr>
        <p:spPr bwMode="ltGray">
          <a:xfrm>
            <a:off x="0" y="0"/>
            <a:ext cx="9144000" cy="0"/>
          </a:xfrm>
          <a:prstGeom prst="rect">
            <a:avLst/>
          </a:prstGeom>
          <a:noFill/>
          <a:ln w="9525" algn="ctr">
            <a:noFill/>
            <a:miter lim="800000"/>
            <a:headEnd/>
            <a:tailEnd/>
          </a:ln>
          <a:effectLst>
            <a:prstShdw prst="shdw17" dist="17961" dir="2700000">
              <a:srgbClr val="7A8E99"/>
            </a:prstShdw>
          </a:effectLst>
        </p:spPr>
        <p:txBody>
          <a:bodyPr wrap="none" anchor="ctr">
            <a:spAutoFit/>
          </a:bodyPr>
          <a:lstStyle/>
          <a:p>
            <a:pPr eaLnBrk="1" hangingPunct="1"/>
            <a:endParaRPr lang="zh-CN" altLang="en-US"/>
          </a:p>
        </p:txBody>
      </p:sp>
      <p:sp>
        <p:nvSpPr>
          <p:cNvPr id="41988" name="Rectangle 20"/>
          <p:cNvSpPr>
            <a:spLocks noChangeArrowheads="1"/>
          </p:cNvSpPr>
          <p:nvPr/>
        </p:nvSpPr>
        <p:spPr bwMode="ltGray">
          <a:xfrm flipV="1">
            <a:off x="3670300" y="1955800"/>
            <a:ext cx="184150" cy="366713"/>
          </a:xfrm>
          <a:prstGeom prst="rect">
            <a:avLst/>
          </a:prstGeom>
          <a:noFill/>
          <a:ln w="9525" algn="ctr">
            <a:noFill/>
            <a:miter lim="800000"/>
            <a:headEnd/>
            <a:tailEnd/>
          </a:ln>
          <a:effectLst>
            <a:prstShdw prst="shdw17" dist="17961" dir="2700000">
              <a:srgbClr val="7A8E99"/>
            </a:prstShdw>
          </a:effectLst>
        </p:spPr>
        <p:txBody>
          <a:bodyPr rot="10800000" wrap="none" anchor="ctr">
            <a:spAutoFit/>
          </a:bodyPr>
          <a:lstStyle/>
          <a:p>
            <a:pPr eaLnBrk="1" hangingPunct="1"/>
            <a:endParaRPr lang="zh-CN" altLang="en-US"/>
          </a:p>
        </p:txBody>
      </p:sp>
      <p:grpSp>
        <p:nvGrpSpPr>
          <p:cNvPr id="3" name="Group 114"/>
          <p:cNvGrpSpPr>
            <a:grpSpLocks noChangeAspect="1"/>
          </p:cNvGrpSpPr>
          <p:nvPr/>
        </p:nvGrpSpPr>
        <p:grpSpPr bwMode="auto">
          <a:xfrm>
            <a:off x="1387475" y="3000375"/>
            <a:ext cx="6551613" cy="3024188"/>
            <a:chOff x="2508" y="1644"/>
            <a:chExt cx="8260" cy="2813"/>
          </a:xfrm>
        </p:grpSpPr>
        <p:sp>
          <p:nvSpPr>
            <p:cNvPr id="41991" name="AutoShape 115"/>
            <p:cNvSpPr>
              <a:spLocks noChangeAspect="1" noChangeArrowheads="1"/>
            </p:cNvSpPr>
            <p:nvPr/>
          </p:nvSpPr>
          <p:spPr bwMode="auto">
            <a:xfrm>
              <a:off x="2508" y="1644"/>
              <a:ext cx="8260" cy="2813"/>
            </a:xfrm>
            <a:prstGeom prst="rect">
              <a:avLst/>
            </a:prstGeom>
            <a:noFill/>
            <a:ln>
              <a:noFill/>
            </a:ln>
            <a:extLst/>
          </p:spPr>
          <p:txBody>
            <a:bodyPr/>
            <a:lstStyle/>
            <a:p>
              <a:pPr eaLnBrk="1" hangingPunct="1">
                <a:defRPr/>
              </a:pPr>
              <a:endParaRPr lang="zh-CN" altLang="en-US">
                <a:latin typeface="+mn-ea"/>
                <a:ea typeface="+mn-ea"/>
              </a:endParaRPr>
            </a:p>
          </p:txBody>
        </p:sp>
        <p:sp>
          <p:nvSpPr>
            <p:cNvPr id="41992" name="Rectangle 116" descr="浅色下对角线"/>
            <p:cNvSpPr>
              <a:spLocks noChangeArrowheads="1"/>
            </p:cNvSpPr>
            <p:nvPr/>
          </p:nvSpPr>
          <p:spPr bwMode="auto">
            <a:xfrm>
              <a:off x="3453" y="1928"/>
              <a:ext cx="1179" cy="2014"/>
            </a:xfrm>
            <a:prstGeom prst="rect">
              <a:avLst/>
            </a:prstGeom>
            <a:blipFill dpi="0" rotWithShape="0">
              <a:blip r:embed="rId3">
                <a:alphaModFix amt="72000"/>
              </a:blip>
              <a:srcRect/>
              <a:tile tx="0" ty="0" sx="100000" sy="100000" flip="none" algn="tl"/>
            </a:blipFill>
            <a:ln>
              <a:noFill/>
            </a:ln>
            <a:extLst/>
          </p:spPr>
          <p:txBody>
            <a:bodyPr vert="eaVert"/>
            <a:lstStyle/>
            <a:p>
              <a:pPr eaLnBrk="1" hangingPunct="1">
                <a:defRPr/>
              </a:pPr>
              <a:endParaRPr lang="zh-CN" altLang="en-US">
                <a:latin typeface="+mn-ea"/>
                <a:ea typeface="+mn-ea"/>
              </a:endParaRPr>
            </a:p>
          </p:txBody>
        </p:sp>
        <p:sp>
          <p:nvSpPr>
            <p:cNvPr id="41993" name="Freeform 117"/>
            <p:cNvSpPr>
              <a:spLocks/>
            </p:cNvSpPr>
            <p:nvPr/>
          </p:nvSpPr>
          <p:spPr bwMode="auto">
            <a:xfrm>
              <a:off x="3411" y="2306"/>
              <a:ext cx="2744" cy="0"/>
            </a:xfrm>
            <a:custGeom>
              <a:avLst/>
              <a:gdLst>
                <a:gd name="T0" fmla="*/ 0 w 2745"/>
                <a:gd name="T1" fmla="*/ 0 h 1"/>
                <a:gd name="T2" fmla="*/ 2745 w 2745"/>
                <a:gd name="T3" fmla="*/ 0 h 1"/>
                <a:gd name="T4" fmla="*/ 0 60000 65536"/>
                <a:gd name="T5" fmla="*/ 0 60000 65536"/>
                <a:gd name="T6" fmla="*/ 0 w 2745"/>
                <a:gd name="T7" fmla="*/ 0 h 1"/>
                <a:gd name="T8" fmla="*/ 2745 w 2745"/>
                <a:gd name="T9" fmla="*/ 1 h 1"/>
              </a:gdLst>
              <a:ahLst/>
              <a:cxnLst>
                <a:cxn ang="T4">
                  <a:pos x="T0" y="T1"/>
                </a:cxn>
                <a:cxn ang="T5">
                  <a:pos x="T2" y="T3"/>
                </a:cxn>
              </a:cxnLst>
              <a:rect l="T6" t="T7" r="T8" b="T9"/>
              <a:pathLst>
                <a:path w="2745" h="1">
                  <a:moveTo>
                    <a:pt x="0" y="0"/>
                  </a:moveTo>
                  <a:lnTo>
                    <a:pt x="2745" y="0"/>
                  </a:lnTo>
                </a:path>
              </a:pathLst>
            </a:custGeom>
            <a:noFill/>
            <a:ln w="9525">
              <a:solidFill>
                <a:srgbClr val="000000"/>
              </a:solidFill>
              <a:round/>
              <a:headEnd type="triangle" w="med" len="med"/>
              <a:tailEnd type="triangle" w="med" len="med"/>
            </a:ln>
            <a:extLst/>
          </p:spPr>
          <p:txBody>
            <a:bodyPr/>
            <a:lstStyle/>
            <a:p>
              <a:pPr eaLnBrk="1" hangingPunct="1">
                <a:defRPr/>
              </a:pPr>
              <a:endParaRPr lang="zh-CN" altLang="en-US">
                <a:latin typeface="+mn-ea"/>
                <a:ea typeface="+mn-ea"/>
              </a:endParaRPr>
            </a:p>
          </p:txBody>
        </p:sp>
        <p:sp>
          <p:nvSpPr>
            <p:cNvPr id="41994" name="Text Box 118"/>
            <p:cNvSpPr txBox="1">
              <a:spLocks noChangeArrowheads="1"/>
            </p:cNvSpPr>
            <p:nvPr/>
          </p:nvSpPr>
          <p:spPr bwMode="auto">
            <a:xfrm>
              <a:off x="4692" y="2040"/>
              <a:ext cx="1121" cy="393"/>
            </a:xfrm>
            <a:prstGeom prst="rect">
              <a:avLst/>
            </a:prstGeom>
            <a:noFill/>
            <a:ln>
              <a:noFill/>
            </a:ln>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just" eaLnBrk="1" hangingPunct="1">
                <a:lnSpc>
                  <a:spcPct val="96000"/>
                </a:lnSpc>
                <a:defRPr/>
              </a:pPr>
              <a:r>
                <a:rPr lang="en-US" altLang="zh-CN" sz="1400" b="1" smtClean="0">
                  <a:solidFill>
                    <a:srgbClr val="000000"/>
                  </a:solidFill>
                  <a:latin typeface="+mn-ea"/>
                  <a:ea typeface="+mn-ea"/>
                </a:rPr>
                <a:t>DAO</a:t>
              </a:r>
              <a:r>
                <a:rPr lang="zh-CN" altLang="en-US" sz="1400" b="1" smtClean="0">
                  <a:solidFill>
                    <a:srgbClr val="000000"/>
                  </a:solidFill>
                  <a:latin typeface="+mn-ea"/>
                  <a:ea typeface="+mn-ea"/>
                </a:rPr>
                <a:t>层</a:t>
              </a:r>
              <a:endParaRPr lang="zh-CN" altLang="en-US" sz="1400" smtClean="0">
                <a:latin typeface="+mn-ea"/>
                <a:ea typeface="+mn-ea"/>
              </a:endParaRPr>
            </a:p>
          </p:txBody>
        </p:sp>
        <p:sp>
          <p:nvSpPr>
            <p:cNvPr id="41995" name="Rectangle 119"/>
            <p:cNvSpPr>
              <a:spLocks noChangeArrowheads="1"/>
            </p:cNvSpPr>
            <p:nvPr/>
          </p:nvSpPr>
          <p:spPr bwMode="auto">
            <a:xfrm>
              <a:off x="3689" y="2433"/>
              <a:ext cx="721" cy="1559"/>
            </a:xfrm>
            <a:prstGeom prst="rect">
              <a:avLst/>
            </a:prstGeom>
            <a:solidFill>
              <a:srgbClr val="BBE0E3"/>
            </a:solidFill>
            <a:ln w="9525">
              <a:solidFill>
                <a:srgbClr val="000000"/>
              </a:solidFill>
              <a:miter lim="800000"/>
              <a:headEnd/>
              <a:tailEnd/>
            </a:ln>
          </p:spPr>
          <p:txBody>
            <a:bodyPr tIns="0" anchor="ctr"/>
            <a:lstStyle/>
            <a:p>
              <a:pPr eaLnBrk="1" hangingPunct="1">
                <a:lnSpc>
                  <a:spcPct val="96000"/>
                </a:lnSpc>
                <a:defRPr/>
              </a:pPr>
              <a:r>
                <a:rPr lang="en-US" altLang="zh-CN" sz="1400">
                  <a:solidFill>
                    <a:srgbClr val="000000"/>
                  </a:solidFill>
                  <a:latin typeface="+mn-ea"/>
                  <a:ea typeface="+mn-ea"/>
                </a:rPr>
                <a:t>BM</a:t>
              </a:r>
            </a:p>
            <a:p>
              <a:pPr eaLnBrk="1" hangingPunct="1">
                <a:lnSpc>
                  <a:spcPct val="96000"/>
                </a:lnSpc>
                <a:defRPr/>
              </a:pPr>
              <a:r>
                <a:rPr lang="zh-CN" altLang="en-US" sz="1400">
                  <a:solidFill>
                    <a:srgbClr val="000000"/>
                  </a:solidFill>
                  <a:latin typeface="+mn-ea"/>
                  <a:ea typeface="+mn-ea"/>
                </a:rPr>
                <a:t>领</a:t>
              </a:r>
            </a:p>
            <a:p>
              <a:pPr eaLnBrk="1" hangingPunct="1">
                <a:lnSpc>
                  <a:spcPct val="96000"/>
                </a:lnSpc>
                <a:defRPr/>
              </a:pPr>
              <a:r>
                <a:rPr lang="zh-CN" altLang="en-US" sz="1400">
                  <a:solidFill>
                    <a:srgbClr val="000000"/>
                  </a:solidFill>
                  <a:latin typeface="+mn-ea"/>
                  <a:ea typeface="+mn-ea"/>
                </a:rPr>
                <a:t>域</a:t>
              </a:r>
            </a:p>
            <a:p>
              <a:pPr eaLnBrk="1" hangingPunct="1">
                <a:lnSpc>
                  <a:spcPct val="96000"/>
                </a:lnSpc>
                <a:defRPr/>
              </a:pPr>
              <a:r>
                <a:rPr lang="zh-CN" altLang="en-US" sz="1400">
                  <a:solidFill>
                    <a:srgbClr val="000000"/>
                  </a:solidFill>
                  <a:latin typeface="+mn-ea"/>
                  <a:ea typeface="+mn-ea"/>
                </a:rPr>
                <a:t>模</a:t>
              </a:r>
            </a:p>
            <a:p>
              <a:pPr eaLnBrk="1" hangingPunct="1">
                <a:lnSpc>
                  <a:spcPct val="96000"/>
                </a:lnSpc>
                <a:defRPr/>
              </a:pPr>
              <a:r>
                <a:rPr lang="zh-CN" altLang="en-US" sz="1400">
                  <a:solidFill>
                    <a:srgbClr val="000000"/>
                  </a:solidFill>
                  <a:latin typeface="+mn-ea"/>
                  <a:ea typeface="+mn-ea"/>
                </a:rPr>
                <a:t>型</a:t>
              </a:r>
            </a:p>
            <a:p>
              <a:pPr eaLnBrk="1" hangingPunct="1">
                <a:lnSpc>
                  <a:spcPct val="96000"/>
                </a:lnSpc>
                <a:defRPr/>
              </a:pPr>
              <a:r>
                <a:rPr lang="zh-CN" altLang="en-US" sz="1400">
                  <a:solidFill>
                    <a:srgbClr val="000000"/>
                  </a:solidFill>
                  <a:latin typeface="+mn-ea"/>
                  <a:ea typeface="+mn-ea"/>
                </a:rPr>
                <a:t>层</a:t>
              </a:r>
              <a:endParaRPr lang="zh-CN" altLang="en-US" sz="1400">
                <a:latin typeface="+mn-ea"/>
                <a:ea typeface="+mn-ea"/>
              </a:endParaRPr>
            </a:p>
          </p:txBody>
        </p:sp>
        <p:sp>
          <p:nvSpPr>
            <p:cNvPr id="41996" name="Rectangle 120"/>
            <p:cNvSpPr>
              <a:spLocks noChangeArrowheads="1"/>
            </p:cNvSpPr>
            <p:nvPr/>
          </p:nvSpPr>
          <p:spPr bwMode="auto">
            <a:xfrm>
              <a:off x="5576" y="2433"/>
              <a:ext cx="709" cy="1518"/>
            </a:xfrm>
            <a:prstGeom prst="rect">
              <a:avLst/>
            </a:prstGeom>
            <a:solidFill>
              <a:srgbClr val="BBE0E3"/>
            </a:solidFill>
            <a:ln w="9525" algn="ctr">
              <a:solidFill>
                <a:srgbClr val="000000"/>
              </a:solidFill>
              <a:miter lim="800000"/>
              <a:headEnd/>
              <a:tailEnd/>
            </a:ln>
          </p:spPr>
          <p:txBody>
            <a:bodyPr tIns="0" anchor="ctr"/>
            <a:lstStyle/>
            <a:p>
              <a:pPr eaLnBrk="1" hangingPunct="1">
                <a:lnSpc>
                  <a:spcPct val="96000"/>
                </a:lnSpc>
                <a:defRPr/>
              </a:pPr>
              <a:r>
                <a:rPr lang="en-US" altLang="zh-CN" sz="1400">
                  <a:solidFill>
                    <a:srgbClr val="000000"/>
                  </a:solidFill>
                  <a:latin typeface="+mn-ea"/>
                  <a:ea typeface="+mn-ea"/>
                </a:rPr>
                <a:t>DO</a:t>
              </a:r>
            </a:p>
            <a:p>
              <a:pPr eaLnBrk="1" hangingPunct="1">
                <a:lnSpc>
                  <a:spcPct val="96000"/>
                </a:lnSpc>
                <a:defRPr/>
              </a:pPr>
              <a:r>
                <a:rPr lang="zh-CN" altLang="en-US" sz="1400">
                  <a:solidFill>
                    <a:srgbClr val="000000"/>
                  </a:solidFill>
                  <a:latin typeface="+mn-ea"/>
                  <a:ea typeface="+mn-ea"/>
                </a:rPr>
                <a:t>数</a:t>
              </a:r>
            </a:p>
            <a:p>
              <a:pPr eaLnBrk="1" hangingPunct="1">
                <a:lnSpc>
                  <a:spcPct val="96000"/>
                </a:lnSpc>
                <a:defRPr/>
              </a:pPr>
              <a:r>
                <a:rPr lang="zh-CN" altLang="en-US" sz="1400">
                  <a:solidFill>
                    <a:srgbClr val="000000"/>
                  </a:solidFill>
                  <a:latin typeface="+mn-ea"/>
                  <a:ea typeface="+mn-ea"/>
                </a:rPr>
                <a:t>据</a:t>
              </a:r>
            </a:p>
            <a:p>
              <a:pPr eaLnBrk="1" hangingPunct="1">
                <a:lnSpc>
                  <a:spcPct val="96000"/>
                </a:lnSpc>
                <a:defRPr/>
              </a:pPr>
              <a:r>
                <a:rPr lang="zh-CN" altLang="en-US" sz="1400">
                  <a:solidFill>
                    <a:srgbClr val="000000"/>
                  </a:solidFill>
                  <a:latin typeface="+mn-ea"/>
                  <a:ea typeface="+mn-ea"/>
                </a:rPr>
                <a:t>对</a:t>
              </a:r>
            </a:p>
            <a:p>
              <a:pPr eaLnBrk="1" hangingPunct="1">
                <a:lnSpc>
                  <a:spcPct val="96000"/>
                </a:lnSpc>
                <a:defRPr/>
              </a:pPr>
              <a:r>
                <a:rPr lang="zh-CN" altLang="en-US" sz="1400">
                  <a:solidFill>
                    <a:srgbClr val="000000"/>
                  </a:solidFill>
                  <a:latin typeface="+mn-ea"/>
                  <a:ea typeface="+mn-ea"/>
                </a:rPr>
                <a:t>象</a:t>
              </a:r>
            </a:p>
            <a:p>
              <a:pPr eaLnBrk="1" hangingPunct="1">
                <a:lnSpc>
                  <a:spcPct val="96000"/>
                </a:lnSpc>
                <a:defRPr/>
              </a:pPr>
              <a:r>
                <a:rPr lang="zh-CN" altLang="en-US" sz="1400">
                  <a:solidFill>
                    <a:srgbClr val="000000"/>
                  </a:solidFill>
                  <a:latin typeface="+mn-ea"/>
                  <a:ea typeface="+mn-ea"/>
                </a:rPr>
                <a:t>层 </a:t>
              </a:r>
              <a:endParaRPr lang="zh-CN" altLang="en-US" sz="1400">
                <a:latin typeface="+mn-ea"/>
                <a:ea typeface="+mn-ea"/>
              </a:endParaRPr>
            </a:p>
          </p:txBody>
        </p:sp>
        <p:sp>
          <p:nvSpPr>
            <p:cNvPr id="41997" name="Rectangle 121"/>
            <p:cNvSpPr>
              <a:spLocks noChangeArrowheads="1"/>
            </p:cNvSpPr>
            <p:nvPr/>
          </p:nvSpPr>
          <p:spPr bwMode="auto">
            <a:xfrm>
              <a:off x="4750" y="2433"/>
              <a:ext cx="697" cy="1518"/>
            </a:xfrm>
            <a:prstGeom prst="rect">
              <a:avLst/>
            </a:prstGeom>
            <a:solidFill>
              <a:srgbClr val="BBE0E3"/>
            </a:solidFill>
            <a:ln w="9525" algn="ctr">
              <a:solidFill>
                <a:srgbClr val="000000"/>
              </a:solidFill>
              <a:miter lim="800000"/>
              <a:headEnd/>
              <a:tailEnd/>
            </a:ln>
          </p:spPr>
          <p:txBody>
            <a:bodyPr tIns="0" anchor="ctr"/>
            <a:lstStyle/>
            <a:p>
              <a:pPr eaLnBrk="1" hangingPunct="1">
                <a:lnSpc>
                  <a:spcPct val="96000"/>
                </a:lnSpc>
                <a:defRPr/>
              </a:pPr>
              <a:r>
                <a:rPr lang="en-US" altLang="zh-CN" sz="1400">
                  <a:solidFill>
                    <a:srgbClr val="000000"/>
                  </a:solidFill>
                  <a:latin typeface="+mn-ea"/>
                  <a:ea typeface="+mn-ea"/>
                </a:rPr>
                <a:t>DA</a:t>
              </a:r>
            </a:p>
            <a:p>
              <a:pPr eaLnBrk="1" hangingPunct="1">
                <a:lnSpc>
                  <a:spcPct val="96000"/>
                </a:lnSpc>
                <a:defRPr/>
              </a:pPr>
              <a:r>
                <a:rPr lang="zh-CN" altLang="en-US" sz="1400">
                  <a:solidFill>
                    <a:srgbClr val="000000"/>
                  </a:solidFill>
                  <a:latin typeface="+mn-ea"/>
                  <a:ea typeface="+mn-ea"/>
                </a:rPr>
                <a:t>数</a:t>
              </a:r>
            </a:p>
            <a:p>
              <a:pPr eaLnBrk="1" hangingPunct="1">
                <a:lnSpc>
                  <a:spcPct val="96000"/>
                </a:lnSpc>
                <a:defRPr/>
              </a:pPr>
              <a:r>
                <a:rPr lang="zh-CN" altLang="en-US" sz="1400">
                  <a:solidFill>
                    <a:srgbClr val="000000"/>
                  </a:solidFill>
                  <a:latin typeface="+mn-ea"/>
                  <a:ea typeface="+mn-ea"/>
                </a:rPr>
                <a:t>据</a:t>
              </a:r>
            </a:p>
            <a:p>
              <a:pPr eaLnBrk="1" hangingPunct="1">
                <a:lnSpc>
                  <a:spcPct val="96000"/>
                </a:lnSpc>
                <a:defRPr/>
              </a:pPr>
              <a:r>
                <a:rPr lang="zh-CN" altLang="en-US" sz="1400">
                  <a:solidFill>
                    <a:srgbClr val="000000"/>
                  </a:solidFill>
                  <a:latin typeface="+mn-ea"/>
                  <a:ea typeface="+mn-ea"/>
                </a:rPr>
                <a:t>访</a:t>
              </a:r>
            </a:p>
            <a:p>
              <a:pPr eaLnBrk="1" hangingPunct="1">
                <a:lnSpc>
                  <a:spcPct val="96000"/>
                </a:lnSpc>
                <a:defRPr/>
              </a:pPr>
              <a:r>
                <a:rPr lang="zh-CN" altLang="en-US" sz="1400">
                  <a:solidFill>
                    <a:srgbClr val="000000"/>
                  </a:solidFill>
                  <a:latin typeface="+mn-ea"/>
                  <a:ea typeface="+mn-ea"/>
                </a:rPr>
                <a:t>问层 </a:t>
              </a:r>
              <a:endParaRPr lang="zh-CN" altLang="en-US" sz="1400">
                <a:latin typeface="+mn-ea"/>
                <a:ea typeface="+mn-ea"/>
              </a:endParaRPr>
            </a:p>
          </p:txBody>
        </p:sp>
        <p:sp>
          <p:nvSpPr>
            <p:cNvPr id="41998" name="Line 122"/>
            <p:cNvSpPr>
              <a:spLocks noChangeShapeType="1"/>
            </p:cNvSpPr>
            <p:nvPr/>
          </p:nvSpPr>
          <p:spPr bwMode="auto">
            <a:xfrm>
              <a:off x="2660" y="1925"/>
              <a:ext cx="2031" cy="3"/>
            </a:xfrm>
            <a:prstGeom prst="line">
              <a:avLst/>
            </a:prstGeom>
            <a:noFill/>
            <a:ln w="9525">
              <a:solidFill>
                <a:srgbClr val="000000"/>
              </a:solidFill>
              <a:round/>
              <a:headEnd type="triangle" w="med" len="med"/>
              <a:tailEnd type="triangle" w="med" len="med"/>
            </a:ln>
            <a:extLst/>
          </p:spPr>
          <p:txBody>
            <a:bodyPr/>
            <a:lstStyle/>
            <a:p>
              <a:pPr eaLnBrk="1" hangingPunct="1">
                <a:defRPr/>
              </a:pPr>
              <a:endParaRPr lang="zh-CN" altLang="en-US">
                <a:latin typeface="+mn-ea"/>
                <a:ea typeface="+mn-ea"/>
              </a:endParaRPr>
            </a:p>
          </p:txBody>
        </p:sp>
        <p:sp>
          <p:nvSpPr>
            <p:cNvPr id="41999" name="Text Box 123"/>
            <p:cNvSpPr txBox="1">
              <a:spLocks noChangeArrowheads="1"/>
            </p:cNvSpPr>
            <p:nvPr/>
          </p:nvSpPr>
          <p:spPr bwMode="auto">
            <a:xfrm>
              <a:off x="3217" y="1644"/>
              <a:ext cx="1061" cy="284"/>
            </a:xfrm>
            <a:prstGeom prst="rect">
              <a:avLst/>
            </a:prstGeom>
            <a:noFill/>
            <a:ln>
              <a:noFill/>
            </a:ln>
            <a:extLst/>
          </p:spPr>
          <p:txBody>
            <a:bodyPr tIns="0"/>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just" eaLnBrk="1" hangingPunct="1">
                <a:lnSpc>
                  <a:spcPct val="96000"/>
                </a:lnSpc>
                <a:defRPr/>
              </a:pPr>
              <a:r>
                <a:rPr lang="zh-CN" altLang="en-US" sz="1400" b="1" smtClean="0">
                  <a:solidFill>
                    <a:srgbClr val="000000"/>
                  </a:solidFill>
                  <a:latin typeface="+mn-ea"/>
                  <a:ea typeface="+mn-ea"/>
                </a:rPr>
                <a:t>业务层</a:t>
              </a:r>
              <a:endParaRPr lang="zh-CN" altLang="en-US" sz="1400" smtClean="0">
                <a:latin typeface="+mn-ea"/>
                <a:ea typeface="+mn-ea"/>
              </a:endParaRPr>
            </a:p>
          </p:txBody>
        </p:sp>
        <p:sp>
          <p:nvSpPr>
            <p:cNvPr id="42000" name="Rectangle 124"/>
            <p:cNvSpPr>
              <a:spLocks noChangeArrowheads="1"/>
            </p:cNvSpPr>
            <p:nvPr/>
          </p:nvSpPr>
          <p:spPr bwMode="auto">
            <a:xfrm>
              <a:off x="2614" y="2433"/>
              <a:ext cx="721" cy="1518"/>
            </a:xfrm>
            <a:prstGeom prst="rect">
              <a:avLst/>
            </a:prstGeom>
            <a:solidFill>
              <a:srgbClr val="BBE0E3"/>
            </a:solidFill>
            <a:ln w="9525">
              <a:solidFill>
                <a:srgbClr val="000000"/>
              </a:solidFill>
              <a:miter lim="800000"/>
              <a:headEnd/>
              <a:tailEnd/>
            </a:ln>
          </p:spPr>
          <p:txBody>
            <a:bodyPr tIns="0" anchor="ctr"/>
            <a:lstStyle/>
            <a:p>
              <a:pPr eaLnBrk="1" hangingPunct="1">
                <a:lnSpc>
                  <a:spcPct val="96000"/>
                </a:lnSpc>
                <a:defRPr/>
              </a:pPr>
              <a:r>
                <a:rPr lang="en-US" altLang="zh-CN" sz="1400">
                  <a:solidFill>
                    <a:srgbClr val="000000"/>
                  </a:solidFill>
                  <a:latin typeface="+mn-ea"/>
                  <a:ea typeface="+mn-ea"/>
                </a:rPr>
                <a:t>BP</a:t>
              </a:r>
            </a:p>
            <a:p>
              <a:pPr eaLnBrk="1" hangingPunct="1">
                <a:lnSpc>
                  <a:spcPct val="96000"/>
                </a:lnSpc>
                <a:defRPr/>
              </a:pPr>
              <a:r>
                <a:rPr lang="zh-CN" altLang="en-US" sz="1400">
                  <a:solidFill>
                    <a:srgbClr val="000000"/>
                  </a:solidFill>
                  <a:latin typeface="+mn-ea"/>
                  <a:ea typeface="+mn-ea"/>
                </a:rPr>
                <a:t>业</a:t>
              </a:r>
            </a:p>
            <a:p>
              <a:pPr eaLnBrk="1" hangingPunct="1">
                <a:lnSpc>
                  <a:spcPct val="96000"/>
                </a:lnSpc>
                <a:defRPr/>
              </a:pPr>
              <a:r>
                <a:rPr lang="zh-CN" altLang="en-US" sz="1400">
                  <a:solidFill>
                    <a:srgbClr val="000000"/>
                  </a:solidFill>
                  <a:latin typeface="+mn-ea"/>
                  <a:ea typeface="+mn-ea"/>
                </a:rPr>
                <a:t>务</a:t>
              </a:r>
            </a:p>
            <a:p>
              <a:pPr eaLnBrk="1" hangingPunct="1">
                <a:lnSpc>
                  <a:spcPct val="96000"/>
                </a:lnSpc>
                <a:defRPr/>
              </a:pPr>
              <a:r>
                <a:rPr lang="zh-CN" altLang="en-US" sz="1400">
                  <a:solidFill>
                    <a:srgbClr val="000000"/>
                  </a:solidFill>
                  <a:latin typeface="+mn-ea"/>
                  <a:ea typeface="+mn-ea"/>
                </a:rPr>
                <a:t>流</a:t>
              </a:r>
            </a:p>
            <a:p>
              <a:pPr eaLnBrk="1" hangingPunct="1">
                <a:lnSpc>
                  <a:spcPct val="96000"/>
                </a:lnSpc>
                <a:defRPr/>
              </a:pPr>
              <a:r>
                <a:rPr lang="zh-CN" altLang="en-US" sz="1400">
                  <a:solidFill>
                    <a:srgbClr val="000000"/>
                  </a:solidFill>
                  <a:latin typeface="+mn-ea"/>
                  <a:ea typeface="+mn-ea"/>
                </a:rPr>
                <a:t>程</a:t>
              </a:r>
            </a:p>
            <a:p>
              <a:pPr eaLnBrk="1" hangingPunct="1">
                <a:lnSpc>
                  <a:spcPct val="96000"/>
                </a:lnSpc>
                <a:defRPr/>
              </a:pPr>
              <a:r>
                <a:rPr lang="zh-CN" altLang="en-US" sz="1400">
                  <a:solidFill>
                    <a:srgbClr val="000000"/>
                  </a:solidFill>
                  <a:latin typeface="+mn-ea"/>
                  <a:ea typeface="+mn-ea"/>
                </a:rPr>
                <a:t>层 </a:t>
              </a:r>
              <a:endParaRPr lang="zh-CN" altLang="en-US" sz="1400">
                <a:latin typeface="+mn-ea"/>
                <a:ea typeface="+mn-ea"/>
              </a:endParaRPr>
            </a:p>
          </p:txBody>
        </p:sp>
        <p:sp>
          <p:nvSpPr>
            <p:cNvPr id="42001" name="Line 125"/>
            <p:cNvSpPr>
              <a:spLocks noChangeShapeType="1"/>
            </p:cNvSpPr>
            <p:nvPr/>
          </p:nvSpPr>
          <p:spPr bwMode="auto">
            <a:xfrm>
              <a:off x="4632" y="1674"/>
              <a:ext cx="2" cy="2352"/>
            </a:xfrm>
            <a:prstGeom prst="line">
              <a:avLst/>
            </a:prstGeom>
            <a:noFill/>
            <a:ln w="9525">
              <a:solidFill>
                <a:srgbClr val="000000"/>
              </a:solidFill>
              <a:round/>
              <a:headEnd/>
              <a:tailEnd/>
            </a:ln>
            <a:extLst/>
          </p:spPr>
          <p:txBody>
            <a:bodyPr/>
            <a:lstStyle/>
            <a:p>
              <a:pPr eaLnBrk="1" hangingPunct="1">
                <a:defRPr/>
              </a:pPr>
              <a:endParaRPr lang="zh-CN" altLang="en-US">
                <a:latin typeface="+mn-ea"/>
                <a:ea typeface="+mn-ea"/>
              </a:endParaRPr>
            </a:p>
          </p:txBody>
        </p:sp>
        <p:sp>
          <p:nvSpPr>
            <p:cNvPr id="42002" name="Line 126"/>
            <p:cNvSpPr>
              <a:spLocks noChangeShapeType="1"/>
            </p:cNvSpPr>
            <p:nvPr/>
          </p:nvSpPr>
          <p:spPr bwMode="auto">
            <a:xfrm>
              <a:off x="3453" y="2001"/>
              <a:ext cx="0" cy="2023"/>
            </a:xfrm>
            <a:prstGeom prst="line">
              <a:avLst/>
            </a:prstGeom>
            <a:noFill/>
            <a:ln w="9525">
              <a:solidFill>
                <a:srgbClr val="000000"/>
              </a:solidFill>
              <a:round/>
              <a:headEnd/>
              <a:tailEnd/>
            </a:ln>
            <a:extLst/>
          </p:spPr>
          <p:txBody>
            <a:bodyPr/>
            <a:lstStyle/>
            <a:p>
              <a:pPr eaLnBrk="1" hangingPunct="1">
                <a:defRPr/>
              </a:pPr>
              <a:endParaRPr lang="zh-CN" altLang="en-US">
                <a:latin typeface="+mn-ea"/>
                <a:ea typeface="+mn-ea"/>
              </a:endParaRPr>
            </a:p>
          </p:txBody>
        </p:sp>
        <p:sp>
          <p:nvSpPr>
            <p:cNvPr id="42003" name="Text Box 127"/>
            <p:cNvSpPr txBox="1">
              <a:spLocks noChangeArrowheads="1"/>
            </p:cNvSpPr>
            <p:nvPr/>
          </p:nvSpPr>
          <p:spPr bwMode="auto">
            <a:xfrm>
              <a:off x="3098" y="4063"/>
              <a:ext cx="2832" cy="394"/>
            </a:xfrm>
            <a:prstGeom prst="rect">
              <a:avLst/>
            </a:prstGeom>
            <a:noFill/>
            <a:ln>
              <a:noFill/>
            </a:ln>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just" eaLnBrk="1" hangingPunct="1">
                <a:lnSpc>
                  <a:spcPct val="96000"/>
                </a:lnSpc>
                <a:defRPr/>
              </a:pPr>
              <a:r>
                <a:rPr lang="en-US" altLang="zh-CN" sz="1400" b="1" dirty="0" smtClean="0">
                  <a:solidFill>
                    <a:srgbClr val="000000"/>
                  </a:solidFill>
                  <a:latin typeface="+mn-ea"/>
                  <a:ea typeface="+mn-ea"/>
                </a:rPr>
                <a:t>BM</a:t>
              </a:r>
              <a:r>
                <a:rPr lang="zh-CN" altLang="en-US" sz="1400" b="1" dirty="0" smtClean="0">
                  <a:solidFill>
                    <a:srgbClr val="000000"/>
                  </a:solidFill>
                  <a:latin typeface="+mn-ea"/>
                  <a:ea typeface="+mn-ea"/>
                </a:rPr>
                <a:t>层的交叠</a:t>
              </a:r>
              <a:endParaRPr lang="zh-CN" altLang="en-US" sz="1400" dirty="0" smtClean="0">
                <a:latin typeface="+mn-ea"/>
                <a:ea typeface="+mn-ea"/>
              </a:endParaRPr>
            </a:p>
          </p:txBody>
        </p:sp>
        <p:sp>
          <p:nvSpPr>
            <p:cNvPr id="42004" name="Rectangle 128"/>
            <p:cNvSpPr>
              <a:spLocks noChangeArrowheads="1"/>
            </p:cNvSpPr>
            <p:nvPr/>
          </p:nvSpPr>
          <p:spPr bwMode="auto">
            <a:xfrm>
              <a:off x="8158" y="2390"/>
              <a:ext cx="723" cy="1558"/>
            </a:xfrm>
            <a:prstGeom prst="rect">
              <a:avLst/>
            </a:prstGeom>
            <a:solidFill>
              <a:srgbClr val="BBE0E3"/>
            </a:solidFill>
            <a:ln w="9525" algn="ctr">
              <a:solidFill>
                <a:srgbClr val="000000"/>
              </a:solidFill>
              <a:miter lim="800000"/>
              <a:headEnd/>
              <a:tailEnd/>
            </a:ln>
          </p:spPr>
          <p:txBody>
            <a:bodyPr tIns="0" anchor="ctr"/>
            <a:lstStyle/>
            <a:p>
              <a:pPr eaLnBrk="1" hangingPunct="1">
                <a:lnSpc>
                  <a:spcPct val="96000"/>
                </a:lnSpc>
                <a:defRPr/>
              </a:pPr>
              <a:r>
                <a:rPr lang="en-US" altLang="zh-CN" sz="1400">
                  <a:solidFill>
                    <a:srgbClr val="000000"/>
                  </a:solidFill>
                  <a:latin typeface="+mn-ea"/>
                  <a:ea typeface="+mn-ea"/>
                </a:rPr>
                <a:t>BM</a:t>
              </a:r>
            </a:p>
            <a:p>
              <a:pPr eaLnBrk="1" hangingPunct="1">
                <a:lnSpc>
                  <a:spcPct val="96000"/>
                </a:lnSpc>
                <a:defRPr/>
              </a:pPr>
              <a:r>
                <a:rPr lang="zh-CN" altLang="en-US" sz="1400">
                  <a:solidFill>
                    <a:srgbClr val="000000"/>
                  </a:solidFill>
                  <a:latin typeface="+mn-ea"/>
                  <a:ea typeface="+mn-ea"/>
                </a:rPr>
                <a:t>领</a:t>
              </a:r>
            </a:p>
            <a:p>
              <a:pPr eaLnBrk="1" hangingPunct="1">
                <a:lnSpc>
                  <a:spcPct val="96000"/>
                </a:lnSpc>
                <a:defRPr/>
              </a:pPr>
              <a:r>
                <a:rPr lang="zh-CN" altLang="en-US" sz="1400">
                  <a:solidFill>
                    <a:srgbClr val="000000"/>
                  </a:solidFill>
                  <a:latin typeface="+mn-ea"/>
                  <a:ea typeface="+mn-ea"/>
                </a:rPr>
                <a:t>域</a:t>
              </a:r>
            </a:p>
            <a:p>
              <a:pPr eaLnBrk="1" hangingPunct="1">
                <a:lnSpc>
                  <a:spcPct val="96000"/>
                </a:lnSpc>
                <a:defRPr/>
              </a:pPr>
              <a:r>
                <a:rPr lang="zh-CN" altLang="en-US" sz="1400">
                  <a:solidFill>
                    <a:srgbClr val="000000"/>
                  </a:solidFill>
                  <a:latin typeface="+mn-ea"/>
                  <a:ea typeface="+mn-ea"/>
                </a:rPr>
                <a:t>模</a:t>
              </a:r>
            </a:p>
            <a:p>
              <a:pPr eaLnBrk="1" hangingPunct="1">
                <a:lnSpc>
                  <a:spcPct val="96000"/>
                </a:lnSpc>
                <a:defRPr/>
              </a:pPr>
              <a:r>
                <a:rPr lang="zh-CN" altLang="en-US" sz="1400">
                  <a:solidFill>
                    <a:srgbClr val="000000"/>
                  </a:solidFill>
                  <a:latin typeface="+mn-ea"/>
                  <a:ea typeface="+mn-ea"/>
                </a:rPr>
                <a:t>型</a:t>
              </a:r>
            </a:p>
            <a:p>
              <a:pPr eaLnBrk="1" hangingPunct="1">
                <a:lnSpc>
                  <a:spcPct val="96000"/>
                </a:lnSpc>
                <a:defRPr/>
              </a:pPr>
              <a:r>
                <a:rPr lang="zh-CN" altLang="en-US" sz="1400">
                  <a:solidFill>
                    <a:srgbClr val="000000"/>
                  </a:solidFill>
                  <a:latin typeface="+mn-ea"/>
                  <a:ea typeface="+mn-ea"/>
                </a:rPr>
                <a:t>层</a:t>
              </a:r>
              <a:endParaRPr lang="zh-CN" altLang="en-US" sz="1400">
                <a:latin typeface="+mn-ea"/>
                <a:ea typeface="+mn-ea"/>
              </a:endParaRPr>
            </a:p>
          </p:txBody>
        </p:sp>
        <p:sp>
          <p:nvSpPr>
            <p:cNvPr id="42005" name="Line 129"/>
            <p:cNvSpPr>
              <a:spLocks noChangeShapeType="1"/>
            </p:cNvSpPr>
            <p:nvPr/>
          </p:nvSpPr>
          <p:spPr bwMode="auto">
            <a:xfrm>
              <a:off x="9057" y="2069"/>
              <a:ext cx="2" cy="1977"/>
            </a:xfrm>
            <a:prstGeom prst="line">
              <a:avLst/>
            </a:prstGeom>
            <a:noFill/>
            <a:ln w="9525">
              <a:solidFill>
                <a:srgbClr val="000000"/>
              </a:solidFill>
              <a:round/>
              <a:headEnd/>
              <a:tailEnd/>
            </a:ln>
            <a:extLst/>
          </p:spPr>
          <p:txBody>
            <a:bodyPr/>
            <a:lstStyle/>
            <a:p>
              <a:pPr eaLnBrk="1" hangingPunct="1">
                <a:defRPr/>
              </a:pPr>
              <a:endParaRPr lang="zh-CN" altLang="en-US">
                <a:latin typeface="+mn-ea"/>
                <a:ea typeface="+mn-ea"/>
              </a:endParaRPr>
            </a:p>
          </p:txBody>
        </p:sp>
        <p:sp>
          <p:nvSpPr>
            <p:cNvPr id="42006" name="Text Box 130"/>
            <p:cNvSpPr txBox="1">
              <a:spLocks noChangeArrowheads="1"/>
            </p:cNvSpPr>
            <p:nvPr/>
          </p:nvSpPr>
          <p:spPr bwMode="auto">
            <a:xfrm>
              <a:off x="7642" y="1784"/>
              <a:ext cx="1061" cy="396"/>
            </a:xfrm>
            <a:prstGeom prst="rect">
              <a:avLst/>
            </a:prstGeom>
            <a:noFill/>
            <a:ln>
              <a:noFill/>
            </a:ln>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just" eaLnBrk="1" hangingPunct="1">
                <a:lnSpc>
                  <a:spcPct val="96000"/>
                </a:lnSpc>
                <a:defRPr/>
              </a:pPr>
              <a:r>
                <a:rPr lang="zh-CN" altLang="en-US" sz="1400" b="1" smtClean="0">
                  <a:solidFill>
                    <a:srgbClr val="000000"/>
                  </a:solidFill>
                  <a:latin typeface="+mn-ea"/>
                  <a:ea typeface="+mn-ea"/>
                </a:rPr>
                <a:t>业务层</a:t>
              </a:r>
              <a:endParaRPr lang="zh-CN" altLang="en-US" sz="1400" smtClean="0">
                <a:latin typeface="+mn-ea"/>
                <a:ea typeface="+mn-ea"/>
              </a:endParaRPr>
            </a:p>
          </p:txBody>
        </p:sp>
        <p:sp>
          <p:nvSpPr>
            <p:cNvPr id="42007" name="Line 131"/>
            <p:cNvSpPr>
              <a:spLocks noChangeShapeType="1"/>
            </p:cNvSpPr>
            <p:nvPr/>
          </p:nvSpPr>
          <p:spPr bwMode="auto">
            <a:xfrm flipV="1">
              <a:off x="9117" y="2150"/>
              <a:ext cx="1533" cy="0"/>
            </a:xfrm>
            <a:prstGeom prst="line">
              <a:avLst/>
            </a:prstGeom>
            <a:noFill/>
            <a:ln w="9525">
              <a:solidFill>
                <a:srgbClr val="000000"/>
              </a:solidFill>
              <a:round/>
              <a:headEnd type="triangle" w="med" len="med"/>
              <a:tailEnd type="triangle" w="med" len="med"/>
            </a:ln>
            <a:extLst/>
          </p:spPr>
          <p:txBody>
            <a:bodyPr/>
            <a:lstStyle/>
            <a:p>
              <a:pPr eaLnBrk="1" hangingPunct="1">
                <a:defRPr/>
              </a:pPr>
              <a:endParaRPr lang="zh-CN" altLang="en-US">
                <a:latin typeface="+mn-ea"/>
                <a:ea typeface="+mn-ea"/>
              </a:endParaRPr>
            </a:p>
          </p:txBody>
        </p:sp>
        <p:sp>
          <p:nvSpPr>
            <p:cNvPr id="42008" name="Text Box 132"/>
            <p:cNvSpPr txBox="1">
              <a:spLocks noChangeArrowheads="1"/>
            </p:cNvSpPr>
            <p:nvPr/>
          </p:nvSpPr>
          <p:spPr bwMode="auto">
            <a:xfrm>
              <a:off x="9117" y="1787"/>
              <a:ext cx="1593" cy="393"/>
            </a:xfrm>
            <a:prstGeom prst="rect">
              <a:avLst/>
            </a:prstGeom>
            <a:noFill/>
            <a:ln>
              <a:noFill/>
            </a:ln>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just" eaLnBrk="1" hangingPunct="1">
                <a:lnSpc>
                  <a:spcPct val="96000"/>
                </a:lnSpc>
                <a:defRPr/>
              </a:pPr>
              <a:r>
                <a:rPr lang="zh-CN" altLang="en-US" sz="1400" b="1" smtClean="0">
                  <a:solidFill>
                    <a:srgbClr val="000000"/>
                  </a:solidFill>
                  <a:latin typeface="+mn-ea"/>
                  <a:ea typeface="+mn-ea"/>
                </a:rPr>
                <a:t>对象持久层</a:t>
              </a:r>
              <a:r>
                <a:rPr lang="en-US" altLang="zh-CN" sz="1400" b="1" smtClean="0">
                  <a:solidFill>
                    <a:srgbClr val="000000"/>
                  </a:solidFill>
                  <a:latin typeface="+mn-ea"/>
                  <a:ea typeface="+mn-ea"/>
                </a:rPr>
                <a:t>OP</a:t>
              </a:r>
              <a:endParaRPr lang="en-US" altLang="zh-CN" sz="1400" smtClean="0">
                <a:latin typeface="+mn-ea"/>
                <a:ea typeface="+mn-ea"/>
              </a:endParaRPr>
            </a:p>
          </p:txBody>
        </p:sp>
        <p:sp>
          <p:nvSpPr>
            <p:cNvPr id="42009" name="Rectangle 133"/>
            <p:cNvSpPr>
              <a:spLocks noChangeArrowheads="1"/>
            </p:cNvSpPr>
            <p:nvPr/>
          </p:nvSpPr>
          <p:spPr bwMode="auto">
            <a:xfrm>
              <a:off x="9235" y="2390"/>
              <a:ext cx="697" cy="1558"/>
            </a:xfrm>
            <a:prstGeom prst="rect">
              <a:avLst/>
            </a:prstGeom>
            <a:solidFill>
              <a:srgbClr val="BBE0E3"/>
            </a:solidFill>
            <a:ln w="9525" algn="ctr">
              <a:solidFill>
                <a:srgbClr val="000000"/>
              </a:solidFill>
              <a:miter lim="800000"/>
              <a:headEnd/>
              <a:tailEnd/>
            </a:ln>
          </p:spPr>
          <p:txBody>
            <a:bodyPr tIns="0" anchor="ctr"/>
            <a:lstStyle/>
            <a:p>
              <a:pPr eaLnBrk="1" hangingPunct="1">
                <a:lnSpc>
                  <a:spcPct val="96000"/>
                </a:lnSpc>
                <a:defRPr/>
              </a:pPr>
              <a:r>
                <a:rPr lang="en-US" altLang="zh-CN" sz="1400" dirty="0">
                  <a:solidFill>
                    <a:srgbClr val="000000"/>
                  </a:solidFill>
                  <a:latin typeface="+mn-ea"/>
                  <a:ea typeface="+mn-ea"/>
                </a:rPr>
                <a:t>DA</a:t>
              </a:r>
            </a:p>
            <a:p>
              <a:pPr eaLnBrk="1" hangingPunct="1">
                <a:lnSpc>
                  <a:spcPct val="96000"/>
                </a:lnSpc>
                <a:defRPr/>
              </a:pPr>
              <a:r>
                <a:rPr lang="zh-CN" altLang="en-US" sz="1400" dirty="0">
                  <a:solidFill>
                    <a:srgbClr val="000000"/>
                  </a:solidFill>
                  <a:latin typeface="+mn-ea"/>
                  <a:ea typeface="+mn-ea"/>
                </a:rPr>
                <a:t>数</a:t>
              </a:r>
            </a:p>
            <a:p>
              <a:pPr eaLnBrk="1" hangingPunct="1">
                <a:lnSpc>
                  <a:spcPct val="96000"/>
                </a:lnSpc>
                <a:defRPr/>
              </a:pPr>
              <a:r>
                <a:rPr lang="zh-CN" altLang="en-US" sz="1400" dirty="0">
                  <a:solidFill>
                    <a:srgbClr val="000000"/>
                  </a:solidFill>
                  <a:latin typeface="+mn-ea"/>
                  <a:ea typeface="+mn-ea"/>
                </a:rPr>
                <a:t>据</a:t>
              </a:r>
            </a:p>
            <a:p>
              <a:pPr eaLnBrk="1" hangingPunct="1">
                <a:lnSpc>
                  <a:spcPct val="96000"/>
                </a:lnSpc>
                <a:defRPr/>
              </a:pPr>
              <a:r>
                <a:rPr lang="zh-CN" altLang="en-US" sz="1400" dirty="0">
                  <a:solidFill>
                    <a:srgbClr val="000000"/>
                  </a:solidFill>
                  <a:latin typeface="+mn-ea"/>
                  <a:ea typeface="+mn-ea"/>
                </a:rPr>
                <a:t>访</a:t>
              </a:r>
            </a:p>
            <a:p>
              <a:pPr eaLnBrk="1" hangingPunct="1">
                <a:lnSpc>
                  <a:spcPct val="96000"/>
                </a:lnSpc>
                <a:defRPr/>
              </a:pPr>
              <a:r>
                <a:rPr lang="zh-CN" altLang="en-US" sz="1400" dirty="0">
                  <a:solidFill>
                    <a:srgbClr val="000000"/>
                  </a:solidFill>
                  <a:latin typeface="+mn-ea"/>
                  <a:ea typeface="+mn-ea"/>
                </a:rPr>
                <a:t>问</a:t>
              </a:r>
              <a:endParaRPr lang="en-US" altLang="zh-CN" sz="1400" dirty="0">
                <a:solidFill>
                  <a:srgbClr val="000000"/>
                </a:solidFill>
                <a:latin typeface="+mn-ea"/>
                <a:ea typeface="+mn-ea"/>
              </a:endParaRPr>
            </a:p>
            <a:p>
              <a:pPr eaLnBrk="1" hangingPunct="1">
                <a:lnSpc>
                  <a:spcPct val="96000"/>
                </a:lnSpc>
                <a:defRPr/>
              </a:pPr>
              <a:r>
                <a:rPr lang="zh-CN" altLang="en-US" sz="1400" dirty="0">
                  <a:solidFill>
                    <a:srgbClr val="000000"/>
                  </a:solidFill>
                  <a:latin typeface="+mn-ea"/>
                  <a:ea typeface="+mn-ea"/>
                </a:rPr>
                <a:t>层 </a:t>
              </a:r>
              <a:endParaRPr lang="zh-CN" altLang="en-US" sz="1400" dirty="0">
                <a:latin typeface="+mn-ea"/>
                <a:ea typeface="+mn-ea"/>
              </a:endParaRPr>
            </a:p>
          </p:txBody>
        </p:sp>
        <p:sp>
          <p:nvSpPr>
            <p:cNvPr id="42010" name="Rectangle 134"/>
            <p:cNvSpPr>
              <a:spLocks noChangeArrowheads="1"/>
            </p:cNvSpPr>
            <p:nvPr/>
          </p:nvSpPr>
          <p:spPr bwMode="auto">
            <a:xfrm>
              <a:off x="10059" y="2390"/>
              <a:ext cx="709" cy="1518"/>
            </a:xfrm>
            <a:prstGeom prst="rect">
              <a:avLst/>
            </a:prstGeom>
            <a:solidFill>
              <a:srgbClr val="BBE0E3"/>
            </a:solidFill>
            <a:ln w="9525" algn="ctr">
              <a:solidFill>
                <a:srgbClr val="000000"/>
              </a:solidFill>
              <a:miter lim="800000"/>
              <a:headEnd/>
              <a:tailEnd/>
            </a:ln>
          </p:spPr>
          <p:txBody>
            <a:bodyPr tIns="0" anchor="ctr"/>
            <a:lstStyle/>
            <a:p>
              <a:pPr eaLnBrk="1" hangingPunct="1">
                <a:lnSpc>
                  <a:spcPct val="96000"/>
                </a:lnSpc>
                <a:defRPr/>
              </a:pPr>
              <a:r>
                <a:rPr lang="en-US" altLang="zh-CN" sz="1400">
                  <a:solidFill>
                    <a:srgbClr val="000000"/>
                  </a:solidFill>
                  <a:latin typeface="+mn-ea"/>
                  <a:ea typeface="+mn-ea"/>
                </a:rPr>
                <a:t>DO</a:t>
              </a:r>
            </a:p>
            <a:p>
              <a:pPr eaLnBrk="1" hangingPunct="1">
                <a:lnSpc>
                  <a:spcPct val="96000"/>
                </a:lnSpc>
                <a:defRPr/>
              </a:pPr>
              <a:r>
                <a:rPr lang="zh-CN" altLang="en-US" sz="1400">
                  <a:solidFill>
                    <a:srgbClr val="000000"/>
                  </a:solidFill>
                  <a:latin typeface="+mn-ea"/>
                  <a:ea typeface="+mn-ea"/>
                </a:rPr>
                <a:t>数</a:t>
              </a:r>
            </a:p>
            <a:p>
              <a:pPr eaLnBrk="1" hangingPunct="1">
                <a:lnSpc>
                  <a:spcPct val="96000"/>
                </a:lnSpc>
                <a:defRPr/>
              </a:pPr>
              <a:r>
                <a:rPr lang="zh-CN" altLang="en-US" sz="1400">
                  <a:solidFill>
                    <a:srgbClr val="000000"/>
                  </a:solidFill>
                  <a:latin typeface="+mn-ea"/>
                  <a:ea typeface="+mn-ea"/>
                </a:rPr>
                <a:t>据</a:t>
              </a:r>
            </a:p>
            <a:p>
              <a:pPr eaLnBrk="1" hangingPunct="1">
                <a:lnSpc>
                  <a:spcPct val="96000"/>
                </a:lnSpc>
                <a:defRPr/>
              </a:pPr>
              <a:r>
                <a:rPr lang="zh-CN" altLang="en-US" sz="1400">
                  <a:solidFill>
                    <a:srgbClr val="000000"/>
                  </a:solidFill>
                  <a:latin typeface="+mn-ea"/>
                  <a:ea typeface="+mn-ea"/>
                </a:rPr>
                <a:t>对</a:t>
              </a:r>
            </a:p>
            <a:p>
              <a:pPr eaLnBrk="1" hangingPunct="1">
                <a:lnSpc>
                  <a:spcPct val="96000"/>
                </a:lnSpc>
                <a:defRPr/>
              </a:pPr>
              <a:r>
                <a:rPr lang="zh-CN" altLang="en-US" sz="1400">
                  <a:solidFill>
                    <a:srgbClr val="000000"/>
                  </a:solidFill>
                  <a:latin typeface="+mn-ea"/>
                  <a:ea typeface="+mn-ea"/>
                </a:rPr>
                <a:t>象</a:t>
              </a:r>
            </a:p>
            <a:p>
              <a:pPr eaLnBrk="1" hangingPunct="1">
                <a:lnSpc>
                  <a:spcPct val="96000"/>
                </a:lnSpc>
                <a:defRPr/>
              </a:pPr>
              <a:r>
                <a:rPr lang="zh-CN" altLang="en-US" sz="1400">
                  <a:solidFill>
                    <a:srgbClr val="000000"/>
                  </a:solidFill>
                  <a:latin typeface="+mn-ea"/>
                  <a:ea typeface="+mn-ea"/>
                </a:rPr>
                <a:t>层 </a:t>
              </a:r>
              <a:endParaRPr lang="zh-CN" altLang="en-US" sz="1400">
                <a:latin typeface="+mn-ea"/>
                <a:ea typeface="+mn-ea"/>
              </a:endParaRPr>
            </a:p>
          </p:txBody>
        </p:sp>
        <p:sp>
          <p:nvSpPr>
            <p:cNvPr id="42011" name="Rectangle 135"/>
            <p:cNvSpPr>
              <a:spLocks noChangeArrowheads="1"/>
            </p:cNvSpPr>
            <p:nvPr/>
          </p:nvSpPr>
          <p:spPr bwMode="auto">
            <a:xfrm>
              <a:off x="7229" y="2393"/>
              <a:ext cx="707" cy="1558"/>
            </a:xfrm>
            <a:prstGeom prst="rect">
              <a:avLst/>
            </a:prstGeom>
            <a:solidFill>
              <a:srgbClr val="BBE0E3"/>
            </a:solidFill>
            <a:ln w="9525" algn="ctr">
              <a:solidFill>
                <a:srgbClr val="000000"/>
              </a:solidFill>
              <a:miter lim="800000"/>
              <a:headEnd/>
              <a:tailEnd/>
            </a:ln>
          </p:spPr>
          <p:txBody>
            <a:bodyPr tIns="0" anchor="ctr"/>
            <a:lstStyle/>
            <a:p>
              <a:pPr eaLnBrk="1" hangingPunct="1">
                <a:lnSpc>
                  <a:spcPct val="96000"/>
                </a:lnSpc>
                <a:defRPr/>
              </a:pPr>
              <a:r>
                <a:rPr lang="en-US" altLang="zh-CN" sz="1400">
                  <a:solidFill>
                    <a:srgbClr val="000000"/>
                  </a:solidFill>
                  <a:latin typeface="+mn-ea"/>
                  <a:ea typeface="+mn-ea"/>
                </a:rPr>
                <a:t>BP</a:t>
              </a:r>
            </a:p>
            <a:p>
              <a:pPr eaLnBrk="1" hangingPunct="1">
                <a:lnSpc>
                  <a:spcPct val="96000"/>
                </a:lnSpc>
                <a:defRPr/>
              </a:pPr>
              <a:r>
                <a:rPr lang="zh-CN" altLang="en-US" sz="1400">
                  <a:solidFill>
                    <a:srgbClr val="000000"/>
                  </a:solidFill>
                  <a:latin typeface="+mn-ea"/>
                  <a:ea typeface="+mn-ea"/>
                </a:rPr>
                <a:t>业</a:t>
              </a:r>
            </a:p>
            <a:p>
              <a:pPr eaLnBrk="1" hangingPunct="1">
                <a:lnSpc>
                  <a:spcPct val="96000"/>
                </a:lnSpc>
                <a:defRPr/>
              </a:pPr>
              <a:r>
                <a:rPr lang="zh-CN" altLang="en-US" sz="1400">
                  <a:solidFill>
                    <a:srgbClr val="000000"/>
                  </a:solidFill>
                  <a:latin typeface="+mn-ea"/>
                  <a:ea typeface="+mn-ea"/>
                </a:rPr>
                <a:t>务</a:t>
              </a:r>
            </a:p>
            <a:p>
              <a:pPr eaLnBrk="1" hangingPunct="1">
                <a:lnSpc>
                  <a:spcPct val="96000"/>
                </a:lnSpc>
                <a:defRPr/>
              </a:pPr>
              <a:r>
                <a:rPr lang="zh-CN" altLang="en-US" sz="1400">
                  <a:solidFill>
                    <a:srgbClr val="000000"/>
                  </a:solidFill>
                  <a:latin typeface="+mn-ea"/>
                  <a:ea typeface="+mn-ea"/>
                </a:rPr>
                <a:t>流</a:t>
              </a:r>
            </a:p>
            <a:p>
              <a:pPr eaLnBrk="1" hangingPunct="1">
                <a:lnSpc>
                  <a:spcPct val="96000"/>
                </a:lnSpc>
                <a:defRPr/>
              </a:pPr>
              <a:r>
                <a:rPr lang="zh-CN" altLang="en-US" sz="1400">
                  <a:solidFill>
                    <a:srgbClr val="000000"/>
                  </a:solidFill>
                  <a:latin typeface="+mn-ea"/>
                  <a:ea typeface="+mn-ea"/>
                </a:rPr>
                <a:t>程</a:t>
              </a:r>
            </a:p>
            <a:p>
              <a:pPr eaLnBrk="1" hangingPunct="1">
                <a:lnSpc>
                  <a:spcPct val="96000"/>
                </a:lnSpc>
                <a:defRPr/>
              </a:pPr>
              <a:r>
                <a:rPr lang="zh-CN" altLang="en-US" sz="1400">
                  <a:solidFill>
                    <a:srgbClr val="000000"/>
                  </a:solidFill>
                  <a:latin typeface="+mn-ea"/>
                  <a:ea typeface="+mn-ea"/>
                </a:rPr>
                <a:t>层 </a:t>
              </a:r>
              <a:endParaRPr lang="zh-CN" altLang="en-US" sz="1400">
                <a:latin typeface="+mn-ea"/>
                <a:ea typeface="+mn-ea"/>
              </a:endParaRPr>
            </a:p>
          </p:txBody>
        </p:sp>
        <p:sp>
          <p:nvSpPr>
            <p:cNvPr id="42012" name="Text Box 136"/>
            <p:cNvSpPr txBox="1">
              <a:spLocks noChangeArrowheads="1"/>
            </p:cNvSpPr>
            <p:nvPr/>
          </p:nvSpPr>
          <p:spPr bwMode="auto">
            <a:xfrm>
              <a:off x="7700" y="4046"/>
              <a:ext cx="2832" cy="393"/>
            </a:xfrm>
            <a:prstGeom prst="rect">
              <a:avLst/>
            </a:prstGeom>
            <a:noFill/>
            <a:ln>
              <a:noFill/>
            </a:ln>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just" eaLnBrk="1" hangingPunct="1">
                <a:lnSpc>
                  <a:spcPct val="96000"/>
                </a:lnSpc>
                <a:defRPr/>
              </a:pPr>
              <a:r>
                <a:rPr lang="zh-CN" altLang="en-US" sz="1400" b="1" dirty="0" smtClean="0">
                  <a:solidFill>
                    <a:srgbClr val="000000"/>
                  </a:solidFill>
                  <a:latin typeface="+mn-ea"/>
                  <a:ea typeface="+mn-ea"/>
                </a:rPr>
                <a:t>消除</a:t>
              </a:r>
              <a:r>
                <a:rPr lang="en-US" altLang="zh-CN" sz="1400" b="1" dirty="0" smtClean="0">
                  <a:solidFill>
                    <a:srgbClr val="000000"/>
                  </a:solidFill>
                  <a:latin typeface="+mn-ea"/>
                  <a:ea typeface="+mn-ea"/>
                </a:rPr>
                <a:t>BM</a:t>
              </a:r>
              <a:r>
                <a:rPr lang="zh-CN" altLang="en-US" sz="1400" b="1" dirty="0" smtClean="0">
                  <a:solidFill>
                    <a:srgbClr val="000000"/>
                  </a:solidFill>
                  <a:latin typeface="+mn-ea"/>
                  <a:ea typeface="+mn-ea"/>
                </a:rPr>
                <a:t>层交叠</a:t>
              </a:r>
              <a:endParaRPr lang="zh-CN" altLang="en-US" sz="1400" dirty="0" smtClean="0">
                <a:latin typeface="+mn-ea"/>
                <a:ea typeface="+mn-ea"/>
              </a:endParaRPr>
            </a:p>
          </p:txBody>
        </p:sp>
        <p:sp>
          <p:nvSpPr>
            <p:cNvPr id="42013" name="Line 137"/>
            <p:cNvSpPr>
              <a:spLocks noChangeShapeType="1"/>
            </p:cNvSpPr>
            <p:nvPr/>
          </p:nvSpPr>
          <p:spPr bwMode="auto">
            <a:xfrm flipV="1">
              <a:off x="7109" y="2180"/>
              <a:ext cx="1771" cy="1"/>
            </a:xfrm>
            <a:prstGeom prst="line">
              <a:avLst/>
            </a:prstGeom>
            <a:noFill/>
            <a:ln w="9525">
              <a:solidFill>
                <a:srgbClr val="000000"/>
              </a:solidFill>
              <a:round/>
              <a:headEnd type="triangle" w="med" len="med"/>
              <a:tailEnd type="triangle" w="med" len="med"/>
            </a:ln>
            <a:extLst/>
          </p:spPr>
          <p:txBody>
            <a:bodyPr/>
            <a:lstStyle/>
            <a:p>
              <a:pPr eaLnBrk="1" hangingPunct="1">
                <a:defRPr/>
              </a:pPr>
              <a:endParaRPr lang="zh-CN" altLang="en-US">
                <a:latin typeface="+mn-ea"/>
                <a:ea typeface="+mn-ea"/>
              </a:endParaRPr>
            </a:p>
          </p:txBody>
        </p:sp>
        <p:sp>
          <p:nvSpPr>
            <p:cNvPr id="42014" name="Text Box 138"/>
            <p:cNvSpPr txBox="1">
              <a:spLocks noChangeArrowheads="1"/>
            </p:cNvSpPr>
            <p:nvPr/>
          </p:nvSpPr>
          <p:spPr bwMode="auto">
            <a:xfrm>
              <a:off x="3511" y="1928"/>
              <a:ext cx="1121" cy="393"/>
            </a:xfrm>
            <a:prstGeom prst="rect">
              <a:avLst/>
            </a:prstGeom>
            <a:noFill/>
            <a:ln>
              <a:noFill/>
            </a:ln>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just" eaLnBrk="1" hangingPunct="1">
                <a:lnSpc>
                  <a:spcPct val="96000"/>
                </a:lnSpc>
                <a:defRPr/>
              </a:pPr>
              <a:r>
                <a:rPr lang="zh-CN" altLang="en-US" sz="1400" b="1" smtClean="0">
                  <a:solidFill>
                    <a:srgbClr val="000000"/>
                  </a:solidFill>
                  <a:latin typeface="+mn-ea"/>
                  <a:ea typeface="+mn-ea"/>
                </a:rPr>
                <a:t>交叠层</a:t>
              </a:r>
              <a:endParaRPr lang="zh-CN" altLang="en-US" sz="1400" smtClean="0">
                <a:latin typeface="+mn-ea"/>
                <a:ea typeface="+mn-ea"/>
              </a:endParaRPr>
            </a:p>
          </p:txBody>
        </p:sp>
      </p:grpSp>
      <p:sp>
        <p:nvSpPr>
          <p:cNvPr id="2" name="标题 1"/>
          <p:cNvSpPr>
            <a:spLocks noGrp="1"/>
          </p:cNvSpPr>
          <p:nvPr>
            <p:ph type="title"/>
          </p:nvPr>
        </p:nvSpPr>
        <p:spPr>
          <a:xfrm>
            <a:off x="457200" y="188913"/>
            <a:ext cx="8229600" cy="944562"/>
          </a:xfrm>
        </p:spPr>
        <p:txBody>
          <a:bodyPr/>
          <a:lstStyle/>
          <a:p>
            <a:pPr>
              <a:defRPr/>
            </a:pPr>
            <a:r>
              <a:rPr b="1" dirty="0"/>
              <a:t>业务层与</a:t>
            </a:r>
            <a:r>
              <a:rPr lang="en-US" altLang="zh-CN" b="1" dirty="0"/>
              <a:t>DAO</a:t>
            </a:r>
            <a:r>
              <a:rPr b="1" dirty="0"/>
              <a:t>层之关系</a:t>
            </a:r>
            <a:r>
              <a:rPr b="1" dirty="0" smtClean="0"/>
              <a:t>图</a:t>
            </a:r>
            <a:endParaRPr b="1" dirty="0"/>
          </a:p>
        </p:txBody>
      </p:sp>
    </p:spTree>
  </p:cSld>
  <p:clrMapOvr>
    <a:masterClrMapping/>
  </p:clrMapOvr>
  <p:transition spd="slow"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740359"/>
                                        </p:tgtEl>
                                        <p:attrNameLst>
                                          <p:attrName>style.visibility</p:attrName>
                                        </p:attrNameLst>
                                      </p:cBhvr>
                                      <p:to>
                                        <p:strVal val="visible"/>
                                      </p:to>
                                    </p:set>
                                    <p:animEffect transition="in" filter="checkerboard(across)">
                                      <p:cBhvr>
                                        <p:cTn id="7" dur="500"/>
                                        <p:tgtEl>
                                          <p:spTgt spid="740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35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6"/>
          <p:cNvSpPr>
            <a:spLocks noChangeArrowheads="1"/>
          </p:cNvSpPr>
          <p:nvPr/>
        </p:nvSpPr>
        <p:spPr bwMode="ltGray">
          <a:xfrm>
            <a:off x="0" y="0"/>
            <a:ext cx="9144000" cy="0"/>
          </a:xfrm>
          <a:prstGeom prst="rect">
            <a:avLst/>
          </a:prstGeom>
          <a:noFill/>
          <a:ln w="9525" algn="ctr">
            <a:noFill/>
            <a:miter lim="800000"/>
            <a:headEnd/>
            <a:tailEnd/>
          </a:ln>
          <a:effectLst>
            <a:prstShdw prst="shdw17" dist="17961" dir="2700000">
              <a:srgbClr val="7A8E99"/>
            </a:prstShdw>
          </a:effectLst>
        </p:spPr>
        <p:txBody>
          <a:bodyPr wrap="none" anchor="ctr">
            <a:spAutoFit/>
          </a:bodyPr>
          <a:lstStyle/>
          <a:p>
            <a:pPr eaLnBrk="1" hangingPunct="1"/>
            <a:endParaRPr lang="zh-CN" altLang="en-US"/>
          </a:p>
        </p:txBody>
      </p:sp>
      <p:sp>
        <p:nvSpPr>
          <p:cNvPr id="43011" name="Rectangle 17"/>
          <p:cNvSpPr>
            <a:spLocks noChangeArrowheads="1"/>
          </p:cNvSpPr>
          <p:nvPr/>
        </p:nvSpPr>
        <p:spPr bwMode="ltGray">
          <a:xfrm>
            <a:off x="0" y="2386013"/>
            <a:ext cx="9144000" cy="0"/>
          </a:xfrm>
          <a:prstGeom prst="rect">
            <a:avLst/>
          </a:prstGeom>
          <a:noFill/>
          <a:ln w="9525" algn="ctr">
            <a:noFill/>
            <a:miter lim="800000"/>
            <a:headEnd/>
            <a:tailEnd/>
          </a:ln>
          <a:effectLst>
            <a:prstShdw prst="shdw17" dist="17961" dir="2700000">
              <a:srgbClr val="7A8E99"/>
            </a:prstShdw>
          </a:effectLst>
        </p:spPr>
        <p:txBody>
          <a:bodyPr wrap="none" anchor="ctr">
            <a:spAutoFit/>
          </a:bodyPr>
          <a:lstStyle/>
          <a:p>
            <a:endParaRPr lang="zh-CN" altLang="en-US"/>
          </a:p>
        </p:txBody>
      </p:sp>
      <p:sp>
        <p:nvSpPr>
          <p:cNvPr id="43012" name="Rectangle 18"/>
          <p:cNvSpPr>
            <a:spLocks noChangeArrowheads="1"/>
          </p:cNvSpPr>
          <p:nvPr/>
        </p:nvSpPr>
        <p:spPr bwMode="ltGray">
          <a:xfrm>
            <a:off x="0" y="2386013"/>
            <a:ext cx="9144000" cy="0"/>
          </a:xfrm>
          <a:prstGeom prst="rect">
            <a:avLst/>
          </a:prstGeom>
          <a:noFill/>
          <a:ln w="9525" algn="ctr">
            <a:noFill/>
            <a:miter lim="800000"/>
            <a:headEnd/>
            <a:tailEnd/>
          </a:ln>
          <a:effectLst>
            <a:prstShdw prst="shdw17" dist="17961" dir="2700000">
              <a:srgbClr val="7A8E99"/>
            </a:prstShdw>
          </a:effectLst>
        </p:spPr>
        <p:txBody>
          <a:bodyPr wrap="none" anchor="ctr">
            <a:spAutoFit/>
          </a:bodyPr>
          <a:lstStyle/>
          <a:p>
            <a:pPr eaLnBrk="1" hangingPunct="1"/>
            <a:endParaRPr lang="zh-CN" altLang="en-US"/>
          </a:p>
        </p:txBody>
      </p:sp>
      <p:sp>
        <p:nvSpPr>
          <p:cNvPr id="43013" name="Rectangle 19"/>
          <p:cNvSpPr>
            <a:spLocks noChangeArrowheads="1"/>
          </p:cNvSpPr>
          <p:nvPr/>
        </p:nvSpPr>
        <p:spPr bwMode="ltGray">
          <a:xfrm>
            <a:off x="0" y="4341813"/>
            <a:ext cx="9144000" cy="0"/>
          </a:xfrm>
          <a:prstGeom prst="rect">
            <a:avLst/>
          </a:prstGeom>
          <a:noFill/>
          <a:ln w="9525" algn="ctr">
            <a:noFill/>
            <a:miter lim="800000"/>
            <a:headEnd/>
            <a:tailEnd/>
          </a:ln>
          <a:effectLst>
            <a:prstShdw prst="shdw17" dist="17961" dir="2700000">
              <a:srgbClr val="7A8E99"/>
            </a:prstShdw>
          </a:effectLst>
        </p:spPr>
        <p:txBody>
          <a:bodyPr wrap="none" anchor="ctr">
            <a:spAutoFit/>
          </a:bodyPr>
          <a:lstStyle/>
          <a:p>
            <a:endParaRPr lang="zh-CN" altLang="en-US"/>
          </a:p>
        </p:txBody>
      </p:sp>
      <p:sp>
        <p:nvSpPr>
          <p:cNvPr id="43014" name="Rectangle 20"/>
          <p:cNvSpPr>
            <a:spLocks noChangeArrowheads="1"/>
          </p:cNvSpPr>
          <p:nvPr/>
        </p:nvSpPr>
        <p:spPr bwMode="ltGray">
          <a:xfrm>
            <a:off x="0" y="2290763"/>
            <a:ext cx="9144000" cy="0"/>
          </a:xfrm>
          <a:prstGeom prst="rect">
            <a:avLst/>
          </a:prstGeom>
          <a:noFill/>
          <a:ln w="9525" algn="ctr">
            <a:noFill/>
            <a:miter lim="800000"/>
            <a:headEnd/>
            <a:tailEnd/>
          </a:ln>
          <a:effectLst>
            <a:prstShdw prst="shdw17" dist="17961" dir="2700000">
              <a:srgbClr val="7A8E99"/>
            </a:prstShdw>
          </a:effectLst>
        </p:spPr>
        <p:txBody>
          <a:bodyPr wrap="none" anchor="ctr">
            <a:spAutoFit/>
          </a:bodyPr>
          <a:lstStyle/>
          <a:p>
            <a:pPr eaLnBrk="1" hangingPunct="1"/>
            <a:endParaRPr lang="zh-CN" altLang="en-US"/>
          </a:p>
        </p:txBody>
      </p:sp>
      <p:sp>
        <p:nvSpPr>
          <p:cNvPr id="43015" name="Text Box 22"/>
          <p:cNvSpPr txBox="1">
            <a:spLocks noChangeArrowheads="1"/>
          </p:cNvSpPr>
          <p:nvPr/>
        </p:nvSpPr>
        <p:spPr bwMode="ltGray">
          <a:xfrm>
            <a:off x="468313" y="1196975"/>
            <a:ext cx="8351837" cy="831850"/>
          </a:xfrm>
          <a:prstGeom prst="rect">
            <a:avLst/>
          </a:prstGeom>
          <a:noFill/>
          <a:ln w="9525" algn="ctr">
            <a:noFill/>
            <a:miter lim="800000"/>
            <a:headEnd/>
            <a:tailEnd/>
          </a:ln>
          <a:effectLst>
            <a:prstShdw prst="shdw17" dist="17961" dir="2700000">
              <a:srgbClr val="7A8E99"/>
            </a:prstShdw>
          </a:effectLst>
        </p:spPr>
        <p:txBody>
          <a:bodyPr>
            <a:spAutoFit/>
          </a:bodyPr>
          <a:lstStyle/>
          <a:p>
            <a:pPr eaLnBrk="1" hangingPunct="1">
              <a:spcBef>
                <a:spcPct val="50000"/>
              </a:spcBef>
            </a:pPr>
            <a:r>
              <a:rPr lang="zh-CN" altLang="en-US" sz="2400" dirty="0">
                <a:solidFill>
                  <a:schemeClr val="tx2"/>
                </a:solidFill>
                <a:latin typeface="微软雅黑" pitchFamily="34" charset="-122"/>
                <a:ea typeface="微软雅黑" pitchFamily="34" charset="-122"/>
              </a:rPr>
              <a:t>对三层结构进行了分解之后，合起来最后得到软件的</a:t>
            </a:r>
            <a:r>
              <a:rPr lang="en-US" altLang="zh-CN" sz="2400" dirty="0">
                <a:solidFill>
                  <a:schemeClr val="tx2"/>
                </a:solidFill>
                <a:latin typeface="微软雅黑" pitchFamily="34" charset="-122"/>
                <a:ea typeface="微软雅黑" pitchFamily="34" charset="-122"/>
              </a:rPr>
              <a:t>N</a:t>
            </a:r>
            <a:r>
              <a:rPr lang="zh-CN" altLang="en-US" sz="2400" dirty="0">
                <a:solidFill>
                  <a:schemeClr val="tx2"/>
                </a:solidFill>
                <a:latin typeface="微软雅黑" pitchFamily="34" charset="-122"/>
                <a:ea typeface="微软雅黑" pitchFamily="34" charset="-122"/>
              </a:rPr>
              <a:t>层体系结构。 </a:t>
            </a:r>
          </a:p>
        </p:txBody>
      </p:sp>
      <p:grpSp>
        <p:nvGrpSpPr>
          <p:cNvPr id="3" name="Group 115"/>
          <p:cNvGrpSpPr>
            <a:grpSpLocks/>
          </p:cNvGrpSpPr>
          <p:nvPr/>
        </p:nvGrpSpPr>
        <p:grpSpPr bwMode="auto">
          <a:xfrm>
            <a:off x="1069975" y="2255838"/>
            <a:ext cx="7235825" cy="3600450"/>
            <a:chOff x="1202" y="1525"/>
            <a:chExt cx="4558" cy="2268"/>
          </a:xfrm>
        </p:grpSpPr>
        <p:sp>
          <p:nvSpPr>
            <p:cNvPr id="43018" name="AutoShape 24"/>
            <p:cNvSpPr>
              <a:spLocks noChangeAspect="1" noChangeArrowheads="1"/>
            </p:cNvSpPr>
            <p:nvPr/>
          </p:nvSpPr>
          <p:spPr bwMode="auto">
            <a:xfrm>
              <a:off x="1202" y="1525"/>
              <a:ext cx="4558" cy="2268"/>
            </a:xfrm>
            <a:prstGeom prst="rect">
              <a:avLst/>
            </a:prstGeom>
            <a:noFill/>
            <a:ln w="9525">
              <a:noFill/>
              <a:miter lim="800000"/>
              <a:headEnd/>
              <a:tailEnd/>
            </a:ln>
          </p:spPr>
          <p:txBody>
            <a:bodyPr/>
            <a:lstStyle/>
            <a:p>
              <a:pPr eaLnBrk="1" hangingPunct="1"/>
              <a:endParaRPr lang="zh-CN" altLang="en-US" sz="1400"/>
            </a:p>
          </p:txBody>
        </p:sp>
        <p:sp>
          <p:nvSpPr>
            <p:cNvPr id="43019" name="Line 25"/>
            <p:cNvSpPr>
              <a:spLocks noChangeShapeType="1"/>
            </p:cNvSpPr>
            <p:nvPr/>
          </p:nvSpPr>
          <p:spPr bwMode="auto">
            <a:xfrm>
              <a:off x="1797" y="3321"/>
              <a:ext cx="594" cy="0"/>
            </a:xfrm>
            <a:prstGeom prst="line">
              <a:avLst/>
            </a:prstGeom>
            <a:noFill/>
            <a:ln w="9525">
              <a:solidFill>
                <a:srgbClr val="000000"/>
              </a:solidFill>
              <a:round/>
              <a:headEnd/>
              <a:tailEnd type="triangle" w="med" len="med"/>
            </a:ln>
          </p:spPr>
          <p:txBody>
            <a:bodyPr/>
            <a:lstStyle/>
            <a:p>
              <a:endParaRPr lang="zh-CN" altLang="en-US"/>
            </a:p>
          </p:txBody>
        </p:sp>
        <p:sp>
          <p:nvSpPr>
            <p:cNvPr id="43020" name="Line 26"/>
            <p:cNvSpPr>
              <a:spLocks noChangeShapeType="1"/>
            </p:cNvSpPr>
            <p:nvPr/>
          </p:nvSpPr>
          <p:spPr bwMode="auto">
            <a:xfrm flipH="1">
              <a:off x="2894" y="2697"/>
              <a:ext cx="0" cy="1096"/>
            </a:xfrm>
            <a:prstGeom prst="line">
              <a:avLst/>
            </a:prstGeom>
            <a:noFill/>
            <a:ln w="9525">
              <a:solidFill>
                <a:srgbClr val="000000"/>
              </a:solidFill>
              <a:round/>
              <a:headEnd/>
              <a:tailEnd/>
            </a:ln>
          </p:spPr>
          <p:txBody>
            <a:bodyPr/>
            <a:lstStyle/>
            <a:p>
              <a:endParaRPr lang="zh-CN" altLang="en-US"/>
            </a:p>
          </p:txBody>
        </p:sp>
        <p:sp>
          <p:nvSpPr>
            <p:cNvPr id="43021" name="Line 27"/>
            <p:cNvSpPr>
              <a:spLocks noChangeShapeType="1"/>
            </p:cNvSpPr>
            <p:nvPr/>
          </p:nvSpPr>
          <p:spPr bwMode="auto">
            <a:xfrm>
              <a:off x="2920" y="2772"/>
              <a:ext cx="1717" cy="1"/>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43022" name="Text Box 28"/>
            <p:cNvSpPr txBox="1">
              <a:spLocks noChangeArrowheads="1"/>
            </p:cNvSpPr>
            <p:nvPr/>
          </p:nvSpPr>
          <p:spPr bwMode="auto">
            <a:xfrm>
              <a:off x="3224" y="2621"/>
              <a:ext cx="985" cy="213"/>
            </a:xfrm>
            <a:prstGeom prst="rect">
              <a:avLst/>
            </a:prstGeom>
            <a:noFill/>
            <a:ln w="9525">
              <a:noFill/>
              <a:miter lim="800000"/>
              <a:headEnd/>
              <a:tailEnd/>
            </a:ln>
          </p:spPr>
          <p:txBody>
            <a:bodyPr/>
            <a:lstStyle/>
            <a:p>
              <a:pPr algn="just" eaLnBrk="1" hangingPunct="1">
                <a:lnSpc>
                  <a:spcPct val="96000"/>
                </a:lnSpc>
              </a:pPr>
              <a:r>
                <a:rPr lang="zh-CN" altLang="en-US" sz="1400">
                  <a:solidFill>
                    <a:srgbClr val="000000"/>
                  </a:solidFill>
                  <a:latin typeface="Arial" charset="0"/>
                </a:rPr>
                <a:t>持久层</a:t>
              </a:r>
              <a:r>
                <a:rPr lang="en-US" altLang="zh-CN" sz="1400">
                  <a:solidFill>
                    <a:srgbClr val="000000"/>
                  </a:solidFill>
                  <a:latin typeface="Arial" charset="0"/>
                </a:rPr>
                <a:t>DAO</a:t>
              </a:r>
              <a:endParaRPr lang="en-US" altLang="zh-CN" sz="1400">
                <a:latin typeface="Arial" charset="0"/>
              </a:endParaRPr>
            </a:p>
          </p:txBody>
        </p:sp>
        <p:sp>
          <p:nvSpPr>
            <p:cNvPr id="43023" name="Line 29"/>
            <p:cNvSpPr>
              <a:spLocks noChangeShapeType="1"/>
            </p:cNvSpPr>
            <p:nvPr/>
          </p:nvSpPr>
          <p:spPr bwMode="auto">
            <a:xfrm flipV="1">
              <a:off x="3514" y="3321"/>
              <a:ext cx="1718" cy="0"/>
            </a:xfrm>
            <a:prstGeom prst="line">
              <a:avLst/>
            </a:prstGeom>
            <a:noFill/>
            <a:ln w="9525">
              <a:solidFill>
                <a:srgbClr val="000000"/>
              </a:solidFill>
              <a:round/>
              <a:headEnd/>
              <a:tailEnd type="triangle" w="med" len="med"/>
            </a:ln>
          </p:spPr>
          <p:txBody>
            <a:bodyPr/>
            <a:lstStyle/>
            <a:p>
              <a:endParaRPr lang="zh-CN" altLang="en-US"/>
            </a:p>
          </p:txBody>
        </p:sp>
        <p:sp>
          <p:nvSpPr>
            <p:cNvPr id="43024" name="Text Box 30"/>
            <p:cNvSpPr txBox="1">
              <a:spLocks noChangeArrowheads="1"/>
            </p:cNvSpPr>
            <p:nvPr/>
          </p:nvSpPr>
          <p:spPr bwMode="auto">
            <a:xfrm>
              <a:off x="2457" y="2012"/>
              <a:ext cx="536" cy="274"/>
            </a:xfrm>
            <a:prstGeom prst="rect">
              <a:avLst/>
            </a:prstGeom>
            <a:noFill/>
            <a:ln w="9525">
              <a:noFill/>
              <a:miter lim="800000"/>
              <a:headEnd/>
              <a:tailEnd/>
            </a:ln>
          </p:spPr>
          <p:txBody>
            <a:bodyPr wrap="none" tIns="0"/>
            <a:lstStyle/>
            <a:p>
              <a:pPr algn="just" eaLnBrk="1" hangingPunct="1">
                <a:lnSpc>
                  <a:spcPct val="96000"/>
                </a:lnSpc>
              </a:pPr>
              <a:r>
                <a:rPr lang="en-US" altLang="zh-CN" sz="1400">
                  <a:solidFill>
                    <a:srgbClr val="000000"/>
                  </a:solidFill>
                  <a:latin typeface="Arial" charset="0"/>
                </a:rPr>
                <a:t>Object</a:t>
              </a:r>
              <a:endParaRPr lang="en-US" altLang="zh-CN" sz="1400">
                <a:latin typeface="Arial" charset="0"/>
              </a:endParaRPr>
            </a:p>
          </p:txBody>
        </p:sp>
        <p:sp>
          <p:nvSpPr>
            <p:cNvPr id="43025" name="Text Box 31"/>
            <p:cNvSpPr txBox="1">
              <a:spLocks noChangeArrowheads="1"/>
            </p:cNvSpPr>
            <p:nvPr/>
          </p:nvSpPr>
          <p:spPr bwMode="auto">
            <a:xfrm>
              <a:off x="5298" y="2636"/>
              <a:ext cx="269" cy="274"/>
            </a:xfrm>
            <a:prstGeom prst="rect">
              <a:avLst/>
            </a:prstGeom>
            <a:noFill/>
            <a:ln w="9525">
              <a:noFill/>
              <a:miter lim="800000"/>
              <a:headEnd/>
              <a:tailEnd/>
            </a:ln>
          </p:spPr>
          <p:txBody>
            <a:bodyPr/>
            <a:lstStyle/>
            <a:p>
              <a:pPr algn="just" eaLnBrk="1" hangingPunct="1">
                <a:lnSpc>
                  <a:spcPct val="96000"/>
                </a:lnSpc>
              </a:pPr>
              <a:r>
                <a:rPr lang="en-US" altLang="zh-CN" sz="1400" b="1">
                  <a:solidFill>
                    <a:srgbClr val="000000"/>
                  </a:solidFill>
                  <a:latin typeface="Arial" charset="0"/>
                </a:rPr>
                <a:t>R</a:t>
              </a:r>
              <a:endParaRPr lang="en-US" altLang="zh-CN" sz="1400">
                <a:latin typeface="Arial" charset="0"/>
              </a:endParaRPr>
            </a:p>
          </p:txBody>
        </p:sp>
        <p:sp>
          <p:nvSpPr>
            <p:cNvPr id="43026" name="Line 32"/>
            <p:cNvSpPr>
              <a:spLocks noChangeShapeType="1"/>
            </p:cNvSpPr>
            <p:nvPr/>
          </p:nvSpPr>
          <p:spPr bwMode="auto">
            <a:xfrm flipV="1">
              <a:off x="2787" y="3321"/>
              <a:ext cx="265" cy="0"/>
            </a:xfrm>
            <a:prstGeom prst="line">
              <a:avLst/>
            </a:prstGeom>
            <a:noFill/>
            <a:ln w="9525">
              <a:solidFill>
                <a:srgbClr val="000000"/>
              </a:solidFill>
              <a:round/>
              <a:headEnd/>
              <a:tailEnd type="triangle" w="med" len="med"/>
            </a:ln>
          </p:spPr>
          <p:txBody>
            <a:bodyPr/>
            <a:lstStyle/>
            <a:p>
              <a:endParaRPr lang="zh-CN" altLang="en-US"/>
            </a:p>
          </p:txBody>
        </p:sp>
        <p:sp>
          <p:nvSpPr>
            <p:cNvPr id="43027" name="Arc 33"/>
            <p:cNvSpPr>
              <a:spLocks/>
            </p:cNvSpPr>
            <p:nvPr/>
          </p:nvSpPr>
          <p:spPr bwMode="auto">
            <a:xfrm rot="10579232" flipV="1">
              <a:off x="4480" y="2560"/>
              <a:ext cx="956" cy="597"/>
            </a:xfrm>
            <a:custGeom>
              <a:avLst/>
              <a:gdLst>
                <a:gd name="T0" fmla="*/ 0 w 36562"/>
                <a:gd name="T1" fmla="*/ 0 h 21600"/>
                <a:gd name="T2" fmla="*/ 0 w 36562"/>
                <a:gd name="T3" fmla="*/ 0 h 21600"/>
                <a:gd name="T4" fmla="*/ 0 w 36562"/>
                <a:gd name="T5" fmla="*/ 0 h 21600"/>
                <a:gd name="T6" fmla="*/ 0 60000 65536"/>
                <a:gd name="T7" fmla="*/ 0 60000 65536"/>
                <a:gd name="T8" fmla="*/ 0 60000 65536"/>
                <a:gd name="T9" fmla="*/ 0 w 36562"/>
                <a:gd name="T10" fmla="*/ 0 h 21600"/>
                <a:gd name="T11" fmla="*/ 36562 w 36562"/>
                <a:gd name="T12" fmla="*/ 21600 h 21600"/>
              </a:gdLst>
              <a:ahLst/>
              <a:cxnLst>
                <a:cxn ang="T6">
                  <a:pos x="T0" y="T1"/>
                </a:cxn>
                <a:cxn ang="T7">
                  <a:pos x="T2" y="T3"/>
                </a:cxn>
                <a:cxn ang="T8">
                  <a:pos x="T4" y="T5"/>
                </a:cxn>
              </a:cxnLst>
              <a:rect l="T9" t="T10" r="T11" b="T12"/>
              <a:pathLst>
                <a:path w="36562" h="21600" fill="none" extrusionOk="0">
                  <a:moveTo>
                    <a:pt x="0" y="10668"/>
                  </a:moveTo>
                  <a:cubicBezTo>
                    <a:pt x="3878" y="4059"/>
                    <a:pt x="10967" y="-1"/>
                    <a:pt x="18630" y="0"/>
                  </a:cubicBezTo>
                  <a:cubicBezTo>
                    <a:pt x="25826" y="0"/>
                    <a:pt x="32549" y="3583"/>
                    <a:pt x="36561" y="9558"/>
                  </a:cubicBezTo>
                </a:path>
                <a:path w="36562" h="21600" stroke="0" extrusionOk="0">
                  <a:moveTo>
                    <a:pt x="0" y="10668"/>
                  </a:moveTo>
                  <a:cubicBezTo>
                    <a:pt x="3878" y="4059"/>
                    <a:pt x="10967" y="-1"/>
                    <a:pt x="18630" y="0"/>
                  </a:cubicBezTo>
                  <a:cubicBezTo>
                    <a:pt x="25826" y="0"/>
                    <a:pt x="32549" y="3583"/>
                    <a:pt x="36561" y="9558"/>
                  </a:cubicBezTo>
                  <a:lnTo>
                    <a:pt x="18630" y="21600"/>
                  </a:lnTo>
                  <a:lnTo>
                    <a:pt x="0" y="10668"/>
                  </a:lnTo>
                  <a:close/>
                </a:path>
              </a:pathLst>
            </a:custGeom>
            <a:noFill/>
            <a:ln w="9525">
              <a:solidFill>
                <a:srgbClr val="FF0066"/>
              </a:solidFill>
              <a:round/>
              <a:headEnd type="triangle" w="med" len="med"/>
              <a:tailEnd type="triangle" w="med" len="med"/>
            </a:ln>
          </p:spPr>
          <p:txBody>
            <a:bodyPr anchor="ctr"/>
            <a:lstStyle/>
            <a:p>
              <a:endParaRPr lang="zh-CN" altLang="en-US"/>
            </a:p>
          </p:txBody>
        </p:sp>
        <p:sp>
          <p:nvSpPr>
            <p:cNvPr id="43028" name="Rectangle 34"/>
            <p:cNvSpPr>
              <a:spLocks noChangeArrowheads="1"/>
            </p:cNvSpPr>
            <p:nvPr/>
          </p:nvSpPr>
          <p:spPr bwMode="auto">
            <a:xfrm>
              <a:off x="3052" y="2834"/>
              <a:ext cx="462" cy="844"/>
            </a:xfrm>
            <a:prstGeom prst="rect">
              <a:avLst/>
            </a:prstGeom>
            <a:solidFill>
              <a:srgbClr val="BBE0E3"/>
            </a:solidFill>
            <a:ln w="9525">
              <a:solidFill>
                <a:srgbClr val="000000"/>
              </a:solidFill>
              <a:miter lim="800000"/>
              <a:headEnd/>
              <a:tailEnd/>
            </a:ln>
          </p:spPr>
          <p:txBody>
            <a:bodyPr anchor="ctr"/>
            <a:lstStyle/>
            <a:p>
              <a:pPr eaLnBrk="1" hangingPunct="1">
                <a:lnSpc>
                  <a:spcPct val="96000"/>
                </a:lnSpc>
              </a:pPr>
              <a:r>
                <a:rPr lang="en-US" altLang="zh-CN" sz="1400">
                  <a:solidFill>
                    <a:srgbClr val="000000"/>
                  </a:solidFill>
                </a:rPr>
                <a:t>BM</a:t>
              </a:r>
            </a:p>
            <a:p>
              <a:pPr eaLnBrk="1" hangingPunct="1">
                <a:lnSpc>
                  <a:spcPct val="96000"/>
                </a:lnSpc>
              </a:pPr>
              <a:r>
                <a:rPr lang="zh-CN" altLang="en-US" sz="1400">
                  <a:solidFill>
                    <a:srgbClr val="000000"/>
                  </a:solidFill>
                </a:rPr>
                <a:t>领</a:t>
              </a:r>
            </a:p>
            <a:p>
              <a:pPr eaLnBrk="1" hangingPunct="1">
                <a:lnSpc>
                  <a:spcPct val="96000"/>
                </a:lnSpc>
              </a:pPr>
              <a:r>
                <a:rPr lang="zh-CN" altLang="en-US" sz="1400">
                  <a:solidFill>
                    <a:srgbClr val="000000"/>
                  </a:solidFill>
                </a:rPr>
                <a:t>域</a:t>
              </a:r>
            </a:p>
            <a:p>
              <a:pPr eaLnBrk="1" hangingPunct="1">
                <a:lnSpc>
                  <a:spcPct val="96000"/>
                </a:lnSpc>
              </a:pPr>
              <a:r>
                <a:rPr lang="zh-CN" altLang="en-US" sz="1400">
                  <a:solidFill>
                    <a:srgbClr val="000000"/>
                  </a:solidFill>
                </a:rPr>
                <a:t>模</a:t>
              </a:r>
            </a:p>
            <a:p>
              <a:pPr eaLnBrk="1" hangingPunct="1">
                <a:lnSpc>
                  <a:spcPct val="96000"/>
                </a:lnSpc>
              </a:pPr>
              <a:r>
                <a:rPr lang="zh-CN" altLang="en-US" sz="1400">
                  <a:solidFill>
                    <a:srgbClr val="000000"/>
                  </a:solidFill>
                </a:rPr>
                <a:t>型</a:t>
              </a:r>
            </a:p>
            <a:p>
              <a:pPr eaLnBrk="1" hangingPunct="1">
                <a:lnSpc>
                  <a:spcPct val="96000"/>
                </a:lnSpc>
              </a:pPr>
              <a:r>
                <a:rPr lang="zh-CN" altLang="en-US" sz="1400">
                  <a:solidFill>
                    <a:srgbClr val="000000"/>
                  </a:solidFill>
                </a:rPr>
                <a:t>层</a:t>
              </a:r>
              <a:endParaRPr lang="zh-CN" altLang="en-US" sz="1400"/>
            </a:p>
          </p:txBody>
        </p:sp>
        <p:sp>
          <p:nvSpPr>
            <p:cNvPr id="43029" name="Rectangle 35"/>
            <p:cNvSpPr>
              <a:spLocks noChangeArrowheads="1"/>
            </p:cNvSpPr>
            <p:nvPr/>
          </p:nvSpPr>
          <p:spPr bwMode="auto">
            <a:xfrm>
              <a:off x="4215" y="2834"/>
              <a:ext cx="396" cy="822"/>
            </a:xfrm>
            <a:prstGeom prst="rect">
              <a:avLst/>
            </a:prstGeom>
            <a:solidFill>
              <a:srgbClr val="BBE0E3"/>
            </a:solidFill>
            <a:ln w="9525">
              <a:solidFill>
                <a:srgbClr val="000000"/>
              </a:solidFill>
              <a:miter lim="800000"/>
              <a:headEnd/>
              <a:tailEnd/>
            </a:ln>
          </p:spPr>
          <p:txBody>
            <a:bodyPr anchor="ctr"/>
            <a:lstStyle/>
            <a:p>
              <a:pPr eaLnBrk="1" hangingPunct="1">
                <a:lnSpc>
                  <a:spcPct val="96000"/>
                </a:lnSpc>
              </a:pPr>
              <a:r>
                <a:rPr lang="en-US" altLang="zh-CN" sz="1400">
                  <a:solidFill>
                    <a:srgbClr val="000000"/>
                  </a:solidFill>
                </a:rPr>
                <a:t>DO</a:t>
              </a:r>
            </a:p>
            <a:p>
              <a:pPr eaLnBrk="1" hangingPunct="1">
                <a:lnSpc>
                  <a:spcPct val="96000"/>
                </a:lnSpc>
              </a:pPr>
              <a:r>
                <a:rPr lang="zh-CN" altLang="en-US" sz="1400">
                  <a:solidFill>
                    <a:srgbClr val="000000"/>
                  </a:solidFill>
                </a:rPr>
                <a:t>数</a:t>
              </a:r>
            </a:p>
            <a:p>
              <a:pPr eaLnBrk="1" hangingPunct="1">
                <a:lnSpc>
                  <a:spcPct val="96000"/>
                </a:lnSpc>
              </a:pPr>
              <a:r>
                <a:rPr lang="zh-CN" altLang="en-US" sz="1400">
                  <a:solidFill>
                    <a:srgbClr val="000000"/>
                  </a:solidFill>
                </a:rPr>
                <a:t>据</a:t>
              </a:r>
            </a:p>
            <a:p>
              <a:pPr eaLnBrk="1" hangingPunct="1">
                <a:lnSpc>
                  <a:spcPct val="96000"/>
                </a:lnSpc>
              </a:pPr>
              <a:r>
                <a:rPr lang="zh-CN" altLang="en-US" sz="1400">
                  <a:solidFill>
                    <a:srgbClr val="000000"/>
                  </a:solidFill>
                </a:rPr>
                <a:t>对</a:t>
              </a:r>
            </a:p>
            <a:p>
              <a:pPr eaLnBrk="1" hangingPunct="1">
                <a:lnSpc>
                  <a:spcPct val="96000"/>
                </a:lnSpc>
              </a:pPr>
              <a:r>
                <a:rPr lang="zh-CN" altLang="en-US" sz="1400">
                  <a:solidFill>
                    <a:srgbClr val="000000"/>
                  </a:solidFill>
                </a:rPr>
                <a:t>象层 </a:t>
              </a:r>
              <a:endParaRPr lang="zh-CN" altLang="en-US" sz="1400"/>
            </a:p>
          </p:txBody>
        </p:sp>
        <p:sp>
          <p:nvSpPr>
            <p:cNvPr id="43030" name="Rectangle 36"/>
            <p:cNvSpPr>
              <a:spLocks noChangeArrowheads="1"/>
            </p:cNvSpPr>
            <p:nvPr/>
          </p:nvSpPr>
          <p:spPr bwMode="auto">
            <a:xfrm>
              <a:off x="3652" y="2834"/>
              <a:ext cx="390" cy="844"/>
            </a:xfrm>
            <a:prstGeom prst="rect">
              <a:avLst/>
            </a:prstGeom>
            <a:solidFill>
              <a:srgbClr val="BBE0E3"/>
            </a:solidFill>
            <a:ln w="9525">
              <a:solidFill>
                <a:srgbClr val="000000"/>
              </a:solidFill>
              <a:miter lim="800000"/>
              <a:headEnd/>
              <a:tailEnd/>
            </a:ln>
          </p:spPr>
          <p:txBody>
            <a:bodyPr anchor="ctr"/>
            <a:lstStyle/>
            <a:p>
              <a:pPr eaLnBrk="1" hangingPunct="1">
                <a:lnSpc>
                  <a:spcPct val="96000"/>
                </a:lnSpc>
              </a:pPr>
              <a:r>
                <a:rPr lang="en-US" altLang="zh-CN" sz="1400">
                  <a:solidFill>
                    <a:srgbClr val="000000"/>
                  </a:solidFill>
                </a:rPr>
                <a:t>DA</a:t>
              </a:r>
            </a:p>
            <a:p>
              <a:pPr eaLnBrk="1" hangingPunct="1">
                <a:lnSpc>
                  <a:spcPct val="96000"/>
                </a:lnSpc>
              </a:pPr>
              <a:r>
                <a:rPr lang="zh-CN" altLang="en-US" sz="1400">
                  <a:solidFill>
                    <a:srgbClr val="000000"/>
                  </a:solidFill>
                </a:rPr>
                <a:t>数</a:t>
              </a:r>
            </a:p>
            <a:p>
              <a:pPr eaLnBrk="1" hangingPunct="1">
                <a:lnSpc>
                  <a:spcPct val="96000"/>
                </a:lnSpc>
              </a:pPr>
              <a:r>
                <a:rPr lang="zh-CN" altLang="en-US" sz="1400">
                  <a:solidFill>
                    <a:srgbClr val="000000"/>
                  </a:solidFill>
                </a:rPr>
                <a:t>据</a:t>
              </a:r>
            </a:p>
            <a:p>
              <a:pPr eaLnBrk="1" hangingPunct="1">
                <a:lnSpc>
                  <a:spcPct val="96000"/>
                </a:lnSpc>
              </a:pPr>
              <a:r>
                <a:rPr lang="zh-CN" altLang="en-US" sz="1400">
                  <a:solidFill>
                    <a:srgbClr val="000000"/>
                  </a:solidFill>
                </a:rPr>
                <a:t>访</a:t>
              </a:r>
            </a:p>
            <a:p>
              <a:pPr eaLnBrk="1" hangingPunct="1">
                <a:lnSpc>
                  <a:spcPct val="96000"/>
                </a:lnSpc>
              </a:pPr>
              <a:r>
                <a:rPr lang="zh-CN" altLang="en-US" sz="1400">
                  <a:solidFill>
                    <a:srgbClr val="000000"/>
                  </a:solidFill>
                </a:rPr>
                <a:t>问层 </a:t>
              </a:r>
              <a:endParaRPr lang="zh-CN" altLang="en-US" sz="1400"/>
            </a:p>
          </p:txBody>
        </p:sp>
        <p:sp>
          <p:nvSpPr>
            <p:cNvPr id="43031" name="Rectangle 37"/>
            <p:cNvSpPr>
              <a:spLocks noChangeArrowheads="1"/>
            </p:cNvSpPr>
            <p:nvPr/>
          </p:nvSpPr>
          <p:spPr bwMode="auto">
            <a:xfrm>
              <a:off x="1400" y="2834"/>
              <a:ext cx="369" cy="822"/>
            </a:xfrm>
            <a:prstGeom prst="rect">
              <a:avLst/>
            </a:prstGeom>
            <a:solidFill>
              <a:srgbClr val="BBE0E3"/>
            </a:solidFill>
            <a:ln w="9525">
              <a:solidFill>
                <a:srgbClr val="000000"/>
              </a:solidFill>
              <a:miter lim="800000"/>
              <a:headEnd/>
              <a:tailEnd/>
            </a:ln>
          </p:spPr>
          <p:txBody>
            <a:bodyPr anchor="ctr"/>
            <a:lstStyle/>
            <a:p>
              <a:pPr eaLnBrk="1" hangingPunct="1">
                <a:lnSpc>
                  <a:spcPct val="96000"/>
                </a:lnSpc>
              </a:pPr>
              <a:r>
                <a:rPr lang="en-US" altLang="zh-CN" sz="1400">
                  <a:solidFill>
                    <a:srgbClr val="000000"/>
                  </a:solidFill>
                </a:rPr>
                <a:t>V</a:t>
              </a:r>
            </a:p>
            <a:p>
              <a:pPr eaLnBrk="1" hangingPunct="1">
                <a:lnSpc>
                  <a:spcPct val="96000"/>
                </a:lnSpc>
              </a:pPr>
              <a:endParaRPr lang="en-US" altLang="zh-CN" sz="1400">
                <a:solidFill>
                  <a:srgbClr val="000000"/>
                </a:solidFill>
              </a:endParaRPr>
            </a:p>
            <a:p>
              <a:pPr eaLnBrk="1" hangingPunct="1">
                <a:lnSpc>
                  <a:spcPct val="96000"/>
                </a:lnSpc>
              </a:pPr>
              <a:r>
                <a:rPr lang="zh-CN" altLang="en-US" sz="1400">
                  <a:solidFill>
                    <a:srgbClr val="000000"/>
                  </a:solidFill>
                </a:rPr>
                <a:t>表</a:t>
              </a:r>
            </a:p>
            <a:p>
              <a:pPr eaLnBrk="1" hangingPunct="1">
                <a:lnSpc>
                  <a:spcPct val="96000"/>
                </a:lnSpc>
              </a:pPr>
              <a:r>
                <a:rPr lang="zh-CN" altLang="en-US" sz="1400">
                  <a:solidFill>
                    <a:srgbClr val="000000"/>
                  </a:solidFill>
                </a:rPr>
                <a:t>示</a:t>
              </a:r>
            </a:p>
            <a:p>
              <a:pPr eaLnBrk="1" hangingPunct="1">
                <a:lnSpc>
                  <a:spcPct val="96000"/>
                </a:lnSpc>
              </a:pPr>
              <a:r>
                <a:rPr lang="zh-CN" altLang="en-US" sz="1400">
                  <a:solidFill>
                    <a:srgbClr val="000000"/>
                  </a:solidFill>
                </a:rPr>
                <a:t>层</a:t>
              </a:r>
              <a:endParaRPr lang="zh-CN" altLang="en-US" sz="1400"/>
            </a:p>
          </p:txBody>
        </p:sp>
        <p:sp>
          <p:nvSpPr>
            <p:cNvPr id="43032" name="Line 38"/>
            <p:cNvSpPr>
              <a:spLocks noChangeShapeType="1"/>
            </p:cNvSpPr>
            <p:nvPr/>
          </p:nvSpPr>
          <p:spPr bwMode="auto">
            <a:xfrm>
              <a:off x="1268" y="2347"/>
              <a:ext cx="554" cy="1"/>
            </a:xfrm>
            <a:prstGeom prst="line">
              <a:avLst/>
            </a:prstGeom>
            <a:noFill/>
            <a:ln w="28575">
              <a:solidFill>
                <a:srgbClr val="000000"/>
              </a:solidFill>
              <a:round/>
              <a:headEnd type="triangle" w="med" len="med"/>
              <a:tailEnd type="triangle" w="med" len="med"/>
            </a:ln>
          </p:spPr>
          <p:txBody>
            <a:bodyPr/>
            <a:lstStyle/>
            <a:p>
              <a:endParaRPr lang="zh-CN" altLang="en-US"/>
            </a:p>
          </p:txBody>
        </p:sp>
        <p:sp>
          <p:nvSpPr>
            <p:cNvPr id="43033" name="Line 39"/>
            <p:cNvSpPr>
              <a:spLocks noChangeShapeType="1"/>
            </p:cNvSpPr>
            <p:nvPr/>
          </p:nvSpPr>
          <p:spPr bwMode="auto">
            <a:xfrm>
              <a:off x="2417" y="2347"/>
              <a:ext cx="1137" cy="1"/>
            </a:xfrm>
            <a:prstGeom prst="line">
              <a:avLst/>
            </a:prstGeom>
            <a:noFill/>
            <a:ln w="28575">
              <a:solidFill>
                <a:srgbClr val="000000"/>
              </a:solidFill>
              <a:round/>
              <a:headEnd type="triangle" w="med" len="med"/>
              <a:tailEnd type="triangle" w="med" len="med"/>
            </a:ln>
          </p:spPr>
          <p:txBody>
            <a:bodyPr/>
            <a:lstStyle/>
            <a:p>
              <a:endParaRPr lang="zh-CN" altLang="en-US"/>
            </a:p>
          </p:txBody>
        </p:sp>
        <p:sp>
          <p:nvSpPr>
            <p:cNvPr id="43034" name="Line 40"/>
            <p:cNvSpPr>
              <a:spLocks noChangeShapeType="1"/>
            </p:cNvSpPr>
            <p:nvPr/>
          </p:nvSpPr>
          <p:spPr bwMode="auto">
            <a:xfrm>
              <a:off x="3554" y="1936"/>
              <a:ext cx="1" cy="1781"/>
            </a:xfrm>
            <a:prstGeom prst="line">
              <a:avLst/>
            </a:prstGeom>
            <a:noFill/>
            <a:ln w="9525">
              <a:solidFill>
                <a:srgbClr val="000000"/>
              </a:solidFill>
              <a:round/>
              <a:headEnd/>
              <a:tailEnd/>
            </a:ln>
          </p:spPr>
          <p:txBody>
            <a:bodyPr/>
            <a:lstStyle/>
            <a:p>
              <a:endParaRPr lang="zh-CN" altLang="en-US"/>
            </a:p>
          </p:txBody>
        </p:sp>
        <p:sp>
          <p:nvSpPr>
            <p:cNvPr id="43035" name="Line 41"/>
            <p:cNvSpPr>
              <a:spLocks noChangeShapeType="1"/>
            </p:cNvSpPr>
            <p:nvPr/>
          </p:nvSpPr>
          <p:spPr bwMode="auto">
            <a:xfrm>
              <a:off x="3580" y="2347"/>
              <a:ext cx="2048" cy="1"/>
            </a:xfrm>
            <a:prstGeom prst="line">
              <a:avLst/>
            </a:prstGeom>
            <a:noFill/>
            <a:ln w="28575">
              <a:solidFill>
                <a:srgbClr val="000000"/>
              </a:solidFill>
              <a:round/>
              <a:headEnd type="triangle" w="med" len="med"/>
              <a:tailEnd type="triangle" w="med" len="med"/>
            </a:ln>
          </p:spPr>
          <p:txBody>
            <a:bodyPr/>
            <a:lstStyle/>
            <a:p>
              <a:endParaRPr lang="zh-CN" altLang="en-US"/>
            </a:p>
          </p:txBody>
        </p:sp>
        <p:sp>
          <p:nvSpPr>
            <p:cNvPr id="43036" name="Line 42"/>
            <p:cNvSpPr>
              <a:spLocks noChangeShapeType="1"/>
            </p:cNvSpPr>
            <p:nvPr/>
          </p:nvSpPr>
          <p:spPr bwMode="auto">
            <a:xfrm flipH="1">
              <a:off x="5140" y="2697"/>
              <a:ext cx="0" cy="1096"/>
            </a:xfrm>
            <a:prstGeom prst="line">
              <a:avLst/>
            </a:prstGeom>
            <a:noFill/>
            <a:ln w="9525">
              <a:solidFill>
                <a:srgbClr val="000000"/>
              </a:solidFill>
              <a:round/>
              <a:headEnd/>
              <a:tailEnd/>
            </a:ln>
          </p:spPr>
          <p:txBody>
            <a:bodyPr/>
            <a:lstStyle/>
            <a:p>
              <a:endParaRPr lang="zh-CN" altLang="en-US"/>
            </a:p>
          </p:txBody>
        </p:sp>
        <p:sp>
          <p:nvSpPr>
            <p:cNvPr id="43037" name="Text Box 43"/>
            <p:cNvSpPr txBox="1">
              <a:spLocks noChangeArrowheads="1"/>
            </p:cNvSpPr>
            <p:nvPr/>
          </p:nvSpPr>
          <p:spPr bwMode="auto">
            <a:xfrm>
              <a:off x="1268" y="2210"/>
              <a:ext cx="595" cy="213"/>
            </a:xfrm>
            <a:prstGeom prst="rect">
              <a:avLst/>
            </a:prstGeom>
            <a:noFill/>
            <a:ln w="9525">
              <a:noFill/>
              <a:miter lim="800000"/>
              <a:headEnd/>
              <a:tailEnd/>
            </a:ln>
          </p:spPr>
          <p:txBody>
            <a:bodyPr tIns="0"/>
            <a:lstStyle/>
            <a:p>
              <a:pPr algn="just" eaLnBrk="1" hangingPunct="1">
                <a:lnSpc>
                  <a:spcPct val="96000"/>
                </a:lnSpc>
              </a:pPr>
              <a:r>
                <a:rPr lang="zh-CN" altLang="en-US" sz="1400" b="1">
                  <a:solidFill>
                    <a:srgbClr val="000000"/>
                  </a:solidFill>
                  <a:latin typeface="黑体" pitchFamily="49" charset="-122"/>
                  <a:ea typeface="黑体" pitchFamily="49" charset="-122"/>
                </a:rPr>
                <a:t>客户层</a:t>
              </a:r>
              <a:endParaRPr lang="zh-CN" altLang="en-US" sz="1400">
                <a:latin typeface="Arial" charset="0"/>
              </a:endParaRPr>
            </a:p>
          </p:txBody>
        </p:sp>
        <p:sp>
          <p:nvSpPr>
            <p:cNvPr id="43038" name="Text Box 44"/>
            <p:cNvSpPr txBox="1">
              <a:spLocks noChangeArrowheads="1"/>
            </p:cNvSpPr>
            <p:nvPr/>
          </p:nvSpPr>
          <p:spPr bwMode="auto">
            <a:xfrm>
              <a:off x="2701" y="2210"/>
              <a:ext cx="615" cy="213"/>
            </a:xfrm>
            <a:prstGeom prst="rect">
              <a:avLst/>
            </a:prstGeom>
            <a:noFill/>
            <a:ln w="9525">
              <a:noFill/>
              <a:miter lim="800000"/>
              <a:headEnd/>
              <a:tailEnd/>
            </a:ln>
          </p:spPr>
          <p:txBody>
            <a:bodyPr tIns="0"/>
            <a:lstStyle/>
            <a:p>
              <a:pPr algn="just" eaLnBrk="1" hangingPunct="1">
                <a:lnSpc>
                  <a:spcPct val="96000"/>
                </a:lnSpc>
              </a:pPr>
              <a:r>
                <a:rPr lang="zh-CN" altLang="en-US" sz="1400" b="1">
                  <a:solidFill>
                    <a:srgbClr val="000000"/>
                  </a:solidFill>
                  <a:latin typeface="黑体" pitchFamily="49" charset="-122"/>
                  <a:ea typeface="黑体" pitchFamily="49" charset="-122"/>
                </a:rPr>
                <a:t>业务层</a:t>
              </a:r>
              <a:endParaRPr lang="zh-CN" altLang="en-US" sz="1400">
                <a:latin typeface="Arial" charset="0"/>
              </a:endParaRPr>
            </a:p>
          </p:txBody>
        </p:sp>
        <p:sp>
          <p:nvSpPr>
            <p:cNvPr id="43039" name="Text Box 45"/>
            <p:cNvSpPr txBox="1">
              <a:spLocks noChangeArrowheads="1"/>
            </p:cNvSpPr>
            <p:nvPr/>
          </p:nvSpPr>
          <p:spPr bwMode="auto">
            <a:xfrm>
              <a:off x="4571" y="2773"/>
              <a:ext cx="692" cy="213"/>
            </a:xfrm>
            <a:prstGeom prst="rect">
              <a:avLst/>
            </a:prstGeom>
            <a:noFill/>
            <a:ln w="9525">
              <a:noFill/>
              <a:miter lim="800000"/>
              <a:headEnd/>
              <a:tailEnd/>
            </a:ln>
          </p:spPr>
          <p:txBody>
            <a:bodyPr/>
            <a:lstStyle/>
            <a:p>
              <a:pPr algn="just" eaLnBrk="1" hangingPunct="1">
                <a:lnSpc>
                  <a:spcPct val="96000"/>
                </a:lnSpc>
              </a:pPr>
              <a:r>
                <a:rPr lang="en-US" altLang="zh-CN" sz="1400">
                  <a:solidFill>
                    <a:srgbClr val="000000"/>
                  </a:solidFill>
                  <a:latin typeface="Arial" charset="0"/>
                </a:rPr>
                <a:t>OR</a:t>
              </a:r>
              <a:r>
                <a:rPr lang="zh-CN" altLang="en-US" sz="1400">
                  <a:solidFill>
                    <a:srgbClr val="000000"/>
                  </a:solidFill>
                  <a:latin typeface="Arial" charset="0"/>
                </a:rPr>
                <a:t>映射层</a:t>
              </a:r>
              <a:endParaRPr lang="zh-CN" altLang="en-US" sz="1400">
                <a:latin typeface="Arial" charset="0"/>
              </a:endParaRPr>
            </a:p>
          </p:txBody>
        </p:sp>
        <p:sp>
          <p:nvSpPr>
            <p:cNvPr id="43040" name="Rectangle 46"/>
            <p:cNvSpPr>
              <a:spLocks noChangeArrowheads="1"/>
            </p:cNvSpPr>
            <p:nvPr/>
          </p:nvSpPr>
          <p:spPr bwMode="auto">
            <a:xfrm>
              <a:off x="5232" y="2834"/>
              <a:ext cx="396" cy="844"/>
            </a:xfrm>
            <a:prstGeom prst="rect">
              <a:avLst/>
            </a:prstGeom>
            <a:solidFill>
              <a:srgbClr val="BBE0E3"/>
            </a:solidFill>
            <a:ln w="9525">
              <a:solidFill>
                <a:srgbClr val="000000"/>
              </a:solidFill>
              <a:miter lim="800000"/>
              <a:headEnd/>
              <a:tailEnd/>
            </a:ln>
          </p:spPr>
          <p:txBody>
            <a:bodyPr anchor="ctr"/>
            <a:lstStyle/>
            <a:p>
              <a:pPr eaLnBrk="1" hangingPunct="1">
                <a:lnSpc>
                  <a:spcPct val="96000"/>
                </a:lnSpc>
              </a:pPr>
              <a:r>
                <a:rPr lang="en-US" altLang="zh-CN" sz="1400">
                  <a:solidFill>
                    <a:srgbClr val="000000"/>
                  </a:solidFill>
                </a:rPr>
                <a:t>R</a:t>
              </a:r>
            </a:p>
            <a:p>
              <a:pPr eaLnBrk="1" hangingPunct="1">
                <a:lnSpc>
                  <a:spcPct val="96000"/>
                </a:lnSpc>
              </a:pPr>
              <a:r>
                <a:rPr lang="zh-CN" altLang="en-US" sz="1400">
                  <a:solidFill>
                    <a:srgbClr val="000000"/>
                  </a:solidFill>
                </a:rPr>
                <a:t>数</a:t>
              </a:r>
            </a:p>
            <a:p>
              <a:pPr eaLnBrk="1" hangingPunct="1">
                <a:lnSpc>
                  <a:spcPct val="96000"/>
                </a:lnSpc>
              </a:pPr>
              <a:r>
                <a:rPr lang="zh-CN" altLang="en-US" sz="1400">
                  <a:solidFill>
                    <a:srgbClr val="000000"/>
                  </a:solidFill>
                </a:rPr>
                <a:t>据</a:t>
              </a:r>
            </a:p>
            <a:p>
              <a:pPr eaLnBrk="1" hangingPunct="1">
                <a:lnSpc>
                  <a:spcPct val="96000"/>
                </a:lnSpc>
              </a:pPr>
              <a:r>
                <a:rPr lang="zh-CN" altLang="en-US" sz="1400">
                  <a:solidFill>
                    <a:srgbClr val="000000"/>
                  </a:solidFill>
                </a:rPr>
                <a:t>资源层 </a:t>
              </a:r>
              <a:endParaRPr lang="zh-CN" altLang="en-US" sz="1400"/>
            </a:p>
          </p:txBody>
        </p:sp>
        <p:sp>
          <p:nvSpPr>
            <p:cNvPr id="43041" name="Line 47"/>
            <p:cNvSpPr>
              <a:spLocks noChangeShapeType="1"/>
            </p:cNvSpPr>
            <p:nvPr/>
          </p:nvSpPr>
          <p:spPr bwMode="auto">
            <a:xfrm>
              <a:off x="1837" y="1662"/>
              <a:ext cx="0" cy="2055"/>
            </a:xfrm>
            <a:prstGeom prst="line">
              <a:avLst/>
            </a:prstGeom>
            <a:noFill/>
            <a:ln w="9525">
              <a:solidFill>
                <a:srgbClr val="000000"/>
              </a:solidFill>
              <a:round/>
              <a:headEnd/>
              <a:tailEnd/>
            </a:ln>
          </p:spPr>
          <p:txBody>
            <a:bodyPr/>
            <a:lstStyle/>
            <a:p>
              <a:endParaRPr lang="zh-CN" altLang="en-US"/>
            </a:p>
          </p:txBody>
        </p:sp>
        <p:sp>
          <p:nvSpPr>
            <p:cNvPr id="43042" name="Text Box 48"/>
            <p:cNvSpPr txBox="1">
              <a:spLocks noChangeArrowheads="1"/>
            </p:cNvSpPr>
            <p:nvPr/>
          </p:nvSpPr>
          <p:spPr bwMode="auto">
            <a:xfrm>
              <a:off x="4109" y="2210"/>
              <a:ext cx="660" cy="213"/>
            </a:xfrm>
            <a:prstGeom prst="rect">
              <a:avLst/>
            </a:prstGeom>
            <a:noFill/>
            <a:ln w="9525">
              <a:noFill/>
              <a:miter lim="800000"/>
              <a:headEnd/>
              <a:tailEnd/>
            </a:ln>
          </p:spPr>
          <p:txBody>
            <a:bodyPr tIns="0"/>
            <a:lstStyle/>
            <a:p>
              <a:pPr algn="just" eaLnBrk="1" hangingPunct="1">
                <a:lnSpc>
                  <a:spcPct val="96000"/>
                </a:lnSpc>
              </a:pPr>
              <a:r>
                <a:rPr lang="zh-CN" altLang="en-US" sz="1400" b="1">
                  <a:solidFill>
                    <a:srgbClr val="000000"/>
                  </a:solidFill>
                  <a:latin typeface="黑体" pitchFamily="49" charset="-122"/>
                  <a:ea typeface="黑体" pitchFamily="49" charset="-122"/>
                </a:rPr>
                <a:t>数据层</a:t>
              </a:r>
              <a:endParaRPr lang="zh-CN" altLang="en-US" sz="1400">
                <a:latin typeface="Arial" charset="0"/>
              </a:endParaRPr>
            </a:p>
          </p:txBody>
        </p:sp>
        <p:sp>
          <p:nvSpPr>
            <p:cNvPr id="43043" name="Line 49"/>
            <p:cNvSpPr>
              <a:spLocks noChangeShapeType="1"/>
            </p:cNvSpPr>
            <p:nvPr/>
          </p:nvSpPr>
          <p:spPr bwMode="auto">
            <a:xfrm>
              <a:off x="1294" y="2148"/>
              <a:ext cx="3343" cy="1"/>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43044" name="Rectangle 50"/>
            <p:cNvSpPr>
              <a:spLocks noChangeArrowheads="1"/>
            </p:cNvSpPr>
            <p:nvPr/>
          </p:nvSpPr>
          <p:spPr bwMode="auto">
            <a:xfrm>
              <a:off x="4703" y="2971"/>
              <a:ext cx="396" cy="685"/>
            </a:xfrm>
            <a:prstGeom prst="rect">
              <a:avLst/>
            </a:prstGeom>
            <a:solidFill>
              <a:srgbClr val="FFCC99"/>
            </a:solidFill>
            <a:ln w="9525">
              <a:noFill/>
              <a:miter lim="800000"/>
              <a:headEnd/>
              <a:tailEnd/>
            </a:ln>
          </p:spPr>
          <p:txBody>
            <a:bodyPr anchor="ctr"/>
            <a:lstStyle/>
            <a:p>
              <a:pPr eaLnBrk="1" hangingPunct="1">
                <a:lnSpc>
                  <a:spcPct val="96000"/>
                </a:lnSpc>
              </a:pPr>
              <a:r>
                <a:rPr lang="zh-CN" altLang="en-US" sz="1400">
                  <a:solidFill>
                    <a:srgbClr val="000000"/>
                  </a:solidFill>
                </a:rPr>
                <a:t>透明容器</a:t>
              </a:r>
              <a:endParaRPr lang="zh-CN" altLang="en-US" sz="1400"/>
            </a:p>
          </p:txBody>
        </p:sp>
        <p:sp>
          <p:nvSpPr>
            <p:cNvPr id="43045" name="Line 51"/>
            <p:cNvSpPr>
              <a:spLocks noChangeShapeType="1"/>
            </p:cNvSpPr>
            <p:nvPr/>
          </p:nvSpPr>
          <p:spPr bwMode="auto">
            <a:xfrm flipV="1">
              <a:off x="2431" y="2012"/>
              <a:ext cx="1" cy="1705"/>
            </a:xfrm>
            <a:prstGeom prst="line">
              <a:avLst/>
            </a:prstGeom>
            <a:noFill/>
            <a:ln w="9525">
              <a:solidFill>
                <a:srgbClr val="000000"/>
              </a:solidFill>
              <a:round/>
              <a:headEnd/>
              <a:tailEnd/>
            </a:ln>
          </p:spPr>
          <p:txBody>
            <a:bodyPr/>
            <a:lstStyle/>
            <a:p>
              <a:endParaRPr lang="zh-CN" altLang="en-US"/>
            </a:p>
          </p:txBody>
        </p:sp>
        <p:sp>
          <p:nvSpPr>
            <p:cNvPr id="43046" name="Rectangle 52"/>
            <p:cNvSpPr>
              <a:spLocks noChangeArrowheads="1"/>
            </p:cNvSpPr>
            <p:nvPr/>
          </p:nvSpPr>
          <p:spPr bwMode="auto">
            <a:xfrm>
              <a:off x="2391" y="2834"/>
              <a:ext cx="396" cy="844"/>
            </a:xfrm>
            <a:prstGeom prst="rect">
              <a:avLst/>
            </a:prstGeom>
            <a:solidFill>
              <a:srgbClr val="BBE0E3"/>
            </a:solidFill>
            <a:ln w="9525">
              <a:solidFill>
                <a:srgbClr val="000000"/>
              </a:solidFill>
              <a:miter lim="800000"/>
              <a:headEnd/>
              <a:tailEnd/>
            </a:ln>
          </p:spPr>
          <p:txBody>
            <a:bodyPr anchor="ctr"/>
            <a:lstStyle/>
            <a:p>
              <a:pPr eaLnBrk="1" hangingPunct="1">
                <a:lnSpc>
                  <a:spcPct val="96000"/>
                </a:lnSpc>
              </a:pPr>
              <a:r>
                <a:rPr lang="en-US" altLang="zh-CN" sz="1400">
                  <a:solidFill>
                    <a:srgbClr val="000000"/>
                  </a:solidFill>
                </a:rPr>
                <a:t>BP</a:t>
              </a:r>
            </a:p>
            <a:p>
              <a:pPr eaLnBrk="1" hangingPunct="1">
                <a:lnSpc>
                  <a:spcPct val="96000"/>
                </a:lnSpc>
              </a:pPr>
              <a:r>
                <a:rPr lang="zh-CN" altLang="en-US" sz="1400">
                  <a:solidFill>
                    <a:srgbClr val="000000"/>
                  </a:solidFill>
                </a:rPr>
                <a:t>业务流程层 </a:t>
              </a:r>
              <a:endParaRPr lang="zh-CN" altLang="en-US" sz="1400"/>
            </a:p>
          </p:txBody>
        </p:sp>
        <p:sp>
          <p:nvSpPr>
            <p:cNvPr id="43047" name="Line 53"/>
            <p:cNvSpPr>
              <a:spLocks noChangeShapeType="1"/>
            </p:cNvSpPr>
            <p:nvPr/>
          </p:nvSpPr>
          <p:spPr bwMode="auto">
            <a:xfrm>
              <a:off x="1308" y="2012"/>
              <a:ext cx="1123" cy="0"/>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43048" name="Text Box 54"/>
            <p:cNvSpPr txBox="1">
              <a:spLocks noChangeArrowheads="1"/>
            </p:cNvSpPr>
            <p:nvPr/>
          </p:nvSpPr>
          <p:spPr bwMode="auto">
            <a:xfrm>
              <a:off x="2920" y="1586"/>
              <a:ext cx="924" cy="213"/>
            </a:xfrm>
            <a:prstGeom prst="rect">
              <a:avLst/>
            </a:prstGeom>
            <a:noFill/>
            <a:ln w="9525">
              <a:noFill/>
              <a:miter lim="800000"/>
              <a:headEnd/>
              <a:tailEnd/>
            </a:ln>
          </p:spPr>
          <p:txBody>
            <a:bodyPr/>
            <a:lstStyle/>
            <a:p>
              <a:pPr algn="just" eaLnBrk="1" hangingPunct="1">
                <a:lnSpc>
                  <a:spcPct val="96000"/>
                </a:lnSpc>
              </a:pPr>
              <a:r>
                <a:rPr lang="en-US" altLang="zh-CN" sz="1400">
                  <a:solidFill>
                    <a:srgbClr val="000000"/>
                  </a:solidFill>
                  <a:latin typeface="Arial" charset="0"/>
                </a:rPr>
                <a:t>Web</a:t>
              </a:r>
              <a:r>
                <a:rPr lang="zh-CN" altLang="en-US" sz="1400">
                  <a:solidFill>
                    <a:srgbClr val="000000"/>
                  </a:solidFill>
                  <a:latin typeface="Arial" charset="0"/>
                </a:rPr>
                <a:t>服务器</a:t>
              </a:r>
              <a:endParaRPr lang="zh-CN" altLang="en-US" sz="1400">
                <a:latin typeface="Arial" charset="0"/>
              </a:endParaRPr>
            </a:p>
          </p:txBody>
        </p:sp>
        <p:sp>
          <p:nvSpPr>
            <p:cNvPr id="43049" name="Line 55"/>
            <p:cNvSpPr>
              <a:spLocks noChangeShapeType="1"/>
            </p:cNvSpPr>
            <p:nvPr/>
          </p:nvSpPr>
          <p:spPr bwMode="auto">
            <a:xfrm>
              <a:off x="4637" y="2148"/>
              <a:ext cx="1057" cy="1"/>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43050" name="Text Box 56"/>
            <p:cNvSpPr txBox="1">
              <a:spLocks noChangeArrowheads="1"/>
            </p:cNvSpPr>
            <p:nvPr/>
          </p:nvSpPr>
          <p:spPr bwMode="auto">
            <a:xfrm>
              <a:off x="4835" y="2012"/>
              <a:ext cx="639" cy="274"/>
            </a:xfrm>
            <a:prstGeom prst="rect">
              <a:avLst/>
            </a:prstGeom>
            <a:noFill/>
            <a:ln w="9525">
              <a:noFill/>
              <a:miter lim="800000"/>
              <a:headEnd/>
              <a:tailEnd/>
            </a:ln>
          </p:spPr>
          <p:txBody>
            <a:bodyPr wrap="none" tIns="0"/>
            <a:lstStyle/>
            <a:p>
              <a:pPr algn="just" eaLnBrk="1" hangingPunct="1">
                <a:lnSpc>
                  <a:spcPct val="96000"/>
                </a:lnSpc>
              </a:pPr>
              <a:r>
                <a:rPr lang="en-US" altLang="zh-CN" sz="1400">
                  <a:solidFill>
                    <a:srgbClr val="000000"/>
                  </a:solidFill>
                  <a:latin typeface="Arial" charset="0"/>
                </a:rPr>
                <a:t>Relation</a:t>
              </a:r>
              <a:endParaRPr lang="en-US" altLang="zh-CN" sz="1400">
                <a:latin typeface="Arial" charset="0"/>
              </a:endParaRPr>
            </a:p>
          </p:txBody>
        </p:sp>
        <p:sp>
          <p:nvSpPr>
            <p:cNvPr id="43051" name="Rectangle 57"/>
            <p:cNvSpPr>
              <a:spLocks noChangeArrowheads="1"/>
            </p:cNvSpPr>
            <p:nvPr/>
          </p:nvSpPr>
          <p:spPr bwMode="auto">
            <a:xfrm>
              <a:off x="1956" y="2834"/>
              <a:ext cx="303" cy="822"/>
            </a:xfrm>
            <a:prstGeom prst="rect">
              <a:avLst/>
            </a:prstGeom>
            <a:noFill/>
            <a:ln w="9525">
              <a:solidFill>
                <a:srgbClr val="000000"/>
              </a:solidFill>
              <a:prstDash val="dash"/>
              <a:miter lim="800000"/>
              <a:headEnd/>
              <a:tailEnd/>
            </a:ln>
          </p:spPr>
          <p:txBody>
            <a:bodyPr rIns="0" anchor="ctr"/>
            <a:lstStyle/>
            <a:p>
              <a:pPr algn="just" eaLnBrk="1" hangingPunct="1">
                <a:lnSpc>
                  <a:spcPct val="96000"/>
                </a:lnSpc>
              </a:pPr>
              <a:r>
                <a:rPr lang="zh-CN" altLang="en-US" sz="1400">
                  <a:latin typeface="Times New Roman" pitchFamily="18" charset="0"/>
                </a:rPr>
                <a:t>事</a:t>
              </a:r>
            </a:p>
            <a:p>
              <a:pPr algn="just" eaLnBrk="1" hangingPunct="1">
                <a:lnSpc>
                  <a:spcPct val="96000"/>
                </a:lnSpc>
              </a:pPr>
              <a:r>
                <a:rPr lang="zh-CN" altLang="en-US" sz="1400">
                  <a:latin typeface="Times New Roman" pitchFamily="18" charset="0"/>
                </a:rPr>
                <a:t>件</a:t>
              </a:r>
            </a:p>
            <a:p>
              <a:pPr algn="just" eaLnBrk="1" hangingPunct="1">
                <a:lnSpc>
                  <a:spcPct val="96000"/>
                </a:lnSpc>
              </a:pPr>
              <a:r>
                <a:rPr lang="zh-CN" altLang="en-US" sz="1400">
                  <a:latin typeface="Times New Roman" pitchFamily="18" charset="0"/>
                </a:rPr>
                <a:t>管</a:t>
              </a:r>
            </a:p>
            <a:p>
              <a:pPr algn="just" eaLnBrk="1" hangingPunct="1">
                <a:lnSpc>
                  <a:spcPct val="96000"/>
                </a:lnSpc>
              </a:pPr>
              <a:r>
                <a:rPr lang="zh-CN" altLang="en-US" sz="1400">
                  <a:latin typeface="Times New Roman" pitchFamily="18" charset="0"/>
                </a:rPr>
                <a:t>理</a:t>
              </a:r>
            </a:p>
            <a:p>
              <a:pPr algn="just" eaLnBrk="1" hangingPunct="1">
                <a:lnSpc>
                  <a:spcPct val="96000"/>
                </a:lnSpc>
              </a:pPr>
              <a:r>
                <a:rPr lang="zh-CN" altLang="en-US" sz="1400">
                  <a:latin typeface="Times New Roman" pitchFamily="18" charset="0"/>
                </a:rPr>
                <a:t>层</a:t>
              </a:r>
              <a:endParaRPr lang="zh-CN" altLang="en-US" sz="1400"/>
            </a:p>
          </p:txBody>
        </p:sp>
        <p:sp>
          <p:nvSpPr>
            <p:cNvPr id="43052" name="Line 58"/>
            <p:cNvSpPr>
              <a:spLocks noChangeShapeType="1"/>
            </p:cNvSpPr>
            <p:nvPr/>
          </p:nvSpPr>
          <p:spPr bwMode="auto">
            <a:xfrm>
              <a:off x="1837" y="1799"/>
              <a:ext cx="2774" cy="1"/>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43053" name="Text Box 59"/>
            <p:cNvSpPr txBox="1">
              <a:spLocks noChangeArrowheads="1"/>
            </p:cNvSpPr>
            <p:nvPr/>
          </p:nvSpPr>
          <p:spPr bwMode="auto">
            <a:xfrm>
              <a:off x="1573" y="1860"/>
              <a:ext cx="594" cy="213"/>
            </a:xfrm>
            <a:prstGeom prst="rect">
              <a:avLst/>
            </a:prstGeom>
            <a:noFill/>
            <a:ln w="9525">
              <a:noFill/>
              <a:miter lim="800000"/>
              <a:headEnd/>
              <a:tailEnd/>
            </a:ln>
          </p:spPr>
          <p:txBody>
            <a:bodyPr tIns="0"/>
            <a:lstStyle/>
            <a:p>
              <a:pPr algn="just" eaLnBrk="1" hangingPunct="1">
                <a:lnSpc>
                  <a:spcPct val="96000"/>
                </a:lnSpc>
              </a:pPr>
              <a:r>
                <a:rPr lang="en-US" altLang="zh-CN" sz="1400">
                  <a:solidFill>
                    <a:srgbClr val="000000"/>
                  </a:solidFill>
                  <a:latin typeface="Arial" charset="0"/>
                </a:rPr>
                <a:t>Web</a:t>
              </a:r>
              <a:r>
                <a:rPr lang="zh-CN" altLang="en-US" sz="1400">
                  <a:solidFill>
                    <a:srgbClr val="000000"/>
                  </a:solidFill>
                  <a:latin typeface="Arial" charset="0"/>
                </a:rPr>
                <a:t>层</a:t>
              </a:r>
              <a:endParaRPr lang="zh-CN" altLang="en-US" sz="1400">
                <a:latin typeface="Arial" charset="0"/>
              </a:endParaRPr>
            </a:p>
          </p:txBody>
        </p:sp>
        <p:sp>
          <p:nvSpPr>
            <p:cNvPr id="43054" name="Text Box 60"/>
            <p:cNvSpPr txBox="1">
              <a:spLocks noChangeArrowheads="1"/>
            </p:cNvSpPr>
            <p:nvPr/>
          </p:nvSpPr>
          <p:spPr bwMode="auto">
            <a:xfrm>
              <a:off x="1308" y="1586"/>
              <a:ext cx="608" cy="213"/>
            </a:xfrm>
            <a:prstGeom prst="rect">
              <a:avLst/>
            </a:prstGeom>
            <a:noFill/>
            <a:ln w="9525">
              <a:noFill/>
              <a:miter lim="800000"/>
              <a:headEnd/>
              <a:tailEnd/>
            </a:ln>
          </p:spPr>
          <p:txBody>
            <a:bodyPr/>
            <a:lstStyle/>
            <a:p>
              <a:pPr algn="just" eaLnBrk="1" hangingPunct="1">
                <a:lnSpc>
                  <a:spcPct val="96000"/>
                </a:lnSpc>
              </a:pPr>
              <a:r>
                <a:rPr lang="zh-CN" altLang="en-US" sz="1400">
                  <a:solidFill>
                    <a:srgbClr val="000000"/>
                  </a:solidFill>
                  <a:latin typeface="Arial" charset="0"/>
                </a:rPr>
                <a:t>客户机</a:t>
              </a:r>
              <a:endParaRPr lang="zh-CN" altLang="en-US" sz="1400">
                <a:latin typeface="Arial" charset="0"/>
              </a:endParaRPr>
            </a:p>
          </p:txBody>
        </p:sp>
        <p:sp>
          <p:nvSpPr>
            <p:cNvPr id="43055" name="Line 61"/>
            <p:cNvSpPr>
              <a:spLocks noChangeShapeType="1"/>
            </p:cNvSpPr>
            <p:nvPr/>
          </p:nvSpPr>
          <p:spPr bwMode="auto">
            <a:xfrm>
              <a:off x="1326" y="1798"/>
              <a:ext cx="463" cy="1"/>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43056" name="Line 62"/>
            <p:cNvSpPr>
              <a:spLocks noChangeShapeType="1"/>
            </p:cNvSpPr>
            <p:nvPr/>
          </p:nvSpPr>
          <p:spPr bwMode="auto">
            <a:xfrm>
              <a:off x="4637" y="1799"/>
              <a:ext cx="1057" cy="0"/>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43057" name="Text Box 63"/>
            <p:cNvSpPr txBox="1">
              <a:spLocks noChangeArrowheads="1"/>
            </p:cNvSpPr>
            <p:nvPr/>
          </p:nvSpPr>
          <p:spPr bwMode="auto">
            <a:xfrm>
              <a:off x="4637" y="1586"/>
              <a:ext cx="1057" cy="213"/>
            </a:xfrm>
            <a:prstGeom prst="rect">
              <a:avLst/>
            </a:prstGeom>
            <a:noFill/>
            <a:ln w="9525">
              <a:noFill/>
              <a:miter lim="800000"/>
              <a:headEnd/>
              <a:tailEnd/>
            </a:ln>
          </p:spPr>
          <p:txBody>
            <a:bodyPr/>
            <a:lstStyle/>
            <a:p>
              <a:pPr algn="just" eaLnBrk="1" hangingPunct="1">
                <a:lnSpc>
                  <a:spcPct val="96000"/>
                </a:lnSpc>
              </a:pPr>
              <a:r>
                <a:rPr lang="zh-CN" altLang="en-US" sz="1400">
                  <a:solidFill>
                    <a:srgbClr val="000000"/>
                  </a:solidFill>
                  <a:latin typeface="Arial" charset="0"/>
                </a:rPr>
                <a:t>数据库服务器</a:t>
              </a:r>
              <a:endParaRPr lang="zh-CN" altLang="en-US" sz="1400">
                <a:latin typeface="Arial" charset="0"/>
              </a:endParaRPr>
            </a:p>
          </p:txBody>
        </p:sp>
        <p:sp>
          <p:nvSpPr>
            <p:cNvPr id="43058" name="Line 64"/>
            <p:cNvSpPr>
              <a:spLocks noChangeShapeType="1"/>
            </p:cNvSpPr>
            <p:nvPr/>
          </p:nvSpPr>
          <p:spPr bwMode="auto">
            <a:xfrm>
              <a:off x="3580" y="2621"/>
              <a:ext cx="1057" cy="1"/>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43059" name="Text Box 65"/>
            <p:cNvSpPr txBox="1">
              <a:spLocks noChangeArrowheads="1"/>
            </p:cNvSpPr>
            <p:nvPr/>
          </p:nvSpPr>
          <p:spPr bwMode="auto">
            <a:xfrm>
              <a:off x="3580" y="2484"/>
              <a:ext cx="991" cy="213"/>
            </a:xfrm>
            <a:prstGeom prst="rect">
              <a:avLst/>
            </a:prstGeom>
            <a:noFill/>
            <a:ln w="9525">
              <a:noFill/>
              <a:miter lim="800000"/>
              <a:headEnd/>
              <a:tailEnd/>
            </a:ln>
          </p:spPr>
          <p:txBody>
            <a:bodyPr tIns="0"/>
            <a:lstStyle/>
            <a:p>
              <a:pPr algn="just" eaLnBrk="1" hangingPunct="1">
                <a:lnSpc>
                  <a:spcPct val="96000"/>
                </a:lnSpc>
              </a:pPr>
              <a:r>
                <a:rPr lang="zh-CN" altLang="en-US" sz="1400">
                  <a:solidFill>
                    <a:srgbClr val="000000"/>
                  </a:solidFill>
                  <a:latin typeface="Arial" charset="0"/>
                </a:rPr>
                <a:t>对象持久层</a:t>
              </a:r>
              <a:r>
                <a:rPr lang="en-US" altLang="zh-CN" sz="1400">
                  <a:solidFill>
                    <a:srgbClr val="000000"/>
                  </a:solidFill>
                  <a:latin typeface="Arial" charset="0"/>
                </a:rPr>
                <a:t>OP</a:t>
              </a:r>
              <a:endParaRPr lang="en-US" altLang="zh-CN" sz="1400">
                <a:latin typeface="Arial" charset="0"/>
              </a:endParaRPr>
            </a:p>
          </p:txBody>
        </p:sp>
        <p:sp>
          <p:nvSpPr>
            <p:cNvPr id="43060" name="Line 66"/>
            <p:cNvSpPr>
              <a:spLocks noChangeShapeType="1"/>
            </p:cNvSpPr>
            <p:nvPr/>
          </p:nvSpPr>
          <p:spPr bwMode="auto">
            <a:xfrm>
              <a:off x="4637" y="1800"/>
              <a:ext cx="1" cy="1918"/>
            </a:xfrm>
            <a:prstGeom prst="line">
              <a:avLst/>
            </a:prstGeom>
            <a:noFill/>
            <a:ln w="9525">
              <a:solidFill>
                <a:srgbClr val="000000"/>
              </a:solidFill>
              <a:round/>
              <a:headEnd/>
              <a:tailEnd/>
            </a:ln>
          </p:spPr>
          <p:txBody>
            <a:bodyPr/>
            <a:lstStyle/>
            <a:p>
              <a:endParaRPr lang="zh-CN" altLang="en-US"/>
            </a:p>
          </p:txBody>
        </p:sp>
        <p:sp>
          <p:nvSpPr>
            <p:cNvPr id="43061" name="Arc 33"/>
            <p:cNvSpPr>
              <a:spLocks/>
            </p:cNvSpPr>
            <p:nvPr/>
          </p:nvSpPr>
          <p:spPr bwMode="auto">
            <a:xfrm rot="10707420" flipV="1">
              <a:off x="1610" y="2568"/>
              <a:ext cx="956" cy="597"/>
            </a:xfrm>
            <a:custGeom>
              <a:avLst/>
              <a:gdLst>
                <a:gd name="T0" fmla="*/ 0 w 36562"/>
                <a:gd name="T1" fmla="*/ 0 h 21600"/>
                <a:gd name="T2" fmla="*/ 0 w 36562"/>
                <a:gd name="T3" fmla="*/ 0 h 21600"/>
                <a:gd name="T4" fmla="*/ 0 w 36562"/>
                <a:gd name="T5" fmla="*/ 0 h 21600"/>
                <a:gd name="T6" fmla="*/ 0 60000 65536"/>
                <a:gd name="T7" fmla="*/ 0 60000 65536"/>
                <a:gd name="T8" fmla="*/ 0 60000 65536"/>
                <a:gd name="T9" fmla="*/ 0 w 36562"/>
                <a:gd name="T10" fmla="*/ 0 h 21600"/>
                <a:gd name="T11" fmla="*/ 36562 w 36562"/>
                <a:gd name="T12" fmla="*/ 21600 h 21600"/>
              </a:gdLst>
              <a:ahLst/>
              <a:cxnLst>
                <a:cxn ang="T6">
                  <a:pos x="T0" y="T1"/>
                </a:cxn>
                <a:cxn ang="T7">
                  <a:pos x="T2" y="T3"/>
                </a:cxn>
                <a:cxn ang="T8">
                  <a:pos x="T4" y="T5"/>
                </a:cxn>
              </a:cxnLst>
              <a:rect l="T9" t="T10" r="T11" b="T12"/>
              <a:pathLst>
                <a:path w="36562" h="21600" fill="none" extrusionOk="0">
                  <a:moveTo>
                    <a:pt x="0" y="10668"/>
                  </a:moveTo>
                  <a:cubicBezTo>
                    <a:pt x="3878" y="4059"/>
                    <a:pt x="10967" y="-1"/>
                    <a:pt x="18630" y="0"/>
                  </a:cubicBezTo>
                  <a:cubicBezTo>
                    <a:pt x="25826" y="0"/>
                    <a:pt x="32549" y="3583"/>
                    <a:pt x="36561" y="9558"/>
                  </a:cubicBezTo>
                </a:path>
                <a:path w="36562" h="21600" stroke="0" extrusionOk="0">
                  <a:moveTo>
                    <a:pt x="0" y="10668"/>
                  </a:moveTo>
                  <a:cubicBezTo>
                    <a:pt x="3878" y="4059"/>
                    <a:pt x="10967" y="-1"/>
                    <a:pt x="18630" y="0"/>
                  </a:cubicBezTo>
                  <a:cubicBezTo>
                    <a:pt x="25826" y="0"/>
                    <a:pt x="32549" y="3583"/>
                    <a:pt x="36561" y="9558"/>
                  </a:cubicBezTo>
                  <a:lnTo>
                    <a:pt x="18630" y="21600"/>
                  </a:lnTo>
                  <a:lnTo>
                    <a:pt x="0" y="10668"/>
                  </a:lnTo>
                  <a:close/>
                </a:path>
              </a:pathLst>
            </a:custGeom>
            <a:noFill/>
            <a:ln w="9525">
              <a:solidFill>
                <a:srgbClr val="FF0066"/>
              </a:solidFill>
              <a:round/>
              <a:headEnd type="triangle" w="med" len="med"/>
              <a:tailEnd type="triangle" w="med" len="med"/>
            </a:ln>
          </p:spPr>
          <p:txBody>
            <a:bodyPr anchor="ctr"/>
            <a:lstStyle/>
            <a:p>
              <a:endParaRPr lang="zh-CN" altLang="en-US"/>
            </a:p>
          </p:txBody>
        </p:sp>
        <p:sp>
          <p:nvSpPr>
            <p:cNvPr id="43062" name="Text Box 45"/>
            <p:cNvSpPr txBox="1">
              <a:spLocks noChangeArrowheads="1"/>
            </p:cNvSpPr>
            <p:nvPr/>
          </p:nvSpPr>
          <p:spPr bwMode="auto">
            <a:xfrm>
              <a:off x="1780" y="2659"/>
              <a:ext cx="692" cy="213"/>
            </a:xfrm>
            <a:prstGeom prst="rect">
              <a:avLst/>
            </a:prstGeom>
            <a:noFill/>
            <a:ln w="9525">
              <a:noFill/>
              <a:miter lim="800000"/>
              <a:headEnd/>
              <a:tailEnd/>
            </a:ln>
          </p:spPr>
          <p:txBody>
            <a:bodyPr/>
            <a:lstStyle/>
            <a:p>
              <a:pPr algn="just" eaLnBrk="1" hangingPunct="1">
                <a:lnSpc>
                  <a:spcPct val="96000"/>
                </a:lnSpc>
              </a:pPr>
              <a:r>
                <a:rPr lang="en-US" altLang="zh-CN" sz="1400">
                  <a:solidFill>
                    <a:srgbClr val="000000"/>
                  </a:solidFill>
                  <a:latin typeface="Arial" charset="0"/>
                </a:rPr>
                <a:t>VM</a:t>
              </a:r>
              <a:r>
                <a:rPr lang="zh-CN" altLang="en-US" sz="1400">
                  <a:solidFill>
                    <a:srgbClr val="000000"/>
                  </a:solidFill>
                  <a:latin typeface="Arial" charset="0"/>
                </a:rPr>
                <a:t>装配层</a:t>
              </a:r>
              <a:endParaRPr lang="zh-CN" altLang="en-US" sz="1400">
                <a:latin typeface="Arial" charset="0"/>
              </a:endParaRPr>
            </a:p>
          </p:txBody>
        </p:sp>
      </p:grpSp>
      <p:sp>
        <p:nvSpPr>
          <p:cNvPr id="2" name="标题 1"/>
          <p:cNvSpPr>
            <a:spLocks noGrp="1"/>
          </p:cNvSpPr>
          <p:nvPr>
            <p:ph type="title"/>
          </p:nvPr>
        </p:nvSpPr>
        <p:spPr>
          <a:xfrm>
            <a:off x="457200" y="188913"/>
            <a:ext cx="8229600" cy="944562"/>
          </a:xfrm>
        </p:spPr>
        <p:txBody>
          <a:bodyPr/>
          <a:lstStyle/>
          <a:p>
            <a:pPr>
              <a:defRPr/>
            </a:pPr>
            <a:r>
              <a:rPr lang="en-US" altLang="zh-CN" b="1" dirty="0" smtClean="0"/>
              <a:t>N</a:t>
            </a:r>
            <a:r>
              <a:rPr b="1" dirty="0"/>
              <a:t>层体系结构</a:t>
            </a:r>
            <a:r>
              <a:rPr b="1" dirty="0" smtClean="0"/>
              <a:t>模型</a:t>
            </a:r>
            <a:endParaRPr b="1" dirty="0"/>
          </a:p>
        </p:txBody>
      </p:sp>
    </p:spTree>
  </p:cSld>
  <p:clrMapOvr>
    <a:masterClrMapping/>
  </p:clrMapOvr>
  <p:transition spd="slow"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企业软件架构 </a:t>
            </a:r>
          </a:p>
        </p:txBody>
      </p:sp>
      <p:sp>
        <p:nvSpPr>
          <p:cNvPr id="3" name="内容占位符 2"/>
          <p:cNvSpPr>
            <a:spLocks noGrp="1"/>
          </p:cNvSpPr>
          <p:nvPr>
            <p:ph idx="1"/>
          </p:nvPr>
        </p:nvSpPr>
        <p:spPr>
          <a:xfrm>
            <a:off x="457200" y="1412875"/>
            <a:ext cx="8229600" cy="4895850"/>
          </a:xfrm>
        </p:spPr>
        <p:txBody>
          <a:bodyPr>
            <a:normAutofit/>
          </a:bodyPr>
          <a:lstStyle/>
          <a:p>
            <a:pPr>
              <a:defRPr/>
            </a:pPr>
            <a:r>
              <a:rPr lang="zh-CN" altLang="en-US" dirty="0">
                <a:solidFill>
                  <a:schemeClr val="tx2"/>
                </a:solidFill>
              </a:rPr>
              <a:t>企业软件架构</a:t>
            </a:r>
            <a:r>
              <a:rPr lang="en-US" altLang="zh-CN" dirty="0">
                <a:solidFill>
                  <a:schemeClr val="tx2"/>
                </a:solidFill>
              </a:rPr>
              <a:t>(Enterprise Software Architecture)</a:t>
            </a:r>
            <a:r>
              <a:rPr lang="zh-CN" altLang="en-US" dirty="0">
                <a:solidFill>
                  <a:schemeClr val="tx2"/>
                </a:solidFill>
              </a:rPr>
              <a:t>是指解决企业级软件开发而提供的软件架构，即企业级软件开发整体解决方案 </a:t>
            </a:r>
            <a:r>
              <a:rPr lang="en-US" altLang="zh-CN" dirty="0">
                <a:solidFill>
                  <a:schemeClr val="tx2"/>
                </a:solidFill>
              </a:rPr>
              <a:t>.</a:t>
            </a:r>
          </a:p>
          <a:p>
            <a:pPr>
              <a:defRPr/>
            </a:pPr>
            <a:r>
              <a:rPr lang="zh-CN" altLang="en-US" dirty="0">
                <a:solidFill>
                  <a:schemeClr val="tx2"/>
                </a:solidFill>
              </a:rPr>
              <a:t>企业开发具有依靠网络、分布式、处理数据量大、多用户并发、数据安全性高等特点。</a:t>
            </a:r>
          </a:p>
          <a:p>
            <a:pPr>
              <a:defRPr/>
            </a:pPr>
            <a:r>
              <a:rPr lang="zh-CN" altLang="en-US" dirty="0" smtClean="0">
                <a:solidFill>
                  <a:schemeClr val="tx2"/>
                </a:solidFill>
              </a:rPr>
              <a:t>“</a:t>
            </a:r>
            <a:r>
              <a:rPr lang="zh-CN" altLang="en-US" dirty="0">
                <a:solidFill>
                  <a:srgbClr val="FF0000"/>
                </a:solidFill>
              </a:rPr>
              <a:t>基于架构的软件开发</a:t>
            </a:r>
            <a:r>
              <a:rPr lang="zh-CN" altLang="en-US" dirty="0">
                <a:solidFill>
                  <a:schemeClr val="tx2"/>
                </a:solidFill>
              </a:rPr>
              <a:t>”，所指架构就是指企业级软件开发。也是目前软件工程重点关注的内容。</a:t>
            </a:r>
          </a:p>
          <a:p>
            <a:pPr>
              <a:defRPr/>
            </a:pPr>
            <a:endParaRPr lang="zh-CN" altLang="en-US" dirty="0"/>
          </a:p>
        </p:txBody>
      </p:sp>
      <p:sp>
        <p:nvSpPr>
          <p:cNvPr id="10244" name="灯片编号占位符 3"/>
          <p:cNvSpPr>
            <a:spLocks noGrp="1"/>
          </p:cNvSpPr>
          <p:nvPr>
            <p:ph type="sldNum" sz="quarter" idx="12"/>
          </p:nvPr>
        </p:nvSpPr>
        <p:spPr bwMode="auto">
          <a:noFill/>
          <a:ln>
            <a:miter lim="800000"/>
            <a:headEnd/>
            <a:tailEnd/>
          </a:ln>
        </p:spPr>
        <p:txBody>
          <a:bodyPr/>
          <a:lstStyle/>
          <a:p>
            <a:fld id="{837B4F1B-0A01-4F57-9B6A-919A5FAD0C81}" type="slidenum">
              <a:rPr lang="zh-CN" altLang="en-US"/>
              <a:pPr/>
              <a:t>4</a:t>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pPr>
              <a:defRPr/>
            </a:pPr>
            <a:r>
              <a:rPr lang="en-US" altLang="zh-CN" b="1" dirty="0"/>
              <a:t>N</a:t>
            </a:r>
            <a:r>
              <a:rPr b="1" dirty="0"/>
              <a:t>层体系结构模型</a:t>
            </a:r>
          </a:p>
        </p:txBody>
      </p:sp>
      <p:sp>
        <p:nvSpPr>
          <p:cNvPr id="5" name="内容占位符 4"/>
          <p:cNvSpPr>
            <a:spLocks noGrp="1"/>
          </p:cNvSpPr>
          <p:nvPr>
            <p:ph idx="1"/>
          </p:nvPr>
        </p:nvSpPr>
        <p:spPr>
          <a:xfrm>
            <a:off x="457200" y="1412875"/>
            <a:ext cx="8229600" cy="4895850"/>
          </a:xfrm>
        </p:spPr>
        <p:txBody>
          <a:bodyPr>
            <a:normAutofit fontScale="92500" lnSpcReduction="20000"/>
          </a:bodyPr>
          <a:lstStyle/>
          <a:p>
            <a:pPr>
              <a:lnSpc>
                <a:spcPct val="120000"/>
              </a:lnSpc>
              <a:defRPr/>
            </a:pPr>
            <a:r>
              <a:rPr lang="zh-CN" altLang="en-US" dirty="0" smtClean="0">
                <a:solidFill>
                  <a:schemeClr val="tx2"/>
                </a:solidFill>
              </a:rPr>
              <a:t>① </a:t>
            </a:r>
            <a:r>
              <a:rPr lang="zh-CN" altLang="en-US" dirty="0">
                <a:solidFill>
                  <a:schemeClr val="tx2"/>
                </a:solidFill>
              </a:rPr>
              <a:t>从基本三层看：</a:t>
            </a:r>
          </a:p>
          <a:p>
            <a:pPr lvl="1">
              <a:lnSpc>
                <a:spcPct val="120000"/>
              </a:lnSpc>
              <a:defRPr/>
            </a:pPr>
            <a:r>
              <a:rPr lang="zh-CN" altLang="en-US" dirty="0"/>
              <a:t>客户层</a:t>
            </a:r>
            <a:r>
              <a:rPr lang="en-US" altLang="zh-CN" dirty="0"/>
              <a:t>=</a:t>
            </a:r>
            <a:r>
              <a:rPr lang="zh-CN" altLang="en-US" dirty="0"/>
              <a:t>表示层</a:t>
            </a:r>
            <a:r>
              <a:rPr lang="en-US" altLang="zh-CN" dirty="0"/>
              <a:t>V</a:t>
            </a:r>
          </a:p>
          <a:p>
            <a:pPr lvl="1">
              <a:lnSpc>
                <a:spcPct val="120000"/>
              </a:lnSpc>
              <a:defRPr/>
            </a:pPr>
            <a:r>
              <a:rPr lang="zh-CN" altLang="en-US" dirty="0"/>
              <a:t>业务层</a:t>
            </a:r>
            <a:r>
              <a:rPr lang="en-US" altLang="zh-CN" dirty="0"/>
              <a:t>=</a:t>
            </a:r>
            <a:r>
              <a:rPr lang="zh-CN" altLang="en-US" dirty="0"/>
              <a:t>业务流程</a:t>
            </a:r>
            <a:r>
              <a:rPr lang="en-US" altLang="zh-CN" dirty="0"/>
              <a:t>BP+</a:t>
            </a:r>
            <a:r>
              <a:rPr lang="zh-CN" altLang="en-US" dirty="0"/>
              <a:t>业务模型</a:t>
            </a:r>
            <a:r>
              <a:rPr lang="en-US" altLang="zh-CN" dirty="0"/>
              <a:t>BM</a:t>
            </a:r>
          </a:p>
          <a:p>
            <a:pPr lvl="1">
              <a:lnSpc>
                <a:spcPct val="120000"/>
              </a:lnSpc>
              <a:defRPr/>
            </a:pPr>
            <a:r>
              <a:rPr lang="zh-CN" altLang="en-US" dirty="0"/>
              <a:t>数据层</a:t>
            </a:r>
            <a:r>
              <a:rPr lang="en-US" altLang="zh-CN" dirty="0"/>
              <a:t>=(DA+DO)+R=</a:t>
            </a:r>
            <a:r>
              <a:rPr lang="zh-CN" altLang="en-US" dirty="0"/>
              <a:t>对象持久层</a:t>
            </a:r>
            <a:r>
              <a:rPr lang="en-US" altLang="zh-CN" dirty="0"/>
              <a:t>OP+</a:t>
            </a:r>
            <a:r>
              <a:rPr lang="zh-CN" altLang="en-US" dirty="0"/>
              <a:t>资源层</a:t>
            </a:r>
            <a:r>
              <a:rPr lang="en-US" altLang="zh-CN" dirty="0"/>
              <a:t>R</a:t>
            </a:r>
          </a:p>
          <a:p>
            <a:pPr>
              <a:lnSpc>
                <a:spcPct val="120000"/>
              </a:lnSpc>
              <a:defRPr/>
            </a:pPr>
            <a:r>
              <a:rPr lang="en-US" altLang="zh-CN" dirty="0">
                <a:solidFill>
                  <a:schemeClr val="tx2"/>
                </a:solidFill>
              </a:rPr>
              <a:t>② </a:t>
            </a:r>
            <a:r>
              <a:rPr lang="zh-CN" altLang="en-US" dirty="0">
                <a:solidFill>
                  <a:schemeClr val="tx2"/>
                </a:solidFill>
              </a:rPr>
              <a:t>从面向对象看：</a:t>
            </a:r>
          </a:p>
          <a:p>
            <a:pPr lvl="1">
              <a:lnSpc>
                <a:spcPct val="120000"/>
              </a:lnSpc>
              <a:defRPr/>
            </a:pPr>
            <a:r>
              <a:rPr lang="en-US" altLang="zh-CN" dirty="0"/>
              <a:t>Object=</a:t>
            </a:r>
            <a:r>
              <a:rPr lang="zh-CN" altLang="en-US" dirty="0"/>
              <a:t>客户层</a:t>
            </a:r>
            <a:r>
              <a:rPr lang="en-US" altLang="zh-CN" dirty="0"/>
              <a:t>+</a:t>
            </a:r>
            <a:r>
              <a:rPr lang="zh-CN" altLang="en-US" dirty="0"/>
              <a:t>业务层</a:t>
            </a:r>
            <a:r>
              <a:rPr lang="en-US" altLang="zh-CN" dirty="0"/>
              <a:t>+</a:t>
            </a:r>
            <a:r>
              <a:rPr lang="zh-CN" altLang="en-US" dirty="0"/>
              <a:t>对象持久层</a:t>
            </a:r>
            <a:r>
              <a:rPr lang="en-US" altLang="zh-CN" dirty="0"/>
              <a:t>(OP)</a:t>
            </a:r>
            <a:r>
              <a:rPr lang="zh-CN" altLang="en-US" dirty="0"/>
              <a:t>，表明应用端是完全面向对象的，对象侧</a:t>
            </a:r>
            <a:r>
              <a:rPr lang="en-US" altLang="zh-CN" dirty="0"/>
              <a:t>O</a:t>
            </a:r>
            <a:r>
              <a:rPr lang="zh-CN" altLang="en-US" dirty="0"/>
              <a:t>与关系侧</a:t>
            </a:r>
            <a:r>
              <a:rPr lang="en-US" altLang="zh-CN" dirty="0"/>
              <a:t>R(Relation)</a:t>
            </a:r>
            <a:r>
              <a:rPr lang="zh-CN" altLang="en-US" dirty="0"/>
              <a:t>实现隔离；</a:t>
            </a:r>
          </a:p>
          <a:p>
            <a:pPr>
              <a:lnSpc>
                <a:spcPct val="120000"/>
              </a:lnSpc>
              <a:defRPr/>
            </a:pPr>
            <a:r>
              <a:rPr lang="zh-CN" altLang="en-US" dirty="0">
                <a:solidFill>
                  <a:schemeClr val="tx2"/>
                </a:solidFill>
              </a:rPr>
              <a:t>③ 从</a:t>
            </a:r>
            <a:r>
              <a:rPr lang="en-US" altLang="zh-CN" dirty="0">
                <a:solidFill>
                  <a:schemeClr val="tx2"/>
                </a:solidFill>
              </a:rPr>
              <a:t>DAO</a:t>
            </a:r>
            <a:r>
              <a:rPr lang="zh-CN" altLang="en-US" dirty="0">
                <a:solidFill>
                  <a:schemeClr val="tx2"/>
                </a:solidFill>
              </a:rPr>
              <a:t>看：</a:t>
            </a:r>
          </a:p>
          <a:p>
            <a:pPr lvl="1">
              <a:lnSpc>
                <a:spcPct val="120000"/>
              </a:lnSpc>
              <a:defRPr/>
            </a:pPr>
            <a:r>
              <a:rPr lang="zh-CN" altLang="en-US" dirty="0"/>
              <a:t>数据访问层</a:t>
            </a:r>
            <a:r>
              <a:rPr lang="en-US" altLang="zh-CN" dirty="0"/>
              <a:t>DA</a:t>
            </a:r>
            <a:r>
              <a:rPr lang="zh-CN" altLang="en-US" dirty="0"/>
              <a:t>作为单独一层封装了数据访问接口，将</a:t>
            </a:r>
            <a:r>
              <a:rPr lang="en-US" altLang="zh-CN" dirty="0"/>
              <a:t>BM</a:t>
            </a:r>
            <a:r>
              <a:rPr lang="zh-CN" altLang="en-US" dirty="0"/>
              <a:t>与资源层隔离， 起到在</a:t>
            </a:r>
            <a:r>
              <a:rPr lang="en-US" altLang="zh-CN" dirty="0"/>
              <a:t>BM</a:t>
            </a:r>
            <a:r>
              <a:rPr lang="zh-CN" altLang="en-US" dirty="0"/>
              <a:t>层与资源层之间的中介作用。</a:t>
            </a:r>
          </a:p>
          <a:p>
            <a:pPr lvl="1">
              <a:lnSpc>
                <a:spcPct val="120000"/>
              </a:lnSpc>
              <a:defRPr/>
            </a:pPr>
            <a:r>
              <a:rPr lang="zh-CN" altLang="en-US" dirty="0"/>
              <a:t>实体对象</a:t>
            </a:r>
            <a:r>
              <a:rPr lang="en-US" altLang="zh-CN" dirty="0"/>
              <a:t>DO</a:t>
            </a:r>
            <a:r>
              <a:rPr lang="zh-CN" altLang="en-US" dirty="0"/>
              <a:t>与数据资源</a:t>
            </a:r>
            <a:r>
              <a:rPr lang="en-US" altLang="zh-CN" dirty="0"/>
              <a:t>R</a:t>
            </a:r>
            <a:r>
              <a:rPr lang="zh-CN" altLang="en-US" dirty="0"/>
              <a:t>隔离，</a:t>
            </a:r>
            <a:r>
              <a:rPr lang="en-US" altLang="zh-CN" dirty="0"/>
              <a:t>BM</a:t>
            </a:r>
            <a:r>
              <a:rPr lang="zh-CN" altLang="en-US" dirty="0"/>
              <a:t>操作的是实体对象</a:t>
            </a:r>
            <a:r>
              <a:rPr lang="en-US" altLang="zh-CN" dirty="0"/>
              <a:t>DO</a:t>
            </a:r>
            <a:r>
              <a:rPr lang="zh-CN" altLang="en-US" dirty="0"/>
              <a:t>，</a:t>
            </a:r>
            <a:r>
              <a:rPr lang="en-US" altLang="zh-CN" dirty="0"/>
              <a:t>DO</a:t>
            </a:r>
            <a:r>
              <a:rPr lang="zh-CN" altLang="en-US" dirty="0"/>
              <a:t>到</a:t>
            </a:r>
            <a:r>
              <a:rPr lang="en-US" altLang="zh-CN" dirty="0"/>
              <a:t>R</a:t>
            </a:r>
            <a:r>
              <a:rPr lang="zh-CN" altLang="en-US" dirty="0"/>
              <a:t>借助于</a:t>
            </a:r>
            <a:r>
              <a:rPr lang="en-US" altLang="zh-CN" dirty="0"/>
              <a:t>ORM</a:t>
            </a:r>
            <a:r>
              <a:rPr lang="zh-CN" altLang="en-US" dirty="0"/>
              <a:t>容器实现透明性</a:t>
            </a:r>
            <a:r>
              <a:rPr lang="zh-CN" altLang="en-US" dirty="0" smtClean="0"/>
              <a:t>访问。 </a:t>
            </a:r>
            <a:endParaRPr lang="zh-CN" altLang="en-US" dirty="0"/>
          </a:p>
          <a:p>
            <a:pPr>
              <a:lnSpc>
                <a:spcPct val="120000"/>
              </a:lnSpc>
              <a:defRPr/>
            </a:pPr>
            <a:r>
              <a:rPr lang="zh-CN" altLang="en-US" dirty="0">
                <a:solidFill>
                  <a:schemeClr val="tx2"/>
                </a:solidFill>
              </a:rPr>
              <a:t>④ 从</a:t>
            </a:r>
            <a:r>
              <a:rPr lang="en-US" altLang="zh-CN" dirty="0">
                <a:solidFill>
                  <a:schemeClr val="tx2"/>
                </a:solidFill>
              </a:rPr>
              <a:t>Web</a:t>
            </a:r>
            <a:r>
              <a:rPr lang="zh-CN" altLang="en-US" dirty="0">
                <a:solidFill>
                  <a:schemeClr val="tx2"/>
                </a:solidFill>
              </a:rPr>
              <a:t>结构看：</a:t>
            </a:r>
          </a:p>
          <a:p>
            <a:pPr lvl="1">
              <a:lnSpc>
                <a:spcPct val="120000"/>
              </a:lnSpc>
              <a:defRPr/>
            </a:pPr>
            <a:r>
              <a:rPr lang="en-US" altLang="zh-CN" dirty="0"/>
              <a:t>Web</a:t>
            </a:r>
            <a:r>
              <a:rPr lang="zh-CN" altLang="en-US" dirty="0"/>
              <a:t>层</a:t>
            </a:r>
            <a:r>
              <a:rPr lang="en-US" altLang="zh-CN" dirty="0"/>
              <a:t>=</a:t>
            </a:r>
            <a:r>
              <a:rPr lang="zh-CN" altLang="en-US" dirty="0"/>
              <a:t>表示层</a:t>
            </a:r>
            <a:r>
              <a:rPr lang="en-US" altLang="zh-CN" dirty="0"/>
              <a:t>+</a:t>
            </a:r>
            <a:r>
              <a:rPr lang="zh-CN" altLang="en-US" dirty="0"/>
              <a:t>事件管理层，“事件管理层”是基于</a:t>
            </a:r>
            <a:r>
              <a:rPr lang="en-US" altLang="zh-CN" dirty="0"/>
              <a:t>HTTP</a:t>
            </a:r>
            <a:r>
              <a:rPr lang="zh-CN" altLang="en-US" dirty="0"/>
              <a:t>处理客户层与业务层之间的联系，它需借助一个</a:t>
            </a:r>
            <a:r>
              <a:rPr lang="en-US" altLang="zh-CN" dirty="0"/>
              <a:t>Web</a:t>
            </a:r>
            <a:r>
              <a:rPr lang="zh-CN" altLang="en-US" dirty="0"/>
              <a:t>容器来管理两层之间关系。 </a:t>
            </a:r>
          </a:p>
          <a:p>
            <a:pPr>
              <a:lnSpc>
                <a:spcPct val="120000"/>
              </a:lnSpc>
              <a:defRPr/>
            </a:pPr>
            <a:endParaRPr lang="zh-CN" altLang="en-US" dirty="0"/>
          </a:p>
        </p:txBody>
      </p:sp>
      <p:sp>
        <p:nvSpPr>
          <p:cNvPr id="44036" name="灯片编号占位符 2"/>
          <p:cNvSpPr>
            <a:spLocks noGrp="1"/>
          </p:cNvSpPr>
          <p:nvPr>
            <p:ph type="sldNum" sz="quarter" idx="12"/>
          </p:nvPr>
        </p:nvSpPr>
        <p:spPr bwMode="auto">
          <a:noFill/>
          <a:ln>
            <a:miter lim="800000"/>
            <a:headEnd/>
            <a:tailEnd/>
          </a:ln>
        </p:spPr>
        <p:txBody>
          <a:bodyPr/>
          <a:lstStyle/>
          <a:p>
            <a:fld id="{759A6326-DE41-4A96-9260-0460C309AEF6}" type="slidenum">
              <a:rPr lang="zh-CN" altLang="en-US"/>
              <a:pPr/>
              <a:t>40</a:t>
            </a:fld>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分层结构的好处</a:t>
            </a:r>
          </a:p>
        </p:txBody>
      </p:sp>
      <p:sp>
        <p:nvSpPr>
          <p:cNvPr id="3" name="内容占位符 2"/>
          <p:cNvSpPr>
            <a:spLocks noGrp="1"/>
          </p:cNvSpPr>
          <p:nvPr>
            <p:ph idx="1"/>
          </p:nvPr>
        </p:nvSpPr>
        <p:spPr>
          <a:xfrm>
            <a:off x="457200" y="1412875"/>
            <a:ext cx="8229600" cy="4895850"/>
          </a:xfrm>
        </p:spPr>
        <p:txBody>
          <a:bodyPr>
            <a:normAutofit fontScale="92500" lnSpcReduction="20000"/>
          </a:bodyPr>
          <a:lstStyle/>
          <a:p>
            <a:pPr>
              <a:defRPr/>
            </a:pPr>
            <a:r>
              <a:rPr lang="zh-CN" altLang="en-US" dirty="0">
                <a:solidFill>
                  <a:schemeClr val="tx2"/>
                </a:solidFill>
              </a:rPr>
              <a:t>① 分层就是“分而治之”思想，层就是“隔离区”，把同类问题限定在自己的区域内解决，层间要松耦合，层间联系通过映射等其它方式解决，中心目的就是便于开发和维护。上页图的</a:t>
            </a:r>
            <a:r>
              <a:rPr lang="en-US" altLang="zh-CN" dirty="0">
                <a:solidFill>
                  <a:schemeClr val="tx2"/>
                </a:solidFill>
              </a:rPr>
              <a:t>N</a:t>
            </a:r>
            <a:r>
              <a:rPr lang="zh-CN" altLang="en-US" dirty="0">
                <a:solidFill>
                  <a:schemeClr val="tx2"/>
                </a:solidFill>
              </a:rPr>
              <a:t>层结构中， 由“</a:t>
            </a:r>
            <a:r>
              <a:rPr lang="en-US" altLang="zh-CN" dirty="0">
                <a:solidFill>
                  <a:schemeClr val="tx2"/>
                </a:solidFill>
              </a:rPr>
              <a:t>V/M</a:t>
            </a:r>
            <a:r>
              <a:rPr lang="zh-CN" altLang="en-US" dirty="0">
                <a:solidFill>
                  <a:schemeClr val="tx2"/>
                </a:solidFill>
              </a:rPr>
              <a:t>装配层”和“</a:t>
            </a:r>
            <a:r>
              <a:rPr lang="en-US" altLang="zh-CN" dirty="0">
                <a:solidFill>
                  <a:schemeClr val="tx2"/>
                </a:solidFill>
              </a:rPr>
              <a:t>OR</a:t>
            </a:r>
            <a:r>
              <a:rPr lang="zh-CN" altLang="en-US" dirty="0">
                <a:solidFill>
                  <a:schemeClr val="tx2"/>
                </a:solidFill>
              </a:rPr>
              <a:t>映射层”两个隔离层，分离出</a:t>
            </a:r>
            <a:r>
              <a:rPr lang="en-US" altLang="zh-CN" dirty="0">
                <a:solidFill>
                  <a:schemeClr val="tx2"/>
                </a:solidFill>
              </a:rPr>
              <a:t>V</a:t>
            </a:r>
            <a:r>
              <a:rPr lang="zh-CN" altLang="en-US" dirty="0">
                <a:solidFill>
                  <a:schemeClr val="tx2"/>
                </a:solidFill>
              </a:rPr>
              <a:t>、</a:t>
            </a:r>
            <a:r>
              <a:rPr lang="en-US" altLang="zh-CN" dirty="0">
                <a:solidFill>
                  <a:schemeClr val="tx2"/>
                </a:solidFill>
              </a:rPr>
              <a:t>M</a:t>
            </a:r>
            <a:r>
              <a:rPr lang="zh-CN" altLang="en-US" dirty="0">
                <a:solidFill>
                  <a:schemeClr val="tx2"/>
                </a:solidFill>
              </a:rPr>
              <a:t>、</a:t>
            </a:r>
            <a:r>
              <a:rPr lang="en-US" altLang="zh-CN" dirty="0">
                <a:solidFill>
                  <a:schemeClr val="tx2"/>
                </a:solidFill>
              </a:rPr>
              <a:t>R</a:t>
            </a:r>
            <a:r>
              <a:rPr lang="zh-CN" altLang="en-US" dirty="0">
                <a:solidFill>
                  <a:schemeClr val="tx2"/>
                </a:solidFill>
              </a:rPr>
              <a:t>三大隔离区。</a:t>
            </a:r>
          </a:p>
          <a:p>
            <a:pPr>
              <a:defRPr/>
            </a:pPr>
            <a:r>
              <a:rPr lang="zh-CN" altLang="en-US" dirty="0">
                <a:solidFill>
                  <a:schemeClr val="tx2"/>
                </a:solidFill>
              </a:rPr>
              <a:t>② 软件分析和设计的任务就是根据领域问题，划分出每层具体的任务</a:t>
            </a:r>
            <a:r>
              <a:rPr lang="zh-CN" altLang="en-US" dirty="0" smtClean="0">
                <a:solidFill>
                  <a:schemeClr val="tx2"/>
                </a:solidFill>
              </a:rPr>
              <a:t>。</a:t>
            </a:r>
            <a:endParaRPr lang="zh-CN" altLang="en-US" dirty="0">
              <a:solidFill>
                <a:schemeClr val="tx2"/>
              </a:solidFill>
            </a:endParaRPr>
          </a:p>
          <a:p>
            <a:pPr>
              <a:defRPr/>
            </a:pPr>
            <a:r>
              <a:rPr lang="zh-CN" altLang="en-US" dirty="0">
                <a:solidFill>
                  <a:schemeClr val="tx2"/>
                </a:solidFill>
              </a:rPr>
              <a:t>③ 有利于新型团队分工和组建。以往的团队合作是按功能模块划分</a:t>
            </a:r>
            <a:r>
              <a:rPr lang="zh-CN" altLang="en-US" dirty="0" smtClean="0">
                <a:solidFill>
                  <a:schemeClr val="tx2"/>
                </a:solidFill>
              </a:rPr>
              <a:t>。</a:t>
            </a:r>
            <a:endParaRPr lang="en-US" altLang="zh-CN" dirty="0" smtClean="0">
              <a:solidFill>
                <a:schemeClr val="tx2"/>
              </a:solidFill>
            </a:endParaRPr>
          </a:p>
          <a:p>
            <a:pPr lvl="1">
              <a:defRPr/>
            </a:pPr>
            <a:r>
              <a:rPr lang="zh-CN" altLang="en-US" dirty="0" smtClean="0"/>
              <a:t>如</a:t>
            </a:r>
            <a:r>
              <a:rPr lang="zh-CN" altLang="en-US" dirty="0"/>
              <a:t>程序员完成一个模块要从操作数据库、业务逻辑到实现界面都要自己做起</a:t>
            </a:r>
            <a:r>
              <a:rPr lang="en-US" altLang="zh-CN" dirty="0"/>
              <a:t>(</a:t>
            </a:r>
            <a:r>
              <a:rPr lang="zh-CN" altLang="en-US" dirty="0"/>
              <a:t>同学们的毕业设计就是这样要求的，也是这样做的</a:t>
            </a:r>
            <a:r>
              <a:rPr lang="en-US" altLang="zh-CN" dirty="0"/>
              <a:t>)</a:t>
            </a:r>
            <a:r>
              <a:rPr lang="zh-CN" altLang="en-US" dirty="0" smtClean="0"/>
              <a:t>。</a:t>
            </a:r>
            <a:endParaRPr lang="en-US" altLang="zh-CN" dirty="0" smtClean="0"/>
          </a:p>
          <a:p>
            <a:pPr lvl="1">
              <a:defRPr/>
            </a:pPr>
            <a:r>
              <a:rPr lang="zh-CN" altLang="en-US" dirty="0" smtClean="0"/>
              <a:t>在</a:t>
            </a:r>
            <a:r>
              <a:rPr lang="zh-CN" altLang="en-US" dirty="0"/>
              <a:t>实际工程中会存在问题，要求程序员需要掌握大部分技术，更严重的是造成代码风格、文档结构的个性化差异，最终导致维护上的困难</a:t>
            </a:r>
            <a:r>
              <a:rPr lang="zh-CN" altLang="en-US" dirty="0" smtClean="0"/>
              <a:t>。</a:t>
            </a:r>
            <a:endParaRPr lang="en-US" altLang="zh-CN" dirty="0" smtClean="0"/>
          </a:p>
          <a:p>
            <a:pPr lvl="1">
              <a:defRPr/>
            </a:pPr>
            <a:r>
              <a:rPr lang="zh-CN" altLang="en-US" dirty="0" smtClean="0"/>
              <a:t>将</a:t>
            </a:r>
            <a:r>
              <a:rPr lang="zh-CN" altLang="en-US" dirty="0"/>
              <a:t>软件开发分层相当于区分工种。工种可分为界面开发、业务逻辑开发、数据库开发等专业方向。每个工种极大发挥自己的专业特长，取得更有效的合作</a:t>
            </a:r>
          </a:p>
        </p:txBody>
      </p:sp>
      <p:sp>
        <p:nvSpPr>
          <p:cNvPr id="45060" name="灯片编号占位符 3"/>
          <p:cNvSpPr>
            <a:spLocks noGrp="1"/>
          </p:cNvSpPr>
          <p:nvPr>
            <p:ph type="sldNum" sz="quarter" idx="12"/>
          </p:nvPr>
        </p:nvSpPr>
        <p:spPr bwMode="auto">
          <a:noFill/>
          <a:ln>
            <a:miter lim="800000"/>
            <a:headEnd/>
            <a:tailEnd/>
          </a:ln>
        </p:spPr>
        <p:txBody>
          <a:bodyPr/>
          <a:lstStyle/>
          <a:p>
            <a:fld id="{C7E347A7-3F59-4050-ADC6-8FDCBBFD5263}" type="slidenum">
              <a:rPr lang="zh-CN" altLang="en-US"/>
              <a:pPr/>
              <a:t>41</a:t>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从需求建模开始已经应用到</a:t>
            </a:r>
            <a:r>
              <a:rPr lang="en-US" altLang="zh-CN" b="1" dirty="0"/>
              <a:t>MVC</a:t>
            </a:r>
            <a:endParaRPr b="1" dirty="0"/>
          </a:p>
        </p:txBody>
      </p:sp>
      <p:sp>
        <p:nvSpPr>
          <p:cNvPr id="46083" name="内容占位符 2"/>
          <p:cNvSpPr>
            <a:spLocks noGrp="1"/>
          </p:cNvSpPr>
          <p:nvPr>
            <p:ph idx="1"/>
          </p:nvPr>
        </p:nvSpPr>
        <p:spPr>
          <a:xfrm>
            <a:off x="457200" y="1412875"/>
            <a:ext cx="8229600" cy="4895850"/>
          </a:xfrm>
        </p:spPr>
        <p:txBody>
          <a:bodyPr/>
          <a:lstStyle/>
          <a:p>
            <a:r>
              <a:rPr lang="zh-CN" altLang="en-US" dirty="0" smtClean="0">
                <a:solidFill>
                  <a:schemeClr val="tx2"/>
                </a:solidFill>
                <a:latin typeface="微软雅黑" pitchFamily="34" charset="-122"/>
              </a:rPr>
              <a:t>从初始的分析模型开始，用例图本身的表达方式就体现了企业级软件开发的三大要素：界面交互</a:t>
            </a:r>
            <a:r>
              <a:rPr lang="en-US" altLang="zh-CN" dirty="0" smtClean="0">
                <a:solidFill>
                  <a:schemeClr val="tx2"/>
                </a:solidFill>
                <a:latin typeface="微软雅黑" pitchFamily="34" charset="-122"/>
              </a:rPr>
              <a:t>(V)</a:t>
            </a:r>
            <a:r>
              <a:rPr lang="zh-CN" altLang="en-US" dirty="0" smtClean="0">
                <a:solidFill>
                  <a:schemeClr val="tx2"/>
                </a:solidFill>
                <a:latin typeface="微软雅黑" pitchFamily="34" charset="-122"/>
              </a:rPr>
              <a:t>、业务逻辑</a:t>
            </a:r>
            <a:r>
              <a:rPr lang="en-US" altLang="zh-CN" dirty="0" smtClean="0">
                <a:solidFill>
                  <a:schemeClr val="tx2"/>
                </a:solidFill>
                <a:latin typeface="微软雅黑" pitchFamily="34" charset="-122"/>
              </a:rPr>
              <a:t>(M)</a:t>
            </a:r>
            <a:r>
              <a:rPr lang="zh-CN" altLang="en-US" dirty="0" smtClean="0">
                <a:solidFill>
                  <a:schemeClr val="tx2"/>
                </a:solidFill>
                <a:latin typeface="微软雅黑" pitchFamily="34" charset="-122"/>
              </a:rPr>
              <a:t>、数据实体</a:t>
            </a:r>
            <a:r>
              <a:rPr lang="en-US" altLang="zh-CN" dirty="0" smtClean="0">
                <a:solidFill>
                  <a:schemeClr val="tx2"/>
                </a:solidFill>
                <a:latin typeface="微软雅黑" pitchFamily="34" charset="-122"/>
              </a:rPr>
              <a:t>(E)</a:t>
            </a:r>
            <a:r>
              <a:rPr lang="zh-CN" altLang="en-US" dirty="0" smtClean="0">
                <a:solidFill>
                  <a:schemeClr val="tx2"/>
                </a:solidFill>
                <a:latin typeface="微软雅黑" pitchFamily="34" charset="-122"/>
              </a:rPr>
              <a:t>。</a:t>
            </a:r>
            <a:endParaRPr lang="zh-CN" altLang="en-US" dirty="0" smtClean="0">
              <a:solidFill>
                <a:schemeClr val="tx2"/>
              </a:solidFill>
            </a:endParaRPr>
          </a:p>
        </p:txBody>
      </p:sp>
      <p:sp>
        <p:nvSpPr>
          <p:cNvPr id="46084" name="灯片编号占位符 3"/>
          <p:cNvSpPr>
            <a:spLocks noGrp="1"/>
          </p:cNvSpPr>
          <p:nvPr>
            <p:ph type="sldNum" sz="quarter" idx="12"/>
          </p:nvPr>
        </p:nvSpPr>
        <p:spPr bwMode="auto">
          <a:noFill/>
          <a:ln>
            <a:miter lim="800000"/>
            <a:headEnd/>
            <a:tailEnd/>
          </a:ln>
        </p:spPr>
        <p:txBody>
          <a:bodyPr/>
          <a:lstStyle/>
          <a:p>
            <a:fld id="{E575AF2B-815C-40B7-B02F-8F10F4D64AAE}" type="slidenum">
              <a:rPr lang="zh-CN" altLang="en-US"/>
              <a:pPr/>
              <a:t>42</a:t>
            </a:fld>
            <a:endParaRPr lang="zh-CN" altLang="en-US"/>
          </a:p>
        </p:txBody>
      </p:sp>
      <p:grpSp>
        <p:nvGrpSpPr>
          <p:cNvPr id="3" name="Group 12"/>
          <p:cNvGrpSpPr>
            <a:grpSpLocks noChangeAspect="1"/>
          </p:cNvGrpSpPr>
          <p:nvPr/>
        </p:nvGrpSpPr>
        <p:grpSpPr bwMode="auto">
          <a:xfrm>
            <a:off x="2257425" y="3554413"/>
            <a:ext cx="5543550" cy="2611437"/>
            <a:chOff x="2645" y="8256"/>
            <a:chExt cx="6132" cy="1731"/>
          </a:xfrm>
        </p:grpSpPr>
        <p:sp>
          <p:nvSpPr>
            <p:cNvPr id="46086" name="AutoShape 13"/>
            <p:cNvSpPr>
              <a:spLocks noChangeAspect="1" noChangeArrowheads="1"/>
            </p:cNvSpPr>
            <p:nvPr/>
          </p:nvSpPr>
          <p:spPr bwMode="auto">
            <a:xfrm>
              <a:off x="2645" y="8256"/>
              <a:ext cx="6132" cy="1731"/>
            </a:xfrm>
            <a:prstGeom prst="rect">
              <a:avLst/>
            </a:prstGeom>
            <a:noFill/>
            <a:ln w="9525">
              <a:noFill/>
              <a:miter lim="800000"/>
              <a:headEnd/>
              <a:tailEnd/>
            </a:ln>
          </p:spPr>
          <p:txBody>
            <a:bodyPr/>
            <a:lstStyle/>
            <a:p>
              <a:pPr eaLnBrk="1" hangingPunct="1"/>
              <a:endParaRPr lang="zh-CN" altLang="en-US"/>
            </a:p>
          </p:txBody>
        </p:sp>
        <p:grpSp>
          <p:nvGrpSpPr>
            <p:cNvPr id="4" name="Group 14"/>
            <p:cNvGrpSpPr>
              <a:grpSpLocks/>
            </p:cNvGrpSpPr>
            <p:nvPr/>
          </p:nvGrpSpPr>
          <p:grpSpPr bwMode="auto">
            <a:xfrm>
              <a:off x="2881" y="8762"/>
              <a:ext cx="864" cy="775"/>
              <a:chOff x="816" y="1872"/>
              <a:chExt cx="192" cy="288"/>
            </a:xfrm>
          </p:grpSpPr>
          <p:sp>
            <p:nvSpPr>
              <p:cNvPr id="46097" name="Oval 15"/>
              <p:cNvSpPr>
                <a:spLocks noChangeArrowheads="1"/>
              </p:cNvSpPr>
              <p:nvPr/>
            </p:nvSpPr>
            <p:spPr bwMode="auto">
              <a:xfrm>
                <a:off x="864" y="1872"/>
                <a:ext cx="96" cy="96"/>
              </a:xfrm>
              <a:prstGeom prst="ellipse">
                <a:avLst/>
              </a:prstGeom>
              <a:solidFill>
                <a:srgbClr val="BBE0E3"/>
              </a:solidFill>
              <a:ln w="9525">
                <a:solidFill>
                  <a:srgbClr val="000000"/>
                </a:solidFill>
                <a:round/>
                <a:headEnd/>
                <a:tailEnd/>
              </a:ln>
            </p:spPr>
            <p:txBody>
              <a:bodyPr anchor="ctr"/>
              <a:lstStyle/>
              <a:p>
                <a:pPr eaLnBrk="1" hangingPunct="1"/>
                <a:endParaRPr lang="zh-CN" altLang="en-US"/>
              </a:p>
            </p:txBody>
          </p:sp>
          <p:sp>
            <p:nvSpPr>
              <p:cNvPr id="46098" name="Line 16"/>
              <p:cNvSpPr>
                <a:spLocks noChangeShapeType="1"/>
              </p:cNvSpPr>
              <p:nvPr/>
            </p:nvSpPr>
            <p:spPr bwMode="auto">
              <a:xfrm>
                <a:off x="864" y="2016"/>
                <a:ext cx="96" cy="0"/>
              </a:xfrm>
              <a:prstGeom prst="line">
                <a:avLst/>
              </a:prstGeom>
              <a:noFill/>
              <a:ln w="9525">
                <a:solidFill>
                  <a:srgbClr val="000000"/>
                </a:solidFill>
                <a:round/>
                <a:headEnd/>
                <a:tailEnd/>
              </a:ln>
            </p:spPr>
            <p:txBody>
              <a:bodyPr/>
              <a:lstStyle/>
              <a:p>
                <a:endParaRPr lang="zh-CN" altLang="en-US"/>
              </a:p>
            </p:txBody>
          </p:sp>
          <p:sp>
            <p:nvSpPr>
              <p:cNvPr id="46099" name="Line 17"/>
              <p:cNvSpPr>
                <a:spLocks noChangeShapeType="1"/>
              </p:cNvSpPr>
              <p:nvPr/>
            </p:nvSpPr>
            <p:spPr bwMode="auto">
              <a:xfrm>
                <a:off x="912" y="1968"/>
                <a:ext cx="0" cy="96"/>
              </a:xfrm>
              <a:prstGeom prst="line">
                <a:avLst/>
              </a:prstGeom>
              <a:noFill/>
              <a:ln w="9525">
                <a:solidFill>
                  <a:srgbClr val="000000"/>
                </a:solidFill>
                <a:round/>
                <a:headEnd/>
                <a:tailEnd/>
              </a:ln>
            </p:spPr>
            <p:txBody>
              <a:bodyPr/>
              <a:lstStyle/>
              <a:p>
                <a:endParaRPr lang="zh-CN" altLang="en-US"/>
              </a:p>
            </p:txBody>
          </p:sp>
          <p:sp>
            <p:nvSpPr>
              <p:cNvPr id="46100" name="Line 18"/>
              <p:cNvSpPr>
                <a:spLocks noChangeShapeType="1"/>
              </p:cNvSpPr>
              <p:nvPr/>
            </p:nvSpPr>
            <p:spPr bwMode="auto">
              <a:xfrm flipH="1">
                <a:off x="816" y="2064"/>
                <a:ext cx="96" cy="96"/>
              </a:xfrm>
              <a:prstGeom prst="line">
                <a:avLst/>
              </a:prstGeom>
              <a:noFill/>
              <a:ln w="9525">
                <a:solidFill>
                  <a:srgbClr val="000000"/>
                </a:solidFill>
                <a:round/>
                <a:headEnd/>
                <a:tailEnd/>
              </a:ln>
            </p:spPr>
            <p:txBody>
              <a:bodyPr/>
              <a:lstStyle/>
              <a:p>
                <a:endParaRPr lang="zh-CN" altLang="en-US"/>
              </a:p>
            </p:txBody>
          </p:sp>
          <p:sp>
            <p:nvSpPr>
              <p:cNvPr id="46101" name="Line 19"/>
              <p:cNvSpPr>
                <a:spLocks noChangeShapeType="1"/>
              </p:cNvSpPr>
              <p:nvPr/>
            </p:nvSpPr>
            <p:spPr bwMode="auto">
              <a:xfrm>
                <a:off x="912" y="2064"/>
                <a:ext cx="96" cy="96"/>
              </a:xfrm>
              <a:prstGeom prst="line">
                <a:avLst/>
              </a:prstGeom>
              <a:noFill/>
              <a:ln w="9525">
                <a:solidFill>
                  <a:srgbClr val="000000"/>
                </a:solidFill>
                <a:round/>
                <a:headEnd/>
                <a:tailEnd/>
              </a:ln>
            </p:spPr>
            <p:txBody>
              <a:bodyPr/>
              <a:lstStyle/>
              <a:p>
                <a:endParaRPr lang="zh-CN" altLang="en-US"/>
              </a:p>
            </p:txBody>
          </p:sp>
        </p:grpSp>
        <p:sp>
          <p:nvSpPr>
            <p:cNvPr id="46088" name="Oval 20"/>
            <p:cNvSpPr>
              <a:spLocks noChangeArrowheads="1"/>
            </p:cNvSpPr>
            <p:nvPr/>
          </p:nvSpPr>
          <p:spPr bwMode="auto">
            <a:xfrm>
              <a:off x="5595" y="9015"/>
              <a:ext cx="1482" cy="506"/>
            </a:xfrm>
            <a:prstGeom prst="ellipse">
              <a:avLst/>
            </a:prstGeom>
            <a:solidFill>
              <a:srgbClr val="BBE0E3"/>
            </a:solidFill>
            <a:ln w="9525">
              <a:solidFill>
                <a:srgbClr val="000000"/>
              </a:solidFill>
              <a:round/>
              <a:headEnd/>
              <a:tailEnd/>
            </a:ln>
          </p:spPr>
          <p:txBody>
            <a:bodyPr lIns="74066" tIns="0" rIns="74066" bIns="0" anchor="ctr"/>
            <a:lstStyle/>
            <a:p>
              <a:pPr eaLnBrk="1" hangingPunct="1"/>
              <a:r>
                <a:rPr lang="zh-CN" altLang="en-US" sz="1600">
                  <a:solidFill>
                    <a:srgbClr val="000000"/>
                  </a:solidFill>
                </a:rPr>
                <a:t>用例</a:t>
              </a:r>
              <a:endParaRPr lang="zh-CN" altLang="en-US" sz="1600"/>
            </a:p>
          </p:txBody>
        </p:sp>
        <p:sp>
          <p:nvSpPr>
            <p:cNvPr id="46089" name="Line 21"/>
            <p:cNvSpPr>
              <a:spLocks noChangeShapeType="1"/>
            </p:cNvSpPr>
            <p:nvPr/>
          </p:nvSpPr>
          <p:spPr bwMode="auto">
            <a:xfrm flipV="1">
              <a:off x="3707" y="9267"/>
              <a:ext cx="1888" cy="1"/>
            </a:xfrm>
            <a:prstGeom prst="line">
              <a:avLst/>
            </a:prstGeom>
            <a:noFill/>
            <a:ln w="9525">
              <a:solidFill>
                <a:srgbClr val="000000"/>
              </a:solidFill>
              <a:round/>
              <a:headEnd/>
              <a:tailEnd type="triangle" w="med" len="med"/>
            </a:ln>
          </p:spPr>
          <p:txBody>
            <a:bodyPr/>
            <a:lstStyle/>
            <a:p>
              <a:endParaRPr lang="zh-CN" altLang="en-US"/>
            </a:p>
          </p:txBody>
        </p:sp>
        <p:sp>
          <p:nvSpPr>
            <p:cNvPr id="46090" name="Text Box 22"/>
            <p:cNvSpPr txBox="1">
              <a:spLocks noChangeArrowheads="1"/>
            </p:cNvSpPr>
            <p:nvPr/>
          </p:nvSpPr>
          <p:spPr bwMode="auto">
            <a:xfrm>
              <a:off x="2881" y="9521"/>
              <a:ext cx="826" cy="466"/>
            </a:xfrm>
            <a:prstGeom prst="rect">
              <a:avLst/>
            </a:prstGeom>
            <a:noFill/>
            <a:ln w="9525">
              <a:noFill/>
              <a:miter lim="800000"/>
              <a:headEnd/>
              <a:tailEnd/>
            </a:ln>
          </p:spPr>
          <p:txBody>
            <a:bodyPr lIns="74066" tIns="37033" rIns="74066" bIns="37033"/>
            <a:lstStyle/>
            <a:p>
              <a:pPr algn="just" eaLnBrk="1" hangingPunct="1"/>
              <a:r>
                <a:rPr lang="zh-CN" altLang="en-US" sz="1600">
                  <a:solidFill>
                    <a:srgbClr val="000000"/>
                  </a:solidFill>
                </a:rPr>
                <a:t>角色</a:t>
              </a:r>
              <a:endParaRPr lang="zh-CN" altLang="en-US" sz="1600"/>
            </a:p>
          </p:txBody>
        </p:sp>
        <p:sp>
          <p:nvSpPr>
            <p:cNvPr id="46091" name="Arc 23"/>
            <p:cNvSpPr>
              <a:spLocks/>
            </p:cNvSpPr>
            <p:nvPr/>
          </p:nvSpPr>
          <p:spPr bwMode="auto">
            <a:xfrm flipH="1">
              <a:off x="4179" y="8762"/>
              <a:ext cx="493" cy="55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00"/>
              </a:solidFill>
              <a:round/>
              <a:headEnd/>
              <a:tailEnd/>
            </a:ln>
          </p:spPr>
          <p:txBody>
            <a:bodyPr anchor="ctr"/>
            <a:lstStyle/>
            <a:p>
              <a:endParaRPr lang="zh-CN" altLang="en-US"/>
            </a:p>
          </p:txBody>
        </p:sp>
        <p:sp>
          <p:nvSpPr>
            <p:cNvPr id="46092" name="Text Box 24"/>
            <p:cNvSpPr txBox="1">
              <a:spLocks noChangeArrowheads="1"/>
            </p:cNvSpPr>
            <p:nvPr/>
          </p:nvSpPr>
          <p:spPr bwMode="auto">
            <a:xfrm>
              <a:off x="4127" y="8256"/>
              <a:ext cx="1232" cy="466"/>
            </a:xfrm>
            <a:prstGeom prst="rect">
              <a:avLst/>
            </a:prstGeom>
            <a:noFill/>
            <a:ln w="9525">
              <a:noFill/>
              <a:miter lim="800000"/>
              <a:headEnd/>
              <a:tailEnd/>
            </a:ln>
          </p:spPr>
          <p:txBody>
            <a:bodyPr lIns="74066" tIns="37033" rIns="74066" bIns="37033"/>
            <a:lstStyle/>
            <a:p>
              <a:pPr algn="just" eaLnBrk="1" hangingPunct="1"/>
              <a:r>
                <a:rPr lang="en-US" altLang="zh-CN" sz="1600">
                  <a:solidFill>
                    <a:srgbClr val="000000"/>
                  </a:solidFill>
                </a:rPr>
                <a:t>View</a:t>
              </a:r>
              <a:endParaRPr lang="en-US" altLang="zh-CN" sz="1600"/>
            </a:p>
          </p:txBody>
        </p:sp>
        <p:sp>
          <p:nvSpPr>
            <p:cNvPr id="46093" name="Text Box 25"/>
            <p:cNvSpPr txBox="1">
              <a:spLocks noChangeArrowheads="1"/>
            </p:cNvSpPr>
            <p:nvPr/>
          </p:nvSpPr>
          <p:spPr bwMode="auto">
            <a:xfrm>
              <a:off x="7365" y="8296"/>
              <a:ext cx="1180" cy="466"/>
            </a:xfrm>
            <a:prstGeom prst="rect">
              <a:avLst/>
            </a:prstGeom>
            <a:noFill/>
            <a:ln w="9525">
              <a:noFill/>
              <a:miter lim="800000"/>
              <a:headEnd/>
              <a:tailEnd/>
            </a:ln>
          </p:spPr>
          <p:txBody>
            <a:bodyPr lIns="74066" tIns="37033" rIns="74066" bIns="37033"/>
            <a:lstStyle/>
            <a:p>
              <a:pPr algn="just" eaLnBrk="1" hangingPunct="1"/>
              <a:r>
                <a:rPr lang="en-US" altLang="zh-CN" sz="1600">
                  <a:solidFill>
                    <a:srgbClr val="000000"/>
                  </a:solidFill>
                </a:rPr>
                <a:t>Model</a:t>
              </a:r>
              <a:endParaRPr lang="en-US" altLang="zh-CN" sz="1600"/>
            </a:p>
          </p:txBody>
        </p:sp>
        <p:sp>
          <p:nvSpPr>
            <p:cNvPr id="46094" name="Text Box 26"/>
            <p:cNvSpPr txBox="1">
              <a:spLocks noChangeArrowheads="1"/>
            </p:cNvSpPr>
            <p:nvPr/>
          </p:nvSpPr>
          <p:spPr bwMode="auto">
            <a:xfrm>
              <a:off x="7483" y="9396"/>
              <a:ext cx="1294" cy="378"/>
            </a:xfrm>
            <a:prstGeom prst="rect">
              <a:avLst/>
            </a:prstGeom>
            <a:noFill/>
            <a:ln w="9525">
              <a:noFill/>
              <a:miter lim="800000"/>
              <a:headEnd/>
              <a:tailEnd/>
            </a:ln>
          </p:spPr>
          <p:txBody>
            <a:bodyPr lIns="74066" tIns="0" rIns="74066" bIns="37033"/>
            <a:lstStyle/>
            <a:p>
              <a:pPr algn="just" eaLnBrk="1" hangingPunct="1"/>
              <a:r>
                <a:rPr lang="en-US" altLang="zh-CN" sz="1600">
                  <a:solidFill>
                    <a:srgbClr val="000000"/>
                  </a:solidFill>
                </a:rPr>
                <a:t>Entity</a:t>
              </a:r>
              <a:endParaRPr lang="en-US" altLang="zh-CN" sz="1600"/>
            </a:p>
          </p:txBody>
        </p:sp>
        <p:sp>
          <p:nvSpPr>
            <p:cNvPr id="46095" name="Arc 27"/>
            <p:cNvSpPr>
              <a:spLocks/>
            </p:cNvSpPr>
            <p:nvPr/>
          </p:nvSpPr>
          <p:spPr bwMode="auto">
            <a:xfrm rot="-3661393">
              <a:off x="6732" y="8635"/>
              <a:ext cx="759" cy="507"/>
            </a:xfrm>
            <a:custGeom>
              <a:avLst/>
              <a:gdLst>
                <a:gd name="T0" fmla="*/ 0 w 19846"/>
                <a:gd name="T1" fmla="*/ 0 h 21600"/>
                <a:gd name="T2" fmla="*/ 0 w 19846"/>
                <a:gd name="T3" fmla="*/ 0 h 21600"/>
                <a:gd name="T4" fmla="*/ 0 w 19846"/>
                <a:gd name="T5" fmla="*/ 0 h 21600"/>
                <a:gd name="T6" fmla="*/ 0 60000 65536"/>
                <a:gd name="T7" fmla="*/ 0 60000 65536"/>
                <a:gd name="T8" fmla="*/ 0 60000 65536"/>
                <a:gd name="T9" fmla="*/ 0 w 19846"/>
                <a:gd name="T10" fmla="*/ 0 h 21600"/>
                <a:gd name="T11" fmla="*/ 19846 w 19846"/>
                <a:gd name="T12" fmla="*/ 21600 h 21600"/>
              </a:gdLst>
              <a:ahLst/>
              <a:cxnLst>
                <a:cxn ang="T6">
                  <a:pos x="T0" y="T1"/>
                </a:cxn>
                <a:cxn ang="T7">
                  <a:pos x="T2" y="T3"/>
                </a:cxn>
                <a:cxn ang="T8">
                  <a:pos x="T4" y="T5"/>
                </a:cxn>
              </a:cxnLst>
              <a:rect l="T9" t="T10" r="T11" b="T12"/>
              <a:pathLst>
                <a:path w="19846" h="21600" fill="none" extrusionOk="0">
                  <a:moveTo>
                    <a:pt x="-1" y="0"/>
                  </a:moveTo>
                  <a:cubicBezTo>
                    <a:pt x="8634" y="0"/>
                    <a:pt x="16438" y="5141"/>
                    <a:pt x="19846" y="13074"/>
                  </a:cubicBezTo>
                </a:path>
                <a:path w="19846" h="21600" stroke="0" extrusionOk="0">
                  <a:moveTo>
                    <a:pt x="-1" y="0"/>
                  </a:moveTo>
                  <a:cubicBezTo>
                    <a:pt x="8634" y="0"/>
                    <a:pt x="16438" y="5141"/>
                    <a:pt x="19846" y="13074"/>
                  </a:cubicBezTo>
                  <a:lnTo>
                    <a:pt x="0" y="21600"/>
                  </a:lnTo>
                  <a:lnTo>
                    <a:pt x="-1" y="0"/>
                  </a:lnTo>
                  <a:close/>
                </a:path>
              </a:pathLst>
            </a:custGeom>
            <a:noFill/>
            <a:ln w="9525">
              <a:solidFill>
                <a:srgbClr val="000000"/>
              </a:solidFill>
              <a:round/>
              <a:headEnd/>
              <a:tailEnd/>
            </a:ln>
          </p:spPr>
          <p:txBody>
            <a:bodyPr anchor="ctr"/>
            <a:lstStyle/>
            <a:p>
              <a:endParaRPr lang="zh-CN" altLang="en-US"/>
            </a:p>
          </p:txBody>
        </p:sp>
        <p:sp>
          <p:nvSpPr>
            <p:cNvPr id="46096" name="Arc 28"/>
            <p:cNvSpPr>
              <a:spLocks/>
            </p:cNvSpPr>
            <p:nvPr/>
          </p:nvSpPr>
          <p:spPr bwMode="auto">
            <a:xfrm flipV="1">
              <a:off x="6421" y="9521"/>
              <a:ext cx="848" cy="253"/>
            </a:xfrm>
            <a:custGeom>
              <a:avLst/>
              <a:gdLst>
                <a:gd name="T0" fmla="*/ 0 w 27807"/>
                <a:gd name="T1" fmla="*/ 0 h 30212"/>
                <a:gd name="T2" fmla="*/ 0 w 27807"/>
                <a:gd name="T3" fmla="*/ 0 h 30212"/>
                <a:gd name="T4" fmla="*/ 0 w 27807"/>
                <a:gd name="T5" fmla="*/ 0 h 30212"/>
                <a:gd name="T6" fmla="*/ 0 60000 65536"/>
                <a:gd name="T7" fmla="*/ 0 60000 65536"/>
                <a:gd name="T8" fmla="*/ 0 60000 65536"/>
                <a:gd name="T9" fmla="*/ 0 w 27807"/>
                <a:gd name="T10" fmla="*/ 0 h 30212"/>
                <a:gd name="T11" fmla="*/ 27807 w 27807"/>
                <a:gd name="T12" fmla="*/ 30212 h 30212"/>
              </a:gdLst>
              <a:ahLst/>
              <a:cxnLst>
                <a:cxn ang="T6">
                  <a:pos x="T0" y="T1"/>
                </a:cxn>
                <a:cxn ang="T7">
                  <a:pos x="T2" y="T3"/>
                </a:cxn>
                <a:cxn ang="T8">
                  <a:pos x="T4" y="T5"/>
                </a:cxn>
              </a:cxnLst>
              <a:rect l="T9" t="T10" r="T11" b="T12"/>
              <a:pathLst>
                <a:path w="27807" h="30212" fill="none" extrusionOk="0">
                  <a:moveTo>
                    <a:pt x="1791" y="30211"/>
                  </a:moveTo>
                  <a:cubicBezTo>
                    <a:pt x="609" y="27494"/>
                    <a:pt x="0" y="24563"/>
                    <a:pt x="0" y="21600"/>
                  </a:cubicBezTo>
                  <a:cubicBezTo>
                    <a:pt x="0" y="9670"/>
                    <a:pt x="9670" y="0"/>
                    <a:pt x="21600" y="0"/>
                  </a:cubicBezTo>
                  <a:cubicBezTo>
                    <a:pt x="23702" y="-1"/>
                    <a:pt x="25793" y="306"/>
                    <a:pt x="27806" y="911"/>
                  </a:cubicBezTo>
                </a:path>
                <a:path w="27807" h="30212" stroke="0" extrusionOk="0">
                  <a:moveTo>
                    <a:pt x="1791" y="30211"/>
                  </a:moveTo>
                  <a:cubicBezTo>
                    <a:pt x="609" y="27494"/>
                    <a:pt x="0" y="24563"/>
                    <a:pt x="0" y="21600"/>
                  </a:cubicBezTo>
                  <a:cubicBezTo>
                    <a:pt x="0" y="9670"/>
                    <a:pt x="9670" y="0"/>
                    <a:pt x="21600" y="0"/>
                  </a:cubicBezTo>
                  <a:cubicBezTo>
                    <a:pt x="23702" y="-1"/>
                    <a:pt x="25793" y="306"/>
                    <a:pt x="27806" y="911"/>
                  </a:cubicBezTo>
                  <a:lnTo>
                    <a:pt x="21600" y="21600"/>
                  </a:lnTo>
                  <a:lnTo>
                    <a:pt x="1791" y="30211"/>
                  </a:lnTo>
                  <a:close/>
                </a:path>
              </a:pathLst>
            </a:custGeom>
            <a:noFill/>
            <a:ln w="9525">
              <a:solidFill>
                <a:srgbClr val="000000"/>
              </a:solidFill>
              <a:round/>
              <a:headEnd/>
              <a:tailEnd/>
            </a:ln>
          </p:spPr>
          <p:txBody>
            <a:bodyPr anchor="ctr"/>
            <a:lstStyle/>
            <a:p>
              <a:endParaRPr lang="zh-CN" altLang="en-US"/>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pPr>
              <a:defRPr/>
            </a:pPr>
            <a:r>
              <a:rPr b="1" dirty="0"/>
              <a:t>以</a:t>
            </a:r>
            <a:r>
              <a:rPr lang="en-US" altLang="zh-CN" b="1" dirty="0"/>
              <a:t>VME</a:t>
            </a:r>
            <a:r>
              <a:rPr b="1" dirty="0"/>
              <a:t>为主线</a:t>
            </a:r>
          </a:p>
        </p:txBody>
      </p:sp>
      <p:sp>
        <p:nvSpPr>
          <p:cNvPr id="47107" name="内容占位符 4"/>
          <p:cNvSpPr>
            <a:spLocks noGrp="1"/>
          </p:cNvSpPr>
          <p:nvPr>
            <p:ph idx="1"/>
          </p:nvPr>
        </p:nvSpPr>
        <p:spPr>
          <a:xfrm>
            <a:off x="457200" y="1412875"/>
            <a:ext cx="8229600" cy="4895850"/>
          </a:xfrm>
        </p:spPr>
        <p:txBody>
          <a:bodyPr/>
          <a:lstStyle/>
          <a:p>
            <a:r>
              <a:rPr lang="zh-CN" altLang="en-US" dirty="0" smtClean="0">
                <a:solidFill>
                  <a:schemeClr val="tx2"/>
                </a:solidFill>
              </a:rPr>
              <a:t>角色与用例之间反映的就是人与计算机（或系统与系统）的</a:t>
            </a:r>
            <a:r>
              <a:rPr lang="zh-CN" altLang="en-US" dirty="0" smtClean="0">
                <a:solidFill>
                  <a:srgbClr val="FF0000"/>
                </a:solidFill>
              </a:rPr>
              <a:t>交互界面</a:t>
            </a:r>
            <a:r>
              <a:rPr lang="en-US" altLang="zh-CN" dirty="0" smtClean="0">
                <a:solidFill>
                  <a:srgbClr val="FF0000"/>
                </a:solidFill>
              </a:rPr>
              <a:t>(View)</a:t>
            </a:r>
            <a:r>
              <a:rPr lang="zh-CN" altLang="en-US" dirty="0" smtClean="0">
                <a:solidFill>
                  <a:schemeClr val="tx2"/>
                </a:solidFill>
              </a:rPr>
              <a:t>，用例就是完成业务操作，而业务操作一定涉及到</a:t>
            </a:r>
            <a:r>
              <a:rPr lang="zh-CN" altLang="en-US" dirty="0" smtClean="0">
                <a:solidFill>
                  <a:srgbClr val="FF0000"/>
                </a:solidFill>
              </a:rPr>
              <a:t>逻辑运算</a:t>
            </a:r>
            <a:r>
              <a:rPr lang="en-US" altLang="zh-CN" dirty="0" smtClean="0">
                <a:solidFill>
                  <a:srgbClr val="FF0000"/>
                </a:solidFill>
              </a:rPr>
              <a:t>(Model)</a:t>
            </a:r>
            <a:r>
              <a:rPr lang="zh-CN" altLang="en-US" dirty="0" smtClean="0">
                <a:solidFill>
                  <a:schemeClr val="tx2"/>
                </a:solidFill>
              </a:rPr>
              <a:t>和被操作的</a:t>
            </a:r>
            <a:r>
              <a:rPr lang="zh-CN" altLang="en-US" dirty="0" smtClean="0">
                <a:solidFill>
                  <a:srgbClr val="FF0000"/>
                </a:solidFill>
              </a:rPr>
              <a:t>数据</a:t>
            </a:r>
            <a:r>
              <a:rPr lang="en-US" altLang="zh-CN" dirty="0" smtClean="0">
                <a:solidFill>
                  <a:srgbClr val="FF0000"/>
                </a:solidFill>
              </a:rPr>
              <a:t>(Entity)</a:t>
            </a:r>
            <a:r>
              <a:rPr lang="zh-CN" altLang="en-US" dirty="0" smtClean="0">
                <a:solidFill>
                  <a:schemeClr val="tx2"/>
                </a:solidFill>
              </a:rPr>
              <a:t>，因此对每个角色与用例关系中找出界面、逻辑和实体三个类。因此从</a:t>
            </a:r>
            <a:r>
              <a:rPr lang="en-US" altLang="zh-CN" dirty="0" smtClean="0">
                <a:solidFill>
                  <a:schemeClr val="tx2"/>
                </a:solidFill>
              </a:rPr>
              <a:t>OOA</a:t>
            </a:r>
            <a:r>
              <a:rPr lang="zh-CN" altLang="en-US" dirty="0" smtClean="0">
                <a:solidFill>
                  <a:schemeClr val="tx2"/>
                </a:solidFill>
              </a:rPr>
              <a:t>到</a:t>
            </a:r>
            <a:r>
              <a:rPr lang="en-US" altLang="zh-CN" dirty="0" smtClean="0">
                <a:solidFill>
                  <a:schemeClr val="tx2"/>
                </a:solidFill>
              </a:rPr>
              <a:t>OOD</a:t>
            </a:r>
            <a:r>
              <a:rPr lang="zh-CN" altLang="en-US" dirty="0" smtClean="0">
                <a:solidFill>
                  <a:schemeClr val="tx2"/>
                </a:solidFill>
              </a:rPr>
              <a:t>可以充分做到以</a:t>
            </a:r>
            <a:r>
              <a:rPr lang="en-US" altLang="zh-CN" dirty="0" smtClean="0">
                <a:solidFill>
                  <a:schemeClr val="tx2"/>
                </a:solidFill>
              </a:rPr>
              <a:t>VME</a:t>
            </a:r>
            <a:r>
              <a:rPr lang="zh-CN" altLang="en-US" dirty="0" smtClean="0">
                <a:solidFill>
                  <a:schemeClr val="tx2"/>
                </a:solidFill>
              </a:rPr>
              <a:t>为主线进行。</a:t>
            </a:r>
          </a:p>
          <a:p>
            <a:endParaRPr lang="zh-CN" altLang="en-US" dirty="0" smtClean="0"/>
          </a:p>
        </p:txBody>
      </p:sp>
    </p:spTree>
  </p:cSld>
  <p:clrMapOvr>
    <a:masterClrMapping/>
  </p:clrMapOvr>
  <p:transition spd="slow" advClick="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一体化开发</a:t>
            </a:r>
          </a:p>
        </p:txBody>
      </p:sp>
      <p:sp>
        <p:nvSpPr>
          <p:cNvPr id="48131" name="内容占位符 2"/>
          <p:cNvSpPr>
            <a:spLocks noGrp="1"/>
          </p:cNvSpPr>
          <p:nvPr>
            <p:ph idx="1"/>
          </p:nvPr>
        </p:nvSpPr>
        <p:spPr>
          <a:xfrm>
            <a:off x="457200" y="1412875"/>
            <a:ext cx="8229600" cy="4895850"/>
          </a:xfrm>
        </p:spPr>
        <p:txBody>
          <a:bodyPr/>
          <a:lstStyle/>
          <a:p>
            <a:r>
              <a:rPr lang="zh-CN" altLang="en-US" dirty="0" smtClean="0">
                <a:solidFill>
                  <a:schemeClr val="tx2"/>
                </a:solidFill>
              </a:rPr>
              <a:t>一体化是指 ：</a:t>
            </a:r>
          </a:p>
          <a:p>
            <a:pPr lvl="1"/>
            <a:r>
              <a:rPr lang="zh-CN" altLang="en-US" dirty="0" smtClean="0"/>
              <a:t>① 使用</a:t>
            </a:r>
            <a:r>
              <a:rPr lang="en-US" altLang="zh-CN" dirty="0" smtClean="0"/>
              <a:t>UML</a:t>
            </a:r>
            <a:r>
              <a:rPr lang="zh-CN" altLang="en-US" dirty="0" smtClean="0"/>
              <a:t>建模全过程，从</a:t>
            </a:r>
            <a:r>
              <a:rPr lang="en-US" altLang="zh-CN" dirty="0" smtClean="0"/>
              <a:t>OOA</a:t>
            </a:r>
            <a:r>
              <a:rPr lang="zh-CN" altLang="en-US" dirty="0" smtClean="0"/>
              <a:t>开始到</a:t>
            </a:r>
            <a:r>
              <a:rPr lang="en-US" altLang="zh-CN" dirty="0" smtClean="0"/>
              <a:t>OOD</a:t>
            </a:r>
            <a:r>
              <a:rPr lang="zh-CN" altLang="en-US" dirty="0" smtClean="0"/>
              <a:t>一直遵循</a:t>
            </a:r>
            <a:r>
              <a:rPr lang="en-US" altLang="zh-CN" dirty="0" smtClean="0"/>
              <a:t>MVC</a:t>
            </a:r>
            <a:r>
              <a:rPr lang="zh-CN" altLang="en-US" dirty="0" smtClean="0"/>
              <a:t>模式，更准确地说是</a:t>
            </a:r>
            <a:r>
              <a:rPr lang="en-US" altLang="zh-CN" dirty="0" smtClean="0"/>
              <a:t>MVE</a:t>
            </a:r>
            <a:r>
              <a:rPr lang="zh-CN" altLang="en-US" dirty="0" smtClean="0"/>
              <a:t>模式，直到完成详细设计乃至实现；</a:t>
            </a:r>
          </a:p>
          <a:p>
            <a:pPr lvl="1"/>
            <a:r>
              <a:rPr lang="zh-CN" altLang="en-US" dirty="0" smtClean="0"/>
              <a:t>② 把架构的分层与</a:t>
            </a:r>
            <a:r>
              <a:rPr lang="en-US" altLang="zh-CN" dirty="0" smtClean="0"/>
              <a:t>MVE</a:t>
            </a:r>
            <a:r>
              <a:rPr lang="zh-CN" altLang="en-US" dirty="0" smtClean="0"/>
              <a:t>设计模式的分层有机地融为一体，两者即相互支撑又责任清晰；</a:t>
            </a:r>
            <a:r>
              <a:rPr lang="en-US" altLang="zh-CN" dirty="0" smtClean="0"/>
              <a:t>MVC</a:t>
            </a:r>
            <a:r>
              <a:rPr lang="zh-CN" altLang="en-US" dirty="0" smtClean="0"/>
              <a:t>是思想方法，架构是落实</a:t>
            </a:r>
            <a:r>
              <a:rPr lang="en-US" altLang="zh-CN" dirty="0" smtClean="0"/>
              <a:t>MVC</a:t>
            </a:r>
            <a:r>
              <a:rPr lang="zh-CN" altLang="en-US" dirty="0" smtClean="0"/>
              <a:t>、使</a:t>
            </a:r>
            <a:r>
              <a:rPr lang="en-US" altLang="zh-CN" dirty="0" smtClean="0"/>
              <a:t>MVC</a:t>
            </a:r>
            <a:r>
              <a:rPr lang="zh-CN" altLang="en-US" dirty="0" smtClean="0"/>
              <a:t>得以轻松实现的载体。</a:t>
            </a:r>
          </a:p>
          <a:p>
            <a:endParaRPr lang="zh-CN" altLang="en-US" dirty="0" smtClean="0"/>
          </a:p>
        </p:txBody>
      </p:sp>
      <p:sp>
        <p:nvSpPr>
          <p:cNvPr id="48132" name="灯片编号占位符 3"/>
          <p:cNvSpPr>
            <a:spLocks noGrp="1"/>
          </p:cNvSpPr>
          <p:nvPr>
            <p:ph type="sldNum" sz="quarter" idx="12"/>
          </p:nvPr>
        </p:nvSpPr>
        <p:spPr bwMode="auto">
          <a:noFill/>
          <a:ln>
            <a:miter lim="800000"/>
            <a:headEnd/>
            <a:tailEnd/>
          </a:ln>
        </p:spPr>
        <p:txBody>
          <a:bodyPr/>
          <a:lstStyle/>
          <a:p>
            <a:fld id="{D87FCF08-537C-42E6-A7A3-3F87D8BA886E}" type="slidenum">
              <a:rPr lang="zh-CN" altLang="en-US"/>
              <a:pPr/>
              <a:t>44</a:t>
            </a:fld>
            <a:endParaRPr lang="zh-CN"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9" name="Rectangle 7"/>
          <p:cNvSpPr>
            <a:spLocks noChangeArrowheads="1"/>
          </p:cNvSpPr>
          <p:nvPr/>
        </p:nvSpPr>
        <p:spPr bwMode="auto">
          <a:xfrm>
            <a:off x="1485900" y="1412875"/>
            <a:ext cx="7658100" cy="4348163"/>
          </a:xfrm>
          <a:prstGeom prst="rect">
            <a:avLst/>
          </a:prstGeom>
          <a:noFill/>
          <a:ln w="9525">
            <a:noFill/>
            <a:miter lim="800000"/>
            <a:headEnd/>
            <a:tailEnd/>
          </a:ln>
        </p:spPr>
        <p:txBody>
          <a:bodyPr/>
          <a:lstStyle/>
          <a:p>
            <a:pPr marL="630238" indent="-630238" eaLnBrk="1" hangingPunct="1">
              <a:spcBef>
                <a:spcPct val="55000"/>
              </a:spcBef>
              <a:buFont typeface="Wingdings" pitchFamily="2" charset="2"/>
              <a:buNone/>
            </a:pPr>
            <a:endParaRPr lang="zh-CN" altLang="en-US" sz="1400" b="1"/>
          </a:p>
        </p:txBody>
      </p:sp>
      <p:grpSp>
        <p:nvGrpSpPr>
          <p:cNvPr id="3" name="Group 206"/>
          <p:cNvGrpSpPr>
            <a:grpSpLocks noChangeAspect="1"/>
          </p:cNvGrpSpPr>
          <p:nvPr/>
        </p:nvGrpSpPr>
        <p:grpSpPr bwMode="auto">
          <a:xfrm>
            <a:off x="-214282" y="1387497"/>
            <a:ext cx="9144000" cy="5184775"/>
            <a:chOff x="1927" y="1202"/>
            <a:chExt cx="8740" cy="6055"/>
          </a:xfrm>
        </p:grpSpPr>
        <p:sp>
          <p:nvSpPr>
            <p:cNvPr id="49160" name="AutoShape 290"/>
            <p:cNvSpPr>
              <a:spLocks noChangeAspect="1" noChangeArrowheads="1" noTextEdit="1"/>
            </p:cNvSpPr>
            <p:nvPr/>
          </p:nvSpPr>
          <p:spPr bwMode="auto">
            <a:xfrm>
              <a:off x="1927" y="1538"/>
              <a:ext cx="8740" cy="5719"/>
            </a:xfrm>
            <a:prstGeom prst="rect">
              <a:avLst/>
            </a:prstGeom>
            <a:noFill/>
            <a:ln w="9525">
              <a:noFill/>
              <a:miter lim="800000"/>
              <a:headEnd/>
              <a:tailEnd/>
            </a:ln>
          </p:spPr>
          <p:txBody>
            <a:bodyPr/>
            <a:lstStyle/>
            <a:p>
              <a:endParaRPr lang="zh-CN" altLang="en-US"/>
            </a:p>
          </p:txBody>
        </p:sp>
        <p:sp>
          <p:nvSpPr>
            <p:cNvPr id="49161" name="Line 289"/>
            <p:cNvSpPr>
              <a:spLocks noChangeShapeType="1"/>
            </p:cNvSpPr>
            <p:nvPr/>
          </p:nvSpPr>
          <p:spPr bwMode="auto">
            <a:xfrm>
              <a:off x="7473" y="4067"/>
              <a:ext cx="2950" cy="1"/>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49162" name="Text Box 288"/>
            <p:cNvSpPr txBox="1">
              <a:spLocks noChangeArrowheads="1"/>
            </p:cNvSpPr>
            <p:nvPr/>
          </p:nvSpPr>
          <p:spPr bwMode="auto">
            <a:xfrm>
              <a:off x="3815" y="3815"/>
              <a:ext cx="1062" cy="506"/>
            </a:xfrm>
            <a:prstGeom prst="rect">
              <a:avLst/>
            </a:prstGeom>
            <a:solidFill>
              <a:srgbClr val="FFFFFF"/>
            </a:solidFill>
            <a:ln w="9525">
              <a:noFill/>
              <a:miter lim="800000"/>
              <a:headEnd/>
              <a:tailEnd/>
            </a:ln>
          </p:spPr>
          <p:txBody>
            <a:bodyPr/>
            <a:lstStyle/>
            <a:p>
              <a:r>
                <a:rPr lang="en-US" altLang="zh-CN" sz="1400" b="1">
                  <a:solidFill>
                    <a:srgbClr val="FF0000"/>
                  </a:solidFill>
                  <a:latin typeface="Times New Roman" pitchFamily="18" charset="0"/>
                  <a:cs typeface="Times New Roman" pitchFamily="18" charset="0"/>
                </a:rPr>
                <a:t>VM</a:t>
              </a:r>
              <a:r>
                <a:rPr lang="zh-CN" altLang="en-US" sz="1400" b="1">
                  <a:solidFill>
                    <a:srgbClr val="FF0000"/>
                  </a:solidFill>
                  <a:latin typeface="Times New Roman" pitchFamily="18" charset="0"/>
                  <a:cs typeface="Times New Roman" pitchFamily="18" charset="0"/>
                </a:rPr>
                <a:t>映射</a:t>
              </a:r>
              <a:endParaRPr lang="zh-CN" altLang="en-US" sz="1400" b="1">
                <a:cs typeface="Times New Roman" pitchFamily="18" charset="0"/>
              </a:endParaRPr>
            </a:p>
          </p:txBody>
        </p:sp>
        <p:sp>
          <p:nvSpPr>
            <p:cNvPr id="49163" name="Text Box 287"/>
            <p:cNvSpPr txBox="1">
              <a:spLocks noChangeArrowheads="1"/>
            </p:cNvSpPr>
            <p:nvPr/>
          </p:nvSpPr>
          <p:spPr bwMode="auto">
            <a:xfrm>
              <a:off x="8771" y="3815"/>
              <a:ext cx="1062" cy="506"/>
            </a:xfrm>
            <a:prstGeom prst="rect">
              <a:avLst/>
            </a:prstGeom>
            <a:solidFill>
              <a:srgbClr val="FFFFFF"/>
            </a:solidFill>
            <a:ln w="9525">
              <a:noFill/>
              <a:miter lim="800000"/>
              <a:headEnd/>
              <a:tailEnd/>
            </a:ln>
          </p:spPr>
          <p:txBody>
            <a:bodyPr/>
            <a:lstStyle/>
            <a:p>
              <a:r>
                <a:rPr lang="en-US" altLang="zh-CN" sz="1400" b="1">
                  <a:solidFill>
                    <a:srgbClr val="FF0000"/>
                  </a:solidFill>
                  <a:latin typeface="Times New Roman" pitchFamily="18" charset="0"/>
                  <a:cs typeface="Times New Roman" pitchFamily="18" charset="0"/>
                </a:rPr>
                <a:t>OR</a:t>
              </a:r>
              <a:r>
                <a:rPr lang="zh-CN" altLang="en-US" sz="1400" b="1">
                  <a:solidFill>
                    <a:srgbClr val="FF0000"/>
                  </a:solidFill>
                  <a:latin typeface="Times New Roman" pitchFamily="18" charset="0"/>
                  <a:cs typeface="Times New Roman" pitchFamily="18" charset="0"/>
                </a:rPr>
                <a:t>映射</a:t>
              </a:r>
              <a:endParaRPr lang="zh-CN" altLang="en-US" sz="1400" b="1">
                <a:cs typeface="Times New Roman" pitchFamily="18" charset="0"/>
              </a:endParaRPr>
            </a:p>
          </p:txBody>
        </p:sp>
        <p:sp>
          <p:nvSpPr>
            <p:cNvPr id="49164" name="Oval 286"/>
            <p:cNvSpPr>
              <a:spLocks noChangeArrowheads="1"/>
            </p:cNvSpPr>
            <p:nvPr/>
          </p:nvSpPr>
          <p:spPr bwMode="auto">
            <a:xfrm>
              <a:off x="7355" y="1669"/>
              <a:ext cx="1375" cy="723"/>
            </a:xfrm>
            <a:prstGeom prst="ellipse">
              <a:avLst/>
            </a:prstGeom>
            <a:solidFill>
              <a:srgbClr val="BBE0E3"/>
            </a:solidFill>
            <a:ln w="9525">
              <a:solidFill>
                <a:srgbClr val="000000"/>
              </a:solidFill>
              <a:round/>
              <a:headEnd/>
              <a:tailEnd/>
            </a:ln>
          </p:spPr>
          <p:txBody>
            <a:bodyPr lIns="57672" tIns="28836" rIns="57672" bIns="28836" anchor="ctr"/>
            <a:lstStyle/>
            <a:p>
              <a:pPr algn="ctr"/>
              <a:r>
                <a:rPr lang="en-US" altLang="zh-CN" sz="1400" b="1">
                  <a:solidFill>
                    <a:srgbClr val="000000"/>
                  </a:solidFill>
                  <a:cs typeface="Arial" charset="0"/>
                </a:rPr>
                <a:t>Case</a:t>
              </a:r>
              <a:endParaRPr lang="en-US" altLang="zh-CN" sz="1400" b="1">
                <a:cs typeface="Arial" charset="0"/>
              </a:endParaRPr>
            </a:p>
          </p:txBody>
        </p:sp>
        <p:sp>
          <p:nvSpPr>
            <p:cNvPr id="49165" name="Line 285"/>
            <p:cNvSpPr>
              <a:spLocks noChangeShapeType="1"/>
            </p:cNvSpPr>
            <p:nvPr/>
          </p:nvSpPr>
          <p:spPr bwMode="auto">
            <a:xfrm flipV="1">
              <a:off x="4523" y="2044"/>
              <a:ext cx="2832" cy="1"/>
            </a:xfrm>
            <a:prstGeom prst="line">
              <a:avLst/>
            </a:prstGeom>
            <a:noFill/>
            <a:ln w="9525">
              <a:solidFill>
                <a:srgbClr val="000000"/>
              </a:solidFill>
              <a:round/>
              <a:headEnd/>
              <a:tailEnd type="triangle" w="med" len="med"/>
            </a:ln>
          </p:spPr>
          <p:txBody>
            <a:bodyPr/>
            <a:lstStyle/>
            <a:p>
              <a:endParaRPr lang="zh-CN" altLang="en-US"/>
            </a:p>
          </p:txBody>
        </p:sp>
        <p:grpSp>
          <p:nvGrpSpPr>
            <p:cNvPr id="4" name="Group 277"/>
            <p:cNvGrpSpPr>
              <a:grpSpLocks/>
            </p:cNvGrpSpPr>
            <p:nvPr/>
          </p:nvGrpSpPr>
          <p:grpSpPr bwMode="auto">
            <a:xfrm>
              <a:off x="4099" y="1536"/>
              <a:ext cx="1029" cy="1178"/>
              <a:chOff x="1440" y="1008"/>
              <a:chExt cx="606" cy="558"/>
            </a:xfrm>
          </p:grpSpPr>
          <p:grpSp>
            <p:nvGrpSpPr>
              <p:cNvPr id="5" name="Group 279"/>
              <p:cNvGrpSpPr>
                <a:grpSpLocks/>
              </p:cNvGrpSpPr>
              <p:nvPr/>
            </p:nvGrpSpPr>
            <p:grpSpPr bwMode="auto">
              <a:xfrm>
                <a:off x="1440" y="1008"/>
                <a:ext cx="336" cy="384"/>
                <a:chOff x="816" y="1872"/>
                <a:chExt cx="192" cy="288"/>
              </a:xfrm>
            </p:grpSpPr>
            <p:sp>
              <p:nvSpPr>
                <p:cNvPr id="49239" name="Oval 284"/>
                <p:cNvSpPr>
                  <a:spLocks noChangeArrowheads="1"/>
                </p:cNvSpPr>
                <p:nvPr/>
              </p:nvSpPr>
              <p:spPr bwMode="auto">
                <a:xfrm>
                  <a:off x="864" y="1872"/>
                  <a:ext cx="96" cy="96"/>
                </a:xfrm>
                <a:prstGeom prst="ellipse">
                  <a:avLst/>
                </a:prstGeom>
                <a:solidFill>
                  <a:srgbClr val="BBE0E3"/>
                </a:solidFill>
                <a:ln w="9525">
                  <a:solidFill>
                    <a:srgbClr val="000000"/>
                  </a:solidFill>
                  <a:round/>
                  <a:headEnd/>
                  <a:tailEnd/>
                </a:ln>
              </p:spPr>
              <p:txBody>
                <a:bodyPr anchor="ctr"/>
                <a:lstStyle/>
                <a:p>
                  <a:pPr eaLnBrk="1" hangingPunct="1"/>
                  <a:endParaRPr lang="zh-CN" altLang="en-US"/>
                </a:p>
              </p:txBody>
            </p:sp>
            <p:sp>
              <p:nvSpPr>
                <p:cNvPr id="49240" name="Line 283"/>
                <p:cNvSpPr>
                  <a:spLocks noChangeShapeType="1"/>
                </p:cNvSpPr>
                <p:nvPr/>
              </p:nvSpPr>
              <p:spPr bwMode="auto">
                <a:xfrm>
                  <a:off x="864" y="2016"/>
                  <a:ext cx="96" cy="0"/>
                </a:xfrm>
                <a:prstGeom prst="line">
                  <a:avLst/>
                </a:prstGeom>
                <a:noFill/>
                <a:ln w="9525">
                  <a:solidFill>
                    <a:srgbClr val="000000"/>
                  </a:solidFill>
                  <a:round/>
                  <a:headEnd/>
                  <a:tailEnd/>
                </a:ln>
              </p:spPr>
              <p:txBody>
                <a:bodyPr/>
                <a:lstStyle/>
                <a:p>
                  <a:endParaRPr lang="zh-CN" altLang="en-US"/>
                </a:p>
              </p:txBody>
            </p:sp>
            <p:sp>
              <p:nvSpPr>
                <p:cNvPr id="49241" name="Line 282"/>
                <p:cNvSpPr>
                  <a:spLocks noChangeShapeType="1"/>
                </p:cNvSpPr>
                <p:nvPr/>
              </p:nvSpPr>
              <p:spPr bwMode="auto">
                <a:xfrm>
                  <a:off x="912" y="1968"/>
                  <a:ext cx="0" cy="96"/>
                </a:xfrm>
                <a:prstGeom prst="line">
                  <a:avLst/>
                </a:prstGeom>
                <a:noFill/>
                <a:ln w="9525">
                  <a:solidFill>
                    <a:srgbClr val="000000"/>
                  </a:solidFill>
                  <a:round/>
                  <a:headEnd/>
                  <a:tailEnd/>
                </a:ln>
              </p:spPr>
              <p:txBody>
                <a:bodyPr/>
                <a:lstStyle/>
                <a:p>
                  <a:endParaRPr lang="zh-CN" altLang="en-US"/>
                </a:p>
              </p:txBody>
            </p:sp>
            <p:sp>
              <p:nvSpPr>
                <p:cNvPr id="49242" name="Line 281"/>
                <p:cNvSpPr>
                  <a:spLocks noChangeShapeType="1"/>
                </p:cNvSpPr>
                <p:nvPr/>
              </p:nvSpPr>
              <p:spPr bwMode="auto">
                <a:xfrm flipH="1">
                  <a:off x="816" y="2064"/>
                  <a:ext cx="96" cy="96"/>
                </a:xfrm>
                <a:prstGeom prst="line">
                  <a:avLst/>
                </a:prstGeom>
                <a:noFill/>
                <a:ln w="9525">
                  <a:solidFill>
                    <a:srgbClr val="000000"/>
                  </a:solidFill>
                  <a:round/>
                  <a:headEnd/>
                  <a:tailEnd/>
                </a:ln>
              </p:spPr>
              <p:txBody>
                <a:bodyPr/>
                <a:lstStyle/>
                <a:p>
                  <a:endParaRPr lang="zh-CN" altLang="en-US"/>
                </a:p>
              </p:txBody>
            </p:sp>
            <p:sp>
              <p:nvSpPr>
                <p:cNvPr id="49243" name="Line 280"/>
                <p:cNvSpPr>
                  <a:spLocks noChangeShapeType="1"/>
                </p:cNvSpPr>
                <p:nvPr/>
              </p:nvSpPr>
              <p:spPr bwMode="auto">
                <a:xfrm>
                  <a:off x="912" y="2064"/>
                  <a:ext cx="96" cy="96"/>
                </a:xfrm>
                <a:prstGeom prst="line">
                  <a:avLst/>
                </a:prstGeom>
                <a:noFill/>
                <a:ln w="9525">
                  <a:solidFill>
                    <a:srgbClr val="000000"/>
                  </a:solidFill>
                  <a:round/>
                  <a:headEnd/>
                  <a:tailEnd/>
                </a:ln>
              </p:spPr>
              <p:txBody>
                <a:bodyPr/>
                <a:lstStyle/>
                <a:p>
                  <a:endParaRPr lang="zh-CN" altLang="en-US"/>
                </a:p>
              </p:txBody>
            </p:sp>
          </p:grpSp>
          <p:sp>
            <p:nvSpPr>
              <p:cNvPr id="49238" name="Text Box 278"/>
              <p:cNvSpPr txBox="1">
                <a:spLocks noChangeArrowheads="1"/>
              </p:cNvSpPr>
              <p:nvPr/>
            </p:nvSpPr>
            <p:spPr bwMode="auto">
              <a:xfrm>
                <a:off x="1470" y="1375"/>
                <a:ext cx="576" cy="191"/>
              </a:xfrm>
              <a:prstGeom prst="rect">
                <a:avLst/>
              </a:prstGeom>
              <a:noFill/>
              <a:ln w="9525">
                <a:noFill/>
                <a:miter lim="800000"/>
                <a:headEnd/>
                <a:tailEnd/>
              </a:ln>
            </p:spPr>
            <p:txBody>
              <a:bodyPr lIns="57672" tIns="28836" rIns="57672" bIns="28836"/>
              <a:lstStyle/>
              <a:p>
                <a:r>
                  <a:rPr lang="en-US" altLang="zh-CN" sz="1400" b="1">
                    <a:solidFill>
                      <a:srgbClr val="000000"/>
                    </a:solidFill>
                    <a:cs typeface="Arial" charset="0"/>
                  </a:rPr>
                  <a:t>Actor</a:t>
                </a:r>
                <a:endParaRPr lang="en-US" altLang="zh-CN" sz="1400" b="1">
                  <a:cs typeface="Arial" charset="0"/>
                </a:endParaRPr>
              </a:p>
            </p:txBody>
          </p:sp>
        </p:grpSp>
        <p:sp>
          <p:nvSpPr>
            <p:cNvPr id="49167" name="Rectangle 276"/>
            <p:cNvSpPr>
              <a:spLocks noChangeArrowheads="1"/>
            </p:cNvSpPr>
            <p:nvPr/>
          </p:nvSpPr>
          <p:spPr bwMode="auto">
            <a:xfrm>
              <a:off x="3932" y="2802"/>
              <a:ext cx="1434" cy="575"/>
            </a:xfrm>
            <a:prstGeom prst="rect">
              <a:avLst/>
            </a:prstGeom>
            <a:noFill/>
            <a:ln w="9525">
              <a:solidFill>
                <a:srgbClr val="000000"/>
              </a:solidFill>
              <a:miter lim="800000"/>
              <a:headEnd/>
              <a:tailEnd/>
            </a:ln>
          </p:spPr>
          <p:txBody>
            <a:bodyPr lIns="57672" tIns="28836" rIns="57672" bIns="28836">
              <a:spAutoFit/>
            </a:bodyPr>
            <a:lstStyle/>
            <a:p>
              <a:r>
                <a:rPr lang="zh-CN" altLang="en-US" sz="1400" b="1">
                  <a:solidFill>
                    <a:srgbClr val="000000"/>
                  </a:solidFill>
                </a:rPr>
                <a:t>人机交互</a:t>
              </a:r>
              <a:endParaRPr lang="zh-CN" altLang="en-US" sz="1400" b="1"/>
            </a:p>
            <a:p>
              <a:r>
                <a:rPr lang="en-US" altLang="zh-CN" sz="1400" b="1">
                  <a:solidFill>
                    <a:srgbClr val="000000"/>
                  </a:solidFill>
                  <a:cs typeface="Arial" charset="0"/>
                </a:rPr>
                <a:t>View</a:t>
              </a:r>
              <a:endParaRPr lang="en-US" altLang="zh-CN" sz="1400" b="1"/>
            </a:p>
          </p:txBody>
        </p:sp>
        <p:sp>
          <p:nvSpPr>
            <p:cNvPr id="49168" name="Rectangle 275"/>
            <p:cNvSpPr>
              <a:spLocks noChangeArrowheads="1"/>
            </p:cNvSpPr>
            <p:nvPr/>
          </p:nvSpPr>
          <p:spPr bwMode="auto">
            <a:xfrm>
              <a:off x="5939" y="2802"/>
              <a:ext cx="1533" cy="575"/>
            </a:xfrm>
            <a:prstGeom prst="rect">
              <a:avLst/>
            </a:prstGeom>
            <a:noFill/>
            <a:ln w="9525">
              <a:solidFill>
                <a:srgbClr val="000000"/>
              </a:solidFill>
              <a:miter lim="800000"/>
              <a:headEnd/>
              <a:tailEnd/>
            </a:ln>
          </p:spPr>
          <p:txBody>
            <a:bodyPr lIns="57672" tIns="28836" rIns="57672" bIns="28836">
              <a:spAutoFit/>
            </a:bodyPr>
            <a:lstStyle/>
            <a:p>
              <a:r>
                <a:rPr lang="zh-CN" altLang="en-US" sz="1400" b="1">
                  <a:solidFill>
                    <a:srgbClr val="000000"/>
                  </a:solidFill>
                </a:rPr>
                <a:t>业务逻辑</a:t>
              </a:r>
              <a:endParaRPr lang="zh-CN" altLang="en-US" sz="1400" b="1"/>
            </a:p>
            <a:p>
              <a:r>
                <a:rPr lang="en-US" altLang="zh-CN" sz="1400" b="1">
                  <a:solidFill>
                    <a:srgbClr val="000000"/>
                  </a:solidFill>
                  <a:cs typeface="Arial" charset="0"/>
                </a:rPr>
                <a:t>Model</a:t>
              </a:r>
              <a:endParaRPr lang="en-US" altLang="zh-CN" sz="1400" b="1"/>
            </a:p>
          </p:txBody>
        </p:sp>
        <p:sp>
          <p:nvSpPr>
            <p:cNvPr id="49169" name="Rectangle 274"/>
            <p:cNvSpPr>
              <a:spLocks noChangeArrowheads="1"/>
            </p:cNvSpPr>
            <p:nvPr/>
          </p:nvSpPr>
          <p:spPr bwMode="auto">
            <a:xfrm>
              <a:off x="8087" y="2802"/>
              <a:ext cx="1435" cy="575"/>
            </a:xfrm>
            <a:prstGeom prst="rect">
              <a:avLst/>
            </a:prstGeom>
            <a:noFill/>
            <a:ln w="9525">
              <a:solidFill>
                <a:srgbClr val="000000"/>
              </a:solidFill>
              <a:miter lim="800000"/>
              <a:headEnd/>
              <a:tailEnd/>
            </a:ln>
          </p:spPr>
          <p:txBody>
            <a:bodyPr lIns="57672" tIns="28836" rIns="57672" bIns="28836">
              <a:spAutoFit/>
            </a:bodyPr>
            <a:lstStyle/>
            <a:p>
              <a:r>
                <a:rPr lang="zh-CN" altLang="en-US" sz="1400" b="1">
                  <a:solidFill>
                    <a:srgbClr val="000000"/>
                  </a:solidFill>
                </a:rPr>
                <a:t>数据实体</a:t>
              </a:r>
              <a:endParaRPr lang="zh-CN" altLang="en-US" sz="1400" b="1"/>
            </a:p>
            <a:p>
              <a:r>
                <a:rPr lang="en-US" altLang="zh-CN" sz="1400" b="1">
                  <a:solidFill>
                    <a:srgbClr val="000000"/>
                  </a:solidFill>
                  <a:cs typeface="Arial" charset="0"/>
                </a:rPr>
                <a:t>Entity</a:t>
              </a:r>
              <a:endParaRPr lang="en-US" altLang="zh-CN" sz="1400" b="1"/>
            </a:p>
          </p:txBody>
        </p:sp>
        <p:sp>
          <p:nvSpPr>
            <p:cNvPr id="49170" name="Text Box 273"/>
            <p:cNvSpPr txBox="1">
              <a:spLocks noChangeArrowheads="1"/>
            </p:cNvSpPr>
            <p:nvPr/>
          </p:nvSpPr>
          <p:spPr bwMode="auto">
            <a:xfrm>
              <a:off x="2244" y="2094"/>
              <a:ext cx="203" cy="960"/>
            </a:xfrm>
            <a:prstGeom prst="rect">
              <a:avLst/>
            </a:prstGeom>
            <a:noFill/>
            <a:ln w="9525">
              <a:noFill/>
              <a:miter lim="800000"/>
              <a:headEnd/>
              <a:tailEnd/>
            </a:ln>
          </p:spPr>
          <p:txBody>
            <a:bodyPr vert="eaVert" lIns="0" tIns="28836" rIns="0" bIns="28836">
              <a:spAutoFit/>
            </a:bodyPr>
            <a:lstStyle/>
            <a:p>
              <a:r>
                <a:rPr lang="zh-CN" altLang="en-US" sz="1400" b="1">
                  <a:solidFill>
                    <a:srgbClr val="000000"/>
                  </a:solidFill>
                </a:rPr>
                <a:t>分析建模</a:t>
              </a:r>
              <a:endParaRPr lang="zh-CN" altLang="en-US" sz="1400" b="1"/>
            </a:p>
          </p:txBody>
        </p:sp>
        <p:sp>
          <p:nvSpPr>
            <p:cNvPr id="49171" name="Rectangle 272"/>
            <p:cNvSpPr>
              <a:spLocks noChangeArrowheads="1"/>
            </p:cNvSpPr>
            <p:nvPr/>
          </p:nvSpPr>
          <p:spPr bwMode="auto">
            <a:xfrm>
              <a:off x="2715" y="1749"/>
              <a:ext cx="1217" cy="315"/>
            </a:xfrm>
            <a:prstGeom prst="rect">
              <a:avLst/>
            </a:prstGeom>
            <a:noFill/>
            <a:ln w="9525">
              <a:noFill/>
              <a:miter lim="800000"/>
              <a:headEnd/>
              <a:tailEnd/>
            </a:ln>
          </p:spPr>
          <p:txBody>
            <a:bodyPr lIns="57672" tIns="28836" rIns="57672" bIns="28836">
              <a:spAutoFit/>
            </a:bodyPr>
            <a:lstStyle/>
            <a:p>
              <a:r>
                <a:rPr lang="zh-CN" altLang="en-US" sz="1400" b="1">
                  <a:solidFill>
                    <a:srgbClr val="000000"/>
                  </a:solidFill>
                </a:rPr>
                <a:t>用例模型</a:t>
              </a:r>
              <a:endParaRPr lang="zh-CN" altLang="en-US" sz="1400" b="1"/>
            </a:p>
          </p:txBody>
        </p:sp>
        <p:sp>
          <p:nvSpPr>
            <p:cNvPr id="49172" name="Rectangle 271"/>
            <p:cNvSpPr>
              <a:spLocks noChangeArrowheads="1"/>
            </p:cNvSpPr>
            <p:nvPr/>
          </p:nvSpPr>
          <p:spPr bwMode="auto">
            <a:xfrm>
              <a:off x="2715" y="2873"/>
              <a:ext cx="1217" cy="315"/>
            </a:xfrm>
            <a:prstGeom prst="rect">
              <a:avLst/>
            </a:prstGeom>
            <a:noFill/>
            <a:ln w="9525">
              <a:noFill/>
              <a:miter lim="800000"/>
              <a:headEnd/>
              <a:tailEnd/>
            </a:ln>
          </p:spPr>
          <p:txBody>
            <a:bodyPr lIns="57672" tIns="28836" rIns="57672" bIns="28836">
              <a:spAutoFit/>
            </a:bodyPr>
            <a:lstStyle/>
            <a:p>
              <a:r>
                <a:rPr lang="zh-CN" altLang="en-US" sz="1400" b="1">
                  <a:solidFill>
                    <a:srgbClr val="000000"/>
                  </a:solidFill>
                </a:rPr>
                <a:t>概念模型</a:t>
              </a:r>
              <a:endParaRPr lang="zh-CN" altLang="en-US" sz="1400" b="1"/>
            </a:p>
          </p:txBody>
        </p:sp>
        <p:sp>
          <p:nvSpPr>
            <p:cNvPr id="49173" name="Arc 270"/>
            <p:cNvSpPr>
              <a:spLocks/>
            </p:cNvSpPr>
            <p:nvPr/>
          </p:nvSpPr>
          <p:spPr bwMode="auto">
            <a:xfrm flipH="1">
              <a:off x="4864" y="2071"/>
              <a:ext cx="716" cy="56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FF0066"/>
              </a:solidFill>
              <a:round/>
              <a:headEnd/>
              <a:tailEnd type="triangle" w="med" len="med"/>
            </a:ln>
          </p:spPr>
          <p:txBody>
            <a:bodyPr wrap="none" lIns="0" rIns="0" anchor="ctr">
              <a:spAutoFit/>
            </a:bodyPr>
            <a:lstStyle/>
            <a:p>
              <a:endParaRPr lang="zh-CN" altLang="en-US"/>
            </a:p>
          </p:txBody>
        </p:sp>
        <p:sp>
          <p:nvSpPr>
            <p:cNvPr id="49174" name="Arc 269"/>
            <p:cNvSpPr>
              <a:spLocks/>
            </p:cNvSpPr>
            <p:nvPr/>
          </p:nvSpPr>
          <p:spPr bwMode="auto">
            <a:xfrm flipH="1">
              <a:off x="7003" y="2324"/>
              <a:ext cx="1014" cy="479"/>
            </a:xfrm>
            <a:custGeom>
              <a:avLst/>
              <a:gdLst>
                <a:gd name="T0" fmla="*/ 0 w 21569"/>
                <a:gd name="T1" fmla="*/ 0 h 20949"/>
                <a:gd name="T2" fmla="*/ 0 w 21569"/>
                <a:gd name="T3" fmla="*/ 0 h 20949"/>
                <a:gd name="T4" fmla="*/ 0 w 21569"/>
                <a:gd name="T5" fmla="*/ 0 h 20949"/>
                <a:gd name="T6" fmla="*/ 0 60000 65536"/>
                <a:gd name="T7" fmla="*/ 0 60000 65536"/>
                <a:gd name="T8" fmla="*/ 0 60000 65536"/>
                <a:gd name="T9" fmla="*/ 0 w 21569"/>
                <a:gd name="T10" fmla="*/ 0 h 20949"/>
                <a:gd name="T11" fmla="*/ 21569 w 21569"/>
                <a:gd name="T12" fmla="*/ 20949 h 20949"/>
              </a:gdLst>
              <a:ahLst/>
              <a:cxnLst>
                <a:cxn ang="T6">
                  <a:pos x="T0" y="T1"/>
                </a:cxn>
                <a:cxn ang="T7">
                  <a:pos x="T2" y="T3"/>
                </a:cxn>
                <a:cxn ang="T8">
                  <a:pos x="T4" y="T5"/>
                </a:cxn>
              </a:cxnLst>
              <a:rect l="T9" t="T10" r="T11" b="T12"/>
              <a:pathLst>
                <a:path w="21569" h="20949" fill="none" extrusionOk="0">
                  <a:moveTo>
                    <a:pt x="5262" y="-1"/>
                  </a:moveTo>
                  <a:cubicBezTo>
                    <a:pt x="14448" y="2307"/>
                    <a:pt x="21060" y="10330"/>
                    <a:pt x="21568" y="19789"/>
                  </a:cubicBezTo>
                </a:path>
                <a:path w="21569" h="20949" stroke="0" extrusionOk="0">
                  <a:moveTo>
                    <a:pt x="5262" y="-1"/>
                  </a:moveTo>
                  <a:cubicBezTo>
                    <a:pt x="14448" y="2307"/>
                    <a:pt x="21060" y="10330"/>
                    <a:pt x="21568" y="19789"/>
                  </a:cubicBezTo>
                  <a:lnTo>
                    <a:pt x="0" y="20949"/>
                  </a:lnTo>
                  <a:lnTo>
                    <a:pt x="5262" y="-1"/>
                  </a:lnTo>
                  <a:close/>
                </a:path>
              </a:pathLst>
            </a:custGeom>
            <a:noFill/>
            <a:ln w="9525">
              <a:solidFill>
                <a:srgbClr val="FF0066"/>
              </a:solidFill>
              <a:round/>
              <a:headEnd/>
              <a:tailEnd type="triangle" w="med" len="med"/>
            </a:ln>
          </p:spPr>
          <p:txBody>
            <a:bodyPr wrap="none" lIns="0" rIns="0" anchor="ctr">
              <a:spAutoFit/>
            </a:bodyPr>
            <a:lstStyle/>
            <a:p>
              <a:endParaRPr lang="zh-CN" altLang="en-US"/>
            </a:p>
          </p:txBody>
        </p:sp>
        <p:sp>
          <p:nvSpPr>
            <p:cNvPr id="49175" name="Arc 268"/>
            <p:cNvSpPr>
              <a:spLocks/>
            </p:cNvSpPr>
            <p:nvPr/>
          </p:nvSpPr>
          <p:spPr bwMode="auto">
            <a:xfrm>
              <a:off x="8417" y="2298"/>
              <a:ext cx="590" cy="505"/>
            </a:xfrm>
            <a:custGeom>
              <a:avLst/>
              <a:gdLst>
                <a:gd name="T0" fmla="*/ 0 w 21600"/>
                <a:gd name="T1" fmla="*/ 0 h 26478"/>
                <a:gd name="T2" fmla="*/ 0 w 21600"/>
                <a:gd name="T3" fmla="*/ 0 h 26478"/>
                <a:gd name="T4" fmla="*/ 0 w 21600"/>
                <a:gd name="T5" fmla="*/ 0 h 26478"/>
                <a:gd name="T6" fmla="*/ 0 60000 65536"/>
                <a:gd name="T7" fmla="*/ 0 60000 65536"/>
                <a:gd name="T8" fmla="*/ 0 60000 65536"/>
                <a:gd name="T9" fmla="*/ 0 w 21600"/>
                <a:gd name="T10" fmla="*/ 0 h 26478"/>
                <a:gd name="T11" fmla="*/ 21600 w 21600"/>
                <a:gd name="T12" fmla="*/ 26478 h 26478"/>
              </a:gdLst>
              <a:ahLst/>
              <a:cxnLst>
                <a:cxn ang="T6">
                  <a:pos x="T0" y="T1"/>
                </a:cxn>
                <a:cxn ang="T7">
                  <a:pos x="T2" y="T3"/>
                </a:cxn>
                <a:cxn ang="T8">
                  <a:pos x="T4" y="T5"/>
                </a:cxn>
              </a:cxnLst>
              <a:rect l="T9" t="T10" r="T11" b="T12"/>
              <a:pathLst>
                <a:path w="21600" h="26478" fill="none" extrusionOk="0">
                  <a:moveTo>
                    <a:pt x="-1" y="0"/>
                  </a:moveTo>
                  <a:cubicBezTo>
                    <a:pt x="11929" y="0"/>
                    <a:pt x="21600" y="9670"/>
                    <a:pt x="21600" y="21600"/>
                  </a:cubicBezTo>
                  <a:cubicBezTo>
                    <a:pt x="21600" y="23241"/>
                    <a:pt x="21412" y="24878"/>
                    <a:pt x="21041" y="26477"/>
                  </a:cubicBezTo>
                </a:path>
                <a:path w="21600" h="26478" stroke="0" extrusionOk="0">
                  <a:moveTo>
                    <a:pt x="-1" y="0"/>
                  </a:moveTo>
                  <a:cubicBezTo>
                    <a:pt x="11929" y="0"/>
                    <a:pt x="21600" y="9670"/>
                    <a:pt x="21600" y="21600"/>
                  </a:cubicBezTo>
                  <a:cubicBezTo>
                    <a:pt x="21600" y="23241"/>
                    <a:pt x="21412" y="24878"/>
                    <a:pt x="21041" y="26477"/>
                  </a:cubicBezTo>
                  <a:lnTo>
                    <a:pt x="0" y="21600"/>
                  </a:lnTo>
                  <a:lnTo>
                    <a:pt x="-1" y="0"/>
                  </a:lnTo>
                  <a:close/>
                </a:path>
              </a:pathLst>
            </a:custGeom>
            <a:noFill/>
            <a:ln w="9525">
              <a:solidFill>
                <a:srgbClr val="FF0066"/>
              </a:solidFill>
              <a:round/>
              <a:headEnd/>
              <a:tailEnd type="triangle" w="med" len="med"/>
            </a:ln>
          </p:spPr>
          <p:txBody>
            <a:bodyPr wrap="none" lIns="0" rIns="0" anchor="ctr">
              <a:spAutoFit/>
            </a:bodyPr>
            <a:lstStyle/>
            <a:p>
              <a:endParaRPr lang="zh-CN" altLang="en-US"/>
            </a:p>
          </p:txBody>
        </p:sp>
        <p:sp>
          <p:nvSpPr>
            <p:cNvPr id="49176" name="Text Box 267"/>
            <p:cNvSpPr txBox="1">
              <a:spLocks noChangeArrowheads="1"/>
            </p:cNvSpPr>
            <p:nvPr/>
          </p:nvSpPr>
          <p:spPr bwMode="auto">
            <a:xfrm>
              <a:off x="2244" y="4068"/>
              <a:ext cx="203" cy="1128"/>
            </a:xfrm>
            <a:prstGeom prst="rect">
              <a:avLst/>
            </a:prstGeom>
            <a:noFill/>
            <a:ln w="9525">
              <a:noFill/>
              <a:miter lim="800000"/>
              <a:headEnd/>
              <a:tailEnd/>
            </a:ln>
          </p:spPr>
          <p:txBody>
            <a:bodyPr vert="eaVert" lIns="0" tIns="28836" rIns="0" bIns="28836">
              <a:spAutoFit/>
            </a:bodyPr>
            <a:lstStyle/>
            <a:p>
              <a:r>
                <a:rPr lang="zh-CN" altLang="en-US" sz="1400" b="1">
                  <a:solidFill>
                    <a:srgbClr val="000000"/>
                  </a:solidFill>
                </a:rPr>
                <a:t>结构设计</a:t>
              </a:r>
              <a:endParaRPr lang="zh-CN" altLang="en-US" sz="1400" b="1"/>
            </a:p>
          </p:txBody>
        </p:sp>
        <p:sp>
          <p:nvSpPr>
            <p:cNvPr id="49177" name="Rectangle 266"/>
            <p:cNvSpPr>
              <a:spLocks noChangeArrowheads="1"/>
            </p:cNvSpPr>
            <p:nvPr/>
          </p:nvSpPr>
          <p:spPr bwMode="auto">
            <a:xfrm>
              <a:off x="2990" y="4300"/>
              <a:ext cx="501" cy="326"/>
            </a:xfrm>
            <a:prstGeom prst="rect">
              <a:avLst/>
            </a:prstGeom>
            <a:noFill/>
            <a:ln w="9525">
              <a:solidFill>
                <a:srgbClr val="000000"/>
              </a:solidFill>
              <a:miter lim="800000"/>
              <a:headEnd/>
              <a:tailEnd/>
            </a:ln>
          </p:spPr>
          <p:txBody>
            <a:bodyPr lIns="57672" tIns="28836" rIns="57672" bIns="28836">
              <a:spAutoFit/>
            </a:bodyPr>
            <a:lstStyle/>
            <a:p>
              <a:r>
                <a:rPr lang="en-US" altLang="zh-CN" sz="1400" b="1">
                  <a:solidFill>
                    <a:srgbClr val="000000"/>
                  </a:solidFill>
                  <a:cs typeface="Arial" charset="0"/>
                </a:rPr>
                <a:t>V</a:t>
              </a:r>
              <a:endParaRPr lang="en-US" altLang="zh-CN" sz="1400" b="1">
                <a:cs typeface="Arial" charset="0"/>
              </a:endParaRPr>
            </a:p>
          </p:txBody>
        </p:sp>
        <p:sp>
          <p:nvSpPr>
            <p:cNvPr id="49178" name="Rectangle 265"/>
            <p:cNvSpPr>
              <a:spLocks noChangeArrowheads="1"/>
            </p:cNvSpPr>
            <p:nvPr/>
          </p:nvSpPr>
          <p:spPr bwMode="auto">
            <a:xfrm>
              <a:off x="5221" y="4300"/>
              <a:ext cx="573" cy="326"/>
            </a:xfrm>
            <a:prstGeom prst="rect">
              <a:avLst/>
            </a:prstGeom>
            <a:noFill/>
            <a:ln w="9525">
              <a:solidFill>
                <a:srgbClr val="000000"/>
              </a:solidFill>
              <a:miter lim="800000"/>
              <a:headEnd/>
              <a:tailEnd/>
            </a:ln>
          </p:spPr>
          <p:txBody>
            <a:bodyPr lIns="57672" tIns="28836" rIns="57672" bIns="28836">
              <a:spAutoFit/>
            </a:bodyPr>
            <a:lstStyle/>
            <a:p>
              <a:r>
                <a:rPr lang="en-US" altLang="zh-CN" sz="1400" b="1">
                  <a:solidFill>
                    <a:srgbClr val="000000"/>
                  </a:solidFill>
                  <a:cs typeface="Arial" charset="0"/>
                </a:rPr>
                <a:t>BP</a:t>
              </a:r>
              <a:endParaRPr lang="en-US" altLang="zh-CN" sz="1400" b="1">
                <a:cs typeface="Arial" charset="0"/>
              </a:endParaRPr>
            </a:p>
          </p:txBody>
        </p:sp>
        <p:sp>
          <p:nvSpPr>
            <p:cNvPr id="49179" name="Rectangle 264"/>
            <p:cNvSpPr>
              <a:spLocks noChangeArrowheads="1"/>
            </p:cNvSpPr>
            <p:nvPr/>
          </p:nvSpPr>
          <p:spPr bwMode="auto">
            <a:xfrm>
              <a:off x="6544" y="4300"/>
              <a:ext cx="577" cy="326"/>
            </a:xfrm>
            <a:prstGeom prst="rect">
              <a:avLst/>
            </a:prstGeom>
            <a:noFill/>
            <a:ln w="9525">
              <a:solidFill>
                <a:srgbClr val="000000"/>
              </a:solidFill>
              <a:miter lim="800000"/>
              <a:headEnd/>
              <a:tailEnd/>
            </a:ln>
          </p:spPr>
          <p:txBody>
            <a:bodyPr lIns="57672" tIns="28836" rIns="57672" bIns="28836">
              <a:spAutoFit/>
            </a:bodyPr>
            <a:lstStyle/>
            <a:p>
              <a:r>
                <a:rPr lang="en-US" altLang="zh-CN" sz="1400" b="1">
                  <a:solidFill>
                    <a:srgbClr val="000000"/>
                  </a:solidFill>
                  <a:cs typeface="Arial" charset="0"/>
                </a:rPr>
                <a:t>BM</a:t>
              </a:r>
              <a:endParaRPr lang="en-US" altLang="zh-CN" sz="1400" b="1">
                <a:cs typeface="Arial" charset="0"/>
              </a:endParaRPr>
            </a:p>
          </p:txBody>
        </p:sp>
        <p:sp>
          <p:nvSpPr>
            <p:cNvPr id="49180" name="Rectangle 263"/>
            <p:cNvSpPr>
              <a:spLocks noChangeArrowheads="1"/>
            </p:cNvSpPr>
            <p:nvPr/>
          </p:nvSpPr>
          <p:spPr bwMode="auto">
            <a:xfrm>
              <a:off x="7588" y="4300"/>
              <a:ext cx="571" cy="326"/>
            </a:xfrm>
            <a:prstGeom prst="rect">
              <a:avLst/>
            </a:prstGeom>
            <a:noFill/>
            <a:ln w="9525">
              <a:solidFill>
                <a:srgbClr val="000000"/>
              </a:solidFill>
              <a:miter lim="800000"/>
              <a:headEnd/>
              <a:tailEnd/>
            </a:ln>
          </p:spPr>
          <p:txBody>
            <a:bodyPr lIns="57672" tIns="28836" rIns="57672" bIns="28836">
              <a:spAutoFit/>
            </a:bodyPr>
            <a:lstStyle/>
            <a:p>
              <a:r>
                <a:rPr lang="en-US" altLang="zh-CN" sz="1400" b="1">
                  <a:solidFill>
                    <a:srgbClr val="000000"/>
                  </a:solidFill>
                  <a:cs typeface="Arial" charset="0"/>
                </a:rPr>
                <a:t>DA</a:t>
              </a:r>
              <a:endParaRPr lang="en-US" altLang="zh-CN" sz="1400" b="1">
                <a:cs typeface="Arial" charset="0"/>
              </a:endParaRPr>
            </a:p>
          </p:txBody>
        </p:sp>
        <p:sp>
          <p:nvSpPr>
            <p:cNvPr id="49181" name="Rectangle 262"/>
            <p:cNvSpPr>
              <a:spLocks noChangeArrowheads="1"/>
            </p:cNvSpPr>
            <p:nvPr/>
          </p:nvSpPr>
          <p:spPr bwMode="auto">
            <a:xfrm>
              <a:off x="8301" y="4300"/>
              <a:ext cx="571" cy="326"/>
            </a:xfrm>
            <a:prstGeom prst="rect">
              <a:avLst/>
            </a:prstGeom>
            <a:noFill/>
            <a:ln w="9525">
              <a:solidFill>
                <a:srgbClr val="000000"/>
              </a:solidFill>
              <a:miter lim="800000"/>
              <a:headEnd/>
              <a:tailEnd/>
            </a:ln>
          </p:spPr>
          <p:txBody>
            <a:bodyPr lIns="57672" tIns="28836" rIns="57672" bIns="28836">
              <a:spAutoFit/>
            </a:bodyPr>
            <a:lstStyle/>
            <a:p>
              <a:r>
                <a:rPr lang="en-US" altLang="zh-CN" sz="1400" b="1">
                  <a:solidFill>
                    <a:srgbClr val="000000"/>
                  </a:solidFill>
                  <a:cs typeface="Arial" charset="0"/>
                </a:rPr>
                <a:t>DO</a:t>
              </a:r>
              <a:endParaRPr lang="en-US" altLang="zh-CN" sz="1400" b="1">
                <a:cs typeface="Arial" charset="0"/>
              </a:endParaRPr>
            </a:p>
          </p:txBody>
        </p:sp>
        <p:sp>
          <p:nvSpPr>
            <p:cNvPr id="49182" name="Rectangle 261"/>
            <p:cNvSpPr>
              <a:spLocks noChangeArrowheads="1"/>
            </p:cNvSpPr>
            <p:nvPr/>
          </p:nvSpPr>
          <p:spPr bwMode="auto">
            <a:xfrm>
              <a:off x="9684" y="4300"/>
              <a:ext cx="505" cy="326"/>
            </a:xfrm>
            <a:prstGeom prst="rect">
              <a:avLst/>
            </a:prstGeom>
            <a:noFill/>
            <a:ln w="9525">
              <a:solidFill>
                <a:srgbClr val="000000"/>
              </a:solidFill>
              <a:miter lim="800000"/>
              <a:headEnd/>
              <a:tailEnd/>
            </a:ln>
          </p:spPr>
          <p:txBody>
            <a:bodyPr lIns="57672" tIns="28836" rIns="57672" bIns="28836">
              <a:spAutoFit/>
            </a:bodyPr>
            <a:lstStyle/>
            <a:p>
              <a:r>
                <a:rPr lang="en-US" altLang="zh-CN" sz="1400" b="1">
                  <a:solidFill>
                    <a:srgbClr val="000000"/>
                  </a:solidFill>
                  <a:cs typeface="Arial" charset="0"/>
                </a:rPr>
                <a:t>R</a:t>
              </a:r>
              <a:endParaRPr lang="en-US" altLang="zh-CN" sz="1400" b="1">
                <a:cs typeface="Arial" charset="0"/>
              </a:endParaRPr>
            </a:p>
          </p:txBody>
        </p:sp>
        <p:sp>
          <p:nvSpPr>
            <p:cNvPr id="49183" name="Arc 260"/>
            <p:cNvSpPr>
              <a:spLocks/>
            </p:cNvSpPr>
            <p:nvPr/>
          </p:nvSpPr>
          <p:spPr bwMode="auto">
            <a:xfrm>
              <a:off x="9449" y="3309"/>
              <a:ext cx="573" cy="924"/>
            </a:xfrm>
            <a:custGeom>
              <a:avLst/>
              <a:gdLst>
                <a:gd name="T0" fmla="*/ 0 w 21600"/>
                <a:gd name="T1" fmla="*/ 0 h 32121"/>
                <a:gd name="T2" fmla="*/ 0 w 21600"/>
                <a:gd name="T3" fmla="*/ 0 h 32121"/>
                <a:gd name="T4" fmla="*/ 0 w 21600"/>
                <a:gd name="T5" fmla="*/ 0 h 32121"/>
                <a:gd name="T6" fmla="*/ 0 60000 65536"/>
                <a:gd name="T7" fmla="*/ 0 60000 65536"/>
                <a:gd name="T8" fmla="*/ 0 60000 65536"/>
                <a:gd name="T9" fmla="*/ 0 w 21600"/>
                <a:gd name="T10" fmla="*/ 0 h 32121"/>
                <a:gd name="T11" fmla="*/ 21600 w 21600"/>
                <a:gd name="T12" fmla="*/ 32121 h 32121"/>
              </a:gdLst>
              <a:ahLst/>
              <a:cxnLst>
                <a:cxn ang="T6">
                  <a:pos x="T0" y="T1"/>
                </a:cxn>
                <a:cxn ang="T7">
                  <a:pos x="T2" y="T3"/>
                </a:cxn>
                <a:cxn ang="T8">
                  <a:pos x="T4" y="T5"/>
                </a:cxn>
              </a:cxnLst>
              <a:rect l="T9" t="T10" r="T11" b="T12"/>
              <a:pathLst>
                <a:path w="21600" h="32121" fill="none" extrusionOk="0">
                  <a:moveTo>
                    <a:pt x="580" y="-1"/>
                  </a:moveTo>
                  <a:cubicBezTo>
                    <a:pt x="12279" y="314"/>
                    <a:pt x="21600" y="9888"/>
                    <a:pt x="21600" y="21592"/>
                  </a:cubicBezTo>
                  <a:cubicBezTo>
                    <a:pt x="21600" y="25277"/>
                    <a:pt x="20656" y="28902"/>
                    <a:pt x="18860" y="32121"/>
                  </a:cubicBezTo>
                </a:path>
                <a:path w="21600" h="32121" stroke="0" extrusionOk="0">
                  <a:moveTo>
                    <a:pt x="580" y="-1"/>
                  </a:moveTo>
                  <a:cubicBezTo>
                    <a:pt x="12279" y="314"/>
                    <a:pt x="21600" y="9888"/>
                    <a:pt x="21600" y="21592"/>
                  </a:cubicBezTo>
                  <a:cubicBezTo>
                    <a:pt x="21600" y="25277"/>
                    <a:pt x="20656" y="28902"/>
                    <a:pt x="18860" y="32121"/>
                  </a:cubicBezTo>
                  <a:lnTo>
                    <a:pt x="0" y="21592"/>
                  </a:lnTo>
                  <a:lnTo>
                    <a:pt x="580" y="-1"/>
                  </a:lnTo>
                  <a:close/>
                </a:path>
              </a:pathLst>
            </a:custGeom>
            <a:noFill/>
            <a:ln w="9525">
              <a:solidFill>
                <a:srgbClr val="FF3300"/>
              </a:solidFill>
              <a:round/>
              <a:headEnd/>
              <a:tailEnd type="triangle" w="med" len="med"/>
            </a:ln>
          </p:spPr>
          <p:txBody>
            <a:bodyPr wrap="none" lIns="0" rIns="0" anchor="ctr">
              <a:spAutoFit/>
            </a:bodyPr>
            <a:lstStyle/>
            <a:p>
              <a:endParaRPr lang="zh-CN" altLang="en-US"/>
            </a:p>
          </p:txBody>
        </p:sp>
        <p:sp>
          <p:nvSpPr>
            <p:cNvPr id="49184" name="Arc 259"/>
            <p:cNvSpPr>
              <a:spLocks/>
            </p:cNvSpPr>
            <p:nvPr/>
          </p:nvSpPr>
          <p:spPr bwMode="auto">
            <a:xfrm flipH="1">
              <a:off x="8661" y="3435"/>
              <a:ext cx="287" cy="64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FF3300"/>
              </a:solidFill>
              <a:round/>
              <a:headEnd/>
              <a:tailEnd type="triangle" w="med" len="med"/>
            </a:ln>
          </p:spPr>
          <p:txBody>
            <a:bodyPr wrap="none" lIns="0" rIns="0" anchor="ctr">
              <a:spAutoFit/>
            </a:bodyPr>
            <a:lstStyle/>
            <a:p>
              <a:endParaRPr lang="zh-CN" altLang="en-US"/>
            </a:p>
          </p:txBody>
        </p:sp>
        <p:sp>
          <p:nvSpPr>
            <p:cNvPr id="49185" name="Arc 258"/>
            <p:cNvSpPr>
              <a:spLocks/>
            </p:cNvSpPr>
            <p:nvPr/>
          </p:nvSpPr>
          <p:spPr bwMode="auto">
            <a:xfrm flipH="1">
              <a:off x="7802" y="3435"/>
              <a:ext cx="715" cy="72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FF3300"/>
              </a:solidFill>
              <a:round/>
              <a:headEnd/>
              <a:tailEnd type="triangle" w="med" len="med"/>
            </a:ln>
          </p:spPr>
          <p:txBody>
            <a:bodyPr wrap="none" lIns="0" rIns="0" anchor="ctr">
              <a:spAutoFit/>
            </a:bodyPr>
            <a:lstStyle/>
            <a:p>
              <a:endParaRPr lang="zh-CN" altLang="en-US"/>
            </a:p>
          </p:txBody>
        </p:sp>
        <p:sp>
          <p:nvSpPr>
            <p:cNvPr id="49186" name="Arc 257"/>
            <p:cNvSpPr>
              <a:spLocks/>
            </p:cNvSpPr>
            <p:nvPr/>
          </p:nvSpPr>
          <p:spPr bwMode="auto">
            <a:xfrm flipH="1">
              <a:off x="6870" y="3271"/>
              <a:ext cx="113" cy="805"/>
            </a:xfrm>
            <a:custGeom>
              <a:avLst/>
              <a:gdLst>
                <a:gd name="T0" fmla="*/ 0 w 21600"/>
                <a:gd name="T1" fmla="*/ 0 h 21565"/>
                <a:gd name="T2" fmla="*/ 0 w 21600"/>
                <a:gd name="T3" fmla="*/ 0 h 21565"/>
                <a:gd name="T4" fmla="*/ 0 w 21600"/>
                <a:gd name="T5" fmla="*/ 0 h 21565"/>
                <a:gd name="T6" fmla="*/ 0 60000 65536"/>
                <a:gd name="T7" fmla="*/ 0 60000 65536"/>
                <a:gd name="T8" fmla="*/ 0 60000 65536"/>
                <a:gd name="T9" fmla="*/ 0 w 21600"/>
                <a:gd name="T10" fmla="*/ 0 h 21565"/>
                <a:gd name="T11" fmla="*/ 21600 w 21600"/>
                <a:gd name="T12" fmla="*/ 21565 h 21565"/>
              </a:gdLst>
              <a:ahLst/>
              <a:cxnLst>
                <a:cxn ang="T6">
                  <a:pos x="T0" y="T1"/>
                </a:cxn>
                <a:cxn ang="T7">
                  <a:pos x="T2" y="T3"/>
                </a:cxn>
                <a:cxn ang="T8">
                  <a:pos x="T4" y="T5"/>
                </a:cxn>
              </a:cxnLst>
              <a:rect l="T9" t="T10" r="T11" b="T12"/>
              <a:pathLst>
                <a:path w="21600" h="21565" fill="none" extrusionOk="0">
                  <a:moveTo>
                    <a:pt x="1236" y="0"/>
                  </a:moveTo>
                  <a:cubicBezTo>
                    <a:pt x="12667" y="656"/>
                    <a:pt x="21600" y="10116"/>
                    <a:pt x="21600" y="21565"/>
                  </a:cubicBezTo>
                </a:path>
                <a:path w="21600" h="21565" stroke="0" extrusionOk="0">
                  <a:moveTo>
                    <a:pt x="1236" y="0"/>
                  </a:moveTo>
                  <a:cubicBezTo>
                    <a:pt x="12667" y="656"/>
                    <a:pt x="21600" y="10116"/>
                    <a:pt x="21600" y="21565"/>
                  </a:cubicBezTo>
                  <a:lnTo>
                    <a:pt x="0" y="21565"/>
                  </a:lnTo>
                  <a:lnTo>
                    <a:pt x="1236" y="0"/>
                  </a:lnTo>
                  <a:close/>
                </a:path>
              </a:pathLst>
            </a:custGeom>
            <a:noFill/>
            <a:ln w="9525">
              <a:solidFill>
                <a:srgbClr val="FF3300"/>
              </a:solidFill>
              <a:round/>
              <a:headEnd/>
              <a:tailEnd type="triangle" w="med" len="med"/>
            </a:ln>
          </p:spPr>
          <p:txBody>
            <a:bodyPr lIns="0" rIns="0" anchor="ctr">
              <a:spAutoFit/>
            </a:bodyPr>
            <a:lstStyle/>
            <a:p>
              <a:endParaRPr lang="zh-CN" altLang="en-US"/>
            </a:p>
          </p:txBody>
        </p:sp>
        <p:sp>
          <p:nvSpPr>
            <p:cNvPr id="49187" name="Arc 256"/>
            <p:cNvSpPr>
              <a:spLocks/>
            </p:cNvSpPr>
            <p:nvPr/>
          </p:nvSpPr>
          <p:spPr bwMode="auto">
            <a:xfrm flipH="1">
              <a:off x="5509" y="3216"/>
              <a:ext cx="931" cy="941"/>
            </a:xfrm>
            <a:custGeom>
              <a:avLst/>
              <a:gdLst>
                <a:gd name="T0" fmla="*/ 0 w 21600"/>
                <a:gd name="T1" fmla="*/ 0 h 21578"/>
                <a:gd name="T2" fmla="*/ 0 w 21600"/>
                <a:gd name="T3" fmla="*/ 0 h 21578"/>
                <a:gd name="T4" fmla="*/ 0 w 21600"/>
                <a:gd name="T5" fmla="*/ 0 h 21578"/>
                <a:gd name="T6" fmla="*/ 0 60000 65536"/>
                <a:gd name="T7" fmla="*/ 0 60000 65536"/>
                <a:gd name="T8" fmla="*/ 0 60000 65536"/>
                <a:gd name="T9" fmla="*/ 0 w 21600"/>
                <a:gd name="T10" fmla="*/ 0 h 21578"/>
                <a:gd name="T11" fmla="*/ 21600 w 21600"/>
                <a:gd name="T12" fmla="*/ 21578 h 21578"/>
              </a:gdLst>
              <a:ahLst/>
              <a:cxnLst>
                <a:cxn ang="T6">
                  <a:pos x="T0" y="T1"/>
                </a:cxn>
                <a:cxn ang="T7">
                  <a:pos x="T2" y="T3"/>
                </a:cxn>
                <a:cxn ang="T8">
                  <a:pos x="T4" y="T5"/>
                </a:cxn>
              </a:cxnLst>
              <a:rect l="T9" t="T10" r="T11" b="T12"/>
              <a:pathLst>
                <a:path w="21600" h="21578" fill="none" extrusionOk="0">
                  <a:moveTo>
                    <a:pt x="965" y="-1"/>
                  </a:moveTo>
                  <a:cubicBezTo>
                    <a:pt x="12507" y="515"/>
                    <a:pt x="21600" y="10023"/>
                    <a:pt x="21600" y="21578"/>
                  </a:cubicBezTo>
                </a:path>
                <a:path w="21600" h="21578" stroke="0" extrusionOk="0">
                  <a:moveTo>
                    <a:pt x="965" y="-1"/>
                  </a:moveTo>
                  <a:cubicBezTo>
                    <a:pt x="12507" y="515"/>
                    <a:pt x="21600" y="10023"/>
                    <a:pt x="21600" y="21578"/>
                  </a:cubicBezTo>
                  <a:lnTo>
                    <a:pt x="0" y="21578"/>
                  </a:lnTo>
                  <a:lnTo>
                    <a:pt x="965" y="-1"/>
                  </a:lnTo>
                  <a:close/>
                </a:path>
              </a:pathLst>
            </a:custGeom>
            <a:noFill/>
            <a:ln w="9525">
              <a:solidFill>
                <a:srgbClr val="FF3300"/>
              </a:solidFill>
              <a:round/>
              <a:headEnd/>
              <a:tailEnd type="triangle" w="med" len="med"/>
            </a:ln>
          </p:spPr>
          <p:txBody>
            <a:bodyPr lIns="0" rIns="0" anchor="ctr">
              <a:spAutoFit/>
            </a:bodyPr>
            <a:lstStyle/>
            <a:p>
              <a:endParaRPr lang="zh-CN" altLang="en-US"/>
            </a:p>
          </p:txBody>
        </p:sp>
        <p:sp>
          <p:nvSpPr>
            <p:cNvPr id="49188" name="Arc 255"/>
            <p:cNvSpPr>
              <a:spLocks/>
            </p:cNvSpPr>
            <p:nvPr/>
          </p:nvSpPr>
          <p:spPr bwMode="auto">
            <a:xfrm flipH="1">
              <a:off x="3526" y="3319"/>
              <a:ext cx="997" cy="749"/>
            </a:xfrm>
            <a:custGeom>
              <a:avLst/>
              <a:gdLst>
                <a:gd name="T0" fmla="*/ 0 w 21600"/>
                <a:gd name="T1" fmla="*/ 0 h 28034"/>
                <a:gd name="T2" fmla="*/ 0 w 21600"/>
                <a:gd name="T3" fmla="*/ 0 h 28034"/>
                <a:gd name="T4" fmla="*/ 0 w 21600"/>
                <a:gd name="T5" fmla="*/ 0 h 28034"/>
                <a:gd name="T6" fmla="*/ 0 60000 65536"/>
                <a:gd name="T7" fmla="*/ 0 60000 65536"/>
                <a:gd name="T8" fmla="*/ 0 60000 65536"/>
                <a:gd name="T9" fmla="*/ 0 w 21600"/>
                <a:gd name="T10" fmla="*/ 0 h 28034"/>
                <a:gd name="T11" fmla="*/ 21600 w 21600"/>
                <a:gd name="T12" fmla="*/ 28034 h 28034"/>
              </a:gdLst>
              <a:ahLst/>
              <a:cxnLst>
                <a:cxn ang="T6">
                  <a:pos x="T0" y="T1"/>
                </a:cxn>
                <a:cxn ang="T7">
                  <a:pos x="T2" y="T3"/>
                </a:cxn>
                <a:cxn ang="T8">
                  <a:pos x="T4" y="T5"/>
                </a:cxn>
              </a:cxnLst>
              <a:rect l="T9" t="T10" r="T11" b="T12"/>
              <a:pathLst>
                <a:path w="21600" h="28034" fill="none" extrusionOk="0">
                  <a:moveTo>
                    <a:pt x="77" y="0"/>
                  </a:moveTo>
                  <a:cubicBezTo>
                    <a:pt x="11976" y="43"/>
                    <a:pt x="21600" y="9701"/>
                    <a:pt x="21600" y="21600"/>
                  </a:cubicBezTo>
                  <a:cubicBezTo>
                    <a:pt x="21600" y="23781"/>
                    <a:pt x="21269" y="25951"/>
                    <a:pt x="20619" y="28033"/>
                  </a:cubicBezTo>
                </a:path>
                <a:path w="21600" h="28034" stroke="0" extrusionOk="0">
                  <a:moveTo>
                    <a:pt x="77" y="0"/>
                  </a:moveTo>
                  <a:cubicBezTo>
                    <a:pt x="11976" y="43"/>
                    <a:pt x="21600" y="9701"/>
                    <a:pt x="21600" y="21600"/>
                  </a:cubicBezTo>
                  <a:cubicBezTo>
                    <a:pt x="21600" y="23781"/>
                    <a:pt x="21269" y="25951"/>
                    <a:pt x="20619" y="28033"/>
                  </a:cubicBezTo>
                  <a:lnTo>
                    <a:pt x="0" y="21600"/>
                  </a:lnTo>
                  <a:lnTo>
                    <a:pt x="77" y="0"/>
                  </a:lnTo>
                  <a:close/>
                </a:path>
              </a:pathLst>
            </a:custGeom>
            <a:noFill/>
            <a:ln w="9525">
              <a:solidFill>
                <a:srgbClr val="FF0000"/>
              </a:solidFill>
              <a:round/>
              <a:headEnd/>
              <a:tailEnd type="triangle" w="med" len="med"/>
            </a:ln>
          </p:spPr>
          <p:txBody>
            <a:bodyPr lIns="0" tIns="21942" rIns="0" bIns="21942" anchor="ctr"/>
            <a:lstStyle/>
            <a:p>
              <a:endParaRPr lang="zh-CN" altLang="en-US"/>
            </a:p>
          </p:txBody>
        </p:sp>
        <p:sp>
          <p:nvSpPr>
            <p:cNvPr id="49189" name="Line 254"/>
            <p:cNvSpPr>
              <a:spLocks noChangeShapeType="1"/>
            </p:cNvSpPr>
            <p:nvPr/>
          </p:nvSpPr>
          <p:spPr bwMode="auto">
            <a:xfrm>
              <a:off x="7371" y="3756"/>
              <a:ext cx="0" cy="1444"/>
            </a:xfrm>
            <a:prstGeom prst="line">
              <a:avLst/>
            </a:prstGeom>
            <a:noFill/>
            <a:ln w="9525">
              <a:solidFill>
                <a:srgbClr val="000000"/>
              </a:solidFill>
              <a:round/>
              <a:headEnd/>
              <a:tailEnd/>
            </a:ln>
          </p:spPr>
          <p:txBody>
            <a:bodyPr/>
            <a:lstStyle/>
            <a:p>
              <a:endParaRPr lang="zh-CN" altLang="en-US"/>
            </a:p>
          </p:txBody>
        </p:sp>
        <p:sp>
          <p:nvSpPr>
            <p:cNvPr id="49190" name="Line 253"/>
            <p:cNvSpPr>
              <a:spLocks noChangeShapeType="1"/>
            </p:cNvSpPr>
            <p:nvPr/>
          </p:nvSpPr>
          <p:spPr bwMode="auto">
            <a:xfrm>
              <a:off x="5113" y="4067"/>
              <a:ext cx="2221" cy="1"/>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49191" name="Line 252"/>
            <p:cNvSpPr>
              <a:spLocks noChangeShapeType="1"/>
            </p:cNvSpPr>
            <p:nvPr/>
          </p:nvSpPr>
          <p:spPr bwMode="auto">
            <a:xfrm>
              <a:off x="2753" y="4067"/>
              <a:ext cx="1075" cy="1"/>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49192" name="Rectangle 251"/>
            <p:cNvSpPr>
              <a:spLocks noChangeArrowheads="1"/>
            </p:cNvSpPr>
            <p:nvPr/>
          </p:nvSpPr>
          <p:spPr bwMode="auto">
            <a:xfrm>
              <a:off x="4169" y="4300"/>
              <a:ext cx="590" cy="527"/>
            </a:xfrm>
            <a:prstGeom prst="rect">
              <a:avLst/>
            </a:prstGeom>
            <a:noFill/>
            <a:ln w="9525">
              <a:solidFill>
                <a:srgbClr val="000000"/>
              </a:solidFill>
              <a:miter lim="800000"/>
              <a:headEnd/>
              <a:tailEnd/>
            </a:ln>
          </p:spPr>
          <p:txBody>
            <a:bodyPr lIns="57672" tIns="28836" rIns="57672" bIns="28836"/>
            <a:lstStyle/>
            <a:p>
              <a:r>
                <a:rPr lang="en-US" altLang="zh-CN" sz="1400" b="1">
                  <a:solidFill>
                    <a:srgbClr val="000000"/>
                  </a:solidFill>
                  <a:cs typeface="Arial" charset="0"/>
                </a:rPr>
                <a:t>C</a:t>
              </a:r>
              <a:endParaRPr lang="en-US" altLang="zh-CN" sz="1400" b="1">
                <a:cs typeface="Arial" charset="0"/>
              </a:endParaRPr>
            </a:p>
          </p:txBody>
        </p:sp>
        <p:sp>
          <p:nvSpPr>
            <p:cNvPr id="49193" name="Text Box 250"/>
            <p:cNvSpPr txBox="1">
              <a:spLocks noChangeArrowheads="1"/>
            </p:cNvSpPr>
            <p:nvPr/>
          </p:nvSpPr>
          <p:spPr bwMode="auto">
            <a:xfrm>
              <a:off x="2099" y="6163"/>
              <a:ext cx="364" cy="1012"/>
            </a:xfrm>
            <a:prstGeom prst="rect">
              <a:avLst/>
            </a:prstGeom>
            <a:noFill/>
            <a:ln w="9525">
              <a:noFill/>
              <a:miter lim="800000"/>
              <a:headEnd/>
              <a:tailEnd/>
            </a:ln>
          </p:spPr>
          <p:txBody>
            <a:bodyPr vert="eaVert" lIns="0" tIns="28836" rIns="0" bIns="28836"/>
            <a:lstStyle/>
            <a:p>
              <a:r>
                <a:rPr lang="zh-CN" altLang="en-US" sz="1400" b="1">
                  <a:solidFill>
                    <a:srgbClr val="000000"/>
                  </a:solidFill>
                </a:rPr>
                <a:t>详细设计</a:t>
              </a:r>
              <a:endParaRPr lang="zh-CN" altLang="en-US" sz="1400" b="1"/>
            </a:p>
          </p:txBody>
        </p:sp>
        <p:sp>
          <p:nvSpPr>
            <p:cNvPr id="49194" name="Rectangle 249"/>
            <p:cNvSpPr>
              <a:spLocks noChangeArrowheads="1"/>
            </p:cNvSpPr>
            <p:nvPr/>
          </p:nvSpPr>
          <p:spPr bwMode="auto">
            <a:xfrm>
              <a:off x="5701" y="3564"/>
              <a:ext cx="935" cy="315"/>
            </a:xfrm>
            <a:prstGeom prst="rect">
              <a:avLst/>
            </a:prstGeom>
            <a:noFill/>
            <a:ln w="9525">
              <a:noFill/>
              <a:miter lim="800000"/>
              <a:headEnd/>
              <a:tailEnd/>
            </a:ln>
          </p:spPr>
          <p:txBody>
            <a:bodyPr lIns="57672" tIns="28836" rIns="57672" bIns="28836">
              <a:spAutoFit/>
            </a:bodyPr>
            <a:lstStyle/>
            <a:p>
              <a:r>
                <a:rPr lang="zh-CN" altLang="en-US" sz="1400" b="1">
                  <a:solidFill>
                    <a:srgbClr val="000000"/>
                  </a:solidFill>
                </a:rPr>
                <a:t>业务层</a:t>
              </a:r>
              <a:endParaRPr lang="zh-CN" altLang="en-US" sz="1400" b="1"/>
            </a:p>
          </p:txBody>
        </p:sp>
        <p:sp>
          <p:nvSpPr>
            <p:cNvPr id="49195" name="Rectangle 248"/>
            <p:cNvSpPr>
              <a:spLocks noChangeArrowheads="1"/>
            </p:cNvSpPr>
            <p:nvPr/>
          </p:nvSpPr>
          <p:spPr bwMode="auto">
            <a:xfrm>
              <a:off x="7658" y="4827"/>
              <a:ext cx="1467" cy="506"/>
            </a:xfrm>
            <a:prstGeom prst="rect">
              <a:avLst/>
            </a:prstGeom>
            <a:noFill/>
            <a:ln w="9525">
              <a:noFill/>
              <a:miter lim="800000"/>
              <a:headEnd/>
              <a:tailEnd/>
            </a:ln>
          </p:spPr>
          <p:txBody>
            <a:bodyPr lIns="57672" tIns="28836" rIns="57672" bIns="28836"/>
            <a:lstStyle/>
            <a:p>
              <a:r>
                <a:rPr lang="zh-CN" altLang="en-US" sz="1400" b="1">
                  <a:solidFill>
                    <a:srgbClr val="000000"/>
                  </a:solidFill>
                </a:rPr>
                <a:t>对象持久化层</a:t>
              </a:r>
              <a:endParaRPr lang="zh-CN" altLang="en-US" sz="1400" b="1"/>
            </a:p>
          </p:txBody>
        </p:sp>
        <p:sp>
          <p:nvSpPr>
            <p:cNvPr id="49196" name="Rectangle 247"/>
            <p:cNvSpPr>
              <a:spLocks noChangeArrowheads="1"/>
            </p:cNvSpPr>
            <p:nvPr/>
          </p:nvSpPr>
          <p:spPr bwMode="auto">
            <a:xfrm>
              <a:off x="4077" y="4827"/>
              <a:ext cx="929" cy="315"/>
            </a:xfrm>
            <a:prstGeom prst="rect">
              <a:avLst/>
            </a:prstGeom>
            <a:noFill/>
            <a:ln w="9525">
              <a:noFill/>
              <a:miter lim="800000"/>
              <a:headEnd/>
              <a:tailEnd/>
            </a:ln>
          </p:spPr>
          <p:txBody>
            <a:bodyPr lIns="57672" tIns="28836" rIns="57672" bIns="28836">
              <a:spAutoFit/>
            </a:bodyPr>
            <a:lstStyle/>
            <a:p>
              <a:r>
                <a:rPr lang="zh-CN" altLang="en-US" sz="1400" b="1">
                  <a:solidFill>
                    <a:srgbClr val="000000"/>
                  </a:solidFill>
                </a:rPr>
                <a:t>控制层</a:t>
              </a:r>
              <a:endParaRPr lang="zh-CN" altLang="en-US" sz="1400" b="1"/>
            </a:p>
          </p:txBody>
        </p:sp>
        <p:sp>
          <p:nvSpPr>
            <p:cNvPr id="49197" name="Rectangle 246"/>
            <p:cNvSpPr>
              <a:spLocks noChangeArrowheads="1"/>
            </p:cNvSpPr>
            <p:nvPr/>
          </p:nvSpPr>
          <p:spPr bwMode="auto">
            <a:xfrm>
              <a:off x="2990" y="3564"/>
              <a:ext cx="929" cy="315"/>
            </a:xfrm>
            <a:prstGeom prst="rect">
              <a:avLst/>
            </a:prstGeom>
            <a:noFill/>
            <a:ln w="9525">
              <a:noFill/>
              <a:miter lim="800000"/>
              <a:headEnd/>
              <a:tailEnd/>
            </a:ln>
          </p:spPr>
          <p:txBody>
            <a:bodyPr lIns="57672" tIns="28836" rIns="57672" bIns="28836">
              <a:spAutoFit/>
            </a:bodyPr>
            <a:lstStyle/>
            <a:p>
              <a:r>
                <a:rPr lang="zh-CN" altLang="en-US" sz="1400" b="1">
                  <a:solidFill>
                    <a:srgbClr val="000000"/>
                  </a:solidFill>
                </a:rPr>
                <a:t>客户层</a:t>
              </a:r>
              <a:endParaRPr lang="zh-CN" altLang="en-US" sz="1400" b="1"/>
            </a:p>
          </p:txBody>
        </p:sp>
        <p:sp>
          <p:nvSpPr>
            <p:cNvPr id="49198" name="Rectangle 245"/>
            <p:cNvSpPr>
              <a:spLocks noChangeArrowheads="1"/>
            </p:cNvSpPr>
            <p:nvPr/>
          </p:nvSpPr>
          <p:spPr bwMode="auto">
            <a:xfrm>
              <a:off x="2518" y="6345"/>
              <a:ext cx="1289" cy="563"/>
            </a:xfrm>
            <a:prstGeom prst="rect">
              <a:avLst/>
            </a:prstGeom>
            <a:noFill/>
            <a:ln w="9525">
              <a:noFill/>
              <a:miter lim="800000"/>
              <a:headEnd/>
              <a:tailEnd/>
            </a:ln>
          </p:spPr>
          <p:txBody>
            <a:bodyPr lIns="57672" tIns="28836" rIns="57672" bIns="28836">
              <a:spAutoFit/>
            </a:bodyPr>
            <a:lstStyle/>
            <a:p>
              <a:r>
                <a:rPr lang="zh-CN" altLang="en-US" sz="1400" b="1">
                  <a:solidFill>
                    <a:srgbClr val="000000"/>
                  </a:solidFill>
                </a:rPr>
                <a:t>视图原型</a:t>
              </a:r>
              <a:endParaRPr lang="zh-CN" altLang="en-US" sz="1400" b="1"/>
            </a:p>
            <a:p>
              <a:r>
                <a:rPr lang="zh-CN" altLang="en-US" sz="1400" b="1">
                  <a:solidFill>
                    <a:srgbClr val="000000"/>
                  </a:solidFill>
                </a:rPr>
                <a:t>表单校验</a:t>
              </a:r>
              <a:endParaRPr lang="zh-CN" altLang="en-US" sz="1400" b="1"/>
            </a:p>
          </p:txBody>
        </p:sp>
        <p:sp>
          <p:nvSpPr>
            <p:cNvPr id="49199" name="Rectangle 244"/>
            <p:cNvSpPr>
              <a:spLocks noChangeArrowheads="1"/>
            </p:cNvSpPr>
            <p:nvPr/>
          </p:nvSpPr>
          <p:spPr bwMode="auto">
            <a:xfrm>
              <a:off x="3813" y="6323"/>
              <a:ext cx="1291" cy="563"/>
            </a:xfrm>
            <a:prstGeom prst="rect">
              <a:avLst/>
            </a:prstGeom>
            <a:noFill/>
            <a:ln w="9525">
              <a:noFill/>
              <a:miter lim="800000"/>
              <a:headEnd/>
              <a:tailEnd/>
            </a:ln>
          </p:spPr>
          <p:txBody>
            <a:bodyPr lIns="57672" tIns="28836" rIns="57672" bIns="28836">
              <a:spAutoFit/>
            </a:bodyPr>
            <a:lstStyle/>
            <a:p>
              <a:r>
                <a:rPr lang="zh-CN" altLang="en-US" sz="1400" b="1">
                  <a:solidFill>
                    <a:srgbClr val="000000"/>
                  </a:solidFill>
                </a:rPr>
                <a:t>配置</a:t>
              </a:r>
              <a:endParaRPr lang="zh-CN" altLang="en-US" sz="1400" b="1"/>
            </a:p>
            <a:p>
              <a:r>
                <a:rPr lang="zh-CN" altLang="en-US" sz="1400" b="1">
                  <a:solidFill>
                    <a:srgbClr val="000000"/>
                  </a:solidFill>
                </a:rPr>
                <a:t>映射链表</a:t>
              </a:r>
              <a:endParaRPr lang="zh-CN" altLang="en-US" sz="1400" b="1"/>
            </a:p>
          </p:txBody>
        </p:sp>
        <p:sp>
          <p:nvSpPr>
            <p:cNvPr id="49200" name="Rectangle 243"/>
            <p:cNvSpPr>
              <a:spLocks noChangeArrowheads="1"/>
            </p:cNvSpPr>
            <p:nvPr/>
          </p:nvSpPr>
          <p:spPr bwMode="auto">
            <a:xfrm>
              <a:off x="6530" y="6323"/>
              <a:ext cx="1291" cy="563"/>
            </a:xfrm>
            <a:prstGeom prst="rect">
              <a:avLst/>
            </a:prstGeom>
            <a:noFill/>
            <a:ln w="9525">
              <a:noFill/>
              <a:miter lim="800000"/>
              <a:headEnd/>
              <a:tailEnd/>
            </a:ln>
          </p:spPr>
          <p:txBody>
            <a:bodyPr lIns="57672" tIns="28836" rIns="57672" bIns="28836">
              <a:spAutoFit/>
            </a:bodyPr>
            <a:lstStyle/>
            <a:p>
              <a:r>
                <a:rPr lang="zh-CN" altLang="en-US" sz="1400" b="1">
                  <a:solidFill>
                    <a:srgbClr val="000000"/>
                  </a:solidFill>
                </a:rPr>
                <a:t>算法分析</a:t>
              </a:r>
              <a:endParaRPr lang="zh-CN" altLang="en-US" sz="1400" b="1"/>
            </a:p>
            <a:p>
              <a:r>
                <a:rPr lang="zh-CN" altLang="en-US" sz="1400" b="1">
                  <a:solidFill>
                    <a:srgbClr val="000000"/>
                  </a:solidFill>
                </a:rPr>
                <a:t>数据结构</a:t>
              </a:r>
              <a:endParaRPr lang="zh-CN" altLang="en-US" sz="1400" b="1"/>
            </a:p>
          </p:txBody>
        </p:sp>
        <p:sp>
          <p:nvSpPr>
            <p:cNvPr id="49201" name="Rectangle 242"/>
            <p:cNvSpPr>
              <a:spLocks noChangeArrowheads="1"/>
            </p:cNvSpPr>
            <p:nvPr/>
          </p:nvSpPr>
          <p:spPr bwMode="auto">
            <a:xfrm>
              <a:off x="9376" y="6345"/>
              <a:ext cx="1291" cy="563"/>
            </a:xfrm>
            <a:prstGeom prst="rect">
              <a:avLst/>
            </a:prstGeom>
            <a:noFill/>
            <a:ln w="9525">
              <a:noFill/>
              <a:miter lim="800000"/>
              <a:headEnd/>
              <a:tailEnd/>
            </a:ln>
          </p:spPr>
          <p:txBody>
            <a:bodyPr lIns="57672" tIns="28836" rIns="57672" bIns="28836">
              <a:spAutoFit/>
            </a:bodyPr>
            <a:lstStyle/>
            <a:p>
              <a:r>
                <a:rPr lang="en-US" altLang="zh-CN" sz="1400" b="1">
                  <a:solidFill>
                    <a:srgbClr val="000000"/>
                  </a:solidFill>
                  <a:cs typeface="Arial" charset="0"/>
                </a:rPr>
                <a:t>DBMS</a:t>
              </a:r>
              <a:endParaRPr lang="en-US" altLang="zh-CN" sz="1400" b="1">
                <a:cs typeface="Arial" charset="0"/>
              </a:endParaRPr>
            </a:p>
            <a:p>
              <a:r>
                <a:rPr lang="zh-CN" altLang="en-US" sz="1400" b="1">
                  <a:solidFill>
                    <a:srgbClr val="000000"/>
                  </a:solidFill>
                  <a:cs typeface="Arial" charset="0"/>
                </a:rPr>
                <a:t>物理设计</a:t>
              </a:r>
              <a:endParaRPr lang="zh-CN" altLang="en-US" sz="1400" b="1">
                <a:cs typeface="Arial" charset="0"/>
              </a:endParaRPr>
            </a:p>
          </p:txBody>
        </p:sp>
        <p:sp>
          <p:nvSpPr>
            <p:cNvPr id="49202" name="Rectangle 241"/>
            <p:cNvSpPr>
              <a:spLocks noChangeArrowheads="1"/>
            </p:cNvSpPr>
            <p:nvPr/>
          </p:nvSpPr>
          <p:spPr bwMode="auto">
            <a:xfrm>
              <a:off x="9370" y="5524"/>
              <a:ext cx="1291" cy="563"/>
            </a:xfrm>
            <a:prstGeom prst="rect">
              <a:avLst/>
            </a:prstGeom>
            <a:noFill/>
            <a:ln w="9525">
              <a:noFill/>
              <a:miter lim="800000"/>
              <a:headEnd/>
              <a:tailEnd/>
            </a:ln>
          </p:spPr>
          <p:txBody>
            <a:bodyPr lIns="57672" tIns="28836" rIns="57672" bIns="28836">
              <a:spAutoFit/>
            </a:bodyPr>
            <a:lstStyle/>
            <a:p>
              <a:r>
                <a:rPr lang="en-US" altLang="zh-CN" sz="1400" b="1">
                  <a:solidFill>
                    <a:srgbClr val="000000"/>
                  </a:solidFill>
                  <a:cs typeface="Arial" charset="0"/>
                </a:rPr>
                <a:t>E</a:t>
              </a:r>
              <a:endParaRPr lang="en-US" altLang="zh-CN" sz="1400" b="1">
                <a:cs typeface="Arial" charset="0"/>
              </a:endParaRPr>
            </a:p>
            <a:p>
              <a:r>
                <a:rPr lang="zh-CN" altLang="en-US" sz="1400" b="1">
                  <a:solidFill>
                    <a:srgbClr val="000000"/>
                  </a:solidFill>
                  <a:cs typeface="Arial" charset="0"/>
                </a:rPr>
                <a:t>关系设计</a:t>
              </a:r>
              <a:endParaRPr lang="zh-CN" altLang="en-US" sz="1400" b="1">
                <a:cs typeface="Arial" charset="0"/>
              </a:endParaRPr>
            </a:p>
          </p:txBody>
        </p:sp>
        <p:sp>
          <p:nvSpPr>
            <p:cNvPr id="49203" name="Line 240"/>
            <p:cNvSpPr>
              <a:spLocks noChangeShapeType="1"/>
            </p:cNvSpPr>
            <p:nvPr/>
          </p:nvSpPr>
          <p:spPr bwMode="auto">
            <a:xfrm flipH="1">
              <a:off x="3225" y="4574"/>
              <a:ext cx="1" cy="1012"/>
            </a:xfrm>
            <a:prstGeom prst="line">
              <a:avLst/>
            </a:prstGeom>
            <a:noFill/>
            <a:ln w="9525">
              <a:solidFill>
                <a:srgbClr val="FF3300"/>
              </a:solidFill>
              <a:round/>
              <a:headEnd/>
              <a:tailEnd type="triangle" w="med" len="med"/>
            </a:ln>
          </p:spPr>
          <p:txBody>
            <a:bodyPr/>
            <a:lstStyle/>
            <a:p>
              <a:endParaRPr lang="zh-CN" altLang="en-US"/>
            </a:p>
          </p:txBody>
        </p:sp>
        <p:sp>
          <p:nvSpPr>
            <p:cNvPr id="49204" name="Line 239"/>
            <p:cNvSpPr>
              <a:spLocks noChangeShapeType="1"/>
            </p:cNvSpPr>
            <p:nvPr/>
          </p:nvSpPr>
          <p:spPr bwMode="auto">
            <a:xfrm flipH="1">
              <a:off x="4523" y="4574"/>
              <a:ext cx="1" cy="1012"/>
            </a:xfrm>
            <a:prstGeom prst="line">
              <a:avLst/>
            </a:prstGeom>
            <a:noFill/>
            <a:ln w="9525">
              <a:solidFill>
                <a:srgbClr val="FF3300"/>
              </a:solidFill>
              <a:round/>
              <a:headEnd/>
              <a:tailEnd type="triangle" w="med" len="med"/>
            </a:ln>
          </p:spPr>
          <p:txBody>
            <a:bodyPr/>
            <a:lstStyle/>
            <a:p>
              <a:endParaRPr lang="zh-CN" altLang="en-US"/>
            </a:p>
          </p:txBody>
        </p:sp>
        <p:sp>
          <p:nvSpPr>
            <p:cNvPr id="49205" name="Line 238"/>
            <p:cNvSpPr>
              <a:spLocks noChangeShapeType="1"/>
            </p:cNvSpPr>
            <p:nvPr/>
          </p:nvSpPr>
          <p:spPr bwMode="auto">
            <a:xfrm>
              <a:off x="5580" y="4719"/>
              <a:ext cx="1067" cy="867"/>
            </a:xfrm>
            <a:prstGeom prst="line">
              <a:avLst/>
            </a:prstGeom>
            <a:noFill/>
            <a:ln w="9525">
              <a:solidFill>
                <a:srgbClr val="FF3300"/>
              </a:solidFill>
              <a:round/>
              <a:headEnd/>
              <a:tailEnd type="triangle" w="med" len="med"/>
            </a:ln>
          </p:spPr>
          <p:txBody>
            <a:bodyPr/>
            <a:lstStyle/>
            <a:p>
              <a:endParaRPr lang="zh-CN" altLang="en-US"/>
            </a:p>
          </p:txBody>
        </p:sp>
        <p:sp>
          <p:nvSpPr>
            <p:cNvPr id="49206" name="Line 237"/>
            <p:cNvSpPr>
              <a:spLocks noChangeShapeType="1"/>
            </p:cNvSpPr>
            <p:nvPr/>
          </p:nvSpPr>
          <p:spPr bwMode="auto">
            <a:xfrm>
              <a:off x="6942" y="4639"/>
              <a:ext cx="59" cy="947"/>
            </a:xfrm>
            <a:prstGeom prst="line">
              <a:avLst/>
            </a:prstGeom>
            <a:noFill/>
            <a:ln w="9525">
              <a:solidFill>
                <a:srgbClr val="FF3300"/>
              </a:solidFill>
              <a:round/>
              <a:headEnd/>
              <a:tailEnd type="triangle" w="med" len="med"/>
            </a:ln>
          </p:spPr>
          <p:txBody>
            <a:bodyPr/>
            <a:lstStyle/>
            <a:p>
              <a:endParaRPr lang="zh-CN" altLang="en-US"/>
            </a:p>
          </p:txBody>
        </p:sp>
        <p:sp>
          <p:nvSpPr>
            <p:cNvPr id="49207" name="Line 236"/>
            <p:cNvSpPr>
              <a:spLocks noChangeShapeType="1"/>
            </p:cNvSpPr>
            <p:nvPr/>
          </p:nvSpPr>
          <p:spPr bwMode="auto">
            <a:xfrm flipH="1">
              <a:off x="7473" y="4574"/>
              <a:ext cx="1278" cy="1012"/>
            </a:xfrm>
            <a:prstGeom prst="line">
              <a:avLst/>
            </a:prstGeom>
            <a:noFill/>
            <a:ln w="9525">
              <a:solidFill>
                <a:srgbClr val="FF3300"/>
              </a:solidFill>
              <a:round/>
              <a:headEnd/>
              <a:tailEnd type="triangle" w="med" len="med"/>
            </a:ln>
          </p:spPr>
          <p:txBody>
            <a:bodyPr/>
            <a:lstStyle/>
            <a:p>
              <a:endParaRPr lang="zh-CN" altLang="en-US"/>
            </a:p>
          </p:txBody>
        </p:sp>
        <p:sp>
          <p:nvSpPr>
            <p:cNvPr id="49208" name="Line 235"/>
            <p:cNvSpPr>
              <a:spLocks noChangeShapeType="1"/>
            </p:cNvSpPr>
            <p:nvPr/>
          </p:nvSpPr>
          <p:spPr bwMode="auto">
            <a:xfrm flipH="1">
              <a:off x="7237" y="4639"/>
              <a:ext cx="636" cy="947"/>
            </a:xfrm>
            <a:prstGeom prst="line">
              <a:avLst/>
            </a:prstGeom>
            <a:noFill/>
            <a:ln w="9525">
              <a:solidFill>
                <a:srgbClr val="FF3300"/>
              </a:solidFill>
              <a:round/>
              <a:headEnd/>
              <a:tailEnd type="triangle" w="med" len="med"/>
            </a:ln>
          </p:spPr>
          <p:txBody>
            <a:bodyPr/>
            <a:lstStyle/>
            <a:p>
              <a:endParaRPr lang="zh-CN" altLang="en-US"/>
            </a:p>
          </p:txBody>
        </p:sp>
        <p:sp>
          <p:nvSpPr>
            <p:cNvPr id="49209" name="Line 234"/>
            <p:cNvSpPr>
              <a:spLocks noChangeShapeType="1"/>
            </p:cNvSpPr>
            <p:nvPr/>
          </p:nvSpPr>
          <p:spPr bwMode="auto">
            <a:xfrm flipH="1">
              <a:off x="9951" y="4827"/>
              <a:ext cx="1" cy="759"/>
            </a:xfrm>
            <a:prstGeom prst="line">
              <a:avLst/>
            </a:prstGeom>
            <a:noFill/>
            <a:ln w="9525">
              <a:solidFill>
                <a:srgbClr val="FF3300"/>
              </a:solidFill>
              <a:round/>
              <a:headEnd/>
              <a:tailEnd type="triangle" w="med" len="med"/>
            </a:ln>
          </p:spPr>
          <p:txBody>
            <a:bodyPr/>
            <a:lstStyle/>
            <a:p>
              <a:endParaRPr lang="zh-CN" altLang="en-US"/>
            </a:p>
          </p:txBody>
        </p:sp>
        <p:sp>
          <p:nvSpPr>
            <p:cNvPr id="49210" name="Rectangle 233"/>
            <p:cNvSpPr>
              <a:spLocks noChangeArrowheads="1"/>
            </p:cNvSpPr>
            <p:nvPr/>
          </p:nvSpPr>
          <p:spPr bwMode="auto">
            <a:xfrm>
              <a:off x="2167" y="1202"/>
              <a:ext cx="944" cy="506"/>
            </a:xfrm>
            <a:prstGeom prst="rect">
              <a:avLst/>
            </a:prstGeom>
            <a:noFill/>
            <a:ln w="9525">
              <a:noFill/>
              <a:miter lim="800000"/>
              <a:headEnd/>
              <a:tailEnd/>
            </a:ln>
          </p:spPr>
          <p:txBody>
            <a:bodyPr lIns="57672" tIns="28836" rIns="57672" bIns="28836"/>
            <a:lstStyle/>
            <a:p>
              <a:r>
                <a:rPr lang="zh-CN" altLang="en-US" sz="1400" b="1">
                  <a:solidFill>
                    <a:srgbClr val="000000"/>
                  </a:solidFill>
                  <a:cs typeface="Arial" charset="0"/>
                </a:rPr>
                <a:t>  </a:t>
              </a:r>
              <a:r>
                <a:rPr lang="en-US" altLang="zh-CN" sz="1400" b="1">
                  <a:solidFill>
                    <a:srgbClr val="000000"/>
                  </a:solidFill>
                  <a:cs typeface="Arial" charset="0"/>
                </a:rPr>
                <a:t>OOA</a:t>
              </a:r>
              <a:endParaRPr lang="en-US" altLang="zh-CN" sz="1400" b="1">
                <a:cs typeface="Arial" charset="0"/>
              </a:endParaRPr>
            </a:p>
          </p:txBody>
        </p:sp>
        <p:sp>
          <p:nvSpPr>
            <p:cNvPr id="49211" name="Rectangle 232"/>
            <p:cNvSpPr>
              <a:spLocks noChangeArrowheads="1"/>
            </p:cNvSpPr>
            <p:nvPr/>
          </p:nvSpPr>
          <p:spPr bwMode="auto">
            <a:xfrm>
              <a:off x="2282" y="3564"/>
              <a:ext cx="929" cy="315"/>
            </a:xfrm>
            <a:prstGeom prst="rect">
              <a:avLst/>
            </a:prstGeom>
            <a:noFill/>
            <a:ln w="9525">
              <a:noFill/>
              <a:miter lim="800000"/>
              <a:headEnd/>
              <a:tailEnd/>
            </a:ln>
          </p:spPr>
          <p:txBody>
            <a:bodyPr lIns="57672" tIns="28836" rIns="57672" bIns="28836">
              <a:spAutoFit/>
            </a:bodyPr>
            <a:lstStyle/>
            <a:p>
              <a:r>
                <a:rPr lang="en-US" altLang="zh-CN" sz="1400" b="1">
                  <a:solidFill>
                    <a:srgbClr val="000000"/>
                  </a:solidFill>
                  <a:cs typeface="Arial" charset="0"/>
                </a:rPr>
                <a:t>OOD</a:t>
              </a:r>
              <a:endParaRPr lang="en-US" altLang="zh-CN" sz="1400" b="1">
                <a:cs typeface="Arial" charset="0"/>
              </a:endParaRPr>
            </a:p>
          </p:txBody>
        </p:sp>
        <p:sp>
          <p:nvSpPr>
            <p:cNvPr id="49212" name="Line 231"/>
            <p:cNvSpPr>
              <a:spLocks noChangeShapeType="1"/>
            </p:cNvSpPr>
            <p:nvPr/>
          </p:nvSpPr>
          <p:spPr bwMode="auto">
            <a:xfrm>
              <a:off x="2173" y="3562"/>
              <a:ext cx="8368" cy="1"/>
            </a:xfrm>
            <a:prstGeom prst="line">
              <a:avLst/>
            </a:prstGeom>
            <a:noFill/>
            <a:ln w="9525">
              <a:solidFill>
                <a:srgbClr val="000000"/>
              </a:solidFill>
              <a:round/>
              <a:headEnd/>
              <a:tailEnd/>
            </a:ln>
          </p:spPr>
          <p:txBody>
            <a:bodyPr/>
            <a:lstStyle/>
            <a:p>
              <a:endParaRPr lang="zh-CN" altLang="en-US"/>
            </a:p>
          </p:txBody>
        </p:sp>
        <p:sp>
          <p:nvSpPr>
            <p:cNvPr id="49213" name="Line 230"/>
            <p:cNvSpPr>
              <a:spLocks noChangeShapeType="1"/>
            </p:cNvSpPr>
            <p:nvPr/>
          </p:nvSpPr>
          <p:spPr bwMode="auto">
            <a:xfrm>
              <a:off x="2517" y="3562"/>
              <a:ext cx="0" cy="3644"/>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49214" name="Line 229"/>
            <p:cNvSpPr>
              <a:spLocks noChangeShapeType="1"/>
            </p:cNvSpPr>
            <p:nvPr/>
          </p:nvSpPr>
          <p:spPr bwMode="auto">
            <a:xfrm>
              <a:off x="2527" y="1538"/>
              <a:ext cx="0" cy="2024"/>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49215" name="Rectangle 228"/>
            <p:cNvSpPr>
              <a:spLocks noChangeArrowheads="1"/>
            </p:cNvSpPr>
            <p:nvPr/>
          </p:nvSpPr>
          <p:spPr bwMode="auto">
            <a:xfrm>
              <a:off x="8063" y="3564"/>
              <a:ext cx="933" cy="315"/>
            </a:xfrm>
            <a:prstGeom prst="rect">
              <a:avLst/>
            </a:prstGeom>
            <a:noFill/>
            <a:ln w="9525">
              <a:noFill/>
              <a:miter lim="800000"/>
              <a:headEnd/>
              <a:tailEnd/>
            </a:ln>
          </p:spPr>
          <p:txBody>
            <a:bodyPr lIns="57672" tIns="28836" rIns="57672" bIns="28836">
              <a:spAutoFit/>
            </a:bodyPr>
            <a:lstStyle/>
            <a:p>
              <a:r>
                <a:rPr lang="zh-CN" altLang="en-US" sz="1400" b="1">
                  <a:solidFill>
                    <a:srgbClr val="000000"/>
                  </a:solidFill>
                </a:rPr>
                <a:t>数据层</a:t>
              </a:r>
              <a:endParaRPr lang="zh-CN" altLang="en-US" sz="1400" b="1"/>
            </a:p>
          </p:txBody>
        </p:sp>
        <p:sp>
          <p:nvSpPr>
            <p:cNvPr id="49216" name="Rectangle 227"/>
            <p:cNvSpPr>
              <a:spLocks noChangeArrowheads="1"/>
            </p:cNvSpPr>
            <p:nvPr/>
          </p:nvSpPr>
          <p:spPr bwMode="auto">
            <a:xfrm>
              <a:off x="4995" y="4827"/>
              <a:ext cx="1297" cy="315"/>
            </a:xfrm>
            <a:prstGeom prst="rect">
              <a:avLst/>
            </a:prstGeom>
            <a:noFill/>
            <a:ln w="9525">
              <a:noFill/>
              <a:miter lim="800000"/>
              <a:headEnd/>
              <a:tailEnd/>
            </a:ln>
          </p:spPr>
          <p:txBody>
            <a:bodyPr lIns="57672" tIns="28836" rIns="57672" bIns="28836">
              <a:spAutoFit/>
            </a:bodyPr>
            <a:lstStyle/>
            <a:p>
              <a:r>
                <a:rPr lang="zh-CN" altLang="en-US" sz="1400" b="1">
                  <a:solidFill>
                    <a:srgbClr val="000000"/>
                  </a:solidFill>
                </a:rPr>
                <a:t>业务流程层</a:t>
              </a:r>
              <a:endParaRPr lang="zh-CN" altLang="en-US" sz="1400" b="1"/>
            </a:p>
          </p:txBody>
        </p:sp>
        <p:sp>
          <p:nvSpPr>
            <p:cNvPr id="49217" name="Rectangle 226"/>
            <p:cNvSpPr>
              <a:spLocks noChangeArrowheads="1"/>
            </p:cNvSpPr>
            <p:nvPr/>
          </p:nvSpPr>
          <p:spPr bwMode="auto">
            <a:xfrm>
              <a:off x="6175" y="4827"/>
              <a:ext cx="1297" cy="315"/>
            </a:xfrm>
            <a:prstGeom prst="rect">
              <a:avLst/>
            </a:prstGeom>
            <a:noFill/>
            <a:ln w="9525">
              <a:noFill/>
              <a:miter lim="800000"/>
              <a:headEnd/>
              <a:tailEnd/>
            </a:ln>
          </p:spPr>
          <p:txBody>
            <a:bodyPr lIns="57672" tIns="28836" rIns="57672" bIns="28836">
              <a:spAutoFit/>
            </a:bodyPr>
            <a:lstStyle/>
            <a:p>
              <a:r>
                <a:rPr lang="zh-CN" altLang="en-US" sz="1400" b="1">
                  <a:solidFill>
                    <a:srgbClr val="000000"/>
                  </a:solidFill>
                </a:rPr>
                <a:t>业务模型层</a:t>
              </a:r>
              <a:endParaRPr lang="zh-CN" altLang="en-US" sz="1400" b="1"/>
            </a:p>
          </p:txBody>
        </p:sp>
        <p:sp>
          <p:nvSpPr>
            <p:cNvPr id="49218" name="Rectangle 225"/>
            <p:cNvSpPr>
              <a:spLocks noChangeArrowheads="1"/>
            </p:cNvSpPr>
            <p:nvPr/>
          </p:nvSpPr>
          <p:spPr bwMode="auto">
            <a:xfrm>
              <a:off x="2752" y="4827"/>
              <a:ext cx="935" cy="315"/>
            </a:xfrm>
            <a:prstGeom prst="rect">
              <a:avLst/>
            </a:prstGeom>
            <a:noFill/>
            <a:ln w="9525">
              <a:noFill/>
              <a:miter lim="800000"/>
              <a:headEnd/>
              <a:tailEnd/>
            </a:ln>
          </p:spPr>
          <p:txBody>
            <a:bodyPr lIns="57672" tIns="28836" rIns="57672" bIns="28836">
              <a:spAutoFit/>
            </a:bodyPr>
            <a:lstStyle/>
            <a:p>
              <a:r>
                <a:rPr lang="zh-CN" altLang="en-US" sz="1400" b="1">
                  <a:solidFill>
                    <a:srgbClr val="000000"/>
                  </a:solidFill>
                </a:rPr>
                <a:t>视图层</a:t>
              </a:r>
              <a:endParaRPr lang="zh-CN" altLang="en-US" sz="1400" b="1"/>
            </a:p>
          </p:txBody>
        </p:sp>
        <p:sp>
          <p:nvSpPr>
            <p:cNvPr id="49219" name="Line 224"/>
            <p:cNvSpPr>
              <a:spLocks noChangeShapeType="1"/>
            </p:cNvSpPr>
            <p:nvPr/>
          </p:nvSpPr>
          <p:spPr bwMode="auto">
            <a:xfrm>
              <a:off x="2281" y="6092"/>
              <a:ext cx="8368" cy="1"/>
            </a:xfrm>
            <a:prstGeom prst="line">
              <a:avLst/>
            </a:prstGeom>
            <a:noFill/>
            <a:ln w="9525">
              <a:solidFill>
                <a:srgbClr val="000000"/>
              </a:solidFill>
              <a:round/>
              <a:headEnd/>
              <a:tailEnd/>
            </a:ln>
          </p:spPr>
          <p:txBody>
            <a:bodyPr/>
            <a:lstStyle/>
            <a:p>
              <a:endParaRPr lang="zh-CN" altLang="en-US"/>
            </a:p>
          </p:txBody>
        </p:sp>
        <p:sp>
          <p:nvSpPr>
            <p:cNvPr id="49220" name="Line 223"/>
            <p:cNvSpPr>
              <a:spLocks noChangeShapeType="1"/>
            </p:cNvSpPr>
            <p:nvPr/>
          </p:nvSpPr>
          <p:spPr bwMode="auto">
            <a:xfrm>
              <a:off x="4995" y="3815"/>
              <a:ext cx="0" cy="2277"/>
            </a:xfrm>
            <a:prstGeom prst="line">
              <a:avLst/>
            </a:prstGeom>
            <a:noFill/>
            <a:ln w="9525">
              <a:solidFill>
                <a:srgbClr val="000000"/>
              </a:solidFill>
              <a:round/>
              <a:headEnd/>
              <a:tailEnd/>
            </a:ln>
          </p:spPr>
          <p:txBody>
            <a:bodyPr/>
            <a:lstStyle/>
            <a:p>
              <a:endParaRPr lang="zh-CN" altLang="en-US"/>
            </a:p>
          </p:txBody>
        </p:sp>
        <p:sp>
          <p:nvSpPr>
            <p:cNvPr id="49221" name="Line 222"/>
            <p:cNvSpPr>
              <a:spLocks noChangeShapeType="1"/>
            </p:cNvSpPr>
            <p:nvPr/>
          </p:nvSpPr>
          <p:spPr bwMode="auto">
            <a:xfrm>
              <a:off x="3815" y="3815"/>
              <a:ext cx="1" cy="2277"/>
            </a:xfrm>
            <a:prstGeom prst="line">
              <a:avLst/>
            </a:prstGeom>
            <a:noFill/>
            <a:ln w="9525">
              <a:solidFill>
                <a:srgbClr val="000000"/>
              </a:solidFill>
              <a:round/>
              <a:headEnd/>
              <a:tailEnd/>
            </a:ln>
          </p:spPr>
          <p:txBody>
            <a:bodyPr/>
            <a:lstStyle/>
            <a:p>
              <a:endParaRPr lang="zh-CN" altLang="en-US"/>
            </a:p>
          </p:txBody>
        </p:sp>
        <p:sp>
          <p:nvSpPr>
            <p:cNvPr id="49222" name="Line 221"/>
            <p:cNvSpPr>
              <a:spLocks noChangeShapeType="1"/>
            </p:cNvSpPr>
            <p:nvPr/>
          </p:nvSpPr>
          <p:spPr bwMode="auto">
            <a:xfrm>
              <a:off x="8889" y="3815"/>
              <a:ext cx="1" cy="2277"/>
            </a:xfrm>
            <a:prstGeom prst="line">
              <a:avLst/>
            </a:prstGeom>
            <a:noFill/>
            <a:ln w="9525">
              <a:solidFill>
                <a:srgbClr val="000000"/>
              </a:solidFill>
              <a:round/>
              <a:headEnd/>
              <a:tailEnd/>
            </a:ln>
          </p:spPr>
          <p:txBody>
            <a:bodyPr/>
            <a:lstStyle/>
            <a:p>
              <a:endParaRPr lang="zh-CN" altLang="en-US"/>
            </a:p>
          </p:txBody>
        </p:sp>
        <p:sp>
          <p:nvSpPr>
            <p:cNvPr id="49223" name="Rectangle 220"/>
            <p:cNvSpPr>
              <a:spLocks noChangeArrowheads="1"/>
            </p:cNvSpPr>
            <p:nvPr/>
          </p:nvSpPr>
          <p:spPr bwMode="auto">
            <a:xfrm>
              <a:off x="2635" y="5524"/>
              <a:ext cx="1052" cy="563"/>
            </a:xfrm>
            <a:prstGeom prst="rect">
              <a:avLst/>
            </a:prstGeom>
            <a:noFill/>
            <a:ln w="9525">
              <a:noFill/>
              <a:miter lim="800000"/>
              <a:headEnd/>
              <a:tailEnd/>
            </a:ln>
          </p:spPr>
          <p:txBody>
            <a:bodyPr lIns="57672" tIns="28836" rIns="57672" bIns="28836">
              <a:spAutoFit/>
            </a:bodyPr>
            <a:lstStyle/>
            <a:p>
              <a:r>
                <a:rPr lang="en-US" altLang="zh-CN" sz="1400" b="1">
                  <a:solidFill>
                    <a:srgbClr val="000000"/>
                  </a:solidFill>
                  <a:latin typeface="Times New Roman" pitchFamily="18" charset="0"/>
                </a:rPr>
                <a:t>V</a:t>
              </a:r>
              <a:endParaRPr lang="en-US" altLang="zh-CN" sz="1400" b="1"/>
            </a:p>
            <a:p>
              <a:r>
                <a:rPr lang="zh-CN" altLang="en-US" sz="1400" b="1">
                  <a:solidFill>
                    <a:srgbClr val="000000"/>
                  </a:solidFill>
                </a:rPr>
                <a:t>界面设计</a:t>
              </a:r>
              <a:endParaRPr lang="zh-CN" altLang="en-US" sz="1400" b="1"/>
            </a:p>
          </p:txBody>
        </p:sp>
        <p:sp>
          <p:nvSpPr>
            <p:cNvPr id="49224" name="Rectangle 219"/>
            <p:cNvSpPr>
              <a:spLocks noChangeArrowheads="1"/>
            </p:cNvSpPr>
            <p:nvPr/>
          </p:nvSpPr>
          <p:spPr bwMode="auto">
            <a:xfrm>
              <a:off x="3813" y="5524"/>
              <a:ext cx="1420" cy="563"/>
            </a:xfrm>
            <a:prstGeom prst="rect">
              <a:avLst/>
            </a:prstGeom>
            <a:noFill/>
            <a:ln w="9525">
              <a:noFill/>
              <a:miter lim="800000"/>
              <a:headEnd/>
              <a:tailEnd/>
            </a:ln>
          </p:spPr>
          <p:txBody>
            <a:bodyPr lIns="57672" tIns="28836" rIns="57672" bIns="28836">
              <a:spAutoFit/>
            </a:bodyPr>
            <a:lstStyle/>
            <a:p>
              <a:r>
                <a:rPr lang="en-US" altLang="zh-CN" sz="1400" b="1">
                  <a:solidFill>
                    <a:srgbClr val="000000"/>
                  </a:solidFill>
                  <a:latin typeface="Times New Roman" pitchFamily="18" charset="0"/>
                </a:rPr>
                <a:t>C</a:t>
              </a:r>
              <a:endParaRPr lang="en-US" altLang="zh-CN" sz="1400" b="1"/>
            </a:p>
            <a:p>
              <a:r>
                <a:rPr lang="zh-CN" altLang="en-US" sz="1400" b="1">
                  <a:solidFill>
                    <a:srgbClr val="000000"/>
                  </a:solidFill>
                </a:rPr>
                <a:t>控制器设计</a:t>
              </a:r>
              <a:endParaRPr lang="zh-CN" altLang="en-US" sz="1400" b="1"/>
            </a:p>
          </p:txBody>
        </p:sp>
        <p:sp>
          <p:nvSpPr>
            <p:cNvPr id="49225" name="Rectangle 218"/>
            <p:cNvSpPr>
              <a:spLocks noChangeArrowheads="1"/>
            </p:cNvSpPr>
            <p:nvPr/>
          </p:nvSpPr>
          <p:spPr bwMode="auto">
            <a:xfrm>
              <a:off x="6530" y="5524"/>
              <a:ext cx="1047" cy="563"/>
            </a:xfrm>
            <a:prstGeom prst="rect">
              <a:avLst/>
            </a:prstGeom>
            <a:noFill/>
            <a:ln w="9525">
              <a:noFill/>
              <a:miter lim="800000"/>
              <a:headEnd/>
              <a:tailEnd/>
            </a:ln>
          </p:spPr>
          <p:txBody>
            <a:bodyPr lIns="57672" tIns="28836" rIns="57672" bIns="28836">
              <a:spAutoFit/>
            </a:bodyPr>
            <a:lstStyle/>
            <a:p>
              <a:r>
                <a:rPr lang="en-US" altLang="zh-CN" sz="1400" b="1">
                  <a:solidFill>
                    <a:srgbClr val="000000"/>
                  </a:solidFill>
                  <a:latin typeface="Times New Roman" pitchFamily="18" charset="0"/>
                </a:rPr>
                <a:t>M</a:t>
              </a:r>
              <a:endParaRPr lang="en-US" altLang="zh-CN" sz="1400" b="1"/>
            </a:p>
            <a:p>
              <a:r>
                <a:rPr lang="zh-CN" altLang="en-US" sz="1400" b="1">
                  <a:solidFill>
                    <a:srgbClr val="000000"/>
                  </a:solidFill>
                </a:rPr>
                <a:t>逻辑设计</a:t>
              </a:r>
              <a:endParaRPr lang="zh-CN" altLang="en-US" sz="1400" b="1"/>
            </a:p>
          </p:txBody>
        </p:sp>
        <p:sp>
          <p:nvSpPr>
            <p:cNvPr id="49226" name="Line 217"/>
            <p:cNvSpPr>
              <a:spLocks noChangeShapeType="1"/>
            </p:cNvSpPr>
            <p:nvPr/>
          </p:nvSpPr>
          <p:spPr bwMode="auto">
            <a:xfrm>
              <a:off x="2753" y="5333"/>
              <a:ext cx="1062" cy="1"/>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49227" name="Line 216"/>
            <p:cNvSpPr>
              <a:spLocks noChangeShapeType="1"/>
            </p:cNvSpPr>
            <p:nvPr/>
          </p:nvSpPr>
          <p:spPr bwMode="auto">
            <a:xfrm>
              <a:off x="3933" y="5333"/>
              <a:ext cx="1062" cy="0"/>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49228" name="Line 215"/>
            <p:cNvSpPr>
              <a:spLocks noChangeShapeType="1"/>
            </p:cNvSpPr>
            <p:nvPr/>
          </p:nvSpPr>
          <p:spPr bwMode="auto">
            <a:xfrm>
              <a:off x="4995" y="5333"/>
              <a:ext cx="3894" cy="1"/>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49229" name="Line 214"/>
            <p:cNvSpPr>
              <a:spLocks noChangeShapeType="1"/>
            </p:cNvSpPr>
            <p:nvPr/>
          </p:nvSpPr>
          <p:spPr bwMode="auto">
            <a:xfrm>
              <a:off x="9597" y="5333"/>
              <a:ext cx="826" cy="1"/>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49230" name="Line 213"/>
            <p:cNvSpPr>
              <a:spLocks noChangeShapeType="1"/>
            </p:cNvSpPr>
            <p:nvPr/>
          </p:nvSpPr>
          <p:spPr bwMode="auto">
            <a:xfrm flipH="1">
              <a:off x="9950" y="6092"/>
              <a:ext cx="1" cy="253"/>
            </a:xfrm>
            <a:prstGeom prst="line">
              <a:avLst/>
            </a:prstGeom>
            <a:noFill/>
            <a:ln w="9525">
              <a:solidFill>
                <a:srgbClr val="FF3300"/>
              </a:solidFill>
              <a:round/>
              <a:headEnd/>
              <a:tailEnd type="triangle" w="med" len="med"/>
            </a:ln>
          </p:spPr>
          <p:txBody>
            <a:bodyPr/>
            <a:lstStyle/>
            <a:p>
              <a:endParaRPr lang="zh-CN" altLang="en-US"/>
            </a:p>
          </p:txBody>
        </p:sp>
        <p:sp>
          <p:nvSpPr>
            <p:cNvPr id="49231" name="Arc 212"/>
            <p:cNvSpPr>
              <a:spLocks/>
            </p:cNvSpPr>
            <p:nvPr/>
          </p:nvSpPr>
          <p:spPr bwMode="auto">
            <a:xfrm rot="10964709" flipV="1">
              <a:off x="8889" y="3556"/>
              <a:ext cx="708" cy="475"/>
            </a:xfrm>
            <a:custGeom>
              <a:avLst/>
              <a:gdLst>
                <a:gd name="T0" fmla="*/ 0 w 42916"/>
                <a:gd name="T1" fmla="*/ 0 h 21600"/>
                <a:gd name="T2" fmla="*/ 0 w 42916"/>
                <a:gd name="T3" fmla="*/ 0 h 21600"/>
                <a:gd name="T4" fmla="*/ 0 w 42916"/>
                <a:gd name="T5" fmla="*/ 0 h 21600"/>
                <a:gd name="T6" fmla="*/ 0 60000 65536"/>
                <a:gd name="T7" fmla="*/ 0 60000 65536"/>
                <a:gd name="T8" fmla="*/ 0 60000 65536"/>
                <a:gd name="T9" fmla="*/ 0 w 42916"/>
                <a:gd name="T10" fmla="*/ 0 h 21600"/>
                <a:gd name="T11" fmla="*/ 42916 w 42916"/>
                <a:gd name="T12" fmla="*/ 21600 h 21600"/>
              </a:gdLst>
              <a:ahLst/>
              <a:cxnLst>
                <a:cxn ang="T6">
                  <a:pos x="T0" y="T1"/>
                </a:cxn>
                <a:cxn ang="T7">
                  <a:pos x="T2" y="T3"/>
                </a:cxn>
                <a:cxn ang="T8">
                  <a:pos x="T4" y="T5"/>
                </a:cxn>
              </a:cxnLst>
              <a:rect l="T9" t="T10" r="T11" b="T12"/>
              <a:pathLst>
                <a:path w="42916" h="21600" fill="none" extrusionOk="0">
                  <a:moveTo>
                    <a:pt x="0" y="18107"/>
                  </a:moveTo>
                  <a:cubicBezTo>
                    <a:pt x="1711" y="7665"/>
                    <a:pt x="10734" y="-1"/>
                    <a:pt x="21316" y="0"/>
                  </a:cubicBezTo>
                  <a:cubicBezTo>
                    <a:pt x="33245" y="0"/>
                    <a:pt x="42916" y="9670"/>
                    <a:pt x="42916" y="21600"/>
                  </a:cubicBezTo>
                </a:path>
                <a:path w="42916" h="21600" stroke="0" extrusionOk="0">
                  <a:moveTo>
                    <a:pt x="0" y="18107"/>
                  </a:moveTo>
                  <a:cubicBezTo>
                    <a:pt x="1711" y="7665"/>
                    <a:pt x="10734" y="-1"/>
                    <a:pt x="21316" y="0"/>
                  </a:cubicBezTo>
                  <a:cubicBezTo>
                    <a:pt x="33245" y="0"/>
                    <a:pt x="42916" y="9670"/>
                    <a:pt x="42916" y="21600"/>
                  </a:cubicBezTo>
                  <a:lnTo>
                    <a:pt x="21316" y="21600"/>
                  </a:lnTo>
                  <a:lnTo>
                    <a:pt x="0" y="18107"/>
                  </a:lnTo>
                  <a:close/>
                </a:path>
              </a:pathLst>
            </a:custGeom>
            <a:noFill/>
            <a:ln w="9525">
              <a:solidFill>
                <a:srgbClr val="FF0000"/>
              </a:solidFill>
              <a:round/>
              <a:headEnd type="triangle" w="med" len="med"/>
              <a:tailEnd type="triangle" w="med" len="med"/>
            </a:ln>
          </p:spPr>
          <p:txBody>
            <a:bodyPr/>
            <a:lstStyle/>
            <a:p>
              <a:endParaRPr lang="zh-CN" altLang="en-US"/>
            </a:p>
          </p:txBody>
        </p:sp>
        <p:sp>
          <p:nvSpPr>
            <p:cNvPr id="49232" name="Line 211"/>
            <p:cNvSpPr>
              <a:spLocks noChangeShapeType="1"/>
            </p:cNvSpPr>
            <p:nvPr/>
          </p:nvSpPr>
          <p:spPr bwMode="auto">
            <a:xfrm>
              <a:off x="7119" y="6092"/>
              <a:ext cx="1" cy="253"/>
            </a:xfrm>
            <a:prstGeom prst="line">
              <a:avLst/>
            </a:prstGeom>
            <a:noFill/>
            <a:ln w="9525">
              <a:solidFill>
                <a:srgbClr val="FF0000"/>
              </a:solidFill>
              <a:round/>
              <a:headEnd/>
              <a:tailEnd type="triangle" w="med" len="med"/>
            </a:ln>
          </p:spPr>
          <p:txBody>
            <a:bodyPr/>
            <a:lstStyle/>
            <a:p>
              <a:endParaRPr lang="zh-CN" altLang="en-US"/>
            </a:p>
          </p:txBody>
        </p:sp>
        <p:sp>
          <p:nvSpPr>
            <p:cNvPr id="49233" name="Line 210"/>
            <p:cNvSpPr>
              <a:spLocks noChangeShapeType="1"/>
            </p:cNvSpPr>
            <p:nvPr/>
          </p:nvSpPr>
          <p:spPr bwMode="auto">
            <a:xfrm>
              <a:off x="4523" y="6092"/>
              <a:ext cx="1" cy="253"/>
            </a:xfrm>
            <a:prstGeom prst="line">
              <a:avLst/>
            </a:prstGeom>
            <a:noFill/>
            <a:ln w="9525">
              <a:solidFill>
                <a:srgbClr val="FF0000"/>
              </a:solidFill>
              <a:round/>
              <a:headEnd/>
              <a:tailEnd type="triangle" w="med" len="med"/>
            </a:ln>
          </p:spPr>
          <p:txBody>
            <a:bodyPr/>
            <a:lstStyle/>
            <a:p>
              <a:endParaRPr lang="zh-CN" altLang="en-US"/>
            </a:p>
          </p:txBody>
        </p:sp>
        <p:sp>
          <p:nvSpPr>
            <p:cNvPr id="49234" name="Line 209"/>
            <p:cNvSpPr>
              <a:spLocks noChangeShapeType="1"/>
            </p:cNvSpPr>
            <p:nvPr/>
          </p:nvSpPr>
          <p:spPr bwMode="auto">
            <a:xfrm>
              <a:off x="3225" y="6092"/>
              <a:ext cx="1" cy="253"/>
            </a:xfrm>
            <a:prstGeom prst="line">
              <a:avLst/>
            </a:prstGeom>
            <a:noFill/>
            <a:ln w="9525">
              <a:solidFill>
                <a:srgbClr val="FF0000"/>
              </a:solidFill>
              <a:round/>
              <a:headEnd/>
              <a:tailEnd type="triangle" w="med" len="med"/>
            </a:ln>
          </p:spPr>
          <p:txBody>
            <a:bodyPr/>
            <a:lstStyle/>
            <a:p>
              <a:endParaRPr lang="zh-CN" altLang="en-US"/>
            </a:p>
          </p:txBody>
        </p:sp>
        <p:sp>
          <p:nvSpPr>
            <p:cNvPr id="49235" name="Arc 208"/>
            <p:cNvSpPr>
              <a:spLocks/>
            </p:cNvSpPr>
            <p:nvPr/>
          </p:nvSpPr>
          <p:spPr bwMode="auto">
            <a:xfrm rot="10836057" flipV="1">
              <a:off x="3815" y="3561"/>
              <a:ext cx="1179" cy="475"/>
            </a:xfrm>
            <a:custGeom>
              <a:avLst/>
              <a:gdLst>
                <a:gd name="T0" fmla="*/ 0 w 42863"/>
                <a:gd name="T1" fmla="*/ 0 h 21600"/>
                <a:gd name="T2" fmla="*/ 0 w 42863"/>
                <a:gd name="T3" fmla="*/ 0 h 21600"/>
                <a:gd name="T4" fmla="*/ 0 w 42863"/>
                <a:gd name="T5" fmla="*/ 0 h 21600"/>
                <a:gd name="T6" fmla="*/ 0 60000 65536"/>
                <a:gd name="T7" fmla="*/ 0 60000 65536"/>
                <a:gd name="T8" fmla="*/ 0 60000 65536"/>
                <a:gd name="T9" fmla="*/ 0 w 42863"/>
                <a:gd name="T10" fmla="*/ 0 h 21600"/>
                <a:gd name="T11" fmla="*/ 42863 w 42863"/>
                <a:gd name="T12" fmla="*/ 21600 h 21600"/>
              </a:gdLst>
              <a:ahLst/>
              <a:cxnLst>
                <a:cxn ang="T6">
                  <a:pos x="T0" y="T1"/>
                </a:cxn>
                <a:cxn ang="T7">
                  <a:pos x="T2" y="T3"/>
                </a:cxn>
                <a:cxn ang="T8">
                  <a:pos x="T4" y="T5"/>
                </a:cxn>
              </a:cxnLst>
              <a:rect l="T9" t="T10" r="T11" b="T12"/>
              <a:pathLst>
                <a:path w="42863" h="21600" fill="none" extrusionOk="0">
                  <a:moveTo>
                    <a:pt x="0" y="17799"/>
                  </a:moveTo>
                  <a:cubicBezTo>
                    <a:pt x="1841" y="7499"/>
                    <a:pt x="10799" y="-1"/>
                    <a:pt x="21263" y="0"/>
                  </a:cubicBezTo>
                  <a:cubicBezTo>
                    <a:pt x="33192" y="0"/>
                    <a:pt x="42863" y="9670"/>
                    <a:pt x="42863" y="21600"/>
                  </a:cubicBezTo>
                </a:path>
                <a:path w="42863" h="21600" stroke="0" extrusionOk="0">
                  <a:moveTo>
                    <a:pt x="0" y="17799"/>
                  </a:moveTo>
                  <a:cubicBezTo>
                    <a:pt x="1841" y="7499"/>
                    <a:pt x="10799" y="-1"/>
                    <a:pt x="21263" y="0"/>
                  </a:cubicBezTo>
                  <a:cubicBezTo>
                    <a:pt x="33192" y="0"/>
                    <a:pt x="42863" y="9670"/>
                    <a:pt x="42863" y="21600"/>
                  </a:cubicBezTo>
                  <a:lnTo>
                    <a:pt x="21263" y="21600"/>
                  </a:lnTo>
                  <a:lnTo>
                    <a:pt x="0" y="17799"/>
                  </a:lnTo>
                  <a:close/>
                </a:path>
              </a:pathLst>
            </a:custGeom>
            <a:noFill/>
            <a:ln w="9525">
              <a:solidFill>
                <a:srgbClr val="FF0000"/>
              </a:solidFill>
              <a:round/>
              <a:headEnd type="triangle" w="med" len="med"/>
              <a:tailEnd type="triangle" w="med" len="med"/>
            </a:ln>
          </p:spPr>
          <p:txBody>
            <a:bodyPr/>
            <a:lstStyle/>
            <a:p>
              <a:endParaRPr lang="zh-CN" altLang="en-US"/>
            </a:p>
          </p:txBody>
        </p:sp>
        <p:sp>
          <p:nvSpPr>
            <p:cNvPr id="49236" name="Line 207"/>
            <p:cNvSpPr>
              <a:spLocks noChangeShapeType="1"/>
            </p:cNvSpPr>
            <p:nvPr/>
          </p:nvSpPr>
          <p:spPr bwMode="auto">
            <a:xfrm>
              <a:off x="9596" y="3815"/>
              <a:ext cx="1" cy="2277"/>
            </a:xfrm>
            <a:prstGeom prst="line">
              <a:avLst/>
            </a:prstGeom>
            <a:noFill/>
            <a:ln w="9525">
              <a:solidFill>
                <a:srgbClr val="000000"/>
              </a:solidFill>
              <a:round/>
              <a:headEnd/>
              <a:tailEnd/>
            </a:ln>
          </p:spPr>
          <p:txBody>
            <a:bodyPr/>
            <a:lstStyle/>
            <a:p>
              <a:endParaRPr lang="zh-CN" altLang="en-US"/>
            </a:p>
          </p:txBody>
        </p:sp>
      </p:grpSp>
      <p:sp>
        <p:nvSpPr>
          <p:cNvPr id="49156" name="Rectangle 291"/>
          <p:cNvSpPr>
            <a:spLocks noChangeArrowheads="1"/>
          </p:cNvSpPr>
          <p:nvPr/>
        </p:nvSpPr>
        <p:spPr bwMode="ltGray">
          <a:xfrm>
            <a:off x="0" y="-325438"/>
            <a:ext cx="9144000" cy="0"/>
          </a:xfrm>
          <a:prstGeom prst="rect">
            <a:avLst/>
          </a:prstGeom>
          <a:noFill/>
          <a:ln w="9525" algn="ctr">
            <a:noFill/>
            <a:miter lim="800000"/>
            <a:headEnd/>
            <a:tailEnd/>
          </a:ln>
          <a:effectLst>
            <a:prstShdw prst="shdw17" dist="17961" dir="2700000">
              <a:srgbClr val="7A8E99"/>
            </a:prstShdw>
          </a:effectLst>
        </p:spPr>
        <p:txBody>
          <a:bodyPr wrap="none" anchor="ctr">
            <a:spAutoFit/>
          </a:bodyPr>
          <a:lstStyle/>
          <a:p>
            <a:pPr eaLnBrk="1" hangingPunct="1"/>
            <a:endParaRPr lang="zh-CN" altLang="en-US"/>
          </a:p>
        </p:txBody>
      </p:sp>
      <p:sp>
        <p:nvSpPr>
          <p:cNvPr id="49157" name="Rectangle 330"/>
          <p:cNvSpPr>
            <a:spLocks noChangeArrowheads="1"/>
          </p:cNvSpPr>
          <p:nvPr/>
        </p:nvSpPr>
        <p:spPr bwMode="ltGray">
          <a:xfrm>
            <a:off x="4479925" y="3154363"/>
            <a:ext cx="184150" cy="304800"/>
          </a:xfrm>
          <a:prstGeom prst="rect">
            <a:avLst/>
          </a:prstGeom>
          <a:noFill/>
          <a:ln w="9525" algn="ctr">
            <a:noFill/>
            <a:miter lim="800000"/>
            <a:headEnd/>
            <a:tailEnd/>
          </a:ln>
          <a:effectLst>
            <a:prstShdw prst="shdw17" dist="17961" dir="2700000">
              <a:srgbClr val="7A8E99"/>
            </a:prstShdw>
          </a:effectLst>
        </p:spPr>
        <p:txBody>
          <a:bodyPr wrap="none" anchor="ctr">
            <a:spAutoFit/>
          </a:bodyPr>
          <a:lstStyle/>
          <a:p>
            <a:endParaRPr lang="zh-CN" altLang="en-US" sz="1400" b="1"/>
          </a:p>
        </p:txBody>
      </p:sp>
      <p:sp>
        <p:nvSpPr>
          <p:cNvPr id="2" name="标题 1"/>
          <p:cNvSpPr>
            <a:spLocks noGrp="1"/>
          </p:cNvSpPr>
          <p:nvPr>
            <p:ph type="title"/>
          </p:nvPr>
        </p:nvSpPr>
        <p:spPr>
          <a:xfrm>
            <a:off x="914400" y="214290"/>
            <a:ext cx="8229600" cy="944562"/>
          </a:xfrm>
        </p:spPr>
        <p:txBody>
          <a:bodyPr/>
          <a:lstStyle/>
          <a:p>
            <a:pPr>
              <a:defRPr/>
            </a:pPr>
            <a:r>
              <a:rPr b="1" dirty="0"/>
              <a:t>一体化开发</a:t>
            </a:r>
            <a:r>
              <a:rPr b="1" dirty="0" smtClean="0"/>
              <a:t>模型</a:t>
            </a:r>
            <a:endParaRPr b="1" dirty="0"/>
          </a:p>
        </p:txBody>
      </p:sp>
      <p:sp>
        <p:nvSpPr>
          <p:cNvPr id="49159" name="矩形 2"/>
          <p:cNvSpPr>
            <a:spLocks noChangeArrowheads="1"/>
          </p:cNvSpPr>
          <p:nvPr/>
        </p:nvSpPr>
        <p:spPr bwMode="auto">
          <a:xfrm>
            <a:off x="7188200" y="1071546"/>
            <a:ext cx="1955800" cy="1570037"/>
          </a:xfrm>
          <a:prstGeom prst="rect">
            <a:avLst/>
          </a:prstGeom>
          <a:noFill/>
          <a:ln w="9525">
            <a:noFill/>
            <a:miter lim="800000"/>
            <a:headEnd/>
            <a:tailEnd/>
          </a:ln>
        </p:spPr>
        <p:txBody>
          <a:bodyPr>
            <a:spAutoFit/>
          </a:bodyPr>
          <a:lstStyle/>
          <a:p>
            <a:pPr eaLnBrk="1" hangingPunct="1"/>
            <a:r>
              <a:rPr lang="en-US" altLang="zh-CN" sz="1200" dirty="0">
                <a:solidFill>
                  <a:schemeClr val="tx2"/>
                </a:solidFill>
              </a:rPr>
              <a:t>V=View</a:t>
            </a:r>
            <a:r>
              <a:rPr lang="zh-CN" altLang="en-US" sz="1200" dirty="0">
                <a:solidFill>
                  <a:schemeClr val="tx2"/>
                </a:solidFill>
              </a:rPr>
              <a:t>；</a:t>
            </a:r>
          </a:p>
          <a:p>
            <a:pPr eaLnBrk="1" hangingPunct="1"/>
            <a:r>
              <a:rPr lang="en-US" altLang="zh-CN" sz="1200" dirty="0">
                <a:solidFill>
                  <a:schemeClr val="tx2"/>
                </a:solidFill>
              </a:rPr>
              <a:t>C=Controller</a:t>
            </a:r>
            <a:r>
              <a:rPr lang="zh-CN" altLang="en-US" sz="1200" dirty="0">
                <a:solidFill>
                  <a:schemeClr val="tx2"/>
                </a:solidFill>
              </a:rPr>
              <a:t>； </a:t>
            </a:r>
          </a:p>
          <a:p>
            <a:pPr eaLnBrk="1" hangingPunct="1"/>
            <a:r>
              <a:rPr lang="en-US" altLang="zh-CN" sz="1200" dirty="0">
                <a:solidFill>
                  <a:schemeClr val="tx2"/>
                </a:solidFill>
              </a:rPr>
              <a:t>BP=Business Process</a:t>
            </a:r>
            <a:r>
              <a:rPr lang="zh-CN" altLang="en-US" sz="1200" dirty="0">
                <a:solidFill>
                  <a:schemeClr val="tx2"/>
                </a:solidFill>
              </a:rPr>
              <a:t>；</a:t>
            </a:r>
          </a:p>
          <a:p>
            <a:pPr eaLnBrk="1" hangingPunct="1"/>
            <a:r>
              <a:rPr lang="en-US" altLang="zh-CN" sz="1200" dirty="0">
                <a:solidFill>
                  <a:schemeClr val="tx2"/>
                </a:solidFill>
              </a:rPr>
              <a:t>BM=Business Model</a:t>
            </a:r>
            <a:r>
              <a:rPr lang="zh-CN" altLang="en-US" sz="1200" dirty="0">
                <a:solidFill>
                  <a:schemeClr val="tx2"/>
                </a:solidFill>
              </a:rPr>
              <a:t>； </a:t>
            </a:r>
          </a:p>
          <a:p>
            <a:pPr eaLnBrk="1" hangingPunct="1"/>
            <a:r>
              <a:rPr lang="en-US" altLang="zh-CN" sz="1200" dirty="0">
                <a:solidFill>
                  <a:schemeClr val="tx2"/>
                </a:solidFill>
              </a:rPr>
              <a:t>DA= Data Access</a:t>
            </a:r>
            <a:r>
              <a:rPr lang="zh-CN" altLang="en-US" sz="1200" dirty="0">
                <a:solidFill>
                  <a:schemeClr val="tx2"/>
                </a:solidFill>
              </a:rPr>
              <a:t>；</a:t>
            </a:r>
          </a:p>
          <a:p>
            <a:pPr eaLnBrk="1" hangingPunct="1"/>
            <a:r>
              <a:rPr lang="en-US" altLang="zh-CN" sz="1200" dirty="0">
                <a:solidFill>
                  <a:schemeClr val="tx2"/>
                </a:solidFill>
              </a:rPr>
              <a:t>DO=Data Object</a:t>
            </a:r>
            <a:r>
              <a:rPr lang="zh-CN" altLang="en-US" sz="1200" dirty="0">
                <a:solidFill>
                  <a:schemeClr val="tx2"/>
                </a:solidFill>
              </a:rPr>
              <a:t>；</a:t>
            </a:r>
          </a:p>
          <a:p>
            <a:pPr eaLnBrk="1" hangingPunct="1"/>
            <a:r>
              <a:rPr lang="en-US" altLang="zh-CN" sz="1200" dirty="0">
                <a:solidFill>
                  <a:schemeClr val="tx2"/>
                </a:solidFill>
              </a:rPr>
              <a:t>R=Relation</a:t>
            </a:r>
            <a:r>
              <a:rPr lang="zh-CN" altLang="en-US" sz="1200" dirty="0">
                <a:solidFill>
                  <a:schemeClr val="tx2"/>
                </a:solidFill>
              </a:rPr>
              <a:t>。</a:t>
            </a:r>
          </a:p>
          <a:p>
            <a:pPr eaLnBrk="1" hangingPunct="1"/>
            <a:endParaRPr lang="zh-CN" altLang="en-US" sz="1200" dirty="0">
              <a:solidFill>
                <a:schemeClr val="tx2"/>
              </a:solidFill>
            </a:endParaRPr>
          </a:p>
        </p:txBody>
      </p:sp>
    </p:spTree>
  </p:cSld>
  <p:clrMapOvr>
    <a:masterClrMapping/>
  </p:clrMapOvr>
  <p:transition spd="slow"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nodePh="1">
                                  <p:stCondLst>
                                    <p:cond delay="0"/>
                                  </p:stCondLst>
                                  <p:endCondLst>
                                    <p:cond evt="begin" delay="0">
                                      <p:tn val="5"/>
                                    </p:cond>
                                  </p:endCondLst>
                                  <p:childTnLst>
                                    <p:set>
                                      <p:cBhvr>
                                        <p:cTn id="6" dur="1" fill="hold">
                                          <p:stCondLst>
                                            <p:cond delay="0"/>
                                          </p:stCondLst>
                                        </p:cTn>
                                        <p:tgtEl>
                                          <p:spTgt spid="740359"/>
                                        </p:tgtEl>
                                        <p:attrNameLst>
                                          <p:attrName>style.visibility</p:attrName>
                                        </p:attrNameLst>
                                      </p:cBhvr>
                                      <p:to>
                                        <p:strVal val="visible"/>
                                      </p:to>
                                    </p:set>
                                    <p:animEffect transition="in" filter="checkerboard(across)">
                                      <p:cBhvr>
                                        <p:cTn id="7" dur="500"/>
                                        <p:tgtEl>
                                          <p:spTgt spid="740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35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pPr>
              <a:defRPr/>
            </a:pPr>
            <a:r>
              <a:rPr b="1" dirty="0"/>
              <a:t>在</a:t>
            </a:r>
            <a:r>
              <a:rPr lang="en-US" altLang="zh-CN" b="1" dirty="0"/>
              <a:t>OOA</a:t>
            </a:r>
            <a:r>
              <a:rPr b="1" dirty="0"/>
              <a:t>阶段</a:t>
            </a:r>
          </a:p>
        </p:txBody>
      </p:sp>
      <p:sp>
        <p:nvSpPr>
          <p:cNvPr id="50179" name="内容占位符 4"/>
          <p:cNvSpPr>
            <a:spLocks noGrp="1"/>
          </p:cNvSpPr>
          <p:nvPr>
            <p:ph idx="1"/>
          </p:nvPr>
        </p:nvSpPr>
        <p:spPr>
          <a:xfrm>
            <a:off x="457200" y="1412875"/>
            <a:ext cx="8229600" cy="4895850"/>
          </a:xfrm>
        </p:spPr>
        <p:txBody>
          <a:bodyPr/>
          <a:lstStyle/>
          <a:p>
            <a:r>
              <a:rPr lang="zh-CN" altLang="en-US" dirty="0" smtClean="0">
                <a:solidFill>
                  <a:schemeClr val="tx2"/>
                </a:solidFill>
              </a:rPr>
              <a:t>根据用例模型得到概念模型，划分出三个类模型</a:t>
            </a:r>
            <a:endParaRPr lang="en-US" altLang="zh-CN" dirty="0" smtClean="0">
              <a:solidFill>
                <a:schemeClr val="tx2"/>
              </a:solidFill>
            </a:endParaRPr>
          </a:p>
          <a:p>
            <a:pPr lvl="1"/>
            <a:r>
              <a:rPr lang="zh-CN" altLang="en-US" dirty="0" smtClean="0"/>
              <a:t>视图模型</a:t>
            </a:r>
            <a:r>
              <a:rPr lang="en-US" altLang="zh-CN" dirty="0" smtClean="0"/>
              <a:t>(View)</a:t>
            </a:r>
          </a:p>
          <a:p>
            <a:pPr lvl="1"/>
            <a:r>
              <a:rPr lang="zh-CN" altLang="en-US" dirty="0" smtClean="0"/>
              <a:t>逻辑模型</a:t>
            </a:r>
            <a:r>
              <a:rPr lang="en-US" altLang="zh-CN" dirty="0" smtClean="0"/>
              <a:t>(Model)</a:t>
            </a:r>
          </a:p>
          <a:p>
            <a:pPr lvl="1"/>
            <a:r>
              <a:rPr lang="zh-CN" altLang="en-US" dirty="0" smtClean="0"/>
              <a:t>实体模型</a:t>
            </a:r>
            <a:r>
              <a:rPr lang="en-US" altLang="zh-CN" dirty="0" smtClean="0"/>
              <a:t>(Entity)</a:t>
            </a:r>
            <a:endParaRPr lang="zh-CN" altLang="en-US" dirty="0" smtClean="0"/>
          </a:p>
        </p:txBody>
      </p:sp>
      <p:sp>
        <p:nvSpPr>
          <p:cNvPr id="50180" name="灯片编号占位符 2"/>
          <p:cNvSpPr>
            <a:spLocks noGrp="1"/>
          </p:cNvSpPr>
          <p:nvPr>
            <p:ph type="sldNum" sz="quarter" idx="12"/>
          </p:nvPr>
        </p:nvSpPr>
        <p:spPr bwMode="auto">
          <a:noFill/>
          <a:ln>
            <a:miter lim="800000"/>
            <a:headEnd/>
            <a:tailEnd/>
          </a:ln>
        </p:spPr>
        <p:txBody>
          <a:bodyPr/>
          <a:lstStyle/>
          <a:p>
            <a:fld id="{9AC6302F-E078-41F3-B66E-5B2BF26CF692}" type="slidenum">
              <a:rPr lang="zh-CN" altLang="en-US"/>
              <a:pPr/>
              <a:t>46</a:t>
            </a:fld>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进入</a:t>
            </a:r>
            <a:r>
              <a:rPr lang="en-US" altLang="zh-CN" b="1" dirty="0"/>
              <a:t>OOD</a:t>
            </a:r>
            <a:r>
              <a:rPr b="1" dirty="0"/>
              <a:t>过程</a:t>
            </a:r>
          </a:p>
        </p:txBody>
      </p:sp>
      <p:sp>
        <p:nvSpPr>
          <p:cNvPr id="49155" name="内容占位符 2"/>
          <p:cNvSpPr>
            <a:spLocks noGrp="1"/>
          </p:cNvSpPr>
          <p:nvPr>
            <p:ph idx="1"/>
          </p:nvPr>
        </p:nvSpPr>
        <p:spPr>
          <a:xfrm>
            <a:off x="457200" y="1412875"/>
            <a:ext cx="8229600" cy="4895850"/>
          </a:xfrm>
        </p:spPr>
        <p:txBody>
          <a:bodyPr>
            <a:normAutofit/>
          </a:bodyPr>
          <a:lstStyle/>
          <a:p>
            <a:pPr>
              <a:lnSpc>
                <a:spcPct val="100000"/>
              </a:lnSpc>
              <a:defRPr/>
            </a:pPr>
            <a:r>
              <a:rPr lang="zh-CN" altLang="en-US" sz="2000" dirty="0" smtClean="0">
                <a:solidFill>
                  <a:schemeClr val="tx2"/>
                </a:solidFill>
              </a:rPr>
              <a:t>按照</a:t>
            </a:r>
            <a:r>
              <a:rPr lang="en-US" altLang="zh-CN" sz="2000" dirty="0" smtClean="0">
                <a:solidFill>
                  <a:schemeClr val="tx2"/>
                </a:solidFill>
              </a:rPr>
              <a:t>MVC</a:t>
            </a:r>
            <a:r>
              <a:rPr lang="zh-CN" altLang="en-US" sz="2000" dirty="0" smtClean="0">
                <a:solidFill>
                  <a:schemeClr val="tx2"/>
                </a:solidFill>
              </a:rPr>
              <a:t>思想进行概念模型的细化。该过程分成结构设计和详细设计两个阶段。</a:t>
            </a:r>
          </a:p>
          <a:p>
            <a:pPr>
              <a:lnSpc>
                <a:spcPct val="100000"/>
              </a:lnSpc>
              <a:defRPr/>
            </a:pPr>
            <a:r>
              <a:rPr lang="zh-CN" altLang="en-US" sz="2000" dirty="0" smtClean="0">
                <a:solidFill>
                  <a:schemeClr val="tx2"/>
                </a:solidFill>
              </a:rPr>
              <a:t>① 在结构设计阶段，首先进行体系结构设计，系统分层为客户层、业务层和数据层三层结构，进一步划分为</a:t>
            </a:r>
            <a:r>
              <a:rPr lang="en-US" altLang="zh-CN" sz="2000" dirty="0" smtClean="0">
                <a:solidFill>
                  <a:schemeClr val="tx2"/>
                </a:solidFill>
              </a:rPr>
              <a:t>7</a:t>
            </a:r>
            <a:r>
              <a:rPr lang="zh-CN" altLang="en-US" sz="2000" dirty="0" smtClean="0">
                <a:solidFill>
                  <a:schemeClr val="tx2"/>
                </a:solidFill>
              </a:rPr>
              <a:t>层。这一步同时确定了每层的组件。</a:t>
            </a:r>
          </a:p>
          <a:p>
            <a:pPr>
              <a:lnSpc>
                <a:spcPct val="100000"/>
              </a:lnSpc>
              <a:defRPr/>
            </a:pPr>
            <a:r>
              <a:rPr lang="zh-CN" altLang="en-US" sz="2000" dirty="0" smtClean="0">
                <a:solidFill>
                  <a:schemeClr val="tx2"/>
                </a:solidFill>
              </a:rPr>
              <a:t>② 将</a:t>
            </a:r>
            <a:r>
              <a:rPr lang="en-US" altLang="zh-CN" sz="2000" dirty="0" smtClean="0">
                <a:solidFill>
                  <a:schemeClr val="tx2"/>
                </a:solidFill>
              </a:rPr>
              <a:t>OOA</a:t>
            </a:r>
            <a:r>
              <a:rPr lang="zh-CN" altLang="en-US" sz="2000" dirty="0" smtClean="0">
                <a:solidFill>
                  <a:schemeClr val="tx2"/>
                </a:solidFill>
              </a:rPr>
              <a:t>三个模型按分层结构进行类的细化。</a:t>
            </a:r>
            <a:endParaRPr lang="en-US" altLang="zh-CN" sz="2000" dirty="0" smtClean="0">
              <a:solidFill>
                <a:schemeClr val="tx2"/>
              </a:solidFill>
            </a:endParaRPr>
          </a:p>
          <a:p>
            <a:pPr lvl="1">
              <a:lnSpc>
                <a:spcPct val="100000"/>
              </a:lnSpc>
              <a:defRPr/>
            </a:pPr>
            <a:r>
              <a:rPr lang="zh-CN" altLang="en-US" sz="1800" dirty="0" smtClean="0"/>
              <a:t>视图模型对应到视图层</a:t>
            </a:r>
            <a:r>
              <a:rPr lang="en-US" altLang="zh-CN" sz="1800" dirty="0" smtClean="0"/>
              <a:t>(V)</a:t>
            </a:r>
            <a:r>
              <a:rPr lang="zh-CN" altLang="en-US" sz="1800" dirty="0" smtClean="0"/>
              <a:t>；</a:t>
            </a:r>
            <a:endParaRPr lang="en-US" altLang="zh-CN" sz="1800" dirty="0" smtClean="0"/>
          </a:p>
          <a:p>
            <a:pPr lvl="1">
              <a:lnSpc>
                <a:spcPct val="100000"/>
              </a:lnSpc>
              <a:defRPr/>
            </a:pPr>
            <a:r>
              <a:rPr lang="zh-CN" altLang="en-US" sz="1800" dirty="0" smtClean="0"/>
              <a:t>逻辑模型细化成业务过程类</a:t>
            </a:r>
            <a:r>
              <a:rPr lang="en-US" altLang="zh-CN" sz="1800" dirty="0" smtClean="0"/>
              <a:t>(BP)</a:t>
            </a:r>
            <a:r>
              <a:rPr lang="zh-CN" altLang="en-US" sz="1800" dirty="0" smtClean="0"/>
              <a:t>和业务模型类</a:t>
            </a:r>
            <a:r>
              <a:rPr lang="en-US" altLang="zh-CN" sz="1800" dirty="0" smtClean="0"/>
              <a:t>(BM)</a:t>
            </a:r>
            <a:r>
              <a:rPr lang="zh-CN" altLang="en-US" sz="1800" dirty="0" smtClean="0"/>
              <a:t>；</a:t>
            </a:r>
            <a:endParaRPr lang="en-US" altLang="zh-CN" sz="1800" dirty="0" smtClean="0"/>
          </a:p>
          <a:p>
            <a:pPr lvl="1">
              <a:lnSpc>
                <a:spcPct val="100000"/>
              </a:lnSpc>
              <a:defRPr/>
            </a:pPr>
            <a:r>
              <a:rPr lang="zh-CN" altLang="en-US" sz="1800" dirty="0" smtClean="0"/>
              <a:t>实体模型细化成数据访问类</a:t>
            </a:r>
            <a:r>
              <a:rPr lang="en-US" altLang="zh-CN" sz="1800" dirty="0" smtClean="0"/>
              <a:t>(DA)</a:t>
            </a:r>
            <a:r>
              <a:rPr lang="zh-CN" altLang="en-US" sz="1800" dirty="0" smtClean="0"/>
              <a:t>、数据对象类</a:t>
            </a:r>
            <a:r>
              <a:rPr lang="en-US" altLang="zh-CN" sz="1800" dirty="0" smtClean="0"/>
              <a:t>(DO)</a:t>
            </a:r>
            <a:r>
              <a:rPr lang="zh-CN" altLang="en-US" sz="1800" dirty="0" smtClean="0"/>
              <a:t>和数据实体</a:t>
            </a:r>
            <a:r>
              <a:rPr lang="en-US" altLang="zh-CN" sz="1800" dirty="0" smtClean="0"/>
              <a:t>(R)</a:t>
            </a:r>
            <a:r>
              <a:rPr lang="zh-CN" altLang="en-US" sz="1800" dirty="0" smtClean="0"/>
              <a:t>。</a:t>
            </a:r>
          </a:p>
          <a:p>
            <a:pPr>
              <a:lnSpc>
                <a:spcPct val="100000"/>
              </a:lnSpc>
              <a:defRPr/>
            </a:pPr>
            <a:r>
              <a:rPr lang="zh-CN" altLang="en-US" sz="2000" dirty="0" smtClean="0">
                <a:solidFill>
                  <a:schemeClr val="tx2"/>
                </a:solidFill>
              </a:rPr>
              <a:t>③ 细化按三大结构设计：</a:t>
            </a:r>
            <a:endParaRPr lang="en-US" altLang="zh-CN" sz="2000" dirty="0" smtClean="0">
              <a:solidFill>
                <a:schemeClr val="tx2"/>
              </a:solidFill>
            </a:endParaRPr>
          </a:p>
          <a:p>
            <a:pPr lvl="1">
              <a:lnSpc>
                <a:spcPct val="100000"/>
              </a:lnSpc>
              <a:defRPr/>
            </a:pPr>
            <a:r>
              <a:rPr lang="zh-CN" altLang="en-US" sz="1800" dirty="0" smtClean="0"/>
              <a:t>界面设计</a:t>
            </a:r>
            <a:r>
              <a:rPr lang="en-US" altLang="zh-CN" sz="1800" dirty="0" smtClean="0"/>
              <a:t>(V)</a:t>
            </a:r>
            <a:r>
              <a:rPr lang="zh-CN" altLang="en-US" sz="1800" dirty="0" smtClean="0"/>
              <a:t>、逻辑设计</a:t>
            </a:r>
            <a:r>
              <a:rPr lang="en-US" altLang="zh-CN" sz="1800" dirty="0" smtClean="0"/>
              <a:t>(M)</a:t>
            </a:r>
            <a:r>
              <a:rPr lang="zh-CN" altLang="en-US" sz="1800" dirty="0" smtClean="0"/>
              <a:t>、数据设计</a:t>
            </a:r>
            <a:r>
              <a:rPr lang="en-US" altLang="zh-CN" sz="1800" dirty="0" smtClean="0"/>
              <a:t>(E)</a:t>
            </a:r>
            <a:r>
              <a:rPr lang="zh-CN" altLang="en-US" sz="1800" dirty="0" smtClean="0"/>
              <a:t>。</a:t>
            </a:r>
            <a:endParaRPr lang="en-US" altLang="zh-CN" sz="1800" dirty="0" smtClean="0"/>
          </a:p>
          <a:p>
            <a:pPr lvl="1">
              <a:lnSpc>
                <a:spcPct val="100000"/>
              </a:lnSpc>
              <a:defRPr/>
            </a:pPr>
            <a:r>
              <a:rPr lang="zh-CN" altLang="en-US" sz="1800" dirty="0" smtClean="0"/>
              <a:t>三大结构之间的联系依靠两个装配：</a:t>
            </a:r>
            <a:r>
              <a:rPr lang="en-US" altLang="zh-CN" sz="1800" dirty="0" smtClean="0"/>
              <a:t>M/V</a:t>
            </a:r>
            <a:r>
              <a:rPr lang="zh-CN" altLang="en-US" sz="1800" dirty="0" smtClean="0"/>
              <a:t>之间用控制器</a:t>
            </a:r>
            <a:r>
              <a:rPr lang="en-US" altLang="zh-CN" sz="1800" dirty="0" smtClean="0"/>
              <a:t>C</a:t>
            </a:r>
            <a:r>
              <a:rPr lang="zh-CN" altLang="en-US" sz="1800" dirty="0" smtClean="0"/>
              <a:t>（</a:t>
            </a:r>
            <a:r>
              <a:rPr lang="en-US" altLang="zh-CN" sz="1800" dirty="0" smtClean="0"/>
              <a:t>V/M</a:t>
            </a:r>
            <a:r>
              <a:rPr lang="zh-CN" altLang="en-US" sz="1800" dirty="0" smtClean="0"/>
              <a:t>映射），</a:t>
            </a:r>
            <a:r>
              <a:rPr lang="en-US" altLang="zh-CN" sz="1800" dirty="0" smtClean="0"/>
              <a:t>O/R</a:t>
            </a:r>
            <a:r>
              <a:rPr lang="zh-CN" altLang="en-US" sz="1800" dirty="0" smtClean="0"/>
              <a:t>之间用</a:t>
            </a:r>
            <a:r>
              <a:rPr lang="en-US" altLang="zh-CN" sz="1800" dirty="0" smtClean="0"/>
              <a:t>O/R</a:t>
            </a:r>
            <a:r>
              <a:rPr lang="zh-CN" altLang="en-US" sz="1800" dirty="0" smtClean="0"/>
              <a:t>映射。</a:t>
            </a:r>
          </a:p>
          <a:p>
            <a:pPr>
              <a:lnSpc>
                <a:spcPct val="100000"/>
              </a:lnSpc>
              <a:defRPr/>
            </a:pPr>
            <a:r>
              <a:rPr lang="zh-CN" altLang="en-US" sz="2000" dirty="0" smtClean="0">
                <a:solidFill>
                  <a:schemeClr val="tx2"/>
                </a:solidFill>
              </a:rPr>
              <a:t>④ 结构设计完之后，进行类模块的详细设计 </a:t>
            </a:r>
          </a:p>
        </p:txBody>
      </p:sp>
      <p:sp>
        <p:nvSpPr>
          <p:cNvPr id="51204" name="灯片编号占位符 3"/>
          <p:cNvSpPr>
            <a:spLocks noGrp="1"/>
          </p:cNvSpPr>
          <p:nvPr>
            <p:ph type="sldNum" sz="quarter" idx="12"/>
          </p:nvPr>
        </p:nvSpPr>
        <p:spPr bwMode="auto">
          <a:noFill/>
          <a:ln>
            <a:miter lim="800000"/>
            <a:headEnd/>
            <a:tailEnd/>
          </a:ln>
        </p:spPr>
        <p:txBody>
          <a:bodyPr/>
          <a:lstStyle/>
          <a:p>
            <a:fld id="{9EBD086F-6744-4E20-B9B6-5004EA5E1D6F}" type="slidenum">
              <a:rPr lang="zh-CN" altLang="en-US"/>
              <a:pPr/>
              <a:t>47</a:t>
            </a:fld>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开发团队的构成</a:t>
            </a:r>
          </a:p>
        </p:txBody>
      </p:sp>
      <p:sp>
        <p:nvSpPr>
          <p:cNvPr id="52227" name="内容占位符 2"/>
          <p:cNvSpPr>
            <a:spLocks noGrp="1"/>
          </p:cNvSpPr>
          <p:nvPr>
            <p:ph idx="1"/>
          </p:nvPr>
        </p:nvSpPr>
        <p:spPr>
          <a:xfrm>
            <a:off x="457200" y="1412875"/>
            <a:ext cx="8229600" cy="4895850"/>
          </a:xfrm>
        </p:spPr>
        <p:txBody>
          <a:bodyPr/>
          <a:lstStyle/>
          <a:p>
            <a:r>
              <a:rPr lang="zh-CN" altLang="en-US" dirty="0" smtClean="0">
                <a:solidFill>
                  <a:schemeClr val="tx2"/>
                </a:solidFill>
              </a:rPr>
              <a:t>一体化开发方法从分析、设计到实现的全过程始终是按</a:t>
            </a:r>
            <a:r>
              <a:rPr lang="en-US" altLang="zh-CN" dirty="0" smtClean="0">
                <a:solidFill>
                  <a:schemeClr val="tx2"/>
                </a:solidFill>
              </a:rPr>
              <a:t>MVE</a:t>
            </a:r>
            <a:r>
              <a:rPr lang="zh-CN" altLang="en-US" dirty="0" smtClean="0">
                <a:solidFill>
                  <a:schemeClr val="tx2"/>
                </a:solidFill>
              </a:rPr>
              <a:t>三条线自上而下，也就是系统按人机交互、业务逻辑和数据实体三个部分进行</a:t>
            </a:r>
            <a:endParaRPr lang="en-US" altLang="zh-CN" dirty="0" smtClean="0">
              <a:solidFill>
                <a:schemeClr val="tx2"/>
              </a:solidFill>
            </a:endParaRPr>
          </a:p>
          <a:p>
            <a:r>
              <a:rPr lang="zh-CN" altLang="en-US" dirty="0" smtClean="0">
                <a:solidFill>
                  <a:schemeClr val="tx2"/>
                </a:solidFill>
              </a:rPr>
              <a:t>恰好符合</a:t>
            </a:r>
            <a:r>
              <a:rPr lang="en-US" altLang="zh-CN" dirty="0" smtClean="0">
                <a:solidFill>
                  <a:schemeClr val="tx2"/>
                </a:solidFill>
              </a:rPr>
              <a:t>IT</a:t>
            </a:r>
            <a:r>
              <a:rPr lang="zh-CN" altLang="en-US" dirty="0" smtClean="0">
                <a:solidFill>
                  <a:schemeClr val="tx2"/>
                </a:solidFill>
              </a:rPr>
              <a:t>企业开发团队分工合作体系，开发团队应有</a:t>
            </a:r>
            <a:r>
              <a:rPr lang="en-US" altLang="zh-CN" b="1" dirty="0" smtClean="0">
                <a:solidFill>
                  <a:srgbClr val="FF0000"/>
                </a:solidFill>
              </a:rPr>
              <a:t>MVCE</a:t>
            </a:r>
            <a:r>
              <a:rPr lang="zh-CN" altLang="en-US" b="1" dirty="0" smtClean="0">
                <a:solidFill>
                  <a:srgbClr val="FF0000"/>
                </a:solidFill>
              </a:rPr>
              <a:t>四大类开发人员</a:t>
            </a:r>
            <a:endParaRPr lang="zh-CN" altLang="en-US" dirty="0" smtClean="0"/>
          </a:p>
          <a:p>
            <a:endParaRPr lang="zh-CN" altLang="en-US" dirty="0" smtClean="0"/>
          </a:p>
        </p:txBody>
      </p:sp>
      <p:sp>
        <p:nvSpPr>
          <p:cNvPr id="52228" name="灯片编号占位符 3"/>
          <p:cNvSpPr>
            <a:spLocks noGrp="1"/>
          </p:cNvSpPr>
          <p:nvPr>
            <p:ph type="sldNum" sz="quarter" idx="12"/>
          </p:nvPr>
        </p:nvSpPr>
        <p:spPr bwMode="auto">
          <a:noFill/>
          <a:ln>
            <a:miter lim="800000"/>
            <a:headEnd/>
            <a:tailEnd/>
          </a:ln>
        </p:spPr>
        <p:txBody>
          <a:bodyPr/>
          <a:lstStyle/>
          <a:p>
            <a:fld id="{117E66D1-5E07-46C5-BC6A-41CF39ACA99E}" type="slidenum">
              <a:rPr lang="zh-CN" altLang="en-US"/>
              <a:pPr/>
              <a:t>48</a:t>
            </a:fld>
            <a:endParaRPr lang="zh-CN" alt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开发团队的构成</a:t>
            </a:r>
          </a:p>
        </p:txBody>
      </p:sp>
      <p:sp>
        <p:nvSpPr>
          <p:cNvPr id="3" name="内容占位符 2"/>
          <p:cNvSpPr>
            <a:spLocks noGrp="1"/>
          </p:cNvSpPr>
          <p:nvPr>
            <p:ph idx="1"/>
          </p:nvPr>
        </p:nvSpPr>
        <p:spPr>
          <a:xfrm>
            <a:off x="457200" y="1412875"/>
            <a:ext cx="8229600" cy="4895850"/>
          </a:xfrm>
        </p:spPr>
        <p:txBody>
          <a:bodyPr>
            <a:normAutofit/>
          </a:bodyPr>
          <a:lstStyle/>
          <a:p>
            <a:pPr eaLnBrk="1" hangingPunct="1">
              <a:buFont typeface="Arial" charset="0"/>
              <a:buNone/>
              <a:defRPr/>
            </a:pPr>
            <a:r>
              <a:rPr lang="zh-CN" altLang="en-US" dirty="0">
                <a:solidFill>
                  <a:schemeClr val="tx2"/>
                </a:solidFill>
                <a:latin typeface="微软雅黑" pitchFamily="34" charset="-122"/>
              </a:rPr>
              <a:t>逻辑</a:t>
            </a:r>
            <a:r>
              <a:rPr lang="en-US" altLang="zh-CN" dirty="0">
                <a:solidFill>
                  <a:schemeClr val="tx2"/>
                </a:solidFill>
                <a:latin typeface="微软雅黑" pitchFamily="34" charset="-122"/>
              </a:rPr>
              <a:t>(M)</a:t>
            </a:r>
            <a:r>
              <a:rPr lang="zh-CN" altLang="en-US" dirty="0">
                <a:solidFill>
                  <a:schemeClr val="tx2"/>
                </a:solidFill>
                <a:latin typeface="微软雅黑" pitchFamily="34" charset="-122"/>
              </a:rPr>
              <a:t>开发人员：</a:t>
            </a:r>
          </a:p>
          <a:p>
            <a:pPr eaLnBrk="1" hangingPunct="1">
              <a:buFont typeface="Arial" charset="0"/>
              <a:buNone/>
              <a:defRPr/>
            </a:pPr>
            <a:r>
              <a:rPr lang="zh-CN" altLang="en-US" dirty="0">
                <a:solidFill>
                  <a:schemeClr val="tx2"/>
                </a:solidFill>
                <a:latin typeface="微软雅黑" pitchFamily="34" charset="-122"/>
              </a:rPr>
              <a:t>     熟悉算法和程序设计，熟练掌握如</a:t>
            </a:r>
            <a:r>
              <a:rPr lang="en-US" altLang="zh-CN" dirty="0">
                <a:solidFill>
                  <a:schemeClr val="tx2"/>
                </a:solidFill>
                <a:latin typeface="微软雅黑" pitchFamily="34" charset="-122"/>
              </a:rPr>
              <a:t>Java</a:t>
            </a:r>
            <a:r>
              <a:rPr lang="zh-CN" altLang="en-US" dirty="0">
                <a:solidFill>
                  <a:schemeClr val="tx2"/>
                </a:solidFill>
                <a:latin typeface="微软雅黑" pitchFamily="34" charset="-122"/>
              </a:rPr>
              <a:t>或</a:t>
            </a:r>
            <a:r>
              <a:rPr lang="en-US" altLang="zh-CN" dirty="0">
                <a:solidFill>
                  <a:schemeClr val="tx2"/>
                </a:solidFill>
                <a:latin typeface="微软雅黑" pitchFamily="34" charset="-122"/>
              </a:rPr>
              <a:t>C#</a:t>
            </a:r>
            <a:r>
              <a:rPr lang="zh-CN" altLang="en-US" dirty="0">
                <a:solidFill>
                  <a:schemeClr val="tx2"/>
                </a:solidFill>
                <a:latin typeface="微软雅黑" pitchFamily="34" charset="-122"/>
              </a:rPr>
              <a:t>等编程语言和工具，能够完成基于如</a:t>
            </a:r>
            <a:r>
              <a:rPr lang="en-US" altLang="zh-CN" dirty="0">
                <a:solidFill>
                  <a:schemeClr val="tx2"/>
                </a:solidFill>
                <a:latin typeface="微软雅黑" pitchFamily="34" charset="-122"/>
              </a:rPr>
              <a:t>Java EE</a:t>
            </a:r>
            <a:r>
              <a:rPr lang="zh-CN" altLang="en-US" dirty="0">
                <a:solidFill>
                  <a:schemeClr val="tx2"/>
                </a:solidFill>
                <a:latin typeface="微软雅黑" pitchFamily="34" charset="-122"/>
              </a:rPr>
              <a:t>或</a:t>
            </a:r>
            <a:r>
              <a:rPr lang="en-US" altLang="zh-CN" dirty="0">
                <a:solidFill>
                  <a:schemeClr val="tx2"/>
                </a:solidFill>
                <a:latin typeface="微软雅黑" pitchFamily="34" charset="-122"/>
              </a:rPr>
              <a:t>.NET</a:t>
            </a:r>
            <a:r>
              <a:rPr lang="zh-CN" altLang="en-US" dirty="0">
                <a:solidFill>
                  <a:schemeClr val="tx2"/>
                </a:solidFill>
                <a:latin typeface="微软雅黑" pitchFamily="34" charset="-122"/>
              </a:rPr>
              <a:t>架构的设计、编码和测试。掌握</a:t>
            </a:r>
            <a:r>
              <a:rPr lang="en-US" altLang="zh-CN" dirty="0">
                <a:solidFill>
                  <a:schemeClr val="tx2"/>
                </a:solidFill>
                <a:latin typeface="微软雅黑" pitchFamily="34" charset="-122"/>
              </a:rPr>
              <a:t>Spring</a:t>
            </a:r>
            <a:r>
              <a:rPr lang="zh-CN" altLang="en-US" dirty="0">
                <a:solidFill>
                  <a:schemeClr val="tx2"/>
                </a:solidFill>
                <a:latin typeface="微软雅黑" pitchFamily="34" charset="-122"/>
              </a:rPr>
              <a:t>类似框架可以提高业务逻辑层设计质量。</a:t>
            </a:r>
          </a:p>
          <a:p>
            <a:pPr eaLnBrk="1" hangingPunct="1">
              <a:buFont typeface="Arial" charset="0"/>
              <a:buNone/>
              <a:defRPr/>
            </a:pPr>
            <a:r>
              <a:rPr lang="zh-CN" altLang="en-US" dirty="0" smtClean="0">
                <a:solidFill>
                  <a:schemeClr val="tx2"/>
                </a:solidFill>
                <a:latin typeface="微软雅黑" pitchFamily="34" charset="-122"/>
              </a:rPr>
              <a:t> </a:t>
            </a:r>
            <a:r>
              <a:rPr lang="zh-CN" altLang="en-US" dirty="0">
                <a:solidFill>
                  <a:schemeClr val="tx2"/>
                </a:solidFill>
                <a:latin typeface="微软雅黑" pitchFamily="34" charset="-122"/>
              </a:rPr>
              <a:t>视图</a:t>
            </a:r>
            <a:r>
              <a:rPr lang="en-US" altLang="zh-CN" dirty="0">
                <a:solidFill>
                  <a:schemeClr val="tx2"/>
                </a:solidFill>
                <a:latin typeface="微软雅黑" pitchFamily="34" charset="-122"/>
              </a:rPr>
              <a:t>(V)</a:t>
            </a:r>
            <a:r>
              <a:rPr lang="zh-CN" altLang="en-US" dirty="0">
                <a:solidFill>
                  <a:schemeClr val="tx2"/>
                </a:solidFill>
                <a:latin typeface="微软雅黑" pitchFamily="34" charset="-122"/>
              </a:rPr>
              <a:t>开发人员：</a:t>
            </a:r>
          </a:p>
          <a:p>
            <a:pPr eaLnBrk="1" hangingPunct="1">
              <a:buFont typeface="Arial" charset="0"/>
              <a:buNone/>
              <a:defRPr/>
            </a:pPr>
            <a:r>
              <a:rPr lang="zh-CN" altLang="en-US" dirty="0">
                <a:solidFill>
                  <a:schemeClr val="tx2"/>
                </a:solidFill>
                <a:latin typeface="微软雅黑" pitchFamily="34" charset="-122"/>
              </a:rPr>
              <a:t>     他们是界面设计师或美工设计师，掌握</a:t>
            </a:r>
            <a:r>
              <a:rPr lang="en-US" altLang="zh-CN" dirty="0">
                <a:solidFill>
                  <a:schemeClr val="tx2"/>
                </a:solidFill>
                <a:latin typeface="微软雅黑" pitchFamily="34" charset="-122"/>
              </a:rPr>
              <a:t>Web</a:t>
            </a:r>
            <a:r>
              <a:rPr lang="zh-CN" altLang="en-US" dirty="0">
                <a:solidFill>
                  <a:schemeClr val="tx2"/>
                </a:solidFill>
                <a:latin typeface="微软雅黑" pitchFamily="34" charset="-122"/>
              </a:rPr>
              <a:t>前端开发技术，熟练使用界面开发语言和工具，对于页面布局、界面风格、命令组织有较丰富的经验，需要掌握</a:t>
            </a:r>
            <a:r>
              <a:rPr lang="en-US" altLang="zh-CN" dirty="0">
                <a:solidFill>
                  <a:schemeClr val="tx2"/>
                </a:solidFill>
                <a:latin typeface="微软雅黑" pitchFamily="34" charset="-122"/>
              </a:rPr>
              <a:t>HTML</a:t>
            </a:r>
            <a:r>
              <a:rPr lang="zh-CN" altLang="en-US" dirty="0">
                <a:solidFill>
                  <a:schemeClr val="tx2"/>
                </a:solidFill>
                <a:latin typeface="微软雅黑" pitchFamily="34" charset="-122"/>
              </a:rPr>
              <a:t>、</a:t>
            </a:r>
            <a:r>
              <a:rPr lang="en-US" altLang="zh-CN" dirty="0">
                <a:solidFill>
                  <a:schemeClr val="tx2"/>
                </a:solidFill>
                <a:latin typeface="微软雅黑" pitchFamily="34" charset="-122"/>
              </a:rPr>
              <a:t>XML</a:t>
            </a:r>
            <a:r>
              <a:rPr lang="zh-CN" altLang="en-US" dirty="0">
                <a:solidFill>
                  <a:schemeClr val="tx2"/>
                </a:solidFill>
                <a:latin typeface="微软雅黑" pitchFamily="34" charset="-122"/>
              </a:rPr>
              <a:t>、</a:t>
            </a:r>
            <a:r>
              <a:rPr lang="en-US" altLang="zh-CN" dirty="0">
                <a:solidFill>
                  <a:schemeClr val="tx2"/>
                </a:solidFill>
                <a:latin typeface="微软雅黑" pitchFamily="34" charset="-122"/>
              </a:rPr>
              <a:t>CSS</a:t>
            </a:r>
            <a:r>
              <a:rPr lang="zh-CN" altLang="en-US" dirty="0">
                <a:solidFill>
                  <a:schemeClr val="tx2"/>
                </a:solidFill>
                <a:latin typeface="微软雅黑" pitchFamily="34" charset="-122"/>
              </a:rPr>
              <a:t>、</a:t>
            </a:r>
            <a:r>
              <a:rPr lang="en-US" altLang="zh-CN" dirty="0">
                <a:solidFill>
                  <a:schemeClr val="tx2"/>
                </a:solidFill>
                <a:latin typeface="微软雅黑" pitchFamily="34" charset="-122"/>
              </a:rPr>
              <a:t>DOM</a:t>
            </a:r>
            <a:r>
              <a:rPr lang="zh-CN" altLang="en-US" dirty="0">
                <a:solidFill>
                  <a:schemeClr val="tx2"/>
                </a:solidFill>
                <a:latin typeface="微软雅黑" pitchFamily="34" charset="-122"/>
              </a:rPr>
              <a:t>、</a:t>
            </a:r>
            <a:r>
              <a:rPr lang="en-US" altLang="zh-CN" dirty="0">
                <a:solidFill>
                  <a:schemeClr val="tx2"/>
                </a:solidFill>
                <a:latin typeface="微软雅黑" pitchFamily="34" charset="-122"/>
              </a:rPr>
              <a:t>JavaScript</a:t>
            </a:r>
            <a:r>
              <a:rPr lang="zh-CN" altLang="en-US" dirty="0">
                <a:solidFill>
                  <a:schemeClr val="tx2"/>
                </a:solidFill>
                <a:latin typeface="微软雅黑" pitchFamily="34" charset="-122"/>
              </a:rPr>
              <a:t>等基本技术和</a:t>
            </a:r>
            <a:r>
              <a:rPr lang="en-US" altLang="zh-CN" dirty="0">
                <a:solidFill>
                  <a:schemeClr val="tx2"/>
                </a:solidFill>
                <a:latin typeface="微软雅黑" pitchFamily="34" charset="-122"/>
              </a:rPr>
              <a:t>Ajax</a:t>
            </a:r>
            <a:r>
              <a:rPr lang="zh-CN" altLang="en-US" dirty="0">
                <a:solidFill>
                  <a:schemeClr val="tx2"/>
                </a:solidFill>
                <a:latin typeface="微软雅黑" pitchFamily="34" charset="-122"/>
              </a:rPr>
              <a:t>等框架。</a:t>
            </a:r>
          </a:p>
          <a:p>
            <a:pPr>
              <a:defRPr/>
            </a:pPr>
            <a:endParaRPr lang="zh-CN" altLang="en-US" b="1" dirty="0"/>
          </a:p>
        </p:txBody>
      </p:sp>
      <p:sp>
        <p:nvSpPr>
          <p:cNvPr id="53252" name="灯片编号占位符 3"/>
          <p:cNvSpPr>
            <a:spLocks noGrp="1"/>
          </p:cNvSpPr>
          <p:nvPr>
            <p:ph type="sldNum" sz="quarter" idx="12"/>
          </p:nvPr>
        </p:nvSpPr>
        <p:spPr bwMode="auto">
          <a:noFill/>
          <a:ln>
            <a:miter lim="800000"/>
            <a:headEnd/>
            <a:tailEnd/>
          </a:ln>
        </p:spPr>
        <p:txBody>
          <a:bodyPr/>
          <a:lstStyle/>
          <a:p>
            <a:fld id="{9B0A84FC-2419-465D-A928-553E43328FD7}" type="slidenum">
              <a:rPr lang="zh-CN" altLang="en-US"/>
              <a:pPr/>
              <a:t>49</a:t>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企业架构解决什么问题</a:t>
            </a:r>
          </a:p>
        </p:txBody>
      </p:sp>
      <p:sp>
        <p:nvSpPr>
          <p:cNvPr id="11267" name="灯片编号占位符 3"/>
          <p:cNvSpPr>
            <a:spLocks noGrp="1"/>
          </p:cNvSpPr>
          <p:nvPr>
            <p:ph type="sldNum" sz="quarter" idx="12"/>
          </p:nvPr>
        </p:nvSpPr>
        <p:spPr bwMode="auto">
          <a:noFill/>
          <a:ln>
            <a:miter lim="800000"/>
            <a:headEnd/>
            <a:tailEnd/>
          </a:ln>
        </p:spPr>
        <p:txBody>
          <a:bodyPr/>
          <a:lstStyle/>
          <a:p>
            <a:fld id="{6F8E868B-F420-4F93-9143-80829229DD63}" type="slidenum">
              <a:rPr lang="zh-CN" altLang="en-US"/>
              <a:pPr/>
              <a:t>5</a:t>
            </a:fld>
            <a:endParaRPr lang="zh-CN" altLang="en-US"/>
          </a:p>
        </p:txBody>
      </p:sp>
      <p:sp>
        <p:nvSpPr>
          <p:cNvPr id="11268" name="矩形 4"/>
          <p:cNvSpPr>
            <a:spLocks noChangeArrowheads="1"/>
          </p:cNvSpPr>
          <p:nvPr/>
        </p:nvSpPr>
        <p:spPr bwMode="auto">
          <a:xfrm>
            <a:off x="428596" y="1142984"/>
            <a:ext cx="8280400" cy="646113"/>
          </a:xfrm>
          <a:prstGeom prst="rect">
            <a:avLst/>
          </a:prstGeom>
          <a:noFill/>
          <a:ln w="9525">
            <a:noFill/>
            <a:miter lim="800000"/>
            <a:headEnd/>
            <a:tailEnd/>
          </a:ln>
        </p:spPr>
        <p:txBody>
          <a:bodyPr>
            <a:spAutoFit/>
          </a:bodyPr>
          <a:lstStyle/>
          <a:p>
            <a:pPr eaLnBrk="1" hangingPunct="1"/>
            <a:r>
              <a:rPr lang="zh-CN" altLang="en-US" dirty="0">
                <a:solidFill>
                  <a:schemeClr val="tx2"/>
                </a:solidFill>
                <a:latin typeface="微软雅黑" pitchFamily="34" charset="-122"/>
                <a:ea typeface="微软雅黑" pitchFamily="34" charset="-122"/>
              </a:rPr>
              <a:t>面对企业级软件体系结构，传统面向对象的</a:t>
            </a:r>
            <a:r>
              <a:rPr lang="en-US" altLang="zh-CN" dirty="0">
                <a:solidFill>
                  <a:schemeClr val="tx2"/>
                </a:solidFill>
                <a:latin typeface="微软雅黑" pitchFamily="34" charset="-122"/>
                <a:ea typeface="微软雅黑" pitchFamily="34" charset="-122"/>
              </a:rPr>
              <a:t>OOD</a:t>
            </a:r>
            <a:r>
              <a:rPr lang="zh-CN" altLang="en-US" dirty="0">
                <a:solidFill>
                  <a:schemeClr val="tx2"/>
                </a:solidFill>
                <a:latin typeface="微软雅黑" pitchFamily="34" charset="-122"/>
                <a:ea typeface="微软雅黑" pitchFamily="34" charset="-122"/>
              </a:rPr>
              <a:t>划分为四个子系统。除领域问题三个子系统外，还要有一个管理这三个子系统运行的“任务管理子系统”。</a:t>
            </a:r>
          </a:p>
        </p:txBody>
      </p:sp>
      <p:grpSp>
        <p:nvGrpSpPr>
          <p:cNvPr id="3" name="Group 53"/>
          <p:cNvGrpSpPr>
            <a:grpSpLocks noChangeAspect="1"/>
          </p:cNvGrpSpPr>
          <p:nvPr/>
        </p:nvGrpSpPr>
        <p:grpSpPr bwMode="auto">
          <a:xfrm>
            <a:off x="477360" y="1643050"/>
            <a:ext cx="8198328" cy="4802200"/>
            <a:chOff x="1111" y="7925"/>
            <a:chExt cx="8732" cy="7084"/>
          </a:xfrm>
        </p:grpSpPr>
        <p:sp>
          <p:nvSpPr>
            <p:cNvPr id="11270" name="AutoShape 54"/>
            <p:cNvSpPr>
              <a:spLocks noChangeAspect="1" noChangeArrowheads="1"/>
            </p:cNvSpPr>
            <p:nvPr/>
          </p:nvSpPr>
          <p:spPr bwMode="auto">
            <a:xfrm>
              <a:off x="1111" y="7925"/>
              <a:ext cx="8732" cy="7084"/>
            </a:xfrm>
            <a:prstGeom prst="rect">
              <a:avLst/>
            </a:prstGeom>
            <a:noFill/>
            <a:ln w="9525">
              <a:noFill/>
              <a:miter lim="800000"/>
              <a:headEnd/>
              <a:tailEnd/>
            </a:ln>
          </p:spPr>
          <p:txBody>
            <a:bodyPr/>
            <a:lstStyle/>
            <a:p>
              <a:pPr algn="ctr" eaLnBrk="1" hangingPunct="1"/>
              <a:endParaRPr lang="zh-CN" altLang="en-US">
                <a:latin typeface="微软雅黑" pitchFamily="34" charset="-122"/>
                <a:ea typeface="微软雅黑" pitchFamily="34" charset="-122"/>
              </a:endParaRPr>
            </a:p>
          </p:txBody>
        </p:sp>
        <p:grpSp>
          <p:nvGrpSpPr>
            <p:cNvPr id="4" name="Group 55"/>
            <p:cNvGrpSpPr>
              <a:grpSpLocks/>
            </p:cNvGrpSpPr>
            <p:nvPr/>
          </p:nvGrpSpPr>
          <p:grpSpPr bwMode="auto">
            <a:xfrm>
              <a:off x="2527" y="8178"/>
              <a:ext cx="598" cy="559"/>
              <a:chOff x="816" y="1872"/>
              <a:chExt cx="192" cy="288"/>
            </a:xfrm>
          </p:grpSpPr>
          <p:sp>
            <p:nvSpPr>
              <p:cNvPr id="11313" name="Oval 56"/>
              <p:cNvSpPr>
                <a:spLocks noChangeArrowheads="1"/>
              </p:cNvSpPr>
              <p:nvPr/>
            </p:nvSpPr>
            <p:spPr bwMode="auto">
              <a:xfrm>
                <a:off x="864" y="1872"/>
                <a:ext cx="96" cy="96"/>
              </a:xfrm>
              <a:prstGeom prst="ellipse">
                <a:avLst/>
              </a:prstGeom>
              <a:solidFill>
                <a:srgbClr val="BBE0E3"/>
              </a:solidFill>
              <a:ln w="9525">
                <a:solidFill>
                  <a:srgbClr val="000000"/>
                </a:solidFill>
                <a:round/>
                <a:headEnd/>
                <a:tailEnd/>
              </a:ln>
            </p:spPr>
            <p:txBody>
              <a:bodyPr anchor="ctr"/>
              <a:lstStyle/>
              <a:p>
                <a:pPr algn="ctr" eaLnBrk="1" hangingPunct="1"/>
                <a:endParaRPr lang="zh-CN" altLang="en-US">
                  <a:latin typeface="微软雅黑" pitchFamily="34" charset="-122"/>
                  <a:ea typeface="微软雅黑" pitchFamily="34" charset="-122"/>
                </a:endParaRPr>
              </a:p>
            </p:txBody>
          </p:sp>
          <p:sp>
            <p:nvSpPr>
              <p:cNvPr id="11314" name="Line 57"/>
              <p:cNvSpPr>
                <a:spLocks noChangeShapeType="1"/>
              </p:cNvSpPr>
              <p:nvPr/>
            </p:nvSpPr>
            <p:spPr bwMode="auto">
              <a:xfrm>
                <a:off x="864" y="2016"/>
                <a:ext cx="96" cy="0"/>
              </a:xfrm>
              <a:prstGeom prst="line">
                <a:avLst/>
              </a:prstGeom>
              <a:noFill/>
              <a:ln w="9525">
                <a:solidFill>
                  <a:srgbClr val="000000"/>
                </a:solidFill>
                <a:round/>
                <a:headEnd/>
                <a:tailEnd/>
              </a:ln>
            </p:spPr>
            <p:txBody>
              <a:bodyPr/>
              <a:lstStyle/>
              <a:p>
                <a:endParaRPr lang="zh-CN" altLang="en-US"/>
              </a:p>
            </p:txBody>
          </p:sp>
          <p:sp>
            <p:nvSpPr>
              <p:cNvPr id="11315" name="Line 58"/>
              <p:cNvSpPr>
                <a:spLocks noChangeShapeType="1"/>
              </p:cNvSpPr>
              <p:nvPr/>
            </p:nvSpPr>
            <p:spPr bwMode="auto">
              <a:xfrm>
                <a:off x="912" y="1968"/>
                <a:ext cx="0" cy="96"/>
              </a:xfrm>
              <a:prstGeom prst="line">
                <a:avLst/>
              </a:prstGeom>
              <a:noFill/>
              <a:ln w="9525">
                <a:solidFill>
                  <a:srgbClr val="000000"/>
                </a:solidFill>
                <a:round/>
                <a:headEnd/>
                <a:tailEnd/>
              </a:ln>
            </p:spPr>
            <p:txBody>
              <a:bodyPr/>
              <a:lstStyle/>
              <a:p>
                <a:endParaRPr lang="zh-CN" altLang="en-US"/>
              </a:p>
            </p:txBody>
          </p:sp>
          <p:sp>
            <p:nvSpPr>
              <p:cNvPr id="11316" name="Line 59"/>
              <p:cNvSpPr>
                <a:spLocks noChangeShapeType="1"/>
              </p:cNvSpPr>
              <p:nvPr/>
            </p:nvSpPr>
            <p:spPr bwMode="auto">
              <a:xfrm flipH="1">
                <a:off x="816" y="2064"/>
                <a:ext cx="96" cy="96"/>
              </a:xfrm>
              <a:prstGeom prst="line">
                <a:avLst/>
              </a:prstGeom>
              <a:noFill/>
              <a:ln w="9525">
                <a:solidFill>
                  <a:srgbClr val="000000"/>
                </a:solidFill>
                <a:round/>
                <a:headEnd/>
                <a:tailEnd/>
              </a:ln>
            </p:spPr>
            <p:txBody>
              <a:bodyPr/>
              <a:lstStyle/>
              <a:p>
                <a:endParaRPr lang="zh-CN" altLang="en-US"/>
              </a:p>
            </p:txBody>
          </p:sp>
          <p:sp>
            <p:nvSpPr>
              <p:cNvPr id="11317" name="Line 60"/>
              <p:cNvSpPr>
                <a:spLocks noChangeShapeType="1"/>
              </p:cNvSpPr>
              <p:nvPr/>
            </p:nvSpPr>
            <p:spPr bwMode="auto">
              <a:xfrm>
                <a:off x="912" y="2064"/>
                <a:ext cx="96" cy="96"/>
              </a:xfrm>
              <a:prstGeom prst="line">
                <a:avLst/>
              </a:prstGeom>
              <a:noFill/>
              <a:ln w="9525">
                <a:solidFill>
                  <a:srgbClr val="000000"/>
                </a:solidFill>
                <a:round/>
                <a:headEnd/>
                <a:tailEnd/>
              </a:ln>
            </p:spPr>
            <p:txBody>
              <a:bodyPr/>
              <a:lstStyle/>
              <a:p>
                <a:endParaRPr lang="zh-CN" altLang="en-US"/>
              </a:p>
            </p:txBody>
          </p:sp>
        </p:grpSp>
        <p:sp>
          <p:nvSpPr>
            <p:cNvPr id="11272" name="Oval 61"/>
            <p:cNvSpPr>
              <a:spLocks noChangeArrowheads="1"/>
            </p:cNvSpPr>
            <p:nvPr/>
          </p:nvSpPr>
          <p:spPr bwMode="auto">
            <a:xfrm>
              <a:off x="6185" y="7925"/>
              <a:ext cx="1438" cy="1012"/>
            </a:xfrm>
            <a:prstGeom prst="ellipse">
              <a:avLst/>
            </a:prstGeom>
            <a:solidFill>
              <a:srgbClr val="BBE0E3"/>
            </a:solidFill>
            <a:ln w="9525">
              <a:solidFill>
                <a:srgbClr val="000000"/>
              </a:solidFill>
              <a:round/>
              <a:headEnd/>
              <a:tailEnd/>
            </a:ln>
          </p:spPr>
          <p:txBody>
            <a:bodyPr anchor="ctr"/>
            <a:lstStyle/>
            <a:p>
              <a:pPr algn="ctr" eaLnBrk="1" hangingPunct="1"/>
              <a:r>
                <a:rPr lang="zh-CN" altLang="en-US" sz="1000">
                  <a:solidFill>
                    <a:srgbClr val="000000"/>
                  </a:solidFill>
                  <a:latin typeface="微软雅黑" pitchFamily="34" charset="-122"/>
                  <a:ea typeface="微软雅黑" pitchFamily="34" charset="-122"/>
                </a:rPr>
                <a:t>用例</a:t>
              </a:r>
              <a:endParaRPr lang="zh-CN" altLang="en-US">
                <a:latin typeface="微软雅黑" pitchFamily="34" charset="-122"/>
                <a:ea typeface="微软雅黑" pitchFamily="34" charset="-122"/>
              </a:endParaRPr>
            </a:p>
          </p:txBody>
        </p:sp>
        <p:sp>
          <p:nvSpPr>
            <p:cNvPr id="11273" name="Line 62"/>
            <p:cNvSpPr>
              <a:spLocks noChangeShapeType="1"/>
            </p:cNvSpPr>
            <p:nvPr/>
          </p:nvSpPr>
          <p:spPr bwMode="auto">
            <a:xfrm>
              <a:off x="2881" y="8431"/>
              <a:ext cx="3304" cy="1"/>
            </a:xfrm>
            <a:prstGeom prst="line">
              <a:avLst/>
            </a:prstGeom>
            <a:noFill/>
            <a:ln w="9525">
              <a:solidFill>
                <a:srgbClr val="000000"/>
              </a:solidFill>
              <a:round/>
              <a:headEnd/>
              <a:tailEnd type="triangle" w="med" len="med"/>
            </a:ln>
          </p:spPr>
          <p:txBody>
            <a:bodyPr/>
            <a:lstStyle/>
            <a:p>
              <a:endParaRPr lang="zh-CN" altLang="en-US"/>
            </a:p>
          </p:txBody>
        </p:sp>
        <p:sp>
          <p:nvSpPr>
            <p:cNvPr id="11274" name="Text Box 63"/>
            <p:cNvSpPr txBox="1">
              <a:spLocks noChangeArrowheads="1"/>
            </p:cNvSpPr>
            <p:nvPr/>
          </p:nvSpPr>
          <p:spPr bwMode="auto">
            <a:xfrm>
              <a:off x="2527" y="9208"/>
              <a:ext cx="847" cy="499"/>
            </a:xfrm>
            <a:prstGeom prst="rect">
              <a:avLst/>
            </a:prstGeom>
            <a:noFill/>
            <a:ln w="9525">
              <a:noFill/>
              <a:miter lim="800000"/>
              <a:headEnd/>
              <a:tailEnd/>
            </a:ln>
          </p:spPr>
          <p:txBody>
            <a:bodyPr/>
            <a:lstStyle/>
            <a:p>
              <a:pPr algn="ctr" eaLnBrk="1" hangingPunct="1"/>
              <a:r>
                <a:rPr lang="zh-CN" altLang="en-US" sz="1000">
                  <a:solidFill>
                    <a:srgbClr val="000000"/>
                  </a:solidFill>
                  <a:latin typeface="微软雅黑" pitchFamily="34" charset="-122"/>
                  <a:ea typeface="微软雅黑" pitchFamily="34" charset="-122"/>
                </a:rPr>
                <a:t>角色</a:t>
              </a:r>
              <a:endParaRPr lang="zh-CN" altLang="en-US">
                <a:latin typeface="微软雅黑" pitchFamily="34" charset="-122"/>
                <a:ea typeface="微软雅黑" pitchFamily="34" charset="-122"/>
              </a:endParaRPr>
            </a:p>
          </p:txBody>
        </p:sp>
        <p:sp>
          <p:nvSpPr>
            <p:cNvPr id="11275" name="Arc 64"/>
            <p:cNvSpPr>
              <a:spLocks/>
            </p:cNvSpPr>
            <p:nvPr/>
          </p:nvSpPr>
          <p:spPr bwMode="auto">
            <a:xfrm flipV="1">
              <a:off x="4179" y="8433"/>
              <a:ext cx="545" cy="504"/>
            </a:xfrm>
            <a:custGeom>
              <a:avLst/>
              <a:gdLst>
                <a:gd name="T0" fmla="*/ 0 w 21600"/>
                <a:gd name="T1" fmla="*/ 0 h 20387"/>
                <a:gd name="T2" fmla="*/ 0 w 21600"/>
                <a:gd name="T3" fmla="*/ 0 h 20387"/>
                <a:gd name="T4" fmla="*/ 0 w 21600"/>
                <a:gd name="T5" fmla="*/ 0 h 20387"/>
                <a:gd name="T6" fmla="*/ 0 60000 65536"/>
                <a:gd name="T7" fmla="*/ 0 60000 65536"/>
                <a:gd name="T8" fmla="*/ 0 60000 65536"/>
                <a:gd name="T9" fmla="*/ 0 w 21600"/>
                <a:gd name="T10" fmla="*/ 0 h 20387"/>
                <a:gd name="T11" fmla="*/ 21600 w 21600"/>
                <a:gd name="T12" fmla="*/ 20387 h 20387"/>
              </a:gdLst>
              <a:ahLst/>
              <a:cxnLst>
                <a:cxn ang="T6">
                  <a:pos x="T0" y="T1"/>
                </a:cxn>
                <a:cxn ang="T7">
                  <a:pos x="T2" y="T3"/>
                </a:cxn>
                <a:cxn ang="T8">
                  <a:pos x="T4" y="T5"/>
                </a:cxn>
              </a:cxnLst>
              <a:rect l="T9" t="T10" r="T11" b="T12"/>
              <a:pathLst>
                <a:path w="21600" h="20387" fill="none" extrusionOk="0">
                  <a:moveTo>
                    <a:pt x="7135" y="-1"/>
                  </a:moveTo>
                  <a:cubicBezTo>
                    <a:pt x="15798" y="3031"/>
                    <a:pt x="21600" y="11208"/>
                    <a:pt x="21600" y="20387"/>
                  </a:cubicBezTo>
                </a:path>
                <a:path w="21600" h="20387" stroke="0" extrusionOk="0">
                  <a:moveTo>
                    <a:pt x="7135" y="-1"/>
                  </a:moveTo>
                  <a:cubicBezTo>
                    <a:pt x="15798" y="3031"/>
                    <a:pt x="21600" y="11208"/>
                    <a:pt x="21600" y="20387"/>
                  </a:cubicBezTo>
                  <a:lnTo>
                    <a:pt x="0" y="20387"/>
                  </a:lnTo>
                  <a:lnTo>
                    <a:pt x="7135" y="-1"/>
                  </a:lnTo>
                  <a:close/>
                </a:path>
              </a:pathLst>
            </a:custGeom>
            <a:noFill/>
            <a:ln w="9525">
              <a:solidFill>
                <a:srgbClr val="000000"/>
              </a:solidFill>
              <a:round/>
              <a:headEnd type="triangle" w="med" len="med"/>
              <a:tailEnd/>
            </a:ln>
          </p:spPr>
          <p:txBody>
            <a:bodyPr anchor="ctr"/>
            <a:lstStyle/>
            <a:p>
              <a:endParaRPr lang="zh-CN" altLang="en-US"/>
            </a:p>
          </p:txBody>
        </p:sp>
        <p:sp>
          <p:nvSpPr>
            <p:cNvPr id="11276" name="Text Box 65"/>
            <p:cNvSpPr txBox="1">
              <a:spLocks noChangeArrowheads="1"/>
            </p:cNvSpPr>
            <p:nvPr/>
          </p:nvSpPr>
          <p:spPr bwMode="auto">
            <a:xfrm>
              <a:off x="5713" y="8937"/>
              <a:ext cx="857" cy="253"/>
            </a:xfrm>
            <a:prstGeom prst="rect">
              <a:avLst/>
            </a:prstGeom>
            <a:noFill/>
            <a:ln w="9525">
              <a:noFill/>
              <a:miter lim="800000"/>
              <a:headEnd/>
              <a:tailEnd/>
            </a:ln>
          </p:spPr>
          <p:txBody>
            <a:bodyPr wrap="none" lIns="72000" tIns="0" rIns="54000"/>
            <a:lstStyle/>
            <a:p>
              <a:pPr algn="ctr" eaLnBrk="1" hangingPunct="1">
                <a:lnSpc>
                  <a:spcPct val="96000"/>
                </a:lnSpc>
              </a:pPr>
              <a:r>
                <a:rPr lang="en-US" altLang="zh-CN" sz="1000" b="1">
                  <a:solidFill>
                    <a:srgbClr val="000000"/>
                  </a:solidFill>
                  <a:latin typeface="微软雅黑" pitchFamily="34" charset="-122"/>
                  <a:ea typeface="微软雅黑" pitchFamily="34" charset="-122"/>
                </a:rPr>
                <a:t>Model</a:t>
              </a:r>
              <a:endParaRPr lang="en-US" altLang="zh-CN">
                <a:latin typeface="微软雅黑" pitchFamily="34" charset="-122"/>
                <a:ea typeface="微软雅黑" pitchFamily="34" charset="-122"/>
              </a:endParaRPr>
            </a:p>
          </p:txBody>
        </p:sp>
        <p:sp>
          <p:nvSpPr>
            <p:cNvPr id="11277" name="Text Box 66"/>
            <p:cNvSpPr txBox="1">
              <a:spLocks noChangeArrowheads="1"/>
            </p:cNvSpPr>
            <p:nvPr/>
          </p:nvSpPr>
          <p:spPr bwMode="auto">
            <a:xfrm>
              <a:off x="8073" y="8937"/>
              <a:ext cx="935" cy="253"/>
            </a:xfrm>
            <a:prstGeom prst="rect">
              <a:avLst/>
            </a:prstGeom>
            <a:noFill/>
            <a:ln w="9525">
              <a:noFill/>
              <a:miter lim="800000"/>
              <a:headEnd/>
              <a:tailEnd/>
            </a:ln>
          </p:spPr>
          <p:txBody>
            <a:bodyPr wrap="none" tIns="0"/>
            <a:lstStyle/>
            <a:p>
              <a:pPr algn="ctr" eaLnBrk="1" hangingPunct="1">
                <a:lnSpc>
                  <a:spcPct val="96000"/>
                </a:lnSpc>
              </a:pPr>
              <a:r>
                <a:rPr lang="en-US" altLang="zh-CN" sz="1000" b="1">
                  <a:solidFill>
                    <a:srgbClr val="000000"/>
                  </a:solidFill>
                  <a:latin typeface="微软雅黑" pitchFamily="34" charset="-122"/>
                  <a:ea typeface="微软雅黑" pitchFamily="34" charset="-122"/>
                </a:rPr>
                <a:t>Entity</a:t>
              </a:r>
              <a:endParaRPr lang="en-US" altLang="zh-CN">
                <a:latin typeface="微软雅黑" pitchFamily="34" charset="-122"/>
                <a:ea typeface="微软雅黑" pitchFamily="34" charset="-122"/>
              </a:endParaRPr>
            </a:p>
          </p:txBody>
        </p:sp>
        <p:sp>
          <p:nvSpPr>
            <p:cNvPr id="11278" name="Arc 67"/>
            <p:cNvSpPr>
              <a:spLocks/>
            </p:cNvSpPr>
            <p:nvPr/>
          </p:nvSpPr>
          <p:spPr bwMode="auto">
            <a:xfrm rot="-10511156" flipH="1" flipV="1">
              <a:off x="7504" y="8571"/>
              <a:ext cx="805" cy="613"/>
            </a:xfrm>
            <a:custGeom>
              <a:avLst/>
              <a:gdLst>
                <a:gd name="T0" fmla="*/ 0 w 25771"/>
                <a:gd name="T1" fmla="*/ 0 h 21600"/>
                <a:gd name="T2" fmla="*/ 0 w 25771"/>
                <a:gd name="T3" fmla="*/ 0 h 21600"/>
                <a:gd name="T4" fmla="*/ 0 w 25771"/>
                <a:gd name="T5" fmla="*/ 0 h 21600"/>
                <a:gd name="T6" fmla="*/ 0 60000 65536"/>
                <a:gd name="T7" fmla="*/ 0 60000 65536"/>
                <a:gd name="T8" fmla="*/ 0 60000 65536"/>
                <a:gd name="T9" fmla="*/ 0 w 25771"/>
                <a:gd name="T10" fmla="*/ 0 h 21600"/>
                <a:gd name="T11" fmla="*/ 25771 w 25771"/>
                <a:gd name="T12" fmla="*/ 21600 h 21600"/>
              </a:gdLst>
              <a:ahLst/>
              <a:cxnLst>
                <a:cxn ang="T6">
                  <a:pos x="T0" y="T1"/>
                </a:cxn>
                <a:cxn ang="T7">
                  <a:pos x="T2" y="T3"/>
                </a:cxn>
                <a:cxn ang="T8">
                  <a:pos x="T4" y="T5"/>
                </a:cxn>
              </a:cxnLst>
              <a:rect l="T9" t="T10" r="T11" b="T12"/>
              <a:pathLst>
                <a:path w="25771" h="21600" fill="none" extrusionOk="0">
                  <a:moveTo>
                    <a:pt x="0" y="1681"/>
                  </a:moveTo>
                  <a:cubicBezTo>
                    <a:pt x="2645" y="571"/>
                    <a:pt x="5486" y="-1"/>
                    <a:pt x="8355" y="0"/>
                  </a:cubicBezTo>
                  <a:cubicBezTo>
                    <a:pt x="15234" y="0"/>
                    <a:pt x="21702" y="3276"/>
                    <a:pt x="25771" y="8823"/>
                  </a:cubicBezTo>
                </a:path>
                <a:path w="25771" h="21600" stroke="0" extrusionOk="0">
                  <a:moveTo>
                    <a:pt x="0" y="1681"/>
                  </a:moveTo>
                  <a:cubicBezTo>
                    <a:pt x="2645" y="571"/>
                    <a:pt x="5486" y="-1"/>
                    <a:pt x="8355" y="0"/>
                  </a:cubicBezTo>
                  <a:cubicBezTo>
                    <a:pt x="15234" y="0"/>
                    <a:pt x="21702" y="3276"/>
                    <a:pt x="25771" y="8823"/>
                  </a:cubicBezTo>
                  <a:lnTo>
                    <a:pt x="8355" y="21600"/>
                  </a:lnTo>
                  <a:lnTo>
                    <a:pt x="0" y="1681"/>
                  </a:lnTo>
                  <a:close/>
                </a:path>
              </a:pathLst>
            </a:custGeom>
            <a:noFill/>
            <a:ln w="9525">
              <a:solidFill>
                <a:srgbClr val="000000"/>
              </a:solidFill>
              <a:round/>
              <a:headEnd/>
              <a:tailEnd type="triangle" w="med" len="med"/>
            </a:ln>
          </p:spPr>
          <p:txBody>
            <a:bodyPr anchor="ctr"/>
            <a:lstStyle/>
            <a:p>
              <a:endParaRPr lang="zh-CN" altLang="en-US"/>
            </a:p>
          </p:txBody>
        </p:sp>
        <p:sp>
          <p:nvSpPr>
            <p:cNvPr id="11279" name="Arc 68"/>
            <p:cNvSpPr>
              <a:spLocks/>
            </p:cNvSpPr>
            <p:nvPr/>
          </p:nvSpPr>
          <p:spPr bwMode="auto">
            <a:xfrm rot="-5400000">
              <a:off x="5795" y="8838"/>
              <a:ext cx="767" cy="459"/>
            </a:xfrm>
            <a:custGeom>
              <a:avLst/>
              <a:gdLst>
                <a:gd name="T0" fmla="*/ 0 w 21600"/>
                <a:gd name="T1" fmla="*/ 0 h 15753"/>
                <a:gd name="T2" fmla="*/ 0 w 21600"/>
                <a:gd name="T3" fmla="*/ 0 h 15753"/>
                <a:gd name="T4" fmla="*/ 0 w 21600"/>
                <a:gd name="T5" fmla="*/ 0 h 15753"/>
                <a:gd name="T6" fmla="*/ 0 60000 65536"/>
                <a:gd name="T7" fmla="*/ 0 60000 65536"/>
                <a:gd name="T8" fmla="*/ 0 60000 65536"/>
                <a:gd name="T9" fmla="*/ 0 w 21600"/>
                <a:gd name="T10" fmla="*/ 0 h 15753"/>
                <a:gd name="T11" fmla="*/ 21600 w 21600"/>
                <a:gd name="T12" fmla="*/ 15753 h 15753"/>
              </a:gdLst>
              <a:ahLst/>
              <a:cxnLst>
                <a:cxn ang="T6">
                  <a:pos x="T0" y="T1"/>
                </a:cxn>
                <a:cxn ang="T7">
                  <a:pos x="T2" y="T3"/>
                </a:cxn>
                <a:cxn ang="T8">
                  <a:pos x="T4" y="T5"/>
                </a:cxn>
              </a:cxnLst>
              <a:rect l="T9" t="T10" r="T11" b="T12"/>
              <a:pathLst>
                <a:path w="21600" h="15753" fill="none" extrusionOk="0">
                  <a:moveTo>
                    <a:pt x="15680" y="0"/>
                  </a:moveTo>
                  <a:cubicBezTo>
                    <a:pt x="19481" y="4012"/>
                    <a:pt x="21600" y="9328"/>
                    <a:pt x="21600" y="14855"/>
                  </a:cubicBezTo>
                  <a:cubicBezTo>
                    <a:pt x="21600" y="15154"/>
                    <a:pt x="21593" y="15453"/>
                    <a:pt x="21581" y="15753"/>
                  </a:cubicBezTo>
                </a:path>
                <a:path w="21600" h="15753" stroke="0" extrusionOk="0">
                  <a:moveTo>
                    <a:pt x="15680" y="0"/>
                  </a:moveTo>
                  <a:cubicBezTo>
                    <a:pt x="19481" y="4012"/>
                    <a:pt x="21600" y="9328"/>
                    <a:pt x="21600" y="14855"/>
                  </a:cubicBezTo>
                  <a:cubicBezTo>
                    <a:pt x="21600" y="15154"/>
                    <a:pt x="21593" y="15453"/>
                    <a:pt x="21581" y="15753"/>
                  </a:cubicBezTo>
                  <a:lnTo>
                    <a:pt x="0" y="14855"/>
                  </a:lnTo>
                  <a:lnTo>
                    <a:pt x="15680" y="0"/>
                  </a:lnTo>
                  <a:close/>
                </a:path>
              </a:pathLst>
            </a:custGeom>
            <a:noFill/>
            <a:ln w="9525">
              <a:solidFill>
                <a:srgbClr val="000000"/>
              </a:solidFill>
              <a:round/>
              <a:headEnd type="triangle" w="med" len="med"/>
              <a:tailEnd/>
            </a:ln>
          </p:spPr>
          <p:txBody>
            <a:bodyPr anchor="ctr"/>
            <a:lstStyle/>
            <a:p>
              <a:endParaRPr lang="zh-CN" altLang="en-US"/>
            </a:p>
          </p:txBody>
        </p:sp>
        <p:sp>
          <p:nvSpPr>
            <p:cNvPr id="11280" name="Line 69"/>
            <p:cNvSpPr>
              <a:spLocks noChangeShapeType="1"/>
            </p:cNvSpPr>
            <p:nvPr/>
          </p:nvSpPr>
          <p:spPr bwMode="auto">
            <a:xfrm>
              <a:off x="1937" y="9696"/>
              <a:ext cx="7553" cy="1"/>
            </a:xfrm>
            <a:prstGeom prst="line">
              <a:avLst/>
            </a:prstGeom>
            <a:noFill/>
            <a:ln w="9525">
              <a:solidFill>
                <a:srgbClr val="000000"/>
              </a:solidFill>
              <a:prstDash val="lgDash"/>
              <a:round/>
              <a:headEnd/>
              <a:tailEnd/>
            </a:ln>
          </p:spPr>
          <p:txBody>
            <a:bodyPr/>
            <a:lstStyle/>
            <a:p>
              <a:endParaRPr lang="zh-CN" altLang="en-US"/>
            </a:p>
          </p:txBody>
        </p:sp>
        <p:sp>
          <p:nvSpPr>
            <p:cNvPr id="11281" name="Text Box 70"/>
            <p:cNvSpPr txBox="1">
              <a:spLocks noChangeArrowheads="1"/>
            </p:cNvSpPr>
            <p:nvPr/>
          </p:nvSpPr>
          <p:spPr bwMode="auto">
            <a:xfrm>
              <a:off x="1937" y="8431"/>
              <a:ext cx="483" cy="1265"/>
            </a:xfrm>
            <a:prstGeom prst="rect">
              <a:avLst/>
            </a:prstGeom>
            <a:noFill/>
            <a:ln w="9525">
              <a:noFill/>
              <a:miter lim="800000"/>
              <a:headEnd/>
              <a:tailEnd/>
            </a:ln>
          </p:spPr>
          <p:txBody>
            <a:bodyPr vert="eaVert" lIns="18000"/>
            <a:lstStyle/>
            <a:p>
              <a:pPr algn="ctr" eaLnBrk="1" hangingPunct="1">
                <a:lnSpc>
                  <a:spcPct val="96000"/>
                </a:lnSpc>
              </a:pPr>
              <a:r>
                <a:rPr lang="zh-CN" altLang="en-US" sz="1000" b="1">
                  <a:latin typeface="微软雅黑" pitchFamily="34" charset="-122"/>
                  <a:ea typeface="微软雅黑" pitchFamily="34" charset="-122"/>
                </a:rPr>
                <a:t>用例模型</a:t>
              </a:r>
              <a:endParaRPr lang="zh-CN" altLang="en-US">
                <a:latin typeface="微软雅黑" pitchFamily="34" charset="-122"/>
                <a:ea typeface="微软雅黑" pitchFamily="34" charset="-122"/>
              </a:endParaRPr>
            </a:p>
          </p:txBody>
        </p:sp>
        <p:sp>
          <p:nvSpPr>
            <p:cNvPr id="11282" name="Oval 71"/>
            <p:cNvSpPr>
              <a:spLocks noChangeArrowheads="1"/>
            </p:cNvSpPr>
            <p:nvPr/>
          </p:nvSpPr>
          <p:spPr bwMode="auto">
            <a:xfrm>
              <a:off x="3353" y="9949"/>
              <a:ext cx="1700" cy="792"/>
            </a:xfrm>
            <a:prstGeom prst="ellipse">
              <a:avLst/>
            </a:prstGeom>
            <a:solidFill>
              <a:srgbClr val="FFCC99">
                <a:alpha val="43137"/>
              </a:srgbClr>
            </a:solidFill>
            <a:ln w="9525">
              <a:solidFill>
                <a:srgbClr val="000000"/>
              </a:solidFill>
              <a:round/>
              <a:headEnd/>
              <a:tailEnd/>
            </a:ln>
          </p:spPr>
          <p:txBody>
            <a:bodyPr anchor="ctr"/>
            <a:lstStyle/>
            <a:p>
              <a:pPr algn="ctr" eaLnBrk="1" hangingPunct="1"/>
              <a:r>
                <a:rPr lang="zh-CN" altLang="en-US" sz="1000">
                  <a:solidFill>
                    <a:srgbClr val="000000"/>
                  </a:solidFill>
                  <a:latin typeface="微软雅黑" pitchFamily="34" charset="-122"/>
                  <a:ea typeface="微软雅黑" pitchFamily="34" charset="-122"/>
                </a:rPr>
                <a:t>视图模型</a:t>
              </a:r>
              <a:endParaRPr lang="zh-CN" altLang="en-US">
                <a:latin typeface="微软雅黑" pitchFamily="34" charset="-122"/>
                <a:ea typeface="微软雅黑" pitchFamily="34" charset="-122"/>
              </a:endParaRPr>
            </a:p>
          </p:txBody>
        </p:sp>
        <p:sp>
          <p:nvSpPr>
            <p:cNvPr id="11283" name="Oval 72"/>
            <p:cNvSpPr>
              <a:spLocks noChangeArrowheads="1"/>
            </p:cNvSpPr>
            <p:nvPr/>
          </p:nvSpPr>
          <p:spPr bwMode="auto">
            <a:xfrm>
              <a:off x="7673" y="9960"/>
              <a:ext cx="1698" cy="792"/>
            </a:xfrm>
            <a:prstGeom prst="ellipse">
              <a:avLst/>
            </a:prstGeom>
            <a:solidFill>
              <a:srgbClr val="FFCC99">
                <a:alpha val="43137"/>
              </a:srgbClr>
            </a:solidFill>
            <a:ln w="9525">
              <a:solidFill>
                <a:srgbClr val="000000"/>
              </a:solidFill>
              <a:round/>
              <a:headEnd/>
              <a:tailEnd/>
            </a:ln>
          </p:spPr>
          <p:txBody>
            <a:bodyPr anchor="ctr"/>
            <a:lstStyle/>
            <a:p>
              <a:pPr algn="ctr" eaLnBrk="1" hangingPunct="1"/>
              <a:r>
                <a:rPr lang="zh-CN" altLang="en-US" sz="1000">
                  <a:solidFill>
                    <a:srgbClr val="000000"/>
                  </a:solidFill>
                  <a:latin typeface="微软雅黑" pitchFamily="34" charset="-122"/>
                  <a:ea typeface="微软雅黑" pitchFamily="34" charset="-122"/>
                </a:rPr>
                <a:t>实体模型</a:t>
              </a:r>
              <a:endParaRPr lang="zh-CN" altLang="en-US">
                <a:latin typeface="微软雅黑" pitchFamily="34" charset="-122"/>
                <a:ea typeface="微软雅黑" pitchFamily="34" charset="-122"/>
              </a:endParaRPr>
            </a:p>
          </p:txBody>
        </p:sp>
        <p:sp>
          <p:nvSpPr>
            <p:cNvPr id="11284" name="Oval 73"/>
            <p:cNvSpPr>
              <a:spLocks noChangeArrowheads="1"/>
            </p:cNvSpPr>
            <p:nvPr/>
          </p:nvSpPr>
          <p:spPr bwMode="auto">
            <a:xfrm>
              <a:off x="5477" y="9960"/>
              <a:ext cx="1770" cy="792"/>
            </a:xfrm>
            <a:prstGeom prst="ellipse">
              <a:avLst/>
            </a:prstGeom>
            <a:solidFill>
              <a:srgbClr val="FFCC99">
                <a:alpha val="43137"/>
              </a:srgbClr>
            </a:solidFill>
            <a:ln w="9525">
              <a:solidFill>
                <a:srgbClr val="000000"/>
              </a:solidFill>
              <a:round/>
              <a:headEnd/>
              <a:tailEnd/>
            </a:ln>
          </p:spPr>
          <p:txBody>
            <a:bodyPr anchor="ctr"/>
            <a:lstStyle/>
            <a:p>
              <a:pPr algn="ctr" eaLnBrk="1" hangingPunct="1"/>
              <a:r>
                <a:rPr lang="zh-CN" altLang="en-US" sz="1000">
                  <a:solidFill>
                    <a:srgbClr val="000000"/>
                  </a:solidFill>
                  <a:latin typeface="微软雅黑" pitchFamily="34" charset="-122"/>
                  <a:ea typeface="微软雅黑" pitchFamily="34" charset="-122"/>
                </a:rPr>
                <a:t>逻辑模型</a:t>
              </a:r>
              <a:endParaRPr lang="zh-CN" altLang="en-US">
                <a:latin typeface="微软雅黑" pitchFamily="34" charset="-122"/>
                <a:ea typeface="微软雅黑" pitchFamily="34" charset="-122"/>
              </a:endParaRPr>
            </a:p>
          </p:txBody>
        </p:sp>
        <p:sp>
          <p:nvSpPr>
            <p:cNvPr id="11285" name="Text Box 74"/>
            <p:cNvSpPr txBox="1">
              <a:spLocks noChangeArrowheads="1"/>
            </p:cNvSpPr>
            <p:nvPr/>
          </p:nvSpPr>
          <p:spPr bwMode="auto">
            <a:xfrm>
              <a:off x="3854" y="8937"/>
              <a:ext cx="797" cy="253"/>
            </a:xfrm>
            <a:prstGeom prst="rect">
              <a:avLst/>
            </a:prstGeom>
            <a:noFill/>
            <a:ln w="9525">
              <a:noFill/>
              <a:miter lim="800000"/>
              <a:headEnd/>
              <a:tailEnd/>
            </a:ln>
          </p:spPr>
          <p:txBody>
            <a:bodyPr wrap="none" tIns="0"/>
            <a:lstStyle/>
            <a:p>
              <a:pPr algn="ctr" eaLnBrk="1" hangingPunct="1">
                <a:lnSpc>
                  <a:spcPct val="80000"/>
                </a:lnSpc>
              </a:pPr>
              <a:r>
                <a:rPr lang="en-US" altLang="zh-CN" sz="1000" b="1">
                  <a:solidFill>
                    <a:srgbClr val="000000"/>
                  </a:solidFill>
                  <a:latin typeface="微软雅黑" pitchFamily="34" charset="-122"/>
                  <a:ea typeface="微软雅黑" pitchFamily="34" charset="-122"/>
                </a:rPr>
                <a:t>form</a:t>
              </a:r>
              <a:endParaRPr lang="en-US" altLang="zh-CN">
                <a:latin typeface="微软雅黑" pitchFamily="34" charset="-122"/>
                <a:ea typeface="微软雅黑" pitchFamily="34" charset="-122"/>
              </a:endParaRPr>
            </a:p>
          </p:txBody>
        </p:sp>
        <p:sp>
          <p:nvSpPr>
            <p:cNvPr id="23" name="Text Box 75"/>
            <p:cNvSpPr txBox="1">
              <a:spLocks noChangeArrowheads="1"/>
            </p:cNvSpPr>
            <p:nvPr/>
          </p:nvSpPr>
          <p:spPr bwMode="auto">
            <a:xfrm>
              <a:off x="1346" y="7925"/>
              <a:ext cx="591" cy="3036"/>
            </a:xfrm>
            <a:prstGeom prst="rect">
              <a:avLst/>
            </a:prstGeom>
            <a:ln/>
          </p:spPr>
          <p:style>
            <a:lnRef idx="1">
              <a:schemeClr val="accent3"/>
            </a:lnRef>
            <a:fillRef idx="2">
              <a:schemeClr val="accent3"/>
            </a:fillRef>
            <a:effectRef idx="1">
              <a:schemeClr val="accent3"/>
            </a:effectRef>
            <a:fontRef idx="minor">
              <a:schemeClr val="dk1"/>
            </a:fontRef>
          </p:style>
          <p:txBody>
            <a:bodyPr anchor="ctr"/>
            <a:lstStyle/>
            <a:p>
              <a:pPr algn="ctr" eaLnBrk="1" hangingPunct="1">
                <a:defRPr/>
              </a:pPr>
              <a:r>
                <a:rPr lang="en-US" altLang="zh-CN" sz="1000">
                  <a:solidFill>
                    <a:schemeClr val="tx1"/>
                  </a:solidFill>
                  <a:latin typeface="微软雅黑" pitchFamily="34" charset="-122"/>
                </a:rPr>
                <a:t>O</a:t>
              </a:r>
            </a:p>
            <a:p>
              <a:pPr algn="ctr" eaLnBrk="1" hangingPunct="1">
                <a:defRPr/>
              </a:pPr>
              <a:r>
                <a:rPr lang="en-US" altLang="zh-CN" sz="1000">
                  <a:solidFill>
                    <a:schemeClr val="tx1"/>
                  </a:solidFill>
                  <a:latin typeface="微软雅黑" pitchFamily="34" charset="-122"/>
                </a:rPr>
                <a:t>O</a:t>
              </a:r>
            </a:p>
            <a:p>
              <a:pPr algn="ctr" eaLnBrk="1" hangingPunct="1">
                <a:defRPr/>
              </a:pPr>
              <a:r>
                <a:rPr lang="en-US" altLang="zh-CN" sz="1000">
                  <a:solidFill>
                    <a:schemeClr val="tx1"/>
                  </a:solidFill>
                  <a:latin typeface="微软雅黑" pitchFamily="34" charset="-122"/>
                </a:rPr>
                <a:t>A</a:t>
              </a:r>
            </a:p>
            <a:p>
              <a:pPr algn="ctr" eaLnBrk="1" hangingPunct="1">
                <a:defRPr/>
              </a:pPr>
              <a:r>
                <a:rPr lang="zh-CN" altLang="en-US" sz="1000">
                  <a:solidFill>
                    <a:schemeClr val="tx1"/>
                  </a:solidFill>
                  <a:latin typeface="微软雅黑" pitchFamily="34" charset="-122"/>
                </a:rPr>
                <a:t>模型</a:t>
              </a:r>
              <a:endParaRPr lang="zh-CN" altLang="en-US">
                <a:solidFill>
                  <a:schemeClr val="tx1"/>
                </a:solidFill>
                <a:latin typeface="微软雅黑" pitchFamily="34" charset="-122"/>
              </a:endParaRPr>
            </a:p>
          </p:txBody>
        </p:sp>
        <p:sp>
          <p:nvSpPr>
            <p:cNvPr id="8215" name="Oval 76"/>
            <p:cNvSpPr>
              <a:spLocks noChangeArrowheads="1"/>
            </p:cNvSpPr>
            <p:nvPr/>
          </p:nvSpPr>
          <p:spPr bwMode="auto">
            <a:xfrm>
              <a:off x="3314" y="12225"/>
              <a:ext cx="6307" cy="2225"/>
            </a:xfrm>
            <a:prstGeom prst="ellipse">
              <a:avLst/>
            </a:prstGeom>
            <a:solidFill>
              <a:srgbClr val="DBC2DC">
                <a:alpha val="47058"/>
              </a:srgbClr>
            </a:solidFill>
            <a:ln w="12700">
              <a:solidFill>
                <a:srgbClr val="000000"/>
              </a:solidFill>
              <a:round/>
              <a:headEnd/>
              <a:tailEnd/>
            </a:ln>
            <a:effectLst>
              <a:outerShdw dist="45791" dir="2021404" algn="ctr" rotWithShape="0">
                <a:srgbClr val="FFFFFF"/>
              </a:outerShdw>
            </a:effectLst>
          </p:spPr>
          <p:txBody>
            <a:bodyPr lIns="57607" tIns="28804" rIns="57607" bIns="28804" anchor="ctr"/>
            <a:lstStyle/>
            <a:p>
              <a:pPr algn="ctr" eaLnBrk="1" hangingPunct="1">
                <a:defRPr/>
              </a:pPr>
              <a:endParaRPr lang="zh-CN" altLang="en-US" sz="1100">
                <a:solidFill>
                  <a:srgbClr val="000000"/>
                </a:solidFill>
                <a:latin typeface="微软雅黑" pitchFamily="34" charset="-122"/>
                <a:ea typeface="微软雅黑" pitchFamily="34" charset="-122"/>
              </a:endParaRPr>
            </a:p>
            <a:p>
              <a:pPr algn="ctr" eaLnBrk="1" hangingPunct="1">
                <a:defRPr/>
              </a:pPr>
              <a:endParaRPr lang="zh-CN" altLang="en-US" sz="1100">
                <a:solidFill>
                  <a:srgbClr val="000000"/>
                </a:solidFill>
                <a:latin typeface="微软雅黑" pitchFamily="34" charset="-122"/>
                <a:ea typeface="微软雅黑" pitchFamily="34" charset="-122"/>
              </a:endParaRPr>
            </a:p>
            <a:p>
              <a:pPr algn="ctr" eaLnBrk="1" hangingPunct="1">
                <a:defRPr/>
              </a:pPr>
              <a:endParaRPr lang="zh-CN" altLang="en-US" sz="1100">
                <a:solidFill>
                  <a:srgbClr val="000000"/>
                </a:solidFill>
                <a:latin typeface="微软雅黑" pitchFamily="34" charset="-122"/>
                <a:ea typeface="微软雅黑" pitchFamily="34" charset="-122"/>
              </a:endParaRPr>
            </a:p>
            <a:p>
              <a:pPr algn="ctr" eaLnBrk="1" hangingPunct="1">
                <a:defRPr/>
              </a:pPr>
              <a:endParaRPr lang="zh-CN" altLang="en-US">
                <a:latin typeface="微软雅黑" pitchFamily="34" charset="-122"/>
                <a:ea typeface="微软雅黑" pitchFamily="34" charset="-122"/>
              </a:endParaRPr>
            </a:p>
          </p:txBody>
        </p:sp>
        <p:sp>
          <p:nvSpPr>
            <p:cNvPr id="11288" name="Text Box 77"/>
            <p:cNvSpPr txBox="1">
              <a:spLocks noChangeArrowheads="1"/>
            </p:cNvSpPr>
            <p:nvPr/>
          </p:nvSpPr>
          <p:spPr bwMode="auto">
            <a:xfrm>
              <a:off x="7860" y="10961"/>
              <a:ext cx="838" cy="174"/>
            </a:xfrm>
            <a:prstGeom prst="rect">
              <a:avLst/>
            </a:prstGeom>
            <a:noFill/>
            <a:ln w="9525">
              <a:noFill/>
              <a:miter lim="800000"/>
              <a:headEnd/>
              <a:tailEnd/>
            </a:ln>
          </p:spPr>
          <p:txBody>
            <a:bodyPr lIns="57607" tIns="28804" rIns="57607" bIns="28804"/>
            <a:lstStyle/>
            <a:p>
              <a:pPr algn="ctr" eaLnBrk="1" hangingPunct="1"/>
              <a:r>
                <a:rPr lang="en-US" altLang="zh-CN" sz="900">
                  <a:solidFill>
                    <a:srgbClr val="000000"/>
                  </a:solidFill>
                  <a:latin typeface="微软雅黑" pitchFamily="34" charset="-122"/>
                  <a:ea typeface="微软雅黑" pitchFamily="34" charset="-122"/>
                </a:rPr>
                <a:t>Model</a:t>
              </a:r>
              <a:endParaRPr lang="en-US" altLang="zh-CN">
                <a:latin typeface="微软雅黑" pitchFamily="34" charset="-122"/>
                <a:ea typeface="微软雅黑" pitchFamily="34" charset="-122"/>
              </a:endParaRPr>
            </a:p>
          </p:txBody>
        </p:sp>
        <p:sp>
          <p:nvSpPr>
            <p:cNvPr id="8217" name="Oval 78"/>
            <p:cNvSpPr>
              <a:spLocks noChangeArrowheads="1"/>
            </p:cNvSpPr>
            <p:nvPr/>
          </p:nvSpPr>
          <p:spPr bwMode="auto">
            <a:xfrm>
              <a:off x="3440" y="11214"/>
              <a:ext cx="2242" cy="613"/>
            </a:xfrm>
            <a:prstGeom prst="ellipse">
              <a:avLst/>
            </a:prstGeom>
            <a:solidFill>
              <a:srgbClr val="FFFF99">
                <a:alpha val="50195"/>
              </a:srgbClr>
            </a:solidFill>
            <a:ln w="12700">
              <a:solidFill>
                <a:srgbClr val="000000"/>
              </a:solidFill>
              <a:round/>
              <a:headEnd/>
              <a:tailEnd/>
            </a:ln>
            <a:effectLst>
              <a:outerShdw dist="45791" dir="2021404" algn="ctr" rotWithShape="0">
                <a:srgbClr val="FFFFFF"/>
              </a:outerShdw>
            </a:effectLst>
          </p:spPr>
          <p:txBody>
            <a:bodyPr lIns="57607" tIns="28804" rIns="57607" bIns="28804" anchor="ctr"/>
            <a:lstStyle/>
            <a:p>
              <a:pPr algn="ctr" eaLnBrk="1" hangingPunct="1">
                <a:defRPr/>
              </a:pPr>
              <a:r>
                <a:rPr lang="zh-CN" altLang="en-US" sz="900" b="1">
                  <a:solidFill>
                    <a:srgbClr val="000000"/>
                  </a:solidFill>
                  <a:latin typeface="微软雅黑" pitchFamily="34" charset="-122"/>
                  <a:ea typeface="微软雅黑" pitchFamily="34" charset="-122"/>
                </a:rPr>
                <a:t>用户界面子系统</a:t>
              </a:r>
              <a:endParaRPr lang="zh-CN" altLang="en-US">
                <a:latin typeface="微软雅黑" pitchFamily="34" charset="-122"/>
                <a:ea typeface="微软雅黑" pitchFamily="34" charset="-122"/>
              </a:endParaRPr>
            </a:p>
          </p:txBody>
        </p:sp>
        <p:sp>
          <p:nvSpPr>
            <p:cNvPr id="8218" name="Oval 79"/>
            <p:cNvSpPr>
              <a:spLocks noChangeArrowheads="1"/>
            </p:cNvSpPr>
            <p:nvPr/>
          </p:nvSpPr>
          <p:spPr bwMode="auto">
            <a:xfrm>
              <a:off x="5326" y="11214"/>
              <a:ext cx="2362" cy="613"/>
            </a:xfrm>
            <a:prstGeom prst="ellipse">
              <a:avLst/>
            </a:prstGeom>
            <a:solidFill>
              <a:srgbClr val="FFFF99">
                <a:alpha val="50195"/>
              </a:srgbClr>
            </a:solidFill>
            <a:ln w="12700">
              <a:solidFill>
                <a:srgbClr val="000000"/>
              </a:solidFill>
              <a:round/>
              <a:headEnd/>
              <a:tailEnd/>
            </a:ln>
            <a:effectLst>
              <a:outerShdw dist="45791" dir="2021404" algn="ctr" rotWithShape="0">
                <a:srgbClr val="FFFFFF"/>
              </a:outerShdw>
            </a:effectLst>
          </p:spPr>
          <p:txBody>
            <a:bodyPr lIns="57607" tIns="28804" rIns="57607" bIns="28804" anchor="ctr"/>
            <a:lstStyle/>
            <a:p>
              <a:pPr algn="ctr" eaLnBrk="1" hangingPunct="1">
                <a:defRPr/>
              </a:pPr>
              <a:r>
                <a:rPr lang="zh-CN" altLang="en-US" sz="900" b="1">
                  <a:solidFill>
                    <a:srgbClr val="000000"/>
                  </a:solidFill>
                  <a:latin typeface="微软雅黑" pitchFamily="34" charset="-122"/>
                  <a:ea typeface="微软雅黑" pitchFamily="34" charset="-122"/>
                </a:rPr>
                <a:t>领域问题子系统</a:t>
              </a:r>
              <a:endParaRPr lang="zh-CN" altLang="en-US">
                <a:latin typeface="微软雅黑" pitchFamily="34" charset="-122"/>
                <a:ea typeface="微软雅黑" pitchFamily="34" charset="-122"/>
              </a:endParaRPr>
            </a:p>
          </p:txBody>
        </p:sp>
        <p:sp>
          <p:nvSpPr>
            <p:cNvPr id="8219" name="Oval 80"/>
            <p:cNvSpPr>
              <a:spLocks noChangeArrowheads="1"/>
            </p:cNvSpPr>
            <p:nvPr/>
          </p:nvSpPr>
          <p:spPr bwMode="auto">
            <a:xfrm>
              <a:off x="7383" y="11214"/>
              <a:ext cx="2194" cy="613"/>
            </a:xfrm>
            <a:prstGeom prst="ellipse">
              <a:avLst/>
            </a:prstGeom>
            <a:solidFill>
              <a:srgbClr val="FFFF99">
                <a:alpha val="50195"/>
              </a:srgbClr>
            </a:solidFill>
            <a:ln w="12700">
              <a:solidFill>
                <a:srgbClr val="000000"/>
              </a:solidFill>
              <a:round/>
              <a:headEnd/>
              <a:tailEnd/>
            </a:ln>
            <a:effectLst>
              <a:outerShdw dist="45791" dir="2021404" algn="ctr" rotWithShape="0">
                <a:srgbClr val="FFFFFF"/>
              </a:outerShdw>
            </a:effectLst>
          </p:spPr>
          <p:txBody>
            <a:bodyPr lIns="57607" tIns="28804" rIns="57607" bIns="28804" anchor="ctr"/>
            <a:lstStyle/>
            <a:p>
              <a:pPr algn="ctr" eaLnBrk="1" hangingPunct="1">
                <a:defRPr/>
              </a:pPr>
              <a:r>
                <a:rPr lang="zh-CN" altLang="en-US" sz="900" b="1">
                  <a:solidFill>
                    <a:srgbClr val="000000"/>
                  </a:solidFill>
                  <a:latin typeface="微软雅黑" pitchFamily="34" charset="-122"/>
                  <a:ea typeface="微软雅黑" pitchFamily="34" charset="-122"/>
                </a:rPr>
                <a:t>数据管理子系统</a:t>
              </a:r>
              <a:endParaRPr lang="zh-CN" altLang="en-US">
                <a:latin typeface="微软雅黑" pitchFamily="34" charset="-122"/>
                <a:ea typeface="微软雅黑" pitchFamily="34" charset="-122"/>
              </a:endParaRPr>
            </a:p>
          </p:txBody>
        </p:sp>
        <p:sp>
          <p:nvSpPr>
            <p:cNvPr id="8220" name="Oval 81"/>
            <p:cNvSpPr>
              <a:spLocks noChangeArrowheads="1"/>
            </p:cNvSpPr>
            <p:nvPr/>
          </p:nvSpPr>
          <p:spPr bwMode="auto">
            <a:xfrm>
              <a:off x="4030" y="12422"/>
              <a:ext cx="3067" cy="1787"/>
            </a:xfrm>
            <a:prstGeom prst="ellipse">
              <a:avLst/>
            </a:prstGeom>
            <a:solidFill>
              <a:srgbClr val="DDDBC1">
                <a:alpha val="50195"/>
              </a:srgbClr>
            </a:solidFill>
            <a:ln w="12700">
              <a:solidFill>
                <a:srgbClr val="000000"/>
              </a:solidFill>
              <a:round/>
              <a:headEnd/>
              <a:tailEnd/>
            </a:ln>
            <a:effectLst>
              <a:outerShdw dist="45791" dir="2021404" algn="ctr" rotWithShape="0">
                <a:srgbClr val="FFFFFF"/>
              </a:outerShdw>
            </a:effectLst>
          </p:spPr>
          <p:txBody>
            <a:bodyPr lIns="57607" tIns="28804" rIns="57607" bIns="28804" anchor="ctr"/>
            <a:lstStyle/>
            <a:p>
              <a:pPr algn="ctr" eaLnBrk="1" hangingPunct="1">
                <a:defRPr/>
              </a:pPr>
              <a:r>
                <a:rPr lang="zh-CN" altLang="en-US" sz="900" b="1">
                  <a:solidFill>
                    <a:srgbClr val="000099"/>
                  </a:solidFill>
                  <a:latin typeface="微软雅黑" pitchFamily="34" charset="-122"/>
                  <a:ea typeface="微软雅黑" pitchFamily="34" charset="-122"/>
                </a:rPr>
                <a:t>事件的驱动管理</a:t>
              </a:r>
            </a:p>
            <a:p>
              <a:pPr algn="ctr" eaLnBrk="1" hangingPunct="1">
                <a:defRPr/>
              </a:pPr>
              <a:r>
                <a:rPr lang="zh-CN" altLang="en-US" sz="900" b="1">
                  <a:solidFill>
                    <a:srgbClr val="000099"/>
                  </a:solidFill>
                  <a:latin typeface="微软雅黑" pitchFamily="34" charset="-122"/>
                  <a:ea typeface="微软雅黑" pitchFamily="34" charset="-122"/>
                </a:rPr>
                <a:t>网络传输及安全管理</a:t>
              </a:r>
            </a:p>
            <a:p>
              <a:pPr algn="ctr" eaLnBrk="1" hangingPunct="1">
                <a:defRPr/>
              </a:pPr>
              <a:r>
                <a:rPr lang="zh-CN" altLang="en-US" sz="900" b="1">
                  <a:solidFill>
                    <a:srgbClr val="000099"/>
                  </a:solidFill>
                  <a:latin typeface="微软雅黑" pitchFamily="34" charset="-122"/>
                  <a:ea typeface="微软雅黑" pitchFamily="34" charset="-122"/>
                </a:rPr>
                <a:t>对象生命周期管理</a:t>
              </a:r>
            </a:p>
            <a:p>
              <a:pPr algn="ctr" eaLnBrk="1" hangingPunct="1">
                <a:defRPr/>
              </a:pPr>
              <a:r>
                <a:rPr lang="zh-CN" altLang="en-US" sz="900" b="1">
                  <a:solidFill>
                    <a:srgbClr val="000099"/>
                  </a:solidFill>
                  <a:latin typeface="微软雅黑" pitchFamily="34" charset="-122"/>
                  <a:ea typeface="微软雅黑" pitchFamily="34" charset="-122"/>
                </a:rPr>
                <a:t>多线程并发管理</a:t>
              </a:r>
            </a:p>
            <a:p>
              <a:pPr algn="ctr" eaLnBrk="1" hangingPunct="1">
                <a:defRPr/>
              </a:pPr>
              <a:r>
                <a:rPr lang="zh-CN" altLang="en-US" sz="900" b="1">
                  <a:solidFill>
                    <a:srgbClr val="000099"/>
                  </a:solidFill>
                  <a:latin typeface="微软雅黑" pitchFamily="34" charset="-122"/>
                  <a:ea typeface="微软雅黑" pitchFamily="34" charset="-122"/>
                </a:rPr>
                <a:t>异常管理</a:t>
              </a:r>
              <a:endParaRPr lang="zh-CN" altLang="en-US">
                <a:latin typeface="微软雅黑" pitchFamily="34" charset="-122"/>
                <a:ea typeface="微软雅黑" pitchFamily="34" charset="-122"/>
              </a:endParaRPr>
            </a:p>
          </p:txBody>
        </p:sp>
        <p:sp>
          <p:nvSpPr>
            <p:cNvPr id="8221" name="Oval 82"/>
            <p:cNvSpPr>
              <a:spLocks noChangeArrowheads="1"/>
            </p:cNvSpPr>
            <p:nvPr/>
          </p:nvSpPr>
          <p:spPr bwMode="auto">
            <a:xfrm>
              <a:off x="6905" y="12576"/>
              <a:ext cx="2220" cy="1400"/>
            </a:xfrm>
            <a:prstGeom prst="ellipse">
              <a:avLst/>
            </a:prstGeom>
            <a:solidFill>
              <a:srgbClr val="DDDBC1">
                <a:alpha val="50195"/>
              </a:srgbClr>
            </a:solidFill>
            <a:ln w="12700">
              <a:solidFill>
                <a:srgbClr val="000000"/>
              </a:solidFill>
              <a:round/>
              <a:headEnd/>
              <a:tailEnd/>
            </a:ln>
            <a:effectLst>
              <a:outerShdw dist="45791" dir="2021404" algn="ctr" rotWithShape="0">
                <a:srgbClr val="FFFFFF"/>
              </a:outerShdw>
            </a:effectLst>
          </p:spPr>
          <p:txBody>
            <a:bodyPr lIns="57607" tIns="28804" rIns="57607" bIns="28804" anchor="ctr"/>
            <a:lstStyle/>
            <a:p>
              <a:pPr algn="ctr" eaLnBrk="1" hangingPunct="1">
                <a:defRPr/>
              </a:pPr>
              <a:r>
                <a:rPr lang="en-US" altLang="zh-CN" sz="900" b="1">
                  <a:solidFill>
                    <a:srgbClr val="000099"/>
                  </a:solidFill>
                  <a:latin typeface="微软雅黑" pitchFamily="34" charset="-122"/>
                  <a:ea typeface="微软雅黑" pitchFamily="34" charset="-122"/>
                </a:rPr>
                <a:t>OR</a:t>
              </a:r>
              <a:r>
                <a:rPr lang="zh-CN" altLang="en-US" sz="900" b="1">
                  <a:solidFill>
                    <a:srgbClr val="000099"/>
                  </a:solidFill>
                  <a:latin typeface="微软雅黑" pitchFamily="34" charset="-122"/>
                  <a:ea typeface="微软雅黑" pitchFamily="34" charset="-122"/>
                </a:rPr>
                <a:t>映射管理</a:t>
              </a:r>
            </a:p>
            <a:p>
              <a:pPr algn="ctr" eaLnBrk="1" hangingPunct="1">
                <a:defRPr/>
              </a:pPr>
              <a:r>
                <a:rPr lang="zh-CN" altLang="en-US" sz="900" b="1">
                  <a:solidFill>
                    <a:srgbClr val="000099"/>
                  </a:solidFill>
                  <a:latin typeface="微软雅黑" pitchFamily="34" charset="-122"/>
                  <a:ea typeface="微软雅黑" pitchFamily="34" charset="-122"/>
                </a:rPr>
                <a:t>事务管理</a:t>
              </a:r>
            </a:p>
            <a:p>
              <a:pPr algn="ctr" eaLnBrk="1" hangingPunct="1">
                <a:defRPr/>
              </a:pPr>
              <a:r>
                <a:rPr lang="zh-CN" altLang="en-US" sz="900" b="1">
                  <a:solidFill>
                    <a:srgbClr val="000099"/>
                  </a:solidFill>
                  <a:latin typeface="微软雅黑" pitchFamily="34" charset="-122"/>
                  <a:ea typeface="微软雅黑" pitchFamily="34" charset="-122"/>
                </a:rPr>
                <a:t>数据安全管理</a:t>
              </a:r>
            </a:p>
            <a:p>
              <a:pPr algn="ctr" eaLnBrk="1" hangingPunct="1">
                <a:defRPr/>
              </a:pPr>
              <a:r>
                <a:rPr lang="zh-CN" altLang="en-US" sz="900" b="1">
                  <a:solidFill>
                    <a:srgbClr val="000099"/>
                  </a:solidFill>
                  <a:latin typeface="微软雅黑" pitchFamily="34" charset="-122"/>
                  <a:ea typeface="微软雅黑" pitchFamily="34" charset="-122"/>
                </a:rPr>
                <a:t>缓冲机制管理</a:t>
              </a:r>
              <a:endParaRPr lang="zh-CN" altLang="en-US">
                <a:latin typeface="微软雅黑" pitchFamily="34" charset="-122"/>
                <a:ea typeface="微软雅黑" pitchFamily="34" charset="-122"/>
              </a:endParaRPr>
            </a:p>
          </p:txBody>
        </p:sp>
        <p:sp>
          <p:nvSpPr>
            <p:cNvPr id="8222" name="AutoShape 83"/>
            <p:cNvSpPr>
              <a:spLocks noChangeArrowheads="1"/>
            </p:cNvSpPr>
            <p:nvPr/>
          </p:nvSpPr>
          <p:spPr bwMode="auto">
            <a:xfrm>
              <a:off x="4650" y="11720"/>
              <a:ext cx="474" cy="759"/>
            </a:xfrm>
            <a:prstGeom prst="lightningBolt">
              <a:avLst/>
            </a:prstGeom>
            <a:solidFill>
              <a:srgbClr val="BBE0E3">
                <a:alpha val="50195"/>
              </a:srgbClr>
            </a:solidFill>
            <a:ln w="12700">
              <a:solidFill>
                <a:srgbClr val="000000"/>
              </a:solidFill>
              <a:miter lim="800000"/>
              <a:headEnd/>
              <a:tailEnd/>
            </a:ln>
            <a:effectLst>
              <a:outerShdw dist="45791" dir="2021404" algn="ctr" rotWithShape="0">
                <a:srgbClr val="FFFFFF"/>
              </a:outerShdw>
            </a:effectLst>
          </p:spPr>
          <p:txBody>
            <a:bodyPr anchor="ctr"/>
            <a:lstStyle/>
            <a:p>
              <a:pPr algn="ctr" eaLnBrk="1" hangingPunct="1">
                <a:defRPr/>
              </a:pPr>
              <a:endParaRPr lang="zh-CN" altLang="en-US">
                <a:latin typeface="微软雅黑" pitchFamily="34" charset="-122"/>
                <a:ea typeface="微软雅黑" pitchFamily="34" charset="-122"/>
              </a:endParaRPr>
            </a:p>
          </p:txBody>
        </p:sp>
        <p:sp>
          <p:nvSpPr>
            <p:cNvPr id="8223" name="AutoShape 84"/>
            <p:cNvSpPr>
              <a:spLocks noChangeArrowheads="1"/>
            </p:cNvSpPr>
            <p:nvPr/>
          </p:nvSpPr>
          <p:spPr bwMode="auto">
            <a:xfrm rot="3542174">
              <a:off x="6088" y="11679"/>
              <a:ext cx="326" cy="827"/>
            </a:xfrm>
            <a:prstGeom prst="lightningBolt">
              <a:avLst/>
            </a:prstGeom>
            <a:solidFill>
              <a:srgbClr val="BBE0E3">
                <a:alpha val="50195"/>
              </a:srgbClr>
            </a:solidFill>
            <a:ln w="12700">
              <a:solidFill>
                <a:srgbClr val="000000"/>
              </a:solidFill>
              <a:miter lim="800000"/>
              <a:headEnd/>
              <a:tailEnd/>
            </a:ln>
            <a:effectLst>
              <a:outerShdw dist="45791" dir="2021404" algn="ctr" rotWithShape="0">
                <a:srgbClr val="FFFFFF"/>
              </a:outerShdw>
            </a:effectLst>
          </p:spPr>
          <p:txBody>
            <a:bodyPr anchor="ctr"/>
            <a:lstStyle/>
            <a:p>
              <a:pPr algn="ctr" eaLnBrk="1" hangingPunct="1">
                <a:defRPr/>
              </a:pPr>
              <a:endParaRPr lang="zh-CN" altLang="en-US">
                <a:latin typeface="微软雅黑" pitchFamily="34" charset="-122"/>
                <a:ea typeface="微软雅黑" pitchFamily="34" charset="-122"/>
              </a:endParaRPr>
            </a:p>
          </p:txBody>
        </p:sp>
        <p:sp>
          <p:nvSpPr>
            <p:cNvPr id="8224" name="AutoShape 85"/>
            <p:cNvSpPr>
              <a:spLocks noChangeArrowheads="1"/>
            </p:cNvSpPr>
            <p:nvPr/>
          </p:nvSpPr>
          <p:spPr bwMode="auto">
            <a:xfrm rot="3542174">
              <a:off x="8094" y="11686"/>
              <a:ext cx="328" cy="826"/>
            </a:xfrm>
            <a:prstGeom prst="lightningBolt">
              <a:avLst/>
            </a:prstGeom>
            <a:solidFill>
              <a:srgbClr val="BBE0E3">
                <a:alpha val="50195"/>
              </a:srgbClr>
            </a:solidFill>
            <a:ln w="12700">
              <a:solidFill>
                <a:srgbClr val="000000"/>
              </a:solidFill>
              <a:miter lim="800000"/>
              <a:headEnd/>
              <a:tailEnd/>
            </a:ln>
            <a:effectLst>
              <a:outerShdw dist="45791" dir="2021404" algn="ctr" rotWithShape="0">
                <a:srgbClr val="FFFFFF"/>
              </a:outerShdw>
            </a:effectLst>
          </p:spPr>
          <p:txBody>
            <a:bodyPr anchor="ctr"/>
            <a:lstStyle/>
            <a:p>
              <a:pPr algn="ctr" eaLnBrk="1" hangingPunct="1">
                <a:defRPr/>
              </a:pPr>
              <a:endParaRPr lang="zh-CN" altLang="en-US">
                <a:latin typeface="微软雅黑" pitchFamily="34" charset="-122"/>
                <a:ea typeface="微软雅黑" pitchFamily="34" charset="-122"/>
              </a:endParaRPr>
            </a:p>
          </p:txBody>
        </p:sp>
        <p:sp>
          <p:nvSpPr>
            <p:cNvPr id="8225" name="Line 86"/>
            <p:cNvSpPr>
              <a:spLocks noChangeShapeType="1"/>
            </p:cNvSpPr>
            <p:nvPr/>
          </p:nvSpPr>
          <p:spPr bwMode="auto">
            <a:xfrm flipV="1">
              <a:off x="2527" y="11973"/>
              <a:ext cx="7081" cy="0"/>
            </a:xfrm>
            <a:prstGeom prst="line">
              <a:avLst/>
            </a:prstGeom>
            <a:noFill/>
            <a:ln w="12700">
              <a:solidFill>
                <a:srgbClr val="000000"/>
              </a:solidFill>
              <a:prstDash val="dash"/>
              <a:round/>
              <a:headEnd/>
              <a:tailEnd/>
            </a:ln>
            <a:effectLst>
              <a:outerShdw dist="45791" dir="2021404" algn="ctr" rotWithShape="0">
                <a:srgbClr val="FFFFFF"/>
              </a:outerShdw>
            </a:effectLst>
          </p:spPr>
          <p:txBody>
            <a:bodyPr anchor="ctr"/>
            <a:lstStyle/>
            <a:p>
              <a:pPr>
                <a:defRPr/>
              </a:pPr>
              <a:endParaRPr lang="zh-CN" altLang="en-US"/>
            </a:p>
          </p:txBody>
        </p:sp>
        <p:sp>
          <p:nvSpPr>
            <p:cNvPr id="8226" name="Line 87"/>
            <p:cNvSpPr>
              <a:spLocks noChangeShapeType="1"/>
            </p:cNvSpPr>
            <p:nvPr/>
          </p:nvSpPr>
          <p:spPr bwMode="auto">
            <a:xfrm>
              <a:off x="1972" y="14504"/>
              <a:ext cx="7518" cy="0"/>
            </a:xfrm>
            <a:prstGeom prst="line">
              <a:avLst/>
            </a:prstGeom>
            <a:noFill/>
            <a:ln w="12700">
              <a:solidFill>
                <a:srgbClr val="000000"/>
              </a:solidFill>
              <a:prstDash val="dash"/>
              <a:round/>
              <a:headEnd/>
              <a:tailEnd/>
            </a:ln>
            <a:effectLst>
              <a:outerShdw dist="45791" dir="2021404" algn="ctr" rotWithShape="0">
                <a:srgbClr val="FFFFFF"/>
              </a:outerShdw>
            </a:effectLst>
          </p:spPr>
          <p:txBody>
            <a:bodyPr anchor="ctr"/>
            <a:lstStyle/>
            <a:p>
              <a:pPr>
                <a:defRPr/>
              </a:pPr>
              <a:endParaRPr lang="zh-CN" altLang="en-US"/>
            </a:p>
          </p:txBody>
        </p:sp>
        <p:sp>
          <p:nvSpPr>
            <p:cNvPr id="8227" name="Text Box 88"/>
            <p:cNvSpPr txBox="1">
              <a:spLocks noChangeArrowheads="1"/>
            </p:cNvSpPr>
            <p:nvPr/>
          </p:nvSpPr>
          <p:spPr bwMode="auto">
            <a:xfrm>
              <a:off x="1938" y="11335"/>
              <a:ext cx="439" cy="2223"/>
            </a:xfrm>
            <a:prstGeom prst="rect">
              <a:avLst/>
            </a:prstGeom>
            <a:noFill/>
            <a:ln w="12700">
              <a:noFill/>
              <a:miter lim="800000"/>
              <a:headEnd/>
              <a:tailEnd/>
            </a:ln>
            <a:effectLst>
              <a:outerShdw dist="45791" dir="2021404" algn="ctr" rotWithShape="0">
                <a:srgbClr val="FFFFFF"/>
              </a:outerShdw>
            </a:effectLst>
          </p:spPr>
          <p:txBody>
            <a:bodyPr lIns="57607" tIns="28804" rIns="57607" bIns="28804"/>
            <a:lstStyle/>
            <a:p>
              <a:pPr algn="ctr" eaLnBrk="1" hangingPunct="1">
                <a:defRPr/>
              </a:pPr>
              <a:r>
                <a:rPr lang="zh-CN" altLang="en-US" sz="1000" b="1">
                  <a:solidFill>
                    <a:srgbClr val="006600"/>
                  </a:solidFill>
                  <a:latin typeface="微软雅黑" pitchFamily="34" charset="-122"/>
                  <a:ea typeface="微软雅黑" pitchFamily="34" charset="-122"/>
                </a:rPr>
                <a:t>系统结构设计</a:t>
              </a:r>
              <a:endParaRPr lang="zh-CN" altLang="en-US">
                <a:latin typeface="微软雅黑" pitchFamily="34" charset="-122"/>
                <a:ea typeface="微软雅黑" pitchFamily="34" charset="-122"/>
              </a:endParaRPr>
            </a:p>
          </p:txBody>
        </p:sp>
        <p:sp>
          <p:nvSpPr>
            <p:cNvPr id="8228" name="Text Box 89"/>
            <p:cNvSpPr txBox="1">
              <a:spLocks noChangeArrowheads="1"/>
            </p:cNvSpPr>
            <p:nvPr/>
          </p:nvSpPr>
          <p:spPr bwMode="auto">
            <a:xfrm>
              <a:off x="2024" y="11217"/>
              <a:ext cx="1770" cy="810"/>
            </a:xfrm>
            <a:prstGeom prst="rect">
              <a:avLst/>
            </a:prstGeom>
            <a:noFill/>
            <a:ln w="12700">
              <a:noFill/>
              <a:miter lim="800000"/>
              <a:headEnd/>
              <a:tailEnd/>
            </a:ln>
            <a:effectLst>
              <a:outerShdw dist="45791" dir="2021404" algn="ctr" rotWithShape="0">
                <a:srgbClr val="FFFFFF"/>
              </a:outerShdw>
            </a:effectLst>
          </p:spPr>
          <p:txBody>
            <a:bodyPr lIns="57607" tIns="28804" rIns="57607" bIns="28804"/>
            <a:lstStyle/>
            <a:p>
              <a:pPr algn="ctr" eaLnBrk="1" hangingPunct="1">
                <a:lnSpc>
                  <a:spcPct val="96000"/>
                </a:lnSpc>
                <a:defRPr/>
              </a:pPr>
              <a:r>
                <a:rPr lang="zh-CN" altLang="en-US" sz="1100" b="1">
                  <a:solidFill>
                    <a:srgbClr val="333399"/>
                  </a:solidFill>
                  <a:latin typeface="微软雅黑" pitchFamily="34" charset="-122"/>
                  <a:ea typeface="微软雅黑" pitchFamily="34" charset="-122"/>
                </a:rPr>
                <a:t>   </a:t>
              </a:r>
              <a:r>
                <a:rPr lang="zh-CN" altLang="en-US" sz="1100" b="1">
                  <a:latin typeface="微软雅黑" pitchFamily="34" charset="-122"/>
                  <a:ea typeface="微软雅黑" pitchFamily="34" charset="-122"/>
                </a:rPr>
                <a:t>领域结构</a:t>
              </a:r>
            </a:p>
            <a:p>
              <a:pPr algn="ctr" eaLnBrk="1" hangingPunct="1">
                <a:lnSpc>
                  <a:spcPct val="96000"/>
                </a:lnSpc>
                <a:defRPr/>
              </a:pPr>
              <a:r>
                <a:rPr lang="en-US" altLang="zh-CN" sz="1100" b="1">
                  <a:latin typeface="微软雅黑" pitchFamily="34" charset="-122"/>
                  <a:ea typeface="微软雅黑" pitchFamily="34" charset="-122"/>
                </a:rPr>
                <a:t>(</a:t>
              </a:r>
              <a:r>
                <a:rPr lang="zh-CN" altLang="en-US" sz="1100" b="1">
                  <a:latin typeface="微软雅黑" pitchFamily="34" charset="-122"/>
                  <a:ea typeface="微软雅黑" pitchFamily="34" charset="-122"/>
                </a:rPr>
                <a:t>底层设计</a:t>
              </a:r>
              <a:r>
                <a:rPr lang="en-US" altLang="zh-CN" sz="1100" b="1">
                  <a:latin typeface="微软雅黑" pitchFamily="34" charset="-122"/>
                  <a:ea typeface="微软雅黑" pitchFamily="34" charset="-122"/>
                </a:rPr>
                <a:t>)</a:t>
              </a:r>
              <a:endParaRPr lang="en-US" altLang="zh-CN">
                <a:latin typeface="微软雅黑" pitchFamily="34" charset="-122"/>
                <a:ea typeface="微软雅黑" pitchFamily="34" charset="-122"/>
              </a:endParaRPr>
            </a:p>
          </p:txBody>
        </p:sp>
        <p:sp>
          <p:nvSpPr>
            <p:cNvPr id="8229" name="Text Box 90"/>
            <p:cNvSpPr txBox="1">
              <a:spLocks noChangeArrowheads="1"/>
            </p:cNvSpPr>
            <p:nvPr/>
          </p:nvSpPr>
          <p:spPr bwMode="auto">
            <a:xfrm>
              <a:off x="2261" y="12117"/>
              <a:ext cx="1651" cy="759"/>
            </a:xfrm>
            <a:prstGeom prst="rect">
              <a:avLst/>
            </a:prstGeom>
            <a:noFill/>
            <a:ln w="12700">
              <a:noFill/>
              <a:miter lim="800000"/>
              <a:headEnd/>
              <a:tailEnd/>
            </a:ln>
            <a:effectLst>
              <a:outerShdw dist="45791" dir="2021404" algn="ctr" rotWithShape="0">
                <a:srgbClr val="FFFFFF"/>
              </a:outerShdw>
            </a:effectLst>
          </p:spPr>
          <p:txBody>
            <a:bodyPr lIns="57607" tIns="28804" rIns="57607" bIns="28804"/>
            <a:lstStyle/>
            <a:p>
              <a:pPr algn="ctr" eaLnBrk="1" hangingPunct="1">
                <a:lnSpc>
                  <a:spcPct val="96000"/>
                </a:lnSpc>
                <a:defRPr/>
              </a:pPr>
              <a:r>
                <a:rPr lang="zh-CN" altLang="en-US" sz="1000" b="1">
                  <a:latin typeface="微软雅黑" pitchFamily="34" charset="-122"/>
                  <a:ea typeface="微软雅黑" pitchFamily="34" charset="-122"/>
                </a:rPr>
                <a:t>体系结构设计</a:t>
              </a:r>
            </a:p>
            <a:p>
              <a:pPr algn="ctr" eaLnBrk="1" hangingPunct="1">
                <a:lnSpc>
                  <a:spcPct val="96000"/>
                </a:lnSpc>
                <a:defRPr/>
              </a:pPr>
              <a:r>
                <a:rPr lang="en-US" altLang="zh-CN" sz="1000" b="1">
                  <a:latin typeface="微软雅黑" pitchFamily="34" charset="-122"/>
                  <a:ea typeface="微软雅黑" pitchFamily="34" charset="-122"/>
                </a:rPr>
                <a:t>(</a:t>
              </a:r>
              <a:r>
                <a:rPr lang="zh-CN" altLang="en-US" sz="1000" b="1">
                  <a:latin typeface="微软雅黑" pitchFamily="34" charset="-122"/>
                  <a:ea typeface="微软雅黑" pitchFamily="34" charset="-122"/>
                </a:rPr>
                <a:t>高层设计</a:t>
              </a:r>
              <a:r>
                <a:rPr lang="en-US" altLang="zh-CN" sz="1000" b="1">
                  <a:latin typeface="微软雅黑" pitchFamily="34" charset="-122"/>
                  <a:ea typeface="微软雅黑" pitchFamily="34" charset="-122"/>
                </a:rPr>
                <a:t>)</a:t>
              </a:r>
              <a:endParaRPr lang="en-US" altLang="zh-CN">
                <a:latin typeface="微软雅黑" pitchFamily="34" charset="-122"/>
                <a:ea typeface="微软雅黑" pitchFamily="34" charset="-122"/>
              </a:endParaRPr>
            </a:p>
          </p:txBody>
        </p:sp>
        <p:sp>
          <p:nvSpPr>
            <p:cNvPr id="39" name="Text Box 91"/>
            <p:cNvSpPr txBox="1">
              <a:spLocks noChangeArrowheads="1"/>
            </p:cNvSpPr>
            <p:nvPr/>
          </p:nvSpPr>
          <p:spPr bwMode="auto">
            <a:xfrm>
              <a:off x="1346" y="10961"/>
              <a:ext cx="591" cy="4048"/>
            </a:xfrm>
            <a:prstGeom prst="rect">
              <a:avLst/>
            </a:prstGeom>
            <a:ln/>
          </p:spPr>
          <p:style>
            <a:lnRef idx="1">
              <a:schemeClr val="accent3"/>
            </a:lnRef>
            <a:fillRef idx="2">
              <a:schemeClr val="accent3"/>
            </a:fillRef>
            <a:effectRef idx="1">
              <a:schemeClr val="accent3"/>
            </a:effectRef>
            <a:fontRef idx="minor">
              <a:schemeClr val="dk1"/>
            </a:fontRef>
          </p:style>
          <p:txBody>
            <a:bodyPr anchor="ctr"/>
            <a:lstStyle/>
            <a:p>
              <a:pPr algn="ctr" eaLnBrk="1" hangingPunct="1">
                <a:defRPr/>
              </a:pPr>
              <a:r>
                <a:rPr lang="en-US" altLang="zh-CN" sz="1000">
                  <a:solidFill>
                    <a:schemeClr val="tx1"/>
                  </a:solidFill>
                  <a:latin typeface="微软雅黑" pitchFamily="34" charset="-122"/>
                </a:rPr>
                <a:t>O</a:t>
              </a:r>
            </a:p>
            <a:p>
              <a:pPr algn="ctr" eaLnBrk="1" hangingPunct="1">
                <a:defRPr/>
              </a:pPr>
              <a:endParaRPr lang="en-US" altLang="zh-CN" sz="1000">
                <a:solidFill>
                  <a:schemeClr val="tx1"/>
                </a:solidFill>
                <a:latin typeface="微软雅黑" pitchFamily="34" charset="-122"/>
              </a:endParaRPr>
            </a:p>
            <a:p>
              <a:pPr algn="ctr" eaLnBrk="1" hangingPunct="1">
                <a:defRPr/>
              </a:pPr>
              <a:r>
                <a:rPr lang="en-US" altLang="zh-CN" sz="1000">
                  <a:solidFill>
                    <a:schemeClr val="tx1"/>
                  </a:solidFill>
                  <a:latin typeface="微软雅黑" pitchFamily="34" charset="-122"/>
                </a:rPr>
                <a:t>O</a:t>
              </a:r>
            </a:p>
            <a:p>
              <a:pPr algn="ctr" eaLnBrk="1" hangingPunct="1">
                <a:defRPr/>
              </a:pPr>
              <a:endParaRPr lang="en-US" altLang="zh-CN" sz="1000">
                <a:solidFill>
                  <a:schemeClr val="tx1"/>
                </a:solidFill>
                <a:latin typeface="微软雅黑" pitchFamily="34" charset="-122"/>
              </a:endParaRPr>
            </a:p>
            <a:p>
              <a:pPr algn="ctr" eaLnBrk="1" hangingPunct="1">
                <a:defRPr/>
              </a:pPr>
              <a:r>
                <a:rPr lang="en-US" altLang="zh-CN" sz="1000">
                  <a:solidFill>
                    <a:schemeClr val="tx1"/>
                  </a:solidFill>
                  <a:latin typeface="微软雅黑" pitchFamily="34" charset="-122"/>
                </a:rPr>
                <a:t>D</a:t>
              </a:r>
            </a:p>
            <a:p>
              <a:pPr algn="ctr" eaLnBrk="1" hangingPunct="1">
                <a:defRPr/>
              </a:pPr>
              <a:endParaRPr lang="en-US" altLang="zh-CN" sz="1000">
                <a:solidFill>
                  <a:schemeClr val="tx1"/>
                </a:solidFill>
                <a:latin typeface="微软雅黑" pitchFamily="34" charset="-122"/>
              </a:endParaRPr>
            </a:p>
            <a:p>
              <a:pPr algn="ctr" eaLnBrk="1" hangingPunct="1">
                <a:defRPr/>
              </a:pPr>
              <a:r>
                <a:rPr lang="zh-CN" altLang="en-US" sz="1000">
                  <a:solidFill>
                    <a:schemeClr val="tx1"/>
                  </a:solidFill>
                  <a:latin typeface="微软雅黑" pitchFamily="34" charset="-122"/>
                </a:rPr>
                <a:t>模</a:t>
              </a:r>
            </a:p>
            <a:p>
              <a:pPr algn="ctr" eaLnBrk="1" hangingPunct="1">
                <a:defRPr/>
              </a:pPr>
              <a:endParaRPr lang="zh-CN" altLang="en-US" sz="1000">
                <a:solidFill>
                  <a:schemeClr val="tx1"/>
                </a:solidFill>
                <a:latin typeface="微软雅黑" pitchFamily="34" charset="-122"/>
              </a:endParaRPr>
            </a:p>
            <a:p>
              <a:pPr algn="ctr" eaLnBrk="1" hangingPunct="1">
                <a:defRPr/>
              </a:pPr>
              <a:r>
                <a:rPr lang="zh-CN" altLang="en-US" sz="1000">
                  <a:solidFill>
                    <a:schemeClr val="tx1"/>
                  </a:solidFill>
                  <a:latin typeface="微软雅黑" pitchFamily="34" charset="-122"/>
                </a:rPr>
                <a:t>型</a:t>
              </a:r>
              <a:endParaRPr lang="zh-CN" altLang="en-US">
                <a:solidFill>
                  <a:schemeClr val="tx1"/>
                </a:solidFill>
                <a:latin typeface="微软雅黑" pitchFamily="34" charset="-122"/>
              </a:endParaRPr>
            </a:p>
          </p:txBody>
        </p:sp>
        <p:sp>
          <p:nvSpPr>
            <p:cNvPr id="11303" name="Line 92"/>
            <p:cNvSpPr>
              <a:spLocks noChangeShapeType="1"/>
            </p:cNvSpPr>
            <p:nvPr/>
          </p:nvSpPr>
          <p:spPr bwMode="auto">
            <a:xfrm>
              <a:off x="1465" y="10961"/>
              <a:ext cx="8378" cy="1"/>
            </a:xfrm>
            <a:prstGeom prst="line">
              <a:avLst/>
            </a:prstGeom>
            <a:noFill/>
            <a:ln w="9525">
              <a:solidFill>
                <a:srgbClr val="000000"/>
              </a:solidFill>
              <a:round/>
              <a:headEnd/>
              <a:tailEnd/>
            </a:ln>
          </p:spPr>
          <p:txBody>
            <a:bodyPr/>
            <a:lstStyle/>
            <a:p>
              <a:endParaRPr lang="zh-CN" altLang="en-US"/>
            </a:p>
          </p:txBody>
        </p:sp>
        <p:sp>
          <p:nvSpPr>
            <p:cNvPr id="8232" name="Text Box 93"/>
            <p:cNvSpPr txBox="1">
              <a:spLocks noChangeArrowheads="1"/>
            </p:cNvSpPr>
            <p:nvPr/>
          </p:nvSpPr>
          <p:spPr bwMode="auto">
            <a:xfrm>
              <a:off x="1938" y="14504"/>
              <a:ext cx="1651" cy="505"/>
            </a:xfrm>
            <a:prstGeom prst="rect">
              <a:avLst/>
            </a:prstGeom>
            <a:noFill/>
            <a:ln w="12700">
              <a:noFill/>
              <a:miter lim="800000"/>
              <a:headEnd/>
              <a:tailEnd/>
            </a:ln>
            <a:effectLst>
              <a:outerShdw dist="45791" dir="2021404" algn="ctr" rotWithShape="0">
                <a:srgbClr val="FFFFFF"/>
              </a:outerShdw>
            </a:effectLst>
          </p:spPr>
          <p:txBody>
            <a:bodyPr lIns="57607" tIns="28804" rIns="57607" bIns="28804"/>
            <a:lstStyle/>
            <a:p>
              <a:pPr algn="ctr" eaLnBrk="1" hangingPunct="1">
                <a:lnSpc>
                  <a:spcPct val="80000"/>
                </a:lnSpc>
                <a:defRPr/>
              </a:pPr>
              <a:r>
                <a:rPr lang="zh-CN" altLang="en-US" sz="1000" b="1">
                  <a:solidFill>
                    <a:srgbClr val="006600"/>
                  </a:solidFill>
                  <a:latin typeface="微软雅黑" pitchFamily="34" charset="-122"/>
                  <a:ea typeface="微软雅黑" pitchFamily="34" charset="-122"/>
                </a:rPr>
                <a:t>详细设计</a:t>
              </a:r>
              <a:endParaRPr lang="zh-CN" altLang="en-US">
                <a:latin typeface="微软雅黑" pitchFamily="34" charset="-122"/>
                <a:ea typeface="微软雅黑" pitchFamily="34" charset="-122"/>
              </a:endParaRPr>
            </a:p>
          </p:txBody>
        </p:sp>
        <p:sp>
          <p:nvSpPr>
            <p:cNvPr id="8233" name="AutoShape 94"/>
            <p:cNvSpPr>
              <a:spLocks noChangeArrowheads="1"/>
            </p:cNvSpPr>
            <p:nvPr/>
          </p:nvSpPr>
          <p:spPr bwMode="auto">
            <a:xfrm rot="-5191577">
              <a:off x="4049" y="10841"/>
              <a:ext cx="510" cy="237"/>
            </a:xfrm>
            <a:prstGeom prst="wave">
              <a:avLst>
                <a:gd name="adj1" fmla="val 13005"/>
                <a:gd name="adj2" fmla="val 0"/>
              </a:avLst>
            </a:prstGeom>
            <a:solidFill>
              <a:srgbClr val="BBE0E3">
                <a:alpha val="50195"/>
              </a:srgbClr>
            </a:solidFill>
            <a:ln w="12700">
              <a:solidFill>
                <a:srgbClr val="000000"/>
              </a:solidFill>
              <a:round/>
              <a:headEnd/>
              <a:tailEnd/>
            </a:ln>
            <a:effectLst>
              <a:outerShdw dist="45791" dir="2021404" algn="ctr" rotWithShape="0">
                <a:srgbClr val="FFFFFF"/>
              </a:outerShdw>
            </a:effectLst>
          </p:spPr>
          <p:txBody>
            <a:bodyPr anchor="ctr"/>
            <a:lstStyle/>
            <a:p>
              <a:pPr algn="ctr" eaLnBrk="1" hangingPunct="1">
                <a:defRPr/>
              </a:pPr>
              <a:endParaRPr lang="zh-CN" altLang="en-US">
                <a:latin typeface="微软雅黑" pitchFamily="34" charset="-122"/>
                <a:ea typeface="微软雅黑" pitchFamily="34" charset="-122"/>
              </a:endParaRPr>
            </a:p>
          </p:txBody>
        </p:sp>
        <p:sp>
          <p:nvSpPr>
            <p:cNvPr id="8234" name="AutoShape 95"/>
            <p:cNvSpPr>
              <a:spLocks noChangeArrowheads="1"/>
            </p:cNvSpPr>
            <p:nvPr/>
          </p:nvSpPr>
          <p:spPr bwMode="auto">
            <a:xfrm rot="-5191577">
              <a:off x="6177" y="10845"/>
              <a:ext cx="508" cy="231"/>
            </a:xfrm>
            <a:prstGeom prst="wave">
              <a:avLst>
                <a:gd name="adj1" fmla="val 13005"/>
                <a:gd name="adj2" fmla="val 0"/>
              </a:avLst>
            </a:prstGeom>
            <a:solidFill>
              <a:srgbClr val="BBE0E3">
                <a:alpha val="50195"/>
              </a:srgbClr>
            </a:solidFill>
            <a:ln w="12700">
              <a:solidFill>
                <a:srgbClr val="000000"/>
              </a:solidFill>
              <a:round/>
              <a:headEnd/>
              <a:tailEnd/>
            </a:ln>
            <a:effectLst>
              <a:outerShdw dist="45791" dir="2021404" algn="ctr" rotWithShape="0">
                <a:srgbClr val="FFFFFF"/>
              </a:outerShdw>
            </a:effectLst>
          </p:spPr>
          <p:txBody>
            <a:bodyPr anchor="ctr"/>
            <a:lstStyle/>
            <a:p>
              <a:pPr algn="ctr" eaLnBrk="1" hangingPunct="1">
                <a:defRPr/>
              </a:pPr>
              <a:endParaRPr lang="zh-CN" altLang="en-US">
                <a:latin typeface="微软雅黑" pitchFamily="34" charset="-122"/>
                <a:ea typeface="微软雅黑" pitchFamily="34" charset="-122"/>
              </a:endParaRPr>
            </a:p>
          </p:txBody>
        </p:sp>
        <p:sp>
          <p:nvSpPr>
            <p:cNvPr id="8235" name="AutoShape 96"/>
            <p:cNvSpPr>
              <a:spLocks noChangeArrowheads="1"/>
            </p:cNvSpPr>
            <p:nvPr/>
          </p:nvSpPr>
          <p:spPr bwMode="auto">
            <a:xfrm rot="-5191577">
              <a:off x="8297" y="10846"/>
              <a:ext cx="505" cy="228"/>
            </a:xfrm>
            <a:prstGeom prst="wave">
              <a:avLst>
                <a:gd name="adj1" fmla="val 13005"/>
                <a:gd name="adj2" fmla="val 0"/>
              </a:avLst>
            </a:prstGeom>
            <a:solidFill>
              <a:srgbClr val="BBE0E3">
                <a:alpha val="50195"/>
              </a:srgbClr>
            </a:solidFill>
            <a:ln w="12700">
              <a:solidFill>
                <a:srgbClr val="000000"/>
              </a:solidFill>
              <a:round/>
              <a:headEnd/>
              <a:tailEnd/>
            </a:ln>
            <a:effectLst>
              <a:outerShdw dist="45791" dir="2021404" algn="ctr" rotWithShape="0">
                <a:srgbClr val="FFFFFF"/>
              </a:outerShdw>
            </a:effectLst>
          </p:spPr>
          <p:txBody>
            <a:bodyPr anchor="ctr"/>
            <a:lstStyle/>
            <a:p>
              <a:pPr algn="ctr" eaLnBrk="1" hangingPunct="1">
                <a:defRPr/>
              </a:pPr>
              <a:endParaRPr lang="zh-CN" altLang="en-US">
                <a:latin typeface="微软雅黑" pitchFamily="34" charset="-122"/>
                <a:ea typeface="微软雅黑" pitchFamily="34" charset="-122"/>
              </a:endParaRPr>
            </a:p>
          </p:txBody>
        </p:sp>
        <p:sp>
          <p:nvSpPr>
            <p:cNvPr id="11308" name="Text Box 97"/>
            <p:cNvSpPr txBox="1">
              <a:spLocks noChangeArrowheads="1"/>
            </p:cNvSpPr>
            <p:nvPr/>
          </p:nvSpPr>
          <p:spPr bwMode="auto">
            <a:xfrm>
              <a:off x="5949" y="13997"/>
              <a:ext cx="1888" cy="506"/>
            </a:xfrm>
            <a:prstGeom prst="rect">
              <a:avLst/>
            </a:prstGeom>
            <a:noFill/>
            <a:ln w="9525" algn="ctr">
              <a:noFill/>
              <a:miter lim="800000"/>
              <a:headEnd/>
              <a:tailEnd/>
            </a:ln>
          </p:spPr>
          <p:txBody>
            <a:bodyPr/>
            <a:lstStyle/>
            <a:p>
              <a:pPr algn="ctr" eaLnBrk="1" hangingPunct="1">
                <a:lnSpc>
                  <a:spcPct val="96000"/>
                </a:lnSpc>
              </a:pPr>
              <a:r>
                <a:rPr lang="zh-CN" altLang="en-US" sz="900" b="1">
                  <a:latin typeface="微软雅黑" pitchFamily="34" charset="-122"/>
                  <a:ea typeface="微软雅黑" pitchFamily="34" charset="-122"/>
                </a:rPr>
                <a:t>任务管理子系统</a:t>
              </a:r>
              <a:endParaRPr lang="zh-CN" altLang="en-US">
                <a:latin typeface="微软雅黑" pitchFamily="34" charset="-122"/>
                <a:ea typeface="微软雅黑" pitchFamily="34" charset="-122"/>
              </a:endParaRPr>
            </a:p>
          </p:txBody>
        </p:sp>
        <p:sp>
          <p:nvSpPr>
            <p:cNvPr id="11309" name="Text Box 98"/>
            <p:cNvSpPr txBox="1">
              <a:spLocks noChangeArrowheads="1"/>
            </p:cNvSpPr>
            <p:nvPr/>
          </p:nvSpPr>
          <p:spPr bwMode="auto">
            <a:xfrm>
              <a:off x="1937" y="9696"/>
              <a:ext cx="483" cy="1265"/>
            </a:xfrm>
            <a:prstGeom prst="rect">
              <a:avLst/>
            </a:prstGeom>
            <a:noFill/>
            <a:ln w="9525">
              <a:noFill/>
              <a:miter lim="800000"/>
              <a:headEnd/>
              <a:tailEnd/>
            </a:ln>
          </p:spPr>
          <p:txBody>
            <a:bodyPr vert="eaVert" lIns="18000"/>
            <a:lstStyle/>
            <a:p>
              <a:pPr algn="ctr" eaLnBrk="1" hangingPunct="1">
                <a:lnSpc>
                  <a:spcPct val="96000"/>
                </a:lnSpc>
              </a:pPr>
              <a:r>
                <a:rPr lang="zh-CN" altLang="en-US" sz="1000" b="1">
                  <a:latin typeface="微软雅黑" pitchFamily="34" charset="-122"/>
                  <a:ea typeface="微软雅黑" pitchFamily="34" charset="-122"/>
                </a:rPr>
                <a:t>概念模型</a:t>
              </a:r>
              <a:endParaRPr lang="zh-CN" altLang="en-US">
                <a:latin typeface="微软雅黑" pitchFamily="34" charset="-122"/>
                <a:ea typeface="微软雅黑" pitchFamily="34" charset="-122"/>
              </a:endParaRPr>
            </a:p>
          </p:txBody>
        </p:sp>
        <p:sp>
          <p:nvSpPr>
            <p:cNvPr id="11310" name="AutoShape 99"/>
            <p:cNvSpPr>
              <a:spLocks noChangeArrowheads="1"/>
            </p:cNvSpPr>
            <p:nvPr/>
          </p:nvSpPr>
          <p:spPr bwMode="auto">
            <a:xfrm>
              <a:off x="5831" y="9190"/>
              <a:ext cx="757" cy="759"/>
            </a:xfrm>
            <a:prstGeom prst="downArrow">
              <a:avLst>
                <a:gd name="adj1" fmla="val 50000"/>
                <a:gd name="adj2" fmla="val 25066"/>
              </a:avLst>
            </a:prstGeom>
            <a:solidFill>
              <a:srgbClr val="BBE0E3"/>
            </a:solidFill>
            <a:ln w="9525">
              <a:solidFill>
                <a:srgbClr val="000000"/>
              </a:solidFill>
              <a:miter lim="800000"/>
              <a:headEnd/>
              <a:tailEnd/>
            </a:ln>
          </p:spPr>
          <p:txBody>
            <a:bodyPr vert="eaVert" anchor="ctr"/>
            <a:lstStyle/>
            <a:p>
              <a:pPr algn="ctr" eaLnBrk="1" hangingPunct="1">
                <a:lnSpc>
                  <a:spcPct val="96000"/>
                </a:lnSpc>
              </a:pPr>
              <a:r>
                <a:rPr lang="zh-CN" altLang="en-US" sz="1000">
                  <a:latin typeface="微软雅黑" pitchFamily="34" charset="-122"/>
                  <a:ea typeface="微软雅黑" pitchFamily="34" charset="-122"/>
                </a:rPr>
                <a:t>综合</a:t>
              </a:r>
              <a:endParaRPr lang="zh-CN" altLang="en-US">
                <a:latin typeface="微软雅黑" pitchFamily="34" charset="-122"/>
                <a:ea typeface="微软雅黑" pitchFamily="34" charset="-122"/>
              </a:endParaRPr>
            </a:p>
          </p:txBody>
        </p:sp>
        <p:sp>
          <p:nvSpPr>
            <p:cNvPr id="11311" name="AutoShape 100"/>
            <p:cNvSpPr>
              <a:spLocks noChangeArrowheads="1"/>
            </p:cNvSpPr>
            <p:nvPr/>
          </p:nvSpPr>
          <p:spPr bwMode="auto">
            <a:xfrm>
              <a:off x="8142" y="9190"/>
              <a:ext cx="757" cy="759"/>
            </a:xfrm>
            <a:prstGeom prst="downArrow">
              <a:avLst>
                <a:gd name="adj1" fmla="val 50000"/>
                <a:gd name="adj2" fmla="val 25066"/>
              </a:avLst>
            </a:prstGeom>
            <a:solidFill>
              <a:srgbClr val="BBE0E3"/>
            </a:solidFill>
            <a:ln w="9525">
              <a:solidFill>
                <a:srgbClr val="000000"/>
              </a:solidFill>
              <a:miter lim="800000"/>
              <a:headEnd/>
              <a:tailEnd/>
            </a:ln>
          </p:spPr>
          <p:txBody>
            <a:bodyPr vert="eaVert" anchor="ctr"/>
            <a:lstStyle/>
            <a:p>
              <a:pPr algn="ctr" eaLnBrk="1" hangingPunct="1">
                <a:lnSpc>
                  <a:spcPct val="96000"/>
                </a:lnSpc>
              </a:pPr>
              <a:r>
                <a:rPr lang="zh-CN" altLang="en-US" sz="1000">
                  <a:latin typeface="微软雅黑" pitchFamily="34" charset="-122"/>
                  <a:ea typeface="微软雅黑" pitchFamily="34" charset="-122"/>
                </a:rPr>
                <a:t>综合</a:t>
              </a:r>
              <a:endParaRPr lang="zh-CN" altLang="en-US">
                <a:latin typeface="微软雅黑" pitchFamily="34" charset="-122"/>
                <a:ea typeface="微软雅黑" pitchFamily="34" charset="-122"/>
              </a:endParaRPr>
            </a:p>
          </p:txBody>
        </p:sp>
        <p:sp>
          <p:nvSpPr>
            <p:cNvPr id="11312" name="AutoShape 101"/>
            <p:cNvSpPr>
              <a:spLocks noChangeArrowheads="1"/>
            </p:cNvSpPr>
            <p:nvPr/>
          </p:nvSpPr>
          <p:spPr bwMode="auto">
            <a:xfrm>
              <a:off x="3825" y="9190"/>
              <a:ext cx="757" cy="759"/>
            </a:xfrm>
            <a:prstGeom prst="downArrow">
              <a:avLst>
                <a:gd name="adj1" fmla="val 50000"/>
                <a:gd name="adj2" fmla="val 25066"/>
              </a:avLst>
            </a:prstGeom>
            <a:solidFill>
              <a:srgbClr val="BBE0E3"/>
            </a:solidFill>
            <a:ln w="9525">
              <a:solidFill>
                <a:srgbClr val="000000"/>
              </a:solidFill>
              <a:miter lim="800000"/>
              <a:headEnd/>
              <a:tailEnd/>
            </a:ln>
          </p:spPr>
          <p:txBody>
            <a:bodyPr vert="eaVert" anchor="ctr"/>
            <a:lstStyle/>
            <a:p>
              <a:pPr algn="ctr" eaLnBrk="1" hangingPunct="1">
                <a:lnSpc>
                  <a:spcPct val="96000"/>
                </a:lnSpc>
              </a:pPr>
              <a:r>
                <a:rPr lang="zh-CN" altLang="en-US" sz="1000">
                  <a:latin typeface="微软雅黑" pitchFamily="34" charset="-122"/>
                  <a:ea typeface="微软雅黑" pitchFamily="34" charset="-122"/>
                </a:rPr>
                <a:t>综合</a:t>
              </a:r>
              <a:endParaRPr lang="zh-CN" altLang="en-US">
                <a:latin typeface="微软雅黑" pitchFamily="34" charset="-122"/>
                <a:ea typeface="微软雅黑"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开发团队的构成</a:t>
            </a:r>
          </a:p>
        </p:txBody>
      </p:sp>
      <p:sp>
        <p:nvSpPr>
          <p:cNvPr id="3" name="内容占位符 2"/>
          <p:cNvSpPr>
            <a:spLocks noGrp="1"/>
          </p:cNvSpPr>
          <p:nvPr>
            <p:ph idx="1"/>
          </p:nvPr>
        </p:nvSpPr>
        <p:spPr>
          <a:xfrm>
            <a:off x="457200" y="1412875"/>
            <a:ext cx="8229600" cy="4895850"/>
          </a:xfrm>
        </p:spPr>
        <p:txBody>
          <a:bodyPr>
            <a:normAutofit/>
          </a:bodyPr>
          <a:lstStyle/>
          <a:p>
            <a:pPr marL="0" indent="0" eaLnBrk="1" hangingPunct="1">
              <a:buFont typeface="Arial" charset="0"/>
              <a:buNone/>
              <a:defRPr/>
            </a:pPr>
            <a:r>
              <a:rPr lang="zh-CN" altLang="en-US" dirty="0">
                <a:solidFill>
                  <a:schemeClr val="tx2"/>
                </a:solidFill>
                <a:latin typeface="微软雅黑" pitchFamily="34" charset="-122"/>
              </a:rPr>
              <a:t>数据</a:t>
            </a:r>
            <a:r>
              <a:rPr lang="en-US" altLang="zh-CN" dirty="0">
                <a:solidFill>
                  <a:schemeClr val="tx2"/>
                </a:solidFill>
                <a:latin typeface="微软雅黑" pitchFamily="34" charset="-122"/>
              </a:rPr>
              <a:t>(E)</a:t>
            </a:r>
            <a:r>
              <a:rPr lang="zh-CN" altLang="en-US" dirty="0">
                <a:solidFill>
                  <a:schemeClr val="tx2"/>
                </a:solidFill>
                <a:latin typeface="微软雅黑" pitchFamily="34" charset="-122"/>
              </a:rPr>
              <a:t>开发人员：</a:t>
            </a:r>
          </a:p>
          <a:p>
            <a:pPr eaLnBrk="1" hangingPunct="1">
              <a:buFont typeface="Arial" charset="0"/>
              <a:buNone/>
              <a:defRPr/>
            </a:pPr>
            <a:r>
              <a:rPr lang="zh-CN" altLang="en-US" dirty="0">
                <a:solidFill>
                  <a:schemeClr val="tx2"/>
                </a:solidFill>
                <a:latin typeface="微软雅黑" pitchFamily="34" charset="-122"/>
              </a:rPr>
              <a:t>     是专业的数据库开发人员，完成数据的概念、逻辑和物理三层设计，实现关系表。最终为系统提供和维护数据库。</a:t>
            </a:r>
          </a:p>
          <a:p>
            <a:pPr eaLnBrk="1" hangingPunct="1">
              <a:buFont typeface="Arial" charset="0"/>
              <a:buNone/>
              <a:defRPr/>
            </a:pPr>
            <a:r>
              <a:rPr lang="zh-CN" altLang="en-US" dirty="0" smtClean="0">
                <a:solidFill>
                  <a:schemeClr val="tx2"/>
                </a:solidFill>
                <a:latin typeface="微软雅黑" pitchFamily="34" charset="-122"/>
              </a:rPr>
              <a:t>控制</a:t>
            </a:r>
            <a:r>
              <a:rPr lang="en-US" altLang="zh-CN" dirty="0">
                <a:solidFill>
                  <a:schemeClr val="tx2"/>
                </a:solidFill>
                <a:latin typeface="微软雅黑" pitchFamily="34" charset="-122"/>
              </a:rPr>
              <a:t>(C)</a:t>
            </a:r>
            <a:r>
              <a:rPr lang="zh-CN" altLang="en-US" dirty="0">
                <a:solidFill>
                  <a:schemeClr val="tx2"/>
                </a:solidFill>
                <a:latin typeface="微软雅黑" pitchFamily="34" charset="-122"/>
              </a:rPr>
              <a:t>开发人员</a:t>
            </a:r>
            <a:r>
              <a:rPr lang="zh-CN" altLang="en-US" dirty="0" smtClean="0">
                <a:solidFill>
                  <a:schemeClr val="tx2"/>
                </a:solidFill>
                <a:latin typeface="微软雅黑" pitchFamily="34" charset="-122"/>
              </a:rPr>
              <a:t>：</a:t>
            </a:r>
            <a:endParaRPr lang="en-US" altLang="zh-CN" dirty="0" smtClean="0">
              <a:solidFill>
                <a:schemeClr val="tx2"/>
              </a:solidFill>
              <a:latin typeface="微软雅黑" pitchFamily="34" charset="-122"/>
            </a:endParaRPr>
          </a:p>
          <a:p>
            <a:pPr eaLnBrk="1" hangingPunct="1">
              <a:buFont typeface="Arial" charset="0"/>
              <a:buNone/>
              <a:defRPr/>
            </a:pPr>
            <a:r>
              <a:rPr lang="en-US" altLang="zh-CN" dirty="0">
                <a:solidFill>
                  <a:schemeClr val="tx2"/>
                </a:solidFill>
                <a:latin typeface="微软雅黑" pitchFamily="34" charset="-122"/>
              </a:rPr>
              <a:t> </a:t>
            </a:r>
            <a:r>
              <a:rPr lang="en-US" altLang="zh-CN" dirty="0" smtClean="0">
                <a:solidFill>
                  <a:schemeClr val="tx2"/>
                </a:solidFill>
                <a:latin typeface="微软雅黑" pitchFamily="34" charset="-122"/>
              </a:rPr>
              <a:t>   </a:t>
            </a:r>
            <a:r>
              <a:rPr lang="zh-CN" altLang="en-US" dirty="0" smtClean="0">
                <a:solidFill>
                  <a:schemeClr val="tx2"/>
                </a:solidFill>
                <a:latin typeface="微软雅黑" pitchFamily="34" charset="-122"/>
              </a:rPr>
              <a:t>控制器</a:t>
            </a:r>
            <a:r>
              <a:rPr lang="zh-CN" altLang="en-US" dirty="0">
                <a:solidFill>
                  <a:schemeClr val="tx2"/>
                </a:solidFill>
                <a:latin typeface="微软雅黑" pitchFamily="34" charset="-122"/>
              </a:rPr>
              <a:t>是系统的核心设计，因此这部分开发人员也是开发团队的核心人员。控制器设计是由项目的总设计师掌控的，是系统</a:t>
            </a:r>
            <a:r>
              <a:rPr lang="en-US" altLang="zh-CN" dirty="0">
                <a:solidFill>
                  <a:schemeClr val="tx2"/>
                </a:solidFill>
                <a:latin typeface="微软雅黑" pitchFamily="34" charset="-122"/>
              </a:rPr>
              <a:t>V</a:t>
            </a:r>
            <a:r>
              <a:rPr lang="zh-CN" altLang="en-US" dirty="0">
                <a:solidFill>
                  <a:schemeClr val="tx2"/>
                </a:solidFill>
                <a:latin typeface="微软雅黑" pitchFamily="34" charset="-122"/>
              </a:rPr>
              <a:t>与</a:t>
            </a:r>
            <a:r>
              <a:rPr lang="en-US" altLang="zh-CN" dirty="0">
                <a:solidFill>
                  <a:schemeClr val="tx2"/>
                </a:solidFill>
                <a:latin typeface="微软雅黑" pitchFamily="34" charset="-122"/>
              </a:rPr>
              <a:t>M</a:t>
            </a:r>
            <a:r>
              <a:rPr lang="zh-CN" altLang="en-US" dirty="0">
                <a:solidFill>
                  <a:schemeClr val="tx2"/>
                </a:solidFill>
                <a:latin typeface="微软雅黑" pitchFamily="34" charset="-122"/>
              </a:rPr>
              <a:t>的组装方案，也是系统的体系结构设计。因此这类人员就是由设计师、架构师等组成。</a:t>
            </a:r>
            <a:endParaRPr lang="zh-CN" altLang="en-US" dirty="0">
              <a:solidFill>
                <a:schemeClr val="tx2"/>
              </a:solidFill>
            </a:endParaRPr>
          </a:p>
        </p:txBody>
      </p:sp>
      <p:sp>
        <p:nvSpPr>
          <p:cNvPr id="54276" name="灯片编号占位符 3"/>
          <p:cNvSpPr>
            <a:spLocks noGrp="1"/>
          </p:cNvSpPr>
          <p:nvPr>
            <p:ph type="sldNum" sz="quarter" idx="12"/>
          </p:nvPr>
        </p:nvSpPr>
        <p:spPr bwMode="auto">
          <a:noFill/>
          <a:ln>
            <a:miter lim="800000"/>
            <a:headEnd/>
            <a:tailEnd/>
          </a:ln>
        </p:spPr>
        <p:txBody>
          <a:bodyPr/>
          <a:lstStyle/>
          <a:p>
            <a:fld id="{4F7EB5A6-E32F-48C4-9145-A168788C9B4F}" type="slidenum">
              <a:rPr lang="zh-CN" altLang="en-US"/>
              <a:pPr/>
              <a:t>50</a:t>
            </a:fld>
            <a:endParaRPr lang="zh-CN"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用例模型对设计的影响</a:t>
            </a:r>
          </a:p>
        </p:txBody>
      </p:sp>
      <p:sp>
        <p:nvSpPr>
          <p:cNvPr id="55299" name="内容占位符 2"/>
          <p:cNvSpPr>
            <a:spLocks noGrp="1"/>
          </p:cNvSpPr>
          <p:nvPr>
            <p:ph idx="1"/>
          </p:nvPr>
        </p:nvSpPr>
        <p:spPr>
          <a:xfrm>
            <a:off x="457200" y="1412875"/>
            <a:ext cx="8229600" cy="4895850"/>
          </a:xfrm>
        </p:spPr>
        <p:txBody>
          <a:bodyPr/>
          <a:lstStyle/>
          <a:p>
            <a:r>
              <a:rPr lang="zh-CN" altLang="en-US" dirty="0" smtClean="0">
                <a:solidFill>
                  <a:schemeClr val="tx2"/>
                </a:solidFill>
              </a:rPr>
              <a:t>用例图与软件结构</a:t>
            </a:r>
            <a:endParaRPr lang="en-US" altLang="zh-CN" dirty="0" smtClean="0">
              <a:solidFill>
                <a:schemeClr val="tx2"/>
              </a:solidFill>
            </a:endParaRPr>
          </a:p>
          <a:p>
            <a:pPr lvl="1"/>
            <a:r>
              <a:rPr lang="zh-CN" altLang="en-US" dirty="0" smtClean="0"/>
              <a:t>总体用例反映系统的总体功能，用于指导设计系统的总体结构</a:t>
            </a:r>
            <a:endParaRPr lang="en-US" altLang="zh-CN" dirty="0" smtClean="0"/>
          </a:p>
          <a:p>
            <a:pPr lvl="1"/>
            <a:r>
              <a:rPr lang="zh-CN" altLang="en-US" dirty="0" smtClean="0"/>
              <a:t>每个子用例相当于一个子系统</a:t>
            </a:r>
            <a:endParaRPr lang="en-US" altLang="zh-CN" dirty="0" smtClean="0"/>
          </a:p>
        </p:txBody>
      </p:sp>
      <p:sp>
        <p:nvSpPr>
          <p:cNvPr id="55300" name="灯片编号占位符 3"/>
          <p:cNvSpPr>
            <a:spLocks noGrp="1"/>
          </p:cNvSpPr>
          <p:nvPr>
            <p:ph type="sldNum" sz="quarter" idx="12"/>
          </p:nvPr>
        </p:nvSpPr>
        <p:spPr bwMode="auto">
          <a:noFill/>
          <a:ln>
            <a:miter lim="800000"/>
            <a:headEnd/>
            <a:tailEnd/>
          </a:ln>
        </p:spPr>
        <p:txBody>
          <a:bodyPr/>
          <a:lstStyle/>
          <a:p>
            <a:fld id="{0061F8C4-B3E3-43DA-9FD3-1FF793493EA4}" type="slidenum">
              <a:rPr lang="zh-CN" altLang="en-US"/>
              <a:pPr/>
              <a:t>51</a:t>
            </a:fld>
            <a:endParaRPr lang="zh-CN" alt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用例模型对设计的影响</a:t>
            </a:r>
          </a:p>
        </p:txBody>
      </p:sp>
      <p:sp>
        <p:nvSpPr>
          <p:cNvPr id="56323" name="内容占位符 2"/>
          <p:cNvSpPr>
            <a:spLocks noGrp="1"/>
          </p:cNvSpPr>
          <p:nvPr>
            <p:ph idx="1"/>
          </p:nvPr>
        </p:nvSpPr>
        <p:spPr>
          <a:xfrm>
            <a:off x="457200" y="1412875"/>
            <a:ext cx="8229600" cy="4895850"/>
          </a:xfrm>
        </p:spPr>
        <p:txBody>
          <a:bodyPr/>
          <a:lstStyle/>
          <a:p>
            <a:r>
              <a:rPr lang="zh-CN" altLang="en-US" dirty="0" smtClean="0">
                <a:solidFill>
                  <a:schemeClr val="tx2"/>
                </a:solidFill>
                <a:latin typeface="微软雅黑" pitchFamily="34" charset="-122"/>
              </a:rPr>
              <a:t>用例图与界面结构</a:t>
            </a:r>
            <a:endParaRPr lang="en-US" altLang="zh-CN" dirty="0" smtClean="0">
              <a:solidFill>
                <a:schemeClr val="tx2"/>
              </a:solidFill>
              <a:latin typeface="微软雅黑" pitchFamily="34" charset="-122"/>
            </a:endParaRPr>
          </a:p>
          <a:p>
            <a:pPr lvl="1"/>
            <a:r>
              <a:rPr lang="zh-CN" altLang="en-US" dirty="0" smtClean="0">
                <a:latin typeface="微软雅黑" pitchFamily="34" charset="-122"/>
              </a:rPr>
              <a:t>用例图能反映人机交互，能引导前台界面结构设计。</a:t>
            </a:r>
            <a:endParaRPr lang="zh-CN" altLang="en-US" dirty="0" smtClean="0"/>
          </a:p>
        </p:txBody>
      </p:sp>
      <p:sp>
        <p:nvSpPr>
          <p:cNvPr id="56324" name="灯片编号占位符 3"/>
          <p:cNvSpPr>
            <a:spLocks noGrp="1"/>
          </p:cNvSpPr>
          <p:nvPr>
            <p:ph type="sldNum" sz="quarter" idx="12"/>
          </p:nvPr>
        </p:nvSpPr>
        <p:spPr bwMode="auto">
          <a:noFill/>
          <a:ln>
            <a:miter lim="800000"/>
            <a:headEnd/>
            <a:tailEnd/>
          </a:ln>
        </p:spPr>
        <p:txBody>
          <a:bodyPr/>
          <a:lstStyle/>
          <a:p>
            <a:fld id="{3AA665FF-E477-4BFD-86D2-38D3863CBDD6}" type="slidenum">
              <a:rPr lang="zh-CN" altLang="en-US"/>
              <a:pPr/>
              <a:t>52</a:t>
            </a:fld>
            <a:endParaRPr lang="zh-CN" altLang="en-US"/>
          </a:p>
        </p:txBody>
      </p:sp>
      <p:pic>
        <p:nvPicPr>
          <p:cNvPr id="56325" name="Picture 17"/>
          <p:cNvPicPr>
            <a:picLocks noChangeAspect="1" noChangeArrowheads="1"/>
          </p:cNvPicPr>
          <p:nvPr/>
        </p:nvPicPr>
        <p:blipFill>
          <a:blip r:embed="rId2"/>
          <a:srcRect/>
          <a:stretch>
            <a:fillRect/>
          </a:stretch>
        </p:blipFill>
        <p:spPr bwMode="auto">
          <a:xfrm>
            <a:off x="1763713" y="2781300"/>
            <a:ext cx="5605462" cy="2879725"/>
          </a:xfrm>
          <a:prstGeom prst="rect">
            <a:avLst/>
          </a:prstGeom>
          <a:noFill/>
          <a:ln w="9525">
            <a:noFill/>
            <a:miter lim="800000"/>
            <a:headEnd/>
            <a:tailEnd/>
          </a:ln>
        </p:spPr>
      </p:pic>
      <p:sp>
        <p:nvSpPr>
          <p:cNvPr id="56326" name="矩形 5"/>
          <p:cNvSpPr>
            <a:spLocks noChangeArrowheads="1"/>
          </p:cNvSpPr>
          <p:nvPr/>
        </p:nvSpPr>
        <p:spPr bwMode="auto">
          <a:xfrm>
            <a:off x="971550" y="5805488"/>
            <a:ext cx="7129463" cy="646112"/>
          </a:xfrm>
          <a:prstGeom prst="rect">
            <a:avLst/>
          </a:prstGeom>
          <a:noFill/>
          <a:ln w="9525">
            <a:noFill/>
            <a:miter lim="800000"/>
            <a:headEnd/>
            <a:tailEnd/>
          </a:ln>
        </p:spPr>
        <p:txBody>
          <a:bodyPr>
            <a:spAutoFit/>
          </a:bodyPr>
          <a:lstStyle/>
          <a:p>
            <a:pPr eaLnBrk="1" hangingPunct="1"/>
            <a:r>
              <a:rPr lang="zh-CN" altLang="en-US" dirty="0">
                <a:solidFill>
                  <a:schemeClr val="tx2"/>
                </a:solidFill>
                <a:latin typeface="微软雅黑" pitchFamily="34" charset="-122"/>
                <a:ea typeface="微软雅黑" pitchFamily="34" charset="-122"/>
              </a:rPr>
              <a:t>虚线左侧的</a:t>
            </a:r>
            <a:r>
              <a:rPr lang="en-US" altLang="zh-CN" dirty="0">
                <a:solidFill>
                  <a:schemeClr val="tx2"/>
                </a:solidFill>
                <a:latin typeface="微软雅黑" pitchFamily="34" charset="-122"/>
                <a:ea typeface="微软雅黑" pitchFamily="34" charset="-122"/>
              </a:rPr>
              <a:t>V1</a:t>
            </a:r>
            <a:r>
              <a:rPr lang="zh-CN" altLang="en-US" dirty="0">
                <a:solidFill>
                  <a:schemeClr val="tx2"/>
                </a:solidFill>
                <a:latin typeface="微软雅黑" pitchFamily="34" charset="-122"/>
                <a:ea typeface="微软雅黑" pitchFamily="34" charset="-122"/>
              </a:rPr>
              <a:t>、</a:t>
            </a:r>
            <a:r>
              <a:rPr lang="en-US" altLang="zh-CN" dirty="0">
                <a:solidFill>
                  <a:schemeClr val="tx2"/>
                </a:solidFill>
                <a:latin typeface="微软雅黑" pitchFamily="34" charset="-122"/>
                <a:ea typeface="微软雅黑" pitchFamily="34" charset="-122"/>
              </a:rPr>
              <a:t>V2</a:t>
            </a:r>
            <a:r>
              <a:rPr lang="zh-CN" altLang="en-US" dirty="0">
                <a:solidFill>
                  <a:schemeClr val="tx2"/>
                </a:solidFill>
                <a:latin typeface="微软雅黑" pitchFamily="34" charset="-122"/>
                <a:ea typeface="微软雅黑" pitchFamily="34" charset="-122"/>
              </a:rPr>
              <a:t>、</a:t>
            </a:r>
            <a:r>
              <a:rPr lang="en-US" altLang="zh-CN" dirty="0">
                <a:solidFill>
                  <a:schemeClr val="tx2"/>
                </a:solidFill>
                <a:latin typeface="微软雅黑" pitchFamily="34" charset="-122"/>
                <a:ea typeface="微软雅黑" pitchFamily="34" charset="-122"/>
              </a:rPr>
              <a:t>V3</a:t>
            </a:r>
            <a:r>
              <a:rPr lang="zh-CN" altLang="en-US" dirty="0">
                <a:solidFill>
                  <a:schemeClr val="tx2"/>
                </a:solidFill>
                <a:latin typeface="微软雅黑" pitchFamily="34" charset="-122"/>
                <a:ea typeface="微软雅黑" pitchFamily="34" charset="-122"/>
              </a:rPr>
              <a:t>、</a:t>
            </a:r>
            <a:r>
              <a:rPr lang="en-US" altLang="zh-CN" dirty="0">
                <a:solidFill>
                  <a:schemeClr val="tx2"/>
                </a:solidFill>
                <a:latin typeface="微软雅黑" pitchFamily="34" charset="-122"/>
                <a:ea typeface="微软雅黑" pitchFamily="34" charset="-122"/>
              </a:rPr>
              <a:t>V4</a:t>
            </a:r>
            <a:r>
              <a:rPr lang="zh-CN" altLang="en-US" dirty="0">
                <a:solidFill>
                  <a:schemeClr val="tx2"/>
                </a:solidFill>
                <a:latin typeface="微软雅黑" pitchFamily="34" charset="-122"/>
                <a:ea typeface="微软雅黑" pitchFamily="34" charset="-122"/>
              </a:rPr>
              <a:t>用例没有实质性的业务操作，这些用例就是界面设计和命令组织的参考。</a:t>
            </a:r>
            <a:endParaRPr lang="zh-CN" altLang="en-US" dirty="0">
              <a:solidFill>
                <a:schemeClr val="tx2"/>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a:t>用例模型对设计的影响</a:t>
            </a:r>
          </a:p>
        </p:txBody>
      </p:sp>
      <p:sp>
        <p:nvSpPr>
          <p:cNvPr id="3" name="内容占位符 2"/>
          <p:cNvSpPr>
            <a:spLocks noGrp="1"/>
          </p:cNvSpPr>
          <p:nvPr>
            <p:ph idx="1"/>
          </p:nvPr>
        </p:nvSpPr>
        <p:spPr>
          <a:xfrm>
            <a:off x="457200" y="1412875"/>
            <a:ext cx="8229600" cy="4895850"/>
          </a:xfrm>
        </p:spPr>
        <p:txBody>
          <a:bodyPr>
            <a:normAutofit/>
          </a:bodyPr>
          <a:lstStyle/>
          <a:p>
            <a:pPr>
              <a:defRPr/>
            </a:pPr>
            <a:r>
              <a:rPr lang="zh-CN" altLang="en-US" dirty="0">
                <a:solidFill>
                  <a:schemeClr val="tx2"/>
                </a:solidFill>
              </a:rPr>
              <a:t>用例图与</a:t>
            </a:r>
            <a:r>
              <a:rPr lang="zh-CN" altLang="en-US" dirty="0" smtClean="0">
                <a:solidFill>
                  <a:schemeClr val="tx2"/>
                </a:solidFill>
              </a:rPr>
              <a:t>事件</a:t>
            </a:r>
            <a:endParaRPr lang="en-US" altLang="zh-CN" dirty="0" smtClean="0">
              <a:solidFill>
                <a:schemeClr val="tx2"/>
              </a:solidFill>
            </a:endParaRPr>
          </a:p>
          <a:p>
            <a:pPr lvl="1">
              <a:defRPr/>
            </a:pPr>
            <a:r>
              <a:rPr lang="zh-CN" altLang="en-US" dirty="0" smtClean="0"/>
              <a:t>引发</a:t>
            </a:r>
            <a:r>
              <a:rPr lang="zh-CN" altLang="en-US" dirty="0"/>
              <a:t>事件的用例称为“操作用例”，它是处在用例图的底端</a:t>
            </a:r>
            <a:r>
              <a:rPr lang="en-US" altLang="zh-CN" dirty="0"/>
              <a:t>(</a:t>
            </a:r>
            <a:r>
              <a:rPr lang="zh-CN" altLang="en-US" dirty="0"/>
              <a:t>相当于树的叶子</a:t>
            </a:r>
            <a:r>
              <a:rPr lang="en-US" altLang="zh-CN" dirty="0"/>
              <a:t>)</a:t>
            </a:r>
            <a:r>
              <a:rPr lang="zh-CN" altLang="en-US" dirty="0" smtClean="0"/>
              <a:t>，虚线</a:t>
            </a:r>
            <a:r>
              <a:rPr lang="zh-CN" altLang="en-US" dirty="0"/>
              <a:t>右侧的</a:t>
            </a:r>
            <a:r>
              <a:rPr lang="en-US" altLang="zh-CN" dirty="0"/>
              <a:t>V5</a:t>
            </a:r>
            <a:r>
              <a:rPr lang="zh-CN" altLang="en-US" dirty="0"/>
              <a:t>、</a:t>
            </a:r>
            <a:r>
              <a:rPr lang="en-US" altLang="zh-CN" dirty="0"/>
              <a:t>V6</a:t>
            </a:r>
            <a:r>
              <a:rPr lang="zh-CN" altLang="en-US" dirty="0"/>
              <a:t>就是操作用例。操作用例关键作用：</a:t>
            </a:r>
          </a:p>
          <a:p>
            <a:pPr lvl="1">
              <a:defRPr/>
            </a:pPr>
            <a:r>
              <a:rPr lang="zh-CN" altLang="en-US" dirty="0"/>
              <a:t>用例脚本描述指的就是对操作用例的描述。</a:t>
            </a:r>
          </a:p>
          <a:p>
            <a:pPr lvl="1">
              <a:defRPr/>
            </a:pPr>
            <a:r>
              <a:rPr lang="zh-CN" altLang="en-US" dirty="0"/>
              <a:t>从用例中划分出</a:t>
            </a:r>
            <a:r>
              <a:rPr lang="en-US" altLang="zh-CN" dirty="0"/>
              <a:t>V</a:t>
            </a:r>
            <a:r>
              <a:rPr lang="zh-CN" altLang="en-US" dirty="0"/>
              <a:t>、</a:t>
            </a:r>
            <a:r>
              <a:rPr lang="en-US" altLang="zh-CN" dirty="0"/>
              <a:t>M</a:t>
            </a:r>
            <a:r>
              <a:rPr lang="zh-CN" altLang="en-US" dirty="0"/>
              <a:t>、</a:t>
            </a:r>
            <a:r>
              <a:rPr lang="en-US" altLang="zh-CN" dirty="0"/>
              <a:t>E</a:t>
            </a:r>
            <a:r>
              <a:rPr lang="zh-CN" altLang="en-US" dirty="0"/>
              <a:t>三大对象类也指的是操作用例。</a:t>
            </a:r>
          </a:p>
          <a:p>
            <a:pPr lvl="1">
              <a:defRPr/>
            </a:pPr>
            <a:r>
              <a:rPr lang="zh-CN" altLang="en-US" dirty="0"/>
              <a:t>分析事件的驱动以及执行链仍然是依据操作用例。</a:t>
            </a:r>
          </a:p>
          <a:p>
            <a:pPr lvl="1">
              <a:defRPr/>
            </a:pPr>
            <a:r>
              <a:rPr lang="zh-CN" altLang="en-US" dirty="0"/>
              <a:t>后面的正交设计也是针对操作用例。 </a:t>
            </a:r>
          </a:p>
          <a:p>
            <a:pPr>
              <a:defRPr/>
            </a:pPr>
            <a:endParaRPr lang="zh-CN" altLang="en-US" dirty="0"/>
          </a:p>
        </p:txBody>
      </p:sp>
      <p:sp>
        <p:nvSpPr>
          <p:cNvPr id="57348" name="灯片编号占位符 3"/>
          <p:cNvSpPr>
            <a:spLocks noGrp="1"/>
          </p:cNvSpPr>
          <p:nvPr>
            <p:ph type="sldNum" sz="quarter" idx="12"/>
          </p:nvPr>
        </p:nvSpPr>
        <p:spPr bwMode="auto">
          <a:noFill/>
          <a:ln>
            <a:miter lim="800000"/>
            <a:headEnd/>
            <a:tailEnd/>
          </a:ln>
        </p:spPr>
        <p:txBody>
          <a:bodyPr/>
          <a:lstStyle/>
          <a:p>
            <a:fld id="{648C929A-EA8F-4E07-A8F1-B398CD17CFC2}" type="slidenum">
              <a:rPr lang="zh-CN" altLang="en-US"/>
              <a:pPr/>
              <a:t>53</a:t>
            </a:fld>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dirty="0"/>
              <a:t>正交设计</a:t>
            </a:r>
          </a:p>
        </p:txBody>
      </p:sp>
      <p:sp>
        <p:nvSpPr>
          <p:cNvPr id="56323" name="内容占位符 2"/>
          <p:cNvSpPr>
            <a:spLocks noGrp="1"/>
          </p:cNvSpPr>
          <p:nvPr>
            <p:ph idx="1"/>
          </p:nvPr>
        </p:nvSpPr>
        <p:spPr>
          <a:xfrm>
            <a:off x="457200" y="1412875"/>
            <a:ext cx="8229600" cy="4895850"/>
          </a:xfrm>
        </p:spPr>
        <p:txBody>
          <a:bodyPr>
            <a:normAutofit/>
          </a:bodyPr>
          <a:lstStyle/>
          <a:p>
            <a:pPr eaLnBrk="1" hangingPunct="1">
              <a:lnSpc>
                <a:spcPct val="120000"/>
              </a:lnSpc>
              <a:defRPr/>
            </a:pPr>
            <a:r>
              <a:rPr lang="zh-CN" altLang="en-US" sz="2000" dirty="0" smtClean="0">
                <a:solidFill>
                  <a:schemeClr val="tx2"/>
                </a:solidFill>
                <a:latin typeface="微软雅黑" pitchFamily="34" charset="-122"/>
              </a:rPr>
              <a:t>正交设计是解决领域问题结构设计的一种解耦方法 。</a:t>
            </a:r>
          </a:p>
          <a:p>
            <a:pPr eaLnBrk="1" hangingPunct="1">
              <a:lnSpc>
                <a:spcPct val="120000"/>
              </a:lnSpc>
              <a:defRPr/>
            </a:pPr>
            <a:r>
              <a:rPr lang="zh-CN" altLang="en-US" sz="2000" dirty="0" smtClean="0">
                <a:solidFill>
                  <a:schemeClr val="tx2"/>
                </a:solidFill>
                <a:latin typeface="微软雅黑" pitchFamily="34" charset="-122"/>
              </a:rPr>
              <a:t>① 正交</a:t>
            </a:r>
            <a:r>
              <a:rPr lang="en-US" altLang="zh-CN" sz="2000" dirty="0" smtClean="0">
                <a:solidFill>
                  <a:schemeClr val="tx2"/>
                </a:solidFill>
                <a:latin typeface="微软雅黑" pitchFamily="34" charset="-122"/>
              </a:rPr>
              <a:t>(Orthogonal)</a:t>
            </a:r>
            <a:r>
              <a:rPr lang="zh-CN" altLang="en-US" sz="2000" dirty="0" smtClean="0">
                <a:solidFill>
                  <a:schemeClr val="tx2"/>
                </a:solidFill>
                <a:latin typeface="微软雅黑" pitchFamily="34" charset="-122"/>
              </a:rPr>
              <a:t>设计指导思想是：以事件为线索，按照水平和垂直</a:t>
            </a:r>
            <a:r>
              <a:rPr lang="en-US" altLang="zh-CN" sz="2000" dirty="0" smtClean="0">
                <a:solidFill>
                  <a:schemeClr val="tx2"/>
                </a:solidFill>
                <a:latin typeface="微软雅黑" pitchFamily="34" charset="-122"/>
              </a:rPr>
              <a:t>(</a:t>
            </a:r>
            <a:r>
              <a:rPr lang="zh-CN" altLang="en-US" sz="2000" dirty="0" smtClean="0">
                <a:solidFill>
                  <a:schemeClr val="tx2"/>
                </a:solidFill>
                <a:latin typeface="微软雅黑" pitchFamily="34" charset="-122"/>
              </a:rPr>
              <a:t>横</a:t>
            </a:r>
            <a:r>
              <a:rPr lang="en-US" altLang="zh-CN" sz="2000" dirty="0" smtClean="0">
                <a:solidFill>
                  <a:schemeClr val="tx2"/>
                </a:solidFill>
                <a:latin typeface="微软雅黑" pitchFamily="34" charset="-122"/>
              </a:rPr>
              <a:t>/</a:t>
            </a:r>
            <a:r>
              <a:rPr lang="zh-CN" altLang="en-US" sz="2000" dirty="0" smtClean="0">
                <a:solidFill>
                  <a:schemeClr val="tx2"/>
                </a:solidFill>
                <a:latin typeface="微软雅黑" pitchFamily="34" charset="-122"/>
              </a:rPr>
              <a:t>纵</a:t>
            </a:r>
            <a:r>
              <a:rPr lang="en-US" altLang="zh-CN" sz="2000" dirty="0" smtClean="0">
                <a:solidFill>
                  <a:schemeClr val="tx2"/>
                </a:solidFill>
                <a:latin typeface="微软雅黑" pitchFamily="34" charset="-122"/>
              </a:rPr>
              <a:t>)</a:t>
            </a:r>
            <a:r>
              <a:rPr lang="zh-CN" altLang="en-US" sz="2000" dirty="0" smtClean="0">
                <a:solidFill>
                  <a:schemeClr val="tx2"/>
                </a:solidFill>
                <a:latin typeface="微软雅黑" pitchFamily="34" charset="-122"/>
              </a:rPr>
              <a:t>两个方向交叉进行找出</a:t>
            </a:r>
            <a:r>
              <a:rPr lang="en-US" altLang="zh-CN" sz="2000" dirty="0" smtClean="0">
                <a:solidFill>
                  <a:schemeClr val="tx2"/>
                </a:solidFill>
                <a:latin typeface="微软雅黑" pitchFamily="34" charset="-122"/>
              </a:rPr>
              <a:t>V</a:t>
            </a:r>
            <a:r>
              <a:rPr lang="zh-CN" altLang="en-US" sz="2000" dirty="0" smtClean="0">
                <a:solidFill>
                  <a:schemeClr val="tx2"/>
                </a:solidFill>
                <a:latin typeface="微软雅黑" pitchFamily="34" charset="-122"/>
              </a:rPr>
              <a:t>、</a:t>
            </a:r>
            <a:r>
              <a:rPr lang="en-US" altLang="zh-CN" sz="2000" dirty="0" smtClean="0">
                <a:solidFill>
                  <a:schemeClr val="tx2"/>
                </a:solidFill>
                <a:latin typeface="微软雅黑" pitchFamily="34" charset="-122"/>
              </a:rPr>
              <a:t>M</a:t>
            </a:r>
            <a:r>
              <a:rPr lang="zh-CN" altLang="en-US" sz="2000" dirty="0" smtClean="0">
                <a:solidFill>
                  <a:schemeClr val="tx2"/>
                </a:solidFill>
                <a:latin typeface="微软雅黑" pitchFamily="34" charset="-122"/>
              </a:rPr>
              <a:t>、</a:t>
            </a:r>
            <a:r>
              <a:rPr lang="en-US" altLang="zh-CN" sz="2000" dirty="0" smtClean="0">
                <a:solidFill>
                  <a:schemeClr val="tx2"/>
                </a:solidFill>
                <a:latin typeface="微软雅黑" pitchFamily="34" charset="-122"/>
              </a:rPr>
              <a:t>E</a:t>
            </a:r>
            <a:r>
              <a:rPr lang="zh-CN" altLang="en-US" sz="2000" dirty="0" smtClean="0">
                <a:solidFill>
                  <a:schemeClr val="tx2"/>
                </a:solidFill>
                <a:latin typeface="微软雅黑" pitchFamily="34" charset="-122"/>
              </a:rPr>
              <a:t>的设计内容。</a:t>
            </a:r>
          </a:p>
          <a:p>
            <a:pPr eaLnBrk="1" hangingPunct="1">
              <a:lnSpc>
                <a:spcPct val="120000"/>
              </a:lnSpc>
              <a:defRPr/>
            </a:pPr>
            <a:r>
              <a:rPr lang="zh-CN" altLang="en-US" sz="2000" dirty="0" smtClean="0">
                <a:solidFill>
                  <a:schemeClr val="tx2"/>
                </a:solidFill>
                <a:latin typeface="微软雅黑" pitchFamily="34" charset="-122"/>
              </a:rPr>
              <a:t>② 方法是先横后纵：</a:t>
            </a:r>
          </a:p>
          <a:p>
            <a:pPr lvl="1" eaLnBrk="1" hangingPunct="1">
              <a:lnSpc>
                <a:spcPct val="120000"/>
              </a:lnSpc>
              <a:buFont typeface="Wingdings" pitchFamily="2" charset="2"/>
              <a:buChar char="Ø"/>
              <a:defRPr/>
            </a:pPr>
            <a:r>
              <a:rPr lang="zh-CN" altLang="en-US" sz="2000" dirty="0" smtClean="0">
                <a:latin typeface="微软雅黑" pitchFamily="34" charset="-122"/>
              </a:rPr>
              <a:t>横向是链间解耦、层间依赖：按一个事件链执行顺序从源到尾找出层间依赖；</a:t>
            </a:r>
          </a:p>
          <a:p>
            <a:pPr lvl="1" eaLnBrk="1" hangingPunct="1">
              <a:lnSpc>
                <a:spcPct val="120000"/>
              </a:lnSpc>
              <a:buFont typeface="Wingdings" pitchFamily="2" charset="2"/>
              <a:buChar char="Ø"/>
              <a:defRPr/>
            </a:pPr>
            <a:r>
              <a:rPr lang="zh-CN" altLang="en-US" sz="2000" dirty="0" smtClean="0">
                <a:latin typeface="微软雅黑" pitchFamily="34" charset="-122"/>
              </a:rPr>
              <a:t>纵向是层间解耦链间综合：将各链按相同层对象进行综合考虑该层总体设计，就是划分出</a:t>
            </a:r>
            <a:r>
              <a:rPr lang="en-US" altLang="zh-CN" sz="2000" dirty="0" smtClean="0">
                <a:latin typeface="微软雅黑" pitchFamily="34" charset="-122"/>
              </a:rPr>
              <a:t>V</a:t>
            </a:r>
            <a:r>
              <a:rPr lang="zh-CN" altLang="en-US" sz="2000" dirty="0" smtClean="0">
                <a:latin typeface="微软雅黑" pitchFamily="34" charset="-122"/>
              </a:rPr>
              <a:t>、</a:t>
            </a:r>
            <a:r>
              <a:rPr lang="en-US" altLang="zh-CN" sz="2000" dirty="0" smtClean="0">
                <a:latin typeface="微软雅黑" pitchFamily="34" charset="-122"/>
              </a:rPr>
              <a:t>M</a:t>
            </a:r>
            <a:r>
              <a:rPr lang="zh-CN" altLang="en-US" sz="2000" dirty="0" smtClean="0">
                <a:latin typeface="微软雅黑" pitchFamily="34" charset="-122"/>
              </a:rPr>
              <a:t>、</a:t>
            </a:r>
            <a:r>
              <a:rPr lang="en-US" altLang="zh-CN" sz="2000" dirty="0" smtClean="0">
                <a:latin typeface="微软雅黑" pitchFamily="34" charset="-122"/>
              </a:rPr>
              <a:t>E</a:t>
            </a:r>
            <a:r>
              <a:rPr lang="zh-CN" altLang="en-US" sz="2000" dirty="0" smtClean="0">
                <a:latin typeface="微软雅黑" pitchFamily="34" charset="-122"/>
              </a:rPr>
              <a:t>三层，然后隔离开单独设计；</a:t>
            </a:r>
          </a:p>
          <a:p>
            <a:pPr lvl="1" eaLnBrk="1" hangingPunct="1">
              <a:lnSpc>
                <a:spcPct val="120000"/>
              </a:lnSpc>
              <a:buFont typeface="Wingdings" pitchFamily="2" charset="2"/>
              <a:buChar char="Ø"/>
              <a:defRPr/>
            </a:pPr>
            <a:r>
              <a:rPr lang="zh-CN" altLang="en-US" sz="2000" dirty="0" smtClean="0">
                <a:latin typeface="微软雅黑" pitchFamily="34" charset="-122"/>
              </a:rPr>
              <a:t>完成了</a:t>
            </a:r>
            <a:r>
              <a:rPr lang="en-US" altLang="zh-CN" sz="2000" dirty="0" smtClean="0">
                <a:latin typeface="微软雅黑" pitchFamily="34" charset="-122"/>
              </a:rPr>
              <a:t>V</a:t>
            </a:r>
            <a:r>
              <a:rPr lang="zh-CN" altLang="en-US" sz="2000" dirty="0" smtClean="0">
                <a:latin typeface="微软雅黑" pitchFamily="34" charset="-122"/>
              </a:rPr>
              <a:t>、</a:t>
            </a:r>
            <a:r>
              <a:rPr lang="en-US" altLang="zh-CN" sz="2000" dirty="0" smtClean="0">
                <a:latin typeface="微软雅黑" pitchFamily="34" charset="-122"/>
              </a:rPr>
              <a:t>M</a:t>
            </a:r>
            <a:r>
              <a:rPr lang="zh-CN" altLang="en-US" sz="2000" dirty="0" smtClean="0">
                <a:latin typeface="微软雅黑" pitchFamily="34" charset="-122"/>
              </a:rPr>
              <a:t>、</a:t>
            </a:r>
            <a:r>
              <a:rPr lang="en-US" altLang="zh-CN" sz="2000" dirty="0" smtClean="0">
                <a:latin typeface="微软雅黑" pitchFamily="34" charset="-122"/>
              </a:rPr>
              <a:t>E</a:t>
            </a:r>
            <a:r>
              <a:rPr lang="zh-CN" altLang="en-US" sz="2000" dirty="0" smtClean="0">
                <a:latin typeface="微软雅黑" pitchFamily="34" charset="-122"/>
              </a:rPr>
              <a:t>三层，层与层之间的联系就用架构或框架来沟通</a:t>
            </a:r>
            <a:r>
              <a:rPr lang="en-US" altLang="zh-CN" sz="2000" dirty="0" smtClean="0">
                <a:latin typeface="微软雅黑" pitchFamily="34" charset="-122"/>
              </a:rPr>
              <a:t>(</a:t>
            </a:r>
            <a:r>
              <a:rPr lang="zh-CN" altLang="en-US" sz="2000" dirty="0" smtClean="0">
                <a:latin typeface="微软雅黑" pitchFamily="34" charset="-122"/>
              </a:rPr>
              <a:t>这就是基于架构的设计</a:t>
            </a:r>
            <a:r>
              <a:rPr lang="en-US" altLang="zh-CN" sz="2000" dirty="0" smtClean="0">
                <a:latin typeface="微软雅黑" pitchFamily="34" charset="-122"/>
              </a:rPr>
              <a:t>)</a:t>
            </a:r>
            <a:r>
              <a:rPr lang="zh-CN" altLang="en-US" sz="2000" dirty="0" smtClean="0">
                <a:latin typeface="微软雅黑" pitchFamily="34" charset="-122"/>
              </a:rPr>
              <a:t>，比如</a:t>
            </a:r>
            <a:r>
              <a:rPr lang="en-US" altLang="zh-CN" sz="2000" dirty="0" smtClean="0">
                <a:latin typeface="微软雅黑" pitchFamily="34" charset="-122"/>
              </a:rPr>
              <a:t>C</a:t>
            </a:r>
            <a:r>
              <a:rPr lang="zh-CN" altLang="en-US" sz="2000" dirty="0" smtClean="0">
                <a:latin typeface="微软雅黑" pitchFamily="34" charset="-122"/>
              </a:rPr>
              <a:t>层设计采用</a:t>
            </a:r>
            <a:r>
              <a:rPr lang="en-US" altLang="zh-CN" sz="2000" dirty="0" smtClean="0">
                <a:latin typeface="微软雅黑" pitchFamily="34" charset="-122"/>
              </a:rPr>
              <a:t>MVC</a:t>
            </a:r>
            <a:r>
              <a:rPr lang="zh-CN" altLang="en-US" sz="2000" dirty="0" smtClean="0">
                <a:latin typeface="微软雅黑" pitchFamily="34" charset="-122"/>
              </a:rPr>
              <a:t>框架解决事件驱动管理，路由</a:t>
            </a:r>
            <a:r>
              <a:rPr lang="en-US" altLang="zh-CN" sz="2000" dirty="0" smtClean="0">
                <a:latin typeface="微软雅黑" pitchFamily="34" charset="-122"/>
              </a:rPr>
              <a:t>V/M</a:t>
            </a:r>
            <a:r>
              <a:rPr lang="zh-CN" altLang="en-US" sz="2000" dirty="0" smtClean="0">
                <a:latin typeface="微软雅黑" pitchFamily="34" charset="-122"/>
              </a:rPr>
              <a:t>间的联系；利用</a:t>
            </a:r>
            <a:r>
              <a:rPr lang="en-US" altLang="zh-CN" sz="2000" dirty="0" smtClean="0">
                <a:latin typeface="微软雅黑" pitchFamily="34" charset="-122"/>
              </a:rPr>
              <a:t>O/R</a:t>
            </a:r>
            <a:r>
              <a:rPr lang="zh-CN" altLang="en-US" sz="2000" dirty="0" smtClean="0">
                <a:latin typeface="微软雅黑" pitchFamily="34" charset="-122"/>
              </a:rPr>
              <a:t>映射框架设计</a:t>
            </a:r>
            <a:r>
              <a:rPr lang="en-US" altLang="zh-CN" sz="2000" dirty="0" smtClean="0">
                <a:latin typeface="微软雅黑" pitchFamily="34" charset="-122"/>
              </a:rPr>
              <a:t>DAO</a:t>
            </a:r>
            <a:r>
              <a:rPr lang="zh-CN" altLang="en-US" sz="2000" dirty="0" smtClean="0">
                <a:latin typeface="微软雅黑" pitchFamily="34" charset="-122"/>
              </a:rPr>
              <a:t>持久层并解决</a:t>
            </a:r>
            <a:r>
              <a:rPr lang="en-US" altLang="zh-CN" sz="2000" dirty="0" smtClean="0">
                <a:latin typeface="微软雅黑" pitchFamily="34" charset="-122"/>
              </a:rPr>
              <a:t>M/E</a:t>
            </a:r>
            <a:r>
              <a:rPr lang="zh-CN" altLang="en-US" sz="2000" dirty="0" smtClean="0">
                <a:latin typeface="微软雅黑" pitchFamily="34" charset="-122"/>
              </a:rPr>
              <a:t>之间的联系。 </a:t>
            </a:r>
          </a:p>
          <a:p>
            <a:pPr lvl="1">
              <a:lnSpc>
                <a:spcPct val="120000"/>
              </a:lnSpc>
              <a:defRPr/>
            </a:pPr>
            <a:endParaRPr lang="zh-CN" altLang="en-US" sz="2000" dirty="0" smtClean="0"/>
          </a:p>
        </p:txBody>
      </p:sp>
      <p:sp>
        <p:nvSpPr>
          <p:cNvPr id="58372" name="灯片编号占位符 3"/>
          <p:cNvSpPr>
            <a:spLocks noGrp="1"/>
          </p:cNvSpPr>
          <p:nvPr>
            <p:ph type="sldNum" sz="quarter" idx="12"/>
          </p:nvPr>
        </p:nvSpPr>
        <p:spPr bwMode="auto">
          <a:noFill/>
          <a:ln>
            <a:miter lim="800000"/>
            <a:headEnd/>
            <a:tailEnd/>
          </a:ln>
        </p:spPr>
        <p:txBody>
          <a:bodyPr/>
          <a:lstStyle/>
          <a:p>
            <a:fld id="{D6CA5570-798E-46E1-AA76-33F8104FF7ED}" type="slidenum">
              <a:rPr lang="zh-CN" altLang="en-US"/>
              <a:pPr/>
              <a:t>54</a:t>
            </a:fld>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正交设计的示意图</a:t>
            </a:r>
          </a:p>
        </p:txBody>
      </p:sp>
      <p:sp>
        <p:nvSpPr>
          <p:cNvPr id="4100" name="灯片编号占位符 3"/>
          <p:cNvSpPr>
            <a:spLocks noGrp="1"/>
          </p:cNvSpPr>
          <p:nvPr>
            <p:ph type="sldNum" sz="quarter" idx="12"/>
          </p:nvPr>
        </p:nvSpPr>
        <p:spPr bwMode="auto">
          <a:noFill/>
          <a:ln>
            <a:miter lim="800000"/>
            <a:headEnd/>
            <a:tailEnd/>
          </a:ln>
        </p:spPr>
        <p:txBody>
          <a:bodyPr/>
          <a:lstStyle/>
          <a:p>
            <a:fld id="{565E1843-0624-4C6E-8521-D4E9199E014D}" type="slidenum">
              <a:rPr lang="zh-CN" altLang="en-US"/>
              <a:pPr/>
              <a:t>55</a:t>
            </a:fld>
            <a:endParaRPr lang="zh-CN" altLang="en-US"/>
          </a:p>
        </p:txBody>
      </p:sp>
      <p:graphicFrame>
        <p:nvGraphicFramePr>
          <p:cNvPr id="4098" name="对象 4"/>
          <p:cNvGraphicFramePr>
            <a:graphicFrameLocks noChangeAspect="1"/>
          </p:cNvGraphicFramePr>
          <p:nvPr/>
        </p:nvGraphicFramePr>
        <p:xfrm>
          <a:off x="1042988" y="1773238"/>
          <a:ext cx="6985000" cy="4268787"/>
        </p:xfrm>
        <a:graphic>
          <a:graphicData uri="http://schemas.openxmlformats.org/presentationml/2006/ole">
            <mc:AlternateContent xmlns:mc="http://schemas.openxmlformats.org/markup-compatibility/2006">
              <mc:Choice xmlns:v="urn:schemas-microsoft-com:vml" Requires="v">
                <p:oleObj spid="_x0000_s58374" name="Visio" r:id="rId3" imgW="4711700" imgH="2137229" progId="Visio.Drawing.11">
                  <p:embed/>
                </p:oleObj>
              </mc:Choice>
              <mc:Fallback>
                <p:oleObj name="Visio" r:id="rId3" imgW="4711700" imgH="2137229" progId="Visio.Drawing.11">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773238"/>
                        <a:ext cx="6985000" cy="4268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正交设计方法</a:t>
            </a:r>
          </a:p>
        </p:txBody>
      </p:sp>
      <p:sp>
        <p:nvSpPr>
          <p:cNvPr id="59395" name="内容占位符 2"/>
          <p:cNvSpPr>
            <a:spLocks noGrp="1"/>
          </p:cNvSpPr>
          <p:nvPr>
            <p:ph idx="1"/>
          </p:nvPr>
        </p:nvSpPr>
        <p:spPr>
          <a:xfrm>
            <a:off x="457200" y="1412875"/>
            <a:ext cx="8229600" cy="4895850"/>
          </a:xfrm>
        </p:spPr>
        <p:txBody>
          <a:bodyPr/>
          <a:lstStyle/>
          <a:p>
            <a:r>
              <a:rPr lang="zh-CN" altLang="en-US" dirty="0" smtClean="0">
                <a:solidFill>
                  <a:schemeClr val="tx2"/>
                </a:solidFill>
              </a:rPr>
              <a:t>正交设计方法共分四大步，步骤如下：</a:t>
            </a:r>
          </a:p>
          <a:p>
            <a:pPr lvl="1"/>
            <a:r>
              <a:rPr lang="zh-CN" altLang="en-US" dirty="0" smtClean="0"/>
              <a:t>步骤</a:t>
            </a:r>
            <a:r>
              <a:rPr lang="en-US" altLang="zh-CN" dirty="0" smtClean="0"/>
              <a:t>1</a:t>
            </a:r>
            <a:r>
              <a:rPr lang="zh-CN" altLang="en-US" dirty="0" smtClean="0"/>
              <a:t>：细化用例图，确定每条执行链的操作用例；</a:t>
            </a:r>
          </a:p>
          <a:p>
            <a:pPr lvl="1"/>
            <a:r>
              <a:rPr lang="zh-CN" altLang="en-US" dirty="0" smtClean="0"/>
              <a:t>步骤</a:t>
            </a:r>
            <a:r>
              <a:rPr lang="en-US" altLang="zh-CN" dirty="0" smtClean="0"/>
              <a:t>2</a:t>
            </a:r>
            <a:r>
              <a:rPr lang="zh-CN" altLang="en-US" dirty="0" smtClean="0"/>
              <a:t>：横向设计执行链的各层对象（组件）间依赖关系；</a:t>
            </a:r>
          </a:p>
          <a:p>
            <a:pPr lvl="1"/>
            <a:r>
              <a:rPr lang="zh-CN" altLang="en-US" dirty="0" smtClean="0"/>
              <a:t>步骤</a:t>
            </a:r>
            <a:r>
              <a:rPr lang="en-US" altLang="zh-CN" dirty="0" smtClean="0"/>
              <a:t>3</a:t>
            </a:r>
            <a:r>
              <a:rPr lang="zh-CN" altLang="en-US" dirty="0" smtClean="0"/>
              <a:t>：纵向按照</a:t>
            </a:r>
            <a:r>
              <a:rPr lang="en-US" altLang="zh-CN" dirty="0" smtClean="0"/>
              <a:t>MVE</a:t>
            </a:r>
            <a:r>
              <a:rPr lang="zh-CN" altLang="en-US" dirty="0" smtClean="0"/>
              <a:t>三大部分进行总体设计； </a:t>
            </a:r>
          </a:p>
          <a:p>
            <a:pPr lvl="1"/>
            <a:r>
              <a:rPr lang="zh-CN" altLang="en-US" dirty="0" smtClean="0"/>
              <a:t>步骤</a:t>
            </a:r>
            <a:r>
              <a:rPr lang="en-US" altLang="zh-CN" dirty="0" smtClean="0"/>
              <a:t>4</a:t>
            </a:r>
            <a:r>
              <a:rPr lang="zh-CN" altLang="en-US" dirty="0" smtClean="0"/>
              <a:t>：对</a:t>
            </a:r>
            <a:r>
              <a:rPr lang="en-US" altLang="zh-CN" dirty="0" smtClean="0"/>
              <a:t>MVE</a:t>
            </a:r>
            <a:r>
              <a:rPr lang="zh-CN" altLang="en-US" dirty="0" smtClean="0"/>
              <a:t>三大部分进行装配；</a:t>
            </a:r>
          </a:p>
          <a:p>
            <a:endParaRPr lang="zh-CN" altLang="en-US" dirty="0" smtClean="0"/>
          </a:p>
          <a:p>
            <a:endParaRPr lang="zh-CN" altLang="en-US" dirty="0" smtClean="0"/>
          </a:p>
        </p:txBody>
      </p:sp>
      <p:sp>
        <p:nvSpPr>
          <p:cNvPr id="59396" name="灯片编号占位符 3"/>
          <p:cNvSpPr>
            <a:spLocks noGrp="1"/>
          </p:cNvSpPr>
          <p:nvPr>
            <p:ph type="sldNum" sz="quarter" idx="12"/>
          </p:nvPr>
        </p:nvSpPr>
        <p:spPr bwMode="auto">
          <a:noFill/>
          <a:ln>
            <a:miter lim="800000"/>
            <a:headEnd/>
            <a:tailEnd/>
          </a:ln>
        </p:spPr>
        <p:txBody>
          <a:bodyPr/>
          <a:lstStyle/>
          <a:p>
            <a:fld id="{67355C73-5C2F-4AAC-9D49-23BA4CB1C729}" type="slidenum">
              <a:rPr lang="zh-CN" altLang="en-US"/>
              <a:pPr/>
              <a:t>56</a:t>
            </a:fld>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66870" y="333375"/>
            <a:ext cx="7848600" cy="609600"/>
          </a:xfrm>
        </p:spPr>
        <p:txBody>
          <a:bodyPr/>
          <a:lstStyle/>
          <a:p>
            <a:pPr>
              <a:defRPr/>
            </a:pPr>
            <a:r>
              <a:rPr b="1" dirty="0"/>
              <a:t>核心思想就是解耦，</a:t>
            </a:r>
            <a:r>
              <a:rPr b="1" dirty="0" smtClean="0"/>
              <a:t>然后再装配</a:t>
            </a:r>
            <a:endParaRPr b="1" dirty="0"/>
          </a:p>
        </p:txBody>
      </p:sp>
      <p:sp>
        <p:nvSpPr>
          <p:cNvPr id="60419" name="内容占位符 2"/>
          <p:cNvSpPr>
            <a:spLocks noGrp="1"/>
          </p:cNvSpPr>
          <p:nvPr>
            <p:ph idx="1"/>
          </p:nvPr>
        </p:nvSpPr>
        <p:spPr>
          <a:xfrm>
            <a:off x="457200" y="1412875"/>
            <a:ext cx="8229600" cy="4895850"/>
          </a:xfrm>
        </p:spPr>
        <p:txBody>
          <a:bodyPr/>
          <a:lstStyle/>
          <a:p>
            <a:r>
              <a:rPr lang="zh-CN" altLang="en-US" dirty="0" smtClean="0">
                <a:solidFill>
                  <a:schemeClr val="tx2"/>
                </a:solidFill>
                <a:latin typeface="微软雅黑" pitchFamily="34" charset="-122"/>
              </a:rPr>
              <a:t>先水平方向按链间解耦，水平方向是一个链的层间对象依赖关系；后垂直方向按</a:t>
            </a:r>
            <a:r>
              <a:rPr lang="en-US" altLang="zh-CN" dirty="0" smtClean="0">
                <a:solidFill>
                  <a:schemeClr val="tx2"/>
                </a:solidFill>
                <a:latin typeface="微软雅黑" pitchFamily="34" charset="-122"/>
              </a:rPr>
              <a:t>MVCE</a:t>
            </a:r>
            <a:r>
              <a:rPr lang="zh-CN" altLang="en-US" dirty="0" smtClean="0">
                <a:solidFill>
                  <a:schemeClr val="tx2"/>
                </a:solidFill>
                <a:latin typeface="微软雅黑" pitchFamily="34" charset="-122"/>
              </a:rPr>
              <a:t>进行结构划分</a:t>
            </a:r>
            <a:r>
              <a:rPr lang="en-US" altLang="zh-CN" dirty="0" smtClean="0">
                <a:solidFill>
                  <a:schemeClr val="tx2"/>
                </a:solidFill>
                <a:latin typeface="微软雅黑" pitchFamily="34" charset="-122"/>
              </a:rPr>
              <a:t>(</a:t>
            </a:r>
            <a:r>
              <a:rPr lang="zh-CN" altLang="en-US" dirty="0" smtClean="0">
                <a:solidFill>
                  <a:schemeClr val="tx2"/>
                </a:solidFill>
                <a:latin typeface="微软雅黑" pitchFamily="34" charset="-122"/>
              </a:rPr>
              <a:t>层间解耦</a:t>
            </a:r>
            <a:r>
              <a:rPr lang="en-US" altLang="zh-CN" dirty="0" smtClean="0">
                <a:solidFill>
                  <a:schemeClr val="tx2"/>
                </a:solidFill>
                <a:latin typeface="微软雅黑" pitchFamily="34" charset="-122"/>
              </a:rPr>
              <a:t>)</a:t>
            </a:r>
            <a:r>
              <a:rPr lang="zh-CN" altLang="en-US" dirty="0" smtClean="0">
                <a:solidFill>
                  <a:schemeClr val="tx2"/>
                </a:solidFill>
                <a:latin typeface="微软雅黑" pitchFamily="34" charset="-122"/>
              </a:rPr>
              <a:t>，层间解耦的基础是采用基于架构的组件。</a:t>
            </a:r>
            <a:endParaRPr lang="en-US" altLang="zh-CN" dirty="0" smtClean="0">
              <a:solidFill>
                <a:schemeClr val="tx2"/>
              </a:solidFill>
              <a:latin typeface="微软雅黑" pitchFamily="34" charset="-122"/>
            </a:endParaRPr>
          </a:p>
          <a:p>
            <a:r>
              <a:rPr lang="en-US" altLang="zh-CN" dirty="0" smtClean="0">
                <a:solidFill>
                  <a:schemeClr val="tx2"/>
                </a:solidFill>
                <a:latin typeface="微软雅黑" pitchFamily="34" charset="-122"/>
              </a:rPr>
              <a:t>MVE</a:t>
            </a:r>
            <a:r>
              <a:rPr lang="zh-CN" altLang="en-US" dirty="0" smtClean="0">
                <a:solidFill>
                  <a:schemeClr val="tx2"/>
                </a:solidFill>
                <a:latin typeface="微软雅黑" pitchFamily="34" charset="-122"/>
              </a:rPr>
              <a:t>三大结构分别由对应专业人员独立设计和实现，然后进行映射或组装；控制器</a:t>
            </a:r>
            <a:r>
              <a:rPr lang="en-US" altLang="zh-CN" dirty="0" smtClean="0">
                <a:solidFill>
                  <a:schemeClr val="tx2"/>
                </a:solidFill>
                <a:latin typeface="微软雅黑" pitchFamily="34" charset="-122"/>
              </a:rPr>
              <a:t>C</a:t>
            </a:r>
            <a:r>
              <a:rPr lang="zh-CN" altLang="en-US" dirty="0" smtClean="0">
                <a:solidFill>
                  <a:schemeClr val="tx2"/>
                </a:solidFill>
                <a:latin typeface="微软雅黑" pitchFamily="34" charset="-122"/>
              </a:rPr>
              <a:t>映射</a:t>
            </a:r>
            <a:r>
              <a:rPr lang="en-US" altLang="zh-CN" dirty="0" smtClean="0">
                <a:solidFill>
                  <a:schemeClr val="tx2"/>
                </a:solidFill>
                <a:latin typeface="微软雅黑" pitchFamily="34" charset="-122"/>
              </a:rPr>
              <a:t>V</a:t>
            </a:r>
            <a:r>
              <a:rPr lang="zh-CN" altLang="en-US" dirty="0" smtClean="0">
                <a:solidFill>
                  <a:schemeClr val="tx2"/>
                </a:solidFill>
                <a:latin typeface="微软雅黑" pitchFamily="34" charset="-122"/>
              </a:rPr>
              <a:t>和</a:t>
            </a:r>
            <a:r>
              <a:rPr lang="en-US" altLang="zh-CN" dirty="0" smtClean="0">
                <a:solidFill>
                  <a:schemeClr val="tx2"/>
                </a:solidFill>
                <a:latin typeface="微软雅黑" pitchFamily="34" charset="-122"/>
              </a:rPr>
              <a:t>M</a:t>
            </a:r>
            <a:r>
              <a:rPr lang="zh-CN" altLang="en-US" dirty="0" smtClean="0">
                <a:solidFill>
                  <a:schemeClr val="tx2"/>
                </a:solidFill>
                <a:latin typeface="微软雅黑" pitchFamily="34" charset="-122"/>
              </a:rPr>
              <a:t>，</a:t>
            </a:r>
            <a:r>
              <a:rPr lang="en-US" altLang="zh-CN" dirty="0" smtClean="0">
                <a:solidFill>
                  <a:schemeClr val="tx2"/>
                </a:solidFill>
                <a:latin typeface="微软雅黑" pitchFamily="34" charset="-122"/>
              </a:rPr>
              <a:t>ORM</a:t>
            </a:r>
            <a:r>
              <a:rPr lang="zh-CN" altLang="en-US" dirty="0" smtClean="0">
                <a:solidFill>
                  <a:schemeClr val="tx2"/>
                </a:solidFill>
                <a:latin typeface="微软雅黑" pitchFamily="34" charset="-122"/>
              </a:rPr>
              <a:t>映射</a:t>
            </a:r>
            <a:r>
              <a:rPr lang="en-US" altLang="zh-CN" dirty="0" smtClean="0">
                <a:solidFill>
                  <a:schemeClr val="tx2"/>
                </a:solidFill>
                <a:latin typeface="微软雅黑" pitchFamily="34" charset="-122"/>
              </a:rPr>
              <a:t>O</a:t>
            </a:r>
            <a:r>
              <a:rPr lang="zh-CN" altLang="en-US" dirty="0" smtClean="0">
                <a:solidFill>
                  <a:schemeClr val="tx2"/>
                </a:solidFill>
                <a:latin typeface="微软雅黑" pitchFamily="34" charset="-122"/>
              </a:rPr>
              <a:t>和</a:t>
            </a:r>
            <a:r>
              <a:rPr lang="en-US" altLang="zh-CN" dirty="0" smtClean="0">
                <a:solidFill>
                  <a:schemeClr val="tx2"/>
                </a:solidFill>
                <a:latin typeface="微软雅黑" pitchFamily="34" charset="-122"/>
              </a:rPr>
              <a:t>R</a:t>
            </a:r>
            <a:r>
              <a:rPr lang="zh-CN" altLang="en-US" dirty="0" smtClean="0">
                <a:solidFill>
                  <a:schemeClr val="tx2"/>
                </a:solidFill>
                <a:latin typeface="微软雅黑" pitchFamily="34" charset="-122"/>
              </a:rPr>
              <a:t>，</a:t>
            </a:r>
            <a:r>
              <a:rPr lang="en-US" altLang="zh-CN" dirty="0" smtClean="0">
                <a:solidFill>
                  <a:schemeClr val="tx2"/>
                </a:solidFill>
                <a:latin typeface="微软雅黑" pitchFamily="34" charset="-122"/>
              </a:rPr>
              <a:t>Spring</a:t>
            </a:r>
            <a:r>
              <a:rPr lang="zh-CN" altLang="en-US" dirty="0" smtClean="0">
                <a:solidFill>
                  <a:schemeClr val="tx2"/>
                </a:solidFill>
                <a:latin typeface="微软雅黑" pitchFamily="34" charset="-122"/>
              </a:rPr>
              <a:t>和</a:t>
            </a:r>
            <a:r>
              <a:rPr lang="en-US" altLang="zh-CN" dirty="0" smtClean="0">
                <a:solidFill>
                  <a:schemeClr val="tx2"/>
                </a:solidFill>
                <a:latin typeface="微软雅黑" pitchFamily="34" charset="-122"/>
              </a:rPr>
              <a:t>SCA</a:t>
            </a:r>
            <a:r>
              <a:rPr lang="zh-CN" altLang="en-US" dirty="0" smtClean="0">
                <a:solidFill>
                  <a:schemeClr val="tx2"/>
                </a:solidFill>
                <a:latin typeface="微软雅黑" pitchFamily="34" charset="-122"/>
              </a:rPr>
              <a:t>可以组装</a:t>
            </a:r>
            <a:r>
              <a:rPr lang="en-US" altLang="zh-CN" dirty="0" smtClean="0">
                <a:solidFill>
                  <a:schemeClr val="tx2"/>
                </a:solidFill>
                <a:latin typeface="微软雅黑" pitchFamily="34" charset="-122"/>
              </a:rPr>
              <a:t>M</a:t>
            </a:r>
            <a:r>
              <a:rPr lang="zh-CN" altLang="en-US" dirty="0" smtClean="0">
                <a:solidFill>
                  <a:schemeClr val="tx2"/>
                </a:solidFill>
                <a:latin typeface="微软雅黑" pitchFamily="34" charset="-122"/>
              </a:rPr>
              <a:t>。</a:t>
            </a:r>
          </a:p>
          <a:p>
            <a:endParaRPr lang="zh-CN" altLang="en-US" dirty="0" smtClean="0"/>
          </a:p>
        </p:txBody>
      </p:sp>
      <p:sp>
        <p:nvSpPr>
          <p:cNvPr id="60420" name="灯片编号占位符 3"/>
          <p:cNvSpPr>
            <a:spLocks noGrp="1"/>
          </p:cNvSpPr>
          <p:nvPr>
            <p:ph type="sldNum" sz="quarter" idx="12"/>
          </p:nvPr>
        </p:nvSpPr>
        <p:spPr bwMode="auto">
          <a:noFill/>
          <a:ln>
            <a:miter lim="800000"/>
            <a:headEnd/>
            <a:tailEnd/>
          </a:ln>
        </p:spPr>
        <p:txBody>
          <a:bodyPr/>
          <a:lstStyle/>
          <a:p>
            <a:fld id="{B21117DB-2AA6-4D5A-A6FC-F6592201AA58}" type="slidenum">
              <a:rPr lang="zh-CN" altLang="en-US"/>
              <a:pPr/>
              <a:t>57</a:t>
            </a:fld>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① 确定操作用例</a:t>
            </a:r>
          </a:p>
        </p:txBody>
      </p:sp>
      <p:sp>
        <p:nvSpPr>
          <p:cNvPr id="61443" name="内容占位符 2"/>
          <p:cNvSpPr>
            <a:spLocks noGrp="1"/>
          </p:cNvSpPr>
          <p:nvPr>
            <p:ph idx="1"/>
          </p:nvPr>
        </p:nvSpPr>
        <p:spPr>
          <a:xfrm>
            <a:off x="457200" y="1412875"/>
            <a:ext cx="8229600" cy="4895850"/>
          </a:xfrm>
        </p:spPr>
        <p:txBody>
          <a:bodyPr/>
          <a:lstStyle/>
          <a:p>
            <a:r>
              <a:rPr lang="zh-CN" altLang="en-US" dirty="0" smtClean="0">
                <a:solidFill>
                  <a:schemeClr val="tx2"/>
                </a:solidFill>
              </a:rPr>
              <a:t>系统在分析阶段建立的用例图有的可能表达不到操作用例，但正交设计就是分析到所有的操作用例。</a:t>
            </a:r>
            <a:endParaRPr lang="en-US" altLang="zh-CN" dirty="0" smtClean="0">
              <a:solidFill>
                <a:schemeClr val="tx2"/>
              </a:solidFill>
            </a:endParaRPr>
          </a:p>
          <a:p>
            <a:r>
              <a:rPr lang="zh-CN" altLang="en-US" dirty="0" smtClean="0">
                <a:solidFill>
                  <a:schemeClr val="tx2"/>
                </a:solidFill>
              </a:rPr>
              <a:t>因此设计人员可以根据需求对分析模型的每个用例考虑是否是“叶子”，是否有必要补充这些“叶子”。</a:t>
            </a:r>
          </a:p>
        </p:txBody>
      </p:sp>
      <p:sp>
        <p:nvSpPr>
          <p:cNvPr id="61444" name="灯片编号占位符 3"/>
          <p:cNvSpPr>
            <a:spLocks noGrp="1"/>
          </p:cNvSpPr>
          <p:nvPr>
            <p:ph type="sldNum" sz="quarter" idx="12"/>
          </p:nvPr>
        </p:nvSpPr>
        <p:spPr bwMode="auto">
          <a:noFill/>
          <a:ln>
            <a:miter lim="800000"/>
            <a:headEnd/>
            <a:tailEnd/>
          </a:ln>
        </p:spPr>
        <p:txBody>
          <a:bodyPr/>
          <a:lstStyle/>
          <a:p>
            <a:fld id="{A4AE9076-E462-4908-A5FC-8ED89852C352}" type="slidenum">
              <a:rPr lang="zh-CN" altLang="en-US"/>
              <a:pPr/>
              <a:t>58</a:t>
            </a:fld>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dirty="0"/>
              <a:t> </a:t>
            </a:r>
            <a:r>
              <a:rPr b="1" dirty="0"/>
              <a:t>②横向按执行链设计组件间关系</a:t>
            </a:r>
          </a:p>
        </p:txBody>
      </p:sp>
      <p:sp>
        <p:nvSpPr>
          <p:cNvPr id="3" name="内容占位符 2"/>
          <p:cNvSpPr>
            <a:spLocks noGrp="1"/>
          </p:cNvSpPr>
          <p:nvPr>
            <p:ph idx="1"/>
          </p:nvPr>
        </p:nvSpPr>
        <p:spPr>
          <a:xfrm>
            <a:off x="457200" y="1412875"/>
            <a:ext cx="8229600" cy="4895850"/>
          </a:xfrm>
        </p:spPr>
        <p:txBody>
          <a:bodyPr>
            <a:normAutofit lnSpcReduction="10000"/>
          </a:bodyPr>
          <a:lstStyle/>
          <a:p>
            <a:pPr>
              <a:defRPr/>
            </a:pPr>
            <a:r>
              <a:rPr lang="zh-CN" altLang="en-US" dirty="0" smtClean="0">
                <a:solidFill>
                  <a:schemeClr val="tx2"/>
                </a:solidFill>
              </a:rPr>
              <a:t>每条执行链都表达了其各层组件之间的依赖关系</a:t>
            </a:r>
            <a:r>
              <a:rPr lang="en-US" altLang="zh-CN" dirty="0" smtClean="0">
                <a:solidFill>
                  <a:schemeClr val="tx2"/>
                </a:solidFill>
              </a:rPr>
              <a:t>(</a:t>
            </a:r>
            <a:r>
              <a:rPr lang="zh-CN" altLang="en-US" dirty="0" smtClean="0">
                <a:solidFill>
                  <a:schemeClr val="tx2"/>
                </a:solidFill>
              </a:rPr>
              <a:t>消息传递</a:t>
            </a:r>
            <a:r>
              <a:rPr lang="en-US" altLang="zh-CN" dirty="0" smtClean="0">
                <a:solidFill>
                  <a:schemeClr val="tx2"/>
                </a:solidFill>
              </a:rPr>
              <a:t>)</a:t>
            </a:r>
            <a:r>
              <a:rPr lang="zh-CN" altLang="en-US" dirty="0" smtClean="0">
                <a:solidFill>
                  <a:schemeClr val="tx2"/>
                </a:solidFill>
              </a:rPr>
              <a:t>。通过对这种依赖关系的分析，为各组件分配行为。</a:t>
            </a:r>
          </a:p>
          <a:p>
            <a:pPr>
              <a:defRPr/>
            </a:pPr>
            <a:r>
              <a:rPr lang="zh-CN" altLang="en-US" dirty="0" smtClean="0">
                <a:solidFill>
                  <a:schemeClr val="tx2"/>
                </a:solidFill>
              </a:rPr>
              <a:t>先不考虑链间关系，也就是无论链间如何纠结，都要先解耦。这样做可以使设计人员集中精力来寻找层间组件的依赖关系</a:t>
            </a:r>
            <a:r>
              <a:rPr lang="en-US" altLang="zh-CN" dirty="0" smtClean="0">
                <a:solidFill>
                  <a:schemeClr val="tx2"/>
                </a:solidFill>
              </a:rPr>
              <a:t>(</a:t>
            </a:r>
            <a:r>
              <a:rPr lang="zh-CN" altLang="en-US" dirty="0" smtClean="0">
                <a:solidFill>
                  <a:schemeClr val="tx2"/>
                </a:solidFill>
              </a:rPr>
              <a:t>横向关系</a:t>
            </a:r>
            <a:r>
              <a:rPr lang="en-US" altLang="zh-CN" dirty="0" smtClean="0">
                <a:solidFill>
                  <a:schemeClr val="tx2"/>
                </a:solidFill>
              </a:rPr>
              <a:t>)</a:t>
            </a:r>
            <a:r>
              <a:rPr lang="zh-CN" altLang="en-US" dirty="0" smtClean="0">
                <a:solidFill>
                  <a:schemeClr val="tx2"/>
                </a:solidFill>
              </a:rPr>
              <a:t>。</a:t>
            </a:r>
          </a:p>
          <a:p>
            <a:pPr>
              <a:defRPr/>
            </a:pPr>
            <a:r>
              <a:rPr lang="zh-CN" altLang="en-US" dirty="0" smtClean="0">
                <a:solidFill>
                  <a:schemeClr val="tx2"/>
                </a:solidFill>
              </a:rPr>
              <a:t>第一步的按链分析会做很多重复性的工作，它遵循的核心理念是以重复换简单，以简单换清醒，以清醒换全面。每个层的整合设计就是下面纵向设计考虑的问题。</a:t>
            </a:r>
          </a:p>
          <a:p>
            <a:pPr>
              <a:defRPr/>
            </a:pPr>
            <a:r>
              <a:rPr lang="zh-CN" altLang="en-US" dirty="0" smtClean="0">
                <a:solidFill>
                  <a:schemeClr val="tx2"/>
                </a:solidFill>
              </a:rPr>
              <a:t>执行链的各层组件就是由事先的体系结构设计确定的。组件的选取决定于选定的企业架构。每层组件值守在自己的层内，在事件发生时忠实地执行自己的使命。</a:t>
            </a:r>
            <a:endParaRPr lang="zh-CN" altLang="en-US" dirty="0">
              <a:solidFill>
                <a:schemeClr val="tx2"/>
              </a:solidFill>
            </a:endParaRPr>
          </a:p>
        </p:txBody>
      </p:sp>
      <p:sp>
        <p:nvSpPr>
          <p:cNvPr id="62468" name="灯片编号占位符 3"/>
          <p:cNvSpPr>
            <a:spLocks noGrp="1"/>
          </p:cNvSpPr>
          <p:nvPr>
            <p:ph type="sldNum" sz="quarter" idx="12"/>
          </p:nvPr>
        </p:nvSpPr>
        <p:spPr bwMode="auto">
          <a:noFill/>
          <a:ln>
            <a:miter lim="800000"/>
            <a:headEnd/>
            <a:tailEnd/>
          </a:ln>
        </p:spPr>
        <p:txBody>
          <a:bodyPr/>
          <a:lstStyle/>
          <a:p>
            <a:fld id="{8C3BBE51-A9E0-4079-98CF-48872C6A041D}" type="slidenum">
              <a:rPr lang="zh-CN" altLang="en-US"/>
              <a:pPr/>
              <a:t>59</a:t>
            </a:fld>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normAutofit fontScale="90000"/>
          </a:bodyPr>
          <a:lstStyle/>
          <a:p>
            <a:r>
              <a:rPr lang="zh-CN" altLang="en-US" b="1" dirty="0" smtClean="0"/>
              <a:t>解决传统面向对象面临的难题</a:t>
            </a:r>
          </a:p>
        </p:txBody>
      </p:sp>
      <p:sp>
        <p:nvSpPr>
          <p:cNvPr id="12291" name="内容占位符 2"/>
          <p:cNvSpPr>
            <a:spLocks noGrp="1"/>
          </p:cNvSpPr>
          <p:nvPr>
            <p:ph sz="half" idx="1"/>
          </p:nvPr>
        </p:nvSpPr>
        <p:spPr/>
        <p:txBody>
          <a:bodyPr/>
          <a:lstStyle/>
          <a:p>
            <a:r>
              <a:rPr lang="zh-CN" altLang="en-US" sz="2400" dirty="0" smtClean="0">
                <a:solidFill>
                  <a:schemeClr val="tx2"/>
                </a:solidFill>
              </a:rPr>
              <a:t>任务管理子系统就是软件运行时的管理：</a:t>
            </a:r>
          </a:p>
          <a:p>
            <a:pPr lvl="1"/>
            <a:r>
              <a:rPr lang="zh-CN" altLang="en-US" dirty="0" smtClean="0"/>
              <a:t>事件的驱动管理</a:t>
            </a:r>
          </a:p>
          <a:p>
            <a:pPr lvl="1"/>
            <a:r>
              <a:rPr lang="zh-CN" altLang="en-US" dirty="0" smtClean="0"/>
              <a:t>网络传输及安全管理</a:t>
            </a:r>
          </a:p>
          <a:p>
            <a:pPr lvl="1"/>
            <a:r>
              <a:rPr lang="zh-CN" altLang="en-US" dirty="0" smtClean="0"/>
              <a:t>对象生命周期管理</a:t>
            </a:r>
          </a:p>
          <a:p>
            <a:pPr lvl="1"/>
            <a:r>
              <a:rPr lang="zh-CN" altLang="en-US" dirty="0" smtClean="0"/>
              <a:t>多线程并发管理</a:t>
            </a:r>
          </a:p>
          <a:p>
            <a:pPr lvl="1"/>
            <a:r>
              <a:rPr lang="zh-CN" altLang="en-US" dirty="0" smtClean="0"/>
              <a:t>异常管理</a:t>
            </a:r>
          </a:p>
          <a:p>
            <a:pPr lvl="1"/>
            <a:r>
              <a:rPr lang="en-US" altLang="zh-CN" dirty="0" smtClean="0"/>
              <a:t>OR</a:t>
            </a:r>
            <a:r>
              <a:rPr lang="zh-CN" altLang="en-US" dirty="0" smtClean="0"/>
              <a:t>映射管理</a:t>
            </a:r>
          </a:p>
          <a:p>
            <a:pPr lvl="1"/>
            <a:r>
              <a:rPr lang="zh-CN" altLang="en-US" dirty="0" smtClean="0"/>
              <a:t>事务管理</a:t>
            </a:r>
          </a:p>
          <a:p>
            <a:pPr lvl="1"/>
            <a:r>
              <a:rPr lang="zh-CN" altLang="en-US" dirty="0" smtClean="0"/>
              <a:t>数据安全管理</a:t>
            </a:r>
          </a:p>
          <a:p>
            <a:pPr lvl="1"/>
            <a:r>
              <a:rPr lang="zh-CN" altLang="en-US" dirty="0" smtClean="0"/>
              <a:t>缓冲机制管理</a:t>
            </a:r>
          </a:p>
          <a:p>
            <a:endParaRPr lang="zh-CN" altLang="en-US" sz="2400" dirty="0" smtClean="0"/>
          </a:p>
        </p:txBody>
      </p:sp>
      <p:sp>
        <p:nvSpPr>
          <p:cNvPr id="12292" name="内容占位符 7"/>
          <p:cNvSpPr>
            <a:spLocks noGrp="1"/>
          </p:cNvSpPr>
          <p:nvPr>
            <p:ph sz="half" idx="2"/>
          </p:nvPr>
        </p:nvSpPr>
        <p:spPr/>
        <p:txBody>
          <a:bodyPr/>
          <a:lstStyle/>
          <a:p>
            <a:r>
              <a:rPr lang="zh-CN" altLang="en-US" sz="2000" dirty="0" smtClean="0">
                <a:solidFill>
                  <a:schemeClr val="tx2"/>
                </a:solidFill>
              </a:rPr>
              <a:t>它涉及操作系统的内核及网络的底层技术，设计难度远大于领域问题本身的设计。</a:t>
            </a:r>
            <a:endParaRPr lang="en-US" altLang="zh-CN" sz="2000" dirty="0" smtClean="0">
              <a:solidFill>
                <a:schemeClr val="tx2"/>
              </a:solidFill>
            </a:endParaRPr>
          </a:p>
          <a:p>
            <a:r>
              <a:rPr lang="zh-CN" altLang="en-US" sz="2000" dirty="0" smtClean="0">
                <a:solidFill>
                  <a:schemeClr val="tx2"/>
                </a:solidFill>
              </a:rPr>
              <a:t>在架构技术诞生之前， “任务管理”这部分高层设计要由软件设计者自行完成，由于实现技术难度太大，使整个软件的质量和效率不可能达到期望效果，往往造成超预算、超预期、质量差，以致项目失败的主要原因就在于此。架构提供了高层管理的基础。极大地降低了高层设计的难度。</a:t>
            </a:r>
          </a:p>
          <a:p>
            <a:endParaRPr lang="zh-CN" altLang="en-US" sz="2000" dirty="0" smtClean="0"/>
          </a:p>
        </p:txBody>
      </p:sp>
      <p:sp>
        <p:nvSpPr>
          <p:cNvPr id="12293" name="灯片编号占位符 3"/>
          <p:cNvSpPr>
            <a:spLocks noGrp="1"/>
          </p:cNvSpPr>
          <p:nvPr>
            <p:ph type="sldNum" sz="quarter" idx="12"/>
          </p:nvPr>
        </p:nvSpPr>
        <p:spPr bwMode="auto">
          <a:noFill/>
          <a:ln>
            <a:miter lim="800000"/>
            <a:headEnd/>
            <a:tailEnd/>
          </a:ln>
        </p:spPr>
        <p:txBody>
          <a:bodyPr/>
          <a:lstStyle/>
          <a:p>
            <a:fld id="{E2A8EB76-AB24-42B1-BE54-57E4DC5AF0B3}" type="slidenum">
              <a:rPr lang="zh-CN" altLang="en-US"/>
              <a:pPr/>
              <a:t>6</a:t>
            </a:fld>
            <a:endParaRPr lang="zh-CN" alt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③ 纵向按</a:t>
            </a:r>
            <a:r>
              <a:rPr lang="en-US" altLang="zh-CN" b="1" dirty="0"/>
              <a:t>MVE</a:t>
            </a:r>
            <a:r>
              <a:rPr b="1" dirty="0"/>
              <a:t>三层结构设计</a:t>
            </a:r>
          </a:p>
        </p:txBody>
      </p:sp>
      <p:sp>
        <p:nvSpPr>
          <p:cNvPr id="3" name="内容占位符 2"/>
          <p:cNvSpPr>
            <a:spLocks noGrp="1"/>
          </p:cNvSpPr>
          <p:nvPr>
            <p:ph idx="1"/>
          </p:nvPr>
        </p:nvSpPr>
        <p:spPr>
          <a:xfrm>
            <a:off x="457200" y="1412875"/>
            <a:ext cx="8229600" cy="4895850"/>
          </a:xfrm>
        </p:spPr>
        <p:txBody>
          <a:bodyPr>
            <a:normAutofit fontScale="92500" lnSpcReduction="20000"/>
          </a:bodyPr>
          <a:lstStyle/>
          <a:p>
            <a:pPr>
              <a:defRPr/>
            </a:pPr>
            <a:r>
              <a:rPr lang="zh-CN" altLang="en-US" dirty="0" smtClean="0">
                <a:solidFill>
                  <a:schemeClr val="tx2"/>
                </a:solidFill>
              </a:rPr>
              <a:t>在横向按执行链寻找完组件之间的依赖关系后，按纵向四个层进行层内的结构设计。由于层间是隔离的，每个层可独立进行，达到层间分离、链间综合。</a:t>
            </a:r>
          </a:p>
          <a:p>
            <a:pPr>
              <a:defRPr/>
            </a:pPr>
            <a:r>
              <a:rPr lang="zh-CN" altLang="en-US" dirty="0" smtClean="0">
                <a:solidFill>
                  <a:schemeClr val="tx2"/>
                </a:solidFill>
              </a:rPr>
              <a:t>层间隔离：</a:t>
            </a:r>
            <a:r>
              <a:rPr lang="en-US" altLang="zh-CN" dirty="0" smtClean="0">
                <a:solidFill>
                  <a:schemeClr val="tx2"/>
                </a:solidFill>
              </a:rPr>
              <a:t>MVC</a:t>
            </a:r>
            <a:r>
              <a:rPr lang="zh-CN" altLang="en-US" dirty="0" smtClean="0">
                <a:solidFill>
                  <a:schemeClr val="tx2"/>
                </a:solidFill>
              </a:rPr>
              <a:t>分层的目的，就是为不同的层提供隔离的空间；而架构为不同层提供了相应的组件。</a:t>
            </a:r>
            <a:r>
              <a:rPr lang="en-US" altLang="zh-CN" dirty="0" smtClean="0">
                <a:solidFill>
                  <a:schemeClr val="tx2"/>
                </a:solidFill>
              </a:rPr>
              <a:t>MVC</a:t>
            </a:r>
            <a:r>
              <a:rPr lang="zh-CN" altLang="en-US" dirty="0" smtClean="0">
                <a:solidFill>
                  <a:schemeClr val="tx2"/>
                </a:solidFill>
              </a:rPr>
              <a:t>是将同类组件组合在同一个空间里，方便开发和维护。</a:t>
            </a:r>
            <a:r>
              <a:rPr lang="en-US" altLang="zh-CN" dirty="0" smtClean="0">
                <a:solidFill>
                  <a:schemeClr val="tx2"/>
                </a:solidFill>
              </a:rPr>
              <a:t>SSH</a:t>
            </a:r>
            <a:r>
              <a:rPr lang="zh-CN" altLang="en-US" dirty="0" smtClean="0">
                <a:solidFill>
                  <a:schemeClr val="tx2"/>
                </a:solidFill>
              </a:rPr>
              <a:t>组合框架，空间的隔离更是清晰。</a:t>
            </a:r>
            <a:r>
              <a:rPr lang="en-US" altLang="zh-CN" dirty="0" smtClean="0">
                <a:solidFill>
                  <a:schemeClr val="tx2"/>
                </a:solidFill>
              </a:rPr>
              <a:t>Struts</a:t>
            </a:r>
            <a:r>
              <a:rPr lang="zh-CN" altLang="en-US" dirty="0" smtClean="0">
                <a:solidFill>
                  <a:schemeClr val="tx2"/>
                </a:solidFill>
              </a:rPr>
              <a:t>管理</a:t>
            </a:r>
            <a:r>
              <a:rPr lang="en-US" altLang="zh-CN" dirty="0" smtClean="0">
                <a:solidFill>
                  <a:schemeClr val="tx2"/>
                </a:solidFill>
              </a:rPr>
              <a:t>Web</a:t>
            </a:r>
            <a:r>
              <a:rPr lang="zh-CN" altLang="en-US" dirty="0" smtClean="0">
                <a:solidFill>
                  <a:schemeClr val="tx2"/>
                </a:solidFill>
              </a:rPr>
              <a:t>层事件的驱动和响应，即提供</a:t>
            </a:r>
            <a:r>
              <a:rPr lang="en-US" altLang="zh-CN" dirty="0" smtClean="0">
                <a:solidFill>
                  <a:schemeClr val="tx2"/>
                </a:solidFill>
              </a:rPr>
              <a:t>C</a:t>
            </a:r>
            <a:r>
              <a:rPr lang="zh-CN" altLang="en-US" dirty="0" smtClean="0">
                <a:solidFill>
                  <a:schemeClr val="tx2"/>
                </a:solidFill>
              </a:rPr>
              <a:t>层来配置</a:t>
            </a:r>
            <a:r>
              <a:rPr lang="en-US" altLang="zh-CN" dirty="0" smtClean="0">
                <a:solidFill>
                  <a:schemeClr val="tx2"/>
                </a:solidFill>
              </a:rPr>
              <a:t>V/M</a:t>
            </a:r>
            <a:r>
              <a:rPr lang="zh-CN" altLang="en-US" dirty="0" smtClean="0">
                <a:solidFill>
                  <a:schemeClr val="tx2"/>
                </a:solidFill>
              </a:rPr>
              <a:t>路由；</a:t>
            </a:r>
            <a:r>
              <a:rPr lang="en-US" altLang="zh-CN" dirty="0" smtClean="0">
                <a:solidFill>
                  <a:schemeClr val="tx2"/>
                </a:solidFill>
              </a:rPr>
              <a:t>Hibernate</a:t>
            </a:r>
            <a:r>
              <a:rPr lang="zh-CN" altLang="en-US" dirty="0" smtClean="0">
                <a:solidFill>
                  <a:schemeClr val="tx2"/>
                </a:solidFill>
              </a:rPr>
              <a:t>管理</a:t>
            </a:r>
            <a:r>
              <a:rPr lang="en-US" altLang="zh-CN" dirty="0" smtClean="0">
                <a:solidFill>
                  <a:schemeClr val="tx2"/>
                </a:solidFill>
              </a:rPr>
              <a:t>DAO</a:t>
            </a:r>
            <a:r>
              <a:rPr lang="zh-CN" altLang="en-US" dirty="0" smtClean="0">
                <a:solidFill>
                  <a:schemeClr val="tx2"/>
                </a:solidFill>
              </a:rPr>
              <a:t>层，提供</a:t>
            </a:r>
            <a:r>
              <a:rPr lang="en-US" altLang="zh-CN" dirty="0" smtClean="0">
                <a:solidFill>
                  <a:schemeClr val="tx2"/>
                </a:solidFill>
              </a:rPr>
              <a:t>O/R</a:t>
            </a:r>
            <a:r>
              <a:rPr lang="zh-CN" altLang="en-US" dirty="0" smtClean="0">
                <a:solidFill>
                  <a:schemeClr val="tx2"/>
                </a:solidFill>
              </a:rPr>
              <a:t>映射建立数据对象与资源层的联系；资源层由</a:t>
            </a:r>
            <a:r>
              <a:rPr lang="en-US" altLang="zh-CN" dirty="0" smtClean="0">
                <a:solidFill>
                  <a:schemeClr val="tx2"/>
                </a:solidFill>
              </a:rPr>
              <a:t>DBMS</a:t>
            </a:r>
            <a:r>
              <a:rPr lang="zh-CN" altLang="en-US" dirty="0" smtClean="0">
                <a:solidFill>
                  <a:schemeClr val="tx2"/>
                </a:solidFill>
              </a:rPr>
              <a:t>管理；</a:t>
            </a:r>
            <a:r>
              <a:rPr lang="en-US" altLang="zh-CN" dirty="0" smtClean="0">
                <a:solidFill>
                  <a:schemeClr val="tx2"/>
                </a:solidFill>
              </a:rPr>
              <a:t>Spring</a:t>
            </a:r>
            <a:r>
              <a:rPr lang="zh-CN" altLang="en-US" dirty="0" smtClean="0">
                <a:solidFill>
                  <a:schemeClr val="tx2"/>
                </a:solidFill>
              </a:rPr>
              <a:t>管理事件的执行链即业务层。</a:t>
            </a:r>
          </a:p>
          <a:p>
            <a:pPr>
              <a:defRPr/>
            </a:pPr>
            <a:r>
              <a:rPr lang="zh-CN" altLang="en-US" dirty="0" smtClean="0">
                <a:solidFill>
                  <a:schemeClr val="tx2"/>
                </a:solidFill>
              </a:rPr>
              <a:t>链间综合：就是对在同一层内的对象进行总体设计。解决按链分解时存在的对象冗余。链间综合就是对层内的对象应用合并、接口、继承、关联、组合、多态等技术进行结构设计，优化软件结构。</a:t>
            </a:r>
            <a:endParaRPr lang="zh-CN" altLang="en-US" dirty="0">
              <a:solidFill>
                <a:schemeClr val="tx2"/>
              </a:solidFill>
            </a:endParaRPr>
          </a:p>
        </p:txBody>
      </p:sp>
      <p:sp>
        <p:nvSpPr>
          <p:cNvPr id="63492" name="灯片编号占位符 3"/>
          <p:cNvSpPr>
            <a:spLocks noGrp="1"/>
          </p:cNvSpPr>
          <p:nvPr>
            <p:ph type="sldNum" sz="quarter" idx="12"/>
          </p:nvPr>
        </p:nvSpPr>
        <p:spPr bwMode="auto">
          <a:noFill/>
          <a:ln>
            <a:miter lim="800000"/>
            <a:headEnd/>
            <a:tailEnd/>
          </a:ln>
        </p:spPr>
        <p:txBody>
          <a:bodyPr/>
          <a:lstStyle/>
          <a:p>
            <a:fld id="{3E439074-ECAB-40A7-BC36-8E97B7E4356D}" type="slidenum">
              <a:rPr lang="zh-CN" altLang="en-US"/>
              <a:pPr/>
              <a:t>60</a:t>
            </a:fld>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④ 层间进行配置</a:t>
            </a:r>
          </a:p>
        </p:txBody>
      </p:sp>
      <p:sp>
        <p:nvSpPr>
          <p:cNvPr id="64515" name="内容占位符 2"/>
          <p:cNvSpPr>
            <a:spLocks noGrp="1"/>
          </p:cNvSpPr>
          <p:nvPr>
            <p:ph idx="1"/>
          </p:nvPr>
        </p:nvSpPr>
        <p:spPr>
          <a:xfrm>
            <a:off x="457200" y="1412875"/>
            <a:ext cx="8229600" cy="4895850"/>
          </a:xfrm>
        </p:spPr>
        <p:txBody>
          <a:bodyPr/>
          <a:lstStyle/>
          <a:p>
            <a:r>
              <a:rPr lang="zh-CN" altLang="en-US" dirty="0" smtClean="0">
                <a:solidFill>
                  <a:schemeClr val="tx2"/>
                </a:solidFill>
              </a:rPr>
              <a:t>系统从</a:t>
            </a:r>
            <a:r>
              <a:rPr lang="en-US" altLang="zh-CN" dirty="0" smtClean="0">
                <a:solidFill>
                  <a:schemeClr val="tx2"/>
                </a:solidFill>
              </a:rPr>
              <a:t>OOA</a:t>
            </a:r>
            <a:r>
              <a:rPr lang="zh-CN" altLang="en-US" dirty="0" smtClean="0">
                <a:solidFill>
                  <a:schemeClr val="tx2"/>
                </a:solidFill>
              </a:rPr>
              <a:t>进行分解之后，分解出的视图层</a:t>
            </a:r>
            <a:r>
              <a:rPr lang="en-US" altLang="zh-CN" dirty="0" smtClean="0">
                <a:solidFill>
                  <a:schemeClr val="tx2"/>
                </a:solidFill>
              </a:rPr>
              <a:t>V</a:t>
            </a:r>
            <a:r>
              <a:rPr lang="zh-CN" altLang="en-US" dirty="0" smtClean="0">
                <a:solidFill>
                  <a:schemeClr val="tx2"/>
                </a:solidFill>
              </a:rPr>
              <a:t>、逻辑层</a:t>
            </a:r>
            <a:r>
              <a:rPr lang="en-US" altLang="zh-CN" dirty="0" smtClean="0">
                <a:solidFill>
                  <a:schemeClr val="tx2"/>
                </a:solidFill>
              </a:rPr>
              <a:t>M</a:t>
            </a:r>
            <a:r>
              <a:rPr lang="zh-CN" altLang="en-US" dirty="0" smtClean="0">
                <a:solidFill>
                  <a:schemeClr val="tx2"/>
                </a:solidFill>
              </a:rPr>
              <a:t>和资源层</a:t>
            </a:r>
            <a:r>
              <a:rPr lang="en-US" altLang="zh-CN" dirty="0" smtClean="0">
                <a:solidFill>
                  <a:schemeClr val="tx2"/>
                </a:solidFill>
              </a:rPr>
              <a:t>E</a:t>
            </a:r>
            <a:r>
              <a:rPr lang="zh-CN" altLang="en-US" dirty="0" smtClean="0">
                <a:solidFill>
                  <a:schemeClr val="tx2"/>
                </a:solidFill>
              </a:rPr>
              <a:t>，三个部分从设计到实现，可以在总工程师的协调下交由三个开发团队一竿子到底分别完成。</a:t>
            </a:r>
            <a:endParaRPr lang="en-US" altLang="zh-CN" dirty="0" smtClean="0">
              <a:solidFill>
                <a:schemeClr val="tx2"/>
              </a:solidFill>
            </a:endParaRPr>
          </a:p>
          <a:p>
            <a:r>
              <a:rPr lang="zh-CN" altLang="en-US" dirty="0" smtClean="0">
                <a:solidFill>
                  <a:schemeClr val="tx2"/>
                </a:solidFill>
              </a:rPr>
              <a:t>其中有三个配置是由三个团队高层处理：一个是</a:t>
            </a:r>
            <a:r>
              <a:rPr lang="en-US" altLang="zh-CN" dirty="0" smtClean="0">
                <a:solidFill>
                  <a:schemeClr val="tx2"/>
                </a:solidFill>
              </a:rPr>
              <a:t>V/M</a:t>
            </a:r>
            <a:r>
              <a:rPr lang="zh-CN" altLang="en-US" dirty="0" smtClean="0">
                <a:solidFill>
                  <a:schemeClr val="tx2"/>
                </a:solidFill>
              </a:rPr>
              <a:t>层间的映射控制器</a:t>
            </a:r>
            <a:r>
              <a:rPr lang="en-US" altLang="zh-CN" dirty="0" smtClean="0">
                <a:solidFill>
                  <a:schemeClr val="tx2"/>
                </a:solidFill>
              </a:rPr>
              <a:t>C</a:t>
            </a:r>
            <a:r>
              <a:rPr lang="zh-CN" altLang="en-US" dirty="0" smtClean="0">
                <a:solidFill>
                  <a:schemeClr val="tx2"/>
                </a:solidFill>
              </a:rPr>
              <a:t>；一个是</a:t>
            </a:r>
            <a:r>
              <a:rPr lang="en-US" altLang="zh-CN" dirty="0" smtClean="0">
                <a:solidFill>
                  <a:schemeClr val="tx2"/>
                </a:solidFill>
              </a:rPr>
              <a:t>M/E</a:t>
            </a:r>
            <a:r>
              <a:rPr lang="zh-CN" altLang="en-US" dirty="0" smtClean="0">
                <a:solidFill>
                  <a:schemeClr val="tx2"/>
                </a:solidFill>
              </a:rPr>
              <a:t>之间的映射</a:t>
            </a:r>
            <a:r>
              <a:rPr lang="en-US" altLang="zh-CN" dirty="0" smtClean="0">
                <a:solidFill>
                  <a:schemeClr val="tx2"/>
                </a:solidFill>
              </a:rPr>
              <a:t>O/R</a:t>
            </a:r>
            <a:r>
              <a:rPr lang="zh-CN" altLang="en-US" dirty="0" smtClean="0">
                <a:solidFill>
                  <a:schemeClr val="tx2"/>
                </a:solidFill>
              </a:rPr>
              <a:t>配置；再一个是业务层的事件执行链配置。</a:t>
            </a:r>
          </a:p>
          <a:p>
            <a:endParaRPr lang="zh-CN" altLang="en-US" dirty="0" smtClean="0"/>
          </a:p>
        </p:txBody>
      </p:sp>
      <p:sp>
        <p:nvSpPr>
          <p:cNvPr id="64516" name="灯片编号占位符 3"/>
          <p:cNvSpPr>
            <a:spLocks noGrp="1"/>
          </p:cNvSpPr>
          <p:nvPr>
            <p:ph type="sldNum" sz="quarter" idx="12"/>
          </p:nvPr>
        </p:nvSpPr>
        <p:spPr bwMode="auto">
          <a:noFill/>
          <a:ln>
            <a:miter lim="800000"/>
            <a:headEnd/>
            <a:tailEnd/>
          </a:ln>
        </p:spPr>
        <p:txBody>
          <a:bodyPr/>
          <a:lstStyle/>
          <a:p>
            <a:fld id="{CA0DF96B-7AFA-46B4-B779-4B0FAF67CD03}" type="slidenum">
              <a:rPr lang="zh-CN" altLang="en-US"/>
              <a:pPr/>
              <a:t>61</a:t>
            </a:fld>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66870" y="500042"/>
            <a:ext cx="7848600" cy="609600"/>
          </a:xfrm>
        </p:spPr>
        <p:txBody>
          <a:bodyPr>
            <a:normAutofit/>
          </a:bodyPr>
          <a:lstStyle/>
          <a:p>
            <a:pPr>
              <a:defRPr/>
            </a:pPr>
            <a:r>
              <a:rPr b="1" dirty="0"/>
              <a:t>利用架构可以简化软件体系结构的设计</a:t>
            </a:r>
          </a:p>
        </p:txBody>
      </p:sp>
      <p:sp>
        <p:nvSpPr>
          <p:cNvPr id="3" name="内容占位符 2"/>
          <p:cNvSpPr>
            <a:spLocks noGrp="1"/>
          </p:cNvSpPr>
          <p:nvPr>
            <p:ph idx="1"/>
          </p:nvPr>
        </p:nvSpPr>
        <p:spPr>
          <a:xfrm>
            <a:off x="457200" y="1412875"/>
            <a:ext cx="8229600" cy="4895850"/>
          </a:xfrm>
        </p:spPr>
        <p:txBody>
          <a:bodyPr>
            <a:normAutofit/>
          </a:bodyPr>
          <a:lstStyle/>
          <a:p>
            <a:pPr>
              <a:defRPr/>
            </a:pPr>
            <a:r>
              <a:rPr lang="zh-CN" altLang="en-US" dirty="0">
                <a:solidFill>
                  <a:schemeClr val="tx2"/>
                </a:solidFill>
              </a:rPr>
              <a:t>软件架构与软件</a:t>
            </a:r>
            <a:r>
              <a:rPr lang="zh-CN" altLang="en-US" dirty="0" smtClean="0">
                <a:solidFill>
                  <a:schemeClr val="tx2"/>
                </a:solidFill>
              </a:rPr>
              <a:t>体系结构既密切</a:t>
            </a:r>
            <a:r>
              <a:rPr lang="zh-CN" altLang="en-US" dirty="0">
                <a:solidFill>
                  <a:schemeClr val="tx2"/>
                </a:solidFill>
              </a:rPr>
              <a:t>联系又有区别，利用架构可以简化软件体系结构的设计。</a:t>
            </a:r>
          </a:p>
          <a:p>
            <a:pPr lvl="1">
              <a:defRPr/>
            </a:pPr>
            <a:r>
              <a:rPr lang="zh-CN" altLang="en-US" dirty="0" smtClean="0"/>
              <a:t>软件</a:t>
            </a:r>
            <a:r>
              <a:rPr lang="zh-CN" altLang="en-US" dirty="0"/>
              <a:t>体系结构就是软件的基础环境，如同建筑上的基础设施。体系结构设计优先于领域问题的结构设计，体系结构确定后就圈定了领域问题的设计走向。</a:t>
            </a:r>
          </a:p>
          <a:p>
            <a:pPr lvl="1">
              <a:defRPr/>
            </a:pPr>
            <a:r>
              <a:rPr lang="zh-CN" altLang="en-US" dirty="0"/>
              <a:t>软件体系结构与很多因素相关，除软件自身的结构以外，还包括硬件和网络结构、设计模式、组件模型</a:t>
            </a:r>
            <a:r>
              <a:rPr lang="zh-CN" altLang="en-US" dirty="0" smtClean="0"/>
              <a:t>等。</a:t>
            </a:r>
            <a:endParaRPr lang="en-US" altLang="zh-CN" dirty="0" smtClean="0"/>
          </a:p>
          <a:p>
            <a:pPr lvl="1">
              <a:defRPr/>
            </a:pPr>
            <a:r>
              <a:rPr lang="zh-CN" altLang="en-US" dirty="0" smtClean="0"/>
              <a:t>软件</a:t>
            </a:r>
            <a:r>
              <a:rPr lang="zh-CN" altLang="en-US" dirty="0"/>
              <a:t>体系结构设计是软件工程领域中一门专项的研究。</a:t>
            </a:r>
          </a:p>
          <a:p>
            <a:pPr>
              <a:defRPr/>
            </a:pPr>
            <a:endParaRPr lang="zh-CN" altLang="en-US" dirty="0"/>
          </a:p>
        </p:txBody>
      </p:sp>
      <p:sp>
        <p:nvSpPr>
          <p:cNvPr id="65540" name="灯片编号占位符 3"/>
          <p:cNvSpPr>
            <a:spLocks noGrp="1"/>
          </p:cNvSpPr>
          <p:nvPr>
            <p:ph type="sldNum" sz="quarter" idx="12"/>
          </p:nvPr>
        </p:nvSpPr>
        <p:spPr bwMode="auto">
          <a:noFill/>
          <a:ln>
            <a:miter lim="800000"/>
            <a:headEnd/>
            <a:tailEnd/>
          </a:ln>
        </p:spPr>
        <p:txBody>
          <a:bodyPr/>
          <a:lstStyle/>
          <a:p>
            <a:fld id="{01943087-6544-41B8-AE24-7D5ECB9FBD46}" type="slidenum">
              <a:rPr lang="zh-CN" altLang="en-US"/>
              <a:pPr/>
              <a:t>62</a:t>
            </a:fld>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66870" y="247632"/>
            <a:ext cx="7848600" cy="609600"/>
          </a:xfrm>
        </p:spPr>
        <p:txBody>
          <a:bodyPr>
            <a:normAutofit fontScale="90000"/>
          </a:bodyPr>
          <a:lstStyle/>
          <a:p>
            <a:pPr>
              <a:defRPr/>
            </a:pPr>
            <a:r>
              <a:rPr b="1" dirty="0" smtClean="0"/>
              <a:t>从应用的角度简单列出与软件</a:t>
            </a:r>
            <a:r>
              <a:rPr lang="en-US" b="1" dirty="0" smtClean="0"/>
              <a:t/>
            </a:r>
            <a:br>
              <a:rPr lang="en-US" b="1" dirty="0" smtClean="0"/>
            </a:br>
            <a:r>
              <a:rPr b="1" dirty="0" smtClean="0"/>
              <a:t>体系结构设计的有关问题</a:t>
            </a:r>
            <a:endParaRPr b="1" dirty="0"/>
          </a:p>
        </p:txBody>
      </p:sp>
      <p:sp>
        <p:nvSpPr>
          <p:cNvPr id="3" name="内容占位符 2"/>
          <p:cNvSpPr>
            <a:spLocks noGrp="1"/>
          </p:cNvSpPr>
          <p:nvPr>
            <p:ph idx="1"/>
          </p:nvPr>
        </p:nvSpPr>
        <p:spPr>
          <a:xfrm>
            <a:off x="457200" y="1412875"/>
            <a:ext cx="8229600" cy="4895850"/>
          </a:xfrm>
        </p:spPr>
        <p:txBody>
          <a:bodyPr>
            <a:normAutofit fontScale="92500" lnSpcReduction="10000"/>
          </a:bodyPr>
          <a:lstStyle/>
          <a:p>
            <a:pPr>
              <a:defRPr/>
            </a:pPr>
            <a:r>
              <a:rPr lang="zh-CN" altLang="en-US" dirty="0">
                <a:solidFill>
                  <a:schemeClr val="tx2"/>
                </a:solidFill>
              </a:rPr>
              <a:t>基于架构的体系结构设计具体内容包括：分层结构设计、确定架构与组件、软硬件运行环境设计、领域问题结构划分等。</a:t>
            </a:r>
            <a:endParaRPr lang="en-US" altLang="zh-CN" dirty="0">
              <a:solidFill>
                <a:schemeClr val="tx2"/>
              </a:solidFill>
            </a:endParaRPr>
          </a:p>
          <a:p>
            <a:pPr lvl="1">
              <a:defRPr/>
            </a:pPr>
            <a:r>
              <a:rPr lang="zh-CN" altLang="en-US" dirty="0" smtClean="0"/>
              <a:t>是单机版</a:t>
            </a:r>
            <a:r>
              <a:rPr lang="en-US" altLang="zh-CN" dirty="0" smtClean="0"/>
              <a:t>(</a:t>
            </a:r>
            <a:r>
              <a:rPr lang="zh-CN" altLang="en-US" dirty="0" smtClean="0"/>
              <a:t>桌面</a:t>
            </a:r>
            <a:r>
              <a:rPr lang="en-US" altLang="zh-CN" dirty="0" smtClean="0"/>
              <a:t>)</a:t>
            </a:r>
            <a:r>
              <a:rPr lang="zh-CN" altLang="en-US" dirty="0" smtClean="0"/>
              <a:t>还是分布式</a:t>
            </a:r>
            <a:r>
              <a:rPr lang="en-US" altLang="zh-CN" dirty="0" smtClean="0"/>
              <a:t>(Web)</a:t>
            </a:r>
            <a:r>
              <a:rPr lang="zh-CN" altLang="en-US" dirty="0" smtClean="0"/>
              <a:t>？是</a:t>
            </a:r>
            <a:r>
              <a:rPr lang="en-US" altLang="zh-CN" dirty="0" smtClean="0"/>
              <a:t>C/S</a:t>
            </a:r>
            <a:r>
              <a:rPr lang="zh-CN" altLang="en-US" dirty="0" smtClean="0"/>
              <a:t>还是</a:t>
            </a:r>
            <a:r>
              <a:rPr lang="en-US" altLang="zh-CN" dirty="0" smtClean="0"/>
              <a:t>B/S</a:t>
            </a:r>
            <a:r>
              <a:rPr lang="zh-CN" altLang="en-US" dirty="0" smtClean="0"/>
              <a:t>？是</a:t>
            </a:r>
            <a:r>
              <a:rPr lang="en-US" altLang="zh-CN" dirty="0" smtClean="0"/>
              <a:t>P2P</a:t>
            </a:r>
            <a:r>
              <a:rPr lang="zh-CN" altLang="en-US" dirty="0" smtClean="0"/>
              <a:t>还是</a:t>
            </a:r>
            <a:r>
              <a:rPr lang="en-US" altLang="zh-CN" dirty="0" smtClean="0"/>
              <a:t>B2B</a:t>
            </a:r>
            <a:r>
              <a:rPr lang="zh-CN" altLang="en-US" dirty="0" smtClean="0"/>
              <a:t>或</a:t>
            </a:r>
            <a:r>
              <a:rPr lang="en-US" altLang="zh-CN" dirty="0" smtClean="0"/>
              <a:t>B2C</a:t>
            </a:r>
            <a:r>
              <a:rPr lang="zh-CN" altLang="en-US" dirty="0" smtClean="0"/>
              <a:t>？是单一平台还是跨平台？</a:t>
            </a:r>
          </a:p>
          <a:p>
            <a:pPr lvl="1">
              <a:defRPr/>
            </a:pPr>
            <a:r>
              <a:rPr lang="zh-CN" altLang="en-US" dirty="0" smtClean="0"/>
              <a:t>操作系统、网络协议、开发语言、</a:t>
            </a:r>
            <a:r>
              <a:rPr lang="en-US" altLang="zh-CN" dirty="0" smtClean="0"/>
              <a:t>Web</a:t>
            </a:r>
            <a:r>
              <a:rPr lang="zh-CN" altLang="en-US" dirty="0" smtClean="0"/>
              <a:t>服务器、数据库系统等平台的选择；</a:t>
            </a:r>
          </a:p>
          <a:p>
            <a:pPr lvl="1">
              <a:defRPr/>
            </a:pPr>
            <a:r>
              <a:rPr lang="zh-CN" altLang="en-US" dirty="0" smtClean="0"/>
              <a:t>是两层、三层还是多层</a:t>
            </a:r>
            <a:r>
              <a:rPr lang="en-US" altLang="zh-CN" dirty="0" smtClean="0"/>
              <a:t>?</a:t>
            </a:r>
            <a:r>
              <a:rPr lang="zh-CN" altLang="en-US" dirty="0" smtClean="0"/>
              <a:t>采用什么样的架构或框架？每层应用什么组件？ 层间如何映射？</a:t>
            </a:r>
          </a:p>
          <a:p>
            <a:pPr lvl="1">
              <a:defRPr/>
            </a:pPr>
            <a:r>
              <a:rPr lang="zh-CN" altLang="en-US" dirty="0" smtClean="0"/>
              <a:t>子系统的划分：按功能划分？按组件类别划分？按分层结构划分？</a:t>
            </a:r>
          </a:p>
          <a:p>
            <a:pPr lvl="1">
              <a:defRPr/>
            </a:pPr>
            <a:r>
              <a:rPr lang="zh-CN" altLang="en-US" dirty="0" smtClean="0"/>
              <a:t>什么样的工作模式：工作流</a:t>
            </a:r>
            <a:r>
              <a:rPr lang="en-US" altLang="zh-CN" dirty="0" smtClean="0"/>
              <a:t>workflow</a:t>
            </a:r>
            <a:r>
              <a:rPr lang="zh-CN" altLang="en-US" dirty="0" smtClean="0"/>
              <a:t>？页面流</a:t>
            </a:r>
            <a:r>
              <a:rPr lang="en-US" altLang="zh-CN" dirty="0" err="1" smtClean="0"/>
              <a:t>Pageflow</a:t>
            </a:r>
            <a:r>
              <a:rPr lang="en-US" altLang="zh-CN" dirty="0" smtClean="0"/>
              <a:t> </a:t>
            </a:r>
            <a:r>
              <a:rPr lang="zh-CN" altLang="en-US" dirty="0" smtClean="0"/>
              <a:t>？业务流程</a:t>
            </a:r>
            <a:r>
              <a:rPr lang="en-US" altLang="zh-CN" dirty="0" smtClean="0"/>
              <a:t>BPM(Business Process Management)</a:t>
            </a:r>
            <a:r>
              <a:rPr lang="zh-CN" altLang="en-US" dirty="0" smtClean="0"/>
              <a:t>？一般的</a:t>
            </a:r>
            <a:r>
              <a:rPr lang="en-US" altLang="zh-CN" dirty="0" smtClean="0"/>
              <a:t>MIS(Management Information System)</a:t>
            </a:r>
            <a:r>
              <a:rPr lang="zh-CN" altLang="en-US" dirty="0" smtClean="0"/>
              <a:t>？</a:t>
            </a:r>
            <a:r>
              <a:rPr lang="en-US" altLang="zh-CN" dirty="0" smtClean="0"/>
              <a:t>ERP/CRM/SCM?</a:t>
            </a:r>
          </a:p>
          <a:p>
            <a:pPr lvl="1">
              <a:defRPr/>
            </a:pPr>
            <a:r>
              <a:rPr lang="zh-CN" altLang="en-US" dirty="0" smtClean="0"/>
              <a:t>需用什么样的设计模式：</a:t>
            </a:r>
            <a:r>
              <a:rPr lang="en-US" altLang="zh-CN" dirty="0" smtClean="0"/>
              <a:t>GOF23</a:t>
            </a:r>
            <a:r>
              <a:rPr lang="zh-CN" altLang="en-US" dirty="0" smtClean="0"/>
              <a:t>？</a:t>
            </a:r>
            <a:r>
              <a:rPr lang="en-US" altLang="zh-CN" dirty="0" smtClean="0"/>
              <a:t>MVC</a:t>
            </a:r>
            <a:r>
              <a:rPr lang="zh-CN" altLang="en-US" dirty="0" smtClean="0"/>
              <a:t>？</a:t>
            </a:r>
            <a:r>
              <a:rPr lang="en-US" altLang="zh-CN" dirty="0" smtClean="0"/>
              <a:t>DAO</a:t>
            </a:r>
            <a:r>
              <a:rPr lang="zh-CN" altLang="en-US" dirty="0" smtClean="0"/>
              <a:t>？</a:t>
            </a:r>
            <a:r>
              <a:rPr lang="en-US" altLang="zh-CN" dirty="0" err="1" smtClean="0"/>
              <a:t>IoC</a:t>
            </a:r>
            <a:r>
              <a:rPr lang="zh-CN" altLang="en-US" dirty="0" smtClean="0"/>
              <a:t>？</a:t>
            </a:r>
            <a:r>
              <a:rPr lang="en-US" altLang="zh-CN" dirty="0" smtClean="0"/>
              <a:t>AOP</a:t>
            </a:r>
            <a:r>
              <a:rPr lang="zh-CN" altLang="en-US" dirty="0" smtClean="0"/>
              <a:t>？</a:t>
            </a:r>
          </a:p>
          <a:p>
            <a:pPr>
              <a:defRPr/>
            </a:pPr>
            <a:endParaRPr lang="zh-CN" altLang="en-US" dirty="0"/>
          </a:p>
        </p:txBody>
      </p:sp>
      <p:sp>
        <p:nvSpPr>
          <p:cNvPr id="66564" name="灯片编号占位符 3"/>
          <p:cNvSpPr>
            <a:spLocks noGrp="1"/>
          </p:cNvSpPr>
          <p:nvPr>
            <p:ph type="sldNum" sz="quarter" idx="12"/>
          </p:nvPr>
        </p:nvSpPr>
        <p:spPr bwMode="auto">
          <a:noFill/>
          <a:ln>
            <a:miter lim="800000"/>
            <a:headEnd/>
            <a:tailEnd/>
          </a:ln>
        </p:spPr>
        <p:txBody>
          <a:bodyPr/>
          <a:lstStyle/>
          <a:p>
            <a:fld id="{A135DDC8-6CD6-4C87-B17E-7092C3E528DF}" type="slidenum">
              <a:rPr lang="zh-CN" altLang="en-US"/>
              <a:pPr/>
              <a:t>63</a:t>
            </a:fld>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系统分层结构设计</a:t>
            </a:r>
            <a:r>
              <a:rPr dirty="0"/>
              <a:t> </a:t>
            </a:r>
          </a:p>
        </p:txBody>
      </p:sp>
      <p:sp>
        <p:nvSpPr>
          <p:cNvPr id="5124" name="内容占位符 2"/>
          <p:cNvSpPr>
            <a:spLocks noGrp="1"/>
          </p:cNvSpPr>
          <p:nvPr>
            <p:ph idx="1"/>
          </p:nvPr>
        </p:nvSpPr>
        <p:spPr>
          <a:xfrm>
            <a:off x="457200" y="1412875"/>
            <a:ext cx="8229600" cy="4895850"/>
          </a:xfrm>
        </p:spPr>
        <p:txBody>
          <a:bodyPr/>
          <a:lstStyle/>
          <a:p>
            <a:r>
              <a:rPr lang="zh-CN" altLang="en-US" sz="2400" dirty="0" smtClean="0">
                <a:solidFill>
                  <a:schemeClr val="tx2"/>
                </a:solidFill>
                <a:latin typeface="微软雅黑" pitchFamily="34" charset="-122"/>
              </a:rPr>
              <a:t>基本层由原来的客户层、业务层、数据层加进控制层为四层，进一步将业务层划分出“业务流程层</a:t>
            </a:r>
            <a:r>
              <a:rPr lang="en-US" altLang="zh-CN" sz="2400" dirty="0" smtClean="0">
                <a:solidFill>
                  <a:schemeClr val="tx2"/>
                </a:solidFill>
                <a:latin typeface="微软雅黑" pitchFamily="34" charset="-122"/>
              </a:rPr>
              <a:t>BP”</a:t>
            </a:r>
            <a:r>
              <a:rPr lang="zh-CN" altLang="en-US" sz="2400" dirty="0" smtClean="0">
                <a:solidFill>
                  <a:schemeClr val="tx2"/>
                </a:solidFill>
                <a:latin typeface="微软雅黑" pitchFamily="34" charset="-122"/>
              </a:rPr>
              <a:t>和“业务模型层</a:t>
            </a:r>
            <a:r>
              <a:rPr lang="en-US" altLang="zh-CN" sz="2400" dirty="0" smtClean="0">
                <a:solidFill>
                  <a:schemeClr val="tx2"/>
                </a:solidFill>
                <a:latin typeface="微软雅黑" pitchFamily="34" charset="-122"/>
              </a:rPr>
              <a:t>BM”</a:t>
            </a:r>
            <a:r>
              <a:rPr lang="zh-CN" altLang="en-US" sz="2400" dirty="0" smtClean="0">
                <a:solidFill>
                  <a:schemeClr val="tx2"/>
                </a:solidFill>
                <a:latin typeface="微软雅黑" pitchFamily="34" charset="-122"/>
              </a:rPr>
              <a:t>，将数据层划分出“对象持久层</a:t>
            </a:r>
            <a:r>
              <a:rPr lang="en-US" altLang="zh-CN" sz="2400" dirty="0" smtClean="0">
                <a:solidFill>
                  <a:schemeClr val="tx2"/>
                </a:solidFill>
                <a:latin typeface="微软雅黑" pitchFamily="34" charset="-122"/>
              </a:rPr>
              <a:t>(OP=DA+DO)”</a:t>
            </a:r>
            <a:r>
              <a:rPr lang="zh-CN" altLang="en-US" sz="2400" dirty="0" smtClean="0">
                <a:solidFill>
                  <a:schemeClr val="tx2"/>
                </a:solidFill>
                <a:latin typeface="微软雅黑" pitchFamily="34" charset="-122"/>
              </a:rPr>
              <a:t>和“数据资源层”，总共为</a:t>
            </a:r>
            <a:r>
              <a:rPr lang="en-US" altLang="zh-CN" sz="2400" dirty="0" smtClean="0">
                <a:solidFill>
                  <a:schemeClr val="tx2"/>
                </a:solidFill>
                <a:latin typeface="微软雅黑" pitchFamily="34" charset="-122"/>
              </a:rPr>
              <a:t>8</a:t>
            </a:r>
            <a:r>
              <a:rPr lang="zh-CN" altLang="en-US" sz="2400" dirty="0" smtClean="0">
                <a:solidFill>
                  <a:schemeClr val="tx2"/>
                </a:solidFill>
                <a:latin typeface="微软雅黑" pitchFamily="34" charset="-122"/>
              </a:rPr>
              <a:t>层。 </a:t>
            </a:r>
          </a:p>
          <a:p>
            <a:endParaRPr lang="zh-CN" altLang="en-US" sz="2400" dirty="0" smtClean="0"/>
          </a:p>
        </p:txBody>
      </p:sp>
      <p:sp>
        <p:nvSpPr>
          <p:cNvPr id="5125" name="灯片编号占位符 3"/>
          <p:cNvSpPr>
            <a:spLocks noGrp="1"/>
          </p:cNvSpPr>
          <p:nvPr>
            <p:ph type="sldNum" sz="quarter" idx="12"/>
          </p:nvPr>
        </p:nvSpPr>
        <p:spPr bwMode="auto">
          <a:noFill/>
          <a:ln>
            <a:miter lim="800000"/>
            <a:headEnd/>
            <a:tailEnd/>
          </a:ln>
        </p:spPr>
        <p:txBody>
          <a:bodyPr/>
          <a:lstStyle/>
          <a:p>
            <a:fld id="{426E020E-C5A3-4E0B-AE8C-6D0BEEBC6F1A}" type="slidenum">
              <a:rPr lang="zh-CN" altLang="en-US"/>
              <a:pPr/>
              <a:t>64</a:t>
            </a:fld>
            <a:endParaRPr lang="zh-CN" altLang="en-US"/>
          </a:p>
        </p:txBody>
      </p:sp>
      <p:graphicFrame>
        <p:nvGraphicFramePr>
          <p:cNvPr id="5122" name="对象 4"/>
          <p:cNvGraphicFramePr>
            <a:graphicFrameLocks noChangeAspect="1"/>
          </p:cNvGraphicFramePr>
          <p:nvPr/>
        </p:nvGraphicFramePr>
        <p:xfrm>
          <a:off x="684213" y="3716338"/>
          <a:ext cx="7920037" cy="2592387"/>
        </p:xfrm>
        <a:graphic>
          <a:graphicData uri="http://schemas.openxmlformats.org/presentationml/2006/ole">
            <mc:AlternateContent xmlns:mc="http://schemas.openxmlformats.org/markup-compatibility/2006">
              <mc:Choice xmlns:v="urn:schemas-microsoft-com:vml" Requires="v">
                <p:oleObj spid="_x0000_s59398" r:id="rId3" imgW="4461129" imgH="1302106" progId="Visio.Drawing.11">
                  <p:embed/>
                </p:oleObj>
              </mc:Choice>
              <mc:Fallback>
                <p:oleObj r:id="rId3" imgW="4461129" imgH="1302106" progId="Visio.Drawing.11">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3716338"/>
                        <a:ext cx="7920037" cy="2592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架构与组件的选择 </a:t>
            </a:r>
          </a:p>
        </p:txBody>
      </p:sp>
      <p:sp>
        <p:nvSpPr>
          <p:cNvPr id="67587" name="内容占位符 2"/>
          <p:cNvSpPr>
            <a:spLocks noGrp="1"/>
          </p:cNvSpPr>
          <p:nvPr>
            <p:ph idx="1"/>
          </p:nvPr>
        </p:nvSpPr>
        <p:spPr>
          <a:xfrm>
            <a:off x="457200" y="1412875"/>
            <a:ext cx="8229600" cy="4895850"/>
          </a:xfrm>
        </p:spPr>
        <p:txBody>
          <a:bodyPr/>
          <a:lstStyle/>
          <a:p>
            <a:r>
              <a:rPr lang="zh-CN" altLang="en-US" dirty="0" smtClean="0">
                <a:solidFill>
                  <a:schemeClr val="tx2"/>
                </a:solidFill>
                <a:latin typeface="微软雅黑" pitchFamily="34" charset="-122"/>
              </a:rPr>
              <a:t>架构使体系结构设计大为简化，设计几乎就蜕变为选择 。设计好分层结构以后，就要选择架构或框架，选择容器及各层组件。</a:t>
            </a:r>
            <a:endParaRPr lang="zh-CN" altLang="en-US" dirty="0" smtClean="0">
              <a:solidFill>
                <a:schemeClr val="tx2"/>
              </a:solidFill>
            </a:endParaRPr>
          </a:p>
        </p:txBody>
      </p:sp>
      <p:sp>
        <p:nvSpPr>
          <p:cNvPr id="67588" name="灯片编号占位符 3"/>
          <p:cNvSpPr>
            <a:spLocks noGrp="1"/>
          </p:cNvSpPr>
          <p:nvPr>
            <p:ph type="sldNum" sz="quarter" idx="12"/>
          </p:nvPr>
        </p:nvSpPr>
        <p:spPr bwMode="auto">
          <a:noFill/>
          <a:ln>
            <a:miter lim="800000"/>
            <a:headEnd/>
            <a:tailEnd/>
          </a:ln>
        </p:spPr>
        <p:txBody>
          <a:bodyPr/>
          <a:lstStyle/>
          <a:p>
            <a:fld id="{3E825D1C-0249-410C-B337-D4A82C3FECD6}" type="slidenum">
              <a:rPr lang="zh-CN" altLang="en-US"/>
              <a:pPr/>
              <a:t>65</a:t>
            </a:fld>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架构选择</a:t>
            </a:r>
          </a:p>
        </p:txBody>
      </p:sp>
      <p:sp>
        <p:nvSpPr>
          <p:cNvPr id="3" name="内容占位符 2"/>
          <p:cNvSpPr>
            <a:spLocks noGrp="1"/>
          </p:cNvSpPr>
          <p:nvPr>
            <p:ph idx="1"/>
          </p:nvPr>
        </p:nvSpPr>
        <p:spPr>
          <a:xfrm>
            <a:off x="457200" y="1412875"/>
            <a:ext cx="8229600" cy="4895850"/>
          </a:xfrm>
        </p:spPr>
        <p:txBody>
          <a:bodyPr>
            <a:normAutofit/>
          </a:bodyPr>
          <a:lstStyle/>
          <a:p>
            <a:pPr>
              <a:defRPr/>
            </a:pPr>
            <a:r>
              <a:rPr lang="zh-CN" altLang="en-US" dirty="0" smtClean="0">
                <a:solidFill>
                  <a:schemeClr val="tx2"/>
                </a:solidFill>
              </a:rPr>
              <a:t>开发者可以根据需要选择不同类型的架构、容器和各层组件。</a:t>
            </a:r>
          </a:p>
          <a:p>
            <a:pPr>
              <a:defRPr/>
            </a:pPr>
            <a:r>
              <a:rPr lang="zh-CN" altLang="en-US" dirty="0" smtClean="0">
                <a:solidFill>
                  <a:schemeClr val="tx2"/>
                </a:solidFill>
              </a:rPr>
              <a:t>选择</a:t>
            </a:r>
            <a:r>
              <a:rPr lang="en-US" altLang="zh-CN" dirty="0" smtClean="0">
                <a:solidFill>
                  <a:schemeClr val="tx2"/>
                </a:solidFill>
              </a:rPr>
              <a:t>Java EE</a:t>
            </a:r>
          </a:p>
          <a:p>
            <a:pPr lvl="1">
              <a:defRPr/>
            </a:pPr>
            <a:r>
              <a:rPr lang="en-US" altLang="zh-CN" dirty="0" smtClean="0"/>
              <a:t>Web</a:t>
            </a:r>
            <a:r>
              <a:rPr lang="zh-CN" altLang="en-US" dirty="0" smtClean="0"/>
              <a:t>容器：有商用的</a:t>
            </a:r>
            <a:r>
              <a:rPr lang="en-US" altLang="zh-CN" dirty="0" err="1" smtClean="0"/>
              <a:t>WebLogic</a:t>
            </a:r>
            <a:r>
              <a:rPr lang="zh-CN" altLang="en-US" dirty="0" smtClean="0"/>
              <a:t>、</a:t>
            </a:r>
            <a:r>
              <a:rPr lang="en-US" altLang="zh-CN" dirty="0" err="1" smtClean="0"/>
              <a:t>Websphere</a:t>
            </a:r>
            <a:r>
              <a:rPr lang="zh-CN" altLang="en-US" dirty="0" smtClean="0"/>
              <a:t>，有开源的</a:t>
            </a:r>
            <a:r>
              <a:rPr lang="en-US" altLang="zh-CN" dirty="0" smtClean="0"/>
              <a:t>Tomcat</a:t>
            </a:r>
            <a:r>
              <a:rPr lang="zh-CN" altLang="en-US" dirty="0" smtClean="0"/>
              <a:t>、</a:t>
            </a:r>
            <a:r>
              <a:rPr lang="en-US" altLang="zh-CN" dirty="0" err="1" smtClean="0"/>
              <a:t>JBoss</a:t>
            </a:r>
            <a:r>
              <a:rPr lang="zh-CN" altLang="en-US" dirty="0" smtClean="0"/>
              <a:t>等供选择；</a:t>
            </a:r>
          </a:p>
          <a:p>
            <a:pPr lvl="1">
              <a:defRPr/>
            </a:pPr>
            <a:r>
              <a:rPr lang="zh-CN" altLang="en-US" dirty="0" smtClean="0"/>
              <a:t>各层的组件：视图组件</a:t>
            </a:r>
            <a:r>
              <a:rPr lang="en-US" altLang="zh-CN" dirty="0" smtClean="0"/>
              <a:t>JSP</a:t>
            </a:r>
            <a:r>
              <a:rPr lang="zh-CN" altLang="en-US" dirty="0" smtClean="0"/>
              <a:t>、控制层组件</a:t>
            </a:r>
            <a:r>
              <a:rPr lang="en-US" altLang="zh-CN" dirty="0" err="1" smtClean="0"/>
              <a:t>Servlet</a:t>
            </a:r>
            <a:r>
              <a:rPr lang="zh-CN" altLang="en-US" dirty="0" smtClean="0"/>
              <a:t>、业务逻辑层</a:t>
            </a:r>
            <a:r>
              <a:rPr lang="en-US" altLang="zh-CN" dirty="0" err="1" smtClean="0"/>
              <a:t>JavaBean</a:t>
            </a:r>
            <a:r>
              <a:rPr lang="zh-CN" altLang="en-US" dirty="0" smtClean="0"/>
              <a:t>、持久层组件</a:t>
            </a:r>
            <a:r>
              <a:rPr lang="en-US" altLang="zh-CN" dirty="0" smtClean="0"/>
              <a:t>JDBC</a:t>
            </a:r>
            <a:r>
              <a:rPr lang="zh-CN" altLang="en-US" dirty="0" smtClean="0"/>
              <a:t>；</a:t>
            </a:r>
          </a:p>
          <a:p>
            <a:pPr lvl="1">
              <a:defRPr/>
            </a:pPr>
            <a:r>
              <a:rPr lang="zh-CN" altLang="en-US" dirty="0" smtClean="0"/>
              <a:t>开源框架</a:t>
            </a:r>
            <a:r>
              <a:rPr lang="en-US" altLang="zh-CN" dirty="0" smtClean="0"/>
              <a:t>SSH</a:t>
            </a:r>
            <a:r>
              <a:rPr lang="zh-CN" altLang="en-US" dirty="0" smtClean="0"/>
              <a:t>组合：各层有更优良的组件供选择。</a:t>
            </a:r>
          </a:p>
          <a:p>
            <a:pPr>
              <a:defRPr/>
            </a:pPr>
            <a:r>
              <a:rPr lang="zh-CN" altLang="en-US" dirty="0" smtClean="0">
                <a:solidFill>
                  <a:schemeClr val="tx2"/>
                </a:solidFill>
              </a:rPr>
              <a:t>选择</a:t>
            </a:r>
            <a:r>
              <a:rPr lang="en-US" altLang="zh-CN" dirty="0" smtClean="0">
                <a:solidFill>
                  <a:schemeClr val="tx2"/>
                </a:solidFill>
              </a:rPr>
              <a:t>.NET</a:t>
            </a:r>
            <a:r>
              <a:rPr lang="zh-CN" altLang="en-US" dirty="0" smtClean="0">
                <a:solidFill>
                  <a:schemeClr val="tx2"/>
                </a:solidFill>
              </a:rPr>
              <a:t>架构</a:t>
            </a:r>
            <a:endParaRPr lang="en-US" altLang="zh-CN" dirty="0" smtClean="0">
              <a:solidFill>
                <a:schemeClr val="tx2"/>
              </a:solidFill>
            </a:endParaRPr>
          </a:p>
          <a:p>
            <a:pPr lvl="1">
              <a:defRPr/>
            </a:pPr>
            <a:r>
              <a:rPr lang="zh-CN" altLang="en-US" dirty="0" smtClean="0"/>
              <a:t>容器</a:t>
            </a:r>
            <a:r>
              <a:rPr lang="en-US" altLang="zh-CN" dirty="0" smtClean="0"/>
              <a:t>IIS</a:t>
            </a:r>
            <a:r>
              <a:rPr lang="zh-CN" altLang="en-US" dirty="0" smtClean="0"/>
              <a:t>和</a:t>
            </a:r>
            <a:r>
              <a:rPr lang="en-US" altLang="zh-CN" dirty="0" smtClean="0"/>
              <a:t>Asp.net</a:t>
            </a:r>
            <a:r>
              <a:rPr lang="zh-CN" altLang="en-US" dirty="0" smtClean="0"/>
              <a:t>、</a:t>
            </a:r>
            <a:r>
              <a:rPr lang="en-US" altLang="zh-CN" dirty="0" smtClean="0"/>
              <a:t>C#</a:t>
            </a:r>
            <a:r>
              <a:rPr lang="zh-CN" altLang="en-US" dirty="0" smtClean="0"/>
              <a:t>、</a:t>
            </a:r>
            <a:r>
              <a:rPr lang="en-US" altLang="zh-CN" dirty="0" smtClean="0"/>
              <a:t>ADO.net</a:t>
            </a:r>
            <a:r>
              <a:rPr lang="zh-CN" altLang="en-US" dirty="0" smtClean="0"/>
              <a:t>等组件。</a:t>
            </a:r>
          </a:p>
        </p:txBody>
      </p:sp>
      <p:sp>
        <p:nvSpPr>
          <p:cNvPr id="68612" name="灯片编号占位符 3"/>
          <p:cNvSpPr>
            <a:spLocks noGrp="1"/>
          </p:cNvSpPr>
          <p:nvPr>
            <p:ph type="sldNum" sz="quarter" idx="12"/>
          </p:nvPr>
        </p:nvSpPr>
        <p:spPr bwMode="auto">
          <a:noFill/>
          <a:ln>
            <a:miter lim="800000"/>
            <a:headEnd/>
            <a:tailEnd/>
          </a:ln>
        </p:spPr>
        <p:txBody>
          <a:bodyPr/>
          <a:lstStyle/>
          <a:p>
            <a:fld id="{9B7A3672-50F2-4716-9CC9-7181186B4CD7}" type="slidenum">
              <a:rPr lang="zh-CN" altLang="en-US"/>
              <a:pPr/>
              <a:t>66</a:t>
            </a:fld>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运行环境设计 </a:t>
            </a:r>
          </a:p>
        </p:txBody>
      </p:sp>
      <p:sp>
        <p:nvSpPr>
          <p:cNvPr id="3" name="内容占位符 2"/>
          <p:cNvSpPr>
            <a:spLocks noGrp="1"/>
          </p:cNvSpPr>
          <p:nvPr>
            <p:ph idx="1"/>
          </p:nvPr>
        </p:nvSpPr>
        <p:spPr>
          <a:xfrm>
            <a:off x="457200" y="1412875"/>
            <a:ext cx="8229600" cy="4895850"/>
          </a:xfrm>
        </p:spPr>
        <p:txBody>
          <a:bodyPr>
            <a:normAutofit fontScale="92500" lnSpcReduction="10000"/>
          </a:bodyPr>
          <a:lstStyle/>
          <a:p>
            <a:pPr>
              <a:defRPr/>
            </a:pPr>
            <a:r>
              <a:rPr lang="zh-CN" altLang="en-US" dirty="0">
                <a:solidFill>
                  <a:schemeClr val="tx2"/>
                </a:solidFill>
              </a:rPr>
              <a:t> 运行环境设计属于系统设计</a:t>
            </a:r>
            <a:r>
              <a:rPr lang="zh-CN" altLang="en-US" dirty="0" smtClean="0">
                <a:solidFill>
                  <a:schemeClr val="tx2"/>
                </a:solidFill>
              </a:rPr>
              <a:t>，是</a:t>
            </a:r>
            <a:r>
              <a:rPr lang="zh-CN" altLang="en-US" dirty="0">
                <a:solidFill>
                  <a:schemeClr val="tx2"/>
                </a:solidFill>
              </a:rPr>
              <a:t>软件体系结构考虑的重要</a:t>
            </a:r>
            <a:r>
              <a:rPr lang="zh-CN" altLang="en-US" dirty="0" smtClean="0">
                <a:solidFill>
                  <a:schemeClr val="tx2"/>
                </a:solidFill>
              </a:rPr>
              <a:t>因素：</a:t>
            </a:r>
          </a:p>
          <a:p>
            <a:pPr>
              <a:defRPr/>
            </a:pPr>
            <a:r>
              <a:rPr lang="zh-CN" altLang="en-US" dirty="0" smtClean="0">
                <a:solidFill>
                  <a:schemeClr val="tx2"/>
                </a:solidFill>
              </a:rPr>
              <a:t>① 系统的网络结构</a:t>
            </a:r>
          </a:p>
          <a:p>
            <a:pPr lvl="1">
              <a:defRPr/>
            </a:pPr>
            <a:r>
              <a:rPr lang="zh-CN" altLang="en-US" dirty="0" smtClean="0"/>
              <a:t>首先</a:t>
            </a:r>
            <a:r>
              <a:rPr lang="zh-CN" altLang="en-US" dirty="0"/>
              <a:t>画出网络结构图</a:t>
            </a:r>
            <a:r>
              <a:rPr lang="en-US" altLang="zh-CN" dirty="0"/>
              <a:t>(</a:t>
            </a:r>
            <a:r>
              <a:rPr lang="zh-CN" altLang="en-US" dirty="0"/>
              <a:t>网络拓扑图</a:t>
            </a:r>
            <a:r>
              <a:rPr lang="en-US" altLang="zh-CN" dirty="0"/>
              <a:t>)</a:t>
            </a:r>
            <a:r>
              <a:rPr lang="zh-CN" altLang="en-US" dirty="0"/>
              <a:t>，然后为服务器分配</a:t>
            </a:r>
            <a:r>
              <a:rPr lang="en-US" altLang="zh-CN" dirty="0"/>
              <a:t>IP</a:t>
            </a:r>
            <a:r>
              <a:rPr lang="zh-CN" altLang="en-US" dirty="0"/>
              <a:t>地址、网关、端口、用户名和密码，最后为</a:t>
            </a:r>
            <a:r>
              <a:rPr lang="en-US" altLang="zh-CN" dirty="0"/>
              <a:t>Web</a:t>
            </a:r>
            <a:r>
              <a:rPr lang="zh-CN" altLang="en-US" dirty="0"/>
              <a:t>服务器、</a:t>
            </a:r>
            <a:r>
              <a:rPr lang="en-US" altLang="zh-CN" dirty="0"/>
              <a:t>FTP</a:t>
            </a:r>
            <a:r>
              <a:rPr lang="zh-CN" altLang="en-US" dirty="0"/>
              <a:t>服务器分配域名等。</a:t>
            </a:r>
          </a:p>
          <a:p>
            <a:pPr>
              <a:defRPr/>
            </a:pPr>
            <a:r>
              <a:rPr lang="zh-CN" altLang="en-US" dirty="0">
                <a:solidFill>
                  <a:schemeClr val="tx2"/>
                </a:solidFill>
              </a:rPr>
              <a:t>② 硬件环境</a:t>
            </a:r>
          </a:p>
          <a:p>
            <a:pPr lvl="1">
              <a:defRPr/>
            </a:pPr>
            <a:r>
              <a:rPr lang="zh-CN" altLang="en-US" dirty="0" smtClean="0"/>
              <a:t>硬件</a:t>
            </a:r>
            <a:r>
              <a:rPr lang="zh-CN" altLang="en-US" dirty="0"/>
              <a:t>环境是指系统及其整个平台选用什么类型的计算机设备，是微型计算机，工作站，还是小型机设备。最少给出客户机、</a:t>
            </a:r>
            <a:r>
              <a:rPr lang="en-US" altLang="zh-CN" dirty="0"/>
              <a:t>Web</a:t>
            </a:r>
            <a:r>
              <a:rPr lang="zh-CN" altLang="en-US" dirty="0"/>
              <a:t>服务器和数据库服务器的硬件要求</a:t>
            </a:r>
            <a:r>
              <a:rPr lang="en-US" altLang="zh-CN" dirty="0"/>
              <a:t>(CPU</a:t>
            </a:r>
            <a:r>
              <a:rPr lang="zh-CN" altLang="en-US" dirty="0"/>
              <a:t>、内存、硬盘、网卡、分辨率等</a:t>
            </a:r>
            <a:r>
              <a:rPr lang="en-US" altLang="zh-CN" dirty="0"/>
              <a:t>)</a:t>
            </a:r>
            <a:r>
              <a:rPr lang="zh-CN" altLang="en-US" dirty="0"/>
              <a:t>。</a:t>
            </a:r>
          </a:p>
          <a:p>
            <a:pPr>
              <a:defRPr/>
            </a:pPr>
            <a:r>
              <a:rPr lang="zh-CN" altLang="en-US" dirty="0">
                <a:solidFill>
                  <a:schemeClr val="tx2"/>
                </a:solidFill>
              </a:rPr>
              <a:t>③ 软件环境</a:t>
            </a:r>
          </a:p>
          <a:p>
            <a:pPr lvl="1">
              <a:defRPr/>
            </a:pPr>
            <a:r>
              <a:rPr lang="zh-CN" altLang="en-US" dirty="0" smtClean="0"/>
              <a:t>软件环境</a:t>
            </a:r>
            <a:r>
              <a:rPr lang="zh-CN" altLang="en-US" dirty="0"/>
              <a:t>是指操作系统，数据库系统，以及一些建模、编码、测试、部署等开发工具的支持。</a:t>
            </a:r>
          </a:p>
        </p:txBody>
      </p:sp>
      <p:sp>
        <p:nvSpPr>
          <p:cNvPr id="69636" name="灯片编号占位符 3"/>
          <p:cNvSpPr>
            <a:spLocks noGrp="1"/>
          </p:cNvSpPr>
          <p:nvPr>
            <p:ph type="sldNum" sz="quarter" idx="12"/>
          </p:nvPr>
        </p:nvSpPr>
        <p:spPr bwMode="auto">
          <a:noFill/>
          <a:ln>
            <a:miter lim="800000"/>
            <a:headEnd/>
            <a:tailEnd/>
          </a:ln>
        </p:spPr>
        <p:txBody>
          <a:bodyPr/>
          <a:lstStyle/>
          <a:p>
            <a:fld id="{5B2C9380-A578-46EE-90DE-5223FA920FF2}" type="slidenum">
              <a:rPr lang="zh-CN" altLang="en-US"/>
              <a:pPr/>
              <a:t>67</a:t>
            </a:fld>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子系统划分</a:t>
            </a:r>
            <a:r>
              <a:rPr dirty="0"/>
              <a:t> </a:t>
            </a:r>
          </a:p>
        </p:txBody>
      </p:sp>
      <p:sp>
        <p:nvSpPr>
          <p:cNvPr id="70659" name="内容占位符 2"/>
          <p:cNvSpPr>
            <a:spLocks noGrp="1"/>
          </p:cNvSpPr>
          <p:nvPr>
            <p:ph idx="1"/>
          </p:nvPr>
        </p:nvSpPr>
        <p:spPr>
          <a:xfrm>
            <a:off x="457200" y="1412875"/>
            <a:ext cx="8229600" cy="4895850"/>
          </a:xfrm>
        </p:spPr>
        <p:txBody>
          <a:bodyPr/>
          <a:lstStyle/>
          <a:p>
            <a:r>
              <a:rPr lang="zh-CN" altLang="en-US" dirty="0" smtClean="0">
                <a:solidFill>
                  <a:schemeClr val="tx2"/>
                </a:solidFill>
              </a:rPr>
              <a:t>子系统划分是指对领域问题的结构划分，但也是体系结构关注的的核心问题，关于划分的方法有很多。</a:t>
            </a:r>
          </a:p>
          <a:p>
            <a:pPr lvl="1"/>
            <a:r>
              <a:rPr lang="en-US" altLang="zh-CN" dirty="0" err="1" smtClean="0"/>
              <a:t>Coad</a:t>
            </a:r>
            <a:r>
              <a:rPr lang="en-US" altLang="zh-CN" dirty="0" smtClean="0"/>
              <a:t>-Yourdon</a:t>
            </a:r>
            <a:r>
              <a:rPr lang="zh-CN" altLang="en-US" dirty="0" smtClean="0"/>
              <a:t>提倡的一种划分方法（人机交互、问题域、数据管理、任务管理四大子系统）。</a:t>
            </a:r>
          </a:p>
          <a:p>
            <a:pPr lvl="1"/>
            <a:r>
              <a:rPr lang="zh-CN" altLang="en-US" dirty="0" smtClean="0"/>
              <a:t>一体化开发方法提倡的子系统划分仍然是继承这种划分方法，既遵循</a:t>
            </a:r>
            <a:r>
              <a:rPr lang="en-US" altLang="zh-CN" dirty="0" smtClean="0"/>
              <a:t>MVC</a:t>
            </a:r>
            <a:r>
              <a:rPr lang="zh-CN" altLang="en-US" dirty="0" smtClean="0"/>
              <a:t>模式按</a:t>
            </a:r>
            <a:r>
              <a:rPr lang="en-US" altLang="zh-CN" dirty="0" smtClean="0"/>
              <a:t>MVE</a:t>
            </a:r>
            <a:r>
              <a:rPr lang="zh-CN" altLang="en-US" dirty="0" smtClean="0"/>
              <a:t>组件类型进行划分。</a:t>
            </a:r>
          </a:p>
          <a:p>
            <a:endParaRPr lang="zh-CN" altLang="en-US" dirty="0" smtClean="0"/>
          </a:p>
        </p:txBody>
      </p:sp>
      <p:sp>
        <p:nvSpPr>
          <p:cNvPr id="70660" name="灯片编号占位符 3"/>
          <p:cNvSpPr>
            <a:spLocks noGrp="1"/>
          </p:cNvSpPr>
          <p:nvPr>
            <p:ph type="sldNum" sz="quarter" idx="12"/>
          </p:nvPr>
        </p:nvSpPr>
        <p:spPr bwMode="auto">
          <a:noFill/>
          <a:ln>
            <a:miter lim="800000"/>
            <a:headEnd/>
            <a:tailEnd/>
          </a:ln>
        </p:spPr>
        <p:txBody>
          <a:bodyPr/>
          <a:lstStyle/>
          <a:p>
            <a:fld id="{460525E8-33FE-479B-928F-EC90DC575225}" type="slidenum">
              <a:rPr lang="zh-CN" altLang="en-US"/>
              <a:pPr/>
              <a:t>68</a:t>
            </a:fld>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领域结构设计</a:t>
            </a:r>
          </a:p>
        </p:txBody>
      </p:sp>
      <p:sp>
        <p:nvSpPr>
          <p:cNvPr id="71683" name="内容占位符 2"/>
          <p:cNvSpPr>
            <a:spLocks noGrp="1"/>
          </p:cNvSpPr>
          <p:nvPr>
            <p:ph idx="1"/>
          </p:nvPr>
        </p:nvSpPr>
        <p:spPr>
          <a:xfrm>
            <a:off x="457200" y="1412875"/>
            <a:ext cx="8229600" cy="4895850"/>
          </a:xfrm>
        </p:spPr>
        <p:txBody>
          <a:bodyPr/>
          <a:lstStyle/>
          <a:p>
            <a:r>
              <a:rPr lang="en-US" altLang="zh-CN" dirty="0" smtClean="0">
                <a:solidFill>
                  <a:schemeClr val="tx2"/>
                </a:solidFill>
                <a:latin typeface="微软雅黑" pitchFamily="34" charset="-122"/>
              </a:rPr>
              <a:t>OOD</a:t>
            </a:r>
            <a:r>
              <a:rPr lang="zh-CN" altLang="en-US" dirty="0" smtClean="0">
                <a:solidFill>
                  <a:schemeClr val="tx2"/>
                </a:solidFill>
                <a:latin typeface="微软雅黑" pitchFamily="34" charset="-122"/>
              </a:rPr>
              <a:t>对领域问题的结构设计，就是对</a:t>
            </a:r>
            <a:r>
              <a:rPr lang="en-US" altLang="zh-CN" dirty="0" smtClean="0">
                <a:solidFill>
                  <a:schemeClr val="tx2"/>
                </a:solidFill>
                <a:latin typeface="微软雅黑" pitchFamily="34" charset="-122"/>
              </a:rPr>
              <a:t>OOA</a:t>
            </a:r>
            <a:r>
              <a:rPr lang="zh-CN" altLang="en-US" dirty="0" smtClean="0">
                <a:solidFill>
                  <a:schemeClr val="tx2"/>
                </a:solidFill>
                <a:latin typeface="微软雅黑" pitchFamily="34" charset="-122"/>
              </a:rPr>
              <a:t>模型的细化部分。它是在确定系统体系结构和各层组件的基础上进行软件结构设计。</a:t>
            </a:r>
            <a:endParaRPr lang="zh-CN" altLang="en-US" dirty="0" smtClean="0">
              <a:solidFill>
                <a:schemeClr val="tx2"/>
              </a:solidFill>
            </a:endParaRPr>
          </a:p>
        </p:txBody>
      </p:sp>
      <p:sp>
        <p:nvSpPr>
          <p:cNvPr id="71684" name="灯片编号占位符 3"/>
          <p:cNvSpPr>
            <a:spLocks noGrp="1"/>
          </p:cNvSpPr>
          <p:nvPr>
            <p:ph type="sldNum" sz="quarter" idx="12"/>
          </p:nvPr>
        </p:nvSpPr>
        <p:spPr bwMode="auto">
          <a:noFill/>
          <a:ln>
            <a:miter lim="800000"/>
            <a:headEnd/>
            <a:tailEnd/>
          </a:ln>
        </p:spPr>
        <p:txBody>
          <a:bodyPr/>
          <a:lstStyle/>
          <a:p>
            <a:fld id="{9C7FE042-0430-4C3B-B7DB-3A2B8AE521B8}" type="slidenum">
              <a:rPr lang="zh-CN" altLang="en-US"/>
              <a:pPr/>
              <a:t>69</a:t>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fontScale="90000"/>
          </a:bodyPr>
          <a:lstStyle/>
          <a:p>
            <a:pPr>
              <a:defRPr/>
            </a:pPr>
            <a:r>
              <a:rPr b="1" dirty="0"/>
              <a:t>解决企业级应用软件开发的需求</a:t>
            </a:r>
          </a:p>
        </p:txBody>
      </p:sp>
      <p:sp>
        <p:nvSpPr>
          <p:cNvPr id="7" name="内容占位符 6"/>
          <p:cNvSpPr>
            <a:spLocks noGrp="1"/>
          </p:cNvSpPr>
          <p:nvPr>
            <p:ph idx="1"/>
          </p:nvPr>
        </p:nvSpPr>
        <p:spPr>
          <a:xfrm>
            <a:off x="457200" y="1412875"/>
            <a:ext cx="8229600" cy="4895850"/>
          </a:xfrm>
        </p:spPr>
        <p:txBody>
          <a:bodyPr>
            <a:normAutofit/>
          </a:bodyPr>
          <a:lstStyle/>
          <a:p>
            <a:pPr>
              <a:defRPr/>
            </a:pPr>
            <a:r>
              <a:rPr lang="zh-CN" altLang="en-US" dirty="0" smtClean="0">
                <a:solidFill>
                  <a:schemeClr val="tx2"/>
                </a:solidFill>
              </a:rPr>
              <a:t>现在企业级软件通常有如下方式： </a:t>
            </a:r>
          </a:p>
          <a:p>
            <a:pPr lvl="1">
              <a:defRPr/>
            </a:pPr>
            <a:r>
              <a:rPr lang="zh-CN" altLang="en-US" dirty="0" smtClean="0"/>
              <a:t> 企业合作</a:t>
            </a:r>
            <a:r>
              <a:rPr lang="en-US" altLang="zh-CN" dirty="0" smtClean="0"/>
              <a:t>B2B(Business to Business)</a:t>
            </a:r>
            <a:endParaRPr lang="zh-CN" altLang="en-US" dirty="0" smtClean="0"/>
          </a:p>
          <a:p>
            <a:pPr lvl="1">
              <a:defRPr/>
            </a:pPr>
            <a:r>
              <a:rPr lang="zh-CN" altLang="en-US" dirty="0" smtClean="0"/>
              <a:t> 企业应用集成</a:t>
            </a:r>
            <a:r>
              <a:rPr lang="en-US" altLang="zh-CN" dirty="0" smtClean="0"/>
              <a:t>EAI(Enterprise Application </a:t>
            </a:r>
            <a:r>
              <a:rPr lang="en-US" altLang="zh-CN" dirty="0" err="1" smtClean="0"/>
              <a:t>Intrgration</a:t>
            </a:r>
            <a:r>
              <a:rPr lang="en-US" altLang="zh-CN" dirty="0" smtClean="0"/>
              <a:t>)</a:t>
            </a:r>
          </a:p>
          <a:p>
            <a:pPr lvl="1">
              <a:defRPr/>
            </a:pPr>
            <a:r>
              <a:rPr lang="zh-CN" altLang="en-US" dirty="0" smtClean="0"/>
              <a:t> 企业数据集成</a:t>
            </a:r>
            <a:r>
              <a:rPr lang="en-US" altLang="zh-CN" dirty="0" smtClean="0"/>
              <a:t>EDI(Enterprise Data Integration)</a:t>
            </a:r>
          </a:p>
          <a:p>
            <a:pPr lvl="1">
              <a:defRPr/>
            </a:pPr>
            <a:r>
              <a:rPr lang="zh-CN" altLang="en-US" dirty="0" smtClean="0"/>
              <a:t> 企业经营和业务的各种数据的持久化</a:t>
            </a:r>
            <a:r>
              <a:rPr lang="en-US" altLang="zh-CN" dirty="0" smtClean="0"/>
              <a:t>(Data persistence)</a:t>
            </a:r>
            <a:endParaRPr lang="zh-CN" altLang="en-US" dirty="0" smtClean="0"/>
          </a:p>
          <a:p>
            <a:pPr lvl="1">
              <a:defRPr/>
            </a:pPr>
            <a:r>
              <a:rPr lang="zh-CN" altLang="en-US" dirty="0" smtClean="0"/>
              <a:t> 能够给它的用户提供方便易用的服务</a:t>
            </a:r>
            <a:r>
              <a:rPr lang="en-US" altLang="zh-CN" dirty="0" smtClean="0"/>
              <a:t>B2C(Business to Customer)</a:t>
            </a:r>
            <a:r>
              <a:rPr lang="zh-CN" altLang="en-US" dirty="0" smtClean="0"/>
              <a:t>，通常采用</a:t>
            </a:r>
            <a:r>
              <a:rPr lang="en-US" altLang="zh-CN" dirty="0" smtClean="0"/>
              <a:t>Web</a:t>
            </a:r>
            <a:r>
              <a:rPr lang="zh-CN" altLang="en-US" dirty="0" smtClean="0"/>
              <a:t>方式</a:t>
            </a:r>
            <a:endParaRPr lang="zh-CN" altLang="en-US" dirty="0"/>
          </a:p>
        </p:txBody>
      </p:sp>
      <p:sp>
        <p:nvSpPr>
          <p:cNvPr id="13316" name="灯片编号占位符 4"/>
          <p:cNvSpPr>
            <a:spLocks noGrp="1"/>
          </p:cNvSpPr>
          <p:nvPr>
            <p:ph type="sldNum" sz="quarter" idx="12"/>
          </p:nvPr>
        </p:nvSpPr>
        <p:spPr bwMode="auto">
          <a:noFill/>
          <a:ln>
            <a:miter lim="800000"/>
            <a:headEnd/>
            <a:tailEnd/>
          </a:ln>
        </p:spPr>
        <p:txBody>
          <a:bodyPr/>
          <a:lstStyle/>
          <a:p>
            <a:fld id="{9EAEE939-5EBD-4D91-8B76-7D46F1AD02CD}" type="slidenum">
              <a:rPr lang="zh-CN" altLang="en-US"/>
              <a:pPr/>
              <a:t>7</a:t>
            </a:fld>
            <a:endParaRPr lang="zh-CN" altLang="en-US"/>
          </a:p>
        </p:txBody>
      </p:sp>
      <p:sp>
        <p:nvSpPr>
          <p:cNvPr id="14" name="矩形 13"/>
          <p:cNvSpPr/>
          <p:nvPr/>
        </p:nvSpPr>
        <p:spPr>
          <a:xfrm>
            <a:off x="827088" y="5373688"/>
            <a:ext cx="7921625" cy="1076325"/>
          </a:xfrm>
          <a:prstGeom prst="rect">
            <a:avLst/>
          </a:prstGeom>
          <a:solidFill>
            <a:schemeClr val="accent6">
              <a:lumMod val="40000"/>
              <a:lumOff val="60000"/>
            </a:schemeClr>
          </a:solidFill>
          <a:ln>
            <a:solidFill>
              <a:schemeClr val="tx2">
                <a:lumMod val="60000"/>
                <a:lumOff val="40000"/>
              </a:schemeClr>
            </a:solidFill>
          </a:ln>
        </p:spPr>
        <p:txBody>
          <a:bodyPr>
            <a:spAutoFit/>
          </a:bodyPr>
          <a:lstStyle/>
          <a:p>
            <a:pPr eaLnBrk="1" hangingPunct="1">
              <a:defRPr/>
            </a:pPr>
            <a:r>
              <a:rPr lang="zh-CN" altLang="en-US" sz="1600" dirty="0">
                <a:solidFill>
                  <a:schemeClr val="tx2"/>
                </a:solidFill>
                <a:latin typeface="微软雅黑" pitchFamily="34" charset="-122"/>
                <a:ea typeface="微软雅黑" pitchFamily="34" charset="-122"/>
              </a:rPr>
              <a:t> 进入到</a:t>
            </a:r>
            <a:r>
              <a:rPr lang="en-US" altLang="zh-CN" sz="1600" dirty="0">
                <a:solidFill>
                  <a:schemeClr val="tx2"/>
                </a:solidFill>
                <a:latin typeface="微软雅黑" pitchFamily="34" charset="-122"/>
                <a:ea typeface="微软雅黑" pitchFamily="34" charset="-122"/>
              </a:rPr>
              <a:t>21</a:t>
            </a:r>
            <a:r>
              <a:rPr lang="zh-CN" altLang="en-US" sz="1600" dirty="0">
                <a:solidFill>
                  <a:schemeClr val="tx2"/>
                </a:solidFill>
                <a:latin typeface="微软雅黑" pitchFamily="34" charset="-122"/>
                <a:ea typeface="微软雅黑" pitchFamily="34" charset="-122"/>
              </a:rPr>
              <a:t>世纪，网络时代已经把软件开发带入一个新的环境。企业级应用软件已不是原有意义上的</a:t>
            </a:r>
            <a:r>
              <a:rPr lang="en-US" altLang="zh-CN" sz="1600" dirty="0">
                <a:solidFill>
                  <a:schemeClr val="tx2"/>
                </a:solidFill>
                <a:latin typeface="微软雅黑" pitchFamily="34" charset="-122"/>
                <a:ea typeface="微软雅黑" pitchFamily="34" charset="-122"/>
              </a:rPr>
              <a:t>MIS(Management Information System)</a:t>
            </a:r>
            <a:r>
              <a:rPr lang="zh-CN" altLang="en-US" sz="1600" dirty="0">
                <a:solidFill>
                  <a:schemeClr val="tx2"/>
                </a:solidFill>
                <a:latin typeface="微软雅黑" pitchFamily="34" charset="-122"/>
                <a:ea typeface="微软雅黑" pitchFamily="34" charset="-122"/>
              </a:rPr>
              <a:t>，企业或商务管理规模在不断扩大，开发的要求及功能已越来越复杂 ，软件使用者已从封闭转向开放，信息已从“孤岛”转向共享，功能扩展已从刚性连接转向柔性集成</a:t>
            </a:r>
            <a:r>
              <a:rPr lang="zh-CN" altLang="en-US" sz="1600" dirty="0">
                <a:latin typeface="微软雅黑" pitchFamily="34" charset="-122"/>
                <a:ea typeface="微软雅黑" pitchFamily="34" charset="-122"/>
              </a:rPr>
              <a:t>。</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领域结构设计</a:t>
            </a:r>
          </a:p>
        </p:txBody>
      </p:sp>
      <p:sp>
        <p:nvSpPr>
          <p:cNvPr id="72707" name="内容占位符 2"/>
          <p:cNvSpPr>
            <a:spLocks noGrp="1"/>
          </p:cNvSpPr>
          <p:nvPr>
            <p:ph idx="1"/>
          </p:nvPr>
        </p:nvSpPr>
        <p:spPr>
          <a:xfrm>
            <a:off x="457200" y="1412875"/>
            <a:ext cx="8229600" cy="4895850"/>
          </a:xfrm>
        </p:spPr>
        <p:txBody>
          <a:bodyPr/>
          <a:lstStyle/>
          <a:p>
            <a:pPr algn="just" eaLnBrk="1" hangingPunct="1">
              <a:buFont typeface="Wingdings" pitchFamily="2" charset="2"/>
              <a:buChar char="Ø"/>
            </a:pPr>
            <a:r>
              <a:rPr lang="zh-CN" altLang="en-US" dirty="0" smtClean="0">
                <a:solidFill>
                  <a:schemeClr val="tx2"/>
                </a:solidFill>
                <a:latin typeface="微软雅黑" pitchFamily="34" charset="-122"/>
              </a:rPr>
              <a:t>第一步：根据</a:t>
            </a:r>
            <a:r>
              <a:rPr lang="en-US" altLang="zh-CN" dirty="0" smtClean="0">
                <a:solidFill>
                  <a:schemeClr val="tx2"/>
                </a:solidFill>
                <a:latin typeface="微软雅黑" pitchFamily="34" charset="-122"/>
              </a:rPr>
              <a:t>OOA</a:t>
            </a:r>
            <a:r>
              <a:rPr lang="zh-CN" altLang="en-US" dirty="0" smtClean="0">
                <a:solidFill>
                  <a:schemeClr val="tx2"/>
                </a:solidFill>
                <a:latin typeface="微软雅黑" pitchFamily="34" charset="-122"/>
              </a:rPr>
              <a:t>的需求描述及用例分析整理系统层次方框图。方框图要按功能模块层层细化；</a:t>
            </a:r>
          </a:p>
          <a:p>
            <a:pPr algn="just" eaLnBrk="1" hangingPunct="1">
              <a:buFont typeface="Wingdings" pitchFamily="2" charset="2"/>
              <a:buChar char="Ø"/>
            </a:pPr>
            <a:r>
              <a:rPr lang="zh-CN" altLang="en-US" dirty="0" smtClean="0">
                <a:solidFill>
                  <a:schemeClr val="tx2"/>
                </a:solidFill>
                <a:latin typeface="微软雅黑" pitchFamily="34" charset="-122"/>
              </a:rPr>
              <a:t>第二步：对每个模块按正交设计方法先横向按链设计各层组件的封装；</a:t>
            </a:r>
          </a:p>
          <a:p>
            <a:pPr algn="just" eaLnBrk="1" hangingPunct="1">
              <a:buFont typeface="Wingdings" pitchFamily="2" charset="2"/>
              <a:buChar char="Ø"/>
            </a:pPr>
            <a:r>
              <a:rPr lang="zh-CN" altLang="en-US" dirty="0" smtClean="0">
                <a:solidFill>
                  <a:schemeClr val="tx2"/>
                </a:solidFill>
                <a:latin typeface="微软雅黑" pitchFamily="34" charset="-122"/>
              </a:rPr>
              <a:t>第三步：按正交设计方法纵向对层内部进行综合设计。</a:t>
            </a:r>
          </a:p>
          <a:p>
            <a:endParaRPr lang="zh-CN" altLang="en-US" dirty="0" smtClean="0"/>
          </a:p>
        </p:txBody>
      </p:sp>
      <p:sp>
        <p:nvSpPr>
          <p:cNvPr id="72708" name="灯片编号占位符 3"/>
          <p:cNvSpPr>
            <a:spLocks noGrp="1"/>
          </p:cNvSpPr>
          <p:nvPr>
            <p:ph type="sldNum" sz="quarter" idx="12"/>
          </p:nvPr>
        </p:nvSpPr>
        <p:spPr bwMode="auto">
          <a:noFill/>
          <a:ln>
            <a:miter lim="800000"/>
            <a:headEnd/>
            <a:tailEnd/>
          </a:ln>
        </p:spPr>
        <p:txBody>
          <a:bodyPr/>
          <a:lstStyle/>
          <a:p>
            <a:fld id="{56EFDC86-37B1-4354-8426-4654BF136225}" type="slidenum">
              <a:rPr lang="zh-CN" altLang="en-US"/>
              <a:pPr/>
              <a:t>70</a:t>
            </a:fld>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功能模块层次设计 </a:t>
            </a:r>
          </a:p>
        </p:txBody>
      </p:sp>
      <p:sp>
        <p:nvSpPr>
          <p:cNvPr id="3" name="内容占位符 2"/>
          <p:cNvSpPr>
            <a:spLocks noGrp="1"/>
          </p:cNvSpPr>
          <p:nvPr>
            <p:ph idx="1"/>
          </p:nvPr>
        </p:nvSpPr>
        <p:spPr>
          <a:xfrm>
            <a:off x="457200" y="1412875"/>
            <a:ext cx="8229600" cy="4895850"/>
          </a:xfrm>
        </p:spPr>
        <p:txBody>
          <a:bodyPr>
            <a:normAutofit/>
          </a:bodyPr>
          <a:lstStyle/>
          <a:p>
            <a:pPr>
              <a:defRPr/>
            </a:pPr>
            <a:r>
              <a:rPr lang="zh-CN" altLang="en-US" dirty="0">
                <a:solidFill>
                  <a:schemeClr val="tx2"/>
                </a:solidFill>
                <a:latin typeface="微软雅黑" pitchFamily="34" charset="-122"/>
              </a:rPr>
              <a:t>功能模块图是大家习惯采用的表达软件结构的方式，能直观反映系统功能模块的划分，它遵循软件工程层层分解、逐层细化的原理清楚地表达系统功能及层次关系</a:t>
            </a:r>
            <a:r>
              <a:rPr lang="zh-CN" altLang="en-US" dirty="0" smtClean="0">
                <a:solidFill>
                  <a:schemeClr val="tx2"/>
                </a:solidFill>
                <a:latin typeface="微软雅黑" pitchFamily="34" charset="-122"/>
              </a:rPr>
              <a:t>。</a:t>
            </a:r>
            <a:endParaRPr lang="en-US" altLang="zh-CN" dirty="0" smtClean="0">
              <a:solidFill>
                <a:schemeClr val="tx2"/>
              </a:solidFill>
              <a:latin typeface="微软雅黑" pitchFamily="34" charset="-122"/>
            </a:endParaRPr>
          </a:p>
          <a:p>
            <a:pPr>
              <a:defRPr/>
            </a:pPr>
            <a:r>
              <a:rPr lang="zh-CN" altLang="en-US" dirty="0" smtClean="0">
                <a:solidFill>
                  <a:schemeClr val="tx2"/>
                </a:solidFill>
                <a:latin typeface="微软雅黑" pitchFamily="34" charset="-122"/>
              </a:rPr>
              <a:t>层次</a:t>
            </a:r>
            <a:r>
              <a:rPr lang="zh-CN" altLang="en-US" dirty="0">
                <a:solidFill>
                  <a:schemeClr val="tx2"/>
                </a:solidFill>
                <a:latin typeface="微软雅黑" pitchFamily="34" charset="-122"/>
              </a:rPr>
              <a:t>方框图的设计要依据用户需求描述的工作流程、用例图等</a:t>
            </a:r>
            <a:r>
              <a:rPr lang="zh-CN" altLang="en-US" dirty="0" smtClean="0">
                <a:solidFill>
                  <a:schemeClr val="tx2"/>
                </a:solidFill>
                <a:latin typeface="微软雅黑" pitchFamily="34" charset="-122"/>
              </a:rPr>
              <a:t>。</a:t>
            </a:r>
            <a:endParaRPr lang="en-US" altLang="zh-CN" dirty="0" smtClean="0">
              <a:solidFill>
                <a:schemeClr val="tx2"/>
              </a:solidFill>
              <a:latin typeface="微软雅黑" pitchFamily="34" charset="-122"/>
            </a:endParaRPr>
          </a:p>
          <a:p>
            <a:pPr>
              <a:defRPr/>
            </a:pPr>
            <a:r>
              <a:rPr lang="zh-CN" altLang="en-US" dirty="0" smtClean="0">
                <a:solidFill>
                  <a:schemeClr val="tx2"/>
                </a:solidFill>
                <a:latin typeface="微软雅黑" pitchFamily="34" charset="-122"/>
              </a:rPr>
              <a:t>一体化</a:t>
            </a:r>
            <a:r>
              <a:rPr lang="zh-CN" altLang="en-US" dirty="0">
                <a:solidFill>
                  <a:schemeClr val="tx2"/>
                </a:solidFill>
                <a:latin typeface="微软雅黑" pitchFamily="34" charset="-122"/>
              </a:rPr>
              <a:t>方法要求细化到事件层，与用例模型的叶子层</a:t>
            </a:r>
            <a:r>
              <a:rPr lang="en-US" altLang="zh-CN" dirty="0">
                <a:solidFill>
                  <a:schemeClr val="tx2"/>
                </a:solidFill>
                <a:latin typeface="微软雅黑" pitchFamily="34" charset="-122"/>
              </a:rPr>
              <a:t>(</a:t>
            </a:r>
            <a:r>
              <a:rPr lang="zh-CN" altLang="en-US" dirty="0">
                <a:solidFill>
                  <a:schemeClr val="tx2"/>
                </a:solidFill>
                <a:latin typeface="微软雅黑" pitchFamily="34" charset="-122"/>
              </a:rPr>
              <a:t>操作用例</a:t>
            </a:r>
            <a:r>
              <a:rPr lang="en-US" altLang="zh-CN" dirty="0">
                <a:solidFill>
                  <a:schemeClr val="tx2"/>
                </a:solidFill>
                <a:latin typeface="微软雅黑" pitchFamily="34" charset="-122"/>
              </a:rPr>
              <a:t>)</a:t>
            </a:r>
            <a:r>
              <a:rPr lang="zh-CN" altLang="en-US" dirty="0">
                <a:solidFill>
                  <a:schemeClr val="tx2"/>
                </a:solidFill>
                <a:latin typeface="微软雅黑" pitchFamily="34" charset="-122"/>
              </a:rPr>
              <a:t>对应。但这层并非在用例图或功能框图中必须画出，用表格或文本表达也可。 </a:t>
            </a:r>
          </a:p>
          <a:p>
            <a:pPr>
              <a:defRPr/>
            </a:pPr>
            <a:endParaRPr lang="zh-CN" altLang="en-US" dirty="0"/>
          </a:p>
        </p:txBody>
      </p:sp>
      <p:sp>
        <p:nvSpPr>
          <p:cNvPr id="73732" name="灯片编号占位符 3"/>
          <p:cNvSpPr>
            <a:spLocks noGrp="1"/>
          </p:cNvSpPr>
          <p:nvPr>
            <p:ph type="sldNum" sz="quarter" idx="12"/>
          </p:nvPr>
        </p:nvSpPr>
        <p:spPr bwMode="auto">
          <a:noFill/>
          <a:ln>
            <a:miter lim="800000"/>
            <a:headEnd/>
            <a:tailEnd/>
          </a:ln>
        </p:spPr>
        <p:txBody>
          <a:bodyPr/>
          <a:lstStyle/>
          <a:p>
            <a:fld id="{BEB44F37-1386-4E79-A403-C8C52A3A0119}" type="slidenum">
              <a:rPr lang="zh-CN" altLang="en-US"/>
              <a:pPr/>
              <a:t>71</a:t>
            </a:fld>
            <a:endParaRPr lang="zh-CN" alt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功能模块层次设计 </a:t>
            </a:r>
          </a:p>
        </p:txBody>
      </p:sp>
      <p:sp>
        <p:nvSpPr>
          <p:cNvPr id="74755" name="灯片编号占位符 3"/>
          <p:cNvSpPr>
            <a:spLocks noGrp="1"/>
          </p:cNvSpPr>
          <p:nvPr>
            <p:ph type="sldNum" sz="quarter" idx="12"/>
          </p:nvPr>
        </p:nvSpPr>
        <p:spPr bwMode="auto">
          <a:noFill/>
          <a:ln>
            <a:miter lim="800000"/>
            <a:headEnd/>
            <a:tailEnd/>
          </a:ln>
        </p:spPr>
        <p:txBody>
          <a:bodyPr/>
          <a:lstStyle/>
          <a:p>
            <a:fld id="{E9CB1B2B-79A2-45FC-8104-76ED8671A6F3}" type="slidenum">
              <a:rPr lang="zh-CN" altLang="en-US"/>
              <a:pPr/>
              <a:t>72</a:t>
            </a:fld>
            <a:endParaRPr lang="zh-CN" altLang="en-US"/>
          </a:p>
        </p:txBody>
      </p:sp>
      <p:pic>
        <p:nvPicPr>
          <p:cNvPr id="74756" name="Picture 22"/>
          <p:cNvPicPr>
            <a:picLocks noChangeAspect="1" noChangeArrowheads="1"/>
          </p:cNvPicPr>
          <p:nvPr/>
        </p:nvPicPr>
        <p:blipFill>
          <a:blip r:embed="rId2"/>
          <a:srcRect/>
          <a:stretch>
            <a:fillRect/>
          </a:stretch>
        </p:blipFill>
        <p:spPr bwMode="auto">
          <a:xfrm>
            <a:off x="900113" y="1268413"/>
            <a:ext cx="7416800" cy="5113337"/>
          </a:xfrm>
          <a:prstGeom prst="rect">
            <a:avLst/>
          </a:prstGeom>
          <a:noFill/>
          <a:ln w="9525">
            <a:noFill/>
            <a:miter lim="800000"/>
            <a:headEnd/>
            <a:tailEnd/>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组件的封装设计</a:t>
            </a:r>
            <a:r>
              <a:rPr lang="en-US" altLang="zh-CN" b="1" dirty="0"/>
              <a:t/>
            </a:r>
            <a:br>
              <a:rPr lang="en-US" altLang="zh-CN" b="1" dirty="0"/>
            </a:br>
            <a:r>
              <a:rPr lang="en-US" altLang="zh-CN" b="1" dirty="0"/>
              <a:t>(</a:t>
            </a:r>
            <a:r>
              <a:rPr b="1" dirty="0"/>
              <a:t>单个链的横向设计</a:t>
            </a:r>
            <a:r>
              <a:rPr lang="en-US" altLang="zh-CN" b="1" dirty="0"/>
              <a:t>) </a:t>
            </a:r>
            <a:endParaRPr b="1" dirty="0"/>
          </a:p>
        </p:txBody>
      </p:sp>
      <p:sp>
        <p:nvSpPr>
          <p:cNvPr id="75779" name="内容占位符 2"/>
          <p:cNvSpPr>
            <a:spLocks noGrp="1"/>
          </p:cNvSpPr>
          <p:nvPr>
            <p:ph idx="1"/>
          </p:nvPr>
        </p:nvSpPr>
        <p:spPr>
          <a:xfrm>
            <a:off x="457200" y="1412875"/>
            <a:ext cx="8229600" cy="4895850"/>
          </a:xfrm>
        </p:spPr>
        <p:txBody>
          <a:bodyPr/>
          <a:lstStyle/>
          <a:p>
            <a:r>
              <a:rPr lang="zh-CN" altLang="en-US" dirty="0" smtClean="0">
                <a:solidFill>
                  <a:schemeClr val="tx2"/>
                </a:solidFill>
              </a:rPr>
              <a:t>组件封装就是按分层体系结构寻找各层组件的属性与方法。</a:t>
            </a:r>
            <a:endParaRPr lang="en-US" altLang="zh-CN" dirty="0" smtClean="0">
              <a:solidFill>
                <a:schemeClr val="tx2"/>
              </a:solidFill>
            </a:endParaRPr>
          </a:p>
          <a:p>
            <a:pPr lvl="1"/>
            <a:r>
              <a:rPr lang="zh-CN" altLang="en-US" dirty="0" smtClean="0"/>
              <a:t>属性一般较好确定，麻烦的是找出方法。</a:t>
            </a:r>
            <a:endParaRPr lang="en-US" altLang="zh-CN" dirty="0" smtClean="0"/>
          </a:p>
          <a:p>
            <a:pPr lvl="1"/>
            <a:r>
              <a:rPr lang="zh-CN" altLang="en-US" dirty="0" smtClean="0"/>
              <a:t>确定组件中的方法要依据对象交互图</a:t>
            </a:r>
            <a:r>
              <a:rPr lang="en-US" altLang="zh-CN" dirty="0" smtClean="0"/>
              <a:t>(</a:t>
            </a:r>
            <a:r>
              <a:rPr lang="zh-CN" altLang="en-US" dirty="0" smtClean="0"/>
              <a:t>时序图</a:t>
            </a:r>
            <a:r>
              <a:rPr lang="en-US" altLang="zh-CN" dirty="0" smtClean="0"/>
              <a:t>/</a:t>
            </a:r>
            <a:r>
              <a:rPr lang="zh-CN" altLang="en-US" dirty="0" smtClean="0"/>
              <a:t>协作图</a:t>
            </a:r>
            <a:r>
              <a:rPr lang="en-US" altLang="zh-CN" dirty="0" smtClean="0"/>
              <a:t>)</a:t>
            </a:r>
            <a:r>
              <a:rPr lang="zh-CN" altLang="en-US" dirty="0" smtClean="0"/>
              <a:t>的消息传递来划分。</a:t>
            </a:r>
            <a:endParaRPr lang="en-US" altLang="zh-CN" dirty="0" smtClean="0"/>
          </a:p>
          <a:p>
            <a:pPr lvl="1"/>
            <a:r>
              <a:rPr lang="zh-CN" altLang="en-US" dirty="0" smtClean="0"/>
              <a:t>方法是：根据功能模块图找到事件层，对每个功能模块中的单个事件采用正交设计按横向链画出对象交互图。</a:t>
            </a:r>
          </a:p>
        </p:txBody>
      </p:sp>
      <p:sp>
        <p:nvSpPr>
          <p:cNvPr id="75780" name="灯片编号占位符 3"/>
          <p:cNvSpPr>
            <a:spLocks noGrp="1"/>
          </p:cNvSpPr>
          <p:nvPr>
            <p:ph type="sldNum" sz="quarter" idx="12"/>
          </p:nvPr>
        </p:nvSpPr>
        <p:spPr bwMode="auto">
          <a:noFill/>
          <a:ln>
            <a:miter lim="800000"/>
            <a:headEnd/>
            <a:tailEnd/>
          </a:ln>
        </p:spPr>
        <p:txBody>
          <a:bodyPr/>
          <a:lstStyle/>
          <a:p>
            <a:fld id="{3CA1BCF0-BF73-4061-B136-87D01BB0DAC2}" type="slidenum">
              <a:rPr lang="zh-CN" altLang="en-US"/>
              <a:pPr/>
              <a:t>73</a:t>
            </a:fld>
            <a:endParaRPr lang="zh-CN"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组件的封装设计</a:t>
            </a:r>
          </a:p>
        </p:txBody>
      </p:sp>
      <p:sp>
        <p:nvSpPr>
          <p:cNvPr id="76803" name="内容占位符 2"/>
          <p:cNvSpPr>
            <a:spLocks noGrp="1"/>
          </p:cNvSpPr>
          <p:nvPr>
            <p:ph idx="1"/>
          </p:nvPr>
        </p:nvSpPr>
        <p:spPr>
          <a:xfrm>
            <a:off x="457200" y="1412875"/>
            <a:ext cx="8435975" cy="4895850"/>
          </a:xfrm>
        </p:spPr>
        <p:txBody>
          <a:bodyPr/>
          <a:lstStyle/>
          <a:p>
            <a:r>
              <a:rPr lang="zh-CN" altLang="en-US" dirty="0" smtClean="0">
                <a:solidFill>
                  <a:schemeClr val="tx2"/>
                </a:solidFill>
                <a:latin typeface="微软雅黑" pitchFamily="34" charset="-122"/>
              </a:rPr>
              <a:t>① 根据需求文档和系统总体结构细化各子模块结构，分解到最底层的操作用例，每个用例的业务功能已在</a:t>
            </a:r>
            <a:r>
              <a:rPr lang="en-US" altLang="zh-CN" dirty="0" smtClean="0">
                <a:solidFill>
                  <a:schemeClr val="tx2"/>
                </a:solidFill>
                <a:latin typeface="微软雅黑" pitchFamily="34" charset="-122"/>
              </a:rPr>
              <a:t>OOA</a:t>
            </a:r>
            <a:r>
              <a:rPr lang="zh-CN" altLang="en-US" dirty="0" smtClean="0">
                <a:solidFill>
                  <a:schemeClr val="tx2"/>
                </a:solidFill>
                <a:latin typeface="微软雅黑" pitchFamily="34" charset="-122"/>
              </a:rPr>
              <a:t>的用例描述中说明。</a:t>
            </a:r>
            <a:endParaRPr lang="en-US" altLang="zh-CN" dirty="0" smtClean="0">
              <a:solidFill>
                <a:schemeClr val="tx2"/>
              </a:solidFill>
              <a:latin typeface="微软雅黑" pitchFamily="34" charset="-122"/>
            </a:endParaRPr>
          </a:p>
          <a:p>
            <a:r>
              <a:rPr lang="zh-CN" altLang="en-US" dirty="0" smtClean="0">
                <a:solidFill>
                  <a:schemeClr val="tx2"/>
                </a:solidFill>
                <a:latin typeface="微软雅黑" pitchFamily="34" charset="-122"/>
              </a:rPr>
              <a:t>② 依照用例功能描述设计执行链，既画出每个操作用例的对象时序图。注意这里单链不用画出</a:t>
            </a:r>
            <a:r>
              <a:rPr lang="en-US" altLang="zh-CN" dirty="0" smtClean="0">
                <a:solidFill>
                  <a:schemeClr val="tx2"/>
                </a:solidFill>
                <a:latin typeface="微软雅黑" pitchFamily="34" charset="-122"/>
              </a:rPr>
              <a:t>C </a:t>
            </a:r>
            <a:r>
              <a:rPr lang="zh-CN" altLang="en-US" dirty="0" smtClean="0">
                <a:solidFill>
                  <a:schemeClr val="tx2"/>
                </a:solidFill>
                <a:latin typeface="微软雅黑" pitchFamily="34" charset="-122"/>
              </a:rPr>
              <a:t>。</a:t>
            </a:r>
          </a:p>
          <a:p>
            <a:pPr>
              <a:buNone/>
            </a:pPr>
            <a:endParaRPr lang="zh-CN" altLang="en-US" dirty="0" smtClean="0"/>
          </a:p>
        </p:txBody>
      </p:sp>
      <p:sp>
        <p:nvSpPr>
          <p:cNvPr id="76804" name="灯片编号占位符 3"/>
          <p:cNvSpPr>
            <a:spLocks noGrp="1"/>
          </p:cNvSpPr>
          <p:nvPr>
            <p:ph type="sldNum" sz="quarter" idx="12"/>
          </p:nvPr>
        </p:nvSpPr>
        <p:spPr bwMode="auto">
          <a:noFill/>
          <a:ln>
            <a:miter lim="800000"/>
            <a:headEnd/>
            <a:tailEnd/>
          </a:ln>
        </p:spPr>
        <p:txBody>
          <a:bodyPr/>
          <a:lstStyle/>
          <a:p>
            <a:fld id="{FDFB204C-1210-4F19-BC50-305243F52FDF}" type="slidenum">
              <a:rPr lang="zh-CN" altLang="en-US"/>
              <a:pPr/>
              <a:t>74</a:t>
            </a:fld>
            <a:endParaRPr lang="zh-CN" altLang="en-US"/>
          </a:p>
        </p:txBody>
      </p:sp>
      <p:pic>
        <p:nvPicPr>
          <p:cNvPr id="76805" name="Picture 2"/>
          <p:cNvPicPr>
            <a:picLocks noChangeAspect="1" noChangeArrowheads="1"/>
          </p:cNvPicPr>
          <p:nvPr/>
        </p:nvPicPr>
        <p:blipFill>
          <a:blip r:embed="rId2"/>
          <a:srcRect/>
          <a:stretch>
            <a:fillRect/>
          </a:stretch>
        </p:blipFill>
        <p:spPr bwMode="auto">
          <a:xfrm>
            <a:off x="1295400" y="5013325"/>
            <a:ext cx="6551613" cy="1295400"/>
          </a:xfrm>
          <a:prstGeom prst="rect">
            <a:avLst/>
          </a:prstGeom>
          <a:noFill/>
          <a:ln w="9525">
            <a:noFill/>
            <a:miter lim="800000"/>
            <a:headEnd/>
            <a:tailEnd/>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组件的封装设计</a:t>
            </a:r>
          </a:p>
        </p:txBody>
      </p:sp>
      <p:sp>
        <p:nvSpPr>
          <p:cNvPr id="77827" name="内容占位符 2"/>
          <p:cNvSpPr>
            <a:spLocks noGrp="1"/>
          </p:cNvSpPr>
          <p:nvPr>
            <p:ph idx="1"/>
          </p:nvPr>
        </p:nvSpPr>
        <p:spPr>
          <a:xfrm>
            <a:off x="457200" y="1412875"/>
            <a:ext cx="8229600" cy="4895850"/>
          </a:xfrm>
        </p:spPr>
        <p:txBody>
          <a:bodyPr/>
          <a:lstStyle/>
          <a:p>
            <a:r>
              <a:rPr lang="zh-CN" altLang="en-US" dirty="0" smtClean="0">
                <a:solidFill>
                  <a:schemeClr val="tx2"/>
                </a:solidFill>
                <a:latin typeface="微软雅黑" pitchFamily="34" charset="-122"/>
              </a:rPr>
              <a:t>③ 依据上一步时序图的消息传递，寻找出各层对象封装的方法。每个链的设计结果用表格式列出。封装说明就是列出该组件的属性和方法。  </a:t>
            </a:r>
          </a:p>
          <a:p>
            <a:endParaRPr lang="zh-CN" altLang="en-US" dirty="0" smtClean="0"/>
          </a:p>
        </p:txBody>
      </p:sp>
      <p:sp>
        <p:nvSpPr>
          <p:cNvPr id="77828" name="灯片编号占位符 3"/>
          <p:cNvSpPr>
            <a:spLocks noGrp="1"/>
          </p:cNvSpPr>
          <p:nvPr>
            <p:ph type="sldNum" sz="quarter" idx="12"/>
          </p:nvPr>
        </p:nvSpPr>
        <p:spPr bwMode="auto">
          <a:noFill/>
          <a:ln>
            <a:miter lim="800000"/>
            <a:headEnd/>
            <a:tailEnd/>
          </a:ln>
        </p:spPr>
        <p:txBody>
          <a:bodyPr/>
          <a:lstStyle/>
          <a:p>
            <a:fld id="{8D46C881-54F7-402D-B630-C2B790E0A108}" type="slidenum">
              <a:rPr lang="zh-CN" altLang="en-US"/>
              <a:pPr/>
              <a:t>75</a:t>
            </a:fld>
            <a:endParaRPr lang="zh-CN" altLang="en-US"/>
          </a:p>
        </p:txBody>
      </p:sp>
      <p:graphicFrame>
        <p:nvGraphicFramePr>
          <p:cNvPr id="5" name="Group 164"/>
          <p:cNvGraphicFramePr>
            <a:graphicFrameLocks noGrp="1"/>
          </p:cNvGraphicFramePr>
          <p:nvPr/>
        </p:nvGraphicFramePr>
        <p:xfrm>
          <a:off x="1042988" y="3500438"/>
          <a:ext cx="7273924" cy="2376486"/>
        </p:xfrm>
        <a:graphic>
          <a:graphicData uri="http://schemas.openxmlformats.org/drawingml/2006/table">
            <a:tbl>
              <a:tblPr/>
              <a:tblGrid>
                <a:gridCol w="1549124"/>
                <a:gridCol w="3444382"/>
                <a:gridCol w="1145299"/>
                <a:gridCol w="1135119"/>
              </a:tblGrid>
              <a:tr h="39608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2"/>
                          </a:solidFill>
                          <a:effectLst/>
                          <a:latin typeface="Times New Roman" pitchFamily="18" charset="0"/>
                          <a:ea typeface="宋体" charset="-122"/>
                        </a:rPr>
                        <a:t>功能模块</a:t>
                      </a:r>
                      <a:endParaRPr kumimoji="0" lang="zh-CN" altLang="en-US" sz="1600" b="0" i="0" u="none" strike="noStrike" cap="none" normalizeH="0" baseline="0" dirty="0" smtClean="0">
                        <a:ln>
                          <a:noFill/>
                        </a:ln>
                        <a:solidFill>
                          <a:schemeClr val="tx2"/>
                        </a:solidFill>
                        <a:effectLst/>
                        <a:latin typeface="Arial" charset="0"/>
                        <a:ea typeface="宋体" charset="-122"/>
                      </a:endParaRPr>
                    </a:p>
                  </a:txBody>
                  <a:tcPr marL="91454" marR="91454"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alpha val="72000"/>
                      </a:srgb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2"/>
                          </a:solidFill>
                          <a:effectLst/>
                          <a:latin typeface="Times New Roman" pitchFamily="18" charset="0"/>
                          <a:ea typeface="宋体" charset="-122"/>
                        </a:rPr>
                        <a:t>程序文件</a:t>
                      </a:r>
                      <a:endParaRPr kumimoji="0" lang="zh-CN" altLang="en-US" sz="1600" b="0" i="0" u="none" strike="noStrike" cap="none" normalizeH="0" baseline="0" dirty="0" smtClean="0">
                        <a:ln>
                          <a:noFill/>
                        </a:ln>
                        <a:solidFill>
                          <a:schemeClr val="tx2"/>
                        </a:solidFill>
                        <a:effectLst/>
                        <a:latin typeface="Arial" charset="0"/>
                        <a:ea typeface="宋体" charset="-122"/>
                      </a:endParaRPr>
                    </a:p>
                  </a:txBody>
                  <a:tcPr marL="91454" marR="91454"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alpha val="72000"/>
                      </a:srgb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Times New Roman" pitchFamily="18" charset="0"/>
                          <a:ea typeface="宋体" charset="-122"/>
                        </a:rPr>
                        <a:t>功能说明  </a:t>
                      </a:r>
                      <a:endParaRPr kumimoji="0" lang="zh-CN" altLang="en-US" sz="1600" b="0" i="0" u="none" strike="noStrike" cap="none" normalizeH="0" baseline="0" smtClean="0">
                        <a:ln>
                          <a:noFill/>
                        </a:ln>
                        <a:solidFill>
                          <a:schemeClr val="tx2"/>
                        </a:solidFill>
                        <a:effectLst/>
                        <a:latin typeface="Arial" charset="0"/>
                        <a:ea typeface="宋体" charset="-122"/>
                      </a:endParaRPr>
                    </a:p>
                  </a:txBody>
                  <a:tcPr marL="91454" marR="91454"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alpha val="72000"/>
                      </a:srgb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Times New Roman" pitchFamily="18" charset="0"/>
                          <a:ea typeface="宋体" charset="-122"/>
                        </a:rPr>
                        <a:t>封装说明</a:t>
                      </a:r>
                      <a:endParaRPr kumimoji="0" lang="zh-CN" altLang="en-US" sz="1600" b="0" i="0" u="none" strike="noStrike" cap="none" normalizeH="0" baseline="0" smtClean="0">
                        <a:ln>
                          <a:noFill/>
                        </a:ln>
                        <a:solidFill>
                          <a:schemeClr val="tx2"/>
                        </a:solidFill>
                        <a:effectLst/>
                        <a:latin typeface="Arial" charset="0"/>
                        <a:ea typeface="宋体" charset="-122"/>
                      </a:endParaRPr>
                    </a:p>
                  </a:txBody>
                  <a:tcPr marL="91454" marR="91454"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alpha val="72000"/>
                      </a:srgbClr>
                    </a:solidFill>
                  </a:tcPr>
                </a:tc>
              </a:tr>
              <a:tr h="396081">
                <a:tc rowSpan="5">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Times New Roman" pitchFamily="18" charset="0"/>
                          <a:ea typeface="宋体" charset="-122"/>
                          <a:cs typeface="Times New Roman" pitchFamily="18" charset="0"/>
                        </a:rPr>
                        <a:t>如：</a:t>
                      </a:r>
                      <a:endParaRPr kumimoji="0" lang="zh-CN" altLang="en-US" sz="1600" b="0" i="0" u="none" strike="noStrike" cap="none" normalizeH="0" baseline="0" smtClean="0">
                        <a:ln>
                          <a:noFill/>
                        </a:ln>
                        <a:solidFill>
                          <a:schemeClr val="tx2"/>
                        </a:solidFill>
                        <a:effectLst/>
                        <a:latin typeface="Arial" charset="0"/>
                        <a:ea typeface="宋体"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Times New Roman" pitchFamily="18" charset="0"/>
                          <a:ea typeface="宋体" charset="-122"/>
                          <a:cs typeface="Times New Roman" pitchFamily="18" charset="0"/>
                        </a:rPr>
                        <a:t>登录模块</a:t>
                      </a:r>
                      <a:r>
                        <a:rPr kumimoji="0" lang="en-US" altLang="zh-CN" sz="1600" b="0" i="0" u="none" strike="noStrike" cap="none" normalizeH="0" baseline="0" smtClean="0">
                          <a:ln>
                            <a:noFill/>
                          </a:ln>
                          <a:solidFill>
                            <a:schemeClr val="tx2"/>
                          </a:solidFill>
                          <a:effectLst/>
                          <a:latin typeface="Times New Roman" pitchFamily="18" charset="0"/>
                          <a:ea typeface="宋体" charset="-122"/>
                          <a:cs typeface="Times New Roman" pitchFamily="18" charset="0"/>
                        </a:rPr>
                        <a:t>Login</a:t>
                      </a:r>
                      <a:endParaRPr kumimoji="0" lang="en-US" altLang="zh-CN" sz="1600" b="0" i="0" u="none" strike="noStrike" cap="none" normalizeH="0" baseline="0" smtClean="0">
                        <a:ln>
                          <a:noFill/>
                        </a:ln>
                        <a:solidFill>
                          <a:schemeClr val="tx2"/>
                        </a:solidFill>
                        <a:effectLst/>
                        <a:latin typeface="Arial" charset="0"/>
                        <a:ea typeface="宋体" charset="-122"/>
                      </a:endParaRPr>
                    </a:p>
                  </a:txBody>
                  <a:tcPr marL="91454" marR="91454"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2"/>
                          </a:solidFill>
                          <a:effectLst/>
                          <a:latin typeface="Times New Roman" pitchFamily="18" charset="0"/>
                          <a:ea typeface="宋体" charset="-122"/>
                          <a:cs typeface="Times New Roman" pitchFamily="18" charset="0"/>
                        </a:rPr>
                        <a:t>(</a:t>
                      </a:r>
                      <a:r>
                        <a:rPr kumimoji="0" lang="zh-CN" altLang="en-US" sz="1600" b="0" i="0" u="none" strike="noStrike" cap="none" normalizeH="0" baseline="0" smtClean="0">
                          <a:ln>
                            <a:noFill/>
                          </a:ln>
                          <a:solidFill>
                            <a:schemeClr val="tx2"/>
                          </a:solidFill>
                          <a:effectLst/>
                          <a:latin typeface="Times New Roman" pitchFamily="18" charset="0"/>
                          <a:ea typeface="宋体" charset="-122"/>
                          <a:cs typeface="Times New Roman" pitchFamily="18" charset="0"/>
                        </a:rPr>
                        <a:t>视图</a:t>
                      </a:r>
                      <a:r>
                        <a:rPr kumimoji="0" lang="en-US" altLang="zh-CN" sz="1600" b="0" i="0" u="none" strike="noStrike" cap="none" normalizeH="0" baseline="0" smtClean="0">
                          <a:ln>
                            <a:noFill/>
                          </a:ln>
                          <a:solidFill>
                            <a:schemeClr val="tx2"/>
                          </a:solidFill>
                          <a:effectLst/>
                          <a:latin typeface="Times New Roman" pitchFamily="18" charset="0"/>
                          <a:ea typeface="宋体" charset="-122"/>
                          <a:cs typeface="Times New Roman" pitchFamily="18" charset="0"/>
                        </a:rPr>
                        <a:t>)    </a:t>
                      </a:r>
                      <a:r>
                        <a:rPr kumimoji="0" lang="zh-CN" altLang="en-US" sz="1600" b="0" i="0" u="none" strike="noStrike" cap="none" normalizeH="0" baseline="0" smtClean="0">
                          <a:ln>
                            <a:noFill/>
                          </a:ln>
                          <a:solidFill>
                            <a:schemeClr val="tx2"/>
                          </a:solidFill>
                          <a:effectLst/>
                          <a:latin typeface="Times New Roman" pitchFamily="18" charset="0"/>
                          <a:ea typeface="宋体" charset="-122"/>
                          <a:cs typeface="Times New Roman" pitchFamily="18" charset="0"/>
                        </a:rPr>
                        <a:t>如</a:t>
                      </a:r>
                      <a:r>
                        <a:rPr kumimoji="0" lang="en-US" altLang="zh-CN" sz="1600" b="0" i="0" u="none" strike="noStrike" cap="none" normalizeH="0" baseline="0" smtClean="0">
                          <a:ln>
                            <a:noFill/>
                          </a:ln>
                          <a:solidFill>
                            <a:schemeClr val="tx2"/>
                          </a:solidFill>
                          <a:effectLst/>
                          <a:latin typeface="Times New Roman" pitchFamily="18" charset="0"/>
                          <a:ea typeface="宋体" charset="-122"/>
                          <a:cs typeface="Times New Roman" pitchFamily="18" charset="0"/>
                        </a:rPr>
                        <a:t>Login.jsp</a:t>
                      </a:r>
                      <a:endParaRPr kumimoji="0" lang="en-US" altLang="zh-CN" sz="1600" b="0" i="0" u="none" strike="noStrike" cap="none" normalizeH="0" baseline="0" smtClean="0">
                        <a:ln>
                          <a:noFill/>
                        </a:ln>
                        <a:solidFill>
                          <a:schemeClr val="tx2"/>
                        </a:solidFill>
                        <a:effectLst/>
                        <a:latin typeface="Arial" charset="0"/>
                        <a:ea typeface="宋体" charset="-122"/>
                      </a:endParaRPr>
                    </a:p>
                  </a:txBody>
                  <a:tcPr marL="91454" marR="91454"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600" b="0" i="0" u="none" strike="noStrike" cap="none" normalizeH="0" baseline="0" smtClean="0">
                        <a:ln>
                          <a:noFill/>
                        </a:ln>
                        <a:solidFill>
                          <a:schemeClr val="tx2"/>
                        </a:solidFill>
                        <a:effectLst/>
                        <a:latin typeface="Times New Roman" pitchFamily="18" charset="0"/>
                        <a:ea typeface="宋体" charset="-122"/>
                      </a:endParaRPr>
                    </a:p>
                  </a:txBody>
                  <a:tcPr marL="91454" marR="91454"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600" b="0" i="0" u="none" strike="noStrike" cap="none" normalizeH="0" baseline="0" smtClean="0">
                        <a:ln>
                          <a:noFill/>
                        </a:ln>
                        <a:solidFill>
                          <a:schemeClr val="tx2"/>
                        </a:solidFill>
                        <a:effectLst/>
                        <a:latin typeface="Times New Roman" pitchFamily="18" charset="0"/>
                        <a:ea typeface="宋体" charset="-122"/>
                      </a:endParaRPr>
                    </a:p>
                  </a:txBody>
                  <a:tcPr marL="91454" marR="91454"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081">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2"/>
                          </a:solidFill>
                          <a:effectLst/>
                          <a:latin typeface="Times New Roman" pitchFamily="18" charset="0"/>
                          <a:ea typeface="宋体" charset="-122"/>
                          <a:cs typeface="Times New Roman" pitchFamily="18" charset="0"/>
                        </a:rPr>
                        <a:t>(</a:t>
                      </a:r>
                      <a:r>
                        <a:rPr kumimoji="0" lang="zh-CN" altLang="en-US" sz="1600" b="0" i="0" u="none" strike="noStrike" cap="none" normalizeH="0" baseline="0" smtClean="0">
                          <a:ln>
                            <a:noFill/>
                          </a:ln>
                          <a:solidFill>
                            <a:schemeClr val="tx2"/>
                          </a:solidFill>
                          <a:effectLst/>
                          <a:latin typeface="Times New Roman" pitchFamily="18" charset="0"/>
                          <a:ea typeface="宋体" charset="-122"/>
                          <a:cs typeface="Times New Roman" pitchFamily="18" charset="0"/>
                        </a:rPr>
                        <a:t>业务过程</a:t>
                      </a:r>
                      <a:r>
                        <a:rPr kumimoji="0" lang="en-US" altLang="zh-CN" sz="1600" b="0" i="0" u="none" strike="noStrike" cap="none" normalizeH="0" baseline="0" smtClean="0">
                          <a:ln>
                            <a:noFill/>
                          </a:ln>
                          <a:solidFill>
                            <a:schemeClr val="tx2"/>
                          </a:solidFill>
                          <a:effectLst/>
                          <a:latin typeface="Times New Roman" pitchFamily="18" charset="0"/>
                          <a:ea typeface="宋体" charset="-122"/>
                          <a:cs typeface="Times New Roman" pitchFamily="18" charset="0"/>
                        </a:rPr>
                        <a:t>)</a:t>
                      </a:r>
                      <a:r>
                        <a:rPr kumimoji="0" lang="zh-CN" altLang="en-US" sz="1600" b="0" i="0" u="none" strike="noStrike" cap="none" normalizeH="0" baseline="0" smtClean="0">
                          <a:ln>
                            <a:noFill/>
                          </a:ln>
                          <a:solidFill>
                            <a:schemeClr val="tx2"/>
                          </a:solidFill>
                          <a:effectLst/>
                          <a:latin typeface="Times New Roman" pitchFamily="18" charset="0"/>
                          <a:ea typeface="宋体" charset="-122"/>
                          <a:cs typeface="Times New Roman" pitchFamily="18" charset="0"/>
                        </a:rPr>
                        <a:t>如</a:t>
                      </a:r>
                      <a:r>
                        <a:rPr kumimoji="0" lang="en-US" altLang="zh-CN" sz="1600" b="0" i="0" u="none" strike="noStrike" cap="none" normalizeH="0" baseline="0" smtClean="0">
                          <a:ln>
                            <a:noFill/>
                          </a:ln>
                          <a:solidFill>
                            <a:schemeClr val="tx2"/>
                          </a:solidFill>
                          <a:effectLst/>
                          <a:latin typeface="Times New Roman" pitchFamily="18" charset="0"/>
                          <a:ea typeface="宋体" charset="-122"/>
                          <a:cs typeface="Times New Roman" pitchFamily="18" charset="0"/>
                        </a:rPr>
                        <a:t>LoginAction.java</a:t>
                      </a:r>
                      <a:endParaRPr kumimoji="0" lang="en-US" altLang="zh-CN" sz="1600" b="0" i="0" u="none" strike="noStrike" cap="none" normalizeH="0" baseline="0" smtClean="0">
                        <a:ln>
                          <a:noFill/>
                        </a:ln>
                        <a:solidFill>
                          <a:schemeClr val="tx2"/>
                        </a:solidFill>
                        <a:effectLst/>
                        <a:latin typeface="Arial" charset="0"/>
                        <a:ea typeface="宋体" charset="-122"/>
                      </a:endParaRPr>
                    </a:p>
                  </a:txBody>
                  <a:tcPr marL="91454" marR="91454"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600" b="0" i="0" u="none" strike="noStrike" cap="none" normalizeH="0" baseline="0" smtClean="0">
                        <a:ln>
                          <a:noFill/>
                        </a:ln>
                        <a:solidFill>
                          <a:schemeClr val="tx2"/>
                        </a:solidFill>
                        <a:effectLst/>
                        <a:latin typeface="Times New Roman" pitchFamily="18" charset="0"/>
                        <a:ea typeface="宋体" charset="-122"/>
                      </a:endParaRPr>
                    </a:p>
                  </a:txBody>
                  <a:tcPr marL="91454" marR="91454"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600" b="0" i="0" u="none" strike="noStrike" cap="none" normalizeH="0" baseline="0" smtClean="0">
                        <a:ln>
                          <a:noFill/>
                        </a:ln>
                        <a:solidFill>
                          <a:schemeClr val="tx2"/>
                        </a:solidFill>
                        <a:effectLst/>
                        <a:latin typeface="Times New Roman" pitchFamily="18" charset="0"/>
                        <a:ea typeface="宋体" charset="-122"/>
                      </a:endParaRPr>
                    </a:p>
                  </a:txBody>
                  <a:tcPr marL="91454" marR="91454"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081">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2"/>
                          </a:solidFill>
                          <a:effectLst/>
                          <a:latin typeface="Times New Roman" pitchFamily="18" charset="0"/>
                          <a:ea typeface="宋体" charset="-122"/>
                          <a:cs typeface="Times New Roman" pitchFamily="18" charset="0"/>
                        </a:rPr>
                        <a:t>(</a:t>
                      </a:r>
                      <a:r>
                        <a:rPr kumimoji="0" lang="zh-CN" altLang="en-US" sz="1600" b="0" i="0" u="none" strike="noStrike" cap="none" normalizeH="0" baseline="0" smtClean="0">
                          <a:ln>
                            <a:noFill/>
                          </a:ln>
                          <a:solidFill>
                            <a:schemeClr val="tx2"/>
                          </a:solidFill>
                          <a:effectLst/>
                          <a:latin typeface="Times New Roman" pitchFamily="18" charset="0"/>
                          <a:ea typeface="宋体" charset="-122"/>
                          <a:cs typeface="Times New Roman" pitchFamily="18" charset="0"/>
                        </a:rPr>
                        <a:t>业务模型</a:t>
                      </a:r>
                      <a:r>
                        <a:rPr kumimoji="0" lang="en-US" altLang="zh-CN" sz="1600" b="0" i="0" u="none" strike="noStrike" cap="none" normalizeH="0" baseline="0" smtClean="0">
                          <a:ln>
                            <a:noFill/>
                          </a:ln>
                          <a:solidFill>
                            <a:schemeClr val="tx2"/>
                          </a:solidFill>
                          <a:effectLst/>
                          <a:latin typeface="Times New Roman" pitchFamily="18" charset="0"/>
                          <a:ea typeface="宋体" charset="-122"/>
                          <a:cs typeface="Times New Roman" pitchFamily="18" charset="0"/>
                        </a:rPr>
                        <a:t>)</a:t>
                      </a:r>
                      <a:r>
                        <a:rPr kumimoji="0" lang="zh-CN" altLang="en-US" sz="1600" b="0" i="0" u="none" strike="noStrike" cap="none" normalizeH="0" baseline="0" smtClean="0">
                          <a:ln>
                            <a:noFill/>
                          </a:ln>
                          <a:solidFill>
                            <a:schemeClr val="tx2"/>
                          </a:solidFill>
                          <a:effectLst/>
                          <a:latin typeface="Times New Roman" pitchFamily="18" charset="0"/>
                          <a:ea typeface="宋体" charset="-122"/>
                          <a:cs typeface="Times New Roman" pitchFamily="18" charset="0"/>
                        </a:rPr>
                        <a:t>如</a:t>
                      </a:r>
                      <a:r>
                        <a:rPr kumimoji="0" lang="en-US" altLang="zh-CN" sz="1600" b="0" i="0" u="none" strike="noStrike" cap="none" normalizeH="0" baseline="0" smtClean="0">
                          <a:ln>
                            <a:noFill/>
                          </a:ln>
                          <a:solidFill>
                            <a:schemeClr val="tx2"/>
                          </a:solidFill>
                          <a:effectLst/>
                          <a:latin typeface="Times New Roman" pitchFamily="18" charset="0"/>
                          <a:ea typeface="宋体" charset="-122"/>
                          <a:cs typeface="Times New Roman" pitchFamily="18" charset="0"/>
                        </a:rPr>
                        <a:t>LoginService.java</a:t>
                      </a:r>
                      <a:endParaRPr kumimoji="0" lang="en-US" altLang="zh-CN" sz="1600" b="0" i="0" u="none" strike="noStrike" cap="none" normalizeH="0" baseline="0" smtClean="0">
                        <a:ln>
                          <a:noFill/>
                        </a:ln>
                        <a:solidFill>
                          <a:schemeClr val="tx2"/>
                        </a:solidFill>
                        <a:effectLst/>
                        <a:latin typeface="Arial" charset="0"/>
                        <a:ea typeface="宋体" charset="-122"/>
                      </a:endParaRPr>
                    </a:p>
                  </a:txBody>
                  <a:tcPr marL="91454" marR="91454"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600" b="0" i="0" u="none" strike="noStrike" cap="none" normalizeH="0" baseline="0" smtClean="0">
                        <a:ln>
                          <a:noFill/>
                        </a:ln>
                        <a:solidFill>
                          <a:schemeClr val="tx2"/>
                        </a:solidFill>
                        <a:effectLst/>
                        <a:latin typeface="Times New Roman" pitchFamily="18" charset="0"/>
                        <a:ea typeface="宋体" charset="-122"/>
                      </a:endParaRPr>
                    </a:p>
                  </a:txBody>
                  <a:tcPr marL="91454" marR="91454"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600" b="0" i="0" u="none" strike="noStrike" cap="none" normalizeH="0" baseline="0" smtClean="0">
                        <a:ln>
                          <a:noFill/>
                        </a:ln>
                        <a:solidFill>
                          <a:schemeClr val="tx2"/>
                        </a:solidFill>
                        <a:effectLst/>
                        <a:latin typeface="Times New Roman" pitchFamily="18" charset="0"/>
                        <a:ea typeface="宋体" charset="-122"/>
                      </a:endParaRPr>
                    </a:p>
                  </a:txBody>
                  <a:tcPr marL="91454" marR="91454"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081">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2"/>
                          </a:solidFill>
                          <a:effectLst/>
                          <a:latin typeface="Times New Roman" pitchFamily="18" charset="0"/>
                          <a:ea typeface="宋体" charset="-122"/>
                          <a:cs typeface="Times New Roman" pitchFamily="18" charset="0"/>
                        </a:rPr>
                        <a:t>(</a:t>
                      </a:r>
                      <a:r>
                        <a:rPr kumimoji="0" lang="zh-CN" altLang="en-US" sz="1600" b="0" i="0" u="none" strike="noStrike" cap="none" normalizeH="0" baseline="0" dirty="0" smtClean="0">
                          <a:ln>
                            <a:noFill/>
                          </a:ln>
                          <a:solidFill>
                            <a:schemeClr val="tx2"/>
                          </a:solidFill>
                          <a:effectLst/>
                          <a:latin typeface="Times New Roman" pitchFamily="18" charset="0"/>
                          <a:ea typeface="宋体" charset="-122"/>
                          <a:cs typeface="Times New Roman" pitchFamily="18" charset="0"/>
                        </a:rPr>
                        <a:t>数据访问</a:t>
                      </a:r>
                      <a:r>
                        <a:rPr kumimoji="0" lang="en-US" altLang="zh-CN" sz="1600" b="0" i="0" u="none" strike="noStrike" cap="none" normalizeH="0" baseline="0" dirty="0" smtClean="0">
                          <a:ln>
                            <a:noFill/>
                          </a:ln>
                          <a:solidFill>
                            <a:schemeClr val="tx2"/>
                          </a:solidFill>
                          <a:effectLst/>
                          <a:latin typeface="Times New Roman" pitchFamily="18" charset="0"/>
                          <a:ea typeface="宋体" charset="-122"/>
                          <a:cs typeface="Times New Roman" pitchFamily="18" charset="0"/>
                        </a:rPr>
                        <a:t>)</a:t>
                      </a:r>
                      <a:r>
                        <a:rPr kumimoji="0" lang="zh-CN" altLang="en-US" sz="1600" b="0" i="0" u="none" strike="noStrike" cap="none" normalizeH="0" baseline="0" dirty="0" smtClean="0">
                          <a:ln>
                            <a:noFill/>
                          </a:ln>
                          <a:solidFill>
                            <a:schemeClr val="tx2"/>
                          </a:solidFill>
                          <a:effectLst/>
                          <a:latin typeface="Times New Roman" pitchFamily="18" charset="0"/>
                          <a:ea typeface="宋体" charset="-122"/>
                          <a:cs typeface="Times New Roman" pitchFamily="18" charset="0"/>
                        </a:rPr>
                        <a:t>如</a:t>
                      </a:r>
                      <a:r>
                        <a:rPr kumimoji="0" lang="en-US" altLang="zh-CN" sz="1600" b="0" i="0" u="none" strike="noStrike" cap="none" normalizeH="0" baseline="0" dirty="0" smtClean="0">
                          <a:ln>
                            <a:noFill/>
                          </a:ln>
                          <a:solidFill>
                            <a:schemeClr val="tx2"/>
                          </a:solidFill>
                          <a:effectLst/>
                          <a:latin typeface="Times New Roman" pitchFamily="18" charset="0"/>
                          <a:ea typeface="宋体" charset="-122"/>
                          <a:cs typeface="Times New Roman" pitchFamily="18" charset="0"/>
                        </a:rPr>
                        <a:t>LoginDAO.java</a:t>
                      </a:r>
                      <a:endParaRPr kumimoji="0" lang="en-US" altLang="zh-CN" sz="1600" b="0" i="0" u="none" strike="noStrike" cap="none" normalizeH="0" baseline="0" dirty="0" smtClean="0">
                        <a:ln>
                          <a:noFill/>
                        </a:ln>
                        <a:solidFill>
                          <a:schemeClr val="tx2"/>
                        </a:solidFill>
                        <a:effectLst/>
                        <a:latin typeface="Arial" charset="0"/>
                        <a:ea typeface="宋体" charset="-122"/>
                      </a:endParaRPr>
                    </a:p>
                  </a:txBody>
                  <a:tcPr marL="91454" marR="91454"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600" b="0" i="0" u="none" strike="noStrike" cap="none" normalizeH="0" baseline="0" smtClean="0">
                        <a:ln>
                          <a:noFill/>
                        </a:ln>
                        <a:solidFill>
                          <a:schemeClr val="tx2"/>
                        </a:solidFill>
                        <a:effectLst/>
                        <a:latin typeface="Times New Roman" pitchFamily="18" charset="0"/>
                        <a:ea typeface="宋体" charset="-122"/>
                      </a:endParaRPr>
                    </a:p>
                  </a:txBody>
                  <a:tcPr marL="91454" marR="91454"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600" b="0" i="0" u="none" strike="noStrike" cap="none" normalizeH="0" baseline="0" smtClean="0">
                        <a:ln>
                          <a:noFill/>
                        </a:ln>
                        <a:solidFill>
                          <a:schemeClr val="tx2"/>
                        </a:solidFill>
                        <a:effectLst/>
                        <a:latin typeface="Times New Roman" pitchFamily="18" charset="0"/>
                        <a:ea typeface="宋体" charset="-122"/>
                      </a:endParaRPr>
                    </a:p>
                  </a:txBody>
                  <a:tcPr marL="91454" marR="91454"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081">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2"/>
                          </a:solidFill>
                          <a:effectLst/>
                          <a:latin typeface="Times New Roman" pitchFamily="18" charset="0"/>
                          <a:ea typeface="宋体" charset="-122"/>
                          <a:cs typeface="Times New Roman" pitchFamily="18" charset="0"/>
                        </a:rPr>
                        <a:t>(</a:t>
                      </a:r>
                      <a:r>
                        <a:rPr kumimoji="0" lang="zh-CN" altLang="en-US" sz="1600" b="0" i="0" u="none" strike="noStrike" cap="none" normalizeH="0" baseline="0" smtClean="0">
                          <a:ln>
                            <a:noFill/>
                          </a:ln>
                          <a:solidFill>
                            <a:schemeClr val="tx2"/>
                          </a:solidFill>
                          <a:effectLst/>
                          <a:latin typeface="Times New Roman" pitchFamily="18" charset="0"/>
                          <a:ea typeface="宋体" charset="-122"/>
                          <a:cs typeface="Times New Roman" pitchFamily="18" charset="0"/>
                        </a:rPr>
                        <a:t>数据实体</a:t>
                      </a:r>
                      <a:r>
                        <a:rPr kumimoji="0" lang="en-US" altLang="zh-CN" sz="1600" b="0" i="0" u="none" strike="noStrike" cap="none" normalizeH="0" baseline="0" smtClean="0">
                          <a:ln>
                            <a:noFill/>
                          </a:ln>
                          <a:solidFill>
                            <a:schemeClr val="tx2"/>
                          </a:solidFill>
                          <a:effectLst/>
                          <a:latin typeface="Times New Roman" pitchFamily="18" charset="0"/>
                          <a:ea typeface="宋体" charset="-122"/>
                          <a:cs typeface="Times New Roman" pitchFamily="18" charset="0"/>
                        </a:rPr>
                        <a:t>)</a:t>
                      </a:r>
                      <a:r>
                        <a:rPr kumimoji="0" lang="zh-CN" altLang="en-US" sz="1600" b="0" i="0" u="none" strike="noStrike" cap="none" normalizeH="0" baseline="0" smtClean="0">
                          <a:ln>
                            <a:noFill/>
                          </a:ln>
                          <a:solidFill>
                            <a:schemeClr val="tx2"/>
                          </a:solidFill>
                          <a:effectLst/>
                          <a:latin typeface="Times New Roman" pitchFamily="18" charset="0"/>
                          <a:ea typeface="宋体" charset="-122"/>
                          <a:cs typeface="Times New Roman" pitchFamily="18" charset="0"/>
                        </a:rPr>
                        <a:t>如</a:t>
                      </a:r>
                      <a:r>
                        <a:rPr kumimoji="0" lang="en-US" altLang="zh-CN" sz="1600" b="0" i="0" u="none" strike="noStrike" cap="none" normalizeH="0" baseline="0" smtClean="0">
                          <a:ln>
                            <a:noFill/>
                          </a:ln>
                          <a:solidFill>
                            <a:schemeClr val="tx2"/>
                          </a:solidFill>
                          <a:effectLst/>
                          <a:latin typeface="Times New Roman" pitchFamily="18" charset="0"/>
                          <a:ea typeface="宋体" charset="-122"/>
                          <a:cs typeface="Times New Roman" pitchFamily="18" charset="0"/>
                        </a:rPr>
                        <a:t>User.java</a:t>
                      </a:r>
                      <a:endParaRPr kumimoji="0" lang="en-US" altLang="zh-CN" sz="1600" b="0" i="0" u="none" strike="noStrike" cap="none" normalizeH="0" baseline="0" smtClean="0">
                        <a:ln>
                          <a:noFill/>
                        </a:ln>
                        <a:solidFill>
                          <a:schemeClr val="tx2"/>
                        </a:solidFill>
                        <a:effectLst/>
                        <a:latin typeface="Arial" charset="0"/>
                        <a:ea typeface="宋体" charset="-122"/>
                      </a:endParaRPr>
                    </a:p>
                  </a:txBody>
                  <a:tcPr marL="91454" marR="91454"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600" b="0" i="0" u="none" strike="noStrike" cap="none" normalizeH="0" baseline="0" smtClean="0">
                        <a:ln>
                          <a:noFill/>
                        </a:ln>
                        <a:solidFill>
                          <a:schemeClr val="tx2"/>
                        </a:solidFill>
                        <a:effectLst/>
                        <a:latin typeface="Times New Roman" pitchFamily="18" charset="0"/>
                        <a:ea typeface="宋体" charset="-122"/>
                      </a:endParaRPr>
                    </a:p>
                  </a:txBody>
                  <a:tcPr marL="91454" marR="91454"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600" b="0" i="0" u="none" strike="noStrike" cap="none" normalizeH="0" baseline="0" dirty="0" smtClean="0">
                        <a:ln>
                          <a:noFill/>
                        </a:ln>
                        <a:solidFill>
                          <a:schemeClr val="tx2"/>
                        </a:solidFill>
                        <a:effectLst/>
                        <a:latin typeface="Times New Roman" pitchFamily="18" charset="0"/>
                        <a:ea typeface="宋体" charset="-122"/>
                      </a:endParaRPr>
                    </a:p>
                  </a:txBody>
                  <a:tcPr marL="91454" marR="91454"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组件的封装设计</a:t>
            </a:r>
          </a:p>
        </p:txBody>
      </p:sp>
      <p:sp>
        <p:nvSpPr>
          <p:cNvPr id="78851" name="内容占位符 2"/>
          <p:cNvSpPr>
            <a:spLocks noGrp="1"/>
          </p:cNvSpPr>
          <p:nvPr>
            <p:ph idx="1"/>
          </p:nvPr>
        </p:nvSpPr>
        <p:spPr>
          <a:xfrm>
            <a:off x="457200" y="1412875"/>
            <a:ext cx="8229600" cy="4895850"/>
          </a:xfrm>
        </p:spPr>
        <p:txBody>
          <a:bodyPr/>
          <a:lstStyle/>
          <a:p>
            <a:r>
              <a:rPr lang="zh-CN" altLang="en-US" dirty="0" smtClean="0">
                <a:solidFill>
                  <a:schemeClr val="tx2"/>
                </a:solidFill>
                <a:latin typeface="微软雅黑" pitchFamily="34" charset="-122"/>
              </a:rPr>
              <a:t>④ 如果是</a:t>
            </a:r>
            <a:r>
              <a:rPr lang="en-US" altLang="zh-CN" dirty="0" smtClean="0">
                <a:solidFill>
                  <a:schemeClr val="tx2"/>
                </a:solidFill>
                <a:latin typeface="微软雅黑" pitchFamily="34" charset="-122"/>
              </a:rPr>
              <a:t>Web</a:t>
            </a:r>
            <a:r>
              <a:rPr lang="zh-CN" altLang="en-US" dirty="0" smtClean="0">
                <a:solidFill>
                  <a:schemeClr val="tx2"/>
                </a:solidFill>
                <a:latin typeface="微软雅黑" pitchFamily="34" charset="-122"/>
              </a:rPr>
              <a:t>软件，建议采用</a:t>
            </a:r>
            <a:r>
              <a:rPr lang="en-US" altLang="zh-CN" dirty="0" smtClean="0">
                <a:solidFill>
                  <a:schemeClr val="tx2"/>
                </a:solidFill>
                <a:latin typeface="微软雅黑" pitchFamily="34" charset="-122"/>
              </a:rPr>
              <a:t>Web</a:t>
            </a:r>
            <a:r>
              <a:rPr lang="zh-CN" altLang="en-US" dirty="0" smtClean="0">
                <a:solidFill>
                  <a:schemeClr val="tx2"/>
                </a:solidFill>
                <a:latin typeface="微软雅黑" pitchFamily="34" charset="-122"/>
              </a:rPr>
              <a:t>版型</a:t>
            </a:r>
            <a:r>
              <a:rPr lang="en-US" altLang="zh-CN" dirty="0" smtClean="0">
                <a:solidFill>
                  <a:schemeClr val="tx2"/>
                </a:solidFill>
                <a:latin typeface="微软雅黑" pitchFamily="34" charset="-122"/>
              </a:rPr>
              <a:t>(</a:t>
            </a:r>
            <a:r>
              <a:rPr lang="zh-CN" altLang="en-US" dirty="0" smtClean="0">
                <a:solidFill>
                  <a:schemeClr val="tx2"/>
                </a:solidFill>
                <a:latin typeface="微软雅黑" pitchFamily="34" charset="-122"/>
              </a:rPr>
              <a:t>提供</a:t>
            </a:r>
            <a:r>
              <a:rPr lang="en-US" altLang="zh-CN" dirty="0" smtClean="0">
                <a:solidFill>
                  <a:schemeClr val="tx2"/>
                </a:solidFill>
                <a:latin typeface="微软雅黑" pitchFamily="34" charset="-122"/>
              </a:rPr>
              <a:t>web</a:t>
            </a:r>
            <a:r>
              <a:rPr lang="zh-CN" altLang="en-US" dirty="0" smtClean="0">
                <a:solidFill>
                  <a:schemeClr val="tx2"/>
                </a:solidFill>
                <a:latin typeface="微软雅黑" pitchFamily="34" charset="-122"/>
              </a:rPr>
              <a:t>建模元素</a:t>
            </a:r>
            <a:r>
              <a:rPr lang="en-US" altLang="zh-CN" dirty="0" smtClean="0">
                <a:solidFill>
                  <a:schemeClr val="tx2"/>
                </a:solidFill>
                <a:latin typeface="微软雅黑" pitchFamily="34" charset="-122"/>
              </a:rPr>
              <a:t>)</a:t>
            </a:r>
            <a:r>
              <a:rPr lang="zh-CN" altLang="en-US" dirty="0" smtClean="0">
                <a:solidFill>
                  <a:schemeClr val="tx2"/>
                </a:solidFill>
                <a:latin typeface="微软雅黑" pitchFamily="34" charset="-122"/>
              </a:rPr>
              <a:t>画出单个执行链的类关系图。 </a:t>
            </a:r>
          </a:p>
          <a:p>
            <a:endParaRPr lang="zh-CN" altLang="en-US" dirty="0" smtClean="0"/>
          </a:p>
        </p:txBody>
      </p:sp>
      <p:sp>
        <p:nvSpPr>
          <p:cNvPr id="78852" name="灯片编号占位符 3"/>
          <p:cNvSpPr>
            <a:spLocks noGrp="1"/>
          </p:cNvSpPr>
          <p:nvPr>
            <p:ph type="sldNum" sz="quarter" idx="12"/>
          </p:nvPr>
        </p:nvSpPr>
        <p:spPr bwMode="auto">
          <a:noFill/>
          <a:ln>
            <a:miter lim="800000"/>
            <a:headEnd/>
            <a:tailEnd/>
          </a:ln>
        </p:spPr>
        <p:txBody>
          <a:bodyPr/>
          <a:lstStyle/>
          <a:p>
            <a:fld id="{33E804DA-AC3B-4658-BD30-6A60862C4716}" type="slidenum">
              <a:rPr lang="zh-CN" altLang="en-US"/>
              <a:pPr/>
              <a:t>76</a:t>
            </a:fld>
            <a:endParaRPr lang="zh-CN" altLang="en-US"/>
          </a:p>
        </p:txBody>
      </p:sp>
      <p:pic>
        <p:nvPicPr>
          <p:cNvPr id="78853" name="Picture 18"/>
          <p:cNvPicPr>
            <a:picLocks noChangeAspect="1" noChangeArrowheads="1"/>
          </p:cNvPicPr>
          <p:nvPr/>
        </p:nvPicPr>
        <p:blipFill>
          <a:blip r:embed="rId2"/>
          <a:srcRect/>
          <a:stretch>
            <a:fillRect/>
          </a:stretch>
        </p:blipFill>
        <p:spPr bwMode="auto">
          <a:xfrm>
            <a:off x="755650" y="3068638"/>
            <a:ext cx="7345363" cy="1706562"/>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结构划分和总体设计</a:t>
            </a:r>
            <a:r>
              <a:rPr lang="en-US" altLang="zh-CN" b="1" dirty="0"/>
              <a:t/>
            </a:r>
            <a:br>
              <a:rPr lang="en-US" altLang="zh-CN" b="1" dirty="0"/>
            </a:br>
            <a:r>
              <a:rPr b="1" dirty="0"/>
              <a:t>（按</a:t>
            </a:r>
            <a:r>
              <a:rPr lang="en-US" altLang="zh-CN" b="1" dirty="0"/>
              <a:t>MVE</a:t>
            </a:r>
            <a:r>
              <a:rPr b="1" dirty="0"/>
              <a:t>纵向设计）</a:t>
            </a:r>
          </a:p>
        </p:txBody>
      </p:sp>
      <p:sp>
        <p:nvSpPr>
          <p:cNvPr id="79875" name="内容占位符 6"/>
          <p:cNvSpPr>
            <a:spLocks noGrp="1"/>
          </p:cNvSpPr>
          <p:nvPr>
            <p:ph idx="1"/>
          </p:nvPr>
        </p:nvSpPr>
        <p:spPr>
          <a:xfrm>
            <a:off x="457200" y="1412875"/>
            <a:ext cx="8229600" cy="4895850"/>
          </a:xfrm>
        </p:spPr>
        <p:txBody>
          <a:bodyPr/>
          <a:lstStyle/>
          <a:p>
            <a:r>
              <a:rPr lang="zh-CN" altLang="en-US" dirty="0" smtClean="0">
                <a:solidFill>
                  <a:schemeClr val="tx2"/>
                </a:solidFill>
                <a:latin typeface="微软雅黑" pitchFamily="34" charset="-122"/>
              </a:rPr>
              <a:t>结构划分就是按正交设计的纵向依</a:t>
            </a:r>
            <a:r>
              <a:rPr lang="en-US" altLang="zh-CN" dirty="0" smtClean="0">
                <a:solidFill>
                  <a:schemeClr val="tx2"/>
                </a:solidFill>
                <a:latin typeface="微软雅黑" pitchFamily="34" charset="-122"/>
              </a:rPr>
              <a:t>MVE</a:t>
            </a:r>
            <a:r>
              <a:rPr lang="zh-CN" altLang="en-US" dirty="0" smtClean="0">
                <a:solidFill>
                  <a:schemeClr val="tx2"/>
                </a:solidFill>
                <a:latin typeface="微软雅黑" pitchFamily="34" charset="-122"/>
              </a:rPr>
              <a:t>分割，既按对象类型的集合进行设计，也就是对各类组件进行纵向综合。</a:t>
            </a:r>
            <a:endParaRPr lang="en-US" altLang="zh-CN" dirty="0" smtClean="0">
              <a:solidFill>
                <a:schemeClr val="tx2"/>
              </a:solidFill>
              <a:latin typeface="微软雅黑" pitchFamily="34" charset="-122"/>
            </a:endParaRPr>
          </a:p>
          <a:p>
            <a:r>
              <a:rPr lang="zh-CN" altLang="en-US" dirty="0" smtClean="0">
                <a:solidFill>
                  <a:schemeClr val="tx2"/>
                </a:solidFill>
                <a:latin typeface="微软雅黑" pitchFamily="34" charset="-122"/>
              </a:rPr>
              <a:t>所谓总体设计，当然包括系统总体设计，更广义地说是对每个功能模块进行局部总体设计。</a:t>
            </a:r>
            <a:endParaRPr lang="zh-CN" altLang="en-US" dirty="0" smtClean="0">
              <a:solidFill>
                <a:schemeClr val="tx2"/>
              </a:solidFill>
            </a:endParaRPr>
          </a:p>
        </p:txBody>
      </p:sp>
      <p:sp>
        <p:nvSpPr>
          <p:cNvPr id="79876" name="灯片编号占位符 3"/>
          <p:cNvSpPr>
            <a:spLocks noGrp="1"/>
          </p:cNvSpPr>
          <p:nvPr>
            <p:ph type="sldNum" sz="quarter" idx="12"/>
          </p:nvPr>
        </p:nvSpPr>
        <p:spPr bwMode="auto">
          <a:noFill/>
          <a:ln>
            <a:miter lim="800000"/>
            <a:headEnd/>
            <a:tailEnd/>
          </a:ln>
        </p:spPr>
        <p:txBody>
          <a:bodyPr/>
          <a:lstStyle/>
          <a:p>
            <a:fld id="{E58D9BF3-D8ED-4817-80CA-0D35FB9D79AF}" type="slidenum">
              <a:rPr lang="zh-CN" altLang="en-US"/>
              <a:pPr/>
              <a:t>77</a:t>
            </a:fld>
            <a:endParaRPr lang="zh-CN"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fontScale="90000"/>
          </a:bodyPr>
          <a:lstStyle/>
          <a:p>
            <a:pPr>
              <a:defRPr/>
            </a:pPr>
            <a:r>
              <a:rPr b="1" dirty="0"/>
              <a:t>结构划分和总体设计</a:t>
            </a:r>
          </a:p>
        </p:txBody>
      </p:sp>
      <p:sp>
        <p:nvSpPr>
          <p:cNvPr id="80899" name="内容占位符 2"/>
          <p:cNvSpPr>
            <a:spLocks noGrp="1"/>
          </p:cNvSpPr>
          <p:nvPr>
            <p:ph idx="1"/>
          </p:nvPr>
        </p:nvSpPr>
        <p:spPr>
          <a:xfrm>
            <a:off x="457200" y="1412875"/>
            <a:ext cx="8229600" cy="4895850"/>
          </a:xfrm>
        </p:spPr>
        <p:txBody>
          <a:bodyPr/>
          <a:lstStyle/>
          <a:p>
            <a:r>
              <a:rPr lang="zh-CN" altLang="en-US" dirty="0" smtClean="0">
                <a:solidFill>
                  <a:schemeClr val="tx2"/>
                </a:solidFill>
              </a:rPr>
              <a:t>按功能模块展开的设计。 </a:t>
            </a:r>
          </a:p>
          <a:p>
            <a:r>
              <a:rPr lang="zh-CN" altLang="en-US" dirty="0" smtClean="0">
                <a:solidFill>
                  <a:schemeClr val="tx2"/>
                </a:solidFill>
              </a:rPr>
              <a:t>① 视图</a:t>
            </a:r>
            <a:r>
              <a:rPr lang="en-US" altLang="zh-CN" dirty="0" smtClean="0">
                <a:solidFill>
                  <a:schemeClr val="tx2"/>
                </a:solidFill>
              </a:rPr>
              <a:t>V</a:t>
            </a:r>
            <a:r>
              <a:rPr lang="zh-CN" altLang="en-US" dirty="0" smtClean="0">
                <a:solidFill>
                  <a:schemeClr val="tx2"/>
                </a:solidFill>
              </a:rPr>
              <a:t>部分设计</a:t>
            </a:r>
          </a:p>
          <a:p>
            <a:r>
              <a:rPr lang="zh-CN" altLang="en-US" dirty="0" smtClean="0">
                <a:solidFill>
                  <a:schemeClr val="tx2"/>
                </a:solidFill>
              </a:rPr>
              <a:t>② 逻辑</a:t>
            </a:r>
            <a:r>
              <a:rPr lang="en-US" altLang="zh-CN" dirty="0" smtClean="0">
                <a:solidFill>
                  <a:schemeClr val="tx2"/>
                </a:solidFill>
              </a:rPr>
              <a:t>M</a:t>
            </a:r>
            <a:r>
              <a:rPr lang="zh-CN" altLang="en-US" dirty="0" smtClean="0">
                <a:solidFill>
                  <a:schemeClr val="tx2"/>
                </a:solidFill>
              </a:rPr>
              <a:t>部分设计</a:t>
            </a:r>
          </a:p>
          <a:p>
            <a:r>
              <a:rPr lang="zh-CN" altLang="en-US" dirty="0" smtClean="0">
                <a:solidFill>
                  <a:schemeClr val="tx2"/>
                </a:solidFill>
              </a:rPr>
              <a:t>③ 数据实体</a:t>
            </a:r>
            <a:r>
              <a:rPr lang="en-US" altLang="zh-CN" dirty="0" smtClean="0">
                <a:solidFill>
                  <a:schemeClr val="tx2"/>
                </a:solidFill>
              </a:rPr>
              <a:t>E</a:t>
            </a:r>
            <a:r>
              <a:rPr lang="zh-CN" altLang="en-US" dirty="0" smtClean="0">
                <a:solidFill>
                  <a:schemeClr val="tx2"/>
                </a:solidFill>
              </a:rPr>
              <a:t>部分设计</a:t>
            </a:r>
          </a:p>
          <a:p>
            <a:r>
              <a:rPr lang="zh-CN" altLang="en-US" dirty="0" smtClean="0">
                <a:solidFill>
                  <a:schemeClr val="tx2"/>
                </a:solidFill>
              </a:rPr>
              <a:t>④ 控制器</a:t>
            </a:r>
            <a:r>
              <a:rPr lang="en-US" altLang="zh-CN" dirty="0" smtClean="0">
                <a:solidFill>
                  <a:schemeClr val="tx2"/>
                </a:solidFill>
              </a:rPr>
              <a:t>C</a:t>
            </a:r>
            <a:r>
              <a:rPr lang="zh-CN" altLang="en-US" dirty="0" smtClean="0">
                <a:solidFill>
                  <a:schemeClr val="tx2"/>
                </a:solidFill>
              </a:rPr>
              <a:t>部分设计</a:t>
            </a:r>
          </a:p>
          <a:p>
            <a:endParaRPr lang="zh-CN" altLang="en-US" dirty="0" smtClean="0"/>
          </a:p>
        </p:txBody>
      </p:sp>
      <p:sp>
        <p:nvSpPr>
          <p:cNvPr id="80900" name="灯片编号占位符 3"/>
          <p:cNvSpPr>
            <a:spLocks noGrp="1"/>
          </p:cNvSpPr>
          <p:nvPr>
            <p:ph type="sldNum" sz="quarter" idx="12"/>
          </p:nvPr>
        </p:nvSpPr>
        <p:spPr bwMode="auto">
          <a:noFill/>
          <a:ln>
            <a:miter lim="800000"/>
            <a:headEnd/>
            <a:tailEnd/>
          </a:ln>
        </p:spPr>
        <p:txBody>
          <a:bodyPr/>
          <a:lstStyle/>
          <a:p>
            <a:fld id="{AC61FBEF-155A-49AF-94D7-FAFAAA61D964}" type="slidenum">
              <a:rPr lang="zh-CN" altLang="en-US"/>
              <a:pPr/>
              <a:t>78</a:t>
            </a:fld>
            <a:endParaRPr lang="zh-CN"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结构划分和总体设计</a:t>
            </a:r>
            <a:r>
              <a:rPr lang="en-US" altLang="zh-CN" b="1" dirty="0"/>
              <a:t/>
            </a:r>
            <a:br>
              <a:rPr lang="en-US" altLang="zh-CN" b="1" dirty="0"/>
            </a:br>
            <a:r>
              <a:rPr b="1" dirty="0"/>
              <a:t>（按</a:t>
            </a:r>
            <a:r>
              <a:rPr lang="en-US" altLang="zh-CN" b="1" dirty="0"/>
              <a:t>MVE</a:t>
            </a:r>
            <a:r>
              <a:rPr b="1" dirty="0"/>
              <a:t>纵向设计） </a:t>
            </a:r>
          </a:p>
        </p:txBody>
      </p:sp>
      <p:sp>
        <p:nvSpPr>
          <p:cNvPr id="81923" name="内容占位符 2"/>
          <p:cNvSpPr>
            <a:spLocks noGrp="1"/>
          </p:cNvSpPr>
          <p:nvPr>
            <p:ph idx="1"/>
          </p:nvPr>
        </p:nvSpPr>
        <p:spPr>
          <a:xfrm>
            <a:off x="457200" y="1412875"/>
            <a:ext cx="8229600" cy="4895850"/>
          </a:xfrm>
        </p:spPr>
        <p:txBody>
          <a:bodyPr/>
          <a:lstStyle/>
          <a:p>
            <a:pPr>
              <a:lnSpc>
                <a:spcPct val="100000"/>
              </a:lnSpc>
            </a:pPr>
            <a:r>
              <a:rPr lang="zh-CN" altLang="en-US" dirty="0" smtClean="0">
                <a:solidFill>
                  <a:schemeClr val="tx2"/>
                </a:solidFill>
              </a:rPr>
              <a:t>① 视图</a:t>
            </a:r>
            <a:r>
              <a:rPr lang="en-US" altLang="zh-CN" dirty="0" smtClean="0">
                <a:solidFill>
                  <a:schemeClr val="tx2"/>
                </a:solidFill>
              </a:rPr>
              <a:t>V</a:t>
            </a:r>
            <a:r>
              <a:rPr lang="zh-CN" altLang="en-US" dirty="0" smtClean="0">
                <a:solidFill>
                  <a:schemeClr val="tx2"/>
                </a:solidFill>
              </a:rPr>
              <a:t>部分设计</a:t>
            </a:r>
          </a:p>
          <a:p>
            <a:pPr lvl="1">
              <a:lnSpc>
                <a:spcPct val="100000"/>
              </a:lnSpc>
            </a:pPr>
            <a:r>
              <a:rPr lang="zh-CN" altLang="en-US" sz="2000" dirty="0" smtClean="0"/>
              <a:t>视图设计也称人机接口设计，因此可以按操作者</a:t>
            </a:r>
            <a:r>
              <a:rPr lang="en-US" altLang="zh-CN" sz="2000" dirty="0" smtClean="0"/>
              <a:t>(</a:t>
            </a:r>
            <a:r>
              <a:rPr lang="zh-CN" altLang="en-US" sz="2000" dirty="0" smtClean="0"/>
              <a:t>角色</a:t>
            </a:r>
            <a:r>
              <a:rPr lang="en-US" altLang="zh-CN" sz="2000" dirty="0" smtClean="0"/>
              <a:t>)</a:t>
            </a:r>
            <a:r>
              <a:rPr lang="zh-CN" altLang="en-US" sz="2000" dirty="0" smtClean="0"/>
              <a:t>的需求安排界面。将该功能模块下所有视图层组件汇总，然后进行统一安排，包括：界面布局、界面风格、页面流组织、命令组织和界面组织等。采用按角色设计命令组织和界面组织时，仍然可以采用正交设计思想。</a:t>
            </a:r>
          </a:p>
          <a:p>
            <a:pPr lvl="1">
              <a:lnSpc>
                <a:spcPct val="100000"/>
              </a:lnSpc>
            </a:pPr>
            <a:r>
              <a:rPr lang="zh-CN" altLang="en-US" sz="2000" dirty="0" smtClean="0"/>
              <a:t>横向按功能进行汇总，也是一种按功能层层分解的表达，最底层就是操作；</a:t>
            </a:r>
          </a:p>
          <a:p>
            <a:pPr lvl="1">
              <a:lnSpc>
                <a:spcPct val="100000"/>
              </a:lnSpc>
            </a:pPr>
            <a:r>
              <a:rPr lang="zh-CN" altLang="en-US" sz="2000" dirty="0" smtClean="0"/>
              <a:t>纵向按角色来确定各个操作的参与者，比如角色</a:t>
            </a:r>
            <a:r>
              <a:rPr lang="en-US" altLang="zh-CN" sz="2000" dirty="0" smtClean="0"/>
              <a:t>1</a:t>
            </a:r>
            <a:r>
              <a:rPr lang="zh-CN" altLang="en-US" sz="2000" dirty="0" smtClean="0"/>
              <a:t>、角色</a:t>
            </a:r>
            <a:r>
              <a:rPr lang="en-US" altLang="zh-CN" sz="2000" dirty="0" smtClean="0"/>
              <a:t>2</a:t>
            </a:r>
            <a:r>
              <a:rPr lang="zh-CN" altLang="en-US" sz="2000" dirty="0" smtClean="0"/>
              <a:t>、角色</a:t>
            </a:r>
            <a:r>
              <a:rPr lang="en-US" altLang="zh-CN" sz="2000" dirty="0" smtClean="0"/>
              <a:t>3</a:t>
            </a:r>
            <a:r>
              <a:rPr lang="zh-CN" altLang="en-US" sz="2000" dirty="0" smtClean="0"/>
              <a:t>在纵向参与的操作打上标记“√”，结果从纵向看每个角色应具有的操作权限集合一目了然。</a:t>
            </a:r>
          </a:p>
          <a:p>
            <a:pPr lvl="1">
              <a:lnSpc>
                <a:spcPct val="100000"/>
              </a:lnSpc>
            </a:pPr>
            <a:r>
              <a:rPr lang="zh-CN" altLang="en-US" sz="2000" dirty="0" smtClean="0"/>
              <a:t>按此分析结果进行命令组织，当不同角色用户登录系统时，系统根据不同类型的用户显示不同的操作或菜单结构，可以达到对操作权限的有效管理 </a:t>
            </a:r>
          </a:p>
          <a:p>
            <a:pPr>
              <a:lnSpc>
                <a:spcPct val="100000"/>
              </a:lnSpc>
            </a:pPr>
            <a:endParaRPr lang="zh-CN" altLang="en-US" dirty="0" smtClean="0"/>
          </a:p>
        </p:txBody>
      </p:sp>
      <p:sp>
        <p:nvSpPr>
          <p:cNvPr id="81924" name="灯片编号占位符 3"/>
          <p:cNvSpPr>
            <a:spLocks noGrp="1"/>
          </p:cNvSpPr>
          <p:nvPr>
            <p:ph type="sldNum" sz="quarter" idx="12"/>
          </p:nvPr>
        </p:nvSpPr>
        <p:spPr bwMode="auto">
          <a:noFill/>
          <a:ln>
            <a:miter lim="800000"/>
            <a:headEnd/>
            <a:tailEnd/>
          </a:ln>
        </p:spPr>
        <p:txBody>
          <a:bodyPr/>
          <a:lstStyle/>
          <a:p>
            <a:fld id="{901EAF55-D009-4FCF-B805-89916BB48BD1}" type="slidenum">
              <a:rPr lang="zh-CN" altLang="en-US"/>
              <a:pPr/>
              <a:t>79</a:t>
            </a:fld>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normAutofit fontScale="90000"/>
          </a:bodyPr>
          <a:lstStyle/>
          <a:p>
            <a:r>
              <a:rPr lang="zh-CN" altLang="en-US" b="1" dirty="0" smtClean="0"/>
              <a:t>解决企业级应用软件开发的需求</a:t>
            </a:r>
          </a:p>
        </p:txBody>
      </p:sp>
      <p:sp>
        <p:nvSpPr>
          <p:cNvPr id="3" name="内容占位符 2"/>
          <p:cNvSpPr>
            <a:spLocks noGrp="1"/>
          </p:cNvSpPr>
          <p:nvPr>
            <p:ph sz="half" idx="1"/>
          </p:nvPr>
        </p:nvSpPr>
        <p:spPr>
          <a:xfrm>
            <a:off x="457200" y="1600200"/>
            <a:ext cx="4259263" cy="4525963"/>
          </a:xfrm>
        </p:spPr>
        <p:txBody>
          <a:bodyPr>
            <a:normAutofit/>
          </a:bodyPr>
          <a:lstStyle/>
          <a:p>
            <a:pPr>
              <a:lnSpc>
                <a:spcPct val="120000"/>
              </a:lnSpc>
              <a:defRPr/>
            </a:pPr>
            <a:r>
              <a:rPr lang="zh-CN" altLang="en-US" dirty="0">
                <a:solidFill>
                  <a:schemeClr val="tx2"/>
                </a:solidFill>
              </a:rPr>
              <a:t>一个理想的企业级应用系统平台应该具有如下特征： </a:t>
            </a:r>
          </a:p>
          <a:p>
            <a:pPr lvl="1">
              <a:lnSpc>
                <a:spcPct val="120000"/>
              </a:lnSpc>
              <a:defRPr/>
            </a:pPr>
            <a:r>
              <a:rPr lang="en-US" altLang="zh-CN" dirty="0"/>
              <a:t>1)</a:t>
            </a:r>
            <a:r>
              <a:rPr lang="zh-CN" altLang="en-US" dirty="0"/>
              <a:t>部署、开发和维护的有效性。</a:t>
            </a:r>
          </a:p>
          <a:p>
            <a:pPr lvl="1">
              <a:lnSpc>
                <a:spcPct val="120000"/>
              </a:lnSpc>
              <a:defRPr/>
            </a:pPr>
            <a:r>
              <a:rPr lang="en-US" altLang="zh-CN" dirty="0"/>
              <a:t>2)</a:t>
            </a:r>
            <a:r>
              <a:rPr lang="zh-CN" altLang="en-US" dirty="0"/>
              <a:t>系统运行的健壮性和可靠性。 </a:t>
            </a:r>
          </a:p>
          <a:p>
            <a:pPr lvl="1">
              <a:lnSpc>
                <a:spcPct val="120000"/>
              </a:lnSpc>
              <a:defRPr/>
            </a:pPr>
            <a:r>
              <a:rPr lang="en-US" altLang="zh-CN" dirty="0"/>
              <a:t>3)</a:t>
            </a:r>
            <a:r>
              <a:rPr lang="zh-CN" altLang="en-US" dirty="0"/>
              <a:t>具备失败恢复的能力。</a:t>
            </a:r>
          </a:p>
          <a:p>
            <a:pPr lvl="1">
              <a:lnSpc>
                <a:spcPct val="120000"/>
              </a:lnSpc>
              <a:defRPr/>
            </a:pPr>
            <a:r>
              <a:rPr lang="en-US" altLang="zh-CN" dirty="0"/>
              <a:t>4)</a:t>
            </a:r>
            <a:r>
              <a:rPr lang="zh-CN" altLang="en-US" dirty="0"/>
              <a:t>能够处理海量的数据。 </a:t>
            </a:r>
          </a:p>
          <a:p>
            <a:pPr lvl="1">
              <a:lnSpc>
                <a:spcPct val="120000"/>
              </a:lnSpc>
              <a:defRPr/>
            </a:pPr>
            <a:r>
              <a:rPr lang="en-US" altLang="zh-CN" dirty="0"/>
              <a:t>5)</a:t>
            </a:r>
            <a:r>
              <a:rPr lang="zh-CN" altLang="en-US" dirty="0"/>
              <a:t>能够同时支持成千上万个用户。</a:t>
            </a:r>
          </a:p>
          <a:p>
            <a:pPr lvl="1">
              <a:lnSpc>
                <a:spcPct val="120000"/>
              </a:lnSpc>
              <a:defRPr/>
            </a:pPr>
            <a:r>
              <a:rPr lang="en-US" altLang="zh-CN" dirty="0"/>
              <a:t>6)</a:t>
            </a:r>
            <a:r>
              <a:rPr lang="zh-CN" altLang="en-US" dirty="0"/>
              <a:t>具备很高的安全性。 </a:t>
            </a:r>
          </a:p>
        </p:txBody>
      </p:sp>
      <p:sp>
        <p:nvSpPr>
          <p:cNvPr id="14340" name="内容占位符 4"/>
          <p:cNvSpPr>
            <a:spLocks noGrp="1"/>
          </p:cNvSpPr>
          <p:nvPr>
            <p:ph sz="half" idx="2"/>
          </p:nvPr>
        </p:nvSpPr>
        <p:spPr>
          <a:xfrm>
            <a:off x="4500563" y="1600200"/>
            <a:ext cx="4243387" cy="4525963"/>
          </a:xfrm>
        </p:spPr>
        <p:txBody>
          <a:bodyPr>
            <a:normAutofit/>
          </a:bodyPr>
          <a:lstStyle/>
          <a:p>
            <a:pPr lvl="1">
              <a:lnSpc>
                <a:spcPct val="120000"/>
              </a:lnSpc>
            </a:pPr>
            <a:r>
              <a:rPr lang="en-US" altLang="zh-CN" sz="2000" dirty="0" smtClean="0"/>
              <a:t>7)</a:t>
            </a:r>
            <a:r>
              <a:rPr lang="zh-CN" altLang="en-US" sz="2000" dirty="0" smtClean="0"/>
              <a:t>数据的高可用性。</a:t>
            </a:r>
          </a:p>
          <a:p>
            <a:pPr lvl="1">
              <a:lnSpc>
                <a:spcPct val="120000"/>
              </a:lnSpc>
            </a:pPr>
            <a:r>
              <a:rPr lang="en-US" altLang="zh-CN" sz="2000" dirty="0" smtClean="0"/>
              <a:t>8)</a:t>
            </a:r>
            <a:r>
              <a:rPr lang="zh-CN" altLang="en-US" sz="2000" dirty="0" smtClean="0"/>
              <a:t>系统的开放性，适用于增量开发，以满足不断增加的需求。</a:t>
            </a:r>
          </a:p>
          <a:p>
            <a:pPr lvl="1">
              <a:lnSpc>
                <a:spcPct val="120000"/>
              </a:lnSpc>
            </a:pPr>
            <a:r>
              <a:rPr lang="en-US" altLang="zh-CN" sz="2000" dirty="0" smtClean="0"/>
              <a:t>9)</a:t>
            </a:r>
            <a:r>
              <a:rPr lang="zh-CN" altLang="en-US" sz="2000" dirty="0" smtClean="0"/>
              <a:t>简化组件重用。</a:t>
            </a:r>
          </a:p>
          <a:p>
            <a:pPr lvl="1">
              <a:lnSpc>
                <a:spcPct val="120000"/>
              </a:lnSpc>
            </a:pPr>
            <a:r>
              <a:rPr lang="en-US" altLang="zh-CN" sz="2000" dirty="0" smtClean="0"/>
              <a:t>10)</a:t>
            </a:r>
            <a:r>
              <a:rPr lang="zh-CN" altLang="en-US" sz="2000" dirty="0" smtClean="0"/>
              <a:t>直观的编程模型。 </a:t>
            </a:r>
          </a:p>
          <a:p>
            <a:pPr lvl="1">
              <a:lnSpc>
                <a:spcPct val="120000"/>
              </a:lnSpc>
            </a:pPr>
            <a:r>
              <a:rPr lang="en-US" altLang="zh-CN" sz="2000" dirty="0" smtClean="0"/>
              <a:t>11)</a:t>
            </a:r>
            <a:r>
              <a:rPr lang="zh-CN" altLang="en-US" sz="2000" dirty="0" smtClean="0"/>
              <a:t>支持行业标准和通用编程接口。 </a:t>
            </a:r>
          </a:p>
          <a:p>
            <a:pPr lvl="1">
              <a:lnSpc>
                <a:spcPct val="120000"/>
              </a:lnSpc>
            </a:pPr>
            <a:r>
              <a:rPr lang="en-US" altLang="zh-CN" sz="2000" dirty="0" smtClean="0"/>
              <a:t>12)</a:t>
            </a:r>
            <a:r>
              <a:rPr lang="zh-CN" altLang="en-US" sz="2000" dirty="0" smtClean="0"/>
              <a:t>适用于各种规模的应用系统。</a:t>
            </a:r>
          </a:p>
          <a:p>
            <a:pPr lvl="1">
              <a:lnSpc>
                <a:spcPct val="120000"/>
              </a:lnSpc>
            </a:pPr>
            <a:r>
              <a:rPr lang="en-US" altLang="zh-CN" sz="2000" dirty="0" smtClean="0"/>
              <a:t>13)</a:t>
            </a:r>
            <a:r>
              <a:rPr lang="zh-CN" altLang="en-US" sz="2000" dirty="0" smtClean="0"/>
              <a:t>不断进行技术升级，以适应新的软件生态环境</a:t>
            </a:r>
          </a:p>
        </p:txBody>
      </p:sp>
      <p:sp>
        <p:nvSpPr>
          <p:cNvPr id="14341" name="灯片编号占位符 3"/>
          <p:cNvSpPr>
            <a:spLocks noGrp="1"/>
          </p:cNvSpPr>
          <p:nvPr>
            <p:ph type="sldNum" sz="quarter" idx="12"/>
          </p:nvPr>
        </p:nvSpPr>
        <p:spPr bwMode="auto">
          <a:noFill/>
          <a:ln>
            <a:miter lim="800000"/>
            <a:headEnd/>
            <a:tailEnd/>
          </a:ln>
        </p:spPr>
        <p:txBody>
          <a:bodyPr/>
          <a:lstStyle/>
          <a:p>
            <a:fld id="{1A6F6883-EC26-40C1-A385-C272A04D1372}" type="slidenum">
              <a:rPr lang="zh-CN" altLang="en-US"/>
              <a:pPr/>
              <a:t>8</a:t>
            </a:fld>
            <a:endParaRPr lang="zh-CN"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结构划分和总体设计</a:t>
            </a:r>
            <a:r>
              <a:rPr lang="en-US" altLang="zh-CN" b="1" dirty="0"/>
              <a:t/>
            </a:r>
            <a:br>
              <a:rPr lang="en-US" altLang="zh-CN" b="1" dirty="0"/>
            </a:br>
            <a:r>
              <a:rPr b="1" dirty="0"/>
              <a:t>（按</a:t>
            </a:r>
            <a:r>
              <a:rPr lang="en-US" altLang="zh-CN" b="1" dirty="0"/>
              <a:t>MVE</a:t>
            </a:r>
            <a:r>
              <a:rPr b="1" dirty="0"/>
              <a:t>纵向设计）</a:t>
            </a:r>
          </a:p>
        </p:txBody>
      </p:sp>
      <p:sp>
        <p:nvSpPr>
          <p:cNvPr id="82946" name="内容占位符 2"/>
          <p:cNvSpPr>
            <a:spLocks noGrp="1"/>
          </p:cNvSpPr>
          <p:nvPr>
            <p:ph idx="1"/>
          </p:nvPr>
        </p:nvSpPr>
        <p:spPr>
          <a:xfrm>
            <a:off x="457200" y="1412875"/>
            <a:ext cx="8229600" cy="4895850"/>
          </a:xfrm>
        </p:spPr>
        <p:txBody>
          <a:bodyPr/>
          <a:lstStyle/>
          <a:p>
            <a:r>
              <a:rPr lang="zh-CN" altLang="en-US" dirty="0" smtClean="0">
                <a:solidFill>
                  <a:schemeClr val="tx2"/>
                </a:solidFill>
              </a:rPr>
              <a:t>① 视图</a:t>
            </a:r>
            <a:r>
              <a:rPr lang="en-US" altLang="zh-CN" dirty="0" smtClean="0">
                <a:solidFill>
                  <a:schemeClr val="tx2"/>
                </a:solidFill>
              </a:rPr>
              <a:t>V</a:t>
            </a:r>
            <a:r>
              <a:rPr lang="zh-CN" altLang="en-US" dirty="0" smtClean="0">
                <a:solidFill>
                  <a:schemeClr val="tx2"/>
                </a:solidFill>
              </a:rPr>
              <a:t>部分设计 </a:t>
            </a:r>
          </a:p>
        </p:txBody>
      </p:sp>
      <p:sp>
        <p:nvSpPr>
          <p:cNvPr id="740359" name="Rectangle 7"/>
          <p:cNvSpPr>
            <a:spLocks noChangeArrowheads="1"/>
          </p:cNvSpPr>
          <p:nvPr/>
        </p:nvSpPr>
        <p:spPr bwMode="auto">
          <a:xfrm>
            <a:off x="1331913" y="1636713"/>
            <a:ext cx="6462712" cy="4105275"/>
          </a:xfrm>
          <a:prstGeom prst="rect">
            <a:avLst/>
          </a:prstGeom>
          <a:noFill/>
          <a:ln w="9525">
            <a:noFill/>
            <a:miter lim="800000"/>
            <a:headEnd/>
            <a:tailEnd/>
          </a:ln>
        </p:spPr>
        <p:txBody>
          <a:bodyPr/>
          <a:lstStyle/>
          <a:p>
            <a:pPr marL="630238" indent="-630238" eaLnBrk="1" hangingPunct="1">
              <a:spcBef>
                <a:spcPct val="55000"/>
              </a:spcBef>
              <a:buFont typeface="Wingdings" pitchFamily="2" charset="2"/>
              <a:buNone/>
            </a:pPr>
            <a:endParaRPr lang="zh-CN" altLang="en-US"/>
          </a:p>
        </p:txBody>
      </p:sp>
      <p:graphicFrame>
        <p:nvGraphicFramePr>
          <p:cNvPr id="369059" name="Group 419"/>
          <p:cNvGraphicFramePr>
            <a:graphicFrameLocks noGrp="1"/>
          </p:cNvGraphicFramePr>
          <p:nvPr/>
        </p:nvGraphicFramePr>
        <p:xfrm>
          <a:off x="611188" y="2357438"/>
          <a:ext cx="8064500" cy="3505200"/>
        </p:xfrm>
        <a:graphic>
          <a:graphicData uri="http://schemas.openxmlformats.org/drawingml/2006/table">
            <a:tbl>
              <a:tblPr/>
              <a:tblGrid>
                <a:gridCol w="439737"/>
                <a:gridCol w="1497013"/>
                <a:gridCol w="982662"/>
                <a:gridCol w="1028700"/>
                <a:gridCol w="1028700"/>
                <a:gridCol w="858838"/>
                <a:gridCol w="2228850"/>
              </a:tblGrid>
              <a:tr h="127000">
                <a:tc gridSpan="3">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功能分解</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alpha val="72156"/>
                      </a:srgbClr>
                    </a:solidFill>
                  </a:tcPr>
                </a:tc>
                <a:tc hMerge="1">
                  <a:txBody>
                    <a:bodyPr/>
                    <a:lstStyle/>
                    <a:p>
                      <a:endParaRPr lang="zh-CN" altLang="en-US"/>
                    </a:p>
                  </a:txBody>
                  <a:tcPr/>
                </a:tc>
                <a:tc hMerge="1">
                  <a:txBody>
                    <a:bodyPr/>
                    <a:lstStyle/>
                    <a:p>
                      <a:endParaRPr lang="zh-CN" altLang="en-US"/>
                    </a:p>
                  </a:txBody>
                  <a:tcPr/>
                </a:tc>
                <a:tc gridSpan="3">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角色参与</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alpha val="72156"/>
                      </a:srgbClr>
                    </a:solidFill>
                  </a:tcPr>
                </a:tc>
                <a:tc hMerge="1">
                  <a:txBody>
                    <a:bodyPr/>
                    <a:lstStyle/>
                    <a:p>
                      <a:endParaRPr lang="zh-CN" altLang="en-US"/>
                    </a:p>
                  </a:txBody>
                  <a:tcPr/>
                </a:tc>
                <a:tc hMerge="1">
                  <a:txBody>
                    <a:bodyPr/>
                    <a:lstStyle/>
                    <a:p>
                      <a:endParaRPr lang="zh-CN" altLang="en-US"/>
                    </a:p>
                  </a:txBody>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界面组件</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alpha val="72156"/>
                      </a:srgbClr>
                    </a:solidFill>
                  </a:tcPr>
                </a:tc>
              </a:tr>
              <a:tr h="0">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第一层</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第二层</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底层</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角色</a:t>
                      </a:r>
                      <a:r>
                        <a:rPr kumimoji="0" lang="en-US" altLang="zh-CN" sz="16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角色</a:t>
                      </a:r>
                      <a:r>
                        <a:rPr kumimoji="0" lang="en-US" altLang="zh-CN" sz="16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角色</a:t>
                      </a:r>
                      <a:r>
                        <a:rPr kumimoji="0" lang="en-US" altLang="zh-CN" sz="16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6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66688">
                <a:tc rowSpan="7">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主功能</a:t>
                      </a:r>
                      <a:r>
                        <a:rPr kumimoji="0" lang="en-US" altLang="zh-CN" sz="16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3">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子功能</a:t>
                      </a:r>
                      <a:r>
                        <a:rPr kumimoji="0" lang="en-US" altLang="zh-CN" sz="16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操作</a:t>
                      </a:r>
                      <a:r>
                        <a:rPr kumimoji="0" lang="en-US" altLang="zh-CN" sz="16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6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6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1-1-1.jsp</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vMerge="1">
                  <a:txBody>
                    <a:bodyPr/>
                    <a:lstStyle/>
                    <a:p>
                      <a:endParaRPr lang="zh-CN" altLang="en-US"/>
                    </a:p>
                  </a:txBody>
                  <a:tcPr/>
                </a:tc>
                <a:tc vMerge="1">
                  <a:txBody>
                    <a:bodyPr/>
                    <a:lstStyle/>
                    <a:p>
                      <a:endParaRPr lang="zh-CN" altLang="en-US"/>
                    </a:p>
                  </a:txBody>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操作</a:t>
                      </a:r>
                      <a:r>
                        <a:rPr kumimoji="0" lang="en-US" altLang="zh-CN" sz="16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6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6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1-1-2.jsp</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vMerge="1">
                  <a:txBody>
                    <a:bodyPr/>
                    <a:lstStyle/>
                    <a:p>
                      <a:endParaRPr lang="zh-CN" altLang="en-US"/>
                    </a:p>
                  </a:txBody>
                  <a:tcPr/>
                </a:tc>
                <a:tc vMerge="1">
                  <a:txBody>
                    <a:bodyPr/>
                    <a:lstStyle/>
                    <a:p>
                      <a:endParaRPr lang="zh-CN" altLang="en-US"/>
                    </a:p>
                  </a:txBody>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操作</a:t>
                      </a:r>
                      <a:r>
                        <a:rPr kumimoji="0" lang="en-US" altLang="zh-CN" sz="16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6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1-1-3.jsp</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66688">
                <a:tc vMerge="1">
                  <a:txBody>
                    <a:bodyPr/>
                    <a:lstStyle/>
                    <a:p>
                      <a:endParaRPr lang="zh-CN" altLang="en-US"/>
                    </a:p>
                  </a:txBody>
                  <a:tcPr/>
                </a:tc>
                <a:tc rowSpan="2">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子功能</a:t>
                      </a:r>
                      <a:r>
                        <a:rPr kumimoji="0" lang="en-US" altLang="zh-CN" sz="16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操作①</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6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6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1-2-1.jsp</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vMerge="1">
                  <a:txBody>
                    <a:bodyPr/>
                    <a:lstStyle/>
                    <a:p>
                      <a:endParaRPr lang="zh-CN" altLang="en-US"/>
                    </a:p>
                  </a:txBody>
                  <a:tcPr/>
                </a:tc>
                <a:tc vMerge="1">
                  <a:txBody>
                    <a:bodyPr/>
                    <a:lstStyle/>
                    <a:p>
                      <a:endParaRPr lang="zh-CN" altLang="en-US"/>
                    </a:p>
                  </a:txBody>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操作②</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6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6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1-2-2.jsp</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66688">
                <a:tc vMerge="1">
                  <a:txBody>
                    <a:bodyPr/>
                    <a:lstStyle/>
                    <a:p>
                      <a:endParaRPr lang="zh-CN" altLang="en-US"/>
                    </a:p>
                  </a:txBody>
                  <a:tcPr/>
                </a:tc>
                <a:tc rowSpan="2">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子功能</a:t>
                      </a:r>
                      <a:r>
                        <a:rPr kumimoji="0" lang="en-US" altLang="zh-CN" sz="16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操作⑴</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6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6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1-3-1.jsp</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vMerge="1">
                  <a:txBody>
                    <a:bodyPr/>
                    <a:lstStyle/>
                    <a:p>
                      <a:endParaRPr lang="zh-CN" altLang="en-US"/>
                    </a:p>
                  </a:txBody>
                  <a:tcPr/>
                </a:tc>
                <a:tc vMerge="1">
                  <a:txBody>
                    <a:bodyPr/>
                    <a:lstStyle/>
                    <a:p>
                      <a:endParaRPr lang="zh-CN" altLang="en-US"/>
                    </a:p>
                  </a:txBody>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操作⑵</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6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6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1-3-2.jsp</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nodePh="1">
                                  <p:stCondLst>
                                    <p:cond delay="0"/>
                                  </p:stCondLst>
                                  <p:endCondLst>
                                    <p:cond evt="begin" delay="0">
                                      <p:tn val="5"/>
                                    </p:cond>
                                  </p:endCondLst>
                                  <p:childTnLst>
                                    <p:set>
                                      <p:cBhvr>
                                        <p:cTn id="6" dur="1" fill="hold">
                                          <p:stCondLst>
                                            <p:cond delay="0"/>
                                          </p:stCondLst>
                                        </p:cTn>
                                        <p:tgtEl>
                                          <p:spTgt spid="740359"/>
                                        </p:tgtEl>
                                        <p:attrNameLst>
                                          <p:attrName>style.visibility</p:attrName>
                                        </p:attrNameLst>
                                      </p:cBhvr>
                                      <p:to>
                                        <p:strVal val="visible"/>
                                      </p:to>
                                    </p:set>
                                    <p:animEffect transition="in" filter="checkerboard(across)">
                                      <p:cBhvr>
                                        <p:cTn id="7" dur="500"/>
                                        <p:tgtEl>
                                          <p:spTgt spid="740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359"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结构划分和总体设计</a:t>
            </a:r>
            <a:r>
              <a:rPr lang="en-US" altLang="zh-CN" b="1" dirty="0"/>
              <a:t/>
            </a:r>
            <a:br>
              <a:rPr lang="en-US" altLang="zh-CN" b="1" dirty="0"/>
            </a:br>
            <a:r>
              <a:rPr b="1" dirty="0"/>
              <a:t>（按</a:t>
            </a:r>
            <a:r>
              <a:rPr lang="en-US" altLang="zh-CN" b="1" dirty="0"/>
              <a:t>MVE</a:t>
            </a:r>
            <a:r>
              <a:rPr b="1" dirty="0"/>
              <a:t>纵向设计） </a:t>
            </a:r>
          </a:p>
        </p:txBody>
      </p:sp>
      <p:sp>
        <p:nvSpPr>
          <p:cNvPr id="3" name="内容占位符 2"/>
          <p:cNvSpPr>
            <a:spLocks noGrp="1"/>
          </p:cNvSpPr>
          <p:nvPr>
            <p:ph idx="1"/>
          </p:nvPr>
        </p:nvSpPr>
        <p:spPr>
          <a:xfrm>
            <a:off x="457200" y="1412875"/>
            <a:ext cx="8229600" cy="4895850"/>
          </a:xfrm>
        </p:spPr>
        <p:txBody>
          <a:bodyPr>
            <a:normAutofit/>
          </a:bodyPr>
          <a:lstStyle/>
          <a:p>
            <a:pPr>
              <a:defRPr/>
            </a:pPr>
            <a:r>
              <a:rPr lang="zh-CN" altLang="en-US" dirty="0" smtClean="0">
                <a:solidFill>
                  <a:schemeClr val="tx2"/>
                </a:solidFill>
              </a:rPr>
              <a:t>② 逻辑</a:t>
            </a:r>
            <a:r>
              <a:rPr lang="en-US" altLang="zh-CN" dirty="0" smtClean="0">
                <a:solidFill>
                  <a:schemeClr val="tx2"/>
                </a:solidFill>
              </a:rPr>
              <a:t>M</a:t>
            </a:r>
            <a:r>
              <a:rPr lang="zh-CN" altLang="en-US" dirty="0" smtClean="0">
                <a:solidFill>
                  <a:schemeClr val="tx2"/>
                </a:solidFill>
              </a:rPr>
              <a:t>部分设计</a:t>
            </a:r>
          </a:p>
          <a:p>
            <a:pPr lvl="1">
              <a:defRPr/>
            </a:pPr>
            <a:r>
              <a:rPr lang="zh-CN" altLang="en-US" dirty="0" smtClean="0"/>
              <a:t>逻辑设计主要的工作是细化每条执行链的业务层组件和对象持久层组件；</a:t>
            </a:r>
          </a:p>
          <a:p>
            <a:pPr lvl="1">
              <a:defRPr/>
            </a:pPr>
            <a:r>
              <a:rPr lang="en-US" altLang="zh-CN" dirty="0" smtClean="0"/>
              <a:t>M</a:t>
            </a:r>
            <a:r>
              <a:rPr lang="zh-CN" altLang="en-US" dirty="0" smtClean="0"/>
              <a:t>＝业务流程</a:t>
            </a:r>
            <a:r>
              <a:rPr lang="en-US" altLang="zh-CN" dirty="0" smtClean="0"/>
              <a:t>BP+</a:t>
            </a:r>
            <a:r>
              <a:rPr lang="zh-CN" altLang="en-US" dirty="0" smtClean="0"/>
              <a:t>业务模型</a:t>
            </a:r>
            <a:r>
              <a:rPr lang="en-US" altLang="zh-CN" dirty="0" smtClean="0"/>
              <a:t>BM+</a:t>
            </a:r>
            <a:r>
              <a:rPr lang="zh-CN" altLang="en-US" dirty="0" smtClean="0"/>
              <a:t>数据访问</a:t>
            </a:r>
            <a:r>
              <a:rPr lang="en-US" altLang="zh-CN" dirty="0" smtClean="0"/>
              <a:t>DA+</a:t>
            </a:r>
            <a:r>
              <a:rPr lang="zh-CN" altLang="en-US" dirty="0" smtClean="0"/>
              <a:t>数据对象</a:t>
            </a:r>
            <a:r>
              <a:rPr lang="en-US" altLang="zh-CN" dirty="0" smtClean="0"/>
              <a:t>DO</a:t>
            </a:r>
            <a:r>
              <a:rPr lang="zh-CN" altLang="en-US" dirty="0" smtClean="0"/>
              <a:t>。但把数据对象</a:t>
            </a:r>
            <a:r>
              <a:rPr lang="en-US" altLang="zh-CN" dirty="0" smtClean="0"/>
              <a:t>DO</a:t>
            </a:r>
            <a:r>
              <a:rPr lang="zh-CN" altLang="en-US" dirty="0" smtClean="0"/>
              <a:t>割离出来归属到数据实体设计，因此重点考虑</a:t>
            </a:r>
            <a:r>
              <a:rPr lang="en-US" altLang="zh-CN" dirty="0" smtClean="0"/>
              <a:t>BP</a:t>
            </a:r>
            <a:r>
              <a:rPr lang="zh-CN" altLang="en-US" dirty="0" smtClean="0"/>
              <a:t>、</a:t>
            </a:r>
            <a:r>
              <a:rPr lang="en-US" altLang="zh-CN" dirty="0" smtClean="0"/>
              <a:t>BM</a:t>
            </a:r>
            <a:r>
              <a:rPr lang="zh-CN" altLang="en-US" dirty="0" smtClean="0"/>
              <a:t>和</a:t>
            </a:r>
            <a:r>
              <a:rPr lang="en-US" altLang="zh-CN" dirty="0" smtClean="0"/>
              <a:t>DA</a:t>
            </a:r>
            <a:r>
              <a:rPr lang="zh-CN" altLang="en-US" dirty="0" smtClean="0"/>
              <a:t>的设计；</a:t>
            </a:r>
          </a:p>
          <a:p>
            <a:pPr lvl="1">
              <a:defRPr/>
            </a:pPr>
            <a:r>
              <a:rPr lang="en-US" altLang="zh-CN" dirty="0" smtClean="0"/>
              <a:t>M</a:t>
            </a:r>
            <a:r>
              <a:rPr lang="zh-CN" altLang="en-US" dirty="0" smtClean="0"/>
              <a:t>部分非常适合用</a:t>
            </a:r>
            <a:r>
              <a:rPr lang="en-US" altLang="zh-CN" dirty="0" smtClean="0"/>
              <a:t>Spring</a:t>
            </a:r>
            <a:r>
              <a:rPr lang="zh-CN" altLang="en-US" dirty="0" smtClean="0"/>
              <a:t>管理；</a:t>
            </a:r>
          </a:p>
          <a:p>
            <a:pPr lvl="1">
              <a:defRPr/>
            </a:pPr>
            <a:r>
              <a:rPr lang="zh-CN" altLang="en-US" dirty="0" smtClean="0"/>
              <a:t>方法是：将前一步按链设计的结果进行汇总，统一列表。然后按</a:t>
            </a:r>
            <a:r>
              <a:rPr lang="en-US" altLang="zh-CN" dirty="0" smtClean="0"/>
              <a:t>BP</a:t>
            </a:r>
            <a:r>
              <a:rPr lang="zh-CN" altLang="en-US" dirty="0" smtClean="0"/>
              <a:t>、</a:t>
            </a:r>
            <a:r>
              <a:rPr lang="en-US" altLang="zh-CN" dirty="0" smtClean="0"/>
              <a:t>BM</a:t>
            </a:r>
            <a:r>
              <a:rPr lang="zh-CN" altLang="en-US" dirty="0" smtClean="0"/>
              <a:t>、</a:t>
            </a:r>
            <a:r>
              <a:rPr lang="en-US" altLang="zh-CN" dirty="0" smtClean="0"/>
              <a:t>DA</a:t>
            </a:r>
            <a:r>
              <a:rPr lang="zh-CN" altLang="en-US" dirty="0" smtClean="0"/>
              <a:t>三层独立考虑综合问题。由于</a:t>
            </a:r>
            <a:r>
              <a:rPr lang="en-US" altLang="zh-CN" dirty="0" smtClean="0"/>
              <a:t>BP</a:t>
            </a:r>
            <a:r>
              <a:rPr lang="zh-CN" altLang="en-US" dirty="0" smtClean="0"/>
              <a:t>、</a:t>
            </a:r>
            <a:r>
              <a:rPr lang="en-US" altLang="zh-CN" dirty="0" smtClean="0"/>
              <a:t>BM</a:t>
            </a:r>
            <a:r>
              <a:rPr lang="zh-CN" altLang="en-US" dirty="0" smtClean="0"/>
              <a:t>、</a:t>
            </a:r>
            <a:r>
              <a:rPr lang="en-US" altLang="zh-CN" dirty="0" smtClean="0"/>
              <a:t>DA</a:t>
            </a:r>
            <a:r>
              <a:rPr lang="zh-CN" altLang="en-US" dirty="0" smtClean="0"/>
              <a:t>三者在横向是明确的依赖关系，对象间依赖已经解决，重点考虑是否需利用接口、继承关系提升类的设计。</a:t>
            </a:r>
          </a:p>
          <a:p>
            <a:pPr>
              <a:defRPr/>
            </a:pPr>
            <a:endParaRPr lang="zh-CN" altLang="en-US" dirty="0"/>
          </a:p>
        </p:txBody>
      </p:sp>
      <p:sp>
        <p:nvSpPr>
          <p:cNvPr id="83972" name="灯片编号占位符 3"/>
          <p:cNvSpPr>
            <a:spLocks noGrp="1"/>
          </p:cNvSpPr>
          <p:nvPr>
            <p:ph type="sldNum" sz="quarter" idx="12"/>
          </p:nvPr>
        </p:nvSpPr>
        <p:spPr bwMode="auto">
          <a:noFill/>
          <a:ln>
            <a:miter lim="800000"/>
            <a:headEnd/>
            <a:tailEnd/>
          </a:ln>
        </p:spPr>
        <p:txBody>
          <a:bodyPr/>
          <a:lstStyle/>
          <a:p>
            <a:fld id="{CDC43952-0E8C-49D1-9AD7-3EACA2605858}" type="slidenum">
              <a:rPr lang="zh-CN" altLang="en-US"/>
              <a:pPr/>
              <a:t>81</a:t>
            </a:fld>
            <a:endParaRPr lang="zh-CN" alt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结构划分和总体设计</a:t>
            </a:r>
            <a:r>
              <a:rPr lang="en-US" altLang="zh-CN" b="1" dirty="0"/>
              <a:t/>
            </a:r>
            <a:br>
              <a:rPr lang="en-US" altLang="zh-CN" b="1" dirty="0"/>
            </a:br>
            <a:r>
              <a:rPr b="1" dirty="0"/>
              <a:t>（按</a:t>
            </a:r>
            <a:r>
              <a:rPr lang="en-US" altLang="zh-CN" b="1" dirty="0"/>
              <a:t>MVE</a:t>
            </a:r>
            <a:r>
              <a:rPr b="1" dirty="0"/>
              <a:t>纵向设计） </a:t>
            </a:r>
          </a:p>
        </p:txBody>
      </p:sp>
      <p:sp>
        <p:nvSpPr>
          <p:cNvPr id="84995" name="内容占位符 2"/>
          <p:cNvSpPr>
            <a:spLocks noGrp="1"/>
          </p:cNvSpPr>
          <p:nvPr>
            <p:ph idx="1"/>
          </p:nvPr>
        </p:nvSpPr>
        <p:spPr>
          <a:xfrm>
            <a:off x="457200" y="1412875"/>
            <a:ext cx="8229600" cy="4895850"/>
          </a:xfrm>
        </p:spPr>
        <p:txBody>
          <a:bodyPr/>
          <a:lstStyle/>
          <a:p>
            <a:r>
              <a:rPr lang="zh-CN" altLang="en-US" dirty="0" smtClean="0">
                <a:solidFill>
                  <a:schemeClr val="tx2"/>
                </a:solidFill>
              </a:rPr>
              <a:t>② 逻辑</a:t>
            </a:r>
            <a:r>
              <a:rPr lang="en-US" altLang="zh-CN" dirty="0" smtClean="0">
                <a:solidFill>
                  <a:schemeClr val="tx2"/>
                </a:solidFill>
              </a:rPr>
              <a:t>M</a:t>
            </a:r>
            <a:r>
              <a:rPr lang="zh-CN" altLang="en-US" dirty="0" smtClean="0">
                <a:solidFill>
                  <a:schemeClr val="tx2"/>
                </a:solidFill>
              </a:rPr>
              <a:t>部分设计</a:t>
            </a:r>
          </a:p>
          <a:p>
            <a:endParaRPr lang="zh-CN" altLang="en-US" dirty="0" smtClean="0"/>
          </a:p>
        </p:txBody>
      </p:sp>
      <p:sp>
        <p:nvSpPr>
          <p:cNvPr id="84996" name="灯片编号占位符 3"/>
          <p:cNvSpPr>
            <a:spLocks noGrp="1"/>
          </p:cNvSpPr>
          <p:nvPr>
            <p:ph type="sldNum" sz="quarter" idx="12"/>
          </p:nvPr>
        </p:nvSpPr>
        <p:spPr bwMode="auto">
          <a:noFill/>
          <a:ln>
            <a:miter lim="800000"/>
            <a:headEnd/>
            <a:tailEnd/>
          </a:ln>
        </p:spPr>
        <p:txBody>
          <a:bodyPr/>
          <a:lstStyle/>
          <a:p>
            <a:fld id="{10E1E063-EF26-41DC-8AD6-4CEBD89E910D}" type="slidenum">
              <a:rPr lang="zh-CN" altLang="en-US"/>
              <a:pPr/>
              <a:t>82</a:t>
            </a:fld>
            <a:endParaRPr lang="zh-CN" altLang="en-US"/>
          </a:p>
        </p:txBody>
      </p:sp>
      <p:graphicFrame>
        <p:nvGraphicFramePr>
          <p:cNvPr id="8" name="Group 319"/>
          <p:cNvGraphicFramePr>
            <a:graphicFrameLocks noGrp="1"/>
          </p:cNvGraphicFramePr>
          <p:nvPr/>
        </p:nvGraphicFramePr>
        <p:xfrm>
          <a:off x="611188" y="2416175"/>
          <a:ext cx="8137525" cy="3170238"/>
        </p:xfrm>
        <a:graphic>
          <a:graphicData uri="http://schemas.openxmlformats.org/drawingml/2006/table">
            <a:tbl>
              <a:tblPr/>
              <a:tblGrid>
                <a:gridCol w="481012"/>
                <a:gridCol w="955675"/>
                <a:gridCol w="877888"/>
                <a:gridCol w="1355725"/>
                <a:gridCol w="1435100"/>
                <a:gridCol w="2116137"/>
                <a:gridCol w="915988"/>
              </a:tblGrid>
              <a:tr h="804863">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rPr>
                        <a:t>模块</a:t>
                      </a:r>
                    </a:p>
                  </a:txBody>
                  <a:tcPr marT="45741" marB="4574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alpha val="72156"/>
                      </a:srgbClr>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子模块</a:t>
                      </a:r>
                    </a:p>
                  </a:txBody>
                  <a:tcPr marT="45741" marB="4574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alpha val="72156"/>
                      </a:srgbClr>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操作</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名称</a:t>
                      </a:r>
                    </a:p>
                  </a:txBody>
                  <a:tcPr marT="45741" marB="4574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alpha val="72156"/>
                      </a:srgbClr>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BP</a:t>
                      </a:r>
                    </a:p>
                  </a:txBody>
                  <a:tcPr marT="45741" marB="4574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alpha val="72156"/>
                      </a:srgbClr>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BM</a:t>
                      </a:r>
                    </a:p>
                  </a:txBody>
                  <a:tcPr marT="45741" marB="4574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alpha val="72156"/>
                      </a:srgbClr>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DA</a:t>
                      </a:r>
                    </a:p>
                  </a:txBody>
                  <a:tcPr marT="45741" marB="4574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alpha val="72156"/>
                      </a:srgbClr>
                    </a:solid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DO</a:t>
                      </a:r>
                    </a:p>
                  </a:txBody>
                  <a:tcPr marT="45741" marB="4574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alpha val="72156"/>
                      </a:srgbClr>
                    </a:solidFill>
                  </a:tcPr>
                </a:tc>
              </a:tr>
              <a:tr h="473075">
                <a:tc rowSpan="5">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模块</a:t>
                      </a:r>
                      <a:r>
                        <a:rPr kumimoji="0" lang="en-US" altLang="zh-CN"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1</a:t>
                      </a:r>
                    </a:p>
                  </a:txBody>
                  <a:tcPr marT="45741" marB="4574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子模块</a:t>
                      </a:r>
                      <a:r>
                        <a:rPr kumimoji="0" lang="en-US" altLang="zh-CN"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1</a:t>
                      </a:r>
                    </a:p>
                  </a:txBody>
                  <a:tcPr marT="45741" marB="4574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操作①</a:t>
                      </a:r>
                    </a:p>
                  </a:txBody>
                  <a:tcPr marT="45741" marB="4574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BP</a:t>
                      </a:r>
                      <a:r>
                        <a:rPr kumimoji="0" lang="zh-CN" altLang="en-US"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类</a:t>
                      </a:r>
                      <a:r>
                        <a:rPr kumimoji="0" lang="en-US" altLang="zh-CN"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方法</a:t>
                      </a:r>
                      <a:r>
                        <a:rPr kumimoji="0" lang="en-US" altLang="zh-CN"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a:t>
                      </a:r>
                    </a:p>
                  </a:txBody>
                  <a:tcPr marT="45741" marB="4574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BM</a:t>
                      </a:r>
                      <a:r>
                        <a:rPr kumimoji="0" lang="zh-CN" altLang="en-US"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类</a:t>
                      </a:r>
                      <a:r>
                        <a:rPr kumimoji="0" lang="en-US" altLang="zh-CN"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方法</a:t>
                      </a:r>
                      <a:r>
                        <a:rPr kumimoji="0" lang="en-US" altLang="zh-CN"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a:t>
                      </a:r>
                    </a:p>
                  </a:txBody>
                  <a:tcPr marT="45741" marB="4574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DA.session.find() </a:t>
                      </a:r>
                    </a:p>
                  </a:txBody>
                  <a:tcPr marT="45741" marB="4574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DO</a:t>
                      </a:r>
                      <a:r>
                        <a:rPr kumimoji="0" lang="zh-CN" altLang="en-US"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属性</a:t>
                      </a:r>
                    </a:p>
                  </a:txBody>
                  <a:tcPr marT="45741" marB="4574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3075">
                <a:tc vMerge="1">
                  <a:txBody>
                    <a:bodyPr/>
                    <a:lstStyle/>
                    <a:p>
                      <a:endParaRPr lang="zh-CN" altLang="en-US"/>
                    </a:p>
                  </a:txBody>
                  <a:tcPr/>
                </a:tc>
                <a:tc vMerge="1">
                  <a:txBody>
                    <a:bodyPr/>
                    <a:lstStyle/>
                    <a:p>
                      <a:endParaRPr lang="zh-CN" altLang="en-US"/>
                    </a:p>
                  </a:txBody>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操作②</a:t>
                      </a:r>
                    </a:p>
                  </a:txBody>
                  <a:tcPr marT="45741" marB="4574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BP</a:t>
                      </a:r>
                      <a:r>
                        <a:rPr kumimoji="0" lang="zh-CN" altLang="en-US"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类</a:t>
                      </a:r>
                      <a:r>
                        <a:rPr kumimoji="0" lang="en-US" altLang="zh-CN"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方法</a:t>
                      </a:r>
                      <a:r>
                        <a:rPr kumimoji="0" lang="en-US" altLang="zh-CN"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a:t>
                      </a:r>
                    </a:p>
                  </a:txBody>
                  <a:tcPr marT="45741" marB="4574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BM</a:t>
                      </a:r>
                      <a:r>
                        <a:rPr kumimoji="0" lang="zh-CN" altLang="en-US"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类</a:t>
                      </a:r>
                      <a:r>
                        <a:rPr kumimoji="0" lang="en-US" altLang="zh-CN"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方法</a:t>
                      </a:r>
                      <a:r>
                        <a:rPr kumimoji="0" lang="en-US" altLang="zh-CN"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a:t>
                      </a:r>
                    </a:p>
                  </a:txBody>
                  <a:tcPr marT="45741" marB="4574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DA.session.save() </a:t>
                      </a:r>
                    </a:p>
                  </a:txBody>
                  <a:tcPr marT="45741" marB="4574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DO</a:t>
                      </a:r>
                      <a:r>
                        <a:rPr kumimoji="0" lang="zh-CN" altLang="en-US"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属性</a:t>
                      </a:r>
                    </a:p>
                  </a:txBody>
                  <a:tcPr marT="45741" marB="4574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3075">
                <a:tc vMerge="1">
                  <a:txBody>
                    <a:bodyPr/>
                    <a:lstStyle/>
                    <a:p>
                      <a:endParaRPr lang="zh-CN" altLang="en-US"/>
                    </a:p>
                  </a:txBody>
                  <a:tcPr/>
                </a:tc>
                <a:tc rowSpan="3">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子模块</a:t>
                      </a:r>
                      <a:r>
                        <a:rPr kumimoji="0" lang="en-US" altLang="zh-CN"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2</a:t>
                      </a:r>
                    </a:p>
                  </a:txBody>
                  <a:tcPr marT="45741" marB="4574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操作①</a:t>
                      </a:r>
                    </a:p>
                  </a:txBody>
                  <a:tcPr marT="45741" marB="4574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BP</a:t>
                      </a:r>
                      <a:r>
                        <a:rPr kumimoji="0" lang="zh-CN" altLang="en-US"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类</a:t>
                      </a:r>
                      <a:r>
                        <a:rPr kumimoji="0" lang="en-US" altLang="zh-CN"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方法</a:t>
                      </a:r>
                      <a:r>
                        <a:rPr kumimoji="0" lang="en-US" altLang="zh-CN"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a:t>
                      </a:r>
                    </a:p>
                  </a:txBody>
                  <a:tcPr marT="45741" marB="4574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BM</a:t>
                      </a:r>
                      <a:r>
                        <a:rPr kumimoji="0" lang="zh-CN" altLang="en-US"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类</a:t>
                      </a:r>
                      <a:r>
                        <a:rPr kumimoji="0" lang="en-US" altLang="zh-CN"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方法</a:t>
                      </a:r>
                      <a:r>
                        <a:rPr kumimoji="0" lang="en-US" altLang="zh-CN"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a:t>
                      </a:r>
                    </a:p>
                  </a:txBody>
                  <a:tcPr marT="45741" marB="4574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DA.session.save() </a:t>
                      </a:r>
                    </a:p>
                  </a:txBody>
                  <a:tcPr marT="45741" marB="4574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DO</a:t>
                      </a:r>
                      <a:r>
                        <a:rPr kumimoji="0" lang="zh-CN" altLang="en-US"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属性</a:t>
                      </a:r>
                    </a:p>
                  </a:txBody>
                  <a:tcPr marT="45741" marB="4574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3075">
                <a:tc vMerge="1">
                  <a:txBody>
                    <a:bodyPr/>
                    <a:lstStyle/>
                    <a:p>
                      <a:endParaRPr lang="zh-CN" altLang="en-US"/>
                    </a:p>
                  </a:txBody>
                  <a:tcPr/>
                </a:tc>
                <a:tc vMerge="1">
                  <a:txBody>
                    <a:bodyPr/>
                    <a:lstStyle/>
                    <a:p>
                      <a:endParaRPr lang="zh-CN" altLang="en-US"/>
                    </a:p>
                  </a:txBody>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操作②</a:t>
                      </a:r>
                    </a:p>
                  </a:txBody>
                  <a:tcPr marT="45741" marB="4574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BP</a:t>
                      </a:r>
                      <a:r>
                        <a:rPr kumimoji="0" lang="zh-CN" altLang="en-US"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类</a:t>
                      </a:r>
                      <a:r>
                        <a:rPr kumimoji="0" lang="en-US" altLang="zh-CN"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方法</a:t>
                      </a:r>
                      <a:r>
                        <a:rPr kumimoji="0" lang="en-US" altLang="zh-CN"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a:t>
                      </a:r>
                    </a:p>
                  </a:txBody>
                  <a:tcPr marT="45741" marB="4574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BM</a:t>
                      </a:r>
                      <a:r>
                        <a:rPr kumimoji="0" lang="zh-CN" altLang="en-US"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类</a:t>
                      </a:r>
                      <a:r>
                        <a:rPr kumimoji="0" lang="en-US" altLang="zh-CN"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方法</a:t>
                      </a:r>
                      <a:r>
                        <a:rPr kumimoji="0" lang="en-US" altLang="zh-CN"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a:t>
                      </a:r>
                    </a:p>
                  </a:txBody>
                  <a:tcPr marT="45741" marB="4574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DA.session.delete()</a:t>
                      </a:r>
                    </a:p>
                  </a:txBody>
                  <a:tcPr marT="45741" marB="4574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DO</a:t>
                      </a:r>
                      <a:r>
                        <a:rPr kumimoji="0" lang="zh-CN" altLang="en-US"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属性</a:t>
                      </a:r>
                    </a:p>
                  </a:txBody>
                  <a:tcPr marT="45741" marB="4574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3075">
                <a:tc vMerge="1">
                  <a:txBody>
                    <a:bodyPr/>
                    <a:lstStyle/>
                    <a:p>
                      <a:endParaRPr lang="zh-CN" altLang="en-US"/>
                    </a:p>
                  </a:txBody>
                  <a:tcPr/>
                </a:tc>
                <a:tc vMerge="1">
                  <a:txBody>
                    <a:bodyPr/>
                    <a:lstStyle/>
                    <a:p>
                      <a:endParaRPr lang="zh-CN" altLang="en-US"/>
                    </a:p>
                  </a:txBody>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rPr>
                        <a:t>操作③</a:t>
                      </a:r>
                    </a:p>
                  </a:txBody>
                  <a:tcPr marT="45741" marB="4574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BP</a:t>
                      </a:r>
                      <a:r>
                        <a:rPr kumimoji="0" lang="zh-CN" altLang="en-US"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类</a:t>
                      </a:r>
                      <a:r>
                        <a:rPr kumimoji="0" lang="en-US" altLang="zh-CN"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方法</a:t>
                      </a:r>
                      <a:r>
                        <a:rPr kumimoji="0" lang="en-US" altLang="zh-CN"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a:t>
                      </a:r>
                    </a:p>
                  </a:txBody>
                  <a:tcPr marT="45741" marB="4574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BM</a:t>
                      </a:r>
                      <a:r>
                        <a:rPr kumimoji="0" lang="zh-CN" altLang="en-US"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类</a:t>
                      </a:r>
                      <a:r>
                        <a:rPr kumimoji="0" lang="en-US" altLang="zh-CN"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方法</a:t>
                      </a:r>
                      <a:r>
                        <a:rPr kumimoji="0" lang="en-US" altLang="zh-CN"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a:t>
                      </a:r>
                    </a:p>
                  </a:txBody>
                  <a:tcPr marT="45741" marB="4574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DA.session.find() </a:t>
                      </a:r>
                    </a:p>
                  </a:txBody>
                  <a:tcPr marT="45741" marB="4574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Verdana" panose="020B0604030504040204" pitchFamily="34" charset="0"/>
                          <a:ea typeface="微软雅黑" panose="020B0503020204020204" pitchFamily="34" charset="-122"/>
                        </a:defRPr>
                      </a:lvl1pPr>
                      <a:lvl2pPr marL="742950" indent="-285750" eaLnBrk="0" hangingPunct="0">
                        <a:spcBef>
                          <a:spcPct val="20000"/>
                        </a:spcBef>
                        <a:buFont typeface="Arial" panose="020B0604020202020204" pitchFamily="34" charset="0"/>
                        <a:defRPr sz="2400">
                          <a:solidFill>
                            <a:schemeClr val="tx1"/>
                          </a:solidFill>
                          <a:latin typeface="Verdana" panose="020B0604030504040204" pitchFamily="34" charset="0"/>
                          <a:ea typeface="微软雅黑" panose="020B0503020204020204" pitchFamily="34" charset="-122"/>
                        </a:defRPr>
                      </a:lvl2pPr>
                      <a:lvl3pPr marL="1143000" indent="-228600" eaLnBrk="0" hangingPunct="0">
                        <a:spcBef>
                          <a:spcPct val="20000"/>
                        </a:spcBef>
                        <a:buFont typeface="Arial" panose="020B0604020202020204" pitchFamily="34" charset="0"/>
                        <a:defRPr sz="2000">
                          <a:solidFill>
                            <a:schemeClr val="tx1"/>
                          </a:solidFill>
                          <a:latin typeface="Verdana" panose="020B0604030504040204" pitchFamily="34" charset="0"/>
                          <a:ea typeface="微软雅黑" panose="020B0503020204020204" pitchFamily="34" charset="-122"/>
                        </a:defRPr>
                      </a:lvl3pPr>
                      <a:lvl4pPr marL="16002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4pPr>
                      <a:lvl5pPr marL="2057400" indent="-228600" eaLnBrk="0" hangingPunct="0">
                        <a:spcBef>
                          <a:spcPct val="20000"/>
                        </a:spcBef>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Verdana" panose="020B0604030504040204" pitchFamily="34"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DO</a:t>
                      </a:r>
                      <a:r>
                        <a:rPr kumimoji="0" lang="zh-CN" altLang="en-US" sz="14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cs typeface="Times New Roman" panose="02020603050405020304" pitchFamily="18" charset="0"/>
                        </a:rPr>
                        <a:t>属性</a:t>
                      </a:r>
                    </a:p>
                  </a:txBody>
                  <a:tcPr marT="45741" marB="4574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结构划分和总体设计</a:t>
            </a:r>
            <a:r>
              <a:rPr lang="en-US" altLang="zh-CN" b="1" dirty="0"/>
              <a:t/>
            </a:r>
            <a:br>
              <a:rPr lang="en-US" altLang="zh-CN" b="1" dirty="0"/>
            </a:br>
            <a:r>
              <a:rPr b="1" dirty="0"/>
              <a:t>（按</a:t>
            </a:r>
            <a:r>
              <a:rPr lang="en-US" altLang="zh-CN" b="1" dirty="0"/>
              <a:t>MVE</a:t>
            </a:r>
            <a:r>
              <a:rPr b="1" dirty="0"/>
              <a:t>纵向设计） </a:t>
            </a:r>
          </a:p>
        </p:txBody>
      </p:sp>
      <p:sp>
        <p:nvSpPr>
          <p:cNvPr id="3" name="内容占位符 2"/>
          <p:cNvSpPr>
            <a:spLocks noGrp="1"/>
          </p:cNvSpPr>
          <p:nvPr>
            <p:ph idx="1"/>
          </p:nvPr>
        </p:nvSpPr>
        <p:spPr>
          <a:xfrm>
            <a:off x="457200" y="1412875"/>
            <a:ext cx="8229600" cy="4895850"/>
          </a:xfrm>
        </p:spPr>
        <p:txBody>
          <a:bodyPr>
            <a:normAutofit fontScale="92500" lnSpcReduction="10000"/>
          </a:bodyPr>
          <a:lstStyle/>
          <a:p>
            <a:pPr>
              <a:lnSpc>
                <a:spcPct val="120000"/>
              </a:lnSpc>
              <a:defRPr/>
            </a:pPr>
            <a:r>
              <a:rPr lang="zh-CN" altLang="en-US" dirty="0" smtClean="0">
                <a:solidFill>
                  <a:schemeClr val="tx2"/>
                </a:solidFill>
              </a:rPr>
              <a:t>③ 数据实体</a:t>
            </a:r>
            <a:r>
              <a:rPr lang="en-US" altLang="zh-CN" dirty="0" smtClean="0">
                <a:solidFill>
                  <a:schemeClr val="tx2"/>
                </a:solidFill>
              </a:rPr>
              <a:t>E</a:t>
            </a:r>
            <a:r>
              <a:rPr lang="zh-CN" altLang="en-US" dirty="0" smtClean="0">
                <a:solidFill>
                  <a:schemeClr val="tx2"/>
                </a:solidFill>
              </a:rPr>
              <a:t>部分设计</a:t>
            </a:r>
          </a:p>
          <a:p>
            <a:pPr>
              <a:lnSpc>
                <a:spcPct val="120000"/>
              </a:lnSpc>
              <a:defRPr/>
            </a:pPr>
            <a:r>
              <a:rPr lang="zh-CN" altLang="en-US" dirty="0" smtClean="0">
                <a:solidFill>
                  <a:schemeClr val="tx2"/>
                </a:solidFill>
              </a:rPr>
              <a:t>数据设计可以有两条路线： </a:t>
            </a:r>
          </a:p>
          <a:p>
            <a:pPr>
              <a:lnSpc>
                <a:spcPct val="120000"/>
              </a:lnSpc>
              <a:defRPr/>
            </a:pPr>
            <a:r>
              <a:rPr lang="zh-CN" altLang="en-US" dirty="0" smtClean="0">
                <a:solidFill>
                  <a:schemeClr val="tx2"/>
                </a:solidFill>
              </a:rPr>
              <a:t>第一条路线：面向对象的实体设计。由于一体化的方法本身就是沿用对象的路线，因此数据设计可以顺理成章的从对象侧进行，可以发挥面向对象的优势，方便与面向对象应用程序的接轨。该设计路线抛弃了面向数据的设计过程，从</a:t>
            </a:r>
            <a:r>
              <a:rPr lang="en-US" altLang="zh-CN" dirty="0" smtClean="0">
                <a:solidFill>
                  <a:schemeClr val="tx2"/>
                </a:solidFill>
              </a:rPr>
              <a:t>OOA</a:t>
            </a:r>
            <a:r>
              <a:rPr lang="zh-CN" altLang="en-US" dirty="0" smtClean="0">
                <a:solidFill>
                  <a:schemeClr val="tx2"/>
                </a:solidFill>
              </a:rPr>
              <a:t>分析开始用类模型逐步细化实体的数据结构。使用对象的封装、继承、关联等表达数据模型，模型设计好之后通过正向工程映射到资源层形成对应的表。</a:t>
            </a:r>
          </a:p>
          <a:p>
            <a:pPr>
              <a:lnSpc>
                <a:spcPct val="120000"/>
              </a:lnSpc>
              <a:defRPr/>
            </a:pPr>
            <a:r>
              <a:rPr lang="zh-CN" altLang="en-US" dirty="0" smtClean="0">
                <a:solidFill>
                  <a:schemeClr val="tx2"/>
                </a:solidFill>
              </a:rPr>
              <a:t>第二条路线：面向数据的实体设计。这是专业数据库设计人员以数据为核心进行设计，从</a:t>
            </a:r>
            <a:r>
              <a:rPr lang="en-US" altLang="zh-CN" dirty="0" smtClean="0">
                <a:solidFill>
                  <a:schemeClr val="tx2"/>
                </a:solidFill>
              </a:rPr>
              <a:t>ER</a:t>
            </a:r>
            <a:r>
              <a:rPr lang="zh-CN" altLang="en-US" dirty="0" smtClean="0">
                <a:solidFill>
                  <a:schemeClr val="tx2"/>
                </a:solidFill>
              </a:rPr>
              <a:t>图表示概念模型开始，经过逻辑设计和物理设计，它要遵循数据库的规范化理论、保证数据完整性的原则、提高数据操作性能的要求来划分表、数据结构、主键外键、索引等。物理上的这些表可以通过反向工程映射成实体类。</a:t>
            </a:r>
            <a:endParaRPr lang="zh-CN" altLang="en-US" dirty="0">
              <a:solidFill>
                <a:schemeClr val="tx2"/>
              </a:solidFill>
            </a:endParaRPr>
          </a:p>
        </p:txBody>
      </p:sp>
      <p:sp>
        <p:nvSpPr>
          <p:cNvPr id="86020" name="灯片编号占位符 3"/>
          <p:cNvSpPr>
            <a:spLocks noGrp="1"/>
          </p:cNvSpPr>
          <p:nvPr>
            <p:ph type="sldNum" sz="quarter" idx="12"/>
          </p:nvPr>
        </p:nvSpPr>
        <p:spPr bwMode="auto">
          <a:noFill/>
          <a:ln>
            <a:miter lim="800000"/>
            <a:headEnd/>
            <a:tailEnd/>
          </a:ln>
        </p:spPr>
        <p:txBody>
          <a:bodyPr/>
          <a:lstStyle/>
          <a:p>
            <a:fld id="{31B64FC1-6082-4E30-B95B-071CC18C0307}" type="slidenum">
              <a:rPr lang="zh-CN" altLang="en-US"/>
              <a:pPr/>
              <a:t>83</a:t>
            </a:fld>
            <a:endParaRPr lang="zh-CN" alt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结构划分和总体设计</a:t>
            </a:r>
            <a:r>
              <a:rPr lang="en-US" altLang="zh-CN" b="1" dirty="0"/>
              <a:t/>
            </a:r>
            <a:br>
              <a:rPr lang="en-US" altLang="zh-CN" b="1" dirty="0"/>
            </a:br>
            <a:r>
              <a:rPr b="1" dirty="0"/>
              <a:t>（按</a:t>
            </a:r>
            <a:r>
              <a:rPr lang="en-US" altLang="zh-CN" b="1" dirty="0"/>
              <a:t>MVE</a:t>
            </a:r>
            <a:r>
              <a:rPr b="1" dirty="0"/>
              <a:t>纵向设计） </a:t>
            </a:r>
          </a:p>
        </p:txBody>
      </p:sp>
      <p:sp>
        <p:nvSpPr>
          <p:cNvPr id="87043" name="内容占位符 8"/>
          <p:cNvSpPr>
            <a:spLocks noGrp="1"/>
          </p:cNvSpPr>
          <p:nvPr>
            <p:ph idx="1"/>
          </p:nvPr>
        </p:nvSpPr>
        <p:spPr>
          <a:xfrm>
            <a:off x="457200" y="1412875"/>
            <a:ext cx="8229600" cy="4895850"/>
          </a:xfrm>
        </p:spPr>
        <p:txBody>
          <a:bodyPr>
            <a:normAutofit/>
          </a:bodyPr>
          <a:lstStyle/>
          <a:p>
            <a:pPr>
              <a:lnSpc>
                <a:spcPct val="120000"/>
              </a:lnSpc>
              <a:buFont typeface="Arial" panose="020B0604020202020204" pitchFamily="34" charset="0"/>
              <a:buChar char="•"/>
              <a:defRPr/>
            </a:pPr>
            <a:r>
              <a:rPr lang="zh-CN" altLang="en-US" sz="2400" dirty="0" smtClean="0">
                <a:solidFill>
                  <a:schemeClr val="tx2"/>
                </a:solidFill>
              </a:rPr>
              <a:t>③ 数据实体</a:t>
            </a:r>
            <a:r>
              <a:rPr lang="en-US" altLang="zh-CN" sz="2400" dirty="0" smtClean="0">
                <a:solidFill>
                  <a:schemeClr val="tx2"/>
                </a:solidFill>
              </a:rPr>
              <a:t>E</a:t>
            </a:r>
            <a:r>
              <a:rPr lang="zh-CN" altLang="en-US" sz="2400" dirty="0" smtClean="0">
                <a:solidFill>
                  <a:schemeClr val="tx2"/>
                </a:solidFill>
              </a:rPr>
              <a:t>部分设计</a:t>
            </a:r>
          </a:p>
          <a:p>
            <a:pPr lvl="1">
              <a:lnSpc>
                <a:spcPct val="120000"/>
              </a:lnSpc>
              <a:buFont typeface="Arial" panose="020B0604020202020204" pitchFamily="34" charset="0"/>
              <a:buChar char="–"/>
              <a:defRPr/>
            </a:pPr>
            <a:r>
              <a:rPr lang="zh-CN" altLang="en-US" sz="1800" dirty="0" smtClean="0"/>
              <a:t>究竟采用哪条路线依具体情况而定。对于小型、简单的数据，可以由软件应用设计人员执行第一路线；但对于大型数据设计，宜采用第二路线，此时实体的对象设计不能取代专业的数据库设计。</a:t>
            </a:r>
          </a:p>
          <a:p>
            <a:pPr lvl="1">
              <a:lnSpc>
                <a:spcPct val="120000"/>
              </a:lnSpc>
              <a:buFont typeface="Arial" panose="020B0604020202020204" pitchFamily="34" charset="0"/>
              <a:buChar char="–"/>
              <a:defRPr/>
            </a:pPr>
            <a:r>
              <a:rPr lang="zh-CN" altLang="en-US" sz="1800" dirty="0" smtClean="0"/>
              <a:t>实体类的属性封装：</a:t>
            </a:r>
          </a:p>
          <a:p>
            <a:pPr lvl="1">
              <a:lnSpc>
                <a:spcPct val="120000"/>
              </a:lnSpc>
              <a:buFont typeface="Arial" panose="020B0604020202020204" pitchFamily="34" charset="0"/>
              <a:buChar char="–"/>
              <a:defRPr/>
            </a:pPr>
            <a:endParaRPr lang="zh-CN" altLang="en-US" sz="1800" dirty="0" smtClean="0"/>
          </a:p>
          <a:p>
            <a:pPr lvl="1">
              <a:lnSpc>
                <a:spcPct val="120000"/>
              </a:lnSpc>
              <a:buFont typeface="Arial" panose="020B0604020202020204" pitchFamily="34" charset="0"/>
              <a:buChar char="–"/>
              <a:defRPr/>
            </a:pPr>
            <a:endParaRPr lang="zh-CN" altLang="en-US" sz="1800" dirty="0" smtClean="0"/>
          </a:p>
          <a:p>
            <a:pPr lvl="1">
              <a:lnSpc>
                <a:spcPct val="120000"/>
              </a:lnSpc>
              <a:buFont typeface="Arial" panose="020B0604020202020204" pitchFamily="34" charset="0"/>
              <a:buChar char="–"/>
              <a:defRPr/>
            </a:pPr>
            <a:endParaRPr lang="zh-CN" altLang="en-US" sz="1800" dirty="0" smtClean="0"/>
          </a:p>
          <a:p>
            <a:pPr lvl="1">
              <a:lnSpc>
                <a:spcPct val="120000"/>
              </a:lnSpc>
              <a:buFont typeface="Arial" panose="020B0604020202020204" pitchFamily="34" charset="0"/>
              <a:buChar char="–"/>
              <a:defRPr/>
            </a:pPr>
            <a:endParaRPr lang="zh-CN" altLang="en-US" sz="1800" dirty="0" smtClean="0"/>
          </a:p>
          <a:p>
            <a:pPr lvl="1">
              <a:lnSpc>
                <a:spcPct val="120000"/>
              </a:lnSpc>
              <a:buFont typeface="Arial" panose="020B0604020202020204" pitchFamily="34" charset="0"/>
              <a:buChar char="–"/>
              <a:defRPr/>
            </a:pPr>
            <a:r>
              <a:rPr lang="zh-CN" altLang="en-US" sz="1800" dirty="0" smtClean="0"/>
              <a:t>数据实体类之间的关系：对所有的</a:t>
            </a:r>
            <a:r>
              <a:rPr lang="en-US" altLang="zh-CN" sz="1800" dirty="0" smtClean="0"/>
              <a:t>DO</a:t>
            </a:r>
            <a:r>
              <a:rPr lang="zh-CN" altLang="en-US" sz="1800" dirty="0" smtClean="0"/>
              <a:t>进行综合分析，采用合并、归类，继承和关联关系。实体类之间的关系与</a:t>
            </a:r>
            <a:r>
              <a:rPr lang="en-US" altLang="zh-CN" sz="1800" dirty="0" smtClean="0"/>
              <a:t>ER</a:t>
            </a:r>
            <a:r>
              <a:rPr lang="zh-CN" altLang="en-US" sz="1800" dirty="0" smtClean="0"/>
              <a:t>关系模型有异曲同工之处 。</a:t>
            </a:r>
          </a:p>
          <a:p>
            <a:pPr lvl="1">
              <a:lnSpc>
                <a:spcPct val="120000"/>
              </a:lnSpc>
              <a:buFont typeface="Arial" panose="020B0604020202020204" pitchFamily="34" charset="0"/>
              <a:buChar char="–"/>
              <a:defRPr/>
            </a:pPr>
            <a:r>
              <a:rPr lang="en-US" altLang="zh-CN" sz="1800" dirty="0" smtClean="0"/>
              <a:t>OR</a:t>
            </a:r>
            <a:r>
              <a:rPr lang="zh-CN" altLang="en-US" sz="1800" dirty="0" smtClean="0"/>
              <a:t>映射设计：找出实体类与关系数据库中表的对应关系。如果采用</a:t>
            </a:r>
            <a:r>
              <a:rPr lang="en-US" altLang="zh-CN" sz="1800" dirty="0" smtClean="0"/>
              <a:t>Hibernate</a:t>
            </a:r>
            <a:r>
              <a:rPr lang="zh-CN" altLang="en-US" sz="1800" dirty="0" smtClean="0"/>
              <a:t>，该设计结果要写在各自实体映射文件***</a:t>
            </a:r>
            <a:r>
              <a:rPr lang="en-US" altLang="zh-CN" sz="1800" dirty="0" smtClean="0"/>
              <a:t>.</a:t>
            </a:r>
            <a:r>
              <a:rPr lang="en-US" altLang="zh-CN" sz="1800" dirty="0" err="1" smtClean="0"/>
              <a:t>hbm.xml</a:t>
            </a:r>
            <a:r>
              <a:rPr lang="zh-CN" altLang="en-US" sz="1800" dirty="0" smtClean="0"/>
              <a:t>中。 </a:t>
            </a:r>
          </a:p>
          <a:p>
            <a:pPr>
              <a:lnSpc>
                <a:spcPct val="120000"/>
              </a:lnSpc>
              <a:buFont typeface="Arial" panose="020B0604020202020204" pitchFamily="34" charset="0"/>
              <a:buChar char="•"/>
              <a:defRPr/>
            </a:pPr>
            <a:endParaRPr lang="zh-CN" altLang="en-US" sz="2400" dirty="0" smtClean="0"/>
          </a:p>
        </p:txBody>
      </p:sp>
      <p:sp>
        <p:nvSpPr>
          <p:cNvPr id="87044" name="灯片编号占位符 3"/>
          <p:cNvSpPr>
            <a:spLocks noGrp="1"/>
          </p:cNvSpPr>
          <p:nvPr>
            <p:ph type="sldNum" sz="quarter" idx="12"/>
          </p:nvPr>
        </p:nvSpPr>
        <p:spPr bwMode="auto">
          <a:noFill/>
          <a:ln>
            <a:miter lim="800000"/>
            <a:headEnd/>
            <a:tailEnd/>
          </a:ln>
        </p:spPr>
        <p:txBody>
          <a:bodyPr/>
          <a:lstStyle/>
          <a:p>
            <a:fld id="{9C7EFCAB-F112-4BF9-B207-FEA0215222E8}" type="slidenum">
              <a:rPr lang="zh-CN" altLang="en-US"/>
              <a:pPr/>
              <a:t>84</a:t>
            </a:fld>
            <a:endParaRPr lang="zh-CN" altLang="en-US"/>
          </a:p>
        </p:txBody>
      </p:sp>
      <p:pic>
        <p:nvPicPr>
          <p:cNvPr id="87045" name="Picture 18"/>
          <p:cNvPicPr>
            <a:picLocks noChangeAspect="1" noChangeArrowheads="1"/>
          </p:cNvPicPr>
          <p:nvPr/>
        </p:nvPicPr>
        <p:blipFill>
          <a:blip r:embed="rId2"/>
          <a:srcRect/>
          <a:stretch>
            <a:fillRect/>
          </a:stretch>
        </p:blipFill>
        <p:spPr bwMode="auto">
          <a:xfrm>
            <a:off x="1547813" y="3286124"/>
            <a:ext cx="6503987" cy="1295400"/>
          </a:xfrm>
          <a:prstGeom prst="rect">
            <a:avLst/>
          </a:prstGeom>
          <a:noFill/>
          <a:ln w="9525">
            <a:noFill/>
            <a:miter lim="800000"/>
            <a:headEnd/>
            <a:tailEnd/>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b="1" dirty="0"/>
              <a:t>结构划分和总体设计</a:t>
            </a:r>
            <a:r>
              <a:rPr lang="en-US" altLang="zh-CN" b="1" dirty="0"/>
              <a:t/>
            </a:r>
            <a:br>
              <a:rPr lang="en-US" altLang="zh-CN" b="1" dirty="0"/>
            </a:br>
            <a:r>
              <a:rPr b="1" dirty="0"/>
              <a:t>（按</a:t>
            </a:r>
            <a:r>
              <a:rPr lang="en-US" altLang="zh-CN" b="1" dirty="0"/>
              <a:t>MVE</a:t>
            </a:r>
            <a:r>
              <a:rPr b="1" dirty="0"/>
              <a:t>纵向设计） </a:t>
            </a:r>
          </a:p>
        </p:txBody>
      </p:sp>
      <p:sp>
        <p:nvSpPr>
          <p:cNvPr id="88067" name="内容占位符 2"/>
          <p:cNvSpPr>
            <a:spLocks noGrp="1"/>
          </p:cNvSpPr>
          <p:nvPr>
            <p:ph idx="1"/>
          </p:nvPr>
        </p:nvSpPr>
        <p:spPr>
          <a:xfrm>
            <a:off x="457200" y="1412875"/>
            <a:ext cx="8229600" cy="4895850"/>
          </a:xfrm>
        </p:spPr>
        <p:txBody>
          <a:bodyPr/>
          <a:lstStyle/>
          <a:p>
            <a:pPr>
              <a:lnSpc>
                <a:spcPct val="100000"/>
              </a:lnSpc>
            </a:pPr>
            <a:r>
              <a:rPr lang="zh-CN" altLang="en-US" sz="2400" dirty="0" smtClean="0">
                <a:solidFill>
                  <a:schemeClr val="tx2"/>
                </a:solidFill>
              </a:rPr>
              <a:t>④ 控制器</a:t>
            </a:r>
            <a:r>
              <a:rPr lang="en-US" altLang="zh-CN" sz="2400" dirty="0" smtClean="0">
                <a:solidFill>
                  <a:schemeClr val="tx2"/>
                </a:solidFill>
              </a:rPr>
              <a:t>C</a:t>
            </a:r>
            <a:r>
              <a:rPr lang="zh-CN" altLang="en-US" sz="2400" dirty="0" smtClean="0">
                <a:solidFill>
                  <a:schemeClr val="tx2"/>
                </a:solidFill>
              </a:rPr>
              <a:t>部分设计</a:t>
            </a:r>
          </a:p>
          <a:p>
            <a:pPr lvl="1">
              <a:lnSpc>
                <a:spcPct val="100000"/>
              </a:lnSpc>
            </a:pPr>
            <a:r>
              <a:rPr lang="zh-CN" altLang="en-US" sz="2000" dirty="0" smtClean="0"/>
              <a:t>控制器的设计是要找出所有执行链</a:t>
            </a:r>
            <a:r>
              <a:rPr lang="en-US" altLang="zh-CN" sz="2000" dirty="0" smtClean="0"/>
              <a:t>V</a:t>
            </a:r>
            <a:r>
              <a:rPr lang="zh-CN" altLang="en-US" sz="2000" dirty="0" smtClean="0"/>
              <a:t>与</a:t>
            </a:r>
            <a:r>
              <a:rPr lang="en-US" altLang="zh-CN" sz="2000" dirty="0" smtClean="0"/>
              <a:t>M</a:t>
            </a:r>
            <a:r>
              <a:rPr lang="zh-CN" altLang="en-US" sz="2000" dirty="0" smtClean="0"/>
              <a:t>的请求响应关系，设计出系统所有事件的请求</a:t>
            </a:r>
            <a:r>
              <a:rPr lang="en-US" altLang="zh-CN" sz="2000" dirty="0" smtClean="0"/>
              <a:t>/</a:t>
            </a:r>
            <a:r>
              <a:rPr lang="zh-CN" altLang="en-US" sz="2000" dirty="0" smtClean="0"/>
              <a:t>响应映射关系</a:t>
            </a:r>
            <a:r>
              <a:rPr lang="en-US" altLang="zh-CN" sz="2000" dirty="0" smtClean="0"/>
              <a:t>(</a:t>
            </a:r>
            <a:r>
              <a:rPr lang="zh-CN" altLang="en-US" sz="2000" dirty="0" smtClean="0"/>
              <a:t>路由表</a:t>
            </a:r>
            <a:r>
              <a:rPr lang="en-US" altLang="zh-CN" sz="2000" dirty="0" smtClean="0"/>
              <a:t>)</a:t>
            </a:r>
            <a:r>
              <a:rPr lang="zh-CN" altLang="en-US" sz="2000" dirty="0" smtClean="0"/>
              <a:t>。</a:t>
            </a:r>
            <a:endParaRPr lang="en-US" altLang="zh-CN" sz="2000" dirty="0" smtClean="0"/>
          </a:p>
          <a:p>
            <a:pPr lvl="1">
              <a:lnSpc>
                <a:spcPct val="100000"/>
              </a:lnSpc>
            </a:pPr>
            <a:r>
              <a:rPr lang="zh-CN" altLang="en-US" sz="2000" dirty="0" smtClean="0"/>
              <a:t>路由表也就是一个系统的事件汇总表。依然可以按功能模块进行，每个事件由“请求表单”出发，经过一个执行链，转向</a:t>
            </a:r>
            <a:r>
              <a:rPr lang="en-US" altLang="zh-CN" sz="2000" dirty="0" smtClean="0"/>
              <a:t>(Forward)</a:t>
            </a:r>
            <a:r>
              <a:rPr lang="zh-CN" altLang="en-US" sz="2000" dirty="0" smtClean="0"/>
              <a:t>到另一个页面。</a:t>
            </a:r>
            <a:endParaRPr lang="en-US" altLang="zh-CN" sz="2000" dirty="0" smtClean="0"/>
          </a:p>
          <a:p>
            <a:pPr lvl="1">
              <a:lnSpc>
                <a:spcPct val="100000"/>
              </a:lnSpc>
            </a:pPr>
            <a:r>
              <a:rPr lang="zh-CN" altLang="en-US" sz="2000" dirty="0" smtClean="0"/>
              <a:t>如果用</a:t>
            </a:r>
            <a:r>
              <a:rPr lang="en-US" altLang="zh-CN" sz="2000" dirty="0" smtClean="0"/>
              <a:t>Struts</a:t>
            </a:r>
            <a:r>
              <a:rPr lang="zh-CN" altLang="en-US" sz="2000" dirty="0" smtClean="0"/>
              <a:t>实现时，可根据该表配置</a:t>
            </a:r>
            <a:r>
              <a:rPr lang="en-US" altLang="zh-CN" sz="2000" dirty="0" err="1" smtClean="0"/>
              <a:t>Vregi</a:t>
            </a:r>
            <a:r>
              <a:rPr lang="en-US" altLang="zh-CN" sz="2000" dirty="0" smtClean="0"/>
              <a:t>(</a:t>
            </a:r>
            <a:r>
              <a:rPr lang="zh-CN" altLang="en-US" sz="2000" dirty="0" smtClean="0"/>
              <a:t>事件源</a:t>
            </a:r>
            <a:r>
              <a:rPr lang="en-US" altLang="zh-CN" sz="2000" dirty="0" smtClean="0"/>
              <a:t>)</a:t>
            </a:r>
            <a:r>
              <a:rPr lang="zh-CN" altLang="en-US" sz="2000" dirty="0" smtClean="0"/>
              <a:t>与</a:t>
            </a:r>
            <a:r>
              <a:rPr lang="en-US" altLang="zh-CN" sz="2000" dirty="0" err="1" smtClean="0"/>
              <a:t>BPm</a:t>
            </a:r>
            <a:r>
              <a:rPr lang="en-US" altLang="zh-CN" sz="2000" dirty="0" smtClean="0"/>
              <a:t>(</a:t>
            </a:r>
            <a:r>
              <a:rPr lang="zh-CN" altLang="en-US" sz="2000" dirty="0" smtClean="0"/>
              <a:t>响应头</a:t>
            </a:r>
            <a:r>
              <a:rPr lang="en-US" altLang="zh-CN" sz="2000" dirty="0" smtClean="0"/>
              <a:t>Action)</a:t>
            </a:r>
            <a:r>
              <a:rPr lang="zh-CN" altLang="en-US" sz="2000" dirty="0" smtClean="0"/>
              <a:t>以及</a:t>
            </a:r>
            <a:r>
              <a:rPr lang="en-US" altLang="zh-CN" sz="2000" dirty="0" smtClean="0"/>
              <a:t>Forward</a:t>
            </a:r>
            <a:r>
              <a:rPr lang="zh-CN" altLang="en-US" sz="2000" dirty="0" smtClean="0"/>
              <a:t>的关系。</a:t>
            </a:r>
          </a:p>
          <a:p>
            <a:pPr>
              <a:lnSpc>
                <a:spcPct val="100000"/>
              </a:lnSpc>
            </a:pPr>
            <a:endParaRPr lang="zh-CN" altLang="en-US" sz="2400" dirty="0" smtClean="0"/>
          </a:p>
        </p:txBody>
      </p:sp>
      <p:sp>
        <p:nvSpPr>
          <p:cNvPr id="88068" name="灯片编号占位符 3"/>
          <p:cNvSpPr>
            <a:spLocks noGrp="1"/>
          </p:cNvSpPr>
          <p:nvPr>
            <p:ph type="sldNum" sz="quarter" idx="12"/>
          </p:nvPr>
        </p:nvSpPr>
        <p:spPr bwMode="auto">
          <a:noFill/>
          <a:ln>
            <a:miter lim="800000"/>
            <a:headEnd/>
            <a:tailEnd/>
          </a:ln>
        </p:spPr>
        <p:txBody>
          <a:bodyPr/>
          <a:lstStyle/>
          <a:p>
            <a:fld id="{F4C73CEE-3E6D-454A-A68F-7F29C699A4CE}" type="slidenum">
              <a:rPr lang="zh-CN" altLang="en-US"/>
              <a:pPr/>
              <a:t>85</a:t>
            </a:fld>
            <a:endParaRPr lang="zh-CN" altLang="en-US"/>
          </a:p>
        </p:txBody>
      </p:sp>
      <p:pic>
        <p:nvPicPr>
          <p:cNvPr id="88069" name="Picture 19"/>
          <p:cNvPicPr>
            <a:picLocks noChangeAspect="1" noChangeArrowheads="1"/>
          </p:cNvPicPr>
          <p:nvPr/>
        </p:nvPicPr>
        <p:blipFill>
          <a:blip r:embed="rId2"/>
          <a:srcRect/>
          <a:stretch>
            <a:fillRect/>
          </a:stretch>
        </p:blipFill>
        <p:spPr bwMode="auto">
          <a:xfrm>
            <a:off x="1042988" y="4292600"/>
            <a:ext cx="7416800" cy="1873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页脚占位符 4"/>
          <p:cNvSpPr>
            <a:spLocks noGrp="1"/>
          </p:cNvSpPr>
          <p:nvPr>
            <p:ph type="ftr" sz="quarter" idx="11"/>
          </p:nvPr>
        </p:nvSpPr>
        <p:spPr/>
        <p:txBody>
          <a:bodyPr/>
          <a:lstStyle/>
          <a:p>
            <a:r>
              <a:rPr lang="en-US" altLang="ko-KR"/>
              <a:t>Company Logo</a:t>
            </a:r>
          </a:p>
        </p:txBody>
      </p:sp>
      <p:grpSp>
        <p:nvGrpSpPr>
          <p:cNvPr id="40964" name="Group 4"/>
          <p:cNvGrpSpPr>
            <a:grpSpLocks/>
          </p:cNvGrpSpPr>
          <p:nvPr/>
        </p:nvGrpSpPr>
        <p:grpSpPr bwMode="auto">
          <a:xfrm>
            <a:off x="5003800" y="2349500"/>
            <a:ext cx="3744913" cy="3816350"/>
            <a:chOff x="2789" y="890"/>
            <a:chExt cx="2722" cy="2721"/>
          </a:xfrm>
        </p:grpSpPr>
        <p:sp>
          <p:nvSpPr>
            <p:cNvPr id="40965" name="AutoShape 5"/>
            <p:cNvSpPr>
              <a:spLocks noChangeArrowheads="1"/>
            </p:cNvSpPr>
            <p:nvPr/>
          </p:nvSpPr>
          <p:spPr bwMode="ltGray">
            <a:xfrm>
              <a:off x="2789" y="894"/>
              <a:ext cx="2722" cy="2684"/>
            </a:xfrm>
            <a:custGeom>
              <a:avLst/>
              <a:gdLst>
                <a:gd name="G0" fmla="+- 320 0 0"/>
                <a:gd name="G1" fmla="+- 21600 0 320"/>
                <a:gd name="G2" fmla="+- 21600 0 32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20" y="10800"/>
                  </a:moveTo>
                  <a:cubicBezTo>
                    <a:pt x="320" y="16588"/>
                    <a:pt x="5012" y="21280"/>
                    <a:pt x="10800" y="21280"/>
                  </a:cubicBezTo>
                  <a:cubicBezTo>
                    <a:pt x="16588" y="21280"/>
                    <a:pt x="21280" y="16588"/>
                    <a:pt x="21280" y="10800"/>
                  </a:cubicBezTo>
                  <a:cubicBezTo>
                    <a:pt x="21280" y="5012"/>
                    <a:pt x="16588" y="320"/>
                    <a:pt x="10800" y="320"/>
                  </a:cubicBezTo>
                  <a:cubicBezTo>
                    <a:pt x="5012" y="320"/>
                    <a:pt x="320" y="5012"/>
                    <a:pt x="320" y="10800"/>
                  </a:cubicBezTo>
                  <a:close/>
                </a:path>
              </a:pathLst>
            </a:custGeom>
            <a:solidFill>
              <a:srgbClr val="DDF2FF"/>
            </a:solidFill>
            <a:ln w="9525">
              <a:noFill/>
              <a:round/>
              <a:headEnd/>
              <a:tailEnd/>
            </a:ln>
            <a:effectLst/>
          </p:spPr>
          <p:txBody>
            <a:bodyPr wrap="none" anchor="ctr"/>
            <a:lstStyle/>
            <a:p>
              <a:endParaRPr lang="zh-CN" altLang="en-US"/>
            </a:p>
          </p:txBody>
        </p:sp>
        <p:sp>
          <p:nvSpPr>
            <p:cNvPr id="40966" name="Freeform 6"/>
            <p:cNvSpPr>
              <a:spLocks/>
            </p:cNvSpPr>
            <p:nvPr/>
          </p:nvSpPr>
          <p:spPr bwMode="ltGray">
            <a:xfrm>
              <a:off x="3196" y="3082"/>
              <a:ext cx="325" cy="244"/>
            </a:xfrm>
            <a:custGeom>
              <a:avLst/>
              <a:gdLst/>
              <a:ahLst/>
              <a:cxnLst>
                <a:cxn ang="0">
                  <a:pos x="0" y="45"/>
                </a:cxn>
                <a:cxn ang="0">
                  <a:pos x="90" y="136"/>
                </a:cxn>
                <a:cxn ang="0">
                  <a:pos x="181" y="227"/>
                </a:cxn>
                <a:cxn ang="0">
                  <a:pos x="272" y="272"/>
                </a:cxn>
                <a:cxn ang="0">
                  <a:pos x="317" y="272"/>
                </a:cxn>
                <a:cxn ang="0">
                  <a:pos x="363" y="181"/>
                </a:cxn>
                <a:cxn ang="0">
                  <a:pos x="317" y="181"/>
                </a:cxn>
                <a:cxn ang="0">
                  <a:pos x="272" y="181"/>
                </a:cxn>
                <a:cxn ang="0">
                  <a:pos x="226" y="181"/>
                </a:cxn>
                <a:cxn ang="0">
                  <a:pos x="226" y="136"/>
                </a:cxn>
                <a:cxn ang="0">
                  <a:pos x="272" y="91"/>
                </a:cxn>
                <a:cxn ang="0">
                  <a:pos x="226" y="45"/>
                </a:cxn>
                <a:cxn ang="0">
                  <a:pos x="226" y="91"/>
                </a:cxn>
                <a:cxn ang="0">
                  <a:pos x="181" y="136"/>
                </a:cxn>
                <a:cxn ang="0">
                  <a:pos x="136" y="136"/>
                </a:cxn>
                <a:cxn ang="0">
                  <a:pos x="90" y="91"/>
                </a:cxn>
                <a:cxn ang="0">
                  <a:pos x="136" y="91"/>
                </a:cxn>
                <a:cxn ang="0">
                  <a:pos x="90" y="45"/>
                </a:cxn>
                <a:cxn ang="0">
                  <a:pos x="45" y="0"/>
                </a:cxn>
                <a:cxn ang="0">
                  <a:pos x="61" y="57"/>
                </a:cxn>
                <a:cxn ang="0">
                  <a:pos x="28" y="45"/>
                </a:cxn>
                <a:cxn ang="0">
                  <a:pos x="0" y="45"/>
                </a:cxn>
              </a:cxnLst>
              <a:rect l="0" t="0" r="r" b="b"/>
              <a:pathLst>
                <a:path w="363" h="272">
                  <a:moveTo>
                    <a:pt x="0" y="45"/>
                  </a:moveTo>
                  <a:lnTo>
                    <a:pt x="90" y="136"/>
                  </a:lnTo>
                  <a:lnTo>
                    <a:pt x="181" y="227"/>
                  </a:lnTo>
                  <a:lnTo>
                    <a:pt x="272" y="272"/>
                  </a:lnTo>
                  <a:lnTo>
                    <a:pt x="317" y="272"/>
                  </a:lnTo>
                  <a:lnTo>
                    <a:pt x="363" y="181"/>
                  </a:lnTo>
                  <a:lnTo>
                    <a:pt x="317" y="181"/>
                  </a:lnTo>
                  <a:lnTo>
                    <a:pt x="272" y="181"/>
                  </a:lnTo>
                  <a:lnTo>
                    <a:pt x="226" y="181"/>
                  </a:lnTo>
                  <a:lnTo>
                    <a:pt x="226" y="136"/>
                  </a:lnTo>
                  <a:lnTo>
                    <a:pt x="272" y="91"/>
                  </a:lnTo>
                  <a:lnTo>
                    <a:pt x="226" y="45"/>
                  </a:lnTo>
                  <a:lnTo>
                    <a:pt x="226" y="91"/>
                  </a:lnTo>
                  <a:lnTo>
                    <a:pt x="181" y="136"/>
                  </a:lnTo>
                  <a:lnTo>
                    <a:pt x="136" y="136"/>
                  </a:lnTo>
                  <a:lnTo>
                    <a:pt x="90" y="91"/>
                  </a:lnTo>
                  <a:lnTo>
                    <a:pt x="136" y="91"/>
                  </a:lnTo>
                  <a:lnTo>
                    <a:pt x="90" y="45"/>
                  </a:lnTo>
                  <a:lnTo>
                    <a:pt x="45" y="0"/>
                  </a:lnTo>
                  <a:lnTo>
                    <a:pt x="61" y="57"/>
                  </a:lnTo>
                  <a:lnTo>
                    <a:pt x="28" y="45"/>
                  </a:lnTo>
                  <a:lnTo>
                    <a:pt x="0" y="45"/>
                  </a:lnTo>
                  <a:close/>
                </a:path>
              </a:pathLst>
            </a:custGeom>
            <a:solidFill>
              <a:srgbClr val="DDF2FF"/>
            </a:solidFill>
            <a:ln w="9525">
              <a:noFill/>
              <a:round/>
              <a:headEnd/>
              <a:tailEnd/>
            </a:ln>
            <a:effectLst/>
          </p:spPr>
          <p:txBody>
            <a:bodyPr/>
            <a:lstStyle/>
            <a:p>
              <a:endParaRPr lang="zh-CN" altLang="en-US"/>
            </a:p>
          </p:txBody>
        </p:sp>
        <p:sp>
          <p:nvSpPr>
            <p:cNvPr id="40967" name="Freeform 7"/>
            <p:cNvSpPr>
              <a:spLocks/>
            </p:cNvSpPr>
            <p:nvPr/>
          </p:nvSpPr>
          <p:spPr bwMode="ltGray">
            <a:xfrm>
              <a:off x="3660" y="1726"/>
              <a:ext cx="420" cy="1885"/>
            </a:xfrm>
            <a:custGeom>
              <a:avLst/>
              <a:gdLst/>
              <a:ahLst/>
              <a:cxnLst>
                <a:cxn ang="0">
                  <a:pos x="162" y="1"/>
                </a:cxn>
                <a:cxn ang="0">
                  <a:pos x="56" y="561"/>
                </a:cxn>
                <a:cxn ang="0">
                  <a:pos x="122" y="1185"/>
                </a:cxn>
                <a:cxn ang="0">
                  <a:pos x="383" y="1785"/>
                </a:cxn>
                <a:cxn ang="0">
                  <a:pos x="343" y="1785"/>
                </a:cxn>
                <a:cxn ang="0">
                  <a:pos x="70" y="1209"/>
                </a:cxn>
                <a:cxn ang="0">
                  <a:pos x="15" y="487"/>
                </a:cxn>
                <a:cxn ang="0">
                  <a:pos x="162" y="1"/>
                </a:cxn>
              </a:cxnLst>
              <a:rect l="0" t="0" r="r" b="b"/>
              <a:pathLst>
                <a:path w="420" h="1885">
                  <a:moveTo>
                    <a:pt x="162" y="1"/>
                  </a:moveTo>
                  <a:cubicBezTo>
                    <a:pt x="173" y="0"/>
                    <a:pt x="62" y="364"/>
                    <a:pt x="56" y="561"/>
                  </a:cubicBezTo>
                  <a:cubicBezTo>
                    <a:pt x="50" y="758"/>
                    <a:pt x="67" y="981"/>
                    <a:pt x="122" y="1185"/>
                  </a:cubicBezTo>
                  <a:cubicBezTo>
                    <a:pt x="176" y="1389"/>
                    <a:pt x="347" y="1685"/>
                    <a:pt x="383" y="1785"/>
                  </a:cubicBezTo>
                  <a:cubicBezTo>
                    <a:pt x="420" y="1885"/>
                    <a:pt x="395" y="1881"/>
                    <a:pt x="343" y="1785"/>
                  </a:cubicBezTo>
                  <a:cubicBezTo>
                    <a:pt x="291" y="1689"/>
                    <a:pt x="125" y="1425"/>
                    <a:pt x="70" y="1209"/>
                  </a:cubicBezTo>
                  <a:cubicBezTo>
                    <a:pt x="15" y="993"/>
                    <a:pt x="0" y="688"/>
                    <a:pt x="15" y="487"/>
                  </a:cubicBezTo>
                  <a:cubicBezTo>
                    <a:pt x="30" y="286"/>
                    <a:pt x="132" y="102"/>
                    <a:pt x="162" y="1"/>
                  </a:cubicBezTo>
                  <a:close/>
                </a:path>
              </a:pathLst>
            </a:custGeom>
            <a:solidFill>
              <a:srgbClr val="DDF2FF"/>
            </a:solidFill>
            <a:ln w="9525">
              <a:noFill/>
              <a:round/>
              <a:headEnd/>
              <a:tailEnd/>
            </a:ln>
            <a:effectLst/>
          </p:spPr>
          <p:txBody>
            <a:bodyPr/>
            <a:lstStyle/>
            <a:p>
              <a:endParaRPr lang="zh-CN" altLang="en-US"/>
            </a:p>
          </p:txBody>
        </p:sp>
        <p:sp>
          <p:nvSpPr>
            <p:cNvPr id="40968" name="Freeform 8"/>
            <p:cNvSpPr>
              <a:spLocks/>
            </p:cNvSpPr>
            <p:nvPr/>
          </p:nvSpPr>
          <p:spPr bwMode="ltGray">
            <a:xfrm>
              <a:off x="4023" y="1694"/>
              <a:ext cx="429" cy="1836"/>
            </a:xfrm>
            <a:custGeom>
              <a:avLst/>
              <a:gdLst/>
              <a:ahLst/>
              <a:cxnLst>
                <a:cxn ang="0">
                  <a:pos x="0" y="25"/>
                </a:cxn>
                <a:cxn ang="0">
                  <a:pos x="375" y="1835"/>
                </a:cxn>
                <a:cxn ang="0">
                  <a:pos x="429" y="1836"/>
                </a:cxn>
                <a:cxn ang="0">
                  <a:pos x="37" y="0"/>
                </a:cxn>
                <a:cxn ang="0">
                  <a:pos x="0" y="25"/>
                </a:cxn>
              </a:cxnLst>
              <a:rect l="0" t="0" r="r" b="b"/>
              <a:pathLst>
                <a:path w="429" h="1836">
                  <a:moveTo>
                    <a:pt x="0" y="25"/>
                  </a:moveTo>
                  <a:lnTo>
                    <a:pt x="375" y="1835"/>
                  </a:lnTo>
                  <a:lnTo>
                    <a:pt x="429" y="1836"/>
                  </a:lnTo>
                  <a:lnTo>
                    <a:pt x="37" y="0"/>
                  </a:lnTo>
                  <a:lnTo>
                    <a:pt x="0" y="25"/>
                  </a:lnTo>
                  <a:close/>
                </a:path>
              </a:pathLst>
            </a:custGeom>
            <a:solidFill>
              <a:srgbClr val="DDF2FF"/>
            </a:solidFill>
            <a:ln w="9525">
              <a:noFill/>
              <a:round/>
              <a:headEnd/>
              <a:tailEnd/>
            </a:ln>
            <a:effectLst/>
          </p:spPr>
          <p:txBody>
            <a:bodyPr/>
            <a:lstStyle/>
            <a:p>
              <a:endParaRPr lang="zh-CN" altLang="en-US"/>
            </a:p>
          </p:txBody>
        </p:sp>
        <p:sp>
          <p:nvSpPr>
            <p:cNvPr id="40969" name="Freeform 9"/>
            <p:cNvSpPr>
              <a:spLocks/>
            </p:cNvSpPr>
            <p:nvPr/>
          </p:nvSpPr>
          <p:spPr bwMode="ltGray">
            <a:xfrm>
              <a:off x="4270" y="1551"/>
              <a:ext cx="600" cy="1899"/>
            </a:xfrm>
            <a:custGeom>
              <a:avLst/>
              <a:gdLst/>
              <a:ahLst/>
              <a:cxnLst>
                <a:cxn ang="0">
                  <a:pos x="0" y="67"/>
                </a:cxn>
                <a:cxn ang="0">
                  <a:pos x="91" y="168"/>
                </a:cxn>
                <a:cxn ang="0">
                  <a:pos x="347" y="552"/>
                </a:cxn>
                <a:cxn ang="0">
                  <a:pos x="512" y="1146"/>
                </a:cxn>
                <a:cxn ang="0">
                  <a:pos x="539" y="1612"/>
                </a:cxn>
                <a:cxn ang="0">
                  <a:pos x="457" y="1859"/>
                </a:cxn>
                <a:cxn ang="0">
                  <a:pos x="503" y="1850"/>
                </a:cxn>
                <a:cxn ang="0">
                  <a:pos x="583" y="1611"/>
                </a:cxn>
                <a:cxn ang="0">
                  <a:pos x="567" y="1146"/>
                </a:cxn>
                <a:cxn ang="0">
                  <a:pos x="384" y="524"/>
                </a:cxn>
                <a:cxn ang="0">
                  <a:pos x="82" y="76"/>
                </a:cxn>
                <a:cxn ang="0">
                  <a:pos x="0" y="67"/>
                </a:cxn>
              </a:cxnLst>
              <a:rect l="0" t="0" r="r" b="b"/>
              <a:pathLst>
                <a:path w="600" h="1899">
                  <a:moveTo>
                    <a:pt x="0" y="67"/>
                  </a:moveTo>
                  <a:cubicBezTo>
                    <a:pt x="2" y="82"/>
                    <a:pt x="33" y="87"/>
                    <a:pt x="91" y="168"/>
                  </a:cubicBezTo>
                  <a:cubicBezTo>
                    <a:pt x="149" y="249"/>
                    <a:pt x="277" y="389"/>
                    <a:pt x="347" y="552"/>
                  </a:cubicBezTo>
                  <a:cubicBezTo>
                    <a:pt x="417" y="715"/>
                    <a:pt x="480" y="969"/>
                    <a:pt x="512" y="1146"/>
                  </a:cubicBezTo>
                  <a:cubicBezTo>
                    <a:pt x="544" y="1323"/>
                    <a:pt x="548" y="1493"/>
                    <a:pt x="539" y="1612"/>
                  </a:cubicBezTo>
                  <a:cubicBezTo>
                    <a:pt x="530" y="1731"/>
                    <a:pt x="463" y="1819"/>
                    <a:pt x="457" y="1859"/>
                  </a:cubicBezTo>
                  <a:cubicBezTo>
                    <a:pt x="451" y="1899"/>
                    <a:pt x="482" y="1891"/>
                    <a:pt x="503" y="1850"/>
                  </a:cubicBezTo>
                  <a:cubicBezTo>
                    <a:pt x="524" y="1809"/>
                    <a:pt x="572" y="1728"/>
                    <a:pt x="583" y="1611"/>
                  </a:cubicBezTo>
                  <a:cubicBezTo>
                    <a:pt x="594" y="1494"/>
                    <a:pt x="600" y="1327"/>
                    <a:pt x="567" y="1146"/>
                  </a:cubicBezTo>
                  <a:cubicBezTo>
                    <a:pt x="534" y="965"/>
                    <a:pt x="465" y="702"/>
                    <a:pt x="384" y="524"/>
                  </a:cubicBezTo>
                  <a:cubicBezTo>
                    <a:pt x="303" y="346"/>
                    <a:pt x="146" y="152"/>
                    <a:pt x="82" y="76"/>
                  </a:cubicBezTo>
                  <a:cubicBezTo>
                    <a:pt x="18" y="0"/>
                    <a:pt x="17" y="69"/>
                    <a:pt x="0" y="67"/>
                  </a:cubicBezTo>
                  <a:close/>
                </a:path>
              </a:pathLst>
            </a:custGeom>
            <a:solidFill>
              <a:srgbClr val="DDF2FF"/>
            </a:solidFill>
            <a:ln w="9525">
              <a:noFill/>
              <a:round/>
              <a:headEnd/>
              <a:tailEnd/>
            </a:ln>
            <a:effectLst/>
          </p:spPr>
          <p:txBody>
            <a:bodyPr/>
            <a:lstStyle/>
            <a:p>
              <a:endParaRPr lang="zh-CN" altLang="en-US"/>
            </a:p>
          </p:txBody>
        </p:sp>
        <p:sp>
          <p:nvSpPr>
            <p:cNvPr id="40970" name="Freeform 10"/>
            <p:cNvSpPr>
              <a:spLocks/>
            </p:cNvSpPr>
            <p:nvPr/>
          </p:nvSpPr>
          <p:spPr bwMode="ltGray">
            <a:xfrm>
              <a:off x="4902" y="1753"/>
              <a:ext cx="338" cy="1494"/>
            </a:xfrm>
            <a:custGeom>
              <a:avLst/>
              <a:gdLst/>
              <a:ahLst/>
              <a:cxnLst>
                <a:cxn ang="0">
                  <a:pos x="26" y="73"/>
                </a:cxn>
                <a:cxn ang="0">
                  <a:pos x="136" y="194"/>
                </a:cxn>
                <a:cxn ang="0">
                  <a:pos x="282" y="706"/>
                </a:cxn>
                <a:cxn ang="0">
                  <a:pos x="282" y="1118"/>
                </a:cxn>
                <a:cxn ang="0">
                  <a:pos x="218" y="1319"/>
                </a:cxn>
                <a:cxn ang="0">
                  <a:pos x="132" y="1475"/>
                </a:cxn>
                <a:cxn ang="0">
                  <a:pos x="206" y="1433"/>
                </a:cxn>
                <a:cxn ang="0">
                  <a:pos x="312" y="1163"/>
                </a:cxn>
                <a:cxn ang="0">
                  <a:pos x="337" y="871"/>
                </a:cxn>
                <a:cxn ang="0">
                  <a:pos x="309" y="615"/>
                </a:cxn>
                <a:cxn ang="0">
                  <a:pos x="172" y="149"/>
                </a:cxn>
                <a:cxn ang="0">
                  <a:pos x="34" y="23"/>
                </a:cxn>
                <a:cxn ang="0">
                  <a:pos x="26" y="73"/>
                </a:cxn>
              </a:cxnLst>
              <a:rect l="0" t="0" r="r" b="b"/>
              <a:pathLst>
                <a:path w="338" h="1494">
                  <a:moveTo>
                    <a:pt x="26" y="73"/>
                  </a:moveTo>
                  <a:cubicBezTo>
                    <a:pt x="43" y="102"/>
                    <a:pt x="93" y="88"/>
                    <a:pt x="136" y="194"/>
                  </a:cubicBezTo>
                  <a:cubicBezTo>
                    <a:pt x="179" y="300"/>
                    <a:pt x="258" y="552"/>
                    <a:pt x="282" y="706"/>
                  </a:cubicBezTo>
                  <a:cubicBezTo>
                    <a:pt x="306" y="860"/>
                    <a:pt x="293" y="1016"/>
                    <a:pt x="282" y="1118"/>
                  </a:cubicBezTo>
                  <a:cubicBezTo>
                    <a:pt x="271" y="1220"/>
                    <a:pt x="243" y="1260"/>
                    <a:pt x="218" y="1319"/>
                  </a:cubicBezTo>
                  <a:cubicBezTo>
                    <a:pt x="193" y="1378"/>
                    <a:pt x="134" y="1456"/>
                    <a:pt x="132" y="1475"/>
                  </a:cubicBezTo>
                  <a:cubicBezTo>
                    <a:pt x="130" y="1494"/>
                    <a:pt x="176" y="1485"/>
                    <a:pt x="206" y="1433"/>
                  </a:cubicBezTo>
                  <a:cubicBezTo>
                    <a:pt x="235" y="1381"/>
                    <a:pt x="290" y="1257"/>
                    <a:pt x="312" y="1163"/>
                  </a:cubicBezTo>
                  <a:cubicBezTo>
                    <a:pt x="334" y="1069"/>
                    <a:pt x="338" y="962"/>
                    <a:pt x="337" y="871"/>
                  </a:cubicBezTo>
                  <a:cubicBezTo>
                    <a:pt x="336" y="780"/>
                    <a:pt x="336" y="735"/>
                    <a:pt x="309" y="615"/>
                  </a:cubicBezTo>
                  <a:cubicBezTo>
                    <a:pt x="282" y="495"/>
                    <a:pt x="218" y="248"/>
                    <a:pt x="172" y="149"/>
                  </a:cubicBezTo>
                  <a:cubicBezTo>
                    <a:pt x="126" y="50"/>
                    <a:pt x="58" y="36"/>
                    <a:pt x="34" y="23"/>
                  </a:cubicBezTo>
                  <a:cubicBezTo>
                    <a:pt x="10" y="10"/>
                    <a:pt x="0" y="0"/>
                    <a:pt x="26" y="73"/>
                  </a:cubicBezTo>
                  <a:close/>
                </a:path>
              </a:pathLst>
            </a:custGeom>
            <a:solidFill>
              <a:srgbClr val="DDF2FF"/>
            </a:solidFill>
            <a:ln w="9525">
              <a:noFill/>
              <a:round/>
              <a:headEnd/>
              <a:tailEnd/>
            </a:ln>
            <a:effectLst/>
          </p:spPr>
          <p:txBody>
            <a:bodyPr/>
            <a:lstStyle/>
            <a:p>
              <a:endParaRPr lang="zh-CN" altLang="en-US"/>
            </a:p>
          </p:txBody>
        </p:sp>
        <p:sp>
          <p:nvSpPr>
            <p:cNvPr id="40971" name="Freeform 11"/>
            <p:cNvSpPr>
              <a:spLocks/>
            </p:cNvSpPr>
            <p:nvPr/>
          </p:nvSpPr>
          <p:spPr bwMode="ltGray">
            <a:xfrm>
              <a:off x="3189" y="2212"/>
              <a:ext cx="573" cy="1290"/>
            </a:xfrm>
            <a:custGeom>
              <a:avLst/>
              <a:gdLst/>
              <a:ahLst/>
              <a:cxnLst>
                <a:cxn ang="0">
                  <a:pos x="2" y="129"/>
                </a:cxn>
                <a:cxn ang="0">
                  <a:pos x="48" y="65"/>
                </a:cxn>
                <a:cxn ang="0">
                  <a:pos x="84" y="522"/>
                </a:cxn>
                <a:cxn ang="0">
                  <a:pos x="241" y="909"/>
                </a:cxn>
                <a:cxn ang="0">
                  <a:pos x="396" y="1106"/>
                </a:cxn>
                <a:cxn ang="0">
                  <a:pos x="568" y="1286"/>
                </a:cxn>
                <a:cxn ang="0">
                  <a:pos x="363" y="1130"/>
                </a:cxn>
                <a:cxn ang="0">
                  <a:pos x="183" y="909"/>
                </a:cxn>
                <a:cxn ang="0">
                  <a:pos x="38" y="540"/>
                </a:cxn>
                <a:cxn ang="0">
                  <a:pos x="2" y="129"/>
                </a:cxn>
              </a:cxnLst>
              <a:rect l="0" t="0" r="r" b="b"/>
              <a:pathLst>
                <a:path w="573" h="1290">
                  <a:moveTo>
                    <a:pt x="2" y="129"/>
                  </a:moveTo>
                  <a:cubicBezTo>
                    <a:pt x="4" y="50"/>
                    <a:pt x="34" y="0"/>
                    <a:pt x="48" y="65"/>
                  </a:cubicBezTo>
                  <a:cubicBezTo>
                    <a:pt x="62" y="130"/>
                    <a:pt x="52" y="381"/>
                    <a:pt x="84" y="522"/>
                  </a:cubicBezTo>
                  <a:cubicBezTo>
                    <a:pt x="116" y="663"/>
                    <a:pt x="189" y="812"/>
                    <a:pt x="241" y="909"/>
                  </a:cubicBezTo>
                  <a:cubicBezTo>
                    <a:pt x="293" y="1006"/>
                    <a:pt x="341" y="1043"/>
                    <a:pt x="396" y="1106"/>
                  </a:cubicBezTo>
                  <a:cubicBezTo>
                    <a:pt x="450" y="1169"/>
                    <a:pt x="573" y="1283"/>
                    <a:pt x="568" y="1286"/>
                  </a:cubicBezTo>
                  <a:cubicBezTo>
                    <a:pt x="562" y="1290"/>
                    <a:pt x="428" y="1193"/>
                    <a:pt x="363" y="1130"/>
                  </a:cubicBezTo>
                  <a:cubicBezTo>
                    <a:pt x="299" y="1068"/>
                    <a:pt x="237" y="1007"/>
                    <a:pt x="183" y="909"/>
                  </a:cubicBezTo>
                  <a:cubicBezTo>
                    <a:pt x="129" y="811"/>
                    <a:pt x="68" y="670"/>
                    <a:pt x="38" y="540"/>
                  </a:cubicBezTo>
                  <a:cubicBezTo>
                    <a:pt x="8" y="410"/>
                    <a:pt x="0" y="208"/>
                    <a:pt x="2" y="129"/>
                  </a:cubicBezTo>
                  <a:close/>
                </a:path>
              </a:pathLst>
            </a:custGeom>
            <a:solidFill>
              <a:srgbClr val="DDF2FF"/>
            </a:solidFill>
            <a:ln w="9525">
              <a:noFill/>
              <a:round/>
              <a:headEnd/>
              <a:tailEnd/>
            </a:ln>
            <a:effectLst/>
          </p:spPr>
          <p:txBody>
            <a:bodyPr/>
            <a:lstStyle/>
            <a:p>
              <a:endParaRPr lang="zh-CN" altLang="en-US"/>
            </a:p>
          </p:txBody>
        </p:sp>
        <p:sp>
          <p:nvSpPr>
            <p:cNvPr id="40972" name="Freeform 12"/>
            <p:cNvSpPr>
              <a:spLocks/>
            </p:cNvSpPr>
            <p:nvPr/>
          </p:nvSpPr>
          <p:spPr bwMode="ltGray">
            <a:xfrm>
              <a:off x="4170" y="1008"/>
              <a:ext cx="655" cy="192"/>
            </a:xfrm>
            <a:custGeom>
              <a:avLst/>
              <a:gdLst/>
              <a:ahLst/>
              <a:cxnLst>
                <a:cxn ang="0">
                  <a:pos x="17" y="187"/>
                </a:cxn>
                <a:cxn ang="0">
                  <a:pos x="255" y="41"/>
                </a:cxn>
                <a:cxn ang="0">
                  <a:pos x="456" y="4"/>
                </a:cxn>
                <a:cxn ang="0">
                  <a:pos x="629" y="16"/>
                </a:cxn>
                <a:cxn ang="0">
                  <a:pos x="720" y="61"/>
                </a:cxn>
                <a:cxn ang="0">
                  <a:pos x="565" y="50"/>
                </a:cxn>
                <a:cxn ang="0">
                  <a:pos x="264" y="77"/>
                </a:cxn>
                <a:cxn ang="0">
                  <a:pos x="53" y="196"/>
                </a:cxn>
                <a:cxn ang="0">
                  <a:pos x="17" y="187"/>
                </a:cxn>
              </a:cxnLst>
              <a:rect l="0" t="0" r="r" b="b"/>
              <a:pathLst>
                <a:path w="731" h="214">
                  <a:moveTo>
                    <a:pt x="17" y="187"/>
                  </a:moveTo>
                  <a:cubicBezTo>
                    <a:pt x="0" y="176"/>
                    <a:pt x="182" y="71"/>
                    <a:pt x="255" y="41"/>
                  </a:cubicBezTo>
                  <a:cubicBezTo>
                    <a:pt x="328" y="11"/>
                    <a:pt x="394" y="8"/>
                    <a:pt x="456" y="4"/>
                  </a:cubicBezTo>
                  <a:cubicBezTo>
                    <a:pt x="518" y="0"/>
                    <a:pt x="585" y="7"/>
                    <a:pt x="629" y="16"/>
                  </a:cubicBezTo>
                  <a:cubicBezTo>
                    <a:pt x="673" y="25"/>
                    <a:pt x="731" y="55"/>
                    <a:pt x="720" y="61"/>
                  </a:cubicBezTo>
                  <a:cubicBezTo>
                    <a:pt x="709" y="67"/>
                    <a:pt x="641" y="47"/>
                    <a:pt x="565" y="50"/>
                  </a:cubicBezTo>
                  <a:cubicBezTo>
                    <a:pt x="489" y="53"/>
                    <a:pt x="349" y="53"/>
                    <a:pt x="264" y="77"/>
                  </a:cubicBezTo>
                  <a:cubicBezTo>
                    <a:pt x="179" y="101"/>
                    <a:pt x="94" y="178"/>
                    <a:pt x="53" y="196"/>
                  </a:cubicBezTo>
                  <a:cubicBezTo>
                    <a:pt x="12" y="214"/>
                    <a:pt x="24" y="189"/>
                    <a:pt x="17" y="187"/>
                  </a:cubicBezTo>
                  <a:close/>
                </a:path>
              </a:pathLst>
            </a:custGeom>
            <a:solidFill>
              <a:srgbClr val="DDF2FF"/>
            </a:solidFill>
            <a:ln w="9525">
              <a:noFill/>
              <a:round/>
              <a:headEnd/>
              <a:tailEnd/>
            </a:ln>
            <a:effectLst/>
          </p:spPr>
          <p:txBody>
            <a:bodyPr/>
            <a:lstStyle/>
            <a:p>
              <a:endParaRPr lang="zh-CN" altLang="en-US"/>
            </a:p>
          </p:txBody>
        </p:sp>
        <p:sp>
          <p:nvSpPr>
            <p:cNvPr id="40973" name="Freeform 13"/>
            <p:cNvSpPr>
              <a:spLocks/>
            </p:cNvSpPr>
            <p:nvPr/>
          </p:nvSpPr>
          <p:spPr bwMode="ltGray">
            <a:xfrm>
              <a:off x="4322" y="1276"/>
              <a:ext cx="504" cy="82"/>
            </a:xfrm>
            <a:custGeom>
              <a:avLst/>
              <a:gdLst/>
              <a:ahLst/>
              <a:cxnLst>
                <a:cxn ang="0">
                  <a:pos x="0" y="0"/>
                </a:cxn>
                <a:cxn ang="0">
                  <a:pos x="64" y="37"/>
                </a:cxn>
                <a:cxn ang="0">
                  <a:pos x="311" y="18"/>
                </a:cxn>
                <a:cxn ang="0">
                  <a:pos x="530" y="37"/>
                </a:cxn>
                <a:cxn ang="0">
                  <a:pos x="512" y="73"/>
                </a:cxn>
                <a:cxn ang="0">
                  <a:pos x="293" y="55"/>
                </a:cxn>
                <a:cxn ang="0">
                  <a:pos x="37" y="91"/>
                </a:cxn>
              </a:cxnLst>
              <a:rect l="0" t="0" r="r" b="b"/>
              <a:pathLst>
                <a:path w="563" h="91">
                  <a:moveTo>
                    <a:pt x="0" y="0"/>
                  </a:moveTo>
                  <a:cubicBezTo>
                    <a:pt x="11" y="6"/>
                    <a:pt x="12" y="34"/>
                    <a:pt x="64" y="37"/>
                  </a:cubicBezTo>
                  <a:cubicBezTo>
                    <a:pt x="116" y="40"/>
                    <a:pt x="233" y="18"/>
                    <a:pt x="311" y="18"/>
                  </a:cubicBezTo>
                  <a:cubicBezTo>
                    <a:pt x="389" y="18"/>
                    <a:pt x="497" y="28"/>
                    <a:pt x="530" y="37"/>
                  </a:cubicBezTo>
                  <a:cubicBezTo>
                    <a:pt x="563" y="46"/>
                    <a:pt x="551" y="70"/>
                    <a:pt x="512" y="73"/>
                  </a:cubicBezTo>
                  <a:cubicBezTo>
                    <a:pt x="473" y="76"/>
                    <a:pt x="372" y="52"/>
                    <a:pt x="293" y="55"/>
                  </a:cubicBezTo>
                  <a:cubicBezTo>
                    <a:pt x="214" y="58"/>
                    <a:pt x="90" y="84"/>
                    <a:pt x="37" y="91"/>
                  </a:cubicBezTo>
                </a:path>
              </a:pathLst>
            </a:custGeom>
            <a:solidFill>
              <a:srgbClr val="DDF2FF"/>
            </a:solidFill>
            <a:ln w="9525">
              <a:noFill/>
              <a:round/>
              <a:headEnd/>
              <a:tailEnd/>
            </a:ln>
            <a:effectLst/>
          </p:spPr>
          <p:txBody>
            <a:bodyPr/>
            <a:lstStyle/>
            <a:p>
              <a:endParaRPr lang="zh-CN" altLang="en-US"/>
            </a:p>
          </p:txBody>
        </p:sp>
        <p:sp>
          <p:nvSpPr>
            <p:cNvPr id="40974" name="Freeform 14"/>
            <p:cNvSpPr>
              <a:spLocks/>
            </p:cNvSpPr>
            <p:nvPr/>
          </p:nvSpPr>
          <p:spPr bwMode="ltGray">
            <a:xfrm>
              <a:off x="4043" y="890"/>
              <a:ext cx="204" cy="247"/>
            </a:xfrm>
            <a:custGeom>
              <a:avLst/>
              <a:gdLst/>
              <a:ahLst/>
              <a:cxnLst>
                <a:cxn ang="0">
                  <a:pos x="0" y="276"/>
                </a:cxn>
                <a:cxn ang="0">
                  <a:pos x="156" y="38"/>
                </a:cxn>
                <a:cxn ang="0">
                  <a:pos x="211" y="47"/>
                </a:cxn>
                <a:cxn ang="0">
                  <a:pos x="52" y="268"/>
                </a:cxn>
              </a:cxnLst>
              <a:rect l="0" t="0" r="r" b="b"/>
              <a:pathLst>
                <a:path w="228" h="276">
                  <a:moveTo>
                    <a:pt x="0" y="276"/>
                  </a:moveTo>
                  <a:cubicBezTo>
                    <a:pt x="26" y="236"/>
                    <a:pt x="121" y="76"/>
                    <a:pt x="156" y="38"/>
                  </a:cubicBezTo>
                  <a:cubicBezTo>
                    <a:pt x="191" y="0"/>
                    <a:pt x="228" y="9"/>
                    <a:pt x="211" y="47"/>
                  </a:cubicBezTo>
                  <a:cubicBezTo>
                    <a:pt x="194" y="85"/>
                    <a:pt x="85" y="222"/>
                    <a:pt x="52" y="268"/>
                  </a:cubicBezTo>
                </a:path>
              </a:pathLst>
            </a:custGeom>
            <a:solidFill>
              <a:srgbClr val="DDF2FF"/>
            </a:solidFill>
            <a:ln w="9525">
              <a:noFill/>
              <a:round/>
              <a:headEnd/>
              <a:tailEnd/>
            </a:ln>
            <a:effectLst/>
          </p:spPr>
          <p:txBody>
            <a:bodyPr/>
            <a:lstStyle/>
            <a:p>
              <a:endParaRPr lang="zh-CN" altLang="en-US"/>
            </a:p>
          </p:txBody>
        </p:sp>
        <p:sp>
          <p:nvSpPr>
            <p:cNvPr id="40975" name="Freeform 15"/>
            <p:cNvSpPr>
              <a:spLocks/>
            </p:cNvSpPr>
            <p:nvPr/>
          </p:nvSpPr>
          <p:spPr bwMode="ltGray">
            <a:xfrm>
              <a:off x="3854" y="915"/>
              <a:ext cx="67" cy="287"/>
            </a:xfrm>
            <a:custGeom>
              <a:avLst/>
              <a:gdLst/>
              <a:ahLst/>
              <a:cxnLst>
                <a:cxn ang="0">
                  <a:pos x="1" y="46"/>
                </a:cxn>
                <a:cxn ang="0">
                  <a:pos x="36" y="285"/>
                </a:cxn>
                <a:cxn ang="0">
                  <a:pos x="74" y="266"/>
                </a:cxn>
                <a:cxn ang="0">
                  <a:pos x="28" y="37"/>
                </a:cxn>
                <a:cxn ang="0">
                  <a:pos x="1" y="46"/>
                </a:cxn>
              </a:cxnLst>
              <a:rect l="0" t="0" r="r" b="b"/>
              <a:pathLst>
                <a:path w="75" h="320">
                  <a:moveTo>
                    <a:pt x="1" y="46"/>
                  </a:moveTo>
                  <a:cubicBezTo>
                    <a:pt x="2" y="87"/>
                    <a:pt x="24" y="248"/>
                    <a:pt x="36" y="285"/>
                  </a:cubicBezTo>
                  <a:cubicBezTo>
                    <a:pt x="50" y="320"/>
                    <a:pt x="75" y="307"/>
                    <a:pt x="74" y="266"/>
                  </a:cubicBezTo>
                  <a:cubicBezTo>
                    <a:pt x="73" y="225"/>
                    <a:pt x="40" y="74"/>
                    <a:pt x="28" y="37"/>
                  </a:cubicBezTo>
                  <a:cubicBezTo>
                    <a:pt x="16" y="0"/>
                    <a:pt x="0" y="5"/>
                    <a:pt x="1" y="46"/>
                  </a:cubicBezTo>
                  <a:close/>
                </a:path>
              </a:pathLst>
            </a:custGeom>
            <a:solidFill>
              <a:srgbClr val="DDF2FF"/>
            </a:solidFill>
            <a:ln w="9525">
              <a:noFill/>
              <a:round/>
              <a:headEnd/>
              <a:tailEnd/>
            </a:ln>
            <a:effectLst/>
          </p:spPr>
          <p:txBody>
            <a:bodyPr/>
            <a:lstStyle/>
            <a:p>
              <a:endParaRPr lang="zh-CN" altLang="en-US"/>
            </a:p>
          </p:txBody>
        </p:sp>
        <p:sp>
          <p:nvSpPr>
            <p:cNvPr id="40976" name="Freeform 16"/>
            <p:cNvSpPr>
              <a:spLocks/>
            </p:cNvSpPr>
            <p:nvPr/>
          </p:nvSpPr>
          <p:spPr bwMode="ltGray">
            <a:xfrm>
              <a:off x="3319" y="1736"/>
              <a:ext cx="1687" cy="607"/>
            </a:xfrm>
            <a:custGeom>
              <a:avLst/>
              <a:gdLst/>
              <a:ahLst/>
              <a:cxnLst>
                <a:cxn ang="0">
                  <a:pos x="95" y="511"/>
                </a:cxn>
                <a:cxn ang="0">
                  <a:pos x="406" y="594"/>
                </a:cxn>
                <a:cxn ang="0">
                  <a:pos x="936" y="575"/>
                </a:cxn>
                <a:cxn ang="0">
                  <a:pos x="1430" y="392"/>
                </a:cxn>
                <a:cxn ang="0">
                  <a:pos x="1812" y="49"/>
                </a:cxn>
                <a:cxn ang="0">
                  <a:pos x="1858" y="95"/>
                </a:cxn>
                <a:cxn ang="0">
                  <a:pos x="1812" y="140"/>
                </a:cxn>
                <a:cxn ang="0">
                  <a:pos x="1449" y="458"/>
                </a:cxn>
                <a:cxn ang="0">
                  <a:pos x="964" y="639"/>
                </a:cxn>
                <a:cxn ang="0">
                  <a:pos x="406" y="666"/>
                </a:cxn>
                <a:cxn ang="0">
                  <a:pos x="59" y="575"/>
                </a:cxn>
                <a:cxn ang="0">
                  <a:pos x="49" y="548"/>
                </a:cxn>
              </a:cxnLst>
              <a:rect l="0" t="0" r="r" b="b"/>
              <a:pathLst>
                <a:path w="1883" h="677">
                  <a:moveTo>
                    <a:pt x="95" y="511"/>
                  </a:moveTo>
                  <a:cubicBezTo>
                    <a:pt x="145" y="525"/>
                    <a:pt x="266" y="583"/>
                    <a:pt x="406" y="594"/>
                  </a:cubicBezTo>
                  <a:cubicBezTo>
                    <a:pt x="546" y="605"/>
                    <a:pt x="765" y="609"/>
                    <a:pt x="936" y="575"/>
                  </a:cubicBezTo>
                  <a:cubicBezTo>
                    <a:pt x="1107" y="541"/>
                    <a:pt x="1284" y="480"/>
                    <a:pt x="1430" y="392"/>
                  </a:cubicBezTo>
                  <a:cubicBezTo>
                    <a:pt x="1576" y="304"/>
                    <a:pt x="1741" y="98"/>
                    <a:pt x="1812" y="49"/>
                  </a:cubicBezTo>
                  <a:cubicBezTo>
                    <a:pt x="1883" y="0"/>
                    <a:pt x="1858" y="80"/>
                    <a:pt x="1858" y="95"/>
                  </a:cubicBezTo>
                  <a:cubicBezTo>
                    <a:pt x="1858" y="110"/>
                    <a:pt x="1880" y="79"/>
                    <a:pt x="1812" y="140"/>
                  </a:cubicBezTo>
                  <a:cubicBezTo>
                    <a:pt x="1744" y="201"/>
                    <a:pt x="1590" y="375"/>
                    <a:pt x="1449" y="458"/>
                  </a:cubicBezTo>
                  <a:cubicBezTo>
                    <a:pt x="1308" y="541"/>
                    <a:pt x="1138" y="604"/>
                    <a:pt x="964" y="639"/>
                  </a:cubicBezTo>
                  <a:cubicBezTo>
                    <a:pt x="790" y="674"/>
                    <a:pt x="557" y="677"/>
                    <a:pt x="406" y="666"/>
                  </a:cubicBezTo>
                  <a:cubicBezTo>
                    <a:pt x="255" y="655"/>
                    <a:pt x="118" y="595"/>
                    <a:pt x="59" y="575"/>
                  </a:cubicBezTo>
                  <a:cubicBezTo>
                    <a:pt x="0" y="555"/>
                    <a:pt x="51" y="554"/>
                    <a:pt x="49" y="548"/>
                  </a:cubicBezTo>
                </a:path>
              </a:pathLst>
            </a:custGeom>
            <a:solidFill>
              <a:srgbClr val="DDF2FF"/>
            </a:solidFill>
            <a:ln w="9525">
              <a:noFill/>
              <a:round/>
              <a:headEnd/>
              <a:tailEnd/>
            </a:ln>
            <a:effectLst/>
          </p:spPr>
          <p:txBody>
            <a:bodyPr/>
            <a:lstStyle/>
            <a:p>
              <a:endParaRPr lang="zh-CN" altLang="en-US"/>
            </a:p>
          </p:txBody>
        </p:sp>
        <p:sp>
          <p:nvSpPr>
            <p:cNvPr id="40977" name="Freeform 17"/>
            <p:cNvSpPr>
              <a:spLocks/>
            </p:cNvSpPr>
            <p:nvPr/>
          </p:nvSpPr>
          <p:spPr bwMode="ltGray">
            <a:xfrm>
              <a:off x="2898" y="1874"/>
              <a:ext cx="2576" cy="1099"/>
            </a:xfrm>
            <a:custGeom>
              <a:avLst/>
              <a:gdLst/>
              <a:ahLst/>
              <a:cxnLst>
                <a:cxn ang="0">
                  <a:pos x="53" y="779"/>
                </a:cxn>
                <a:cxn ang="0">
                  <a:pos x="62" y="788"/>
                </a:cxn>
                <a:cxn ang="0">
                  <a:pos x="428" y="1062"/>
                </a:cxn>
                <a:cxn ang="0">
                  <a:pos x="931" y="1153"/>
                </a:cxn>
                <a:cxn ang="0">
                  <a:pos x="1534" y="1126"/>
                </a:cxn>
                <a:cxn ang="0">
                  <a:pos x="2147" y="907"/>
                </a:cxn>
                <a:cxn ang="0">
                  <a:pos x="2600" y="532"/>
                </a:cxn>
                <a:cxn ang="0">
                  <a:pos x="2833" y="65"/>
                </a:cxn>
                <a:cxn ang="0">
                  <a:pos x="2860" y="139"/>
                </a:cxn>
                <a:cxn ang="0">
                  <a:pos x="2787" y="340"/>
                </a:cxn>
                <a:cxn ang="0">
                  <a:pos x="2600" y="622"/>
                </a:cxn>
                <a:cxn ang="0">
                  <a:pos x="2146" y="985"/>
                </a:cxn>
                <a:cxn ang="0">
                  <a:pos x="1553" y="1181"/>
                </a:cxn>
                <a:cxn ang="0">
                  <a:pos x="949" y="1217"/>
                </a:cxn>
                <a:cxn ang="0">
                  <a:pos x="437" y="1126"/>
                </a:cxn>
                <a:cxn ang="0">
                  <a:pos x="145" y="943"/>
                </a:cxn>
                <a:cxn ang="0">
                  <a:pos x="53" y="779"/>
                </a:cxn>
              </a:cxnLst>
              <a:rect l="0" t="0" r="r" b="b"/>
              <a:pathLst>
                <a:path w="2876" h="1226">
                  <a:moveTo>
                    <a:pt x="53" y="779"/>
                  </a:moveTo>
                  <a:cubicBezTo>
                    <a:pt x="1" y="724"/>
                    <a:pt x="0" y="741"/>
                    <a:pt x="62" y="788"/>
                  </a:cubicBezTo>
                  <a:cubicBezTo>
                    <a:pt x="124" y="835"/>
                    <a:pt x="283" y="1001"/>
                    <a:pt x="428" y="1062"/>
                  </a:cubicBezTo>
                  <a:cubicBezTo>
                    <a:pt x="573" y="1123"/>
                    <a:pt x="747" y="1142"/>
                    <a:pt x="931" y="1153"/>
                  </a:cubicBezTo>
                  <a:cubicBezTo>
                    <a:pt x="1115" y="1164"/>
                    <a:pt x="1331" y="1167"/>
                    <a:pt x="1534" y="1126"/>
                  </a:cubicBezTo>
                  <a:cubicBezTo>
                    <a:pt x="1737" y="1085"/>
                    <a:pt x="1969" y="1006"/>
                    <a:pt x="2147" y="907"/>
                  </a:cubicBezTo>
                  <a:cubicBezTo>
                    <a:pt x="2325" y="808"/>
                    <a:pt x="2486" y="672"/>
                    <a:pt x="2600" y="532"/>
                  </a:cubicBezTo>
                  <a:cubicBezTo>
                    <a:pt x="2714" y="392"/>
                    <a:pt x="2790" y="130"/>
                    <a:pt x="2833" y="65"/>
                  </a:cubicBezTo>
                  <a:cubicBezTo>
                    <a:pt x="2876" y="0"/>
                    <a:pt x="2868" y="93"/>
                    <a:pt x="2860" y="139"/>
                  </a:cubicBezTo>
                  <a:cubicBezTo>
                    <a:pt x="2852" y="185"/>
                    <a:pt x="2830" y="260"/>
                    <a:pt x="2787" y="340"/>
                  </a:cubicBezTo>
                  <a:cubicBezTo>
                    <a:pt x="2744" y="420"/>
                    <a:pt x="2707" y="515"/>
                    <a:pt x="2600" y="622"/>
                  </a:cubicBezTo>
                  <a:cubicBezTo>
                    <a:pt x="2493" y="729"/>
                    <a:pt x="2320" y="892"/>
                    <a:pt x="2146" y="985"/>
                  </a:cubicBezTo>
                  <a:cubicBezTo>
                    <a:pt x="1972" y="1078"/>
                    <a:pt x="1752" y="1142"/>
                    <a:pt x="1553" y="1181"/>
                  </a:cubicBezTo>
                  <a:cubicBezTo>
                    <a:pt x="1354" y="1220"/>
                    <a:pt x="1135" y="1226"/>
                    <a:pt x="949" y="1217"/>
                  </a:cubicBezTo>
                  <a:cubicBezTo>
                    <a:pt x="763" y="1208"/>
                    <a:pt x="571" y="1172"/>
                    <a:pt x="437" y="1126"/>
                  </a:cubicBezTo>
                  <a:cubicBezTo>
                    <a:pt x="303" y="1080"/>
                    <a:pt x="209" y="1001"/>
                    <a:pt x="145" y="943"/>
                  </a:cubicBezTo>
                  <a:cubicBezTo>
                    <a:pt x="81" y="885"/>
                    <a:pt x="72" y="813"/>
                    <a:pt x="53" y="779"/>
                  </a:cubicBezTo>
                  <a:close/>
                </a:path>
              </a:pathLst>
            </a:custGeom>
            <a:solidFill>
              <a:srgbClr val="DDF2FF"/>
            </a:solidFill>
            <a:ln w="9525">
              <a:noFill/>
              <a:round/>
              <a:headEnd/>
              <a:tailEnd/>
            </a:ln>
            <a:effectLst/>
          </p:spPr>
          <p:txBody>
            <a:bodyPr/>
            <a:lstStyle/>
            <a:p>
              <a:endParaRPr lang="zh-CN" altLang="en-US"/>
            </a:p>
          </p:txBody>
        </p:sp>
        <p:sp>
          <p:nvSpPr>
            <p:cNvPr id="40978" name="Freeform 18"/>
            <p:cNvSpPr>
              <a:spLocks/>
            </p:cNvSpPr>
            <p:nvPr/>
          </p:nvSpPr>
          <p:spPr bwMode="ltGray">
            <a:xfrm>
              <a:off x="3473" y="2703"/>
              <a:ext cx="1961" cy="706"/>
            </a:xfrm>
            <a:custGeom>
              <a:avLst/>
              <a:gdLst/>
              <a:ahLst/>
              <a:cxnLst>
                <a:cxn ang="0">
                  <a:pos x="7" y="650"/>
                </a:cxn>
                <a:cxn ang="0">
                  <a:pos x="143" y="695"/>
                </a:cxn>
                <a:cxn ang="0">
                  <a:pos x="572" y="722"/>
                </a:cxn>
                <a:cxn ang="0">
                  <a:pos x="993" y="676"/>
                </a:cxn>
                <a:cxn ang="0">
                  <a:pos x="1532" y="484"/>
                </a:cxn>
                <a:cxn ang="0">
                  <a:pos x="1925" y="219"/>
                </a:cxn>
                <a:cxn ang="0">
                  <a:pos x="2163" y="9"/>
                </a:cxn>
                <a:cxn ang="0">
                  <a:pos x="2081" y="164"/>
                </a:cxn>
                <a:cxn ang="0">
                  <a:pos x="1898" y="320"/>
                </a:cxn>
                <a:cxn ang="0">
                  <a:pos x="1514" y="558"/>
                </a:cxn>
                <a:cxn ang="0">
                  <a:pos x="1039" y="731"/>
                </a:cxn>
                <a:cxn ang="0">
                  <a:pos x="591" y="786"/>
                </a:cxn>
                <a:cxn ang="0">
                  <a:pos x="98" y="741"/>
                </a:cxn>
                <a:cxn ang="0">
                  <a:pos x="7" y="650"/>
                </a:cxn>
              </a:cxnLst>
              <a:rect l="0" t="0" r="r" b="b"/>
              <a:pathLst>
                <a:path w="2189" h="788">
                  <a:moveTo>
                    <a:pt x="7" y="650"/>
                  </a:moveTo>
                  <a:cubicBezTo>
                    <a:pt x="14" y="642"/>
                    <a:pt x="49" y="683"/>
                    <a:pt x="143" y="695"/>
                  </a:cubicBezTo>
                  <a:cubicBezTo>
                    <a:pt x="237" y="707"/>
                    <a:pt x="430" y="725"/>
                    <a:pt x="572" y="722"/>
                  </a:cubicBezTo>
                  <a:cubicBezTo>
                    <a:pt x="714" y="719"/>
                    <a:pt x="833" y="716"/>
                    <a:pt x="993" y="676"/>
                  </a:cubicBezTo>
                  <a:cubicBezTo>
                    <a:pt x="1153" y="636"/>
                    <a:pt x="1377" y="560"/>
                    <a:pt x="1532" y="484"/>
                  </a:cubicBezTo>
                  <a:cubicBezTo>
                    <a:pt x="1687" y="408"/>
                    <a:pt x="1820" y="298"/>
                    <a:pt x="1925" y="219"/>
                  </a:cubicBezTo>
                  <a:cubicBezTo>
                    <a:pt x="2030" y="140"/>
                    <a:pt x="2137" y="18"/>
                    <a:pt x="2163" y="9"/>
                  </a:cubicBezTo>
                  <a:cubicBezTo>
                    <a:pt x="2189" y="0"/>
                    <a:pt x="2125" y="112"/>
                    <a:pt x="2081" y="164"/>
                  </a:cubicBezTo>
                  <a:cubicBezTo>
                    <a:pt x="2037" y="216"/>
                    <a:pt x="1992" y="254"/>
                    <a:pt x="1898" y="320"/>
                  </a:cubicBezTo>
                  <a:cubicBezTo>
                    <a:pt x="1804" y="386"/>
                    <a:pt x="1657" y="489"/>
                    <a:pt x="1514" y="558"/>
                  </a:cubicBezTo>
                  <a:cubicBezTo>
                    <a:pt x="1371" y="627"/>
                    <a:pt x="1193" y="693"/>
                    <a:pt x="1039" y="731"/>
                  </a:cubicBezTo>
                  <a:cubicBezTo>
                    <a:pt x="885" y="769"/>
                    <a:pt x="748" y="784"/>
                    <a:pt x="591" y="786"/>
                  </a:cubicBezTo>
                  <a:cubicBezTo>
                    <a:pt x="434" y="788"/>
                    <a:pt x="195" y="764"/>
                    <a:pt x="98" y="741"/>
                  </a:cubicBezTo>
                  <a:cubicBezTo>
                    <a:pt x="1" y="718"/>
                    <a:pt x="0" y="658"/>
                    <a:pt x="7" y="650"/>
                  </a:cubicBezTo>
                  <a:close/>
                </a:path>
              </a:pathLst>
            </a:custGeom>
            <a:solidFill>
              <a:srgbClr val="DDF2FF"/>
            </a:solidFill>
            <a:ln w="9525">
              <a:noFill/>
              <a:round/>
              <a:headEnd/>
              <a:tailEnd/>
            </a:ln>
            <a:effectLst/>
          </p:spPr>
          <p:txBody>
            <a:bodyPr/>
            <a:lstStyle/>
            <a:p>
              <a:endParaRPr lang="zh-CN" altLang="en-US"/>
            </a:p>
          </p:txBody>
        </p:sp>
        <p:sp>
          <p:nvSpPr>
            <p:cNvPr id="40979" name="Freeform 19"/>
            <p:cNvSpPr>
              <a:spLocks/>
            </p:cNvSpPr>
            <p:nvPr/>
          </p:nvSpPr>
          <p:spPr bwMode="ltGray">
            <a:xfrm>
              <a:off x="4198" y="1089"/>
              <a:ext cx="1273" cy="1017"/>
            </a:xfrm>
            <a:custGeom>
              <a:avLst/>
              <a:gdLst/>
              <a:ahLst/>
              <a:cxnLst>
                <a:cxn ang="0">
                  <a:pos x="287" y="318"/>
                </a:cxn>
                <a:cxn ang="0">
                  <a:pos x="259" y="294"/>
                </a:cxn>
                <a:cxn ang="0">
                  <a:pos x="214" y="384"/>
                </a:cxn>
                <a:cxn ang="0">
                  <a:pos x="121" y="423"/>
                </a:cxn>
                <a:cxn ang="0">
                  <a:pos x="79" y="387"/>
                </a:cxn>
                <a:cxn ang="0">
                  <a:pos x="46" y="420"/>
                </a:cxn>
                <a:cxn ang="0">
                  <a:pos x="15" y="454"/>
                </a:cxn>
                <a:cxn ang="0">
                  <a:pos x="151" y="454"/>
                </a:cxn>
                <a:cxn ang="0">
                  <a:pos x="46" y="561"/>
                </a:cxn>
                <a:cxn ang="0">
                  <a:pos x="7" y="654"/>
                </a:cxn>
                <a:cxn ang="0">
                  <a:pos x="46" y="753"/>
                </a:cxn>
                <a:cxn ang="0">
                  <a:pos x="85" y="795"/>
                </a:cxn>
                <a:cxn ang="0">
                  <a:pos x="16" y="822"/>
                </a:cxn>
                <a:cxn ang="0">
                  <a:pos x="196" y="801"/>
                </a:cxn>
                <a:cxn ang="0">
                  <a:pos x="82" y="1068"/>
                </a:cxn>
                <a:cxn ang="0">
                  <a:pos x="118" y="1101"/>
                </a:cxn>
                <a:cxn ang="0">
                  <a:pos x="241" y="862"/>
                </a:cxn>
                <a:cxn ang="0">
                  <a:pos x="295" y="816"/>
                </a:cxn>
                <a:cxn ang="0">
                  <a:pos x="250" y="732"/>
                </a:cxn>
                <a:cxn ang="0">
                  <a:pos x="287" y="771"/>
                </a:cxn>
                <a:cxn ang="0">
                  <a:pos x="610" y="696"/>
                </a:cxn>
                <a:cxn ang="0">
                  <a:pos x="820" y="810"/>
                </a:cxn>
                <a:cxn ang="0">
                  <a:pos x="967" y="998"/>
                </a:cxn>
                <a:cxn ang="0">
                  <a:pos x="997" y="963"/>
                </a:cxn>
                <a:cxn ang="0">
                  <a:pos x="1348" y="1029"/>
                </a:cxn>
                <a:cxn ang="0">
                  <a:pos x="1300" y="960"/>
                </a:cxn>
                <a:cxn ang="0">
                  <a:pos x="1336" y="785"/>
                </a:cxn>
                <a:cxn ang="0">
                  <a:pos x="1162" y="456"/>
                </a:cxn>
                <a:cxn ang="0">
                  <a:pos x="1007" y="227"/>
                </a:cxn>
                <a:cxn ang="0">
                  <a:pos x="860" y="99"/>
                </a:cxn>
                <a:cxn ang="0">
                  <a:pos x="664" y="0"/>
                </a:cxn>
                <a:cxn ang="0">
                  <a:pos x="695" y="91"/>
                </a:cxn>
                <a:cxn ang="0">
                  <a:pos x="520" y="15"/>
                </a:cxn>
                <a:cxn ang="0">
                  <a:pos x="469" y="93"/>
                </a:cxn>
                <a:cxn ang="0">
                  <a:pos x="430" y="189"/>
                </a:cxn>
                <a:cxn ang="0">
                  <a:pos x="712" y="234"/>
                </a:cxn>
                <a:cxn ang="0">
                  <a:pos x="634" y="342"/>
                </a:cxn>
                <a:cxn ang="0">
                  <a:pos x="565" y="363"/>
                </a:cxn>
                <a:cxn ang="0">
                  <a:pos x="423" y="318"/>
                </a:cxn>
                <a:cxn ang="0">
                  <a:pos x="283" y="234"/>
                </a:cxn>
              </a:cxnLst>
              <a:rect l="0" t="0" r="r" b="b"/>
              <a:pathLst>
                <a:path w="1421" h="1134">
                  <a:moveTo>
                    <a:pt x="287" y="273"/>
                  </a:moveTo>
                  <a:lnTo>
                    <a:pt x="287" y="318"/>
                  </a:lnTo>
                  <a:lnTo>
                    <a:pt x="253" y="336"/>
                  </a:lnTo>
                  <a:lnTo>
                    <a:pt x="259" y="294"/>
                  </a:lnTo>
                  <a:lnTo>
                    <a:pt x="223" y="318"/>
                  </a:lnTo>
                  <a:lnTo>
                    <a:pt x="214" y="384"/>
                  </a:lnTo>
                  <a:lnTo>
                    <a:pt x="154" y="396"/>
                  </a:lnTo>
                  <a:lnTo>
                    <a:pt x="121" y="423"/>
                  </a:lnTo>
                  <a:lnTo>
                    <a:pt x="85" y="423"/>
                  </a:lnTo>
                  <a:lnTo>
                    <a:pt x="79" y="387"/>
                  </a:lnTo>
                  <a:lnTo>
                    <a:pt x="46" y="387"/>
                  </a:lnTo>
                  <a:lnTo>
                    <a:pt x="46" y="420"/>
                  </a:lnTo>
                  <a:lnTo>
                    <a:pt x="13" y="426"/>
                  </a:lnTo>
                  <a:lnTo>
                    <a:pt x="15" y="454"/>
                  </a:lnTo>
                  <a:lnTo>
                    <a:pt x="60" y="454"/>
                  </a:lnTo>
                  <a:lnTo>
                    <a:pt x="151" y="454"/>
                  </a:lnTo>
                  <a:lnTo>
                    <a:pt x="105" y="545"/>
                  </a:lnTo>
                  <a:lnTo>
                    <a:pt x="46" y="561"/>
                  </a:lnTo>
                  <a:cubicBezTo>
                    <a:pt x="30" y="571"/>
                    <a:pt x="16" y="588"/>
                    <a:pt x="10" y="603"/>
                  </a:cubicBezTo>
                  <a:cubicBezTo>
                    <a:pt x="4" y="618"/>
                    <a:pt x="0" y="639"/>
                    <a:pt x="7" y="654"/>
                  </a:cubicBezTo>
                  <a:lnTo>
                    <a:pt x="49" y="693"/>
                  </a:lnTo>
                  <a:lnTo>
                    <a:pt x="46" y="753"/>
                  </a:lnTo>
                  <a:lnTo>
                    <a:pt x="76" y="762"/>
                  </a:lnTo>
                  <a:lnTo>
                    <a:pt x="85" y="795"/>
                  </a:lnTo>
                  <a:lnTo>
                    <a:pt x="46" y="792"/>
                  </a:lnTo>
                  <a:lnTo>
                    <a:pt x="16" y="822"/>
                  </a:lnTo>
                  <a:lnTo>
                    <a:pt x="121" y="837"/>
                  </a:lnTo>
                  <a:lnTo>
                    <a:pt x="196" y="801"/>
                  </a:lnTo>
                  <a:lnTo>
                    <a:pt x="166" y="975"/>
                  </a:lnTo>
                  <a:lnTo>
                    <a:pt x="82" y="1068"/>
                  </a:lnTo>
                  <a:cubicBezTo>
                    <a:pt x="65" y="1093"/>
                    <a:pt x="49" y="1116"/>
                    <a:pt x="67" y="1125"/>
                  </a:cubicBezTo>
                  <a:cubicBezTo>
                    <a:pt x="85" y="1134"/>
                    <a:pt x="101" y="1124"/>
                    <a:pt x="118" y="1101"/>
                  </a:cubicBezTo>
                  <a:lnTo>
                    <a:pt x="193" y="957"/>
                  </a:lnTo>
                  <a:lnTo>
                    <a:pt x="241" y="862"/>
                  </a:lnTo>
                  <a:lnTo>
                    <a:pt x="287" y="862"/>
                  </a:lnTo>
                  <a:lnTo>
                    <a:pt x="295" y="816"/>
                  </a:lnTo>
                  <a:lnTo>
                    <a:pt x="256" y="792"/>
                  </a:lnTo>
                  <a:lnTo>
                    <a:pt x="250" y="732"/>
                  </a:lnTo>
                  <a:lnTo>
                    <a:pt x="287" y="726"/>
                  </a:lnTo>
                  <a:lnTo>
                    <a:pt x="287" y="771"/>
                  </a:lnTo>
                  <a:lnTo>
                    <a:pt x="400" y="696"/>
                  </a:lnTo>
                  <a:cubicBezTo>
                    <a:pt x="454" y="684"/>
                    <a:pt x="550" y="687"/>
                    <a:pt x="610" y="696"/>
                  </a:cubicBezTo>
                  <a:cubicBezTo>
                    <a:pt x="670" y="705"/>
                    <a:pt x="728" y="734"/>
                    <a:pt x="763" y="753"/>
                  </a:cubicBezTo>
                  <a:cubicBezTo>
                    <a:pt x="798" y="772"/>
                    <a:pt x="801" y="784"/>
                    <a:pt x="820" y="810"/>
                  </a:cubicBezTo>
                  <a:lnTo>
                    <a:pt x="877" y="908"/>
                  </a:lnTo>
                  <a:lnTo>
                    <a:pt x="967" y="998"/>
                  </a:lnTo>
                  <a:lnTo>
                    <a:pt x="925" y="906"/>
                  </a:lnTo>
                  <a:cubicBezTo>
                    <a:pt x="930" y="900"/>
                    <a:pt x="904" y="939"/>
                    <a:pt x="997" y="963"/>
                  </a:cubicBezTo>
                  <a:cubicBezTo>
                    <a:pt x="1090" y="987"/>
                    <a:pt x="1170" y="1000"/>
                    <a:pt x="1228" y="1011"/>
                  </a:cubicBezTo>
                  <a:lnTo>
                    <a:pt x="1348" y="1029"/>
                  </a:lnTo>
                  <a:lnTo>
                    <a:pt x="1375" y="998"/>
                  </a:lnTo>
                  <a:lnTo>
                    <a:pt x="1300" y="960"/>
                  </a:lnTo>
                  <a:lnTo>
                    <a:pt x="1421" y="953"/>
                  </a:lnTo>
                  <a:lnTo>
                    <a:pt x="1336" y="785"/>
                  </a:lnTo>
                  <a:cubicBezTo>
                    <a:pt x="1307" y="722"/>
                    <a:pt x="1273" y="630"/>
                    <a:pt x="1244" y="575"/>
                  </a:cubicBezTo>
                  <a:cubicBezTo>
                    <a:pt x="1166" y="463"/>
                    <a:pt x="1188" y="486"/>
                    <a:pt x="1162" y="456"/>
                  </a:cubicBezTo>
                  <a:lnTo>
                    <a:pt x="1107" y="383"/>
                  </a:lnTo>
                  <a:lnTo>
                    <a:pt x="1007" y="227"/>
                  </a:lnTo>
                  <a:lnTo>
                    <a:pt x="924" y="154"/>
                  </a:lnTo>
                  <a:lnTo>
                    <a:pt x="860" y="99"/>
                  </a:lnTo>
                  <a:lnTo>
                    <a:pt x="709" y="0"/>
                  </a:lnTo>
                  <a:lnTo>
                    <a:pt x="664" y="0"/>
                  </a:lnTo>
                  <a:lnTo>
                    <a:pt x="730" y="81"/>
                  </a:lnTo>
                  <a:lnTo>
                    <a:pt x="695" y="91"/>
                  </a:lnTo>
                  <a:lnTo>
                    <a:pt x="634" y="24"/>
                  </a:lnTo>
                  <a:lnTo>
                    <a:pt x="520" y="15"/>
                  </a:lnTo>
                  <a:lnTo>
                    <a:pt x="493" y="51"/>
                  </a:lnTo>
                  <a:lnTo>
                    <a:pt x="469" y="93"/>
                  </a:lnTo>
                  <a:lnTo>
                    <a:pt x="436" y="153"/>
                  </a:lnTo>
                  <a:lnTo>
                    <a:pt x="430" y="189"/>
                  </a:lnTo>
                  <a:lnTo>
                    <a:pt x="706" y="186"/>
                  </a:lnTo>
                  <a:lnTo>
                    <a:pt x="712" y="234"/>
                  </a:lnTo>
                  <a:lnTo>
                    <a:pt x="628" y="291"/>
                  </a:lnTo>
                  <a:lnTo>
                    <a:pt x="634" y="342"/>
                  </a:lnTo>
                  <a:lnTo>
                    <a:pt x="574" y="399"/>
                  </a:lnTo>
                  <a:lnTo>
                    <a:pt x="565" y="363"/>
                  </a:lnTo>
                  <a:lnTo>
                    <a:pt x="505" y="366"/>
                  </a:lnTo>
                  <a:cubicBezTo>
                    <a:pt x="481" y="359"/>
                    <a:pt x="448" y="339"/>
                    <a:pt x="423" y="318"/>
                  </a:cubicBezTo>
                  <a:lnTo>
                    <a:pt x="355" y="243"/>
                  </a:lnTo>
                  <a:lnTo>
                    <a:pt x="283" y="234"/>
                  </a:lnTo>
                  <a:lnTo>
                    <a:pt x="287" y="318"/>
                  </a:lnTo>
                </a:path>
              </a:pathLst>
            </a:custGeom>
            <a:solidFill>
              <a:srgbClr val="DDF2FF"/>
            </a:solidFill>
            <a:ln w="9525">
              <a:noFill/>
              <a:round/>
              <a:headEnd/>
              <a:tailEnd/>
            </a:ln>
            <a:effectLst/>
          </p:spPr>
          <p:txBody>
            <a:bodyPr/>
            <a:lstStyle/>
            <a:p>
              <a:endParaRPr lang="zh-CN" altLang="en-US"/>
            </a:p>
          </p:txBody>
        </p:sp>
        <p:sp>
          <p:nvSpPr>
            <p:cNvPr id="40980" name="Freeform 20"/>
            <p:cNvSpPr>
              <a:spLocks/>
            </p:cNvSpPr>
            <p:nvPr/>
          </p:nvSpPr>
          <p:spPr bwMode="ltGray">
            <a:xfrm>
              <a:off x="4408" y="1097"/>
              <a:ext cx="209" cy="188"/>
            </a:xfrm>
            <a:custGeom>
              <a:avLst/>
              <a:gdLst/>
              <a:ahLst/>
              <a:cxnLst>
                <a:cxn ang="0">
                  <a:pos x="18" y="177"/>
                </a:cxn>
                <a:cxn ang="0">
                  <a:pos x="0" y="201"/>
                </a:cxn>
                <a:cxn ang="0">
                  <a:pos x="78" y="210"/>
                </a:cxn>
                <a:cxn ang="0">
                  <a:pos x="132" y="204"/>
                </a:cxn>
                <a:cxn ang="0">
                  <a:pos x="147" y="183"/>
                </a:cxn>
                <a:cxn ang="0">
                  <a:pos x="153" y="111"/>
                </a:cxn>
                <a:cxn ang="0">
                  <a:pos x="233" y="82"/>
                </a:cxn>
                <a:cxn ang="0">
                  <a:pos x="159" y="0"/>
                </a:cxn>
                <a:cxn ang="0">
                  <a:pos x="165" y="48"/>
                </a:cxn>
                <a:cxn ang="0">
                  <a:pos x="123" y="57"/>
                </a:cxn>
                <a:cxn ang="0">
                  <a:pos x="117" y="87"/>
                </a:cxn>
                <a:cxn ang="0">
                  <a:pos x="54" y="78"/>
                </a:cxn>
                <a:cxn ang="0">
                  <a:pos x="57" y="159"/>
                </a:cxn>
                <a:cxn ang="0">
                  <a:pos x="18" y="177"/>
                </a:cxn>
              </a:cxnLst>
              <a:rect l="0" t="0" r="r" b="b"/>
              <a:pathLst>
                <a:path w="233" h="210">
                  <a:moveTo>
                    <a:pt x="18" y="177"/>
                  </a:moveTo>
                  <a:lnTo>
                    <a:pt x="0" y="201"/>
                  </a:lnTo>
                  <a:lnTo>
                    <a:pt x="78" y="210"/>
                  </a:lnTo>
                  <a:lnTo>
                    <a:pt x="132" y="204"/>
                  </a:lnTo>
                  <a:lnTo>
                    <a:pt x="147" y="183"/>
                  </a:lnTo>
                  <a:lnTo>
                    <a:pt x="153" y="111"/>
                  </a:lnTo>
                  <a:lnTo>
                    <a:pt x="233" y="82"/>
                  </a:lnTo>
                  <a:lnTo>
                    <a:pt x="159" y="0"/>
                  </a:lnTo>
                  <a:lnTo>
                    <a:pt x="165" y="48"/>
                  </a:lnTo>
                  <a:lnTo>
                    <a:pt x="123" y="57"/>
                  </a:lnTo>
                  <a:lnTo>
                    <a:pt x="117" y="87"/>
                  </a:lnTo>
                  <a:cubicBezTo>
                    <a:pt x="78" y="99"/>
                    <a:pt x="61" y="65"/>
                    <a:pt x="54" y="78"/>
                  </a:cubicBezTo>
                  <a:lnTo>
                    <a:pt x="57" y="159"/>
                  </a:lnTo>
                  <a:lnTo>
                    <a:pt x="18" y="177"/>
                  </a:lnTo>
                  <a:close/>
                </a:path>
              </a:pathLst>
            </a:custGeom>
            <a:solidFill>
              <a:srgbClr val="DDF2FF"/>
            </a:solidFill>
            <a:ln w="9525">
              <a:noFill/>
              <a:round/>
              <a:headEnd/>
              <a:tailEnd/>
            </a:ln>
            <a:effectLst/>
          </p:spPr>
          <p:txBody>
            <a:bodyPr/>
            <a:lstStyle/>
            <a:p>
              <a:endParaRPr lang="zh-CN" altLang="en-US"/>
            </a:p>
          </p:txBody>
        </p:sp>
        <p:sp>
          <p:nvSpPr>
            <p:cNvPr id="40981" name="Freeform 21"/>
            <p:cNvSpPr>
              <a:spLocks/>
            </p:cNvSpPr>
            <p:nvPr/>
          </p:nvSpPr>
          <p:spPr bwMode="ltGray">
            <a:xfrm>
              <a:off x="4043" y="1045"/>
              <a:ext cx="451" cy="348"/>
            </a:xfrm>
            <a:custGeom>
              <a:avLst/>
              <a:gdLst/>
              <a:ahLst/>
              <a:cxnLst>
                <a:cxn ang="0">
                  <a:pos x="97" y="367"/>
                </a:cxn>
                <a:cxn ang="0">
                  <a:pos x="142" y="367"/>
                </a:cxn>
                <a:cxn ang="0">
                  <a:pos x="231" y="337"/>
                </a:cxn>
                <a:cxn ang="0">
                  <a:pos x="261" y="337"/>
                </a:cxn>
                <a:cxn ang="0">
                  <a:pos x="303" y="340"/>
                </a:cxn>
                <a:cxn ang="0">
                  <a:pos x="324" y="367"/>
                </a:cxn>
                <a:cxn ang="0">
                  <a:pos x="324" y="322"/>
                </a:cxn>
                <a:cxn ang="0">
                  <a:pos x="369" y="276"/>
                </a:cxn>
                <a:cxn ang="0">
                  <a:pos x="414" y="276"/>
                </a:cxn>
                <a:cxn ang="0">
                  <a:pos x="324" y="231"/>
                </a:cxn>
                <a:cxn ang="0">
                  <a:pos x="291" y="277"/>
                </a:cxn>
                <a:cxn ang="0">
                  <a:pos x="188" y="276"/>
                </a:cxn>
                <a:cxn ang="0">
                  <a:pos x="233" y="231"/>
                </a:cxn>
                <a:cxn ang="0">
                  <a:pos x="233" y="185"/>
                </a:cxn>
                <a:cxn ang="0">
                  <a:pos x="278" y="185"/>
                </a:cxn>
                <a:cxn ang="0">
                  <a:pos x="321" y="163"/>
                </a:cxn>
                <a:cxn ang="0">
                  <a:pos x="393" y="202"/>
                </a:cxn>
                <a:cxn ang="0">
                  <a:pos x="438" y="160"/>
                </a:cxn>
                <a:cxn ang="0">
                  <a:pos x="462" y="106"/>
                </a:cxn>
                <a:cxn ang="0">
                  <a:pos x="456" y="82"/>
                </a:cxn>
                <a:cxn ang="0">
                  <a:pos x="504" y="67"/>
                </a:cxn>
                <a:cxn ang="0">
                  <a:pos x="501" y="34"/>
                </a:cxn>
                <a:cxn ang="0">
                  <a:pos x="465" y="10"/>
                </a:cxn>
                <a:cxn ang="0">
                  <a:pos x="354" y="10"/>
                </a:cxn>
                <a:cxn ang="0">
                  <a:pos x="222" y="73"/>
                </a:cxn>
                <a:cxn ang="0">
                  <a:pos x="195" y="103"/>
                </a:cxn>
                <a:cxn ang="0">
                  <a:pos x="147" y="106"/>
                </a:cxn>
                <a:cxn ang="0">
                  <a:pos x="81" y="130"/>
                </a:cxn>
                <a:cxn ang="0">
                  <a:pos x="66" y="148"/>
                </a:cxn>
                <a:cxn ang="0">
                  <a:pos x="52" y="185"/>
                </a:cxn>
                <a:cxn ang="0">
                  <a:pos x="52" y="231"/>
                </a:cxn>
                <a:cxn ang="0">
                  <a:pos x="15" y="241"/>
                </a:cxn>
                <a:cxn ang="0">
                  <a:pos x="15" y="340"/>
                </a:cxn>
                <a:cxn ang="0">
                  <a:pos x="54" y="340"/>
                </a:cxn>
                <a:cxn ang="0">
                  <a:pos x="60" y="298"/>
                </a:cxn>
                <a:cxn ang="0">
                  <a:pos x="147" y="301"/>
                </a:cxn>
                <a:cxn ang="0">
                  <a:pos x="132" y="331"/>
                </a:cxn>
                <a:cxn ang="0">
                  <a:pos x="87" y="337"/>
                </a:cxn>
                <a:cxn ang="0">
                  <a:pos x="97" y="367"/>
                </a:cxn>
              </a:cxnLst>
              <a:rect l="0" t="0" r="r" b="b"/>
              <a:pathLst>
                <a:path w="504" h="388">
                  <a:moveTo>
                    <a:pt x="97" y="367"/>
                  </a:moveTo>
                  <a:lnTo>
                    <a:pt x="142" y="367"/>
                  </a:lnTo>
                  <a:cubicBezTo>
                    <a:pt x="164" y="362"/>
                    <a:pt x="180" y="340"/>
                    <a:pt x="231" y="337"/>
                  </a:cubicBezTo>
                  <a:cubicBezTo>
                    <a:pt x="282" y="334"/>
                    <a:pt x="244" y="337"/>
                    <a:pt x="261" y="337"/>
                  </a:cubicBezTo>
                  <a:lnTo>
                    <a:pt x="303" y="340"/>
                  </a:lnTo>
                  <a:lnTo>
                    <a:pt x="324" y="367"/>
                  </a:lnTo>
                  <a:lnTo>
                    <a:pt x="324" y="322"/>
                  </a:lnTo>
                  <a:lnTo>
                    <a:pt x="369" y="276"/>
                  </a:lnTo>
                  <a:lnTo>
                    <a:pt x="414" y="276"/>
                  </a:lnTo>
                  <a:lnTo>
                    <a:pt x="324" y="231"/>
                  </a:lnTo>
                  <a:lnTo>
                    <a:pt x="291" y="277"/>
                  </a:lnTo>
                  <a:lnTo>
                    <a:pt x="188" y="276"/>
                  </a:lnTo>
                  <a:lnTo>
                    <a:pt x="233" y="231"/>
                  </a:lnTo>
                  <a:lnTo>
                    <a:pt x="233" y="185"/>
                  </a:lnTo>
                  <a:lnTo>
                    <a:pt x="278" y="185"/>
                  </a:lnTo>
                  <a:lnTo>
                    <a:pt x="321" y="163"/>
                  </a:lnTo>
                  <a:lnTo>
                    <a:pt x="393" y="202"/>
                  </a:lnTo>
                  <a:lnTo>
                    <a:pt x="438" y="160"/>
                  </a:lnTo>
                  <a:lnTo>
                    <a:pt x="462" y="106"/>
                  </a:lnTo>
                  <a:lnTo>
                    <a:pt x="456" y="82"/>
                  </a:lnTo>
                  <a:lnTo>
                    <a:pt x="504" y="67"/>
                  </a:lnTo>
                  <a:lnTo>
                    <a:pt x="501" y="34"/>
                  </a:lnTo>
                  <a:lnTo>
                    <a:pt x="465" y="10"/>
                  </a:lnTo>
                  <a:cubicBezTo>
                    <a:pt x="441" y="6"/>
                    <a:pt x="394" y="0"/>
                    <a:pt x="354" y="10"/>
                  </a:cubicBezTo>
                  <a:cubicBezTo>
                    <a:pt x="306" y="13"/>
                    <a:pt x="248" y="56"/>
                    <a:pt x="222" y="73"/>
                  </a:cubicBezTo>
                  <a:lnTo>
                    <a:pt x="195" y="103"/>
                  </a:lnTo>
                  <a:lnTo>
                    <a:pt x="147" y="106"/>
                  </a:lnTo>
                  <a:lnTo>
                    <a:pt x="81" y="130"/>
                  </a:lnTo>
                  <a:cubicBezTo>
                    <a:pt x="68" y="137"/>
                    <a:pt x="71" y="139"/>
                    <a:pt x="66" y="148"/>
                  </a:cubicBezTo>
                  <a:cubicBezTo>
                    <a:pt x="61" y="157"/>
                    <a:pt x="54" y="171"/>
                    <a:pt x="52" y="185"/>
                  </a:cubicBezTo>
                  <a:cubicBezTo>
                    <a:pt x="38" y="210"/>
                    <a:pt x="58" y="222"/>
                    <a:pt x="52" y="231"/>
                  </a:cubicBezTo>
                  <a:lnTo>
                    <a:pt x="15" y="241"/>
                  </a:lnTo>
                  <a:cubicBezTo>
                    <a:pt x="9" y="259"/>
                    <a:pt x="0" y="292"/>
                    <a:pt x="15" y="340"/>
                  </a:cubicBezTo>
                  <a:cubicBezTo>
                    <a:pt x="30" y="388"/>
                    <a:pt x="46" y="347"/>
                    <a:pt x="54" y="340"/>
                  </a:cubicBezTo>
                  <a:lnTo>
                    <a:pt x="60" y="298"/>
                  </a:lnTo>
                  <a:lnTo>
                    <a:pt x="147" y="301"/>
                  </a:lnTo>
                  <a:lnTo>
                    <a:pt x="132" y="331"/>
                  </a:lnTo>
                  <a:lnTo>
                    <a:pt x="87" y="337"/>
                  </a:lnTo>
                  <a:lnTo>
                    <a:pt x="97" y="367"/>
                  </a:lnTo>
                  <a:close/>
                </a:path>
              </a:pathLst>
            </a:custGeom>
            <a:solidFill>
              <a:srgbClr val="DDF2FF"/>
            </a:solidFill>
            <a:ln w="9525">
              <a:noFill/>
              <a:round/>
              <a:headEnd/>
              <a:tailEnd/>
            </a:ln>
            <a:effectLst/>
          </p:spPr>
          <p:txBody>
            <a:bodyPr/>
            <a:lstStyle/>
            <a:p>
              <a:endParaRPr lang="zh-CN" altLang="en-US"/>
            </a:p>
          </p:txBody>
        </p:sp>
        <p:sp>
          <p:nvSpPr>
            <p:cNvPr id="40982" name="Freeform 22"/>
            <p:cNvSpPr>
              <a:spLocks/>
            </p:cNvSpPr>
            <p:nvPr/>
          </p:nvSpPr>
          <p:spPr bwMode="ltGray">
            <a:xfrm>
              <a:off x="4118" y="960"/>
              <a:ext cx="174" cy="156"/>
            </a:xfrm>
            <a:custGeom>
              <a:avLst/>
              <a:gdLst/>
              <a:ahLst/>
              <a:cxnLst>
                <a:cxn ang="0">
                  <a:pos x="0" y="174"/>
                </a:cxn>
                <a:cxn ang="0">
                  <a:pos x="33" y="135"/>
                </a:cxn>
                <a:cxn ang="0">
                  <a:pos x="105" y="132"/>
                </a:cxn>
                <a:cxn ang="0">
                  <a:pos x="138" y="93"/>
                </a:cxn>
                <a:cxn ang="0">
                  <a:pos x="141" y="69"/>
                </a:cxn>
                <a:cxn ang="0">
                  <a:pos x="194" y="54"/>
                </a:cxn>
                <a:cxn ang="0">
                  <a:pos x="168" y="27"/>
                </a:cxn>
                <a:cxn ang="0">
                  <a:pos x="135" y="30"/>
                </a:cxn>
                <a:cxn ang="0">
                  <a:pos x="99" y="0"/>
                </a:cxn>
                <a:cxn ang="0">
                  <a:pos x="72" y="33"/>
                </a:cxn>
                <a:cxn ang="0">
                  <a:pos x="0" y="87"/>
                </a:cxn>
                <a:cxn ang="0">
                  <a:pos x="0" y="174"/>
                </a:cxn>
              </a:cxnLst>
              <a:rect l="0" t="0" r="r" b="b"/>
              <a:pathLst>
                <a:path w="194" h="174">
                  <a:moveTo>
                    <a:pt x="0" y="174"/>
                  </a:moveTo>
                  <a:lnTo>
                    <a:pt x="33" y="135"/>
                  </a:lnTo>
                  <a:lnTo>
                    <a:pt x="105" y="132"/>
                  </a:lnTo>
                  <a:lnTo>
                    <a:pt x="138" y="93"/>
                  </a:lnTo>
                  <a:lnTo>
                    <a:pt x="141" y="69"/>
                  </a:lnTo>
                  <a:lnTo>
                    <a:pt x="194" y="54"/>
                  </a:lnTo>
                  <a:lnTo>
                    <a:pt x="168" y="27"/>
                  </a:lnTo>
                  <a:lnTo>
                    <a:pt x="135" y="30"/>
                  </a:lnTo>
                  <a:lnTo>
                    <a:pt x="99" y="0"/>
                  </a:lnTo>
                  <a:lnTo>
                    <a:pt x="72" y="33"/>
                  </a:lnTo>
                  <a:lnTo>
                    <a:pt x="0" y="87"/>
                  </a:lnTo>
                  <a:lnTo>
                    <a:pt x="0" y="174"/>
                  </a:lnTo>
                  <a:close/>
                </a:path>
              </a:pathLst>
            </a:custGeom>
            <a:solidFill>
              <a:srgbClr val="DDF2FF"/>
            </a:solidFill>
            <a:ln w="9525">
              <a:noFill/>
              <a:round/>
              <a:headEnd/>
              <a:tailEnd/>
            </a:ln>
            <a:effectLst/>
          </p:spPr>
          <p:txBody>
            <a:bodyPr/>
            <a:lstStyle/>
            <a:p>
              <a:endParaRPr lang="zh-CN" altLang="en-US"/>
            </a:p>
          </p:txBody>
        </p:sp>
        <p:sp>
          <p:nvSpPr>
            <p:cNvPr id="40983" name="Freeform 23"/>
            <p:cNvSpPr>
              <a:spLocks/>
            </p:cNvSpPr>
            <p:nvPr/>
          </p:nvSpPr>
          <p:spPr bwMode="ltGray">
            <a:xfrm>
              <a:off x="2789" y="967"/>
              <a:ext cx="1460" cy="1790"/>
            </a:xfrm>
            <a:custGeom>
              <a:avLst/>
              <a:gdLst/>
              <a:ahLst/>
              <a:cxnLst>
                <a:cxn ang="0">
                  <a:pos x="1061" y="9"/>
                </a:cxn>
                <a:cxn ang="0">
                  <a:pos x="868" y="82"/>
                </a:cxn>
                <a:cxn ang="0">
                  <a:pos x="558" y="275"/>
                </a:cxn>
                <a:cxn ang="0">
                  <a:pos x="266" y="604"/>
                </a:cxn>
                <a:cxn ang="0">
                  <a:pos x="110" y="896"/>
                </a:cxn>
                <a:cxn ang="0">
                  <a:pos x="10" y="1271"/>
                </a:cxn>
                <a:cxn ang="0">
                  <a:pos x="19" y="1655"/>
                </a:cxn>
                <a:cxn ang="0">
                  <a:pos x="73" y="1786"/>
                </a:cxn>
                <a:cxn ang="0">
                  <a:pos x="145" y="1849"/>
                </a:cxn>
                <a:cxn ang="0">
                  <a:pos x="190" y="1996"/>
                </a:cxn>
                <a:cxn ang="0">
                  <a:pos x="214" y="1927"/>
                </a:cxn>
                <a:cxn ang="0">
                  <a:pos x="250" y="1819"/>
                </a:cxn>
                <a:cxn ang="0">
                  <a:pos x="277" y="1630"/>
                </a:cxn>
                <a:cxn ang="0">
                  <a:pos x="379" y="1525"/>
                </a:cxn>
                <a:cxn ang="0">
                  <a:pos x="385" y="1621"/>
                </a:cxn>
                <a:cxn ang="0">
                  <a:pos x="394" y="1696"/>
                </a:cxn>
                <a:cxn ang="0">
                  <a:pos x="352" y="1834"/>
                </a:cxn>
                <a:cxn ang="0">
                  <a:pos x="475" y="1609"/>
                </a:cxn>
                <a:cxn ang="0">
                  <a:pos x="526" y="1504"/>
                </a:cxn>
                <a:cxn ang="0">
                  <a:pos x="754" y="1507"/>
                </a:cxn>
                <a:cxn ang="0">
                  <a:pos x="823" y="1462"/>
                </a:cxn>
                <a:cxn ang="0">
                  <a:pos x="799" y="1549"/>
                </a:cxn>
                <a:cxn ang="0">
                  <a:pos x="868" y="1633"/>
                </a:cxn>
                <a:cxn ang="0">
                  <a:pos x="922" y="1462"/>
                </a:cxn>
                <a:cxn ang="0">
                  <a:pos x="763" y="1357"/>
                </a:cxn>
                <a:cxn ang="0">
                  <a:pos x="652" y="1288"/>
                </a:cxn>
                <a:cxn ang="0">
                  <a:pos x="670" y="1225"/>
                </a:cxn>
                <a:cxn ang="0">
                  <a:pos x="769" y="1180"/>
                </a:cxn>
                <a:cxn ang="0">
                  <a:pos x="958" y="1105"/>
                </a:cxn>
                <a:cxn ang="0">
                  <a:pos x="1042" y="1155"/>
                </a:cxn>
                <a:cxn ang="0">
                  <a:pos x="1147" y="1156"/>
                </a:cxn>
                <a:cxn ang="0">
                  <a:pos x="1261" y="1153"/>
                </a:cxn>
                <a:cxn ang="0">
                  <a:pos x="1147" y="1492"/>
                </a:cxn>
                <a:cxn ang="0">
                  <a:pos x="1261" y="1411"/>
                </a:cxn>
                <a:cxn ang="0">
                  <a:pos x="1279" y="1294"/>
                </a:cxn>
                <a:cxn ang="0">
                  <a:pos x="1384" y="1219"/>
                </a:cxn>
                <a:cxn ang="0">
                  <a:pos x="1420" y="1135"/>
                </a:cxn>
                <a:cxn ang="0">
                  <a:pos x="1552" y="1120"/>
                </a:cxn>
                <a:cxn ang="0">
                  <a:pos x="1618" y="1042"/>
                </a:cxn>
                <a:cxn ang="0">
                  <a:pos x="1555" y="1036"/>
                </a:cxn>
                <a:cxn ang="0">
                  <a:pos x="1483" y="958"/>
                </a:cxn>
                <a:cxn ang="0">
                  <a:pos x="1330" y="889"/>
                </a:cxn>
                <a:cxn ang="0">
                  <a:pos x="1177" y="913"/>
                </a:cxn>
                <a:cxn ang="0">
                  <a:pos x="1033" y="748"/>
                </a:cxn>
                <a:cxn ang="0">
                  <a:pos x="970" y="724"/>
                </a:cxn>
                <a:cxn ang="0">
                  <a:pos x="1039" y="676"/>
                </a:cxn>
                <a:cxn ang="0">
                  <a:pos x="979" y="631"/>
                </a:cxn>
                <a:cxn ang="0">
                  <a:pos x="913" y="592"/>
                </a:cxn>
                <a:cxn ang="0">
                  <a:pos x="861" y="520"/>
                </a:cxn>
                <a:cxn ang="0">
                  <a:pos x="868" y="445"/>
                </a:cxn>
                <a:cxn ang="0">
                  <a:pos x="994" y="481"/>
                </a:cxn>
                <a:cxn ang="0">
                  <a:pos x="913" y="436"/>
                </a:cxn>
                <a:cxn ang="0">
                  <a:pos x="919" y="391"/>
                </a:cxn>
                <a:cxn ang="0">
                  <a:pos x="1033" y="334"/>
                </a:cxn>
                <a:cxn ang="0">
                  <a:pos x="1048" y="277"/>
                </a:cxn>
                <a:cxn ang="0">
                  <a:pos x="1129" y="247"/>
                </a:cxn>
                <a:cxn ang="0">
                  <a:pos x="1174" y="136"/>
                </a:cxn>
                <a:cxn ang="0">
                  <a:pos x="1180" y="13"/>
                </a:cxn>
              </a:cxnLst>
              <a:rect l="0" t="0" r="r" b="b"/>
              <a:pathLst>
                <a:path w="1630" h="1996">
                  <a:moveTo>
                    <a:pt x="1125" y="0"/>
                  </a:moveTo>
                  <a:lnTo>
                    <a:pt x="1061" y="9"/>
                  </a:lnTo>
                  <a:lnTo>
                    <a:pt x="952" y="52"/>
                  </a:lnTo>
                  <a:lnTo>
                    <a:pt x="868" y="82"/>
                  </a:lnTo>
                  <a:lnTo>
                    <a:pt x="768" y="137"/>
                  </a:lnTo>
                  <a:lnTo>
                    <a:pt x="558" y="275"/>
                  </a:lnTo>
                  <a:lnTo>
                    <a:pt x="403" y="430"/>
                  </a:lnTo>
                  <a:lnTo>
                    <a:pt x="266" y="604"/>
                  </a:lnTo>
                  <a:cubicBezTo>
                    <a:pt x="226" y="660"/>
                    <a:pt x="189" y="720"/>
                    <a:pt x="163" y="769"/>
                  </a:cubicBezTo>
                  <a:cubicBezTo>
                    <a:pt x="135" y="828"/>
                    <a:pt x="129" y="844"/>
                    <a:pt x="110" y="896"/>
                  </a:cubicBezTo>
                  <a:lnTo>
                    <a:pt x="46" y="1079"/>
                  </a:lnTo>
                  <a:lnTo>
                    <a:pt x="10" y="1271"/>
                  </a:lnTo>
                  <a:lnTo>
                    <a:pt x="0" y="1445"/>
                  </a:lnTo>
                  <a:lnTo>
                    <a:pt x="19" y="1655"/>
                  </a:lnTo>
                  <a:lnTo>
                    <a:pt x="58" y="1735"/>
                  </a:lnTo>
                  <a:lnTo>
                    <a:pt x="73" y="1786"/>
                  </a:lnTo>
                  <a:lnTo>
                    <a:pt x="103" y="1777"/>
                  </a:lnTo>
                  <a:lnTo>
                    <a:pt x="145" y="1849"/>
                  </a:lnTo>
                  <a:lnTo>
                    <a:pt x="157" y="1957"/>
                  </a:lnTo>
                  <a:lnTo>
                    <a:pt x="190" y="1996"/>
                  </a:lnTo>
                  <a:lnTo>
                    <a:pt x="247" y="1993"/>
                  </a:lnTo>
                  <a:lnTo>
                    <a:pt x="214" y="1927"/>
                  </a:lnTo>
                  <a:lnTo>
                    <a:pt x="199" y="1834"/>
                  </a:lnTo>
                  <a:lnTo>
                    <a:pt x="250" y="1819"/>
                  </a:lnTo>
                  <a:lnTo>
                    <a:pt x="253" y="1705"/>
                  </a:lnTo>
                  <a:lnTo>
                    <a:pt x="277" y="1630"/>
                  </a:lnTo>
                  <a:lnTo>
                    <a:pt x="286" y="1591"/>
                  </a:lnTo>
                  <a:lnTo>
                    <a:pt x="379" y="1525"/>
                  </a:lnTo>
                  <a:lnTo>
                    <a:pt x="325" y="1627"/>
                  </a:lnTo>
                  <a:lnTo>
                    <a:pt x="385" y="1621"/>
                  </a:lnTo>
                  <a:lnTo>
                    <a:pt x="358" y="1666"/>
                  </a:lnTo>
                  <a:cubicBezTo>
                    <a:pt x="359" y="1678"/>
                    <a:pt x="395" y="1678"/>
                    <a:pt x="394" y="1696"/>
                  </a:cubicBezTo>
                  <a:cubicBezTo>
                    <a:pt x="393" y="1714"/>
                    <a:pt x="359" y="1754"/>
                    <a:pt x="352" y="1777"/>
                  </a:cubicBezTo>
                  <a:cubicBezTo>
                    <a:pt x="345" y="1800"/>
                    <a:pt x="330" y="1841"/>
                    <a:pt x="352" y="1834"/>
                  </a:cubicBezTo>
                  <a:cubicBezTo>
                    <a:pt x="374" y="1827"/>
                    <a:pt x="464" y="1769"/>
                    <a:pt x="484" y="1732"/>
                  </a:cubicBezTo>
                  <a:lnTo>
                    <a:pt x="475" y="1609"/>
                  </a:lnTo>
                  <a:lnTo>
                    <a:pt x="517" y="1558"/>
                  </a:lnTo>
                  <a:lnTo>
                    <a:pt x="526" y="1504"/>
                  </a:lnTo>
                  <a:lnTo>
                    <a:pt x="568" y="1570"/>
                  </a:lnTo>
                  <a:lnTo>
                    <a:pt x="754" y="1507"/>
                  </a:lnTo>
                  <a:lnTo>
                    <a:pt x="748" y="1438"/>
                  </a:lnTo>
                  <a:lnTo>
                    <a:pt x="823" y="1462"/>
                  </a:lnTo>
                  <a:lnTo>
                    <a:pt x="844" y="1513"/>
                  </a:lnTo>
                  <a:lnTo>
                    <a:pt x="799" y="1549"/>
                  </a:lnTo>
                  <a:cubicBezTo>
                    <a:pt x="793" y="1567"/>
                    <a:pt x="793" y="1585"/>
                    <a:pt x="808" y="1624"/>
                  </a:cubicBezTo>
                  <a:cubicBezTo>
                    <a:pt x="823" y="1663"/>
                    <a:pt x="859" y="1649"/>
                    <a:pt x="868" y="1633"/>
                  </a:cubicBezTo>
                  <a:lnTo>
                    <a:pt x="865" y="1528"/>
                  </a:lnTo>
                  <a:lnTo>
                    <a:pt x="922" y="1462"/>
                  </a:lnTo>
                  <a:lnTo>
                    <a:pt x="826" y="1417"/>
                  </a:lnTo>
                  <a:lnTo>
                    <a:pt x="763" y="1357"/>
                  </a:lnTo>
                  <a:lnTo>
                    <a:pt x="742" y="1300"/>
                  </a:lnTo>
                  <a:lnTo>
                    <a:pt x="652" y="1288"/>
                  </a:lnTo>
                  <a:lnTo>
                    <a:pt x="664" y="1255"/>
                  </a:lnTo>
                  <a:lnTo>
                    <a:pt x="670" y="1225"/>
                  </a:lnTo>
                  <a:lnTo>
                    <a:pt x="733" y="1222"/>
                  </a:lnTo>
                  <a:lnTo>
                    <a:pt x="769" y="1180"/>
                  </a:lnTo>
                  <a:lnTo>
                    <a:pt x="835" y="1090"/>
                  </a:lnTo>
                  <a:lnTo>
                    <a:pt x="958" y="1105"/>
                  </a:lnTo>
                  <a:lnTo>
                    <a:pt x="991" y="1153"/>
                  </a:lnTo>
                  <a:lnTo>
                    <a:pt x="1042" y="1155"/>
                  </a:lnTo>
                  <a:lnTo>
                    <a:pt x="1105" y="1090"/>
                  </a:lnTo>
                  <a:lnTo>
                    <a:pt x="1147" y="1156"/>
                  </a:lnTo>
                  <a:lnTo>
                    <a:pt x="1216" y="1132"/>
                  </a:lnTo>
                  <a:lnTo>
                    <a:pt x="1261" y="1153"/>
                  </a:lnTo>
                  <a:lnTo>
                    <a:pt x="1147" y="1360"/>
                  </a:lnTo>
                  <a:lnTo>
                    <a:pt x="1147" y="1492"/>
                  </a:lnTo>
                  <a:lnTo>
                    <a:pt x="1189" y="1492"/>
                  </a:lnTo>
                  <a:lnTo>
                    <a:pt x="1261" y="1411"/>
                  </a:lnTo>
                  <a:lnTo>
                    <a:pt x="1258" y="1327"/>
                  </a:lnTo>
                  <a:lnTo>
                    <a:pt x="1279" y="1294"/>
                  </a:lnTo>
                  <a:lnTo>
                    <a:pt x="1294" y="1243"/>
                  </a:lnTo>
                  <a:lnTo>
                    <a:pt x="1384" y="1219"/>
                  </a:lnTo>
                  <a:lnTo>
                    <a:pt x="1372" y="1162"/>
                  </a:lnTo>
                  <a:lnTo>
                    <a:pt x="1420" y="1135"/>
                  </a:lnTo>
                  <a:lnTo>
                    <a:pt x="1459" y="1117"/>
                  </a:lnTo>
                  <a:lnTo>
                    <a:pt x="1552" y="1120"/>
                  </a:lnTo>
                  <a:lnTo>
                    <a:pt x="1591" y="1063"/>
                  </a:lnTo>
                  <a:lnTo>
                    <a:pt x="1618" y="1042"/>
                  </a:lnTo>
                  <a:lnTo>
                    <a:pt x="1630" y="1024"/>
                  </a:lnTo>
                  <a:lnTo>
                    <a:pt x="1555" y="1036"/>
                  </a:lnTo>
                  <a:lnTo>
                    <a:pt x="1555" y="985"/>
                  </a:lnTo>
                  <a:lnTo>
                    <a:pt x="1483" y="958"/>
                  </a:lnTo>
                  <a:lnTo>
                    <a:pt x="1459" y="985"/>
                  </a:lnTo>
                  <a:lnTo>
                    <a:pt x="1330" y="889"/>
                  </a:lnTo>
                  <a:lnTo>
                    <a:pt x="1276" y="931"/>
                  </a:lnTo>
                  <a:lnTo>
                    <a:pt x="1177" y="913"/>
                  </a:lnTo>
                  <a:lnTo>
                    <a:pt x="1186" y="841"/>
                  </a:lnTo>
                  <a:lnTo>
                    <a:pt x="1033" y="748"/>
                  </a:lnTo>
                  <a:lnTo>
                    <a:pt x="970" y="763"/>
                  </a:lnTo>
                  <a:lnTo>
                    <a:pt x="970" y="724"/>
                  </a:lnTo>
                  <a:lnTo>
                    <a:pt x="1003" y="685"/>
                  </a:lnTo>
                  <a:lnTo>
                    <a:pt x="1039" y="676"/>
                  </a:lnTo>
                  <a:lnTo>
                    <a:pt x="1006" y="619"/>
                  </a:lnTo>
                  <a:lnTo>
                    <a:pt x="979" y="631"/>
                  </a:lnTo>
                  <a:lnTo>
                    <a:pt x="979" y="574"/>
                  </a:lnTo>
                  <a:lnTo>
                    <a:pt x="913" y="592"/>
                  </a:lnTo>
                  <a:lnTo>
                    <a:pt x="904" y="514"/>
                  </a:lnTo>
                  <a:lnTo>
                    <a:pt x="861" y="520"/>
                  </a:lnTo>
                  <a:lnTo>
                    <a:pt x="816" y="430"/>
                  </a:lnTo>
                  <a:lnTo>
                    <a:pt x="868" y="445"/>
                  </a:lnTo>
                  <a:lnTo>
                    <a:pt x="910" y="484"/>
                  </a:lnTo>
                  <a:lnTo>
                    <a:pt x="994" y="481"/>
                  </a:lnTo>
                  <a:lnTo>
                    <a:pt x="967" y="433"/>
                  </a:lnTo>
                  <a:lnTo>
                    <a:pt x="913" y="436"/>
                  </a:lnTo>
                  <a:lnTo>
                    <a:pt x="877" y="400"/>
                  </a:lnTo>
                  <a:lnTo>
                    <a:pt x="919" y="391"/>
                  </a:lnTo>
                  <a:lnTo>
                    <a:pt x="970" y="397"/>
                  </a:lnTo>
                  <a:lnTo>
                    <a:pt x="1033" y="334"/>
                  </a:lnTo>
                  <a:lnTo>
                    <a:pt x="1000" y="289"/>
                  </a:lnTo>
                  <a:lnTo>
                    <a:pt x="1048" y="277"/>
                  </a:lnTo>
                  <a:lnTo>
                    <a:pt x="1144" y="283"/>
                  </a:lnTo>
                  <a:lnTo>
                    <a:pt x="1129" y="247"/>
                  </a:lnTo>
                  <a:lnTo>
                    <a:pt x="1171" y="205"/>
                  </a:lnTo>
                  <a:lnTo>
                    <a:pt x="1174" y="136"/>
                  </a:lnTo>
                  <a:lnTo>
                    <a:pt x="1222" y="46"/>
                  </a:lnTo>
                  <a:lnTo>
                    <a:pt x="1180" y="13"/>
                  </a:lnTo>
                  <a:lnTo>
                    <a:pt x="1125" y="0"/>
                  </a:lnTo>
                  <a:close/>
                </a:path>
              </a:pathLst>
            </a:custGeom>
            <a:solidFill>
              <a:srgbClr val="DDF2FF"/>
            </a:solidFill>
            <a:ln w="9525">
              <a:noFill/>
              <a:round/>
              <a:headEnd/>
              <a:tailEnd/>
            </a:ln>
            <a:effectLst/>
          </p:spPr>
          <p:txBody>
            <a:bodyPr/>
            <a:lstStyle/>
            <a:p>
              <a:endParaRPr lang="zh-CN" altLang="en-US"/>
            </a:p>
          </p:txBody>
        </p:sp>
        <p:sp>
          <p:nvSpPr>
            <p:cNvPr id="40984" name="Freeform 24"/>
            <p:cNvSpPr>
              <a:spLocks/>
            </p:cNvSpPr>
            <p:nvPr/>
          </p:nvSpPr>
          <p:spPr bwMode="ltGray">
            <a:xfrm>
              <a:off x="3747" y="3265"/>
              <a:ext cx="400" cy="295"/>
            </a:xfrm>
            <a:custGeom>
              <a:avLst/>
              <a:gdLst/>
              <a:ahLst/>
              <a:cxnLst>
                <a:cxn ang="0">
                  <a:pos x="0" y="162"/>
                </a:cxn>
                <a:cxn ang="0">
                  <a:pos x="0" y="258"/>
                </a:cxn>
                <a:cxn ang="0">
                  <a:pos x="109" y="295"/>
                </a:cxn>
                <a:cxn ang="0">
                  <a:pos x="183" y="309"/>
                </a:cxn>
                <a:cxn ang="0">
                  <a:pos x="240" y="318"/>
                </a:cxn>
                <a:cxn ang="0">
                  <a:pos x="318" y="327"/>
                </a:cxn>
                <a:cxn ang="0">
                  <a:pos x="414" y="324"/>
                </a:cxn>
                <a:cxn ang="0">
                  <a:pos x="427" y="295"/>
                </a:cxn>
                <a:cxn ang="0">
                  <a:pos x="382" y="250"/>
                </a:cxn>
                <a:cxn ang="0">
                  <a:pos x="382" y="204"/>
                </a:cxn>
                <a:cxn ang="0">
                  <a:pos x="309" y="159"/>
                </a:cxn>
                <a:cxn ang="0">
                  <a:pos x="315" y="90"/>
                </a:cxn>
                <a:cxn ang="0">
                  <a:pos x="255" y="57"/>
                </a:cxn>
                <a:cxn ang="0">
                  <a:pos x="246" y="114"/>
                </a:cxn>
                <a:cxn ang="0">
                  <a:pos x="204" y="84"/>
                </a:cxn>
                <a:cxn ang="0">
                  <a:pos x="168" y="99"/>
                </a:cxn>
                <a:cxn ang="0">
                  <a:pos x="180" y="48"/>
                </a:cxn>
                <a:cxn ang="0">
                  <a:pos x="111" y="36"/>
                </a:cxn>
                <a:cxn ang="0">
                  <a:pos x="109" y="114"/>
                </a:cxn>
                <a:cxn ang="0">
                  <a:pos x="144" y="186"/>
                </a:cxn>
                <a:cxn ang="0">
                  <a:pos x="75" y="195"/>
                </a:cxn>
                <a:cxn ang="0">
                  <a:pos x="36" y="162"/>
                </a:cxn>
                <a:cxn ang="0">
                  <a:pos x="0" y="162"/>
                </a:cxn>
              </a:cxnLst>
              <a:rect l="0" t="0" r="r" b="b"/>
              <a:pathLst>
                <a:path w="446" h="329">
                  <a:moveTo>
                    <a:pt x="0" y="162"/>
                  </a:moveTo>
                  <a:lnTo>
                    <a:pt x="0" y="258"/>
                  </a:lnTo>
                  <a:lnTo>
                    <a:pt x="109" y="295"/>
                  </a:lnTo>
                  <a:lnTo>
                    <a:pt x="183" y="309"/>
                  </a:lnTo>
                  <a:lnTo>
                    <a:pt x="240" y="318"/>
                  </a:lnTo>
                  <a:lnTo>
                    <a:pt x="318" y="327"/>
                  </a:lnTo>
                  <a:lnTo>
                    <a:pt x="414" y="324"/>
                  </a:lnTo>
                  <a:cubicBezTo>
                    <a:pt x="432" y="319"/>
                    <a:pt x="446" y="329"/>
                    <a:pt x="427" y="295"/>
                  </a:cubicBezTo>
                  <a:cubicBezTo>
                    <a:pt x="408" y="261"/>
                    <a:pt x="389" y="265"/>
                    <a:pt x="382" y="250"/>
                  </a:cubicBezTo>
                  <a:lnTo>
                    <a:pt x="382" y="204"/>
                  </a:lnTo>
                  <a:lnTo>
                    <a:pt x="309" y="159"/>
                  </a:lnTo>
                  <a:cubicBezTo>
                    <a:pt x="298" y="140"/>
                    <a:pt x="333" y="144"/>
                    <a:pt x="315" y="90"/>
                  </a:cubicBezTo>
                  <a:cubicBezTo>
                    <a:pt x="297" y="36"/>
                    <a:pt x="266" y="53"/>
                    <a:pt x="255" y="57"/>
                  </a:cubicBezTo>
                  <a:lnTo>
                    <a:pt x="246" y="114"/>
                  </a:lnTo>
                  <a:lnTo>
                    <a:pt x="204" y="84"/>
                  </a:lnTo>
                  <a:lnTo>
                    <a:pt x="168" y="99"/>
                  </a:lnTo>
                  <a:lnTo>
                    <a:pt x="180" y="48"/>
                  </a:lnTo>
                  <a:cubicBezTo>
                    <a:pt x="171" y="38"/>
                    <a:pt x="135" y="0"/>
                    <a:pt x="111" y="36"/>
                  </a:cubicBezTo>
                  <a:cubicBezTo>
                    <a:pt x="87" y="72"/>
                    <a:pt x="104" y="89"/>
                    <a:pt x="109" y="114"/>
                  </a:cubicBezTo>
                  <a:lnTo>
                    <a:pt x="144" y="186"/>
                  </a:lnTo>
                  <a:lnTo>
                    <a:pt x="75" y="195"/>
                  </a:lnTo>
                  <a:lnTo>
                    <a:pt x="36" y="162"/>
                  </a:lnTo>
                  <a:lnTo>
                    <a:pt x="0" y="162"/>
                  </a:lnTo>
                  <a:close/>
                </a:path>
              </a:pathLst>
            </a:custGeom>
            <a:solidFill>
              <a:srgbClr val="DDF2FF"/>
            </a:solidFill>
            <a:ln w="9525">
              <a:noFill/>
              <a:round/>
              <a:headEnd/>
              <a:tailEnd/>
            </a:ln>
            <a:effectLst/>
          </p:spPr>
          <p:txBody>
            <a:bodyPr/>
            <a:lstStyle/>
            <a:p>
              <a:endParaRPr lang="zh-CN" altLang="en-US"/>
            </a:p>
          </p:txBody>
        </p:sp>
        <p:sp>
          <p:nvSpPr>
            <p:cNvPr id="40985" name="Freeform 25"/>
            <p:cNvSpPr>
              <a:spLocks/>
            </p:cNvSpPr>
            <p:nvPr/>
          </p:nvSpPr>
          <p:spPr bwMode="ltGray">
            <a:xfrm>
              <a:off x="3653" y="3182"/>
              <a:ext cx="395" cy="131"/>
            </a:xfrm>
            <a:custGeom>
              <a:avLst/>
              <a:gdLst/>
              <a:ahLst/>
              <a:cxnLst>
                <a:cxn ang="0">
                  <a:pos x="6" y="78"/>
                </a:cxn>
                <a:cxn ang="0">
                  <a:pos x="60" y="141"/>
                </a:cxn>
                <a:cxn ang="0">
                  <a:pos x="169" y="110"/>
                </a:cxn>
                <a:cxn ang="0">
                  <a:pos x="216" y="66"/>
                </a:cxn>
                <a:cxn ang="0">
                  <a:pos x="260" y="110"/>
                </a:cxn>
                <a:cxn ang="0">
                  <a:pos x="303" y="99"/>
                </a:cxn>
                <a:cxn ang="0">
                  <a:pos x="351" y="110"/>
                </a:cxn>
                <a:cxn ang="0">
                  <a:pos x="351" y="64"/>
                </a:cxn>
                <a:cxn ang="0">
                  <a:pos x="384" y="30"/>
                </a:cxn>
                <a:cxn ang="0">
                  <a:pos x="402" y="60"/>
                </a:cxn>
                <a:cxn ang="0">
                  <a:pos x="429" y="18"/>
                </a:cxn>
                <a:cxn ang="0">
                  <a:pos x="378" y="0"/>
                </a:cxn>
                <a:cxn ang="0">
                  <a:pos x="305" y="64"/>
                </a:cxn>
                <a:cxn ang="0">
                  <a:pos x="237" y="12"/>
                </a:cxn>
                <a:cxn ang="0">
                  <a:pos x="192" y="54"/>
                </a:cxn>
                <a:cxn ang="0">
                  <a:pos x="144" y="75"/>
                </a:cxn>
                <a:cxn ang="0">
                  <a:pos x="129" y="84"/>
                </a:cxn>
                <a:cxn ang="0">
                  <a:pos x="108" y="78"/>
                </a:cxn>
                <a:cxn ang="0">
                  <a:pos x="60" y="54"/>
                </a:cxn>
                <a:cxn ang="0">
                  <a:pos x="6" y="78"/>
                </a:cxn>
              </a:cxnLst>
              <a:rect l="0" t="0" r="r" b="b"/>
              <a:pathLst>
                <a:path w="441" h="146">
                  <a:moveTo>
                    <a:pt x="6" y="78"/>
                  </a:moveTo>
                  <a:cubicBezTo>
                    <a:pt x="0" y="90"/>
                    <a:pt x="33" y="136"/>
                    <a:pt x="60" y="141"/>
                  </a:cubicBezTo>
                  <a:cubicBezTo>
                    <a:pt x="87" y="146"/>
                    <a:pt x="143" y="123"/>
                    <a:pt x="169" y="110"/>
                  </a:cubicBezTo>
                  <a:lnTo>
                    <a:pt x="216" y="66"/>
                  </a:lnTo>
                  <a:lnTo>
                    <a:pt x="260" y="110"/>
                  </a:lnTo>
                  <a:lnTo>
                    <a:pt x="303" y="99"/>
                  </a:lnTo>
                  <a:lnTo>
                    <a:pt x="351" y="110"/>
                  </a:lnTo>
                  <a:lnTo>
                    <a:pt x="351" y="64"/>
                  </a:lnTo>
                  <a:lnTo>
                    <a:pt x="384" y="30"/>
                  </a:lnTo>
                  <a:cubicBezTo>
                    <a:pt x="392" y="29"/>
                    <a:pt x="363" y="66"/>
                    <a:pt x="402" y="60"/>
                  </a:cubicBezTo>
                  <a:cubicBezTo>
                    <a:pt x="441" y="54"/>
                    <a:pt x="433" y="28"/>
                    <a:pt x="429" y="18"/>
                  </a:cubicBezTo>
                  <a:lnTo>
                    <a:pt x="378" y="0"/>
                  </a:lnTo>
                  <a:lnTo>
                    <a:pt x="305" y="64"/>
                  </a:lnTo>
                  <a:lnTo>
                    <a:pt x="237" y="12"/>
                  </a:lnTo>
                  <a:lnTo>
                    <a:pt x="192" y="54"/>
                  </a:lnTo>
                  <a:lnTo>
                    <a:pt x="144" y="75"/>
                  </a:lnTo>
                  <a:lnTo>
                    <a:pt x="129" y="84"/>
                  </a:lnTo>
                  <a:lnTo>
                    <a:pt x="108" y="78"/>
                  </a:lnTo>
                  <a:cubicBezTo>
                    <a:pt x="97" y="73"/>
                    <a:pt x="99" y="60"/>
                    <a:pt x="60" y="54"/>
                  </a:cubicBezTo>
                  <a:cubicBezTo>
                    <a:pt x="21" y="48"/>
                    <a:pt x="17" y="73"/>
                    <a:pt x="6" y="78"/>
                  </a:cubicBezTo>
                  <a:close/>
                </a:path>
              </a:pathLst>
            </a:custGeom>
            <a:solidFill>
              <a:srgbClr val="DDF2FF"/>
            </a:solidFill>
            <a:ln w="9525">
              <a:noFill/>
              <a:round/>
              <a:headEnd/>
              <a:tailEnd/>
            </a:ln>
            <a:effectLst/>
          </p:spPr>
          <p:txBody>
            <a:bodyPr/>
            <a:lstStyle/>
            <a:p>
              <a:endParaRPr lang="zh-CN" altLang="en-US"/>
            </a:p>
          </p:txBody>
        </p:sp>
        <p:sp>
          <p:nvSpPr>
            <p:cNvPr id="40986" name="Freeform 26"/>
            <p:cNvSpPr>
              <a:spLocks/>
            </p:cNvSpPr>
            <p:nvPr/>
          </p:nvSpPr>
          <p:spPr bwMode="ltGray">
            <a:xfrm>
              <a:off x="2944" y="2778"/>
              <a:ext cx="134" cy="178"/>
            </a:xfrm>
            <a:custGeom>
              <a:avLst/>
              <a:gdLst/>
              <a:ahLst/>
              <a:cxnLst>
                <a:cxn ang="0">
                  <a:pos x="0" y="0"/>
                </a:cxn>
                <a:cxn ang="0">
                  <a:pos x="15" y="63"/>
                </a:cxn>
                <a:cxn ang="0">
                  <a:pos x="45" y="120"/>
                </a:cxn>
                <a:cxn ang="0">
                  <a:pos x="90" y="186"/>
                </a:cxn>
                <a:cxn ang="0">
                  <a:pos x="123" y="198"/>
                </a:cxn>
                <a:cxn ang="0">
                  <a:pos x="150" y="162"/>
                </a:cxn>
                <a:cxn ang="0">
                  <a:pos x="114" y="162"/>
                </a:cxn>
                <a:cxn ang="0">
                  <a:pos x="111" y="102"/>
                </a:cxn>
                <a:cxn ang="0">
                  <a:pos x="78" y="84"/>
                </a:cxn>
                <a:cxn ang="0">
                  <a:pos x="99" y="21"/>
                </a:cxn>
                <a:cxn ang="0">
                  <a:pos x="48" y="36"/>
                </a:cxn>
                <a:cxn ang="0">
                  <a:pos x="0" y="0"/>
                </a:cxn>
              </a:cxnLst>
              <a:rect l="0" t="0" r="r" b="b"/>
              <a:pathLst>
                <a:path w="150" h="198">
                  <a:moveTo>
                    <a:pt x="0" y="0"/>
                  </a:moveTo>
                  <a:lnTo>
                    <a:pt x="15" y="63"/>
                  </a:lnTo>
                  <a:lnTo>
                    <a:pt x="45" y="120"/>
                  </a:lnTo>
                  <a:lnTo>
                    <a:pt x="90" y="186"/>
                  </a:lnTo>
                  <a:lnTo>
                    <a:pt x="123" y="198"/>
                  </a:lnTo>
                  <a:lnTo>
                    <a:pt x="150" y="162"/>
                  </a:lnTo>
                  <a:lnTo>
                    <a:pt x="114" y="162"/>
                  </a:lnTo>
                  <a:lnTo>
                    <a:pt x="111" y="102"/>
                  </a:lnTo>
                  <a:lnTo>
                    <a:pt x="78" y="84"/>
                  </a:lnTo>
                  <a:lnTo>
                    <a:pt x="99" y="21"/>
                  </a:lnTo>
                  <a:lnTo>
                    <a:pt x="48" y="36"/>
                  </a:lnTo>
                  <a:lnTo>
                    <a:pt x="0" y="0"/>
                  </a:lnTo>
                  <a:close/>
                </a:path>
              </a:pathLst>
            </a:custGeom>
            <a:solidFill>
              <a:srgbClr val="DDF2FF"/>
            </a:solidFill>
            <a:ln w="9525">
              <a:noFill/>
              <a:round/>
              <a:headEnd/>
              <a:tailEnd/>
            </a:ln>
            <a:effectLst/>
          </p:spPr>
          <p:txBody>
            <a:bodyPr/>
            <a:lstStyle/>
            <a:p>
              <a:endParaRPr lang="zh-CN" altLang="en-US"/>
            </a:p>
          </p:txBody>
        </p:sp>
        <p:sp>
          <p:nvSpPr>
            <p:cNvPr id="40987" name="Freeform 27"/>
            <p:cNvSpPr>
              <a:spLocks/>
            </p:cNvSpPr>
            <p:nvPr/>
          </p:nvSpPr>
          <p:spPr bwMode="ltGray">
            <a:xfrm>
              <a:off x="3074" y="2697"/>
              <a:ext cx="80" cy="263"/>
            </a:xfrm>
            <a:custGeom>
              <a:avLst/>
              <a:gdLst/>
              <a:ahLst/>
              <a:cxnLst>
                <a:cxn ang="0">
                  <a:pos x="56" y="0"/>
                </a:cxn>
                <a:cxn ang="0">
                  <a:pos x="29" y="78"/>
                </a:cxn>
                <a:cxn ang="0">
                  <a:pos x="2" y="111"/>
                </a:cxn>
                <a:cxn ang="0">
                  <a:pos x="0" y="157"/>
                </a:cxn>
                <a:cxn ang="0">
                  <a:pos x="35" y="162"/>
                </a:cxn>
                <a:cxn ang="0">
                  <a:pos x="45" y="202"/>
                </a:cxn>
                <a:cxn ang="0">
                  <a:pos x="17" y="231"/>
                </a:cxn>
                <a:cxn ang="0">
                  <a:pos x="65" y="291"/>
                </a:cxn>
                <a:cxn ang="0">
                  <a:pos x="90" y="293"/>
                </a:cxn>
                <a:cxn ang="0">
                  <a:pos x="62" y="261"/>
                </a:cxn>
                <a:cxn ang="0">
                  <a:pos x="71" y="177"/>
                </a:cxn>
                <a:cxn ang="0">
                  <a:pos x="45" y="157"/>
                </a:cxn>
                <a:cxn ang="0">
                  <a:pos x="29" y="129"/>
                </a:cxn>
                <a:cxn ang="0">
                  <a:pos x="56" y="93"/>
                </a:cxn>
                <a:cxn ang="0">
                  <a:pos x="90" y="66"/>
                </a:cxn>
                <a:cxn ang="0">
                  <a:pos x="56" y="0"/>
                </a:cxn>
              </a:cxnLst>
              <a:rect l="0" t="0" r="r" b="b"/>
              <a:pathLst>
                <a:path w="90" h="293">
                  <a:moveTo>
                    <a:pt x="56" y="0"/>
                  </a:moveTo>
                  <a:lnTo>
                    <a:pt x="29" y="78"/>
                  </a:lnTo>
                  <a:lnTo>
                    <a:pt x="2" y="111"/>
                  </a:lnTo>
                  <a:lnTo>
                    <a:pt x="0" y="157"/>
                  </a:lnTo>
                  <a:lnTo>
                    <a:pt x="35" y="162"/>
                  </a:lnTo>
                  <a:lnTo>
                    <a:pt x="45" y="202"/>
                  </a:lnTo>
                  <a:lnTo>
                    <a:pt x="17" y="231"/>
                  </a:lnTo>
                  <a:lnTo>
                    <a:pt x="65" y="291"/>
                  </a:lnTo>
                  <a:lnTo>
                    <a:pt x="90" y="293"/>
                  </a:lnTo>
                  <a:lnTo>
                    <a:pt x="62" y="261"/>
                  </a:lnTo>
                  <a:lnTo>
                    <a:pt x="71" y="177"/>
                  </a:lnTo>
                  <a:lnTo>
                    <a:pt x="45" y="157"/>
                  </a:lnTo>
                  <a:lnTo>
                    <a:pt x="29" y="129"/>
                  </a:lnTo>
                  <a:lnTo>
                    <a:pt x="56" y="93"/>
                  </a:lnTo>
                  <a:lnTo>
                    <a:pt x="90" y="66"/>
                  </a:lnTo>
                  <a:lnTo>
                    <a:pt x="56" y="0"/>
                  </a:lnTo>
                  <a:close/>
                </a:path>
              </a:pathLst>
            </a:custGeom>
            <a:solidFill>
              <a:srgbClr val="DDF2FF"/>
            </a:solidFill>
            <a:ln w="9525">
              <a:noFill/>
              <a:round/>
              <a:headEnd/>
              <a:tailEnd/>
            </a:ln>
            <a:effectLst/>
          </p:spPr>
          <p:txBody>
            <a:bodyPr/>
            <a:lstStyle/>
            <a:p>
              <a:endParaRPr lang="zh-CN" altLang="en-US"/>
            </a:p>
          </p:txBody>
        </p:sp>
        <p:sp>
          <p:nvSpPr>
            <p:cNvPr id="40988" name="Freeform 28"/>
            <p:cNvSpPr>
              <a:spLocks/>
            </p:cNvSpPr>
            <p:nvPr/>
          </p:nvSpPr>
          <p:spPr bwMode="ltGray">
            <a:xfrm>
              <a:off x="3194" y="2490"/>
              <a:ext cx="258" cy="224"/>
            </a:xfrm>
            <a:custGeom>
              <a:avLst/>
              <a:gdLst/>
              <a:ahLst/>
              <a:cxnLst>
                <a:cxn ang="0">
                  <a:pos x="0" y="249"/>
                </a:cxn>
                <a:cxn ang="0">
                  <a:pos x="12" y="213"/>
                </a:cxn>
                <a:cxn ang="0">
                  <a:pos x="66" y="216"/>
                </a:cxn>
                <a:cxn ang="0">
                  <a:pos x="69" y="180"/>
                </a:cxn>
                <a:cxn ang="0">
                  <a:pos x="156" y="147"/>
                </a:cxn>
                <a:cxn ang="0">
                  <a:pos x="183" y="161"/>
                </a:cxn>
                <a:cxn ang="0">
                  <a:pos x="171" y="15"/>
                </a:cxn>
                <a:cxn ang="0">
                  <a:pos x="228" y="0"/>
                </a:cxn>
                <a:cxn ang="0">
                  <a:pos x="288" y="45"/>
                </a:cxn>
                <a:cxn ang="0">
                  <a:pos x="246" y="39"/>
                </a:cxn>
                <a:cxn ang="0">
                  <a:pos x="219" y="63"/>
                </a:cxn>
                <a:cxn ang="0">
                  <a:pos x="243" y="150"/>
                </a:cxn>
                <a:cxn ang="0">
                  <a:pos x="183" y="206"/>
                </a:cxn>
                <a:cxn ang="0">
                  <a:pos x="0" y="249"/>
                </a:cxn>
              </a:cxnLst>
              <a:rect l="0" t="0" r="r" b="b"/>
              <a:pathLst>
                <a:path w="288" h="249">
                  <a:moveTo>
                    <a:pt x="0" y="249"/>
                  </a:moveTo>
                  <a:lnTo>
                    <a:pt x="12" y="213"/>
                  </a:lnTo>
                  <a:lnTo>
                    <a:pt x="66" y="216"/>
                  </a:lnTo>
                  <a:lnTo>
                    <a:pt x="69" y="180"/>
                  </a:lnTo>
                  <a:lnTo>
                    <a:pt x="156" y="147"/>
                  </a:lnTo>
                  <a:lnTo>
                    <a:pt x="183" y="161"/>
                  </a:lnTo>
                  <a:lnTo>
                    <a:pt x="171" y="15"/>
                  </a:lnTo>
                  <a:lnTo>
                    <a:pt x="228" y="0"/>
                  </a:lnTo>
                  <a:lnTo>
                    <a:pt x="288" y="45"/>
                  </a:lnTo>
                  <a:lnTo>
                    <a:pt x="246" y="39"/>
                  </a:lnTo>
                  <a:lnTo>
                    <a:pt x="219" y="63"/>
                  </a:lnTo>
                  <a:lnTo>
                    <a:pt x="243" y="150"/>
                  </a:lnTo>
                  <a:lnTo>
                    <a:pt x="183" y="206"/>
                  </a:lnTo>
                  <a:lnTo>
                    <a:pt x="0" y="249"/>
                  </a:lnTo>
                  <a:close/>
                </a:path>
              </a:pathLst>
            </a:custGeom>
            <a:solidFill>
              <a:srgbClr val="DDF2FF"/>
            </a:solidFill>
            <a:ln w="9525">
              <a:noFill/>
              <a:round/>
              <a:headEnd/>
              <a:tailEnd/>
            </a:ln>
            <a:effectLst/>
          </p:spPr>
          <p:txBody>
            <a:bodyPr/>
            <a:lstStyle/>
            <a:p>
              <a:endParaRPr lang="zh-CN" altLang="en-US"/>
            </a:p>
          </p:txBody>
        </p:sp>
        <p:sp>
          <p:nvSpPr>
            <p:cNvPr id="40989" name="AutoShape 29"/>
            <p:cNvSpPr>
              <a:spLocks noChangeArrowheads="1"/>
            </p:cNvSpPr>
            <p:nvPr/>
          </p:nvSpPr>
          <p:spPr bwMode="ltGray">
            <a:xfrm rot="-32400000">
              <a:off x="3561" y="1130"/>
              <a:ext cx="812" cy="610"/>
            </a:xfrm>
            <a:custGeom>
              <a:avLst/>
              <a:gdLst>
                <a:gd name="G0" fmla="+- 1492 0 0"/>
                <a:gd name="G1" fmla="+- 21600 0 1492"/>
                <a:gd name="G2" fmla="+- 21600 0 1492"/>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492" y="10800"/>
                  </a:moveTo>
                  <a:cubicBezTo>
                    <a:pt x="1492" y="15941"/>
                    <a:pt x="5659" y="20108"/>
                    <a:pt x="10800" y="20108"/>
                  </a:cubicBezTo>
                  <a:cubicBezTo>
                    <a:pt x="15941" y="20108"/>
                    <a:pt x="20108" y="15941"/>
                    <a:pt x="20108" y="10800"/>
                  </a:cubicBezTo>
                  <a:cubicBezTo>
                    <a:pt x="20108" y="5659"/>
                    <a:pt x="15941" y="1492"/>
                    <a:pt x="10800" y="1492"/>
                  </a:cubicBezTo>
                  <a:cubicBezTo>
                    <a:pt x="5659" y="1492"/>
                    <a:pt x="1492" y="5659"/>
                    <a:pt x="1492" y="10800"/>
                  </a:cubicBezTo>
                  <a:close/>
                </a:path>
              </a:pathLst>
            </a:custGeom>
            <a:solidFill>
              <a:srgbClr val="DDF2FF"/>
            </a:solidFill>
            <a:ln w="9525">
              <a:noFill/>
              <a:round/>
              <a:headEnd/>
              <a:tailEnd/>
            </a:ln>
            <a:effectLst/>
          </p:spPr>
          <p:txBody>
            <a:bodyPr wrap="none" anchor="ctr"/>
            <a:lstStyle/>
            <a:p>
              <a:endParaRPr lang="zh-CN" altLang="en-US"/>
            </a:p>
          </p:txBody>
        </p:sp>
      </p:grpSp>
      <p:sp>
        <p:nvSpPr>
          <p:cNvPr id="40990" name="Rectangle 30"/>
          <p:cNvSpPr>
            <a:spLocks noChangeArrowheads="1"/>
          </p:cNvSpPr>
          <p:nvPr/>
        </p:nvSpPr>
        <p:spPr bwMode="auto">
          <a:xfrm>
            <a:off x="1331913" y="2852738"/>
            <a:ext cx="6840537" cy="1366837"/>
          </a:xfrm>
          <a:prstGeom prst="rect">
            <a:avLst/>
          </a:prstGeom>
          <a:noFill/>
          <a:ln w="9525">
            <a:noFill/>
            <a:miter lim="800000"/>
            <a:headEnd/>
            <a:tailEnd/>
          </a:ln>
          <a:effectLst/>
        </p:spPr>
        <p:txBody>
          <a:bodyPr/>
          <a:lstStyle/>
          <a:p>
            <a:pPr algn="ctr" eaLnBrk="1" hangingPunct="1"/>
            <a:r>
              <a:rPr lang="zh-CN" altLang="en-US" sz="6000" b="1" u="sng" dirty="0" smtClean="0">
                <a:effectLst>
                  <a:outerShdw blurRad="38100" dist="38100" dir="2700000" algn="tl">
                    <a:srgbClr val="C0C0C0"/>
                  </a:outerShdw>
                </a:effectLst>
                <a:latin typeface="Verdana" pitchFamily="34" charset="0"/>
                <a:ea typeface="굴림" pitchFamily="50" charset="-127"/>
              </a:rPr>
              <a:t>祝大家</a:t>
            </a:r>
            <a:r>
              <a:rPr lang="zh-CN" altLang="en-US" sz="6000" b="1" u="sng" smtClean="0">
                <a:effectLst>
                  <a:outerShdw blurRad="38100" dist="38100" dir="2700000" algn="tl">
                    <a:srgbClr val="C0C0C0"/>
                  </a:outerShdw>
                </a:effectLst>
                <a:latin typeface="Verdana" pitchFamily="34" charset="0"/>
                <a:ea typeface="굴림" pitchFamily="50" charset="-127"/>
              </a:rPr>
              <a:t>学习进步</a:t>
            </a:r>
            <a:r>
              <a:rPr lang="en-US" altLang="ko-KR" sz="6000" b="1" u="sng" smtClean="0">
                <a:solidFill>
                  <a:schemeClr val="accent1"/>
                </a:solidFill>
                <a:effectLst>
                  <a:outerShdw blurRad="38100" dist="38100" dir="2700000" algn="tl">
                    <a:srgbClr val="C0C0C0"/>
                  </a:outerShdw>
                </a:effectLst>
                <a:latin typeface="Verdana" pitchFamily="34" charset="0"/>
                <a:ea typeface="굴림" pitchFamily="50" charset="-127"/>
              </a:rPr>
              <a:t> </a:t>
            </a:r>
            <a:r>
              <a:rPr lang="en-US" altLang="ko-KR" sz="6000" b="1" u="sng" dirty="0">
                <a:solidFill>
                  <a:schemeClr val="accent1"/>
                </a:solidFill>
                <a:effectLst>
                  <a:outerShdw blurRad="38100" dist="38100" dir="2700000" algn="tl">
                    <a:srgbClr val="C0C0C0"/>
                  </a:outerShdw>
                </a:effectLst>
                <a:latin typeface="Verdana" pitchFamily="34" charset="0"/>
                <a:ea typeface="굴림" pitchFamily="50" charset="-127"/>
              </a:rPr>
              <a:t>!</a:t>
            </a:r>
            <a:endParaRPr lang="en-US" altLang="ko-KR" sz="6000" b="1" dirty="0">
              <a:solidFill>
                <a:schemeClr val="accent1"/>
              </a:solidFill>
              <a:effectLst>
                <a:outerShdw blurRad="38100" dist="38100" dir="2700000" algn="tl">
                  <a:srgbClr val="C0C0C0"/>
                </a:outerShdw>
              </a:effectLst>
              <a:latin typeface="Verdana" pitchFamily="34" charset="0"/>
              <a:ea typeface="굴림" pitchFamily="50" charset="-127"/>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3000" fill="hold"/>
                                        <p:tgtEl>
                                          <p:spTgt spid="40964"/>
                                        </p:tgtEl>
                                        <p:attrNameLst>
                                          <p:attrName>r</p:attrName>
                                        </p:attrNameLst>
                                      </p:cBhvr>
                                    </p:animRot>
                                  </p:childTnLst>
                                </p:cTn>
                              </p:par>
                              <p:par>
                                <p:cTn id="7" presetID="53" presetClass="entr" presetSubtype="0" fill="hold" nodeType="withEffect">
                                  <p:stCondLst>
                                    <p:cond delay="0"/>
                                  </p:stCondLst>
                                  <p:childTnLst>
                                    <p:set>
                                      <p:cBhvr>
                                        <p:cTn id="8" dur="1" fill="hold">
                                          <p:stCondLst>
                                            <p:cond delay="0"/>
                                          </p:stCondLst>
                                        </p:cTn>
                                        <p:tgtEl>
                                          <p:spTgt spid="40964"/>
                                        </p:tgtEl>
                                        <p:attrNameLst>
                                          <p:attrName>style.visibility</p:attrName>
                                        </p:attrNameLst>
                                      </p:cBhvr>
                                      <p:to>
                                        <p:strVal val="visible"/>
                                      </p:to>
                                    </p:set>
                                    <p:anim calcmode="lin" valueType="num">
                                      <p:cBhvr>
                                        <p:cTn id="9" dur="500" fill="hold"/>
                                        <p:tgtEl>
                                          <p:spTgt spid="40964"/>
                                        </p:tgtEl>
                                        <p:attrNameLst>
                                          <p:attrName>ppt_w</p:attrName>
                                        </p:attrNameLst>
                                      </p:cBhvr>
                                      <p:tavLst>
                                        <p:tav tm="0">
                                          <p:val>
                                            <p:fltVal val="0"/>
                                          </p:val>
                                        </p:tav>
                                        <p:tav tm="100000">
                                          <p:val>
                                            <p:strVal val="#ppt_w"/>
                                          </p:val>
                                        </p:tav>
                                      </p:tavLst>
                                    </p:anim>
                                    <p:anim calcmode="lin" valueType="num">
                                      <p:cBhvr>
                                        <p:cTn id="10" dur="500" fill="hold"/>
                                        <p:tgtEl>
                                          <p:spTgt spid="40964"/>
                                        </p:tgtEl>
                                        <p:attrNameLst>
                                          <p:attrName>ppt_h</p:attrName>
                                        </p:attrNameLst>
                                      </p:cBhvr>
                                      <p:tavLst>
                                        <p:tav tm="0">
                                          <p:val>
                                            <p:fltVal val="0"/>
                                          </p:val>
                                        </p:tav>
                                        <p:tav tm="100000">
                                          <p:val>
                                            <p:strVal val="#ppt_h"/>
                                          </p:val>
                                        </p:tav>
                                      </p:tavLst>
                                    </p:anim>
                                    <p:animEffect transition="in" filter="fade">
                                      <p:cBhvr>
                                        <p:cTn id="11" dur="500"/>
                                        <p:tgtEl>
                                          <p:spTgt spid="40964"/>
                                        </p:tgtEl>
                                      </p:cBhvr>
                                    </p:animEffect>
                                  </p:childTnLst>
                                </p:cTn>
                              </p:par>
                            </p:childTnLst>
                          </p:cTn>
                        </p:par>
                        <p:par>
                          <p:cTn id="12" fill="hold">
                            <p:stCondLst>
                              <p:cond delay="3000"/>
                            </p:stCondLst>
                            <p:childTnLst>
                              <p:par>
                                <p:cTn id="13" presetID="45" presetClass="entr" presetSubtype="0" fill="hold" grpId="0" nodeType="afterEffect">
                                  <p:stCondLst>
                                    <p:cond delay="0"/>
                                  </p:stCondLst>
                                  <p:iterate type="lt">
                                    <p:tmPct val="10000"/>
                                  </p:iterate>
                                  <p:childTnLst>
                                    <p:set>
                                      <p:cBhvr>
                                        <p:cTn id="14" dur="1" fill="hold">
                                          <p:stCondLst>
                                            <p:cond delay="0"/>
                                          </p:stCondLst>
                                        </p:cTn>
                                        <p:tgtEl>
                                          <p:spTgt spid="40990"/>
                                        </p:tgtEl>
                                        <p:attrNameLst>
                                          <p:attrName>style.visibility</p:attrName>
                                        </p:attrNameLst>
                                      </p:cBhvr>
                                      <p:to>
                                        <p:strVal val="visible"/>
                                      </p:to>
                                    </p:set>
                                    <p:animEffect transition="in" filter="fade">
                                      <p:cBhvr>
                                        <p:cTn id="15" dur="2000"/>
                                        <p:tgtEl>
                                          <p:spTgt spid="40990"/>
                                        </p:tgtEl>
                                      </p:cBhvr>
                                    </p:animEffect>
                                    <p:anim calcmode="lin" valueType="num">
                                      <p:cBhvr>
                                        <p:cTn id="16" dur="2000" fill="hold"/>
                                        <p:tgtEl>
                                          <p:spTgt spid="40990"/>
                                        </p:tgtEl>
                                        <p:attrNameLst>
                                          <p:attrName>ppt_w</p:attrName>
                                        </p:attrNameLst>
                                      </p:cBhvr>
                                      <p:tavLst>
                                        <p:tav tm="0" fmla="#ppt_w*sin(2.5*pi*$)">
                                          <p:val>
                                            <p:fltVal val="0"/>
                                          </p:val>
                                        </p:tav>
                                        <p:tav tm="100000">
                                          <p:val>
                                            <p:fltVal val="1"/>
                                          </p:val>
                                        </p:tav>
                                      </p:tavLst>
                                    </p:anim>
                                    <p:anim calcmode="lin" valueType="num">
                                      <p:cBhvr>
                                        <p:cTn id="17" dur="2000" fill="hold"/>
                                        <p:tgtEl>
                                          <p:spTgt spid="4099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fontScale="90000"/>
          </a:bodyPr>
          <a:lstStyle/>
          <a:p>
            <a:pPr>
              <a:defRPr/>
            </a:pPr>
            <a:r>
              <a:rPr b="1" dirty="0"/>
              <a:t>使用企业架构史前</a:t>
            </a:r>
          </a:p>
        </p:txBody>
      </p:sp>
      <p:sp>
        <p:nvSpPr>
          <p:cNvPr id="7" name="内容占位符 6"/>
          <p:cNvSpPr>
            <a:spLocks noGrp="1"/>
          </p:cNvSpPr>
          <p:nvPr>
            <p:ph idx="1"/>
          </p:nvPr>
        </p:nvSpPr>
        <p:spPr>
          <a:xfrm>
            <a:off x="457200" y="1412875"/>
            <a:ext cx="8229600" cy="4895850"/>
          </a:xfrm>
        </p:spPr>
        <p:txBody>
          <a:bodyPr>
            <a:normAutofit/>
          </a:bodyPr>
          <a:lstStyle/>
          <a:p>
            <a:pPr lvl="1">
              <a:defRPr/>
            </a:pPr>
            <a:r>
              <a:rPr lang="zh-CN" altLang="en-US" dirty="0" smtClean="0"/>
              <a:t>使用企业架构史前，</a:t>
            </a:r>
            <a:r>
              <a:rPr lang="en-US" altLang="zh-CN" dirty="0" smtClean="0"/>
              <a:t>IT</a:t>
            </a:r>
            <a:r>
              <a:rPr lang="zh-CN" altLang="en-US" dirty="0" smtClean="0"/>
              <a:t>企业内部缺乏规范化的总体架构的规划和设计，往往是业务领域提出不同的需求，</a:t>
            </a:r>
            <a:r>
              <a:rPr lang="en-US" altLang="zh-CN" dirty="0" smtClean="0"/>
              <a:t>IT</a:t>
            </a:r>
            <a:r>
              <a:rPr lang="zh-CN" altLang="en-US" dirty="0" smtClean="0"/>
              <a:t>部门以不同的服务器、软件平台和数据库去满足业务需求。 </a:t>
            </a:r>
          </a:p>
          <a:p>
            <a:pPr lvl="1">
              <a:defRPr/>
            </a:pPr>
            <a:r>
              <a:rPr lang="zh-CN" altLang="en-US" dirty="0" smtClean="0"/>
              <a:t>对于较为成熟的</a:t>
            </a:r>
            <a:r>
              <a:rPr lang="en-US" altLang="zh-CN" dirty="0" smtClean="0"/>
              <a:t>IT</a:t>
            </a:r>
            <a:r>
              <a:rPr lang="zh-CN" altLang="en-US" dirty="0" smtClean="0"/>
              <a:t>企业，经过多年的经验沉淀，逐步形成了自己特色的架构。这种各自为战的</a:t>
            </a:r>
            <a:r>
              <a:rPr lang="en-US" altLang="zh-CN" dirty="0" smtClean="0"/>
              <a:t>IT</a:t>
            </a:r>
            <a:r>
              <a:rPr lang="zh-CN" altLang="en-US" dirty="0" smtClean="0"/>
              <a:t>架构显得混乱和复杂，缺乏标准，对于整个</a:t>
            </a:r>
            <a:r>
              <a:rPr lang="en-US" altLang="zh-CN" dirty="0" smtClean="0"/>
              <a:t>IT</a:t>
            </a:r>
            <a:r>
              <a:rPr lang="zh-CN" altLang="en-US" dirty="0" smtClean="0"/>
              <a:t>行业发展是不利的。</a:t>
            </a:r>
            <a:endParaRPr lang="en-US" altLang="zh-CN" dirty="0" smtClean="0"/>
          </a:p>
          <a:p>
            <a:pPr lvl="1">
              <a:defRPr/>
            </a:pPr>
            <a:r>
              <a:rPr lang="zh-CN" altLang="en-US" dirty="0"/>
              <a:t>架构的分层、组件的规约、设计规则都不是通用的，相互差别很大，流动的开发人员不能快速适应新的</a:t>
            </a:r>
            <a:r>
              <a:rPr lang="en-US" altLang="zh-CN" dirty="0"/>
              <a:t>IT</a:t>
            </a:r>
            <a:r>
              <a:rPr lang="zh-CN" altLang="en-US" dirty="0"/>
              <a:t>环境</a:t>
            </a:r>
            <a:endParaRPr lang="en-US" altLang="zh-CN" dirty="0"/>
          </a:p>
          <a:p>
            <a:pPr lvl="1">
              <a:defRPr/>
            </a:pPr>
            <a:endParaRPr lang="zh-CN" altLang="en-US" dirty="0" smtClean="0"/>
          </a:p>
          <a:p>
            <a:pPr lvl="1">
              <a:defRPr/>
            </a:pPr>
            <a:endParaRPr lang="zh-CN" altLang="en-US" dirty="0"/>
          </a:p>
        </p:txBody>
      </p:sp>
      <p:sp>
        <p:nvSpPr>
          <p:cNvPr id="15364" name="灯片编号占位符 4"/>
          <p:cNvSpPr>
            <a:spLocks noGrp="1"/>
          </p:cNvSpPr>
          <p:nvPr>
            <p:ph type="sldNum" sz="quarter" idx="12"/>
          </p:nvPr>
        </p:nvSpPr>
        <p:spPr bwMode="auto">
          <a:noFill/>
          <a:ln>
            <a:miter lim="800000"/>
            <a:headEnd/>
            <a:tailEnd/>
          </a:ln>
        </p:spPr>
        <p:txBody>
          <a:bodyPr/>
          <a:lstStyle/>
          <a:p>
            <a:fld id="{567EFEA5-C71C-4570-B214-BDB0E655F13E}" type="slidenum">
              <a:rPr lang="zh-CN" altLang="en-US"/>
              <a:pPr/>
              <a:t>9</a:t>
            </a:fld>
            <a:endParaRPr lang="zh-CN" altLang="en-US"/>
          </a:p>
        </p:txBody>
      </p:sp>
    </p:spTree>
  </p:cSld>
  <p:clrMapOvr>
    <a:masterClrMapping/>
  </p:clrMapOvr>
</p:sld>
</file>

<file path=ppt/theme/theme1.xml><?xml version="1.0" encoding="utf-8"?>
<a:theme xmlns:a="http://schemas.openxmlformats.org/drawingml/2006/main" name="SDE-clas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DE-class" id="{B6961ADD-078F-4A94-B91D-84C3C4ED9D65}" vid="{5242B4F5-A2A2-4DB8-BF4F-2351C3C8573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SDE-class</Template>
  <TotalTime>206</TotalTime>
  <Words>8771</Words>
  <Application>Microsoft Office PowerPoint</Application>
  <PresentationFormat>全屏显示(4:3)</PresentationFormat>
  <Paragraphs>987</Paragraphs>
  <Slides>86</Slides>
  <Notes>19</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86</vt:i4>
      </vt:variant>
    </vt:vector>
  </HeadingPairs>
  <TitlesOfParts>
    <vt:vector size="100" baseType="lpstr">
      <vt:lpstr>굴림</vt:lpstr>
      <vt:lpstr>맑은 고딕</vt:lpstr>
      <vt:lpstr>黑体</vt:lpstr>
      <vt:lpstr>宋体</vt:lpstr>
      <vt:lpstr>微软雅黑</vt:lpstr>
      <vt:lpstr>Arial</vt:lpstr>
      <vt:lpstr>Calibri</vt:lpstr>
      <vt:lpstr>Calibri Light</vt:lpstr>
      <vt:lpstr>Times New Roman</vt:lpstr>
      <vt:lpstr>Verdana</vt:lpstr>
      <vt:lpstr>Wingdings</vt:lpstr>
      <vt:lpstr>SDE-class</vt:lpstr>
      <vt:lpstr>Visio</vt:lpstr>
      <vt:lpstr>Microsoft Visio 2003-2010 绘图</vt:lpstr>
      <vt:lpstr>软件设计工程</vt:lpstr>
      <vt:lpstr>PowerPoint 演示文稿</vt:lpstr>
      <vt:lpstr>软件架构的概念 </vt:lpstr>
      <vt:lpstr>企业软件架构 </vt:lpstr>
      <vt:lpstr>企业架构解决什么问题</vt:lpstr>
      <vt:lpstr>解决传统面向对象面临的难题</vt:lpstr>
      <vt:lpstr>解决企业级应用软件开发的需求</vt:lpstr>
      <vt:lpstr>解决企业级应用软件开发的需求</vt:lpstr>
      <vt:lpstr>使用企业架构史前</vt:lpstr>
      <vt:lpstr>架构简化了领域应用系统开发的复杂性</vt:lpstr>
      <vt:lpstr>架构为软件开发提供了什么？</vt:lpstr>
      <vt:lpstr>什么是组件</vt:lpstr>
      <vt:lpstr>面向组件的编程</vt:lpstr>
      <vt:lpstr>什么是容器</vt:lpstr>
      <vt:lpstr>容器与组件的关系</vt:lpstr>
      <vt:lpstr>中间件(Middleware)</vt:lpstr>
      <vt:lpstr>中间件隔离了用户软件与操作系统</vt:lpstr>
      <vt:lpstr>PowerPoint 演示文稿</vt:lpstr>
      <vt:lpstr>架构的分层</vt:lpstr>
      <vt:lpstr>分层的作用</vt:lpstr>
      <vt:lpstr>早期的C/S两层结构</vt:lpstr>
      <vt:lpstr>Web的B/S三层结构</vt:lpstr>
      <vt:lpstr>物理上的分层与逻辑上的分层 不是一一对应的</vt:lpstr>
      <vt:lpstr>客户层与业务层</vt:lpstr>
      <vt:lpstr>数据层与DAO</vt:lpstr>
      <vt:lpstr>持久层的概念</vt:lpstr>
      <vt:lpstr>持久层的隔离作用</vt:lpstr>
      <vt:lpstr>数据对象与数据实体的隔离 </vt:lpstr>
      <vt:lpstr>数据对象与数据实体的隔离 </vt:lpstr>
      <vt:lpstr>数据层与DAO</vt:lpstr>
      <vt:lpstr>持久层的DAO模型</vt:lpstr>
      <vt:lpstr>O_R映射(Object_Relation mapping)</vt:lpstr>
      <vt:lpstr>ORM：Object Relational Mapping</vt:lpstr>
      <vt:lpstr>DA 和 BM</vt:lpstr>
      <vt:lpstr>持久层与DAO的总结</vt:lpstr>
      <vt:lpstr>业务层的作用和结构</vt:lpstr>
      <vt:lpstr>业务层与DAO层之关系图</vt:lpstr>
      <vt:lpstr>业务层与DAO层之关系图</vt:lpstr>
      <vt:lpstr>N层体系结构模型</vt:lpstr>
      <vt:lpstr>N层体系结构模型</vt:lpstr>
      <vt:lpstr>分层结构的好处</vt:lpstr>
      <vt:lpstr>从需求建模开始已经应用到MVC</vt:lpstr>
      <vt:lpstr>以VME为主线</vt:lpstr>
      <vt:lpstr>一体化开发</vt:lpstr>
      <vt:lpstr>一体化开发模型</vt:lpstr>
      <vt:lpstr>在OOA阶段</vt:lpstr>
      <vt:lpstr>进入OOD过程</vt:lpstr>
      <vt:lpstr>开发团队的构成</vt:lpstr>
      <vt:lpstr>开发团队的构成</vt:lpstr>
      <vt:lpstr>开发团队的构成</vt:lpstr>
      <vt:lpstr>用例模型对设计的影响</vt:lpstr>
      <vt:lpstr>用例模型对设计的影响</vt:lpstr>
      <vt:lpstr>用例模型对设计的影响</vt:lpstr>
      <vt:lpstr>正交设计</vt:lpstr>
      <vt:lpstr>正交设计的示意图</vt:lpstr>
      <vt:lpstr>正交设计方法</vt:lpstr>
      <vt:lpstr>核心思想就是解耦，然后再装配</vt:lpstr>
      <vt:lpstr>① 确定操作用例</vt:lpstr>
      <vt:lpstr> ②横向按执行链设计组件间关系</vt:lpstr>
      <vt:lpstr>③ 纵向按MVE三层结构设计</vt:lpstr>
      <vt:lpstr>④ 层间进行配置</vt:lpstr>
      <vt:lpstr>利用架构可以简化软件体系结构的设计</vt:lpstr>
      <vt:lpstr>从应用的角度简单列出与软件 体系结构设计的有关问题</vt:lpstr>
      <vt:lpstr>系统分层结构设计 </vt:lpstr>
      <vt:lpstr>架构与组件的选择 </vt:lpstr>
      <vt:lpstr>架构选择</vt:lpstr>
      <vt:lpstr>运行环境设计 </vt:lpstr>
      <vt:lpstr>子系统划分 </vt:lpstr>
      <vt:lpstr>领域结构设计</vt:lpstr>
      <vt:lpstr>领域结构设计</vt:lpstr>
      <vt:lpstr>功能模块层次设计 </vt:lpstr>
      <vt:lpstr>功能模块层次设计 </vt:lpstr>
      <vt:lpstr>组件的封装设计 (单个链的横向设计) </vt:lpstr>
      <vt:lpstr>组件的封装设计</vt:lpstr>
      <vt:lpstr>组件的封装设计</vt:lpstr>
      <vt:lpstr>组件的封装设计</vt:lpstr>
      <vt:lpstr>结构划分和总体设计 （按MVE纵向设计）</vt:lpstr>
      <vt:lpstr>结构划分和总体设计</vt:lpstr>
      <vt:lpstr>结构划分和总体设计 （按MVE纵向设计） </vt:lpstr>
      <vt:lpstr>结构划分和总体设计 （按MVE纵向设计）</vt:lpstr>
      <vt:lpstr>结构划分和总体设计 （按MVE纵向设计） </vt:lpstr>
      <vt:lpstr>结构划分和总体设计 （按MVE纵向设计） </vt:lpstr>
      <vt:lpstr>结构划分和总体设计 （按MVE纵向设计） </vt:lpstr>
      <vt:lpstr>结构划分和总体设计 （按MVE纵向设计） </vt:lpstr>
      <vt:lpstr>结构划分和总体设计 （按MVE纵向设计） </vt:lpstr>
      <vt:lpstr>PowerPoint 演示文稿</vt:lpstr>
    </vt:vector>
  </TitlesOfParts>
  <Company>길드</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Administrator</dc:creator>
  <cp:lastModifiedBy>魏培</cp:lastModifiedBy>
  <cp:revision>77</cp:revision>
  <dcterms:created xsi:type="dcterms:W3CDTF">2016-02-04T12:40:31Z</dcterms:created>
  <dcterms:modified xsi:type="dcterms:W3CDTF">2017-04-26T00:13:52Z</dcterms:modified>
</cp:coreProperties>
</file>