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4" r:id="rId3"/>
    <p:sldMasterId id="2147483786" r:id="rId4"/>
    <p:sldMasterId id="2147483798" r:id="rId5"/>
  </p:sldMasterIdLst>
  <p:notesMasterIdLst>
    <p:notesMasterId r:id="rId16"/>
  </p:notesMasterIdLst>
  <p:handoutMasterIdLst>
    <p:handoutMasterId r:id="rId17"/>
  </p:handoutMasterIdLst>
  <p:sldIdLst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24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2022-5-30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2022-5-30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349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1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8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8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93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7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94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4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6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79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65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66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1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4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15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2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40803"/>
      </p:ext>
    </p:extLst>
  </p:cSld>
  <p:clrMapOvr>
    <a:masterClrMapping/>
  </p:clrMapOvr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2731"/>
      </p:ext>
    </p:extLst>
  </p:cSld>
  <p:clrMapOvr>
    <a:masterClrMapping/>
  </p:clrMapOvr>
  <p:hf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83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54666"/>
      </p:ext>
    </p:extLst>
  </p:cSld>
  <p:clrMapOvr>
    <a:masterClrMapping/>
  </p:clrMapOvr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92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6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83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84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756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65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7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4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5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98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96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5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35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950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58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9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72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656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44862"/>
      </p:ext>
    </p:extLst>
  </p:cSld>
  <p:clrMapOvr>
    <a:masterClrMapping/>
  </p:clrMapOvr>
  <p:hf sldNum="0"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06079"/>
      </p:ext>
    </p:extLst>
  </p:cSld>
  <p:clrMapOvr>
    <a:masterClrMapping/>
  </p:clrMapOvr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319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0213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7029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9409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4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2022-5-30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7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3" Type="http://schemas.openxmlformats.org/officeDocument/2006/relationships/image" Target="../media/image21.png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4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10.png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7.wmf"/><Relationship Id="rId4" Type="http://schemas.openxmlformats.org/officeDocument/2006/relationships/image" Target="../media/image24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7.wmf"/><Relationship Id="rId3" Type="http://schemas.openxmlformats.org/officeDocument/2006/relationships/image" Target="../media/image28.png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7.wmf"/><Relationship Id="rId3" Type="http://schemas.openxmlformats.org/officeDocument/2006/relationships/image" Target="../media/image30.png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8CFA-56AA-4C58-8433-1A6641A1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24" y="949911"/>
            <a:ext cx="9188389" cy="5095782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EM</a:t>
            </a:r>
            <a:r>
              <a:rPr lang="zh-CN" altLang="en-US" sz="4800" dirty="0"/>
              <a:t>聚类实验</a:t>
            </a:r>
            <a:br>
              <a:rPr lang="en-US" altLang="zh-CN" sz="4800" dirty="0"/>
            </a:br>
            <a:br>
              <a:rPr lang="en-US" altLang="zh-CN" sz="4800"/>
            </a:b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2FF23-1CCE-4EF7-B87E-61BEE694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977C25-9FDC-4A86-B98E-4DD5F342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8" y="1957623"/>
            <a:ext cx="4705882" cy="40674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4DE64-116E-4994-A71A-9853B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E49EE4-40F3-40BC-8F49-4C8ECED6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53" y="1957623"/>
            <a:ext cx="4800432" cy="40674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23A1E2-F962-4DDD-A59D-2C72F67A55F2}"/>
              </a:ext>
            </a:extLst>
          </p:cNvPr>
          <p:cNvSpPr txBox="1"/>
          <p:nvPr/>
        </p:nvSpPr>
        <p:spPr>
          <a:xfrm>
            <a:off x="1390118" y="1251752"/>
            <a:ext cx="19091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图示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677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53DF2-0757-4B91-AD79-3F628AAA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1166069"/>
            <a:ext cx="9603275" cy="1049235"/>
          </a:xfrm>
        </p:spPr>
        <p:txBody>
          <a:bodyPr/>
          <a:lstStyle/>
          <a:p>
            <a:r>
              <a:rPr lang="zh-CN" altLang="en-US" dirty="0"/>
              <a:t>题目设置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FAE38-231B-4C56-9601-BCEEF241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46047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900" dirty="0"/>
              <a:t>利用EM（期望最大化）算法对以下数据集进行聚类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这是一个交易数据集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T100-T500分别表示5个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顾客购买商品I1-I5的情况，1表示购买，0表示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没有。</a:t>
            </a:r>
            <a:r>
              <a:rPr lang="en-US" altLang="zh-CN" sz="1800" dirty="0"/>
              <a:t>                                                                                  </a:t>
            </a:r>
          </a:p>
          <a:p>
            <a:endParaRPr lang="en-US" altLang="zh-CN" sz="1800" dirty="0">
              <a:solidFill>
                <a:srgbClr val="080808"/>
              </a:solidFill>
            </a:endParaRPr>
          </a:p>
          <a:p>
            <a:endParaRPr lang="en-US" altLang="zh-CN" sz="1800" dirty="0">
              <a:solidFill>
                <a:srgbClr val="080808"/>
              </a:solidFill>
            </a:endParaRPr>
          </a:p>
          <a:p>
            <a:endParaRPr lang="en-US" altLang="zh-CN" sz="1800" dirty="0">
              <a:solidFill>
                <a:srgbClr val="080808"/>
              </a:solidFill>
            </a:endParaRPr>
          </a:p>
          <a:p>
            <a:endParaRPr lang="en-US" altLang="zh-CN" sz="1800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                                                                            </a:t>
            </a:r>
            <a:endParaRPr lang="zh-CN" altLang="en-US" sz="1800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1D938-6936-434B-8CD6-1D219ECD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8B661A-15B9-47A3-A848-5EB094EE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55365"/>
              </p:ext>
            </p:extLst>
          </p:nvPr>
        </p:nvGraphicFramePr>
        <p:xfrm>
          <a:off x="6959353" y="2344097"/>
          <a:ext cx="4998720" cy="334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194216088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33858044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676146537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125563487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03621653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385060540"/>
                    </a:ext>
                  </a:extLst>
                </a:gridCol>
              </a:tblGrid>
              <a:tr h="392434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I1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I2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I3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I4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I5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871673"/>
                  </a:ext>
                </a:extLst>
              </a:tr>
              <a:tr h="591080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T100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26688"/>
                  </a:ext>
                </a:extLst>
              </a:tr>
              <a:tr h="591080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T200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44862"/>
                  </a:ext>
                </a:extLst>
              </a:tr>
              <a:tr h="591080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T300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225107"/>
                  </a:ext>
                </a:extLst>
              </a:tr>
              <a:tr h="591080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T400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23258"/>
                  </a:ext>
                </a:extLst>
              </a:tr>
              <a:tr h="591080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T500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8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52D9-F24F-4BDF-9798-0D668956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9984"/>
            <a:ext cx="10058400" cy="805350"/>
          </a:xfrm>
        </p:spPr>
        <p:txBody>
          <a:bodyPr/>
          <a:lstStyle/>
          <a:p>
            <a:r>
              <a:rPr lang="zh-CN" altLang="en-US" dirty="0"/>
              <a:t>涉及公式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7AE8C-1C82-47B6-82A1-BCB3C0EC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17" y="1957280"/>
            <a:ext cx="10521683" cy="3760891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A6A70-1853-45E4-962D-3E2F1099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graphicFrame>
        <p:nvGraphicFramePr>
          <p:cNvPr id="5" name="对象 10243">
            <a:hlinkClick r:id="" action="ppaction://ole?verb=1"/>
            <a:extLst>
              <a:ext uri="{FF2B5EF4-FFF2-40B4-BE49-F238E27FC236}">
                <a16:creationId xmlns:a16="http://schemas.microsoft.com/office/drawing/2014/main" id="{EAF1E9BC-DD84-4BE0-851A-9745DDFF7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84923"/>
              </p:ext>
            </p:extLst>
          </p:nvPr>
        </p:nvGraphicFramePr>
        <p:xfrm>
          <a:off x="598874" y="2020664"/>
          <a:ext cx="6653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公式" r:id="rId3" imgW="3974760" imgH="457200" progId="Equation.3">
                  <p:embed/>
                </p:oleObj>
              </mc:Choice>
              <mc:Fallback>
                <p:oleObj name="公式" r:id="rId3" imgW="3974760" imgH="457200" progId="Equation.3">
                  <p:embed/>
                  <p:pic>
                    <p:nvPicPr>
                      <p:cNvPr id="9219" name="对象 1024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2A79051-B5AD-4060-A3B0-4077B37B8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74" y="2020664"/>
                        <a:ext cx="66532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63012BC-6B68-4D44-801F-FDFBF038D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4" y="2970032"/>
            <a:ext cx="4115157" cy="1219306"/>
          </a:xfrm>
          <a:prstGeom prst="rect">
            <a:avLst/>
          </a:prstGeom>
        </p:spPr>
      </p:pic>
      <p:graphicFrame>
        <p:nvGraphicFramePr>
          <p:cNvPr id="8" name="对象 7172">
            <a:hlinkClick r:id="" action="ppaction://ole?verb=1"/>
            <a:extLst>
              <a:ext uri="{FF2B5EF4-FFF2-40B4-BE49-F238E27FC236}">
                <a16:creationId xmlns:a16="http://schemas.microsoft.com/office/drawing/2014/main" id="{7BD4A596-2A57-406A-A04F-14A4AA8F0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91499"/>
              </p:ext>
            </p:extLst>
          </p:nvPr>
        </p:nvGraphicFramePr>
        <p:xfrm>
          <a:off x="7837426" y="194214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公式" r:id="rId6" imgW="190440" imgH="228600" progId="Equation.3">
                  <p:embed/>
                </p:oleObj>
              </mc:Choice>
              <mc:Fallback>
                <p:oleObj name="公式" r:id="rId6" imgW="190440" imgH="228600" progId="Equation.3">
                  <p:embed/>
                  <p:pic>
                    <p:nvPicPr>
                      <p:cNvPr id="6148" name="对象 717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CC38F04-6CED-4BFF-8B21-1338B2B78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26" y="194214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CA7D4B3-DA63-4D03-9F2D-6A96400BF056}"/>
              </a:ext>
            </a:extLst>
          </p:cNvPr>
          <p:cNvSpPr txBox="1"/>
          <p:nvPr/>
        </p:nvSpPr>
        <p:spPr>
          <a:xfrm>
            <a:off x="8119215" y="201895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80808"/>
                </a:solidFill>
              </a:rPr>
              <a:t>表示第 k 个</a:t>
            </a:r>
            <a:r>
              <a:rPr lang="zh-CN" altLang="en-US" dirty="0">
                <a:solidFill>
                  <a:srgbClr val="080808"/>
                </a:solidFill>
              </a:rPr>
              <a:t>类</a:t>
            </a:r>
            <a:r>
              <a:rPr lang="zh-CN" altLang="en-US" sz="1800" dirty="0">
                <a:solidFill>
                  <a:srgbClr val="080808"/>
                </a:solidFill>
              </a:rPr>
              <a:t>出现的概率</a:t>
            </a:r>
          </a:p>
        </p:txBody>
      </p:sp>
      <p:graphicFrame>
        <p:nvGraphicFramePr>
          <p:cNvPr id="11" name="对象 7173">
            <a:hlinkClick r:id="" action="ppaction://ole?verb=1"/>
            <a:extLst>
              <a:ext uri="{FF2B5EF4-FFF2-40B4-BE49-F238E27FC236}">
                <a16:creationId xmlns:a16="http://schemas.microsoft.com/office/drawing/2014/main" id="{3AAF3AEF-0AD5-421F-BAFF-CFB560856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51446"/>
              </p:ext>
            </p:extLst>
          </p:nvPr>
        </p:nvGraphicFramePr>
        <p:xfrm>
          <a:off x="7789808" y="2946074"/>
          <a:ext cx="658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r:id="rId8" imgW="317535" imgH="241485" progId="Equation.KSEE3">
                  <p:embed/>
                </p:oleObj>
              </mc:Choice>
              <mc:Fallback>
                <p:oleObj r:id="rId8" imgW="317535" imgH="241485" progId="Equation.KSEE3">
                  <p:embed/>
                  <p:pic>
                    <p:nvPicPr>
                      <p:cNvPr id="6149" name="对象 717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D80837C-92D5-44CF-9E73-F6B3D4FFD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08" y="2946074"/>
                        <a:ext cx="6588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49817F5-9E84-4AF0-908F-BE392E12B295}"/>
              </a:ext>
            </a:extLst>
          </p:cNvPr>
          <p:cNvSpPr txBox="1"/>
          <p:nvPr/>
        </p:nvSpPr>
        <p:spPr>
          <a:xfrm>
            <a:off x="8355187" y="2957132"/>
            <a:ext cx="4896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80808"/>
                </a:solidFill>
              </a:rPr>
              <a:t>= 1（或0）表示顾客 i 购买了商品 j</a:t>
            </a:r>
            <a:endParaRPr lang="en-US" altLang="zh-CN" sz="1800" dirty="0">
              <a:solidFill>
                <a:srgbClr val="080808"/>
              </a:solidFill>
            </a:endParaRPr>
          </a:p>
          <a:p>
            <a:r>
              <a:rPr lang="en-US" altLang="zh-CN" dirty="0">
                <a:solidFill>
                  <a:srgbClr val="080808"/>
                </a:solidFill>
              </a:rPr>
              <a:t>      </a:t>
            </a:r>
            <a:r>
              <a:rPr lang="zh-CN" altLang="en-US" sz="1800" dirty="0">
                <a:solidFill>
                  <a:srgbClr val="080808"/>
                </a:solidFill>
              </a:rPr>
              <a:t>（或是没有）</a:t>
            </a:r>
          </a:p>
        </p:txBody>
      </p:sp>
      <p:graphicFrame>
        <p:nvGraphicFramePr>
          <p:cNvPr id="14" name="对象 7174">
            <a:hlinkClick r:id="" action="ppaction://ole?verb=1"/>
            <a:extLst>
              <a:ext uri="{FF2B5EF4-FFF2-40B4-BE49-F238E27FC236}">
                <a16:creationId xmlns:a16="http://schemas.microsoft.com/office/drawing/2014/main" id="{A5EB212C-3857-4222-BBC5-60FB6E4BC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22964"/>
              </p:ext>
            </p:extLst>
          </p:nvPr>
        </p:nvGraphicFramePr>
        <p:xfrm>
          <a:off x="7837426" y="4152103"/>
          <a:ext cx="3603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r:id="rId10" imgW="190665" imgH="241485" progId="Equation.KSEE3">
                  <p:embed/>
                </p:oleObj>
              </mc:Choice>
              <mc:Fallback>
                <p:oleObj r:id="rId10" imgW="190665" imgH="241485" progId="Equation.KSEE3">
                  <p:embed/>
                  <p:pic>
                    <p:nvPicPr>
                      <p:cNvPr id="6150" name="对象 717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45AA4B8-9691-4430-B1CA-C41B69992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26" y="4152103"/>
                        <a:ext cx="3603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F7CB8889-D8EB-421B-A235-3091449BF02A}"/>
              </a:ext>
            </a:extLst>
          </p:cNvPr>
          <p:cNvSpPr txBox="1"/>
          <p:nvPr/>
        </p:nvSpPr>
        <p:spPr>
          <a:xfrm>
            <a:off x="8119214" y="4195243"/>
            <a:ext cx="710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80808"/>
                </a:solidFill>
              </a:rPr>
              <a:t>表示第 k 个类中第 j 个变量为 1 的概率</a:t>
            </a:r>
            <a:endParaRPr lang="zh-CN" altLang="en-US" dirty="0"/>
          </a:p>
        </p:txBody>
      </p:sp>
      <p:graphicFrame>
        <p:nvGraphicFramePr>
          <p:cNvPr id="17" name="对象 7175">
            <a:hlinkClick r:id="" action="ppaction://ole?verb=1"/>
            <a:extLst>
              <a:ext uri="{FF2B5EF4-FFF2-40B4-BE49-F238E27FC236}">
                <a16:creationId xmlns:a16="http://schemas.microsoft.com/office/drawing/2014/main" id="{44E16286-84DC-4ED3-A891-AC461E8F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43795"/>
              </p:ext>
            </p:extLst>
          </p:nvPr>
        </p:nvGraphicFramePr>
        <p:xfrm>
          <a:off x="7833456" y="5245824"/>
          <a:ext cx="7286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r:id="rId12" imgW="457560" imgH="203200" progId="Equation.KSEE3">
                  <p:embed/>
                </p:oleObj>
              </mc:Choice>
              <mc:Fallback>
                <p:oleObj r:id="rId12" imgW="457560" imgH="203200" progId="Equation.KSEE3">
                  <p:embed/>
                  <p:pic>
                    <p:nvPicPr>
                      <p:cNvPr id="6151" name="对象 717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E2019B8-163D-49AD-AA56-F8125FD5E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456" y="5245824"/>
                        <a:ext cx="7286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85EE0E7-99B6-4124-800F-00FD0E4DA9CB}"/>
              </a:ext>
            </a:extLst>
          </p:cNvPr>
          <p:cNvSpPr txBox="1"/>
          <p:nvPr/>
        </p:nvSpPr>
        <p:spPr>
          <a:xfrm>
            <a:off x="8448621" y="5200342"/>
            <a:ext cx="761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80808"/>
                </a:solidFill>
              </a:rPr>
              <a:t>表示第 i 条数据属于第 k 个</a:t>
            </a:r>
            <a:r>
              <a:rPr lang="zh-CN" altLang="en-US" dirty="0">
                <a:solidFill>
                  <a:srgbClr val="080808"/>
                </a:solidFill>
              </a:rPr>
              <a:t>类</a:t>
            </a:r>
            <a:r>
              <a:rPr lang="zh-CN" altLang="en-US" sz="1800" dirty="0">
                <a:solidFill>
                  <a:srgbClr val="080808"/>
                </a:solidFill>
              </a:rPr>
              <a:t>的概率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9727D5-B6B4-4808-B204-868CFA46959A}"/>
              </a:ext>
            </a:extLst>
          </p:cNvPr>
          <p:cNvCxnSpPr>
            <a:cxnSpLocks/>
          </p:cNvCxnSpPr>
          <p:nvPr/>
        </p:nvCxnSpPr>
        <p:spPr>
          <a:xfrm>
            <a:off x="7711440" y="2018958"/>
            <a:ext cx="0" cy="408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1269">
            <a:extLst>
              <a:ext uri="{FF2B5EF4-FFF2-40B4-BE49-F238E27FC236}">
                <a16:creationId xmlns:a16="http://schemas.microsoft.com/office/drawing/2014/main" id="{995DDFD6-32AA-423A-AC02-559C3FF4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9" y="4756080"/>
            <a:ext cx="27368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1270">
            <a:extLst>
              <a:ext uri="{FF2B5EF4-FFF2-40B4-BE49-F238E27FC236}">
                <a16:creationId xmlns:a16="http://schemas.microsoft.com/office/drawing/2014/main" id="{3D8FDAA0-34C8-4E56-8B12-569CD21B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63" y="4634704"/>
            <a:ext cx="3240087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99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12C0-34BC-45B4-9023-4F335E73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初始假设</a:t>
            </a:r>
          </a:p>
        </p:txBody>
      </p:sp>
      <p:sp>
        <p:nvSpPr>
          <p:cNvPr id="5" name="文本占位符 9263">
            <a:extLst>
              <a:ext uri="{FF2B5EF4-FFF2-40B4-BE49-F238E27FC236}">
                <a16:creationId xmlns:a16="http://schemas.microsoft.com/office/drawing/2014/main" id="{11B61A91-3983-4329-B7A0-F5ABC692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80808"/>
                </a:solidFill>
              </a:rPr>
              <a:t>K=2</a:t>
            </a:r>
            <a:endParaRPr lang="en-US" altLang="zh-CN" sz="2800" dirty="0">
              <a:solidFill>
                <a:srgbClr val="080808"/>
              </a:solidFill>
            </a:endParaRPr>
          </a:p>
          <a:p>
            <a:endParaRPr lang="zh-CN" altLang="en-US" dirty="0">
              <a:solidFill>
                <a:srgbClr val="080808"/>
              </a:solidFill>
            </a:endParaRPr>
          </a:p>
          <a:p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4414F-CDDD-43B0-AFDE-69EC54E4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E023FD77-297F-42B2-9FC9-342A9ACE48F9}"/>
                  </a:ext>
                </a:extLst>
              </p:cNvPr>
              <p:cNvSpPr txBox="1"/>
              <p:nvPr/>
            </p:nvSpPr>
            <p:spPr bwMode="auto">
              <a:xfrm>
                <a:off x="648071" y="2734861"/>
                <a:ext cx="1490292" cy="956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0.7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E023FD77-297F-42B2-9FC9-342A9ACE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71" y="2734861"/>
                <a:ext cx="1490292" cy="956478"/>
              </a:xfrm>
              <a:prstGeom prst="rect">
                <a:avLst/>
              </a:prstGeom>
              <a:blipFill>
                <a:blip r:embed="rId3"/>
                <a:stretch>
                  <a:fillRect t="-70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B253E6E5-95DA-4D4C-B21C-931097547762}"/>
                  </a:ext>
                </a:extLst>
              </p:cNvPr>
              <p:cNvSpPr txBox="1"/>
              <p:nvPr/>
            </p:nvSpPr>
            <p:spPr bwMode="auto">
              <a:xfrm>
                <a:off x="2138362" y="2734861"/>
                <a:ext cx="1490291" cy="694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0.3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B253E6E5-95DA-4D4C-B21C-93109754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8362" y="2734861"/>
                <a:ext cx="1490291" cy="694139"/>
              </a:xfrm>
              <a:prstGeom prst="rect">
                <a:avLst/>
              </a:prstGeom>
              <a:blipFill>
                <a:blip r:embed="rId4"/>
                <a:stretch>
                  <a:fillRect t="-9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18641AB-F954-4B38-9E98-092D72F9D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16111"/>
              </p:ext>
            </p:extLst>
          </p:nvPr>
        </p:nvGraphicFramePr>
        <p:xfrm>
          <a:off x="4049285" y="2100003"/>
          <a:ext cx="6463575" cy="303128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2715">
                  <a:extLst>
                    <a:ext uri="{9D8B030D-6E8A-4147-A177-3AD203B41FA5}">
                      <a16:colId xmlns:a16="http://schemas.microsoft.com/office/drawing/2014/main" val="2644775138"/>
                    </a:ext>
                  </a:extLst>
                </a:gridCol>
                <a:gridCol w="1292715">
                  <a:extLst>
                    <a:ext uri="{9D8B030D-6E8A-4147-A177-3AD203B41FA5}">
                      <a16:colId xmlns:a16="http://schemas.microsoft.com/office/drawing/2014/main" val="3763993300"/>
                    </a:ext>
                  </a:extLst>
                </a:gridCol>
                <a:gridCol w="1292715">
                  <a:extLst>
                    <a:ext uri="{9D8B030D-6E8A-4147-A177-3AD203B41FA5}">
                      <a16:colId xmlns:a16="http://schemas.microsoft.com/office/drawing/2014/main" val="2067762952"/>
                    </a:ext>
                  </a:extLst>
                </a:gridCol>
                <a:gridCol w="1292715">
                  <a:extLst>
                    <a:ext uri="{9D8B030D-6E8A-4147-A177-3AD203B41FA5}">
                      <a16:colId xmlns:a16="http://schemas.microsoft.com/office/drawing/2014/main" val="44706909"/>
                    </a:ext>
                  </a:extLst>
                </a:gridCol>
                <a:gridCol w="1292715">
                  <a:extLst>
                    <a:ext uri="{9D8B030D-6E8A-4147-A177-3AD203B41FA5}">
                      <a16:colId xmlns:a16="http://schemas.microsoft.com/office/drawing/2014/main" val="256147088"/>
                    </a:ext>
                  </a:extLst>
                </a:gridCol>
              </a:tblGrid>
              <a:tr h="7578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18614"/>
                  </a:ext>
                </a:extLst>
              </a:tr>
              <a:tr h="757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197"/>
                  </a:ext>
                </a:extLst>
              </a:tr>
              <a:tr h="75782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49738"/>
                  </a:ext>
                </a:extLst>
              </a:tr>
              <a:tr h="757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49913"/>
                  </a:ext>
                </a:extLst>
              </a:tr>
            </a:tbl>
          </a:graphicData>
        </a:graphic>
      </p:graphicFrame>
      <p:grpSp>
        <p:nvGrpSpPr>
          <p:cNvPr id="10" name="组合 9266">
            <a:extLst>
              <a:ext uri="{FF2B5EF4-FFF2-40B4-BE49-F238E27FC236}">
                <a16:creationId xmlns:a16="http://schemas.microsoft.com/office/drawing/2014/main" id="{7899A368-9492-4A69-8F8F-81E10065EE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6066" y="2322963"/>
            <a:ext cx="5970012" cy="1936772"/>
            <a:chOff x="0" y="0"/>
            <a:chExt cx="7931" cy="2574"/>
          </a:xfrm>
        </p:grpSpPr>
        <p:graphicFrame>
          <p:nvGraphicFramePr>
            <p:cNvPr id="11" name="对象 9267">
              <a:hlinkClick r:id="" action="ppaction://ole?verb=1"/>
              <a:extLst>
                <a:ext uri="{FF2B5EF4-FFF2-40B4-BE49-F238E27FC236}">
                  <a16:creationId xmlns:a16="http://schemas.microsoft.com/office/drawing/2014/main" id="{A00EDDA7-0F38-4E8A-BAD5-F91189BFA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396276"/>
                </p:ext>
              </p:extLst>
            </p:nvPr>
          </p:nvGraphicFramePr>
          <p:xfrm>
            <a:off x="114" y="0"/>
            <a:ext cx="49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" r:id="rId5" imgW="190740" imgH="215980" progId="Equation.KSEE3">
                    <p:embed/>
                  </p:oleObj>
                </mc:Choice>
                <mc:Fallback>
                  <p:oleObj r:id="rId5" imgW="190740" imgH="215980" progId="Equation.KSEE3">
                    <p:embed/>
                    <p:pic>
                      <p:nvPicPr>
                        <p:cNvPr id="8230" name="对象 926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0C1EA223-E6DD-49D1-AD59-6BD6262F2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" y="0"/>
                          <a:ext cx="49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9268">
              <a:hlinkClick r:id="" action="ppaction://ole?verb=1"/>
              <a:extLst>
                <a:ext uri="{FF2B5EF4-FFF2-40B4-BE49-F238E27FC236}">
                  <a16:creationId xmlns:a16="http://schemas.microsoft.com/office/drawing/2014/main" id="{8290A192-C19A-448F-B6C2-AAFD6D39D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" r:id="rId7" imgW="203360" imgH="215980" progId="Equation.3">
                    <p:embed/>
                  </p:oleObj>
                </mc:Choice>
                <mc:Fallback>
                  <p:oleObj r:id="rId7" imgW="203360" imgH="215980" progId="Equation.3">
                    <p:embed/>
                    <p:pic>
                      <p:nvPicPr>
                        <p:cNvPr id="8231" name="对象 9268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9EAF210-B9DD-430E-8D15-04E7DE4B66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9269">
              <a:hlinkClick r:id="" action="ppaction://ole?verb=1"/>
              <a:extLst>
                <a:ext uri="{FF2B5EF4-FFF2-40B4-BE49-F238E27FC236}">
                  <a16:creationId xmlns:a16="http://schemas.microsoft.com/office/drawing/2014/main" id="{B3F0FCEC-7A90-481E-9D0F-08436420B9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" r:id="rId9" imgW="203360" imgH="228961" progId="Equation.3">
                    <p:embed/>
                  </p:oleObj>
                </mc:Choice>
                <mc:Fallback>
                  <p:oleObj r:id="rId9" imgW="203360" imgH="228961" progId="Equation.3">
                    <p:embed/>
                    <p:pic>
                      <p:nvPicPr>
                        <p:cNvPr id="8232" name="对象 926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8C2FCA9-BAEB-4997-81BD-C3EBFD7CD7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9270">
              <a:hlinkClick r:id="" action="ppaction://ole?verb=1"/>
              <a:extLst>
                <a:ext uri="{FF2B5EF4-FFF2-40B4-BE49-F238E27FC236}">
                  <a16:creationId xmlns:a16="http://schemas.microsoft.com/office/drawing/2014/main" id="{4F308EBA-345E-445D-97C3-C5ADF2206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7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r:id="rId11" imgW="203360" imgH="215980" progId="Equation.3">
                    <p:embed/>
                  </p:oleObj>
                </mc:Choice>
                <mc:Fallback>
                  <p:oleObj r:id="rId11" imgW="203360" imgH="215980" progId="Equation.3">
                    <p:embed/>
                    <p:pic>
                      <p:nvPicPr>
                        <p:cNvPr id="8233" name="对象 9270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E6A3910-DC43-4205-A940-F2B2BF99FE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9271">
              <a:hlinkClick r:id="" action="ppaction://ole?verb=1"/>
              <a:extLst>
                <a:ext uri="{FF2B5EF4-FFF2-40B4-BE49-F238E27FC236}">
                  <a16:creationId xmlns:a16="http://schemas.microsoft.com/office/drawing/2014/main" id="{096E438C-BBE4-467A-993D-DE2EC8F11A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71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r:id="rId13" imgW="203360" imgH="228961" progId="Equation.3">
                    <p:embed/>
                  </p:oleObj>
                </mc:Choice>
                <mc:Fallback>
                  <p:oleObj r:id="rId13" imgW="203360" imgH="228961" progId="Equation.3">
                    <p:embed/>
                    <p:pic>
                      <p:nvPicPr>
                        <p:cNvPr id="8234" name="对象 927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A3A4608-C1A5-44E0-A756-5239B3277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9272">
              <a:hlinkClick r:id="" action="ppaction://ole?verb=1"/>
              <a:extLst>
                <a:ext uri="{FF2B5EF4-FFF2-40B4-BE49-F238E27FC236}">
                  <a16:creationId xmlns:a16="http://schemas.microsoft.com/office/drawing/2014/main" id="{1EBCBF74-6ED2-4D62-B389-81E72CC7E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232107"/>
                </p:ext>
              </p:extLst>
            </p:nvPr>
          </p:nvGraphicFramePr>
          <p:xfrm>
            <a:off x="0" y="1981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r:id="rId15" imgW="203360" imgH="215980" progId="Equation.3">
                    <p:embed/>
                  </p:oleObj>
                </mc:Choice>
                <mc:Fallback>
                  <p:oleObj r:id="rId15" imgW="203360" imgH="215980" progId="Equation.3">
                    <p:embed/>
                    <p:pic>
                      <p:nvPicPr>
                        <p:cNvPr id="8235" name="对象 927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0A8F336-F56A-4D9D-9519-00AAA45E90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81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9273">
              <a:hlinkClick r:id="" action="ppaction://ole?verb=1"/>
              <a:extLst>
                <a:ext uri="{FF2B5EF4-FFF2-40B4-BE49-F238E27FC236}">
                  <a16:creationId xmlns:a16="http://schemas.microsoft.com/office/drawing/2014/main" id="{7C48A7EE-FDE8-4961-BD01-DEDD5524B3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703200"/>
                </p:ext>
              </p:extLst>
            </p:nvPr>
          </p:nvGraphicFramePr>
          <p:xfrm>
            <a:off x="1815" y="1981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r:id="rId17" imgW="215980" imgH="215980" progId="Equation.3">
                    <p:embed/>
                  </p:oleObj>
                </mc:Choice>
                <mc:Fallback>
                  <p:oleObj r:id="rId17" imgW="215980" imgH="215980" progId="Equation.3">
                    <p:embed/>
                    <p:pic>
                      <p:nvPicPr>
                        <p:cNvPr id="8236" name="对象 927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91C40B8-4CD6-40FB-BEDE-A7A3243082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81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9274">
              <a:hlinkClick r:id="" action="ppaction://ole?verb=1"/>
              <a:extLst>
                <a:ext uri="{FF2B5EF4-FFF2-40B4-BE49-F238E27FC236}">
                  <a16:creationId xmlns:a16="http://schemas.microsoft.com/office/drawing/2014/main" id="{1EE9BEA0-834A-49DD-909C-D996D96422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012085"/>
                </p:ext>
              </p:extLst>
            </p:nvPr>
          </p:nvGraphicFramePr>
          <p:xfrm>
            <a:off x="3742" y="1981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" r:id="rId19" imgW="215980" imgH="228961" progId="Equation.3">
                    <p:embed/>
                  </p:oleObj>
                </mc:Choice>
                <mc:Fallback>
                  <p:oleObj r:id="rId19" imgW="215980" imgH="228961" progId="Equation.3">
                    <p:embed/>
                    <p:pic>
                      <p:nvPicPr>
                        <p:cNvPr id="8237" name="对象 9274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69ED4F0-ED98-4301-B22B-5D90118571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981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9275">
              <a:hlinkClick r:id="" action="ppaction://ole?verb=1"/>
              <a:extLst>
                <a:ext uri="{FF2B5EF4-FFF2-40B4-BE49-F238E27FC236}">
                  <a16:creationId xmlns:a16="http://schemas.microsoft.com/office/drawing/2014/main" id="{2D17121E-BD66-4E04-BE25-5E4B5224D6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996155"/>
                </p:ext>
              </p:extLst>
            </p:nvPr>
          </p:nvGraphicFramePr>
          <p:xfrm>
            <a:off x="5557" y="1981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" r:id="rId21" imgW="215980" imgH="215980" progId="Equation.3">
                    <p:embed/>
                  </p:oleObj>
                </mc:Choice>
                <mc:Fallback>
                  <p:oleObj r:id="rId21" imgW="215980" imgH="215980" progId="Equation.3">
                    <p:embed/>
                    <p:pic>
                      <p:nvPicPr>
                        <p:cNvPr id="8238" name="对象 927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80E953C0-1891-4C28-9AB1-38716F7648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" y="1981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9276">
              <a:hlinkClick r:id="" action="ppaction://ole?verb=1"/>
              <a:extLst>
                <a:ext uri="{FF2B5EF4-FFF2-40B4-BE49-F238E27FC236}">
                  <a16:creationId xmlns:a16="http://schemas.microsoft.com/office/drawing/2014/main" id="{FAD7365D-AFF0-444F-8B66-3E4A82192E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125487"/>
                </p:ext>
              </p:extLst>
            </p:nvPr>
          </p:nvGraphicFramePr>
          <p:xfrm>
            <a:off x="7371" y="1981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" r:id="rId23" imgW="215980" imgH="228961" progId="Equation.3">
                    <p:embed/>
                  </p:oleObj>
                </mc:Choice>
                <mc:Fallback>
                  <p:oleObj r:id="rId23" imgW="215980" imgH="228961" progId="Equation.3">
                    <p:embed/>
                    <p:pic>
                      <p:nvPicPr>
                        <p:cNvPr id="8239" name="对象 9276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305A437E-0123-4993-9DC5-B09DC9D178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1981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34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E07BC-50EB-47E6-BC73-D24F3BE1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80" y="1053767"/>
            <a:ext cx="10058400" cy="80204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根据公式和初始假设数据以及交易数据集第一次计算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22277A7-82A5-43B2-8829-25C80BEB6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93625"/>
              </p:ext>
            </p:extLst>
          </p:nvPr>
        </p:nvGraphicFramePr>
        <p:xfrm>
          <a:off x="289094" y="2077374"/>
          <a:ext cx="4999038" cy="328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73">
                  <a:extLst>
                    <a:ext uri="{9D8B030D-6E8A-4147-A177-3AD203B41FA5}">
                      <a16:colId xmlns:a16="http://schemas.microsoft.com/office/drawing/2014/main" val="2982506411"/>
                    </a:ext>
                  </a:extLst>
                </a:gridCol>
                <a:gridCol w="833173">
                  <a:extLst>
                    <a:ext uri="{9D8B030D-6E8A-4147-A177-3AD203B41FA5}">
                      <a16:colId xmlns:a16="http://schemas.microsoft.com/office/drawing/2014/main" val="109318439"/>
                    </a:ext>
                  </a:extLst>
                </a:gridCol>
                <a:gridCol w="833173">
                  <a:extLst>
                    <a:ext uri="{9D8B030D-6E8A-4147-A177-3AD203B41FA5}">
                      <a16:colId xmlns:a16="http://schemas.microsoft.com/office/drawing/2014/main" val="205645046"/>
                    </a:ext>
                  </a:extLst>
                </a:gridCol>
                <a:gridCol w="833173">
                  <a:extLst>
                    <a:ext uri="{9D8B030D-6E8A-4147-A177-3AD203B41FA5}">
                      <a16:colId xmlns:a16="http://schemas.microsoft.com/office/drawing/2014/main" val="3847316846"/>
                    </a:ext>
                  </a:extLst>
                </a:gridCol>
                <a:gridCol w="833173">
                  <a:extLst>
                    <a:ext uri="{9D8B030D-6E8A-4147-A177-3AD203B41FA5}">
                      <a16:colId xmlns:a16="http://schemas.microsoft.com/office/drawing/2014/main" val="3419115770"/>
                    </a:ext>
                  </a:extLst>
                </a:gridCol>
                <a:gridCol w="833173">
                  <a:extLst>
                    <a:ext uri="{9D8B030D-6E8A-4147-A177-3AD203B41FA5}">
                      <a16:colId xmlns:a16="http://schemas.microsoft.com/office/drawing/2014/main" val="3326194105"/>
                    </a:ext>
                  </a:extLst>
                </a:gridCol>
              </a:tblGrid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I1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I2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I3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I4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I5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729845"/>
                  </a:ext>
                </a:extLst>
              </a:tr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T100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866658"/>
                  </a:ext>
                </a:extLst>
              </a:tr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T200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626503"/>
                  </a:ext>
                </a:extLst>
              </a:tr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T300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250535"/>
                  </a:ext>
                </a:extLst>
              </a:tr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T400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641519"/>
                  </a:ext>
                </a:extLst>
              </a:tr>
              <a:tr h="547457"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T500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266700" lvl="0" indent="-266700" algn="just" defTabSz="685800" eaLnBrk="1" fontAlgn="base" latinLnBrk="0" hangingPunct="1">
                        <a:lnSpc>
                          <a:spcPct val="11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anose="05020102010507070707" pitchFamily="2" charset="2"/>
                        <a:buChar char=""/>
                        <a:defRPr sz="2000" b="0" i="0" u="none" kern="1200" baseline="0">
                          <a:solidFill>
                            <a:schemeClr val="accent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1pPr>
                      <a:lvl2pPr lvl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rgbClr val="88DAA7"/>
                        </a:buClr>
                        <a:buFont typeface="幼圆" panose="02010509060101010101" pitchFamily="1" charset="-122"/>
                        <a:defRPr sz="1600" kern="1200">
                          <a:solidFill>
                            <a:schemeClr val="tx1"/>
                          </a:solidFill>
                        </a:defRPr>
                      </a:lvl2pPr>
                      <a:lvl3pPr marL="857250" lvl="2" indent="-171450" algn="l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 kern="1200">
                          <a:latin typeface="Calibri" panose="020F0502020204030204" pitchFamily="2" charset="0"/>
                        </a:defRPr>
                      </a:lvl3pPr>
                      <a:lvl4pPr marL="1200150" lvl="3" indent="-171450">
                        <a:defRPr sz="1100" kern="1200"/>
                      </a:lvl4pPr>
                      <a:lvl5pPr marL="1543050" lvl="4" indent="-171450">
                        <a:defRPr sz="11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31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13E1-7A67-49B7-BD86-CEDDC8B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FB0A7CB3-2610-4BC8-A49E-6135C10BF999}"/>
              </a:ext>
            </a:extLst>
          </p:cNvPr>
          <p:cNvSpPr/>
          <p:nvPr/>
        </p:nvSpPr>
        <p:spPr>
          <a:xfrm>
            <a:off x="5353232" y="2823099"/>
            <a:ext cx="653988" cy="204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9C6FB6-D79D-4583-87A4-C27854217839}"/>
              </a:ext>
            </a:extLst>
          </p:cNvPr>
          <p:cNvCxnSpPr/>
          <p:nvPr/>
        </p:nvCxnSpPr>
        <p:spPr>
          <a:xfrm>
            <a:off x="6249880" y="1979720"/>
            <a:ext cx="0" cy="429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32325C3A-F127-4899-82CE-14401BB11639}"/>
              </a:ext>
            </a:extLst>
          </p:cNvPr>
          <p:cNvSpPr txBox="1">
            <a:spLocks/>
          </p:cNvSpPr>
          <p:nvPr/>
        </p:nvSpPr>
        <p:spPr>
          <a:xfrm>
            <a:off x="6329778" y="2481756"/>
            <a:ext cx="2849732" cy="2152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24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71A47D9-6432-47A3-9EE7-373BCA52C574}"/>
                  </a:ext>
                </a:extLst>
              </p:cNvPr>
              <p:cNvSpPr txBox="1"/>
              <p:nvPr/>
            </p:nvSpPr>
            <p:spPr bwMode="auto">
              <a:xfrm>
                <a:off x="6329778" y="3916428"/>
                <a:ext cx="6125375" cy="750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(1|1)=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031</m:t>
                          </m:r>
                        </m:num>
                        <m:den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0206</m:t>
                          </m:r>
                        </m:den>
                      </m:f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1505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第一条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数据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属于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第一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分量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男性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概率</m:t>
                      </m:r>
                    </m:oMath>
                  </m:oMathPara>
                </a14:m>
                <a:endParaRPr lang="en-US" altLang="zh-CN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(2|1)=1−</m:t>
                      </m:r>
                      <m:r>
                        <a:rPr lang="zh-CN" alt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(1|1)=0.8495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第一条数据属于第二个分量</m:t>
                      </m:r>
                      <m:r>
                        <a:rPr lang="en-US" altLang="zh-C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女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性</m:t>
                      </m:r>
                      <m:r>
                        <a:rPr lang="en-US" altLang="zh-C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的概率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对象 1024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71A47D9-6432-47A3-9EE7-373BCA52C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778" y="3916428"/>
                <a:ext cx="6125375" cy="750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0243">
            <a:hlinkClick r:id="" action="ppaction://ole?verb=1"/>
            <a:extLst>
              <a:ext uri="{FF2B5EF4-FFF2-40B4-BE49-F238E27FC236}">
                <a16:creationId xmlns:a16="http://schemas.microsoft.com/office/drawing/2014/main" id="{A821DD8B-68E8-4F70-B13E-28854F178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76999"/>
              </p:ext>
            </p:extLst>
          </p:nvPr>
        </p:nvGraphicFramePr>
        <p:xfrm>
          <a:off x="6400803" y="2105548"/>
          <a:ext cx="5703066" cy="155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4" imgW="4940280" imgH="1117440" progId="Equation.3">
                  <p:embed/>
                </p:oleObj>
              </mc:Choice>
              <mc:Fallback>
                <p:oleObj name="公式" r:id="rId4" imgW="4940280" imgH="1117440" progId="Equation.3">
                  <p:embed/>
                  <p:pic>
                    <p:nvPicPr>
                      <p:cNvPr id="9219" name="对象 1024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2A79051-B5AD-4060-A3B0-4077B37B8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3" y="2105548"/>
                        <a:ext cx="5703066" cy="1552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0245">
            <a:extLst>
              <a:ext uri="{FF2B5EF4-FFF2-40B4-BE49-F238E27FC236}">
                <a16:creationId xmlns:a16="http://schemas.microsoft.com/office/drawing/2014/main" id="{18719FCD-BC21-4573-97B4-CADD0F06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8" y="4700396"/>
            <a:ext cx="52733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80808"/>
                </a:solidFill>
              </a:rPr>
              <a:t>同理：</a:t>
            </a:r>
          </a:p>
          <a:p>
            <a:r>
              <a:rPr lang="zh-CN" altLang="en-US" sz="1600" dirty="0">
                <a:solidFill>
                  <a:srgbClr val="080808"/>
                </a:solidFill>
              </a:rPr>
              <a:t>p(1 | 2) = 0.</a:t>
            </a:r>
            <a:r>
              <a:rPr lang="en-US" altLang="zh-CN" sz="1600" dirty="0">
                <a:solidFill>
                  <a:srgbClr val="080808"/>
                </a:solidFill>
              </a:rPr>
              <a:t>1429</a:t>
            </a:r>
            <a:r>
              <a:rPr lang="zh-CN" altLang="en-US" sz="1600" dirty="0">
                <a:solidFill>
                  <a:srgbClr val="080808"/>
                </a:solidFill>
              </a:rPr>
              <a:t>                       p(2 | 2) = 0.8</a:t>
            </a:r>
            <a:r>
              <a:rPr lang="en-US" altLang="zh-CN" sz="1600" dirty="0">
                <a:solidFill>
                  <a:srgbClr val="080808"/>
                </a:solidFill>
              </a:rPr>
              <a:t>571</a:t>
            </a:r>
            <a:endParaRPr lang="zh-CN" altLang="en-US" sz="1600" dirty="0">
              <a:solidFill>
                <a:srgbClr val="080808"/>
              </a:solidFill>
            </a:endParaRPr>
          </a:p>
          <a:p>
            <a:r>
              <a:rPr lang="zh-CN" altLang="en-US" sz="1600" b="1" dirty="0">
                <a:solidFill>
                  <a:srgbClr val="080808"/>
                </a:solidFill>
              </a:rPr>
              <a:t>p(1 | 3) = 0.</a:t>
            </a:r>
            <a:r>
              <a:rPr lang="en-US" altLang="zh-CN" sz="1600" b="1" dirty="0">
                <a:solidFill>
                  <a:srgbClr val="080808"/>
                </a:solidFill>
              </a:rPr>
              <a:t>8571</a:t>
            </a:r>
            <a:r>
              <a:rPr lang="zh-CN" altLang="en-US" sz="1600" b="1" dirty="0">
                <a:solidFill>
                  <a:srgbClr val="080808"/>
                </a:solidFill>
              </a:rPr>
              <a:t>                       p(2 | 3) = 0.</a:t>
            </a:r>
            <a:r>
              <a:rPr lang="en-US" altLang="zh-CN" sz="1600" b="1" dirty="0">
                <a:solidFill>
                  <a:srgbClr val="080808"/>
                </a:solidFill>
              </a:rPr>
              <a:t>1429</a:t>
            </a:r>
            <a:endParaRPr lang="zh-CN" altLang="en-US" sz="1600" b="1" dirty="0">
              <a:solidFill>
                <a:srgbClr val="080808"/>
              </a:solidFill>
            </a:endParaRPr>
          </a:p>
          <a:p>
            <a:r>
              <a:rPr lang="zh-CN" altLang="en-US" sz="1600" dirty="0">
                <a:solidFill>
                  <a:srgbClr val="080808"/>
                </a:solidFill>
              </a:rPr>
              <a:t>p(1 | 4) = 0.</a:t>
            </a:r>
            <a:r>
              <a:rPr lang="en-US" altLang="zh-CN" sz="1600" dirty="0">
                <a:solidFill>
                  <a:srgbClr val="080808"/>
                </a:solidFill>
              </a:rPr>
              <a:t>4757</a:t>
            </a:r>
            <a:r>
              <a:rPr lang="zh-CN" altLang="en-US" sz="1600" dirty="0">
                <a:solidFill>
                  <a:srgbClr val="080808"/>
                </a:solidFill>
              </a:rPr>
              <a:t>                       p(2 | 4) = 0.</a:t>
            </a:r>
            <a:r>
              <a:rPr lang="en-US" altLang="zh-CN" sz="1600" dirty="0">
                <a:solidFill>
                  <a:srgbClr val="080808"/>
                </a:solidFill>
              </a:rPr>
              <a:t>5243</a:t>
            </a:r>
          </a:p>
          <a:p>
            <a:r>
              <a:rPr lang="zh-CN" altLang="en-US" sz="1600" b="1" dirty="0">
                <a:solidFill>
                  <a:srgbClr val="080808"/>
                </a:solidFill>
              </a:rPr>
              <a:t>p(1 | 5) = 0.</a:t>
            </a:r>
            <a:r>
              <a:rPr lang="en-US" altLang="zh-CN" sz="1600" b="1" dirty="0">
                <a:solidFill>
                  <a:srgbClr val="080808"/>
                </a:solidFill>
              </a:rPr>
              <a:t>9866</a:t>
            </a:r>
            <a:r>
              <a:rPr lang="zh-CN" altLang="en-US" sz="1600" b="1" dirty="0">
                <a:solidFill>
                  <a:srgbClr val="080808"/>
                </a:solidFill>
              </a:rPr>
              <a:t>                       p(2 | 5) = 0.0</a:t>
            </a:r>
            <a:r>
              <a:rPr lang="en-US" altLang="zh-CN" sz="1600" b="1" dirty="0">
                <a:solidFill>
                  <a:srgbClr val="080808"/>
                </a:solidFill>
              </a:rPr>
              <a:t>134</a:t>
            </a:r>
            <a:endParaRPr lang="zh-CN" altLang="en-US" sz="16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C596-A243-4680-9130-8046B42E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00058"/>
            <a:ext cx="9603275" cy="65598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更新</a:t>
            </a:r>
            <a:r>
              <a:rPr lang="en-US" altLang="zh-CN" sz="3200" dirty="0"/>
              <a:t>π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080808"/>
                </a:solidFill>
              </a:rPr>
              <a:t>θ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45FDE-6DA7-4F8B-8E84-961A8FE1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403"/>
            <a:ext cx="10058400" cy="376089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2D229-CEBD-4587-9702-DD56ED4E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pic>
        <p:nvPicPr>
          <p:cNvPr id="5" name="图片 11269">
            <a:extLst>
              <a:ext uri="{FF2B5EF4-FFF2-40B4-BE49-F238E27FC236}">
                <a16:creationId xmlns:a16="http://schemas.microsoft.com/office/drawing/2014/main" id="{717BC251-63F1-4DFD-A3A0-1196C1CE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60" y="2142078"/>
            <a:ext cx="27368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11268">
            <a:hlinkClick r:id="" action="ppaction://ole?verb=1"/>
            <a:extLst>
              <a:ext uri="{FF2B5EF4-FFF2-40B4-BE49-F238E27FC236}">
                <a16:creationId xmlns:a16="http://schemas.microsoft.com/office/drawing/2014/main" id="{03527AF5-C650-44A5-BFC7-B81FEFE6E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48292"/>
              </p:ext>
            </p:extLst>
          </p:nvPr>
        </p:nvGraphicFramePr>
        <p:xfrm>
          <a:off x="1285875" y="3538538"/>
          <a:ext cx="91392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4" imgW="4190760" imgH="406080" progId="Equation.3">
                  <p:embed/>
                </p:oleObj>
              </mc:Choice>
              <mc:Fallback>
                <p:oleObj name="公式" r:id="rId4" imgW="4190760" imgH="406080" progId="Equation.3">
                  <p:embed/>
                  <p:pic>
                    <p:nvPicPr>
                      <p:cNvPr id="10244" name="对象 1126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5ECB5A8-FF80-4E17-A560-0505C0CD1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538538"/>
                        <a:ext cx="913923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1271">
            <a:hlinkClick r:id="" action="ppaction://ole?verb=1"/>
            <a:extLst>
              <a:ext uri="{FF2B5EF4-FFF2-40B4-BE49-F238E27FC236}">
                <a16:creationId xmlns:a16="http://schemas.microsoft.com/office/drawing/2014/main" id="{32922D4A-C438-4D13-AA1C-F450E606F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54052"/>
              </p:ext>
            </p:extLst>
          </p:nvPr>
        </p:nvGraphicFramePr>
        <p:xfrm>
          <a:off x="1247775" y="4510088"/>
          <a:ext cx="91900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6" imgW="4216320" imgH="406080" progId="Equation.3">
                  <p:embed/>
                </p:oleObj>
              </mc:Choice>
              <mc:Fallback>
                <p:oleObj name="公式" r:id="rId6" imgW="4216320" imgH="406080" progId="Equation.3">
                  <p:embed/>
                  <p:pic>
                    <p:nvPicPr>
                      <p:cNvPr id="10247" name="对象 1127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F785320-699B-46B8-B89D-933F2D488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510088"/>
                        <a:ext cx="919003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1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12291">
            <a:hlinkClick r:id="" action="ppaction://ole?verb=1"/>
            <a:extLst>
              <a:ext uri="{FF2B5EF4-FFF2-40B4-BE49-F238E27FC236}">
                <a16:creationId xmlns:a16="http://schemas.microsoft.com/office/drawing/2014/main" id="{DCB9C4C9-BE81-4162-A8E9-7DE2C62DDF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05432"/>
              </p:ext>
            </p:extLst>
          </p:nvPr>
        </p:nvGraphicFramePr>
        <p:xfrm>
          <a:off x="2081213" y="2044700"/>
          <a:ext cx="7258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公式" r:id="rId3" imgW="5448240" imgH="406080" progId="Equation.3">
                  <p:embed/>
                </p:oleObj>
              </mc:Choice>
              <mc:Fallback>
                <p:oleObj name="公式" r:id="rId3" imgW="5448240" imgH="406080" progId="Equation.3">
                  <p:embed/>
                  <p:pic>
                    <p:nvPicPr>
                      <p:cNvPr id="11267" name="对象 1229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0ACEC5C-4CC8-4A4B-B999-72015F799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044700"/>
                        <a:ext cx="72580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56958-451B-423D-83CA-4F379966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p:pic>
        <p:nvPicPr>
          <p:cNvPr id="5" name="图片 11270">
            <a:extLst>
              <a:ext uri="{FF2B5EF4-FFF2-40B4-BE49-F238E27FC236}">
                <a16:creationId xmlns:a16="http://schemas.microsoft.com/office/drawing/2014/main" id="{130BC721-CD4E-474E-B492-5FFD8770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16" y="456954"/>
            <a:ext cx="3240087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245">
            <a:extLst>
              <a:ext uri="{FF2B5EF4-FFF2-40B4-BE49-F238E27FC236}">
                <a16:creationId xmlns:a16="http://schemas.microsoft.com/office/drawing/2014/main" id="{F20E9E20-F667-4AC1-94C8-E7BDB8825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901" y="2637397"/>
            <a:ext cx="7451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80808"/>
                </a:solidFill>
              </a:rPr>
              <a:t>其他θ</a:t>
            </a:r>
            <a:endParaRPr lang="en-US" altLang="zh-CN" sz="1600" dirty="0">
              <a:solidFill>
                <a:srgbClr val="080808"/>
              </a:solidFill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5F7A24FA-D4A0-4F62-83F2-C0460759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58059"/>
              </p:ext>
            </p:extLst>
          </p:nvPr>
        </p:nvGraphicFramePr>
        <p:xfrm>
          <a:off x="2529149" y="3161023"/>
          <a:ext cx="6188725" cy="24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45">
                  <a:extLst>
                    <a:ext uri="{9D8B030D-6E8A-4147-A177-3AD203B41FA5}">
                      <a16:colId xmlns:a16="http://schemas.microsoft.com/office/drawing/2014/main" val="3365200332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474158028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1133813231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25800180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687108630"/>
                    </a:ext>
                  </a:extLst>
                </a:gridCol>
              </a:tblGrid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77182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0.6173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76970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96735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0.5808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11988"/>
                  </a:ext>
                </a:extLst>
              </a:tr>
            </a:tbl>
          </a:graphicData>
        </a:graphic>
      </p:graphicFrame>
      <p:grpSp>
        <p:nvGrpSpPr>
          <p:cNvPr id="23" name="组合 12337">
            <a:extLst>
              <a:ext uri="{FF2B5EF4-FFF2-40B4-BE49-F238E27FC236}">
                <a16:creationId xmlns:a16="http://schemas.microsoft.com/office/drawing/2014/main" id="{A13A46F0-CCAC-4ADD-B15C-8F37C49BCE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554" y="3395893"/>
            <a:ext cx="5176232" cy="1607468"/>
            <a:chOff x="-112" y="0"/>
            <a:chExt cx="8150" cy="2532"/>
          </a:xfrm>
        </p:grpSpPr>
        <p:graphicFrame>
          <p:nvGraphicFramePr>
            <p:cNvPr id="24" name="对象 12338">
              <a:hlinkClick r:id="" action="ppaction://ole?verb=1"/>
              <a:extLst>
                <a:ext uri="{FF2B5EF4-FFF2-40B4-BE49-F238E27FC236}">
                  <a16:creationId xmlns:a16="http://schemas.microsoft.com/office/drawing/2014/main" id="{9599FB30-7F49-4D92-BDF7-CEBBC2F624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592966"/>
                </p:ext>
              </p:extLst>
            </p:nvPr>
          </p:nvGraphicFramePr>
          <p:xfrm>
            <a:off x="-12" y="0"/>
            <a:ext cx="49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r:id="rId6" imgW="190740" imgH="215980" progId="Equation.3">
                    <p:embed/>
                  </p:oleObj>
                </mc:Choice>
                <mc:Fallback>
                  <p:oleObj r:id="rId6" imgW="190740" imgH="215980" progId="Equation.3">
                    <p:embed/>
                    <p:pic>
                      <p:nvPicPr>
                        <p:cNvPr id="11301" name="对象 12338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2ECACA4-85FB-4B15-8F20-2BCA20045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" y="0"/>
                          <a:ext cx="49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12339">
              <a:hlinkClick r:id="" action="ppaction://ole?verb=1"/>
              <a:extLst>
                <a:ext uri="{FF2B5EF4-FFF2-40B4-BE49-F238E27FC236}">
                  <a16:creationId xmlns:a16="http://schemas.microsoft.com/office/drawing/2014/main" id="{0EA89352-5048-472F-B5A5-D7A5BDE2A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r:id="rId8" imgW="203360" imgH="215980" progId="Equation.3">
                    <p:embed/>
                  </p:oleObj>
                </mc:Choice>
                <mc:Fallback>
                  <p:oleObj r:id="rId8" imgW="203360" imgH="215980" progId="Equation.3">
                    <p:embed/>
                    <p:pic>
                      <p:nvPicPr>
                        <p:cNvPr id="11302" name="对象 1233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E09C7BA-ADF3-4DEC-AFBB-A6416A6939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12340">
              <a:hlinkClick r:id="" action="ppaction://ole?verb=1"/>
              <a:extLst>
                <a:ext uri="{FF2B5EF4-FFF2-40B4-BE49-F238E27FC236}">
                  <a16:creationId xmlns:a16="http://schemas.microsoft.com/office/drawing/2014/main" id="{E7CBA757-6432-4FF8-BEB7-EC6B04E29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r:id="rId10" imgW="203360" imgH="228961" progId="Equation.3">
                    <p:embed/>
                  </p:oleObj>
                </mc:Choice>
                <mc:Fallback>
                  <p:oleObj r:id="rId10" imgW="203360" imgH="228961" progId="Equation.3">
                    <p:embed/>
                    <p:pic>
                      <p:nvPicPr>
                        <p:cNvPr id="11303" name="对象 12340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C183E5F3-43BF-4DB5-82E6-9D408A46F5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12341">
              <a:hlinkClick r:id="" action="ppaction://ole?verb=1"/>
              <a:extLst>
                <a:ext uri="{FF2B5EF4-FFF2-40B4-BE49-F238E27FC236}">
                  <a16:creationId xmlns:a16="http://schemas.microsoft.com/office/drawing/2014/main" id="{5736E638-65B0-4055-B61B-14B7188945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680755"/>
                </p:ext>
              </p:extLst>
            </p:nvPr>
          </p:nvGraphicFramePr>
          <p:xfrm>
            <a:off x="5627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r:id="rId12" imgW="203360" imgH="215980" progId="Equation.3">
                    <p:embed/>
                  </p:oleObj>
                </mc:Choice>
                <mc:Fallback>
                  <p:oleObj r:id="rId12" imgW="203360" imgH="215980" progId="Equation.3">
                    <p:embed/>
                    <p:pic>
                      <p:nvPicPr>
                        <p:cNvPr id="11304" name="对象 1234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DD06D67-FA86-4B33-AC96-CD915C279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12342">
              <a:hlinkClick r:id="" action="ppaction://ole?verb=1"/>
              <a:extLst>
                <a:ext uri="{FF2B5EF4-FFF2-40B4-BE49-F238E27FC236}">
                  <a16:creationId xmlns:a16="http://schemas.microsoft.com/office/drawing/2014/main" id="{62E88984-4700-414A-A5FF-A0481AFD9F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302038"/>
                </p:ext>
              </p:extLst>
            </p:nvPr>
          </p:nvGraphicFramePr>
          <p:xfrm>
            <a:off x="7511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r:id="rId14" imgW="203360" imgH="228961" progId="Equation.3">
                    <p:embed/>
                  </p:oleObj>
                </mc:Choice>
                <mc:Fallback>
                  <p:oleObj r:id="rId14" imgW="203360" imgH="228961" progId="Equation.3">
                    <p:embed/>
                    <p:pic>
                      <p:nvPicPr>
                        <p:cNvPr id="11305" name="对象 1234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16BA5FDF-EF49-4394-B06E-1D01864C77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1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12343">
              <a:hlinkClick r:id="" action="ppaction://ole?verb=1"/>
              <a:extLst>
                <a:ext uri="{FF2B5EF4-FFF2-40B4-BE49-F238E27FC236}">
                  <a16:creationId xmlns:a16="http://schemas.microsoft.com/office/drawing/2014/main" id="{BD6E29CD-6B26-4ECC-860E-0D90EEBA8C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917223"/>
                </p:ext>
              </p:extLst>
            </p:nvPr>
          </p:nvGraphicFramePr>
          <p:xfrm>
            <a:off x="-112" y="1953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r:id="rId16" imgW="203360" imgH="215980" progId="Equation.3">
                    <p:embed/>
                  </p:oleObj>
                </mc:Choice>
                <mc:Fallback>
                  <p:oleObj r:id="rId16" imgW="203360" imgH="215980" progId="Equation.3">
                    <p:embed/>
                    <p:pic>
                      <p:nvPicPr>
                        <p:cNvPr id="11306" name="对象 1234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37CA28B5-6250-47C8-B18A-7A05701C85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2" y="1953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12344">
              <a:hlinkClick r:id="" action="ppaction://ole?verb=1"/>
              <a:extLst>
                <a:ext uri="{FF2B5EF4-FFF2-40B4-BE49-F238E27FC236}">
                  <a16:creationId xmlns:a16="http://schemas.microsoft.com/office/drawing/2014/main" id="{27D72E13-CB11-42CF-BF29-EA4344236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0747529"/>
                </p:ext>
              </p:extLst>
            </p:nvPr>
          </p:nvGraphicFramePr>
          <p:xfrm>
            <a:off x="1815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" r:id="rId18" imgW="215980" imgH="215980" progId="Equation.3">
                    <p:embed/>
                  </p:oleObj>
                </mc:Choice>
                <mc:Fallback>
                  <p:oleObj r:id="rId18" imgW="215980" imgH="215980" progId="Equation.3">
                    <p:embed/>
                    <p:pic>
                      <p:nvPicPr>
                        <p:cNvPr id="11307" name="对象 12344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9C8D9EE-4E82-4A57-B6EF-EF2CFCD3E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12345">
              <a:hlinkClick r:id="" action="ppaction://ole?verb=1"/>
              <a:extLst>
                <a:ext uri="{FF2B5EF4-FFF2-40B4-BE49-F238E27FC236}">
                  <a16:creationId xmlns:a16="http://schemas.microsoft.com/office/drawing/2014/main" id="{59148869-4861-48A2-A4F4-C9BFB46E35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382908"/>
                </p:ext>
              </p:extLst>
            </p:nvPr>
          </p:nvGraphicFramePr>
          <p:xfrm>
            <a:off x="3742" y="1883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2" r:id="rId20" imgW="215980" imgH="228961" progId="Equation.3">
                    <p:embed/>
                  </p:oleObj>
                </mc:Choice>
                <mc:Fallback>
                  <p:oleObj r:id="rId20" imgW="215980" imgH="228961" progId="Equation.3">
                    <p:embed/>
                    <p:pic>
                      <p:nvPicPr>
                        <p:cNvPr id="11308" name="对象 1234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5FC883C-481D-4EDB-BF4A-25CEA274CA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883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12346">
              <a:hlinkClick r:id="" action="ppaction://ole?verb=1"/>
              <a:extLst>
                <a:ext uri="{FF2B5EF4-FFF2-40B4-BE49-F238E27FC236}">
                  <a16:creationId xmlns:a16="http://schemas.microsoft.com/office/drawing/2014/main" id="{4CD914F6-C564-43A6-A50A-9AB482E9F6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816983"/>
                </p:ext>
              </p:extLst>
            </p:nvPr>
          </p:nvGraphicFramePr>
          <p:xfrm>
            <a:off x="5557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" r:id="rId22" imgW="215980" imgH="215980" progId="Equation.3">
                    <p:embed/>
                  </p:oleObj>
                </mc:Choice>
                <mc:Fallback>
                  <p:oleObj r:id="rId22" imgW="215980" imgH="215980" progId="Equation.3">
                    <p:embed/>
                    <p:pic>
                      <p:nvPicPr>
                        <p:cNvPr id="11309" name="对象 12346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115AE63-4FB8-40AB-BDD7-AB31C0BA6B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12347">
              <a:hlinkClick r:id="" action="ppaction://ole?verb=1"/>
              <a:extLst>
                <a:ext uri="{FF2B5EF4-FFF2-40B4-BE49-F238E27FC236}">
                  <a16:creationId xmlns:a16="http://schemas.microsoft.com/office/drawing/2014/main" id="{5A5C9FFF-56B7-4EE6-9BAE-BA55F57E75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26040"/>
                </p:ext>
              </p:extLst>
            </p:nvPr>
          </p:nvGraphicFramePr>
          <p:xfrm>
            <a:off x="7371" y="1939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4" r:id="rId24" imgW="215980" imgH="228961" progId="Equation.3">
                    <p:embed/>
                  </p:oleObj>
                </mc:Choice>
                <mc:Fallback>
                  <p:oleObj r:id="rId24" imgW="215980" imgH="228961" progId="Equation.3">
                    <p:embed/>
                    <p:pic>
                      <p:nvPicPr>
                        <p:cNvPr id="11310" name="对象 1234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982BF4B6-D189-4A55-ABB5-9EED73E7A4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1939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45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CA0F-AAFD-408E-9306-0CC0496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00831"/>
            <a:ext cx="10058400" cy="636529"/>
          </a:xfrm>
        </p:spPr>
        <p:txBody>
          <a:bodyPr>
            <a:normAutofit/>
          </a:bodyPr>
          <a:lstStyle/>
          <a:p>
            <a:r>
              <a:rPr lang="zh-CN" altLang="en-US" dirty="0"/>
              <a:t>第二次迭代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002D-0BD0-47ED-9E0D-E7513081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961965"/>
            <a:ext cx="10498732" cy="3907127"/>
          </a:xfrm>
        </p:spPr>
        <p:txBody>
          <a:bodyPr/>
          <a:lstStyle/>
          <a:p>
            <a:r>
              <a:rPr lang="zh-CN" altLang="en-US" dirty="0"/>
              <a:t>上次所得初始数据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C959F-095E-458A-BA7F-3844982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EBD7726-BF65-4E0B-B489-446648700942}"/>
                  </a:ext>
                </a:extLst>
              </p:cNvPr>
              <p:cNvSpPr txBox="1"/>
              <p:nvPr/>
            </p:nvSpPr>
            <p:spPr bwMode="auto">
              <a:xfrm>
                <a:off x="516718" y="2681593"/>
                <a:ext cx="1385434" cy="569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0.5226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EBD7726-BF65-4E0B-B489-44664870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18" y="2681593"/>
                <a:ext cx="1385434" cy="569057"/>
              </a:xfrm>
              <a:prstGeom prst="rect">
                <a:avLst/>
              </a:prstGeom>
              <a:blipFill>
                <a:blip r:embed="rId3"/>
                <a:stretch>
                  <a:fillRect t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04155FE-A85D-4B82-8E47-7C27E43E77C5}"/>
                  </a:ext>
                </a:extLst>
              </p:cNvPr>
              <p:cNvSpPr txBox="1"/>
              <p:nvPr/>
            </p:nvSpPr>
            <p:spPr bwMode="auto">
              <a:xfrm>
                <a:off x="1902152" y="2663300"/>
                <a:ext cx="1320442" cy="497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0.4774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04155FE-A85D-4B82-8E47-7C27E43E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2152" y="2663300"/>
                <a:ext cx="1320442" cy="497149"/>
              </a:xfrm>
              <a:prstGeom prst="rect">
                <a:avLst/>
              </a:prstGeom>
              <a:blipFill>
                <a:blip r:embed="rId4"/>
                <a:stretch>
                  <a:fillRect t="-7407" r="-1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6B24A86-0CD0-4CA4-B1BC-0CFF417C178B}"/>
              </a:ext>
            </a:extLst>
          </p:cNvPr>
          <p:cNvSpPr txBox="1"/>
          <p:nvPr/>
        </p:nvSpPr>
        <p:spPr>
          <a:xfrm>
            <a:off x="656948" y="440363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</a:rPr>
              <a:t>计算过程如前所述：</a:t>
            </a:r>
          </a:p>
          <a:p>
            <a:r>
              <a:rPr lang="zh-CN" altLang="en-US" dirty="0">
                <a:solidFill>
                  <a:srgbClr val="080808"/>
                </a:solidFill>
              </a:rPr>
              <a:t>p(1 | 1) = 0.</a:t>
            </a:r>
            <a:r>
              <a:rPr lang="en-US" altLang="zh-CN" dirty="0">
                <a:solidFill>
                  <a:srgbClr val="080808"/>
                </a:solidFill>
              </a:rPr>
              <a:t>0639</a:t>
            </a:r>
            <a:r>
              <a:rPr lang="zh-CN" altLang="en-US" dirty="0">
                <a:solidFill>
                  <a:srgbClr val="080808"/>
                </a:solidFill>
              </a:rPr>
              <a:t>                  p(2 |1) = 0.</a:t>
            </a:r>
            <a:r>
              <a:rPr lang="en-US" altLang="zh-CN" dirty="0">
                <a:solidFill>
                  <a:srgbClr val="080808"/>
                </a:solidFill>
              </a:rPr>
              <a:t>9361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dirty="0">
                <a:solidFill>
                  <a:srgbClr val="080808"/>
                </a:solidFill>
              </a:rPr>
              <a:t>p(1 | 2) = 0.</a:t>
            </a:r>
            <a:r>
              <a:rPr lang="en-US" altLang="zh-CN" dirty="0">
                <a:solidFill>
                  <a:srgbClr val="080808"/>
                </a:solidFill>
              </a:rPr>
              <a:t>1055</a:t>
            </a:r>
            <a:r>
              <a:rPr lang="zh-CN" altLang="en-US" dirty="0">
                <a:solidFill>
                  <a:srgbClr val="080808"/>
                </a:solidFill>
              </a:rPr>
              <a:t>                  p(2 | 2) = 0.</a:t>
            </a:r>
            <a:r>
              <a:rPr lang="en-US" altLang="zh-CN" dirty="0">
                <a:solidFill>
                  <a:srgbClr val="080808"/>
                </a:solidFill>
              </a:rPr>
              <a:t>8945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b="1" dirty="0">
                <a:solidFill>
                  <a:srgbClr val="080808"/>
                </a:solidFill>
              </a:rPr>
              <a:t>p(1 | 3) = 0.</a:t>
            </a:r>
            <a:r>
              <a:rPr lang="en-US" altLang="zh-CN" b="1" dirty="0">
                <a:solidFill>
                  <a:srgbClr val="080808"/>
                </a:solidFill>
              </a:rPr>
              <a:t>9470</a:t>
            </a:r>
            <a:r>
              <a:rPr lang="zh-CN" altLang="en-US" b="1" dirty="0">
                <a:solidFill>
                  <a:srgbClr val="080808"/>
                </a:solidFill>
              </a:rPr>
              <a:t>                p(2 | 3) = 0.</a:t>
            </a:r>
            <a:r>
              <a:rPr lang="en-US" altLang="zh-CN" b="1" dirty="0">
                <a:solidFill>
                  <a:srgbClr val="080808"/>
                </a:solidFill>
              </a:rPr>
              <a:t>0530</a:t>
            </a:r>
            <a:endParaRPr lang="zh-CN" altLang="en-US" b="1" dirty="0">
              <a:solidFill>
                <a:srgbClr val="080808"/>
              </a:solidFill>
            </a:endParaRPr>
          </a:p>
          <a:p>
            <a:r>
              <a:rPr lang="zh-CN" altLang="en-US" dirty="0">
                <a:solidFill>
                  <a:srgbClr val="080808"/>
                </a:solidFill>
              </a:rPr>
              <a:t>p(1 | 4) = 0</a:t>
            </a:r>
            <a:r>
              <a:rPr lang="en-US" altLang="zh-CN" dirty="0">
                <a:solidFill>
                  <a:srgbClr val="080808"/>
                </a:solidFill>
              </a:rPr>
              <a:t>.1208</a:t>
            </a:r>
            <a:r>
              <a:rPr lang="zh-CN" altLang="en-US" dirty="0">
                <a:solidFill>
                  <a:srgbClr val="080808"/>
                </a:solidFill>
              </a:rPr>
              <a:t>                  p(2 | 4) = 0</a:t>
            </a:r>
            <a:r>
              <a:rPr lang="en-US" altLang="zh-CN" dirty="0">
                <a:solidFill>
                  <a:srgbClr val="080808"/>
                </a:solidFill>
              </a:rPr>
              <a:t>.8792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b="1" dirty="0">
                <a:solidFill>
                  <a:srgbClr val="080808"/>
                </a:solidFill>
              </a:rPr>
              <a:t>p(1 | 5) = </a:t>
            </a:r>
            <a:r>
              <a:rPr lang="en-US" altLang="zh-CN" b="1" dirty="0">
                <a:solidFill>
                  <a:srgbClr val="080808"/>
                </a:solidFill>
              </a:rPr>
              <a:t>0.9996</a:t>
            </a:r>
            <a:r>
              <a:rPr lang="zh-CN" altLang="en-US" b="1" dirty="0">
                <a:solidFill>
                  <a:srgbClr val="080808"/>
                </a:solidFill>
              </a:rPr>
              <a:t>                p(2 | 5) = </a:t>
            </a:r>
            <a:r>
              <a:rPr lang="en-US" altLang="zh-CN" b="1" dirty="0">
                <a:solidFill>
                  <a:srgbClr val="080808"/>
                </a:solidFill>
              </a:rPr>
              <a:t>0.0004</a:t>
            </a:r>
            <a:endParaRPr lang="zh-CN" altLang="en-US" b="1" dirty="0">
              <a:solidFill>
                <a:srgbClr val="080808"/>
              </a:solidFill>
            </a:endParaRPr>
          </a:p>
        </p:txBody>
      </p:sp>
      <p:graphicFrame>
        <p:nvGraphicFramePr>
          <p:cNvPr id="33" name="表格 22">
            <a:extLst>
              <a:ext uri="{FF2B5EF4-FFF2-40B4-BE49-F238E27FC236}">
                <a16:creationId xmlns:a16="http://schemas.microsoft.com/office/drawing/2014/main" id="{EF2867AF-AFC4-483B-861F-DB126287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12064"/>
              </p:ext>
            </p:extLst>
          </p:nvPr>
        </p:nvGraphicFramePr>
        <p:xfrm>
          <a:off x="3736513" y="2060194"/>
          <a:ext cx="6188725" cy="24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45">
                  <a:extLst>
                    <a:ext uri="{9D8B030D-6E8A-4147-A177-3AD203B41FA5}">
                      <a16:colId xmlns:a16="http://schemas.microsoft.com/office/drawing/2014/main" val="3365200332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474158028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1133813231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25800180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687108630"/>
                    </a:ext>
                  </a:extLst>
                </a:gridCol>
              </a:tblGrid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77182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0.6173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76970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96735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0.5808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11988"/>
                  </a:ext>
                </a:extLst>
              </a:tr>
            </a:tbl>
          </a:graphicData>
        </a:graphic>
      </p:graphicFrame>
      <p:grpSp>
        <p:nvGrpSpPr>
          <p:cNvPr id="34" name="组合 12337">
            <a:extLst>
              <a:ext uri="{FF2B5EF4-FFF2-40B4-BE49-F238E27FC236}">
                <a16:creationId xmlns:a16="http://schemas.microsoft.com/office/drawing/2014/main" id="{0F1815FC-61FF-4E44-B982-E37921FA95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5918" y="2295064"/>
            <a:ext cx="5176232" cy="1607468"/>
            <a:chOff x="-112" y="0"/>
            <a:chExt cx="8150" cy="2532"/>
          </a:xfrm>
        </p:grpSpPr>
        <p:graphicFrame>
          <p:nvGraphicFramePr>
            <p:cNvPr id="35" name="对象 12338">
              <a:hlinkClick r:id="" action="ppaction://ole?verb=1"/>
              <a:extLst>
                <a:ext uri="{FF2B5EF4-FFF2-40B4-BE49-F238E27FC236}">
                  <a16:creationId xmlns:a16="http://schemas.microsoft.com/office/drawing/2014/main" id="{D71EF1F6-DECE-44C4-B3E7-1112F8CC9F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003095"/>
                </p:ext>
              </p:extLst>
            </p:nvPr>
          </p:nvGraphicFramePr>
          <p:xfrm>
            <a:off x="-12" y="0"/>
            <a:ext cx="49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6" r:id="rId5" imgW="190740" imgH="215980" progId="Equation.3">
                    <p:embed/>
                  </p:oleObj>
                </mc:Choice>
                <mc:Fallback>
                  <p:oleObj r:id="rId5" imgW="190740" imgH="215980" progId="Equation.3">
                    <p:embed/>
                    <p:pic>
                      <p:nvPicPr>
                        <p:cNvPr id="24" name="对象 12338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9599FB30-7F49-4D92-BDF7-CEBBC2F624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" y="0"/>
                          <a:ext cx="49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2339">
              <a:hlinkClick r:id="" action="ppaction://ole?verb=1"/>
              <a:extLst>
                <a:ext uri="{FF2B5EF4-FFF2-40B4-BE49-F238E27FC236}">
                  <a16:creationId xmlns:a16="http://schemas.microsoft.com/office/drawing/2014/main" id="{A3730CDB-1879-44DC-BFA6-6F592890C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7" r:id="rId7" imgW="203360" imgH="215980" progId="Equation.3">
                    <p:embed/>
                  </p:oleObj>
                </mc:Choice>
                <mc:Fallback>
                  <p:oleObj r:id="rId7" imgW="203360" imgH="215980" progId="Equation.3">
                    <p:embed/>
                    <p:pic>
                      <p:nvPicPr>
                        <p:cNvPr id="25" name="对象 1233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0EA89352-5048-472F-B5A5-D7A5BDE2A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12340">
              <a:hlinkClick r:id="" action="ppaction://ole?verb=1"/>
              <a:extLst>
                <a:ext uri="{FF2B5EF4-FFF2-40B4-BE49-F238E27FC236}">
                  <a16:creationId xmlns:a16="http://schemas.microsoft.com/office/drawing/2014/main" id="{5F059213-53F7-4387-930A-144A613A56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" r:id="rId9" imgW="203360" imgH="228961" progId="Equation.3">
                    <p:embed/>
                  </p:oleObj>
                </mc:Choice>
                <mc:Fallback>
                  <p:oleObj r:id="rId9" imgW="203360" imgH="228961" progId="Equation.3">
                    <p:embed/>
                    <p:pic>
                      <p:nvPicPr>
                        <p:cNvPr id="26" name="对象 12340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7CBA757-6432-4FF8-BEB7-EC6B04E290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12341">
              <a:hlinkClick r:id="" action="ppaction://ole?verb=1"/>
              <a:extLst>
                <a:ext uri="{FF2B5EF4-FFF2-40B4-BE49-F238E27FC236}">
                  <a16:creationId xmlns:a16="http://schemas.microsoft.com/office/drawing/2014/main" id="{BCB0082B-FF9E-470F-AB31-12CEB19C7C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546915"/>
                </p:ext>
              </p:extLst>
            </p:nvPr>
          </p:nvGraphicFramePr>
          <p:xfrm>
            <a:off x="5627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r:id="rId11" imgW="203360" imgH="215980" progId="Equation.3">
                    <p:embed/>
                  </p:oleObj>
                </mc:Choice>
                <mc:Fallback>
                  <p:oleObj r:id="rId11" imgW="203360" imgH="215980" progId="Equation.3">
                    <p:embed/>
                    <p:pic>
                      <p:nvPicPr>
                        <p:cNvPr id="27" name="对象 1234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736E638-65B0-4055-B61B-14B7188945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12342">
              <a:hlinkClick r:id="" action="ppaction://ole?verb=1"/>
              <a:extLst>
                <a:ext uri="{FF2B5EF4-FFF2-40B4-BE49-F238E27FC236}">
                  <a16:creationId xmlns:a16="http://schemas.microsoft.com/office/drawing/2014/main" id="{3BA6989A-4869-4514-88C5-06591CFE1F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2407840"/>
                </p:ext>
              </p:extLst>
            </p:nvPr>
          </p:nvGraphicFramePr>
          <p:xfrm>
            <a:off x="7511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" r:id="rId13" imgW="203360" imgH="228961" progId="Equation.3">
                    <p:embed/>
                  </p:oleObj>
                </mc:Choice>
                <mc:Fallback>
                  <p:oleObj r:id="rId13" imgW="203360" imgH="228961" progId="Equation.3">
                    <p:embed/>
                    <p:pic>
                      <p:nvPicPr>
                        <p:cNvPr id="28" name="对象 1234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62E88984-4700-414A-A5FF-A0481AFD9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1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12343">
              <a:hlinkClick r:id="" action="ppaction://ole?verb=1"/>
              <a:extLst>
                <a:ext uri="{FF2B5EF4-FFF2-40B4-BE49-F238E27FC236}">
                  <a16:creationId xmlns:a16="http://schemas.microsoft.com/office/drawing/2014/main" id="{70977591-B2D6-457B-8F5D-B0880B8BE1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955783"/>
                </p:ext>
              </p:extLst>
            </p:nvPr>
          </p:nvGraphicFramePr>
          <p:xfrm>
            <a:off x="-112" y="1953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" r:id="rId15" imgW="203360" imgH="215980" progId="Equation.3">
                    <p:embed/>
                  </p:oleObj>
                </mc:Choice>
                <mc:Fallback>
                  <p:oleObj r:id="rId15" imgW="203360" imgH="215980" progId="Equation.3">
                    <p:embed/>
                    <p:pic>
                      <p:nvPicPr>
                        <p:cNvPr id="29" name="对象 1234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D6E29CD-6B26-4ECC-860E-0D90EEBA8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2" y="1953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12344">
              <a:hlinkClick r:id="" action="ppaction://ole?verb=1"/>
              <a:extLst>
                <a:ext uri="{FF2B5EF4-FFF2-40B4-BE49-F238E27FC236}">
                  <a16:creationId xmlns:a16="http://schemas.microsoft.com/office/drawing/2014/main" id="{4B0729B6-DF1D-4976-B0F8-AD0B2D1A07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827457"/>
                </p:ext>
              </p:extLst>
            </p:nvPr>
          </p:nvGraphicFramePr>
          <p:xfrm>
            <a:off x="1815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" r:id="rId17" imgW="215980" imgH="215980" progId="Equation.3">
                    <p:embed/>
                  </p:oleObj>
                </mc:Choice>
                <mc:Fallback>
                  <p:oleObj r:id="rId17" imgW="215980" imgH="215980" progId="Equation.3">
                    <p:embed/>
                    <p:pic>
                      <p:nvPicPr>
                        <p:cNvPr id="30" name="对象 12344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27D72E13-CB11-42CF-BF29-EA4344236E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12345">
              <a:hlinkClick r:id="" action="ppaction://ole?verb=1"/>
              <a:extLst>
                <a:ext uri="{FF2B5EF4-FFF2-40B4-BE49-F238E27FC236}">
                  <a16:creationId xmlns:a16="http://schemas.microsoft.com/office/drawing/2014/main" id="{467570EB-9B23-45CD-B836-91A74DE8C7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164873"/>
                </p:ext>
              </p:extLst>
            </p:nvPr>
          </p:nvGraphicFramePr>
          <p:xfrm>
            <a:off x="3742" y="1883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" r:id="rId19" imgW="215980" imgH="228961" progId="Equation.3">
                    <p:embed/>
                  </p:oleObj>
                </mc:Choice>
                <mc:Fallback>
                  <p:oleObj r:id="rId19" imgW="215980" imgH="228961" progId="Equation.3">
                    <p:embed/>
                    <p:pic>
                      <p:nvPicPr>
                        <p:cNvPr id="31" name="对象 1234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9148869-4861-48A2-A4F4-C9BFB46E35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883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12346">
              <a:hlinkClick r:id="" action="ppaction://ole?verb=1"/>
              <a:extLst>
                <a:ext uri="{FF2B5EF4-FFF2-40B4-BE49-F238E27FC236}">
                  <a16:creationId xmlns:a16="http://schemas.microsoft.com/office/drawing/2014/main" id="{179641E1-F9B1-4934-9988-D7A0EE0D56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006372"/>
                </p:ext>
              </p:extLst>
            </p:nvPr>
          </p:nvGraphicFramePr>
          <p:xfrm>
            <a:off x="5557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" r:id="rId21" imgW="215980" imgH="215980" progId="Equation.3">
                    <p:embed/>
                  </p:oleObj>
                </mc:Choice>
                <mc:Fallback>
                  <p:oleObj r:id="rId21" imgW="215980" imgH="215980" progId="Equation.3">
                    <p:embed/>
                    <p:pic>
                      <p:nvPicPr>
                        <p:cNvPr id="32" name="对象 12346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CD914F6-C564-43A6-A50A-9AB482E9F6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12347">
              <a:hlinkClick r:id="" action="ppaction://ole?verb=1"/>
              <a:extLst>
                <a:ext uri="{FF2B5EF4-FFF2-40B4-BE49-F238E27FC236}">
                  <a16:creationId xmlns:a16="http://schemas.microsoft.com/office/drawing/2014/main" id="{797DBB3A-2CB5-45A4-AF9C-A4FA50CDD2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732589"/>
                </p:ext>
              </p:extLst>
            </p:nvPr>
          </p:nvGraphicFramePr>
          <p:xfrm>
            <a:off x="7371" y="1939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" r:id="rId23" imgW="215980" imgH="228961" progId="Equation.3">
                    <p:embed/>
                  </p:oleObj>
                </mc:Choice>
                <mc:Fallback>
                  <p:oleObj r:id="rId23" imgW="215980" imgH="228961" progId="Equation.3">
                    <p:embed/>
                    <p:pic>
                      <p:nvPicPr>
                        <p:cNvPr id="33" name="对象 1234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A5C9FFF-56B7-4EE6-9BAE-BA55F57E75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1939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68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2649-8D6D-4A64-A3FB-0533E3CC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82" y="1104412"/>
            <a:ext cx="9603275" cy="569057"/>
          </a:xfrm>
        </p:spPr>
        <p:txBody>
          <a:bodyPr/>
          <a:lstStyle/>
          <a:p>
            <a:r>
              <a:rPr lang="zh-CN" altLang="en-US" dirty="0"/>
              <a:t>第三次迭代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BE985-AF8D-465F-A879-E60C8332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2022-5-30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076508B-C043-4DFA-9851-4668853E6895}"/>
                  </a:ext>
                </a:extLst>
              </p:cNvPr>
              <p:cNvSpPr txBox="1"/>
              <p:nvPr/>
            </p:nvSpPr>
            <p:spPr bwMode="auto">
              <a:xfrm>
                <a:off x="516713" y="2681593"/>
                <a:ext cx="1385434" cy="569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0.4473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076508B-C043-4DFA-9851-4668853E6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13" y="2681593"/>
                <a:ext cx="1385434" cy="569057"/>
              </a:xfrm>
              <a:prstGeom prst="rect">
                <a:avLst/>
              </a:prstGeom>
              <a:blipFill>
                <a:blip r:embed="rId3"/>
                <a:stretch>
                  <a:fillRect t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2768919D-8A4C-457A-B155-70FF14B99A62}"/>
                  </a:ext>
                </a:extLst>
              </p:cNvPr>
              <p:cNvSpPr txBox="1"/>
              <p:nvPr/>
            </p:nvSpPr>
            <p:spPr bwMode="auto">
              <a:xfrm>
                <a:off x="1902147" y="2663300"/>
                <a:ext cx="1320442" cy="497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0.5527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对象 926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2768919D-8A4C-457A-B155-70FF14B9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2147" y="2663300"/>
                <a:ext cx="1320442" cy="497149"/>
              </a:xfrm>
              <a:prstGeom prst="rect">
                <a:avLst/>
              </a:prstGeom>
              <a:blipFill>
                <a:blip r:embed="rId4"/>
                <a:stretch>
                  <a:fillRect t="-7407" r="-1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38CFC2F-AD69-4BE5-9433-55008D6A87DF}"/>
              </a:ext>
            </a:extLst>
          </p:cNvPr>
          <p:cNvSpPr txBox="1"/>
          <p:nvPr/>
        </p:nvSpPr>
        <p:spPr>
          <a:xfrm>
            <a:off x="656943" y="440363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</a:rPr>
              <a:t>计算过程如前所述：</a:t>
            </a:r>
          </a:p>
          <a:p>
            <a:r>
              <a:rPr lang="zh-CN" altLang="en-US" dirty="0">
                <a:solidFill>
                  <a:srgbClr val="080808"/>
                </a:solidFill>
              </a:rPr>
              <a:t>p(1 | 1) = 0.</a:t>
            </a:r>
            <a:r>
              <a:rPr lang="en-US" altLang="zh-CN" dirty="0">
                <a:solidFill>
                  <a:srgbClr val="080808"/>
                </a:solidFill>
              </a:rPr>
              <a:t>0100</a:t>
            </a:r>
            <a:r>
              <a:rPr lang="zh-CN" altLang="en-US" dirty="0">
                <a:solidFill>
                  <a:srgbClr val="080808"/>
                </a:solidFill>
              </a:rPr>
              <a:t>                  p(2 |1) = 0.</a:t>
            </a:r>
            <a:r>
              <a:rPr lang="en-US" altLang="zh-CN" dirty="0">
                <a:solidFill>
                  <a:srgbClr val="080808"/>
                </a:solidFill>
              </a:rPr>
              <a:t>9900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dirty="0">
                <a:solidFill>
                  <a:srgbClr val="080808"/>
                </a:solidFill>
              </a:rPr>
              <a:t>p(1 | 2) = 0.</a:t>
            </a:r>
            <a:r>
              <a:rPr lang="en-US" altLang="zh-CN" dirty="0">
                <a:solidFill>
                  <a:srgbClr val="080808"/>
                </a:solidFill>
              </a:rPr>
              <a:t>0185</a:t>
            </a:r>
            <a:r>
              <a:rPr lang="zh-CN" altLang="en-US" dirty="0">
                <a:solidFill>
                  <a:srgbClr val="080808"/>
                </a:solidFill>
              </a:rPr>
              <a:t>                  p(2 | 2) = 0.</a:t>
            </a:r>
            <a:r>
              <a:rPr lang="en-US" altLang="zh-CN" dirty="0">
                <a:solidFill>
                  <a:srgbClr val="080808"/>
                </a:solidFill>
              </a:rPr>
              <a:t>9815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b="1" dirty="0">
                <a:solidFill>
                  <a:srgbClr val="080808"/>
                </a:solidFill>
              </a:rPr>
              <a:t>p(1 | 3) = 0.</a:t>
            </a:r>
            <a:r>
              <a:rPr lang="en-US" altLang="zh-CN" b="1" dirty="0">
                <a:solidFill>
                  <a:srgbClr val="080808"/>
                </a:solidFill>
              </a:rPr>
              <a:t>9903</a:t>
            </a:r>
            <a:r>
              <a:rPr lang="zh-CN" altLang="en-US" b="1" dirty="0">
                <a:solidFill>
                  <a:srgbClr val="080808"/>
                </a:solidFill>
              </a:rPr>
              <a:t>                p(2 | 3) = 0.</a:t>
            </a:r>
            <a:r>
              <a:rPr lang="en-US" altLang="zh-CN" b="1" dirty="0">
                <a:solidFill>
                  <a:srgbClr val="080808"/>
                </a:solidFill>
              </a:rPr>
              <a:t>0097</a:t>
            </a:r>
            <a:endParaRPr lang="zh-CN" altLang="en-US" b="1" dirty="0">
              <a:solidFill>
                <a:srgbClr val="080808"/>
              </a:solidFill>
            </a:endParaRPr>
          </a:p>
          <a:p>
            <a:r>
              <a:rPr lang="zh-CN" altLang="en-US" dirty="0">
                <a:solidFill>
                  <a:srgbClr val="080808"/>
                </a:solidFill>
              </a:rPr>
              <a:t>p(1 | 4) = 0</a:t>
            </a:r>
            <a:r>
              <a:rPr lang="en-US" altLang="zh-CN" dirty="0">
                <a:solidFill>
                  <a:srgbClr val="080808"/>
                </a:solidFill>
              </a:rPr>
              <a:t>.0109</a:t>
            </a:r>
            <a:r>
              <a:rPr lang="zh-CN" altLang="en-US" dirty="0">
                <a:solidFill>
                  <a:srgbClr val="080808"/>
                </a:solidFill>
              </a:rPr>
              <a:t>                  p(2 | 4) = 0</a:t>
            </a:r>
            <a:r>
              <a:rPr lang="en-US" altLang="zh-CN" dirty="0">
                <a:solidFill>
                  <a:srgbClr val="080808"/>
                </a:solidFill>
              </a:rPr>
              <a:t>.9891</a:t>
            </a:r>
            <a:endParaRPr lang="zh-CN" altLang="en-US" dirty="0">
              <a:solidFill>
                <a:srgbClr val="080808"/>
              </a:solidFill>
            </a:endParaRPr>
          </a:p>
          <a:p>
            <a:r>
              <a:rPr lang="zh-CN" altLang="en-US" b="1" dirty="0">
                <a:solidFill>
                  <a:srgbClr val="080808"/>
                </a:solidFill>
              </a:rPr>
              <a:t>p(1 | 5) = </a:t>
            </a:r>
            <a:r>
              <a:rPr lang="en-US" altLang="zh-CN" b="1" dirty="0">
                <a:solidFill>
                  <a:srgbClr val="080808"/>
                </a:solidFill>
              </a:rPr>
              <a:t>1</a:t>
            </a:r>
            <a:r>
              <a:rPr lang="zh-CN" altLang="en-US" b="1" dirty="0">
                <a:solidFill>
                  <a:srgbClr val="080808"/>
                </a:solidFill>
              </a:rPr>
              <a:t>                         p(2 | 5) = </a:t>
            </a:r>
            <a:r>
              <a:rPr lang="en-US" altLang="zh-CN" b="1" dirty="0">
                <a:solidFill>
                  <a:srgbClr val="080808"/>
                </a:solidFill>
              </a:rPr>
              <a:t>0</a:t>
            </a:r>
            <a:endParaRPr lang="zh-CN" altLang="en-US" b="1" dirty="0">
              <a:solidFill>
                <a:srgbClr val="080808"/>
              </a:solidFill>
            </a:endParaRPr>
          </a:p>
        </p:txBody>
      </p:sp>
      <p:graphicFrame>
        <p:nvGraphicFramePr>
          <p:cNvPr id="8" name="表格 22">
            <a:extLst>
              <a:ext uri="{FF2B5EF4-FFF2-40B4-BE49-F238E27FC236}">
                <a16:creationId xmlns:a16="http://schemas.microsoft.com/office/drawing/2014/main" id="{95D0214C-05D0-4DA8-865A-F7237507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506"/>
              </p:ext>
            </p:extLst>
          </p:nvPr>
        </p:nvGraphicFramePr>
        <p:xfrm>
          <a:off x="3736508" y="2060194"/>
          <a:ext cx="6188725" cy="24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45">
                  <a:extLst>
                    <a:ext uri="{9D8B030D-6E8A-4147-A177-3AD203B41FA5}">
                      <a16:colId xmlns:a16="http://schemas.microsoft.com/office/drawing/2014/main" val="3365200332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474158028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1133813231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25800180"/>
                    </a:ext>
                  </a:extLst>
                </a:gridCol>
                <a:gridCol w="1237745">
                  <a:extLst>
                    <a:ext uri="{9D8B030D-6E8A-4147-A177-3AD203B41FA5}">
                      <a16:colId xmlns:a16="http://schemas.microsoft.com/office/drawing/2014/main" val="2687108630"/>
                    </a:ext>
                  </a:extLst>
                </a:gridCol>
              </a:tblGrid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77182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0.5295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76970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96735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r>
                        <a:rPr lang="en-US" altLang="zh-CN" dirty="0"/>
                        <a:t>0.6571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11988"/>
                  </a:ext>
                </a:extLst>
              </a:tr>
            </a:tbl>
          </a:graphicData>
        </a:graphic>
      </p:graphicFrame>
      <p:grpSp>
        <p:nvGrpSpPr>
          <p:cNvPr id="9" name="组合 12337">
            <a:extLst>
              <a:ext uri="{FF2B5EF4-FFF2-40B4-BE49-F238E27FC236}">
                <a16:creationId xmlns:a16="http://schemas.microsoft.com/office/drawing/2014/main" id="{75A5C511-1730-4711-BE6B-D550B7D1C0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5913" y="2295064"/>
            <a:ext cx="5176232" cy="1607468"/>
            <a:chOff x="-112" y="0"/>
            <a:chExt cx="8150" cy="2532"/>
          </a:xfrm>
        </p:grpSpPr>
        <p:graphicFrame>
          <p:nvGraphicFramePr>
            <p:cNvPr id="10" name="对象 12338">
              <a:hlinkClick r:id="" action="ppaction://ole?verb=1"/>
              <a:extLst>
                <a:ext uri="{FF2B5EF4-FFF2-40B4-BE49-F238E27FC236}">
                  <a16:creationId xmlns:a16="http://schemas.microsoft.com/office/drawing/2014/main" id="{37C3EA08-E8F2-4B06-B4C8-019D95796B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836506"/>
                </p:ext>
              </p:extLst>
            </p:nvPr>
          </p:nvGraphicFramePr>
          <p:xfrm>
            <a:off x="-12" y="0"/>
            <a:ext cx="49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r:id="rId5" imgW="190740" imgH="215980" progId="Equation.3">
                    <p:embed/>
                  </p:oleObj>
                </mc:Choice>
                <mc:Fallback>
                  <p:oleObj r:id="rId5" imgW="190740" imgH="215980" progId="Equation.3">
                    <p:embed/>
                    <p:pic>
                      <p:nvPicPr>
                        <p:cNvPr id="35" name="对象 12338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71EF1F6-DECE-44C4-B3E7-1112F8CC9F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" y="0"/>
                          <a:ext cx="49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2339">
              <a:hlinkClick r:id="" action="ppaction://ole?verb=1"/>
              <a:extLst>
                <a:ext uri="{FF2B5EF4-FFF2-40B4-BE49-F238E27FC236}">
                  <a16:creationId xmlns:a16="http://schemas.microsoft.com/office/drawing/2014/main" id="{4CABD2AE-7B4A-4846-8C3B-0541318D9C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r:id="rId7" imgW="203360" imgH="215980" progId="Equation.3">
                    <p:embed/>
                  </p:oleObj>
                </mc:Choice>
                <mc:Fallback>
                  <p:oleObj r:id="rId7" imgW="203360" imgH="215980" progId="Equation.3">
                    <p:embed/>
                    <p:pic>
                      <p:nvPicPr>
                        <p:cNvPr id="36" name="对象 12339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3730CDB-1879-44DC-BFA6-6F592890C9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2340">
              <a:hlinkClick r:id="" action="ppaction://ole?verb=1"/>
              <a:extLst>
                <a:ext uri="{FF2B5EF4-FFF2-40B4-BE49-F238E27FC236}">
                  <a16:creationId xmlns:a16="http://schemas.microsoft.com/office/drawing/2014/main" id="{BD8084DD-6993-4571-B777-5BCEA30F3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r:id="rId9" imgW="203360" imgH="228961" progId="Equation.3">
                    <p:embed/>
                  </p:oleObj>
                </mc:Choice>
                <mc:Fallback>
                  <p:oleObj r:id="rId9" imgW="203360" imgH="228961" progId="Equation.3">
                    <p:embed/>
                    <p:pic>
                      <p:nvPicPr>
                        <p:cNvPr id="37" name="对象 12340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5F059213-53F7-4387-930A-144A613A56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341">
              <a:hlinkClick r:id="" action="ppaction://ole?verb=1"/>
              <a:extLst>
                <a:ext uri="{FF2B5EF4-FFF2-40B4-BE49-F238E27FC236}">
                  <a16:creationId xmlns:a16="http://schemas.microsoft.com/office/drawing/2014/main" id="{AB81E818-4F36-49D8-AA1E-8343D476A9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749261"/>
                </p:ext>
              </p:extLst>
            </p:nvPr>
          </p:nvGraphicFramePr>
          <p:xfrm>
            <a:off x="5627" y="0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r:id="rId11" imgW="203360" imgH="215980" progId="Equation.3">
                    <p:embed/>
                  </p:oleObj>
                </mc:Choice>
                <mc:Fallback>
                  <p:oleObj r:id="rId11" imgW="203360" imgH="215980" progId="Equation.3">
                    <p:embed/>
                    <p:pic>
                      <p:nvPicPr>
                        <p:cNvPr id="38" name="对象 1234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CB0082B-FF9E-470F-AB31-12CEB19C7C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" y="0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2342">
              <a:hlinkClick r:id="" action="ppaction://ole?verb=1"/>
              <a:extLst>
                <a:ext uri="{FF2B5EF4-FFF2-40B4-BE49-F238E27FC236}">
                  <a16:creationId xmlns:a16="http://schemas.microsoft.com/office/drawing/2014/main" id="{E4B01BCF-9405-43B7-8391-BD4BF30D11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347424"/>
                </p:ext>
              </p:extLst>
            </p:nvPr>
          </p:nvGraphicFramePr>
          <p:xfrm>
            <a:off x="7511" y="0"/>
            <a:ext cx="52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r:id="rId13" imgW="203360" imgH="228961" progId="Equation.3">
                    <p:embed/>
                  </p:oleObj>
                </mc:Choice>
                <mc:Fallback>
                  <p:oleObj r:id="rId13" imgW="203360" imgH="228961" progId="Equation.3">
                    <p:embed/>
                    <p:pic>
                      <p:nvPicPr>
                        <p:cNvPr id="39" name="对象 1234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3BA6989A-4869-4514-88C5-06591CFE1F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1" y="0"/>
                          <a:ext cx="52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2343">
              <a:hlinkClick r:id="" action="ppaction://ole?verb=1"/>
              <a:extLst>
                <a:ext uri="{FF2B5EF4-FFF2-40B4-BE49-F238E27FC236}">
                  <a16:creationId xmlns:a16="http://schemas.microsoft.com/office/drawing/2014/main" id="{027E34D4-B804-4024-8E1F-1B9A9CEE3C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444330"/>
                </p:ext>
              </p:extLst>
            </p:nvPr>
          </p:nvGraphicFramePr>
          <p:xfrm>
            <a:off x="-112" y="1953"/>
            <a:ext cx="52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15" imgW="203360" imgH="215980" progId="Equation.3">
                    <p:embed/>
                  </p:oleObj>
                </mc:Choice>
                <mc:Fallback>
                  <p:oleObj r:id="rId15" imgW="203360" imgH="215980" progId="Equation.3">
                    <p:embed/>
                    <p:pic>
                      <p:nvPicPr>
                        <p:cNvPr id="40" name="对象 1234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0977591-B2D6-457B-8F5D-B0880B8BE1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2" y="1953"/>
                          <a:ext cx="52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2344">
              <a:hlinkClick r:id="" action="ppaction://ole?verb=1"/>
              <a:extLst>
                <a:ext uri="{FF2B5EF4-FFF2-40B4-BE49-F238E27FC236}">
                  <a16:creationId xmlns:a16="http://schemas.microsoft.com/office/drawing/2014/main" id="{85FF2104-B5AA-4E2E-AED7-BE9D06EC1E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851157"/>
                </p:ext>
              </p:extLst>
            </p:nvPr>
          </p:nvGraphicFramePr>
          <p:xfrm>
            <a:off x="1815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r:id="rId17" imgW="215980" imgH="215980" progId="Equation.3">
                    <p:embed/>
                  </p:oleObj>
                </mc:Choice>
                <mc:Fallback>
                  <p:oleObj r:id="rId17" imgW="215980" imgH="215980" progId="Equation.3">
                    <p:embed/>
                    <p:pic>
                      <p:nvPicPr>
                        <p:cNvPr id="41" name="对象 12344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B0729B6-DF1D-4976-B0F8-AD0B2D1A07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2345">
              <a:hlinkClick r:id="" action="ppaction://ole?verb=1"/>
              <a:extLst>
                <a:ext uri="{FF2B5EF4-FFF2-40B4-BE49-F238E27FC236}">
                  <a16:creationId xmlns:a16="http://schemas.microsoft.com/office/drawing/2014/main" id="{696F5D4A-DC3C-4DC5-8DE9-EDD548565D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848567"/>
                </p:ext>
              </p:extLst>
            </p:nvPr>
          </p:nvGraphicFramePr>
          <p:xfrm>
            <a:off x="3742" y="1883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r:id="rId19" imgW="215980" imgH="228961" progId="Equation.3">
                    <p:embed/>
                  </p:oleObj>
                </mc:Choice>
                <mc:Fallback>
                  <p:oleObj r:id="rId19" imgW="215980" imgH="228961" progId="Equation.3">
                    <p:embed/>
                    <p:pic>
                      <p:nvPicPr>
                        <p:cNvPr id="42" name="对象 12345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467570EB-9B23-45CD-B836-91A74DE8C7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883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2346">
              <a:hlinkClick r:id="" action="ppaction://ole?verb=1"/>
              <a:extLst>
                <a:ext uri="{FF2B5EF4-FFF2-40B4-BE49-F238E27FC236}">
                  <a16:creationId xmlns:a16="http://schemas.microsoft.com/office/drawing/2014/main" id="{8C72AFE1-D70D-48CF-B7B3-EA552C893C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036186"/>
                </p:ext>
              </p:extLst>
            </p:nvPr>
          </p:nvGraphicFramePr>
          <p:xfrm>
            <a:off x="5557" y="1939"/>
            <a:ext cx="5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r:id="rId21" imgW="215980" imgH="215980" progId="Equation.3">
                    <p:embed/>
                  </p:oleObj>
                </mc:Choice>
                <mc:Fallback>
                  <p:oleObj r:id="rId21" imgW="215980" imgH="215980" progId="Equation.3">
                    <p:embed/>
                    <p:pic>
                      <p:nvPicPr>
                        <p:cNvPr id="43" name="对象 12346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179641E1-F9B1-4934-9988-D7A0EE0D5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" y="1939"/>
                          <a:ext cx="56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2347">
              <a:hlinkClick r:id="" action="ppaction://ole?verb=1"/>
              <a:extLst>
                <a:ext uri="{FF2B5EF4-FFF2-40B4-BE49-F238E27FC236}">
                  <a16:creationId xmlns:a16="http://schemas.microsoft.com/office/drawing/2014/main" id="{160D3AFF-49CD-40A4-A05E-50D05B379F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375657"/>
                </p:ext>
              </p:extLst>
            </p:nvPr>
          </p:nvGraphicFramePr>
          <p:xfrm>
            <a:off x="7371" y="1939"/>
            <a:ext cx="560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r:id="rId23" imgW="215980" imgH="228961" progId="Equation.3">
                    <p:embed/>
                  </p:oleObj>
                </mc:Choice>
                <mc:Fallback>
                  <p:oleObj r:id="rId23" imgW="215980" imgH="228961" progId="Equation.3">
                    <p:embed/>
                    <p:pic>
                      <p:nvPicPr>
                        <p:cNvPr id="44" name="对象 12347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97DBB3A-2CB5-45A4-AF9C-A4FA50CDD2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1939"/>
                          <a:ext cx="560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82B721C-EA66-4C2D-BF1E-F78812A3E530}"/>
              </a:ext>
            </a:extLst>
          </p:cNvPr>
          <p:cNvSpPr txBox="1"/>
          <p:nvPr/>
        </p:nvSpPr>
        <p:spPr>
          <a:xfrm>
            <a:off x="727472" y="2043932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上次所得初始数据</a:t>
            </a:r>
            <a:endParaRPr lang="en-US" altLang="zh-CN" dirty="0"/>
          </a:p>
        </p:txBody>
      </p:sp>
      <p:sp>
        <p:nvSpPr>
          <p:cNvPr id="22" name="文本占位符 15362">
            <a:extLst>
              <a:ext uri="{FF2B5EF4-FFF2-40B4-BE49-F238E27FC236}">
                <a16:creationId xmlns:a16="http://schemas.microsoft.com/office/drawing/2014/main" id="{E0E56BBA-2E40-4644-A5CB-7B6CF3280339}"/>
              </a:ext>
            </a:extLst>
          </p:cNvPr>
          <p:cNvSpPr txBox="1">
            <a:spLocks noChangeArrowheads="1"/>
          </p:cNvSpPr>
          <p:nvPr/>
        </p:nvSpPr>
        <p:spPr>
          <a:xfrm>
            <a:off x="5933619" y="4602044"/>
            <a:ext cx="7345362" cy="158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080808"/>
                </a:solidFill>
              </a:rPr>
              <a:t>由于最终聚类已经不再变化，所以迭代停止。</a:t>
            </a:r>
          </a:p>
          <a:p>
            <a:r>
              <a:rPr lang="zh-CN" altLang="en-US" sz="1800">
                <a:solidFill>
                  <a:srgbClr val="080808"/>
                </a:solidFill>
              </a:rPr>
              <a:t>最终聚类：</a:t>
            </a:r>
          </a:p>
          <a:p>
            <a:r>
              <a:rPr lang="zh-CN" altLang="en-US" sz="1800">
                <a:solidFill>
                  <a:srgbClr val="080808"/>
                </a:solidFill>
              </a:rPr>
              <a:t>K1：T300 T500</a:t>
            </a:r>
          </a:p>
          <a:p>
            <a:r>
              <a:rPr lang="zh-CN" altLang="en-US" sz="1800">
                <a:solidFill>
                  <a:srgbClr val="080808"/>
                </a:solidFill>
              </a:rPr>
              <a:t>K2：T100 T200 T400</a:t>
            </a:r>
          </a:p>
          <a:p>
            <a:endParaRPr lang="zh-CN" altLang="en-US" sz="800">
              <a:solidFill>
                <a:srgbClr val="080808"/>
              </a:solidFill>
            </a:endParaRPr>
          </a:p>
          <a:p>
            <a:endParaRPr lang="zh-CN" altLang="en-US" sz="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唯美湖光山色风景PPT模板</Template>
  <TotalTime>1118</TotalTime>
  <Words>648</Words>
  <Application>Microsoft Office PowerPoint</Application>
  <PresentationFormat>宽屏</PresentationFormat>
  <Paragraphs>178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等线</vt:lpstr>
      <vt:lpstr>新宋体</vt:lpstr>
      <vt:lpstr>幼圆</vt:lpstr>
      <vt:lpstr>Arial</vt:lpstr>
      <vt:lpstr>Calibri</vt:lpstr>
      <vt:lpstr>Calibri Light</vt:lpstr>
      <vt:lpstr>Cambria Math</vt:lpstr>
      <vt:lpstr>Gill Sans MT</vt:lpstr>
      <vt:lpstr>Wingdings 2</vt:lpstr>
      <vt:lpstr>Office 主题</vt:lpstr>
      <vt:lpstr>Office 主题​​</vt:lpstr>
      <vt:lpstr>1_Office 主题</vt:lpstr>
      <vt:lpstr>1_Office 主题​​</vt:lpstr>
      <vt:lpstr>画廊</vt:lpstr>
      <vt:lpstr>公式</vt:lpstr>
      <vt:lpstr>Equation.KSEE3</vt:lpstr>
      <vt:lpstr>Equation.3</vt:lpstr>
      <vt:lpstr>EM聚类实验   </vt:lpstr>
      <vt:lpstr>题目设置</vt:lpstr>
      <vt:lpstr>涉及公式</vt:lpstr>
      <vt:lpstr>初始假设</vt:lpstr>
      <vt:lpstr>根据公式和初始假设数据以及交易数据集第一次计算</vt:lpstr>
      <vt:lpstr>更新π和θ</vt:lpstr>
      <vt:lpstr>PowerPoint 演示文稿</vt:lpstr>
      <vt:lpstr>第二次迭代</vt:lpstr>
      <vt:lpstr>第三次迭代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EM聚类实验</dc:title>
  <dc:creator>84316</dc:creator>
  <cp:lastModifiedBy>Wu LingChun</cp:lastModifiedBy>
  <cp:revision>42</cp:revision>
  <dcterms:created xsi:type="dcterms:W3CDTF">2020-12-05T03:28:01Z</dcterms:created>
  <dcterms:modified xsi:type="dcterms:W3CDTF">2022-05-30T03:02:52Z</dcterms:modified>
</cp:coreProperties>
</file>