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0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8"/>
    <p:restoredTop sz="77353"/>
  </p:normalViewPr>
  <p:slideViewPr>
    <p:cSldViewPr snapToGrid="0" snapToObjects="1">
      <p:cViewPr>
        <p:scale>
          <a:sx n="193" d="100"/>
          <a:sy n="193" d="100"/>
        </p:scale>
        <p:origin x="3816" y="592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F8A4-803D-834E-B1EA-E0B18554EE4C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A30B6-CE17-D541-8DE4-B2D1637825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5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虚拟化部署：多了一层虚拟化层，在虚拟化层上添加了多个虚拟机，虚拟机之间互不影响。但是，每一台虚拟机都有一个独立的操作系统，这样非常浪费资源</a:t>
            </a:r>
            <a:endParaRPr kumimoji="1" lang="en-US" altLang="zh-CN" dirty="0"/>
          </a:p>
          <a:p>
            <a:r>
              <a:rPr kumimoji="1" lang="zh-CN" altLang="en-US" dirty="0"/>
              <a:t>容器化部署：没有虚拟化层，提供了容器运行时，保证每个容器都有自己的文件系统、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、内存、进程空间等。</a:t>
            </a:r>
            <a:endParaRPr kumimoji="1" lang="en-US" altLang="zh-CN" dirty="0"/>
          </a:p>
          <a:p>
            <a:r>
              <a:rPr kumimoji="1" lang="zh-CN" altLang="en-US" dirty="0"/>
              <a:t>容器运行时：</a:t>
            </a:r>
            <a:r>
              <a:rPr lang="zh-CN" altLang="en-US" b="0" i="0" u="none" strike="noStrike" dirty="0">
                <a:solidFill>
                  <a:srgbClr val="666666"/>
                </a:solidFill>
                <a:effectLst/>
                <a:latin typeface="Helvetica Neue" panose="02000503000000020004" pitchFamily="2" charset="0"/>
              </a:rPr>
              <a:t>能够基于在线获取的镜像来创建和运行容器的程序。 </a:t>
            </a:r>
            <a:endParaRPr lang="en-US" altLang="zh-CN" b="0" i="0" u="none" strike="noStrike" dirty="0">
              <a:solidFill>
                <a:srgbClr val="666666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zh-CN" altLang="en-US" b="0" i="0" u="none" strike="noStrike" dirty="0">
                <a:solidFill>
                  <a:srgbClr val="666666"/>
                </a:solidFill>
                <a:effectLst/>
                <a:latin typeface="Helvetica Neue" panose="02000503000000020004" pitchFamily="2" charset="0"/>
              </a:rPr>
              <a:t>在容器里面部署软件，软件需要的资源都是由容器提供的，而不是由底层的系统提供的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785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dirty="0"/>
              <a:t>Deployment</a:t>
            </a:r>
            <a:r>
              <a:rPr kumimoji="1" lang="zh-CN" altLang="en-US" sz="1200" b="1" dirty="0"/>
              <a:t> 在副本集的更上一层</a:t>
            </a:r>
            <a:endParaRPr kumimoji="1" lang="en-US" altLang="zh-CN" sz="1200" b="1" dirty="0"/>
          </a:p>
          <a:p>
            <a:r>
              <a:rPr kumimoji="1" lang="zh-CN" altLang="en-US" sz="1200" b="1" dirty="0"/>
              <a:t>部署描述的是一次部署动作，当需要升级的时候，将</a:t>
            </a:r>
            <a:r>
              <a:rPr kumimoji="1" lang="en-US" altLang="zh-CN" sz="1200" b="1" dirty="0"/>
              <a:t>tag</a:t>
            </a:r>
            <a:r>
              <a:rPr kumimoji="1" lang="zh-CN" altLang="en-US" sz="1200" b="1" dirty="0"/>
              <a:t>从</a:t>
            </a:r>
            <a:r>
              <a:rPr kumimoji="1" lang="en-US" altLang="zh-CN" sz="1200" b="1" dirty="0"/>
              <a:t>v1-&gt;v2</a:t>
            </a:r>
            <a:r>
              <a:rPr kumimoji="1" lang="zh-CN" altLang="en-US" sz="1200" b="1" dirty="0"/>
              <a:t> ，</a:t>
            </a:r>
            <a:r>
              <a:rPr kumimoji="1" lang="en-US" altLang="zh-CN" sz="1200" b="1" dirty="0"/>
              <a:t>Deployment</a:t>
            </a:r>
            <a:r>
              <a:rPr kumimoji="1" lang="zh-CN" altLang="en-US" sz="1200" b="1" dirty="0"/>
              <a:t>描述的是当</a:t>
            </a:r>
            <a:r>
              <a:rPr kumimoji="1" lang="en-US" altLang="zh-CN" sz="1200" b="1" dirty="0"/>
              <a:t>tag</a:t>
            </a:r>
            <a:r>
              <a:rPr kumimoji="1" lang="zh-CN" altLang="en-US" sz="1200" b="1" dirty="0"/>
              <a:t>变更的时候采用什么样的策略来完成升级</a:t>
            </a:r>
            <a:endParaRPr kumimoji="1" lang="en-US" altLang="zh-CN" sz="1200" b="1" dirty="0"/>
          </a:p>
          <a:p>
            <a:r>
              <a:rPr kumimoji="1" lang="zh-CN" altLang="en-US" sz="1200" b="1" dirty="0"/>
              <a:t>滚动升级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246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当应用跑起来了以后要通过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去发布服务，当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创建完了之后会有一个</a:t>
            </a:r>
            <a:r>
              <a:rPr kumimoji="1" lang="en-US" altLang="zh-CN" dirty="0" err="1"/>
              <a:t>kube</a:t>
            </a:r>
            <a:r>
              <a:rPr kumimoji="1" lang="en-US" altLang="zh-CN" dirty="0"/>
              <a:t>-proxy</a:t>
            </a:r>
            <a:r>
              <a:rPr kumimoji="1" lang="zh-CN" altLang="en-US" dirty="0"/>
              <a:t>来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这个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kube</a:t>
            </a:r>
            <a:r>
              <a:rPr kumimoji="1" lang="en-US" altLang="zh-CN" dirty="0"/>
              <a:t>-proxy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iptable</a:t>
            </a:r>
            <a:r>
              <a:rPr kumimoji="1" lang="zh-CN" altLang="en-US" dirty="0"/>
              <a:t>等的方式来做数据包的转发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Service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通过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label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来选取服务后端，这些匹配标签的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Pod IP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和端口列表组成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endpoints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，由 </a:t>
            </a:r>
            <a:r>
              <a:rPr lang="en-US" altLang="zh-CN" b="0" i="0" u="none" strike="noStrike" dirty="0" err="1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kube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-proxy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负责将服务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IP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负载均衡到这些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endpoints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上。</a:t>
            </a:r>
            <a:endParaRPr lang="en-US" altLang="zh-CN" b="0" i="0" u="none" strike="noStrike" dirty="0">
              <a:solidFill>
                <a:srgbClr val="B0B1AC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endpoints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是一组实际服务的端点集合。一个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Endpoint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是一个可被访问的服务端点，即一个状态为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running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的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pod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的可访问端点。一般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Pod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都不是一个独立存在，所以一组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Pod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的端点合在一起称为 </a:t>
            </a:r>
            <a:r>
              <a:rPr lang="en-US" altLang="zh-CN" b="0" i="0" u="none" strike="noStrike" dirty="0" err="1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EndPoints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。只有被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Service Selector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匹配选中并且状态为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Running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的才会被加入到和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Service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同名的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Endpoints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中。</a:t>
            </a:r>
            <a:endParaRPr lang="en-US" altLang="zh-CN" b="0" i="0" u="none" strike="noStrike" dirty="0">
              <a:solidFill>
                <a:srgbClr val="B0B1AC"/>
              </a:solidFill>
              <a:effectLst/>
              <a:latin typeface="Helvetica Neue" panose="02000503000000020004" pitchFamily="2" charset="0"/>
            </a:endParaRPr>
          </a:p>
          <a:p>
            <a:endParaRPr kumimoji="1" lang="en-US" altLang="zh-CN" b="0" i="0" u="none" strike="noStrike" dirty="0">
              <a:solidFill>
                <a:srgbClr val="B0B1AC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Label</a:t>
            </a:r>
            <a:r>
              <a:rPr kumimoji="1"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 主要是用来做过滤查询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97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就是对对象的一种逻辑分组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Lister</a:t>
            </a:r>
            <a:r>
              <a:rPr kumimoji="1" lang="zh-CN" altLang="en-US" dirty="0"/>
              <a:t> 遍历对象</a:t>
            </a:r>
            <a:endParaRPr kumimoji="1" lang="en-US" altLang="zh-CN" dirty="0"/>
          </a:p>
          <a:p>
            <a:r>
              <a:rPr kumimoji="1" lang="en-US" altLang="zh-CN" dirty="0"/>
              <a:t>Informer</a:t>
            </a:r>
            <a:r>
              <a:rPr kumimoji="1" lang="zh-CN" altLang="en-US" dirty="0"/>
              <a:t> 可以  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对象 监控对象事件 当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到事件的时候会将对象放入队列里面去，然后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会去队列里面去获取到对象并进行处理</a:t>
            </a:r>
            <a:endParaRPr kumimoji="1" lang="en-US" altLang="zh-CN" dirty="0"/>
          </a:p>
          <a:p>
            <a:r>
              <a:rPr kumimoji="1" lang="zh-CN" altLang="en-US" dirty="0"/>
              <a:t>这是一个生产者 消费者模型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065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流程：</a:t>
            </a:r>
            <a:endParaRPr kumimoji="1" lang="en-US" altLang="zh-CN" dirty="0"/>
          </a:p>
          <a:p>
            <a:r>
              <a:rPr kumimoji="1" lang="zh-CN" altLang="en-US" dirty="0"/>
              <a:t>假设一个用户创建了一个</a:t>
            </a:r>
            <a:r>
              <a:rPr kumimoji="1" lang="en-US" altLang="zh-CN" dirty="0"/>
              <a:t>deployment</a:t>
            </a:r>
            <a:r>
              <a:rPr kumimoji="1" lang="zh-CN" altLang="en-US" dirty="0"/>
              <a:t>，首先</a:t>
            </a:r>
            <a:r>
              <a:rPr kumimoji="1" lang="en-US" altLang="zh-CN" dirty="0"/>
              <a:t>Deployment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会监听到有一个</a:t>
            </a:r>
            <a:r>
              <a:rPr kumimoji="1" lang="en-US" altLang="zh-CN" dirty="0"/>
              <a:t>deployment</a:t>
            </a:r>
            <a:r>
              <a:rPr kumimoji="1" lang="zh-CN" altLang="en-US" dirty="0"/>
              <a:t>的创建，（然后就会把他加入到队列，然后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就会把这个对象取出来，发现这个是一个无状态应用的部署，因此会创建一个</a:t>
            </a:r>
            <a:r>
              <a:rPr kumimoji="1" lang="en-US" altLang="zh-CN" dirty="0" err="1"/>
              <a:t>ReplicaSet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创建完之后 </a:t>
            </a:r>
            <a:r>
              <a:rPr kumimoji="1" lang="en-US" altLang="zh-CN" dirty="0" err="1"/>
              <a:t>ReplicaSet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会监听到</a:t>
            </a:r>
            <a:r>
              <a:rPr kumimoji="1" lang="en-US" altLang="zh-CN" dirty="0" err="1"/>
              <a:t>ReplicaSet</a:t>
            </a:r>
            <a:r>
              <a:rPr kumimoji="1" lang="zh-CN" altLang="en-US" dirty="0"/>
              <a:t>的创建，然后按照副本集的配置创建</a:t>
            </a:r>
            <a:r>
              <a:rPr kumimoji="1" lang="en-US" altLang="zh-CN" dirty="0"/>
              <a:t>pod</a:t>
            </a:r>
          </a:p>
          <a:p>
            <a:r>
              <a:rPr kumimoji="1" lang="en-US" altLang="zh-CN" dirty="0"/>
              <a:t>pod</a:t>
            </a:r>
            <a:r>
              <a:rPr kumimoji="1" lang="zh-CN" altLang="en-US" dirty="0"/>
              <a:t>创建完之后。调度器就会监听到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的创建。然后就会开始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的调度工作，去所有的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里面去选择最佳的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，然后去做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的绑定。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里面的</a:t>
            </a:r>
            <a:r>
              <a:rPr kumimoji="1" lang="en-US" altLang="zh-CN" dirty="0" err="1"/>
              <a:t>kubelet</a:t>
            </a:r>
            <a:r>
              <a:rPr kumimoji="1" lang="zh-CN" altLang="en-US" dirty="0"/>
              <a:t>，监听</a:t>
            </a:r>
            <a:r>
              <a:rPr kumimoji="1" lang="en-US" altLang="zh-CN" dirty="0" err="1"/>
              <a:t>apiserver</a:t>
            </a:r>
            <a:r>
              <a:rPr kumimoji="1" lang="zh-CN" altLang="en-US" dirty="0"/>
              <a:t>，监听到了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的绑定，然后</a:t>
            </a:r>
            <a:r>
              <a:rPr kumimoji="1" lang="en-US" altLang="zh-CN" dirty="0" err="1"/>
              <a:t>kubelet</a:t>
            </a:r>
            <a:r>
              <a:rPr kumimoji="1" lang="zh-CN" altLang="en-US" dirty="0"/>
              <a:t>在当前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上扫描自己已经在运行的容器，看自己有没有运行这个绑定，如果没有运行，就把这个</a:t>
            </a:r>
            <a:r>
              <a:rPr kumimoji="1" lang="en-US" altLang="zh-CN" dirty="0"/>
              <a:t>pod</a:t>
            </a:r>
            <a:r>
              <a:rPr kumimoji="1" lang="zh-CN" altLang="en-US" dirty="0"/>
              <a:t>运行起来。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运行的时候通过三个接口去运行：</a:t>
            </a:r>
            <a:endParaRPr kumimoji="1" lang="en-US" altLang="zh-CN" dirty="0"/>
          </a:p>
          <a:p>
            <a:r>
              <a:rPr kumimoji="1" lang="en-US" altLang="zh-CN" dirty="0"/>
              <a:t>	CRI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container </a:t>
            </a:r>
            <a:r>
              <a:rPr kumimoji="1" lang="en-US" altLang="zh-CN" dirty="0" err="1"/>
              <a:t>RunTime</a:t>
            </a:r>
            <a:r>
              <a:rPr kumimoji="1" lang="en-US" altLang="zh-CN" dirty="0"/>
              <a:t> Interface</a:t>
            </a:r>
            <a:r>
              <a:rPr kumimoji="1" lang="zh-CN" altLang="en-US" dirty="0"/>
              <a:t> 通过这个接口去启动容器进程</a:t>
            </a:r>
            <a:endParaRPr kumimoji="1" lang="en-US" altLang="zh-CN" dirty="0"/>
          </a:p>
          <a:p>
            <a:r>
              <a:rPr kumimoji="1" lang="en-US" altLang="zh-CN" dirty="0"/>
              <a:t>	CNI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</a:t>
            </a:r>
            <a:r>
              <a:rPr kumimoji="1" lang="zh-CN" altLang="en-US" dirty="0"/>
              <a:t> 通过网络接口去给容器创建</a:t>
            </a:r>
            <a:r>
              <a:rPr kumimoji="1" lang="en-US" altLang="zh-CN" dirty="0"/>
              <a:t>namespace</a:t>
            </a:r>
            <a:r>
              <a:rPr kumimoji="1" lang="zh-CN" altLang="en-US" dirty="0"/>
              <a:t> 和配置网络</a:t>
            </a:r>
            <a:endParaRPr kumimoji="1" lang="en-US" altLang="zh-CN" dirty="0"/>
          </a:p>
          <a:p>
            <a:r>
              <a:rPr kumimoji="1" lang="en-US" altLang="zh-CN" dirty="0"/>
              <a:t>	CSI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为容器挂载存储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89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云原生是一种方法，用于构建和运行充分利用云计算模型优势的应用。云计算不再将重点放在资本投资和员工上来运行企业数据中心，而是提供无限制的按需计算能力和根据使用情况付费的功能，从而重新定义了几乎所有行业的竞争格局。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IT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开销减少意味着入行的壁垒更低，这一竞争优势使得各团队可以快速将新想法推向市场，这就是软件正在占据世界，并且初创公司正在使用云原生方法来颠覆传统行业的原因。</a:t>
            </a:r>
          </a:p>
          <a:p>
            <a:pPr algn="l"/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但是，企业需要一个用于构建和运行云原生应用和服务的平台，来自动执行并集成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DevOps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、持续交付、微服务和容器等概念</a:t>
            </a:r>
          </a:p>
          <a:p>
            <a:r>
              <a:rPr lang="zh-CN" altLang="en-US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向外部客户推出了基于 </a:t>
            </a:r>
            <a:r>
              <a:rPr lang="en-US" altLang="zh-CN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的云和微服务型 </a:t>
            </a:r>
            <a:r>
              <a:rPr lang="en-US" altLang="zh-CN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PaaS </a:t>
            </a:r>
            <a:r>
              <a:rPr lang="zh-CN" altLang="en-US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产品。</a:t>
            </a:r>
            <a:endParaRPr lang="en-US" altLang="zh-CN" b="0" i="0" u="none" strike="noStrike" dirty="0">
              <a:solidFill>
                <a:srgbClr val="606060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 云：使用容器构建的一套服务集群网络，云是由很多的容器构成。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64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 集群管理的能力：将一堆、一批的服务器组成一个集群。集群内算力的管理和抽象，通过对集群内机器算力的统计和管理</a:t>
            </a:r>
            <a:endParaRPr kumimoji="1" lang="en-US" altLang="zh-CN" dirty="0"/>
          </a:p>
          <a:p>
            <a:r>
              <a:rPr kumimoji="1" lang="zh-CN" altLang="en-US" dirty="0"/>
              <a:t> 当有了这些算力以后可以让开放</a:t>
            </a:r>
            <a:r>
              <a:rPr kumimoji="1" lang="en-US" altLang="zh-CN" dirty="0"/>
              <a:t>API</a:t>
            </a:r>
            <a:r>
              <a:rPr kumimoji="1" lang="zh-CN" altLang="en-US" dirty="0"/>
              <a:t>让这些算力对外服务，</a:t>
            </a:r>
            <a:endParaRPr kumimoji="1" lang="en-US" altLang="zh-CN" b="1" dirty="0"/>
          </a:p>
          <a:p>
            <a:r>
              <a:rPr kumimoji="1" lang="zh-CN" altLang="en-US" b="1" dirty="0"/>
              <a:t>作业调度：</a:t>
            </a:r>
            <a:r>
              <a:rPr kumimoji="1" lang="zh-CN" altLang="en-US" dirty="0"/>
              <a:t>这个时候只需要告诉</a:t>
            </a:r>
            <a:r>
              <a:rPr kumimoji="1" lang="en-US" altLang="zh-CN" dirty="0"/>
              <a:t>k8s</a:t>
            </a:r>
            <a:r>
              <a:rPr kumimoji="1" lang="zh-CN" altLang="en-US" dirty="0"/>
              <a:t>需要开多少个</a:t>
            </a:r>
            <a:r>
              <a:rPr kumimoji="1" lang="en-US" altLang="zh-CN" dirty="0"/>
              <a:t>pod</a:t>
            </a:r>
            <a:r>
              <a:rPr kumimoji="1" lang="zh-CN" altLang="en-US" dirty="0"/>
              <a:t>，每个</a:t>
            </a:r>
            <a:r>
              <a:rPr kumimoji="1" lang="en-US" altLang="zh-CN" dirty="0"/>
              <a:t>pod</a:t>
            </a:r>
            <a:r>
              <a:rPr kumimoji="1" lang="zh-CN" altLang="en-US" dirty="0"/>
              <a:t>需要多少算力，</a:t>
            </a:r>
            <a:r>
              <a:rPr kumimoji="1" lang="en-US" altLang="zh-CN" dirty="0"/>
              <a:t>k8s</a:t>
            </a:r>
            <a:r>
              <a:rPr kumimoji="1" lang="zh-CN" altLang="en-US" dirty="0"/>
              <a:t>就回去匹配最优的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（计算资源）来运行这些</a:t>
            </a:r>
            <a:r>
              <a:rPr kumimoji="1" lang="en-US" altLang="zh-CN" dirty="0"/>
              <a:t>pod</a:t>
            </a:r>
          </a:p>
          <a:p>
            <a:r>
              <a:rPr kumimoji="1" lang="zh-CN" altLang="en-US" b="1" dirty="0"/>
              <a:t>服务发现和服务治理：</a:t>
            </a:r>
            <a:r>
              <a:rPr kumimoji="1" lang="zh-CN" altLang="en-US" b="0" dirty="0"/>
              <a:t>当作业跑在云平台中之后，在集群内不运行了很多个应用，这些应用之间的服务发现和服务治理也是</a:t>
            </a:r>
            <a:r>
              <a:rPr kumimoji="1" lang="en-US" altLang="zh-CN" b="0" dirty="0"/>
              <a:t>k8s</a:t>
            </a:r>
            <a:r>
              <a:rPr kumimoji="1" lang="zh-CN" altLang="en-US" b="0" dirty="0"/>
              <a:t>来做</a:t>
            </a:r>
            <a:endParaRPr kumimoji="1" lang="en-US" altLang="zh-CN" b="0" dirty="0"/>
          </a:p>
          <a:p>
            <a:r>
              <a:rPr kumimoji="1" lang="en-US" altLang="zh-CN" b="0" dirty="0"/>
              <a:t>	</a:t>
            </a:r>
            <a:r>
              <a:rPr kumimoji="1" lang="zh-CN" altLang="en-US" b="0" dirty="0"/>
              <a:t>服务发现</a:t>
            </a:r>
            <a:r>
              <a:rPr kumimoji="1" lang="en-US" altLang="zh-CN" b="0" dirty="0"/>
              <a:t>:</a:t>
            </a:r>
            <a:r>
              <a:rPr kumimoji="1" lang="zh-CN" altLang="en-US" b="0" dirty="0"/>
              <a:t>依赖的服务之间互相发现</a:t>
            </a:r>
            <a:endParaRPr kumimoji="1" lang="en-US" altLang="zh-CN" b="0" dirty="0"/>
          </a:p>
          <a:p>
            <a:r>
              <a:rPr kumimoji="1" lang="en-US" altLang="zh-CN" b="0" dirty="0"/>
              <a:t>	</a:t>
            </a:r>
            <a:r>
              <a:rPr kumimoji="1" lang="zh-CN" altLang="en-US" b="0" dirty="0"/>
              <a:t>服务治理：</a:t>
            </a:r>
            <a:endParaRPr kumimoji="1" lang="en-US" altLang="zh-CN" b="1" i="0" u="none" strike="noStrike" dirty="0">
              <a:effectLst/>
              <a:latin typeface="-apple-system"/>
            </a:endParaRPr>
          </a:p>
          <a:p>
            <a:r>
              <a:rPr kumimoji="1" lang="en-US" altLang="zh-CN" b="1" i="0" u="none" strike="noStrike" dirty="0">
                <a:effectLst/>
                <a:latin typeface="-apple-system"/>
              </a:rPr>
              <a:t>		</a:t>
            </a:r>
            <a:r>
              <a:rPr kumimoji="1" lang="zh-CN" altLang="en-US" b="1" i="0" u="none" strike="noStrike" dirty="0">
                <a:effectLst/>
                <a:latin typeface="-apple-system"/>
              </a:rPr>
              <a:t>高可用性：</a:t>
            </a:r>
            <a:r>
              <a:rPr kumimoji="1" lang="zh-CN" altLang="en-US" b="0" i="0" u="none" strike="noStrike" dirty="0">
                <a:effectLst/>
                <a:latin typeface="-apple-system"/>
              </a:rPr>
              <a:t>保证服务可用</a:t>
            </a:r>
            <a:endParaRPr kumimoji="1" lang="en-US" altLang="zh-CN" b="0" i="0" u="none" strike="noStrike" dirty="0">
              <a:effectLst/>
              <a:latin typeface="-apple-system"/>
            </a:endParaRPr>
          </a:p>
          <a:p>
            <a:r>
              <a:rPr kumimoji="1" lang="en-US" altLang="zh-CN" b="1" i="0" u="none" strike="noStrike" dirty="0">
                <a:effectLst/>
                <a:latin typeface="-apple-system"/>
              </a:rPr>
              <a:t>		</a:t>
            </a:r>
            <a:r>
              <a:rPr lang="zh-CN" altLang="en-US" b="1" i="0" u="none" strike="noStrike" dirty="0">
                <a:effectLst/>
                <a:latin typeface="-apple-system"/>
              </a:rPr>
              <a:t>分布式调用</a:t>
            </a:r>
            <a:r>
              <a:rPr kumimoji="1" lang="zh-CN" altLang="en-US" b="1" i="0" u="none" strike="noStrike" dirty="0">
                <a:effectLst/>
                <a:latin typeface="-apple-system"/>
              </a:rPr>
              <a:t>：</a:t>
            </a:r>
            <a:r>
              <a:rPr kumimoji="1" lang="zh-CN" altLang="en-US" b="0" i="0" u="none" strike="noStrike" dirty="0">
                <a:effectLst/>
                <a:latin typeface="-apple-system"/>
              </a:rPr>
              <a:t>服务分布在分布式集群中的众多节点上，需要在</a:t>
            </a:r>
            <a:r>
              <a:rPr lang="zh-CN" altLang="en-US" b="0" i="0" u="none" strike="noStrike" dirty="0">
                <a:effectLst/>
                <a:latin typeface="-apple-system"/>
              </a:rPr>
              <a:t>复杂网络环境下准确获知服务节点网络地址</a:t>
            </a:r>
            <a:endParaRPr lang="en-US" altLang="zh-CN" b="0" i="0" u="none" strike="noStrike" dirty="0">
              <a:effectLst/>
              <a:latin typeface="-apple-system"/>
            </a:endParaRPr>
          </a:p>
          <a:p>
            <a:r>
              <a:rPr kumimoji="1" lang="en-US" altLang="zh-CN" b="0" i="0" u="none" strike="noStrike" dirty="0">
                <a:effectLst/>
                <a:latin typeface="-apple-system"/>
              </a:rPr>
              <a:t>		</a:t>
            </a:r>
            <a:r>
              <a:rPr lang="zh-CN" altLang="en-US" b="1" i="0" u="none" strike="noStrike" dirty="0">
                <a:effectLst/>
                <a:latin typeface="-apple-system"/>
              </a:rPr>
              <a:t>生命周期管理：</a:t>
            </a:r>
            <a:r>
              <a:rPr lang="zh-CN" altLang="en-US" b="0" i="0" u="none" strike="noStrike" dirty="0">
                <a:effectLst/>
                <a:latin typeface="-apple-system"/>
              </a:rPr>
              <a:t>管理服务的生命周期</a:t>
            </a:r>
            <a:endParaRPr lang="en-US" altLang="zh-CN" b="0" i="0" u="none" strike="noStrike" dirty="0">
              <a:effectLst/>
              <a:latin typeface="-apple-system"/>
            </a:endParaRPr>
          </a:p>
          <a:p>
            <a:r>
              <a:rPr lang="en-US" altLang="zh-CN" b="0" i="0" u="none" strike="noStrike" dirty="0">
                <a:effectLst/>
                <a:latin typeface="-apple-system"/>
              </a:rPr>
              <a:t>		</a:t>
            </a:r>
            <a:r>
              <a:rPr lang="zh-CN" altLang="en-US" b="1" i="0" u="none" strike="noStrike" dirty="0">
                <a:effectLst/>
                <a:latin typeface="-apple-system"/>
              </a:rPr>
              <a:t>健康检查</a:t>
            </a:r>
            <a:r>
              <a:rPr lang="zh-CN" altLang="en-US" b="0" i="0" u="none" strike="noStrike" dirty="0">
                <a:effectLst/>
                <a:latin typeface="-apple-system"/>
              </a:rPr>
              <a:t>：监控服务的健康状态</a:t>
            </a:r>
            <a:endParaRPr lang="en-US" altLang="zh-CN" b="0" i="0" u="none" strike="noStrike" dirty="0">
              <a:effectLst/>
              <a:latin typeface="-apple-system"/>
            </a:endParaRPr>
          </a:p>
          <a:p>
            <a:r>
              <a:rPr kumimoji="1" lang="en-US" altLang="zh-CN" b="0" i="0" u="none" strike="noStrike" dirty="0">
                <a:effectLst/>
                <a:latin typeface="-apple-system"/>
              </a:rPr>
              <a:t>		</a:t>
            </a: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21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自我修复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：一旦某一个容器崩溃，能够在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1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秒中左右迅速启动新的容器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弹性伸缩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：可以根据需要，自动对集群中正在运行的容器数量进行调整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服务发现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：服务可以通过自动发现的形式找到它所依赖的服务  比如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nginx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需要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redis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和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mysql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提供底层数据，他就会以自动发现的形式去寻找这两个资源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负载均衡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：如果一个服务起动了多个容器，能够自动实现请求的负载均衡。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1000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个请求分配到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5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个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nginx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版本回退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：如果发现新发布的程序版本有问题，可以立即回退到原来的版本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存储编排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：可以根据容器自身的需求自动创建存储卷  比如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mysql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需要创建存储卷来存储数据，这个时候只需要告诉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k8s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需要资源的大小等数据。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89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dirty="0"/>
              <a:t>K8s</a:t>
            </a:r>
            <a:r>
              <a:rPr kumimoji="1" lang="zh-CN" altLang="en-US" b="1" dirty="0"/>
              <a:t>的核心操作对象是</a:t>
            </a:r>
            <a:r>
              <a:rPr kumimoji="1" lang="en-US" altLang="zh-CN" b="1" dirty="0"/>
              <a:t>API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k8s</a:t>
            </a:r>
            <a:r>
              <a:rPr kumimoji="1" lang="zh-CN" altLang="en-US" dirty="0"/>
              <a:t>每支持一项新功能，引入一项新技术，一定会引入对应的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对象，支持对该功能的管理操作。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声明式</a:t>
            </a:r>
            <a:r>
              <a:rPr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操作，相对于命令式操作，对于重复操作的效果是稳定的，这对于容易出现数据丢失或重复的分布式环境来说是很重要的。另外，声明式操作更容易被用户使用，可以使系统向用户隐藏实现的细节，隐藏实现的细节的同时，也就保留了系统未来持续优化的可能性。此外，声明式的</a:t>
            </a:r>
            <a:r>
              <a:rPr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，同时隐含了所有的</a:t>
            </a:r>
            <a:r>
              <a:rPr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对象都是名词性质的，例如</a:t>
            </a:r>
            <a:r>
              <a:rPr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Volume</a:t>
            </a:r>
            <a:r>
              <a:rPr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这些</a:t>
            </a:r>
            <a:r>
              <a:rPr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都是名词，这些名词描述了用户所期望得到的一个目标分布式对象。</a:t>
            </a:r>
            <a:endParaRPr lang="en-US" altLang="zh-CN" b="0" i="0" u="none" strike="noStrike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b="0" i="0" u="none" strike="noStrike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计算节点会被抽象成为</a:t>
            </a:r>
            <a:r>
              <a:rPr kumimoji="1"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，计算节点上的应用实例抽象成</a:t>
            </a:r>
            <a:r>
              <a:rPr kumimoji="1"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 对外提供服务抽象为</a:t>
            </a:r>
            <a:r>
              <a:rPr kumimoji="1"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</a:p>
          <a:p>
            <a:r>
              <a:rPr kumimoji="1" lang="en-US" altLang="zh-CN" b="1" i="0" u="none" strike="noStrike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TypeMeta</a:t>
            </a:r>
            <a:r>
              <a:rPr kumimoji="1"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1200" dirty="0"/>
              <a:t>定义的这个对象是什么，解决了这个对象是什么的问题</a:t>
            </a:r>
            <a:endParaRPr kumimoji="1" lang="en-US" altLang="zh-CN" b="0" i="0" u="none" strike="noStrike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的描述文件</a:t>
            </a:r>
            <a:r>
              <a:rPr kumimoji="1" lang="en-US" altLang="zh-CN" b="0" i="0" u="none" strike="noStrike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yaml</a:t>
            </a:r>
            <a:r>
              <a:rPr kumimoji="1" lang="zh-CN" altLang="en-US" b="0" i="0" u="none" strike="noStrike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中最开始的几项用来描述版本号 种类 组的字段</a:t>
            </a:r>
            <a:endParaRPr kumimoji="1" lang="en-US" altLang="zh-CN" b="0" i="0" u="none" strike="noStrike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en-US" altLang="zh-CN" sz="1200" b="1" dirty="0"/>
              <a:t>Group</a:t>
            </a:r>
            <a:r>
              <a:rPr kumimoji="1" lang="zh-CN" altLang="en-US" sz="1200" dirty="0"/>
              <a:t> 按照不同的用法和意图对</a:t>
            </a:r>
            <a:r>
              <a:rPr kumimoji="1" lang="en-US" altLang="zh-CN" sz="1200" dirty="0"/>
              <a:t>k8s</a:t>
            </a:r>
            <a:r>
              <a:rPr kumimoji="1" lang="zh-CN" altLang="en-US" sz="1200" dirty="0"/>
              <a:t>的对象进行分组</a:t>
            </a:r>
            <a:endParaRPr kumimoji="1" lang="en-US" altLang="zh-CN" sz="1200" dirty="0"/>
          </a:p>
          <a:p>
            <a:r>
              <a:rPr kumimoji="1" lang="en-US" altLang="zh-CN" dirty="0"/>
              <a:t>	</a:t>
            </a:r>
            <a:r>
              <a:rPr kumimoji="1" lang="en-US" altLang="zh-CN" sz="1200" dirty="0"/>
              <a:t>Kind</a:t>
            </a:r>
            <a:r>
              <a:rPr kumimoji="1" lang="zh-CN" altLang="en-US" sz="1200" dirty="0"/>
              <a:t>：对象的类是什么，也就是这个对象属于哪一类</a:t>
            </a:r>
            <a:endParaRPr kumimoji="1" lang="en-US" altLang="zh-CN" sz="1200" dirty="0"/>
          </a:p>
          <a:p>
            <a:r>
              <a:rPr kumimoji="1" lang="en-US" altLang="zh-CN" sz="1200" dirty="0"/>
              <a:t>	version</a:t>
            </a:r>
            <a:r>
              <a:rPr kumimoji="1" lang="zh-CN" altLang="en-US" sz="1200" dirty="0"/>
              <a:t> 对版本控制，提供版本演进的能力，通过不同版本来访问实现</a:t>
            </a:r>
            <a:endParaRPr kumimoji="1" lang="en-US" altLang="zh-CN" sz="1200" dirty="0"/>
          </a:p>
          <a:p>
            <a:r>
              <a:rPr kumimoji="1" lang="en-US" altLang="zh-CN" sz="1200" b="1" dirty="0"/>
              <a:t>Metadata:</a:t>
            </a:r>
            <a:r>
              <a:rPr kumimoji="1" lang="zh-CN" altLang="en-US" sz="1200" b="0" dirty="0"/>
              <a:t>解决的是我是谁的问题。</a:t>
            </a:r>
            <a:endParaRPr kumimoji="1" lang="en-US" altLang="zh-CN" sz="1200" b="0" dirty="0"/>
          </a:p>
          <a:p>
            <a:r>
              <a:rPr kumimoji="1" lang="en-US" altLang="zh-CN" sz="1200" b="0" dirty="0"/>
              <a:t>	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：相当于一个文件夹，将对象放到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内，通过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才能够访问</a:t>
            </a:r>
            <a:endParaRPr kumimoji="1" lang="en-US" altLang="zh-CN" sz="1200" dirty="0"/>
          </a:p>
          <a:p>
            <a:r>
              <a:rPr kumimoji="1" lang="en-US" altLang="zh-CN" sz="1200" b="0" dirty="0"/>
              <a:t>	Name</a:t>
            </a:r>
            <a:r>
              <a:rPr kumimoji="1" lang="zh-CN" altLang="en-US" sz="1200" b="0" dirty="0"/>
              <a:t>：名字</a:t>
            </a:r>
            <a:endParaRPr kumimoji="1"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/>
              <a:t>	</a:t>
            </a:r>
            <a:r>
              <a:rPr kumimoji="1" lang="en-US" altLang="zh-CN" sz="1200" dirty="0"/>
              <a:t>Labels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&amp;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Annotation</a:t>
            </a:r>
            <a:r>
              <a:rPr kumimoji="1" lang="zh-CN" altLang="en-US" sz="1200" b="0" dirty="0"/>
              <a:t>：给</a:t>
            </a:r>
            <a:r>
              <a:rPr kumimoji="1" lang="en-US" altLang="zh-CN" sz="1200" b="0" dirty="0"/>
              <a:t>k8s</a:t>
            </a:r>
            <a:r>
              <a:rPr kumimoji="1" lang="zh-CN" altLang="en-US" sz="1200" b="0" dirty="0"/>
              <a:t>对象加注解 。这个实际上是一个个的键值对，比如要标注一个对象是生产环境</a:t>
            </a:r>
            <a:r>
              <a:rPr kumimoji="1" lang="en-US" altLang="zh-CN" sz="1200" b="0" dirty="0"/>
              <a:t>-&gt;</a:t>
            </a:r>
            <a:r>
              <a:rPr kumimoji="1" lang="zh-CN" altLang="en-US" sz="1200" b="0" dirty="0"/>
              <a:t> </a:t>
            </a:r>
            <a:r>
              <a:rPr kumimoji="1" lang="en-US" altLang="zh-CN" sz="1200" b="0" dirty="0"/>
              <a:t>env=prod</a:t>
            </a:r>
            <a:r>
              <a:rPr kumimoji="1" lang="zh-CN" altLang="en-US" sz="1200" b="0" dirty="0"/>
              <a:t> </a:t>
            </a:r>
            <a:endParaRPr kumimoji="1"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/>
              <a:t>			label</a:t>
            </a:r>
            <a:r>
              <a:rPr kumimoji="1" lang="zh-CN" altLang="en-US" sz="1200" b="0" dirty="0"/>
              <a:t>和</a:t>
            </a:r>
            <a:r>
              <a:rPr kumimoji="1" lang="en-US" altLang="zh-CN" sz="1200" b="0" dirty="0"/>
              <a:t>annotation</a:t>
            </a:r>
            <a:r>
              <a:rPr kumimoji="1" lang="zh-CN" altLang="en-US" sz="1200" b="0" dirty="0"/>
              <a:t>的区别：</a:t>
            </a:r>
            <a:r>
              <a:rPr kumimoji="1" lang="en-US" altLang="zh-CN" sz="1200" b="0" dirty="0"/>
              <a:t>label</a:t>
            </a:r>
            <a:r>
              <a:rPr kumimoji="1" lang="zh-CN" altLang="en-US" sz="1200" b="0" dirty="0"/>
              <a:t>是可以做过滤查询的，通常使用</a:t>
            </a:r>
            <a:r>
              <a:rPr kumimoji="1" lang="en-US" altLang="zh-CN" sz="1200" b="0" dirty="0"/>
              <a:t>label</a:t>
            </a:r>
            <a:r>
              <a:rPr kumimoji="1" lang="zh-CN" altLang="en-US" sz="1200" b="0" dirty="0"/>
              <a:t>做过滤查询。</a:t>
            </a:r>
            <a:endParaRPr kumimoji="1"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/>
              <a:t>			annotation</a:t>
            </a:r>
            <a:r>
              <a:rPr kumimoji="1" lang="zh-CN" altLang="en-US" sz="1200" b="0" dirty="0"/>
              <a:t>：在定义好的对象上添加一些额外的属性，就使用</a:t>
            </a:r>
            <a:r>
              <a:rPr kumimoji="1" lang="en-US" altLang="zh-CN" sz="1200" b="0" dirty="0"/>
              <a:t>annotation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/>
              <a:t>Finalizers</a:t>
            </a:r>
            <a:r>
              <a:rPr kumimoji="1" lang="zh-CN" altLang="en-US" sz="1200" b="1" dirty="0"/>
              <a:t>： </a:t>
            </a:r>
            <a:r>
              <a:rPr kumimoji="1" lang="zh-CN" altLang="en-US" sz="1200" b="0" dirty="0"/>
              <a:t>删除对象的时候使用的是逻辑删除，当</a:t>
            </a:r>
            <a:r>
              <a:rPr kumimoji="1" lang="en-US" altLang="zh-CN" sz="1200" b="0" dirty="0"/>
              <a:t>Finalizers</a:t>
            </a:r>
            <a:r>
              <a:rPr kumimoji="1" lang="zh-CN" altLang="en-US" sz="1200" dirty="0"/>
              <a:t>不为空的时候才会实现物理删除对象 （通过这种方式保护外部配置不泄漏，不会存在没有删除的脏数据）</a:t>
            </a: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 err="1"/>
              <a:t>ResourceVersion</a:t>
            </a:r>
            <a:r>
              <a:rPr kumimoji="1" lang="zh-CN" altLang="en-US" sz="1200" b="1" dirty="0"/>
              <a:t>：</a:t>
            </a:r>
            <a:r>
              <a:rPr kumimoji="1" lang="zh-CN" altLang="en-US" sz="1200" b="0" dirty="0"/>
              <a:t>乐观锁，解决多控制器写的问题</a:t>
            </a:r>
            <a:endParaRPr kumimoji="1"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86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ApiServer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资源操作的唯一入口，接收用户输入的命令，提供认证、授权、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API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注册和发现等机制。 （控制的访问入口）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>
                <a:solidFill>
                  <a:srgbClr val="6A737D"/>
                </a:solidFill>
                <a:effectLst/>
                <a:latin typeface="-apple-system"/>
              </a:rPr>
              <a:t>Scheduler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负责集群资源调度，按照预定的调度策略将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Pod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调度到相应的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node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节点上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ControllerManager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负责维护集群的状态，比如程序部署安排、故障检测、自动扩展、滚动更新等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在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k8s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中，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k8s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资源对象会有两个状态，一个是</a:t>
            </a:r>
            <a:r>
              <a:rPr lang="zh-CN" altLang="en-US" b="1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期望状态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 、一个是</a:t>
            </a:r>
            <a:r>
              <a:rPr lang="zh-CN" altLang="en-US" b="1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当前状态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，对应资源的控制器负责确保资源的当前状态接近期望状态。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Etcd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：负责存储集群中各种资源对象的信息 保存了整个集群的状态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endParaRPr kumimoji="1"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kumimoji="1"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Node</a:t>
            </a:r>
            <a:r>
              <a:rPr kumimoji="1"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主要是提供运行环境</a:t>
            </a:r>
            <a:endParaRPr kumimoji="1"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Kubelet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负责维护容器的生命周期，即通过控制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docker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，来创建、更新、销毁容器。同时也负责</a:t>
            </a:r>
            <a:r>
              <a:rPr lang="en-US" altLang="zh-CN" b="0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volum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和网络的管理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KubeProxy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负责提供集群内部的服务发现和负载均衡。（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Node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中运行了</a:t>
            </a:r>
            <a:r>
              <a:rPr lang="en-US" altLang="zh-CN" b="0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nginx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，通过</a:t>
            </a:r>
            <a:r>
              <a:rPr lang="en-US" altLang="zh-CN" b="0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kubeproxy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访问）  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endParaRPr kumimoji="1"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9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Service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记录了这个服务发布了那些端口，定义了哪些负载均衡策略来让别人访问</a:t>
            </a:r>
          </a:p>
          <a:p>
            <a:pPr algn="l"/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Ingress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就是表示怎么发布一个对外的入口。配置入站的路由规则</a:t>
            </a:r>
          </a:p>
          <a:p>
            <a:pPr algn="l"/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一般在微服务的部署的时候需要做代码和配置的分离，因此就把这些配置提出来，如果这些配置是明文可读的就存</a:t>
            </a:r>
            <a:r>
              <a:rPr lang="en-US" altLang="zh-CN" b="0" i="0" u="none" strike="noStrike" dirty="0" err="1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configmap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如果是需要安全保护的就存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secret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。如果需要存一些大的数据就使用</a:t>
            </a:r>
            <a:r>
              <a:rPr lang="en-US" altLang="zh-CN" b="0" i="0" u="none" strike="noStrike" dirty="0" err="1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pvc</a:t>
            </a:r>
            <a:endParaRPr lang="en-US" altLang="zh-CN" b="0" i="0" u="none" strike="noStrike" dirty="0">
              <a:solidFill>
                <a:srgbClr val="B0B1AC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PV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PV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描述的是持久化存储卷，主要定义的是一个持久化存储在宿主机上的目录，比如一个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NFS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的挂载目录。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PVC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PVC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描述的是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Pod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所希望使用的持久化存储的属性，比如，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Volume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存储的大小、可读写权限等等。</a:t>
            </a:r>
          </a:p>
          <a:p>
            <a:pPr algn="l"/>
            <a:endParaRPr lang="en-US" altLang="zh-CN" b="0" i="0" u="none" strike="noStrike" dirty="0">
              <a:solidFill>
                <a:srgbClr val="B0B1AC"/>
              </a:solidFill>
              <a:effectLst/>
              <a:latin typeface="Helvetica Neue" panose="02000503000000020004" pitchFamily="2" charset="0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87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查看节点资源 </a:t>
            </a:r>
            <a:r>
              <a:rPr kumimoji="1" lang="en-US" altLang="zh-CN" dirty="0" err="1"/>
              <a:t>kubectl</a:t>
            </a:r>
            <a:r>
              <a:rPr kumimoji="1" lang="en-US" altLang="zh-CN" dirty="0"/>
              <a:t> describe node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70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Pod</a:t>
            </a:r>
            <a:r>
              <a:rPr kumimoji="1" lang="zh-CN" altLang="en-US" dirty="0"/>
              <a:t>是一个应用实例。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882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Pod</a:t>
            </a:r>
            <a:r>
              <a:rPr kumimoji="1" lang="zh-CN" altLang="en-US" dirty="0"/>
              <a:t>在不熟的时候不是部署一个，而是采用冗余部署负载均衡的策略。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8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16E92-003B-5B45-88F3-7842B7B0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814D6-4548-104D-B3CB-8433C84B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70280-8A85-3B45-8301-3F3F14F7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89CC0-0997-B64C-AFCD-798F0FA5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38290-0696-C14D-8EA3-B9BD7696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0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9C48-1324-3A4A-BCA4-0CF6457B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34EB2-2ADC-2D49-BE7F-826C3DA1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9B290-F46D-0942-8933-416864C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E0A0-84E3-D94E-813D-18D3077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AC175-A475-5949-AA06-CB59151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60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8C1198-5F5B-7F40-B786-01177F6C8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60E63-7239-C94D-A0EC-24B29AAB6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19EE7-6A45-924B-9069-E1D3282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AA3DE-7082-B34E-B1B2-51B5D95F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4C6E6-5194-ED4A-AE41-E11D150E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1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852F3-EA14-2242-91AF-6B6AF532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5E1A-2301-C346-AD58-00B945E1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8A24A-97FD-9E4C-87C1-D1692350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5DF7A-E8D3-254B-9FBD-7D89B99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6C0DC-E386-CE4A-A1E2-4B5ED883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7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A2E02-8DA9-DF47-AE86-F17B95F2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51334-E2B3-F443-A8E4-6F8F5144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D6DCB-B6C9-254A-A5B5-40B762A4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79126-7437-6742-9DFA-261233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EB7E0-4844-3049-A636-9EEA3A6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16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8D3C-72A1-DF4D-91AE-E52C38ED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7D3E-F2DF-604B-905F-66C3B782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53E02-9FD3-E84F-8155-D6E474229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70B19-A689-0944-859E-88B9829A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031F4-FD52-9F49-ADE4-79C6101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B15F8-619E-9242-A7C1-CC73F33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4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D3730-76C9-0E4E-861D-28FADEEF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F24D9-3235-6948-A817-7B564F67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355E8-1FB2-514D-90B0-9CA6C8DA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A7EA9-ED8D-8D4F-9DC2-9B80BC7B0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5C0955-D648-604A-A7D3-345DBA41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60838-B1E8-AC42-81FE-2C091149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7531F-0C5F-1441-AF9E-2E81BDD0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49036-8E18-684C-9A27-4A6AE8E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84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E7874-A54D-8248-8DEB-863E39F7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500CC0-6513-3A49-B8C4-2E55DA2A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BA743-6C27-2E43-989F-70551B3B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F70131-3F36-9C41-8CF0-1F07D45B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36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4D20C-1A26-8148-A240-1385CDD8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747A6-A4AB-AF4B-9A82-644BBCB3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B3639-4551-B349-B403-09538D19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95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FC536-4C86-644E-BA3E-A5FB7913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F962-CB42-C24C-BFF6-F7E83392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07FB1-187F-5F41-90B9-F9506619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27E58-2E73-3344-BBFA-492570CE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80A0D-3556-FF46-A15C-F234B7AA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80BF6-970C-ED49-98B7-9D469ACF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66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3E140-3821-8643-AE31-FAFE68EC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B5198-AF9B-994C-83A9-969C9855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782CF-22DD-DF4E-BC67-2BC5F30E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9F78A-5678-C148-A56C-4435FD6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DC261-E171-3242-BD7E-33ED50DF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7D49E-55C3-734A-89C9-FAF72D49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47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86283-ADEA-D643-A5A8-A75E214B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CCD94-9C71-D34F-86A1-7ABA5AF7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6F092-056B-344E-A04D-14628FC4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9120-F4E4-3F43-9172-4E2F9F8002C3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F2233-5266-C649-A53D-EAABFF444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D26C2-3A08-ED43-9C5E-43839014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00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-20200505183738289">
            <a:extLst>
              <a:ext uri="{FF2B5EF4-FFF2-40B4-BE49-F238E27FC236}">
                <a16:creationId xmlns:a16="http://schemas.microsoft.com/office/drawing/2014/main" id="{CBBBB71B-19A4-1544-B767-473D4D9B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9275"/>
            <a:ext cx="12192000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6189C1-4E50-AC4D-9380-ECCBAD0D48AB}"/>
              </a:ext>
            </a:extLst>
          </p:cNvPr>
          <p:cNvSpPr txBox="1"/>
          <p:nvPr/>
        </p:nvSpPr>
        <p:spPr>
          <a:xfrm>
            <a:off x="3963256" y="740007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000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应用部署方式演变</a:t>
            </a:r>
          </a:p>
        </p:txBody>
      </p:sp>
    </p:spTree>
    <p:extLst>
      <p:ext uri="{BB962C8B-B14F-4D97-AF65-F5344CB8AC3E}">
        <p14:creationId xmlns:p14="http://schemas.microsoft.com/office/powerpoint/2010/main" val="347771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F98A8-0F43-1B45-B691-4D757542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4A32F6-6A7E-5E47-B75F-CFDCD319A5A7}"/>
              </a:ext>
            </a:extLst>
          </p:cNvPr>
          <p:cNvSpPr txBox="1"/>
          <p:nvPr/>
        </p:nvSpPr>
        <p:spPr>
          <a:xfrm>
            <a:off x="5069840" y="348289"/>
            <a:ext cx="1191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/>
              <a:t>Pod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881278-659D-A541-8DC5-520D4D2EFE87}"/>
              </a:ext>
            </a:extLst>
          </p:cNvPr>
          <p:cNvSpPr txBox="1"/>
          <p:nvPr/>
        </p:nvSpPr>
        <p:spPr>
          <a:xfrm>
            <a:off x="243840" y="1818640"/>
            <a:ext cx="1134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Pod</a:t>
            </a:r>
            <a:r>
              <a:rPr kumimoji="1" lang="zh-CN" altLang="en-US" dirty="0"/>
              <a:t>是一组紧密关联的容器集合，是</a:t>
            </a:r>
            <a:r>
              <a:rPr kumimoji="1" lang="en-US" altLang="zh-CN" dirty="0"/>
              <a:t>k8s</a:t>
            </a:r>
            <a:r>
              <a:rPr kumimoji="1" lang="zh-CN" altLang="en-US" dirty="0"/>
              <a:t>调度的基本单位。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Pod</a:t>
            </a:r>
            <a:r>
              <a:rPr kumimoji="1" lang="zh-CN" altLang="en-US" dirty="0"/>
              <a:t>的设计理念是支持多个容器在一个</a:t>
            </a:r>
            <a:r>
              <a:rPr kumimoji="1" lang="en-US" altLang="zh-CN" dirty="0"/>
              <a:t>Pod</a:t>
            </a:r>
            <a:r>
              <a:rPr kumimoji="1" lang="zh-CN" altLang="en-US" dirty="0"/>
              <a:t>中共享网络和文件系统，可以通过进程间通信和文件共享这种简单高效的方式组合完成服务。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074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F98A8-0F43-1B45-B691-4D757542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4A32F6-6A7E-5E47-B75F-CFDCD319A5A7}"/>
              </a:ext>
            </a:extLst>
          </p:cNvPr>
          <p:cNvSpPr txBox="1"/>
          <p:nvPr/>
        </p:nvSpPr>
        <p:spPr>
          <a:xfrm>
            <a:off x="3952240" y="506384"/>
            <a:ext cx="5663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/>
              <a:t>副本集（</a:t>
            </a:r>
            <a:r>
              <a:rPr kumimoji="1" lang="en-US" altLang="zh-CN" sz="4400" b="1" dirty="0" err="1"/>
              <a:t>ReplicaSet</a:t>
            </a:r>
            <a:r>
              <a:rPr kumimoji="1" lang="zh-CN" altLang="en-US" sz="4400" b="1" dirty="0"/>
              <a:t>）</a:t>
            </a:r>
            <a:endParaRPr kumimoji="1" lang="en-US" altLang="zh-CN" sz="4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881278-659D-A541-8DC5-520D4D2EFE87}"/>
              </a:ext>
            </a:extLst>
          </p:cNvPr>
          <p:cNvSpPr txBox="1"/>
          <p:nvPr/>
        </p:nvSpPr>
        <p:spPr>
          <a:xfrm>
            <a:off x="243840" y="1818640"/>
            <a:ext cx="1134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Pod</a:t>
            </a:r>
            <a:r>
              <a:rPr kumimoji="1" lang="zh-CN" altLang="en-US" dirty="0"/>
              <a:t>描述的是具体的应用实例，当</a:t>
            </a:r>
            <a:r>
              <a:rPr kumimoji="1" lang="en-US" altLang="zh-CN" dirty="0"/>
              <a:t>pod</a:t>
            </a:r>
            <a:r>
              <a:rPr kumimoji="1" lang="zh-CN" altLang="en-US" dirty="0"/>
              <a:t>被删除后就彻底消失了。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为了保证应用的高可用，引入副本集来确保应用的总副本数永远与期望保持一致。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若某个</a:t>
            </a:r>
            <a:r>
              <a:rPr kumimoji="1" lang="en-US" altLang="zh-CN" dirty="0"/>
              <a:t>Pod</a:t>
            </a:r>
            <a:r>
              <a:rPr kumimoji="1" lang="zh-CN" altLang="en-US" dirty="0"/>
              <a:t>隶属于某个副本集，若该</a:t>
            </a:r>
            <a:r>
              <a:rPr kumimoji="1" lang="en-US" altLang="zh-CN" dirty="0"/>
              <a:t>Pod</a:t>
            </a:r>
            <a:r>
              <a:rPr kumimoji="1" lang="zh-CN" altLang="en-US" dirty="0"/>
              <a:t>被删除，则</a:t>
            </a:r>
            <a:r>
              <a:rPr kumimoji="1" lang="en-US" altLang="zh-CN" dirty="0" err="1"/>
              <a:t>ReplicaSet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会发现当前运行的副本数量与用户期望的不一致，则会创建新的</a:t>
            </a:r>
            <a:r>
              <a:rPr kumimoji="1"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59339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F98A8-0F43-1B45-B691-4D757542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4A32F6-6A7E-5E47-B75F-CFDCD319A5A7}"/>
              </a:ext>
            </a:extLst>
          </p:cNvPr>
          <p:cNvSpPr txBox="1"/>
          <p:nvPr/>
        </p:nvSpPr>
        <p:spPr>
          <a:xfrm>
            <a:off x="3688080" y="366505"/>
            <a:ext cx="5588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/>
              <a:t>部署（</a:t>
            </a:r>
            <a:r>
              <a:rPr kumimoji="1" lang="en-US" altLang="zh-CN" sz="4400" b="1" dirty="0"/>
              <a:t>Deployment</a:t>
            </a:r>
            <a:r>
              <a:rPr kumimoji="1" lang="zh-CN" altLang="en-US" sz="4400" b="1" dirty="0"/>
              <a:t>）</a:t>
            </a:r>
            <a:endParaRPr kumimoji="1" lang="en-US" altLang="zh-CN" sz="4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881278-659D-A541-8DC5-520D4D2EFE87}"/>
              </a:ext>
            </a:extLst>
          </p:cNvPr>
          <p:cNvSpPr txBox="1"/>
          <p:nvPr/>
        </p:nvSpPr>
        <p:spPr>
          <a:xfrm>
            <a:off x="243840" y="1818640"/>
            <a:ext cx="11348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部署表示用户对</a:t>
            </a:r>
            <a:r>
              <a:rPr kumimoji="1" lang="en-US" altLang="zh-CN" dirty="0"/>
              <a:t>k8s</a:t>
            </a:r>
            <a:r>
              <a:rPr kumimoji="1" lang="zh-CN" altLang="en-US" dirty="0"/>
              <a:t>集群的一次更新操作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部署是一个比</a:t>
            </a:r>
            <a:r>
              <a:rPr kumimoji="1" lang="en-US" altLang="zh-CN" dirty="0"/>
              <a:t>RS</a:t>
            </a:r>
            <a:r>
              <a:rPr kumimoji="1" lang="zh-CN" altLang="en-US" dirty="0"/>
              <a:t>应用模式更广的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对象，可以创建一个新的应用，更新一个已存在的应用，也可以是滚动升级一个应用。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滚动升级一个服务，实际是创建一个新的</a:t>
            </a:r>
            <a:r>
              <a:rPr kumimoji="1" lang="en-US" altLang="zh-CN" dirty="0"/>
              <a:t>RS</a:t>
            </a:r>
            <a:r>
              <a:rPr kumimoji="1" lang="zh-CN" altLang="en-US" dirty="0"/>
              <a:t>，然后逐渐将新的</a:t>
            </a:r>
            <a:r>
              <a:rPr kumimoji="1" lang="en-US" altLang="zh-CN" dirty="0"/>
              <a:t>RS</a:t>
            </a:r>
            <a:r>
              <a:rPr kumimoji="1" lang="zh-CN" altLang="en-US" dirty="0"/>
              <a:t>中副本数量增加到理想状态，将旧</a:t>
            </a:r>
            <a:r>
              <a:rPr kumimoji="1" lang="en-US" altLang="zh-CN" dirty="0"/>
              <a:t>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中的副本数量减小到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的复合操作；这样一个复合操作用一个</a:t>
            </a:r>
            <a:r>
              <a:rPr kumimoji="1" lang="en-US" altLang="zh-CN" dirty="0"/>
              <a:t>RS</a:t>
            </a:r>
            <a:r>
              <a:rPr kumimoji="1" lang="zh-CN" altLang="en-US" dirty="0"/>
              <a:t>是不太好描述的，所以用一个更通用的</a:t>
            </a:r>
            <a:r>
              <a:rPr kumimoji="1" lang="en-US" altLang="zh-CN" sz="1800" dirty="0"/>
              <a:t>Deployment</a:t>
            </a:r>
            <a:r>
              <a:rPr kumimoji="1" lang="zh-CN" altLang="en-US" sz="1800" dirty="0"/>
              <a:t>来描述。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775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F98A8-0F43-1B45-B691-4D757542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4A32F6-6A7E-5E47-B75F-CFDCD319A5A7}"/>
              </a:ext>
            </a:extLst>
          </p:cNvPr>
          <p:cNvSpPr txBox="1"/>
          <p:nvPr/>
        </p:nvSpPr>
        <p:spPr>
          <a:xfrm>
            <a:off x="3688080" y="366505"/>
            <a:ext cx="4257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/>
              <a:t>服务（</a:t>
            </a:r>
            <a:r>
              <a:rPr kumimoji="1" lang="en-US" altLang="zh-CN" sz="4400" b="1" dirty="0"/>
              <a:t>Service</a:t>
            </a:r>
            <a:r>
              <a:rPr kumimoji="1" lang="zh-CN" altLang="en-US" sz="4400" b="1" dirty="0"/>
              <a:t>）</a:t>
            </a:r>
            <a:endParaRPr kumimoji="1" lang="en-US" altLang="zh-CN" sz="4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659FA1-95FA-C240-A1EB-A0A1594FB9CD}"/>
              </a:ext>
            </a:extLst>
          </p:cNvPr>
          <p:cNvSpPr txBox="1"/>
          <p:nvPr/>
        </p:nvSpPr>
        <p:spPr>
          <a:xfrm>
            <a:off x="5628640" y="1544320"/>
            <a:ext cx="583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Service </a:t>
            </a:r>
            <a:r>
              <a:rPr lang="zh-CN" alt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是对一组提供相同功能的 </a:t>
            </a:r>
            <a:r>
              <a:rPr lang="en-US" altLang="zh-C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Pods </a:t>
            </a:r>
            <a:r>
              <a:rPr lang="zh-CN" alt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的抽象，并为它们提供一个统一的入口。借助 </a:t>
            </a:r>
            <a:r>
              <a:rPr lang="en-US" altLang="zh-C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Service</a:t>
            </a:r>
            <a:r>
              <a:rPr lang="zh-CN" alt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，应用可以方便的实现服务发现与负载均衡。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F432BA-985C-5744-A579-8115B6D0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" y="1290214"/>
            <a:ext cx="5289794" cy="55677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2F17C3-A25A-7B4C-9A92-3BA65D07A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406" y="2764221"/>
            <a:ext cx="5183571" cy="39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F98A8-0F43-1B45-B691-4D757542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4A32F6-6A7E-5E47-B75F-CFDCD319A5A7}"/>
              </a:ext>
            </a:extLst>
          </p:cNvPr>
          <p:cNvSpPr txBox="1"/>
          <p:nvPr/>
        </p:nvSpPr>
        <p:spPr>
          <a:xfrm>
            <a:off x="3688080" y="366505"/>
            <a:ext cx="3156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/>
              <a:t>Namespace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F0079C-82A1-B745-8042-4B2570179C36}"/>
              </a:ext>
            </a:extLst>
          </p:cNvPr>
          <p:cNvSpPr txBox="1"/>
          <p:nvPr/>
        </p:nvSpPr>
        <p:spPr>
          <a:xfrm>
            <a:off x="243840" y="1818640"/>
            <a:ext cx="11348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Namespace</a:t>
            </a:r>
            <a:r>
              <a:rPr kumimoji="1" lang="zh-CN" altLang="en-US" dirty="0"/>
              <a:t>是对一组资源和对象的抽象集合，比如可以用来将系统内部的对象划分为不同的项目组或用户组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从 </a:t>
            </a:r>
            <a:r>
              <a:rPr kumimoji="1" lang="en-US" altLang="zh-CN" dirty="0"/>
              <a:t>Namespace </a:t>
            </a:r>
            <a:r>
              <a:rPr kumimoji="1" lang="zh-CN" altLang="en-US" dirty="0"/>
              <a:t>划分的维度看</a:t>
            </a:r>
            <a:r>
              <a:rPr kumimoji="1" lang="en-US" altLang="zh-CN" dirty="0"/>
              <a:t>,Kubernetes </a:t>
            </a:r>
            <a:r>
              <a:rPr kumimoji="1" lang="zh-CN" altLang="en-US" dirty="0"/>
              <a:t>对象分为两类</a:t>
            </a:r>
            <a:r>
              <a:rPr kumimoji="1"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Non-</a:t>
            </a:r>
            <a:r>
              <a:rPr kumimoji="1" lang="en-US" altLang="zh-CN" dirty="0" err="1"/>
              <a:t>namespaced</a:t>
            </a:r>
            <a:r>
              <a:rPr kumimoji="1" lang="en-US" altLang="zh-CN" dirty="0"/>
              <a:t> object:</a:t>
            </a:r>
            <a:r>
              <a:rPr kumimoji="1" lang="zh-CN" altLang="en-US" dirty="0"/>
              <a:t>全局对象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这些对象不与任何 </a:t>
            </a:r>
            <a:r>
              <a:rPr kumimoji="1" lang="en-US" altLang="zh-CN" dirty="0"/>
              <a:t>Namespace </a:t>
            </a:r>
            <a:r>
              <a:rPr kumimoji="1" lang="zh-CN" altLang="en-US" dirty="0"/>
              <a:t>绑定</a:t>
            </a:r>
            <a:r>
              <a:rPr kumimoji="1" lang="en-US" altLang="zh-CN" dirty="0"/>
              <a:t>,</a:t>
            </a:r>
            <a:r>
              <a:rPr kumimoji="1" lang="zh-CN" altLang="en-US" dirty="0"/>
              <a:t>属于集群范围的对象</a:t>
            </a:r>
            <a:r>
              <a:rPr kumimoji="1" lang="en-US" altLang="zh-CN" dirty="0"/>
              <a:t>.</a:t>
            </a:r>
            <a:r>
              <a:rPr kumimoji="1" lang="zh-CN" altLang="en-US" dirty="0"/>
              <a:t>如 </a:t>
            </a:r>
            <a:r>
              <a:rPr kumimoji="1" lang="en-US" altLang="zh-CN" dirty="0"/>
              <a:t>Node, </a:t>
            </a:r>
            <a:r>
              <a:rPr kumimoji="1" lang="en-US" altLang="zh-CN" dirty="0" err="1"/>
              <a:t>PersistVolume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ClusterRole</a:t>
            </a:r>
            <a:r>
              <a:rPr kumimoji="1"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Namespaced</a:t>
            </a:r>
            <a:r>
              <a:rPr kumimoji="1" lang="en-US" altLang="zh-CN" dirty="0"/>
              <a:t> object:</a:t>
            </a:r>
            <a:r>
              <a:rPr kumimoji="1" lang="zh-CN" altLang="en-US" dirty="0"/>
              <a:t>与具体 </a:t>
            </a:r>
            <a:r>
              <a:rPr kumimoji="1" lang="en-US" altLang="zh-CN" dirty="0"/>
              <a:t>Namespace </a:t>
            </a:r>
            <a:r>
              <a:rPr kumimoji="1" lang="zh-CN" altLang="en-US" dirty="0"/>
              <a:t>绑定对象，如 </a:t>
            </a:r>
            <a:r>
              <a:rPr kumimoji="1" lang="en-US" altLang="zh-CN" dirty="0"/>
              <a:t>Pod 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13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F98A8-0F43-1B45-B691-4D757542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9BB9EE-FA9C-9F47-B170-B2B7099F0B92}"/>
              </a:ext>
            </a:extLst>
          </p:cNvPr>
          <p:cNvSpPr txBox="1"/>
          <p:nvPr/>
        </p:nvSpPr>
        <p:spPr>
          <a:xfrm>
            <a:off x="3688080" y="366505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/>
              <a:t>控制器的工作流程</a:t>
            </a:r>
            <a:endParaRPr kumimoji="1" lang="en-US" altLang="zh-CN" sz="4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2E14C7-4057-5C4A-9C41-F4B234094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20" y="1135946"/>
            <a:ext cx="8364220" cy="52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7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F98A8-0F43-1B45-B691-4D757542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9BB9EE-FA9C-9F47-B170-B2B7099F0B92}"/>
              </a:ext>
            </a:extLst>
          </p:cNvPr>
          <p:cNvSpPr txBox="1"/>
          <p:nvPr/>
        </p:nvSpPr>
        <p:spPr>
          <a:xfrm>
            <a:off x="3413760" y="36650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/>
              <a:t>控制器的协同工作原理</a:t>
            </a:r>
            <a:endParaRPr kumimoji="1" lang="en-US" altLang="zh-CN" sz="4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60229F-F796-3544-9CB0-B754F60E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6569"/>
            <a:ext cx="12192000" cy="35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7587662-A184-0F4E-9480-4B3E755658BF}"/>
              </a:ext>
            </a:extLst>
          </p:cNvPr>
          <p:cNvSpPr txBox="1"/>
          <p:nvPr/>
        </p:nvSpPr>
        <p:spPr>
          <a:xfrm>
            <a:off x="596767" y="1837666"/>
            <a:ext cx="73909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自动化运维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充分利用服务器资源</a:t>
            </a:r>
            <a:endParaRPr lang="en-US" altLang="zh-CN" sz="280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云原生：容器化、微服务、</a:t>
            </a:r>
            <a:r>
              <a:rPr lang="en-US" altLang="zh-CN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CI/CD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DevOps</a:t>
            </a:r>
            <a:endParaRPr lang="zh-CN" altLang="en-US" sz="28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E203BD-74E5-554A-A9B5-0D00D92E0E72}"/>
              </a:ext>
            </a:extLst>
          </p:cNvPr>
          <p:cNvSpPr txBox="1"/>
          <p:nvPr/>
        </p:nvSpPr>
        <p:spPr>
          <a:xfrm>
            <a:off x="4600101" y="654195"/>
            <a:ext cx="3568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/>
              <a:t>K8s</a:t>
            </a:r>
            <a:r>
              <a:rPr kumimoji="1" lang="zh-CN" altLang="en-US" sz="4000" b="1" dirty="0"/>
              <a:t>的使用场景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081B9-3E4A-8E45-B4D5-CE8E2D69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212D17-16E0-1E4F-B4AA-8E93CDF54671}"/>
              </a:ext>
            </a:extLst>
          </p:cNvPr>
          <p:cNvSpPr txBox="1"/>
          <p:nvPr/>
        </p:nvSpPr>
        <p:spPr>
          <a:xfrm>
            <a:off x="3048512" y="3107369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是提供一种直接的方法，将</a:t>
            </a:r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ML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的最佳开源系统部署到不同的基础设施中。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8A12F3-4316-0A41-9369-C7F20C8F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0"/>
            <a:ext cx="1104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D20F91-2C7C-7E4F-8587-83B511325120}"/>
              </a:ext>
            </a:extLst>
          </p:cNvPr>
          <p:cNvSpPr txBox="1"/>
          <p:nvPr/>
        </p:nvSpPr>
        <p:spPr>
          <a:xfrm>
            <a:off x="3289955" y="45248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/>
              <a:t>容器化存在的问题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3908F-3E1F-C44B-8FDB-7289948B3AF7}"/>
              </a:ext>
            </a:extLst>
          </p:cNvPr>
          <p:cNvSpPr txBox="1"/>
          <p:nvPr/>
        </p:nvSpPr>
        <p:spPr>
          <a:xfrm>
            <a:off x="447773" y="1574524"/>
            <a:ext cx="11081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一个容器故障停机了，怎么样让另外一个容器立刻启动去替补停机的容器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当并发访问量变大的时候，怎么样做到横向扩展容器数量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7E9B7A-5582-564A-8D37-ABF4C9CD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63" y="2816456"/>
            <a:ext cx="5763200" cy="29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A965C5-780E-FA4A-B776-CFFB845F1B85}"/>
              </a:ext>
            </a:extLst>
          </p:cNvPr>
          <p:cNvSpPr txBox="1"/>
          <p:nvPr/>
        </p:nvSpPr>
        <p:spPr>
          <a:xfrm>
            <a:off x="1858196" y="6220847"/>
            <a:ext cx="9846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Kubernetes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是一个开源容器编排系统，旨在自动化容器应用程序的部署、扩展和管理。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5A3BF7-70D4-EB49-ABDB-5AE4640F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0FCEFD-99EB-9841-A351-380729FF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54795A-06DC-2947-A9B5-9124A00E55FC}"/>
              </a:ext>
            </a:extLst>
          </p:cNvPr>
          <p:cNvSpPr txBox="1"/>
          <p:nvPr/>
        </p:nvSpPr>
        <p:spPr>
          <a:xfrm>
            <a:off x="5047635" y="493127"/>
            <a:ext cx="3055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/>
              <a:t>K8s</a:t>
            </a:r>
            <a:r>
              <a:rPr kumimoji="1" lang="zh-CN" altLang="en-US" sz="4000" b="1" dirty="0"/>
              <a:t>核心能力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CF2469-4F48-4D4A-9B37-6621B99E63C8}"/>
              </a:ext>
            </a:extLst>
          </p:cNvPr>
          <p:cNvSpPr txBox="1"/>
          <p:nvPr/>
        </p:nvSpPr>
        <p:spPr>
          <a:xfrm>
            <a:off x="1361440" y="1869440"/>
            <a:ext cx="43669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集群管理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作业调度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服务发现和服务治理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12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3DF164F-583C-034D-8C13-A4A14F24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691" y="110147"/>
            <a:ext cx="8194115" cy="42783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30F217-F384-C04E-BC38-79B011C61D64}"/>
              </a:ext>
            </a:extLst>
          </p:cNvPr>
          <p:cNvSpPr txBox="1"/>
          <p:nvPr/>
        </p:nvSpPr>
        <p:spPr>
          <a:xfrm>
            <a:off x="363069" y="4507512"/>
            <a:ext cx="1647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自我修复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弹性伸缩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服务发现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负载均衡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版本回退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存储编排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C607BF-352C-3A40-82AC-D646AA72D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0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E271B-CDA9-4348-910D-30213603C0C4}"/>
              </a:ext>
            </a:extLst>
          </p:cNvPr>
          <p:cNvSpPr txBox="1"/>
          <p:nvPr/>
        </p:nvSpPr>
        <p:spPr>
          <a:xfrm>
            <a:off x="4389694" y="355600"/>
            <a:ext cx="3230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/>
              <a:t>K8s</a:t>
            </a:r>
            <a:r>
              <a:rPr kumimoji="1" lang="zh-CN" altLang="en-US" sz="3600" b="1" dirty="0"/>
              <a:t>的设计理念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8A6FD2-58F1-7B4C-8471-47B5B690CE68}"/>
              </a:ext>
            </a:extLst>
          </p:cNvPr>
          <p:cNvSpPr txBox="1"/>
          <p:nvPr/>
        </p:nvSpPr>
        <p:spPr>
          <a:xfrm>
            <a:off x="762000" y="1290320"/>
            <a:ext cx="80698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核心操作单元： </a:t>
            </a:r>
            <a:r>
              <a:rPr kumimoji="1" lang="en-US" altLang="zh-CN" sz="2400" dirty="0"/>
              <a:t>API</a:t>
            </a:r>
            <a:r>
              <a:rPr kumimoji="1" lang="zh-CN" altLang="en-US" sz="2400" dirty="0"/>
              <a:t> （操作的基本单元）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K8s</a:t>
            </a:r>
            <a:r>
              <a:rPr kumimoji="1" lang="zh-CN" altLang="en-US" sz="2400" dirty="0"/>
              <a:t>对象的通用设计：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TypeMeta</a:t>
            </a:r>
            <a:r>
              <a:rPr kumimoji="1" lang="en-US" altLang="zh-CN" sz="24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Group,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e.g.  pod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node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service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—&gt; core group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Kind, e.g. pod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node</a:t>
            </a:r>
            <a:r>
              <a:rPr kumimoji="1" lang="zh-CN" altLang="en-US" sz="2400" dirty="0"/>
              <a:t>等都是一个</a:t>
            </a:r>
            <a:r>
              <a:rPr kumimoji="1" lang="en-US" altLang="zh-CN" sz="2400" dirty="0"/>
              <a:t>kind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Version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Metadata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Namespace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Name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Labels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&amp;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Annotation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Finalizers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ResourceVersion</a:t>
            </a:r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3F20AA-E0E2-1B49-A2A9-45C0DEDD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-20200406184656917">
            <a:extLst>
              <a:ext uri="{FF2B5EF4-FFF2-40B4-BE49-F238E27FC236}">
                <a16:creationId xmlns:a16="http://schemas.microsoft.com/office/drawing/2014/main" id="{56B0B611-92B8-9645-B995-C4A7BC3E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6" y="1093076"/>
            <a:ext cx="11113107" cy="57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C83C8C-DCC9-7942-8706-E95434B18552}"/>
              </a:ext>
            </a:extLst>
          </p:cNvPr>
          <p:cNvSpPr txBox="1"/>
          <p:nvPr/>
        </p:nvSpPr>
        <p:spPr>
          <a:xfrm>
            <a:off x="2617076" y="536028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集群主要由控制节点（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）和工作节点（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）构成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E52143-642F-3F45-AF56-8AB1B42B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4D9EB06-D51C-5342-8EB0-3BC8ED37D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68" y="1093076"/>
            <a:ext cx="9819862" cy="55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4C9C58-F6C5-144C-B13B-839D28DD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750204"/>
            <a:ext cx="9906000" cy="596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60F62F-5538-7A47-BEC5-DBC4ACEF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3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FBE999-634E-074E-B2C2-B137581A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790261"/>
            <a:ext cx="8737115" cy="60677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454562-BFA3-464F-BBA1-BE1FBF3A3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6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1542E6-97F6-CA4C-A73C-C425B1B5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9771" cy="733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3AA68C-A0B7-5E46-B677-9D0D366EA116}"/>
              </a:ext>
            </a:extLst>
          </p:cNvPr>
          <p:cNvSpPr txBox="1"/>
          <p:nvPr/>
        </p:nvSpPr>
        <p:spPr>
          <a:xfrm>
            <a:off x="5069840" y="348289"/>
            <a:ext cx="1593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/>
              <a:t>Node</a:t>
            </a:r>
            <a:endParaRPr kumimoji="1" lang="zh-CN" altLang="en-US" sz="4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EA0E71-A2FE-B34D-B610-A21D1804F031}"/>
              </a:ext>
            </a:extLst>
          </p:cNvPr>
          <p:cNvSpPr txBox="1"/>
          <p:nvPr/>
        </p:nvSpPr>
        <p:spPr>
          <a:xfrm>
            <a:off x="243840" y="1818640"/>
            <a:ext cx="1134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Node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真正运行的主机，可以是物理机，也可以是虚拟机。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Node</a:t>
            </a:r>
            <a:r>
              <a:rPr kumimoji="1" lang="zh-CN" altLang="en-US" dirty="0"/>
              <a:t> 对象用来描述计算节点的计算资源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Capacity</a:t>
            </a:r>
            <a:r>
              <a:rPr kumimoji="1" lang="zh-CN" altLang="en-US" dirty="0"/>
              <a:t>：计算能力，代表当前节点的所有资源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Allocatable</a:t>
            </a:r>
            <a:r>
              <a:rPr kumimoji="1" lang="zh-CN" altLang="en-US" dirty="0"/>
              <a:t>：可分配资源，代表当前节点的可分配资源，通常是所有资源</a:t>
            </a:r>
            <a:r>
              <a:rPr kumimoji="1" lang="en-US" altLang="zh-CN" dirty="0"/>
              <a:t>-</a:t>
            </a:r>
            <a:r>
              <a:rPr kumimoji="1" lang="zh-CN" altLang="en-US" dirty="0"/>
              <a:t>预留资源</a:t>
            </a:r>
            <a:r>
              <a:rPr kumimoji="1" lang="en-US" altLang="zh-CN" dirty="0"/>
              <a:t>-</a:t>
            </a:r>
            <a:r>
              <a:rPr kumimoji="1" lang="zh-CN" altLang="en-US" dirty="0"/>
              <a:t>已分配资源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Kubelet</a:t>
            </a:r>
            <a:r>
              <a:rPr kumimoji="1" lang="zh-CN" altLang="en-US" dirty="0"/>
              <a:t>会按照固定的评率检查节点的健康状态并上报给</a:t>
            </a:r>
            <a:r>
              <a:rPr kumimoji="1" lang="en-US" altLang="zh-CN" dirty="0" err="1"/>
              <a:t>APIServer</a:t>
            </a:r>
            <a:r>
              <a:rPr kumimoji="1" lang="zh-CN" altLang="en-US" dirty="0"/>
              <a:t>，该状态会记录在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对象的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790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2713</Words>
  <Application>Microsoft Macintosh PowerPoint</Application>
  <PresentationFormat>宽屏</PresentationFormat>
  <Paragraphs>161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等线</vt:lpstr>
      <vt:lpstr>等线 Light</vt:lpstr>
      <vt:lpstr>Microsoft Yahei</vt:lpstr>
      <vt:lpstr>Arial</vt:lpstr>
      <vt:lpstr>Helvetica Neue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林峰</dc:creator>
  <cp:lastModifiedBy>戴 林峰</cp:lastModifiedBy>
  <cp:revision>295</cp:revision>
  <dcterms:created xsi:type="dcterms:W3CDTF">2022-09-16T06:38:23Z</dcterms:created>
  <dcterms:modified xsi:type="dcterms:W3CDTF">2022-09-17T10:53:53Z</dcterms:modified>
</cp:coreProperties>
</file>