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76209"/>
  </p:normalViewPr>
  <p:slideViewPr>
    <p:cSldViewPr snapToGrid="0" snapToObjects="1">
      <p:cViewPr>
        <p:scale>
          <a:sx n="132" d="100"/>
          <a:sy n="132" d="100"/>
        </p:scale>
        <p:origin x="5952" y="1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1F8A4-803D-834E-B1EA-E0B18554EE4C}" type="datetimeFigureOut">
              <a:rPr kumimoji="1" lang="zh-CN" altLang="en-US" smtClean="0"/>
              <a:t>2022/9/16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A30B6-CE17-D541-8DE4-B2D1637825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581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虚拟化部署：多了一层虚拟化层，在虚拟化层上添加了多个虚拟机，虚拟机之间互不影响。但是，每一台虚拟机都有一个独立的操作系统，这样非常浪费资源</a:t>
            </a:r>
            <a:endParaRPr kumimoji="1" lang="en-US" altLang="zh-CN" dirty="0"/>
          </a:p>
          <a:p>
            <a:r>
              <a:rPr kumimoji="1" lang="zh-CN" altLang="en-US" dirty="0"/>
              <a:t>容器化部署：没有虚拟化层，提供了容器运行时，保证每个容器都有自己的文件系统、</a:t>
            </a:r>
            <a:r>
              <a:rPr kumimoji="1" lang="en-US" altLang="zh-CN" dirty="0"/>
              <a:t>CPU</a:t>
            </a:r>
            <a:r>
              <a:rPr kumimoji="1" lang="zh-CN" altLang="en-US" dirty="0"/>
              <a:t>、内存、进程空间等。</a:t>
            </a:r>
            <a:endParaRPr kumimoji="1" lang="en-US" altLang="zh-CN" dirty="0"/>
          </a:p>
          <a:p>
            <a:r>
              <a:rPr kumimoji="1" lang="zh-CN" altLang="en-US" dirty="0"/>
              <a:t>容器运行时：</a:t>
            </a:r>
            <a:r>
              <a:rPr lang="zh-CN" altLang="en-US" b="0" i="0" u="none" strike="noStrike" dirty="0">
                <a:solidFill>
                  <a:srgbClr val="666666"/>
                </a:solidFill>
                <a:effectLst/>
                <a:latin typeface="Helvetica Neue" panose="02000503000000020004" pitchFamily="2" charset="0"/>
              </a:rPr>
              <a:t>能够基于在线获取的镜像来创建和运行容器的程序。 </a:t>
            </a:r>
            <a:endParaRPr lang="en-US" altLang="zh-CN" b="0" i="0" u="none" strike="noStrike" dirty="0">
              <a:solidFill>
                <a:srgbClr val="666666"/>
              </a:solidFill>
              <a:effectLst/>
              <a:latin typeface="Helvetica Neue" panose="02000503000000020004" pitchFamily="2" charset="0"/>
            </a:endParaRPr>
          </a:p>
          <a:p>
            <a:r>
              <a:rPr kumimoji="1" lang="zh-CN" altLang="en-US" b="0" i="0" u="none" strike="noStrike" dirty="0">
                <a:solidFill>
                  <a:srgbClr val="666666"/>
                </a:solidFill>
                <a:effectLst/>
                <a:latin typeface="Helvetica Neue" panose="02000503000000020004" pitchFamily="2" charset="0"/>
              </a:rPr>
              <a:t>在容器里面部署软件，软件需要的资源都是由容器提供的，而不是由底层的系统提供的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A30B6-CE17-D541-8DE4-B2D16378256D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4785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u="none" strike="noStrike" dirty="0">
                <a:solidFill>
                  <a:srgbClr val="40485B"/>
                </a:solidFill>
                <a:effectLst/>
                <a:latin typeface="-apple-system"/>
              </a:rPr>
              <a:t>自我修复</a:t>
            </a:r>
            <a:r>
              <a:rPr lang="zh-CN" altLang="en-US" b="0" i="0" u="none" strike="noStrike" dirty="0">
                <a:solidFill>
                  <a:srgbClr val="40485B"/>
                </a:solidFill>
                <a:effectLst/>
                <a:latin typeface="-apple-system"/>
              </a:rPr>
              <a:t>：一旦某一个容器崩溃，能够在</a:t>
            </a:r>
            <a:r>
              <a:rPr lang="en-US" altLang="zh-CN" b="0" i="0" u="none" strike="noStrike" dirty="0">
                <a:solidFill>
                  <a:srgbClr val="40485B"/>
                </a:solidFill>
                <a:effectLst/>
                <a:latin typeface="-apple-system"/>
              </a:rPr>
              <a:t>1</a:t>
            </a:r>
            <a:r>
              <a:rPr lang="zh-CN" altLang="en-US" b="0" i="0" u="none" strike="noStrike" dirty="0">
                <a:solidFill>
                  <a:srgbClr val="40485B"/>
                </a:solidFill>
                <a:effectLst/>
                <a:latin typeface="-apple-system"/>
              </a:rPr>
              <a:t>秒中左右迅速启动新的容器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u="none" strike="noStrike" dirty="0">
                <a:solidFill>
                  <a:srgbClr val="40485B"/>
                </a:solidFill>
                <a:effectLst/>
                <a:latin typeface="-apple-system"/>
              </a:rPr>
              <a:t>弹性伸缩</a:t>
            </a:r>
            <a:r>
              <a:rPr lang="zh-CN" altLang="en-US" b="0" i="0" u="none" strike="noStrike" dirty="0">
                <a:solidFill>
                  <a:srgbClr val="40485B"/>
                </a:solidFill>
                <a:effectLst/>
                <a:latin typeface="-apple-system"/>
              </a:rPr>
              <a:t>：可以根据需要，自动对集群中正在运行的容器数量进行调整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u="none" strike="noStrike" dirty="0">
                <a:solidFill>
                  <a:srgbClr val="40485B"/>
                </a:solidFill>
                <a:effectLst/>
                <a:latin typeface="-apple-system"/>
              </a:rPr>
              <a:t>服务发现</a:t>
            </a:r>
            <a:r>
              <a:rPr lang="zh-CN" altLang="en-US" b="0" i="0" u="none" strike="noStrike" dirty="0">
                <a:solidFill>
                  <a:srgbClr val="40485B"/>
                </a:solidFill>
                <a:effectLst/>
                <a:latin typeface="-apple-system"/>
              </a:rPr>
              <a:t>：服务可以通过自动发现的形式找到它所依赖的服务  比如</a:t>
            </a:r>
            <a:r>
              <a:rPr lang="en-US" altLang="zh-CN" b="0" i="0" u="none" strike="noStrike" dirty="0" err="1">
                <a:solidFill>
                  <a:srgbClr val="40485B"/>
                </a:solidFill>
                <a:effectLst/>
                <a:latin typeface="-apple-system"/>
              </a:rPr>
              <a:t>nginx</a:t>
            </a:r>
            <a:r>
              <a:rPr lang="zh-CN" altLang="en-US" b="0" i="0" u="none" strike="noStrike" dirty="0">
                <a:solidFill>
                  <a:srgbClr val="40485B"/>
                </a:solidFill>
                <a:effectLst/>
                <a:latin typeface="-apple-system"/>
              </a:rPr>
              <a:t>需要</a:t>
            </a:r>
            <a:r>
              <a:rPr lang="en-US" altLang="zh-CN" b="0" i="0" u="none" strike="noStrike" dirty="0" err="1">
                <a:solidFill>
                  <a:srgbClr val="40485B"/>
                </a:solidFill>
                <a:effectLst/>
                <a:latin typeface="-apple-system"/>
              </a:rPr>
              <a:t>redis</a:t>
            </a:r>
            <a:r>
              <a:rPr lang="zh-CN" altLang="en-US" b="0" i="0" u="none" strike="noStrike" dirty="0">
                <a:solidFill>
                  <a:srgbClr val="40485B"/>
                </a:solidFill>
                <a:effectLst/>
                <a:latin typeface="-apple-system"/>
              </a:rPr>
              <a:t>和</a:t>
            </a:r>
            <a:r>
              <a:rPr lang="en-US" altLang="zh-CN" b="0" i="0" u="none" strike="noStrike" dirty="0" err="1">
                <a:solidFill>
                  <a:srgbClr val="40485B"/>
                </a:solidFill>
                <a:effectLst/>
                <a:latin typeface="-apple-system"/>
              </a:rPr>
              <a:t>mysql</a:t>
            </a:r>
            <a:r>
              <a:rPr lang="zh-CN" altLang="en-US" b="0" i="0" u="none" strike="noStrike" dirty="0">
                <a:solidFill>
                  <a:srgbClr val="40485B"/>
                </a:solidFill>
                <a:effectLst/>
                <a:latin typeface="-apple-system"/>
              </a:rPr>
              <a:t>提供底层数据，他就会以自动发现的形式去寻找这两个资源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u="none" strike="noStrike" dirty="0">
                <a:solidFill>
                  <a:srgbClr val="40485B"/>
                </a:solidFill>
                <a:effectLst/>
                <a:latin typeface="-apple-system"/>
              </a:rPr>
              <a:t>负载均衡</a:t>
            </a:r>
            <a:r>
              <a:rPr lang="zh-CN" altLang="en-US" b="0" i="0" u="none" strike="noStrike" dirty="0">
                <a:solidFill>
                  <a:srgbClr val="40485B"/>
                </a:solidFill>
                <a:effectLst/>
                <a:latin typeface="-apple-system"/>
              </a:rPr>
              <a:t>：如果一个服务起动了多个容器，能够自动实现请求的负载均衡。</a:t>
            </a:r>
            <a:r>
              <a:rPr lang="en-US" altLang="zh-CN" b="0" i="0" u="none" strike="noStrike" dirty="0">
                <a:solidFill>
                  <a:srgbClr val="40485B"/>
                </a:solidFill>
                <a:effectLst/>
                <a:latin typeface="-apple-system"/>
              </a:rPr>
              <a:t>1000</a:t>
            </a:r>
            <a:r>
              <a:rPr lang="zh-CN" altLang="en-US" b="0" i="0" u="none" strike="noStrike" dirty="0">
                <a:solidFill>
                  <a:srgbClr val="40485B"/>
                </a:solidFill>
                <a:effectLst/>
                <a:latin typeface="-apple-system"/>
              </a:rPr>
              <a:t>个请求分配到</a:t>
            </a:r>
            <a:r>
              <a:rPr lang="en-US" altLang="zh-CN" b="0" i="0" u="none" strike="noStrike" dirty="0">
                <a:solidFill>
                  <a:srgbClr val="40485B"/>
                </a:solidFill>
                <a:effectLst/>
                <a:latin typeface="-apple-system"/>
              </a:rPr>
              <a:t>5</a:t>
            </a:r>
            <a:r>
              <a:rPr lang="zh-CN" altLang="en-US" b="0" i="0" u="none" strike="noStrike" dirty="0">
                <a:solidFill>
                  <a:srgbClr val="40485B"/>
                </a:solidFill>
                <a:effectLst/>
                <a:latin typeface="-apple-system"/>
              </a:rPr>
              <a:t>个</a:t>
            </a:r>
            <a:r>
              <a:rPr lang="en-US" altLang="zh-CN" b="0" i="0" u="none" strike="noStrike" dirty="0" err="1">
                <a:solidFill>
                  <a:srgbClr val="40485B"/>
                </a:solidFill>
                <a:effectLst/>
                <a:latin typeface="-apple-system"/>
              </a:rPr>
              <a:t>nginx</a:t>
            </a:r>
            <a:r>
              <a:rPr lang="zh-CN" altLang="en-US" b="0" i="0" u="none" strike="noStrike" dirty="0">
                <a:solidFill>
                  <a:srgbClr val="40485B"/>
                </a:solidFill>
                <a:effectLst/>
                <a:latin typeface="-apple-system"/>
              </a:rPr>
              <a:t>上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u="none" strike="noStrike" dirty="0">
                <a:solidFill>
                  <a:srgbClr val="40485B"/>
                </a:solidFill>
                <a:effectLst/>
                <a:latin typeface="-apple-system"/>
              </a:rPr>
              <a:t>版本回退</a:t>
            </a:r>
            <a:r>
              <a:rPr lang="zh-CN" altLang="en-US" b="0" i="0" u="none" strike="noStrike" dirty="0">
                <a:solidFill>
                  <a:srgbClr val="40485B"/>
                </a:solidFill>
                <a:effectLst/>
                <a:latin typeface="-apple-system"/>
              </a:rPr>
              <a:t>：如果发现新发布的程序版本有问题，可以立即回退到原来的版本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u="none" strike="noStrike" dirty="0">
                <a:solidFill>
                  <a:srgbClr val="40485B"/>
                </a:solidFill>
                <a:effectLst/>
                <a:latin typeface="-apple-system"/>
              </a:rPr>
              <a:t>存储编排</a:t>
            </a:r>
            <a:r>
              <a:rPr lang="zh-CN" altLang="en-US" b="0" i="0" u="none" strike="noStrike" dirty="0">
                <a:solidFill>
                  <a:srgbClr val="40485B"/>
                </a:solidFill>
                <a:effectLst/>
                <a:latin typeface="-apple-system"/>
              </a:rPr>
              <a:t>：可以根据容器自身的需求自动创建存储卷  比如</a:t>
            </a:r>
            <a:r>
              <a:rPr lang="en-US" altLang="zh-CN" b="0" i="0" u="none" strike="noStrike" dirty="0" err="1">
                <a:solidFill>
                  <a:srgbClr val="40485B"/>
                </a:solidFill>
                <a:effectLst/>
                <a:latin typeface="-apple-system"/>
              </a:rPr>
              <a:t>mysql</a:t>
            </a:r>
            <a:r>
              <a:rPr lang="zh-CN" altLang="en-US" b="0" i="0" u="none" strike="noStrike" dirty="0">
                <a:solidFill>
                  <a:srgbClr val="40485B"/>
                </a:solidFill>
                <a:effectLst/>
                <a:latin typeface="-apple-system"/>
              </a:rPr>
              <a:t>需要创建存储卷来存储数据，这个时候只需要告诉</a:t>
            </a:r>
            <a:r>
              <a:rPr lang="en-US" altLang="zh-CN" b="0" i="0" u="none" strike="noStrike" dirty="0">
                <a:solidFill>
                  <a:srgbClr val="40485B"/>
                </a:solidFill>
                <a:effectLst/>
                <a:latin typeface="-apple-system"/>
              </a:rPr>
              <a:t>k8s</a:t>
            </a:r>
            <a:r>
              <a:rPr lang="zh-CN" altLang="en-US" b="0" i="0" u="none" strike="noStrike" dirty="0">
                <a:solidFill>
                  <a:srgbClr val="40485B"/>
                </a:solidFill>
                <a:effectLst/>
                <a:latin typeface="-apple-system"/>
              </a:rPr>
              <a:t>需要资源的大小等数据。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A30B6-CE17-D541-8DE4-B2D16378256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7893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i="0" u="none" strike="noStrike" dirty="0" err="1">
                <a:solidFill>
                  <a:srgbClr val="6A737D"/>
                </a:solidFill>
                <a:effectLst/>
                <a:latin typeface="-apple-system"/>
              </a:rPr>
              <a:t>ApiServer</a:t>
            </a:r>
            <a:r>
              <a:rPr lang="en-US" altLang="zh-CN" b="0" i="0" u="none" strike="noStrike" dirty="0">
                <a:solidFill>
                  <a:srgbClr val="6A737D"/>
                </a:solidFill>
                <a:effectLst/>
                <a:latin typeface="-apple-system"/>
              </a:rPr>
              <a:t> : </a:t>
            </a:r>
            <a:r>
              <a:rPr lang="zh-CN" altLang="en-US" b="0" i="0" u="none" strike="noStrike" dirty="0">
                <a:solidFill>
                  <a:srgbClr val="6A737D"/>
                </a:solidFill>
                <a:effectLst/>
                <a:latin typeface="-apple-system"/>
              </a:rPr>
              <a:t>资源操作的唯一入口，接收用户输入的命令，提供认证、授权、</a:t>
            </a:r>
            <a:r>
              <a:rPr lang="en-US" altLang="zh-CN" b="0" i="0" u="none" strike="noStrike" dirty="0">
                <a:solidFill>
                  <a:srgbClr val="6A737D"/>
                </a:solidFill>
                <a:effectLst/>
                <a:latin typeface="-apple-system"/>
              </a:rPr>
              <a:t>API</a:t>
            </a:r>
            <a:r>
              <a:rPr lang="zh-CN" altLang="en-US" b="0" i="0" u="none" strike="noStrike" dirty="0">
                <a:solidFill>
                  <a:srgbClr val="6A737D"/>
                </a:solidFill>
                <a:effectLst/>
                <a:latin typeface="-apple-system"/>
              </a:rPr>
              <a:t>注册和发现等机制。 （控制的访问入口）</a:t>
            </a:r>
            <a:endParaRPr lang="en-US" altLang="zh-CN" b="0" i="0" u="none" strike="noStrike" dirty="0">
              <a:solidFill>
                <a:srgbClr val="6A737D"/>
              </a:solidFill>
              <a:effectLst/>
              <a:latin typeface="-apple-system"/>
            </a:endParaRPr>
          </a:p>
          <a:p>
            <a:r>
              <a:rPr lang="en-US" altLang="zh-CN" b="1" i="0" u="none" strike="noStrike" dirty="0">
                <a:solidFill>
                  <a:srgbClr val="6A737D"/>
                </a:solidFill>
                <a:effectLst/>
                <a:latin typeface="-apple-system"/>
              </a:rPr>
              <a:t>Scheduler</a:t>
            </a:r>
            <a:r>
              <a:rPr lang="en-US" altLang="zh-CN" b="0" i="0" u="none" strike="noStrike" dirty="0">
                <a:solidFill>
                  <a:srgbClr val="6A737D"/>
                </a:solidFill>
                <a:effectLst/>
                <a:latin typeface="-apple-system"/>
              </a:rPr>
              <a:t> : </a:t>
            </a:r>
            <a:r>
              <a:rPr lang="zh-CN" altLang="en-US" b="0" i="0" u="none" strike="noStrike" dirty="0">
                <a:solidFill>
                  <a:srgbClr val="6A737D"/>
                </a:solidFill>
                <a:effectLst/>
                <a:latin typeface="-apple-system"/>
              </a:rPr>
              <a:t>负责集群资源调度，按照预定的调度策略将</a:t>
            </a:r>
            <a:r>
              <a:rPr lang="en-US" altLang="zh-CN" b="0" i="0" u="none" strike="noStrike" dirty="0">
                <a:solidFill>
                  <a:srgbClr val="6A737D"/>
                </a:solidFill>
                <a:effectLst/>
                <a:latin typeface="-apple-system"/>
              </a:rPr>
              <a:t>Pod</a:t>
            </a:r>
            <a:r>
              <a:rPr lang="zh-CN" altLang="en-US" b="0" i="0" u="none" strike="noStrike" dirty="0">
                <a:solidFill>
                  <a:srgbClr val="6A737D"/>
                </a:solidFill>
                <a:effectLst/>
                <a:latin typeface="-apple-system"/>
              </a:rPr>
              <a:t>调度到相应的</a:t>
            </a:r>
            <a:r>
              <a:rPr lang="en-US" altLang="zh-CN" b="0" i="0" u="none" strike="noStrike" dirty="0">
                <a:solidFill>
                  <a:srgbClr val="6A737D"/>
                </a:solidFill>
                <a:effectLst/>
                <a:latin typeface="-apple-system"/>
              </a:rPr>
              <a:t>node</a:t>
            </a:r>
            <a:r>
              <a:rPr lang="zh-CN" altLang="en-US" b="0" i="0" u="none" strike="noStrike" dirty="0">
                <a:solidFill>
                  <a:srgbClr val="6A737D"/>
                </a:solidFill>
                <a:effectLst/>
                <a:latin typeface="-apple-system"/>
              </a:rPr>
              <a:t>节点上</a:t>
            </a:r>
            <a:endParaRPr lang="en-US" altLang="zh-CN" b="0" i="0" u="none" strike="noStrike" dirty="0">
              <a:solidFill>
                <a:srgbClr val="6A737D"/>
              </a:solidFill>
              <a:effectLst/>
              <a:latin typeface="-apple-system"/>
            </a:endParaRPr>
          </a:p>
          <a:p>
            <a:r>
              <a:rPr lang="en-US" altLang="zh-CN" b="1" i="0" u="none" strike="noStrike" dirty="0" err="1">
                <a:solidFill>
                  <a:srgbClr val="6A737D"/>
                </a:solidFill>
                <a:effectLst/>
                <a:latin typeface="-apple-system"/>
              </a:rPr>
              <a:t>ControllerManager</a:t>
            </a:r>
            <a:r>
              <a:rPr lang="en-US" altLang="zh-CN" b="0" i="0" u="none" strike="noStrike" dirty="0">
                <a:solidFill>
                  <a:srgbClr val="6A737D"/>
                </a:solidFill>
                <a:effectLst/>
                <a:latin typeface="-apple-system"/>
              </a:rPr>
              <a:t> : </a:t>
            </a:r>
            <a:r>
              <a:rPr lang="zh-CN" altLang="en-US" b="0" i="0" u="none" strike="noStrike" dirty="0">
                <a:solidFill>
                  <a:srgbClr val="6A737D"/>
                </a:solidFill>
                <a:effectLst/>
                <a:latin typeface="-apple-system"/>
              </a:rPr>
              <a:t>负责维护集群的状态，比如程序部署安排、故障检测、自动扩展、滚动更新等</a:t>
            </a:r>
            <a:r>
              <a:rPr lang="zh-CN" altLang="en-US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在</a:t>
            </a:r>
            <a:r>
              <a:rPr lang="en-US" altLang="zh-CN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k8s</a:t>
            </a:r>
            <a:r>
              <a:rPr lang="zh-CN" altLang="en-US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中，</a:t>
            </a:r>
            <a:r>
              <a:rPr lang="en-US" altLang="zh-CN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k8s</a:t>
            </a:r>
            <a:r>
              <a:rPr lang="zh-CN" altLang="en-US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资源对象会有两个状态，一个是</a:t>
            </a:r>
            <a:r>
              <a:rPr lang="zh-CN" altLang="en-US" b="1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期望状态</a:t>
            </a:r>
            <a:r>
              <a:rPr lang="zh-CN" altLang="en-US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 、一个是</a:t>
            </a:r>
            <a:r>
              <a:rPr lang="zh-CN" altLang="en-US" b="1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当前状态</a:t>
            </a:r>
            <a:r>
              <a:rPr lang="zh-CN" altLang="en-US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，对应资源的控制器负责确保资源的当前状态接近期望状态。</a:t>
            </a:r>
            <a:endParaRPr lang="en-US" altLang="zh-CN" b="0" i="0" u="none" strike="noStrike" dirty="0">
              <a:solidFill>
                <a:srgbClr val="6A737D"/>
              </a:solidFill>
              <a:effectLst/>
              <a:latin typeface="-apple-system"/>
            </a:endParaRPr>
          </a:p>
          <a:p>
            <a:r>
              <a:rPr lang="en-US" altLang="zh-CN" b="1" i="0" u="none" strike="noStrike" dirty="0" err="1">
                <a:solidFill>
                  <a:srgbClr val="6A737D"/>
                </a:solidFill>
                <a:effectLst/>
                <a:latin typeface="-apple-system"/>
              </a:rPr>
              <a:t>Etcd</a:t>
            </a:r>
            <a:r>
              <a:rPr lang="en-US" altLang="zh-CN" b="0" i="0" u="none" strike="noStrike" dirty="0">
                <a:solidFill>
                  <a:srgbClr val="6A737D"/>
                </a:solidFill>
                <a:effectLst/>
                <a:latin typeface="-apple-system"/>
              </a:rPr>
              <a:t> </a:t>
            </a:r>
            <a:r>
              <a:rPr lang="zh-CN" altLang="en-US" b="0" i="0" u="none" strike="noStrike" dirty="0">
                <a:solidFill>
                  <a:srgbClr val="6A737D"/>
                </a:solidFill>
                <a:effectLst/>
                <a:latin typeface="-apple-system"/>
              </a:rPr>
              <a:t>：负责存储集群中各种资源对象的信息 </a:t>
            </a:r>
            <a:endParaRPr lang="en-US" altLang="zh-CN" b="0" i="0" u="none" strike="noStrike" dirty="0">
              <a:solidFill>
                <a:srgbClr val="6A737D"/>
              </a:solidFill>
              <a:effectLst/>
              <a:latin typeface="-apple-system"/>
            </a:endParaRPr>
          </a:p>
          <a:p>
            <a:endParaRPr kumimoji="1" lang="en-US" altLang="zh-CN" b="0" i="0" u="none" strike="noStrike" dirty="0">
              <a:solidFill>
                <a:srgbClr val="6A737D"/>
              </a:solidFill>
              <a:effectLst/>
              <a:latin typeface="-apple-system"/>
            </a:endParaRPr>
          </a:p>
          <a:p>
            <a:r>
              <a:rPr kumimoji="1" lang="en-US" altLang="zh-CN" b="0" i="0" u="none" strike="noStrike" dirty="0">
                <a:solidFill>
                  <a:srgbClr val="6A737D"/>
                </a:solidFill>
                <a:effectLst/>
                <a:latin typeface="-apple-system"/>
              </a:rPr>
              <a:t>Node</a:t>
            </a:r>
            <a:r>
              <a:rPr kumimoji="1" lang="zh-CN" altLang="en-US" b="0" i="0" u="none" strike="noStrike" dirty="0">
                <a:solidFill>
                  <a:srgbClr val="6A737D"/>
                </a:solidFill>
                <a:effectLst/>
                <a:latin typeface="-apple-system"/>
              </a:rPr>
              <a:t>主要是提供运行环境</a:t>
            </a:r>
            <a:endParaRPr kumimoji="1" lang="en-US" altLang="zh-CN" b="0" i="0" u="none" strike="noStrike" dirty="0">
              <a:solidFill>
                <a:srgbClr val="6A737D"/>
              </a:solidFill>
              <a:effectLst/>
              <a:latin typeface="-apple-system"/>
            </a:endParaRPr>
          </a:p>
          <a:p>
            <a:r>
              <a:rPr lang="en-US" altLang="zh-CN" b="1" i="0" u="none" strike="noStrike" dirty="0" err="1">
                <a:solidFill>
                  <a:srgbClr val="6A737D"/>
                </a:solidFill>
                <a:effectLst/>
                <a:latin typeface="-apple-system"/>
              </a:rPr>
              <a:t>Kubelet</a:t>
            </a:r>
            <a:r>
              <a:rPr lang="en-US" altLang="zh-CN" b="0" i="0" u="none" strike="noStrike" dirty="0">
                <a:solidFill>
                  <a:srgbClr val="6A737D"/>
                </a:solidFill>
                <a:effectLst/>
                <a:latin typeface="-apple-system"/>
              </a:rPr>
              <a:t> : </a:t>
            </a:r>
            <a:r>
              <a:rPr lang="zh-CN" altLang="en-US" b="0" i="0" u="none" strike="noStrike" dirty="0">
                <a:solidFill>
                  <a:srgbClr val="6A737D"/>
                </a:solidFill>
                <a:effectLst/>
                <a:latin typeface="-apple-system"/>
              </a:rPr>
              <a:t>负责维护容器的生命周期，即通过控制</a:t>
            </a:r>
            <a:r>
              <a:rPr lang="en-US" altLang="zh-CN" b="0" i="0" u="none" strike="noStrike" dirty="0">
                <a:solidFill>
                  <a:srgbClr val="6A737D"/>
                </a:solidFill>
                <a:effectLst/>
                <a:latin typeface="-apple-system"/>
              </a:rPr>
              <a:t>docker</a:t>
            </a:r>
            <a:r>
              <a:rPr lang="zh-CN" altLang="en-US" b="0" i="0" u="none" strike="noStrike" dirty="0">
                <a:solidFill>
                  <a:srgbClr val="6A737D"/>
                </a:solidFill>
                <a:effectLst/>
                <a:latin typeface="-apple-system"/>
              </a:rPr>
              <a:t>，来创建、更新、销毁容器</a:t>
            </a:r>
            <a:endParaRPr lang="en-US" altLang="zh-CN" b="0" i="0" u="none" strike="noStrike" dirty="0">
              <a:solidFill>
                <a:srgbClr val="6A737D"/>
              </a:solidFill>
              <a:effectLst/>
              <a:latin typeface="-apple-system"/>
            </a:endParaRPr>
          </a:p>
          <a:p>
            <a:r>
              <a:rPr lang="en-US" altLang="zh-CN" b="1" i="0" u="none" strike="noStrike" dirty="0" err="1">
                <a:solidFill>
                  <a:srgbClr val="6A737D"/>
                </a:solidFill>
                <a:effectLst/>
                <a:latin typeface="-apple-system"/>
              </a:rPr>
              <a:t>KubeProxy</a:t>
            </a:r>
            <a:r>
              <a:rPr lang="en-US" altLang="zh-CN" b="0" i="0" u="none" strike="noStrike" dirty="0">
                <a:solidFill>
                  <a:srgbClr val="6A737D"/>
                </a:solidFill>
                <a:effectLst/>
                <a:latin typeface="-apple-system"/>
              </a:rPr>
              <a:t> : </a:t>
            </a:r>
            <a:r>
              <a:rPr lang="zh-CN" altLang="en-US" b="0" i="0" u="none" strike="noStrike" dirty="0">
                <a:solidFill>
                  <a:srgbClr val="6A737D"/>
                </a:solidFill>
                <a:effectLst/>
                <a:latin typeface="-apple-system"/>
              </a:rPr>
              <a:t>负责提供集群内部的服务发现和负载均衡。（</a:t>
            </a:r>
            <a:r>
              <a:rPr lang="en-US" altLang="zh-CN" b="0" i="0" u="none" strike="noStrike" dirty="0">
                <a:solidFill>
                  <a:srgbClr val="6A737D"/>
                </a:solidFill>
                <a:effectLst/>
                <a:latin typeface="-apple-system"/>
              </a:rPr>
              <a:t>Node</a:t>
            </a:r>
            <a:r>
              <a:rPr lang="zh-CN" altLang="en-US" b="0" i="0" u="none" strike="noStrike" dirty="0">
                <a:solidFill>
                  <a:srgbClr val="6A737D"/>
                </a:solidFill>
                <a:effectLst/>
                <a:latin typeface="-apple-system"/>
              </a:rPr>
              <a:t>中运行了</a:t>
            </a:r>
            <a:r>
              <a:rPr lang="en-US" altLang="zh-CN" b="0" i="0" u="none" strike="noStrike" dirty="0" err="1">
                <a:solidFill>
                  <a:srgbClr val="6A737D"/>
                </a:solidFill>
                <a:effectLst/>
                <a:latin typeface="-apple-system"/>
              </a:rPr>
              <a:t>nginx</a:t>
            </a:r>
            <a:r>
              <a:rPr lang="zh-CN" altLang="en-US" b="0" i="0" u="none" strike="noStrike" dirty="0">
                <a:solidFill>
                  <a:srgbClr val="6A737D"/>
                </a:solidFill>
                <a:effectLst/>
                <a:latin typeface="-apple-system"/>
              </a:rPr>
              <a:t>，通过</a:t>
            </a:r>
            <a:r>
              <a:rPr lang="en-US" altLang="zh-CN" b="0" i="0" u="none" strike="noStrike" dirty="0" err="1">
                <a:solidFill>
                  <a:srgbClr val="6A737D"/>
                </a:solidFill>
                <a:effectLst/>
                <a:latin typeface="-apple-system"/>
              </a:rPr>
              <a:t>kubeproxy</a:t>
            </a:r>
            <a:r>
              <a:rPr lang="zh-CN" altLang="en-US" b="0" i="0" u="none" strike="noStrike" dirty="0">
                <a:solidFill>
                  <a:srgbClr val="6A737D"/>
                </a:solidFill>
                <a:effectLst/>
                <a:latin typeface="-apple-system"/>
              </a:rPr>
              <a:t>访问）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A30B6-CE17-D541-8DE4-B2D16378256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6491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云原生是一种方法，用于构建和运行充分利用云计算模型优势的应用。云计算不再将重点放在资本投资和员工上来运行企业数据中心，而是提供无限制的按需计算能力和根据使用情况付费的功能，从而重新定义了几乎所有行业的竞争格局。</a:t>
            </a:r>
            <a:r>
              <a:rPr lang="en-US" altLang="zh-CN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IT </a:t>
            </a:r>
            <a:r>
              <a:rPr lang="zh-CN" altLang="en-US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开销减少意味着入行的壁垒更低，这一竞争优势使得各团队可以快速将新想法推向市场，这就是软件正在占据世界，并且初创公司正在使用云原生方法来颠覆传统行业的原因。</a:t>
            </a:r>
          </a:p>
          <a:p>
            <a:pPr algn="l"/>
            <a:r>
              <a:rPr lang="zh-CN" altLang="en-US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但是，企业需要一个用于构建和运行云原生应用和服务的平台，来自动执行并集成 </a:t>
            </a:r>
            <a:r>
              <a:rPr lang="en-US" altLang="zh-CN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DevOps</a:t>
            </a:r>
            <a:r>
              <a:rPr lang="zh-CN" altLang="en-US" b="0" i="0" u="none" strike="noStrike" dirty="0">
                <a:solidFill>
                  <a:srgbClr val="B0B1AC"/>
                </a:solidFill>
                <a:effectLst/>
                <a:latin typeface="Helvetica Neue" panose="02000503000000020004" pitchFamily="2" charset="0"/>
              </a:rPr>
              <a:t>、持续交付、微服务和容器等概念</a:t>
            </a:r>
          </a:p>
          <a:p>
            <a:r>
              <a:rPr lang="zh-CN" altLang="en-US" b="0" i="0" u="none" strike="noStrike" dirty="0">
                <a:solidFill>
                  <a:srgbClr val="606060"/>
                </a:solidFill>
                <a:effectLst/>
                <a:latin typeface="open sans" panose="020B0606030504020204" pitchFamily="34" charset="0"/>
              </a:rPr>
              <a:t>向外部客户推出了基于 </a:t>
            </a:r>
            <a:r>
              <a:rPr lang="en-US" altLang="zh-CN" b="0" i="0" u="none" strike="noStrike" dirty="0">
                <a:solidFill>
                  <a:srgbClr val="606060"/>
                </a:solidFill>
                <a:effectLst/>
                <a:latin typeface="open sans" panose="020B0606030504020204" pitchFamily="34" charset="0"/>
              </a:rPr>
              <a:t>Kubernetes </a:t>
            </a:r>
            <a:r>
              <a:rPr lang="zh-CN" altLang="en-US" b="0" i="0" u="none" strike="noStrike" dirty="0">
                <a:solidFill>
                  <a:srgbClr val="606060"/>
                </a:solidFill>
                <a:effectLst/>
                <a:latin typeface="open sans" panose="020B0606030504020204" pitchFamily="34" charset="0"/>
              </a:rPr>
              <a:t>的云和微服务型 </a:t>
            </a:r>
            <a:r>
              <a:rPr lang="en-US" altLang="zh-CN" b="0" i="0" u="none" strike="noStrike" dirty="0">
                <a:solidFill>
                  <a:srgbClr val="606060"/>
                </a:solidFill>
                <a:effectLst/>
                <a:latin typeface="open sans" panose="020B0606030504020204" pitchFamily="34" charset="0"/>
              </a:rPr>
              <a:t>PaaS </a:t>
            </a:r>
            <a:r>
              <a:rPr lang="zh-CN" altLang="en-US" b="0" i="0" u="none" strike="noStrike" dirty="0">
                <a:solidFill>
                  <a:srgbClr val="606060"/>
                </a:solidFill>
                <a:effectLst/>
                <a:latin typeface="open sans" panose="020B0606030504020204" pitchFamily="34" charset="0"/>
              </a:rPr>
              <a:t>产品。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A30B6-CE17-D541-8DE4-B2D16378256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2644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16E92-003B-5B45-88F3-7842B7B03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E814D6-4548-104D-B3CB-8433C84B3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A70280-8A85-3B45-8301-3F3F14F7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9120-F4E4-3F43-9172-4E2F9F8002C3}" type="datetimeFigureOut">
              <a:rPr kumimoji="1" lang="zh-CN" altLang="en-US" smtClean="0"/>
              <a:t>2022/9/16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E89CC0-0997-B64C-AFCD-798F0FA5F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B38290-0696-C14D-8EA3-B9BD7696F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0044-E072-1949-94D8-939ACE5FED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000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D9C48-1324-3A4A-BCA4-0CF6457BE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534EB2-2ADC-2D49-BE7F-826C3DA13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79B290-F46D-0942-8933-416864C81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9120-F4E4-3F43-9172-4E2F9F8002C3}" type="datetimeFigureOut">
              <a:rPr kumimoji="1" lang="zh-CN" altLang="en-US" smtClean="0"/>
              <a:t>2022/9/16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54E0A0-84E3-D94E-813D-18D30771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CAC175-A475-5949-AA06-CB591517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0044-E072-1949-94D8-939ACE5FED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860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8C1198-5F5B-7F40-B786-01177F6C8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760E63-7239-C94D-A0EC-24B29AAB6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19EE7-6A45-924B-9069-E1D32822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9120-F4E4-3F43-9172-4E2F9F8002C3}" type="datetimeFigureOut">
              <a:rPr kumimoji="1" lang="zh-CN" altLang="en-US" smtClean="0"/>
              <a:t>2022/9/16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CAA3DE-7082-B34E-B1B2-51B5D95F1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84C6E6-5194-ED4A-AE41-E11D150E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0044-E072-1949-94D8-939ACE5FED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012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852F3-EA14-2242-91AF-6B6AF5328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685E1A-2301-C346-AD58-00B945E17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E8A24A-97FD-9E4C-87C1-D1692350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9120-F4E4-3F43-9172-4E2F9F8002C3}" type="datetimeFigureOut">
              <a:rPr kumimoji="1" lang="zh-CN" altLang="en-US" smtClean="0"/>
              <a:t>2022/9/16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95DF7A-E8D3-254B-9FBD-7D89B993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06C0DC-E386-CE4A-A1E2-4B5ED8832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0044-E072-1949-94D8-939ACE5FED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175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A2E02-8DA9-DF47-AE86-F17B95F2B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E51334-E2B3-F443-A8E4-6F8F5144B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1D6DCB-B6C9-254A-A5B5-40B762A46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9120-F4E4-3F43-9172-4E2F9F8002C3}" type="datetimeFigureOut">
              <a:rPr kumimoji="1" lang="zh-CN" altLang="en-US" smtClean="0"/>
              <a:t>2022/9/16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79126-7437-6742-9DFA-26123310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0EB7E0-4844-3049-A636-9EEA3A64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0044-E072-1949-94D8-939ACE5FED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916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18D3C-72A1-DF4D-91AE-E52C38ED4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7C7D3E-F2DF-604B-905F-66C3B7828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553E02-9FD3-E84F-8155-D6E474229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470B19-A689-0944-859E-88B9829A4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9120-F4E4-3F43-9172-4E2F9F8002C3}" type="datetimeFigureOut">
              <a:rPr kumimoji="1" lang="zh-CN" altLang="en-US" smtClean="0"/>
              <a:t>2022/9/16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3031F4-FD52-9F49-ADE4-79C6101D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2B15F8-619E-9242-A7C1-CC73F336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0044-E072-1949-94D8-939ACE5FED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644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D3730-76C9-0E4E-861D-28FADEEFB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8F24D9-3235-6948-A817-7B564F67B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3355E8-1FB2-514D-90B0-9CA6C8DA7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8A7EA9-ED8D-8D4F-9DC2-9B80BC7B0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5C0955-D648-604A-A7D3-345DBA41C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460838-B1E8-AC42-81FE-2C091149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9120-F4E4-3F43-9172-4E2F9F8002C3}" type="datetimeFigureOut">
              <a:rPr kumimoji="1" lang="zh-CN" altLang="en-US" smtClean="0"/>
              <a:t>2022/9/16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97531F-0C5F-1441-AF9E-2E81BDD02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049036-8E18-684C-9A27-4A6AE8E1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0044-E072-1949-94D8-939ACE5FED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284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E7874-A54D-8248-8DEB-863E39F7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500CC0-6513-3A49-B8C4-2E55DA2A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9120-F4E4-3F43-9172-4E2F9F8002C3}" type="datetimeFigureOut">
              <a:rPr kumimoji="1" lang="zh-CN" altLang="en-US" smtClean="0"/>
              <a:t>2022/9/16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8BA743-6C27-2E43-989F-70551B3BA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F70131-3F36-9C41-8CF0-1F07D45B0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0044-E072-1949-94D8-939ACE5FED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836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94D20C-1A26-8148-A240-1385CDD8B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9120-F4E4-3F43-9172-4E2F9F8002C3}" type="datetimeFigureOut">
              <a:rPr kumimoji="1" lang="zh-CN" altLang="en-US" smtClean="0"/>
              <a:t>2022/9/16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E747A6-A4AB-AF4B-9A82-644BBCB3B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0B3639-4551-B349-B403-09538D19E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0044-E072-1949-94D8-939ACE5FED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995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FC536-4C86-644E-BA3E-A5FB7913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5AF962-CB42-C24C-BFF6-F7E83392F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107FB1-187F-5F41-90B9-F9506619B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627E58-2E73-3344-BBFA-492570CE5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9120-F4E4-3F43-9172-4E2F9F8002C3}" type="datetimeFigureOut">
              <a:rPr kumimoji="1" lang="zh-CN" altLang="en-US" smtClean="0"/>
              <a:t>2022/9/16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580A0D-3556-FF46-A15C-F234B7AAA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E80BF6-970C-ED49-98B7-9D469ACFD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0044-E072-1949-94D8-939ACE5FED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4664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3E140-3821-8643-AE31-FAFE68ECD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3B5198-AF9B-994C-83A9-969C98551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C782CF-22DD-DF4E-BC67-2BC5F30EF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59F78A-5678-C148-A56C-4435FD65C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9120-F4E4-3F43-9172-4E2F9F8002C3}" type="datetimeFigureOut">
              <a:rPr kumimoji="1" lang="zh-CN" altLang="en-US" smtClean="0"/>
              <a:t>2022/9/16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FDC261-E171-3242-BD7E-33ED50DF2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07D49E-55C3-734A-89C9-FAF72D49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60044-E072-1949-94D8-939ACE5FED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0472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186283-ADEA-D643-A5A8-A75E214B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1CCD94-9C71-D34F-86A1-7ABA5AF72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96F092-056B-344E-A04D-14628FC4B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29120-F4E4-3F43-9172-4E2F9F8002C3}" type="datetimeFigureOut">
              <a:rPr kumimoji="1" lang="zh-CN" altLang="en-US" smtClean="0"/>
              <a:t>2022/9/16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AF2233-5266-C649-A53D-EAABFF444C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8D26C2-3A08-ED43-9C5E-43839014B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60044-E072-1949-94D8-939ACE5FED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1000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-20200505183738289">
            <a:extLst>
              <a:ext uri="{FF2B5EF4-FFF2-40B4-BE49-F238E27FC236}">
                <a16:creationId xmlns:a16="http://schemas.microsoft.com/office/drawing/2014/main" id="{CBBBB71B-19A4-1544-B767-473D4D9B0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59275"/>
            <a:ext cx="12192000" cy="458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B6189C1-4E50-AC4D-9380-ECCBAD0D48AB}"/>
              </a:ext>
            </a:extLst>
          </p:cNvPr>
          <p:cNvSpPr txBox="1"/>
          <p:nvPr/>
        </p:nvSpPr>
        <p:spPr>
          <a:xfrm>
            <a:off x="3963256" y="740007"/>
            <a:ext cx="6097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4000" b="1" i="0" u="none" strike="noStrike" dirty="0">
                <a:solidFill>
                  <a:srgbClr val="40485B"/>
                </a:solidFill>
                <a:effectLst/>
                <a:latin typeface="-apple-system"/>
              </a:rPr>
              <a:t>应用部署方式演变</a:t>
            </a:r>
          </a:p>
        </p:txBody>
      </p:sp>
    </p:spTree>
    <p:extLst>
      <p:ext uri="{BB962C8B-B14F-4D97-AF65-F5344CB8AC3E}">
        <p14:creationId xmlns:p14="http://schemas.microsoft.com/office/powerpoint/2010/main" val="347771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D20F91-2C7C-7E4F-8587-83B511325120}"/>
              </a:ext>
            </a:extLst>
          </p:cNvPr>
          <p:cNvSpPr txBox="1"/>
          <p:nvPr/>
        </p:nvSpPr>
        <p:spPr>
          <a:xfrm>
            <a:off x="3289955" y="452487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b="1" dirty="0"/>
              <a:t>容器化存在的问题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13908F-3E1F-C44B-8FDB-7289948B3AF7}"/>
              </a:ext>
            </a:extLst>
          </p:cNvPr>
          <p:cNvSpPr txBox="1"/>
          <p:nvPr/>
        </p:nvSpPr>
        <p:spPr>
          <a:xfrm>
            <a:off x="447773" y="1574524"/>
            <a:ext cx="110812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400" b="0" i="0" u="none" strike="noStrike" dirty="0">
                <a:solidFill>
                  <a:srgbClr val="40485B"/>
                </a:solidFill>
                <a:effectLst/>
                <a:latin typeface="-apple-system"/>
              </a:rPr>
              <a:t>一个容器故障停机了，怎么样让另外一个容器立刻启动去替补停机的容器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400" b="0" i="0" u="none" strike="noStrike" dirty="0">
                <a:solidFill>
                  <a:srgbClr val="40485B"/>
                </a:solidFill>
                <a:effectLst/>
                <a:latin typeface="-apple-system"/>
              </a:rPr>
              <a:t>当并发访问量变大的时候，怎么样做到横向扩展容器数量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F7E9B7A-5582-564A-8D37-ABF4C9CDA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663" y="2816456"/>
            <a:ext cx="5763200" cy="299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7A965C5-780E-FA4A-B776-CFFB845F1B85}"/>
              </a:ext>
            </a:extLst>
          </p:cNvPr>
          <p:cNvSpPr txBox="1"/>
          <p:nvPr/>
        </p:nvSpPr>
        <p:spPr>
          <a:xfrm>
            <a:off x="1858196" y="6220847"/>
            <a:ext cx="9846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Kubernetes</a:t>
            </a:r>
            <a:r>
              <a:rPr lang="zh-CN" alt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是一个开源容器编排系统，旨在自动化容器应用程序的部署、扩展和管理。</a:t>
            </a:r>
          </a:p>
        </p:txBody>
      </p:sp>
    </p:spTree>
    <p:extLst>
      <p:ext uri="{BB962C8B-B14F-4D97-AF65-F5344CB8AC3E}">
        <p14:creationId xmlns:p14="http://schemas.microsoft.com/office/powerpoint/2010/main" val="238694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3DF164F-583C-034D-8C13-A4A14F242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04" y="85600"/>
            <a:ext cx="8194115" cy="427834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E30F217-F384-C04E-BC38-79B011C61D64}"/>
              </a:ext>
            </a:extLst>
          </p:cNvPr>
          <p:cNvSpPr txBox="1"/>
          <p:nvPr/>
        </p:nvSpPr>
        <p:spPr>
          <a:xfrm>
            <a:off x="363069" y="4507512"/>
            <a:ext cx="16472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自我修复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弹性伸缩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服务发现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负载均衡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版本回退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存储编排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4800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-20200406184656917">
            <a:extLst>
              <a:ext uri="{FF2B5EF4-FFF2-40B4-BE49-F238E27FC236}">
                <a16:creationId xmlns:a16="http://schemas.microsoft.com/office/drawing/2014/main" id="{56B0B611-92B8-9645-B995-C4A7BC3E8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46" y="1093076"/>
            <a:ext cx="11113107" cy="5764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6C83C8C-DCC9-7942-8706-E95434B18552}"/>
              </a:ext>
            </a:extLst>
          </p:cNvPr>
          <p:cNvSpPr txBox="1"/>
          <p:nvPr/>
        </p:nvSpPr>
        <p:spPr>
          <a:xfrm>
            <a:off x="2617076" y="536028"/>
            <a:ext cx="633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K8s</a:t>
            </a:r>
            <a:r>
              <a:rPr kumimoji="1" lang="zh-CN" altLang="en-US" dirty="0"/>
              <a:t>集群主要由控制节点（</a:t>
            </a:r>
            <a:r>
              <a:rPr kumimoji="1" lang="en-US" altLang="zh-CN" dirty="0"/>
              <a:t>master</a:t>
            </a:r>
            <a:r>
              <a:rPr kumimoji="1" lang="zh-CN" altLang="en-US" dirty="0"/>
              <a:t>）和工作节点（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）构成</a:t>
            </a:r>
          </a:p>
        </p:txBody>
      </p:sp>
    </p:spTree>
    <p:extLst>
      <p:ext uri="{BB962C8B-B14F-4D97-AF65-F5344CB8AC3E}">
        <p14:creationId xmlns:p14="http://schemas.microsoft.com/office/powerpoint/2010/main" val="874433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B7587662-A184-0F4E-9480-4B3E755658BF}"/>
              </a:ext>
            </a:extLst>
          </p:cNvPr>
          <p:cNvSpPr txBox="1"/>
          <p:nvPr/>
        </p:nvSpPr>
        <p:spPr>
          <a:xfrm>
            <a:off x="596767" y="1837666"/>
            <a:ext cx="739099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/>
              <a:t>自动化运维</a:t>
            </a:r>
            <a:endParaRPr kumimoji="1"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充分利用服务器资源</a:t>
            </a:r>
            <a:endParaRPr lang="en-US" altLang="zh-CN" sz="280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80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云原生：容器化、微服务、</a:t>
            </a:r>
            <a:r>
              <a:rPr lang="en-US" altLang="zh-CN" sz="28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CI/CD</a:t>
            </a:r>
            <a:r>
              <a:rPr lang="zh-CN" altLang="en-US" sz="28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、</a:t>
            </a:r>
            <a:r>
              <a:rPr lang="en-US" altLang="zh-CN" sz="2800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DevOps</a:t>
            </a:r>
            <a:endParaRPr lang="zh-CN" altLang="en-US" sz="2800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sz="28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9E203BD-74E5-554A-A9B5-0D00D92E0E72}"/>
              </a:ext>
            </a:extLst>
          </p:cNvPr>
          <p:cNvSpPr txBox="1"/>
          <p:nvPr/>
        </p:nvSpPr>
        <p:spPr>
          <a:xfrm>
            <a:off x="433137" y="365760"/>
            <a:ext cx="35686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/>
              <a:t>K8s</a:t>
            </a:r>
            <a:r>
              <a:rPr kumimoji="1" lang="zh-CN" altLang="en-US" sz="4000" b="1" dirty="0"/>
              <a:t>的使用场景</a:t>
            </a:r>
          </a:p>
        </p:txBody>
      </p:sp>
    </p:spTree>
    <p:extLst>
      <p:ext uri="{BB962C8B-B14F-4D97-AF65-F5344CB8AC3E}">
        <p14:creationId xmlns:p14="http://schemas.microsoft.com/office/powerpoint/2010/main" val="428503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E3CA266-BBF6-4746-82E8-53676AC51C40}"/>
              </a:ext>
            </a:extLst>
          </p:cNvPr>
          <p:cNvSpPr txBox="1"/>
          <p:nvPr/>
        </p:nvSpPr>
        <p:spPr>
          <a:xfrm>
            <a:off x="1618593" y="2138966"/>
            <a:ext cx="977462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u="none" strike="noStrike" dirty="0" err="1">
                <a:effectLst/>
                <a:latin typeface="Roboto" panose="020F0502020204030204" pitchFamily="34" charset="0"/>
              </a:rPr>
              <a:t>KubeEdge</a:t>
            </a:r>
            <a:r>
              <a:rPr lang="zh-CN" altLang="en-US" b="1" i="0" u="none" strike="noStrike" dirty="0">
                <a:effectLst/>
                <a:latin typeface="Roboto" panose="020F0502020204030204" pitchFamily="34" charset="0"/>
              </a:rPr>
              <a:t>是一个开源系统，用于将容器化应用程序编排功能扩展到</a:t>
            </a:r>
            <a:r>
              <a:rPr lang="en-US" altLang="zh-CN" b="1" i="0" u="none" strike="noStrike" dirty="0">
                <a:effectLst/>
                <a:latin typeface="Roboto" panose="020F0502020204030204" pitchFamily="34" charset="0"/>
              </a:rPr>
              <a:t>Edge</a:t>
            </a:r>
            <a:r>
              <a:rPr lang="zh-CN" altLang="en-US" b="1" i="0" u="none" strike="noStrike" dirty="0">
                <a:effectLst/>
                <a:latin typeface="Roboto" panose="020F0502020204030204" pitchFamily="34" charset="0"/>
              </a:rPr>
              <a:t>的主机。它基于</a:t>
            </a:r>
            <a:r>
              <a:rPr lang="en-US" altLang="zh-CN" b="1" i="0" u="none" strike="noStrike" dirty="0" err="1">
                <a:effectLst/>
                <a:latin typeface="Roboto" panose="020F0502020204030204" pitchFamily="34" charset="0"/>
              </a:rPr>
              <a:t>kubernetes</a:t>
            </a:r>
            <a:r>
              <a:rPr lang="zh-CN" altLang="en-US" b="1" i="0" u="none" strike="noStrike" dirty="0">
                <a:effectLst/>
                <a:latin typeface="Roboto" panose="020F0502020204030204" pitchFamily="34" charset="0"/>
              </a:rPr>
              <a:t>构建，并为网络应用程序提供基础架构支持。云和边缘之间的部署和元数据同步。 </a:t>
            </a:r>
            <a:r>
              <a:rPr lang="en-US" altLang="zh-CN" b="1" i="0" u="none" strike="noStrike" dirty="0" err="1">
                <a:effectLst/>
                <a:latin typeface="Roboto" panose="020F0502020204030204" pitchFamily="34" charset="0"/>
              </a:rPr>
              <a:t>KubeEdge</a:t>
            </a:r>
            <a:r>
              <a:rPr lang="zh-CN" altLang="en-US" b="1" i="0" u="none" strike="noStrike" dirty="0">
                <a:effectLst/>
                <a:latin typeface="Roboto" panose="020F0502020204030204" pitchFamily="34" charset="0"/>
              </a:rPr>
              <a:t>使用</a:t>
            </a:r>
            <a:r>
              <a:rPr lang="en-US" altLang="zh-CN" b="1" i="0" u="none" strike="noStrike" dirty="0">
                <a:effectLst/>
                <a:latin typeface="Roboto" panose="020F0502020204030204" pitchFamily="34" charset="0"/>
              </a:rPr>
              <a:t>Apache 2.0</a:t>
            </a:r>
            <a:r>
              <a:rPr lang="zh-CN" altLang="en-US" b="1" i="0" u="none" strike="noStrike" dirty="0">
                <a:effectLst/>
                <a:latin typeface="Roboto" panose="020F0502020204030204" pitchFamily="34" charset="0"/>
              </a:rPr>
              <a:t>许可。并且绝对可以免费用于个人或商业用途。我们欢迎贡献者！</a:t>
            </a:r>
          </a:p>
          <a:p>
            <a:pPr algn="l"/>
            <a:r>
              <a:rPr lang="zh-CN" altLang="en-US" b="1" i="0" u="none" strike="noStrike" dirty="0">
                <a:effectLst/>
                <a:latin typeface="Roboto" panose="02000000000000000000" pitchFamily="2" charset="0"/>
              </a:rPr>
              <a:t>我们的目标是创建一个开放平台，使能边缘计算，将容器化应用编排功能扩展到边缘的节点和设备，后者基于</a:t>
            </a:r>
            <a:r>
              <a:rPr lang="en-US" altLang="zh-CN" b="1" i="0" u="none" strike="noStrike" dirty="0" err="1">
                <a:effectLst/>
                <a:latin typeface="Roboto" panose="02000000000000000000" pitchFamily="2" charset="0"/>
              </a:rPr>
              <a:t>kubernetes</a:t>
            </a:r>
            <a:r>
              <a:rPr lang="zh-CN" altLang="en-US" b="1" i="0" u="none" strike="noStrike" dirty="0">
                <a:effectLst/>
                <a:latin typeface="Roboto" panose="02000000000000000000" pitchFamily="2" charset="0"/>
              </a:rPr>
              <a:t>构建，并为云和边缘之间的网络，应用部署和元数据同步提供基础架构支持。</a:t>
            </a:r>
          </a:p>
        </p:txBody>
      </p:sp>
    </p:spTree>
    <p:extLst>
      <p:ext uri="{BB962C8B-B14F-4D97-AF65-F5344CB8AC3E}">
        <p14:creationId xmlns:p14="http://schemas.microsoft.com/office/powerpoint/2010/main" val="1849510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871</Words>
  <Application>Microsoft Macintosh PowerPoint</Application>
  <PresentationFormat>宽屏</PresentationFormat>
  <Paragraphs>45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-apple-system</vt:lpstr>
      <vt:lpstr>等线</vt:lpstr>
      <vt:lpstr>等线 Light</vt:lpstr>
      <vt:lpstr>Arial</vt:lpstr>
      <vt:lpstr>Helvetica Neue</vt:lpstr>
      <vt:lpstr>open sans</vt:lpstr>
      <vt:lpstr>Roboto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戴 林峰</dc:creator>
  <cp:lastModifiedBy>戴 林峰</cp:lastModifiedBy>
  <cp:revision>77</cp:revision>
  <dcterms:created xsi:type="dcterms:W3CDTF">2022-09-16T06:38:23Z</dcterms:created>
  <dcterms:modified xsi:type="dcterms:W3CDTF">2022-09-16T13:50:09Z</dcterms:modified>
</cp:coreProperties>
</file>