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7" r:id="rId3"/>
    <p:sldId id="258" r:id="rId4"/>
    <p:sldId id="291" r:id="rId5"/>
    <p:sldId id="292" r:id="rId6"/>
    <p:sldId id="293" r:id="rId7"/>
    <p:sldId id="259" r:id="rId8"/>
    <p:sldId id="260" r:id="rId9"/>
    <p:sldId id="261" r:id="rId10"/>
    <p:sldId id="264" r:id="rId11"/>
    <p:sldId id="270" r:id="rId12"/>
    <p:sldId id="272" r:id="rId13"/>
    <p:sldId id="275" r:id="rId14"/>
    <p:sldId id="276" r:id="rId15"/>
    <p:sldId id="268" r:id="rId16"/>
  </p:sldIdLst>
  <p:sldSz cx="12192000" cy="6858000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2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40" tIns="45720" rIns="91440" bIns="45720" anchor="ctr"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40" tIns="45720" rIns="91440" bIns="45720" anchor="t"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 indent="-22860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Text Box 3"/>
          <p:cNvSpPr txBox="1"/>
          <p:nvPr/>
        </p:nvSpPr>
        <p:spPr>
          <a:xfrm>
            <a:off x="47625" y="123825"/>
            <a:ext cx="9431338" cy="20129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p>
            <a:pPr marL="285750" lvl="0" indent="-285750">
              <a:buFont typeface="Arial" panose="02080604020202020204" charset="0"/>
              <a:buChar char="•"/>
            </a:pPr>
            <a:r>
              <a:rPr lang="zh-CN" altLang="en-US">
                <a:latin typeface="Calibri" charset="0"/>
                <a:ea typeface="SimSun" charset="-122"/>
              </a:rPr>
              <a:t>所有数据传输都通过HTTP请求的方式</a:t>
            </a:r>
            <a:endParaRPr lang="zh-CN" altLang="en-US">
              <a:latin typeface="Calibri" charset="0"/>
              <a:ea typeface="SimSun" charset="-122"/>
            </a:endParaRPr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zh-CN" altLang="en-US">
                <a:latin typeface="Calibri" charset="0"/>
                <a:ea typeface="SimSun" charset="-122"/>
              </a:rPr>
              <a:t>以下内容是大致的API列表，可能会有改变</a:t>
            </a:r>
            <a:endParaRPr lang="zh-CN" altLang="en-US">
              <a:latin typeface="Calibri" charset="0"/>
              <a:ea typeface="SimSun" charset="-122"/>
            </a:endParaRPr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zh-CN" altLang="en-US">
                <a:latin typeface="Calibri" charset="0"/>
                <a:ea typeface="SimSun" charset="-122"/>
              </a:rPr>
              <a:t>android端需要什么数据的话可以再加新的API</a:t>
            </a:r>
            <a:endParaRPr lang="zh-CN" altLang="en-US">
              <a:latin typeface="Calibri" charset="0"/>
              <a:ea typeface="SimSun" charset="-122"/>
            </a:endParaRPr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zh-CN" altLang="en-US">
                <a:latin typeface="Calibri" charset="0"/>
                <a:ea typeface="SimSun" charset="-122"/>
              </a:rPr>
              <a:t>android端不必考虑数据存储，数据组织，只需要调用API，拿到数据就行</a:t>
            </a:r>
            <a:endParaRPr lang="zh-CN" altLang="en-US">
              <a:latin typeface="Calibri" charset="0"/>
              <a:ea typeface="SimSun" charset="-122"/>
            </a:endParaRPr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zh-CN" altLang="en-US">
                <a:latin typeface="Calibri" charset="0"/>
                <a:ea typeface="SimSun" charset="-122"/>
              </a:rPr>
              <a:t>目前所有的参数都是通过JSON传递的，直接放在body里面，不用form传(那样用java写可能比较麻烦)，可以改为XML或者其他格式，就看大家怎么弄方便了</a:t>
            </a:r>
            <a:endParaRPr lang="zh-CN" altLang="en-US">
              <a:latin typeface="Calibri" charset="0"/>
              <a:ea typeface="SimSun" charset="-122"/>
            </a:endParaRPr>
          </a:p>
          <a:p>
            <a:pPr marL="285750" lvl="0" indent="-285750">
              <a:buFont typeface="Arial" panose="02080604020202020204" charset="0"/>
              <a:buChar char="•"/>
            </a:pPr>
            <a:r>
              <a:rPr lang="zh-CN" altLang="en-US">
                <a:latin typeface="Calibri" charset="0"/>
                <a:ea typeface="SimSun" charset="-122"/>
              </a:rPr>
              <a:t>目前API包含了基本的商品操作、收发消息、用户账户操作，别的后面再加</a:t>
            </a:r>
            <a:endParaRPr lang="zh-CN" altLang="en-US">
              <a:latin typeface="Calibri" charset="0"/>
              <a:ea typeface="SimSun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Table 14"/>
          <p:cNvGraphicFramePr/>
          <p:nvPr/>
        </p:nvGraphicFramePr>
        <p:xfrm>
          <a:off x="434975" y="381000"/>
          <a:ext cx="11431588" cy="618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295"/>
                <a:gridCol w="5769610"/>
              </a:tblGrid>
              <a:tr h="4489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SendMsg</a:t>
                      </a:r>
                      <a:endParaRPr lang="x-none"/>
                    </a:p>
                  </a:txBody>
                  <a:tcPr/>
                </a:tc>
                <a:tc hMerge="1"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URL: /message/send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Method: POST</a:t>
                      </a:r>
                      <a:endParaRPr lang="x-none"/>
                    </a:p>
                  </a:txBody>
                  <a:tcPr/>
                </a:tc>
              </a:tr>
              <a:tr h="9531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token, item, 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status</a:t>
                      </a:r>
                      <a:endParaRPr lang="x-none"/>
                    </a:p>
                  </a:txBody>
                  <a:tcPr/>
                </a:tc>
              </a:tr>
              <a:tr h="4324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"token":"testToken",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"Message":{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"Item":"itemid",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"Text":"sample message"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"ImgID":"imgid",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"Status":{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"StatusCode":"OK",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"ErrorMsg":"None"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Table 14"/>
          <p:cNvGraphicFramePr/>
          <p:nvPr/>
        </p:nvGraphicFramePr>
        <p:xfrm>
          <a:off x="434975" y="381000"/>
          <a:ext cx="11431588" cy="618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295"/>
                <a:gridCol w="5769610"/>
              </a:tblGrid>
              <a:tr h="4489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GetMsg</a:t>
                      </a:r>
                      <a:endParaRPr lang="x-none"/>
                    </a:p>
                  </a:txBody>
                  <a:tcPr/>
                </a:tc>
                <a:tc hMerge="1"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URL: /message/get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Method: POST</a:t>
                      </a:r>
                      <a:endParaRPr lang="x-none"/>
                    </a:p>
                  </a:txBody>
                  <a:tcPr/>
                </a:tc>
              </a:tr>
              <a:tr h="9531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token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Messages, status</a:t>
                      </a:r>
                      <a:endParaRPr lang="x-none"/>
                    </a:p>
                  </a:txBody>
                  <a:tcPr/>
                </a:tc>
              </a:tr>
              <a:tr h="4324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600"/>
                        <a:t>paramExample: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{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"MataData":{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    "timestamp":"002313123904"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},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"token":"testToken",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"Item":"itemid"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}</a:t>
                      </a:r>
                      <a:endParaRPr lang="x-none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200"/>
                        <a:t>returnExample: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returnExample: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{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"MataData":{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    "timestamp":"002313123904"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},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"Messages":[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    {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        "Text":"sample message 1",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        "Sender":"usrid1"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    },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    {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        "Text":"sample message 2",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        "Sender":"usrid2"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    }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],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"Status":{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    "StatusCode":"OK",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    "ErrorMsg":"None"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    }</a:t>
                      </a:r>
                      <a:endParaRPr lang="x-none" sz="1200"/>
                    </a:p>
                    <a:p>
                      <a:pPr>
                        <a:buNone/>
                      </a:pPr>
                      <a:r>
                        <a:rPr lang="x-none" sz="1200"/>
                        <a:t>}</a:t>
                      </a:r>
                      <a:endParaRPr lang="x-none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Table 14"/>
          <p:cNvGraphicFramePr/>
          <p:nvPr/>
        </p:nvGraphicFramePr>
        <p:xfrm>
          <a:off x="434975" y="381000"/>
          <a:ext cx="11431588" cy="618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295"/>
                <a:gridCol w="5769610"/>
              </a:tblGrid>
              <a:tr h="4489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API</a:t>
                      </a:r>
                      <a:endParaRPr lang="x-none"/>
                    </a:p>
                  </a:txBody>
                  <a:tcPr/>
                </a:tc>
                <a:tc hMerge="1"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URL: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Method:</a:t>
                      </a:r>
                      <a:endParaRPr lang="x-none"/>
                    </a:p>
                  </a:txBody>
                  <a:tcPr/>
                </a:tc>
              </a:tr>
              <a:tr h="9531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param:</a:t>
                      </a:r>
                      <a:endParaRPr lang="x-none"/>
                    </a:p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</a:t>
                      </a:r>
                      <a:endParaRPr lang="x-none"/>
                    </a:p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</a:tr>
              <a:tr h="4324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paramExample:</a:t>
                      </a:r>
                      <a:endParaRPr lang="x-none"/>
                    </a:p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returnExample:</a:t>
                      </a:r>
                      <a:endParaRPr lang="x-none"/>
                    </a:p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Table 14"/>
          <p:cNvGraphicFramePr/>
          <p:nvPr/>
        </p:nvGraphicFramePr>
        <p:xfrm>
          <a:off x="434975" y="381000"/>
          <a:ext cx="11431588" cy="618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295"/>
                <a:gridCol w="5769610"/>
              </a:tblGrid>
              <a:tr h="4489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API</a:t>
                      </a:r>
                      <a:endParaRPr lang="x-none"/>
                    </a:p>
                  </a:txBody>
                  <a:tcPr/>
                </a:tc>
                <a:tc hMerge="1"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URL: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Method:</a:t>
                      </a:r>
                      <a:endParaRPr lang="x-none"/>
                    </a:p>
                  </a:txBody>
                  <a:tcPr/>
                </a:tc>
              </a:tr>
              <a:tr h="9531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param:</a:t>
                      </a:r>
                      <a:endParaRPr lang="x-none"/>
                    </a:p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</a:t>
                      </a:r>
                      <a:endParaRPr lang="x-none"/>
                    </a:p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</a:tr>
              <a:tr h="4324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paramExample:</a:t>
                      </a:r>
                      <a:endParaRPr lang="x-none"/>
                    </a:p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returnExample:</a:t>
                      </a:r>
                      <a:endParaRPr lang="x-none"/>
                    </a:p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Oval 2"/>
          <p:cNvSpPr/>
          <p:nvPr/>
        </p:nvSpPr>
        <p:spPr>
          <a:xfrm>
            <a:off x="487363" y="1741488"/>
            <a:ext cx="1814513" cy="768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x-none" altLang="en-US" strike="noStrike" noProof="1"/>
              <a:t>新加商品(1)</a:t>
            </a:r>
            <a:endParaRPr lang="x-none" altLang="en-US" strike="noStrike" noProof="1"/>
          </a:p>
        </p:txBody>
      </p:sp>
      <p:sp>
        <p:nvSpPr>
          <p:cNvPr id="5" name="Oval 4"/>
          <p:cNvSpPr/>
          <p:nvPr/>
        </p:nvSpPr>
        <p:spPr>
          <a:xfrm>
            <a:off x="2782888" y="1109663"/>
            <a:ext cx="2259013" cy="768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x-none" altLang="en-US" strike="noStrike" noProof="1"/>
              <a:t>等待管理员确认价格(2)</a:t>
            </a:r>
            <a:endParaRPr lang="x-none" altLang="en-US" strike="noStrike" noProof="1"/>
          </a:p>
        </p:txBody>
      </p:sp>
      <p:sp>
        <p:nvSpPr>
          <p:cNvPr id="7" name="Oval 6"/>
          <p:cNvSpPr/>
          <p:nvPr/>
        </p:nvSpPr>
        <p:spPr>
          <a:xfrm>
            <a:off x="6213475" y="1047750"/>
            <a:ext cx="2622550" cy="768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x-none" altLang="en-US" strike="noStrike" noProof="1"/>
              <a:t>价格改动，等待用户确认(3)</a:t>
            </a:r>
            <a:endParaRPr lang="x-none" altLang="en-US" strike="noStrike" noProof="1"/>
          </a:p>
        </p:txBody>
      </p:sp>
      <p:cxnSp>
        <p:nvCxnSpPr>
          <p:cNvPr id="8" name="Straight Arrow Connector 7" descr="asd" title="asd"/>
          <p:cNvCxnSpPr>
            <a:stCxn id="3" idx="0"/>
            <a:endCxn id="5" idx="2"/>
          </p:cNvCxnSpPr>
          <p:nvPr/>
        </p:nvCxnSpPr>
        <p:spPr>
          <a:xfrm flipV="1">
            <a:off x="1395413" y="1493838"/>
            <a:ext cx="1387475" cy="24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6"/>
            <a:endCxn id="7" idx="2"/>
          </p:cNvCxnSpPr>
          <p:nvPr/>
        </p:nvCxnSpPr>
        <p:spPr>
          <a:xfrm flipV="1">
            <a:off x="5041900" y="1431925"/>
            <a:ext cx="1171575" cy="61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6" name="Text Box 9"/>
          <p:cNvSpPr txBox="1"/>
          <p:nvPr/>
        </p:nvSpPr>
        <p:spPr>
          <a:xfrm>
            <a:off x="5345113" y="1130300"/>
            <a:ext cx="639762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en-US">
                <a:latin typeface="Calibri" charset="0"/>
                <a:ea typeface="SimSun" charset="-122"/>
              </a:rPr>
              <a:t>改动</a:t>
            </a:r>
            <a:endParaRPr lang="zh-CN" altLang="en-US">
              <a:latin typeface="Calibri" charset="0"/>
              <a:ea typeface="SimSun" charset="-122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15275" y="3082925"/>
            <a:ext cx="2259013" cy="768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x-none" altLang="en-US" strike="noStrike" noProof="1"/>
              <a:t>售出(4)</a:t>
            </a:r>
            <a:endParaRPr lang="x-none" altLang="en-US" strike="noStrike" noProof="1"/>
          </a:p>
        </p:txBody>
      </p:sp>
      <p:sp>
        <p:nvSpPr>
          <p:cNvPr id="15368" name="Text Box 15"/>
          <p:cNvSpPr txBox="1"/>
          <p:nvPr/>
        </p:nvSpPr>
        <p:spPr>
          <a:xfrm>
            <a:off x="1644650" y="1184275"/>
            <a:ext cx="86836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en-US">
                <a:latin typeface="Calibri" charset="0"/>
                <a:ea typeface="SimSun" charset="-122"/>
              </a:rPr>
              <a:t>爱心屋</a:t>
            </a:r>
            <a:endParaRPr lang="zh-CN" altLang="en-US">
              <a:latin typeface="Calibri" charset="0"/>
              <a:ea typeface="SimSun" charset="-122"/>
            </a:endParaRPr>
          </a:p>
        </p:txBody>
      </p:sp>
      <p:cxnSp>
        <p:nvCxnSpPr>
          <p:cNvPr id="18" name="Curved Connector 17"/>
          <p:cNvCxnSpPr>
            <a:stCxn id="7" idx="1"/>
            <a:endCxn id="5" idx="7"/>
          </p:cNvCxnSpPr>
          <p:nvPr/>
        </p:nvCxnSpPr>
        <p:spPr>
          <a:xfrm rot="16200000" flipH="1" flipV="1">
            <a:off x="5623719" y="248444"/>
            <a:ext cx="61913" cy="1885950"/>
          </a:xfrm>
          <a:prstGeom prst="curvedConnector3">
            <a:avLst>
              <a:gd name="adj1" fmla="val -5690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0" name="Text Box 18"/>
          <p:cNvSpPr txBox="1"/>
          <p:nvPr/>
        </p:nvSpPr>
        <p:spPr>
          <a:xfrm>
            <a:off x="5267325" y="452438"/>
            <a:ext cx="1098550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en-US">
                <a:latin typeface="Calibri" charset="0"/>
                <a:ea typeface="SimSun" charset="-122"/>
              </a:rPr>
              <a:t>用户改动</a:t>
            </a:r>
            <a:endParaRPr lang="zh-CN" altLang="en-US">
              <a:latin typeface="Calibri" charset="0"/>
              <a:ea typeface="SimSun" charset="-122"/>
            </a:endParaRPr>
          </a:p>
        </p:txBody>
      </p:sp>
      <p:cxnSp>
        <p:nvCxnSpPr>
          <p:cNvPr id="20" name="Straight Arrow Connector 19"/>
          <p:cNvCxnSpPr>
            <a:stCxn id="7" idx="5"/>
            <a:endCxn id="14" idx="0"/>
          </p:cNvCxnSpPr>
          <p:nvPr/>
        </p:nvCxnSpPr>
        <p:spPr>
          <a:xfrm>
            <a:off x="8451850" y="1704975"/>
            <a:ext cx="592138" cy="1377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2" name="Text Box 20"/>
          <p:cNvSpPr txBox="1"/>
          <p:nvPr/>
        </p:nvSpPr>
        <p:spPr>
          <a:xfrm>
            <a:off x="8686800" y="2174875"/>
            <a:ext cx="1096963" cy="368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en-US">
                <a:latin typeface="Calibri" charset="0"/>
                <a:ea typeface="SimSun" charset="-122"/>
              </a:rPr>
              <a:t>确认价格</a:t>
            </a:r>
            <a:endParaRPr lang="zh-CN" altLang="en-US">
              <a:latin typeface="Calibri" charset="0"/>
              <a:ea typeface="SimSun" charset="-122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551113" y="3027363"/>
            <a:ext cx="2259013" cy="768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x-none" altLang="en-US" strike="noStrike" noProof="1"/>
              <a:t>待售(5)</a:t>
            </a:r>
            <a:endParaRPr lang="x-none" altLang="en-US" strike="noStrike" noProof="1"/>
          </a:p>
        </p:txBody>
      </p:sp>
      <p:cxnSp>
        <p:nvCxnSpPr>
          <p:cNvPr id="23" name="Straight Arrow Connector 22"/>
          <p:cNvCxnSpPr>
            <a:stCxn id="3" idx="4"/>
            <a:endCxn id="22" idx="2"/>
          </p:cNvCxnSpPr>
          <p:nvPr/>
        </p:nvCxnSpPr>
        <p:spPr>
          <a:xfrm>
            <a:off x="1395413" y="2509838"/>
            <a:ext cx="1155700" cy="901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6"/>
            <a:endCxn id="14" idx="2"/>
          </p:cNvCxnSpPr>
          <p:nvPr/>
        </p:nvCxnSpPr>
        <p:spPr>
          <a:xfrm>
            <a:off x="4810125" y="3411538"/>
            <a:ext cx="3105150" cy="55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6" name="Text Box 24"/>
          <p:cNvSpPr txBox="1"/>
          <p:nvPr/>
        </p:nvSpPr>
        <p:spPr>
          <a:xfrm>
            <a:off x="838200" y="2778125"/>
            <a:ext cx="109696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t">
            <a:spAutoFit/>
          </a:bodyPr>
          <a:p>
            <a:pPr lvl="0"/>
            <a:r>
              <a:rPr lang="zh-CN" altLang="en-US">
                <a:latin typeface="Calibri" charset="0"/>
                <a:ea typeface="SimSun" charset="-122"/>
              </a:rPr>
              <a:t>线下交易</a:t>
            </a:r>
            <a:endParaRPr lang="zh-CN" altLang="en-US">
              <a:latin typeface="Calibri" charset="0"/>
              <a:ea typeface="SimSun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Table 14"/>
          <p:cNvGraphicFramePr/>
          <p:nvPr/>
        </p:nvGraphicFramePr>
        <p:xfrm>
          <a:off x="434975" y="381000"/>
          <a:ext cx="11431588" cy="618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295"/>
                <a:gridCol w="5769610"/>
              </a:tblGrid>
              <a:tr h="4489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API: login</a:t>
                      </a:r>
                      <a:endParaRPr lang="x-none"/>
                    </a:p>
                  </a:txBody>
                  <a:tcPr/>
                </a:tc>
                <a:tc hMerge="1"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URL: /login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Method: POST</a:t>
                      </a:r>
                      <a:endParaRPr lang="x-none"/>
                    </a:p>
                  </a:txBody>
                  <a:tcPr/>
                </a:tc>
              </a:tr>
              <a:tr h="9531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user name, password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access-token</a:t>
                      </a:r>
                      <a:endParaRPr lang="x-none"/>
                    </a:p>
                  </a:txBody>
                  <a:tcPr/>
                </a:tc>
              </a:tr>
              <a:tr h="4324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"device":"Android"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"userinfo":{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"username":"testusr",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"password":"psw"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 sz="1800">
                          <a:sym typeface="+mn-ea"/>
                        </a:rPr>
                        <a:t>    "token":"testToken"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"status":{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"StatusCode":"OK",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"ErrorMsg":"None"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Table 14"/>
          <p:cNvGraphicFramePr/>
          <p:nvPr/>
        </p:nvGraphicFramePr>
        <p:xfrm>
          <a:off x="434975" y="381000"/>
          <a:ext cx="11431588" cy="618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295"/>
                <a:gridCol w="5769610"/>
              </a:tblGrid>
              <a:tr h="4489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NewUser</a:t>
                      </a:r>
                      <a:endParaRPr lang="x-none"/>
                    </a:p>
                  </a:txBody>
                  <a:tcPr/>
                </a:tc>
                <a:tc hMerge="1"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URL: "/api/usr_add"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Method: POST</a:t>
                      </a:r>
                      <a:endParaRPr lang="x-none"/>
                    </a:p>
                  </a:txBody>
                  <a:tcPr/>
                </a:tc>
              </a:tr>
              <a:tr h="9531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userInfo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status</a:t>
                      </a:r>
                      <a:endParaRPr lang="x-none"/>
                    </a:p>
                  </a:txBody>
                  <a:tcPr/>
                </a:tc>
              </a:tr>
              <a:tr h="4324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"token":"testToken",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</a:t>
                      </a:r>
                      <a:r>
                        <a:rPr lang="x-none" sz="1800">
                          <a:sym typeface="+mn-ea"/>
                        </a:rPr>
                        <a:t>"UserInfo":{</a:t>
                      </a:r>
                      <a:endParaRPr lang="x-none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sz="1800">
                          <a:sym typeface="+mn-ea"/>
                        </a:rPr>
                        <a:t>        "ID":"usrid",</a:t>
                      </a:r>
                      <a:endParaRPr lang="x-none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sz="1800">
                          <a:sym typeface="+mn-ea"/>
                        </a:rPr>
                        <a:t>        "name":"usrname",</a:t>
                      </a:r>
                      <a:endParaRPr lang="x-none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sz="1800">
                          <a:sym typeface="+mn-ea"/>
                        </a:rPr>
                        <a:t>        "password":"psw",</a:t>
                      </a:r>
                      <a:endParaRPr lang="x-none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sz="1800">
                          <a:sym typeface="+mn-ea"/>
                        </a:rPr>
                        <a:t>        "phone":"13412341234",</a:t>
                      </a:r>
                      <a:endParaRPr lang="x-none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sz="1800">
                          <a:sym typeface="+mn-ea"/>
                        </a:rPr>
                        <a:t>        "email":"a@a.com",</a:t>
                      </a:r>
                      <a:endParaRPr lang="x-none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sz="1800">
                          <a:sym typeface="+mn-ea"/>
                        </a:rPr>
                        <a:t>        "photo":"imgid",</a:t>
                      </a:r>
                      <a:endParaRPr lang="x-none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sz="1800">
                          <a:sym typeface="+mn-ea"/>
                        </a:rPr>
                        <a:t>        "nickname":"nickname"</a:t>
                      </a:r>
                      <a:endParaRPr lang="x-none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 sz="1800">
                          <a:sym typeface="+mn-ea"/>
                        </a:rPr>
                        <a:t>    }</a:t>
                      </a:r>
                      <a:endParaRPr lang="x-none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"Status":{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"StatusCode":"OK",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"ErrorMsg":"None"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Table 14"/>
          <p:cNvGraphicFramePr/>
          <p:nvPr/>
        </p:nvGraphicFramePr>
        <p:xfrm>
          <a:off x="434975" y="381000"/>
          <a:ext cx="11431588" cy="6342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295"/>
                <a:gridCol w="5769610"/>
              </a:tblGrid>
              <a:tr h="4489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x-none" sz="1600"/>
                        <a:t>UserProfileCange</a:t>
                      </a:r>
                      <a:endParaRPr lang="x-none" sz="1600"/>
                    </a:p>
                  </a:txBody>
                  <a:tcPr/>
                </a:tc>
                <a:tc hMerge="1"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600"/>
                        <a:t>URL:  /api/usr_update</a:t>
                      </a:r>
                      <a:endParaRPr lang="x-none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600"/>
                        <a:t>Method: POST</a:t>
                      </a:r>
                      <a:endParaRPr lang="x-none" sz="1600"/>
                    </a:p>
                  </a:txBody>
                  <a:tcPr/>
                </a:tc>
              </a:tr>
              <a:tr h="9531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600"/>
                        <a:t>param: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userProfile</a:t>
                      </a:r>
                      <a:endParaRPr lang="x-none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600"/>
                        <a:t>return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status</a:t>
                      </a:r>
                      <a:endParaRPr lang="x-none" sz="1600"/>
                    </a:p>
                  </a:txBody>
                  <a:tcPr/>
                </a:tc>
              </a:tr>
              <a:tr h="4324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600"/>
                        <a:t>paramExample: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{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"MataData":{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    "timestamp":"002313123904"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},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"UserInfo":{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    "ID":"usrid",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    "name":"usrname",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    "password":"psw",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    "phone":"13412341234",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    "email":"a@a.com",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    "photo":"imgid",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    "nickname":"nickname"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}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}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// all parameters in UserInfo are optional</a:t>
                      </a:r>
                      <a:endParaRPr lang="x-none"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600"/>
                        <a:t>returnExample: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{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"MataData":{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    "timestamp":"002313123904"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},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"Status":{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    "StatusCode":"OK",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    "ErrorMsg":"None"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    }</a:t>
                      </a:r>
                      <a:endParaRPr lang="x-none" sz="1600"/>
                    </a:p>
                    <a:p>
                      <a:pPr>
                        <a:buNone/>
                      </a:pPr>
                      <a:r>
                        <a:rPr lang="x-none" sz="1600"/>
                        <a:t>}</a:t>
                      </a:r>
                      <a:endParaRPr lang="x-none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Table 14"/>
          <p:cNvGraphicFramePr/>
          <p:nvPr/>
        </p:nvGraphicFramePr>
        <p:xfrm>
          <a:off x="434975" y="381000"/>
          <a:ext cx="11431588" cy="618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295"/>
                <a:gridCol w="5769610"/>
              </a:tblGrid>
              <a:tr h="4489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UploadImg</a:t>
                      </a:r>
                      <a:endParaRPr lang="x-none"/>
                    </a:p>
                  </a:txBody>
                  <a:tcPr/>
                </a:tc>
                <a:tc hMerge="1"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URL: /img/upload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Method: POST</a:t>
                      </a:r>
                      <a:endParaRPr lang="x-none"/>
                    </a:p>
                  </a:txBody>
                  <a:tcPr/>
                </a:tc>
              </a:tr>
              <a:tr h="9531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ImgFile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status,imgID</a:t>
                      </a:r>
                      <a:endParaRPr lang="x-none"/>
                    </a:p>
                  </a:txBody>
                  <a:tcPr/>
                </a:tc>
              </a:tr>
              <a:tr h="4324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paramExample:</a:t>
                      </a:r>
                      <a:endParaRPr lang="x-none"/>
                    </a:p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"ImgID":"imgid",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"Status":{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"StatusCode":"OK",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"ErrorMsg":"None"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Table 14"/>
          <p:cNvGraphicFramePr/>
          <p:nvPr/>
        </p:nvGraphicFramePr>
        <p:xfrm>
          <a:off x="434975" y="381000"/>
          <a:ext cx="11431588" cy="618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295"/>
                <a:gridCol w="5769610"/>
              </a:tblGrid>
              <a:tr h="4489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ListItems</a:t>
                      </a:r>
                      <a:endParaRPr lang="x-none"/>
                    </a:p>
                  </a:txBody>
                  <a:tcPr/>
                </a:tc>
                <a:tc hMerge="1"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URL: /item/list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Method: POST</a:t>
                      </a:r>
                      <a:endParaRPr lang="x-none"/>
                    </a:p>
                  </a:txBody>
                  <a:tcPr/>
                </a:tc>
              </a:tr>
              <a:tr h="9531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token,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range(selective)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a list of item id</a:t>
                      </a:r>
                      <a:endParaRPr lang="x-none"/>
                    </a:p>
                  </a:txBody>
                  <a:tcPr/>
                </a:tc>
              </a:tr>
              <a:tr h="4324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</a:t>
                      </a:r>
                      <a:r>
                        <a:rPr lang="x-none" sz="1800">
                          <a:sym typeface="+mn-ea"/>
                        </a:rPr>
                        <a:t>mataData</a:t>
                      </a:r>
                      <a:r>
                        <a:rPr lang="x-none"/>
                        <a:t>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"token":"testToken",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"ItemRange":{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"StartIndex":"100",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"RequestLength":"100"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"items":["id1", "id2"],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"Status":{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"StatusCode":"OK",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"ErrorMsg":"None"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Table 14"/>
          <p:cNvGraphicFramePr/>
          <p:nvPr/>
        </p:nvGraphicFramePr>
        <p:xfrm>
          <a:off x="434975" y="381000"/>
          <a:ext cx="11431588" cy="618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295"/>
                <a:gridCol w="5769610"/>
              </a:tblGrid>
              <a:tr h="4489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Add Item</a:t>
                      </a:r>
                      <a:endParaRPr lang="x-none"/>
                    </a:p>
                  </a:txBody>
                  <a:tcPr/>
                </a:tc>
                <a:tc hMerge="1"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URL: /item/new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Method: POST</a:t>
                      </a:r>
                      <a:endParaRPr lang="x-none"/>
                    </a:p>
                  </a:txBody>
                  <a:tcPr/>
                </a:tc>
              </a:tr>
              <a:tr h="9531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token, itemInfo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itemID</a:t>
                      </a:r>
                      <a:endParaRPr lang="x-none"/>
                    </a:p>
                  </a:txBody>
                  <a:tcPr/>
                </a:tc>
              </a:tr>
              <a:tr h="4324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"token":"testToken",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"ItemInfo":{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"Type":1,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"Price":100,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"Description":"test desxription",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"ItemInfo":{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"ItemID":"itemid",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"Status":{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"StatusCode":"OK",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"ErrorMsg":"None"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Table 14"/>
          <p:cNvGraphicFramePr/>
          <p:nvPr/>
        </p:nvGraphicFramePr>
        <p:xfrm>
          <a:off x="434975" y="381000"/>
          <a:ext cx="11431588" cy="618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295"/>
                <a:gridCol w="5769610"/>
              </a:tblGrid>
              <a:tr h="4489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AddImage</a:t>
                      </a:r>
                      <a:endParaRPr lang="x-none"/>
                    </a:p>
                  </a:txBody>
                  <a:tcPr/>
                </a:tc>
                <a:tc hMerge="1"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URL: /item/addimg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Method: POST</a:t>
                      </a:r>
                      <a:endParaRPr lang="x-none"/>
                    </a:p>
                  </a:txBody>
                  <a:tcPr/>
                </a:tc>
              </a:tr>
              <a:tr h="9531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token,itemID,imgID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status</a:t>
                      </a:r>
                      <a:endParaRPr lang="x-none"/>
                    </a:p>
                  </a:txBody>
                  <a:tcPr/>
                </a:tc>
              </a:tr>
              <a:tr h="4324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"token":"testToken",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"ItemInfo":{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"Images":["imgid 1", "imgid 2"]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returnExample:</a:t>
                      </a:r>
                      <a:endParaRPr lang="x-none"/>
                    </a:p>
                    <a:p>
                      <a:pPr>
                        <a:buNone/>
                      </a:pP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Table 14"/>
          <p:cNvGraphicFramePr/>
          <p:nvPr/>
        </p:nvGraphicFramePr>
        <p:xfrm>
          <a:off x="434975" y="381000"/>
          <a:ext cx="11431588" cy="618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2295"/>
                <a:gridCol w="5769610"/>
              </a:tblGrid>
              <a:tr h="44894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Add Comments</a:t>
                      </a:r>
                      <a:endParaRPr lang="x-none"/>
                    </a:p>
                  </a:txBody>
                  <a:tcPr/>
                </a:tc>
                <a:tc hMerge="1">
                  <a:tcPr/>
                </a:tc>
              </a:tr>
              <a:tr h="4578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URL: /item/addComments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Method: POST</a:t>
                      </a:r>
                      <a:endParaRPr lang="x-none"/>
                    </a:p>
                  </a:txBody>
                  <a:tcPr/>
                </a:tc>
              </a:tr>
              <a:tr h="95313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token, comments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status</a:t>
                      </a:r>
                      <a:endParaRPr lang="x-none"/>
                    </a:p>
                  </a:txBody>
                  <a:tcPr/>
                </a:tc>
              </a:tr>
              <a:tr h="432498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paramExample: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"token":"testToken",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"ItemInfo":{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"ItemID":"itemid",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"Comments":["Comment 1","Comment 2"],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returnExample: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"MataData":{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"timestamp":"002313123904"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"Status":{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"StatusCode":"OK",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    "ErrorMsg":"None"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   }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}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4634</Words>
  <Application>Kingsoft Office WPP</Application>
  <PresentationFormat>Widescreen</PresentationFormat>
  <Paragraphs>446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</dc:title>
  <dc:creator>d</dc:creator>
  <cp:lastModifiedBy>d</cp:lastModifiedBy>
  <cp:revision>133</cp:revision>
  <dcterms:created xsi:type="dcterms:W3CDTF">2016-04-17T15:28:53Z</dcterms:created>
  <dcterms:modified xsi:type="dcterms:W3CDTF">2016-04-17T15:28:53Z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1033-10.1.0.5503</vt:lpwstr>
  </property>
</Properties>
</file>