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9" r:id="rId5"/>
    <p:sldId id="259" r:id="rId6"/>
    <p:sldId id="260" r:id="rId7"/>
    <p:sldId id="261" r:id="rId8"/>
    <p:sldId id="265" r:id="rId9"/>
    <p:sldId id="263" r:id="rId10"/>
    <p:sldId id="264"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75" autoAdjust="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74C1D-C7FB-4240-B8BD-F897CEC24928}" type="datetimeFigureOut">
              <a:rPr lang="zh-CN" altLang="en-US" smtClean="0"/>
              <a:t>2014/5/13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7E79B-5338-4610-B429-003665373F12}" type="slidenum">
              <a:rPr lang="zh-CN" altLang="en-US" smtClean="0"/>
              <a:t>‹#›</a:t>
            </a:fld>
            <a:endParaRPr lang="zh-CN" altLang="en-US"/>
          </a:p>
        </p:txBody>
      </p:sp>
    </p:spTree>
    <p:extLst>
      <p:ext uri="{BB962C8B-B14F-4D97-AF65-F5344CB8AC3E}">
        <p14:creationId xmlns:p14="http://schemas.microsoft.com/office/powerpoint/2010/main" val="313690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在经过讨论后，由于小组成员普遍对风险识别过程经验不足，所以我们采用较为简单的“风险条目检查表”方法进行风险识别。</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而在这当中，基于三层结构的检查表结构清晰，能够最大程度的保证我们所识别到风险的完整性。</a:t>
            </a:r>
            <a:endParaRPr lang="zh-CN" altLang="en-US" dirty="0"/>
          </a:p>
        </p:txBody>
      </p:sp>
      <p:sp>
        <p:nvSpPr>
          <p:cNvPr id="4" name="灯片编号占位符 3"/>
          <p:cNvSpPr>
            <a:spLocks noGrp="1"/>
          </p:cNvSpPr>
          <p:nvPr>
            <p:ph type="sldNum" sz="quarter" idx="10"/>
          </p:nvPr>
        </p:nvSpPr>
        <p:spPr/>
        <p:txBody>
          <a:bodyPr/>
          <a:lstStyle/>
          <a:p>
            <a:fld id="{3937E79B-5338-4610-B429-003665373F12}" type="slidenum">
              <a:rPr lang="zh-CN" altLang="en-US" smtClean="0"/>
              <a:t>4</a:t>
            </a:fld>
            <a:endParaRPr lang="zh-CN" altLang="en-US"/>
          </a:p>
        </p:txBody>
      </p:sp>
    </p:spTree>
    <p:extLst>
      <p:ext uri="{BB962C8B-B14F-4D97-AF65-F5344CB8AC3E}">
        <p14:creationId xmlns:p14="http://schemas.microsoft.com/office/powerpoint/2010/main" val="263216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87634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10555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70819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3981887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2651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1571848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3390456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22735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85468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413798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416710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268689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398900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214671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53703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E36303-5B93-4367-996A-77F33346F8F2}" type="datetimeFigureOut">
              <a:rPr lang="zh-CN" altLang="en-US" smtClean="0"/>
              <a:t>2014/5/13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389005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E36303-5B93-4367-996A-77F33346F8F2}" type="datetimeFigureOut">
              <a:rPr lang="zh-CN" altLang="en-US" smtClean="0"/>
              <a:t>2014/5/13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A9D94A-2773-429F-A9A7-9473B5DCE9A3}" type="slidenum">
              <a:rPr lang="zh-CN" altLang="en-US" smtClean="0"/>
              <a:t>‹#›</a:t>
            </a:fld>
            <a:endParaRPr lang="zh-CN" altLang="en-US"/>
          </a:p>
        </p:txBody>
      </p:sp>
    </p:spTree>
    <p:extLst>
      <p:ext uri="{BB962C8B-B14F-4D97-AF65-F5344CB8AC3E}">
        <p14:creationId xmlns:p14="http://schemas.microsoft.com/office/powerpoint/2010/main" val="655914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6" y="2404534"/>
            <a:ext cx="6340397" cy="1646302"/>
          </a:xfrm>
        </p:spPr>
        <p:txBody>
          <a:bodyPr/>
          <a:lstStyle/>
          <a:p>
            <a:r>
              <a:rPr lang="en-US" altLang="zh-CN" dirty="0" smtClean="0"/>
              <a:t>SPM</a:t>
            </a:r>
            <a:r>
              <a:rPr lang="zh-CN" altLang="en-US" dirty="0" smtClean="0"/>
              <a:t>项目风险计划</a:t>
            </a:r>
            <a:endParaRPr lang="zh-CN" altLang="en-US" dirty="0"/>
          </a:p>
        </p:txBody>
      </p:sp>
      <p:sp>
        <p:nvSpPr>
          <p:cNvPr id="3" name="副标题 2"/>
          <p:cNvSpPr>
            <a:spLocks noGrp="1"/>
          </p:cNvSpPr>
          <p:nvPr>
            <p:ph type="subTitle" idx="1"/>
          </p:nvPr>
        </p:nvSpPr>
        <p:spPr>
          <a:xfrm>
            <a:off x="1667487" y="5189822"/>
            <a:ext cx="7766936" cy="1096899"/>
          </a:xfrm>
        </p:spPr>
        <p:txBody>
          <a:bodyPr/>
          <a:lstStyle/>
          <a:p>
            <a:r>
              <a:rPr lang="zh-CN" altLang="en-US" dirty="0" smtClean="0"/>
              <a:t>第</a:t>
            </a:r>
            <a:r>
              <a:rPr lang="zh-CN" altLang="en-US" dirty="0"/>
              <a:t>十一</a:t>
            </a:r>
            <a:r>
              <a:rPr lang="zh-CN" altLang="en-US" dirty="0" smtClean="0"/>
              <a:t>小组 何亚豪 田军 何逸轩 张克辉 熊承彬 </a:t>
            </a:r>
            <a:endParaRPr lang="zh-CN" altLang="en-US" dirty="0"/>
          </a:p>
        </p:txBody>
      </p:sp>
    </p:spTree>
    <p:extLst>
      <p:ext uri="{BB962C8B-B14F-4D97-AF65-F5344CB8AC3E}">
        <p14:creationId xmlns:p14="http://schemas.microsoft.com/office/powerpoint/2010/main" val="3505876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en-US" altLang="zh-CN" dirty="0"/>
              <a:t>.</a:t>
            </a:r>
            <a:r>
              <a:rPr lang="zh-CN" altLang="en-US" dirty="0" smtClean="0"/>
              <a:t>风险应对策略</a:t>
            </a:r>
            <a:r>
              <a:rPr lang="en-US" altLang="zh-CN" dirty="0" smtClean="0"/>
              <a:t>-2</a:t>
            </a:r>
            <a:endParaRPr lang="zh-CN" altLang="en-US" dirty="0"/>
          </a:p>
        </p:txBody>
      </p:sp>
      <p:sp>
        <p:nvSpPr>
          <p:cNvPr id="3" name="内容占位符 2"/>
          <p:cNvSpPr>
            <a:spLocks noGrp="1"/>
          </p:cNvSpPr>
          <p:nvPr>
            <p:ph idx="1"/>
          </p:nvPr>
        </p:nvSpPr>
        <p:spPr>
          <a:xfrm>
            <a:off x="645250" y="1534948"/>
            <a:ext cx="8596668" cy="3880773"/>
          </a:xfrm>
        </p:spPr>
        <p:txBody>
          <a:bodyPr>
            <a:noAutofit/>
          </a:bodyPr>
          <a:lstStyle/>
          <a:p>
            <a:pPr lvl="1"/>
            <a:r>
              <a:rPr lang="en-US" altLang="zh-CN" sz="2400" dirty="0"/>
              <a:t>4.</a:t>
            </a:r>
            <a:r>
              <a:rPr lang="zh-CN" altLang="en-US" sz="2400" dirty="0"/>
              <a:t>程序员各自开发环境不统一，无法成功集成：按照小组软件过程的原则，必须在项目中设立一名产品支持经理以提供</a:t>
            </a:r>
            <a:r>
              <a:rPr lang="en-US" altLang="zh-CN" sz="2400" dirty="0"/>
              <a:t>SPM</a:t>
            </a:r>
            <a:r>
              <a:rPr lang="zh-CN" altLang="en-US" sz="2400" dirty="0"/>
              <a:t>项目开发人员所需的统一的开发环境和</a:t>
            </a:r>
            <a:r>
              <a:rPr lang="zh-CN" altLang="en-US" sz="2400" dirty="0" smtClean="0"/>
              <a:t>方法</a:t>
            </a:r>
            <a:endParaRPr lang="en-US" altLang="zh-CN" sz="2400" dirty="0" smtClean="0"/>
          </a:p>
          <a:p>
            <a:pPr lvl="1"/>
            <a:endParaRPr lang="en-US" altLang="zh-CN" sz="2400" dirty="0"/>
          </a:p>
          <a:p>
            <a:pPr lvl="1"/>
            <a:r>
              <a:rPr lang="en-US" altLang="zh-CN" sz="2400" dirty="0"/>
              <a:t>5.</a:t>
            </a:r>
            <a:r>
              <a:rPr lang="zh-CN" altLang="en-US" sz="2400" dirty="0"/>
              <a:t>版本控制混乱：质量过程经理严格遵守配置管理的章程来控制</a:t>
            </a:r>
            <a:r>
              <a:rPr lang="en-US" altLang="zh-CN" sz="2400" dirty="0"/>
              <a:t>SPM</a:t>
            </a:r>
            <a:r>
              <a:rPr lang="zh-CN" altLang="en-US" sz="2400" dirty="0"/>
              <a:t>项目的版本变更，避免版本</a:t>
            </a:r>
            <a:r>
              <a:rPr lang="zh-CN" altLang="en-US" sz="2400" dirty="0" smtClean="0"/>
              <a:t>混乱</a:t>
            </a:r>
            <a:endParaRPr lang="en-US" altLang="zh-CN" sz="2400" dirty="0" smtClean="0"/>
          </a:p>
          <a:p>
            <a:pPr lvl="1"/>
            <a:endParaRPr lang="en-US" altLang="zh-CN" sz="2400" dirty="0" smtClean="0"/>
          </a:p>
          <a:p>
            <a:pPr lvl="1"/>
            <a:r>
              <a:rPr lang="en-US" altLang="zh-CN" sz="2400" dirty="0" smtClean="0"/>
              <a:t>6.</a:t>
            </a:r>
            <a:r>
              <a:rPr lang="zh-CN" altLang="zh-CN" sz="2400" dirty="0" smtClean="0"/>
              <a:t>编码</a:t>
            </a:r>
            <a:r>
              <a:rPr lang="zh-CN" altLang="zh-CN" sz="2400" dirty="0"/>
              <a:t>能力的</a:t>
            </a:r>
            <a:r>
              <a:rPr lang="zh-CN" altLang="en-US" sz="2400" dirty="0"/>
              <a:t>缺乏</a:t>
            </a:r>
            <a:r>
              <a:rPr lang="zh-CN" altLang="zh-CN" sz="2400" dirty="0"/>
              <a:t>导致无法按期</a:t>
            </a:r>
            <a:r>
              <a:rPr lang="zh-CN" altLang="zh-CN" sz="2400" dirty="0" smtClean="0"/>
              <a:t>交付</a:t>
            </a:r>
            <a:r>
              <a:rPr lang="zh-CN" altLang="en-US" sz="2400" dirty="0" smtClean="0"/>
              <a:t>：首先可以将</a:t>
            </a:r>
            <a:r>
              <a:rPr lang="zh-CN" altLang="en-US" sz="2400" dirty="0"/>
              <a:t>核心代码交付给编码能力强的开发</a:t>
            </a:r>
            <a:r>
              <a:rPr lang="zh-CN" altLang="en-US" sz="2400" dirty="0" smtClean="0"/>
              <a:t>人员；其次技术</a:t>
            </a:r>
            <a:r>
              <a:rPr lang="zh-CN" altLang="en-US" sz="2400" dirty="0"/>
              <a:t>难点交付由编码能力强的开发人员</a:t>
            </a:r>
            <a:r>
              <a:rPr lang="zh-CN" altLang="en-US" sz="2400" dirty="0" smtClean="0"/>
              <a:t>攻破；文档能力较强的人员更多的负责文档撰写和审核</a:t>
            </a:r>
            <a:endParaRPr lang="en-US" altLang="zh-CN" sz="2400" dirty="0"/>
          </a:p>
        </p:txBody>
      </p:sp>
    </p:spTree>
    <p:extLst>
      <p:ext uri="{BB962C8B-B14F-4D97-AF65-F5344CB8AC3E}">
        <p14:creationId xmlns:p14="http://schemas.microsoft.com/office/powerpoint/2010/main" val="2274771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6767" y="2404531"/>
            <a:ext cx="7766936" cy="1646302"/>
          </a:xfrm>
        </p:spPr>
        <p:txBody>
          <a:bodyPr/>
          <a:lstStyle/>
          <a:p>
            <a:pPr algn="ctr"/>
            <a:r>
              <a:rPr lang="en-US" altLang="zh-CN" dirty="0">
                <a:latin typeface="Times New Roman" panose="02020603050405020304" pitchFamily="18" charset="0"/>
                <a:cs typeface="Times New Roman" panose="02020603050405020304" pitchFamily="18" charset="0"/>
              </a:rPr>
              <a:t>Q</a:t>
            </a:r>
            <a:r>
              <a:rPr lang="en-US" altLang="zh-CN" dirty="0" smtClean="0">
                <a:latin typeface="Times New Roman" panose="02020603050405020304" pitchFamily="18" charset="0"/>
                <a:cs typeface="Times New Roman" panose="02020603050405020304" pitchFamily="18" charset="0"/>
              </a:rPr>
              <a:t>&amp;A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057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6767" y="2404531"/>
            <a:ext cx="7766936" cy="1646302"/>
          </a:xfrm>
        </p:spPr>
        <p:txBody>
          <a:bodyPr/>
          <a:lstStyle/>
          <a:p>
            <a:pPr algn="ctr"/>
            <a:r>
              <a:rPr lang="zh-CN" altLang="en-US" dirty="0" smtClean="0">
                <a:latin typeface="Times New Roman" panose="02020603050405020304" pitchFamily="18" charset="0"/>
                <a:cs typeface="Times New Roman" panose="02020603050405020304" pitchFamily="18" charset="0"/>
              </a:rPr>
              <a:t>谢谢观看</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657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t>Outline</a:t>
            </a:r>
            <a:endParaRPr lang="zh-CN" altLang="en-US" sz="4400" dirty="0"/>
          </a:p>
        </p:txBody>
      </p:sp>
      <p:sp>
        <p:nvSpPr>
          <p:cNvPr id="3" name="内容占位符 2"/>
          <p:cNvSpPr>
            <a:spLocks noGrp="1"/>
          </p:cNvSpPr>
          <p:nvPr>
            <p:ph idx="1"/>
          </p:nvPr>
        </p:nvSpPr>
        <p:spPr>
          <a:xfrm>
            <a:off x="677334" y="1775581"/>
            <a:ext cx="8596668" cy="3880773"/>
          </a:xfrm>
        </p:spPr>
        <p:txBody>
          <a:bodyPr>
            <a:normAutofit/>
          </a:bodyPr>
          <a:lstStyle/>
          <a:p>
            <a:r>
              <a:rPr lang="en-US" altLang="zh-CN" sz="4800" dirty="0" smtClean="0"/>
              <a:t>0.</a:t>
            </a:r>
            <a:r>
              <a:rPr lang="zh-CN" altLang="en-US" sz="4800" dirty="0" smtClean="0"/>
              <a:t>会议过程记录</a:t>
            </a:r>
            <a:endParaRPr lang="en-US" altLang="zh-CN" sz="4800" dirty="0" smtClean="0"/>
          </a:p>
          <a:p>
            <a:r>
              <a:rPr lang="en-US" altLang="zh-CN" sz="4800" dirty="0" smtClean="0"/>
              <a:t>1.</a:t>
            </a:r>
            <a:r>
              <a:rPr lang="zh-CN" altLang="en-US" sz="4800" dirty="0" smtClean="0"/>
              <a:t>风险事件</a:t>
            </a:r>
            <a:endParaRPr lang="en-US" altLang="zh-CN" sz="4800" dirty="0" smtClean="0"/>
          </a:p>
          <a:p>
            <a:r>
              <a:rPr lang="en-US" altLang="zh-CN" sz="4800" dirty="0" smtClean="0"/>
              <a:t>2.</a:t>
            </a:r>
            <a:r>
              <a:rPr lang="zh-CN" altLang="en-US" sz="4800" dirty="0" smtClean="0"/>
              <a:t>风险排序</a:t>
            </a:r>
            <a:endParaRPr lang="en-US" altLang="zh-CN" sz="4800" dirty="0" smtClean="0"/>
          </a:p>
          <a:p>
            <a:r>
              <a:rPr lang="en-US" altLang="zh-CN" sz="4800" dirty="0" smtClean="0"/>
              <a:t>3.</a:t>
            </a:r>
            <a:r>
              <a:rPr lang="zh-CN" altLang="en-US" sz="4800" dirty="0" smtClean="0"/>
              <a:t>风险应对策略</a:t>
            </a:r>
            <a:endParaRPr lang="zh-CN" altLang="en-US" sz="4800" dirty="0"/>
          </a:p>
        </p:txBody>
      </p:sp>
    </p:spTree>
    <p:extLst>
      <p:ext uri="{BB962C8B-B14F-4D97-AF65-F5344CB8AC3E}">
        <p14:creationId xmlns:p14="http://schemas.microsoft.com/office/powerpoint/2010/main" val="1426703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a:t>
            </a:r>
            <a:r>
              <a:rPr lang="en-US" altLang="zh-CN" dirty="0" smtClean="0"/>
              <a:t>.</a:t>
            </a:r>
            <a:r>
              <a:rPr lang="zh-CN" altLang="en-US" dirty="0" smtClean="0"/>
              <a:t>过程记录</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月</a:t>
            </a:r>
            <a:r>
              <a:rPr lang="en-US" altLang="zh-CN" dirty="0" smtClean="0"/>
              <a:t>7</a:t>
            </a:r>
            <a:r>
              <a:rPr lang="zh-CN" altLang="en-US" dirty="0" smtClean="0"/>
              <a:t>日 会议内容：找出风险事件 计算风险值</a:t>
            </a:r>
            <a:endParaRPr lang="en-US" altLang="zh-CN" dirty="0" smtClean="0"/>
          </a:p>
          <a:p>
            <a:r>
              <a:rPr lang="en-US" altLang="zh-CN" dirty="0" smtClean="0"/>
              <a:t>5</a:t>
            </a:r>
            <a:r>
              <a:rPr lang="zh-CN" altLang="en-US" dirty="0" smtClean="0"/>
              <a:t>月</a:t>
            </a:r>
            <a:r>
              <a:rPr lang="en-US" altLang="zh-CN" dirty="0"/>
              <a:t>8</a:t>
            </a:r>
            <a:r>
              <a:rPr lang="zh-CN" altLang="en-US" dirty="0" smtClean="0"/>
              <a:t>日 线上讨论：拟定</a:t>
            </a:r>
            <a:r>
              <a:rPr lang="en-US" altLang="zh-CN" dirty="0" smtClean="0"/>
              <a:t>Top</a:t>
            </a:r>
            <a:r>
              <a:rPr lang="zh-CN" altLang="en-US" dirty="0" smtClean="0"/>
              <a:t>风险清单应对措施</a:t>
            </a:r>
            <a:endParaRPr lang="en-US" altLang="zh-CN" dirty="0" smtClean="0"/>
          </a:p>
          <a:p>
            <a:r>
              <a:rPr lang="en-US" altLang="zh-CN" dirty="0" smtClean="0"/>
              <a:t>5</a:t>
            </a:r>
            <a:r>
              <a:rPr lang="zh-CN" altLang="en-US" dirty="0" smtClean="0"/>
              <a:t>月</a:t>
            </a:r>
            <a:r>
              <a:rPr lang="en-US" altLang="zh-CN" dirty="0" smtClean="0"/>
              <a:t>9</a:t>
            </a:r>
            <a:r>
              <a:rPr lang="zh-CN" altLang="en-US" dirty="0" smtClean="0"/>
              <a:t>日 会议内容： 敲定应对措施，开始撰写风险计划书</a:t>
            </a:r>
            <a:endParaRPr lang="en-US" altLang="zh-CN" dirty="0" smtClean="0"/>
          </a:p>
          <a:p>
            <a:r>
              <a:rPr lang="en-US" altLang="zh-CN" dirty="0" smtClean="0"/>
              <a:t>5</a:t>
            </a:r>
            <a:r>
              <a:rPr lang="zh-CN" altLang="en-US" dirty="0" smtClean="0"/>
              <a:t>月</a:t>
            </a:r>
            <a:r>
              <a:rPr lang="en-US" altLang="zh-CN" dirty="0" smtClean="0"/>
              <a:t>11</a:t>
            </a:r>
            <a:r>
              <a:rPr lang="zh-CN" altLang="en-US" dirty="0" smtClean="0"/>
              <a:t>日 会议内容：修改风险计划书，制作展示</a:t>
            </a:r>
            <a:r>
              <a:rPr lang="en-US" altLang="zh-CN" dirty="0" err="1" smtClean="0"/>
              <a:t>ppt</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736" y="4100975"/>
            <a:ext cx="4446596" cy="2502267"/>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4967" y="3976048"/>
            <a:ext cx="3502925" cy="262719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0757" y="547404"/>
            <a:ext cx="2247135" cy="2996181"/>
          </a:xfrm>
          <a:prstGeom prst="rect">
            <a:avLst/>
          </a:prstGeom>
        </p:spPr>
      </p:pic>
    </p:spTree>
    <p:extLst>
      <p:ext uri="{BB962C8B-B14F-4D97-AF65-F5344CB8AC3E}">
        <p14:creationId xmlns:p14="http://schemas.microsoft.com/office/powerpoint/2010/main" val="71432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风险事件</a:t>
            </a:r>
            <a:endParaRPr lang="zh-CN" altLang="en-US" dirty="0"/>
          </a:p>
        </p:txBody>
      </p:sp>
      <p:sp>
        <p:nvSpPr>
          <p:cNvPr id="3" name="内容占位符 2"/>
          <p:cNvSpPr>
            <a:spLocks noGrp="1"/>
          </p:cNvSpPr>
          <p:nvPr>
            <p:ph idx="1"/>
          </p:nvPr>
        </p:nvSpPr>
        <p:spPr/>
        <p:txBody>
          <a:bodyPr/>
          <a:lstStyle/>
          <a:p>
            <a:r>
              <a:rPr lang="zh-CN" altLang="en-US" dirty="0" smtClean="0"/>
              <a:t>风险事件的确定，采用了基于三层结构的检查表方法，对于三层结构中每个类的最底层属性进行逐一对照。分析</a:t>
            </a:r>
            <a:r>
              <a:rPr lang="en-US" altLang="zh-CN" dirty="0" smtClean="0"/>
              <a:t>SPM</a:t>
            </a:r>
            <a:r>
              <a:rPr lang="zh-CN" altLang="en-US" dirty="0" smtClean="0"/>
              <a:t>项目中是否存在可能的风险会满足属性的描述。</a:t>
            </a:r>
            <a:endParaRPr lang="en-US" altLang="zh-CN" dirty="0" smtClean="0"/>
          </a:p>
          <a:p>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6516" y="3060310"/>
            <a:ext cx="6678303" cy="3445808"/>
          </a:xfrm>
          <a:prstGeom prst="rect">
            <a:avLst/>
          </a:prstGeom>
        </p:spPr>
      </p:pic>
    </p:spTree>
    <p:extLst>
      <p:ext uri="{BB962C8B-B14F-4D97-AF65-F5344CB8AC3E}">
        <p14:creationId xmlns:p14="http://schemas.microsoft.com/office/powerpoint/2010/main" val="3559195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风险示例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产品工程</a:t>
            </a:r>
            <a:r>
              <a:rPr lang="en-US" altLang="zh-CN" sz="2800" dirty="0" smtClean="0"/>
              <a:t>——</a:t>
            </a:r>
            <a:r>
              <a:rPr lang="zh-CN" altLang="en-US" sz="2800" dirty="0" smtClean="0"/>
              <a:t>编码和单元测试</a:t>
            </a:r>
            <a:r>
              <a:rPr lang="en-US" altLang="zh-CN" sz="2800" dirty="0" smtClean="0"/>
              <a:t>——</a:t>
            </a:r>
            <a:r>
              <a:rPr lang="zh-CN" altLang="en-US" sz="2800" dirty="0" smtClean="0"/>
              <a:t>编码</a:t>
            </a:r>
            <a:endParaRPr lang="en-US" altLang="zh-CN" sz="2800" dirty="0" smtClean="0"/>
          </a:p>
          <a:p>
            <a:pPr lvl="1"/>
            <a:r>
              <a:rPr lang="zh-CN" altLang="en-US" sz="2800" dirty="0" smtClean="0"/>
              <a:t>实际代码的耦合度高导致测试和维护困难</a:t>
            </a:r>
            <a:endParaRPr lang="en-US" altLang="zh-CN" sz="2800" dirty="0" smtClean="0"/>
          </a:p>
          <a:p>
            <a:r>
              <a:rPr lang="zh-CN" altLang="en-US" sz="2800" dirty="0" smtClean="0"/>
              <a:t>开发环境</a:t>
            </a:r>
            <a:r>
              <a:rPr lang="en-US" altLang="zh-CN" sz="2800" dirty="0" smtClean="0"/>
              <a:t>——</a:t>
            </a:r>
            <a:r>
              <a:rPr lang="zh-CN" altLang="en-US" sz="2800" dirty="0" smtClean="0"/>
              <a:t>管理方法</a:t>
            </a:r>
            <a:r>
              <a:rPr lang="en-US" altLang="zh-CN" sz="2800" dirty="0" smtClean="0"/>
              <a:t>——</a:t>
            </a:r>
            <a:r>
              <a:rPr lang="zh-CN" altLang="en-US" sz="2800" dirty="0" smtClean="0"/>
              <a:t>配置管理</a:t>
            </a:r>
            <a:endParaRPr lang="en-US" altLang="zh-CN" sz="2800" dirty="0" smtClean="0"/>
          </a:p>
          <a:p>
            <a:pPr lvl="1"/>
            <a:r>
              <a:rPr lang="zh-CN" altLang="en-US" sz="2800" dirty="0" smtClean="0"/>
              <a:t>版本控制混乱</a:t>
            </a:r>
            <a:endParaRPr lang="en-US" altLang="zh-CN" sz="2800" dirty="0" smtClean="0"/>
          </a:p>
          <a:p>
            <a:r>
              <a:rPr lang="zh-CN" altLang="en-US" sz="2800" dirty="0" smtClean="0"/>
              <a:t>项目限制</a:t>
            </a:r>
            <a:r>
              <a:rPr lang="en-US" altLang="zh-CN" sz="2800" dirty="0" smtClean="0"/>
              <a:t>——</a:t>
            </a:r>
            <a:r>
              <a:rPr lang="zh-CN" altLang="en-US" sz="2800" dirty="0" smtClean="0"/>
              <a:t>合同</a:t>
            </a:r>
            <a:r>
              <a:rPr lang="en-US" altLang="zh-CN" sz="2800" dirty="0" smtClean="0"/>
              <a:t>——</a:t>
            </a:r>
            <a:r>
              <a:rPr lang="zh-CN" altLang="en-US" sz="2800" dirty="0" smtClean="0"/>
              <a:t>约束条件</a:t>
            </a:r>
            <a:endParaRPr lang="en-US" altLang="zh-CN" sz="2800" dirty="0" smtClean="0"/>
          </a:p>
          <a:p>
            <a:pPr lvl="1"/>
            <a:r>
              <a:rPr lang="zh-CN" altLang="en-US" sz="2800" dirty="0" smtClean="0"/>
              <a:t>合同中的约束条件过于严苛无法实现</a:t>
            </a:r>
            <a:endParaRPr lang="zh-CN" altLang="en-US" sz="2800" dirty="0"/>
          </a:p>
        </p:txBody>
      </p:sp>
    </p:spTree>
    <p:extLst>
      <p:ext uri="{BB962C8B-B14F-4D97-AF65-F5344CB8AC3E}">
        <p14:creationId xmlns:p14="http://schemas.microsoft.com/office/powerpoint/2010/main" val="3270889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成果</a:t>
            </a:r>
            <a:endParaRPr lang="zh-CN" altLang="en-US" dirty="0"/>
          </a:p>
        </p:txBody>
      </p:sp>
      <p:sp>
        <p:nvSpPr>
          <p:cNvPr id="3" name="内容占位符 2"/>
          <p:cNvSpPr>
            <a:spLocks noGrp="1"/>
          </p:cNvSpPr>
          <p:nvPr>
            <p:ph idx="1"/>
          </p:nvPr>
        </p:nvSpPr>
        <p:spPr>
          <a:xfrm>
            <a:off x="677334" y="1550989"/>
            <a:ext cx="8596668" cy="3880773"/>
          </a:xfrm>
        </p:spPr>
        <p:txBody>
          <a:bodyPr>
            <a:normAutofit/>
          </a:bodyPr>
          <a:lstStyle/>
          <a:p>
            <a:r>
              <a:rPr lang="zh-CN" altLang="en-US" sz="2400" dirty="0" smtClean="0"/>
              <a:t>我们仔细对照了三层风险检查表，找出了</a:t>
            </a:r>
            <a:r>
              <a:rPr lang="en-US" altLang="zh-CN" sz="2400" dirty="0" smtClean="0"/>
              <a:t>SPM</a:t>
            </a:r>
            <a:r>
              <a:rPr lang="zh-CN" altLang="en-US" sz="2400" dirty="0" smtClean="0"/>
              <a:t>网站改造项目中存在的风险事件</a:t>
            </a:r>
            <a:endParaRPr lang="zh-CN" altLang="en-US" sz="2400" dirty="0"/>
          </a:p>
        </p:txBody>
      </p:sp>
      <p:pic>
        <p:nvPicPr>
          <p:cNvPr id="4" name="图片 3"/>
          <p:cNvPicPr>
            <a:picLocks noChangeAspect="1"/>
          </p:cNvPicPr>
          <p:nvPr/>
        </p:nvPicPr>
        <p:blipFill>
          <a:blip r:embed="rId2"/>
          <a:stretch>
            <a:fillRect/>
          </a:stretch>
        </p:blipFill>
        <p:spPr>
          <a:xfrm>
            <a:off x="2600564" y="2615396"/>
            <a:ext cx="3943350" cy="3829050"/>
          </a:xfrm>
          <a:prstGeom prst="rect">
            <a:avLst/>
          </a:prstGeom>
        </p:spPr>
      </p:pic>
    </p:spTree>
    <p:extLst>
      <p:ext uri="{BB962C8B-B14F-4D97-AF65-F5344CB8AC3E}">
        <p14:creationId xmlns:p14="http://schemas.microsoft.com/office/powerpoint/2010/main" val="116920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风险排序</a:t>
            </a:r>
            <a:endParaRPr lang="zh-CN" altLang="en-US" dirty="0"/>
          </a:p>
        </p:txBody>
      </p:sp>
      <p:sp>
        <p:nvSpPr>
          <p:cNvPr id="3" name="内容占位符 2"/>
          <p:cNvSpPr>
            <a:spLocks noGrp="1"/>
          </p:cNvSpPr>
          <p:nvPr>
            <p:ph idx="1"/>
          </p:nvPr>
        </p:nvSpPr>
        <p:spPr>
          <a:xfrm>
            <a:off x="677334" y="1508373"/>
            <a:ext cx="8596668" cy="3880773"/>
          </a:xfrm>
        </p:spPr>
        <p:txBody>
          <a:bodyPr>
            <a:normAutofit/>
          </a:bodyPr>
          <a:lstStyle/>
          <a:p>
            <a:pPr marL="342900" lvl="1" indent="-342900"/>
            <a:r>
              <a:rPr lang="zh-CN" altLang="en-US" sz="2400" dirty="0" smtClean="0"/>
              <a:t>风险事件的风险值由可能性和影响共同决定。对于每一个前述风险，我们</a:t>
            </a:r>
            <a:r>
              <a:rPr lang="zh-CN" altLang="en-US" sz="2400" dirty="0"/>
              <a:t>先通过定性的方法确定风险发生概率的定性等级，再通过类访谈的方式将定性等级转换为定量数值</a:t>
            </a:r>
            <a:r>
              <a:rPr lang="zh-CN" altLang="en-US" sz="2400" dirty="0" smtClean="0"/>
              <a:t>。</a:t>
            </a:r>
            <a:endParaRPr lang="en-US" altLang="zh-CN" sz="2400" dirty="0"/>
          </a:p>
        </p:txBody>
      </p:sp>
      <p:pic>
        <p:nvPicPr>
          <p:cNvPr id="5" name="图片 4"/>
          <p:cNvPicPr>
            <a:picLocks noChangeAspect="1"/>
          </p:cNvPicPr>
          <p:nvPr/>
        </p:nvPicPr>
        <p:blipFill>
          <a:blip r:embed="rId2"/>
          <a:stretch>
            <a:fillRect/>
          </a:stretch>
        </p:blipFill>
        <p:spPr>
          <a:xfrm>
            <a:off x="1872163" y="3030705"/>
            <a:ext cx="5495925" cy="1438275"/>
          </a:xfrm>
          <a:prstGeom prst="rect">
            <a:avLst/>
          </a:prstGeom>
        </p:spPr>
      </p:pic>
      <p:pic>
        <p:nvPicPr>
          <p:cNvPr id="6" name="图片 5"/>
          <p:cNvPicPr>
            <a:picLocks noChangeAspect="1"/>
          </p:cNvPicPr>
          <p:nvPr/>
        </p:nvPicPr>
        <p:blipFill>
          <a:blip r:embed="rId3"/>
          <a:stretch>
            <a:fillRect/>
          </a:stretch>
        </p:blipFill>
        <p:spPr>
          <a:xfrm>
            <a:off x="1802981" y="4902950"/>
            <a:ext cx="5629275" cy="1257300"/>
          </a:xfrm>
          <a:prstGeom prst="rect">
            <a:avLst/>
          </a:prstGeom>
        </p:spPr>
      </p:pic>
    </p:spTree>
    <p:extLst>
      <p:ext uri="{BB962C8B-B14F-4D97-AF65-F5344CB8AC3E}">
        <p14:creationId xmlns:p14="http://schemas.microsoft.com/office/powerpoint/2010/main" val="31792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风险排序</a:t>
            </a:r>
            <a:endParaRPr lang="zh-CN" altLang="en-US" dirty="0"/>
          </a:p>
        </p:txBody>
      </p:sp>
      <p:sp>
        <p:nvSpPr>
          <p:cNvPr id="3" name="内容占位符 2"/>
          <p:cNvSpPr>
            <a:spLocks noGrp="1"/>
          </p:cNvSpPr>
          <p:nvPr>
            <p:ph idx="1"/>
          </p:nvPr>
        </p:nvSpPr>
        <p:spPr>
          <a:xfrm>
            <a:off x="677334" y="1567035"/>
            <a:ext cx="8596668" cy="3880773"/>
          </a:xfrm>
        </p:spPr>
        <p:txBody>
          <a:bodyPr>
            <a:normAutofit/>
          </a:bodyPr>
          <a:lstStyle/>
          <a:p>
            <a:pPr marL="342900" lvl="1" indent="-342900"/>
            <a:r>
              <a:rPr lang="zh-CN" altLang="en-US" sz="2400" dirty="0" smtClean="0"/>
              <a:t>风险事件的风险值由可能性和影响共同决定。对于每一个前述风险，我们</a:t>
            </a:r>
            <a:r>
              <a:rPr lang="zh-CN" altLang="en-US" sz="2400" dirty="0"/>
              <a:t>先通过定性的方法确定风险发生概率的定性等级，再通过类访谈的方式将定性等级转换为定量数值。</a:t>
            </a:r>
            <a:endParaRPr lang="en-US" altLang="zh-CN" sz="2400" dirty="0"/>
          </a:p>
          <a:p>
            <a:pPr lvl="1"/>
            <a:r>
              <a:rPr lang="zh-CN" altLang="en-US" sz="2400" dirty="0" smtClean="0"/>
              <a:t>风险事件的风险值排序 </a:t>
            </a:r>
            <a:r>
              <a:rPr lang="en-US" altLang="zh-CN" sz="2400" dirty="0" smtClean="0"/>
              <a:t>Top </a:t>
            </a:r>
            <a:r>
              <a:rPr lang="zh-CN" altLang="en-US" sz="2400" dirty="0" smtClean="0"/>
              <a:t>风险清单</a:t>
            </a:r>
            <a:r>
              <a:rPr lang="en-US" altLang="zh-CN" sz="2400" dirty="0" smtClean="0"/>
              <a:t>(</a:t>
            </a:r>
            <a:r>
              <a:rPr lang="zh-CN" altLang="en-US" sz="2400" dirty="0" smtClean="0"/>
              <a:t>部分</a:t>
            </a:r>
            <a:r>
              <a:rPr lang="en-US" altLang="zh-CN" sz="2400" dirty="0" smtClean="0"/>
              <a:t>)</a:t>
            </a:r>
            <a:r>
              <a:rPr lang="zh-CN" altLang="en-US" sz="2400" dirty="0" smtClean="0"/>
              <a:t>如下</a:t>
            </a:r>
            <a:endParaRPr lang="en-US" altLang="zh-CN" sz="2400" dirty="0" smtClean="0"/>
          </a:p>
        </p:txBody>
      </p:sp>
      <p:pic>
        <p:nvPicPr>
          <p:cNvPr id="4" name="图片 3"/>
          <p:cNvPicPr>
            <a:picLocks noChangeAspect="1"/>
          </p:cNvPicPr>
          <p:nvPr/>
        </p:nvPicPr>
        <p:blipFill>
          <a:blip r:embed="rId2"/>
          <a:stretch>
            <a:fillRect/>
          </a:stretch>
        </p:blipFill>
        <p:spPr>
          <a:xfrm>
            <a:off x="2446780" y="3528351"/>
            <a:ext cx="5057775" cy="2743200"/>
          </a:xfrm>
          <a:prstGeom prst="rect">
            <a:avLst/>
          </a:prstGeom>
        </p:spPr>
      </p:pic>
    </p:spTree>
    <p:extLst>
      <p:ext uri="{BB962C8B-B14F-4D97-AF65-F5344CB8AC3E}">
        <p14:creationId xmlns:p14="http://schemas.microsoft.com/office/powerpoint/2010/main" val="4130504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en-US" altLang="zh-CN" dirty="0"/>
              <a:t>.</a:t>
            </a:r>
            <a:r>
              <a:rPr lang="zh-CN" altLang="en-US" dirty="0" smtClean="0"/>
              <a:t>风险应对策略</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sz="2400" dirty="0" smtClean="0"/>
              <a:t>根据前述的风险排序选取排名前六的风险事件进行策略分析</a:t>
            </a:r>
            <a:endParaRPr lang="en-US" altLang="zh-CN" sz="2400" dirty="0"/>
          </a:p>
          <a:p>
            <a:pPr lvl="1"/>
            <a:r>
              <a:rPr lang="en-US" altLang="zh-CN" sz="2400" dirty="0" smtClean="0"/>
              <a:t>1.</a:t>
            </a:r>
            <a:r>
              <a:rPr lang="zh-CN" altLang="en-US" sz="2400" dirty="0" smtClean="0"/>
              <a:t>管理经验缺乏：我们可以通过学习类似项目例如校务通的管理经验来弥补经验的缺乏</a:t>
            </a:r>
            <a:endParaRPr lang="en-US" altLang="zh-CN" sz="2400" dirty="0" smtClean="0"/>
          </a:p>
          <a:p>
            <a:pPr lvl="1"/>
            <a:r>
              <a:rPr lang="en-US" altLang="zh-CN" sz="2400" dirty="0" smtClean="0"/>
              <a:t>2.</a:t>
            </a:r>
            <a:r>
              <a:rPr lang="zh-CN" altLang="en-US" sz="2400" dirty="0" smtClean="0"/>
              <a:t>文档缺乏，维护人员变更：首先要建立</a:t>
            </a:r>
            <a:r>
              <a:rPr lang="en-US" altLang="zh-CN" sz="2400" dirty="0" smtClean="0"/>
              <a:t>SPM</a:t>
            </a:r>
            <a:r>
              <a:rPr lang="zh-CN" altLang="en-US" sz="2400" dirty="0" smtClean="0"/>
              <a:t>项目程序说明文档。其次要求程序员在编写代码时严格按照编码规范并做好注释，再者要求人员变更时必须有人员相应的文档确认工作的执行。</a:t>
            </a:r>
            <a:endParaRPr lang="en-US" altLang="zh-CN" sz="2400" dirty="0" smtClean="0"/>
          </a:p>
          <a:p>
            <a:pPr lvl="1"/>
            <a:r>
              <a:rPr lang="en-US" altLang="zh-CN" sz="2400" dirty="0" smtClean="0"/>
              <a:t>3.</a:t>
            </a:r>
            <a:r>
              <a:rPr lang="zh-CN" altLang="en-US" sz="2400" dirty="0"/>
              <a:t>开发人员各自的工作时间不可控：项目经理根据团队成员的自由时间合理安排工作</a:t>
            </a:r>
            <a:r>
              <a:rPr lang="zh-CN" altLang="en-US" sz="2400" dirty="0" smtClean="0"/>
              <a:t>计划避免时间不可控</a:t>
            </a:r>
            <a:endParaRPr lang="en-US" altLang="zh-CN" sz="2400" dirty="0" smtClean="0"/>
          </a:p>
          <a:p>
            <a:pPr lvl="1"/>
            <a:endParaRPr lang="en-US" altLang="zh-CN" dirty="0" smtClean="0"/>
          </a:p>
        </p:txBody>
      </p:sp>
    </p:spTree>
    <p:extLst>
      <p:ext uri="{BB962C8B-B14F-4D97-AF65-F5344CB8AC3E}">
        <p14:creationId xmlns:p14="http://schemas.microsoft.com/office/powerpoint/2010/main" val="2653925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147</TotalTime>
  <Words>639</Words>
  <Application>Microsoft Office PowerPoint</Application>
  <PresentationFormat>宽屏</PresentationFormat>
  <Paragraphs>44</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方正姚体</vt:lpstr>
      <vt:lpstr>华文新魏</vt:lpstr>
      <vt:lpstr>宋体</vt:lpstr>
      <vt:lpstr>Arial</vt:lpstr>
      <vt:lpstr>Calibri</vt:lpstr>
      <vt:lpstr>Times New Roman</vt:lpstr>
      <vt:lpstr>Trebuchet MS</vt:lpstr>
      <vt:lpstr>Wingdings 3</vt:lpstr>
      <vt:lpstr>平面</vt:lpstr>
      <vt:lpstr>SPM项目风险计划</vt:lpstr>
      <vt:lpstr>Outline</vt:lpstr>
      <vt:lpstr>0.过程记录</vt:lpstr>
      <vt:lpstr>1.风险事件</vt:lpstr>
      <vt:lpstr>风险示例</vt:lpstr>
      <vt:lpstr>成果</vt:lpstr>
      <vt:lpstr>2.风险排序</vt:lpstr>
      <vt:lpstr>2.风险排序</vt:lpstr>
      <vt:lpstr>3.风险应对策略-1</vt:lpstr>
      <vt:lpstr>3.风险应对策略-2</vt:lpstr>
      <vt:lpstr>Q&amp;A</vt:lpstr>
      <vt:lpstr>谢谢观看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Yahao</dc:creator>
  <cp:lastModifiedBy>Yahao</cp:lastModifiedBy>
  <cp:revision>42</cp:revision>
  <dcterms:created xsi:type="dcterms:W3CDTF">2014-05-12T12:23:03Z</dcterms:created>
  <dcterms:modified xsi:type="dcterms:W3CDTF">2014-05-13T04:58:51Z</dcterms:modified>
</cp:coreProperties>
</file>