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68" r:id="rId16"/>
    <p:sldId id="269" r:id="rId17"/>
    <p:sldId id="270" r:id="rId18"/>
    <p:sldId id="271" r:id="rId19"/>
    <p:sldId id="272" r:id="rId20"/>
    <p:sldId id="276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94" autoAdjust="0"/>
  </p:normalViewPr>
  <p:slideViewPr>
    <p:cSldViewPr>
      <p:cViewPr varScale="1">
        <p:scale>
          <a:sx n="34" d="100"/>
          <a:sy n="34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692CB-E860-45BC-9ABA-E9D2E4B88D05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B0B3D318-FB08-43AD-904C-B9C0D8DB0824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敏捷开发比较迅捷，可以尽早得给出合适的软件原型，更早投入使用。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9CB77-A68E-478E-9D94-4A38BACB2562}" type="parTrans" cxnId="{23451A97-932D-4038-B6A5-141619B63D8B}">
      <dgm:prSet/>
      <dgm:spPr/>
      <dgm:t>
        <a:bodyPr/>
        <a:lstStyle/>
        <a:p>
          <a:endParaRPr lang="zh-CN" altLang="en-US"/>
        </a:p>
      </dgm:t>
    </dgm:pt>
    <dgm:pt modelId="{71128905-0110-4C9B-B24D-1D18D7DA712A}" type="sibTrans" cxnId="{23451A97-932D-4038-B6A5-141619B63D8B}">
      <dgm:prSet/>
      <dgm:spPr/>
      <dgm:t>
        <a:bodyPr/>
        <a:lstStyle/>
        <a:p>
          <a:endParaRPr lang="zh-CN" altLang="en-US"/>
        </a:p>
      </dgm:t>
    </dgm:pt>
    <dgm:pt modelId="{BFE35CBC-9168-4FDA-B691-D935DC350335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敏捷开发包含有可迭代性、可变更性，如果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软件项目管理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这门课程有了新的知识点，可以很好地镶嵌进原来的网站中。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18F9F-B8F6-49C4-8FE2-F9435E26E6A7}" type="parTrans" cxnId="{B1EFDB55-667B-475E-BF2B-580D0010885D}">
      <dgm:prSet/>
      <dgm:spPr/>
      <dgm:t>
        <a:bodyPr/>
        <a:lstStyle/>
        <a:p>
          <a:endParaRPr lang="zh-CN" altLang="en-US"/>
        </a:p>
      </dgm:t>
    </dgm:pt>
    <dgm:pt modelId="{C8C6E712-8696-401C-9793-C361194021D7}" type="sibTrans" cxnId="{B1EFDB55-667B-475E-BF2B-580D0010885D}">
      <dgm:prSet/>
      <dgm:spPr/>
      <dgm:t>
        <a:bodyPr/>
        <a:lstStyle/>
        <a:p>
          <a:endParaRPr lang="zh-CN" altLang="en-US"/>
        </a:p>
      </dgm:t>
    </dgm:pt>
    <dgm:pt modelId="{980EC6D6-DCCC-4DB3-ABF8-9567C22C4C4C}">
      <dgm:prSet custT="1"/>
      <dgm:spPr/>
      <dgm:t>
        <a:bodyPr/>
        <a:lstStyle/>
        <a:p>
          <a:pPr rtl="0"/>
          <a:r>
            <a: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敏捷开发开发周期短，且有保持简单性的特点，很适合类似于</a:t>
          </a:r>
          <a:r>
            <a: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SPM</a:t>
          </a:r>
          <a:r>
            <a: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的中小型项目。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2DAA3-B3D3-4964-BE2F-50164F24F45E}" type="parTrans" cxnId="{F077D321-522C-4FCF-B3E5-28BF06F1F6F7}">
      <dgm:prSet/>
      <dgm:spPr/>
      <dgm:t>
        <a:bodyPr/>
        <a:lstStyle/>
        <a:p>
          <a:endParaRPr lang="zh-CN" altLang="en-US"/>
        </a:p>
      </dgm:t>
    </dgm:pt>
    <dgm:pt modelId="{65ED0AB9-3CCE-44F6-AC75-BD185AB53F26}" type="sibTrans" cxnId="{F077D321-522C-4FCF-B3E5-28BF06F1F6F7}">
      <dgm:prSet/>
      <dgm:spPr/>
      <dgm:t>
        <a:bodyPr/>
        <a:lstStyle/>
        <a:p>
          <a:endParaRPr lang="zh-CN" altLang="en-US"/>
        </a:p>
      </dgm:t>
    </dgm:pt>
    <dgm:pt modelId="{7C41A585-B96E-49EA-8CBC-2F1A2D5234D7}" type="pres">
      <dgm:prSet presAssocID="{742692CB-E860-45BC-9ABA-E9D2E4B88D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21D185-CA15-48F5-8772-DC91FF9EDB35}" type="pres">
      <dgm:prSet presAssocID="{B0B3D318-FB08-43AD-904C-B9C0D8DB0824}" presName="parentText" presStyleLbl="node1" presStyleIdx="0" presStyleCnt="3" custLinFactNeighborX="-2250" custLinFactNeighborY="195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2F9CB4-1086-41EC-AA67-7180ABDF8393}" type="pres">
      <dgm:prSet presAssocID="{71128905-0110-4C9B-B24D-1D18D7DA712A}" presName="spacer" presStyleCnt="0"/>
      <dgm:spPr/>
    </dgm:pt>
    <dgm:pt modelId="{64AF2709-FD5F-422F-A51C-3BE162607296}" type="pres">
      <dgm:prSet presAssocID="{BFE35CBC-9168-4FDA-B691-D935DC350335}" presName="parentText" presStyleLbl="node1" presStyleIdx="1" presStyleCnt="3" custLinFactNeighborX="2830" custLinFactNeighborY="292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C2218-19A7-4657-9685-F36CBE2DC8AD}" type="pres">
      <dgm:prSet presAssocID="{C8C6E712-8696-401C-9793-C361194021D7}" presName="spacer" presStyleCnt="0"/>
      <dgm:spPr/>
    </dgm:pt>
    <dgm:pt modelId="{5AD02D0E-46DC-426F-AA37-00EC48EB3BA7}" type="pres">
      <dgm:prSet presAssocID="{980EC6D6-DCCC-4DB3-ABF8-9567C22C4C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9634E1-B209-4A06-9D3E-348F00DEAE4A}" type="presOf" srcId="{742692CB-E860-45BC-9ABA-E9D2E4B88D05}" destId="{7C41A585-B96E-49EA-8CBC-2F1A2D5234D7}" srcOrd="0" destOrd="0" presId="urn:microsoft.com/office/officeart/2005/8/layout/vList2"/>
    <dgm:cxn modelId="{23451A97-932D-4038-B6A5-141619B63D8B}" srcId="{742692CB-E860-45BC-9ABA-E9D2E4B88D05}" destId="{B0B3D318-FB08-43AD-904C-B9C0D8DB0824}" srcOrd="0" destOrd="0" parTransId="{13E9CB77-A68E-478E-9D94-4A38BACB2562}" sibTransId="{71128905-0110-4C9B-B24D-1D18D7DA712A}"/>
    <dgm:cxn modelId="{761009DE-4EF9-4504-B5C2-1124B23468A5}" type="presOf" srcId="{BFE35CBC-9168-4FDA-B691-D935DC350335}" destId="{64AF2709-FD5F-422F-A51C-3BE162607296}" srcOrd="0" destOrd="0" presId="urn:microsoft.com/office/officeart/2005/8/layout/vList2"/>
    <dgm:cxn modelId="{65C9D82B-1818-46DD-829E-6F985A66D0F1}" type="presOf" srcId="{980EC6D6-DCCC-4DB3-ABF8-9567C22C4C4C}" destId="{5AD02D0E-46DC-426F-AA37-00EC48EB3BA7}" srcOrd="0" destOrd="0" presId="urn:microsoft.com/office/officeart/2005/8/layout/vList2"/>
    <dgm:cxn modelId="{129313B7-7120-41D6-B9B5-3B20B6BABE4D}" type="presOf" srcId="{B0B3D318-FB08-43AD-904C-B9C0D8DB0824}" destId="{7221D185-CA15-48F5-8772-DC91FF9EDB35}" srcOrd="0" destOrd="0" presId="urn:microsoft.com/office/officeart/2005/8/layout/vList2"/>
    <dgm:cxn modelId="{F077D321-522C-4FCF-B3E5-28BF06F1F6F7}" srcId="{742692CB-E860-45BC-9ABA-E9D2E4B88D05}" destId="{980EC6D6-DCCC-4DB3-ABF8-9567C22C4C4C}" srcOrd="2" destOrd="0" parTransId="{FA72DAA3-B3D3-4964-BE2F-50164F24F45E}" sibTransId="{65ED0AB9-3CCE-44F6-AC75-BD185AB53F26}"/>
    <dgm:cxn modelId="{B1EFDB55-667B-475E-BF2B-580D0010885D}" srcId="{742692CB-E860-45BC-9ABA-E9D2E4B88D05}" destId="{BFE35CBC-9168-4FDA-B691-D935DC350335}" srcOrd="1" destOrd="0" parTransId="{C6018F9F-B8F6-49C4-8FE2-F9435E26E6A7}" sibTransId="{C8C6E712-8696-401C-9793-C361194021D7}"/>
    <dgm:cxn modelId="{BDAF5DB3-5E05-4927-BF56-4AAAC62EC54D}" type="presParOf" srcId="{7C41A585-B96E-49EA-8CBC-2F1A2D5234D7}" destId="{7221D185-CA15-48F5-8772-DC91FF9EDB35}" srcOrd="0" destOrd="0" presId="urn:microsoft.com/office/officeart/2005/8/layout/vList2"/>
    <dgm:cxn modelId="{C5A72A05-2F64-4127-ABB0-FA5F21669C4F}" type="presParOf" srcId="{7C41A585-B96E-49EA-8CBC-2F1A2D5234D7}" destId="{B22F9CB4-1086-41EC-AA67-7180ABDF8393}" srcOrd="1" destOrd="0" presId="urn:microsoft.com/office/officeart/2005/8/layout/vList2"/>
    <dgm:cxn modelId="{F7D3BBB0-04EF-4458-BEC6-AC280B428A38}" type="presParOf" srcId="{7C41A585-B96E-49EA-8CBC-2F1A2D5234D7}" destId="{64AF2709-FD5F-422F-A51C-3BE162607296}" srcOrd="2" destOrd="0" presId="urn:microsoft.com/office/officeart/2005/8/layout/vList2"/>
    <dgm:cxn modelId="{537C9ACF-ADAB-4F0B-A44A-5B0785ABB3FA}" type="presParOf" srcId="{7C41A585-B96E-49EA-8CBC-2F1A2D5234D7}" destId="{80AC2218-19A7-4657-9685-F36CBE2DC8AD}" srcOrd="3" destOrd="0" presId="urn:microsoft.com/office/officeart/2005/8/layout/vList2"/>
    <dgm:cxn modelId="{D4EC2C0F-ECB5-495E-A6AF-5AECE683E5B2}" type="presParOf" srcId="{7C41A585-B96E-49EA-8CBC-2F1A2D5234D7}" destId="{5AD02D0E-46DC-426F-AA37-00EC48EB3B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10086-845F-43FF-8018-1C358516B96E}" type="doc">
      <dgm:prSet loTypeId="urn:microsoft.com/office/officeart/2005/8/layout/process4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zh-CN" altLang="en-US"/>
        </a:p>
      </dgm:t>
    </dgm:pt>
    <dgm:pt modelId="{25917653-E226-49A1-8135-E94480EBDF14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、开发出一个可用的网站首页并对之进行测试</a:t>
          </a:r>
          <a:endParaRPr lang="zh-CN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B58563-2654-4689-9148-925DC1887FCB}" type="parTrans" cxnId="{EA62ACC3-5E5A-4C4E-863F-17B6DA237112}">
      <dgm:prSet/>
      <dgm:spPr/>
      <dgm:t>
        <a:bodyPr/>
        <a:lstStyle/>
        <a:p>
          <a:endParaRPr lang="zh-CN" altLang="en-US"/>
        </a:p>
      </dgm:t>
    </dgm:pt>
    <dgm:pt modelId="{2740A9B0-E6AB-4338-8D61-84FB3EE0DA66}" type="sibTrans" cxnId="{EA62ACC3-5E5A-4C4E-863F-17B6DA237112}">
      <dgm:prSet/>
      <dgm:spPr/>
      <dgm:t>
        <a:bodyPr/>
        <a:lstStyle/>
        <a:p>
          <a:endParaRPr lang="zh-CN" altLang="en-US"/>
        </a:p>
      </dgm:t>
    </dgm:pt>
    <dgm:pt modelId="{98200AB5-F4AA-441B-BA61-89BC8ECB3E34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、依次开发首页左侧的迭代部分，包括</a:t>
          </a:r>
          <a:r>
            <a:rPr 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“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课程介绍，课程内容，课程实践，教学团队</a:t>
          </a:r>
          <a:r>
            <a:rPr 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并将其嵌入主页链接中，对之进行测试。</a:t>
          </a:r>
          <a:endParaRPr lang="zh-CN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C2EF06-CD6C-498D-AA5C-4DFAED61AE6B}" type="parTrans" cxnId="{95003D2A-8A03-469F-A3CA-C231C5B10553}">
      <dgm:prSet/>
      <dgm:spPr/>
      <dgm:t>
        <a:bodyPr/>
        <a:lstStyle/>
        <a:p>
          <a:endParaRPr lang="zh-CN" altLang="en-US"/>
        </a:p>
      </dgm:t>
    </dgm:pt>
    <dgm:pt modelId="{B989EDAD-96B4-4919-BC79-A7EF659DFD9A}" type="sibTrans" cxnId="{95003D2A-8A03-469F-A3CA-C231C5B10553}">
      <dgm:prSet/>
      <dgm:spPr/>
      <dgm:t>
        <a:bodyPr/>
        <a:lstStyle/>
        <a:p>
          <a:endParaRPr lang="zh-CN" altLang="en-US"/>
        </a:p>
      </dgm:t>
    </dgm:pt>
    <dgm:pt modelId="{4881C0AB-E853-451A-854B-D2693198EA05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、依次开发首页上部的迭代部分，包括“行业信息，下载区，成绩查询，留言板，网上测试，联系我们”并将其嵌入主页链接中，对之进行测试。</a:t>
          </a:r>
          <a:endParaRPr lang="zh-CN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183388-D645-4841-A2B4-8DF95B299208}" type="parTrans" cxnId="{697BC84D-B503-4325-BA85-07AFA95C1AD1}">
      <dgm:prSet/>
      <dgm:spPr/>
      <dgm:t>
        <a:bodyPr/>
        <a:lstStyle/>
        <a:p>
          <a:endParaRPr lang="zh-CN" altLang="en-US"/>
        </a:p>
      </dgm:t>
    </dgm:pt>
    <dgm:pt modelId="{D73011E1-4693-468E-B9D4-49632F818719}" type="sibTrans" cxnId="{697BC84D-B503-4325-BA85-07AFA95C1AD1}">
      <dgm:prSet/>
      <dgm:spPr/>
      <dgm:t>
        <a:bodyPr/>
        <a:lstStyle/>
        <a:p>
          <a:endParaRPr lang="zh-CN" altLang="en-US"/>
        </a:p>
      </dgm:t>
    </dgm:pt>
    <dgm:pt modelId="{CB4E16B5-0E6A-42D5-94B3-B6FD8A94B27F}" type="pres">
      <dgm:prSet presAssocID="{FDD10086-845F-43FF-8018-1C358516B9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BAA2B3-9CFE-413C-B39B-78F0E6DF3754}" type="pres">
      <dgm:prSet presAssocID="{4881C0AB-E853-451A-854B-D2693198EA05}" presName="boxAndChildren" presStyleCnt="0"/>
      <dgm:spPr/>
    </dgm:pt>
    <dgm:pt modelId="{8238274C-AC53-4D29-A9F9-94EBD634ED0D}" type="pres">
      <dgm:prSet presAssocID="{4881C0AB-E853-451A-854B-D2693198EA05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9CC026D4-6E50-4ECA-9ECD-76D393E68C7B}" type="pres">
      <dgm:prSet presAssocID="{B989EDAD-96B4-4919-BC79-A7EF659DFD9A}" presName="sp" presStyleCnt="0"/>
      <dgm:spPr/>
    </dgm:pt>
    <dgm:pt modelId="{074264CB-8621-49E0-A836-3E69A1659871}" type="pres">
      <dgm:prSet presAssocID="{98200AB5-F4AA-441B-BA61-89BC8ECB3E34}" presName="arrowAndChildren" presStyleCnt="0"/>
      <dgm:spPr/>
    </dgm:pt>
    <dgm:pt modelId="{3D20FA3C-9E8E-4885-8487-F50BFB4111A6}" type="pres">
      <dgm:prSet presAssocID="{98200AB5-F4AA-441B-BA61-89BC8ECB3E34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3BD40E61-FE2B-4A12-B3F3-563EB35E6F31}" type="pres">
      <dgm:prSet presAssocID="{2740A9B0-E6AB-4338-8D61-84FB3EE0DA66}" presName="sp" presStyleCnt="0"/>
      <dgm:spPr/>
    </dgm:pt>
    <dgm:pt modelId="{E6DB4B62-3076-48AB-9DCA-C65366C8B6EE}" type="pres">
      <dgm:prSet presAssocID="{25917653-E226-49A1-8135-E94480EBDF14}" presName="arrowAndChildren" presStyleCnt="0"/>
      <dgm:spPr/>
    </dgm:pt>
    <dgm:pt modelId="{18CC25F4-10E4-4728-81E5-6CEC8C07D150}" type="pres">
      <dgm:prSet presAssocID="{25917653-E226-49A1-8135-E94480EBDF14}" presName="parentTextArrow" presStyleLbl="node1" presStyleIdx="2" presStyleCnt="3" custLinFactNeighborX="1754" custLinFactNeighborY="-47"/>
      <dgm:spPr/>
      <dgm:t>
        <a:bodyPr/>
        <a:lstStyle/>
        <a:p>
          <a:endParaRPr lang="zh-CN" altLang="en-US"/>
        </a:p>
      </dgm:t>
    </dgm:pt>
  </dgm:ptLst>
  <dgm:cxnLst>
    <dgm:cxn modelId="{EA62ACC3-5E5A-4C4E-863F-17B6DA237112}" srcId="{FDD10086-845F-43FF-8018-1C358516B96E}" destId="{25917653-E226-49A1-8135-E94480EBDF14}" srcOrd="0" destOrd="0" parTransId="{DEB58563-2654-4689-9148-925DC1887FCB}" sibTransId="{2740A9B0-E6AB-4338-8D61-84FB3EE0DA66}"/>
    <dgm:cxn modelId="{C9B0970D-7913-4AA2-9C87-635C8A16A5B6}" type="presOf" srcId="{98200AB5-F4AA-441B-BA61-89BC8ECB3E34}" destId="{3D20FA3C-9E8E-4885-8487-F50BFB4111A6}" srcOrd="0" destOrd="0" presId="urn:microsoft.com/office/officeart/2005/8/layout/process4"/>
    <dgm:cxn modelId="{697BC84D-B503-4325-BA85-07AFA95C1AD1}" srcId="{FDD10086-845F-43FF-8018-1C358516B96E}" destId="{4881C0AB-E853-451A-854B-D2693198EA05}" srcOrd="2" destOrd="0" parTransId="{68183388-D645-4841-A2B4-8DF95B299208}" sibTransId="{D73011E1-4693-468E-B9D4-49632F818719}"/>
    <dgm:cxn modelId="{95003D2A-8A03-469F-A3CA-C231C5B10553}" srcId="{FDD10086-845F-43FF-8018-1C358516B96E}" destId="{98200AB5-F4AA-441B-BA61-89BC8ECB3E34}" srcOrd="1" destOrd="0" parTransId="{F2C2EF06-CD6C-498D-AA5C-4DFAED61AE6B}" sibTransId="{B989EDAD-96B4-4919-BC79-A7EF659DFD9A}"/>
    <dgm:cxn modelId="{F1EA0B2C-E60B-4E30-84EF-F0643BD00D85}" type="presOf" srcId="{4881C0AB-E853-451A-854B-D2693198EA05}" destId="{8238274C-AC53-4D29-A9F9-94EBD634ED0D}" srcOrd="0" destOrd="0" presId="urn:microsoft.com/office/officeart/2005/8/layout/process4"/>
    <dgm:cxn modelId="{E8E257CB-FA4F-4A0C-9D06-223372147DF6}" type="presOf" srcId="{25917653-E226-49A1-8135-E94480EBDF14}" destId="{18CC25F4-10E4-4728-81E5-6CEC8C07D150}" srcOrd="0" destOrd="0" presId="urn:microsoft.com/office/officeart/2005/8/layout/process4"/>
    <dgm:cxn modelId="{DBD4E4C2-C06F-4654-BAE9-BCEFE54A31BA}" type="presOf" srcId="{FDD10086-845F-43FF-8018-1C358516B96E}" destId="{CB4E16B5-0E6A-42D5-94B3-B6FD8A94B27F}" srcOrd="0" destOrd="0" presId="urn:microsoft.com/office/officeart/2005/8/layout/process4"/>
    <dgm:cxn modelId="{66E6FA50-3B04-4633-B3C0-5FFA3DA1668E}" type="presParOf" srcId="{CB4E16B5-0E6A-42D5-94B3-B6FD8A94B27F}" destId="{19BAA2B3-9CFE-413C-B39B-78F0E6DF3754}" srcOrd="0" destOrd="0" presId="urn:microsoft.com/office/officeart/2005/8/layout/process4"/>
    <dgm:cxn modelId="{5BAC5E14-6797-49C5-87C8-08EE92742609}" type="presParOf" srcId="{19BAA2B3-9CFE-413C-B39B-78F0E6DF3754}" destId="{8238274C-AC53-4D29-A9F9-94EBD634ED0D}" srcOrd="0" destOrd="0" presId="urn:microsoft.com/office/officeart/2005/8/layout/process4"/>
    <dgm:cxn modelId="{D272A625-B7E0-4AA8-9A87-C9C02B6D2711}" type="presParOf" srcId="{CB4E16B5-0E6A-42D5-94B3-B6FD8A94B27F}" destId="{9CC026D4-6E50-4ECA-9ECD-76D393E68C7B}" srcOrd="1" destOrd="0" presId="urn:microsoft.com/office/officeart/2005/8/layout/process4"/>
    <dgm:cxn modelId="{32CC51FD-5ADF-4D1B-A136-624167AF6FBF}" type="presParOf" srcId="{CB4E16B5-0E6A-42D5-94B3-B6FD8A94B27F}" destId="{074264CB-8621-49E0-A836-3E69A1659871}" srcOrd="2" destOrd="0" presId="urn:microsoft.com/office/officeart/2005/8/layout/process4"/>
    <dgm:cxn modelId="{A28E8E58-23DF-46F1-AE0F-7FCDC8638542}" type="presParOf" srcId="{074264CB-8621-49E0-A836-3E69A1659871}" destId="{3D20FA3C-9E8E-4885-8487-F50BFB4111A6}" srcOrd="0" destOrd="0" presId="urn:microsoft.com/office/officeart/2005/8/layout/process4"/>
    <dgm:cxn modelId="{8F2865F0-C803-472D-880B-75B6F49E273C}" type="presParOf" srcId="{CB4E16B5-0E6A-42D5-94B3-B6FD8A94B27F}" destId="{3BD40E61-FE2B-4A12-B3F3-563EB35E6F31}" srcOrd="3" destOrd="0" presId="urn:microsoft.com/office/officeart/2005/8/layout/process4"/>
    <dgm:cxn modelId="{22CD34A7-C94A-4602-AC9B-4C668FD15463}" type="presParOf" srcId="{CB4E16B5-0E6A-42D5-94B3-B6FD8A94B27F}" destId="{E6DB4B62-3076-48AB-9DCA-C65366C8B6EE}" srcOrd="4" destOrd="0" presId="urn:microsoft.com/office/officeart/2005/8/layout/process4"/>
    <dgm:cxn modelId="{81A62D49-5E5E-48E2-8CEA-9F901724492B}" type="presParOf" srcId="{E6DB4B62-3076-48AB-9DCA-C65366C8B6EE}" destId="{18CC25F4-10E4-4728-81E5-6CEC8C07D1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D185-CA15-48F5-8772-DC91FF9EDB35}">
      <dsp:nvSpPr>
        <dsp:cNvPr id="0" name=""/>
        <dsp:cNvSpPr/>
      </dsp:nvSpPr>
      <dsp:spPr>
        <a:xfrm>
          <a:off x="0" y="3119"/>
          <a:ext cx="7632848" cy="1551349"/>
        </a:xfrm>
        <a:prstGeom prst="roundRect">
          <a:avLst/>
        </a:prstGeom>
        <a:gradFill rotWithShape="0">
          <a:gsLst>
            <a:gs pos="28000">
              <a:schemeClr val="accent2">
                <a:shade val="50000"/>
                <a:hueOff val="0"/>
                <a:satOff val="0"/>
                <a:lumOff val="0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敏捷开发比较迅捷，可以尽早得给出合适的软件原型，更早投入使用。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731" y="78850"/>
        <a:ext cx="7481386" cy="1399887"/>
      </dsp:txXfrm>
    </dsp:sp>
    <dsp:sp modelId="{64AF2709-FD5F-422F-A51C-3BE162607296}">
      <dsp:nvSpPr>
        <dsp:cNvPr id="0" name=""/>
        <dsp:cNvSpPr/>
      </dsp:nvSpPr>
      <dsp:spPr>
        <a:xfrm>
          <a:off x="0" y="1568268"/>
          <a:ext cx="7632848" cy="1551349"/>
        </a:xfrm>
        <a:prstGeom prst="roundRect">
          <a:avLst/>
        </a:prstGeom>
        <a:gradFill rotWithShape="0">
          <a:gsLst>
            <a:gs pos="28000">
              <a:schemeClr val="accent2">
                <a:shade val="50000"/>
                <a:hueOff val="193804"/>
                <a:satOff val="23896"/>
                <a:lumOff val="27157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2">
                <a:shade val="50000"/>
                <a:hueOff val="193804"/>
                <a:satOff val="23896"/>
                <a:lumOff val="27157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敏捷开发包含有可迭代性、可变更性，如果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软件项目管理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这门课程有了新的知识点，可以很好地镶嵌进原来的网站中。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731" y="1643999"/>
        <a:ext cx="7481386" cy="1399887"/>
      </dsp:txXfrm>
    </dsp:sp>
    <dsp:sp modelId="{5AD02D0E-46DC-426F-AA37-00EC48EB3BA7}">
      <dsp:nvSpPr>
        <dsp:cNvPr id="0" name=""/>
        <dsp:cNvSpPr/>
      </dsp:nvSpPr>
      <dsp:spPr>
        <a:xfrm>
          <a:off x="0" y="3128506"/>
          <a:ext cx="7632848" cy="1551349"/>
        </a:xfrm>
        <a:prstGeom prst="roundRect">
          <a:avLst/>
        </a:prstGeom>
        <a:gradFill rotWithShape="0">
          <a:gsLst>
            <a:gs pos="28000">
              <a:schemeClr val="accent2">
                <a:shade val="50000"/>
                <a:hueOff val="193804"/>
                <a:satOff val="23896"/>
                <a:lumOff val="27157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2">
                <a:shade val="50000"/>
                <a:hueOff val="193804"/>
                <a:satOff val="23896"/>
                <a:lumOff val="27157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敏捷开发开发周期短，且有保持简单性的特点，很适合类似于</a:t>
          </a:r>
          <a:r>
            <a:rPr 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SPM</a:t>
          </a:r>
          <a:r>
            <a:rPr 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的中小型项目。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731" y="3204237"/>
        <a:ext cx="7481386" cy="1399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8274C-AC53-4D29-A9F9-94EBD634ED0D}">
      <dsp:nvSpPr>
        <dsp:cNvPr id="0" name=""/>
        <dsp:cNvSpPr/>
      </dsp:nvSpPr>
      <dsp:spPr>
        <a:xfrm>
          <a:off x="0" y="4065317"/>
          <a:ext cx="8208912" cy="133432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、依次开发首页上部的迭代部分，包括“行业信息，下载区，成绩查询，留言板，网上测试，联系我们”并将其嵌入主页链接中，对之进行测试。</a:t>
          </a:r>
          <a:endParaRPr lang="zh-CN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65317"/>
        <a:ext cx="8208912" cy="1334327"/>
      </dsp:txXfrm>
    </dsp:sp>
    <dsp:sp modelId="{3D20FA3C-9E8E-4885-8487-F50BFB4111A6}">
      <dsp:nvSpPr>
        <dsp:cNvPr id="0" name=""/>
        <dsp:cNvSpPr/>
      </dsp:nvSpPr>
      <dsp:spPr>
        <a:xfrm rot="10800000">
          <a:off x="0" y="2033136"/>
          <a:ext cx="8208912" cy="2052196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、依次开发首页左侧的迭代部分，包括</a:t>
          </a:r>
          <a:r>
            <a:rPr lang="en-US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“</a:t>
          </a:r>
          <a:r>
            <a:rPr lang="zh-CN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课程介绍，课程内容，课程实践，教学团队</a:t>
          </a:r>
          <a:r>
            <a:rPr lang="en-US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zh-CN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并将其嵌入主页链接中，对之进行测试。</a:t>
          </a:r>
          <a:endParaRPr lang="zh-CN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2033136"/>
        <a:ext cx="8208912" cy="1333455"/>
      </dsp:txXfrm>
    </dsp:sp>
    <dsp:sp modelId="{18CC25F4-10E4-4728-81E5-6CEC8C07D150}">
      <dsp:nvSpPr>
        <dsp:cNvPr id="0" name=""/>
        <dsp:cNvSpPr/>
      </dsp:nvSpPr>
      <dsp:spPr>
        <a:xfrm rot="10800000">
          <a:off x="0" y="0"/>
          <a:ext cx="8208912" cy="2052196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sz="2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、开发出一个可用的网站首页并对之进行测试</a:t>
          </a:r>
          <a:endParaRPr lang="zh-CN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0"/>
        <a:ext cx="8208912" cy="133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959A6-9921-4398-AEC4-0E0F0EC126F0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6535-F2D0-453E-A1AA-EBF294A44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敏捷方法的基本原则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客户参与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客户应该在开发过程中始终紧密参与其中。他们的作用是提供和排序新系统的需求并评估系统的反复。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增量式移交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软件已增量的方式进行开发，客户指定在每个增量中将要包含的需求。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人非过程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开发团队的技术应该得到承认和发扬。团队成员应该保持他们的自己的工作风格，不落俗套。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接受变更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预计系统需求的变更，并设计系统使之适应这些变更。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保持简单性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致力于所开发的软件和开发过程的简单性。只要可能，就积极的去降低系统中的复杂性。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5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项目是一个中小型的课程网站管理项目，这个项目旨在建立一个方便实用的网站，用来介绍有关于《软件项目管理》这门课程一些基本知识。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我们采用敏捷开发的原因在于：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敏捷开发比较迅捷，可以尽早得给出合适的软件原型，更早投入使用。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敏捷开发包含有可迭代性、可变更性，如果《软件项目管理》这门课程有了新的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点，可以很好地镶嵌进原来的网站中。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敏捷开发开发周期短，且有保持简单性的特点，很适合类似于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的中小型项目。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敏捷开发的两个关键因素在于快速开发和周期迭代。因此将敏捷开发分解为多个迭代部分是必不可少的。</a:t>
            </a:r>
            <a:endParaRPr lang="en-US" altLang="zh-CN" dirty="0" smtClean="0"/>
          </a:p>
          <a:p>
            <a:r>
              <a:rPr lang="zh-CN" altLang="zh-CN" dirty="0" smtClean="0"/>
              <a:t>这个环节，我们将用权重点来衡量各个迭代部分的比重，统计出总的需时。</a:t>
            </a:r>
          </a:p>
          <a:p>
            <a:r>
              <a:rPr lang="zh-CN" altLang="zh-CN" dirty="0" smtClean="0"/>
              <a:t>我们使用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个权重点数据：</a:t>
            </a:r>
            <a:r>
              <a:rPr lang="en-US" altLang="zh-CN" dirty="0" smtClean="0"/>
              <a:t>0.5</a:t>
            </a:r>
            <a:r>
              <a:rPr lang="zh-CN" altLang="zh-CN" dirty="0" smtClean="0"/>
              <a:t>代表半日；</a:t>
            </a:r>
            <a:r>
              <a:rPr lang="en-US" altLang="zh-CN" dirty="0" smtClean="0"/>
              <a:t>1</a:t>
            </a:r>
            <a:r>
              <a:rPr lang="zh-CN" altLang="zh-CN" dirty="0" smtClean="0"/>
              <a:t>代表一日。</a:t>
            </a:r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种权重点类型：构建权重点——迭代部分的初始构建；嵌入权重点——迭代部分被嵌入</a:t>
            </a:r>
            <a:r>
              <a:rPr lang="en-US" altLang="zh-CN" dirty="0" smtClean="0"/>
              <a:t>SPM</a:t>
            </a:r>
            <a:r>
              <a:rPr lang="zh-CN" altLang="zh-CN" dirty="0" smtClean="0"/>
              <a:t>网站首页的链接中；测试权重点——迭代部分的测试。</a:t>
            </a:r>
          </a:p>
          <a:p>
            <a:r>
              <a:rPr lang="zh-CN" altLang="zh-CN" dirty="0" smtClean="0"/>
              <a:t>例如，</a:t>
            </a:r>
            <a:r>
              <a:rPr lang="en-US" altLang="zh-CN" dirty="0" smtClean="0"/>
              <a:t>SPM</a:t>
            </a:r>
            <a:r>
              <a:rPr lang="zh-CN" altLang="zh-CN" dirty="0" smtClean="0"/>
              <a:t>中的“课程介绍”这一部分，我们给了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个权重点，分别是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个构建权重点，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个嵌入权重点和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个测试权重点。</a:t>
            </a:r>
          </a:p>
          <a:p>
            <a:r>
              <a:rPr lang="zh-CN" altLang="zh-CN" dirty="0" smtClean="0"/>
              <a:t>整个</a:t>
            </a:r>
            <a:r>
              <a:rPr lang="en-US" altLang="zh-CN" dirty="0" smtClean="0"/>
              <a:t>SPM</a:t>
            </a:r>
            <a:r>
              <a:rPr lang="zh-CN" altLang="zh-CN" dirty="0" smtClean="0"/>
              <a:t>项目，我们按照老师给的需求文档和具体的情况分为了</a:t>
            </a:r>
            <a:r>
              <a:rPr lang="en-US" altLang="zh-CN" dirty="0" smtClean="0"/>
              <a:t>11</a:t>
            </a:r>
            <a:r>
              <a:rPr lang="zh-CN" altLang="zh-CN" dirty="0" smtClean="0"/>
              <a:t>个 迭代部分。具体情况请参照文档“</a:t>
            </a:r>
            <a:r>
              <a:rPr lang="en-US" altLang="zh-CN" dirty="0" smtClean="0"/>
              <a:t>BUPTSSE03-</a:t>
            </a:r>
            <a:r>
              <a:rPr lang="zh-CN" altLang="zh-CN" dirty="0" smtClean="0"/>
              <a:t>权重划分”。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请参看文档“</a:t>
            </a:r>
            <a:r>
              <a:rPr lang="en-US" altLang="zh-CN" dirty="0" smtClean="0"/>
              <a:t>BUPTSSE03-</a:t>
            </a:r>
            <a:r>
              <a:rPr lang="zh-CN" altLang="zh-CN" dirty="0" smtClean="0"/>
              <a:t>计划管理”。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8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请参看文档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“BUPTSSE03-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更多的测试信息请在“</a:t>
            </a:r>
            <a:r>
              <a:rPr lang="en-US" altLang="zh-CN" dirty="0" smtClean="0"/>
              <a:t>BUPTSSE03-</a:t>
            </a:r>
            <a:r>
              <a:rPr lang="zh-CN" altLang="zh-CN" dirty="0" smtClean="0"/>
              <a:t>性能测试”文件夹中查看。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请参看文档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“BUPTSSE03-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总结报告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535-F2D0-453E-A1AA-EBF294A441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1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6F69E8-9E02-464C-92B8-167178746CC5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162F0F-C847-4620-9492-61A6ECDFB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生存期模型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3438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李润 覃小秦 李登辉 蔡正翀 陈春斌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1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计划管理</a:t>
            </a:r>
            <a:b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8136904" cy="48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迭代部分的开发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77637292"/>
              </p:ext>
            </p:extLst>
          </p:nvPr>
        </p:nvGraphicFramePr>
        <p:xfrm>
          <a:off x="539552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3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迭代部分的开发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00808"/>
            <a:ext cx="820891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4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迭代部分的开发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80648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迭代部分的开发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0648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36904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LoadRunner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做项目测试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79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开发需要做不少的测试工作，为了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的测试工作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LoadRunner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项目进行测试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。因为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我们划分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个迭代部分，所以测试总共包括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个阶段性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个总测试，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下面我们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会给出一个阶段性测试的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3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36904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项目测试例子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77686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36904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项目测试</a:t>
            </a:r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400706"/>
            <a:ext cx="7704856" cy="519664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400705"/>
            <a:ext cx="7704856" cy="51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88639"/>
            <a:ext cx="7776864" cy="65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0486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2736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zh-CN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生存期模型的选择</a:t>
            </a:r>
            <a:r>
              <a:rPr lang="zh-CN" altLang="zh-CN" sz="4800" dirty="0"/>
              <a:t/>
            </a:r>
            <a:br>
              <a:rPr lang="zh-CN" altLang="zh-CN" sz="48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47664" y="2636912"/>
            <a:ext cx="6400800" cy="3474720"/>
          </a:xfrm>
        </p:spPr>
        <p:txBody>
          <a:bodyPr>
            <a:normAutofit/>
          </a:bodyPr>
          <a:lstStyle/>
          <a:p>
            <a:pPr marL="788670" indent="-742950">
              <a:buClrTx/>
              <a:buFont typeface="+mj-lt"/>
              <a:buAutoNum type="arabicPeriod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88670" indent="-742950">
              <a:buClrTx/>
              <a:buFont typeface="+mj-lt"/>
              <a:buAutoNum type="arabicPeriod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采用敏捷开发的原因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3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提交成果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600037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向客户提交最后完成的项目。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8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6369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谢谢观看！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15616" y="2204864"/>
            <a:ext cx="6400800" cy="3474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客户参与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增量式移交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人非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接受变更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保持简单性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" indent="0">
              <a:buNone/>
            </a:pP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5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采用敏捷开发的原因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13487176"/>
              </p:ext>
            </p:extLst>
          </p:nvPr>
        </p:nvGraphicFramePr>
        <p:xfrm>
          <a:off x="899592" y="1844824"/>
          <a:ext cx="763284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95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SPM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15616" y="1844824"/>
            <a:ext cx="7128792" cy="3834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权重点衡量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构建权重点——迭代部分的初始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嵌入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权重点——迭代部分被嵌入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SPM     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网站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首页的链接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权重点——迭代部分的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计划管理</a:t>
            </a:r>
            <a:b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31640" y="2204864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 smtClean="0"/>
              <a:t>   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SPM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进行了分解之后，就要开始对每个迭代部分做开发了，为了方面管理，我们根据权重划分和用时需求对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SPM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项目的开发用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做了一个简单的计划管理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96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计划管理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7992888" cy="47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计划管理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352928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计划管理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424936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5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309</TotalTime>
  <Words>889</Words>
  <Application>Microsoft Office PowerPoint</Application>
  <PresentationFormat>全屏显示(4:3)</PresentationFormat>
  <Paragraphs>75</Paragraphs>
  <Slides>21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气流</vt:lpstr>
      <vt:lpstr>SPM生存期模型</vt:lpstr>
      <vt:lpstr>生存期模型的选择 </vt:lpstr>
      <vt:lpstr>敏捷开发</vt:lpstr>
      <vt:lpstr>采用敏捷开发的原因</vt:lpstr>
      <vt:lpstr>SPM分解</vt:lpstr>
      <vt:lpstr>Project计划管理 </vt:lpstr>
      <vt:lpstr>Project计划管理 </vt:lpstr>
      <vt:lpstr>Project计划管理 </vt:lpstr>
      <vt:lpstr>Project计划管理 </vt:lpstr>
      <vt:lpstr>Project计划管理 </vt:lpstr>
      <vt:lpstr>迭代部分的开发 </vt:lpstr>
      <vt:lpstr>迭代部分的开发 </vt:lpstr>
      <vt:lpstr>迭代部分的开发 </vt:lpstr>
      <vt:lpstr>迭代部分的开发 </vt:lpstr>
      <vt:lpstr>使用LoadRunner做项目测试  </vt:lpstr>
      <vt:lpstr>项目测试例子  </vt:lpstr>
      <vt:lpstr>项目测试例子  </vt:lpstr>
      <vt:lpstr>PowerPoint 演示文稿</vt:lpstr>
      <vt:lpstr>PowerPoint 演示文稿</vt:lpstr>
      <vt:lpstr>提交成果  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</dc:creator>
  <cp:lastModifiedBy>think</cp:lastModifiedBy>
  <cp:revision>22</cp:revision>
  <dcterms:created xsi:type="dcterms:W3CDTF">2014-03-10T11:25:14Z</dcterms:created>
  <dcterms:modified xsi:type="dcterms:W3CDTF">2014-04-01T15:39:22Z</dcterms:modified>
</cp:coreProperties>
</file>