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61"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8FAB0E-1663-8E4C-83CC-C5E94D55F8C9}" type="datetimeFigureOut">
              <a:rPr lang="en-US" smtClean="0"/>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206733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FAB0E-1663-8E4C-83CC-C5E94D55F8C9}" type="datetimeFigureOut">
              <a:rPr lang="en-US" smtClean="0"/>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80743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FAB0E-1663-8E4C-83CC-C5E94D55F8C9}" type="datetimeFigureOut">
              <a:rPr lang="en-US" smtClean="0"/>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47409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FAB0E-1663-8E4C-83CC-C5E94D55F8C9}" type="datetimeFigureOut">
              <a:rPr lang="en-US" smtClean="0"/>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71705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FAB0E-1663-8E4C-83CC-C5E94D55F8C9}" type="datetimeFigureOut">
              <a:rPr lang="en-US" smtClean="0"/>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2972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8FAB0E-1663-8E4C-83CC-C5E94D55F8C9}" type="datetimeFigureOut">
              <a:rPr lang="en-US" smtClean="0"/>
              <a:t>7/29/16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377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8FAB0E-1663-8E4C-83CC-C5E94D55F8C9}" type="datetimeFigureOut">
              <a:rPr lang="en-US" smtClean="0"/>
              <a:t>7/29/16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25819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8FAB0E-1663-8E4C-83CC-C5E94D55F8C9}" type="datetimeFigureOut">
              <a:rPr lang="en-US" smtClean="0"/>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5571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FAB0E-1663-8E4C-83CC-C5E94D55F8C9}" type="datetimeFigureOut">
              <a:rPr lang="en-US" smtClean="0"/>
              <a:t>7/29/16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85508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8FAB0E-1663-8E4C-83CC-C5E94D55F8C9}" type="datetimeFigureOut">
              <a:rPr lang="en-US" smtClean="0"/>
              <a:t>7/29/16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24815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8FAB0E-1663-8E4C-83CC-C5E94D55F8C9}" type="datetimeFigureOut">
              <a:rPr lang="en-US" smtClean="0"/>
              <a:t>7/29/16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B42B5-131E-7049-9FF3-FC79E7765938}" type="slidenum">
              <a:rPr lang="en-US" smtClean="0"/>
              <a:t>‹#›</a:t>
            </a:fld>
            <a:endParaRPr lang="en-US"/>
          </a:p>
        </p:txBody>
      </p:sp>
    </p:spTree>
    <p:extLst>
      <p:ext uri="{BB962C8B-B14F-4D97-AF65-F5344CB8AC3E}">
        <p14:creationId xmlns:p14="http://schemas.microsoft.com/office/powerpoint/2010/main" val="11905701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FAB0E-1663-8E4C-83CC-C5E94D55F8C9}" type="datetimeFigureOut">
              <a:rPr lang="en-US" smtClean="0"/>
              <a:t>7/29/16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B42B5-131E-7049-9FF3-FC79E7765938}" type="slidenum">
              <a:rPr lang="en-US" smtClean="0"/>
              <a:t>‹#›</a:t>
            </a:fld>
            <a:endParaRPr lang="en-US"/>
          </a:p>
        </p:txBody>
      </p:sp>
    </p:spTree>
    <p:extLst>
      <p:ext uri="{BB962C8B-B14F-4D97-AF65-F5344CB8AC3E}">
        <p14:creationId xmlns:p14="http://schemas.microsoft.com/office/powerpoint/2010/main" val="75692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Mining Rising Star in Academic Graph</a:t>
            </a:r>
            <a:endParaRPr lang="en-US" dirty="0"/>
          </a:p>
        </p:txBody>
      </p:sp>
      <p:sp>
        <p:nvSpPr>
          <p:cNvPr id="3" name="Subtitle 2"/>
          <p:cNvSpPr>
            <a:spLocks noGrp="1"/>
          </p:cNvSpPr>
          <p:nvPr>
            <p:ph type="subTitle" idx="1"/>
          </p:nvPr>
        </p:nvSpPr>
        <p:spPr/>
        <p:txBody>
          <a:bodyPr/>
          <a:lstStyle/>
          <a:p>
            <a:r>
              <a:rPr lang="en-US" dirty="0" smtClean="0"/>
              <a:t>Yao Lu</a:t>
            </a:r>
          </a:p>
          <a:p>
            <a:r>
              <a:rPr lang="en-US" dirty="0" smtClean="0"/>
              <a:t>July, 2016</a:t>
            </a:r>
            <a:endParaRPr lang="en-US" dirty="0"/>
          </a:p>
        </p:txBody>
      </p:sp>
    </p:spTree>
    <p:extLst>
      <p:ext uri="{BB962C8B-B14F-4D97-AF65-F5344CB8AC3E}">
        <p14:creationId xmlns:p14="http://schemas.microsoft.com/office/powerpoint/2010/main" val="160511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r>
              <a:rPr lang="en-US" dirty="0" smtClean="0"/>
              <a:t>We construct a dataset with less noise than previous publications because we focus more on the famous venues</a:t>
            </a:r>
          </a:p>
          <a:p>
            <a:endParaRPr lang="en-US" dirty="0"/>
          </a:p>
          <a:p>
            <a:endParaRPr lang="en-US" dirty="0" smtClean="0"/>
          </a:p>
          <a:p>
            <a:r>
              <a:rPr lang="en-US" dirty="0" smtClean="0"/>
              <a:t>We propose a more convincing evaluation metrics </a:t>
            </a:r>
          </a:p>
          <a:p>
            <a:endParaRPr lang="en-US" dirty="0" smtClean="0"/>
          </a:p>
          <a:p>
            <a:endParaRPr lang="en-US" dirty="0"/>
          </a:p>
          <a:p>
            <a:r>
              <a:rPr lang="en-US" dirty="0" smtClean="0"/>
              <a:t>Our Algorithm taken the community into consideration</a:t>
            </a:r>
          </a:p>
        </p:txBody>
      </p:sp>
    </p:spTree>
    <p:extLst>
      <p:ext uri="{BB962C8B-B14F-4D97-AF65-F5344CB8AC3E}">
        <p14:creationId xmlns:p14="http://schemas.microsoft.com/office/powerpoint/2010/main" val="1164205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ACL Dataset</a:t>
            </a:r>
            <a:endParaRPr lang="en-US" dirty="0"/>
          </a:p>
        </p:txBody>
      </p:sp>
    </p:spTree>
    <p:extLst>
      <p:ext uri="{BB962C8B-B14F-4D97-AF65-F5344CB8AC3E}">
        <p14:creationId xmlns:p14="http://schemas.microsoft.com/office/powerpoint/2010/main" val="2129687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4" name="TextBox 3"/>
          <p:cNvSpPr txBox="1"/>
          <p:nvPr/>
        </p:nvSpPr>
        <p:spPr>
          <a:xfrm>
            <a:off x="838200" y="1690688"/>
            <a:ext cx="2056269" cy="369332"/>
          </a:xfrm>
          <a:prstGeom prst="rect">
            <a:avLst/>
          </a:prstGeom>
          <a:noFill/>
        </p:spPr>
        <p:txBody>
          <a:bodyPr wrap="none" rtlCol="0">
            <a:spAutoFit/>
          </a:bodyPr>
          <a:lstStyle/>
          <a:p>
            <a:r>
              <a:rPr lang="en-US" smtClean="0"/>
              <a:t>Publication Number</a:t>
            </a:r>
            <a:endParaRPr lang="en-US"/>
          </a:p>
        </p:txBody>
      </p:sp>
      <p:sp>
        <p:nvSpPr>
          <p:cNvPr id="5" name="TextBox 4"/>
          <p:cNvSpPr txBox="1"/>
          <p:nvPr/>
        </p:nvSpPr>
        <p:spPr>
          <a:xfrm>
            <a:off x="6519863" y="1690688"/>
            <a:ext cx="3140924" cy="369332"/>
          </a:xfrm>
          <a:prstGeom prst="rect">
            <a:avLst/>
          </a:prstGeom>
          <a:noFill/>
        </p:spPr>
        <p:txBody>
          <a:bodyPr wrap="none" rtlCol="0">
            <a:spAutoFit/>
          </a:bodyPr>
          <a:lstStyle/>
          <a:p>
            <a:r>
              <a:rPr lang="en-US" dirty="0" smtClean="0"/>
              <a:t>Edge weight in a directed graph</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863" y="2225914"/>
            <a:ext cx="2944495" cy="23193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25914"/>
            <a:ext cx="4275861" cy="3883580"/>
          </a:xfrm>
          <a:prstGeom prst="rect">
            <a:avLst/>
          </a:prstGeom>
        </p:spPr>
      </p:pic>
      <p:sp>
        <p:nvSpPr>
          <p:cNvPr id="9" name="TextBox 8"/>
          <p:cNvSpPr txBox="1"/>
          <p:nvPr/>
        </p:nvSpPr>
        <p:spPr>
          <a:xfrm>
            <a:off x="6519863" y="5314950"/>
            <a:ext cx="1742785" cy="369332"/>
          </a:xfrm>
          <a:prstGeom prst="rect">
            <a:avLst/>
          </a:prstGeom>
          <a:noFill/>
        </p:spPr>
        <p:txBody>
          <a:bodyPr wrap="none" rtlCol="0">
            <a:spAutoFit/>
          </a:bodyPr>
          <a:lstStyle/>
          <a:p>
            <a:r>
              <a:rPr lang="en-US" smtClean="0"/>
              <a:t>Citation Number</a:t>
            </a:r>
            <a:endParaRPr lang="en-US"/>
          </a:p>
        </p:txBody>
      </p:sp>
    </p:spTree>
    <p:extLst>
      <p:ext uri="{BB962C8B-B14F-4D97-AF65-F5344CB8AC3E}">
        <p14:creationId xmlns:p14="http://schemas.microsoft.com/office/powerpoint/2010/main" val="483848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4" name="TextBox 3"/>
          <p:cNvSpPr txBox="1"/>
          <p:nvPr/>
        </p:nvSpPr>
        <p:spPr>
          <a:xfrm>
            <a:off x="2100262" y="2100263"/>
            <a:ext cx="3358355" cy="369332"/>
          </a:xfrm>
          <a:prstGeom prst="rect">
            <a:avLst/>
          </a:prstGeom>
          <a:noFill/>
        </p:spPr>
        <p:txBody>
          <a:bodyPr wrap="none" rtlCol="0">
            <a:spAutoFit/>
          </a:bodyPr>
          <a:lstStyle/>
          <a:p>
            <a:r>
              <a:rPr lang="en-US" dirty="0" smtClean="0"/>
              <a:t>The same as the previous method</a:t>
            </a:r>
            <a:endParaRPr lang="en-US" dirty="0"/>
          </a:p>
        </p:txBody>
      </p:sp>
      <p:sp>
        <p:nvSpPr>
          <p:cNvPr id="5" name="TextBox 4"/>
          <p:cNvSpPr txBox="1"/>
          <p:nvPr/>
        </p:nvSpPr>
        <p:spPr>
          <a:xfrm>
            <a:off x="5629027" y="2100263"/>
            <a:ext cx="1667123" cy="369332"/>
          </a:xfrm>
          <a:prstGeom prst="rect">
            <a:avLst/>
          </a:prstGeom>
          <a:noFill/>
        </p:spPr>
        <p:txBody>
          <a:bodyPr wrap="none" rtlCol="0">
            <a:spAutoFit/>
          </a:bodyPr>
          <a:lstStyle/>
          <a:p>
            <a:r>
              <a:rPr lang="en-US" dirty="0" smtClean="0"/>
              <a:t>Using PageRank</a:t>
            </a:r>
            <a:endParaRPr lang="en-US" dirty="0"/>
          </a:p>
        </p:txBody>
      </p:sp>
      <p:sp>
        <p:nvSpPr>
          <p:cNvPr id="6" name="TextBox 5"/>
          <p:cNvSpPr txBox="1"/>
          <p:nvPr/>
        </p:nvSpPr>
        <p:spPr>
          <a:xfrm>
            <a:off x="2100262" y="4067652"/>
            <a:ext cx="6774803" cy="369332"/>
          </a:xfrm>
          <a:prstGeom prst="rect">
            <a:avLst/>
          </a:prstGeom>
          <a:noFill/>
        </p:spPr>
        <p:txBody>
          <a:bodyPr wrap="none" rtlCol="0">
            <a:spAutoFit/>
          </a:bodyPr>
          <a:lstStyle/>
          <a:p>
            <a:r>
              <a:rPr lang="en-US" dirty="0" smtClean="0"/>
              <a:t>Community Detection in subgraph(NLP can be divided into MT, </a:t>
            </a:r>
            <a:r>
              <a:rPr lang="en-US" dirty="0" err="1" smtClean="0"/>
              <a:t>QA,etc</a:t>
            </a:r>
            <a:r>
              <a:rPr lang="en-US" dirty="0" smtClean="0"/>
              <a:t>)</a:t>
            </a:r>
            <a:endParaRPr lang="en-US" dirty="0"/>
          </a:p>
        </p:txBody>
      </p:sp>
    </p:spTree>
    <p:extLst>
      <p:ext uri="{BB962C8B-B14F-4D97-AF65-F5344CB8AC3E}">
        <p14:creationId xmlns:p14="http://schemas.microsoft.com/office/powerpoint/2010/main" val="30063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Evaluation Metrics</a:t>
            </a:r>
            <a:endParaRPr lang="en-US" dirty="0"/>
          </a:p>
        </p:txBody>
      </p:sp>
      <p:sp>
        <p:nvSpPr>
          <p:cNvPr id="4" name="TextBox 3"/>
          <p:cNvSpPr txBox="1"/>
          <p:nvPr/>
        </p:nvSpPr>
        <p:spPr>
          <a:xfrm>
            <a:off x="838200" y="1576388"/>
            <a:ext cx="10515600" cy="923330"/>
          </a:xfrm>
          <a:prstGeom prst="rect">
            <a:avLst/>
          </a:prstGeom>
          <a:noFill/>
        </p:spPr>
        <p:txBody>
          <a:bodyPr wrap="square" rtlCol="0">
            <a:spAutoFit/>
          </a:bodyPr>
          <a:lstStyle/>
          <a:p>
            <a:r>
              <a:rPr lang="en-US" b="1" dirty="0" smtClean="0"/>
              <a:t>WWW 16’[1] </a:t>
            </a:r>
            <a:r>
              <a:rPr lang="en-US" dirty="0" smtClean="0"/>
              <a:t>For the ranking of rising stars, there is no ground truth of it currently. Therefore, we adopt the scholar’s future citation counts as the ground truth to validate whether these rising stars have achieved their expectations.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99718"/>
            <a:ext cx="10468132" cy="3387263"/>
          </a:xfrm>
          <a:prstGeom prst="rect">
            <a:avLst/>
          </a:prstGeom>
        </p:spPr>
      </p:pic>
      <p:sp>
        <p:nvSpPr>
          <p:cNvPr id="7" name="Rectangle 6"/>
          <p:cNvSpPr/>
          <p:nvPr/>
        </p:nvSpPr>
        <p:spPr>
          <a:xfrm>
            <a:off x="838200" y="6172791"/>
            <a:ext cx="10996613" cy="523220"/>
          </a:xfrm>
          <a:prstGeom prst="rect">
            <a:avLst/>
          </a:prstGeom>
        </p:spPr>
        <p:txBody>
          <a:bodyPr wrap="square">
            <a:spAutoFit/>
          </a:bodyPr>
          <a:lstStyle/>
          <a:p>
            <a:r>
              <a:rPr lang="en-US" sz="1400" b="0" i="0" dirty="0" smtClean="0">
                <a:solidFill>
                  <a:srgbClr val="222222"/>
                </a:solidFill>
                <a:effectLst/>
                <a:latin typeface="Arial" charset="0"/>
              </a:rPr>
              <a:t>[1] Zhang, Jun, et al. "Who are the Rising Stars in Academia?." </a:t>
            </a:r>
            <a:r>
              <a:rPr lang="en-US" sz="1400" b="0" i="1" dirty="0" smtClean="0">
                <a:solidFill>
                  <a:srgbClr val="222222"/>
                </a:solidFill>
                <a:effectLst/>
                <a:latin typeface="Arial" charset="0"/>
              </a:rPr>
              <a:t>Proceedings of the 16th ACM/IEEE-CS on Joint Conference on Digital Libraries</a:t>
            </a:r>
            <a:r>
              <a:rPr lang="en-US" sz="1400" b="0" i="0" dirty="0" smtClean="0">
                <a:solidFill>
                  <a:srgbClr val="222222"/>
                </a:solidFill>
                <a:effectLst/>
                <a:latin typeface="Arial" charset="0"/>
              </a:rPr>
              <a:t>. ACM, 2016.</a:t>
            </a:r>
            <a:endParaRPr lang="en-US" sz="1400" dirty="0"/>
          </a:p>
        </p:txBody>
      </p:sp>
    </p:spTree>
    <p:extLst>
      <p:ext uri="{BB962C8B-B14F-4D97-AF65-F5344CB8AC3E}">
        <p14:creationId xmlns:p14="http://schemas.microsoft.com/office/powerpoint/2010/main" val="1737229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50" y="68484"/>
            <a:ext cx="5842000" cy="52980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661" y="92881"/>
            <a:ext cx="5231245" cy="30646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661" y="3112308"/>
            <a:ext cx="5231245" cy="2220090"/>
          </a:xfrm>
          <a:prstGeom prst="rect">
            <a:avLst/>
          </a:prstGeom>
        </p:spPr>
      </p:pic>
      <p:sp>
        <p:nvSpPr>
          <p:cNvPr id="7" name="Rectangle 6"/>
          <p:cNvSpPr/>
          <p:nvPr/>
        </p:nvSpPr>
        <p:spPr>
          <a:xfrm>
            <a:off x="476250" y="5930702"/>
            <a:ext cx="11245656" cy="523220"/>
          </a:xfrm>
          <a:prstGeom prst="rect">
            <a:avLst/>
          </a:prstGeom>
        </p:spPr>
        <p:txBody>
          <a:bodyPr wrap="square">
            <a:spAutoFit/>
          </a:bodyPr>
          <a:lstStyle/>
          <a:p>
            <a:r>
              <a:rPr lang="en-US" sz="1400" b="0" i="0" dirty="0" smtClean="0">
                <a:solidFill>
                  <a:srgbClr val="222222"/>
                </a:solidFill>
                <a:effectLst/>
                <a:latin typeface="Arial" charset="0"/>
              </a:rPr>
              <a:t>Li, Xiao-Li, et al. "Searching for rising stars in bibliography </a:t>
            </a:r>
            <a:r>
              <a:rPr lang="en-US" sz="1400" b="0" i="0" dirty="0" err="1" smtClean="0">
                <a:solidFill>
                  <a:srgbClr val="222222"/>
                </a:solidFill>
                <a:effectLst/>
                <a:latin typeface="Arial" charset="0"/>
              </a:rPr>
              <a:t>networks."</a:t>
            </a:r>
            <a:r>
              <a:rPr lang="en-US" sz="1400" b="0" i="1" dirty="0" err="1" smtClean="0">
                <a:solidFill>
                  <a:srgbClr val="222222"/>
                </a:solidFill>
                <a:effectLst/>
                <a:latin typeface="Arial" charset="0"/>
              </a:rPr>
              <a:t>International</a:t>
            </a:r>
            <a:r>
              <a:rPr lang="en-US" sz="1400" b="0" i="1" dirty="0" smtClean="0">
                <a:solidFill>
                  <a:srgbClr val="222222"/>
                </a:solidFill>
                <a:effectLst/>
                <a:latin typeface="Arial" charset="0"/>
              </a:rPr>
              <a:t> Conference on Database Systems for Advanced Applications</a:t>
            </a:r>
            <a:r>
              <a:rPr lang="en-US" sz="1400" b="0" i="0" dirty="0" smtClean="0">
                <a:solidFill>
                  <a:srgbClr val="222222"/>
                </a:solidFill>
                <a:effectLst/>
                <a:latin typeface="Arial" charset="0"/>
              </a:rPr>
              <a:t>. Springer Berlin Heidelberg, 2009.</a:t>
            </a:r>
            <a:endParaRPr lang="en-US" sz="1400" dirty="0"/>
          </a:p>
        </p:txBody>
      </p:sp>
    </p:spTree>
    <p:extLst>
      <p:ext uri="{BB962C8B-B14F-4D97-AF65-F5344CB8AC3E}">
        <p14:creationId xmlns:p14="http://schemas.microsoft.com/office/powerpoint/2010/main" val="847096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8865" y="1485901"/>
            <a:ext cx="3124702" cy="369332"/>
          </a:xfrm>
          <a:prstGeom prst="rect">
            <a:avLst/>
          </a:prstGeom>
          <a:noFill/>
        </p:spPr>
        <p:txBody>
          <a:bodyPr wrap="none" rtlCol="0">
            <a:spAutoFit/>
          </a:bodyPr>
          <a:lstStyle/>
          <a:p>
            <a:r>
              <a:rPr lang="en-US" dirty="0" smtClean="0"/>
              <a:t>Using Average Citation Number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66" y="2052637"/>
            <a:ext cx="2984500" cy="4254500"/>
          </a:xfrm>
          <a:prstGeom prst="rect">
            <a:avLst/>
          </a:prstGeom>
        </p:spPr>
      </p:pic>
      <p:sp>
        <p:nvSpPr>
          <p:cNvPr id="6" name="TextBox 5"/>
          <p:cNvSpPr txBox="1"/>
          <p:nvPr/>
        </p:nvSpPr>
        <p:spPr>
          <a:xfrm>
            <a:off x="4297615" y="1485901"/>
            <a:ext cx="2834430" cy="369332"/>
          </a:xfrm>
          <a:prstGeom prst="rect">
            <a:avLst/>
          </a:prstGeom>
          <a:noFill/>
        </p:spPr>
        <p:txBody>
          <a:bodyPr wrap="none" rtlCol="0">
            <a:spAutoFit/>
          </a:bodyPr>
          <a:lstStyle/>
          <a:p>
            <a:r>
              <a:rPr lang="en-US" dirty="0" smtClean="0"/>
              <a:t>Area Chair For Ground Truth</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15" y="2052637"/>
            <a:ext cx="7894385" cy="4109003"/>
          </a:xfrm>
          <a:prstGeom prst="rect">
            <a:avLst/>
          </a:prstGeom>
        </p:spPr>
      </p:pic>
      <p:sp>
        <p:nvSpPr>
          <p:cNvPr id="9" name="Rectangle 8"/>
          <p:cNvSpPr/>
          <p:nvPr/>
        </p:nvSpPr>
        <p:spPr>
          <a:xfrm>
            <a:off x="868865" y="519056"/>
            <a:ext cx="5569858" cy="769441"/>
          </a:xfrm>
          <a:prstGeom prst="rect">
            <a:avLst/>
          </a:prstGeom>
        </p:spPr>
        <p:txBody>
          <a:bodyPr wrap="none">
            <a:spAutoFit/>
          </a:bodyPr>
          <a:lstStyle/>
          <a:p>
            <a:r>
              <a:rPr lang="en-US" sz="4400" dirty="0" smtClean="0">
                <a:latin typeface="+mj-lt"/>
                <a:ea typeface="+mj-ea"/>
                <a:cs typeface="+mj-cs"/>
              </a:rPr>
              <a:t>Our </a:t>
            </a:r>
            <a:r>
              <a:rPr lang="en-US" sz="4400" dirty="0">
                <a:latin typeface="+mj-lt"/>
                <a:ea typeface="+mj-ea"/>
                <a:cs typeface="+mj-cs"/>
              </a:rPr>
              <a:t>Evaluation Metrics</a:t>
            </a:r>
          </a:p>
        </p:txBody>
      </p:sp>
    </p:spTree>
    <p:extLst>
      <p:ext uri="{BB962C8B-B14F-4D97-AF65-F5344CB8AC3E}">
        <p14:creationId xmlns:p14="http://schemas.microsoft.com/office/powerpoint/2010/main" val="2001922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189</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Office Theme</vt:lpstr>
      <vt:lpstr>Mining Rising Star in Academic Graph</vt:lpstr>
      <vt:lpstr>Contribution</vt:lpstr>
      <vt:lpstr>Dataset</vt:lpstr>
      <vt:lpstr>Features</vt:lpstr>
      <vt:lpstr>Algorithm</vt:lpstr>
      <vt:lpstr>Previous Evaluation Metrics</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2016-07-29T07:34:45Z</dcterms:created>
  <dcterms:modified xsi:type="dcterms:W3CDTF">2016-07-29T20:53:57Z</dcterms:modified>
</cp:coreProperties>
</file>