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Relationship Id="rId5" Type="http://schemas.openxmlformats.org/officeDocument/2006/relationships/image" Target="../media/image00.png"/><Relationship Id="rId6" Type="http://schemas.openxmlformats.org/officeDocument/2006/relationships/image" Target="../media/image04.png"/><Relationship Id="rId7" Type="http://schemas.openxmlformats.org/officeDocument/2006/relationships/image" Target="../media/image02.png"/><Relationship Id="rId8" Type="http://schemas.openxmlformats.org/officeDocument/2006/relationships/image" Target="../media/image0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Music" TargetMode="External"/><Relationship Id="rId4" Type="http://schemas.openxmlformats.org/officeDocument/2006/relationships/image" Target="../media/image06.png"/><Relationship Id="rId5" Type="http://schemas.openxmlformats.org/officeDocument/2006/relationships/image" Target="../media/image12.png"/><Relationship Id="rId6" Type="http://schemas.openxmlformats.org/officeDocument/2006/relationships/image" Target="../media/image07.png"/><Relationship Id="rId7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3600"/>
              <a:t>Music Symbols recognition</a:t>
            </a:r>
          </a:p>
          <a:p>
            <a:pPr lvl="0">
              <a:spcBef>
                <a:spcPts val="0"/>
              </a:spcBef>
              <a:buNone/>
            </a:pPr>
            <a:r>
              <a:rPr lang="en-GB" sz="3600"/>
              <a:t>and music patterns extraction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Presented by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Benammar Riyadh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605" y="229350"/>
            <a:ext cx="2790900" cy="6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09500" y="229348"/>
            <a:ext cx="1867800" cy="9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Shape 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47450" y="-85825"/>
            <a:ext cx="18669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600" y="4158550"/>
            <a:ext cx="1900500" cy="8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79450" y="3922925"/>
            <a:ext cx="14286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92425" y="4158560"/>
            <a:ext cx="4591200" cy="7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Other kind of patterns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Our challenge is to find a way to detect particular music forms with variants using SPAM algorithm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But there is rhythmic patterns and we have to propose a model that take into account both rhythmic and melodic information</a:t>
            </a: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600" y="2848299"/>
            <a:ext cx="8052900" cy="19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Conclusion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Our goal is to develop a process in loop that allows us to recognize music symbols and extract frequent patterns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Music patterns can be used for theme classification, author identification, plagiarism detection, etc.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Propose a general model covering all kind of music information: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Graph representation with multi-label nodes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Possibly Combinatorial maps [2]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Build a GUI application to help musicians to assess our future results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References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Proxima Nova"/>
              <a:buNone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[1] Jay Ayres et al., Sequential PAttern Mining using A Bitmap Representation - 2002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ct val="25000"/>
              <a:buFont typeface="Proxima Nova"/>
              <a:buNone/>
            </a:pPr>
            <a:r>
              <a:rPr lang="en-GB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[2] Gosselin, S., Damiand, G., &amp; Solnon, C. (2011). Efficient search of combinatorial maps using signatures. Theoretical Computer Science, 412(15), 1392-1405.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Plan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1- Introduction to music theory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2- Music symbols recognition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3- Music sequence mining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4- Preliminary results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5- Conclusion</a:t>
            </a:r>
          </a:p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Music Theory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“</a:t>
            </a:r>
            <a:r>
              <a:rPr b="1" lang="en-GB" sz="1050">
                <a:solidFill>
                  <a:srgbClr val="0B0080"/>
                </a:solidFill>
                <a:highlight>
                  <a:srgbClr val="FFFFFF"/>
                </a:highlight>
                <a:hlinkClick r:id="rId3"/>
              </a:rPr>
              <a:t>Music</a:t>
            </a: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 is an art form consisting of sound and silence” - Wikipedia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“</a:t>
            </a:r>
            <a:r>
              <a:rPr b="1" lang="en-GB" sz="1050">
                <a:solidFill>
                  <a:schemeClr val="dk1"/>
                </a:solidFill>
                <a:highlight>
                  <a:srgbClr val="FFFFFF"/>
                </a:highlight>
              </a:rPr>
              <a:t>Music theory</a:t>
            </a:r>
            <a:r>
              <a:rPr lang="en-GB" sz="1050">
                <a:solidFill>
                  <a:schemeClr val="dk1"/>
                </a:solidFill>
                <a:highlight>
                  <a:srgbClr val="FFFFFF"/>
                </a:highlight>
              </a:rPr>
              <a:t> is the study of the practices and possibilities of music. It generally derives from observation of how musicians and composers make music</a:t>
            </a: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”  - Wikipedia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Music vocabulary consist of standard symbols (clef, meter, pitch, rhythm, etc.) that define an universal music language 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Music score is a set of measures, delimited by vertical bar lines, put on one or many staves (5 horizontal lines) depending of number of instruments. Each measure contains a set of pitches.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A note can take values (C, D, E, F, G, A, B) with different duration type. It can have also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an alteration (flat, # or natural) </a:t>
            </a:r>
          </a:p>
          <a:p>
            <a:pPr lvl="0">
              <a:spcBef>
                <a:spcPts val="0"/>
              </a:spcBef>
              <a:buNone/>
            </a:pPr>
            <a:r>
              <a:rPr lang="en-GB" sz="1050">
                <a:solidFill>
                  <a:srgbClr val="252525"/>
                </a:solidFill>
                <a:highlight>
                  <a:srgbClr val="FFFFFF"/>
                </a:highlight>
              </a:rPr>
              <a:t>  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3857074"/>
            <a:ext cx="2744099" cy="114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9050" y="4164974"/>
            <a:ext cx="2825200" cy="9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5450" y="2913999"/>
            <a:ext cx="2825199" cy="21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23900" y="228198"/>
            <a:ext cx="3238075" cy="14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Needs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Music is very old science (dating from the prehistoric period)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Old music creations risks natural degradation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ISH-Lyon digitized set of old scores and make manual transcription -&gt; </a:t>
            </a:r>
            <a:r>
              <a:rPr lang="en-GB">
                <a:solidFill>
                  <a:srgbClr val="FF0000"/>
                </a:solidFill>
              </a:rPr>
              <a:t>tedious task and needs humain and time resources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Challenges: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87" y="4282300"/>
            <a:ext cx="623887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012" y="3058975"/>
            <a:ext cx="31718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375" y="2984437"/>
            <a:ext cx="3478675" cy="110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Optical Music Recognition (OMR)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225" y="1058275"/>
            <a:ext cx="6339025" cy="3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Available data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325" y="1257149"/>
            <a:ext cx="2873273" cy="200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9" y="1152475"/>
            <a:ext cx="2873287" cy="214932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/>
          <p:nvPr/>
        </p:nvSpPr>
        <p:spPr>
          <a:xfrm>
            <a:off x="3879575" y="2064987"/>
            <a:ext cx="811200" cy="3243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763750" y="3406475"/>
            <a:ext cx="21765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Scanned image scores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817027" y="3406475"/>
            <a:ext cx="26247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Music Scores transcription 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277125" y="4143200"/>
            <a:ext cx="4082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>
              <a:spcBef>
                <a:spcPts val="0"/>
              </a:spcBef>
              <a:buClr>
                <a:srgbClr val="38761D"/>
              </a:buClr>
              <a:buChar char="-"/>
            </a:pPr>
            <a:r>
              <a:rPr lang="en-GB">
                <a:solidFill>
                  <a:srgbClr val="38761D"/>
                </a:solidFill>
              </a:rPr>
              <a:t>Music symbols recognition (OMR process)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4802500" y="4143200"/>
            <a:ext cx="4082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38761D"/>
              </a:buClr>
              <a:buChar char="-"/>
            </a:pPr>
            <a:r>
              <a:rPr lang="en-GB">
                <a:solidFill>
                  <a:srgbClr val="38761D"/>
                </a:solidFill>
              </a:rPr>
              <a:t>Music patterns extraction</a:t>
            </a:r>
          </a:p>
        </p:txBody>
      </p:sp>
      <p:sp>
        <p:nvSpPr>
          <p:cNvPr id="110" name="Shape 11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2400"/>
              <a:t>Sequence patterns Extraction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SPAM (proposed by [1] ) is an algorithm for discovering sequential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patterns </a:t>
            </a:r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25000"/>
              <a:buFont typeface="Proxima Nova"/>
              <a:buNone/>
            </a:pPr>
            <a:r>
              <a:t/>
            </a:r>
            <a:endParaRPr b="1" sz="1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Based on depth first search with pruning thanks to Apriori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monotony property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ct val="25000"/>
              <a:buFont typeface="Proxima Nova"/>
              <a:buNone/>
            </a:pPr>
            <a:r>
              <a:t/>
            </a:r>
            <a:endParaRPr b="1" sz="1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A sequence is a set of itemset, an itemset is a set of </a:t>
            </a:r>
            <a:r>
              <a:rPr b="1" lang="en-GB" sz="11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ordered</a:t>
            </a: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items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without redundancy  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The algorithm build up a tree such as for each level it adds either</a:t>
            </a:r>
          </a:p>
          <a:p>
            <a: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an item (I-Step) or a sequence (S-Step)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057" y="0"/>
            <a:ext cx="41869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Music data adaptation for SPAM algorithm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First we transform symbolic information to binary representation (3 bits for octave, 3 bits for note value and 2 bits for alteration), then use its decimal value.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Here we are using only melodic information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 The pitch: E positioned on Octave 4 with # alteration will be coded 100 011 11 = 143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sz="11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Sequence: itemset consists of four measures (fixed by our expert in Music) built using sliding window with two (temporary) measures of recovery</a:t>
            </a:r>
          </a:p>
          <a:p>
            <a:pPr indent="-3746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lang="en-GB" sz="11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Inside each sequence, item set are built up using order of decimal values</a:t>
            </a: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rgbClr val="202729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 rtl="0">
              <a:spcBef>
                <a:spcPts val="1600"/>
              </a:spcBef>
              <a:spcAft>
                <a:spcPts val="0"/>
              </a:spcAft>
              <a:buClr>
                <a:srgbClr val="202729"/>
              </a:buClr>
              <a:buSzPct val="25000"/>
              <a:buFont typeface="Arial"/>
              <a:buNone/>
            </a:pPr>
            <a:r>
              <a:t/>
            </a:r>
            <a:endParaRPr sz="16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99" y="2976050"/>
            <a:ext cx="5876225" cy="16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893450" y="4568875"/>
            <a:ext cx="7704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000"/>
              <a:t>sequence: &lt;141 149 161 165&gt; &lt;161&gt;&lt;149&gt;&lt;141 149 161 165 173&gt; &lt;141&gt;&lt;141 149&gt; &lt;149 161&gt;&lt;161 165&gt;&lt;165&gt;</a:t>
            </a:r>
          </a:p>
        </p:txBody>
      </p:sp>
      <p:cxnSp>
        <p:nvCxnSpPr>
          <p:cNvPr id="127" name="Shape 127"/>
          <p:cNvCxnSpPr/>
          <p:nvPr/>
        </p:nvCxnSpPr>
        <p:spPr>
          <a:xfrm>
            <a:off x="2604400" y="4853300"/>
            <a:ext cx="1023000" cy="7200"/>
          </a:xfrm>
          <a:prstGeom prst="straightConnector1">
            <a:avLst/>
          </a:prstGeom>
          <a:noFill/>
          <a:ln cap="flat" cmpd="sng" w="9525">
            <a:solidFill>
              <a:srgbClr val="4BA173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28" name="Shape 128"/>
          <p:cNvSpPr txBox="1"/>
          <p:nvPr/>
        </p:nvSpPr>
        <p:spPr>
          <a:xfrm>
            <a:off x="2684200" y="4824300"/>
            <a:ext cx="7761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solidFill>
                  <a:srgbClr val="4BA173"/>
                </a:solidFill>
              </a:rPr>
              <a:t>itemset</a:t>
            </a:r>
          </a:p>
        </p:txBody>
      </p:sp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Preliminary results</a:t>
            </a:r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-GB"/>
              <a:t>Different patterns with variable length and frequencies </a:t>
            </a:r>
          </a:p>
          <a:p>
            <a:pPr indent="-228600" lvl="0" marL="457200">
              <a:spcBef>
                <a:spcPts val="0"/>
              </a:spcBef>
              <a:buChar char="-"/>
            </a:pPr>
            <a:r>
              <a:rPr lang="en-GB"/>
              <a:t>Ex: Pattern 1 and pattern 2 are considered as similar; our musicologue consider that this result is correct and notes forming the gaps are called ‘broderie’ in French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8" y="2835524"/>
            <a:ext cx="8152800" cy="21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