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1461" r:id="rId5"/>
    <p:sldId id="1467" r:id="rId6"/>
    <p:sldId id="1474" r:id="rId7"/>
    <p:sldId id="1475" r:id="rId8"/>
    <p:sldId id="1469" r:id="rId9"/>
    <p:sldId id="1471" r:id="rId10"/>
    <p:sldId id="1470" r:id="rId11"/>
    <p:sldId id="14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0E873DE-271F-4DE9-88C5-0E5666D28493}">
          <p14:sldIdLst>
            <p14:sldId id="1461"/>
            <p14:sldId id="1467"/>
            <p14:sldId id="1474"/>
            <p14:sldId id="1475"/>
            <p14:sldId id="1469"/>
            <p14:sldId id="1471"/>
            <p14:sldId id="1470"/>
            <p14:sldId id="1466"/>
          </p14:sldIdLst>
        </p14:section>
      </p14:sectionLst>
    </p:ex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5DD"/>
    <a:srgbClr val="00ADD3"/>
    <a:srgbClr val="25C778"/>
    <a:srgbClr val="6498D9"/>
    <a:srgbClr val="4081D0"/>
    <a:srgbClr val="0066CC"/>
    <a:srgbClr val="F2F2F2"/>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34" autoAdjust="0"/>
  </p:normalViewPr>
  <p:slideViewPr>
    <p:cSldViewPr snapToGrid="0">
      <p:cViewPr varScale="1">
        <p:scale>
          <a:sx n="70" d="100"/>
          <a:sy n="70" d="100"/>
        </p:scale>
        <p:origin x="714" y="78"/>
      </p:cViewPr>
      <p:guideLst>
        <p:guide orient="horz" pos="2409"/>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23A937-D29C-4AE2-BDCC-59120BD73784}" type="datetimeFigureOut">
              <a:rPr lang="zh-CN" altLang="en-US" smtClean="0"/>
              <a:t>2022/6/24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F1605-4749-4CB4-B768-DD108B6F2FBD}" type="slidenum">
              <a:rPr lang="zh-CN" altLang="en-US" smtClean="0"/>
              <a:t>‹#›</a:t>
            </a:fld>
            <a:endParaRPr lang="zh-CN" altLang="en-US"/>
          </a:p>
        </p:txBody>
      </p:sp>
    </p:spTree>
    <p:extLst>
      <p:ext uri="{BB962C8B-B14F-4D97-AF65-F5344CB8AC3E}">
        <p14:creationId xmlns:p14="http://schemas.microsoft.com/office/powerpoint/2010/main" val="64301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r>
              <a:rPr lang="zh-CN" altLang="en-US" dirty="0"/>
              <a:t>近似解：退火算法</a:t>
            </a:r>
            <a:r>
              <a:rPr lang="en-US" altLang="zh-CN" dirty="0"/>
              <a:t>,</a:t>
            </a:r>
            <a:r>
              <a:rPr lang="en-US" altLang="zh-CN" sz="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Several coins are placed in cells of an </a:t>
            </a:r>
            <a:r>
              <a:rPr lang="en-US" altLang="zh-CN" sz="1200" i="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 </a:t>
            </a:r>
            <a:r>
              <a:rPr lang="en-US" altLang="zh-CN" sz="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i="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 </a:t>
            </a:r>
            <a:r>
              <a:rPr lang="en-US" altLang="zh-CN" sz="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board, no more than one coin per cell. </a:t>
            </a:r>
          </a:p>
          <a:p>
            <a:pPr marL="285750" indent="-285750">
              <a:buFont typeface="Arial" panose="020B0604020202020204" pitchFamily="34" charset="0"/>
              <a:buChar char="•"/>
            </a:pP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 robot, whose position is marked as (</a:t>
            </a:r>
            <a:r>
              <a:rPr lang="en-US" altLang="zh-CN"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j</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located in the upper left cell of the board and the start position </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 , 0).</a:t>
            </a:r>
            <a:endParaRPr lang="en-US" altLang="zh-CN" sz="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The robot </a:t>
            </a:r>
            <a:r>
              <a:rPr lang="en-US" altLang="zh-CN" sz="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needs to collect as many of the coins as possible and bring them to the bottom right cell (n , m). </a:t>
            </a:r>
          </a:p>
          <a:p>
            <a:pPr marL="285750" indent="-285750">
              <a:buFont typeface="Arial" panose="020B0604020202020204" pitchFamily="34" charset="0"/>
              <a:buChar char="•"/>
            </a:pP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On each step, the robot can move either one cell to the right or one cell down from its current location.</a:t>
            </a:r>
            <a:r>
              <a:rPr lang="zh-CN" altLang="en-US" sz="12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No backward move</a:t>
            </a:r>
            <a:r>
              <a:rPr lang="zh-CN" altLang="en-US" sz="12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When the robot visits a cell with a coin, it always picks up that coin. </a:t>
            </a:r>
            <a:r>
              <a:rPr lang="zh-CN" altLang="en-US" sz="12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No drop</a:t>
            </a:r>
            <a:r>
              <a:rPr lang="zh-CN" altLang="en-US" sz="12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Design an algorithm to find the maximum number of coins the robot can collect and a path it needs to follow to do this.</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D21F1605-4749-4CB4-B768-DD108B6F2FBD}" type="slidenum">
              <a:rPr lang="zh-CN" altLang="en-US" smtClean="0"/>
              <a:t>2</a:t>
            </a:fld>
            <a:endParaRPr lang="zh-CN" altLang="en-US"/>
          </a:p>
        </p:txBody>
      </p:sp>
    </p:spTree>
    <p:extLst>
      <p:ext uri="{BB962C8B-B14F-4D97-AF65-F5344CB8AC3E}">
        <p14:creationId xmlns:p14="http://schemas.microsoft.com/office/powerpoint/2010/main" val="3513682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5" name="图片 4" descr="图片包含 游戏机, 鸟&#10;&#10;描述已自动生成">
            <a:extLst>
              <a:ext uri="{FF2B5EF4-FFF2-40B4-BE49-F238E27FC236}">
                <a16:creationId xmlns:a16="http://schemas.microsoft.com/office/drawing/2014/main" id="{928470ED-B6BE-4EB2-BE04-64E0792FE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8CF01AA5-A243-4D40-AB1C-063C2CA4E5E2}"/>
              </a:ext>
            </a:extLst>
          </p:cNvPr>
          <p:cNvSpPr>
            <a:spLocks noGrp="1"/>
          </p:cNvSpPr>
          <p:nvPr>
            <p:ph type="ctrTitle"/>
          </p:nvPr>
        </p:nvSpPr>
        <p:spPr>
          <a:xfrm>
            <a:off x="1524000" y="2434212"/>
            <a:ext cx="9144000" cy="1006475"/>
          </a:xfrm>
          <a:prstGeom prst="rect">
            <a:avLst/>
          </a:prstGeom>
        </p:spPr>
        <p:txBody>
          <a:bodyPr anchor="b"/>
          <a:lstStyle>
            <a:lvl1pPr algn="ctr">
              <a:defRPr sz="5400">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a:extLst>
              <a:ext uri="{FF2B5EF4-FFF2-40B4-BE49-F238E27FC236}">
                <a16:creationId xmlns:a16="http://schemas.microsoft.com/office/drawing/2014/main" id="{E2B21BEB-5F23-4945-813F-C1EC9A32BAFA}"/>
              </a:ext>
            </a:extLst>
          </p:cNvPr>
          <p:cNvSpPr>
            <a:spLocks noGrp="1"/>
          </p:cNvSpPr>
          <p:nvPr>
            <p:ph type="subTitle" idx="1"/>
          </p:nvPr>
        </p:nvSpPr>
        <p:spPr>
          <a:xfrm>
            <a:off x="1524000" y="3685168"/>
            <a:ext cx="9144000" cy="1006475"/>
          </a:xfrm>
          <a:prstGeom prst="rect">
            <a:avLst/>
          </a:prstGeom>
        </p:spPr>
        <p:txBody>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pic>
        <p:nvPicPr>
          <p:cNvPr id="8" name="图片 7">
            <a:extLst>
              <a:ext uri="{FF2B5EF4-FFF2-40B4-BE49-F238E27FC236}">
                <a16:creationId xmlns:a16="http://schemas.microsoft.com/office/drawing/2014/main" id="{78466DA1-9431-FC43-BD09-3BF95A693E90}"/>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l="19707" t="32482" r="20133" b="33977"/>
          <a:stretch/>
        </p:blipFill>
        <p:spPr>
          <a:xfrm>
            <a:off x="4310974" y="1192352"/>
            <a:ext cx="3570051" cy="1119620"/>
          </a:xfrm>
          <a:prstGeom prst="rect">
            <a:avLst/>
          </a:prstGeom>
        </p:spPr>
      </p:pic>
      <p:pic>
        <p:nvPicPr>
          <p:cNvPr id="6" name="图片 5"/>
          <p:cNvPicPr>
            <a:picLocks noChangeAspect="1"/>
          </p:cNvPicPr>
          <p:nvPr userDrawn="1"/>
        </p:nvPicPr>
        <p:blipFill>
          <a:blip r:embed="rId2">
            <a:biLevel thresh="25000"/>
          </a:blip>
          <a:stretch>
            <a:fillRect/>
          </a:stretch>
        </p:blipFill>
        <p:spPr>
          <a:xfrm>
            <a:off x="9603971" y="5710492"/>
            <a:ext cx="2199525" cy="572649"/>
          </a:xfrm>
          <a:prstGeom prst="rect">
            <a:avLst/>
          </a:prstGeom>
        </p:spPr>
      </p:pic>
    </p:spTree>
    <p:extLst>
      <p:ext uri="{BB962C8B-B14F-4D97-AF65-F5344CB8AC3E}">
        <p14:creationId xmlns:p14="http://schemas.microsoft.com/office/powerpoint/2010/main" val="4158184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DFF90-415C-4857-8A6F-1924255022D6}"/>
              </a:ext>
            </a:extLst>
          </p:cNvPr>
          <p:cNvSpPr>
            <a:spLocks noGrp="1"/>
          </p:cNvSpPr>
          <p:nvPr>
            <p:ph type="title" hasCustomPrompt="1"/>
          </p:nvPr>
        </p:nvSpPr>
        <p:spPr>
          <a:xfrm>
            <a:off x="7578436" y="369141"/>
            <a:ext cx="3920836" cy="397791"/>
          </a:xfrm>
          <a:prstGeom prst="rect">
            <a:avLst/>
          </a:prstGeom>
        </p:spPr>
        <p:txBody>
          <a:bodyPr/>
          <a:lstStyle>
            <a:lvl1pPr algn="r">
              <a:defRPr sz="2800" b="1">
                <a:latin typeface="微软雅黑" panose="020B0503020204020204" pitchFamily="34" charset="-122"/>
                <a:ea typeface="微软雅黑" panose="020B0503020204020204" pitchFamily="34" charset="-122"/>
              </a:defRPr>
            </a:lvl1pPr>
          </a:lstStyle>
          <a:p>
            <a:r>
              <a:rPr lang="zh-CN" altLang="en-US"/>
              <a:t>单击此处添加标题</a:t>
            </a:r>
          </a:p>
        </p:txBody>
      </p:sp>
      <p:sp>
        <p:nvSpPr>
          <p:cNvPr id="3" name="内容占位符 2">
            <a:extLst>
              <a:ext uri="{FF2B5EF4-FFF2-40B4-BE49-F238E27FC236}">
                <a16:creationId xmlns:a16="http://schemas.microsoft.com/office/drawing/2014/main" id="{47F4CA2B-981A-4A9D-BD8D-ED3FF128679C}"/>
              </a:ext>
            </a:extLst>
          </p:cNvPr>
          <p:cNvSpPr>
            <a:spLocks noGrp="1"/>
          </p:cNvSpPr>
          <p:nvPr>
            <p:ph idx="1"/>
          </p:nvPr>
        </p:nvSpPr>
        <p:spPr>
          <a:xfrm>
            <a:off x="838200" y="1253330"/>
            <a:ext cx="10661072" cy="5036633"/>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609462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节标题">
    <p:spTree>
      <p:nvGrpSpPr>
        <p:cNvPr id="1" name=""/>
        <p:cNvGrpSpPr/>
        <p:nvPr/>
      </p:nvGrpSpPr>
      <p:grpSpPr>
        <a:xfrm>
          <a:off x="0" y="0"/>
          <a:ext cx="0" cy="0"/>
          <a:chOff x="0" y="0"/>
          <a:chExt cx="0" cy="0"/>
        </a:xfrm>
      </p:grpSpPr>
      <p:pic>
        <p:nvPicPr>
          <p:cNvPr id="8" name="图片 7" descr="图片包含 游戏机, 鸟&#10;&#10;描述已自动生成">
            <a:extLst>
              <a:ext uri="{FF2B5EF4-FFF2-40B4-BE49-F238E27FC236}">
                <a16:creationId xmlns:a16="http://schemas.microsoft.com/office/drawing/2014/main" id="{096BCCE3-B7C6-491A-8F5A-0EAD8EFB3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图片 9">
            <a:extLst>
              <a:ext uri="{FF2B5EF4-FFF2-40B4-BE49-F238E27FC236}">
                <a16:creationId xmlns:a16="http://schemas.microsoft.com/office/drawing/2014/main" id="{BCD51D4F-FF98-4997-A299-049029B89D49}"/>
              </a:ext>
            </a:extLst>
          </p:cNvPr>
          <p:cNvPicPr>
            <a:picLocks noChangeAspect="1"/>
          </p:cNvPicPr>
          <p:nvPr/>
        </p:nvPicPr>
        <p:blipFill>
          <a:blip r:embed="rId2"/>
          <a:stretch>
            <a:fillRect/>
          </a:stretch>
        </p:blipFill>
        <p:spPr>
          <a:xfrm>
            <a:off x="2134532" y="5668184"/>
            <a:ext cx="7922936" cy="816935"/>
          </a:xfrm>
          <a:prstGeom prst="rect">
            <a:avLst/>
          </a:prstGeom>
        </p:spPr>
      </p:pic>
      <p:pic>
        <p:nvPicPr>
          <p:cNvPr id="11" name="图片 10">
            <a:extLst>
              <a:ext uri="{FF2B5EF4-FFF2-40B4-BE49-F238E27FC236}">
                <a16:creationId xmlns:a16="http://schemas.microsoft.com/office/drawing/2014/main" id="{2AF2FE06-D000-4531-B8C3-A8BD16D92D5C}"/>
              </a:ext>
            </a:extLst>
          </p:cNvPr>
          <p:cNvPicPr>
            <a:picLocks noChangeAspect="1"/>
          </p:cNvPicPr>
          <p:nvPr/>
        </p:nvPicPr>
        <p:blipFill>
          <a:blip r:embed="rId2"/>
          <a:stretch>
            <a:fillRect/>
          </a:stretch>
        </p:blipFill>
        <p:spPr>
          <a:xfrm>
            <a:off x="0" y="2609596"/>
            <a:ext cx="12192000" cy="1816608"/>
          </a:xfrm>
          <a:prstGeom prst="rect">
            <a:avLst/>
          </a:prstGeom>
        </p:spPr>
      </p:pic>
      <p:pic>
        <p:nvPicPr>
          <p:cNvPr id="2" name="图片 1"/>
          <p:cNvPicPr>
            <a:picLocks noChangeAspect="1"/>
          </p:cNvPicPr>
          <p:nvPr userDrawn="1"/>
        </p:nvPicPr>
        <p:blipFill>
          <a:blip r:embed="rId2">
            <a:biLevel thresh="25000"/>
          </a:blip>
          <a:stretch>
            <a:fillRect/>
          </a:stretch>
        </p:blipFill>
        <p:spPr>
          <a:xfrm>
            <a:off x="393619" y="334741"/>
            <a:ext cx="1103472" cy="341406"/>
          </a:xfrm>
          <a:prstGeom prst="rect">
            <a:avLst/>
          </a:prstGeom>
        </p:spPr>
      </p:pic>
    </p:spTree>
    <p:extLst>
      <p:ext uri="{BB962C8B-B14F-4D97-AF65-F5344CB8AC3E}">
        <p14:creationId xmlns:p14="http://schemas.microsoft.com/office/powerpoint/2010/main" val="2410416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NUL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86A3C3E4-328E-4211-B705-6F2C9BB03DD3}"/>
              </a:ext>
            </a:extLst>
          </p:cNvPr>
          <p:cNvCxnSpPr/>
          <p:nvPr/>
        </p:nvCxnSpPr>
        <p:spPr>
          <a:xfrm>
            <a:off x="391373" y="713973"/>
            <a:ext cx="11268000" cy="0"/>
          </a:xfrm>
          <a:prstGeom prst="line">
            <a:avLst/>
          </a:prstGeom>
          <a:ln w="38100">
            <a:solidFill>
              <a:srgbClr val="00ADD3"/>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38AD8639-3DF6-A046-BAE8-89A625661F6B}"/>
              </a:ext>
            </a:extLst>
          </p:cNvPr>
          <p:cNvGrpSpPr/>
          <p:nvPr userDrawn="1"/>
        </p:nvGrpSpPr>
        <p:grpSpPr>
          <a:xfrm>
            <a:off x="330411" y="280501"/>
            <a:ext cx="1103282" cy="338554"/>
            <a:chOff x="365300" y="379630"/>
            <a:chExt cx="1103282" cy="338554"/>
          </a:xfrm>
        </p:grpSpPr>
        <p:sp>
          <p:nvSpPr>
            <p:cNvPr id="6" name="文本框 5">
              <a:extLst>
                <a:ext uri="{FF2B5EF4-FFF2-40B4-BE49-F238E27FC236}">
                  <a16:creationId xmlns:a16="http://schemas.microsoft.com/office/drawing/2014/main" id="{2D76D2B8-4F65-41AA-99BB-217DFD6EF815}"/>
                </a:ext>
              </a:extLst>
            </p:cNvPr>
            <p:cNvSpPr txBox="1"/>
            <p:nvPr/>
          </p:nvSpPr>
          <p:spPr>
            <a:xfrm>
              <a:off x="365300" y="379630"/>
              <a:ext cx="1103282" cy="338554"/>
            </a:xfrm>
            <a:prstGeom prst="rect">
              <a:avLst/>
            </a:prstGeom>
            <a:noFill/>
          </p:spPr>
          <p:txBody>
            <a:bodyPr wrap="square" rtlCol="0">
              <a:spAutoFit/>
            </a:bodyPr>
            <a:lstStyle/>
            <a:p>
              <a:pPr algn="r"/>
              <a:endParaRPr lang="zh-CN" altLang="en-US" sz="1600" dirty="0">
                <a:solidFill>
                  <a:schemeClr val="bg1">
                    <a:lumMod val="65000"/>
                  </a:schemeClr>
                </a:solidFill>
                <a:latin typeface="方正兰亭黑简体" panose="02000000000000000000" pitchFamily="2" charset="-122"/>
                <a:ea typeface="方正兰亭黑简体" panose="02000000000000000000" pitchFamily="2" charset="-122"/>
              </a:endParaRPr>
            </a:p>
          </p:txBody>
        </p:sp>
        <p:pic>
          <p:nvPicPr>
            <p:cNvPr id="7" name="图片 6">
              <a:extLst>
                <a:ext uri="{FF2B5EF4-FFF2-40B4-BE49-F238E27FC236}">
                  <a16:creationId xmlns:a16="http://schemas.microsoft.com/office/drawing/2014/main" id="{274861DC-1728-DF4F-8ED1-6FC93A24C723}"/>
                </a:ext>
              </a:extLst>
            </p:cNvPr>
            <p:cNvPicPr>
              <a:picLocks noChangeAspect="1"/>
            </p:cNvPicPr>
            <p:nvPr/>
          </p:nvPicPr>
          <p:blipFill rotWithShape="1">
            <a:blip r:embed="rId5" cstate="hqprint">
              <a:extLst>
                <a:ext uri="{28A0092B-C50C-407E-A947-70E740481C1C}">
                  <a14:useLocalDpi xmlns:a14="http://schemas.microsoft.com/office/drawing/2010/main" val="0"/>
                </a:ext>
              </a:extLst>
            </a:blip>
            <a:srcRect l="19232" t="35852" r="19605" b="36119"/>
            <a:stretch/>
          </p:blipFill>
          <p:spPr>
            <a:xfrm>
              <a:off x="389130" y="418904"/>
              <a:ext cx="1008680" cy="260007"/>
            </a:xfrm>
            <a:prstGeom prst="rect">
              <a:avLst/>
            </a:prstGeom>
          </p:spPr>
        </p:pic>
      </p:grpSp>
    </p:spTree>
    <p:extLst>
      <p:ext uri="{BB962C8B-B14F-4D97-AF65-F5344CB8AC3E}">
        <p14:creationId xmlns:p14="http://schemas.microsoft.com/office/powerpoint/2010/main" val="318676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5DD"/>
        </a:solidFill>
        <a:effectLst/>
      </p:bgPr>
    </p:bg>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53E01F3B-F37B-4687-9E7C-6FD543F8A30A}"/>
              </a:ext>
            </a:extLst>
          </p:cNvPr>
          <p:cNvSpPr txBox="1"/>
          <p:nvPr/>
        </p:nvSpPr>
        <p:spPr bwMode="auto">
          <a:xfrm>
            <a:off x="1569720" y="1990800"/>
            <a:ext cx="9052559" cy="32421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92" tIns="34296" rIns="68592" bIns="34296" numCol="1" anchor="t" anchorCtr="0" compatLnSpc="1">
            <a:noAutofit/>
          </a:bodyPr>
          <a:lstStyle>
            <a:lvl1pPr algn="r" defTabSz="914400" rtl="0" eaLnBrk="1" latinLnBrk="0" hangingPunct="1">
              <a:spcBef>
                <a:spcPct val="0"/>
              </a:spcBef>
              <a:buNone/>
              <a:defRPr sz="2800" kern="1200">
                <a:solidFill>
                  <a:schemeClr val="tx1"/>
                </a:solidFill>
                <a:latin typeface="+mj-lt"/>
                <a:ea typeface="+mj-ea"/>
                <a:cs typeface="+mj-cs"/>
              </a:defRPr>
            </a:lvl1pPr>
          </a:lstStyle>
          <a:p>
            <a:pPr algn="ctr"/>
            <a:r>
              <a:rPr lang="zh-CN" altLang="en-US" sz="4800" b="1" dirty="0">
                <a:solidFill>
                  <a:schemeClr val="bg1"/>
                </a:solidFill>
                <a:latin typeface="微软雅黑" panose="020B0503020204020204" pitchFamily="34" charset="-122"/>
                <a:ea typeface="微软雅黑" panose="020B0503020204020204" pitchFamily="34" charset="-122"/>
              </a:rPr>
              <a:t>硬币收集问题</a:t>
            </a:r>
            <a:endParaRPr lang="en-US" altLang="zh-CN" sz="4800" b="1" dirty="0">
              <a:solidFill>
                <a:schemeClr val="bg1"/>
              </a:solidFill>
              <a:latin typeface="微软雅黑" panose="020B0503020204020204" pitchFamily="34" charset="-122"/>
              <a:ea typeface="微软雅黑" panose="020B0503020204020204" pitchFamily="34" charset="-122"/>
            </a:endParaRPr>
          </a:p>
          <a:p>
            <a:pPr algn="ctr"/>
            <a:r>
              <a:rPr lang="en-US" altLang="zh-CN" sz="3600" dirty="0">
                <a:solidFill>
                  <a:schemeClr val="bg1"/>
                </a:solidFill>
                <a:latin typeface="微软雅黑" panose="020B0503020204020204" pitchFamily="34" charset="-122"/>
                <a:ea typeface="微软雅黑" panose="020B0503020204020204" pitchFamily="34" charset="-122"/>
              </a:rPr>
              <a:t>Coin-collecting problem</a:t>
            </a:r>
          </a:p>
          <a:p>
            <a:pPr algn="ctr"/>
            <a:endParaRPr lang="en-US" altLang="zh-CN" sz="48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dirty="0">
                <a:solidFill>
                  <a:schemeClr val="bg1"/>
                </a:solidFill>
                <a:latin typeface="微软雅黑" panose="020B0503020204020204" pitchFamily="34" charset="-122"/>
                <a:ea typeface="微软雅黑" panose="020B0503020204020204" pitchFamily="34" charset="-122"/>
              </a:rPr>
              <a:t>小组成员：李艾欣、杨凯心、项孙寰、童奕寒</a:t>
            </a:r>
            <a:endParaRPr lang="en-US" altLang="zh-CN"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汇报日期：</a:t>
            </a:r>
            <a:r>
              <a:rPr lang="en-US" altLang="zh-CN" dirty="0">
                <a:solidFill>
                  <a:schemeClr val="bg1"/>
                </a:solidFill>
                <a:latin typeface="微软雅黑" panose="020B0503020204020204" pitchFamily="34" charset="-122"/>
                <a:ea typeface="微软雅黑" panose="020B0503020204020204" pitchFamily="34" charset="-122"/>
              </a:rPr>
              <a:t>2022.07.05</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8548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B28AC99-BEB7-4692-A2EA-5A7097F86B03}"/>
              </a:ext>
            </a:extLst>
          </p:cNvPr>
          <p:cNvPicPr>
            <a:picLocks noChangeAspect="1"/>
          </p:cNvPicPr>
          <p:nvPr/>
        </p:nvPicPr>
        <p:blipFill>
          <a:blip r:embed="rId3"/>
          <a:stretch>
            <a:fillRect/>
          </a:stretch>
        </p:blipFill>
        <p:spPr>
          <a:xfrm>
            <a:off x="301539" y="1140720"/>
            <a:ext cx="5838825" cy="5219700"/>
          </a:xfrm>
          <a:prstGeom prst="rect">
            <a:avLst/>
          </a:prstGeom>
        </p:spPr>
      </p:pic>
      <p:sp>
        <p:nvSpPr>
          <p:cNvPr id="7" name="标题 1">
            <a:extLst>
              <a:ext uri="{FF2B5EF4-FFF2-40B4-BE49-F238E27FC236}">
                <a16:creationId xmlns:a16="http://schemas.microsoft.com/office/drawing/2014/main" id="{53E01F3B-F37B-4687-9E7C-6FD543F8A30A}"/>
              </a:ext>
            </a:extLst>
          </p:cNvPr>
          <p:cNvSpPr txBox="1"/>
          <p:nvPr/>
        </p:nvSpPr>
        <p:spPr bwMode="auto">
          <a:xfrm>
            <a:off x="3458021" y="147766"/>
            <a:ext cx="5065295" cy="5025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92" tIns="34296" rIns="68592" bIns="34296" numCol="1" anchor="t" anchorCtr="0" compatLnSpc="1">
            <a:noAutofit/>
          </a:bodyPr>
          <a:lstStyle>
            <a:lvl1pPr algn="r" defTabSz="914400" rtl="0" eaLnBrk="1" latinLnBrk="0" hangingPunct="1">
              <a:spcBef>
                <a:spcPct val="0"/>
              </a:spcBef>
              <a:buNone/>
              <a:defRPr sz="2800" kern="1200">
                <a:solidFill>
                  <a:schemeClr val="tx1"/>
                </a:solidFill>
                <a:latin typeface="+mj-lt"/>
                <a:ea typeface="+mj-ea"/>
                <a:cs typeface="+mj-cs"/>
              </a:defRPr>
            </a:lvl1pPr>
          </a:lstStyle>
          <a:p>
            <a:pPr algn="ct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Coin-collecting problem</a:t>
            </a:r>
          </a:p>
        </p:txBody>
      </p:sp>
      <p:sp>
        <p:nvSpPr>
          <p:cNvPr id="8" name="文本框 7">
            <a:extLst>
              <a:ext uri="{FF2B5EF4-FFF2-40B4-BE49-F238E27FC236}">
                <a16:creationId xmlns:a16="http://schemas.microsoft.com/office/drawing/2014/main" id="{00B06B0E-5374-4AC8-AF52-FAA19F307E64}"/>
              </a:ext>
            </a:extLst>
          </p:cNvPr>
          <p:cNvSpPr txBox="1"/>
          <p:nvPr/>
        </p:nvSpPr>
        <p:spPr>
          <a:xfrm>
            <a:off x="6087236" y="1174052"/>
            <a:ext cx="5732567" cy="4801314"/>
          </a:xfrm>
          <a:prstGeom prst="rect">
            <a:avLst/>
          </a:prstGeom>
          <a:noFill/>
        </p:spPr>
        <p:txBody>
          <a:bodyPr wrap="square">
            <a:spAutoFit/>
          </a:bodyPr>
          <a:lstStyle/>
          <a:p>
            <a:pPr marL="285750" indent="-285750">
              <a:buFont typeface="Arial" panose="020B0604020202020204" pitchFamily="34" charset="0"/>
              <a:buChar char="•"/>
            </a:pPr>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Several coins are placed in cells of an </a:t>
            </a:r>
            <a:r>
              <a:rPr lang="en-US" altLang="zh-CN" sz="1800" i="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 </a:t>
            </a:r>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 </a:t>
            </a:r>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board, no more than one coin per cell. </a:t>
            </a:r>
          </a:p>
          <a:p>
            <a:pPr marL="285750" indent="-285750">
              <a:buFont typeface="Arial" panose="020B0604020202020204" pitchFamily="34" charset="0"/>
              <a:buChar char="•"/>
            </a:pP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 robot, whose position is marked as (</a:t>
            </a:r>
            <a:r>
              <a:rPr lang="en-US" altLang="zh-CN"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j</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located in the upper left cell of the board and the start position </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 , 0).</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The robot </a:t>
            </a:r>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needs to collect as many of the coins as possible and bring them to the bottom right cell (n , m). </a:t>
            </a:r>
          </a:p>
          <a:p>
            <a:pPr marL="285750" indent="-285750">
              <a:buFont typeface="Arial" panose="020B0604020202020204" pitchFamily="34" charset="0"/>
              <a:buChar char="•"/>
            </a:pP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On each step, the robot can move either one cell to the right or one cell down from its current location.</a:t>
            </a:r>
            <a:r>
              <a:rPr lang="zh-CN" altLang="en-US"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No backward move</a:t>
            </a:r>
            <a:r>
              <a:rPr lang="zh-CN" altLang="en-US"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When the robot visits a cell with a coin, it always picks up that coin. </a:t>
            </a:r>
            <a:r>
              <a:rPr lang="zh-CN" altLang="en-US"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No drop</a:t>
            </a:r>
            <a:r>
              <a:rPr lang="zh-CN" altLang="en-US"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Design an algorithm to find the maximum number of coins the robot can collect and a path it needs to follow to do this.</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2" name="组合 11">
            <a:extLst>
              <a:ext uri="{FF2B5EF4-FFF2-40B4-BE49-F238E27FC236}">
                <a16:creationId xmlns:a16="http://schemas.microsoft.com/office/drawing/2014/main" id="{E2FBAF13-88CB-464F-B54A-92FED3DFD220}"/>
              </a:ext>
            </a:extLst>
          </p:cNvPr>
          <p:cNvGrpSpPr/>
          <p:nvPr/>
        </p:nvGrpSpPr>
        <p:grpSpPr>
          <a:xfrm>
            <a:off x="359051" y="1174052"/>
            <a:ext cx="5723803" cy="5186368"/>
            <a:chOff x="600501" y="1228080"/>
            <a:chExt cx="5723803" cy="5186368"/>
          </a:xfrm>
        </p:grpSpPr>
        <p:grpSp>
          <p:nvGrpSpPr>
            <p:cNvPr id="20" name="组合 19">
              <a:extLst>
                <a:ext uri="{FF2B5EF4-FFF2-40B4-BE49-F238E27FC236}">
                  <a16:creationId xmlns:a16="http://schemas.microsoft.com/office/drawing/2014/main" id="{09037552-3522-47A7-8C45-FDD210FB0BE0}"/>
                </a:ext>
              </a:extLst>
            </p:cNvPr>
            <p:cNvGrpSpPr/>
            <p:nvPr/>
          </p:nvGrpSpPr>
          <p:grpSpPr>
            <a:xfrm>
              <a:off x="1146135" y="1527311"/>
              <a:ext cx="820087" cy="799708"/>
              <a:chOff x="6320941" y="1281363"/>
              <a:chExt cx="1451428" cy="1440217"/>
            </a:xfrm>
          </p:grpSpPr>
          <p:sp>
            <p:nvSpPr>
              <p:cNvPr id="21" name="箭头: 十字 20">
                <a:extLst>
                  <a:ext uri="{FF2B5EF4-FFF2-40B4-BE49-F238E27FC236}">
                    <a16:creationId xmlns:a16="http://schemas.microsoft.com/office/drawing/2014/main" id="{5330CEEE-CB0C-467A-B8D0-E2104502D64E}"/>
                  </a:ext>
                </a:extLst>
              </p:cNvPr>
              <p:cNvSpPr/>
              <p:nvPr/>
            </p:nvSpPr>
            <p:spPr>
              <a:xfrm>
                <a:off x="6320941" y="1281363"/>
                <a:ext cx="1451428" cy="1440217"/>
              </a:xfrm>
              <a:prstGeom prst="quadArrow">
                <a:avLst>
                  <a:gd name="adj1" fmla="val 7852"/>
                  <a:gd name="adj2" fmla="val 13345"/>
                  <a:gd name="adj3" fmla="val 12429"/>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乘号 21">
                <a:extLst>
                  <a:ext uri="{FF2B5EF4-FFF2-40B4-BE49-F238E27FC236}">
                    <a16:creationId xmlns:a16="http://schemas.microsoft.com/office/drawing/2014/main" id="{B7233475-F27E-46AB-9944-DDB5F2772E14}"/>
                  </a:ext>
                </a:extLst>
              </p:cNvPr>
              <p:cNvSpPr/>
              <p:nvPr/>
            </p:nvSpPr>
            <p:spPr>
              <a:xfrm>
                <a:off x="6502399" y="1666153"/>
                <a:ext cx="435429" cy="653298"/>
              </a:xfrm>
              <a:prstGeom prst="mathMultiply">
                <a:avLst>
                  <a:gd name="adj1" fmla="val 566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乘号 22">
                <a:extLst>
                  <a:ext uri="{FF2B5EF4-FFF2-40B4-BE49-F238E27FC236}">
                    <a16:creationId xmlns:a16="http://schemas.microsoft.com/office/drawing/2014/main" id="{F697BCBA-58CD-458A-A470-BE264F7808B3}"/>
                  </a:ext>
                </a:extLst>
              </p:cNvPr>
              <p:cNvSpPr/>
              <p:nvPr/>
            </p:nvSpPr>
            <p:spPr>
              <a:xfrm>
                <a:off x="6828940" y="1312601"/>
                <a:ext cx="435429" cy="653298"/>
              </a:xfrm>
              <a:prstGeom prst="mathMultiply">
                <a:avLst>
                  <a:gd name="adj1" fmla="val 566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a:extLst>
                <a:ext uri="{FF2B5EF4-FFF2-40B4-BE49-F238E27FC236}">
                  <a16:creationId xmlns:a16="http://schemas.microsoft.com/office/drawing/2014/main" id="{B3E34118-5535-46A0-BD61-678A975D35B8}"/>
                </a:ext>
              </a:extLst>
            </p:cNvPr>
            <p:cNvSpPr/>
            <p:nvPr/>
          </p:nvSpPr>
          <p:spPr>
            <a:xfrm>
              <a:off x="600501" y="1228080"/>
              <a:ext cx="5723803" cy="5186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98220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E75231-5112-44D8-B98A-D638F66CFDA0}"/>
              </a:ext>
            </a:extLst>
          </p:cNvPr>
          <p:cNvSpPr>
            <a:spLocks noGrp="1"/>
          </p:cNvSpPr>
          <p:nvPr>
            <p:ph idx="1"/>
          </p:nvPr>
        </p:nvSpPr>
        <p:spPr>
          <a:xfrm>
            <a:off x="537947" y="910683"/>
            <a:ext cx="11185479" cy="5673057"/>
          </a:xfrm>
        </p:spPr>
        <p:txBody>
          <a:bodyPr/>
          <a:lstStyle/>
          <a:p>
            <a:r>
              <a:rPr lang="en-US" altLang="zh-CN" sz="2400" b="1" dirty="0">
                <a:solidFill>
                  <a:srgbClr val="000000"/>
                </a:solidFill>
                <a:effectLst/>
                <a:latin typeface="Times New Roman" panose="02020603050405020304" pitchFamily="18" charset="0"/>
                <a:cs typeface="Times New Roman" panose="02020603050405020304" pitchFamily="18" charset="0"/>
              </a:rPr>
              <a:t>The solution of coin collecting problem belongs to Dynamic Programming (DP)</a:t>
            </a:r>
          </a:p>
          <a:p>
            <a:endParaRPr lang="en-US" altLang="zh-CN" sz="2000" dirty="0">
              <a:solidFill>
                <a:srgbClr val="000000"/>
              </a:solidFill>
              <a:effectLst/>
              <a:latin typeface="Times New Roman" panose="02020603050405020304" pitchFamily="18" charset="0"/>
              <a:cs typeface="Times New Roman" panose="02020603050405020304" pitchFamily="18" charset="0"/>
            </a:endParaRPr>
          </a:p>
          <a:p>
            <a:r>
              <a:rPr lang="en-US" altLang="zh-CN" sz="2000" dirty="0">
                <a:solidFill>
                  <a:srgbClr val="000000"/>
                </a:solidFill>
                <a:effectLst/>
                <a:latin typeface="Times New Roman" panose="02020603050405020304" pitchFamily="18" charset="0"/>
                <a:cs typeface="Times New Roman" panose="02020603050405020304" pitchFamily="18" charset="0"/>
              </a:rPr>
              <a:t>Brief intro to DP: </a:t>
            </a:r>
            <a:endParaRPr lang="en-US" altLang="zh-CN" sz="3200" dirty="0">
              <a:latin typeface="Times New Roman" panose="02020603050405020304" pitchFamily="18" charset="0"/>
              <a:cs typeface="Times New Roman" panose="02020603050405020304" pitchFamily="18" charset="0"/>
            </a:endParaRPr>
          </a:p>
          <a:p>
            <a:pPr marL="342900" indent="-342900">
              <a:buFont typeface="+mj-ea"/>
              <a:buAutoNum type="circleNumDbPlain"/>
            </a:pPr>
            <a:r>
              <a:rPr lang="en-US" altLang="zh-CN" sz="2000" dirty="0">
                <a:solidFill>
                  <a:srgbClr val="000000"/>
                </a:solidFill>
                <a:effectLst/>
                <a:latin typeface="Times New Roman" panose="02020603050405020304" pitchFamily="18" charset="0"/>
                <a:cs typeface="Times New Roman" panose="02020603050405020304" pitchFamily="18" charset="0"/>
              </a:rPr>
              <a:t>set up a recurrence relating a solution to a larger instance to solutions of some smaller instances </a:t>
            </a:r>
          </a:p>
          <a:p>
            <a:pPr marL="342900" indent="-342900">
              <a:buFont typeface="+mj-ea"/>
              <a:buAutoNum type="circleNumDbPlain"/>
            </a:pPr>
            <a:r>
              <a:rPr lang="en-US" altLang="zh-CN" sz="2000" dirty="0">
                <a:solidFill>
                  <a:srgbClr val="000000"/>
                </a:solidFill>
                <a:effectLst/>
                <a:latin typeface="Times New Roman" panose="02020603050405020304" pitchFamily="18" charset="0"/>
                <a:cs typeface="Times New Roman" panose="02020603050405020304" pitchFamily="18" charset="0"/>
              </a:rPr>
              <a:t>solve smaller instances once </a:t>
            </a:r>
            <a:endParaRPr lang="en-US" altLang="zh-CN" sz="3200" dirty="0">
              <a:latin typeface="Times New Roman" panose="02020603050405020304" pitchFamily="18" charset="0"/>
              <a:cs typeface="Times New Roman" panose="02020603050405020304" pitchFamily="18" charset="0"/>
            </a:endParaRPr>
          </a:p>
          <a:p>
            <a:pPr marL="342900" indent="-342900">
              <a:buFont typeface="+mj-ea"/>
              <a:buAutoNum type="circleNumDbPlain"/>
            </a:pPr>
            <a:r>
              <a:rPr lang="en-US" altLang="zh-CN" sz="2000" dirty="0">
                <a:solidFill>
                  <a:srgbClr val="000000"/>
                </a:solidFill>
                <a:effectLst/>
                <a:latin typeface="Times New Roman" panose="02020603050405020304" pitchFamily="18" charset="0"/>
                <a:cs typeface="Times New Roman" panose="02020603050405020304" pitchFamily="18" charset="0"/>
              </a:rPr>
              <a:t>record solutions in a table </a:t>
            </a:r>
            <a:endParaRPr lang="en-US" altLang="zh-CN" sz="3200" dirty="0">
              <a:latin typeface="Times New Roman" panose="02020603050405020304" pitchFamily="18" charset="0"/>
              <a:cs typeface="Times New Roman" panose="02020603050405020304" pitchFamily="18" charset="0"/>
            </a:endParaRPr>
          </a:p>
          <a:p>
            <a:pPr marL="342900" indent="-342900">
              <a:buFont typeface="+mj-ea"/>
              <a:buAutoNum type="circleNumDbPlain"/>
            </a:pPr>
            <a:r>
              <a:rPr lang="en-US" altLang="zh-CN" sz="2000" dirty="0">
                <a:solidFill>
                  <a:srgbClr val="000000"/>
                </a:solidFill>
                <a:effectLst/>
                <a:latin typeface="Times New Roman" panose="02020603050405020304" pitchFamily="18" charset="0"/>
                <a:cs typeface="Times New Roman" panose="02020603050405020304" pitchFamily="18" charset="0"/>
              </a:rPr>
              <a:t>extract solution to the initial instance from that table </a:t>
            </a:r>
            <a:endParaRPr lang="en-US" altLang="zh-CN" sz="3200" dirty="0">
              <a:latin typeface="Times New Roman" panose="02020603050405020304" pitchFamily="18" charset="0"/>
              <a:cs typeface="Times New Roman" panose="02020603050405020304" pitchFamily="18" charset="0"/>
            </a:endParaRPr>
          </a:p>
          <a:p>
            <a:pPr marL="342900" indent="-342900">
              <a:buFont typeface="+mj-ea"/>
              <a:buAutoNum type="circleNumDbPlain"/>
            </a:pPr>
            <a:r>
              <a:rPr lang="en-US" altLang="zh-CN" sz="2000" dirty="0">
                <a:solidFill>
                  <a:srgbClr val="000000"/>
                </a:solidFill>
                <a:effectLst/>
                <a:latin typeface="Times New Roman" panose="02020603050405020304" pitchFamily="18" charset="0"/>
                <a:cs typeface="Times New Roman" panose="02020603050405020304" pitchFamily="18" charset="0"/>
              </a:rPr>
              <a:t>Dynamic programming can be interpreted as a special variety of space-and-time tradeoff (store the results of smaller instances and solve a larger instance more quickly rather than repeatedly solving the smaller instances more than once). </a:t>
            </a:r>
            <a:endParaRPr lang="en-US" altLang="zh-CN" sz="3200" dirty="0">
              <a:latin typeface="Times New Roman" panose="02020603050405020304" pitchFamily="18" charset="0"/>
              <a:cs typeface="Times New Roman" panose="02020603050405020304" pitchFamily="18" charset="0"/>
            </a:endParaRPr>
          </a:p>
          <a:p>
            <a:pPr marL="0" indent="0">
              <a:buNone/>
            </a:pPr>
            <a:endParaRPr lang="en-US" altLang="zh-CN" sz="2000" b="1" dirty="0">
              <a:solidFill>
                <a:srgbClr val="000000"/>
              </a:solidFill>
              <a:effectLst/>
              <a:latin typeface="Times New Roman" panose="02020603050405020304" pitchFamily="18" charset="0"/>
              <a:cs typeface="Times New Roman" panose="02020603050405020304" pitchFamily="18" charset="0"/>
            </a:endParaRPr>
          </a:p>
          <a:p>
            <a:r>
              <a:rPr lang="en-US" altLang="zh-CN" sz="2000" b="1" dirty="0">
                <a:solidFill>
                  <a:srgbClr val="000000"/>
                </a:solidFill>
                <a:effectLst/>
                <a:latin typeface="Times New Roman" panose="02020603050405020304" pitchFamily="18" charset="0"/>
                <a:cs typeface="Times New Roman" panose="02020603050405020304" pitchFamily="18" charset="0"/>
              </a:rPr>
              <a:t>Example: </a:t>
            </a:r>
            <a:r>
              <a:rPr lang="en-US" altLang="zh-CN" sz="2000" dirty="0">
                <a:solidFill>
                  <a:srgbClr val="000000"/>
                </a:solidFill>
                <a:effectLst/>
                <a:latin typeface="Times New Roman" panose="02020603050405020304" pitchFamily="18" charset="0"/>
                <a:cs typeface="Times New Roman" panose="02020603050405020304" pitchFamily="18" charset="0"/>
              </a:rPr>
              <a:t>Fibonacci series 0, 1, 1, 2, 3, 5, 8, 13, 21, 34, 55 </a:t>
            </a:r>
            <a:endParaRPr lang="en-US" altLang="zh-CN" sz="3200" dirty="0">
              <a:latin typeface="Times New Roman" panose="02020603050405020304" pitchFamily="18" charset="0"/>
              <a:cs typeface="Times New Roman" panose="02020603050405020304" pitchFamily="18" charset="0"/>
            </a:endParaRPr>
          </a:p>
          <a:p>
            <a:r>
              <a:rPr lang="en-US" altLang="zh-CN" sz="2000" dirty="0">
                <a:solidFill>
                  <a:srgbClr val="000000"/>
                </a:solidFill>
                <a:effectLst/>
                <a:latin typeface="Times New Roman" panose="02020603050405020304" pitchFamily="18" charset="0"/>
                <a:cs typeface="Times New Roman" panose="02020603050405020304" pitchFamily="18" charset="0"/>
              </a:rPr>
              <a:t>F(n) = F(n-1) + F(n-2), for n &gt; 1. F(0)=0; F(1) = 1 </a:t>
            </a:r>
            <a:endParaRPr lang="en-US" altLang="zh-CN" sz="3200" dirty="0">
              <a:latin typeface="Times New Roman" panose="02020603050405020304" pitchFamily="18" charset="0"/>
              <a:cs typeface="Times New Roman" panose="02020603050405020304" pitchFamily="18" charset="0"/>
            </a:endParaRPr>
          </a:p>
          <a:p>
            <a:pPr marL="0" indent="0">
              <a:buNone/>
            </a:pPr>
            <a:r>
              <a:rPr lang="en-US" altLang="zh-CN" sz="2000" dirty="0">
                <a:solidFill>
                  <a:srgbClr val="000000"/>
                </a:solidFill>
                <a:effectLst/>
                <a:latin typeface="Times New Roman" panose="02020603050405020304" pitchFamily="18" charset="0"/>
                <a:cs typeface="Times New Roman" panose="02020603050405020304" pitchFamily="18" charset="0"/>
              </a:rPr>
              <a:t>	– F(6) = F(5) + F(4). </a:t>
            </a:r>
            <a:endParaRPr lang="en-US" altLang="zh-CN" sz="3200" dirty="0">
              <a:latin typeface="Times New Roman" panose="02020603050405020304" pitchFamily="18" charset="0"/>
              <a:cs typeface="Times New Roman" panose="02020603050405020304" pitchFamily="18" charset="0"/>
            </a:endParaRPr>
          </a:p>
          <a:p>
            <a:pPr marL="0" indent="0">
              <a:buNone/>
            </a:pPr>
            <a:r>
              <a:rPr lang="en-US" altLang="zh-CN" sz="2000" dirty="0">
                <a:solidFill>
                  <a:srgbClr val="000000"/>
                </a:solidFill>
                <a:effectLst/>
                <a:latin typeface="Times New Roman" panose="02020603050405020304" pitchFamily="18" charset="0"/>
                <a:cs typeface="Times New Roman" panose="02020603050405020304" pitchFamily="18" charset="0"/>
              </a:rPr>
              <a:t>	– F(5) = F(4) + F(3). Note that we do not solve F(4) twice. We find F(4) only </a:t>
            </a:r>
            <a:endParaRPr lang="en-US" altLang="zh-CN" sz="3200" dirty="0">
              <a:latin typeface="Times New Roman" panose="02020603050405020304" pitchFamily="18" charset="0"/>
              <a:cs typeface="Times New Roman" panose="02020603050405020304" pitchFamily="18" charset="0"/>
            </a:endParaRPr>
          </a:p>
        </p:txBody>
      </p:sp>
      <p:sp>
        <p:nvSpPr>
          <p:cNvPr id="4" name="标题 1">
            <a:extLst>
              <a:ext uri="{FF2B5EF4-FFF2-40B4-BE49-F238E27FC236}">
                <a16:creationId xmlns:a16="http://schemas.microsoft.com/office/drawing/2014/main" id="{0343C7CC-06D9-439D-BAA7-2E730F0236C6}"/>
              </a:ext>
            </a:extLst>
          </p:cNvPr>
          <p:cNvSpPr>
            <a:spLocks noGrp="1"/>
          </p:cNvSpPr>
          <p:nvPr>
            <p:ph type="title"/>
          </p:nvPr>
        </p:nvSpPr>
        <p:spPr>
          <a:xfrm>
            <a:off x="1924333" y="274260"/>
            <a:ext cx="9274687" cy="397791"/>
          </a:xfrm>
        </p:spPr>
        <p:txBody>
          <a:bodyPr/>
          <a:lstStyle/>
          <a:p>
            <a:pPr algn="ctr"/>
            <a:r>
              <a:rPr lang="en-US" altLang="zh-CN" b="0" dirty="0">
                <a:solidFill>
                  <a:schemeClr val="tx1">
                    <a:lumMod val="95000"/>
                    <a:lumOff val="5000"/>
                  </a:schemeClr>
                </a:solidFill>
              </a:rPr>
              <a:t>How to solve this problem</a:t>
            </a:r>
            <a:r>
              <a:rPr lang="zh-CN" altLang="en-US" b="0" dirty="0">
                <a:solidFill>
                  <a:schemeClr val="tx1">
                    <a:lumMod val="95000"/>
                    <a:lumOff val="5000"/>
                  </a:schemeClr>
                </a:solidFill>
              </a:rPr>
              <a:t>？</a:t>
            </a:r>
          </a:p>
        </p:txBody>
      </p:sp>
    </p:spTree>
    <p:extLst>
      <p:ext uri="{BB962C8B-B14F-4D97-AF65-F5344CB8AC3E}">
        <p14:creationId xmlns:p14="http://schemas.microsoft.com/office/powerpoint/2010/main" val="668796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13287-B433-4599-B3C3-8AEEC7B9A283}"/>
              </a:ext>
            </a:extLst>
          </p:cNvPr>
          <p:cNvSpPr>
            <a:spLocks noGrp="1"/>
          </p:cNvSpPr>
          <p:nvPr>
            <p:ph type="title"/>
          </p:nvPr>
        </p:nvSpPr>
        <p:spPr>
          <a:xfrm>
            <a:off x="1924333" y="274260"/>
            <a:ext cx="9274687" cy="397791"/>
          </a:xfrm>
        </p:spPr>
        <p:txBody>
          <a:bodyPr/>
          <a:lstStyle/>
          <a:p>
            <a:pPr algn="ctr"/>
            <a:r>
              <a:rPr lang="en-US" altLang="zh-CN" b="0" dirty="0">
                <a:solidFill>
                  <a:schemeClr val="tx1">
                    <a:lumMod val="95000"/>
                    <a:lumOff val="5000"/>
                  </a:schemeClr>
                </a:solidFill>
              </a:rPr>
              <a:t>How to solve this problem</a:t>
            </a:r>
            <a:r>
              <a:rPr lang="zh-CN" altLang="en-US" b="0" dirty="0">
                <a:solidFill>
                  <a:schemeClr val="tx1">
                    <a:lumMod val="95000"/>
                    <a:lumOff val="5000"/>
                  </a:schemeClr>
                </a:solidFill>
              </a:rPr>
              <a:t>？</a:t>
            </a:r>
          </a:p>
        </p:txBody>
      </p:sp>
      <p:pic>
        <p:nvPicPr>
          <p:cNvPr id="5" name="图片 4">
            <a:extLst>
              <a:ext uri="{FF2B5EF4-FFF2-40B4-BE49-F238E27FC236}">
                <a16:creationId xmlns:a16="http://schemas.microsoft.com/office/drawing/2014/main" id="{CDBA88E5-889C-4228-BE0D-D2D3DCA5B96C}"/>
              </a:ext>
            </a:extLst>
          </p:cNvPr>
          <p:cNvPicPr>
            <a:picLocks noChangeAspect="1"/>
          </p:cNvPicPr>
          <p:nvPr/>
        </p:nvPicPr>
        <p:blipFill>
          <a:blip r:embed="rId2"/>
          <a:stretch>
            <a:fillRect/>
          </a:stretch>
        </p:blipFill>
        <p:spPr>
          <a:xfrm>
            <a:off x="865281" y="1069142"/>
            <a:ext cx="6722873" cy="2850689"/>
          </a:xfrm>
          <a:prstGeom prst="rect">
            <a:avLst/>
          </a:prstGeom>
        </p:spPr>
      </p:pic>
      <p:pic>
        <p:nvPicPr>
          <p:cNvPr id="7" name="图片 6">
            <a:extLst>
              <a:ext uri="{FF2B5EF4-FFF2-40B4-BE49-F238E27FC236}">
                <a16:creationId xmlns:a16="http://schemas.microsoft.com/office/drawing/2014/main" id="{1619DAF2-D283-407E-A275-8ED49D3CAE87}"/>
              </a:ext>
            </a:extLst>
          </p:cNvPr>
          <p:cNvPicPr>
            <a:picLocks noChangeAspect="1"/>
          </p:cNvPicPr>
          <p:nvPr/>
        </p:nvPicPr>
        <p:blipFill>
          <a:blip r:embed="rId3"/>
          <a:stretch>
            <a:fillRect/>
          </a:stretch>
        </p:blipFill>
        <p:spPr>
          <a:xfrm>
            <a:off x="4127097" y="3858370"/>
            <a:ext cx="6991138" cy="2999630"/>
          </a:xfrm>
          <a:prstGeom prst="rect">
            <a:avLst/>
          </a:prstGeom>
        </p:spPr>
      </p:pic>
      <p:sp>
        <p:nvSpPr>
          <p:cNvPr id="9" name="文本框 8">
            <a:extLst>
              <a:ext uri="{FF2B5EF4-FFF2-40B4-BE49-F238E27FC236}">
                <a16:creationId xmlns:a16="http://schemas.microsoft.com/office/drawing/2014/main" id="{98E967FF-00BA-495C-AB77-38B155A6E3A4}"/>
              </a:ext>
            </a:extLst>
          </p:cNvPr>
          <p:cNvSpPr txBox="1"/>
          <p:nvPr/>
        </p:nvSpPr>
        <p:spPr>
          <a:xfrm>
            <a:off x="358770" y="4988852"/>
            <a:ext cx="3768327" cy="400110"/>
          </a:xfrm>
          <a:prstGeom prst="rect">
            <a:avLst/>
          </a:prstGeom>
          <a:noFill/>
        </p:spPr>
        <p:txBody>
          <a:bodyPr wrap="square">
            <a:spAutoFit/>
          </a:bodyPr>
          <a:lstStyle/>
          <a:p>
            <a:pPr algn="ctr"/>
            <a:r>
              <a:rPr lang="en-US" altLang="zh-CN" sz="2000" b="0" dirty="0">
                <a:solidFill>
                  <a:schemeClr val="tx1">
                    <a:lumMod val="95000"/>
                    <a:lumOff val="5000"/>
                  </a:schemeClr>
                </a:solidFill>
                <a:latin typeface="Times New Roman" panose="02020603050405020304" pitchFamily="18" charset="0"/>
                <a:cs typeface="Times New Roman" panose="02020603050405020304" pitchFamily="18" charset="0"/>
              </a:rPr>
              <a:t>Exact &amp; approximate solutions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9623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F567CCA-A7ED-49EC-8A53-7A7EA9744700}"/>
              </a:ext>
            </a:extLst>
          </p:cNvPr>
          <p:cNvPicPr>
            <a:picLocks noChangeAspect="1"/>
          </p:cNvPicPr>
          <p:nvPr/>
        </p:nvPicPr>
        <p:blipFill>
          <a:blip r:embed="rId2"/>
          <a:stretch>
            <a:fillRect/>
          </a:stretch>
        </p:blipFill>
        <p:spPr>
          <a:xfrm>
            <a:off x="0" y="65808"/>
            <a:ext cx="6981816" cy="6726383"/>
          </a:xfrm>
          <a:prstGeom prst="rect">
            <a:avLst/>
          </a:prstGeom>
        </p:spPr>
      </p:pic>
      <p:sp>
        <p:nvSpPr>
          <p:cNvPr id="2" name="文本框 1">
            <a:extLst>
              <a:ext uri="{FF2B5EF4-FFF2-40B4-BE49-F238E27FC236}">
                <a16:creationId xmlns:a16="http://schemas.microsoft.com/office/drawing/2014/main" id="{C0BF95C5-2ACD-4559-B6DD-372C154410D0}"/>
              </a:ext>
            </a:extLst>
          </p:cNvPr>
          <p:cNvSpPr txBox="1"/>
          <p:nvPr/>
        </p:nvSpPr>
        <p:spPr>
          <a:xfrm>
            <a:off x="6096000" y="1921949"/>
            <a:ext cx="5585966" cy="3970318"/>
          </a:xfrm>
          <a:prstGeom prst="rect">
            <a:avLst/>
          </a:prstGeom>
          <a:noFill/>
        </p:spPr>
        <p:txBody>
          <a:bodyPr wrap="square" rtlCol="0">
            <a:spAutoFit/>
          </a:bodyPr>
          <a:lstStyle/>
          <a:p>
            <a:r>
              <a:rPr lang="en-US" altLang="zh-CN" dirty="0">
                <a:solidFill>
                  <a:srgbClr val="FF0000"/>
                </a:solidFill>
              </a:rPr>
              <a:t>1【LAX】.</a:t>
            </a:r>
            <a:r>
              <a:rPr lang="zh-CN" altLang="en-US" dirty="0">
                <a:solidFill>
                  <a:srgbClr val="FF0000"/>
                </a:solidFill>
              </a:rPr>
              <a:t>解释问题</a:t>
            </a:r>
            <a:r>
              <a:rPr lang="en-US" altLang="zh-CN" dirty="0">
                <a:solidFill>
                  <a:srgbClr val="FF0000"/>
                </a:solidFill>
              </a:rPr>
              <a:t>——</a:t>
            </a:r>
            <a:r>
              <a:rPr lang="zh-CN" altLang="en-US" dirty="0">
                <a:solidFill>
                  <a:srgbClr val="FF0000"/>
                </a:solidFill>
              </a:rPr>
              <a:t>初始化条件、限制性条件、描述问题、规定符号，属于</a:t>
            </a:r>
            <a:r>
              <a:rPr lang="en-US" altLang="zh-CN" dirty="0">
                <a:solidFill>
                  <a:srgbClr val="FF0000"/>
                </a:solidFill>
              </a:rPr>
              <a:t>Dynamic Programming</a:t>
            </a:r>
            <a:r>
              <a:rPr lang="zh-CN" altLang="en-US" dirty="0">
                <a:solidFill>
                  <a:srgbClr val="FF0000"/>
                </a:solidFill>
              </a:rPr>
              <a:t>，为什么属于动态规划问题？</a:t>
            </a:r>
            <a:endParaRPr lang="en-US" altLang="zh-CN" dirty="0">
              <a:solidFill>
                <a:srgbClr val="FF0000"/>
              </a:solidFill>
            </a:endParaRPr>
          </a:p>
          <a:p>
            <a:endParaRPr lang="en-US" altLang="zh-CN" dirty="0">
              <a:solidFill>
                <a:srgbClr val="FF0000"/>
              </a:solidFill>
            </a:endParaRPr>
          </a:p>
          <a:p>
            <a:r>
              <a:rPr lang="en-US" altLang="zh-CN" dirty="0">
                <a:solidFill>
                  <a:srgbClr val="FF0000"/>
                </a:solidFill>
              </a:rPr>
              <a:t>2.【LAX】</a:t>
            </a:r>
            <a:r>
              <a:rPr lang="zh-CN" altLang="en-US" dirty="0">
                <a:solidFill>
                  <a:srgbClr val="FF0000"/>
                </a:solidFill>
              </a:rPr>
              <a:t>精确解（</a:t>
            </a:r>
            <a:r>
              <a:rPr lang="en-US" altLang="zh-CN" dirty="0">
                <a:solidFill>
                  <a:srgbClr val="FF0000"/>
                </a:solidFill>
              </a:rPr>
              <a:t>2</a:t>
            </a:r>
            <a:r>
              <a:rPr lang="zh-CN" altLang="en-US" dirty="0">
                <a:solidFill>
                  <a:srgbClr val="FF0000"/>
                </a:solidFill>
              </a:rPr>
              <a:t>）、近似解（</a:t>
            </a:r>
            <a:r>
              <a:rPr lang="en-US" altLang="zh-CN" dirty="0">
                <a:solidFill>
                  <a:srgbClr val="FF0000"/>
                </a:solidFill>
              </a:rPr>
              <a:t>2</a:t>
            </a:r>
            <a:r>
              <a:rPr lang="zh-CN" altLang="en-US" dirty="0">
                <a:solidFill>
                  <a:srgbClr val="FF0000"/>
                </a:solidFill>
              </a:rPr>
              <a:t>，退火算法）的区别</a:t>
            </a:r>
            <a:endParaRPr lang="en-US" altLang="zh-CN" dirty="0">
              <a:solidFill>
                <a:srgbClr val="FF0000"/>
              </a:solidFill>
            </a:endParaRPr>
          </a:p>
          <a:p>
            <a:endParaRPr lang="en-US" altLang="zh-CN" dirty="0">
              <a:solidFill>
                <a:srgbClr val="FF0000"/>
              </a:solidFill>
            </a:endParaRPr>
          </a:p>
          <a:p>
            <a:r>
              <a:rPr lang="en-US" altLang="zh-CN" dirty="0">
                <a:solidFill>
                  <a:srgbClr val="FF0000"/>
                </a:solidFill>
              </a:rPr>
              <a:t>3.【YKX】</a:t>
            </a:r>
            <a:r>
              <a:rPr lang="zh-CN" altLang="en-US" dirty="0">
                <a:solidFill>
                  <a:srgbClr val="FF0000"/>
                </a:solidFill>
              </a:rPr>
              <a:t>设计算法</a:t>
            </a:r>
            <a:endParaRPr lang="en-US" altLang="zh-CN" dirty="0">
              <a:solidFill>
                <a:srgbClr val="FF0000"/>
              </a:solidFill>
            </a:endParaRPr>
          </a:p>
          <a:p>
            <a:endParaRPr lang="en-US" altLang="zh-CN" dirty="0">
              <a:solidFill>
                <a:srgbClr val="FF0000"/>
              </a:solidFill>
            </a:endParaRPr>
          </a:p>
          <a:p>
            <a:r>
              <a:rPr lang="en-US" altLang="zh-CN" dirty="0">
                <a:solidFill>
                  <a:srgbClr val="FF0000"/>
                </a:solidFill>
              </a:rPr>
              <a:t>4.【YKX】</a:t>
            </a:r>
            <a:r>
              <a:rPr lang="zh-CN" altLang="en-US" dirty="0">
                <a:solidFill>
                  <a:srgbClr val="FF0000"/>
                </a:solidFill>
              </a:rPr>
              <a:t>证明</a:t>
            </a:r>
            <a:endParaRPr lang="en-US" altLang="zh-CN" dirty="0">
              <a:solidFill>
                <a:srgbClr val="FF0000"/>
              </a:solidFill>
            </a:endParaRPr>
          </a:p>
          <a:p>
            <a:endParaRPr lang="en-US" altLang="zh-CN" dirty="0">
              <a:solidFill>
                <a:srgbClr val="FF0000"/>
              </a:solidFill>
            </a:endParaRPr>
          </a:p>
          <a:p>
            <a:r>
              <a:rPr lang="en-US" altLang="zh-CN" dirty="0">
                <a:solidFill>
                  <a:srgbClr val="FF0000"/>
                </a:solidFill>
              </a:rPr>
              <a:t>5.【XSH】</a:t>
            </a:r>
            <a:r>
              <a:rPr lang="zh-CN" altLang="en-US" dirty="0">
                <a:solidFill>
                  <a:srgbClr val="FF0000"/>
                </a:solidFill>
              </a:rPr>
              <a:t>分析时间复杂度（）</a:t>
            </a:r>
            <a:endParaRPr lang="en-US" altLang="zh-CN" dirty="0">
              <a:solidFill>
                <a:srgbClr val="FF0000"/>
              </a:solidFill>
            </a:endParaRPr>
          </a:p>
          <a:p>
            <a:endParaRPr lang="en-US" altLang="zh-CN" dirty="0">
              <a:solidFill>
                <a:srgbClr val="FF0000"/>
              </a:solidFill>
            </a:endParaRPr>
          </a:p>
          <a:p>
            <a:r>
              <a:rPr lang="en-US" altLang="zh-CN" dirty="0">
                <a:solidFill>
                  <a:srgbClr val="FF0000"/>
                </a:solidFill>
              </a:rPr>
              <a:t>6.【XSH】</a:t>
            </a:r>
            <a:r>
              <a:rPr lang="zh-CN" altLang="en-US" dirty="0">
                <a:solidFill>
                  <a:srgbClr val="FF0000"/>
                </a:solidFill>
              </a:rPr>
              <a:t>编程</a:t>
            </a:r>
          </a:p>
        </p:txBody>
      </p:sp>
    </p:spTree>
    <p:extLst>
      <p:ext uri="{BB962C8B-B14F-4D97-AF65-F5344CB8AC3E}">
        <p14:creationId xmlns:p14="http://schemas.microsoft.com/office/powerpoint/2010/main" val="1179520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58D3657-CDB6-4410-A4D3-23F8A7D9530A}"/>
              </a:ext>
            </a:extLst>
          </p:cNvPr>
          <p:cNvSpPr txBox="1"/>
          <p:nvPr/>
        </p:nvSpPr>
        <p:spPr>
          <a:xfrm>
            <a:off x="4470400" y="2691206"/>
            <a:ext cx="5585966" cy="584775"/>
          </a:xfrm>
          <a:prstGeom prst="rect">
            <a:avLst/>
          </a:prstGeom>
          <a:noFill/>
        </p:spPr>
        <p:txBody>
          <a:bodyPr wrap="square" rtlCol="0">
            <a:spAutoFit/>
          </a:bodyPr>
          <a:lstStyle/>
          <a:p>
            <a:r>
              <a:rPr lang="zh-CN" altLang="en-US" sz="3200" b="1" dirty="0">
                <a:solidFill>
                  <a:srgbClr val="FF0000"/>
                </a:solidFill>
              </a:rPr>
              <a:t>自行补充</a:t>
            </a:r>
          </a:p>
        </p:txBody>
      </p:sp>
    </p:spTree>
    <p:extLst>
      <p:ext uri="{BB962C8B-B14F-4D97-AF65-F5344CB8AC3E}">
        <p14:creationId xmlns:p14="http://schemas.microsoft.com/office/powerpoint/2010/main" val="49596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345E4B8-8437-457F-86D5-5D60B2BFEBDD}"/>
              </a:ext>
            </a:extLst>
          </p:cNvPr>
          <p:cNvPicPr>
            <a:picLocks noChangeAspect="1"/>
          </p:cNvPicPr>
          <p:nvPr/>
        </p:nvPicPr>
        <p:blipFill>
          <a:blip r:embed="rId2"/>
          <a:stretch>
            <a:fillRect/>
          </a:stretch>
        </p:blipFill>
        <p:spPr>
          <a:xfrm>
            <a:off x="535447" y="804044"/>
            <a:ext cx="6551161" cy="3597865"/>
          </a:xfrm>
          <a:prstGeom prst="rect">
            <a:avLst/>
          </a:prstGeom>
        </p:spPr>
      </p:pic>
      <p:sp>
        <p:nvSpPr>
          <p:cNvPr id="6" name="标题 1">
            <a:extLst>
              <a:ext uri="{FF2B5EF4-FFF2-40B4-BE49-F238E27FC236}">
                <a16:creationId xmlns:a16="http://schemas.microsoft.com/office/drawing/2014/main" id="{04199B5A-1132-4B87-9B4D-73948797D578}"/>
              </a:ext>
            </a:extLst>
          </p:cNvPr>
          <p:cNvSpPr txBox="1"/>
          <p:nvPr/>
        </p:nvSpPr>
        <p:spPr bwMode="auto">
          <a:xfrm>
            <a:off x="3458021" y="147766"/>
            <a:ext cx="5065295" cy="5025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92" tIns="34296" rIns="68592" bIns="34296" numCol="1" anchor="t" anchorCtr="0" compatLnSpc="1">
            <a:noAutofit/>
          </a:bodyPr>
          <a:lstStyle>
            <a:lvl1pPr algn="r" defTabSz="914400" rtl="0" eaLnBrk="1" latinLnBrk="0" hangingPunct="1">
              <a:spcBef>
                <a:spcPct val="0"/>
              </a:spcBef>
              <a:buNone/>
              <a:defRPr sz="2800" kern="1200">
                <a:solidFill>
                  <a:schemeClr val="tx1"/>
                </a:solidFill>
                <a:latin typeface="+mj-lt"/>
                <a:ea typeface="+mj-ea"/>
                <a:cs typeface="+mj-cs"/>
              </a:defRPr>
            </a:lvl1pPr>
          </a:lstStyle>
          <a:p>
            <a:pPr algn="ct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Coin-collecting problem</a:t>
            </a:r>
          </a:p>
        </p:txBody>
      </p:sp>
      <p:sp>
        <p:nvSpPr>
          <p:cNvPr id="10" name="文本框 9">
            <a:extLst>
              <a:ext uri="{FF2B5EF4-FFF2-40B4-BE49-F238E27FC236}">
                <a16:creationId xmlns:a16="http://schemas.microsoft.com/office/drawing/2014/main" id="{3AB45E90-5D44-4D26-9E4F-EA6E9EAB09F8}"/>
              </a:ext>
            </a:extLst>
          </p:cNvPr>
          <p:cNvSpPr txBox="1"/>
          <p:nvPr/>
        </p:nvSpPr>
        <p:spPr>
          <a:xfrm>
            <a:off x="535447" y="4549676"/>
            <a:ext cx="11077434" cy="2308324"/>
          </a:xfrm>
          <a:prstGeom prst="rect">
            <a:avLst/>
          </a:prstGeom>
          <a:noFill/>
        </p:spPr>
        <p:txBody>
          <a:bodyPr wrap="square">
            <a:spAutoFit/>
          </a:bodyPr>
          <a:lstStyle/>
          <a:p>
            <a:pPr indent="457200"/>
            <a:r>
              <a:rPr lang="en-US" altLang="zh-CN" sz="1800" dirty="0">
                <a:solidFill>
                  <a:srgbClr val="000000"/>
                </a:solidFill>
                <a:effectLst/>
                <a:latin typeface="TimesTen-Roman"/>
              </a:rPr>
              <a:t>The algorithm is illustrated in Figure 8.3b for the coin setup in Figure 8.3a. Since computing the value of </a:t>
            </a:r>
            <a:r>
              <a:rPr lang="en-US" altLang="zh-CN" sz="1800" i="1" dirty="0">
                <a:solidFill>
                  <a:srgbClr val="000000"/>
                </a:solidFill>
                <a:effectLst/>
                <a:latin typeface="MTMI"/>
              </a:rPr>
              <a:t>F (</a:t>
            </a:r>
            <a:r>
              <a:rPr lang="en-US" altLang="zh-CN" sz="1800" i="1" dirty="0" err="1">
                <a:solidFill>
                  <a:srgbClr val="000000"/>
                </a:solidFill>
                <a:effectLst/>
                <a:latin typeface="MTMI"/>
              </a:rPr>
              <a:t>i</a:t>
            </a:r>
            <a:r>
              <a:rPr lang="en-US" altLang="zh-CN" sz="1800" i="1" dirty="0">
                <a:solidFill>
                  <a:srgbClr val="000000"/>
                </a:solidFill>
                <a:effectLst/>
                <a:latin typeface="MTMI"/>
              </a:rPr>
              <a:t>, j ) </a:t>
            </a:r>
            <a:r>
              <a:rPr lang="en-US" altLang="zh-CN" sz="1800" dirty="0">
                <a:solidFill>
                  <a:srgbClr val="000000"/>
                </a:solidFill>
                <a:effectLst/>
                <a:latin typeface="TimesTen-Roman"/>
              </a:rPr>
              <a:t>by formula (8.5) for each cell of the table takes constant time, the time efficiency of the algorithm is </a:t>
            </a:r>
            <a:r>
              <a:rPr lang="el-GR" altLang="zh-CN" sz="1800" dirty="0">
                <a:solidFill>
                  <a:srgbClr val="000000"/>
                </a:solidFill>
                <a:effectLst/>
                <a:latin typeface="TimesTen-Roman"/>
              </a:rPr>
              <a:t>Θ </a:t>
            </a:r>
            <a:r>
              <a:rPr lang="en-US" altLang="zh-CN" sz="1800" i="1" dirty="0">
                <a:solidFill>
                  <a:srgbClr val="000000"/>
                </a:solidFill>
                <a:effectLst/>
                <a:latin typeface="MTMI"/>
              </a:rPr>
              <a:t>(nm). </a:t>
            </a:r>
            <a:r>
              <a:rPr lang="en-US" altLang="zh-CN" sz="1800" dirty="0">
                <a:solidFill>
                  <a:srgbClr val="000000"/>
                </a:solidFill>
                <a:effectLst/>
                <a:latin typeface="TimesTen-Roman"/>
              </a:rPr>
              <a:t>Its space efficiency is, obviously, also </a:t>
            </a:r>
            <a:r>
              <a:rPr lang="el-GR" altLang="zh-CN" sz="1800" dirty="0">
                <a:solidFill>
                  <a:srgbClr val="000000"/>
                </a:solidFill>
                <a:effectLst/>
                <a:latin typeface="TimesTen-Roman"/>
              </a:rPr>
              <a:t>Θ </a:t>
            </a:r>
            <a:r>
              <a:rPr lang="en-US" altLang="zh-CN" sz="1800" i="1" dirty="0">
                <a:solidFill>
                  <a:srgbClr val="000000"/>
                </a:solidFill>
                <a:effectLst/>
                <a:latin typeface="MTMI"/>
              </a:rPr>
              <a:t>(nm)</a:t>
            </a:r>
            <a:r>
              <a:rPr lang="en-US" altLang="zh-CN" sz="1800" dirty="0">
                <a:solidFill>
                  <a:srgbClr val="000000"/>
                </a:solidFill>
                <a:effectLst/>
                <a:latin typeface="TimesTen-Roman"/>
              </a:rPr>
              <a:t>. </a:t>
            </a:r>
            <a:endParaRPr lang="en-US" altLang="zh-CN" dirty="0"/>
          </a:p>
          <a:p>
            <a:pPr indent="457200"/>
            <a:r>
              <a:rPr lang="en-US" altLang="zh-CN" sz="1800" dirty="0">
                <a:solidFill>
                  <a:srgbClr val="000000"/>
                </a:solidFill>
                <a:effectLst/>
                <a:latin typeface="TimesTen-Roman"/>
              </a:rPr>
              <a:t>Tracing the computations backward makes it possible to get an optimal path: if </a:t>
            </a:r>
            <a:r>
              <a:rPr lang="en-US" altLang="zh-CN" sz="1800" i="1" dirty="0">
                <a:solidFill>
                  <a:srgbClr val="000000"/>
                </a:solidFill>
                <a:effectLst/>
                <a:latin typeface="MTMI"/>
              </a:rPr>
              <a:t>F (</a:t>
            </a:r>
            <a:r>
              <a:rPr lang="en-US" altLang="zh-CN" sz="1800" i="1" dirty="0" err="1">
                <a:solidFill>
                  <a:srgbClr val="000000"/>
                </a:solidFill>
                <a:effectLst/>
                <a:latin typeface="MTMI"/>
              </a:rPr>
              <a:t>i</a:t>
            </a:r>
            <a:r>
              <a:rPr lang="en-US" altLang="zh-CN" sz="1800" i="1" dirty="0">
                <a:solidFill>
                  <a:srgbClr val="000000"/>
                </a:solidFill>
                <a:effectLst/>
                <a:latin typeface="MTMI"/>
              </a:rPr>
              <a:t> </a:t>
            </a:r>
            <a:r>
              <a:rPr lang="en-US" altLang="zh-CN" sz="1800" dirty="0">
                <a:solidFill>
                  <a:srgbClr val="000000"/>
                </a:solidFill>
                <a:effectLst/>
                <a:latin typeface="MTSYN"/>
              </a:rPr>
              <a:t>− </a:t>
            </a:r>
            <a:r>
              <a:rPr lang="en-US" altLang="zh-CN" sz="1800" dirty="0">
                <a:solidFill>
                  <a:srgbClr val="000000"/>
                </a:solidFill>
                <a:effectLst/>
                <a:latin typeface="TimesTen-Roman"/>
              </a:rPr>
              <a:t>1</a:t>
            </a:r>
            <a:r>
              <a:rPr lang="en-US" altLang="zh-CN" sz="1800" i="1" dirty="0">
                <a:solidFill>
                  <a:srgbClr val="000000"/>
                </a:solidFill>
                <a:effectLst/>
                <a:latin typeface="MTMI"/>
              </a:rPr>
              <a:t>, j ) &gt; F (</a:t>
            </a:r>
            <a:r>
              <a:rPr lang="en-US" altLang="zh-CN" sz="1800" i="1" dirty="0" err="1">
                <a:solidFill>
                  <a:srgbClr val="000000"/>
                </a:solidFill>
                <a:effectLst/>
                <a:latin typeface="MTMI"/>
              </a:rPr>
              <a:t>i</a:t>
            </a:r>
            <a:r>
              <a:rPr lang="en-US" altLang="zh-CN" sz="1800" i="1" dirty="0">
                <a:solidFill>
                  <a:srgbClr val="000000"/>
                </a:solidFill>
                <a:effectLst/>
                <a:latin typeface="MTMI"/>
              </a:rPr>
              <a:t>, j </a:t>
            </a:r>
            <a:r>
              <a:rPr lang="en-US" altLang="zh-CN" sz="1800" dirty="0">
                <a:solidFill>
                  <a:srgbClr val="000000"/>
                </a:solidFill>
                <a:effectLst/>
                <a:latin typeface="MTSYN"/>
              </a:rPr>
              <a:t>− </a:t>
            </a:r>
            <a:r>
              <a:rPr lang="en-US" altLang="zh-CN" sz="1800" dirty="0">
                <a:solidFill>
                  <a:srgbClr val="000000"/>
                </a:solidFill>
                <a:effectLst/>
                <a:latin typeface="TimesTen-Roman"/>
              </a:rPr>
              <a:t>1</a:t>
            </a:r>
            <a:r>
              <a:rPr lang="en-US" altLang="zh-CN" sz="1800" i="1" dirty="0">
                <a:solidFill>
                  <a:srgbClr val="000000"/>
                </a:solidFill>
                <a:effectLst/>
                <a:latin typeface="MTMI"/>
              </a:rPr>
              <a:t>), </a:t>
            </a:r>
            <a:r>
              <a:rPr lang="en-US" altLang="zh-CN" sz="1800" dirty="0">
                <a:solidFill>
                  <a:srgbClr val="000000"/>
                </a:solidFill>
                <a:effectLst/>
                <a:latin typeface="TimesTen-Roman"/>
              </a:rPr>
              <a:t>an optimal path to cell </a:t>
            </a:r>
            <a:r>
              <a:rPr lang="en-US" altLang="zh-CN" sz="1800" i="1" dirty="0">
                <a:solidFill>
                  <a:srgbClr val="000000"/>
                </a:solidFill>
                <a:effectLst/>
                <a:latin typeface="MTMI"/>
              </a:rPr>
              <a:t>(</a:t>
            </a:r>
            <a:r>
              <a:rPr lang="en-US" altLang="zh-CN" sz="1800" i="1" dirty="0" err="1">
                <a:solidFill>
                  <a:srgbClr val="000000"/>
                </a:solidFill>
                <a:effectLst/>
                <a:latin typeface="MTMI"/>
              </a:rPr>
              <a:t>i</a:t>
            </a:r>
            <a:r>
              <a:rPr lang="en-US" altLang="zh-CN" sz="1800" i="1" dirty="0">
                <a:solidFill>
                  <a:srgbClr val="000000"/>
                </a:solidFill>
                <a:effectLst/>
                <a:latin typeface="MTMI"/>
              </a:rPr>
              <a:t>, j ) </a:t>
            </a:r>
            <a:r>
              <a:rPr lang="en-US" altLang="zh-CN" sz="1800" dirty="0">
                <a:solidFill>
                  <a:srgbClr val="000000"/>
                </a:solidFill>
                <a:effectLst/>
                <a:latin typeface="TimesTen-Roman"/>
              </a:rPr>
              <a:t>must come down from the adjacent cell above it; if </a:t>
            </a:r>
            <a:r>
              <a:rPr lang="en-US" altLang="zh-CN" sz="1800" i="1" dirty="0">
                <a:solidFill>
                  <a:srgbClr val="000000"/>
                </a:solidFill>
                <a:effectLst/>
                <a:latin typeface="MTMI"/>
              </a:rPr>
              <a:t>F (</a:t>
            </a:r>
            <a:r>
              <a:rPr lang="en-US" altLang="zh-CN" sz="1800" i="1" dirty="0" err="1">
                <a:solidFill>
                  <a:srgbClr val="000000"/>
                </a:solidFill>
                <a:effectLst/>
                <a:latin typeface="MTMI"/>
              </a:rPr>
              <a:t>i</a:t>
            </a:r>
            <a:r>
              <a:rPr lang="en-US" altLang="zh-CN" sz="1800" dirty="0">
                <a:solidFill>
                  <a:srgbClr val="000000"/>
                </a:solidFill>
                <a:effectLst/>
                <a:latin typeface="MTSYN"/>
              </a:rPr>
              <a:t>− </a:t>
            </a:r>
            <a:r>
              <a:rPr lang="en-US" altLang="zh-CN" sz="1800" dirty="0">
                <a:solidFill>
                  <a:srgbClr val="000000"/>
                </a:solidFill>
                <a:effectLst/>
                <a:latin typeface="TimesTen-Roman"/>
              </a:rPr>
              <a:t>1</a:t>
            </a:r>
            <a:r>
              <a:rPr lang="en-US" altLang="zh-CN" sz="1800" i="1" dirty="0">
                <a:solidFill>
                  <a:srgbClr val="000000"/>
                </a:solidFill>
                <a:effectLst/>
                <a:latin typeface="MTMI"/>
              </a:rPr>
              <a:t>, j ) &lt; F (</a:t>
            </a:r>
            <a:r>
              <a:rPr lang="en-US" altLang="zh-CN" sz="1800" i="1" dirty="0" err="1">
                <a:solidFill>
                  <a:srgbClr val="000000"/>
                </a:solidFill>
                <a:effectLst/>
                <a:latin typeface="MTMI"/>
              </a:rPr>
              <a:t>i</a:t>
            </a:r>
            <a:r>
              <a:rPr lang="en-US" altLang="zh-CN" sz="1800" i="1" dirty="0">
                <a:solidFill>
                  <a:srgbClr val="000000"/>
                </a:solidFill>
                <a:effectLst/>
                <a:latin typeface="MTMI"/>
              </a:rPr>
              <a:t>, j </a:t>
            </a:r>
            <a:r>
              <a:rPr lang="en-US" altLang="zh-CN" sz="1800" dirty="0">
                <a:solidFill>
                  <a:srgbClr val="000000"/>
                </a:solidFill>
                <a:effectLst/>
                <a:latin typeface="MTSYN"/>
              </a:rPr>
              <a:t>− </a:t>
            </a:r>
            <a:r>
              <a:rPr lang="en-US" altLang="zh-CN" sz="1800" dirty="0">
                <a:solidFill>
                  <a:srgbClr val="000000"/>
                </a:solidFill>
                <a:effectLst/>
                <a:latin typeface="TimesTen-Roman"/>
              </a:rPr>
              <a:t>1</a:t>
            </a:r>
            <a:r>
              <a:rPr lang="en-US" altLang="zh-CN" sz="1800" i="1" dirty="0">
                <a:solidFill>
                  <a:srgbClr val="000000"/>
                </a:solidFill>
                <a:effectLst/>
                <a:latin typeface="MTMI"/>
              </a:rPr>
              <a:t>), </a:t>
            </a:r>
            <a:r>
              <a:rPr lang="en-US" altLang="zh-CN" sz="1800" dirty="0">
                <a:solidFill>
                  <a:srgbClr val="000000"/>
                </a:solidFill>
                <a:effectLst/>
                <a:latin typeface="TimesTen-Roman"/>
              </a:rPr>
              <a:t>an optimal path to cell </a:t>
            </a:r>
            <a:r>
              <a:rPr lang="en-US" altLang="zh-CN" sz="1800" i="1" dirty="0">
                <a:solidFill>
                  <a:srgbClr val="000000"/>
                </a:solidFill>
                <a:effectLst/>
                <a:latin typeface="MTMI"/>
              </a:rPr>
              <a:t>(</a:t>
            </a:r>
            <a:r>
              <a:rPr lang="en-US" altLang="zh-CN" sz="1800" i="1" dirty="0" err="1">
                <a:solidFill>
                  <a:srgbClr val="000000"/>
                </a:solidFill>
                <a:effectLst/>
                <a:latin typeface="MTMI"/>
              </a:rPr>
              <a:t>i</a:t>
            </a:r>
            <a:r>
              <a:rPr lang="en-US" altLang="zh-CN" sz="1800" i="1" dirty="0">
                <a:solidFill>
                  <a:srgbClr val="000000"/>
                </a:solidFill>
                <a:effectLst/>
                <a:latin typeface="MTMI"/>
              </a:rPr>
              <a:t>, j ) </a:t>
            </a:r>
            <a:r>
              <a:rPr lang="en-US" altLang="zh-CN" sz="1800" dirty="0">
                <a:solidFill>
                  <a:srgbClr val="000000"/>
                </a:solidFill>
                <a:effectLst/>
                <a:latin typeface="TimesTen-Roman"/>
              </a:rPr>
              <a:t>must come from the adjacent cell on the left; and if </a:t>
            </a:r>
            <a:r>
              <a:rPr lang="en-US" altLang="zh-CN" sz="1800" i="1" dirty="0">
                <a:solidFill>
                  <a:srgbClr val="000000"/>
                </a:solidFill>
                <a:effectLst/>
                <a:latin typeface="MTMI"/>
              </a:rPr>
              <a:t>F (</a:t>
            </a:r>
            <a:r>
              <a:rPr lang="en-US" altLang="zh-CN" sz="1800" i="1" dirty="0" err="1">
                <a:solidFill>
                  <a:srgbClr val="000000"/>
                </a:solidFill>
                <a:effectLst/>
                <a:latin typeface="MTMI"/>
              </a:rPr>
              <a:t>i</a:t>
            </a:r>
            <a:r>
              <a:rPr lang="en-US" altLang="zh-CN" sz="1800" i="1" dirty="0">
                <a:solidFill>
                  <a:srgbClr val="000000"/>
                </a:solidFill>
                <a:effectLst/>
                <a:latin typeface="MTMI"/>
              </a:rPr>
              <a:t> </a:t>
            </a:r>
            <a:r>
              <a:rPr lang="en-US" altLang="zh-CN" sz="1800" dirty="0">
                <a:solidFill>
                  <a:srgbClr val="000000"/>
                </a:solidFill>
                <a:effectLst/>
                <a:latin typeface="MTSYN"/>
              </a:rPr>
              <a:t>−</a:t>
            </a:r>
            <a:r>
              <a:rPr lang="en-US" altLang="zh-CN" sz="1800" dirty="0">
                <a:solidFill>
                  <a:srgbClr val="000000"/>
                </a:solidFill>
                <a:effectLst/>
                <a:latin typeface="TimesTen-Roman"/>
              </a:rPr>
              <a:t>1</a:t>
            </a:r>
            <a:r>
              <a:rPr lang="en-US" altLang="zh-CN" sz="1800" i="1" dirty="0">
                <a:solidFill>
                  <a:srgbClr val="000000"/>
                </a:solidFill>
                <a:effectLst/>
                <a:latin typeface="MTMI"/>
              </a:rPr>
              <a:t>, j) </a:t>
            </a:r>
            <a:r>
              <a:rPr lang="en-US" altLang="zh-CN" sz="1800" dirty="0">
                <a:solidFill>
                  <a:srgbClr val="000000"/>
                </a:solidFill>
                <a:effectLst/>
                <a:latin typeface="MTSYN"/>
              </a:rPr>
              <a:t>= </a:t>
            </a:r>
            <a:r>
              <a:rPr lang="en-US" altLang="zh-CN" sz="1800" i="1" dirty="0">
                <a:solidFill>
                  <a:srgbClr val="000000"/>
                </a:solidFill>
                <a:effectLst/>
                <a:latin typeface="MTMI"/>
              </a:rPr>
              <a:t>F (</a:t>
            </a:r>
            <a:r>
              <a:rPr lang="en-US" altLang="zh-CN" sz="1800" i="1" dirty="0" err="1">
                <a:solidFill>
                  <a:srgbClr val="000000"/>
                </a:solidFill>
                <a:effectLst/>
                <a:latin typeface="MTMI"/>
              </a:rPr>
              <a:t>i</a:t>
            </a:r>
            <a:r>
              <a:rPr lang="en-US" altLang="zh-CN" sz="1800" i="1" dirty="0">
                <a:solidFill>
                  <a:srgbClr val="000000"/>
                </a:solidFill>
                <a:effectLst/>
                <a:latin typeface="MTMI"/>
              </a:rPr>
              <a:t>, j </a:t>
            </a:r>
            <a:r>
              <a:rPr lang="en-US" altLang="zh-CN" sz="1800" dirty="0">
                <a:solidFill>
                  <a:srgbClr val="000000"/>
                </a:solidFill>
                <a:effectLst/>
                <a:latin typeface="MTSYN"/>
              </a:rPr>
              <a:t>−</a:t>
            </a:r>
            <a:r>
              <a:rPr lang="en-US" altLang="zh-CN" sz="1800" dirty="0">
                <a:solidFill>
                  <a:srgbClr val="000000"/>
                </a:solidFill>
                <a:effectLst/>
                <a:latin typeface="TimesTen-Roman"/>
              </a:rPr>
              <a:t>1</a:t>
            </a:r>
            <a:r>
              <a:rPr lang="en-US" altLang="zh-CN" sz="1800" i="1" dirty="0">
                <a:solidFill>
                  <a:srgbClr val="000000"/>
                </a:solidFill>
                <a:effectLst/>
                <a:latin typeface="MTMI"/>
              </a:rPr>
              <a:t>), </a:t>
            </a:r>
            <a:r>
              <a:rPr lang="en-US" altLang="zh-CN" sz="1800" dirty="0">
                <a:solidFill>
                  <a:srgbClr val="000000"/>
                </a:solidFill>
                <a:effectLst/>
                <a:latin typeface="TimesTen-Roman"/>
              </a:rPr>
              <a:t>it can reach cell </a:t>
            </a:r>
            <a:r>
              <a:rPr lang="en-US" altLang="zh-CN" sz="1800" i="1" dirty="0">
                <a:solidFill>
                  <a:srgbClr val="000000"/>
                </a:solidFill>
                <a:effectLst/>
                <a:latin typeface="MTMI"/>
              </a:rPr>
              <a:t>(</a:t>
            </a:r>
            <a:r>
              <a:rPr lang="en-US" altLang="zh-CN" sz="1800" i="1" dirty="0" err="1">
                <a:solidFill>
                  <a:srgbClr val="000000"/>
                </a:solidFill>
                <a:effectLst/>
                <a:latin typeface="MTMI"/>
              </a:rPr>
              <a:t>i</a:t>
            </a:r>
            <a:r>
              <a:rPr lang="en-US" altLang="zh-CN" sz="1800" i="1" dirty="0">
                <a:solidFill>
                  <a:srgbClr val="000000"/>
                </a:solidFill>
                <a:effectLst/>
                <a:latin typeface="MTMI"/>
              </a:rPr>
              <a:t>, j ) </a:t>
            </a:r>
            <a:r>
              <a:rPr lang="en-US" altLang="zh-CN" sz="1800" dirty="0">
                <a:solidFill>
                  <a:srgbClr val="000000"/>
                </a:solidFill>
                <a:effectLst/>
                <a:latin typeface="TimesTen-Roman"/>
              </a:rPr>
              <a:t>from either direction. This yields two optimal paths for the instance in Figure 8.3a, which are shown in Figure 8.3c. If ties are ignored, one optimal path can be obtained in </a:t>
            </a:r>
            <a:r>
              <a:rPr lang="el-GR" altLang="zh-CN" sz="1800" dirty="0">
                <a:solidFill>
                  <a:srgbClr val="000000"/>
                </a:solidFill>
                <a:effectLst/>
                <a:latin typeface="TimesTen-Roman"/>
              </a:rPr>
              <a:t>Θ </a:t>
            </a:r>
            <a:r>
              <a:rPr lang="en-US" altLang="zh-CN" sz="1800" i="1" dirty="0">
                <a:solidFill>
                  <a:srgbClr val="000000"/>
                </a:solidFill>
                <a:effectLst/>
                <a:latin typeface="MTMI"/>
              </a:rPr>
              <a:t>(n </a:t>
            </a:r>
            <a:r>
              <a:rPr lang="en-US" altLang="zh-CN" sz="1800" dirty="0">
                <a:solidFill>
                  <a:srgbClr val="000000"/>
                </a:solidFill>
                <a:effectLst/>
                <a:latin typeface="MTSYN"/>
              </a:rPr>
              <a:t>+ </a:t>
            </a:r>
            <a:r>
              <a:rPr lang="en-US" altLang="zh-CN" sz="1800" i="1" dirty="0">
                <a:solidFill>
                  <a:srgbClr val="000000"/>
                </a:solidFill>
                <a:effectLst/>
                <a:latin typeface="MTMI"/>
              </a:rPr>
              <a:t>m) </a:t>
            </a:r>
            <a:endParaRPr lang="zh-CN" altLang="en-US" dirty="0"/>
          </a:p>
        </p:txBody>
      </p:sp>
      <p:sp>
        <p:nvSpPr>
          <p:cNvPr id="11" name="文本框 10">
            <a:extLst>
              <a:ext uri="{FF2B5EF4-FFF2-40B4-BE49-F238E27FC236}">
                <a16:creationId xmlns:a16="http://schemas.microsoft.com/office/drawing/2014/main" id="{12378D74-2D82-4D22-8B3A-2118C8E9C48D}"/>
              </a:ext>
            </a:extLst>
          </p:cNvPr>
          <p:cNvSpPr txBox="1"/>
          <p:nvPr/>
        </p:nvSpPr>
        <p:spPr>
          <a:xfrm>
            <a:off x="8523316" y="1867989"/>
            <a:ext cx="1107996" cy="369332"/>
          </a:xfrm>
          <a:prstGeom prst="rect">
            <a:avLst/>
          </a:prstGeom>
          <a:noFill/>
        </p:spPr>
        <p:txBody>
          <a:bodyPr wrap="none" rtlCol="0">
            <a:spAutoFit/>
          </a:bodyPr>
          <a:lstStyle/>
          <a:p>
            <a:r>
              <a:rPr lang="zh-CN" altLang="en-US" dirty="0">
                <a:solidFill>
                  <a:srgbClr val="FF0000"/>
                </a:solidFill>
              </a:rPr>
              <a:t>讲伪代码</a:t>
            </a:r>
          </a:p>
        </p:txBody>
      </p:sp>
    </p:spTree>
    <p:extLst>
      <p:ext uri="{BB962C8B-B14F-4D97-AF65-F5344CB8AC3E}">
        <p14:creationId xmlns:p14="http://schemas.microsoft.com/office/powerpoint/2010/main" val="602605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290131"/>
      </p:ext>
    </p:extLst>
  </p:cSld>
  <p:clrMapOvr>
    <a:masterClrMapping/>
  </p:clrMapOvr>
</p:sld>
</file>

<file path=ppt/theme/theme1.xml><?xml version="1.0" encoding="utf-8"?>
<a:theme xmlns:a="http://schemas.openxmlformats.org/drawingml/2006/main" name="主题4 研究院月例会汇报16-9-202006">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4 研究院月例会汇报16-9-202006" id="{241C9F0A-40D0-4770-B4D3-246E6207F5CA}" vid="{0B0714D5-EF8F-420C-A064-94D0C169B8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文档" ma:contentTypeID="0x0101006AB1DA3E7EA45A4F9BC156508C53DE7E" ma:contentTypeVersion="18" ma:contentTypeDescription="新建文档。" ma:contentTypeScope="" ma:versionID="b2ebd9ae6aa5f06c612769ef57b9beb3">
  <xsd:schema xmlns:xsd="http://www.w3.org/2001/XMLSchema" xmlns:xs="http://www.w3.org/2001/XMLSchema" xmlns:p="http://schemas.microsoft.com/office/2006/metadata/properties" xmlns:ns2="646faaed-cd9f-48eb-a8fc-a3df82d7fdd9" xmlns:ns3="b6ac284b-63af-48cf-9cb1-0b21048e70d8" targetNamespace="http://schemas.microsoft.com/office/2006/metadata/properties" ma:root="true" ma:fieldsID="fb5acc82c8ac577d301abae521827037" ns2:_="" ns3:_="">
    <xsd:import namespace="646faaed-cd9f-48eb-a8fc-a3df82d7fdd9"/>
    <xsd:import namespace="b6ac284b-63af-48cf-9cb1-0b21048e70d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2:MediaLengthInSeconds" minOccurs="0"/>
                <xsd:element ref="ns3:TaxCatchAll"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6faaed-cd9f-48eb-a8fc-a3df82d7fdd9"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图像标记" ma:readOnly="false" ma:fieldId="{5cf76f15-5ced-4ddc-b409-7134ff3c332f}" ma:taxonomyMulti="true" ma:sspId="0a14e9e6-bb63-46ec-9362-42cc2c174a2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6ac284b-63af-48cf-9cb1-0b21048e70d8" elementFormDefault="qualified">
    <xsd:import namespace="http://schemas.microsoft.com/office/2006/documentManagement/types"/>
    <xsd:import namespace="http://schemas.microsoft.com/office/infopath/2007/PartnerControls"/>
    <xsd:element name="SharedWithUsers" ma:index="10"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享对象详细信息" ma:internalName="SharedWithDetails" ma:readOnly="true">
      <xsd:simpleType>
        <xsd:restriction base="dms:Note">
          <xsd:maxLength value="255"/>
        </xsd:restriction>
      </xsd:simpleType>
    </xsd:element>
    <xsd:element name="TaxCatchAll" ma:index="21" nillable="true" ma:displayName="Taxonomy Catch All Column" ma:hidden="true" ma:list="{a1379f19-a17b-4cf1-b3aa-b4e2b6e39fb6}" ma:internalName="TaxCatchAll" ma:showField="CatchAllData" ma:web="b6ac284b-63af-48cf-9cb1-0b21048e70d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46faaed-cd9f-48eb-a8fc-a3df82d7fdd9">
      <Terms xmlns="http://schemas.microsoft.com/office/infopath/2007/PartnerControls"/>
    </lcf76f155ced4ddcb4097134ff3c332f>
    <TaxCatchAll xmlns="b6ac284b-63af-48cf-9cb1-0b21048e70d8" xsi:nil="true"/>
  </documentManagement>
</p:properties>
</file>

<file path=customXml/itemProps1.xml><?xml version="1.0" encoding="utf-8"?>
<ds:datastoreItem xmlns:ds="http://schemas.openxmlformats.org/officeDocument/2006/customXml" ds:itemID="{CD44854D-2A25-4B52-882F-30B51ECB20D3}">
  <ds:schemaRefs>
    <ds:schemaRef ds:uri="http://schemas.microsoft.com/sharepoint/v3/contenttype/forms"/>
  </ds:schemaRefs>
</ds:datastoreItem>
</file>

<file path=customXml/itemProps2.xml><?xml version="1.0" encoding="utf-8"?>
<ds:datastoreItem xmlns:ds="http://schemas.openxmlformats.org/officeDocument/2006/customXml" ds:itemID="{EDFAEEFB-4B90-4562-85C0-7FDC542401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6faaed-cd9f-48eb-a8fc-a3df82d7fdd9"/>
    <ds:schemaRef ds:uri="b6ac284b-63af-48cf-9cb1-0b21048e70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9F44BA-5ACF-427F-BFCE-20327EF62CBA}">
  <ds:schemaRefs>
    <ds:schemaRef ds:uri="646faaed-cd9f-48eb-a8fc-a3df82d7fdd9"/>
    <ds:schemaRef ds:uri="http://schemas.openxmlformats.org/package/2006/metadata/core-properties"/>
    <ds:schemaRef ds:uri="http://schemas.microsoft.com/office/infopath/2007/PartnerControls"/>
    <ds:schemaRef ds:uri="http://purl.org/dc/dcmitype/"/>
    <ds:schemaRef ds:uri="http://purl.org/dc/terms/"/>
    <ds:schemaRef ds:uri="http://schemas.microsoft.com/office/2006/documentManagement/types"/>
    <ds:schemaRef ds:uri="http://schemas.microsoft.com/office/2006/metadata/properties"/>
    <ds:schemaRef ds:uri="http://purl.org/dc/elements/1.1/"/>
    <ds:schemaRef ds:uri="b6ac284b-63af-48cf-9cb1-0b21048e70d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主题4 研究院月例会汇报16-9-202006</Template>
  <TotalTime>467</TotalTime>
  <Words>845</Words>
  <Application>Microsoft Office PowerPoint</Application>
  <PresentationFormat>宽屏</PresentationFormat>
  <Paragraphs>59</Paragraphs>
  <Slides>8</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MTMI</vt:lpstr>
      <vt:lpstr>MTSYN</vt:lpstr>
      <vt:lpstr>TimesTen-Roman</vt:lpstr>
      <vt:lpstr>等线</vt:lpstr>
      <vt:lpstr>方正兰亭黑简体</vt:lpstr>
      <vt:lpstr>微软雅黑</vt:lpstr>
      <vt:lpstr>Arial</vt:lpstr>
      <vt:lpstr>Times New Roman</vt:lpstr>
      <vt:lpstr>主题4 研究院月例会汇报16-9-202006</vt:lpstr>
      <vt:lpstr>PowerPoint 演示文稿</vt:lpstr>
      <vt:lpstr>PowerPoint 演示文稿</vt:lpstr>
      <vt:lpstr>How to solve this problem？</vt:lpstr>
      <vt:lpstr>How to solve this problem？</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梁颜(Yan Liang)</dc:creator>
  <cp:lastModifiedBy>李艾欣(Aixin Li)</cp:lastModifiedBy>
  <cp:revision>44</cp:revision>
  <dcterms:created xsi:type="dcterms:W3CDTF">2019-04-02T01:35:10Z</dcterms:created>
  <dcterms:modified xsi:type="dcterms:W3CDTF">2022-06-24T10:08:23Z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0x0101006AB1DA3E7EA45A4F9BC156508C53DE7E</vt:lpwstr>
  </property>
</Properties>
</file>