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0"/>
  </p:notesMasterIdLst>
  <p:handoutMasterIdLst>
    <p:handoutMasterId r:id="rId21"/>
  </p:handoutMasterIdLst>
  <p:sldIdLst>
    <p:sldId id="256" r:id="rId2"/>
    <p:sldId id="510" r:id="rId3"/>
    <p:sldId id="489" r:id="rId4"/>
    <p:sldId id="511" r:id="rId5"/>
    <p:sldId id="501" r:id="rId6"/>
    <p:sldId id="512" r:id="rId7"/>
    <p:sldId id="500" r:id="rId8"/>
    <p:sldId id="513" r:id="rId9"/>
    <p:sldId id="515" r:id="rId10"/>
    <p:sldId id="517" r:id="rId11"/>
    <p:sldId id="514" r:id="rId12"/>
    <p:sldId id="516" r:id="rId13"/>
    <p:sldId id="508" r:id="rId14"/>
    <p:sldId id="518" r:id="rId15"/>
    <p:sldId id="505" r:id="rId16"/>
    <p:sldId id="506" r:id="rId17"/>
    <p:sldId id="507" r:id="rId18"/>
    <p:sldId id="49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7"/>
    <p:restoredTop sz="93781" autoAdjust="0"/>
  </p:normalViewPr>
  <p:slideViewPr>
    <p:cSldViewPr showGuides="1">
      <p:cViewPr varScale="1">
        <p:scale>
          <a:sx n="68" d="100"/>
          <a:sy n="68" d="100"/>
        </p:scale>
        <p:origin x="1088"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81" d="100"/>
          <a:sy n="81" d="100"/>
        </p:scale>
        <p:origin x="3282" y="96"/>
      </p:cViewPr>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05267C2-34F3-4EFC-933A-B016E108AB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D65F7FA-EB8B-4A94-A11A-8963347422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260F7C-A4D1-4351-8C23-6158A5000E93}" type="datetimeFigureOut">
              <a:rPr lang="zh-CN" altLang="en-US" smtClean="0"/>
              <a:t>2022/9/20</a:t>
            </a:fld>
            <a:endParaRPr lang="zh-CN" altLang="en-US"/>
          </a:p>
        </p:txBody>
      </p:sp>
      <p:sp>
        <p:nvSpPr>
          <p:cNvPr id="4" name="页脚占位符 3">
            <a:extLst>
              <a:ext uri="{FF2B5EF4-FFF2-40B4-BE49-F238E27FC236}">
                <a16:creationId xmlns:a16="http://schemas.microsoft.com/office/drawing/2014/main" id="{7F748A6C-DCB0-48D1-B0C5-76106E3F4B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E528C12-D73A-4657-860E-DEE582EBCE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07DFD5-20A6-4B7F-987D-7705E9E91F42}" type="slidenum">
              <a:rPr lang="zh-CN" altLang="en-US" smtClean="0"/>
              <a:t>‹#›</a:t>
            </a:fld>
            <a:endParaRPr lang="zh-CN" altLang="en-US"/>
          </a:p>
        </p:txBody>
      </p:sp>
    </p:spTree>
    <p:extLst>
      <p:ext uri="{BB962C8B-B14F-4D97-AF65-F5344CB8AC3E}">
        <p14:creationId xmlns:p14="http://schemas.microsoft.com/office/powerpoint/2010/main" val="566933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D1CC2-EC6C-48C7-9FB2-F794029E6111}"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1D68D-223D-4FEA-8341-3176385CB97C}" type="slidenum">
              <a:rPr lang="zh-CN" altLang="en-US" smtClean="0"/>
              <a:t>‹#›</a:t>
            </a:fld>
            <a:endParaRPr lang="zh-CN" altLang="en-US"/>
          </a:p>
        </p:txBody>
      </p:sp>
    </p:spTree>
    <p:extLst>
      <p:ext uri="{BB962C8B-B14F-4D97-AF65-F5344CB8AC3E}">
        <p14:creationId xmlns:p14="http://schemas.microsoft.com/office/powerpoint/2010/main" val="223615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研究背景不清楚，讲一些非洲人畜共患病的例子，讲宏转录组数据的应用价值（通量上，无偏性），右下角的图换掉，介绍一下</a:t>
            </a:r>
            <a:r>
              <a:rPr lang="en-US" altLang="zh-CN" dirty="0"/>
              <a:t>GAM</a:t>
            </a:r>
            <a:r>
              <a:rPr lang="zh-CN" altLang="en-US" dirty="0"/>
              <a:t>在生态病毒学方面的研究范式，把多个图片的</a:t>
            </a:r>
            <a:r>
              <a:rPr lang="en-US" altLang="zh-CN" dirty="0"/>
              <a:t>PPT</a:t>
            </a:r>
            <a:r>
              <a:rPr lang="zh-CN" altLang="en-US" dirty="0"/>
              <a:t>拆开</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2</a:t>
            </a:fld>
            <a:endParaRPr lang="zh-CN" altLang="en-US"/>
          </a:p>
        </p:txBody>
      </p:sp>
    </p:spTree>
    <p:extLst>
      <p:ext uri="{BB962C8B-B14F-4D97-AF65-F5344CB8AC3E}">
        <p14:creationId xmlns:p14="http://schemas.microsoft.com/office/powerpoint/2010/main" val="2554882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阶段性结果缺乏结构性，要加小标题，组织起来</a:t>
            </a:r>
            <a:endParaRPr lang="en-US" altLang="zh-CN" dirty="0"/>
          </a:p>
          <a:p>
            <a:r>
              <a:rPr lang="zh-CN" altLang="en-US" dirty="0"/>
              <a:t>每种病毒科发现的数量，</a:t>
            </a:r>
            <a:r>
              <a:rPr lang="en-US" altLang="zh-CN" dirty="0"/>
              <a:t>DNA</a:t>
            </a:r>
            <a:r>
              <a:rPr lang="zh-CN" altLang="en-US" dirty="0"/>
              <a:t>病毒多少、</a:t>
            </a:r>
            <a:r>
              <a:rPr lang="en-US" altLang="zh-CN" dirty="0"/>
              <a:t>RNA</a:t>
            </a:r>
            <a:r>
              <a:rPr lang="zh-CN" altLang="en-US" dirty="0"/>
              <a:t>病毒多少、有多少是新病毒</a:t>
            </a:r>
            <a:endParaRPr lang="en-US" altLang="zh-CN" dirty="0"/>
          </a:p>
          <a:p>
            <a:r>
              <a:rPr lang="zh-CN" altLang="en-US" dirty="0"/>
              <a:t>需要先介绍数据获取的方法，测序、组装、分类鉴定</a:t>
            </a:r>
            <a:endParaRPr lang="en-US" altLang="zh-CN" dirty="0"/>
          </a:p>
          <a:p>
            <a:r>
              <a:rPr lang="zh-CN" altLang="en-US" dirty="0"/>
              <a:t>一张</a:t>
            </a:r>
            <a:r>
              <a:rPr lang="en-US" altLang="zh-CN" dirty="0"/>
              <a:t>PPT</a:t>
            </a:r>
            <a:r>
              <a:rPr lang="zh-CN" altLang="en-US" dirty="0"/>
              <a:t>两张图左右，讲同一个方向的问题，每个</a:t>
            </a:r>
            <a:r>
              <a:rPr lang="en-US" altLang="zh-CN" dirty="0"/>
              <a:t>PPT</a:t>
            </a:r>
            <a:r>
              <a:rPr lang="zh-CN" altLang="en-US" dirty="0"/>
              <a:t>对应一个结论</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11</a:t>
            </a:fld>
            <a:endParaRPr lang="zh-CN" altLang="en-US"/>
          </a:p>
        </p:txBody>
      </p:sp>
    </p:spTree>
    <p:extLst>
      <p:ext uri="{BB962C8B-B14F-4D97-AF65-F5344CB8AC3E}">
        <p14:creationId xmlns:p14="http://schemas.microsoft.com/office/powerpoint/2010/main" val="1472634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阶段性结果缺乏结构性，要加小标题，组织起来</a:t>
            </a:r>
            <a:endParaRPr lang="en-US" altLang="zh-CN" dirty="0"/>
          </a:p>
          <a:p>
            <a:r>
              <a:rPr lang="zh-CN" altLang="en-US" dirty="0"/>
              <a:t>每种病毒科发现的数量，</a:t>
            </a:r>
            <a:r>
              <a:rPr lang="en-US" altLang="zh-CN" dirty="0"/>
              <a:t>DNA</a:t>
            </a:r>
            <a:r>
              <a:rPr lang="zh-CN" altLang="en-US" dirty="0"/>
              <a:t>病毒多少、</a:t>
            </a:r>
            <a:r>
              <a:rPr lang="en-US" altLang="zh-CN" dirty="0"/>
              <a:t>RNA</a:t>
            </a:r>
            <a:r>
              <a:rPr lang="zh-CN" altLang="en-US" dirty="0"/>
              <a:t>病毒多少、有多少是新病毒</a:t>
            </a:r>
            <a:endParaRPr lang="en-US" altLang="zh-CN" dirty="0"/>
          </a:p>
          <a:p>
            <a:r>
              <a:rPr lang="zh-CN" altLang="en-US" dirty="0"/>
              <a:t>需要先介绍数据获取的方法，测序、组装、分类鉴定</a:t>
            </a:r>
            <a:endParaRPr lang="en-US" altLang="zh-CN" dirty="0"/>
          </a:p>
          <a:p>
            <a:r>
              <a:rPr lang="zh-CN" altLang="en-US" dirty="0"/>
              <a:t>一张</a:t>
            </a:r>
            <a:r>
              <a:rPr lang="en-US" altLang="zh-CN" dirty="0"/>
              <a:t>PPT</a:t>
            </a:r>
            <a:r>
              <a:rPr lang="zh-CN" altLang="en-US" dirty="0"/>
              <a:t>两张图左右，讲同一个方向的问题，每个</a:t>
            </a:r>
            <a:r>
              <a:rPr lang="en-US" altLang="zh-CN" dirty="0"/>
              <a:t>PPT</a:t>
            </a:r>
            <a:r>
              <a:rPr lang="zh-CN" altLang="en-US" dirty="0"/>
              <a:t>对应一个结论</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12</a:t>
            </a:fld>
            <a:endParaRPr lang="zh-CN" altLang="en-US"/>
          </a:p>
        </p:txBody>
      </p:sp>
    </p:spTree>
    <p:extLst>
      <p:ext uri="{BB962C8B-B14F-4D97-AF65-F5344CB8AC3E}">
        <p14:creationId xmlns:p14="http://schemas.microsoft.com/office/powerpoint/2010/main" val="337884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没有小标题，详细描述各类组别对应考量的因素</a:t>
            </a:r>
            <a:endParaRPr lang="en-US" altLang="zh-CN" dirty="0"/>
          </a:p>
          <a:p>
            <a:r>
              <a:rPr lang="zh-CN" altLang="en-US" dirty="0"/>
              <a:t>可以去描述一下获取到的生态特征</a:t>
            </a:r>
            <a:endParaRPr lang="en-US" altLang="zh-CN" dirty="0"/>
          </a:p>
          <a:p>
            <a:r>
              <a:rPr lang="zh-CN" altLang="en-US" dirty="0"/>
              <a:t>在充分考虑了宿主及其性状特征之后我们对三大类生态因素进行分析</a:t>
            </a:r>
            <a:endParaRPr lang="en-US" altLang="zh-CN" dirty="0"/>
          </a:p>
          <a:p>
            <a:r>
              <a:rPr lang="zh-CN" altLang="en-US" dirty="0"/>
              <a:t>一些不重要的宿主生态因素是用来矫正单由宿主物种</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13</a:t>
            </a:fld>
            <a:endParaRPr lang="zh-CN" altLang="en-US"/>
          </a:p>
        </p:txBody>
      </p:sp>
    </p:spTree>
    <p:extLst>
      <p:ext uri="{BB962C8B-B14F-4D97-AF65-F5344CB8AC3E}">
        <p14:creationId xmlns:p14="http://schemas.microsoft.com/office/powerpoint/2010/main" val="128435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描述一下</a:t>
            </a:r>
            <a:r>
              <a:rPr lang="en-US" altLang="zh-CN" dirty="0"/>
              <a:t>GAM</a:t>
            </a:r>
            <a:r>
              <a:rPr lang="zh-CN" altLang="en-US" dirty="0"/>
              <a:t>技术在之前的文章里是如何应用的，以及基本原理，一句话说明</a:t>
            </a:r>
            <a:r>
              <a:rPr lang="en-US" altLang="zh-CN" dirty="0"/>
              <a:t>AIC</a:t>
            </a:r>
            <a:r>
              <a:rPr lang="zh-CN" altLang="en-US" dirty="0"/>
              <a:t>的具体含义</a:t>
            </a:r>
            <a:endParaRPr lang="en-US" altLang="zh-CN" dirty="0"/>
          </a:p>
          <a:p>
            <a:r>
              <a:rPr lang="zh-CN" altLang="en-US" dirty="0"/>
              <a:t>衍生出的生物学意义需要介绍，对动物同域、海拔、人口数量都详细描述一下对应的生物学意义</a:t>
            </a:r>
            <a:endParaRPr lang="en-US" altLang="zh-CN" dirty="0"/>
          </a:p>
          <a:p>
            <a:r>
              <a:rPr lang="zh-CN" altLang="en-US" dirty="0"/>
              <a:t>先描述一下不同地域不同宿主之间病毒群落的相似度如何（放前面）</a:t>
            </a:r>
            <a:endParaRPr lang="en-US" altLang="zh-CN" dirty="0"/>
          </a:p>
          <a:p>
            <a:r>
              <a:rPr lang="zh-CN" altLang="en-US" dirty="0"/>
              <a:t>拥有哪些生态特征的地区病毒多样性最高</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14</a:t>
            </a:fld>
            <a:endParaRPr lang="zh-CN" altLang="en-US"/>
          </a:p>
        </p:txBody>
      </p:sp>
    </p:spTree>
    <p:extLst>
      <p:ext uri="{BB962C8B-B14F-4D97-AF65-F5344CB8AC3E}">
        <p14:creationId xmlns:p14="http://schemas.microsoft.com/office/powerpoint/2010/main" val="77811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描述一下</a:t>
            </a:r>
            <a:r>
              <a:rPr lang="en-US" altLang="zh-CN" dirty="0"/>
              <a:t>GAM</a:t>
            </a:r>
            <a:r>
              <a:rPr lang="zh-CN" altLang="en-US" dirty="0"/>
              <a:t>技术在之前的文章里是如何应用的，以及基本原理，一句话说明</a:t>
            </a:r>
            <a:r>
              <a:rPr lang="en-US" altLang="zh-CN" dirty="0"/>
              <a:t>AIC</a:t>
            </a:r>
            <a:r>
              <a:rPr lang="zh-CN" altLang="en-US" dirty="0"/>
              <a:t>的具体含义</a:t>
            </a:r>
            <a:endParaRPr lang="en-US" altLang="zh-CN" dirty="0"/>
          </a:p>
          <a:p>
            <a:r>
              <a:rPr lang="zh-CN" altLang="en-US" dirty="0"/>
              <a:t>衍生出的生物学意义需要介绍，对动物同域、海拔、人口数量都详细描述一下对应的生物学意义</a:t>
            </a:r>
            <a:endParaRPr lang="en-US" altLang="zh-CN" dirty="0"/>
          </a:p>
          <a:p>
            <a:r>
              <a:rPr lang="zh-CN" altLang="en-US" dirty="0"/>
              <a:t>先描述一下不同地域不同宿主之间病毒群落的相似度如何（放前面）</a:t>
            </a:r>
            <a:endParaRPr lang="en-US" altLang="zh-CN" dirty="0"/>
          </a:p>
          <a:p>
            <a:r>
              <a:rPr lang="zh-CN" altLang="en-US" dirty="0"/>
              <a:t>拥有哪些生态特征的地区病毒多样性最高</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15</a:t>
            </a:fld>
            <a:endParaRPr lang="zh-CN" altLang="en-US"/>
          </a:p>
        </p:txBody>
      </p:sp>
    </p:spTree>
    <p:extLst>
      <p:ext uri="{BB962C8B-B14F-4D97-AF65-F5344CB8AC3E}">
        <p14:creationId xmlns:p14="http://schemas.microsoft.com/office/powerpoint/2010/main" val="1208672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B1D68D-223D-4FEA-8341-3176385CB97C}" type="slidenum">
              <a:rPr lang="zh-CN" altLang="en-US" smtClean="0"/>
              <a:t>16</a:t>
            </a:fld>
            <a:endParaRPr lang="zh-CN" altLang="en-US"/>
          </a:p>
        </p:txBody>
      </p:sp>
    </p:spTree>
    <p:extLst>
      <p:ext uri="{BB962C8B-B14F-4D97-AF65-F5344CB8AC3E}">
        <p14:creationId xmlns:p14="http://schemas.microsoft.com/office/powerpoint/2010/main" val="1672062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B1D68D-223D-4FEA-8341-3176385CB97C}" type="slidenum">
              <a:rPr lang="zh-CN" altLang="en-US" smtClean="0"/>
              <a:t>17</a:t>
            </a:fld>
            <a:endParaRPr lang="zh-CN" altLang="en-US"/>
          </a:p>
        </p:txBody>
      </p:sp>
    </p:spTree>
    <p:extLst>
      <p:ext uri="{BB962C8B-B14F-4D97-AF65-F5344CB8AC3E}">
        <p14:creationId xmlns:p14="http://schemas.microsoft.com/office/powerpoint/2010/main" val="482613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把整个逻辑理清楚，具体技术细节可以不用讲</a:t>
            </a:r>
            <a:endParaRPr lang="en-US" altLang="zh-CN" dirty="0"/>
          </a:p>
          <a:p>
            <a:r>
              <a:rPr lang="zh-CN" altLang="en-US" dirty="0"/>
              <a:t>每张</a:t>
            </a:r>
            <a:r>
              <a:rPr lang="en-US" altLang="zh-CN" dirty="0"/>
              <a:t>PPT</a:t>
            </a:r>
            <a:r>
              <a:rPr lang="zh-CN" altLang="en-US" dirty="0"/>
              <a:t>留一行来解释关键生物学发现</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18</a:t>
            </a:fld>
            <a:endParaRPr lang="zh-CN" altLang="en-US"/>
          </a:p>
        </p:txBody>
      </p:sp>
    </p:spTree>
    <p:extLst>
      <p:ext uri="{BB962C8B-B14F-4D97-AF65-F5344CB8AC3E}">
        <p14:creationId xmlns:p14="http://schemas.microsoft.com/office/powerpoint/2010/main" val="266510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研究背景不清楚，讲一些非洲人畜共患病的例子，讲宏转录组数据的应用价值（通量上，无偏性），右下角的图换掉，介绍一下</a:t>
            </a:r>
            <a:r>
              <a:rPr lang="en-US" altLang="zh-CN" dirty="0"/>
              <a:t>GAM</a:t>
            </a:r>
            <a:r>
              <a:rPr lang="zh-CN" altLang="en-US" dirty="0"/>
              <a:t>在生态病毒学方面的研究范式，把多个图片的</a:t>
            </a:r>
            <a:r>
              <a:rPr lang="en-US" altLang="zh-CN" dirty="0"/>
              <a:t>PPT</a:t>
            </a:r>
            <a:r>
              <a:rPr lang="zh-CN" altLang="en-US" dirty="0"/>
              <a:t>拆开</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3</a:t>
            </a:fld>
            <a:endParaRPr lang="zh-CN" altLang="en-US"/>
          </a:p>
        </p:txBody>
      </p:sp>
    </p:spTree>
    <p:extLst>
      <p:ext uri="{BB962C8B-B14F-4D97-AF65-F5344CB8AC3E}">
        <p14:creationId xmlns:p14="http://schemas.microsoft.com/office/powerpoint/2010/main" val="30421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研究背景不清楚，讲一些非洲人畜共患病的例子，讲宏转录组数据的应用价值（通量上，无偏性），右下角的图换掉，介绍一下</a:t>
            </a:r>
            <a:r>
              <a:rPr lang="en-US" altLang="zh-CN" dirty="0"/>
              <a:t>GAM</a:t>
            </a:r>
            <a:r>
              <a:rPr lang="zh-CN" altLang="en-US" dirty="0"/>
              <a:t>在生态病毒学方面的研究范式，把多个图片的</a:t>
            </a:r>
            <a:r>
              <a:rPr lang="en-US" altLang="zh-CN" dirty="0"/>
              <a:t>PPT</a:t>
            </a:r>
            <a:r>
              <a:rPr lang="zh-CN" altLang="en-US" dirty="0"/>
              <a:t>拆开</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4</a:t>
            </a:fld>
            <a:endParaRPr lang="zh-CN" altLang="en-US"/>
          </a:p>
        </p:txBody>
      </p:sp>
    </p:spTree>
    <p:extLst>
      <p:ext uri="{BB962C8B-B14F-4D97-AF65-F5344CB8AC3E}">
        <p14:creationId xmlns:p14="http://schemas.microsoft.com/office/powerpoint/2010/main" val="180180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要先总结前人的研究空白，总结出我们需要解决什么问题，然后才是采样信息</a:t>
            </a:r>
            <a:endParaRPr lang="en-US" altLang="zh-CN" dirty="0"/>
          </a:p>
          <a:p>
            <a:r>
              <a:rPr lang="zh-CN" altLang="en-US" dirty="0"/>
              <a:t>检查哪些物种或采样地点的样本病毒多样性较高，来自不同蝙蝠群落和地域之间病毒多样性的差异</a:t>
            </a:r>
            <a:endParaRPr lang="en-US" altLang="zh-CN" dirty="0"/>
          </a:p>
          <a:p>
            <a:r>
              <a:rPr lang="zh-CN" altLang="en-US" dirty="0"/>
              <a:t>需要有个技术路线或者逻辑路线来说明整个研究工作的逻辑</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5</a:t>
            </a:fld>
            <a:endParaRPr lang="zh-CN" altLang="en-US"/>
          </a:p>
        </p:txBody>
      </p:sp>
    </p:spTree>
    <p:extLst>
      <p:ext uri="{BB962C8B-B14F-4D97-AF65-F5344CB8AC3E}">
        <p14:creationId xmlns:p14="http://schemas.microsoft.com/office/powerpoint/2010/main" val="156085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要先总结前人的研究空白，总结出我们需要解决什么问题，然后才是采样信息</a:t>
            </a:r>
            <a:endParaRPr lang="en-US" altLang="zh-CN" dirty="0"/>
          </a:p>
          <a:p>
            <a:r>
              <a:rPr lang="zh-CN" altLang="en-US" dirty="0"/>
              <a:t>检查哪些物种或采样地点的样本病毒多样性较高，来自不同蝙蝠群落和地域之间病毒多样性的差异</a:t>
            </a:r>
            <a:endParaRPr lang="en-US" altLang="zh-CN" dirty="0"/>
          </a:p>
          <a:p>
            <a:r>
              <a:rPr lang="zh-CN" altLang="en-US" dirty="0"/>
              <a:t>需要有个技术路线或者逻辑路线来说明整个研究工作的逻辑</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6</a:t>
            </a:fld>
            <a:endParaRPr lang="zh-CN" altLang="en-US"/>
          </a:p>
        </p:txBody>
      </p:sp>
    </p:spTree>
    <p:extLst>
      <p:ext uri="{BB962C8B-B14F-4D97-AF65-F5344CB8AC3E}">
        <p14:creationId xmlns:p14="http://schemas.microsoft.com/office/powerpoint/2010/main" val="285876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要解释每种蝙蝠物种对应的采样广度、每种蝙蝠对应的生态指标特点，蝙蝠在分类树上的位置</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7</a:t>
            </a:fld>
            <a:endParaRPr lang="zh-CN" altLang="en-US"/>
          </a:p>
        </p:txBody>
      </p:sp>
    </p:spTree>
    <p:extLst>
      <p:ext uri="{BB962C8B-B14F-4D97-AF65-F5344CB8AC3E}">
        <p14:creationId xmlns:p14="http://schemas.microsoft.com/office/powerpoint/2010/main" val="404228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要解释每种蝙蝠物种对应的采样广度、每种蝙蝠对应的生态指标特点，蝙蝠在分类树上的位置</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8</a:t>
            </a:fld>
            <a:endParaRPr lang="zh-CN" altLang="en-US"/>
          </a:p>
        </p:txBody>
      </p:sp>
    </p:spTree>
    <p:extLst>
      <p:ext uri="{BB962C8B-B14F-4D97-AF65-F5344CB8AC3E}">
        <p14:creationId xmlns:p14="http://schemas.microsoft.com/office/powerpoint/2010/main" val="321206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阶段性结果缺乏结构性，要加小标题，组织起来</a:t>
            </a:r>
            <a:endParaRPr lang="en-US" altLang="zh-CN" dirty="0"/>
          </a:p>
          <a:p>
            <a:r>
              <a:rPr lang="zh-CN" altLang="en-US" dirty="0"/>
              <a:t>每种病毒科发现的数量，</a:t>
            </a:r>
            <a:r>
              <a:rPr lang="en-US" altLang="zh-CN" dirty="0"/>
              <a:t>DNA</a:t>
            </a:r>
            <a:r>
              <a:rPr lang="zh-CN" altLang="en-US" dirty="0"/>
              <a:t>病毒多少、</a:t>
            </a:r>
            <a:r>
              <a:rPr lang="en-US" altLang="zh-CN" dirty="0"/>
              <a:t>RNA</a:t>
            </a:r>
            <a:r>
              <a:rPr lang="zh-CN" altLang="en-US" dirty="0"/>
              <a:t>病毒多少、有多少是新病毒</a:t>
            </a:r>
            <a:endParaRPr lang="en-US" altLang="zh-CN" dirty="0"/>
          </a:p>
          <a:p>
            <a:r>
              <a:rPr lang="zh-CN" altLang="en-US" dirty="0"/>
              <a:t>需要先介绍数据获取的方法，测序、组装、分类鉴定</a:t>
            </a:r>
            <a:endParaRPr lang="en-US" altLang="zh-CN" dirty="0"/>
          </a:p>
          <a:p>
            <a:r>
              <a:rPr lang="zh-CN" altLang="en-US" dirty="0"/>
              <a:t>一张</a:t>
            </a:r>
            <a:r>
              <a:rPr lang="en-US" altLang="zh-CN" dirty="0"/>
              <a:t>PPT</a:t>
            </a:r>
            <a:r>
              <a:rPr lang="zh-CN" altLang="en-US" dirty="0"/>
              <a:t>两张图左右，讲同一个方向的问题，每个</a:t>
            </a:r>
            <a:r>
              <a:rPr lang="en-US" altLang="zh-CN" dirty="0"/>
              <a:t>PPT</a:t>
            </a:r>
            <a:r>
              <a:rPr lang="zh-CN" altLang="en-US" dirty="0"/>
              <a:t>对应一个结论</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9</a:t>
            </a:fld>
            <a:endParaRPr lang="zh-CN" altLang="en-US"/>
          </a:p>
        </p:txBody>
      </p:sp>
    </p:spTree>
    <p:extLst>
      <p:ext uri="{BB962C8B-B14F-4D97-AF65-F5344CB8AC3E}">
        <p14:creationId xmlns:p14="http://schemas.microsoft.com/office/powerpoint/2010/main" val="250739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阶段性结果缺乏结构性，要加小标题，组织起来</a:t>
            </a:r>
            <a:endParaRPr lang="en-US" altLang="zh-CN" dirty="0"/>
          </a:p>
          <a:p>
            <a:r>
              <a:rPr lang="zh-CN" altLang="en-US" dirty="0"/>
              <a:t>每种病毒科发现的数量，</a:t>
            </a:r>
            <a:r>
              <a:rPr lang="en-US" altLang="zh-CN" dirty="0"/>
              <a:t>DNA</a:t>
            </a:r>
            <a:r>
              <a:rPr lang="zh-CN" altLang="en-US" dirty="0"/>
              <a:t>病毒多少、</a:t>
            </a:r>
            <a:r>
              <a:rPr lang="en-US" altLang="zh-CN" dirty="0"/>
              <a:t>RNA</a:t>
            </a:r>
            <a:r>
              <a:rPr lang="zh-CN" altLang="en-US" dirty="0"/>
              <a:t>病毒多少、有多少是新病毒</a:t>
            </a:r>
            <a:endParaRPr lang="en-US" altLang="zh-CN" dirty="0"/>
          </a:p>
          <a:p>
            <a:r>
              <a:rPr lang="zh-CN" altLang="en-US" dirty="0"/>
              <a:t>需要先介绍数据获取的方法，测序、组装、分类鉴定</a:t>
            </a:r>
            <a:endParaRPr lang="en-US" altLang="zh-CN" dirty="0"/>
          </a:p>
          <a:p>
            <a:r>
              <a:rPr lang="zh-CN" altLang="en-US" dirty="0"/>
              <a:t>一张</a:t>
            </a:r>
            <a:r>
              <a:rPr lang="en-US" altLang="zh-CN" dirty="0"/>
              <a:t>PPT</a:t>
            </a:r>
            <a:r>
              <a:rPr lang="zh-CN" altLang="en-US" dirty="0"/>
              <a:t>两张图左右，讲同一个方向的问题，每个</a:t>
            </a:r>
            <a:r>
              <a:rPr lang="en-US" altLang="zh-CN" dirty="0"/>
              <a:t>PPT</a:t>
            </a:r>
            <a:r>
              <a:rPr lang="zh-CN" altLang="en-US" dirty="0"/>
              <a:t>对应一个结论</a:t>
            </a:r>
          </a:p>
        </p:txBody>
      </p:sp>
      <p:sp>
        <p:nvSpPr>
          <p:cNvPr id="4" name="灯片编号占位符 3"/>
          <p:cNvSpPr>
            <a:spLocks noGrp="1"/>
          </p:cNvSpPr>
          <p:nvPr>
            <p:ph type="sldNum" sz="quarter" idx="5"/>
          </p:nvPr>
        </p:nvSpPr>
        <p:spPr/>
        <p:txBody>
          <a:bodyPr/>
          <a:lstStyle/>
          <a:p>
            <a:fld id="{0DB1D68D-223D-4FEA-8341-3176385CB97C}" type="slidenum">
              <a:rPr lang="zh-CN" altLang="en-US" smtClean="0"/>
              <a:t>10</a:t>
            </a:fld>
            <a:endParaRPr lang="zh-CN" altLang="en-US"/>
          </a:p>
        </p:txBody>
      </p:sp>
    </p:spTree>
    <p:extLst>
      <p:ext uri="{BB962C8B-B14F-4D97-AF65-F5344CB8AC3E}">
        <p14:creationId xmlns:p14="http://schemas.microsoft.com/office/powerpoint/2010/main" val="54507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81CA7F49-8060-4F5F-98D3-4B503B89983F}" type="datetime1">
              <a:rPr lang="zh-CN" altLang="en-US" smtClean="0"/>
              <a:pPr>
                <a:defRPr/>
              </a:pPr>
              <a:t>2022/9/20</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7A32A9CE-7265-406E-83AC-17CAF21D801E}"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19059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0DEFCC5E-9CA6-44ED-BCFA-A55F5C112923}" type="datetime1">
              <a:rPr lang="zh-CN" altLang="en-US" smtClean="0"/>
              <a:pPr>
                <a:defRPr/>
              </a:pPr>
              <a:t>2022/9/20</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152CB98-19E1-4F9A-A09A-DE88973D4BE9}"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265080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DAF8ABED-524B-4E18-AF28-AE0A1C30F705}" type="datetime1">
              <a:rPr lang="zh-CN" altLang="en-US" smtClean="0"/>
              <a:pPr>
                <a:defRPr/>
              </a:pPr>
              <a:t>2022/9/20</a:t>
            </a:fld>
            <a:endParaRPr lang="zh-CN" altLang="en-US"/>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A52B03D3-2698-47B6-86DC-160B2783AE27}" type="slidenum">
              <a:rPr lang="zh-CN" altLang="en-US" smtClean="0"/>
              <a:pPr>
                <a:defRPr/>
              </a:pPr>
              <a:t>‹#›</a:t>
            </a:fld>
            <a:endParaRPr lang="zh-CN" altLang="en-US"/>
          </a:p>
        </p:txBody>
      </p:sp>
    </p:spTree>
    <p:extLst>
      <p:ext uri="{BB962C8B-B14F-4D97-AF65-F5344CB8AC3E}">
        <p14:creationId xmlns:p14="http://schemas.microsoft.com/office/powerpoint/2010/main" val="90960603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5339"/>
          <a:stretch/>
        </p:blipFill>
        <p:spPr>
          <a:xfrm>
            <a:off x="16003" y="1041838"/>
            <a:ext cx="9141768" cy="5806089"/>
          </a:xfrm>
          <a:prstGeom prst="rect">
            <a:avLst/>
          </a:prstGeom>
        </p:spPr>
      </p:pic>
      <p:pic>
        <p:nvPicPr>
          <p:cNvPr id="6" name="图片 5">
            <a:extLst>
              <a:ext uri="{FF2B5EF4-FFF2-40B4-BE49-F238E27FC236}">
                <a16:creationId xmlns:a16="http://schemas.microsoft.com/office/drawing/2014/main" id="{E5B0BAAE-93FF-4057-ACA4-B168A0B9AF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5023" y="142585"/>
            <a:ext cx="2177301" cy="456578"/>
          </a:xfrm>
          <a:prstGeom prst="rect">
            <a:avLst/>
          </a:prstGeom>
        </p:spPr>
      </p:pic>
      <p:pic>
        <p:nvPicPr>
          <p:cNvPr id="7" name="图片 6">
            <a:extLst>
              <a:ext uri="{FF2B5EF4-FFF2-40B4-BE49-F238E27FC236}">
                <a16:creationId xmlns:a16="http://schemas.microsoft.com/office/drawing/2014/main" id="{050B248A-75D9-AC9D-573A-DB56E48999D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44" y="6131033"/>
            <a:ext cx="1511189" cy="850233"/>
          </a:xfrm>
          <a:prstGeom prst="rect">
            <a:avLst/>
          </a:prstGeom>
        </p:spPr>
      </p:pic>
    </p:spTree>
    <p:extLst>
      <p:ext uri="{BB962C8B-B14F-4D97-AF65-F5344CB8AC3E}">
        <p14:creationId xmlns:p14="http://schemas.microsoft.com/office/powerpoint/2010/main" val="191967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5339"/>
          <a:stretch/>
        </p:blipFill>
        <p:spPr>
          <a:xfrm>
            <a:off x="16003" y="1041838"/>
            <a:ext cx="9141768" cy="5806089"/>
          </a:xfrm>
          <a:prstGeom prst="rect">
            <a:avLst/>
          </a:prstGeom>
        </p:spPr>
      </p:pic>
      <p:pic>
        <p:nvPicPr>
          <p:cNvPr id="6" name="图片 5">
            <a:extLst>
              <a:ext uri="{FF2B5EF4-FFF2-40B4-BE49-F238E27FC236}">
                <a16:creationId xmlns:a16="http://schemas.microsoft.com/office/drawing/2014/main" id="{E5B0BAAE-93FF-4057-ACA4-B168A0B9AF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5023" y="142585"/>
            <a:ext cx="2177301" cy="456578"/>
          </a:xfrm>
          <a:prstGeom prst="rect">
            <a:avLst/>
          </a:prstGeom>
        </p:spPr>
      </p:pic>
      <p:pic>
        <p:nvPicPr>
          <p:cNvPr id="8" name="图片 7">
            <a:extLst>
              <a:ext uri="{FF2B5EF4-FFF2-40B4-BE49-F238E27FC236}">
                <a16:creationId xmlns:a16="http://schemas.microsoft.com/office/drawing/2014/main" id="{83CFBDAF-B217-4281-B4DB-7E07E7CCE81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953" y="6366686"/>
            <a:ext cx="2192400" cy="373654"/>
          </a:xfrm>
          <a:prstGeom prst="rect">
            <a:avLst/>
          </a:prstGeom>
        </p:spPr>
      </p:pic>
    </p:spTree>
    <p:extLst>
      <p:ext uri="{BB962C8B-B14F-4D97-AF65-F5344CB8AC3E}">
        <p14:creationId xmlns:p14="http://schemas.microsoft.com/office/powerpoint/2010/main" val="63297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DAF8ABED-524B-4E18-AF28-AE0A1C30F705}" type="datetime1">
              <a:rPr lang="zh-CN" altLang="en-US" smtClean="0"/>
              <a:pPr>
                <a:defRPr/>
              </a:pPr>
              <a:t>2022/9/20</a:t>
            </a:fld>
            <a:endParaRPr lang="zh-CN" altLang="en-US"/>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A52B03D3-2698-47B6-86DC-160B2783AE27}" type="slidenum">
              <a:rPr lang="zh-CN" altLang="en-US" smtClean="0"/>
              <a:pPr>
                <a:defRPr/>
              </a:pPr>
              <a:t>‹#›</a:t>
            </a:fld>
            <a:endParaRPr lang="zh-CN" altLang="en-US"/>
          </a:p>
        </p:txBody>
      </p:sp>
    </p:spTree>
    <p:extLst>
      <p:ext uri="{BB962C8B-B14F-4D97-AF65-F5344CB8AC3E}">
        <p14:creationId xmlns:p14="http://schemas.microsoft.com/office/powerpoint/2010/main" val="3975224763"/>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6C65EB74-7A5A-49EE-B539-FE9768C3F7C6}" type="datetime1">
              <a:rPr lang="zh-CN" altLang="en-US" smtClean="0"/>
              <a:pPr>
                <a:defRPr/>
              </a:pPr>
              <a:t>2022/9/20</a:t>
            </a:fld>
            <a:endParaRPr lang="zh-CN" altLang="en-US" sz="135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5025C45-707C-4773-A22D-157A98D90748}"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45238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B8A2A1AC-D3F5-48E3-8166-F726812335D9}" type="datetime1">
              <a:rPr lang="zh-CN" altLang="en-US" smtClean="0"/>
              <a:pPr>
                <a:defRPr/>
              </a:pPr>
              <a:t>2022/9/20</a:t>
            </a:fld>
            <a:endParaRPr lang="zh-CN" altLang="en-US" sz="135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555A4823-88C5-4349-A3FD-FF228E519043}"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216541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DD1C7F8-F395-4EF8-8108-7271A4040092}" type="datetime1">
              <a:rPr lang="zh-CN" altLang="en-US" smtClean="0"/>
              <a:pPr>
                <a:defRPr/>
              </a:pPr>
              <a:t>2022/9/20</a:t>
            </a:fld>
            <a:endParaRPr lang="zh-CN" altLang="en-US" sz="1350">
              <a:solidFill>
                <a:schemeClr val="tx1"/>
              </a:solidFill>
            </a:endParaRPr>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C4B6B43A-C8AD-4CF6-9273-354F5A1A1AA1}"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2688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128FF404-1C64-43E4-B60F-EF3DF990C177}" type="datetime1">
              <a:rPr lang="zh-CN" altLang="en-US" smtClean="0"/>
              <a:pPr>
                <a:defRPr/>
              </a:pPr>
              <a:t>2022/9/20</a:t>
            </a:fld>
            <a:endParaRPr lang="zh-CN" altLang="en-US" sz="1350">
              <a:solidFill>
                <a:schemeClr val="tx1"/>
              </a:solidFill>
            </a:endParaRPr>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5DB6E8A2-219A-42E3-8401-70040C0A79DC}"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1153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8E03833-341D-41BA-BA97-C78C2A06E99E}" type="datetime1">
              <a:rPr lang="zh-CN" altLang="en-US" smtClean="0"/>
              <a:pPr>
                <a:defRPr/>
              </a:pPr>
              <a:t>2022/9/20</a:t>
            </a:fld>
            <a:endParaRPr lang="zh-CN" altLang="en-US" sz="1350">
              <a:solidFill>
                <a:schemeClr val="tx1"/>
              </a:solidFill>
            </a:endParaRPr>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A1FFFD90-0E21-476C-91F4-B4AFEC4C4F10}"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397541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4684B932-D9C3-4BF7-A640-1240CCF0B860}" type="datetime1">
              <a:rPr lang="zh-CN" altLang="en-US" smtClean="0"/>
              <a:pPr>
                <a:defRPr/>
              </a:pPr>
              <a:t>2022/9/20</a:t>
            </a:fld>
            <a:endParaRPr lang="zh-CN" altLang="en-US" sz="135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B3AF4436-9E8B-44C3-9FE1-60FC759CD627}"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41167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51A90871-C5EA-4936-A01B-655CF0F10746}" type="datetime1">
              <a:rPr lang="zh-CN" altLang="en-US" smtClean="0"/>
              <a:pPr>
                <a:defRPr/>
              </a:pPr>
              <a:t>2022/9/20</a:t>
            </a:fld>
            <a:endParaRPr lang="zh-CN" altLang="en-US" sz="135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4687AF5A-0F44-4EAF-9379-825CD95F1EFB}" type="slidenum">
              <a:rPr lang="zh-CN" altLang="en-US" smtClean="0"/>
              <a:pPr>
                <a:defRPr/>
              </a:pPr>
              <a:t>‹#›</a:t>
            </a:fld>
            <a:endParaRPr lang="zh-CN" altLang="en-US" sz="1350">
              <a:solidFill>
                <a:schemeClr val="tx1"/>
              </a:solidFill>
            </a:endParaRPr>
          </a:p>
        </p:txBody>
      </p:sp>
    </p:spTree>
    <p:extLst>
      <p:ext uri="{BB962C8B-B14F-4D97-AF65-F5344CB8AC3E}">
        <p14:creationId xmlns:p14="http://schemas.microsoft.com/office/powerpoint/2010/main" val="56927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F8ABED-524B-4E18-AF28-AE0A1C30F705}" type="datetime1">
              <a:rPr lang="zh-CN" altLang="en-US" smtClean="0"/>
              <a:pPr>
                <a:defRPr/>
              </a:pPr>
              <a:t>2022/9/20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52B03D3-2698-47B6-86DC-160B2783AE27}" type="slidenum">
              <a:rPr lang="zh-CN" altLang="en-US" smtClean="0"/>
              <a:pPr>
                <a:defRPr/>
              </a:pPr>
              <a:t>‹#›</a:t>
            </a:fld>
            <a:endParaRPr lang="zh-CN" altLang="en-US"/>
          </a:p>
        </p:txBody>
      </p:sp>
    </p:spTree>
    <p:extLst>
      <p:ext uri="{BB962C8B-B14F-4D97-AF65-F5344CB8AC3E}">
        <p14:creationId xmlns:p14="http://schemas.microsoft.com/office/powerpoint/2010/main" val="38975849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256C5F5-5E6C-3241-9B86-27C03C6A8194}"/>
              </a:ext>
            </a:extLst>
          </p:cNvPr>
          <p:cNvSpPr/>
          <p:nvPr/>
        </p:nvSpPr>
        <p:spPr>
          <a:xfrm>
            <a:off x="7237221" y="6077116"/>
            <a:ext cx="1728792" cy="504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A3A36F2B-4441-4444-BA7A-3042DF316209}"/>
              </a:ext>
            </a:extLst>
          </p:cNvPr>
          <p:cNvSpPr/>
          <p:nvPr/>
        </p:nvSpPr>
        <p:spPr>
          <a:xfrm>
            <a:off x="250020" y="259548"/>
            <a:ext cx="1079909" cy="504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3165501" y="3844832"/>
            <a:ext cx="2812998" cy="2127442"/>
          </a:xfrm>
          <a:prstGeom prst="rect">
            <a:avLst/>
          </a:prstGeom>
          <a:noFill/>
        </p:spPr>
        <p:txBody>
          <a:bodyPr wrap="square" rtlCol="0">
            <a:spAutoFit/>
          </a:bodyPr>
          <a:lstStyle/>
          <a:p>
            <a:pPr>
              <a:lnSpc>
                <a:spcPct val="150000"/>
              </a:lnSpc>
            </a:pPr>
            <a:r>
              <a:rPr lang="zh-CN" altLang="en-US" dirty="0"/>
              <a:t>姓名：杨凯心</a:t>
            </a:r>
            <a:endParaRPr lang="en-US" altLang="zh-CN" dirty="0"/>
          </a:p>
          <a:p>
            <a:pPr>
              <a:lnSpc>
                <a:spcPct val="150000"/>
              </a:lnSpc>
            </a:pPr>
            <a:r>
              <a:rPr lang="zh-CN" altLang="en-US" dirty="0"/>
              <a:t>专业：生物与医药</a:t>
            </a:r>
            <a:endParaRPr lang="en-US" altLang="zh-CN" dirty="0"/>
          </a:p>
          <a:p>
            <a:pPr>
              <a:lnSpc>
                <a:spcPct val="150000"/>
              </a:lnSpc>
            </a:pPr>
            <a:r>
              <a:rPr lang="zh-CN" altLang="en-US" dirty="0"/>
              <a:t>年级：</a:t>
            </a:r>
            <a:r>
              <a:rPr lang="en-US" altLang="zh-CN" dirty="0"/>
              <a:t>2020</a:t>
            </a:r>
            <a:r>
              <a:rPr lang="zh-CN" altLang="en-US" dirty="0"/>
              <a:t>级硕士</a:t>
            </a:r>
            <a:endParaRPr lang="en-US" altLang="zh-CN" dirty="0"/>
          </a:p>
          <a:p>
            <a:pPr>
              <a:lnSpc>
                <a:spcPct val="150000"/>
              </a:lnSpc>
            </a:pPr>
            <a:r>
              <a:rPr lang="zh-CN" altLang="en-US" dirty="0"/>
              <a:t>导师：王达希  杜玉涛 </a:t>
            </a:r>
            <a:endParaRPr lang="en-US" altLang="zh-CN" dirty="0"/>
          </a:p>
          <a:p>
            <a:pPr>
              <a:lnSpc>
                <a:spcPct val="150000"/>
              </a:lnSpc>
            </a:pPr>
            <a:r>
              <a:rPr lang="zh-CN" altLang="en-US" dirty="0"/>
              <a:t>院系：生命科学学院</a:t>
            </a:r>
            <a:endParaRPr lang="en-US" altLang="zh-CN" dirty="0"/>
          </a:p>
        </p:txBody>
      </p:sp>
      <p:sp>
        <p:nvSpPr>
          <p:cNvPr id="7" name="文本框 6"/>
          <p:cNvSpPr txBox="1"/>
          <p:nvPr/>
        </p:nvSpPr>
        <p:spPr>
          <a:xfrm>
            <a:off x="250020" y="2075260"/>
            <a:ext cx="8643960" cy="507831"/>
          </a:xfrm>
          <a:prstGeom prst="rect">
            <a:avLst/>
          </a:prstGeom>
          <a:noFill/>
        </p:spPr>
        <p:txBody>
          <a:bodyPr wrap="square" rtlCol="0">
            <a:spAutoFit/>
          </a:bodyPr>
          <a:lstStyle/>
          <a:p>
            <a:r>
              <a:rPr lang="zh-CN" altLang="en-US" sz="2700" dirty="0"/>
              <a:t>东非地区蝙蝠携带的脊椎动物病毒多样性的生态学调查</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235" y="328004"/>
            <a:ext cx="2225873" cy="466763"/>
          </a:xfrm>
          <a:prstGeom prst="rect">
            <a:avLst/>
          </a:prstGeom>
        </p:spPr>
      </p:pic>
      <p:pic>
        <p:nvPicPr>
          <p:cNvPr id="11" name="图片 10">
            <a:extLst>
              <a:ext uri="{FF2B5EF4-FFF2-40B4-BE49-F238E27FC236}">
                <a16:creationId xmlns:a16="http://schemas.microsoft.com/office/drawing/2014/main" id="{127A4560-1457-9B1A-1FA7-04647AD690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4" y="-172650"/>
            <a:ext cx="2304545" cy="1296594"/>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a:t>
            </a:r>
            <a:r>
              <a:rPr lang="zh-CN" altLang="en-US" sz="2400" dirty="0"/>
              <a:t>病毒分布</a:t>
            </a:r>
            <a:endParaRPr lang="en-US" altLang="zh-CN" sz="2400" dirty="0"/>
          </a:p>
        </p:txBody>
      </p:sp>
      <p:graphicFrame>
        <p:nvGraphicFramePr>
          <p:cNvPr id="2" name="表格 1">
            <a:extLst>
              <a:ext uri="{FF2B5EF4-FFF2-40B4-BE49-F238E27FC236}">
                <a16:creationId xmlns:a16="http://schemas.microsoft.com/office/drawing/2014/main" id="{A3CD4ED8-D4D3-4D49-B61C-C1D9FE9F3339}"/>
              </a:ext>
            </a:extLst>
          </p:cNvPr>
          <p:cNvGraphicFramePr>
            <a:graphicFrameLocks noGrp="1"/>
          </p:cNvGraphicFramePr>
          <p:nvPr>
            <p:extLst>
              <p:ext uri="{D42A27DB-BD31-4B8C-83A1-F6EECF244321}">
                <p14:modId xmlns:p14="http://schemas.microsoft.com/office/powerpoint/2010/main" val="1411273719"/>
              </p:ext>
            </p:extLst>
          </p:nvPr>
        </p:nvGraphicFramePr>
        <p:xfrm>
          <a:off x="1114416" y="1340043"/>
          <a:ext cx="7093155" cy="3856617"/>
        </p:xfrm>
        <a:graphic>
          <a:graphicData uri="http://schemas.openxmlformats.org/drawingml/2006/table">
            <a:tbl>
              <a:tblPr firstRow="1" firstCol="1" bandRow="1">
                <a:tableStyleId>{5C22544A-7EE6-4342-B048-85BDC9FD1C3A}</a:tableStyleId>
              </a:tblPr>
              <a:tblGrid>
                <a:gridCol w="2379343">
                  <a:extLst>
                    <a:ext uri="{9D8B030D-6E8A-4147-A177-3AD203B41FA5}">
                      <a16:colId xmlns:a16="http://schemas.microsoft.com/office/drawing/2014/main" val="3565319897"/>
                    </a:ext>
                  </a:extLst>
                </a:gridCol>
                <a:gridCol w="1453020">
                  <a:extLst>
                    <a:ext uri="{9D8B030D-6E8A-4147-A177-3AD203B41FA5}">
                      <a16:colId xmlns:a16="http://schemas.microsoft.com/office/drawing/2014/main" val="1414705564"/>
                    </a:ext>
                  </a:extLst>
                </a:gridCol>
                <a:gridCol w="3260792">
                  <a:extLst>
                    <a:ext uri="{9D8B030D-6E8A-4147-A177-3AD203B41FA5}">
                      <a16:colId xmlns:a16="http://schemas.microsoft.com/office/drawing/2014/main" val="3573701009"/>
                    </a:ext>
                  </a:extLst>
                </a:gridCol>
              </a:tblGrid>
              <a:tr h="534214">
                <a:tc>
                  <a:txBody>
                    <a:bodyPr/>
                    <a:lstStyle/>
                    <a:p>
                      <a:pPr algn="ctr">
                        <a:lnSpc>
                          <a:spcPct val="150000"/>
                        </a:lnSpc>
                      </a:pPr>
                      <a:r>
                        <a:rPr lang="zh-CN" sz="1600" kern="100" dirty="0">
                          <a:effectLst/>
                        </a:rPr>
                        <a:t>蝙蝠物种</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a:effectLst/>
                        </a:rPr>
                        <a:t>阳性率</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rPr>
                        <a:t>阳性样本中平均检出病毒数量</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5451589"/>
                  </a:ext>
                </a:extLst>
              </a:tr>
              <a:tr h="533823">
                <a:tc>
                  <a:txBody>
                    <a:bodyPr/>
                    <a:lstStyle/>
                    <a:p>
                      <a:pPr algn="ctr">
                        <a:lnSpc>
                          <a:spcPct val="150000"/>
                        </a:lnSpc>
                      </a:pPr>
                      <a:r>
                        <a:rPr lang="en-US" sz="1600" kern="1200" dirty="0" err="1">
                          <a:effectLst/>
                        </a:rPr>
                        <a:t>Chaerephon</a:t>
                      </a:r>
                      <a:r>
                        <a:rPr lang="en-US" sz="1600" kern="1200" dirty="0">
                          <a:effectLst/>
                        </a:rPr>
                        <a:t> </a:t>
                      </a:r>
                      <a:r>
                        <a:rPr lang="en-US" sz="1600" kern="1200" dirty="0" err="1">
                          <a:effectLst/>
                        </a:rPr>
                        <a:t>leucogaster</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effectLst/>
                        </a:rPr>
                        <a:t>34.23%</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a:effectLst/>
                        </a:rPr>
                        <a:t>1.58 ± 0.95</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79908054"/>
                  </a:ext>
                </a:extLst>
              </a:tr>
              <a:tr h="251833">
                <a:tc>
                  <a:txBody>
                    <a:bodyPr/>
                    <a:lstStyle/>
                    <a:p>
                      <a:pPr algn="ctr">
                        <a:lnSpc>
                          <a:spcPct val="150000"/>
                        </a:lnSpc>
                      </a:pPr>
                      <a:r>
                        <a:rPr lang="en-US" sz="1600" kern="1200">
                          <a:effectLst/>
                        </a:rPr>
                        <a:t>Coleura afra</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solidFill>
                            <a:srgbClr val="FF0000"/>
                          </a:solidFill>
                          <a:effectLst/>
                        </a:rPr>
                        <a:t>73.08%</a:t>
                      </a:r>
                      <a:endParaRPr lang="zh-CN" sz="2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solidFill>
                            <a:srgbClr val="FF0000"/>
                          </a:solidFill>
                          <a:effectLst/>
                        </a:rPr>
                        <a:t>2.68 ± 2.40</a:t>
                      </a:r>
                      <a:endParaRPr lang="zh-CN" sz="2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26143513"/>
                  </a:ext>
                </a:extLst>
              </a:tr>
              <a:tr h="251833">
                <a:tc>
                  <a:txBody>
                    <a:bodyPr/>
                    <a:lstStyle/>
                    <a:p>
                      <a:pPr algn="ctr">
                        <a:lnSpc>
                          <a:spcPct val="150000"/>
                        </a:lnSpc>
                      </a:pPr>
                      <a:r>
                        <a:rPr lang="en-US" sz="1600" kern="1200">
                          <a:effectLst/>
                        </a:rPr>
                        <a:t>Eidolon helvum</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a:effectLst/>
                        </a:rPr>
                        <a:t>31.71%</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a:effectLst/>
                        </a:rPr>
                        <a:t>1.27 ± 0.96</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25178676"/>
                  </a:ext>
                </a:extLst>
              </a:tr>
              <a:tr h="533823">
                <a:tc>
                  <a:txBody>
                    <a:bodyPr/>
                    <a:lstStyle/>
                    <a:p>
                      <a:pPr algn="ctr">
                        <a:lnSpc>
                          <a:spcPct val="150000"/>
                        </a:lnSpc>
                      </a:pPr>
                      <a:r>
                        <a:rPr lang="en-US" sz="1600" kern="1200">
                          <a:effectLst/>
                        </a:rPr>
                        <a:t>Hipposideros caffer</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a:effectLst/>
                        </a:rPr>
                        <a:t>31.67%</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effectLst/>
                        </a:rPr>
                        <a:t>1.37 ± 0.60</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12938815"/>
                  </a:ext>
                </a:extLst>
              </a:tr>
              <a:tr h="533823">
                <a:tc>
                  <a:txBody>
                    <a:bodyPr/>
                    <a:lstStyle/>
                    <a:p>
                      <a:pPr algn="ctr">
                        <a:lnSpc>
                          <a:spcPct val="150000"/>
                        </a:lnSpc>
                      </a:pPr>
                      <a:r>
                        <a:rPr lang="en-US" sz="1600" kern="1200">
                          <a:effectLst/>
                        </a:rPr>
                        <a:t>Mops condylurus</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effectLst/>
                        </a:rPr>
                        <a:t>69.35%</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solidFill>
                            <a:srgbClr val="FF0000"/>
                          </a:solidFill>
                          <a:effectLst/>
                        </a:rPr>
                        <a:t>3.33 ± 1.95</a:t>
                      </a:r>
                      <a:endParaRPr lang="zh-CN" sz="2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92126878"/>
                  </a:ext>
                </a:extLst>
              </a:tr>
              <a:tr h="533823">
                <a:tc>
                  <a:txBody>
                    <a:bodyPr/>
                    <a:lstStyle/>
                    <a:p>
                      <a:pPr algn="ctr">
                        <a:lnSpc>
                          <a:spcPct val="150000"/>
                        </a:lnSpc>
                      </a:pPr>
                      <a:r>
                        <a:rPr lang="en-US" sz="1600" kern="1200">
                          <a:effectLst/>
                        </a:rPr>
                        <a:t>Otomops martiensseni</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solidFill>
                            <a:srgbClr val="FF0000"/>
                          </a:solidFill>
                          <a:effectLst/>
                        </a:rPr>
                        <a:t>76.00%</a:t>
                      </a:r>
                      <a:endParaRPr lang="zh-CN" sz="2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a:effectLst/>
                        </a:rPr>
                        <a:t>1.32 ± 0.48</a:t>
                      </a:r>
                      <a:endParaRPr lang="zh-CN" sz="2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16628212"/>
                  </a:ext>
                </a:extLst>
              </a:tr>
              <a:tr h="533823">
                <a:tc>
                  <a:txBody>
                    <a:bodyPr/>
                    <a:lstStyle/>
                    <a:p>
                      <a:pPr algn="ctr">
                        <a:lnSpc>
                          <a:spcPct val="150000"/>
                        </a:lnSpc>
                      </a:pPr>
                      <a:r>
                        <a:rPr lang="en-US" sz="1600" kern="1200" dirty="0">
                          <a:effectLst/>
                        </a:rPr>
                        <a:t>Rousettus </a:t>
                      </a:r>
                      <a:r>
                        <a:rPr lang="en-US" sz="1600" kern="1200" dirty="0" err="1">
                          <a:effectLst/>
                        </a:rPr>
                        <a:t>aegyptiacus</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effectLst/>
                        </a:rPr>
                        <a:t>45.39%</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600" kern="1200" dirty="0">
                          <a:effectLst/>
                        </a:rPr>
                        <a:t>1.61 ± 0.91</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4572228"/>
                  </a:ext>
                </a:extLst>
              </a:tr>
            </a:tbl>
          </a:graphicData>
        </a:graphic>
      </p:graphicFrame>
      <p:sp>
        <p:nvSpPr>
          <p:cNvPr id="8" name="文本框 7">
            <a:extLst>
              <a:ext uri="{FF2B5EF4-FFF2-40B4-BE49-F238E27FC236}">
                <a16:creationId xmlns:a16="http://schemas.microsoft.com/office/drawing/2014/main" id="{F1D36BBC-D40E-4B58-B1A6-EEA6D7BC3B54}"/>
              </a:ext>
            </a:extLst>
          </p:cNvPr>
          <p:cNvSpPr txBox="1"/>
          <p:nvPr/>
        </p:nvSpPr>
        <p:spPr>
          <a:xfrm>
            <a:off x="519095" y="5353825"/>
            <a:ext cx="8283795" cy="923330"/>
          </a:xfrm>
          <a:prstGeom prst="rect">
            <a:avLst/>
          </a:prstGeom>
          <a:noFill/>
        </p:spPr>
        <p:txBody>
          <a:bodyPr wrap="square">
            <a:spAutoFit/>
          </a:bodyPr>
          <a:lstStyle/>
          <a:p>
            <a:r>
              <a:rPr lang="zh-CN" altLang="en-US" dirty="0"/>
              <a:t>不同蝙蝠物种来源 的样本检出病毒阳性率差异较大，均值为 50%，极差为 45%。</a:t>
            </a:r>
            <a:endParaRPr lang="en-US" altLang="zh-CN" dirty="0"/>
          </a:p>
          <a:p>
            <a:r>
              <a:rPr lang="zh-CN" altLang="en-US" dirty="0"/>
              <a:t>不同蝙蝠物种来源的阳性样本中平均检出的病毒数量差异也较大，均值为 1.65，极差为 2.06。</a:t>
            </a:r>
          </a:p>
        </p:txBody>
      </p:sp>
    </p:spTree>
    <p:extLst>
      <p:ext uri="{BB962C8B-B14F-4D97-AF65-F5344CB8AC3E}">
        <p14:creationId xmlns:p14="http://schemas.microsoft.com/office/powerpoint/2010/main" val="295951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a:t>
            </a:r>
            <a:r>
              <a:rPr lang="zh-CN" altLang="en-US" sz="2400" dirty="0"/>
              <a:t>病毒分布</a:t>
            </a:r>
            <a:endParaRPr lang="en-US" altLang="zh-CN" sz="2400" dirty="0"/>
          </a:p>
        </p:txBody>
      </p:sp>
      <p:pic>
        <p:nvPicPr>
          <p:cNvPr id="4" name="内容占位符 3">
            <a:extLst>
              <a:ext uri="{FF2B5EF4-FFF2-40B4-BE49-F238E27FC236}">
                <a16:creationId xmlns:a16="http://schemas.microsoft.com/office/drawing/2014/main" id="{98D1FDF8-F9B6-4AE6-8029-A5123AAF06C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16307"/>
            <a:ext cx="7701066" cy="3385551"/>
          </a:xfrm>
          <a:prstGeom prst="rect">
            <a:avLst/>
          </a:prstGeom>
        </p:spPr>
      </p:pic>
      <p:sp>
        <p:nvSpPr>
          <p:cNvPr id="3" name="文本框 2">
            <a:extLst>
              <a:ext uri="{FF2B5EF4-FFF2-40B4-BE49-F238E27FC236}">
                <a16:creationId xmlns:a16="http://schemas.microsoft.com/office/drawing/2014/main" id="{255E6E30-469B-432D-8A69-415426151AB8}"/>
              </a:ext>
            </a:extLst>
          </p:cNvPr>
          <p:cNvSpPr txBox="1"/>
          <p:nvPr/>
        </p:nvSpPr>
        <p:spPr>
          <a:xfrm>
            <a:off x="610184" y="1159961"/>
            <a:ext cx="8107557" cy="369332"/>
          </a:xfrm>
          <a:prstGeom prst="rect">
            <a:avLst/>
          </a:prstGeom>
          <a:noFill/>
        </p:spPr>
        <p:txBody>
          <a:bodyPr wrap="square" rtlCol="0">
            <a:spAutoFit/>
          </a:bodyPr>
          <a:lstStyle/>
          <a:p>
            <a:r>
              <a:rPr lang="zh-CN" altLang="en-US" dirty="0"/>
              <a:t>检出的病毒多样性较高，且来自不同物种、采样点的样本病毒群落组成不同</a:t>
            </a:r>
          </a:p>
        </p:txBody>
      </p:sp>
      <p:pic>
        <p:nvPicPr>
          <p:cNvPr id="9" name="内容占位符 14">
            <a:extLst>
              <a:ext uri="{FF2B5EF4-FFF2-40B4-BE49-F238E27FC236}">
                <a16:creationId xmlns:a16="http://schemas.microsoft.com/office/drawing/2014/main" id="{BEF1A789-FCC1-41C2-9120-401BCFD53B61}"/>
              </a:ext>
            </a:extLst>
          </p:cNvPr>
          <p:cNvPicPr>
            <a:picLocks noChangeAspect="1"/>
          </p:cNvPicPr>
          <p:nvPr/>
        </p:nvPicPr>
        <p:blipFill>
          <a:blip r:embed="rId4"/>
          <a:stretch>
            <a:fillRect/>
          </a:stretch>
        </p:blipFill>
        <p:spPr>
          <a:xfrm>
            <a:off x="7235584" y="5260207"/>
            <a:ext cx="1908416" cy="1597793"/>
          </a:xfrm>
          <a:prstGeom prst="rect">
            <a:avLst/>
          </a:prstGeom>
        </p:spPr>
      </p:pic>
      <p:sp>
        <p:nvSpPr>
          <p:cNvPr id="5" name="矩形 4">
            <a:extLst>
              <a:ext uri="{FF2B5EF4-FFF2-40B4-BE49-F238E27FC236}">
                <a16:creationId xmlns:a16="http://schemas.microsoft.com/office/drawing/2014/main" id="{234E2846-96D6-48A2-8439-9A70C06FB8A2}"/>
              </a:ext>
            </a:extLst>
          </p:cNvPr>
          <p:cNvSpPr/>
          <p:nvPr/>
        </p:nvSpPr>
        <p:spPr>
          <a:xfrm>
            <a:off x="1186449" y="4653561"/>
            <a:ext cx="1008462" cy="4321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B740ED7E-6D5C-40E8-8F31-5CE0DCE82028}"/>
              </a:ext>
            </a:extLst>
          </p:cNvPr>
          <p:cNvCxnSpPr>
            <a:cxnSpLocks/>
          </p:cNvCxnSpPr>
          <p:nvPr/>
        </p:nvCxnSpPr>
        <p:spPr>
          <a:xfrm>
            <a:off x="2194911" y="5098410"/>
            <a:ext cx="4898244" cy="7076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矩形 11">
            <a:extLst>
              <a:ext uri="{FF2B5EF4-FFF2-40B4-BE49-F238E27FC236}">
                <a16:creationId xmlns:a16="http://schemas.microsoft.com/office/drawing/2014/main" id="{F4C0CA54-7823-4E39-BE4D-04B3C69AB6CB}"/>
              </a:ext>
            </a:extLst>
          </p:cNvPr>
          <p:cNvSpPr/>
          <p:nvPr/>
        </p:nvSpPr>
        <p:spPr>
          <a:xfrm>
            <a:off x="7309254" y="5698039"/>
            <a:ext cx="391812" cy="39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3F12257-8058-4E0A-8C2D-E957F0CBFF7F}"/>
              </a:ext>
            </a:extLst>
          </p:cNvPr>
          <p:cNvSpPr/>
          <p:nvPr/>
        </p:nvSpPr>
        <p:spPr>
          <a:xfrm>
            <a:off x="2915241" y="4640805"/>
            <a:ext cx="1008462" cy="4321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FFC94817-A9D0-492F-9AA2-53E81468182E}"/>
              </a:ext>
            </a:extLst>
          </p:cNvPr>
          <p:cNvCxnSpPr>
            <a:cxnSpLocks/>
          </p:cNvCxnSpPr>
          <p:nvPr/>
        </p:nvCxnSpPr>
        <p:spPr>
          <a:xfrm>
            <a:off x="3923703" y="4894961"/>
            <a:ext cx="4033848" cy="8030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矩形 17">
            <a:extLst>
              <a:ext uri="{FF2B5EF4-FFF2-40B4-BE49-F238E27FC236}">
                <a16:creationId xmlns:a16="http://schemas.microsoft.com/office/drawing/2014/main" id="{01579178-7B3F-4E2B-9B1A-83310B28ED1B}"/>
              </a:ext>
            </a:extLst>
          </p:cNvPr>
          <p:cNvSpPr/>
          <p:nvPr/>
        </p:nvSpPr>
        <p:spPr>
          <a:xfrm>
            <a:off x="7993886" y="5704460"/>
            <a:ext cx="391812" cy="4617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87834D7-573D-41B6-B7EA-B7658B32ED4B}"/>
              </a:ext>
            </a:extLst>
          </p:cNvPr>
          <p:cNvSpPr txBox="1"/>
          <p:nvPr/>
        </p:nvSpPr>
        <p:spPr>
          <a:xfrm>
            <a:off x="610184" y="5723446"/>
            <a:ext cx="6156726" cy="369332"/>
          </a:xfrm>
          <a:prstGeom prst="rect">
            <a:avLst/>
          </a:prstGeom>
          <a:noFill/>
        </p:spPr>
        <p:txBody>
          <a:bodyPr wrap="square" rtlCol="0">
            <a:spAutoFit/>
          </a:bodyPr>
          <a:lstStyle/>
          <a:p>
            <a:r>
              <a:rPr lang="zh-CN" altLang="en-US" dirty="0"/>
              <a:t>来自同一物种、同一采样点的样本，病毒群落组成相似</a:t>
            </a:r>
          </a:p>
        </p:txBody>
      </p:sp>
    </p:spTree>
    <p:extLst>
      <p:ext uri="{BB962C8B-B14F-4D97-AF65-F5344CB8AC3E}">
        <p14:creationId xmlns:p14="http://schemas.microsoft.com/office/powerpoint/2010/main" val="169210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a:t>
            </a:r>
            <a:r>
              <a:rPr lang="zh-CN" altLang="en-US" sz="2400" dirty="0"/>
              <a:t>病毒分布</a:t>
            </a:r>
            <a:endParaRPr lang="en-US" altLang="zh-CN" sz="2400" dirty="0"/>
          </a:p>
        </p:txBody>
      </p:sp>
      <p:pic>
        <p:nvPicPr>
          <p:cNvPr id="6" name="图片 5">
            <a:extLst>
              <a:ext uri="{FF2B5EF4-FFF2-40B4-BE49-F238E27FC236}">
                <a16:creationId xmlns:a16="http://schemas.microsoft.com/office/drawing/2014/main" id="{1954B065-8BE6-40C8-A887-E07C93D057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2367"/>
          <a:stretch/>
        </p:blipFill>
        <p:spPr>
          <a:xfrm>
            <a:off x="1546614" y="1137227"/>
            <a:ext cx="2742245" cy="3553577"/>
          </a:xfrm>
          <a:prstGeom prst="rect">
            <a:avLst/>
          </a:prstGeom>
        </p:spPr>
      </p:pic>
      <p:pic>
        <p:nvPicPr>
          <p:cNvPr id="8" name="图片 7">
            <a:extLst>
              <a:ext uri="{FF2B5EF4-FFF2-40B4-BE49-F238E27FC236}">
                <a16:creationId xmlns:a16="http://schemas.microsoft.com/office/drawing/2014/main" id="{9CF89205-4A94-4B0D-AE0D-A259AA1F32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7633"/>
          <a:stretch/>
        </p:blipFill>
        <p:spPr>
          <a:xfrm>
            <a:off x="4288859" y="1123944"/>
            <a:ext cx="3169452" cy="3735877"/>
          </a:xfrm>
          <a:prstGeom prst="rect">
            <a:avLst/>
          </a:prstGeom>
        </p:spPr>
      </p:pic>
      <p:sp>
        <p:nvSpPr>
          <p:cNvPr id="3" name="文本框 2">
            <a:extLst>
              <a:ext uri="{FF2B5EF4-FFF2-40B4-BE49-F238E27FC236}">
                <a16:creationId xmlns:a16="http://schemas.microsoft.com/office/drawing/2014/main" id="{C5711E6D-C900-4532-B34C-8AE7BB3B59D3}"/>
              </a:ext>
            </a:extLst>
          </p:cNvPr>
          <p:cNvSpPr txBox="1"/>
          <p:nvPr/>
        </p:nvSpPr>
        <p:spPr>
          <a:xfrm>
            <a:off x="1123965" y="4873104"/>
            <a:ext cx="7280324" cy="1200329"/>
          </a:xfrm>
          <a:prstGeom prst="rect">
            <a:avLst/>
          </a:prstGeom>
          <a:noFill/>
        </p:spPr>
        <p:txBody>
          <a:bodyPr wrap="square" rtlCol="0">
            <a:spAutoFit/>
          </a:bodyPr>
          <a:lstStyle/>
          <a:p>
            <a:r>
              <a:rPr lang="en-US" altLang="zh-CN" dirty="0"/>
              <a:t>60%</a:t>
            </a:r>
            <a:r>
              <a:rPr lang="zh-CN" altLang="en-US" dirty="0"/>
              <a:t>以上的病毒出现在三个以上的样本中，跨物种传播的病毒只有</a:t>
            </a:r>
            <a:r>
              <a:rPr lang="en-US" altLang="zh-CN" dirty="0"/>
              <a:t>15</a:t>
            </a:r>
            <a:r>
              <a:rPr lang="zh-CN" altLang="en-US" dirty="0"/>
              <a:t>株</a:t>
            </a:r>
            <a:endParaRPr lang="en-US" altLang="zh-CN" dirty="0"/>
          </a:p>
          <a:p>
            <a:endParaRPr lang="en-US" altLang="zh-CN" dirty="0"/>
          </a:p>
          <a:p>
            <a:r>
              <a:rPr lang="zh-CN" altLang="en-US" dirty="0"/>
              <a:t>通过计算来自同一采样点或同一宿主物种样本中检出的病毒组成的组内</a:t>
            </a:r>
            <a:r>
              <a:rPr lang="en-US" altLang="zh-CN" dirty="0"/>
              <a:t>Bury-</a:t>
            </a:r>
            <a:r>
              <a:rPr lang="en-US" altLang="zh-CN" dirty="0" err="1"/>
              <a:t>curits</a:t>
            </a:r>
            <a:r>
              <a:rPr lang="zh-CN" altLang="en-US" dirty="0"/>
              <a:t>距离，我们发现来自同一宿主物种的样本病毒组成更近似</a:t>
            </a:r>
          </a:p>
        </p:txBody>
      </p:sp>
    </p:spTree>
    <p:extLst>
      <p:ext uri="{BB962C8B-B14F-4D97-AF65-F5344CB8AC3E}">
        <p14:creationId xmlns:p14="http://schemas.microsoft.com/office/powerpoint/2010/main" val="14551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a:t>
            </a:r>
            <a:r>
              <a:rPr lang="zh-CN" altLang="en-US" sz="2400" dirty="0"/>
              <a:t>生态数据收集</a:t>
            </a:r>
            <a:endParaRPr lang="en-US" altLang="zh-CN" sz="2400" dirty="0"/>
          </a:p>
        </p:txBody>
      </p:sp>
      <p:graphicFrame>
        <p:nvGraphicFramePr>
          <p:cNvPr id="2" name="表格 2">
            <a:extLst>
              <a:ext uri="{FF2B5EF4-FFF2-40B4-BE49-F238E27FC236}">
                <a16:creationId xmlns:a16="http://schemas.microsoft.com/office/drawing/2014/main" id="{BEE148BA-D181-45AD-A80A-498D3AF09D29}"/>
              </a:ext>
            </a:extLst>
          </p:cNvPr>
          <p:cNvGraphicFramePr>
            <a:graphicFrameLocks noGrp="1"/>
          </p:cNvGraphicFramePr>
          <p:nvPr>
            <p:extLst>
              <p:ext uri="{D42A27DB-BD31-4B8C-83A1-F6EECF244321}">
                <p14:modId xmlns:p14="http://schemas.microsoft.com/office/powerpoint/2010/main" val="289357116"/>
              </p:ext>
            </p:extLst>
          </p:nvPr>
        </p:nvGraphicFramePr>
        <p:xfrm>
          <a:off x="506636" y="804652"/>
          <a:ext cx="8514981" cy="5248695"/>
        </p:xfrm>
        <a:graphic>
          <a:graphicData uri="http://schemas.openxmlformats.org/drawingml/2006/table">
            <a:tbl>
              <a:tblPr firstRow="1" bandRow="1">
                <a:tableStyleId>{5C22544A-7EE6-4342-B048-85BDC9FD1C3A}</a:tableStyleId>
              </a:tblPr>
              <a:tblGrid>
                <a:gridCol w="2838327">
                  <a:extLst>
                    <a:ext uri="{9D8B030D-6E8A-4147-A177-3AD203B41FA5}">
                      <a16:colId xmlns:a16="http://schemas.microsoft.com/office/drawing/2014/main" val="2860049642"/>
                    </a:ext>
                  </a:extLst>
                </a:gridCol>
                <a:gridCol w="2307532">
                  <a:extLst>
                    <a:ext uri="{9D8B030D-6E8A-4147-A177-3AD203B41FA5}">
                      <a16:colId xmlns:a16="http://schemas.microsoft.com/office/drawing/2014/main" val="3622294056"/>
                    </a:ext>
                  </a:extLst>
                </a:gridCol>
                <a:gridCol w="3369122">
                  <a:extLst>
                    <a:ext uri="{9D8B030D-6E8A-4147-A177-3AD203B41FA5}">
                      <a16:colId xmlns:a16="http://schemas.microsoft.com/office/drawing/2014/main" val="2737816623"/>
                    </a:ext>
                  </a:extLst>
                </a:gridCol>
              </a:tblGrid>
              <a:tr h="251507">
                <a:tc>
                  <a:txBody>
                    <a:bodyPr/>
                    <a:lstStyle/>
                    <a:p>
                      <a:pPr algn="ctr"/>
                      <a:r>
                        <a:rPr lang="zh-CN" altLang="en-US" sz="1400" dirty="0"/>
                        <a:t>生态变量</a:t>
                      </a:r>
                    </a:p>
                  </a:txBody>
                  <a:tcPr anchor="ctr"/>
                </a:tc>
                <a:tc>
                  <a:txBody>
                    <a:bodyPr/>
                    <a:lstStyle/>
                    <a:p>
                      <a:pPr algn="ctr"/>
                      <a:r>
                        <a:rPr lang="zh-CN" altLang="en-US" sz="1400" dirty="0"/>
                        <a:t>分组</a:t>
                      </a:r>
                    </a:p>
                  </a:txBody>
                  <a:tcPr anchor="ctr"/>
                </a:tc>
                <a:tc>
                  <a:txBody>
                    <a:bodyPr/>
                    <a:lstStyle/>
                    <a:p>
                      <a:pPr algn="ctr"/>
                      <a:r>
                        <a:rPr lang="zh-CN" altLang="en-US" sz="1400" dirty="0"/>
                        <a:t>拟回答问题</a:t>
                      </a:r>
                    </a:p>
                  </a:txBody>
                  <a:tcPr anchor="ctr"/>
                </a:tc>
                <a:extLst>
                  <a:ext uri="{0D108BD9-81ED-4DB2-BD59-A6C34878D82A}">
                    <a16:rowId xmlns:a16="http://schemas.microsoft.com/office/drawing/2014/main" val="146460924"/>
                  </a:ext>
                </a:extLst>
              </a:tr>
              <a:tr h="251507">
                <a:tc>
                  <a:txBody>
                    <a:bodyPr/>
                    <a:lstStyle/>
                    <a:p>
                      <a:pPr algn="ctr"/>
                      <a:r>
                        <a:rPr lang="zh-CN" altLang="en-US" sz="1400" dirty="0"/>
                        <a:t>蝙蝠体重</a:t>
                      </a:r>
                    </a:p>
                  </a:txBody>
                  <a:tcPr anchor="ctr"/>
                </a:tc>
                <a:tc rowSpan="2">
                  <a:txBody>
                    <a:bodyPr/>
                    <a:lstStyle/>
                    <a:p>
                      <a:pPr algn="ctr"/>
                      <a:r>
                        <a:rPr lang="zh-CN" altLang="en-US" sz="1400" dirty="0"/>
                        <a:t>宿主性状</a:t>
                      </a:r>
                      <a:r>
                        <a:rPr lang="en-US" altLang="zh-CN" sz="1400" dirty="0"/>
                        <a:t>1</a:t>
                      </a:r>
                    </a:p>
                    <a:p>
                      <a:pPr algn="ctr"/>
                      <a:endParaRPr lang="zh-CN" altLang="en-US" sz="1400" dirty="0"/>
                    </a:p>
                  </a:txBody>
                  <a:tcPr anchor="ctr"/>
                </a:tc>
                <a:tc rowSpan="2">
                  <a:txBody>
                    <a:bodyPr/>
                    <a:lstStyle/>
                    <a:p>
                      <a:pPr algn="ctr"/>
                      <a:r>
                        <a:rPr lang="zh-CN" altLang="en-US" sz="1400" dirty="0"/>
                        <a:t>宿主体型和飞行能力是否会影响其病毒多样性</a:t>
                      </a:r>
                    </a:p>
                  </a:txBody>
                  <a:tcPr anchor="ctr"/>
                </a:tc>
                <a:extLst>
                  <a:ext uri="{0D108BD9-81ED-4DB2-BD59-A6C34878D82A}">
                    <a16:rowId xmlns:a16="http://schemas.microsoft.com/office/drawing/2014/main" val="76717275"/>
                  </a:ext>
                </a:extLst>
              </a:tr>
              <a:tr h="300937">
                <a:tc>
                  <a:txBody>
                    <a:bodyPr/>
                    <a:lstStyle/>
                    <a:p>
                      <a:pPr algn="ctr"/>
                      <a:r>
                        <a:rPr lang="zh-CN" altLang="en-US" sz="1400" dirty="0"/>
                        <a:t>蝙蝠前臂长度</a:t>
                      </a:r>
                    </a:p>
                  </a:txBody>
                  <a:tcPr anchor="ctr"/>
                </a:tc>
                <a:tc vMerge="1">
                  <a:txBody>
                    <a:bodyPr/>
                    <a:lstStyle/>
                    <a:p>
                      <a:r>
                        <a:rPr lang="zh-CN" altLang="en-US" dirty="0"/>
                        <a:t>宿主性状</a:t>
                      </a:r>
                      <a:r>
                        <a:rPr lang="en-US" altLang="zh-CN" dirty="0"/>
                        <a:t>1</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3814799420"/>
                  </a:ext>
                </a:extLst>
              </a:tr>
              <a:tr h="440139">
                <a:tc>
                  <a:txBody>
                    <a:bodyPr/>
                    <a:lstStyle/>
                    <a:p>
                      <a:pPr algn="ctr"/>
                      <a:r>
                        <a:rPr lang="zh-CN" altLang="en-US" sz="1400" dirty="0"/>
                        <a:t>蝙蝠寿命</a:t>
                      </a:r>
                    </a:p>
                  </a:txBody>
                  <a:tcPr anchor="ctr"/>
                </a:tc>
                <a:tc>
                  <a:txBody>
                    <a:bodyPr/>
                    <a:lstStyle/>
                    <a:p>
                      <a:pPr algn="ctr"/>
                      <a:r>
                        <a:rPr lang="zh-CN" altLang="en-US" sz="1400" dirty="0"/>
                        <a:t>宿主性状</a:t>
                      </a:r>
                      <a:r>
                        <a:rPr lang="en-US" altLang="zh-CN" sz="1400" dirty="0"/>
                        <a:t>2</a:t>
                      </a:r>
                      <a:endParaRPr lang="zh-CN" altLang="en-US" sz="1400" dirty="0"/>
                    </a:p>
                  </a:txBody>
                  <a:tcPr anchor="ctr"/>
                </a:tc>
                <a:tc>
                  <a:txBody>
                    <a:bodyPr/>
                    <a:lstStyle/>
                    <a:p>
                      <a:pPr algn="ctr"/>
                      <a:r>
                        <a:rPr lang="zh-CN" altLang="en-US" sz="1400" dirty="0"/>
                        <a:t>宿主寿命是否会影响其病毒多样性</a:t>
                      </a:r>
                    </a:p>
                  </a:txBody>
                  <a:tcPr anchor="ctr"/>
                </a:tc>
                <a:extLst>
                  <a:ext uri="{0D108BD9-81ED-4DB2-BD59-A6C34878D82A}">
                    <a16:rowId xmlns:a16="http://schemas.microsoft.com/office/drawing/2014/main" val="1304603441"/>
                  </a:ext>
                </a:extLst>
              </a:tr>
              <a:tr h="251507">
                <a:tc>
                  <a:txBody>
                    <a:bodyPr/>
                    <a:lstStyle/>
                    <a:p>
                      <a:pPr algn="ctr"/>
                      <a:r>
                        <a:rPr lang="zh-CN" altLang="en-US" sz="1400" dirty="0"/>
                        <a:t>食谱广度</a:t>
                      </a:r>
                    </a:p>
                  </a:txBody>
                  <a:tcPr anchor="ctr"/>
                </a:tc>
                <a:tc rowSpan="2">
                  <a:txBody>
                    <a:bodyPr/>
                    <a:lstStyle/>
                    <a:p>
                      <a:pPr algn="ctr"/>
                      <a:r>
                        <a:rPr lang="zh-CN" altLang="en-US" sz="1400" dirty="0"/>
                        <a:t>宿主性状</a:t>
                      </a:r>
                      <a:r>
                        <a:rPr lang="en-US" altLang="zh-CN" sz="1400" dirty="0"/>
                        <a:t>3</a:t>
                      </a:r>
                      <a:endParaRPr lang="zh-CN" altLang="en-US" sz="1400" dirty="0"/>
                    </a:p>
                  </a:txBody>
                  <a:tcPr anchor="ctr"/>
                </a:tc>
                <a:tc rowSpan="2">
                  <a:txBody>
                    <a:bodyPr/>
                    <a:lstStyle/>
                    <a:p>
                      <a:pPr algn="ctr"/>
                      <a:r>
                        <a:rPr lang="zh-CN" altLang="en-US" sz="1400" dirty="0"/>
                        <a:t>宿主食性是否会影响其病毒多样性</a:t>
                      </a:r>
                    </a:p>
                  </a:txBody>
                  <a:tcPr anchor="ctr"/>
                </a:tc>
                <a:extLst>
                  <a:ext uri="{0D108BD9-81ED-4DB2-BD59-A6C34878D82A}">
                    <a16:rowId xmlns:a16="http://schemas.microsoft.com/office/drawing/2014/main" val="3706667137"/>
                  </a:ext>
                </a:extLst>
              </a:tr>
              <a:tr h="251507">
                <a:tc>
                  <a:txBody>
                    <a:bodyPr/>
                    <a:lstStyle/>
                    <a:p>
                      <a:pPr algn="ctr"/>
                      <a:r>
                        <a:rPr lang="zh-CN" altLang="en-US" sz="1400" dirty="0"/>
                        <a:t>营养等级</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4060741044"/>
                  </a:ext>
                </a:extLst>
              </a:tr>
              <a:tr h="251507">
                <a:tc>
                  <a:txBody>
                    <a:bodyPr/>
                    <a:lstStyle/>
                    <a:p>
                      <a:pPr algn="ctr"/>
                      <a:r>
                        <a:rPr lang="zh-CN" altLang="en-US" sz="1400" dirty="0"/>
                        <a:t>窝产仔数</a:t>
                      </a:r>
                    </a:p>
                  </a:txBody>
                  <a:tcPr anchor="ctr"/>
                </a:tc>
                <a:tc rowSpan="2">
                  <a:txBody>
                    <a:bodyPr/>
                    <a:lstStyle/>
                    <a:p>
                      <a:pPr algn="ctr"/>
                      <a:r>
                        <a:rPr lang="zh-CN" altLang="en-US" sz="1400" dirty="0"/>
                        <a:t>宿主性状</a:t>
                      </a:r>
                      <a:r>
                        <a:rPr lang="en-US" altLang="zh-CN" sz="1400" dirty="0"/>
                        <a:t>4</a:t>
                      </a:r>
                      <a:endParaRPr lang="zh-CN" altLang="en-US" sz="1400" dirty="0"/>
                    </a:p>
                  </a:txBody>
                  <a:tcPr anchor="ctr"/>
                </a:tc>
                <a:tc rowSpan="2">
                  <a:txBody>
                    <a:bodyPr/>
                    <a:lstStyle/>
                    <a:p>
                      <a:pPr algn="ctr"/>
                      <a:r>
                        <a:rPr lang="zh-CN" altLang="en-US" sz="1400" dirty="0"/>
                        <a:t>繁殖能力是否会影响其病毒多样性</a:t>
                      </a:r>
                    </a:p>
                  </a:txBody>
                  <a:tcPr anchor="ctr"/>
                </a:tc>
                <a:extLst>
                  <a:ext uri="{0D108BD9-81ED-4DB2-BD59-A6C34878D82A}">
                    <a16:rowId xmlns:a16="http://schemas.microsoft.com/office/drawing/2014/main" val="3735264341"/>
                  </a:ext>
                </a:extLst>
              </a:tr>
              <a:tr h="251507">
                <a:tc>
                  <a:txBody>
                    <a:bodyPr/>
                    <a:lstStyle/>
                    <a:p>
                      <a:pPr algn="ctr"/>
                      <a:r>
                        <a:rPr lang="zh-CN" altLang="en-US" sz="1400" dirty="0"/>
                        <a:t>年产窝数</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270080012"/>
                  </a:ext>
                </a:extLst>
              </a:tr>
              <a:tr h="440139">
                <a:tc>
                  <a:txBody>
                    <a:bodyPr/>
                    <a:lstStyle/>
                    <a:p>
                      <a:pPr algn="ctr"/>
                      <a:r>
                        <a:rPr lang="zh-CN" altLang="en-US" sz="1400" dirty="0"/>
                        <a:t>宿主种群规模</a:t>
                      </a:r>
                    </a:p>
                  </a:txBody>
                  <a:tcPr anchor="ctr"/>
                </a:tc>
                <a:tc>
                  <a:txBody>
                    <a:bodyPr/>
                    <a:lstStyle/>
                    <a:p>
                      <a:pPr algn="ctr"/>
                      <a:r>
                        <a:rPr lang="zh-CN" altLang="en-US" sz="1400" dirty="0"/>
                        <a:t>宿主群体性状</a:t>
                      </a:r>
                    </a:p>
                  </a:txBody>
                  <a:tcPr anchor="ctr"/>
                </a:tc>
                <a:tc>
                  <a:txBody>
                    <a:bodyPr/>
                    <a:lstStyle/>
                    <a:p>
                      <a:pPr algn="ctr"/>
                      <a:r>
                        <a:rPr lang="zh-CN" altLang="en-US" sz="1400" dirty="0"/>
                        <a:t>种群规模是否会影响其病毒多样性</a:t>
                      </a:r>
                    </a:p>
                  </a:txBody>
                  <a:tcPr anchor="ctr"/>
                </a:tc>
                <a:extLst>
                  <a:ext uri="{0D108BD9-81ED-4DB2-BD59-A6C34878D82A}">
                    <a16:rowId xmlns:a16="http://schemas.microsoft.com/office/drawing/2014/main" val="2231342166"/>
                  </a:ext>
                </a:extLst>
              </a:tr>
              <a:tr h="440139">
                <a:tc>
                  <a:txBody>
                    <a:bodyPr/>
                    <a:lstStyle/>
                    <a:p>
                      <a:pPr algn="ctr"/>
                      <a:r>
                        <a:rPr lang="zh-CN" altLang="en-US" sz="1400" dirty="0"/>
                        <a:t>同域哺乳动物物种数量</a:t>
                      </a:r>
                    </a:p>
                  </a:txBody>
                  <a:tcPr anchor="ctr"/>
                </a:tc>
                <a:tc>
                  <a:txBody>
                    <a:bodyPr/>
                    <a:lstStyle/>
                    <a:p>
                      <a:pPr algn="ctr"/>
                      <a:r>
                        <a:rPr lang="zh-CN" altLang="en-US" sz="1400" dirty="0"/>
                        <a:t>生物生态因素</a:t>
                      </a:r>
                    </a:p>
                  </a:txBody>
                  <a:tcPr anchor="ctr"/>
                </a:tc>
                <a:tc>
                  <a:txBody>
                    <a:bodyPr/>
                    <a:lstStyle/>
                    <a:p>
                      <a:pPr algn="ctr"/>
                      <a:r>
                        <a:rPr lang="zh-CN" altLang="en-US" sz="1400" dirty="0"/>
                        <a:t>栖息地重叠是否会影响其病毒多样性</a:t>
                      </a:r>
                    </a:p>
                  </a:txBody>
                  <a:tcPr anchor="ctr"/>
                </a:tc>
                <a:extLst>
                  <a:ext uri="{0D108BD9-81ED-4DB2-BD59-A6C34878D82A}">
                    <a16:rowId xmlns:a16="http://schemas.microsoft.com/office/drawing/2014/main" val="2512627102"/>
                  </a:ext>
                </a:extLst>
              </a:tr>
              <a:tr h="440139">
                <a:tc>
                  <a:txBody>
                    <a:bodyPr/>
                    <a:lstStyle/>
                    <a:p>
                      <a:pPr algn="ctr"/>
                      <a:r>
                        <a:rPr lang="zh-CN" altLang="en-US" sz="1400" dirty="0"/>
                        <a:t>海拔</a:t>
                      </a:r>
                    </a:p>
                  </a:txBody>
                  <a:tcPr anchor="ctr"/>
                </a:tc>
                <a:tc>
                  <a:txBody>
                    <a:bodyPr/>
                    <a:lstStyle/>
                    <a:p>
                      <a:pPr algn="ctr"/>
                      <a:r>
                        <a:rPr lang="zh-CN" altLang="en-US" sz="1400" dirty="0"/>
                        <a:t>非生物生态因素</a:t>
                      </a:r>
                    </a:p>
                  </a:txBody>
                  <a:tcPr anchor="ctr"/>
                </a:tc>
                <a:tc>
                  <a:txBody>
                    <a:bodyPr/>
                    <a:lstStyle/>
                    <a:p>
                      <a:pPr algn="ctr"/>
                      <a:r>
                        <a:rPr lang="zh-CN" altLang="en-US" sz="1400" dirty="0"/>
                        <a:t>海拔是否会影响其病毒多样性</a:t>
                      </a:r>
                    </a:p>
                  </a:txBody>
                  <a:tcPr anchor="ctr"/>
                </a:tc>
                <a:extLst>
                  <a:ext uri="{0D108BD9-81ED-4DB2-BD59-A6C34878D82A}">
                    <a16:rowId xmlns:a16="http://schemas.microsoft.com/office/drawing/2014/main" val="3852596269"/>
                  </a:ext>
                </a:extLst>
              </a:tr>
              <a:tr h="251507">
                <a:tc>
                  <a:txBody>
                    <a:bodyPr/>
                    <a:lstStyle/>
                    <a:p>
                      <a:pPr algn="ctr"/>
                      <a:r>
                        <a:rPr lang="zh-CN" altLang="en-US" sz="1400" dirty="0"/>
                        <a:t>耕地面积</a:t>
                      </a:r>
                    </a:p>
                  </a:txBody>
                  <a:tcPr anchor="ctr"/>
                </a:tc>
                <a:tc rowSpan="4">
                  <a:txBody>
                    <a:bodyPr/>
                    <a:lstStyle/>
                    <a:p>
                      <a:pPr algn="ctr"/>
                      <a:r>
                        <a:rPr lang="zh-CN" altLang="en-US" sz="1400" dirty="0"/>
                        <a:t>人类活动</a:t>
                      </a:r>
                    </a:p>
                  </a:txBody>
                  <a:tcPr anchor="ctr"/>
                </a:tc>
                <a:tc rowSpan="4">
                  <a:txBody>
                    <a:bodyPr/>
                    <a:lstStyle/>
                    <a:p>
                      <a:pPr algn="ctr"/>
                      <a:r>
                        <a:rPr lang="zh-CN" altLang="en-US" sz="1400" dirty="0"/>
                        <a:t>人类社会活动是否会影响其病毒多样性</a:t>
                      </a:r>
                    </a:p>
                  </a:txBody>
                  <a:tcPr anchor="ctr"/>
                </a:tc>
                <a:extLst>
                  <a:ext uri="{0D108BD9-81ED-4DB2-BD59-A6C34878D82A}">
                    <a16:rowId xmlns:a16="http://schemas.microsoft.com/office/drawing/2014/main" val="915785857"/>
                  </a:ext>
                </a:extLst>
              </a:tr>
              <a:tr h="251507">
                <a:tc>
                  <a:txBody>
                    <a:bodyPr/>
                    <a:lstStyle/>
                    <a:p>
                      <a:pPr algn="ctr"/>
                      <a:r>
                        <a:rPr lang="zh-CN" altLang="en-US" sz="1400" dirty="0"/>
                        <a:t>畜牧面积</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166877814"/>
                  </a:ext>
                </a:extLst>
              </a:tr>
              <a:tr h="251507">
                <a:tc>
                  <a:txBody>
                    <a:bodyPr/>
                    <a:lstStyle/>
                    <a:p>
                      <a:pPr algn="ctr"/>
                      <a:r>
                        <a:rPr lang="zh-CN" altLang="en-US" sz="1400" dirty="0"/>
                        <a:t>人口数量</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3406237212"/>
                  </a:ext>
                </a:extLst>
              </a:tr>
              <a:tr h="440139">
                <a:tc>
                  <a:txBody>
                    <a:bodyPr/>
                    <a:lstStyle/>
                    <a:p>
                      <a:pPr algn="ctr"/>
                      <a:r>
                        <a:rPr lang="zh-CN" altLang="en-US" sz="1400" dirty="0"/>
                        <a:t>采样点与最近的人口聚居地距离</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073525064"/>
                  </a:ext>
                </a:extLst>
              </a:tr>
            </a:tbl>
          </a:graphicData>
        </a:graphic>
      </p:graphicFrame>
    </p:spTree>
    <p:extLst>
      <p:ext uri="{BB962C8B-B14F-4D97-AF65-F5344CB8AC3E}">
        <p14:creationId xmlns:p14="http://schemas.microsoft.com/office/powerpoint/2010/main" val="237639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——GAM</a:t>
            </a:r>
            <a:r>
              <a:rPr lang="zh-CN" altLang="en-US" sz="2400" dirty="0"/>
              <a:t>建模</a:t>
            </a:r>
            <a:endParaRPr lang="en-US" altLang="zh-CN" sz="2400" dirty="0"/>
          </a:p>
        </p:txBody>
      </p:sp>
      <p:sp>
        <p:nvSpPr>
          <p:cNvPr id="3" name="内容占位符 2">
            <a:extLst>
              <a:ext uri="{FF2B5EF4-FFF2-40B4-BE49-F238E27FC236}">
                <a16:creationId xmlns:a16="http://schemas.microsoft.com/office/drawing/2014/main" id="{AABD3EC2-1F37-4F0A-B503-E86A8CBBD518}"/>
              </a:ext>
            </a:extLst>
          </p:cNvPr>
          <p:cNvSpPr>
            <a:spLocks noGrp="1"/>
          </p:cNvSpPr>
          <p:nvPr>
            <p:ph idx="1"/>
          </p:nvPr>
        </p:nvSpPr>
        <p:spPr>
          <a:xfrm>
            <a:off x="628649" y="1253331"/>
            <a:ext cx="7886700" cy="4351338"/>
          </a:xfrm>
        </p:spPr>
        <p:txBody>
          <a:bodyPr>
            <a:normAutofit lnSpcReduction="10000"/>
          </a:bodyPr>
          <a:lstStyle/>
          <a:p>
            <a:r>
              <a:rPr lang="zh-CN" altLang="en-US" sz="1800" dirty="0"/>
              <a:t>模型设计</a:t>
            </a:r>
            <a:endParaRPr lang="en-US" altLang="zh-CN" sz="1800" dirty="0"/>
          </a:p>
          <a:p>
            <a:pPr lvl="1"/>
            <a:r>
              <a:rPr lang="zh-CN" altLang="en-US" sz="1600" dirty="0"/>
              <a:t>广义加性模型是一种非线性回归模型，基本结构为：</a:t>
            </a:r>
            <a:endParaRPr lang="en-US" altLang="zh-CN" sz="1600" dirty="0"/>
          </a:p>
          <a:p>
            <a:pPr lvl="1"/>
            <a:endParaRPr lang="en-US" altLang="zh-CN" sz="1600" dirty="0"/>
          </a:p>
          <a:p>
            <a:pPr lvl="1"/>
            <a:endParaRPr lang="en-US" altLang="zh-CN" sz="1600" dirty="0"/>
          </a:p>
          <a:p>
            <a:pPr lvl="1"/>
            <a:r>
              <a:rPr lang="zh-CN" altLang="en-US" sz="1600" dirty="0"/>
              <a:t>连续型变量处理：为了消除解释变量之间的共曲线性，我们根据其分类进行了组间排列组合，分别拟合每个样本中检出的</a:t>
            </a:r>
            <a:r>
              <a:rPr lang="en-US" altLang="zh-CN" sz="1600" dirty="0"/>
              <a:t>DNA</a:t>
            </a:r>
            <a:r>
              <a:rPr lang="zh-CN" altLang="en-US" sz="1600" dirty="0"/>
              <a:t>、</a:t>
            </a:r>
            <a:r>
              <a:rPr lang="en-US" altLang="zh-CN" sz="1600" dirty="0"/>
              <a:t>RNA</a:t>
            </a:r>
            <a:r>
              <a:rPr lang="zh-CN" altLang="en-US" sz="1600" dirty="0"/>
              <a:t>、所有病毒数量，筛选其中拟合优度较好，且没有过拟合的模型。</a:t>
            </a:r>
            <a:endParaRPr lang="en-US" altLang="zh-CN" sz="1600" dirty="0"/>
          </a:p>
          <a:p>
            <a:pPr lvl="1"/>
            <a:r>
              <a:rPr lang="zh-CN" altLang="en-US" sz="1600" dirty="0"/>
              <a:t>分类型变量处理：对于宿主物种，我们将其作为虚拟变量（截距）加入模型。</a:t>
            </a:r>
            <a:endParaRPr lang="en-US" altLang="zh-CN" sz="1600" dirty="0"/>
          </a:p>
          <a:p>
            <a:pPr lvl="1"/>
            <a:r>
              <a:rPr lang="zh-CN" altLang="en-US" sz="1600" dirty="0"/>
              <a:t>变量组合遍历：我们共生成了</a:t>
            </a:r>
            <a:r>
              <a:rPr lang="en-US" altLang="zh-CN" sz="1600" dirty="0"/>
              <a:t>5760</a:t>
            </a:r>
            <a:r>
              <a:rPr lang="zh-CN" altLang="en-US" sz="1600" dirty="0"/>
              <a:t>个模型，利用</a:t>
            </a:r>
            <a:r>
              <a:rPr lang="en-US" altLang="zh-CN" sz="1600" dirty="0"/>
              <a:t>R</a:t>
            </a:r>
            <a:r>
              <a:rPr lang="zh-CN" altLang="en-US" sz="1600" dirty="0"/>
              <a:t>包中的</a:t>
            </a:r>
            <a:r>
              <a:rPr lang="en-US" altLang="zh-CN" sz="1600" dirty="0"/>
              <a:t>mgcv</a:t>
            </a:r>
            <a:r>
              <a:rPr lang="zh-CN" altLang="en-US" sz="1600" dirty="0"/>
              <a:t>函数对每个模型进行拟合，并用</a:t>
            </a:r>
            <a:r>
              <a:rPr lang="en-US" altLang="zh-CN" sz="1600" dirty="0"/>
              <a:t>AIC</a:t>
            </a:r>
            <a:r>
              <a:rPr lang="zh-CN" altLang="en-US" sz="1600" dirty="0"/>
              <a:t>准则和交叉验证对模型进行过滤</a:t>
            </a:r>
            <a:endParaRPr lang="en-US" altLang="zh-CN" sz="1600" dirty="0"/>
          </a:p>
          <a:p>
            <a:r>
              <a:rPr lang="zh-CN" altLang="en-US" sz="1800" dirty="0"/>
              <a:t>变量筛选</a:t>
            </a:r>
            <a:endParaRPr lang="en-US" altLang="zh-CN" sz="1800" dirty="0"/>
          </a:p>
          <a:p>
            <a:pPr lvl="1"/>
            <a:r>
              <a:rPr lang="zh-CN" altLang="en-US" sz="1600" dirty="0"/>
              <a:t>我们利用双重惩罚收缩技术删除了模型中参数趋近于</a:t>
            </a:r>
            <a:r>
              <a:rPr lang="en-US" altLang="zh-CN" sz="1600" dirty="0"/>
              <a:t>0</a:t>
            </a:r>
            <a:r>
              <a:rPr lang="zh-CN" altLang="en-US" sz="1600" dirty="0"/>
              <a:t>的解释变量，避免多余的解释变量影响</a:t>
            </a:r>
            <a:r>
              <a:rPr lang="en-US" altLang="zh-CN" sz="1600" dirty="0"/>
              <a:t>AIC</a:t>
            </a:r>
            <a:r>
              <a:rPr lang="zh-CN" altLang="en-US" sz="1600" dirty="0"/>
              <a:t>得分。</a:t>
            </a:r>
            <a:endParaRPr lang="en-US" altLang="zh-CN" sz="1600" dirty="0"/>
          </a:p>
          <a:p>
            <a:r>
              <a:rPr lang="zh-CN" altLang="en-US" sz="1800" dirty="0"/>
              <a:t>模型评估</a:t>
            </a:r>
            <a:endParaRPr lang="en-US" altLang="zh-CN" sz="1800" dirty="0"/>
          </a:p>
          <a:p>
            <a:pPr lvl="1"/>
            <a:r>
              <a:rPr lang="en-US" altLang="zh-CN" sz="1600" dirty="0"/>
              <a:t>AIC</a:t>
            </a:r>
            <a:r>
              <a:rPr lang="zh-CN" altLang="en-US" sz="1600" dirty="0"/>
              <a:t>准则：一种通用且简单的用于权衡模型拟合优度以及复杂性的标准，</a:t>
            </a:r>
            <a:r>
              <a:rPr lang="en-US" altLang="zh-CN" sz="1600" dirty="0"/>
              <a:t>K</a:t>
            </a:r>
            <a:r>
              <a:rPr lang="zh-CN" altLang="en-US" sz="1600" dirty="0"/>
              <a:t>为模型中参数的个数，另一项为模型的拟合优度度量（基于模型最大似然对数函数）。</a:t>
            </a:r>
          </a:p>
        </p:txBody>
      </p:sp>
      <p:pic>
        <p:nvPicPr>
          <p:cNvPr id="4" name="图片 3">
            <a:extLst>
              <a:ext uri="{FF2B5EF4-FFF2-40B4-BE49-F238E27FC236}">
                <a16:creationId xmlns:a16="http://schemas.microsoft.com/office/drawing/2014/main" id="{DB3C2149-0110-4585-99E9-ED267085BE72}"/>
              </a:ext>
            </a:extLst>
          </p:cNvPr>
          <p:cNvPicPr>
            <a:picLocks noChangeAspect="1"/>
          </p:cNvPicPr>
          <p:nvPr/>
        </p:nvPicPr>
        <p:blipFill>
          <a:blip r:embed="rId3"/>
          <a:stretch>
            <a:fillRect/>
          </a:stretch>
        </p:blipFill>
        <p:spPr>
          <a:xfrm>
            <a:off x="1973302" y="1772241"/>
            <a:ext cx="5581650" cy="457200"/>
          </a:xfrm>
          <a:prstGeom prst="rect">
            <a:avLst/>
          </a:prstGeom>
        </p:spPr>
      </p:pic>
      <p:pic>
        <p:nvPicPr>
          <p:cNvPr id="6" name="图片 5">
            <a:extLst>
              <a:ext uri="{FF2B5EF4-FFF2-40B4-BE49-F238E27FC236}">
                <a16:creationId xmlns:a16="http://schemas.microsoft.com/office/drawing/2014/main" id="{BA57931D-912E-4A16-ACF1-58F1205D13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7520" y="5445924"/>
            <a:ext cx="3548957" cy="470387"/>
          </a:xfrm>
          <a:prstGeom prst="rect">
            <a:avLst/>
          </a:prstGeom>
        </p:spPr>
      </p:pic>
    </p:spTree>
    <p:extLst>
      <p:ext uri="{BB962C8B-B14F-4D97-AF65-F5344CB8AC3E}">
        <p14:creationId xmlns:p14="http://schemas.microsoft.com/office/powerpoint/2010/main" val="107757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——GAM</a:t>
            </a:r>
            <a:r>
              <a:rPr lang="zh-CN" altLang="en-US" sz="2400" dirty="0"/>
              <a:t>建模</a:t>
            </a:r>
            <a:endParaRPr lang="en-US" altLang="zh-CN" sz="2400" dirty="0"/>
          </a:p>
        </p:txBody>
      </p:sp>
      <p:pic>
        <p:nvPicPr>
          <p:cNvPr id="4" name="内容占位符 3">
            <a:extLst>
              <a:ext uri="{FF2B5EF4-FFF2-40B4-BE49-F238E27FC236}">
                <a16:creationId xmlns:a16="http://schemas.microsoft.com/office/drawing/2014/main" id="{854DF25D-533A-491B-8768-A472BEE4A2B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9750" y="1051911"/>
            <a:ext cx="8088753" cy="5215744"/>
          </a:xfrm>
          <a:prstGeom prst="rect">
            <a:avLst/>
          </a:prstGeom>
        </p:spPr>
      </p:pic>
    </p:spTree>
    <p:extLst>
      <p:ext uri="{BB962C8B-B14F-4D97-AF65-F5344CB8AC3E}">
        <p14:creationId xmlns:p14="http://schemas.microsoft.com/office/powerpoint/2010/main" val="402581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5. </a:t>
            </a:r>
            <a:r>
              <a:rPr lang="zh-CN" altLang="en-US" sz="2400" dirty="0"/>
              <a:t>论文进展、问题及解决方案</a:t>
            </a:r>
            <a:endParaRPr lang="en-US" altLang="zh-CN" sz="2400" dirty="0"/>
          </a:p>
        </p:txBody>
      </p:sp>
      <p:sp>
        <p:nvSpPr>
          <p:cNvPr id="3" name="内容占位符 2">
            <a:extLst>
              <a:ext uri="{FF2B5EF4-FFF2-40B4-BE49-F238E27FC236}">
                <a16:creationId xmlns:a16="http://schemas.microsoft.com/office/drawing/2014/main" id="{9BD74A95-34C7-4306-9F0F-B6D4DBD14D12}"/>
              </a:ext>
            </a:extLst>
          </p:cNvPr>
          <p:cNvSpPr>
            <a:spLocks noGrp="1"/>
          </p:cNvSpPr>
          <p:nvPr>
            <p:ph idx="1"/>
          </p:nvPr>
        </p:nvSpPr>
        <p:spPr>
          <a:xfrm>
            <a:off x="628650" y="1253331"/>
            <a:ext cx="7886700" cy="4351338"/>
          </a:xfrm>
        </p:spPr>
        <p:txBody>
          <a:bodyPr/>
          <a:lstStyle/>
          <a:p>
            <a:pPr marR="0" lvl="0" indent="0" algn="l" defTabSz="914400" rtl="0" eaLnBrk="1" fontAlgn="auto" latinLnBrk="0" hangingPunct="1">
              <a:lnSpc>
                <a:spcPts val="2000"/>
              </a:lnSpc>
              <a:spcBef>
                <a:spcPts val="1000"/>
              </a:spcBef>
              <a:spcAft>
                <a:spcPts val="0"/>
              </a:spcAft>
              <a:buClrTx/>
              <a:buSzTx/>
              <a:buNone/>
              <a:tabLst/>
              <a:defRPr/>
            </a:pP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论文进展</a:t>
            </a:r>
            <a:r>
              <a:rPr lang="zh-CN" altLang="en-US" sz="1800" kern="100" dirty="0">
                <a:solidFill>
                  <a:prstClr val="black"/>
                </a:solidFill>
                <a:latin typeface="Times New Roman" panose="02020603050405020304" pitchFamily="18" charset="0"/>
                <a:ea typeface="宋体" panose="02010600030101010101" pitchFamily="2" charset="-122"/>
              </a:rPr>
              <a:t>：</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所有分析任务基本已经完成，正在总结梳理结论，目前研究背景部分已经完成，尚未开始撰写结果部分。</a:t>
            </a:r>
            <a:endPar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R="0" lvl="0" indent="0" algn="l" defTabSz="914400" rtl="0" eaLnBrk="1" fontAlgn="auto" latinLnBrk="0" hangingPunct="1">
              <a:lnSpc>
                <a:spcPts val="2000"/>
              </a:lnSpc>
              <a:spcBef>
                <a:spcPts val="1000"/>
              </a:spcBef>
              <a:spcAft>
                <a:spcPts val="0"/>
              </a:spcAft>
              <a:buClrTx/>
              <a:buSzTx/>
              <a:buNone/>
              <a:tabLst/>
              <a:defRPr/>
            </a:pP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R="0" lvl="0" indent="0" algn="l" defTabSz="914400" rtl="0" eaLnBrk="1" fontAlgn="auto" latinLnBrk="0" hangingPunct="1">
              <a:lnSpc>
                <a:spcPts val="2000"/>
              </a:lnSpc>
              <a:spcBef>
                <a:spcPts val="1000"/>
              </a:spcBef>
              <a:spcAft>
                <a:spcPts val="0"/>
              </a:spcAft>
              <a:buClrTx/>
              <a:buSz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存在的问题</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及解决方案</a:t>
            </a:r>
            <a:endPar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571500" marR="0" lvl="0" indent="-342900" algn="l" defTabSz="914400" rtl="0" eaLnBrk="1" fontAlgn="auto" latinLnBrk="0" hangingPunct="1">
              <a:lnSpc>
                <a:spcPts val="2000"/>
              </a:lnSpc>
              <a:spcBef>
                <a:spcPts val="1000"/>
              </a:spcBef>
              <a:spcAft>
                <a:spcPts val="0"/>
              </a:spcAft>
              <a:buClrTx/>
              <a:buSzTx/>
              <a:buFont typeface="+mj-lt"/>
              <a:buAutoNum type="arabicPeriod"/>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其一是没有充分利用到病毒基因组数据，没有对不同物种、采样地域之间的病毒基因组差异做详细分析；</a:t>
            </a:r>
            <a:r>
              <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后续补充对应的分析</a:t>
            </a:r>
            <a:endPar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571500" marR="0" lvl="0" indent="-342900" algn="l" defTabSz="914400" rtl="0" eaLnBrk="1" fontAlgn="auto" latinLnBrk="0" hangingPunct="1">
              <a:lnSpc>
                <a:spcPts val="2000"/>
              </a:lnSpc>
              <a:spcBef>
                <a:spcPts val="1000"/>
              </a:spcBef>
              <a:spcAft>
                <a:spcPts val="0"/>
              </a:spcAft>
              <a:buClrTx/>
              <a:buSzTx/>
              <a:buFont typeface="+mj-lt"/>
              <a:buAutoNum type="arabicPeriod"/>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其二是</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RNA</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病毒的</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GAM</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模型仅能解释</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21.8%</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的总变异，说明可能仍未找到对于</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RNA</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病毒检出数量具有预测能力的解释变量；</a:t>
            </a:r>
            <a:r>
              <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查找更多与</a:t>
            </a:r>
            <a:r>
              <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RNA</a:t>
            </a:r>
            <a:r>
              <a:rPr kumimoji="0" lang="zh-CN" altLang="en-US"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病毒多样性密切相关的生态因素加入模型</a:t>
            </a:r>
            <a:endPar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571500" marR="0" lvl="0" indent="-342900" algn="l" defTabSz="914400" rtl="0" eaLnBrk="1" fontAlgn="auto" latinLnBrk="0" hangingPunct="1">
              <a:lnSpc>
                <a:spcPts val="2000"/>
              </a:lnSpc>
              <a:spcBef>
                <a:spcPts val="1000"/>
              </a:spcBef>
              <a:spcAft>
                <a:spcPts val="0"/>
              </a:spcAft>
              <a:buClrTx/>
              <a:buSzTx/>
              <a:buFont typeface="+mj-lt"/>
              <a:buAutoNum type="arabicPeriod"/>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其三是生态建模使用的模型筛选准则为</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AIC</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准则，近期有学者指出使用该准则可能无法筛选到能揭示因果关系的因素，如需要揭示因果关系，则需使用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backdoor</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准则</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Arif</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and MacNeil, 2022)</a:t>
            </a:r>
            <a:r>
              <a:rPr kumimoji="0" lang="zh-CN" altLang="zh-CN" sz="18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18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尝试替换模型筛选方法</a:t>
            </a:r>
            <a:endParaRPr kumimoji="0" lang="zh-CN" altLang="zh-CN"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endParaRPr lang="zh-CN" altLang="en-US" dirty="0"/>
          </a:p>
        </p:txBody>
      </p:sp>
      <p:pic>
        <p:nvPicPr>
          <p:cNvPr id="8" name="图片 7">
            <a:extLst>
              <a:ext uri="{FF2B5EF4-FFF2-40B4-BE49-F238E27FC236}">
                <a16:creationId xmlns:a16="http://schemas.microsoft.com/office/drawing/2014/main" id="{801D2A1C-2573-41C3-90E1-C314D93BD804}"/>
              </a:ext>
            </a:extLst>
          </p:cNvPr>
          <p:cNvPicPr>
            <a:picLocks noChangeAspect="1"/>
          </p:cNvPicPr>
          <p:nvPr/>
        </p:nvPicPr>
        <p:blipFill>
          <a:blip r:embed="rId3"/>
          <a:stretch>
            <a:fillRect/>
          </a:stretch>
        </p:blipFill>
        <p:spPr>
          <a:xfrm>
            <a:off x="2204439" y="5200247"/>
            <a:ext cx="4735122" cy="1379161"/>
          </a:xfrm>
          <a:prstGeom prst="rect">
            <a:avLst/>
          </a:prstGeom>
        </p:spPr>
      </p:pic>
    </p:spTree>
    <p:extLst>
      <p:ext uri="{BB962C8B-B14F-4D97-AF65-F5344CB8AC3E}">
        <p14:creationId xmlns:p14="http://schemas.microsoft.com/office/powerpoint/2010/main" val="254818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6. </a:t>
            </a:r>
            <a:r>
              <a:rPr lang="zh-CN" altLang="en-US" sz="2400" dirty="0"/>
              <a:t>后续计划</a:t>
            </a:r>
            <a:endParaRPr lang="en-US" altLang="zh-CN" sz="2400" dirty="0"/>
          </a:p>
        </p:txBody>
      </p:sp>
      <p:sp>
        <p:nvSpPr>
          <p:cNvPr id="3" name="内容占位符 2">
            <a:extLst>
              <a:ext uri="{FF2B5EF4-FFF2-40B4-BE49-F238E27FC236}">
                <a16:creationId xmlns:a16="http://schemas.microsoft.com/office/drawing/2014/main" id="{8938C3FF-3E9B-4E9D-A3EE-1E39FA8AEF52}"/>
              </a:ext>
            </a:extLst>
          </p:cNvPr>
          <p:cNvSpPr>
            <a:spLocks noGrp="1"/>
          </p:cNvSpPr>
          <p:nvPr>
            <p:ph idx="1"/>
          </p:nvPr>
        </p:nvSpPr>
        <p:spPr/>
        <p:txBody>
          <a:bodyPr/>
          <a:lstStyle/>
          <a:p>
            <a:pPr marL="228600" marR="0" lvl="0" indent="0" algn="l" defTabSz="914400" rtl="0" eaLnBrk="1" fontAlgn="auto" latinLnBrk="0" hangingPunct="1">
              <a:lnSpc>
                <a:spcPts val="2000"/>
              </a:lnSpc>
              <a:spcBef>
                <a:spcPts val="1000"/>
              </a:spcBef>
              <a:spcAft>
                <a:spcPts val="0"/>
              </a:spcAft>
              <a:buClrTx/>
              <a:buSzTx/>
              <a:buFont typeface="Arial" panose="020B0604020202020204" pitchFamily="34" charset="0"/>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2022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年</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9</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月</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-2022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年</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月汇总分析结果，完成毕业论文大纲</a:t>
            </a:r>
          </a:p>
          <a:p>
            <a:pPr marL="228600" marR="0" lvl="0" indent="0" algn="l" defTabSz="914400" rtl="0" eaLnBrk="1" fontAlgn="auto" latinLnBrk="0" hangingPunct="1">
              <a:lnSpc>
                <a:spcPts val="2000"/>
              </a:lnSpc>
              <a:spcBef>
                <a:spcPts val="1000"/>
              </a:spcBef>
              <a:spcAft>
                <a:spcPts val="0"/>
              </a:spcAft>
              <a:buClrTx/>
              <a:buSzTx/>
              <a:buFont typeface="Arial" panose="020B0604020202020204" pitchFamily="34" charset="0"/>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2022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年</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月</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-2023</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年</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月完成毕业论文初稿</a:t>
            </a:r>
          </a:p>
          <a:p>
            <a:pPr marL="228600" marR="0" lvl="0" indent="0" algn="l" defTabSz="914400" rtl="0" eaLnBrk="1" fontAlgn="auto" latinLnBrk="0" hangingPunct="1">
              <a:lnSpc>
                <a:spcPts val="2000"/>
              </a:lnSpc>
              <a:spcBef>
                <a:spcPts val="1000"/>
              </a:spcBef>
              <a:spcAft>
                <a:spcPts val="0"/>
              </a:spcAft>
              <a:buClrTx/>
              <a:buSzTx/>
              <a:buFont typeface="Arial" panose="020B0604020202020204" pitchFamily="34" charset="0"/>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2022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年</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月</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-2022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年</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月修改毕业论文，调整格式，完成终稿</a:t>
            </a:r>
          </a:p>
        </p:txBody>
      </p:sp>
    </p:spTree>
    <p:extLst>
      <p:ext uri="{BB962C8B-B14F-4D97-AF65-F5344CB8AC3E}">
        <p14:creationId xmlns:p14="http://schemas.microsoft.com/office/powerpoint/2010/main" val="300284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FFDEB8-2335-4AB1-837D-772A66A32CF2}"/>
              </a:ext>
            </a:extLst>
          </p:cNvPr>
          <p:cNvSpPr txBox="1"/>
          <p:nvPr/>
        </p:nvSpPr>
        <p:spPr>
          <a:xfrm>
            <a:off x="3419472" y="2924769"/>
            <a:ext cx="2305056" cy="707886"/>
          </a:xfrm>
          <a:prstGeom prst="rect">
            <a:avLst/>
          </a:prstGeom>
          <a:noFill/>
        </p:spPr>
        <p:txBody>
          <a:bodyPr wrap="square" rtlCol="0">
            <a:spAutoFit/>
          </a:bodyPr>
          <a:lstStyle/>
          <a:p>
            <a:r>
              <a:rPr lang="zh-CN" altLang="en-US" sz="4000" dirty="0">
                <a:latin typeface="宋体" panose="02010600030101010101" pitchFamily="2" charset="-122"/>
                <a:ea typeface="宋体" panose="02010600030101010101" pitchFamily="2" charset="-122"/>
              </a:rPr>
              <a:t>感谢聆听</a:t>
            </a:r>
          </a:p>
        </p:txBody>
      </p:sp>
    </p:spTree>
    <p:extLst>
      <p:ext uri="{BB962C8B-B14F-4D97-AF65-F5344CB8AC3E}">
        <p14:creationId xmlns:p14="http://schemas.microsoft.com/office/powerpoint/2010/main" val="216835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F1B4FDC8-7906-455C-9D3F-7C6EAD4B8FB0}"/>
              </a:ext>
            </a:extLst>
          </p:cNvPr>
          <p:cNvPicPr>
            <a:picLocks noGrp="1" noChangeAspect="1"/>
          </p:cNvPicPr>
          <p:nvPr>
            <p:ph idx="1"/>
          </p:nvPr>
        </p:nvPicPr>
        <p:blipFill>
          <a:blip r:embed="rId3"/>
          <a:stretch>
            <a:fillRect/>
          </a:stretch>
        </p:blipFill>
        <p:spPr>
          <a:xfrm>
            <a:off x="394086" y="3086800"/>
            <a:ext cx="4586141" cy="2058445"/>
          </a:xfrm>
          <a:prstGeom prst="rect">
            <a:avLst/>
          </a:prstGeom>
          <a:ln>
            <a:noFill/>
          </a:ln>
          <a:effectLst>
            <a:outerShdw blurRad="292100" dist="139700" dir="2700000" algn="tl" rotWithShape="0">
              <a:srgbClr val="333333">
                <a:alpha val="65000"/>
              </a:srgbClr>
            </a:outerShdw>
          </a:effectLst>
        </p:spPr>
      </p:pic>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1. </a:t>
            </a:r>
            <a:r>
              <a:rPr lang="zh-CN" altLang="en-US" sz="2400" dirty="0"/>
              <a:t>研究背景</a:t>
            </a:r>
            <a:endParaRPr lang="en-US" altLang="zh-CN" sz="2400" dirty="0"/>
          </a:p>
        </p:txBody>
      </p:sp>
      <p:pic>
        <p:nvPicPr>
          <p:cNvPr id="10" name="图片 9">
            <a:extLst>
              <a:ext uri="{FF2B5EF4-FFF2-40B4-BE49-F238E27FC236}">
                <a16:creationId xmlns:a16="http://schemas.microsoft.com/office/drawing/2014/main" id="{5B1AFEB5-E241-451C-AE1B-000F3EC134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528" y="2743399"/>
            <a:ext cx="2887645" cy="2745249"/>
          </a:xfrm>
          <a:prstGeom prst="rect">
            <a:avLst/>
          </a:prstGeom>
          <a:ln>
            <a:noFill/>
          </a:ln>
          <a:effectLst>
            <a:outerShdw blurRad="292100" dist="139700" dir="2700000" algn="tl" rotWithShape="0">
              <a:srgbClr val="333333">
                <a:alpha val="65000"/>
              </a:srgbClr>
            </a:outerShdw>
          </a:effectLst>
        </p:spPr>
      </p:pic>
      <p:sp>
        <p:nvSpPr>
          <p:cNvPr id="2" name="文本框 1">
            <a:extLst>
              <a:ext uri="{FF2B5EF4-FFF2-40B4-BE49-F238E27FC236}">
                <a16:creationId xmlns:a16="http://schemas.microsoft.com/office/drawing/2014/main" id="{0180C055-5013-4AB4-81A6-AE7BDED8CBBC}"/>
              </a:ext>
            </a:extLst>
          </p:cNvPr>
          <p:cNvSpPr txBox="1"/>
          <p:nvPr/>
        </p:nvSpPr>
        <p:spPr>
          <a:xfrm>
            <a:off x="766295" y="1383394"/>
            <a:ext cx="7995663" cy="1200329"/>
          </a:xfrm>
          <a:prstGeom prst="rect">
            <a:avLst/>
          </a:prstGeom>
          <a:noFill/>
        </p:spPr>
        <p:txBody>
          <a:bodyPr wrap="square" rtlCol="0">
            <a:spAutoFit/>
          </a:bodyPr>
          <a:lstStyle/>
          <a:p>
            <a:r>
              <a:rPr lang="zh-CN" altLang="en-US" dirty="0"/>
              <a:t>近十年来，非洲由蝙蝠传播到人的病毒对人类生命健康造成严重危害</a:t>
            </a:r>
            <a:endParaRPr lang="en-US" altLang="zh-CN" dirty="0"/>
          </a:p>
          <a:p>
            <a:endParaRPr lang="en-US" altLang="zh-CN" dirty="0"/>
          </a:p>
          <a:p>
            <a:r>
              <a:rPr lang="zh-CN" altLang="en-US" dirty="0"/>
              <a:t>东非地区蝙蝠多样性和群落规模较大，有可能携带多样性较大的病毒群落</a:t>
            </a:r>
            <a:r>
              <a:rPr lang="en-US" altLang="zh-CN" dirty="0"/>
              <a:t>(Bruce D Patterson, 2012)</a:t>
            </a:r>
            <a:endParaRPr lang="zh-CN" altLang="en-US" dirty="0"/>
          </a:p>
        </p:txBody>
      </p:sp>
    </p:spTree>
    <p:extLst>
      <p:ext uri="{BB962C8B-B14F-4D97-AF65-F5344CB8AC3E}">
        <p14:creationId xmlns:p14="http://schemas.microsoft.com/office/powerpoint/2010/main" val="282361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1. </a:t>
            </a:r>
            <a:r>
              <a:rPr lang="zh-CN" altLang="en-US" sz="2400" dirty="0"/>
              <a:t>研究背景</a:t>
            </a:r>
            <a:endParaRPr lang="en-US" altLang="zh-CN" sz="2400" dirty="0"/>
          </a:p>
        </p:txBody>
      </p:sp>
      <p:pic>
        <p:nvPicPr>
          <p:cNvPr id="14" name="图片 13">
            <a:extLst>
              <a:ext uri="{FF2B5EF4-FFF2-40B4-BE49-F238E27FC236}">
                <a16:creationId xmlns:a16="http://schemas.microsoft.com/office/drawing/2014/main" id="{B7522BAD-7BB7-40F3-8F51-5BC19BB7D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87" y="2492571"/>
            <a:ext cx="4017563" cy="3074922"/>
          </a:xfrm>
          <a:prstGeom prst="rect">
            <a:avLst/>
          </a:prstGeom>
          <a:ln>
            <a:noFill/>
          </a:ln>
          <a:effectLst>
            <a:outerShdw blurRad="292100" dist="139700" dir="2700000" algn="tl" rotWithShape="0">
              <a:srgbClr val="333333">
                <a:alpha val="65000"/>
              </a:srgbClr>
            </a:outerShdw>
          </a:effectLst>
        </p:spPr>
      </p:pic>
      <p:grpSp>
        <p:nvGrpSpPr>
          <p:cNvPr id="15" name="组合 14">
            <a:extLst>
              <a:ext uri="{FF2B5EF4-FFF2-40B4-BE49-F238E27FC236}">
                <a16:creationId xmlns:a16="http://schemas.microsoft.com/office/drawing/2014/main" id="{667C4613-960E-4732-AA86-3FECFEF32D2A}"/>
              </a:ext>
            </a:extLst>
          </p:cNvPr>
          <p:cNvGrpSpPr/>
          <p:nvPr/>
        </p:nvGrpSpPr>
        <p:grpSpPr>
          <a:xfrm>
            <a:off x="4622824" y="1902957"/>
            <a:ext cx="4330489" cy="4349714"/>
            <a:chOff x="3347438" y="1659215"/>
            <a:chExt cx="4330489" cy="4349714"/>
          </a:xfrm>
        </p:grpSpPr>
        <p:pic>
          <p:nvPicPr>
            <p:cNvPr id="6" name="图片 5">
              <a:extLst>
                <a:ext uri="{FF2B5EF4-FFF2-40B4-BE49-F238E27FC236}">
                  <a16:creationId xmlns:a16="http://schemas.microsoft.com/office/drawing/2014/main" id="{E67D8AB4-062C-48F6-84B5-28C697A7A95F}"/>
                </a:ext>
              </a:extLst>
            </p:cNvPr>
            <p:cNvPicPr>
              <a:picLocks noChangeAspect="1"/>
            </p:cNvPicPr>
            <p:nvPr/>
          </p:nvPicPr>
          <p:blipFill>
            <a:blip r:embed="rId4"/>
            <a:stretch>
              <a:fillRect/>
            </a:stretch>
          </p:blipFill>
          <p:spPr>
            <a:xfrm>
              <a:off x="3347438" y="1659215"/>
              <a:ext cx="4317789" cy="1353110"/>
            </a:xfrm>
            <a:prstGeom prst="rect">
              <a:avLst/>
            </a:prstGeom>
            <a:ln>
              <a:noFill/>
            </a:ln>
            <a:effectLst>
              <a:outerShdw blurRad="292100" dist="139700" dir="2700000" algn="tl" rotWithShape="0">
                <a:srgbClr val="333333">
                  <a:alpha val="65000"/>
                </a:srgbClr>
              </a:outerShdw>
            </a:effectLst>
          </p:spPr>
        </p:pic>
        <p:pic>
          <p:nvPicPr>
            <p:cNvPr id="11" name="图片 10">
              <a:extLst>
                <a:ext uri="{FF2B5EF4-FFF2-40B4-BE49-F238E27FC236}">
                  <a16:creationId xmlns:a16="http://schemas.microsoft.com/office/drawing/2014/main" id="{B323EA0C-9B07-4438-8408-6201462A04E5}"/>
                </a:ext>
              </a:extLst>
            </p:cNvPr>
            <p:cNvPicPr>
              <a:picLocks noChangeAspect="1"/>
            </p:cNvPicPr>
            <p:nvPr/>
          </p:nvPicPr>
          <p:blipFill rotWithShape="1">
            <a:blip r:embed="rId5"/>
            <a:srcRect t="45415"/>
            <a:stretch/>
          </p:blipFill>
          <p:spPr>
            <a:xfrm>
              <a:off x="3360138" y="3244725"/>
              <a:ext cx="4317789" cy="1161448"/>
            </a:xfrm>
            <a:prstGeom prst="rect">
              <a:avLst/>
            </a:prstGeom>
            <a:ln>
              <a:noFill/>
            </a:ln>
            <a:effectLst>
              <a:outerShdw blurRad="292100" dist="139700" dir="2700000" algn="tl" rotWithShape="0">
                <a:srgbClr val="333333">
                  <a:alpha val="65000"/>
                </a:srgbClr>
              </a:outerShdw>
            </a:effectLst>
          </p:spPr>
        </p:pic>
        <p:pic>
          <p:nvPicPr>
            <p:cNvPr id="13" name="图片 12">
              <a:extLst>
                <a:ext uri="{FF2B5EF4-FFF2-40B4-BE49-F238E27FC236}">
                  <a16:creationId xmlns:a16="http://schemas.microsoft.com/office/drawing/2014/main" id="{53FD8153-9847-4F8E-91CB-B1AB408F2658}"/>
                </a:ext>
              </a:extLst>
            </p:cNvPr>
            <p:cNvPicPr>
              <a:picLocks noChangeAspect="1"/>
            </p:cNvPicPr>
            <p:nvPr/>
          </p:nvPicPr>
          <p:blipFill>
            <a:blip r:embed="rId6"/>
            <a:stretch>
              <a:fillRect/>
            </a:stretch>
          </p:blipFill>
          <p:spPr>
            <a:xfrm>
              <a:off x="3347438" y="4638573"/>
              <a:ext cx="4285026" cy="1370356"/>
            </a:xfrm>
            <a:prstGeom prst="rect">
              <a:avLst/>
            </a:prstGeom>
            <a:ln>
              <a:noFill/>
            </a:ln>
            <a:effectLst>
              <a:outerShdw blurRad="292100" dist="139700" dir="2700000" algn="tl" rotWithShape="0">
                <a:srgbClr val="333333">
                  <a:alpha val="65000"/>
                </a:srgbClr>
              </a:outerShdw>
            </a:effectLst>
          </p:spPr>
        </p:pic>
      </p:grpSp>
      <p:sp>
        <p:nvSpPr>
          <p:cNvPr id="16" name="文本框 15">
            <a:extLst>
              <a:ext uri="{FF2B5EF4-FFF2-40B4-BE49-F238E27FC236}">
                <a16:creationId xmlns:a16="http://schemas.microsoft.com/office/drawing/2014/main" id="{85BB60DB-0C01-4CC8-AA25-8C5776992AAB}"/>
              </a:ext>
            </a:extLst>
          </p:cNvPr>
          <p:cNvSpPr txBox="1"/>
          <p:nvPr/>
        </p:nvSpPr>
        <p:spPr>
          <a:xfrm>
            <a:off x="181668" y="1253700"/>
            <a:ext cx="8627579" cy="369332"/>
          </a:xfrm>
          <a:prstGeom prst="rect">
            <a:avLst/>
          </a:prstGeom>
          <a:noFill/>
        </p:spPr>
        <p:txBody>
          <a:bodyPr wrap="square" rtlCol="0">
            <a:spAutoFit/>
          </a:bodyPr>
          <a:lstStyle/>
          <a:p>
            <a:r>
              <a:rPr lang="zh-CN" altLang="en-US" dirty="0"/>
              <a:t>高通量宏基组因测序发现了大量新病毒</a:t>
            </a:r>
            <a:r>
              <a:rPr lang="en-US" altLang="zh-CN" dirty="0"/>
              <a:t>(Shi et al., 2016)(Wolf et al., 2020)(Zhang, 2018)</a:t>
            </a:r>
            <a:endParaRPr lang="zh-CN" altLang="en-US" dirty="0"/>
          </a:p>
        </p:txBody>
      </p:sp>
    </p:spTree>
    <p:extLst>
      <p:ext uri="{BB962C8B-B14F-4D97-AF65-F5344CB8AC3E}">
        <p14:creationId xmlns:p14="http://schemas.microsoft.com/office/powerpoint/2010/main" val="241664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1. </a:t>
            </a:r>
            <a:r>
              <a:rPr lang="zh-CN" altLang="en-US" sz="2400" dirty="0"/>
              <a:t>研究背景</a:t>
            </a:r>
            <a:endParaRPr lang="en-US" altLang="zh-CN" sz="2400" dirty="0"/>
          </a:p>
        </p:txBody>
      </p:sp>
      <p:pic>
        <p:nvPicPr>
          <p:cNvPr id="10" name="图片 9">
            <a:extLst>
              <a:ext uri="{FF2B5EF4-FFF2-40B4-BE49-F238E27FC236}">
                <a16:creationId xmlns:a16="http://schemas.microsoft.com/office/drawing/2014/main" id="{A73A8AF1-F036-450C-BE58-D4E47A5A2C85}"/>
              </a:ext>
            </a:extLst>
          </p:cNvPr>
          <p:cNvPicPr>
            <a:picLocks noChangeAspect="1"/>
          </p:cNvPicPr>
          <p:nvPr/>
        </p:nvPicPr>
        <p:blipFill>
          <a:blip r:embed="rId3"/>
          <a:stretch>
            <a:fillRect/>
          </a:stretch>
        </p:blipFill>
        <p:spPr>
          <a:xfrm>
            <a:off x="0" y="2636637"/>
            <a:ext cx="4298008" cy="2440394"/>
          </a:xfrm>
          <a:prstGeom prst="rect">
            <a:avLst/>
          </a:prstGeom>
          <a:ln>
            <a:noFill/>
          </a:ln>
          <a:effectLst>
            <a:outerShdw blurRad="292100" dist="139700" dir="2700000" algn="tl" rotWithShape="0">
              <a:srgbClr val="333333">
                <a:alpha val="65000"/>
              </a:srgbClr>
            </a:outerShdw>
          </a:effectLst>
        </p:spPr>
      </p:pic>
      <p:sp>
        <p:nvSpPr>
          <p:cNvPr id="12" name="文本框 11">
            <a:extLst>
              <a:ext uri="{FF2B5EF4-FFF2-40B4-BE49-F238E27FC236}">
                <a16:creationId xmlns:a16="http://schemas.microsoft.com/office/drawing/2014/main" id="{C0D25E88-BA85-466D-822B-EDE09D0E80E2}"/>
              </a:ext>
            </a:extLst>
          </p:cNvPr>
          <p:cNvSpPr txBox="1"/>
          <p:nvPr/>
        </p:nvSpPr>
        <p:spPr>
          <a:xfrm>
            <a:off x="177987" y="1096373"/>
            <a:ext cx="8715992" cy="1200329"/>
          </a:xfrm>
          <a:prstGeom prst="rect">
            <a:avLst/>
          </a:prstGeom>
          <a:noFill/>
        </p:spPr>
        <p:txBody>
          <a:bodyPr wrap="square" rtlCol="0">
            <a:spAutoFit/>
          </a:bodyPr>
          <a:lstStyle/>
          <a:p>
            <a:r>
              <a:rPr lang="zh-CN" altLang="en-US" dirty="0"/>
              <a:t>研究病毒群落在生态环境中的分布有利于提早发现风险，防患未然</a:t>
            </a:r>
            <a:r>
              <a:rPr lang="en-US" altLang="zh-CN" dirty="0"/>
              <a:t>(French and Holmes, 2020)</a:t>
            </a:r>
          </a:p>
          <a:p>
            <a:endParaRPr lang="en-US" altLang="zh-CN" dirty="0"/>
          </a:p>
          <a:p>
            <a:r>
              <a:rPr lang="zh-CN" altLang="en-US" dirty="0"/>
              <a:t>广义加性模型可以发现影响病毒多样性的因素</a:t>
            </a:r>
            <a:r>
              <a:rPr lang="en-US" altLang="zh-CN" dirty="0"/>
              <a:t>(Olival et al., 2017)</a:t>
            </a:r>
            <a:endParaRPr lang="zh-CN" altLang="en-US" dirty="0"/>
          </a:p>
        </p:txBody>
      </p:sp>
      <p:pic>
        <p:nvPicPr>
          <p:cNvPr id="17" name="图片 16">
            <a:extLst>
              <a:ext uri="{FF2B5EF4-FFF2-40B4-BE49-F238E27FC236}">
                <a16:creationId xmlns:a16="http://schemas.microsoft.com/office/drawing/2014/main" id="{61D6CCB0-D8F3-420F-8739-06105269FFDF}"/>
              </a:ext>
            </a:extLst>
          </p:cNvPr>
          <p:cNvPicPr>
            <a:picLocks noChangeAspect="1"/>
          </p:cNvPicPr>
          <p:nvPr/>
        </p:nvPicPr>
        <p:blipFill>
          <a:blip r:embed="rId4"/>
          <a:stretch>
            <a:fillRect/>
          </a:stretch>
        </p:blipFill>
        <p:spPr>
          <a:xfrm>
            <a:off x="4572000" y="2636637"/>
            <a:ext cx="4545292" cy="2440394"/>
          </a:xfrm>
          <a:prstGeom prst="rect">
            <a:avLst/>
          </a:prstGeom>
          <a:ln>
            <a:noFill/>
          </a:ln>
          <a:effectLst>
            <a:outerShdw blurRad="292100" dist="139700" dir="2700000" algn="tl" rotWithShape="0">
              <a:srgbClr val="333333">
                <a:alpha val="65000"/>
              </a:srgbClr>
            </a:outerShdw>
          </a:effectLst>
        </p:spPr>
      </p:pic>
      <p:sp>
        <p:nvSpPr>
          <p:cNvPr id="18" name="文本框 17">
            <a:extLst>
              <a:ext uri="{FF2B5EF4-FFF2-40B4-BE49-F238E27FC236}">
                <a16:creationId xmlns:a16="http://schemas.microsoft.com/office/drawing/2014/main" id="{C6B6694A-17D7-4D5C-90C1-A516344EFA2C}"/>
              </a:ext>
            </a:extLst>
          </p:cNvPr>
          <p:cNvSpPr txBox="1"/>
          <p:nvPr/>
        </p:nvSpPr>
        <p:spPr>
          <a:xfrm>
            <a:off x="466118" y="5301858"/>
            <a:ext cx="8139729" cy="923330"/>
          </a:xfrm>
          <a:prstGeom prst="rect">
            <a:avLst/>
          </a:prstGeom>
          <a:noFill/>
        </p:spPr>
        <p:txBody>
          <a:bodyPr wrap="square" rtlCol="0">
            <a:spAutoFit/>
          </a:bodyPr>
          <a:lstStyle/>
          <a:p>
            <a:r>
              <a:rPr lang="zh-CN" altLang="en-US" dirty="0"/>
              <a:t>但目前仍没有对于</a:t>
            </a:r>
            <a:r>
              <a:rPr lang="zh-CN" altLang="en-US" sz="1800" dirty="0"/>
              <a:t>东非地区蝙蝠携带的脊椎动物病毒多样性的宏转录组检测，也没有用生态学模型去研究各类环境、宿主生态因素对实地采样得到的病毒多样性的影响</a:t>
            </a:r>
          </a:p>
        </p:txBody>
      </p:sp>
    </p:spTree>
    <p:extLst>
      <p:ext uri="{BB962C8B-B14F-4D97-AF65-F5344CB8AC3E}">
        <p14:creationId xmlns:p14="http://schemas.microsoft.com/office/powerpoint/2010/main" val="213755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2. </a:t>
            </a:r>
            <a:r>
              <a:rPr lang="zh-CN" altLang="en-US" sz="2400" dirty="0"/>
              <a:t>研究内容和技术路线</a:t>
            </a:r>
            <a:endParaRPr lang="en-US" altLang="zh-CN" sz="2400" dirty="0"/>
          </a:p>
        </p:txBody>
      </p:sp>
      <p:sp>
        <p:nvSpPr>
          <p:cNvPr id="3" name="内容占位符 2">
            <a:extLst>
              <a:ext uri="{FF2B5EF4-FFF2-40B4-BE49-F238E27FC236}">
                <a16:creationId xmlns:a16="http://schemas.microsoft.com/office/drawing/2014/main" id="{8938C3FF-3E9B-4E9D-A3EE-1E39FA8AEF52}"/>
              </a:ext>
            </a:extLst>
          </p:cNvPr>
          <p:cNvSpPr>
            <a:spLocks noGrp="1"/>
          </p:cNvSpPr>
          <p:nvPr>
            <p:ph idx="1"/>
          </p:nvPr>
        </p:nvSpPr>
        <p:spPr/>
        <p:txBody>
          <a:bodyPr/>
          <a:lstStyle/>
          <a:p>
            <a:r>
              <a:rPr lang="zh-CN" altLang="en-US" dirty="0"/>
              <a:t>科学问题</a:t>
            </a:r>
            <a:endParaRPr lang="en-US" altLang="zh-CN" dirty="0"/>
          </a:p>
          <a:p>
            <a:pPr marL="914400" lvl="1" indent="-457200">
              <a:buFont typeface="+mj-lt"/>
              <a:buAutoNum type="arabicPeriod"/>
            </a:pPr>
            <a:r>
              <a:rPr lang="zh-CN" altLang="en-US" dirty="0"/>
              <a:t>东非蝙蝠携带的脊椎动物病毒有哪些？在不同蝙蝠物种和采样地点中如何分布？</a:t>
            </a:r>
            <a:endParaRPr lang="en-US" altLang="zh-CN" dirty="0"/>
          </a:p>
          <a:p>
            <a:pPr marL="914400" lvl="1" indent="-457200">
              <a:buFont typeface="+mj-lt"/>
              <a:buAutoNum type="arabicPeriod"/>
            </a:pPr>
            <a:r>
              <a:rPr lang="zh-CN" altLang="en-US" dirty="0"/>
              <a:t>环境、宿主性状等生态因素对样本中检出的病毒数量有何影响？</a:t>
            </a:r>
          </a:p>
        </p:txBody>
      </p:sp>
    </p:spTree>
    <p:extLst>
      <p:ext uri="{BB962C8B-B14F-4D97-AF65-F5344CB8AC3E}">
        <p14:creationId xmlns:p14="http://schemas.microsoft.com/office/powerpoint/2010/main" val="212608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2. </a:t>
            </a:r>
            <a:r>
              <a:rPr lang="zh-CN" altLang="en-US" sz="2400" dirty="0"/>
              <a:t>研究内容和技术路线</a:t>
            </a:r>
            <a:endParaRPr lang="en-US" altLang="zh-CN" sz="2400" dirty="0"/>
          </a:p>
        </p:txBody>
      </p:sp>
      <p:sp>
        <p:nvSpPr>
          <p:cNvPr id="3" name="内容占位符 2">
            <a:extLst>
              <a:ext uri="{FF2B5EF4-FFF2-40B4-BE49-F238E27FC236}">
                <a16:creationId xmlns:a16="http://schemas.microsoft.com/office/drawing/2014/main" id="{8938C3FF-3E9B-4E9D-A3EE-1E39FA8AEF52}"/>
              </a:ext>
            </a:extLst>
          </p:cNvPr>
          <p:cNvSpPr>
            <a:spLocks noGrp="1"/>
          </p:cNvSpPr>
          <p:nvPr>
            <p:ph idx="1"/>
          </p:nvPr>
        </p:nvSpPr>
        <p:spPr/>
        <p:txBody>
          <a:bodyPr/>
          <a:lstStyle/>
          <a:p>
            <a:r>
              <a:rPr lang="zh-CN" altLang="en-US" dirty="0"/>
              <a:t>技术路线</a:t>
            </a:r>
          </a:p>
        </p:txBody>
      </p:sp>
      <p:sp>
        <p:nvSpPr>
          <p:cNvPr id="4" name="文本框 3">
            <a:extLst>
              <a:ext uri="{FF2B5EF4-FFF2-40B4-BE49-F238E27FC236}">
                <a16:creationId xmlns:a16="http://schemas.microsoft.com/office/drawing/2014/main" id="{A80BF816-22E1-4300-B618-52AEBB6EC6B7}"/>
              </a:ext>
            </a:extLst>
          </p:cNvPr>
          <p:cNvSpPr txBox="1"/>
          <p:nvPr/>
        </p:nvSpPr>
        <p:spPr>
          <a:xfrm>
            <a:off x="1265912" y="2631317"/>
            <a:ext cx="2410290" cy="461665"/>
          </a:xfrm>
          <a:prstGeom prst="rect">
            <a:avLst/>
          </a:prstGeom>
          <a:noFill/>
        </p:spPr>
        <p:txBody>
          <a:bodyPr wrap="square" rtlCol="0">
            <a:spAutoFit/>
          </a:bodyPr>
          <a:lstStyle/>
          <a:p>
            <a:r>
              <a:rPr lang="zh-CN" altLang="en-US" sz="2400" dirty="0"/>
              <a:t>宏转录组测序</a:t>
            </a:r>
          </a:p>
        </p:txBody>
      </p:sp>
      <p:sp>
        <p:nvSpPr>
          <p:cNvPr id="6" name="文本框 5">
            <a:extLst>
              <a:ext uri="{FF2B5EF4-FFF2-40B4-BE49-F238E27FC236}">
                <a16:creationId xmlns:a16="http://schemas.microsoft.com/office/drawing/2014/main" id="{1622CCE8-4FE8-4388-9A0E-061DAD45020B}"/>
              </a:ext>
            </a:extLst>
          </p:cNvPr>
          <p:cNvSpPr txBox="1"/>
          <p:nvPr/>
        </p:nvSpPr>
        <p:spPr>
          <a:xfrm>
            <a:off x="3792290" y="1265055"/>
            <a:ext cx="2148338" cy="461665"/>
          </a:xfrm>
          <a:prstGeom prst="rect">
            <a:avLst/>
          </a:prstGeom>
          <a:noFill/>
          <a:ln>
            <a:solidFill>
              <a:schemeClr val="tx1"/>
            </a:solidFill>
          </a:ln>
        </p:spPr>
        <p:txBody>
          <a:bodyPr wrap="square" rtlCol="0">
            <a:spAutoFit/>
          </a:bodyPr>
          <a:lstStyle/>
          <a:p>
            <a:r>
              <a:rPr lang="zh-CN" altLang="en-US" sz="2400" dirty="0"/>
              <a:t>蝙蝠粪便样本</a:t>
            </a:r>
          </a:p>
        </p:txBody>
      </p:sp>
      <p:cxnSp>
        <p:nvCxnSpPr>
          <p:cNvPr id="8" name="直接箭头连接符 7">
            <a:extLst>
              <a:ext uri="{FF2B5EF4-FFF2-40B4-BE49-F238E27FC236}">
                <a16:creationId xmlns:a16="http://schemas.microsoft.com/office/drawing/2014/main" id="{0F701067-94E1-4E66-BEB0-0985BD47FC75}"/>
              </a:ext>
            </a:extLst>
          </p:cNvPr>
          <p:cNvCxnSpPr>
            <a:cxnSpLocks/>
            <a:stCxn id="6" idx="2"/>
            <a:endCxn id="28" idx="0"/>
          </p:cNvCxnSpPr>
          <p:nvPr/>
        </p:nvCxnSpPr>
        <p:spPr>
          <a:xfrm>
            <a:off x="4866459" y="1726720"/>
            <a:ext cx="2000760" cy="180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FE0B028-4425-4ED9-83BF-3A243CB9A60B}"/>
              </a:ext>
            </a:extLst>
          </p:cNvPr>
          <p:cNvCxnSpPr>
            <a:cxnSpLocks/>
            <a:stCxn id="6" idx="2"/>
            <a:endCxn id="14" idx="0"/>
          </p:cNvCxnSpPr>
          <p:nvPr/>
        </p:nvCxnSpPr>
        <p:spPr>
          <a:xfrm flipH="1">
            <a:off x="2444041" y="1726720"/>
            <a:ext cx="2422418" cy="180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1276EBE-C235-4117-901B-A2E78593CC94}"/>
              </a:ext>
            </a:extLst>
          </p:cNvPr>
          <p:cNvSpPr txBox="1"/>
          <p:nvPr/>
        </p:nvSpPr>
        <p:spPr>
          <a:xfrm>
            <a:off x="463133" y="3535914"/>
            <a:ext cx="3961815" cy="830997"/>
          </a:xfrm>
          <a:prstGeom prst="rect">
            <a:avLst/>
          </a:prstGeom>
          <a:noFill/>
          <a:ln>
            <a:solidFill>
              <a:schemeClr val="tx1"/>
            </a:solidFill>
          </a:ln>
        </p:spPr>
        <p:txBody>
          <a:bodyPr wrap="square" rtlCol="0">
            <a:spAutoFit/>
          </a:bodyPr>
          <a:lstStyle/>
          <a:p>
            <a:r>
              <a:rPr lang="zh-CN" altLang="en-US" sz="2400" dirty="0"/>
              <a:t>组装获得病毒基因组序列，比对获得分类信息</a:t>
            </a:r>
          </a:p>
        </p:txBody>
      </p:sp>
      <p:sp>
        <p:nvSpPr>
          <p:cNvPr id="23" name="文本框 22">
            <a:extLst>
              <a:ext uri="{FF2B5EF4-FFF2-40B4-BE49-F238E27FC236}">
                <a16:creationId xmlns:a16="http://schemas.microsoft.com/office/drawing/2014/main" id="{E59845F2-265B-418E-90F6-6033F14E7A58}"/>
              </a:ext>
            </a:extLst>
          </p:cNvPr>
          <p:cNvSpPr txBox="1"/>
          <p:nvPr/>
        </p:nvSpPr>
        <p:spPr>
          <a:xfrm>
            <a:off x="6356845" y="2003041"/>
            <a:ext cx="2616099" cy="1200329"/>
          </a:xfrm>
          <a:prstGeom prst="rect">
            <a:avLst/>
          </a:prstGeom>
          <a:noFill/>
        </p:spPr>
        <p:txBody>
          <a:bodyPr wrap="square" rtlCol="0">
            <a:spAutoFit/>
          </a:bodyPr>
          <a:lstStyle/>
          <a:p>
            <a:r>
              <a:rPr lang="zh-CN" altLang="en-US" sz="2400" dirty="0"/>
              <a:t>根据宿主物种分类，</a:t>
            </a:r>
            <a:r>
              <a:rPr lang="en-US" altLang="zh-CN" sz="2400" dirty="0"/>
              <a:t>GPS</a:t>
            </a:r>
            <a:r>
              <a:rPr lang="zh-CN" altLang="en-US" sz="2400" dirty="0"/>
              <a:t>位置查询公共数据库</a:t>
            </a:r>
          </a:p>
        </p:txBody>
      </p:sp>
      <p:sp>
        <p:nvSpPr>
          <p:cNvPr id="28" name="文本框 27">
            <a:extLst>
              <a:ext uri="{FF2B5EF4-FFF2-40B4-BE49-F238E27FC236}">
                <a16:creationId xmlns:a16="http://schemas.microsoft.com/office/drawing/2014/main" id="{281DEDCE-D782-4490-976E-25FEE1AEC4A7}"/>
              </a:ext>
            </a:extLst>
          </p:cNvPr>
          <p:cNvSpPr txBox="1"/>
          <p:nvPr/>
        </p:nvSpPr>
        <p:spPr>
          <a:xfrm>
            <a:off x="4886311" y="3535914"/>
            <a:ext cx="3961815" cy="461665"/>
          </a:xfrm>
          <a:prstGeom prst="rect">
            <a:avLst/>
          </a:prstGeom>
          <a:noFill/>
          <a:ln>
            <a:solidFill>
              <a:schemeClr val="tx1"/>
            </a:solidFill>
          </a:ln>
        </p:spPr>
        <p:txBody>
          <a:bodyPr wrap="square" rtlCol="0">
            <a:spAutoFit/>
          </a:bodyPr>
          <a:lstStyle/>
          <a:p>
            <a:r>
              <a:rPr lang="zh-CN" altLang="en-US" sz="2400" dirty="0"/>
              <a:t>宿主性状、生态环境数据</a:t>
            </a:r>
          </a:p>
        </p:txBody>
      </p:sp>
      <p:sp>
        <p:nvSpPr>
          <p:cNvPr id="38" name="文本框 37">
            <a:extLst>
              <a:ext uri="{FF2B5EF4-FFF2-40B4-BE49-F238E27FC236}">
                <a16:creationId xmlns:a16="http://schemas.microsoft.com/office/drawing/2014/main" id="{477094D8-5A40-4B9A-B804-6A9D8564EFBA}"/>
              </a:ext>
            </a:extLst>
          </p:cNvPr>
          <p:cNvSpPr txBox="1"/>
          <p:nvPr/>
        </p:nvSpPr>
        <p:spPr>
          <a:xfrm>
            <a:off x="451470" y="4735629"/>
            <a:ext cx="3961815" cy="1200329"/>
          </a:xfrm>
          <a:prstGeom prst="rect">
            <a:avLst/>
          </a:prstGeom>
          <a:noFill/>
          <a:ln>
            <a:solidFill>
              <a:schemeClr val="tx1"/>
            </a:solidFill>
          </a:ln>
        </p:spPr>
        <p:txBody>
          <a:bodyPr wrap="square" rtlCol="0">
            <a:spAutoFit/>
          </a:bodyPr>
          <a:lstStyle/>
          <a:p>
            <a:r>
              <a:rPr lang="zh-CN" altLang="en-US" sz="2400" dirty="0"/>
              <a:t>回答不同蝙蝠物种、采样地点中检出的病毒种类、数量有何不同</a:t>
            </a:r>
          </a:p>
        </p:txBody>
      </p:sp>
      <p:cxnSp>
        <p:nvCxnSpPr>
          <p:cNvPr id="40" name="直接箭头连接符 39">
            <a:extLst>
              <a:ext uri="{FF2B5EF4-FFF2-40B4-BE49-F238E27FC236}">
                <a16:creationId xmlns:a16="http://schemas.microsoft.com/office/drawing/2014/main" id="{09CDBA16-D2D3-46A7-81E8-F0A522E3AC5B}"/>
              </a:ext>
            </a:extLst>
          </p:cNvPr>
          <p:cNvCxnSpPr>
            <a:cxnSpLocks/>
            <a:stCxn id="14" idx="2"/>
            <a:endCxn id="38" idx="0"/>
          </p:cNvCxnSpPr>
          <p:nvPr/>
        </p:nvCxnSpPr>
        <p:spPr>
          <a:xfrm flipH="1">
            <a:off x="2432378" y="4366911"/>
            <a:ext cx="11663" cy="368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AA80139B-8428-44A7-98A3-74A67E0D3EC5}"/>
              </a:ext>
            </a:extLst>
          </p:cNvPr>
          <p:cNvCxnSpPr>
            <a:cxnSpLocks/>
            <a:stCxn id="28" idx="2"/>
            <a:endCxn id="49" idx="0"/>
          </p:cNvCxnSpPr>
          <p:nvPr/>
        </p:nvCxnSpPr>
        <p:spPr>
          <a:xfrm>
            <a:off x="6867219" y="3997579"/>
            <a:ext cx="2566" cy="73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F5A6DBC3-D90D-4D9D-A250-C12E1DD626A4}"/>
              </a:ext>
            </a:extLst>
          </p:cNvPr>
          <p:cNvSpPr txBox="1"/>
          <p:nvPr/>
        </p:nvSpPr>
        <p:spPr>
          <a:xfrm>
            <a:off x="4886311" y="4735629"/>
            <a:ext cx="3966948" cy="830997"/>
          </a:xfrm>
          <a:prstGeom prst="rect">
            <a:avLst/>
          </a:prstGeom>
          <a:noFill/>
          <a:ln>
            <a:solidFill>
              <a:schemeClr val="tx1"/>
            </a:solidFill>
          </a:ln>
        </p:spPr>
        <p:txBody>
          <a:bodyPr wrap="square" rtlCol="0">
            <a:spAutoFit/>
          </a:bodyPr>
          <a:lstStyle/>
          <a:p>
            <a:r>
              <a:rPr lang="zh-CN" altLang="en-US" sz="2400" dirty="0"/>
              <a:t>构建</a:t>
            </a:r>
            <a:r>
              <a:rPr lang="en-US" altLang="zh-CN" sz="2400" dirty="0"/>
              <a:t>GAM</a:t>
            </a:r>
            <a:r>
              <a:rPr lang="zh-CN" altLang="en-US" sz="2400" dirty="0"/>
              <a:t>模型，回答各类生态因素如何影响病毒数量</a:t>
            </a:r>
          </a:p>
        </p:txBody>
      </p:sp>
    </p:spTree>
    <p:extLst>
      <p:ext uri="{BB962C8B-B14F-4D97-AF65-F5344CB8AC3E}">
        <p14:creationId xmlns:p14="http://schemas.microsoft.com/office/powerpoint/2010/main" val="320178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3. </a:t>
            </a:r>
            <a:r>
              <a:rPr lang="zh-CN" altLang="en-US" sz="2400" dirty="0"/>
              <a:t>样本介绍</a:t>
            </a:r>
            <a:endParaRPr lang="en-US" altLang="zh-CN" sz="2400" dirty="0"/>
          </a:p>
        </p:txBody>
      </p:sp>
      <p:pic>
        <p:nvPicPr>
          <p:cNvPr id="15" name="内容占位符 14">
            <a:extLst>
              <a:ext uri="{FF2B5EF4-FFF2-40B4-BE49-F238E27FC236}">
                <a16:creationId xmlns:a16="http://schemas.microsoft.com/office/drawing/2014/main" id="{7F32B2B5-FCF3-4592-B3F9-208C3AFD80E2}"/>
              </a:ext>
            </a:extLst>
          </p:cNvPr>
          <p:cNvPicPr>
            <a:picLocks noGrp="1" noChangeAspect="1"/>
          </p:cNvPicPr>
          <p:nvPr>
            <p:ph idx="1"/>
          </p:nvPr>
        </p:nvPicPr>
        <p:blipFill>
          <a:blip r:embed="rId3"/>
          <a:stretch>
            <a:fillRect/>
          </a:stretch>
        </p:blipFill>
        <p:spPr>
          <a:xfrm>
            <a:off x="358528" y="2780703"/>
            <a:ext cx="4183361" cy="3502458"/>
          </a:xfrm>
        </p:spPr>
      </p:pic>
      <p:pic>
        <p:nvPicPr>
          <p:cNvPr id="17" name="图片 16">
            <a:extLst>
              <a:ext uri="{FF2B5EF4-FFF2-40B4-BE49-F238E27FC236}">
                <a16:creationId xmlns:a16="http://schemas.microsoft.com/office/drawing/2014/main" id="{E65458DA-4F8B-4042-B30D-DD6E74AF7AFA}"/>
              </a:ext>
            </a:extLst>
          </p:cNvPr>
          <p:cNvPicPr>
            <a:picLocks noChangeAspect="1"/>
          </p:cNvPicPr>
          <p:nvPr/>
        </p:nvPicPr>
        <p:blipFill>
          <a:blip r:embed="rId4"/>
          <a:stretch>
            <a:fillRect/>
          </a:stretch>
        </p:blipFill>
        <p:spPr>
          <a:xfrm>
            <a:off x="4806781" y="1662398"/>
            <a:ext cx="3971197" cy="3025386"/>
          </a:xfrm>
          <a:prstGeom prst="rect">
            <a:avLst/>
          </a:prstGeom>
        </p:spPr>
      </p:pic>
      <p:graphicFrame>
        <p:nvGraphicFramePr>
          <p:cNvPr id="19" name="表格 19">
            <a:extLst>
              <a:ext uri="{FF2B5EF4-FFF2-40B4-BE49-F238E27FC236}">
                <a16:creationId xmlns:a16="http://schemas.microsoft.com/office/drawing/2014/main" id="{A25F44ED-0550-461C-A734-1A5F17714A90}"/>
              </a:ext>
            </a:extLst>
          </p:cNvPr>
          <p:cNvGraphicFramePr>
            <a:graphicFrameLocks noGrp="1"/>
          </p:cNvGraphicFramePr>
          <p:nvPr>
            <p:extLst>
              <p:ext uri="{D42A27DB-BD31-4B8C-83A1-F6EECF244321}">
                <p14:modId xmlns:p14="http://schemas.microsoft.com/office/powerpoint/2010/main" val="1072129460"/>
              </p:ext>
            </p:extLst>
          </p:nvPr>
        </p:nvGraphicFramePr>
        <p:xfrm>
          <a:off x="6084694" y="4869660"/>
          <a:ext cx="2327670" cy="1854200"/>
        </p:xfrm>
        <a:graphic>
          <a:graphicData uri="http://schemas.openxmlformats.org/drawingml/2006/table">
            <a:tbl>
              <a:tblPr firstRow="1" bandRow="1">
                <a:tableStyleId>{5C22544A-7EE6-4342-B048-85BDC9FD1C3A}</a:tableStyleId>
              </a:tblPr>
              <a:tblGrid>
                <a:gridCol w="1500101">
                  <a:extLst>
                    <a:ext uri="{9D8B030D-6E8A-4147-A177-3AD203B41FA5}">
                      <a16:colId xmlns:a16="http://schemas.microsoft.com/office/drawing/2014/main" val="3573302959"/>
                    </a:ext>
                  </a:extLst>
                </a:gridCol>
                <a:gridCol w="827569">
                  <a:extLst>
                    <a:ext uri="{9D8B030D-6E8A-4147-A177-3AD203B41FA5}">
                      <a16:colId xmlns:a16="http://schemas.microsoft.com/office/drawing/2014/main" val="444858831"/>
                    </a:ext>
                  </a:extLst>
                </a:gridCol>
              </a:tblGrid>
              <a:tr h="370840">
                <a:tc>
                  <a:txBody>
                    <a:bodyPr/>
                    <a:lstStyle/>
                    <a:p>
                      <a:r>
                        <a:rPr lang="zh-CN" altLang="en-US" dirty="0"/>
                        <a:t>标签</a:t>
                      </a:r>
                    </a:p>
                  </a:txBody>
                  <a:tcPr/>
                </a:tc>
                <a:tc>
                  <a:txBody>
                    <a:bodyPr/>
                    <a:lstStyle/>
                    <a:p>
                      <a:r>
                        <a:rPr lang="zh-CN" altLang="en-US" dirty="0"/>
                        <a:t>数量</a:t>
                      </a:r>
                    </a:p>
                  </a:txBody>
                  <a:tcPr/>
                </a:tc>
                <a:extLst>
                  <a:ext uri="{0D108BD9-81ED-4DB2-BD59-A6C34878D82A}">
                    <a16:rowId xmlns:a16="http://schemas.microsoft.com/office/drawing/2014/main" val="3606318106"/>
                  </a:ext>
                </a:extLst>
              </a:tr>
              <a:tr h="370840">
                <a:tc>
                  <a:txBody>
                    <a:bodyPr/>
                    <a:lstStyle/>
                    <a:p>
                      <a:r>
                        <a:rPr lang="zh-CN" altLang="en-US" dirty="0"/>
                        <a:t>样本数量</a:t>
                      </a:r>
                    </a:p>
                  </a:txBody>
                  <a:tcPr/>
                </a:tc>
                <a:tc>
                  <a:txBody>
                    <a:bodyPr/>
                    <a:lstStyle/>
                    <a:p>
                      <a:r>
                        <a:rPr lang="en-US" altLang="zh-CN" dirty="0"/>
                        <a:t>637</a:t>
                      </a:r>
                      <a:endParaRPr lang="zh-CN" altLang="en-US" dirty="0"/>
                    </a:p>
                  </a:txBody>
                  <a:tcPr/>
                </a:tc>
                <a:extLst>
                  <a:ext uri="{0D108BD9-81ED-4DB2-BD59-A6C34878D82A}">
                    <a16:rowId xmlns:a16="http://schemas.microsoft.com/office/drawing/2014/main" val="2132263508"/>
                  </a:ext>
                </a:extLst>
              </a:tr>
              <a:tr h="370840">
                <a:tc>
                  <a:txBody>
                    <a:bodyPr/>
                    <a:lstStyle/>
                    <a:p>
                      <a:r>
                        <a:rPr lang="zh-CN" altLang="en-US" dirty="0"/>
                        <a:t>蝙蝠物种</a:t>
                      </a:r>
                      <a:r>
                        <a:rPr lang="en-US" altLang="zh-CN" dirty="0"/>
                        <a:t>/</a:t>
                      </a:r>
                      <a:r>
                        <a:rPr lang="zh-CN" altLang="en-US" dirty="0"/>
                        <a:t>属</a:t>
                      </a:r>
                    </a:p>
                  </a:txBody>
                  <a:tcPr/>
                </a:tc>
                <a:tc>
                  <a:txBody>
                    <a:bodyPr/>
                    <a:lstStyle/>
                    <a:p>
                      <a:r>
                        <a:rPr lang="en-US" altLang="zh-CN" dirty="0"/>
                        <a:t>7</a:t>
                      </a:r>
                      <a:endParaRPr lang="zh-CN" altLang="en-US" dirty="0"/>
                    </a:p>
                  </a:txBody>
                  <a:tcPr/>
                </a:tc>
                <a:extLst>
                  <a:ext uri="{0D108BD9-81ED-4DB2-BD59-A6C34878D82A}">
                    <a16:rowId xmlns:a16="http://schemas.microsoft.com/office/drawing/2014/main" val="1533828357"/>
                  </a:ext>
                </a:extLst>
              </a:tr>
              <a:tr h="370840">
                <a:tc>
                  <a:txBody>
                    <a:bodyPr/>
                    <a:lstStyle/>
                    <a:p>
                      <a:r>
                        <a:rPr lang="zh-CN" altLang="en-US" dirty="0"/>
                        <a:t>采样地点</a:t>
                      </a:r>
                    </a:p>
                  </a:txBody>
                  <a:tcPr/>
                </a:tc>
                <a:tc>
                  <a:txBody>
                    <a:bodyPr/>
                    <a:lstStyle/>
                    <a:p>
                      <a:r>
                        <a:rPr lang="en-US" altLang="zh-CN" dirty="0"/>
                        <a:t>12</a:t>
                      </a:r>
                      <a:endParaRPr lang="zh-CN" altLang="en-US" dirty="0"/>
                    </a:p>
                  </a:txBody>
                  <a:tcPr/>
                </a:tc>
                <a:extLst>
                  <a:ext uri="{0D108BD9-81ED-4DB2-BD59-A6C34878D82A}">
                    <a16:rowId xmlns:a16="http://schemas.microsoft.com/office/drawing/2014/main" val="4269169232"/>
                  </a:ext>
                </a:extLst>
              </a:tr>
              <a:tr h="370840">
                <a:tc>
                  <a:txBody>
                    <a:bodyPr/>
                    <a:lstStyle/>
                    <a:p>
                      <a:r>
                        <a:rPr lang="zh-CN" altLang="en-US" dirty="0"/>
                        <a:t>采样点</a:t>
                      </a:r>
                      <a:r>
                        <a:rPr lang="en-US" altLang="zh-CN" dirty="0"/>
                        <a:t>GPS</a:t>
                      </a:r>
                      <a:endParaRPr lang="zh-CN" altLang="en-US" dirty="0"/>
                    </a:p>
                  </a:txBody>
                  <a:tcPr/>
                </a:tc>
                <a:tc>
                  <a:txBody>
                    <a:bodyPr/>
                    <a:lstStyle/>
                    <a:p>
                      <a:r>
                        <a:rPr lang="en-US" altLang="zh-CN" dirty="0"/>
                        <a:t>38</a:t>
                      </a:r>
                      <a:endParaRPr lang="zh-CN" altLang="en-US" dirty="0"/>
                    </a:p>
                  </a:txBody>
                  <a:tcPr/>
                </a:tc>
                <a:extLst>
                  <a:ext uri="{0D108BD9-81ED-4DB2-BD59-A6C34878D82A}">
                    <a16:rowId xmlns:a16="http://schemas.microsoft.com/office/drawing/2014/main" val="1255177713"/>
                  </a:ext>
                </a:extLst>
              </a:tr>
            </a:tbl>
          </a:graphicData>
        </a:graphic>
      </p:graphicFrame>
      <p:sp>
        <p:nvSpPr>
          <p:cNvPr id="2" name="文本框 1">
            <a:extLst>
              <a:ext uri="{FF2B5EF4-FFF2-40B4-BE49-F238E27FC236}">
                <a16:creationId xmlns:a16="http://schemas.microsoft.com/office/drawing/2014/main" id="{0DD07255-25A3-4B59-BC96-7F8639D0AB92}"/>
              </a:ext>
            </a:extLst>
          </p:cNvPr>
          <p:cNvSpPr txBox="1"/>
          <p:nvPr/>
        </p:nvSpPr>
        <p:spPr>
          <a:xfrm>
            <a:off x="460405" y="1599045"/>
            <a:ext cx="2809287" cy="369332"/>
          </a:xfrm>
          <a:prstGeom prst="rect">
            <a:avLst/>
          </a:prstGeom>
          <a:noFill/>
        </p:spPr>
        <p:txBody>
          <a:bodyPr wrap="square" rtlCol="0">
            <a:spAutoFit/>
          </a:bodyPr>
          <a:lstStyle/>
          <a:p>
            <a:r>
              <a:rPr lang="zh-CN" altLang="en-US" dirty="0"/>
              <a:t>样本数量大，采样地点多</a:t>
            </a:r>
          </a:p>
        </p:txBody>
      </p:sp>
    </p:spTree>
    <p:extLst>
      <p:ext uri="{BB962C8B-B14F-4D97-AF65-F5344CB8AC3E}">
        <p14:creationId xmlns:p14="http://schemas.microsoft.com/office/powerpoint/2010/main" val="182259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3. </a:t>
            </a:r>
            <a:r>
              <a:rPr lang="zh-CN" altLang="en-US" sz="2400" dirty="0"/>
              <a:t>样本介绍</a:t>
            </a:r>
            <a:endParaRPr lang="en-US" altLang="zh-CN" sz="2400" dirty="0"/>
          </a:p>
        </p:txBody>
      </p:sp>
      <p:graphicFrame>
        <p:nvGraphicFramePr>
          <p:cNvPr id="9" name="表格 8">
            <a:extLst>
              <a:ext uri="{FF2B5EF4-FFF2-40B4-BE49-F238E27FC236}">
                <a16:creationId xmlns:a16="http://schemas.microsoft.com/office/drawing/2014/main" id="{B703F0FE-500A-4926-8EA3-2689DA22F4CC}"/>
              </a:ext>
            </a:extLst>
          </p:cNvPr>
          <p:cNvGraphicFramePr>
            <a:graphicFrameLocks noGrp="1"/>
          </p:cNvGraphicFramePr>
          <p:nvPr>
            <p:extLst>
              <p:ext uri="{D42A27DB-BD31-4B8C-83A1-F6EECF244321}">
                <p14:modId xmlns:p14="http://schemas.microsoft.com/office/powerpoint/2010/main" val="3807015619"/>
              </p:ext>
            </p:extLst>
          </p:nvPr>
        </p:nvGraphicFramePr>
        <p:xfrm>
          <a:off x="5005837" y="1700208"/>
          <a:ext cx="3889782" cy="4642539"/>
        </p:xfrm>
        <a:graphic>
          <a:graphicData uri="http://schemas.openxmlformats.org/drawingml/2006/table">
            <a:tbl>
              <a:tblPr firstRow="1" firstCol="1" bandRow="1">
                <a:tableStyleId>{5C22544A-7EE6-4342-B048-85BDC9FD1C3A}</a:tableStyleId>
              </a:tblPr>
              <a:tblGrid>
                <a:gridCol w="2377623">
                  <a:extLst>
                    <a:ext uri="{9D8B030D-6E8A-4147-A177-3AD203B41FA5}">
                      <a16:colId xmlns:a16="http://schemas.microsoft.com/office/drawing/2014/main" val="646672736"/>
                    </a:ext>
                  </a:extLst>
                </a:gridCol>
                <a:gridCol w="1512159">
                  <a:extLst>
                    <a:ext uri="{9D8B030D-6E8A-4147-A177-3AD203B41FA5}">
                      <a16:colId xmlns:a16="http://schemas.microsoft.com/office/drawing/2014/main" val="2656314586"/>
                    </a:ext>
                  </a:extLst>
                </a:gridCol>
              </a:tblGrid>
              <a:tr h="398453">
                <a:tc>
                  <a:txBody>
                    <a:bodyPr/>
                    <a:lstStyle/>
                    <a:p>
                      <a:pPr algn="ctr">
                        <a:lnSpc>
                          <a:spcPct val="150000"/>
                        </a:lnSpc>
                      </a:pPr>
                      <a:r>
                        <a:rPr lang="zh-CN" sz="1400" kern="100" dirty="0">
                          <a:effectLst/>
                        </a:rPr>
                        <a:t>蝙蝠物种</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样本数量</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628170"/>
                  </a:ext>
                </a:extLst>
              </a:tr>
              <a:tr h="219590">
                <a:tc>
                  <a:txBody>
                    <a:bodyPr/>
                    <a:lstStyle/>
                    <a:p>
                      <a:pPr algn="ctr">
                        <a:lnSpc>
                          <a:spcPct val="150000"/>
                        </a:lnSpc>
                      </a:pPr>
                      <a:r>
                        <a:rPr lang="en-US" sz="1400" kern="1200" dirty="0" err="1">
                          <a:effectLst/>
                        </a:rPr>
                        <a:t>Chaerephon</a:t>
                      </a:r>
                      <a:r>
                        <a:rPr lang="en-US" sz="1400" kern="1200" dirty="0">
                          <a:effectLst/>
                        </a:rPr>
                        <a:t> </a:t>
                      </a:r>
                      <a:r>
                        <a:rPr lang="en-US" sz="1400" kern="1200" dirty="0" err="1">
                          <a:effectLst/>
                        </a:rPr>
                        <a:t>leucogaster</a:t>
                      </a:r>
                      <a:endParaRPr lang="en-US" sz="1400" kern="1200" dirty="0">
                        <a:effectLst/>
                      </a:endParaRPr>
                    </a:p>
                    <a:p>
                      <a:pPr algn="ctr">
                        <a:lnSpc>
                          <a:spcPct val="150000"/>
                        </a:lnSpc>
                      </a:pPr>
                      <a:r>
                        <a:rPr lang="zh-CN" altLang="en-US" sz="1400" kern="1200" dirty="0">
                          <a:effectLst/>
                        </a:rPr>
                        <a:t>（非洲无尾蝠）</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a:effectLst/>
                        </a:rPr>
                        <a:t>111</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26579397"/>
                  </a:ext>
                </a:extLst>
              </a:tr>
              <a:tr h="219590">
                <a:tc>
                  <a:txBody>
                    <a:bodyPr/>
                    <a:lstStyle/>
                    <a:p>
                      <a:pPr algn="ctr">
                        <a:lnSpc>
                          <a:spcPct val="150000"/>
                        </a:lnSpc>
                      </a:pPr>
                      <a:r>
                        <a:rPr lang="en-US" sz="1400" kern="1200" dirty="0" err="1">
                          <a:effectLst/>
                        </a:rPr>
                        <a:t>Coleura</a:t>
                      </a:r>
                      <a:r>
                        <a:rPr lang="en-US" sz="1400" kern="1200" dirty="0">
                          <a:effectLst/>
                        </a:rPr>
                        <a:t> </a:t>
                      </a:r>
                      <a:r>
                        <a:rPr lang="en-US" sz="1400" kern="1200" dirty="0" err="1">
                          <a:effectLst/>
                        </a:rPr>
                        <a:t>afra</a:t>
                      </a:r>
                      <a:endParaRPr lang="en-US" sz="1400" kern="1200" dirty="0">
                        <a:effectLst/>
                      </a:endParaRPr>
                    </a:p>
                    <a:p>
                      <a:pPr algn="ctr">
                        <a:lnSpc>
                          <a:spcPct val="150000"/>
                        </a:lnSpc>
                      </a:pPr>
                      <a:r>
                        <a:rPr lang="zh-CN" altLang="en-US" sz="1400" kern="1200" dirty="0">
                          <a:effectLst/>
                        </a:rPr>
                        <a:t>（非洲鞘尾蝠）</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a:effectLst/>
                        </a:rPr>
                        <a:t>26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7090692"/>
                  </a:ext>
                </a:extLst>
              </a:tr>
              <a:tr h="219590">
                <a:tc>
                  <a:txBody>
                    <a:bodyPr/>
                    <a:lstStyle/>
                    <a:p>
                      <a:pPr algn="ctr">
                        <a:lnSpc>
                          <a:spcPct val="150000"/>
                        </a:lnSpc>
                      </a:pPr>
                      <a:r>
                        <a:rPr lang="en-US" sz="1400" kern="1200" dirty="0">
                          <a:effectLst/>
                        </a:rPr>
                        <a:t>Eidolon </a:t>
                      </a:r>
                      <a:r>
                        <a:rPr lang="en-US" sz="1400" kern="1200" dirty="0" err="1">
                          <a:effectLst/>
                        </a:rPr>
                        <a:t>helvum</a:t>
                      </a:r>
                      <a:endParaRPr lang="en-US" sz="1400" kern="1200" dirty="0">
                        <a:effectLst/>
                      </a:endParaRPr>
                    </a:p>
                    <a:p>
                      <a:pPr algn="ctr">
                        <a:lnSpc>
                          <a:spcPct val="150000"/>
                        </a:lnSpc>
                      </a:pPr>
                      <a:r>
                        <a:rPr lang="zh-CN" altLang="en-US" sz="1400" kern="1200" dirty="0">
                          <a:effectLst/>
                        </a:rPr>
                        <a:t>（黃毛果蝠）</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a:effectLst/>
                        </a:rPr>
                        <a:t>82</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41226188"/>
                  </a:ext>
                </a:extLst>
              </a:tr>
              <a:tr h="219590">
                <a:tc>
                  <a:txBody>
                    <a:bodyPr/>
                    <a:lstStyle/>
                    <a:p>
                      <a:pPr algn="ctr">
                        <a:lnSpc>
                          <a:spcPct val="150000"/>
                        </a:lnSpc>
                      </a:pPr>
                      <a:r>
                        <a:rPr lang="en-US" sz="1400" kern="1200" dirty="0" err="1">
                          <a:effectLst/>
                        </a:rPr>
                        <a:t>Hipposideros</a:t>
                      </a:r>
                      <a:r>
                        <a:rPr lang="en-US" sz="1400" kern="1200" dirty="0">
                          <a:effectLst/>
                        </a:rPr>
                        <a:t> </a:t>
                      </a:r>
                      <a:r>
                        <a:rPr lang="en-US" sz="1400" kern="1200" dirty="0" err="1">
                          <a:effectLst/>
                        </a:rPr>
                        <a:t>caffer</a:t>
                      </a:r>
                      <a:endParaRPr lang="en-US" sz="1400" kern="1200" dirty="0">
                        <a:effectLst/>
                      </a:endParaRPr>
                    </a:p>
                    <a:p>
                      <a:pPr algn="ctr">
                        <a:lnSpc>
                          <a:spcPct val="150000"/>
                        </a:lnSpc>
                      </a:pPr>
                      <a:r>
                        <a:rPr lang="zh-CN" altLang="en-US" sz="1400" kern="1200" dirty="0">
                          <a:effectLst/>
                        </a:rPr>
                        <a:t>（南非蹄蝠）</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dirty="0">
                          <a:effectLst/>
                        </a:rPr>
                        <a:t>60</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69956021"/>
                  </a:ext>
                </a:extLst>
              </a:tr>
              <a:tr h="219590">
                <a:tc>
                  <a:txBody>
                    <a:bodyPr/>
                    <a:lstStyle/>
                    <a:p>
                      <a:pPr algn="ctr">
                        <a:lnSpc>
                          <a:spcPct val="150000"/>
                        </a:lnSpc>
                      </a:pPr>
                      <a:r>
                        <a:rPr lang="en-US" sz="1400" kern="1200" dirty="0">
                          <a:effectLst/>
                        </a:rPr>
                        <a:t>Mops </a:t>
                      </a:r>
                      <a:r>
                        <a:rPr lang="en-US" sz="1400" kern="1200" dirty="0" err="1">
                          <a:effectLst/>
                        </a:rPr>
                        <a:t>condylurus</a:t>
                      </a:r>
                      <a:endParaRPr lang="en-US" sz="1400" kern="1200" dirty="0">
                        <a:effectLst/>
                      </a:endParaRPr>
                    </a:p>
                    <a:p>
                      <a:pPr algn="ctr">
                        <a:lnSpc>
                          <a:spcPct val="150000"/>
                        </a:lnSpc>
                      </a:pPr>
                      <a:r>
                        <a:rPr lang="zh-CN" altLang="en-US" sz="1400" kern="1200" dirty="0">
                          <a:effectLst/>
                        </a:rPr>
                        <a:t>（</a:t>
                      </a:r>
                      <a:r>
                        <a:rPr lang="zh-CN" altLang="en-US" sz="1400" b="1" kern="1200" dirty="0">
                          <a:solidFill>
                            <a:schemeClr val="lt1"/>
                          </a:solidFill>
                          <a:effectLst/>
                          <a:latin typeface="+mn-lt"/>
                          <a:ea typeface="+mn-ea"/>
                          <a:cs typeface="+mn-cs"/>
                        </a:rPr>
                        <a:t>安哥拉无尾</a:t>
                      </a:r>
                      <a:r>
                        <a:rPr lang="zh-TW" altLang="en-US" sz="1400" b="1" kern="1200" dirty="0">
                          <a:solidFill>
                            <a:schemeClr val="lt1"/>
                          </a:solidFill>
                          <a:effectLst/>
                          <a:latin typeface="+mn-lt"/>
                          <a:ea typeface="+mn-ea"/>
                          <a:cs typeface="+mn-cs"/>
                        </a:rPr>
                        <a:t>蝠</a:t>
                      </a:r>
                      <a:r>
                        <a:rPr lang="zh-CN" altLang="en-US" sz="1400" kern="12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dirty="0">
                          <a:effectLst/>
                        </a:rPr>
                        <a:t>62</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93970892"/>
                  </a:ext>
                </a:extLst>
              </a:tr>
              <a:tr h="219590">
                <a:tc>
                  <a:txBody>
                    <a:bodyPr/>
                    <a:lstStyle/>
                    <a:p>
                      <a:pPr algn="ctr">
                        <a:lnSpc>
                          <a:spcPct val="150000"/>
                        </a:lnSpc>
                      </a:pPr>
                      <a:r>
                        <a:rPr lang="en-US" sz="1400" kern="1200" dirty="0" err="1">
                          <a:effectLst/>
                        </a:rPr>
                        <a:t>Otomops</a:t>
                      </a:r>
                      <a:r>
                        <a:rPr lang="en-US" sz="1400" kern="1200" dirty="0">
                          <a:effectLst/>
                        </a:rPr>
                        <a:t> </a:t>
                      </a:r>
                      <a:r>
                        <a:rPr lang="en-US" sz="1400" kern="1200" dirty="0" err="1">
                          <a:effectLst/>
                        </a:rPr>
                        <a:t>martiensseni</a:t>
                      </a:r>
                      <a:endParaRPr lang="en-US" sz="1400" kern="1200" dirty="0">
                        <a:effectLst/>
                      </a:endParaRPr>
                    </a:p>
                    <a:p>
                      <a:pPr algn="ctr">
                        <a:lnSpc>
                          <a:spcPct val="150000"/>
                        </a:lnSpc>
                      </a:pPr>
                      <a:r>
                        <a:rPr lang="zh-CN" altLang="en-US" sz="1400" kern="1200" dirty="0">
                          <a:effectLst/>
                        </a:rPr>
                        <a:t>（大耳犬吻蝠）</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a:effectLst/>
                        </a:rPr>
                        <a:t>25</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14800293"/>
                  </a:ext>
                </a:extLst>
              </a:tr>
              <a:tr h="219590">
                <a:tc>
                  <a:txBody>
                    <a:bodyPr/>
                    <a:lstStyle/>
                    <a:p>
                      <a:pPr algn="ctr">
                        <a:lnSpc>
                          <a:spcPct val="150000"/>
                        </a:lnSpc>
                      </a:pPr>
                      <a:r>
                        <a:rPr lang="en-US" sz="1400" kern="1200" dirty="0">
                          <a:effectLst/>
                        </a:rPr>
                        <a:t>Rousettus </a:t>
                      </a:r>
                      <a:r>
                        <a:rPr lang="en-US" sz="1400" kern="1200" dirty="0" err="1">
                          <a:effectLst/>
                        </a:rPr>
                        <a:t>aegyptiacus</a:t>
                      </a:r>
                      <a:endParaRPr lang="en-US" sz="1400" kern="1200" dirty="0">
                        <a:effectLst/>
                      </a:endParaRPr>
                    </a:p>
                    <a:p>
                      <a:pPr algn="ctr">
                        <a:lnSpc>
                          <a:spcPct val="150000"/>
                        </a:lnSpc>
                      </a:pPr>
                      <a:r>
                        <a:rPr lang="zh-CN" altLang="en-US" sz="1400" kern="1200" dirty="0">
                          <a:effectLst/>
                        </a:rPr>
                        <a:t>（埃及果蝠）</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200" dirty="0">
                          <a:effectLst/>
                        </a:rPr>
                        <a:t>271</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51546519"/>
                  </a:ext>
                </a:extLst>
              </a:tr>
            </a:tbl>
          </a:graphicData>
        </a:graphic>
      </p:graphicFrame>
      <p:pic>
        <p:nvPicPr>
          <p:cNvPr id="13" name="内容占位符 12">
            <a:extLst>
              <a:ext uri="{FF2B5EF4-FFF2-40B4-BE49-F238E27FC236}">
                <a16:creationId xmlns:a16="http://schemas.microsoft.com/office/drawing/2014/main" id="{5CF3E9BA-BE2A-45C7-BF41-660A2930B667}"/>
              </a:ext>
            </a:extLst>
          </p:cNvPr>
          <p:cNvPicPr>
            <a:picLocks noGrp="1" noChangeAspect="1"/>
          </p:cNvPicPr>
          <p:nvPr>
            <p:ph idx="1"/>
          </p:nvPr>
        </p:nvPicPr>
        <p:blipFill>
          <a:blip r:embed="rId3"/>
          <a:stretch>
            <a:fillRect/>
          </a:stretch>
        </p:blipFill>
        <p:spPr>
          <a:xfrm>
            <a:off x="209700" y="1845809"/>
            <a:ext cx="4537028" cy="4351338"/>
          </a:xfrm>
        </p:spPr>
      </p:pic>
      <p:pic>
        <p:nvPicPr>
          <p:cNvPr id="16" name="图片 15">
            <a:extLst>
              <a:ext uri="{FF2B5EF4-FFF2-40B4-BE49-F238E27FC236}">
                <a16:creationId xmlns:a16="http://schemas.microsoft.com/office/drawing/2014/main" id="{1F9FDBD9-F323-44D7-8C8E-D8A91C72F9CE}"/>
              </a:ext>
            </a:extLst>
          </p:cNvPr>
          <p:cNvPicPr>
            <a:picLocks noChangeAspect="1"/>
          </p:cNvPicPr>
          <p:nvPr/>
        </p:nvPicPr>
        <p:blipFill>
          <a:blip r:embed="rId4"/>
          <a:stretch>
            <a:fillRect/>
          </a:stretch>
        </p:blipFill>
        <p:spPr>
          <a:xfrm>
            <a:off x="218619" y="1845809"/>
            <a:ext cx="590550" cy="323850"/>
          </a:xfrm>
          <a:prstGeom prst="rect">
            <a:avLst/>
          </a:prstGeom>
        </p:spPr>
      </p:pic>
      <p:sp>
        <p:nvSpPr>
          <p:cNvPr id="2" name="文本框 1">
            <a:extLst>
              <a:ext uri="{FF2B5EF4-FFF2-40B4-BE49-F238E27FC236}">
                <a16:creationId xmlns:a16="http://schemas.microsoft.com/office/drawing/2014/main" id="{F11EF6B4-B178-4B00-9025-CE65AAD12D6D}"/>
              </a:ext>
            </a:extLst>
          </p:cNvPr>
          <p:cNvSpPr txBox="1"/>
          <p:nvPr/>
        </p:nvSpPr>
        <p:spPr>
          <a:xfrm>
            <a:off x="177987" y="1268010"/>
            <a:ext cx="3457584" cy="369332"/>
          </a:xfrm>
          <a:prstGeom prst="rect">
            <a:avLst/>
          </a:prstGeom>
          <a:noFill/>
        </p:spPr>
        <p:txBody>
          <a:bodyPr wrap="square" rtlCol="0">
            <a:spAutoFit/>
          </a:bodyPr>
          <a:lstStyle/>
          <a:p>
            <a:r>
              <a:rPr lang="zh-CN" altLang="en-US" dirty="0"/>
              <a:t>样本覆盖的蝙蝠科较全</a:t>
            </a:r>
          </a:p>
        </p:txBody>
      </p:sp>
    </p:spTree>
    <p:extLst>
      <p:ext uri="{BB962C8B-B14F-4D97-AF65-F5344CB8AC3E}">
        <p14:creationId xmlns:p14="http://schemas.microsoft.com/office/powerpoint/2010/main" val="15879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AEAEF1-DF45-4E8C-BC83-DD2ABCE7401E}"/>
              </a:ext>
            </a:extLst>
          </p:cNvPr>
          <p:cNvSpPr txBox="1"/>
          <p:nvPr/>
        </p:nvSpPr>
        <p:spPr>
          <a:xfrm>
            <a:off x="177987" y="259548"/>
            <a:ext cx="4586140" cy="461665"/>
          </a:xfrm>
          <a:prstGeom prst="rect">
            <a:avLst/>
          </a:prstGeom>
          <a:noFill/>
        </p:spPr>
        <p:txBody>
          <a:bodyPr wrap="square">
            <a:spAutoFit/>
          </a:bodyPr>
          <a:lstStyle/>
          <a:p>
            <a:r>
              <a:rPr lang="en-US" altLang="zh-CN" sz="2400" dirty="0"/>
              <a:t>4. </a:t>
            </a:r>
            <a:r>
              <a:rPr lang="zh-CN" altLang="en-US" sz="2400" dirty="0"/>
              <a:t>阶段性结果</a:t>
            </a:r>
            <a:r>
              <a:rPr lang="en-US" altLang="zh-CN" sz="2400" dirty="0"/>
              <a:t>——</a:t>
            </a:r>
            <a:r>
              <a:rPr lang="zh-CN" altLang="en-US" sz="2400" dirty="0"/>
              <a:t>病毒检出</a:t>
            </a:r>
            <a:endParaRPr lang="en-US" altLang="zh-CN" sz="2400" dirty="0"/>
          </a:p>
        </p:txBody>
      </p:sp>
      <p:sp>
        <p:nvSpPr>
          <p:cNvPr id="3" name="文本框 2">
            <a:extLst>
              <a:ext uri="{FF2B5EF4-FFF2-40B4-BE49-F238E27FC236}">
                <a16:creationId xmlns:a16="http://schemas.microsoft.com/office/drawing/2014/main" id="{C5711E6D-C900-4532-B34C-8AE7BB3B59D3}"/>
              </a:ext>
            </a:extLst>
          </p:cNvPr>
          <p:cNvSpPr txBox="1"/>
          <p:nvPr/>
        </p:nvSpPr>
        <p:spPr>
          <a:xfrm>
            <a:off x="394086" y="1247575"/>
            <a:ext cx="8355828" cy="1754326"/>
          </a:xfrm>
          <a:prstGeom prst="rect">
            <a:avLst/>
          </a:prstGeom>
          <a:noFill/>
        </p:spPr>
        <p:txBody>
          <a:bodyPr wrap="square" rtlCol="0">
            <a:spAutoFit/>
          </a:bodyPr>
          <a:lstStyle/>
          <a:p>
            <a:r>
              <a:rPr lang="zh-CN" altLang="en-US" dirty="0"/>
              <a:t>我们从</a:t>
            </a:r>
            <a:r>
              <a:rPr lang="en-US" altLang="zh-CN" dirty="0"/>
              <a:t>287/637</a:t>
            </a:r>
            <a:r>
              <a:rPr lang="zh-CN" altLang="en-US" dirty="0"/>
              <a:t>（</a:t>
            </a:r>
            <a:r>
              <a:rPr lang="en-US" altLang="zh-CN" dirty="0"/>
              <a:t>45%</a:t>
            </a:r>
            <a:r>
              <a:rPr lang="zh-CN" altLang="en-US" dirty="0"/>
              <a:t>）个样本中检测到了</a:t>
            </a:r>
            <a:r>
              <a:rPr lang="en-US" altLang="zh-CN" dirty="0"/>
              <a:t>217</a:t>
            </a:r>
            <a:r>
              <a:rPr lang="zh-CN" altLang="en-US" dirty="0"/>
              <a:t>株病毒，其中包括腺病毒科</a:t>
            </a:r>
            <a:r>
              <a:rPr lang="en-US" altLang="zh-CN" dirty="0"/>
              <a:t>(n=2)</a:t>
            </a:r>
            <a:r>
              <a:rPr lang="zh-CN" altLang="en-US" dirty="0"/>
              <a:t>、星状病毒科 </a:t>
            </a:r>
            <a:r>
              <a:rPr lang="en-US" altLang="zh-CN" dirty="0"/>
              <a:t>(n=31)</a:t>
            </a:r>
            <a:r>
              <a:rPr lang="zh-CN" altLang="en-US" dirty="0"/>
              <a:t>、杯状病毒科</a:t>
            </a:r>
            <a:r>
              <a:rPr lang="en-US" altLang="zh-CN" dirty="0"/>
              <a:t>(n=36)</a:t>
            </a:r>
            <a:r>
              <a:rPr lang="zh-CN" altLang="en-US" dirty="0"/>
              <a:t>、圆环病毒科</a:t>
            </a:r>
            <a:r>
              <a:rPr lang="en-US" altLang="zh-CN" dirty="0"/>
              <a:t>(n=21)</a:t>
            </a:r>
            <a:r>
              <a:rPr lang="zh-CN" altLang="en-US" dirty="0"/>
              <a:t>、冠状病毒科</a:t>
            </a:r>
            <a:r>
              <a:rPr lang="en-US" altLang="zh-CN" dirty="0"/>
              <a:t>(n=18)</a:t>
            </a:r>
            <a:r>
              <a:rPr lang="zh-CN" altLang="en-US" dirty="0"/>
              <a:t>、黄病毒科 </a:t>
            </a:r>
            <a:r>
              <a:rPr lang="en-US" altLang="zh-CN" dirty="0"/>
              <a:t>(n=1)</a:t>
            </a:r>
            <a:r>
              <a:rPr lang="zh-CN" altLang="en-US" dirty="0"/>
              <a:t>、汉坦病毒科</a:t>
            </a:r>
            <a:r>
              <a:rPr lang="en-US" altLang="zh-CN" dirty="0"/>
              <a:t>(n=1)</a:t>
            </a:r>
            <a:r>
              <a:rPr lang="zh-CN" altLang="en-US" dirty="0"/>
              <a:t>、疱疹病毒科 </a:t>
            </a:r>
            <a:r>
              <a:rPr lang="en-US" altLang="zh-CN" dirty="0"/>
              <a:t>(n=3)</a:t>
            </a:r>
            <a:r>
              <a:rPr lang="zh-CN" altLang="en-US" dirty="0"/>
              <a:t>、乳头瘤病毒科</a:t>
            </a:r>
            <a:r>
              <a:rPr lang="en-US" altLang="zh-CN" dirty="0"/>
              <a:t>(n=21)</a:t>
            </a:r>
            <a:r>
              <a:rPr lang="zh-CN" altLang="en-US" dirty="0"/>
              <a:t>、副粘病毒 科</a:t>
            </a:r>
            <a:r>
              <a:rPr lang="en-US" altLang="zh-CN" dirty="0"/>
              <a:t>(n=6)</a:t>
            </a:r>
            <a:r>
              <a:rPr lang="zh-CN" altLang="en-US" dirty="0"/>
              <a:t>、细小病毒科</a:t>
            </a:r>
            <a:r>
              <a:rPr lang="en-US" altLang="zh-CN" dirty="0"/>
              <a:t>(n=20)</a:t>
            </a:r>
            <a:r>
              <a:rPr lang="zh-CN" altLang="en-US" dirty="0"/>
              <a:t>、小核糖核酸病毒科</a:t>
            </a:r>
            <a:r>
              <a:rPr lang="en-US" altLang="zh-CN" dirty="0"/>
              <a:t>(n=41)</a:t>
            </a:r>
            <a:r>
              <a:rPr lang="zh-CN" altLang="en-US" dirty="0"/>
              <a:t>、多瘤病毒科</a:t>
            </a:r>
            <a:r>
              <a:rPr lang="en-US" altLang="zh-CN" dirty="0"/>
              <a:t>(n=7)</a:t>
            </a:r>
            <a:r>
              <a:rPr lang="zh-CN" altLang="en-US" dirty="0"/>
              <a:t>、痘病毒科</a:t>
            </a:r>
            <a:r>
              <a:rPr lang="en-US" altLang="zh-CN" dirty="0"/>
              <a:t>(n=1)</a:t>
            </a:r>
            <a:r>
              <a:rPr lang="zh-CN" altLang="en-US" dirty="0"/>
              <a:t>、呼肠孤病毒科</a:t>
            </a:r>
            <a:r>
              <a:rPr lang="en-US" altLang="zh-CN" dirty="0"/>
              <a:t>(n=7)</a:t>
            </a:r>
            <a:r>
              <a:rPr lang="zh-CN" altLang="en-US" dirty="0"/>
              <a:t>和弹状病毒科</a:t>
            </a:r>
            <a:r>
              <a:rPr lang="en-US" altLang="zh-CN" dirty="0"/>
              <a:t>(n=1)</a:t>
            </a:r>
          </a:p>
          <a:p>
            <a:r>
              <a:rPr lang="zh-CN" altLang="en-US" dirty="0"/>
              <a:t>其中，</a:t>
            </a:r>
            <a:r>
              <a:rPr lang="en-US" altLang="zh-CN" dirty="0"/>
              <a:t>DNA</a:t>
            </a:r>
            <a:r>
              <a:rPr lang="zh-CN" altLang="en-US" dirty="0"/>
              <a:t>病毒</a:t>
            </a:r>
            <a:r>
              <a:rPr lang="en-US" altLang="zh-CN" dirty="0"/>
              <a:t>83</a:t>
            </a:r>
            <a:r>
              <a:rPr lang="zh-CN" altLang="en-US" dirty="0"/>
              <a:t>株，</a:t>
            </a:r>
            <a:r>
              <a:rPr lang="en-US" altLang="zh-CN" dirty="0"/>
              <a:t>RNA</a:t>
            </a:r>
            <a:r>
              <a:rPr lang="zh-CN" altLang="en-US" dirty="0"/>
              <a:t>病毒</a:t>
            </a:r>
            <a:r>
              <a:rPr lang="en-US" altLang="zh-CN" dirty="0"/>
              <a:t>134</a:t>
            </a:r>
            <a:r>
              <a:rPr lang="zh-CN" altLang="en-US" dirty="0"/>
              <a:t>株</a:t>
            </a:r>
            <a:endParaRPr lang="en-US" altLang="zh-CN" dirty="0"/>
          </a:p>
        </p:txBody>
      </p:sp>
      <p:pic>
        <p:nvPicPr>
          <p:cNvPr id="9" name="图片 8">
            <a:extLst>
              <a:ext uri="{FF2B5EF4-FFF2-40B4-BE49-F238E27FC236}">
                <a16:creationId xmlns:a16="http://schemas.microsoft.com/office/drawing/2014/main" id="{ED1F3247-DF03-49F8-872C-E1B02AAA0B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482" y="3001901"/>
            <a:ext cx="5906706" cy="3680333"/>
          </a:xfrm>
          <a:prstGeom prst="rect">
            <a:avLst/>
          </a:prstGeom>
        </p:spPr>
      </p:pic>
    </p:spTree>
    <p:extLst>
      <p:ext uri="{BB962C8B-B14F-4D97-AF65-F5344CB8AC3E}">
        <p14:creationId xmlns:p14="http://schemas.microsoft.com/office/powerpoint/2010/main" val="1049006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1051</TotalTime>
  <Words>2261</Words>
  <Application>Microsoft Office PowerPoint</Application>
  <PresentationFormat>全屏显示(4:3)</PresentationFormat>
  <Paragraphs>221</Paragraphs>
  <Slides>18</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杨凯心1(Kaixin Yang)</cp:lastModifiedBy>
  <cp:revision>612</cp:revision>
  <dcterms:created xsi:type="dcterms:W3CDTF">2012-06-18T18:31:00Z</dcterms:created>
  <dcterms:modified xsi:type="dcterms:W3CDTF">2022-09-20T05:29:21Z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