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72" r:id="rId5"/>
    <p:sldId id="310" r:id="rId6"/>
    <p:sldId id="311" r:id="rId7"/>
    <p:sldId id="312" r:id="rId8"/>
    <p:sldId id="313" r:id="rId9"/>
    <p:sldId id="288" r:id="rId10"/>
    <p:sldId id="289" r:id="rId11"/>
    <p:sldId id="314" r:id="rId12"/>
    <p:sldId id="315" r:id="rId13"/>
    <p:sldId id="316" r:id="rId14"/>
    <p:sldId id="317" r:id="rId15"/>
    <p:sldId id="318"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2C4466"/>
    <a:srgbClr val="9FA6AA"/>
    <a:srgbClr val="BFC3C7"/>
    <a:srgbClr val="CCCED2"/>
    <a:srgbClr val="A0A5A9"/>
    <a:srgbClr val="CDCED0"/>
    <a:srgbClr val="D8D8D6"/>
    <a:srgbClr val="AEB0AF"/>
    <a:srgbClr val="ADAF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0380" autoAdjust="0"/>
  </p:normalViewPr>
  <p:slideViewPr>
    <p:cSldViewPr snapToGrid="0" showGuides="1">
      <p:cViewPr varScale="1">
        <p:scale>
          <a:sx n="79" d="100"/>
          <a:sy n="79" d="100"/>
        </p:scale>
        <p:origin x="77" y="226"/>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2020/6/3</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rot="18810572">
            <a:off x="-150664" y="383689"/>
            <a:ext cx="1210588" cy="338554"/>
          </a:xfrm>
          <a:prstGeom prst="rect">
            <a:avLst/>
          </a:prstGeom>
          <a:noFill/>
        </p:spPr>
        <p:txBody>
          <a:bodyPr wrap="none">
            <a:spAutoFit/>
          </a:bodyPr>
          <a:lstStyle/>
          <a:p>
            <a:pPr lvl="0"/>
            <a:r>
              <a:rPr lang="zh-CN" altLang="en-US" sz="1600" dirty="0">
                <a:solidFill>
                  <a:prstClr val="white"/>
                </a:solidFill>
                <a:latin typeface="微软雅黑" panose="020B0503020204020204" pitchFamily="34" charset="-122"/>
                <a:ea typeface="微软雅黑" panose="020B0503020204020204" pitchFamily="34" charset="-122"/>
              </a:rPr>
              <a:t>区块链综述</a:t>
            </a:r>
          </a:p>
        </p:txBody>
      </p:sp>
      <p:sp>
        <p:nvSpPr>
          <p:cNvPr id="12" name="文本框 11"/>
          <p:cNvSpPr txBox="1"/>
          <p:nvPr/>
        </p:nvSpPr>
        <p:spPr>
          <a:xfrm>
            <a:off x="2938671" y="2859443"/>
            <a:ext cx="631465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区块链技术发展综述</a:t>
            </a:r>
          </a:p>
        </p:txBody>
      </p:sp>
      <p:sp>
        <p:nvSpPr>
          <p:cNvPr id="13" name="文本框 12"/>
          <p:cNvSpPr txBox="1"/>
          <p:nvPr/>
        </p:nvSpPr>
        <p:spPr>
          <a:xfrm>
            <a:off x="5438425" y="3782773"/>
            <a:ext cx="4070438" cy="461665"/>
          </a:xfrm>
          <a:prstGeom prst="rect">
            <a:avLst/>
          </a:prstGeom>
          <a:noFill/>
        </p:spPr>
        <p:txBody>
          <a:bodyPr wrap="square" rtlCol="0">
            <a:spAutoFit/>
          </a:bodyPr>
          <a:lstStyle/>
          <a:p>
            <a:pPr algn="ctr"/>
            <a:r>
              <a:rPr lang="zh-CN" altLang="zh-CN"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制作人：余泽</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cxnSp>
        <p:nvCxnSpPr>
          <p:cNvPr id="24" name="直接连接符 23"/>
          <p:cNvCxnSpPr/>
          <p:nvPr/>
        </p:nvCxnSpPr>
        <p:spPr>
          <a:xfrm>
            <a:off x="-894783"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508863"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spTree>
    <p:extLst>
      <p:ext uri="{BB962C8B-B14F-4D97-AF65-F5344CB8AC3E}">
        <p14:creationId xmlns:p14="http://schemas.microsoft.com/office/powerpoint/2010/main" val="22770770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4728" y="133382"/>
            <a:ext cx="1744039"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软件产品</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43011"/>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9" name="直接连接符 18"/>
          <p:cNvCxnSpPr/>
          <p:nvPr/>
        </p:nvCxnSpPr>
        <p:spPr>
          <a:xfrm>
            <a:off x="1904162" y="245876"/>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3"/>
          </p:cNvCxnSpPr>
          <p:nvPr/>
        </p:nvCxnSpPr>
        <p:spPr>
          <a:xfrm flipV="1">
            <a:off x="3168690" y="330884"/>
            <a:ext cx="7989211" cy="15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21371" y="161794"/>
            <a:ext cx="114731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product</a:t>
            </a:r>
            <a:endParaRPr lang="zh-CN" altLang="en-US"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E82281F7-E7DA-47C3-9156-2967FCA9391D}"/>
              </a:ext>
            </a:extLst>
          </p:cNvPr>
          <p:cNvSpPr/>
          <p:nvPr/>
        </p:nvSpPr>
        <p:spPr>
          <a:xfrm>
            <a:off x="695325" y="1563813"/>
            <a:ext cx="10801348" cy="3730374"/>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9" name="Group 61">
            <a:extLst>
              <a:ext uri="{FF2B5EF4-FFF2-40B4-BE49-F238E27FC236}">
                <a16:creationId xmlns:a16="http://schemas.microsoft.com/office/drawing/2014/main" id="{E86F85CB-25D5-4BF3-BC73-0AF48C3B4B0F}"/>
              </a:ext>
            </a:extLst>
          </p:cNvPr>
          <p:cNvGrpSpPr>
            <a:grpSpLocks noChangeAspect="1"/>
          </p:cNvGrpSpPr>
          <p:nvPr/>
        </p:nvGrpSpPr>
        <p:grpSpPr bwMode="auto">
          <a:xfrm>
            <a:off x="1761008" y="1126334"/>
            <a:ext cx="1757472" cy="1623108"/>
            <a:chOff x="1262" y="1043"/>
            <a:chExt cx="327" cy="302"/>
          </a:xfrm>
          <a:solidFill>
            <a:schemeClr val="accent2"/>
          </a:solidFill>
        </p:grpSpPr>
        <p:sp>
          <p:nvSpPr>
            <p:cNvPr id="30" name="Freeform 62">
              <a:extLst>
                <a:ext uri="{FF2B5EF4-FFF2-40B4-BE49-F238E27FC236}">
                  <a16:creationId xmlns:a16="http://schemas.microsoft.com/office/drawing/2014/main" id="{8220F257-7C1D-4FD4-81EA-E7CB7B7A5EB5}"/>
                </a:ext>
              </a:extLst>
            </p:cNvPr>
            <p:cNvSpPr>
              <a:spLocks noEditPoints="1"/>
            </p:cNvSpPr>
            <p:nvPr/>
          </p:nvSpPr>
          <p:spPr bwMode="auto">
            <a:xfrm>
              <a:off x="1262" y="1189"/>
              <a:ext cx="327" cy="156"/>
            </a:xfrm>
            <a:custGeom>
              <a:avLst/>
              <a:gdLst>
                <a:gd name="T0" fmla="*/ 1465 w 1508"/>
                <a:gd name="T1" fmla="*/ 7 h 723"/>
                <a:gd name="T2" fmla="*/ 1421 w 1508"/>
                <a:gd name="T3" fmla="*/ 50 h 723"/>
                <a:gd name="T4" fmla="*/ 1421 w 1508"/>
                <a:gd name="T5" fmla="*/ 443 h 723"/>
                <a:gd name="T6" fmla="*/ 1228 w 1508"/>
                <a:gd name="T7" fmla="*/ 636 h 723"/>
                <a:gd name="T8" fmla="*/ 280 w 1508"/>
                <a:gd name="T9" fmla="*/ 636 h 723"/>
                <a:gd name="T10" fmla="*/ 86 w 1508"/>
                <a:gd name="T11" fmla="*/ 443 h 723"/>
                <a:gd name="T12" fmla="*/ 86 w 1508"/>
                <a:gd name="T13" fmla="*/ 43 h 723"/>
                <a:gd name="T14" fmla="*/ 43 w 1508"/>
                <a:gd name="T15" fmla="*/ 0 h 723"/>
                <a:gd name="T16" fmla="*/ 0 w 1508"/>
                <a:gd name="T17" fmla="*/ 43 h 723"/>
                <a:gd name="T18" fmla="*/ 0 w 1508"/>
                <a:gd name="T19" fmla="*/ 443 h 723"/>
                <a:gd name="T20" fmla="*/ 280 w 1508"/>
                <a:gd name="T21" fmla="*/ 723 h 723"/>
                <a:gd name="T22" fmla="*/ 1228 w 1508"/>
                <a:gd name="T23" fmla="*/ 723 h 723"/>
                <a:gd name="T24" fmla="*/ 1508 w 1508"/>
                <a:gd name="T25" fmla="*/ 443 h 723"/>
                <a:gd name="T26" fmla="*/ 1508 w 1508"/>
                <a:gd name="T27" fmla="*/ 50 h 723"/>
                <a:gd name="T28" fmla="*/ 1465 w 1508"/>
                <a:gd name="T29" fmla="*/ 7 h 723"/>
                <a:gd name="T30" fmla="*/ 1465 w 1508"/>
                <a:gd name="T31" fmla="*/ 7 h 723"/>
                <a:gd name="T32" fmla="*/ 1465 w 1508"/>
                <a:gd name="T33" fmla="*/ 7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723">
                  <a:moveTo>
                    <a:pt x="1465" y="7"/>
                  </a:moveTo>
                  <a:cubicBezTo>
                    <a:pt x="1441" y="7"/>
                    <a:pt x="1421" y="26"/>
                    <a:pt x="1421" y="50"/>
                  </a:cubicBezTo>
                  <a:cubicBezTo>
                    <a:pt x="1421" y="443"/>
                    <a:pt x="1421" y="443"/>
                    <a:pt x="1421" y="443"/>
                  </a:cubicBezTo>
                  <a:cubicBezTo>
                    <a:pt x="1421" y="550"/>
                    <a:pt x="1334" y="636"/>
                    <a:pt x="1228" y="636"/>
                  </a:cubicBezTo>
                  <a:cubicBezTo>
                    <a:pt x="280" y="636"/>
                    <a:pt x="280" y="636"/>
                    <a:pt x="280" y="636"/>
                  </a:cubicBezTo>
                  <a:cubicBezTo>
                    <a:pt x="173" y="636"/>
                    <a:pt x="86" y="549"/>
                    <a:pt x="86" y="443"/>
                  </a:cubicBezTo>
                  <a:cubicBezTo>
                    <a:pt x="86" y="43"/>
                    <a:pt x="86" y="43"/>
                    <a:pt x="86" y="43"/>
                  </a:cubicBezTo>
                  <a:cubicBezTo>
                    <a:pt x="86" y="19"/>
                    <a:pt x="67" y="0"/>
                    <a:pt x="43" y="0"/>
                  </a:cubicBezTo>
                  <a:cubicBezTo>
                    <a:pt x="19" y="0"/>
                    <a:pt x="0" y="19"/>
                    <a:pt x="0" y="43"/>
                  </a:cubicBezTo>
                  <a:cubicBezTo>
                    <a:pt x="0" y="443"/>
                    <a:pt x="0" y="443"/>
                    <a:pt x="0" y="443"/>
                  </a:cubicBezTo>
                  <a:cubicBezTo>
                    <a:pt x="0" y="597"/>
                    <a:pt x="126" y="723"/>
                    <a:pt x="280" y="723"/>
                  </a:cubicBezTo>
                  <a:cubicBezTo>
                    <a:pt x="1228" y="723"/>
                    <a:pt x="1228" y="723"/>
                    <a:pt x="1228" y="723"/>
                  </a:cubicBezTo>
                  <a:cubicBezTo>
                    <a:pt x="1382" y="723"/>
                    <a:pt x="1508" y="597"/>
                    <a:pt x="1508" y="443"/>
                  </a:cubicBezTo>
                  <a:cubicBezTo>
                    <a:pt x="1508" y="50"/>
                    <a:pt x="1508" y="50"/>
                    <a:pt x="1508" y="50"/>
                  </a:cubicBezTo>
                  <a:cubicBezTo>
                    <a:pt x="1508" y="26"/>
                    <a:pt x="1489" y="7"/>
                    <a:pt x="1465" y="7"/>
                  </a:cubicBezTo>
                  <a:close/>
                  <a:moveTo>
                    <a:pt x="1465" y="7"/>
                  </a:moveTo>
                  <a:cubicBezTo>
                    <a:pt x="1465" y="7"/>
                    <a:pt x="1465" y="7"/>
                    <a:pt x="146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3">
              <a:extLst>
                <a:ext uri="{FF2B5EF4-FFF2-40B4-BE49-F238E27FC236}">
                  <a16:creationId xmlns:a16="http://schemas.microsoft.com/office/drawing/2014/main" id="{3D5E652D-F975-46E5-BE0B-9052DF83318B}"/>
                </a:ext>
              </a:extLst>
            </p:cNvPr>
            <p:cNvSpPr>
              <a:spLocks noEditPoints="1"/>
            </p:cNvSpPr>
            <p:nvPr/>
          </p:nvSpPr>
          <p:spPr bwMode="auto">
            <a:xfrm>
              <a:off x="1356" y="1043"/>
              <a:ext cx="139" cy="231"/>
            </a:xfrm>
            <a:custGeom>
              <a:avLst/>
              <a:gdLst>
                <a:gd name="T0" fmla="*/ 292 w 644"/>
                <a:gd name="T1" fmla="*/ 1055 h 1067"/>
                <a:gd name="T2" fmla="*/ 322 w 644"/>
                <a:gd name="T3" fmla="*/ 1067 h 1067"/>
                <a:gd name="T4" fmla="*/ 352 w 644"/>
                <a:gd name="T5" fmla="*/ 1055 h 1067"/>
                <a:gd name="T6" fmla="*/ 627 w 644"/>
                <a:gd name="T7" fmla="*/ 780 h 1067"/>
                <a:gd name="T8" fmla="*/ 627 w 644"/>
                <a:gd name="T9" fmla="*/ 719 h 1067"/>
                <a:gd name="T10" fmla="*/ 566 w 644"/>
                <a:gd name="T11" fmla="*/ 719 h 1067"/>
                <a:gd name="T12" fmla="*/ 365 w 644"/>
                <a:gd name="T13" fmla="*/ 920 h 1067"/>
                <a:gd name="T14" fmla="*/ 365 w 644"/>
                <a:gd name="T15" fmla="*/ 43 h 1067"/>
                <a:gd name="T16" fmla="*/ 322 w 644"/>
                <a:gd name="T17" fmla="*/ 0 h 1067"/>
                <a:gd name="T18" fmla="*/ 279 w 644"/>
                <a:gd name="T19" fmla="*/ 43 h 1067"/>
                <a:gd name="T20" fmla="*/ 279 w 644"/>
                <a:gd name="T21" fmla="*/ 920 h 1067"/>
                <a:gd name="T22" fmla="*/ 78 w 644"/>
                <a:gd name="T23" fmla="*/ 719 h 1067"/>
                <a:gd name="T24" fmla="*/ 17 w 644"/>
                <a:gd name="T25" fmla="*/ 719 h 1067"/>
                <a:gd name="T26" fmla="*/ 17 w 644"/>
                <a:gd name="T27" fmla="*/ 780 h 1067"/>
                <a:gd name="T28" fmla="*/ 292 w 644"/>
                <a:gd name="T29" fmla="*/ 1055 h 1067"/>
                <a:gd name="T30" fmla="*/ 292 w 644"/>
                <a:gd name="T31" fmla="*/ 1055 h 1067"/>
                <a:gd name="T32" fmla="*/ 292 w 644"/>
                <a:gd name="T33" fmla="*/ 105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 h="1067">
                  <a:moveTo>
                    <a:pt x="292" y="1055"/>
                  </a:moveTo>
                  <a:cubicBezTo>
                    <a:pt x="300" y="1063"/>
                    <a:pt x="311" y="1067"/>
                    <a:pt x="322" y="1067"/>
                  </a:cubicBezTo>
                  <a:cubicBezTo>
                    <a:pt x="333" y="1067"/>
                    <a:pt x="344" y="1063"/>
                    <a:pt x="352" y="1055"/>
                  </a:cubicBezTo>
                  <a:cubicBezTo>
                    <a:pt x="627" y="780"/>
                    <a:pt x="627" y="780"/>
                    <a:pt x="627" y="780"/>
                  </a:cubicBezTo>
                  <a:cubicBezTo>
                    <a:pt x="644" y="763"/>
                    <a:pt x="644" y="736"/>
                    <a:pt x="627" y="719"/>
                  </a:cubicBezTo>
                  <a:cubicBezTo>
                    <a:pt x="610" y="702"/>
                    <a:pt x="583" y="702"/>
                    <a:pt x="566" y="719"/>
                  </a:cubicBezTo>
                  <a:cubicBezTo>
                    <a:pt x="365" y="920"/>
                    <a:pt x="365" y="920"/>
                    <a:pt x="365" y="920"/>
                  </a:cubicBezTo>
                  <a:cubicBezTo>
                    <a:pt x="365" y="43"/>
                    <a:pt x="365" y="43"/>
                    <a:pt x="365" y="43"/>
                  </a:cubicBezTo>
                  <a:cubicBezTo>
                    <a:pt x="365" y="19"/>
                    <a:pt x="346" y="0"/>
                    <a:pt x="322" y="0"/>
                  </a:cubicBezTo>
                  <a:cubicBezTo>
                    <a:pt x="298" y="0"/>
                    <a:pt x="279" y="19"/>
                    <a:pt x="279" y="43"/>
                  </a:cubicBezTo>
                  <a:cubicBezTo>
                    <a:pt x="279" y="920"/>
                    <a:pt x="279" y="920"/>
                    <a:pt x="279" y="920"/>
                  </a:cubicBezTo>
                  <a:cubicBezTo>
                    <a:pt x="78" y="719"/>
                    <a:pt x="78" y="719"/>
                    <a:pt x="78" y="719"/>
                  </a:cubicBezTo>
                  <a:cubicBezTo>
                    <a:pt x="61" y="702"/>
                    <a:pt x="34" y="702"/>
                    <a:pt x="17" y="719"/>
                  </a:cubicBezTo>
                  <a:cubicBezTo>
                    <a:pt x="0" y="736"/>
                    <a:pt x="0" y="763"/>
                    <a:pt x="17" y="780"/>
                  </a:cubicBezTo>
                  <a:lnTo>
                    <a:pt x="292" y="1055"/>
                  </a:lnTo>
                  <a:close/>
                  <a:moveTo>
                    <a:pt x="292" y="1055"/>
                  </a:moveTo>
                  <a:cubicBezTo>
                    <a:pt x="292" y="1055"/>
                    <a:pt x="292" y="1055"/>
                    <a:pt x="292" y="10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Group 230">
            <a:extLst>
              <a:ext uri="{FF2B5EF4-FFF2-40B4-BE49-F238E27FC236}">
                <a16:creationId xmlns:a16="http://schemas.microsoft.com/office/drawing/2014/main" id="{888CD9D0-5D30-42D8-94F5-84F0647614A8}"/>
              </a:ext>
            </a:extLst>
          </p:cNvPr>
          <p:cNvGrpSpPr>
            <a:grpSpLocks noChangeAspect="1"/>
          </p:cNvGrpSpPr>
          <p:nvPr/>
        </p:nvGrpSpPr>
        <p:grpSpPr bwMode="auto">
          <a:xfrm>
            <a:off x="8673520" y="4084372"/>
            <a:ext cx="1811220" cy="1671480"/>
            <a:chOff x="1262" y="3602"/>
            <a:chExt cx="337" cy="311"/>
          </a:xfrm>
          <a:solidFill>
            <a:schemeClr val="accent2"/>
          </a:solidFill>
        </p:grpSpPr>
        <p:sp>
          <p:nvSpPr>
            <p:cNvPr id="37" name="Freeform 231">
              <a:extLst>
                <a:ext uri="{FF2B5EF4-FFF2-40B4-BE49-F238E27FC236}">
                  <a16:creationId xmlns:a16="http://schemas.microsoft.com/office/drawing/2014/main" id="{8EAC6E16-2611-4CF8-8A77-E86F0586FC9E}"/>
                </a:ext>
              </a:extLst>
            </p:cNvPr>
            <p:cNvSpPr>
              <a:spLocks noEditPoints="1"/>
            </p:cNvSpPr>
            <p:nvPr/>
          </p:nvSpPr>
          <p:spPr bwMode="auto">
            <a:xfrm>
              <a:off x="1262" y="3602"/>
              <a:ext cx="337" cy="250"/>
            </a:xfrm>
            <a:custGeom>
              <a:avLst/>
              <a:gdLst>
                <a:gd name="T0" fmla="*/ 1266 w 1556"/>
                <a:gd name="T1" fmla="*/ 376 h 1155"/>
                <a:gd name="T2" fmla="*/ 1125 w 1556"/>
                <a:gd name="T3" fmla="*/ 118 h 1155"/>
                <a:gd name="T4" fmla="*/ 821 w 1556"/>
                <a:gd name="T5" fmla="*/ 0 h 1155"/>
                <a:gd name="T6" fmla="*/ 577 w 1556"/>
                <a:gd name="T7" fmla="*/ 72 h 1155"/>
                <a:gd name="T8" fmla="*/ 430 w 1556"/>
                <a:gd name="T9" fmla="*/ 226 h 1155"/>
                <a:gd name="T10" fmla="*/ 383 w 1556"/>
                <a:gd name="T11" fmla="*/ 221 h 1155"/>
                <a:gd name="T12" fmla="*/ 136 w 1556"/>
                <a:gd name="T13" fmla="*/ 468 h 1155"/>
                <a:gd name="T14" fmla="*/ 141 w 1556"/>
                <a:gd name="T15" fmla="*/ 519 h 1155"/>
                <a:gd name="T16" fmla="*/ 0 w 1556"/>
                <a:gd name="T17" fmla="*/ 796 h 1155"/>
                <a:gd name="T18" fmla="*/ 93 w 1556"/>
                <a:gd name="T19" fmla="*/ 1039 h 1155"/>
                <a:gd name="T20" fmla="*/ 324 w 1556"/>
                <a:gd name="T21" fmla="*/ 1155 h 1155"/>
                <a:gd name="T22" fmla="*/ 601 w 1556"/>
                <a:gd name="T23" fmla="*/ 1155 h 1155"/>
                <a:gd name="T24" fmla="*/ 644 w 1556"/>
                <a:gd name="T25" fmla="*/ 1112 h 1155"/>
                <a:gd name="T26" fmla="*/ 601 w 1556"/>
                <a:gd name="T27" fmla="*/ 1068 h 1155"/>
                <a:gd name="T28" fmla="*/ 327 w 1556"/>
                <a:gd name="T29" fmla="*/ 1068 h 1155"/>
                <a:gd name="T30" fmla="*/ 86 w 1556"/>
                <a:gd name="T31" fmla="*/ 796 h 1155"/>
                <a:gd name="T32" fmla="*/ 213 w 1556"/>
                <a:gd name="T33" fmla="*/ 575 h 1155"/>
                <a:gd name="T34" fmla="*/ 232 w 1556"/>
                <a:gd name="T35" fmla="*/ 523 h 1155"/>
                <a:gd name="T36" fmla="*/ 223 w 1556"/>
                <a:gd name="T37" fmla="*/ 468 h 1155"/>
                <a:gd name="T38" fmla="*/ 383 w 1556"/>
                <a:gd name="T39" fmla="*/ 307 h 1155"/>
                <a:gd name="T40" fmla="*/ 438 w 1556"/>
                <a:gd name="T41" fmla="*/ 317 h 1155"/>
                <a:gd name="T42" fmla="*/ 492 w 1556"/>
                <a:gd name="T43" fmla="*/ 295 h 1155"/>
                <a:gd name="T44" fmla="*/ 821 w 1556"/>
                <a:gd name="T45" fmla="*/ 86 h 1155"/>
                <a:gd name="T46" fmla="*/ 1184 w 1556"/>
                <a:gd name="T47" fmla="*/ 415 h 1155"/>
                <a:gd name="T48" fmla="*/ 1220 w 1556"/>
                <a:gd name="T49" fmla="*/ 453 h 1155"/>
                <a:gd name="T50" fmla="*/ 1470 w 1556"/>
                <a:gd name="T51" fmla="*/ 759 h 1155"/>
                <a:gd name="T52" fmla="*/ 1190 w 1556"/>
                <a:gd name="T53" fmla="*/ 1068 h 1155"/>
                <a:gd name="T54" fmla="*/ 955 w 1556"/>
                <a:gd name="T55" fmla="*/ 1068 h 1155"/>
                <a:gd name="T56" fmla="*/ 911 w 1556"/>
                <a:gd name="T57" fmla="*/ 1111 h 1155"/>
                <a:gd name="T58" fmla="*/ 955 w 1556"/>
                <a:gd name="T59" fmla="*/ 1155 h 1155"/>
                <a:gd name="T60" fmla="*/ 1195 w 1556"/>
                <a:gd name="T61" fmla="*/ 1155 h 1155"/>
                <a:gd name="T62" fmla="*/ 1452 w 1556"/>
                <a:gd name="T63" fmla="*/ 1028 h 1155"/>
                <a:gd name="T64" fmla="*/ 1556 w 1556"/>
                <a:gd name="T65" fmla="*/ 759 h 1155"/>
                <a:gd name="T66" fmla="*/ 1266 w 1556"/>
                <a:gd name="T67" fmla="*/ 376 h 1155"/>
                <a:gd name="T68" fmla="*/ 1266 w 1556"/>
                <a:gd name="T69" fmla="*/ 376 h 1155"/>
                <a:gd name="T70" fmla="*/ 1266 w 1556"/>
                <a:gd name="T71" fmla="*/ 376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6" h="1155">
                  <a:moveTo>
                    <a:pt x="1266" y="376"/>
                  </a:moveTo>
                  <a:cubicBezTo>
                    <a:pt x="1249" y="277"/>
                    <a:pt x="1200" y="187"/>
                    <a:pt x="1125" y="118"/>
                  </a:cubicBezTo>
                  <a:cubicBezTo>
                    <a:pt x="1042" y="42"/>
                    <a:pt x="934" y="0"/>
                    <a:pt x="821" y="0"/>
                  </a:cubicBezTo>
                  <a:cubicBezTo>
                    <a:pt x="734" y="0"/>
                    <a:pt x="649" y="25"/>
                    <a:pt x="577" y="72"/>
                  </a:cubicBezTo>
                  <a:cubicBezTo>
                    <a:pt x="516" y="111"/>
                    <a:pt x="466" y="164"/>
                    <a:pt x="430" y="226"/>
                  </a:cubicBezTo>
                  <a:cubicBezTo>
                    <a:pt x="415" y="223"/>
                    <a:pt x="399" y="221"/>
                    <a:pt x="383" y="221"/>
                  </a:cubicBezTo>
                  <a:cubicBezTo>
                    <a:pt x="247" y="221"/>
                    <a:pt x="136" y="332"/>
                    <a:pt x="136" y="468"/>
                  </a:cubicBezTo>
                  <a:cubicBezTo>
                    <a:pt x="136" y="486"/>
                    <a:pt x="138" y="503"/>
                    <a:pt x="141" y="519"/>
                  </a:cubicBezTo>
                  <a:cubicBezTo>
                    <a:pt x="53" y="583"/>
                    <a:pt x="0" y="686"/>
                    <a:pt x="0" y="796"/>
                  </a:cubicBezTo>
                  <a:cubicBezTo>
                    <a:pt x="0" y="885"/>
                    <a:pt x="33" y="971"/>
                    <a:pt x="93" y="1039"/>
                  </a:cubicBezTo>
                  <a:cubicBezTo>
                    <a:pt x="155" y="1109"/>
                    <a:pt x="236" y="1150"/>
                    <a:pt x="324" y="1155"/>
                  </a:cubicBezTo>
                  <a:cubicBezTo>
                    <a:pt x="601" y="1155"/>
                    <a:pt x="601" y="1155"/>
                    <a:pt x="601" y="1155"/>
                  </a:cubicBezTo>
                  <a:cubicBezTo>
                    <a:pt x="625" y="1155"/>
                    <a:pt x="644" y="1136"/>
                    <a:pt x="644" y="1112"/>
                  </a:cubicBezTo>
                  <a:cubicBezTo>
                    <a:pt x="644" y="1088"/>
                    <a:pt x="625" y="1068"/>
                    <a:pt x="601" y="1068"/>
                  </a:cubicBezTo>
                  <a:cubicBezTo>
                    <a:pt x="327" y="1068"/>
                    <a:pt x="327" y="1068"/>
                    <a:pt x="327" y="1068"/>
                  </a:cubicBezTo>
                  <a:cubicBezTo>
                    <a:pt x="196" y="1060"/>
                    <a:pt x="86" y="936"/>
                    <a:pt x="86" y="796"/>
                  </a:cubicBezTo>
                  <a:cubicBezTo>
                    <a:pt x="86" y="705"/>
                    <a:pt x="135" y="621"/>
                    <a:pt x="213" y="575"/>
                  </a:cubicBezTo>
                  <a:cubicBezTo>
                    <a:pt x="232" y="564"/>
                    <a:pt x="239" y="542"/>
                    <a:pt x="232" y="523"/>
                  </a:cubicBezTo>
                  <a:cubicBezTo>
                    <a:pt x="226" y="505"/>
                    <a:pt x="223" y="487"/>
                    <a:pt x="223" y="468"/>
                  </a:cubicBezTo>
                  <a:cubicBezTo>
                    <a:pt x="223" y="379"/>
                    <a:pt x="295" y="307"/>
                    <a:pt x="383" y="307"/>
                  </a:cubicBezTo>
                  <a:cubicBezTo>
                    <a:pt x="402" y="307"/>
                    <a:pt x="420" y="310"/>
                    <a:pt x="438" y="317"/>
                  </a:cubicBezTo>
                  <a:cubicBezTo>
                    <a:pt x="459" y="324"/>
                    <a:pt x="482" y="315"/>
                    <a:pt x="492" y="295"/>
                  </a:cubicBezTo>
                  <a:cubicBezTo>
                    <a:pt x="552" y="168"/>
                    <a:pt x="681" y="86"/>
                    <a:pt x="821" y="86"/>
                  </a:cubicBezTo>
                  <a:cubicBezTo>
                    <a:pt x="1010" y="86"/>
                    <a:pt x="1166" y="227"/>
                    <a:pt x="1184" y="415"/>
                  </a:cubicBezTo>
                  <a:cubicBezTo>
                    <a:pt x="1186" y="434"/>
                    <a:pt x="1201" y="450"/>
                    <a:pt x="1220" y="453"/>
                  </a:cubicBezTo>
                  <a:cubicBezTo>
                    <a:pt x="1362" y="477"/>
                    <a:pt x="1470" y="609"/>
                    <a:pt x="1470" y="759"/>
                  </a:cubicBezTo>
                  <a:cubicBezTo>
                    <a:pt x="1470" y="918"/>
                    <a:pt x="1345" y="1056"/>
                    <a:pt x="1190" y="1068"/>
                  </a:cubicBezTo>
                  <a:cubicBezTo>
                    <a:pt x="955" y="1068"/>
                    <a:pt x="955" y="1068"/>
                    <a:pt x="955" y="1068"/>
                  </a:cubicBezTo>
                  <a:cubicBezTo>
                    <a:pt x="931" y="1068"/>
                    <a:pt x="911" y="1087"/>
                    <a:pt x="911" y="1111"/>
                  </a:cubicBezTo>
                  <a:cubicBezTo>
                    <a:pt x="911" y="1135"/>
                    <a:pt x="931" y="1155"/>
                    <a:pt x="955" y="1155"/>
                  </a:cubicBezTo>
                  <a:cubicBezTo>
                    <a:pt x="1195" y="1155"/>
                    <a:pt x="1195" y="1155"/>
                    <a:pt x="1195" y="1155"/>
                  </a:cubicBezTo>
                  <a:cubicBezTo>
                    <a:pt x="1293" y="1148"/>
                    <a:pt x="1384" y="1103"/>
                    <a:pt x="1452" y="1028"/>
                  </a:cubicBezTo>
                  <a:cubicBezTo>
                    <a:pt x="1519" y="954"/>
                    <a:pt x="1556" y="858"/>
                    <a:pt x="1556" y="759"/>
                  </a:cubicBezTo>
                  <a:cubicBezTo>
                    <a:pt x="1556" y="580"/>
                    <a:pt x="1433" y="420"/>
                    <a:pt x="1266" y="376"/>
                  </a:cubicBezTo>
                  <a:close/>
                  <a:moveTo>
                    <a:pt x="1266" y="376"/>
                  </a:moveTo>
                  <a:cubicBezTo>
                    <a:pt x="1266" y="376"/>
                    <a:pt x="1266" y="376"/>
                    <a:pt x="1266" y="3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32">
              <a:extLst>
                <a:ext uri="{FF2B5EF4-FFF2-40B4-BE49-F238E27FC236}">
                  <a16:creationId xmlns:a16="http://schemas.microsoft.com/office/drawing/2014/main" id="{744CE1BD-217F-44AD-9A10-6DCFA7479053}"/>
                </a:ext>
              </a:extLst>
            </p:cNvPr>
            <p:cNvSpPr>
              <a:spLocks noEditPoints="1"/>
            </p:cNvSpPr>
            <p:nvPr/>
          </p:nvSpPr>
          <p:spPr bwMode="auto">
            <a:xfrm>
              <a:off x="1371" y="3718"/>
              <a:ext cx="119" cy="195"/>
            </a:xfrm>
            <a:custGeom>
              <a:avLst/>
              <a:gdLst>
                <a:gd name="T0" fmla="*/ 535 w 552"/>
                <a:gd name="T1" fmla="*/ 303 h 904"/>
                <a:gd name="T2" fmla="*/ 535 w 552"/>
                <a:gd name="T3" fmla="*/ 242 h 904"/>
                <a:gd name="T4" fmla="*/ 307 w 552"/>
                <a:gd name="T5" fmla="*/ 13 h 904"/>
                <a:gd name="T6" fmla="*/ 276 w 552"/>
                <a:gd name="T7" fmla="*/ 0 h 904"/>
                <a:gd name="T8" fmla="*/ 246 w 552"/>
                <a:gd name="T9" fmla="*/ 13 h 904"/>
                <a:gd name="T10" fmla="*/ 17 w 552"/>
                <a:gd name="T11" fmla="*/ 242 h 904"/>
                <a:gd name="T12" fmla="*/ 17 w 552"/>
                <a:gd name="T13" fmla="*/ 303 h 904"/>
                <a:gd name="T14" fmla="*/ 47 w 552"/>
                <a:gd name="T15" fmla="*/ 316 h 904"/>
                <a:gd name="T16" fmla="*/ 78 w 552"/>
                <a:gd name="T17" fmla="*/ 303 h 904"/>
                <a:gd name="T18" fmla="*/ 233 w 552"/>
                <a:gd name="T19" fmla="*/ 148 h 904"/>
                <a:gd name="T20" fmla="*/ 233 w 552"/>
                <a:gd name="T21" fmla="*/ 861 h 904"/>
                <a:gd name="T22" fmla="*/ 276 w 552"/>
                <a:gd name="T23" fmla="*/ 904 h 904"/>
                <a:gd name="T24" fmla="*/ 319 w 552"/>
                <a:gd name="T25" fmla="*/ 861 h 904"/>
                <a:gd name="T26" fmla="*/ 319 w 552"/>
                <a:gd name="T27" fmla="*/ 148 h 904"/>
                <a:gd name="T28" fmla="*/ 475 w 552"/>
                <a:gd name="T29" fmla="*/ 303 h 904"/>
                <a:gd name="T30" fmla="*/ 535 w 552"/>
                <a:gd name="T31" fmla="*/ 303 h 904"/>
                <a:gd name="T32" fmla="*/ 535 w 552"/>
                <a:gd name="T33" fmla="*/ 303 h 904"/>
                <a:gd name="T34" fmla="*/ 535 w 552"/>
                <a:gd name="T35" fmla="*/ 303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2" h="904">
                  <a:moveTo>
                    <a:pt x="535" y="303"/>
                  </a:moveTo>
                  <a:cubicBezTo>
                    <a:pt x="552" y="286"/>
                    <a:pt x="552" y="259"/>
                    <a:pt x="535" y="242"/>
                  </a:cubicBezTo>
                  <a:cubicBezTo>
                    <a:pt x="307" y="13"/>
                    <a:pt x="307" y="13"/>
                    <a:pt x="307" y="13"/>
                  </a:cubicBezTo>
                  <a:cubicBezTo>
                    <a:pt x="299" y="5"/>
                    <a:pt x="287" y="0"/>
                    <a:pt x="276" y="0"/>
                  </a:cubicBezTo>
                  <a:cubicBezTo>
                    <a:pt x="265" y="0"/>
                    <a:pt x="254" y="5"/>
                    <a:pt x="246" y="13"/>
                  </a:cubicBezTo>
                  <a:cubicBezTo>
                    <a:pt x="17" y="242"/>
                    <a:pt x="17" y="242"/>
                    <a:pt x="17" y="242"/>
                  </a:cubicBezTo>
                  <a:cubicBezTo>
                    <a:pt x="0" y="259"/>
                    <a:pt x="0" y="286"/>
                    <a:pt x="17" y="303"/>
                  </a:cubicBezTo>
                  <a:cubicBezTo>
                    <a:pt x="25" y="311"/>
                    <a:pt x="37" y="316"/>
                    <a:pt x="47" y="316"/>
                  </a:cubicBezTo>
                  <a:cubicBezTo>
                    <a:pt x="58" y="316"/>
                    <a:pt x="70" y="312"/>
                    <a:pt x="78" y="303"/>
                  </a:cubicBezTo>
                  <a:cubicBezTo>
                    <a:pt x="233" y="148"/>
                    <a:pt x="233" y="148"/>
                    <a:pt x="233" y="148"/>
                  </a:cubicBezTo>
                  <a:cubicBezTo>
                    <a:pt x="233" y="861"/>
                    <a:pt x="233" y="861"/>
                    <a:pt x="233" y="861"/>
                  </a:cubicBezTo>
                  <a:cubicBezTo>
                    <a:pt x="233" y="885"/>
                    <a:pt x="252" y="904"/>
                    <a:pt x="276" y="904"/>
                  </a:cubicBezTo>
                  <a:cubicBezTo>
                    <a:pt x="300" y="904"/>
                    <a:pt x="319" y="885"/>
                    <a:pt x="319" y="861"/>
                  </a:cubicBezTo>
                  <a:cubicBezTo>
                    <a:pt x="319" y="148"/>
                    <a:pt x="319" y="148"/>
                    <a:pt x="319" y="148"/>
                  </a:cubicBezTo>
                  <a:cubicBezTo>
                    <a:pt x="475" y="303"/>
                    <a:pt x="475" y="303"/>
                    <a:pt x="475" y="303"/>
                  </a:cubicBezTo>
                  <a:cubicBezTo>
                    <a:pt x="491" y="320"/>
                    <a:pt x="518" y="320"/>
                    <a:pt x="535" y="303"/>
                  </a:cubicBezTo>
                  <a:close/>
                  <a:moveTo>
                    <a:pt x="535" y="303"/>
                  </a:moveTo>
                  <a:cubicBezTo>
                    <a:pt x="535" y="303"/>
                    <a:pt x="535" y="303"/>
                    <a:pt x="535" y="3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41" name="直接连接符 40">
            <a:extLst>
              <a:ext uri="{FF2B5EF4-FFF2-40B4-BE49-F238E27FC236}">
                <a16:creationId xmlns:a16="http://schemas.microsoft.com/office/drawing/2014/main" id="{5E6773A1-BD34-477A-B3D3-B139F0B35F85}"/>
              </a:ext>
            </a:extLst>
          </p:cNvPr>
          <p:cNvCxnSpPr>
            <a:cxnSpLocks/>
          </p:cNvCxnSpPr>
          <p:nvPr/>
        </p:nvCxnSpPr>
        <p:spPr>
          <a:xfrm flipV="1">
            <a:off x="3880919" y="1623956"/>
            <a:ext cx="2154488" cy="1"/>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7145B41-5CD1-4667-AAFF-640BF5C4B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099" y="1997173"/>
            <a:ext cx="4713426" cy="2923797"/>
          </a:xfrm>
          <a:prstGeom prst="rect">
            <a:avLst/>
          </a:prstGeom>
        </p:spPr>
      </p:pic>
    </p:spTree>
    <p:extLst>
      <p:ext uri="{BB962C8B-B14F-4D97-AF65-F5344CB8AC3E}">
        <p14:creationId xmlns:p14="http://schemas.microsoft.com/office/powerpoint/2010/main" val="15480317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23" name="直接连接符 22"/>
          <p:cNvCxnSpPr/>
          <p:nvPr/>
        </p:nvCxnSpPr>
        <p:spPr>
          <a:xfrm>
            <a:off x="7300140" y="3246627"/>
            <a:ext cx="1656953"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575201" y="2361824"/>
            <a:ext cx="1418510" cy="0"/>
          </a:xfrm>
          <a:prstGeom prst="line">
            <a:avLst/>
          </a:prstGeom>
          <a:ln>
            <a:solidFill>
              <a:schemeClr val="tx1"/>
            </a:solidFill>
            <a:prstDash val="dash"/>
            <a:headEnd type="oval"/>
            <a:tailEnd type="non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3750824" y="1600496"/>
            <a:ext cx="4603783" cy="3657008"/>
            <a:chOff x="3636734" y="1927331"/>
            <a:chExt cx="4603783" cy="3657008"/>
          </a:xfrm>
        </p:grpSpPr>
        <p:sp>
          <p:nvSpPr>
            <p:cNvPr id="30" name="任意多边形 29"/>
            <p:cNvSpPr/>
            <p:nvPr/>
          </p:nvSpPr>
          <p:spPr>
            <a:xfrm>
              <a:off x="5931330" y="3764259"/>
              <a:ext cx="2309187" cy="1820080"/>
            </a:xfrm>
            <a:custGeom>
              <a:avLst/>
              <a:gdLst>
                <a:gd name="connsiteX0" fmla="*/ 1446355 w 2483644"/>
                <a:gd name="connsiteY0" fmla="*/ 0 h 1957586"/>
                <a:gd name="connsiteX1" fmla="*/ 1957528 w 2483644"/>
                <a:gd name="connsiteY1" fmla="*/ 0 h 1957586"/>
                <a:gd name="connsiteX2" fmla="*/ 1957515 w 2483644"/>
                <a:gd name="connsiteY2" fmla="*/ 268 h 1957586"/>
                <a:gd name="connsiteX3" fmla="*/ 2426230 w 2483644"/>
                <a:gd name="connsiteY3" fmla="*/ 268 h 1957586"/>
                <a:gd name="connsiteX4" fmla="*/ 2483644 w 2483644"/>
                <a:gd name="connsiteY4" fmla="*/ 57682 h 1957586"/>
                <a:gd name="connsiteX5" fmla="*/ 2483644 w 2483644"/>
                <a:gd name="connsiteY5" fmla="*/ 516990 h 1957586"/>
                <a:gd name="connsiteX6" fmla="*/ 2426230 w 2483644"/>
                <a:gd name="connsiteY6" fmla="*/ 574404 h 1957586"/>
                <a:gd name="connsiteX7" fmla="*/ 1866465 w 2483644"/>
                <a:gd name="connsiteY7" fmla="*/ 574404 h 1957586"/>
                <a:gd name="connsiteX8" fmla="*/ 1829255 w 2483644"/>
                <a:gd name="connsiteY8" fmla="*/ 686320 h 1957586"/>
                <a:gd name="connsiteX9" fmla="*/ 171610 w 2483644"/>
                <a:gd name="connsiteY9" fmla="*/ 1949461 h 1957586"/>
                <a:gd name="connsiteX10" fmla="*/ 0 w 2483644"/>
                <a:gd name="connsiteY10" fmla="*/ 1957586 h 1957586"/>
                <a:gd name="connsiteX11" fmla="*/ 0 w 2483644"/>
                <a:gd name="connsiteY11" fmla="*/ 1429264 h 1957586"/>
                <a:gd name="connsiteX12" fmla="*/ 1439792 w 2483644"/>
                <a:gd name="connsiteY12" fmla="*/ 129975 h 195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644" h="1957586">
                  <a:moveTo>
                    <a:pt x="1446355" y="0"/>
                  </a:moveTo>
                  <a:lnTo>
                    <a:pt x="1957528" y="0"/>
                  </a:lnTo>
                  <a:lnTo>
                    <a:pt x="1957515" y="268"/>
                  </a:lnTo>
                  <a:lnTo>
                    <a:pt x="2426230" y="268"/>
                  </a:lnTo>
                  <a:cubicBezTo>
                    <a:pt x="2457939" y="268"/>
                    <a:pt x="2483644" y="25973"/>
                    <a:pt x="2483644" y="57682"/>
                  </a:cubicBezTo>
                  <a:lnTo>
                    <a:pt x="2483644" y="516990"/>
                  </a:lnTo>
                  <a:cubicBezTo>
                    <a:pt x="2483644" y="548699"/>
                    <a:pt x="2457939" y="574404"/>
                    <a:pt x="2426230" y="574404"/>
                  </a:cubicBezTo>
                  <a:lnTo>
                    <a:pt x="1866465" y="574404"/>
                  </a:lnTo>
                  <a:lnTo>
                    <a:pt x="1829255" y="686320"/>
                  </a:lnTo>
                  <a:cubicBezTo>
                    <a:pt x="1567019" y="1373699"/>
                    <a:pt x="932144" y="1877072"/>
                    <a:pt x="171610" y="1949461"/>
                  </a:cubicBezTo>
                  <a:lnTo>
                    <a:pt x="0" y="1957586"/>
                  </a:lnTo>
                  <a:lnTo>
                    <a:pt x="0" y="1429264"/>
                  </a:lnTo>
                  <a:cubicBezTo>
                    <a:pt x="749346" y="1429264"/>
                    <a:pt x="1365678" y="859766"/>
                    <a:pt x="1439792" y="129975"/>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3636734" y="1927331"/>
              <a:ext cx="2272524" cy="1820078"/>
            </a:xfrm>
            <a:custGeom>
              <a:avLst/>
              <a:gdLst>
                <a:gd name="connsiteX0" fmla="*/ 2444212 w 2444212"/>
                <a:gd name="connsiteY0" fmla="*/ 0 h 1957584"/>
                <a:gd name="connsiteX1" fmla="*/ 2444212 w 2444212"/>
                <a:gd name="connsiteY1" fmla="*/ 530025 h 1957584"/>
                <a:gd name="connsiteX2" fmla="*/ 2341369 w 2444212"/>
                <a:gd name="connsiteY2" fmla="*/ 534894 h 1957584"/>
                <a:gd name="connsiteX3" fmla="*/ 1040420 w 2444212"/>
                <a:gd name="connsiteY3" fmla="*/ 1827610 h 1957584"/>
                <a:gd name="connsiteX4" fmla="*/ 1033857 w 2444212"/>
                <a:gd name="connsiteY4" fmla="*/ 1957584 h 1957584"/>
                <a:gd name="connsiteX5" fmla="*/ 975534 w 2444212"/>
                <a:gd name="connsiteY5" fmla="*/ 1957584 h 1957584"/>
                <a:gd name="connsiteX6" fmla="*/ 486684 w 2444212"/>
                <a:gd name="connsiteY6" fmla="*/ 1957584 h 1957584"/>
                <a:gd name="connsiteX7" fmla="*/ 57414 w 2444212"/>
                <a:gd name="connsiteY7" fmla="*/ 1957584 h 1957584"/>
                <a:gd name="connsiteX8" fmla="*/ 0 w 2444212"/>
                <a:gd name="connsiteY8" fmla="*/ 1900170 h 1957584"/>
                <a:gd name="connsiteX9" fmla="*/ 0 w 2444212"/>
                <a:gd name="connsiteY9" fmla="*/ 1440862 h 1957584"/>
                <a:gd name="connsiteX10" fmla="*/ 57414 w 2444212"/>
                <a:gd name="connsiteY10" fmla="*/ 1383448 h 1957584"/>
                <a:gd name="connsiteX11" fmla="*/ 577660 w 2444212"/>
                <a:gd name="connsiteY11" fmla="*/ 1383448 h 1957584"/>
                <a:gd name="connsiteX12" fmla="*/ 614958 w 2444212"/>
                <a:gd name="connsiteY12" fmla="*/ 1271266 h 1957584"/>
                <a:gd name="connsiteX13" fmla="*/ 2272602 w 2444212"/>
                <a:gd name="connsiteY13" fmla="*/ 8126 h 195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4212" h="1957584">
                  <a:moveTo>
                    <a:pt x="2444212" y="0"/>
                  </a:moveTo>
                  <a:lnTo>
                    <a:pt x="2444212" y="530025"/>
                  </a:lnTo>
                  <a:lnTo>
                    <a:pt x="2341369" y="534894"/>
                  </a:lnTo>
                  <a:cubicBezTo>
                    <a:pt x="1655943" y="600134"/>
                    <a:pt x="1109903" y="1143430"/>
                    <a:pt x="1040420" y="1827610"/>
                  </a:cubicBezTo>
                  <a:lnTo>
                    <a:pt x="1033857" y="1957584"/>
                  </a:lnTo>
                  <a:lnTo>
                    <a:pt x="975534" y="1957584"/>
                  </a:lnTo>
                  <a:lnTo>
                    <a:pt x="486684" y="1957584"/>
                  </a:lnTo>
                  <a:lnTo>
                    <a:pt x="57414" y="1957584"/>
                  </a:lnTo>
                  <a:cubicBezTo>
                    <a:pt x="25705" y="1957584"/>
                    <a:pt x="0" y="1931879"/>
                    <a:pt x="0" y="1900170"/>
                  </a:cubicBezTo>
                  <a:lnTo>
                    <a:pt x="0" y="1440862"/>
                  </a:lnTo>
                  <a:cubicBezTo>
                    <a:pt x="0" y="1409153"/>
                    <a:pt x="25705" y="1383448"/>
                    <a:pt x="57414" y="1383448"/>
                  </a:cubicBezTo>
                  <a:lnTo>
                    <a:pt x="577660" y="1383448"/>
                  </a:lnTo>
                  <a:lnTo>
                    <a:pt x="614958" y="1271266"/>
                  </a:lnTo>
                  <a:cubicBezTo>
                    <a:pt x="877194" y="583887"/>
                    <a:pt x="1512068" y="80514"/>
                    <a:pt x="2272602" y="8126"/>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5934088" y="1927331"/>
              <a:ext cx="2300222" cy="1820078"/>
            </a:xfrm>
            <a:custGeom>
              <a:avLst/>
              <a:gdLst>
                <a:gd name="connsiteX0" fmla="*/ 0 w 2474002"/>
                <a:gd name="connsiteY0" fmla="*/ 0 h 1957584"/>
                <a:gd name="connsiteX1" fmla="*/ 171610 w 2474002"/>
                <a:gd name="connsiteY1" fmla="*/ 8126 h 1957584"/>
                <a:gd name="connsiteX2" fmla="*/ 1829255 w 2474002"/>
                <a:gd name="connsiteY2" fmla="*/ 1271266 h 1957584"/>
                <a:gd name="connsiteX3" fmla="*/ 1866553 w 2474002"/>
                <a:gd name="connsiteY3" fmla="*/ 1383448 h 1957584"/>
                <a:gd name="connsiteX4" fmla="*/ 2416588 w 2474002"/>
                <a:gd name="connsiteY4" fmla="*/ 1383448 h 1957584"/>
                <a:gd name="connsiteX5" fmla="*/ 2474002 w 2474002"/>
                <a:gd name="connsiteY5" fmla="*/ 1440862 h 1957584"/>
                <a:gd name="connsiteX6" fmla="*/ 2474002 w 2474002"/>
                <a:gd name="connsiteY6" fmla="*/ 1900170 h 1957584"/>
                <a:gd name="connsiteX7" fmla="*/ 2416588 w 2474002"/>
                <a:gd name="connsiteY7" fmla="*/ 1957584 h 1957584"/>
                <a:gd name="connsiteX8" fmla="*/ 1957528 w 2474002"/>
                <a:gd name="connsiteY8" fmla="*/ 1957584 h 1957584"/>
                <a:gd name="connsiteX9" fmla="*/ 1498468 w 2474002"/>
                <a:gd name="connsiteY9" fmla="*/ 1957584 h 1957584"/>
                <a:gd name="connsiteX10" fmla="*/ 1446355 w 2474002"/>
                <a:gd name="connsiteY10" fmla="*/ 1957584 h 1957584"/>
                <a:gd name="connsiteX11" fmla="*/ 1444257 w 2474002"/>
                <a:gd name="connsiteY11" fmla="*/ 1916035 h 1957584"/>
                <a:gd name="connsiteX12" fmla="*/ 1441054 w 2474002"/>
                <a:gd name="connsiteY12" fmla="*/ 1900170 h 1957584"/>
                <a:gd name="connsiteX13" fmla="*/ 1441054 w 2474002"/>
                <a:gd name="connsiteY13" fmla="*/ 1852603 h 1957584"/>
                <a:gd name="connsiteX14" fmla="*/ 1439792 w 2474002"/>
                <a:gd name="connsiteY14" fmla="*/ 1827610 h 1957584"/>
                <a:gd name="connsiteX15" fmla="*/ 0 w 2474002"/>
                <a:gd name="connsiteY15" fmla="*/ 528320 h 195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74002" h="1957584">
                  <a:moveTo>
                    <a:pt x="0" y="0"/>
                  </a:moveTo>
                  <a:lnTo>
                    <a:pt x="171610" y="8126"/>
                  </a:lnTo>
                  <a:cubicBezTo>
                    <a:pt x="932144" y="80514"/>
                    <a:pt x="1567019" y="583887"/>
                    <a:pt x="1829255" y="1271266"/>
                  </a:cubicBezTo>
                  <a:lnTo>
                    <a:pt x="1866553" y="1383448"/>
                  </a:lnTo>
                  <a:lnTo>
                    <a:pt x="2416588" y="1383448"/>
                  </a:lnTo>
                  <a:cubicBezTo>
                    <a:pt x="2448297" y="1383448"/>
                    <a:pt x="2474002" y="1409153"/>
                    <a:pt x="2474002" y="1440862"/>
                  </a:cubicBezTo>
                  <a:lnTo>
                    <a:pt x="2474002" y="1900170"/>
                  </a:lnTo>
                  <a:cubicBezTo>
                    <a:pt x="2474002" y="1931879"/>
                    <a:pt x="2448297" y="1957584"/>
                    <a:pt x="2416588" y="1957584"/>
                  </a:cubicBezTo>
                  <a:lnTo>
                    <a:pt x="1957528" y="1957584"/>
                  </a:lnTo>
                  <a:lnTo>
                    <a:pt x="1498468" y="1957584"/>
                  </a:lnTo>
                  <a:lnTo>
                    <a:pt x="1446355" y="1957584"/>
                  </a:lnTo>
                  <a:lnTo>
                    <a:pt x="1444257" y="1916035"/>
                  </a:lnTo>
                  <a:lnTo>
                    <a:pt x="1441054" y="1900170"/>
                  </a:lnTo>
                  <a:lnTo>
                    <a:pt x="1441054" y="1852603"/>
                  </a:lnTo>
                  <a:lnTo>
                    <a:pt x="1439792" y="1827610"/>
                  </a:lnTo>
                  <a:cubicBezTo>
                    <a:pt x="1365678" y="1097818"/>
                    <a:pt x="749346" y="528320"/>
                    <a:pt x="0" y="528320"/>
                  </a:cubicBezTo>
                  <a:close/>
                </a:path>
              </a:pathLst>
            </a:cu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636734" y="3764259"/>
              <a:ext cx="2272524" cy="1820080"/>
            </a:xfrm>
            <a:custGeom>
              <a:avLst/>
              <a:gdLst>
                <a:gd name="connsiteX0" fmla="*/ 57414 w 2444212"/>
                <a:gd name="connsiteY0" fmla="*/ 0 h 1957586"/>
                <a:gd name="connsiteX1" fmla="*/ 486684 w 2444212"/>
                <a:gd name="connsiteY1" fmla="*/ 0 h 1957586"/>
                <a:gd name="connsiteX2" fmla="*/ 975534 w 2444212"/>
                <a:gd name="connsiteY2" fmla="*/ 0 h 1957586"/>
                <a:gd name="connsiteX3" fmla="*/ 1033857 w 2444212"/>
                <a:gd name="connsiteY3" fmla="*/ 0 h 1957586"/>
                <a:gd name="connsiteX4" fmla="*/ 1040420 w 2444212"/>
                <a:gd name="connsiteY4" fmla="*/ 129975 h 1957586"/>
                <a:gd name="connsiteX5" fmla="*/ 2341369 w 2444212"/>
                <a:gd name="connsiteY5" fmla="*/ 1422690 h 1957586"/>
                <a:gd name="connsiteX6" fmla="*/ 2444212 w 2444212"/>
                <a:gd name="connsiteY6" fmla="*/ 1427560 h 1957586"/>
                <a:gd name="connsiteX7" fmla="*/ 2444212 w 2444212"/>
                <a:gd name="connsiteY7" fmla="*/ 1957586 h 1957586"/>
                <a:gd name="connsiteX8" fmla="*/ 2272602 w 2444212"/>
                <a:gd name="connsiteY8" fmla="*/ 1949461 h 1957586"/>
                <a:gd name="connsiteX9" fmla="*/ 614958 w 2444212"/>
                <a:gd name="connsiteY9" fmla="*/ 686320 h 1957586"/>
                <a:gd name="connsiteX10" fmla="*/ 577659 w 2444212"/>
                <a:gd name="connsiteY10" fmla="*/ 574136 h 1957586"/>
                <a:gd name="connsiteX11" fmla="*/ 57414 w 2444212"/>
                <a:gd name="connsiteY11" fmla="*/ 574136 h 1957586"/>
                <a:gd name="connsiteX12" fmla="*/ 0 w 2444212"/>
                <a:gd name="connsiteY12" fmla="*/ 516722 h 1957586"/>
                <a:gd name="connsiteX13" fmla="*/ 0 w 2444212"/>
                <a:gd name="connsiteY13" fmla="*/ 57414 h 1957586"/>
                <a:gd name="connsiteX14" fmla="*/ 57414 w 2444212"/>
                <a:gd name="connsiteY14" fmla="*/ 0 h 195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44212" h="1957586">
                  <a:moveTo>
                    <a:pt x="57414" y="0"/>
                  </a:moveTo>
                  <a:lnTo>
                    <a:pt x="486684" y="0"/>
                  </a:lnTo>
                  <a:lnTo>
                    <a:pt x="975534" y="0"/>
                  </a:lnTo>
                  <a:lnTo>
                    <a:pt x="1033857" y="0"/>
                  </a:lnTo>
                  <a:lnTo>
                    <a:pt x="1040420" y="129975"/>
                  </a:lnTo>
                  <a:cubicBezTo>
                    <a:pt x="1109903" y="814154"/>
                    <a:pt x="1655943" y="1357451"/>
                    <a:pt x="2341369" y="1422690"/>
                  </a:cubicBezTo>
                  <a:lnTo>
                    <a:pt x="2444212" y="1427560"/>
                  </a:lnTo>
                  <a:lnTo>
                    <a:pt x="2444212" y="1957586"/>
                  </a:lnTo>
                  <a:lnTo>
                    <a:pt x="2272602" y="1949461"/>
                  </a:lnTo>
                  <a:cubicBezTo>
                    <a:pt x="1512068" y="1877072"/>
                    <a:pt x="877194" y="1373699"/>
                    <a:pt x="614958" y="686320"/>
                  </a:cubicBezTo>
                  <a:lnTo>
                    <a:pt x="577659" y="574136"/>
                  </a:lnTo>
                  <a:lnTo>
                    <a:pt x="57414" y="574136"/>
                  </a:lnTo>
                  <a:cubicBezTo>
                    <a:pt x="25705" y="574136"/>
                    <a:pt x="0" y="548431"/>
                    <a:pt x="0" y="516722"/>
                  </a:cubicBezTo>
                  <a:lnTo>
                    <a:pt x="0" y="57414"/>
                  </a:lnTo>
                  <a:cubicBezTo>
                    <a:pt x="0" y="25705"/>
                    <a:pt x="25705" y="0"/>
                    <a:pt x="57414" y="0"/>
                  </a:cubicBezTo>
                  <a:close/>
                </a:path>
              </a:pathLst>
            </a:cu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217907" y="3927108"/>
              <a:ext cx="1480915"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分众化内容</a:t>
              </a:r>
            </a:p>
          </p:txBody>
        </p:sp>
        <p:grpSp>
          <p:nvGrpSpPr>
            <p:cNvPr id="35" name="组合 34"/>
            <p:cNvGrpSpPr/>
            <p:nvPr/>
          </p:nvGrpSpPr>
          <p:grpSpPr>
            <a:xfrm>
              <a:off x="5535973" y="3024048"/>
              <a:ext cx="830450" cy="777167"/>
              <a:chOff x="-749301" y="-2703513"/>
              <a:chExt cx="13731876" cy="12850814"/>
            </a:xfrm>
            <a:solidFill>
              <a:schemeClr val="tx2">
                <a:lumMod val="50000"/>
              </a:schemeClr>
            </a:solidFill>
          </p:grpSpPr>
          <p:sp>
            <p:nvSpPr>
              <p:cNvPr id="39"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4716346" y="2512557"/>
              <a:ext cx="2469704" cy="2469704"/>
              <a:chOff x="4716346" y="2512557"/>
              <a:chExt cx="2469704" cy="2469704"/>
            </a:xfrm>
          </p:grpSpPr>
          <p:sp>
            <p:nvSpPr>
              <p:cNvPr id="37" name="任意多边形 36"/>
              <p:cNvSpPr/>
              <p:nvPr/>
            </p:nvSpPr>
            <p:spPr>
              <a:xfrm>
                <a:off x="4716346" y="2512557"/>
                <a:ext cx="2469704" cy="2469704"/>
              </a:xfrm>
              <a:custGeom>
                <a:avLst/>
                <a:gdLst>
                  <a:gd name="connsiteX0" fmla="*/ 1447264 w 2894528"/>
                  <a:gd name="connsiteY0" fmla="*/ 0 h 2894528"/>
                  <a:gd name="connsiteX1" fmla="*/ 2894528 w 2894528"/>
                  <a:gd name="connsiteY1" fmla="*/ 1447264 h 2894528"/>
                  <a:gd name="connsiteX2" fmla="*/ 1447264 w 2894528"/>
                  <a:gd name="connsiteY2" fmla="*/ 2894528 h 2894528"/>
                  <a:gd name="connsiteX3" fmla="*/ 0 w 2894528"/>
                  <a:gd name="connsiteY3" fmla="*/ 1447264 h 2894528"/>
                  <a:gd name="connsiteX4" fmla="*/ 1447264 w 2894528"/>
                  <a:gd name="connsiteY4" fmla="*/ 0 h 289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528" h="2894528">
                    <a:moveTo>
                      <a:pt x="1447264" y="0"/>
                    </a:moveTo>
                    <a:cubicBezTo>
                      <a:pt x="2246566" y="0"/>
                      <a:pt x="2894528" y="647962"/>
                      <a:pt x="2894528" y="1447264"/>
                    </a:cubicBezTo>
                    <a:cubicBezTo>
                      <a:pt x="2894528" y="2246566"/>
                      <a:pt x="2246566" y="2894528"/>
                      <a:pt x="1447264" y="2894528"/>
                    </a:cubicBezTo>
                    <a:cubicBezTo>
                      <a:pt x="647962" y="2894528"/>
                      <a:pt x="0" y="2246566"/>
                      <a:pt x="0" y="1447264"/>
                    </a:cubicBezTo>
                    <a:cubicBezTo>
                      <a:pt x="0" y="647962"/>
                      <a:pt x="647962" y="0"/>
                      <a:pt x="1447264" y="0"/>
                    </a:cubicBezTo>
                    <a:close/>
                  </a:path>
                </a:pathLst>
              </a:custGeom>
              <a:noFill/>
              <a:ln w="190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b="1">
                  <a:solidFill>
                    <a:schemeClr val="tx1"/>
                  </a:solidFill>
                </a:endParaRPr>
              </a:p>
            </p:txBody>
          </p:sp>
          <p:sp>
            <p:nvSpPr>
              <p:cNvPr id="38" name="任意多边形 37"/>
              <p:cNvSpPr/>
              <p:nvPr/>
            </p:nvSpPr>
            <p:spPr>
              <a:xfrm>
                <a:off x="4768486" y="2564697"/>
                <a:ext cx="2365424" cy="2365424"/>
              </a:xfrm>
              <a:custGeom>
                <a:avLst/>
                <a:gdLst>
                  <a:gd name="connsiteX0" fmla="*/ 1447264 w 2894528"/>
                  <a:gd name="connsiteY0" fmla="*/ 0 h 2894528"/>
                  <a:gd name="connsiteX1" fmla="*/ 2894528 w 2894528"/>
                  <a:gd name="connsiteY1" fmla="*/ 1447264 h 2894528"/>
                  <a:gd name="connsiteX2" fmla="*/ 1447264 w 2894528"/>
                  <a:gd name="connsiteY2" fmla="*/ 2894528 h 2894528"/>
                  <a:gd name="connsiteX3" fmla="*/ 0 w 2894528"/>
                  <a:gd name="connsiteY3" fmla="*/ 1447264 h 2894528"/>
                  <a:gd name="connsiteX4" fmla="*/ 1447264 w 2894528"/>
                  <a:gd name="connsiteY4" fmla="*/ 0 h 289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528" h="2894528">
                    <a:moveTo>
                      <a:pt x="1447264" y="0"/>
                    </a:moveTo>
                    <a:cubicBezTo>
                      <a:pt x="2246566" y="0"/>
                      <a:pt x="2894528" y="647962"/>
                      <a:pt x="2894528" y="1447264"/>
                    </a:cubicBezTo>
                    <a:cubicBezTo>
                      <a:pt x="2894528" y="2246566"/>
                      <a:pt x="2246566" y="2894528"/>
                      <a:pt x="1447264" y="2894528"/>
                    </a:cubicBezTo>
                    <a:cubicBezTo>
                      <a:pt x="647962" y="2894528"/>
                      <a:pt x="0" y="2246566"/>
                      <a:pt x="0" y="1447264"/>
                    </a:cubicBezTo>
                    <a:cubicBezTo>
                      <a:pt x="0" y="647962"/>
                      <a:pt x="647962" y="0"/>
                      <a:pt x="1447264" y="0"/>
                    </a:cubicBezTo>
                    <a:close/>
                  </a:path>
                </a:pathLst>
              </a:custGeom>
              <a:noFill/>
              <a:ln w="63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b="1">
                  <a:solidFill>
                    <a:schemeClr val="tx1"/>
                  </a:solidFill>
                </a:endParaRPr>
              </a:p>
            </p:txBody>
          </p:sp>
        </p:grpSp>
      </p:grpSp>
      <p:sp>
        <p:nvSpPr>
          <p:cNvPr id="44" name="矩形 43">
            <a:extLst>
              <a:ext uri="{FF2B5EF4-FFF2-40B4-BE49-F238E27FC236}">
                <a16:creationId xmlns:a16="http://schemas.microsoft.com/office/drawing/2014/main" id="{4C596645-78FC-41D3-930E-BD32A876A48E}"/>
              </a:ext>
            </a:extLst>
          </p:cNvPr>
          <p:cNvSpPr/>
          <p:nvPr/>
        </p:nvSpPr>
        <p:spPr>
          <a:xfrm>
            <a:off x="711657" y="2130991"/>
            <a:ext cx="2430474"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 区块链商城开发</a:t>
            </a:r>
          </a:p>
        </p:txBody>
      </p:sp>
      <p:sp>
        <p:nvSpPr>
          <p:cNvPr id="45" name="矩形 44">
            <a:extLst>
              <a:ext uri="{FF2B5EF4-FFF2-40B4-BE49-F238E27FC236}">
                <a16:creationId xmlns:a16="http://schemas.microsoft.com/office/drawing/2014/main" id="{46B7A520-2DD9-41C2-8432-F37ABAA65B32}"/>
              </a:ext>
            </a:extLst>
          </p:cNvPr>
          <p:cNvSpPr/>
          <p:nvPr/>
        </p:nvSpPr>
        <p:spPr>
          <a:xfrm>
            <a:off x="9103050" y="1005751"/>
            <a:ext cx="233910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区块链钱包开发</a:t>
            </a:r>
          </a:p>
        </p:txBody>
      </p:sp>
      <p:sp>
        <p:nvSpPr>
          <p:cNvPr id="2" name="矩形 1">
            <a:extLst>
              <a:ext uri="{FF2B5EF4-FFF2-40B4-BE49-F238E27FC236}">
                <a16:creationId xmlns:a16="http://schemas.microsoft.com/office/drawing/2014/main" id="{363C5B98-7ADF-4EB2-A3CC-DD6645E14ED1}"/>
              </a:ext>
            </a:extLst>
          </p:cNvPr>
          <p:cNvSpPr/>
          <p:nvPr/>
        </p:nvSpPr>
        <p:spPr>
          <a:xfrm>
            <a:off x="9103050" y="1701131"/>
            <a:ext cx="2489461" cy="419839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钱包助记词（系统随机生成），生成种子，种子生成私钥，私钥推出公钥，公钥负责选出钱包地址。</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只要钱包遵守相同的规则</a:t>
            </a:r>
            <a:r>
              <a:rPr lang="en-US" altLang="zh-CN" dirty="0">
                <a:latin typeface="微软雅黑" panose="020B0503020204020204" pitchFamily="34" charset="-122"/>
                <a:ea typeface="微软雅黑" panose="020B0503020204020204" pitchFamily="34" charset="-122"/>
              </a:rPr>
              <a:t>BIP44</a:t>
            </a:r>
            <a:r>
              <a:rPr lang="zh-CN" altLang="en-US" dirty="0">
                <a:latin typeface="微软雅黑" panose="020B0503020204020204" pitchFamily="34" charset="-122"/>
                <a:ea typeface="微软雅黑" panose="020B0503020204020204" pitchFamily="34" charset="-122"/>
              </a:rPr>
              <a:t>，那么相同的助记词就可以对应相同的私钥，这样就可以保证钱包的兼容性</a:t>
            </a:r>
          </a:p>
        </p:txBody>
      </p:sp>
      <p:sp>
        <p:nvSpPr>
          <p:cNvPr id="3" name="矩形 2">
            <a:extLst>
              <a:ext uri="{FF2B5EF4-FFF2-40B4-BE49-F238E27FC236}">
                <a16:creationId xmlns:a16="http://schemas.microsoft.com/office/drawing/2014/main" id="{E804D1AD-472B-4213-AA4D-8FF979E57BF6}"/>
              </a:ext>
            </a:extLst>
          </p:cNvPr>
          <p:cNvSpPr/>
          <p:nvPr/>
        </p:nvSpPr>
        <p:spPr>
          <a:xfrm>
            <a:off x="519176" y="3085796"/>
            <a:ext cx="2771409"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去中心化的信任机制技术，灵活运用数字资产</a:t>
            </a:r>
          </a:p>
        </p:txBody>
      </p:sp>
      <p:sp>
        <p:nvSpPr>
          <p:cNvPr id="59" name="矩形 58">
            <a:extLst>
              <a:ext uri="{FF2B5EF4-FFF2-40B4-BE49-F238E27FC236}">
                <a16:creationId xmlns:a16="http://schemas.microsoft.com/office/drawing/2014/main" id="{312EBBB0-BCE6-4A8E-B6DD-62BB2B934ACB}"/>
              </a:ext>
            </a:extLst>
          </p:cNvPr>
          <p:cNvSpPr/>
          <p:nvPr/>
        </p:nvSpPr>
        <p:spPr>
          <a:xfrm>
            <a:off x="634728" y="133382"/>
            <a:ext cx="1744039"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软件产品</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cxnSp>
        <p:nvCxnSpPr>
          <p:cNvPr id="60" name="直接连接符 59">
            <a:extLst>
              <a:ext uri="{FF2B5EF4-FFF2-40B4-BE49-F238E27FC236}">
                <a16:creationId xmlns:a16="http://schemas.microsoft.com/office/drawing/2014/main" id="{FC9FB5FF-2BC6-4449-8DC9-6A41A1C8C377}"/>
              </a:ext>
            </a:extLst>
          </p:cNvPr>
          <p:cNvCxnSpPr/>
          <p:nvPr/>
        </p:nvCxnSpPr>
        <p:spPr>
          <a:xfrm>
            <a:off x="1904162" y="245876"/>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A7F0AB8-A312-44E0-A453-96632C624FE2}"/>
              </a:ext>
            </a:extLst>
          </p:cNvPr>
          <p:cNvCxnSpPr>
            <a:stCxn id="62" idx="3"/>
          </p:cNvCxnSpPr>
          <p:nvPr/>
        </p:nvCxnSpPr>
        <p:spPr>
          <a:xfrm flipV="1">
            <a:off x="3168690" y="330884"/>
            <a:ext cx="7989211" cy="15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794EFD2D-E074-4374-85EA-FDF4F93865BB}"/>
              </a:ext>
            </a:extLst>
          </p:cNvPr>
          <p:cNvSpPr txBox="1"/>
          <p:nvPr/>
        </p:nvSpPr>
        <p:spPr>
          <a:xfrm>
            <a:off x="2021371" y="161794"/>
            <a:ext cx="114731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product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78241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sp>
        <p:nvSpPr>
          <p:cNvPr id="59" name="矩形 58">
            <a:extLst>
              <a:ext uri="{FF2B5EF4-FFF2-40B4-BE49-F238E27FC236}">
                <a16:creationId xmlns:a16="http://schemas.microsoft.com/office/drawing/2014/main" id="{312EBBB0-BCE6-4A8E-B6DD-62BB2B934ACB}"/>
              </a:ext>
            </a:extLst>
          </p:cNvPr>
          <p:cNvSpPr/>
          <p:nvPr/>
        </p:nvSpPr>
        <p:spPr>
          <a:xfrm>
            <a:off x="634728" y="133382"/>
            <a:ext cx="1744039"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目前发展</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cxnSp>
        <p:nvCxnSpPr>
          <p:cNvPr id="60" name="直接连接符 59">
            <a:extLst>
              <a:ext uri="{FF2B5EF4-FFF2-40B4-BE49-F238E27FC236}">
                <a16:creationId xmlns:a16="http://schemas.microsoft.com/office/drawing/2014/main" id="{FC9FB5FF-2BC6-4449-8DC9-6A41A1C8C377}"/>
              </a:ext>
            </a:extLst>
          </p:cNvPr>
          <p:cNvCxnSpPr/>
          <p:nvPr/>
        </p:nvCxnSpPr>
        <p:spPr>
          <a:xfrm>
            <a:off x="1904162" y="245876"/>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A7F0AB8-A312-44E0-A453-96632C624FE2}"/>
              </a:ext>
            </a:extLst>
          </p:cNvPr>
          <p:cNvCxnSpPr>
            <a:cxnSpLocks/>
            <a:stCxn id="62" idx="3"/>
          </p:cNvCxnSpPr>
          <p:nvPr/>
        </p:nvCxnSpPr>
        <p:spPr>
          <a:xfrm flipV="1">
            <a:off x="3905154" y="330884"/>
            <a:ext cx="7252747" cy="15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794EFD2D-E074-4374-85EA-FDF4F93865BB}"/>
              </a:ext>
            </a:extLst>
          </p:cNvPr>
          <p:cNvSpPr txBox="1"/>
          <p:nvPr/>
        </p:nvSpPr>
        <p:spPr>
          <a:xfrm>
            <a:off x="2021371" y="161794"/>
            <a:ext cx="188378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development</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EF6E866-BDFD-4882-8449-333845D53585}"/>
              </a:ext>
            </a:extLst>
          </p:cNvPr>
          <p:cNvSpPr/>
          <p:nvPr/>
        </p:nvSpPr>
        <p:spPr>
          <a:xfrm>
            <a:off x="402656" y="1766039"/>
            <a:ext cx="1355324"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金融服务</a:t>
            </a:r>
            <a:endParaRPr lang="en-US" altLang="zh-CN"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CAFE8DE-D9FC-4331-9BE1-51D9C7F3CEB3}"/>
              </a:ext>
            </a:extLst>
          </p:cNvPr>
          <p:cNvSpPr/>
          <p:nvPr/>
        </p:nvSpPr>
        <p:spPr>
          <a:xfrm>
            <a:off x="402656" y="4327124"/>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供应链管理</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3259181-5D4F-4D30-8F55-10630F58088C}"/>
              </a:ext>
            </a:extLst>
          </p:cNvPr>
          <p:cNvSpPr/>
          <p:nvPr/>
        </p:nvSpPr>
        <p:spPr>
          <a:xfrm>
            <a:off x="402656" y="3811734"/>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智能制造</a:t>
            </a:r>
            <a:endParaRPr lang="en-US" altLang="zh-CN"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C0635B3-7AB6-444E-B2EF-78A60C0A55A1}"/>
              </a:ext>
            </a:extLst>
          </p:cNvPr>
          <p:cNvSpPr/>
          <p:nvPr/>
        </p:nvSpPr>
        <p:spPr>
          <a:xfrm>
            <a:off x="402656" y="3300343"/>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社会公益</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019158B-4BCD-4F9D-A4E8-7E79A56C079E}"/>
              </a:ext>
            </a:extLst>
          </p:cNvPr>
          <p:cNvSpPr/>
          <p:nvPr/>
        </p:nvSpPr>
        <p:spPr>
          <a:xfrm>
            <a:off x="402656" y="2790740"/>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教育就业</a:t>
            </a:r>
          </a:p>
        </p:txBody>
      </p:sp>
      <p:sp>
        <p:nvSpPr>
          <p:cNvPr id="10" name="矩形 9">
            <a:extLst>
              <a:ext uri="{FF2B5EF4-FFF2-40B4-BE49-F238E27FC236}">
                <a16:creationId xmlns:a16="http://schemas.microsoft.com/office/drawing/2014/main" id="{FBD25BD6-C634-4418-8149-B2640784B644}"/>
              </a:ext>
            </a:extLst>
          </p:cNvPr>
          <p:cNvSpPr/>
          <p:nvPr/>
        </p:nvSpPr>
        <p:spPr>
          <a:xfrm>
            <a:off x="402656" y="2279429"/>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文化娱乐</a:t>
            </a:r>
          </a:p>
        </p:txBody>
      </p:sp>
      <p:sp>
        <p:nvSpPr>
          <p:cNvPr id="11" name="矩形 10">
            <a:extLst>
              <a:ext uri="{FF2B5EF4-FFF2-40B4-BE49-F238E27FC236}">
                <a16:creationId xmlns:a16="http://schemas.microsoft.com/office/drawing/2014/main" id="{78B98B6E-EB29-4302-876F-1F46077289FC}"/>
              </a:ext>
            </a:extLst>
          </p:cNvPr>
          <p:cNvSpPr/>
          <p:nvPr/>
        </p:nvSpPr>
        <p:spPr>
          <a:xfrm>
            <a:off x="4111126" y="1305752"/>
            <a:ext cx="5392798"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防金融欺诈    资产托管交易</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金融审计    跨境支付</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对账与清结算     供应链金融以及保险理赔等方面</a:t>
            </a:r>
          </a:p>
        </p:txBody>
      </p:sp>
      <p:cxnSp>
        <p:nvCxnSpPr>
          <p:cNvPr id="16" name="直接箭头连接符 15">
            <a:extLst>
              <a:ext uri="{FF2B5EF4-FFF2-40B4-BE49-F238E27FC236}">
                <a16:creationId xmlns:a16="http://schemas.microsoft.com/office/drawing/2014/main" id="{932643D1-796A-4D83-BAC2-996AD71E504B}"/>
              </a:ext>
            </a:extLst>
          </p:cNvPr>
          <p:cNvCxnSpPr>
            <a:cxnSpLocks/>
            <a:stCxn id="5" idx="3"/>
            <a:endCxn id="11" idx="1"/>
          </p:cNvCxnSpPr>
          <p:nvPr/>
        </p:nvCxnSpPr>
        <p:spPr>
          <a:xfrm>
            <a:off x="1757980" y="1950705"/>
            <a:ext cx="23531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45D0B8B7-363F-4250-9C12-D1313E0D3A71}"/>
              </a:ext>
            </a:extLst>
          </p:cNvPr>
          <p:cNvSpPr/>
          <p:nvPr/>
        </p:nvSpPr>
        <p:spPr>
          <a:xfrm>
            <a:off x="3809569" y="4199902"/>
            <a:ext cx="5995912" cy="874407"/>
          </a:xfrm>
          <a:prstGeom prst="rect">
            <a:avLst/>
          </a:prstGeom>
        </p:spPr>
        <p:txBody>
          <a:bodyPr wrap="square">
            <a:spAutoFit/>
          </a:bodyPr>
          <a:lstStyle/>
          <a:p>
            <a:pPr lvl="1" algn="just">
              <a:lnSpc>
                <a:spcPct val="150000"/>
              </a:lnSpc>
            </a:pPr>
            <a:r>
              <a:rPr lang="zh-CN" altLang="en-US" dirty="0">
                <a:latin typeface="微软雅黑" panose="020B0503020204020204" pitchFamily="34" charset="-122"/>
                <a:ea typeface="微软雅黑" panose="020B0503020204020204" pitchFamily="34" charset="-122"/>
              </a:rPr>
              <a:t>基于区块链的机构间对账平台    差异账检查系统</a:t>
            </a:r>
            <a:endParaRPr lang="en-US" altLang="zh-CN" dirty="0">
              <a:latin typeface="微软雅黑" panose="020B0503020204020204" pitchFamily="34" charset="-122"/>
              <a:ea typeface="微软雅黑" panose="020B0503020204020204" pitchFamily="34" charset="-122"/>
            </a:endParaRPr>
          </a:p>
          <a:p>
            <a:pPr lvl="1" algn="just">
              <a:lnSpc>
                <a:spcPct val="150000"/>
              </a:lnSpc>
            </a:pPr>
            <a:r>
              <a:rPr lang="zh-CN" altLang="en-US" dirty="0">
                <a:latin typeface="微软雅黑" panose="020B0503020204020204" pitchFamily="34" charset="-122"/>
                <a:ea typeface="微软雅黑" panose="020B0503020204020204" pitchFamily="34" charset="-122"/>
              </a:rPr>
              <a:t>以及通过区块链技术改造的跨境直联清算业务系统等</a:t>
            </a:r>
          </a:p>
        </p:txBody>
      </p:sp>
      <p:cxnSp>
        <p:nvCxnSpPr>
          <p:cNvPr id="22" name="直接箭头连接符 21">
            <a:extLst>
              <a:ext uri="{FF2B5EF4-FFF2-40B4-BE49-F238E27FC236}">
                <a16:creationId xmlns:a16="http://schemas.microsoft.com/office/drawing/2014/main" id="{963A2BF5-88DF-4B35-BBDE-FDC5CEB776B0}"/>
              </a:ext>
            </a:extLst>
          </p:cNvPr>
          <p:cNvCxnSpPr>
            <a:stCxn id="11" idx="2"/>
            <a:endCxn id="18" idx="0"/>
          </p:cNvCxnSpPr>
          <p:nvPr/>
        </p:nvCxnSpPr>
        <p:spPr>
          <a:xfrm>
            <a:off x="6807525" y="2595657"/>
            <a:ext cx="0" cy="16042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938962C2-A8E9-47A0-804D-EA6BB7997BE8}"/>
              </a:ext>
            </a:extLst>
          </p:cNvPr>
          <p:cNvGrpSpPr/>
          <p:nvPr/>
        </p:nvGrpSpPr>
        <p:grpSpPr>
          <a:xfrm>
            <a:off x="10746174" y="5596920"/>
            <a:ext cx="823454" cy="1023858"/>
            <a:chOff x="1668463" y="-2081213"/>
            <a:chExt cx="8858250" cy="11014076"/>
          </a:xfrm>
          <a:solidFill>
            <a:schemeClr val="accent2"/>
          </a:solidFill>
        </p:grpSpPr>
        <p:sp>
          <p:nvSpPr>
            <p:cNvPr id="56" name="Freeform 15">
              <a:extLst>
                <a:ext uri="{FF2B5EF4-FFF2-40B4-BE49-F238E27FC236}">
                  <a16:creationId xmlns:a16="http://schemas.microsoft.com/office/drawing/2014/main" id="{D904770C-CB30-459F-907E-97DE65A70A44}"/>
                </a:ext>
              </a:extLst>
            </p:cNvPr>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6">
              <a:extLst>
                <a:ext uri="{FF2B5EF4-FFF2-40B4-BE49-F238E27FC236}">
                  <a16:creationId xmlns:a16="http://schemas.microsoft.com/office/drawing/2014/main" id="{8F4702A8-FAE4-4ACF-A618-96ED67CF5FC1}"/>
                </a:ext>
              </a:extLst>
            </p:cNvPr>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7">
              <a:extLst>
                <a:ext uri="{FF2B5EF4-FFF2-40B4-BE49-F238E27FC236}">
                  <a16:creationId xmlns:a16="http://schemas.microsoft.com/office/drawing/2014/main" id="{3C127280-9819-4F5D-BDF0-302B7B1C4E3B}"/>
                </a:ext>
              </a:extLst>
            </p:cNvPr>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8">
              <a:extLst>
                <a:ext uri="{FF2B5EF4-FFF2-40B4-BE49-F238E27FC236}">
                  <a16:creationId xmlns:a16="http://schemas.microsoft.com/office/drawing/2014/main" id="{C970D4C7-6119-4A20-A38B-BFCA56EC8213}"/>
                </a:ext>
              </a:extLst>
            </p:cNvPr>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415225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sp>
        <p:nvSpPr>
          <p:cNvPr id="59" name="矩形 58">
            <a:extLst>
              <a:ext uri="{FF2B5EF4-FFF2-40B4-BE49-F238E27FC236}">
                <a16:creationId xmlns:a16="http://schemas.microsoft.com/office/drawing/2014/main" id="{312EBBB0-BCE6-4A8E-B6DD-62BB2B934ACB}"/>
              </a:ext>
            </a:extLst>
          </p:cNvPr>
          <p:cNvSpPr/>
          <p:nvPr/>
        </p:nvSpPr>
        <p:spPr>
          <a:xfrm>
            <a:off x="634728" y="133382"/>
            <a:ext cx="1744039"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目前发展</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cxnSp>
        <p:nvCxnSpPr>
          <p:cNvPr id="60" name="直接连接符 59">
            <a:extLst>
              <a:ext uri="{FF2B5EF4-FFF2-40B4-BE49-F238E27FC236}">
                <a16:creationId xmlns:a16="http://schemas.microsoft.com/office/drawing/2014/main" id="{FC9FB5FF-2BC6-4449-8DC9-6A41A1C8C377}"/>
              </a:ext>
            </a:extLst>
          </p:cNvPr>
          <p:cNvCxnSpPr/>
          <p:nvPr/>
        </p:nvCxnSpPr>
        <p:spPr>
          <a:xfrm>
            <a:off x="1904162" y="245876"/>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A7F0AB8-A312-44E0-A453-96632C624FE2}"/>
              </a:ext>
            </a:extLst>
          </p:cNvPr>
          <p:cNvCxnSpPr>
            <a:cxnSpLocks/>
            <a:stCxn id="62" idx="3"/>
          </p:cNvCxnSpPr>
          <p:nvPr/>
        </p:nvCxnSpPr>
        <p:spPr>
          <a:xfrm flipV="1">
            <a:off x="3905154" y="330884"/>
            <a:ext cx="7252747" cy="15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794EFD2D-E074-4374-85EA-FDF4F93865BB}"/>
              </a:ext>
            </a:extLst>
          </p:cNvPr>
          <p:cNvSpPr txBox="1"/>
          <p:nvPr/>
        </p:nvSpPr>
        <p:spPr>
          <a:xfrm>
            <a:off x="2021371" y="161794"/>
            <a:ext cx="188378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development</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EF6E866-BDFD-4882-8449-333845D53585}"/>
              </a:ext>
            </a:extLst>
          </p:cNvPr>
          <p:cNvSpPr/>
          <p:nvPr/>
        </p:nvSpPr>
        <p:spPr>
          <a:xfrm>
            <a:off x="402656" y="1766039"/>
            <a:ext cx="1355324"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金融服务</a:t>
            </a:r>
            <a:endParaRPr lang="en-US" altLang="zh-CN"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CAFE8DE-D9FC-4331-9BE1-51D9C7F3CEB3}"/>
              </a:ext>
            </a:extLst>
          </p:cNvPr>
          <p:cNvSpPr/>
          <p:nvPr/>
        </p:nvSpPr>
        <p:spPr>
          <a:xfrm>
            <a:off x="402656" y="4327124"/>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供应链管理</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3259181-5D4F-4D30-8F55-10630F58088C}"/>
              </a:ext>
            </a:extLst>
          </p:cNvPr>
          <p:cNvSpPr/>
          <p:nvPr/>
        </p:nvSpPr>
        <p:spPr>
          <a:xfrm>
            <a:off x="402656" y="3811734"/>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智能制造</a:t>
            </a:r>
            <a:endParaRPr lang="en-US" altLang="zh-CN"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C0635B3-7AB6-444E-B2EF-78A60C0A55A1}"/>
              </a:ext>
            </a:extLst>
          </p:cNvPr>
          <p:cNvSpPr/>
          <p:nvPr/>
        </p:nvSpPr>
        <p:spPr>
          <a:xfrm>
            <a:off x="402656" y="3300343"/>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社会公益</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019158B-4BCD-4F9D-A4E8-7E79A56C079E}"/>
              </a:ext>
            </a:extLst>
          </p:cNvPr>
          <p:cNvSpPr/>
          <p:nvPr/>
        </p:nvSpPr>
        <p:spPr>
          <a:xfrm>
            <a:off x="402656" y="2790740"/>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教育就业</a:t>
            </a:r>
          </a:p>
        </p:txBody>
      </p:sp>
      <p:sp>
        <p:nvSpPr>
          <p:cNvPr id="10" name="矩形 9">
            <a:extLst>
              <a:ext uri="{FF2B5EF4-FFF2-40B4-BE49-F238E27FC236}">
                <a16:creationId xmlns:a16="http://schemas.microsoft.com/office/drawing/2014/main" id="{FBD25BD6-C634-4418-8149-B2640784B644}"/>
              </a:ext>
            </a:extLst>
          </p:cNvPr>
          <p:cNvSpPr/>
          <p:nvPr/>
        </p:nvSpPr>
        <p:spPr>
          <a:xfrm>
            <a:off x="402656" y="2279429"/>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文化娱乐</a:t>
            </a:r>
          </a:p>
        </p:txBody>
      </p:sp>
      <p:sp>
        <p:nvSpPr>
          <p:cNvPr id="11" name="矩形 10">
            <a:extLst>
              <a:ext uri="{FF2B5EF4-FFF2-40B4-BE49-F238E27FC236}">
                <a16:creationId xmlns:a16="http://schemas.microsoft.com/office/drawing/2014/main" id="{78B98B6E-EB29-4302-876F-1F46077289FC}"/>
              </a:ext>
            </a:extLst>
          </p:cNvPr>
          <p:cNvSpPr/>
          <p:nvPr/>
        </p:nvSpPr>
        <p:spPr>
          <a:xfrm>
            <a:off x="4733696" y="3866837"/>
            <a:ext cx="5392798"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基于区块链的食品、药品的防伪溯源应用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“粤港澳大湾区贸易金融区块链平台”</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多个行业的供应链金融区块链应用实践</a:t>
            </a:r>
          </a:p>
        </p:txBody>
      </p:sp>
      <p:cxnSp>
        <p:nvCxnSpPr>
          <p:cNvPr id="16" name="直接箭头连接符 15">
            <a:extLst>
              <a:ext uri="{FF2B5EF4-FFF2-40B4-BE49-F238E27FC236}">
                <a16:creationId xmlns:a16="http://schemas.microsoft.com/office/drawing/2014/main" id="{932643D1-796A-4D83-BAC2-996AD71E504B}"/>
              </a:ext>
            </a:extLst>
          </p:cNvPr>
          <p:cNvCxnSpPr>
            <a:cxnSpLocks/>
            <a:stCxn id="6" idx="3"/>
            <a:endCxn id="11" idx="1"/>
          </p:cNvCxnSpPr>
          <p:nvPr/>
        </p:nvCxnSpPr>
        <p:spPr>
          <a:xfrm>
            <a:off x="1741484" y="4511790"/>
            <a:ext cx="29922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6DF99458-AB4D-4C27-8096-62FA50DE6105}"/>
              </a:ext>
            </a:extLst>
          </p:cNvPr>
          <p:cNvGrpSpPr/>
          <p:nvPr/>
        </p:nvGrpSpPr>
        <p:grpSpPr>
          <a:xfrm>
            <a:off x="10746174" y="5596920"/>
            <a:ext cx="823454" cy="1023858"/>
            <a:chOff x="1668463" y="-2081213"/>
            <a:chExt cx="8858250" cy="11014076"/>
          </a:xfrm>
          <a:solidFill>
            <a:schemeClr val="accent2"/>
          </a:solidFill>
        </p:grpSpPr>
        <p:sp>
          <p:nvSpPr>
            <p:cNvPr id="28" name="Freeform 15">
              <a:extLst>
                <a:ext uri="{FF2B5EF4-FFF2-40B4-BE49-F238E27FC236}">
                  <a16:creationId xmlns:a16="http://schemas.microsoft.com/office/drawing/2014/main" id="{74C66AD9-91D0-4398-8254-9574440D2844}"/>
                </a:ext>
              </a:extLst>
            </p:cNvPr>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
              <a:extLst>
                <a:ext uri="{FF2B5EF4-FFF2-40B4-BE49-F238E27FC236}">
                  <a16:creationId xmlns:a16="http://schemas.microsoft.com/office/drawing/2014/main" id="{A9C38A10-C4C6-414D-B977-29A332263E30}"/>
                </a:ext>
              </a:extLst>
            </p:cNvPr>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7">
              <a:extLst>
                <a:ext uri="{FF2B5EF4-FFF2-40B4-BE49-F238E27FC236}">
                  <a16:creationId xmlns:a16="http://schemas.microsoft.com/office/drawing/2014/main" id="{FEDF924A-01B4-4384-AE2E-F05FFEC73503}"/>
                </a:ext>
              </a:extLst>
            </p:cNvPr>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8">
              <a:extLst>
                <a:ext uri="{FF2B5EF4-FFF2-40B4-BE49-F238E27FC236}">
                  <a16:creationId xmlns:a16="http://schemas.microsoft.com/office/drawing/2014/main" id="{C0ACA858-F695-4954-BEA3-5B0223A47CC1}"/>
                </a:ext>
              </a:extLst>
            </p:cNvPr>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026806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sp>
        <p:nvSpPr>
          <p:cNvPr id="59" name="矩形 58">
            <a:extLst>
              <a:ext uri="{FF2B5EF4-FFF2-40B4-BE49-F238E27FC236}">
                <a16:creationId xmlns:a16="http://schemas.microsoft.com/office/drawing/2014/main" id="{312EBBB0-BCE6-4A8E-B6DD-62BB2B934ACB}"/>
              </a:ext>
            </a:extLst>
          </p:cNvPr>
          <p:cNvSpPr/>
          <p:nvPr/>
        </p:nvSpPr>
        <p:spPr>
          <a:xfrm>
            <a:off x="634728" y="133382"/>
            <a:ext cx="1744039"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目前发展</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cxnSp>
        <p:nvCxnSpPr>
          <p:cNvPr id="60" name="直接连接符 59">
            <a:extLst>
              <a:ext uri="{FF2B5EF4-FFF2-40B4-BE49-F238E27FC236}">
                <a16:creationId xmlns:a16="http://schemas.microsoft.com/office/drawing/2014/main" id="{FC9FB5FF-2BC6-4449-8DC9-6A41A1C8C377}"/>
              </a:ext>
            </a:extLst>
          </p:cNvPr>
          <p:cNvCxnSpPr/>
          <p:nvPr/>
        </p:nvCxnSpPr>
        <p:spPr>
          <a:xfrm>
            <a:off x="1904162" y="245876"/>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A7F0AB8-A312-44E0-A453-96632C624FE2}"/>
              </a:ext>
            </a:extLst>
          </p:cNvPr>
          <p:cNvCxnSpPr>
            <a:cxnSpLocks/>
            <a:stCxn id="62" idx="3"/>
          </p:cNvCxnSpPr>
          <p:nvPr/>
        </p:nvCxnSpPr>
        <p:spPr>
          <a:xfrm flipV="1">
            <a:off x="3905154" y="330884"/>
            <a:ext cx="7252747" cy="15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794EFD2D-E074-4374-85EA-FDF4F93865BB}"/>
              </a:ext>
            </a:extLst>
          </p:cNvPr>
          <p:cNvSpPr txBox="1"/>
          <p:nvPr/>
        </p:nvSpPr>
        <p:spPr>
          <a:xfrm>
            <a:off x="2021371" y="161794"/>
            <a:ext cx="188378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development</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EF6E866-BDFD-4882-8449-333845D53585}"/>
              </a:ext>
            </a:extLst>
          </p:cNvPr>
          <p:cNvSpPr/>
          <p:nvPr/>
        </p:nvSpPr>
        <p:spPr>
          <a:xfrm>
            <a:off x="402656" y="1766039"/>
            <a:ext cx="1355324"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金融服务</a:t>
            </a:r>
            <a:endParaRPr lang="en-US" altLang="zh-CN"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CAFE8DE-D9FC-4331-9BE1-51D9C7F3CEB3}"/>
              </a:ext>
            </a:extLst>
          </p:cNvPr>
          <p:cNvSpPr/>
          <p:nvPr/>
        </p:nvSpPr>
        <p:spPr>
          <a:xfrm>
            <a:off x="402656" y="4327124"/>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供应链管理</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3259181-5D4F-4D30-8F55-10630F58088C}"/>
              </a:ext>
            </a:extLst>
          </p:cNvPr>
          <p:cNvSpPr/>
          <p:nvPr/>
        </p:nvSpPr>
        <p:spPr>
          <a:xfrm>
            <a:off x="402656" y="3811734"/>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智能制造</a:t>
            </a:r>
            <a:endParaRPr lang="en-US" altLang="zh-CN"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C0635B3-7AB6-444E-B2EF-78A60C0A55A1}"/>
              </a:ext>
            </a:extLst>
          </p:cNvPr>
          <p:cNvSpPr/>
          <p:nvPr/>
        </p:nvSpPr>
        <p:spPr>
          <a:xfrm>
            <a:off x="402656" y="3300343"/>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智慧城市</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019158B-4BCD-4F9D-A4E8-7E79A56C079E}"/>
              </a:ext>
            </a:extLst>
          </p:cNvPr>
          <p:cNvSpPr/>
          <p:nvPr/>
        </p:nvSpPr>
        <p:spPr>
          <a:xfrm>
            <a:off x="402656" y="2790740"/>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教育就业</a:t>
            </a:r>
          </a:p>
        </p:txBody>
      </p:sp>
      <p:sp>
        <p:nvSpPr>
          <p:cNvPr id="10" name="矩形 9">
            <a:extLst>
              <a:ext uri="{FF2B5EF4-FFF2-40B4-BE49-F238E27FC236}">
                <a16:creationId xmlns:a16="http://schemas.microsoft.com/office/drawing/2014/main" id="{FBD25BD6-C634-4418-8149-B2640784B644}"/>
              </a:ext>
            </a:extLst>
          </p:cNvPr>
          <p:cNvSpPr/>
          <p:nvPr/>
        </p:nvSpPr>
        <p:spPr>
          <a:xfrm>
            <a:off x="402656" y="2279429"/>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文化娱乐</a:t>
            </a:r>
          </a:p>
        </p:txBody>
      </p:sp>
      <p:sp>
        <p:nvSpPr>
          <p:cNvPr id="11" name="矩形 10">
            <a:extLst>
              <a:ext uri="{FF2B5EF4-FFF2-40B4-BE49-F238E27FC236}">
                <a16:creationId xmlns:a16="http://schemas.microsoft.com/office/drawing/2014/main" id="{78B98B6E-EB29-4302-876F-1F46077289FC}"/>
              </a:ext>
            </a:extLst>
          </p:cNvPr>
          <p:cNvSpPr/>
          <p:nvPr/>
        </p:nvSpPr>
        <p:spPr>
          <a:xfrm>
            <a:off x="3405161" y="2424558"/>
            <a:ext cx="2557894" cy="2120902"/>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用区块链数据防篡改、可追溯的特性，可以帮助打通政府各部门数据孤岛，为公众提供更加可信和有价值的服务。</a:t>
            </a:r>
          </a:p>
        </p:txBody>
      </p:sp>
      <p:cxnSp>
        <p:nvCxnSpPr>
          <p:cNvPr id="16" name="直接箭头连接符 15">
            <a:extLst>
              <a:ext uri="{FF2B5EF4-FFF2-40B4-BE49-F238E27FC236}">
                <a16:creationId xmlns:a16="http://schemas.microsoft.com/office/drawing/2014/main" id="{932643D1-796A-4D83-BAC2-996AD71E504B}"/>
              </a:ext>
            </a:extLst>
          </p:cNvPr>
          <p:cNvCxnSpPr>
            <a:cxnSpLocks/>
            <a:stCxn id="8" idx="3"/>
            <a:endCxn id="11" idx="1"/>
          </p:cNvCxnSpPr>
          <p:nvPr/>
        </p:nvCxnSpPr>
        <p:spPr>
          <a:xfrm>
            <a:off x="1510652" y="3485009"/>
            <a:ext cx="18945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2BF38087-E5C4-4A9E-B493-53C06CD5F6E7}"/>
              </a:ext>
            </a:extLst>
          </p:cNvPr>
          <p:cNvGrpSpPr/>
          <p:nvPr/>
        </p:nvGrpSpPr>
        <p:grpSpPr>
          <a:xfrm>
            <a:off x="10746174" y="5596920"/>
            <a:ext cx="823454" cy="1023858"/>
            <a:chOff x="1668463" y="-2081213"/>
            <a:chExt cx="8858250" cy="11014076"/>
          </a:xfrm>
          <a:solidFill>
            <a:schemeClr val="accent2"/>
          </a:solidFill>
        </p:grpSpPr>
        <p:sp>
          <p:nvSpPr>
            <p:cNvPr id="22" name="Freeform 15">
              <a:extLst>
                <a:ext uri="{FF2B5EF4-FFF2-40B4-BE49-F238E27FC236}">
                  <a16:creationId xmlns:a16="http://schemas.microsoft.com/office/drawing/2014/main" id="{5E2FF4F0-0D57-46CB-BC31-E30806967236}"/>
                </a:ext>
              </a:extLst>
            </p:cNvPr>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6">
              <a:extLst>
                <a:ext uri="{FF2B5EF4-FFF2-40B4-BE49-F238E27FC236}">
                  <a16:creationId xmlns:a16="http://schemas.microsoft.com/office/drawing/2014/main" id="{89CF1C1F-80FE-4684-BB34-C5BAED328B15}"/>
                </a:ext>
              </a:extLst>
            </p:cNvPr>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7">
              <a:extLst>
                <a:ext uri="{FF2B5EF4-FFF2-40B4-BE49-F238E27FC236}">
                  <a16:creationId xmlns:a16="http://schemas.microsoft.com/office/drawing/2014/main" id="{7455DDE1-1F0B-4098-AAC2-9AAF60CBAD0C}"/>
                </a:ext>
              </a:extLst>
            </p:cNvPr>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8">
              <a:extLst>
                <a:ext uri="{FF2B5EF4-FFF2-40B4-BE49-F238E27FC236}">
                  <a16:creationId xmlns:a16="http://schemas.microsoft.com/office/drawing/2014/main" id="{928ECC33-F6E2-402A-A480-849EA167928A}"/>
                </a:ext>
              </a:extLst>
            </p:cNvPr>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矩形 29">
            <a:extLst>
              <a:ext uri="{FF2B5EF4-FFF2-40B4-BE49-F238E27FC236}">
                <a16:creationId xmlns:a16="http://schemas.microsoft.com/office/drawing/2014/main" id="{DE13F018-3BF2-4A75-9055-7366D8BF3B4D}"/>
              </a:ext>
            </a:extLst>
          </p:cNvPr>
          <p:cNvSpPr/>
          <p:nvPr/>
        </p:nvSpPr>
        <p:spPr>
          <a:xfrm>
            <a:off x="7989548" y="1801310"/>
            <a:ext cx="2691800" cy="336739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通过区块链技术追踪联网汽车设备的各项参数，通过智能合约实现车辆保险条款自动追踪、车辆年检以及车辆自动理赔等，从而在汽车保险、车辆管理等领域实现模式创新</a:t>
            </a:r>
          </a:p>
        </p:txBody>
      </p:sp>
      <p:cxnSp>
        <p:nvCxnSpPr>
          <p:cNvPr id="35" name="直接箭头连接符 34">
            <a:extLst>
              <a:ext uri="{FF2B5EF4-FFF2-40B4-BE49-F238E27FC236}">
                <a16:creationId xmlns:a16="http://schemas.microsoft.com/office/drawing/2014/main" id="{FEE62A08-040A-457C-8FBE-C1350C11F22E}"/>
              </a:ext>
            </a:extLst>
          </p:cNvPr>
          <p:cNvCxnSpPr>
            <a:cxnSpLocks/>
            <a:stCxn id="11" idx="3"/>
            <a:endCxn id="30" idx="1"/>
          </p:cNvCxnSpPr>
          <p:nvPr/>
        </p:nvCxnSpPr>
        <p:spPr>
          <a:xfrm>
            <a:off x="5963055" y="3485009"/>
            <a:ext cx="202649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479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sp>
        <p:nvSpPr>
          <p:cNvPr id="59" name="矩形 58">
            <a:extLst>
              <a:ext uri="{FF2B5EF4-FFF2-40B4-BE49-F238E27FC236}">
                <a16:creationId xmlns:a16="http://schemas.microsoft.com/office/drawing/2014/main" id="{312EBBB0-BCE6-4A8E-B6DD-62BB2B934ACB}"/>
              </a:ext>
            </a:extLst>
          </p:cNvPr>
          <p:cNvSpPr/>
          <p:nvPr/>
        </p:nvSpPr>
        <p:spPr>
          <a:xfrm>
            <a:off x="634728" y="133382"/>
            <a:ext cx="1744039"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发展展望</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cxnSp>
        <p:nvCxnSpPr>
          <p:cNvPr id="60" name="直接连接符 59">
            <a:extLst>
              <a:ext uri="{FF2B5EF4-FFF2-40B4-BE49-F238E27FC236}">
                <a16:creationId xmlns:a16="http://schemas.microsoft.com/office/drawing/2014/main" id="{FC9FB5FF-2BC6-4449-8DC9-6A41A1C8C377}"/>
              </a:ext>
            </a:extLst>
          </p:cNvPr>
          <p:cNvCxnSpPr/>
          <p:nvPr/>
        </p:nvCxnSpPr>
        <p:spPr>
          <a:xfrm>
            <a:off x="1904162" y="245876"/>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A7F0AB8-A312-44E0-A453-96632C624FE2}"/>
              </a:ext>
            </a:extLst>
          </p:cNvPr>
          <p:cNvCxnSpPr>
            <a:cxnSpLocks/>
            <a:stCxn id="62" idx="3"/>
          </p:cNvCxnSpPr>
          <p:nvPr/>
        </p:nvCxnSpPr>
        <p:spPr>
          <a:xfrm flipV="1">
            <a:off x="3905154" y="330884"/>
            <a:ext cx="7252747" cy="15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794EFD2D-E074-4374-85EA-FDF4F93865BB}"/>
              </a:ext>
            </a:extLst>
          </p:cNvPr>
          <p:cNvSpPr txBox="1"/>
          <p:nvPr/>
        </p:nvSpPr>
        <p:spPr>
          <a:xfrm>
            <a:off x="2021371" y="161794"/>
            <a:ext cx="188378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future</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950F71C-BF0B-4380-ABD0-B217907B42F8}"/>
              </a:ext>
            </a:extLst>
          </p:cNvPr>
          <p:cNvSpPr/>
          <p:nvPr/>
        </p:nvSpPr>
        <p:spPr>
          <a:xfrm>
            <a:off x="169495" y="1598047"/>
            <a:ext cx="11902126" cy="397031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为一种新兴技术产业，区块链已经历多年的蓬勃发展，形成一定的发展基础，拥有广阔的发展前景。</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同时也应看到，区块链尚处于概念验证和技术发展阶段，技术、市场和管理还有很多不确定性，尚需时间进行技术验证和经验积累。缺乏大规模成功案例，各领域发展程度不均衡，在一些国民经济发展的关键领域，例如工业区块链，由于场景复杂、置换成本高等原因，目前区块链应用案例还较少。</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随着</a:t>
            </a:r>
            <a:r>
              <a:rPr lang="zh-CN" altLang="en-US" b="1" dirty="0">
                <a:latin typeface="微软雅黑" panose="020B0503020204020204" pitchFamily="34" charset="-122"/>
                <a:ea typeface="微软雅黑" panose="020B0503020204020204" pitchFamily="34" charset="-122"/>
              </a:rPr>
              <a:t>区块链3.0时代</a:t>
            </a:r>
            <a:r>
              <a:rPr lang="zh-CN" altLang="en-US" dirty="0">
                <a:latin typeface="微软雅黑" panose="020B0503020204020204" pitchFamily="34" charset="-122"/>
                <a:ea typeface="微软雅黑" panose="020B0503020204020204" pitchFamily="34" charset="-122"/>
              </a:rPr>
              <a:t>的到来，区块链将广泛应用于人类活动的规模协调，有望逐步发展成为</a:t>
            </a:r>
            <a:r>
              <a:rPr lang="zh-CN" altLang="en-US" b="1" dirty="0">
                <a:latin typeface="微软雅黑" panose="020B0503020204020204" pitchFamily="34" charset="-122"/>
                <a:ea typeface="微软雅黑" panose="020B0503020204020204" pitchFamily="34" charset="-122"/>
              </a:rPr>
              <a:t>数字经济基础设施之一</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全球主要国家政府对区块链的定位逐渐清晰，持续加快推动区块链未来随着产业的持续发展，各国政策有望进一步加强布局，全面推进区块链与实体经济的大范围结合，加快推动区块链产业规模发展壮大从全球来看，未来区块链产业竞争的关键将是尽快实现规模化应用或实现国民经济关键性领域的成功应用。未来一段时期内，通过标准化和产业服务体系建设提供强有力的发展支撑，不断提升整体竞争力，将是推动区块链产业发展的重要路径。</a:t>
            </a:r>
          </a:p>
        </p:txBody>
      </p:sp>
    </p:spTree>
    <p:extLst>
      <p:ext uri="{BB962C8B-B14F-4D97-AF65-F5344CB8AC3E}">
        <p14:creationId xmlns:p14="http://schemas.microsoft.com/office/powerpoint/2010/main" val="17243152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825886" y="2709527"/>
            <a:ext cx="4536000" cy="1380931"/>
            <a:chOff x="3825885" y="2756938"/>
            <a:chExt cx="4536000" cy="1380931"/>
          </a:xfrm>
        </p:grpSpPr>
        <p:sp>
          <p:nvSpPr>
            <p:cNvPr id="12" name="文本框 11"/>
            <p:cNvSpPr txBox="1"/>
            <p:nvPr/>
          </p:nvSpPr>
          <p:spPr>
            <a:xfrm>
              <a:off x="3944609" y="2904723"/>
              <a:ext cx="4302780"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p>
          </p:txBody>
        </p:sp>
        <p:sp>
          <p:nvSpPr>
            <p:cNvPr id="13" name="文本框 12"/>
            <p:cNvSpPr txBox="1"/>
            <p:nvPr/>
          </p:nvSpPr>
          <p:spPr>
            <a:xfrm>
              <a:off x="4343371" y="3668506"/>
              <a:ext cx="3505255" cy="276999"/>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4394" y="1156854"/>
            <a:ext cx="1138984" cy="1138984"/>
          </a:xfrm>
          <a:prstGeom prst="rect">
            <a:avLst/>
          </a:prstGeom>
        </p:spPr>
      </p:pic>
      <p:sp>
        <p:nvSpPr>
          <p:cNvPr id="3" name="矩形 2"/>
          <p:cNvSpPr/>
          <p:nvPr/>
        </p:nvSpPr>
        <p:spPr>
          <a:xfrm>
            <a:off x="5539888" y="2061156"/>
            <a:ext cx="1107996" cy="369332"/>
          </a:xfrm>
          <a:prstGeom prst="rect">
            <a:avLst/>
          </a:prstGeom>
          <a:solidFill>
            <a:schemeClr val="accent2"/>
          </a:solidFill>
        </p:spPr>
        <p:txBody>
          <a:bodyPr wrap="none">
            <a:spAutoFit/>
          </a:bodyPr>
          <a:lstStyle/>
          <a:p>
            <a:pPr lvl="0" algn="ctr"/>
            <a:r>
              <a:rPr lang="zh-CN" altLang="en-US" b="1" dirty="0">
                <a:solidFill>
                  <a:schemeClr val="bg1"/>
                </a:solidFill>
                <a:latin typeface="微软雅黑" panose="020B0503020204020204" pitchFamily="34" charset="-122"/>
                <a:ea typeface="微软雅黑" panose="020B0503020204020204" pitchFamily="34" charset="-122"/>
                <a:cs typeface="微软雅黑"/>
              </a:rPr>
              <a:t>感谢聆听</a:t>
            </a:r>
          </a:p>
        </p:txBody>
      </p:sp>
    </p:spTree>
    <p:extLst>
      <p:ext uri="{BB962C8B-B14F-4D97-AF65-F5344CB8AC3E}">
        <p14:creationId xmlns:p14="http://schemas.microsoft.com/office/powerpoint/2010/main" val="39974361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66531"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873324" y="2917146"/>
            <a:ext cx="2821523" cy="523220"/>
          </a:xfrm>
          <a:prstGeom prst="rect">
            <a:avLst/>
          </a:prstGeom>
        </p:spPr>
        <p:txBody>
          <a:bodyPr wrap="square" anchor="ctr">
            <a:spAutoFit/>
          </a:bodyPr>
          <a:lstStyle/>
          <a:p>
            <a:pPr lvl="0">
              <a:defRPr/>
            </a:pPr>
            <a:r>
              <a:rPr lang="zh-CN" altLang="en-US" sz="2800" b="1" dirty="0">
                <a:solidFill>
                  <a:schemeClr val="bg1"/>
                </a:solidFill>
                <a:latin typeface="微软雅黑" panose="020B0503020204020204" pitchFamily="34" charset="-122"/>
                <a:ea typeface="微软雅黑" panose="020B0503020204020204" pitchFamily="34" charset="-122"/>
              </a:rPr>
              <a:t>背景技术</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grpSp>
      <p:sp>
        <p:nvSpPr>
          <p:cNvPr id="82" name="矩形 81"/>
          <p:cNvSpPr/>
          <p:nvPr/>
        </p:nvSpPr>
        <p:spPr>
          <a:xfrm>
            <a:off x="1826983" y="4190579"/>
            <a:ext cx="5074513"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软件产品</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8" name="组合 137"/>
          <p:cNvGrpSpPr/>
          <p:nvPr/>
        </p:nvGrpSpPr>
        <p:grpSpPr>
          <a:xfrm>
            <a:off x="960387"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grpSp>
      <p:grpSp>
        <p:nvGrpSpPr>
          <p:cNvPr id="140" name="组合 139"/>
          <p:cNvGrpSpPr/>
          <p:nvPr/>
        </p:nvGrpSpPr>
        <p:grpSpPr>
          <a:xfrm>
            <a:off x="4694847" y="2825155"/>
            <a:ext cx="4616446" cy="721209"/>
            <a:chOff x="4694848" y="2825155"/>
            <a:chExt cx="4153836" cy="721209"/>
          </a:xfrm>
        </p:grpSpPr>
        <p:sp>
          <p:nvSpPr>
            <p:cNvPr id="88" name="矩形 87"/>
            <p:cNvSpPr/>
            <p:nvPr/>
          </p:nvSpPr>
          <p:spPr>
            <a:xfrm>
              <a:off x="5504810" y="2917273"/>
              <a:ext cx="3343874"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工作原理及技术框架</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grpSp>
      </p:grpSp>
      <p:grpSp>
        <p:nvGrpSpPr>
          <p:cNvPr id="141" name="组合 140"/>
          <p:cNvGrpSpPr/>
          <p:nvPr/>
        </p:nvGrpSpPr>
        <p:grpSpPr>
          <a:xfrm>
            <a:off x="4667191" y="4093975"/>
            <a:ext cx="2896647" cy="720000"/>
            <a:chOff x="4647692" y="4092189"/>
            <a:chExt cx="2896647" cy="720000"/>
          </a:xfrm>
        </p:grpSpPr>
        <p:sp>
          <p:nvSpPr>
            <p:cNvPr id="94" name="矩形 93"/>
            <p:cNvSpPr/>
            <p:nvPr/>
          </p:nvSpPr>
          <p:spPr>
            <a:xfrm>
              <a:off x="5625267" y="4155479"/>
              <a:ext cx="1919072"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目前发展</a:t>
              </a:r>
            </a:p>
          </p:txBody>
        </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grpSp>
      </p:grpSp>
      <p:grpSp>
        <p:nvGrpSpPr>
          <p:cNvPr id="142" name="组合 141"/>
          <p:cNvGrpSpPr/>
          <p:nvPr/>
        </p:nvGrpSpPr>
        <p:grpSpPr>
          <a:xfrm>
            <a:off x="9231895" y="2849689"/>
            <a:ext cx="3796981" cy="720000"/>
            <a:chOff x="8219838" y="2849689"/>
            <a:chExt cx="3796981" cy="720000"/>
          </a:xfrm>
        </p:grpSpPr>
        <p:sp>
          <p:nvSpPr>
            <p:cNvPr id="100" name="矩形 99"/>
            <p:cNvSpPr/>
            <p:nvPr/>
          </p:nvSpPr>
          <p:spPr>
            <a:xfrm>
              <a:off x="9151197" y="2917487"/>
              <a:ext cx="2865622"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先进代表</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29" name="组合 128"/>
            <p:cNvGrpSpPr/>
            <p:nvPr/>
          </p:nvGrpSpPr>
          <p:grpSpPr>
            <a:xfrm>
              <a:off x="8219838" y="2849689"/>
              <a:ext cx="822524" cy="720000"/>
              <a:chOff x="7915038" y="2929089"/>
              <a:chExt cx="822524" cy="720000"/>
            </a:xfrm>
          </p:grpSpPr>
          <p:sp>
            <p:nvSpPr>
              <p:cNvPr id="126" name="矩形 125"/>
              <p:cNvSpPr/>
              <p:nvPr/>
            </p:nvSpPr>
            <p:spPr>
              <a:xfrm>
                <a:off x="7966300" y="292908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矩形 97"/>
              <p:cNvSpPr/>
              <p:nvPr/>
            </p:nvSpPr>
            <p:spPr>
              <a:xfrm>
                <a:off x="7915038" y="293514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grpSp>
      </p:grpSp>
      <p:grpSp>
        <p:nvGrpSpPr>
          <p:cNvPr id="32" name="组合 31">
            <a:extLst>
              <a:ext uri="{FF2B5EF4-FFF2-40B4-BE49-F238E27FC236}">
                <a16:creationId xmlns:a16="http://schemas.microsoft.com/office/drawing/2014/main" id="{75D56DA5-5333-4F65-AC05-7D89AE4543FB}"/>
              </a:ext>
            </a:extLst>
          </p:cNvPr>
          <p:cNvGrpSpPr/>
          <p:nvPr/>
        </p:nvGrpSpPr>
        <p:grpSpPr>
          <a:xfrm>
            <a:off x="8353006" y="4058875"/>
            <a:ext cx="2896647" cy="720000"/>
            <a:chOff x="4647692" y="4092189"/>
            <a:chExt cx="2896647" cy="720000"/>
          </a:xfrm>
        </p:grpSpPr>
        <p:sp>
          <p:nvSpPr>
            <p:cNvPr id="33" name="矩形 32">
              <a:extLst>
                <a:ext uri="{FF2B5EF4-FFF2-40B4-BE49-F238E27FC236}">
                  <a16:creationId xmlns:a16="http://schemas.microsoft.com/office/drawing/2014/main" id="{AF23826C-DA7F-4FBD-9354-EAB5922AF779}"/>
                </a:ext>
              </a:extLst>
            </p:cNvPr>
            <p:cNvSpPr/>
            <p:nvPr/>
          </p:nvSpPr>
          <p:spPr>
            <a:xfrm>
              <a:off x="5625267" y="4155479"/>
              <a:ext cx="1919072"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未来展望</a:t>
              </a:r>
            </a:p>
          </p:txBody>
        </p:sp>
        <p:grpSp>
          <p:nvGrpSpPr>
            <p:cNvPr id="34" name="组合 33">
              <a:extLst>
                <a:ext uri="{FF2B5EF4-FFF2-40B4-BE49-F238E27FC236}">
                  <a16:creationId xmlns:a16="http://schemas.microsoft.com/office/drawing/2014/main" id="{7D3EAB91-8BE4-4A96-A2A9-5CD7C727756C}"/>
                </a:ext>
              </a:extLst>
            </p:cNvPr>
            <p:cNvGrpSpPr/>
            <p:nvPr/>
          </p:nvGrpSpPr>
          <p:grpSpPr>
            <a:xfrm>
              <a:off x="4647692" y="4092189"/>
              <a:ext cx="891717" cy="720000"/>
              <a:chOff x="4380992" y="4020050"/>
              <a:chExt cx="891717" cy="720000"/>
            </a:xfrm>
          </p:grpSpPr>
          <p:sp>
            <p:nvSpPr>
              <p:cNvPr id="35" name="矩形 34">
                <a:extLst>
                  <a:ext uri="{FF2B5EF4-FFF2-40B4-BE49-F238E27FC236}">
                    <a16:creationId xmlns:a16="http://schemas.microsoft.com/office/drawing/2014/main" id="{AB44D3E3-BA9A-4E11-A154-324209EE5D2A}"/>
                  </a:ext>
                </a:extLst>
              </p:cNvPr>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矩形 35">
                <a:extLst>
                  <a:ext uri="{FF2B5EF4-FFF2-40B4-BE49-F238E27FC236}">
                    <a16:creationId xmlns:a16="http://schemas.microsoft.com/office/drawing/2014/main" id="{2DB55C6A-EADA-4741-8D65-A437EDD66F19}"/>
                  </a:ext>
                </a:extLst>
              </p:cNvPr>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grpSp>
      </p:grpSp>
    </p:spTree>
    <p:extLst>
      <p:ext uri="{BB962C8B-B14F-4D97-AF65-F5344CB8AC3E}">
        <p14:creationId xmlns:p14="http://schemas.microsoft.com/office/powerpoint/2010/main" val="9043935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dirty="0">
                <a:latin typeface="微软雅黑" panose="020B0503020204020204" pitchFamily="34" charset="-122"/>
                <a:ea typeface="微软雅黑" panose="020B0503020204020204" pitchFamily="34" charset="-122"/>
                <a:cs typeface="微软雅黑"/>
              </a:rPr>
              <a:t>背景</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372354" cy="307777"/>
          </a:xfrm>
          <a:prstGeom prst="rect">
            <a:avLst/>
          </a:prstGeom>
        </p:spPr>
        <p:txBody>
          <a:bodyPr wrap="square">
            <a:spAutoFit/>
          </a:bodyPr>
          <a:lstStyle/>
          <a:p>
            <a:pPr lvl="0"/>
            <a:r>
              <a:rPr lang="en-US" altLang="zh-CN" sz="1400" kern="0" dirty="0">
                <a:latin typeface="微软雅黑" panose="020B0503020204020204" pitchFamily="34" charset="-122"/>
                <a:ea typeface="微软雅黑" panose="020B0503020204020204" pitchFamily="34" charset="-122"/>
              </a:rPr>
              <a:t>background</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86007" y="1612900"/>
            <a:ext cx="12005993" cy="3828679"/>
            <a:chOff x="186007" y="1612900"/>
            <a:chExt cx="12005993" cy="3828679"/>
          </a:xfrm>
        </p:grpSpPr>
        <p:grpSp>
          <p:nvGrpSpPr>
            <p:cNvPr id="31" name="组合 30"/>
            <p:cNvGrpSpPr/>
            <p:nvPr/>
          </p:nvGrpSpPr>
          <p:grpSpPr>
            <a:xfrm>
              <a:off x="186007" y="1612900"/>
              <a:ext cx="12005993" cy="2763387"/>
              <a:chOff x="714039" y="1612900"/>
              <a:chExt cx="11477961" cy="2681295"/>
            </a:xfrm>
          </p:grpSpPr>
          <p:grpSp>
            <p:nvGrpSpPr>
              <p:cNvPr id="66" name="组合 65"/>
              <p:cNvGrpSpPr/>
              <p:nvPr/>
            </p:nvGrpSpPr>
            <p:grpSpPr>
              <a:xfrm>
                <a:off x="1561058" y="3679597"/>
                <a:ext cx="10630942" cy="614598"/>
                <a:chOff x="1295860" y="3011613"/>
                <a:chExt cx="7848143" cy="453719"/>
              </a:xfrm>
            </p:grpSpPr>
            <p:cxnSp>
              <p:nvCxnSpPr>
                <p:cNvPr id="72" name="肘形连接符 71"/>
                <p:cNvCxnSpPr>
                  <a:stCxn id="70" idx="2"/>
                </p:cNvCxnSpPr>
                <p:nvPr/>
              </p:nvCxnSpPr>
              <p:spPr>
                <a:xfrm rot="16200000" flipH="1">
                  <a:off x="1522130" y="2907202"/>
                  <a:ext cx="331860" cy="7844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肘形连接符 72"/>
                <p:cNvCxnSpPr/>
                <p:nvPr/>
              </p:nvCxnSpPr>
              <p:spPr>
                <a:xfrm flipV="1">
                  <a:off x="2080261" y="3011613"/>
                  <a:ext cx="7063742" cy="453717"/>
                </a:xfrm>
                <a:prstGeom prst="bentConnector3">
                  <a:avLst>
                    <a:gd name="adj1" fmla="val -10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714039" y="1612900"/>
                <a:ext cx="1785690" cy="2231761"/>
                <a:chOff x="714039" y="1612900"/>
                <a:chExt cx="1785690" cy="2231761"/>
              </a:xfrm>
            </p:grpSpPr>
            <p:sp>
              <p:nvSpPr>
                <p:cNvPr id="68" name="任意多边形 67"/>
                <p:cNvSpPr/>
                <p:nvPr/>
              </p:nvSpPr>
              <p:spPr>
                <a:xfrm>
                  <a:off x="714039" y="1612900"/>
                  <a:ext cx="1785690" cy="1971484"/>
                </a:xfrm>
                <a:custGeom>
                  <a:avLst/>
                  <a:gdLst>
                    <a:gd name="connsiteX0" fmla="*/ 659130 w 1318260"/>
                    <a:gd name="connsiteY0" fmla="*/ 0 h 1455420"/>
                    <a:gd name="connsiteX1" fmla="*/ 1318260 w 1318260"/>
                    <a:gd name="connsiteY1" fmla="*/ 659130 h 1455420"/>
                    <a:gd name="connsiteX2" fmla="*/ 915693 w 1318260"/>
                    <a:gd name="connsiteY2" fmla="*/ 1266462 h 1455420"/>
                    <a:gd name="connsiteX3" fmla="*/ 901211 w 1318260"/>
                    <a:gd name="connsiteY3" fmla="*/ 1270958 h 1455420"/>
                    <a:gd name="connsiteX4" fmla="*/ 901211 w 1318260"/>
                    <a:gd name="connsiteY4" fmla="*/ 1455420 h 1455420"/>
                    <a:gd name="connsiteX5" fmla="*/ 356088 w 1318260"/>
                    <a:gd name="connsiteY5" fmla="*/ 1455420 h 1455420"/>
                    <a:gd name="connsiteX6" fmla="*/ 356088 w 1318260"/>
                    <a:gd name="connsiteY6" fmla="*/ 1241234 h 1455420"/>
                    <a:gd name="connsiteX7" fmla="*/ 290604 w 1318260"/>
                    <a:gd name="connsiteY7" fmla="*/ 1205691 h 1455420"/>
                    <a:gd name="connsiteX8" fmla="*/ 0 w 1318260"/>
                    <a:gd name="connsiteY8" fmla="*/ 659130 h 1455420"/>
                    <a:gd name="connsiteX9" fmla="*/ 659130 w 1318260"/>
                    <a:gd name="connsiteY9" fmla="*/ 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60" h="1455420">
                      <a:moveTo>
                        <a:pt x="659130" y="0"/>
                      </a:moveTo>
                      <a:cubicBezTo>
                        <a:pt x="1023157" y="0"/>
                        <a:pt x="1318260" y="295103"/>
                        <a:pt x="1318260" y="659130"/>
                      </a:cubicBezTo>
                      <a:cubicBezTo>
                        <a:pt x="1318260" y="932150"/>
                        <a:pt x="1152265" y="1166401"/>
                        <a:pt x="915693" y="1266462"/>
                      </a:cubicBezTo>
                      <a:lnTo>
                        <a:pt x="901211" y="1270958"/>
                      </a:lnTo>
                      <a:lnTo>
                        <a:pt x="901211" y="1455420"/>
                      </a:lnTo>
                      <a:lnTo>
                        <a:pt x="356088" y="1455420"/>
                      </a:lnTo>
                      <a:lnTo>
                        <a:pt x="356088" y="1241234"/>
                      </a:lnTo>
                      <a:lnTo>
                        <a:pt x="290604" y="1205691"/>
                      </a:lnTo>
                      <a:cubicBezTo>
                        <a:pt x="115275" y="1087240"/>
                        <a:pt x="0" y="886647"/>
                        <a:pt x="0" y="659130"/>
                      </a:cubicBezTo>
                      <a:cubicBezTo>
                        <a:pt x="0" y="295103"/>
                        <a:pt x="295103" y="0"/>
                        <a:pt x="659130" y="0"/>
                      </a:cubicBezTo>
                      <a:close/>
                    </a:path>
                  </a:pathLst>
                </a:cu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244087" y="3630832"/>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1244087" y="3795896"/>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244087" y="3711188"/>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 name="组合 32"/>
            <p:cNvGrpSpPr/>
            <p:nvPr/>
          </p:nvGrpSpPr>
          <p:grpSpPr>
            <a:xfrm>
              <a:off x="9401950" y="3285743"/>
              <a:ext cx="969613" cy="864000"/>
              <a:chOff x="7047115" y="3285743"/>
              <a:chExt cx="969613" cy="864000"/>
            </a:xfrm>
          </p:grpSpPr>
          <p:sp>
            <p:nvSpPr>
              <p:cNvPr id="62" name="椭圆 61"/>
              <p:cNvSpPr/>
              <p:nvPr/>
            </p:nvSpPr>
            <p:spPr>
              <a:xfrm>
                <a:off x="7103070" y="3285743"/>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矩形 62"/>
              <p:cNvSpPr/>
              <p:nvPr/>
            </p:nvSpPr>
            <p:spPr>
              <a:xfrm>
                <a:off x="7047115" y="3528259"/>
                <a:ext cx="969613"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0" dirty="0">
                    <a:ea typeface="微软雅黑" charset="0"/>
                  </a:rPr>
                  <a:t>3.0</a:t>
                </a:r>
                <a:r>
                  <a:rPr lang="zh-CN" altLang="en-US" b="1" kern="0" dirty="0">
                    <a:ea typeface="微软雅黑" charset="0"/>
                  </a:rPr>
                  <a:t>时代</a:t>
                </a:r>
                <a:endParaRPr lang="zh-CN" altLang="en-US" dirty="0">
                  <a:solidFill>
                    <a:schemeClr val="bg1"/>
                  </a:solidFill>
                </a:endParaRPr>
              </a:p>
            </p:txBody>
          </p:sp>
        </p:grpSp>
        <p:grpSp>
          <p:nvGrpSpPr>
            <p:cNvPr id="34" name="组合 33"/>
            <p:cNvGrpSpPr/>
            <p:nvPr/>
          </p:nvGrpSpPr>
          <p:grpSpPr>
            <a:xfrm>
              <a:off x="6033215" y="3247597"/>
              <a:ext cx="969613" cy="864000"/>
              <a:chOff x="9418069" y="3247597"/>
              <a:chExt cx="969613" cy="864000"/>
            </a:xfrm>
          </p:grpSpPr>
          <p:sp>
            <p:nvSpPr>
              <p:cNvPr id="60" name="椭圆 59"/>
              <p:cNvSpPr/>
              <p:nvPr/>
            </p:nvSpPr>
            <p:spPr>
              <a:xfrm>
                <a:off x="9474022"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61" name="矩形 60"/>
              <p:cNvSpPr/>
              <p:nvPr/>
            </p:nvSpPr>
            <p:spPr>
              <a:xfrm>
                <a:off x="9418069" y="3474738"/>
                <a:ext cx="969613"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0" dirty="0">
                    <a:ea typeface="微软雅黑" charset="0"/>
                  </a:rPr>
                  <a:t>2.0</a:t>
                </a:r>
                <a:r>
                  <a:rPr lang="zh-CN" altLang="en-US" b="1" kern="0" dirty="0">
                    <a:ea typeface="微软雅黑" charset="0"/>
                  </a:rPr>
                  <a:t>时代</a:t>
                </a:r>
                <a:endParaRPr lang="zh-CN" altLang="en-US" dirty="0">
                  <a:solidFill>
                    <a:schemeClr val="bg1"/>
                  </a:solidFill>
                </a:endParaRPr>
              </a:p>
            </p:txBody>
          </p:sp>
        </p:grpSp>
        <p:grpSp>
          <p:nvGrpSpPr>
            <p:cNvPr id="35" name="组合 34"/>
            <p:cNvGrpSpPr/>
            <p:nvPr/>
          </p:nvGrpSpPr>
          <p:grpSpPr>
            <a:xfrm>
              <a:off x="2679829" y="3247597"/>
              <a:ext cx="969613" cy="864000"/>
              <a:chOff x="10417404" y="3247597"/>
              <a:chExt cx="969613" cy="864000"/>
            </a:xfrm>
          </p:grpSpPr>
          <p:sp>
            <p:nvSpPr>
              <p:cNvPr id="58" name="椭圆 57"/>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矩形 58"/>
              <p:cNvSpPr/>
              <p:nvPr/>
            </p:nvSpPr>
            <p:spPr>
              <a:xfrm>
                <a:off x="10417404" y="3474738"/>
                <a:ext cx="969613"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0" dirty="0">
                    <a:ea typeface="微软雅黑" charset="0"/>
                  </a:rPr>
                  <a:t>1.0</a:t>
                </a:r>
                <a:r>
                  <a:rPr lang="zh-CN" altLang="en-US" b="1" kern="0" dirty="0">
                    <a:ea typeface="微软雅黑" charset="0"/>
                  </a:rPr>
                  <a:t>时代</a:t>
                </a:r>
                <a:endParaRPr lang="zh-CN" altLang="en-US" dirty="0">
                  <a:solidFill>
                    <a:schemeClr val="bg1"/>
                  </a:solidFill>
                </a:endParaRPr>
              </a:p>
            </p:txBody>
          </p:sp>
        </p:grpSp>
        <p:sp>
          <p:nvSpPr>
            <p:cNvPr id="38" name="矩形 37"/>
            <p:cNvSpPr/>
            <p:nvPr/>
          </p:nvSpPr>
          <p:spPr>
            <a:xfrm>
              <a:off x="7805826" y="4376284"/>
              <a:ext cx="4055615" cy="400110"/>
            </a:xfrm>
            <a:prstGeom prst="rect">
              <a:avLst/>
            </a:prstGeom>
          </p:spPr>
          <p:txBody>
            <a:bodyPr wrap="square">
              <a:spAutoFit/>
            </a:bodyPr>
            <a:lstStyle/>
            <a:p>
              <a:pPr algn="ctr"/>
              <a:r>
                <a:rPr lang="en-US" altLang="zh-CN" sz="2000" dirty="0">
                  <a:solidFill>
                    <a:schemeClr val="bg2">
                      <a:lumMod val="25000"/>
                    </a:schemeClr>
                  </a:solidFill>
                  <a:latin typeface="微软雅黑" pitchFamily="34" charset="-122"/>
                  <a:ea typeface="微软雅黑" pitchFamily="34" charset="-122"/>
                </a:rPr>
                <a:t>2020</a:t>
              </a:r>
              <a:r>
                <a:rPr lang="zh-CN" altLang="en-US" sz="2000" dirty="0">
                  <a:solidFill>
                    <a:schemeClr val="bg2">
                      <a:lumMod val="25000"/>
                    </a:schemeClr>
                  </a:solidFill>
                  <a:latin typeface="微软雅黑" pitchFamily="34" charset="-122"/>
                  <a:ea typeface="微软雅黑" pitchFamily="34" charset="-122"/>
                </a:rPr>
                <a:t>年</a:t>
              </a:r>
              <a:r>
                <a:rPr lang="en-US" altLang="zh-CN" sz="2000" dirty="0">
                  <a:solidFill>
                    <a:schemeClr val="bg2">
                      <a:lumMod val="25000"/>
                    </a:schemeClr>
                  </a:solidFill>
                  <a:latin typeface="微软雅黑" pitchFamily="34" charset="-122"/>
                  <a:ea typeface="微软雅黑" pitchFamily="34" charset="-122"/>
                </a:rPr>
                <a:t>Merck</a:t>
              </a:r>
              <a:r>
                <a:rPr lang="zh-CN" altLang="en-US" sz="2000" dirty="0">
                  <a:solidFill>
                    <a:schemeClr val="bg2">
                      <a:lumMod val="25000"/>
                    </a:schemeClr>
                  </a:solidFill>
                  <a:latin typeface="微软雅黑" pitchFamily="34" charset="-122"/>
                  <a:ea typeface="微软雅黑" pitchFamily="34" charset="-122"/>
                </a:rPr>
                <a:t>区块研报指出</a:t>
              </a:r>
              <a:r>
                <a:rPr lang="en-US" altLang="zh-CN" sz="2000" dirty="0">
                  <a:solidFill>
                    <a:schemeClr val="bg2">
                      <a:lumMod val="25000"/>
                    </a:schemeClr>
                  </a:solidFill>
                  <a:latin typeface="微软雅黑" pitchFamily="34" charset="-122"/>
                  <a:ea typeface="微软雅黑" pitchFamily="34" charset="-122"/>
                </a:rPr>
                <a:t>,</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8118645" y="4740233"/>
              <a:ext cx="3585774" cy="701346"/>
            </a:xfrm>
            <a:prstGeom prst="rect">
              <a:avLst/>
            </a:prstGeom>
            <a:ln>
              <a:noFill/>
              <a:prstDash val="dash"/>
            </a:ln>
          </p:spPr>
          <p:txBody>
            <a:bodyPr wrap="square">
              <a:spAutoFit/>
            </a:bodyPr>
            <a:lstStyle/>
            <a:p>
              <a:pPr algn="ctr" defTabSz="713232">
                <a:lnSpc>
                  <a:spcPct val="130000"/>
                </a:lnSpc>
              </a:pPr>
              <a:r>
                <a:rPr lang="zh-CN" altLang="en-US" sz="1600" dirty="0">
                  <a:solidFill>
                    <a:schemeClr val="bg2">
                      <a:lumMod val="25000"/>
                    </a:schemeClr>
                  </a:solidFill>
                  <a:latin typeface="微软雅黑" pitchFamily="34" charset="-122"/>
                  <a:ea typeface="微软雅黑" pitchFamily="34" charset="-122"/>
                </a:rPr>
                <a:t>以</a:t>
              </a:r>
              <a:r>
                <a:rPr lang="en-US" altLang="zh-CN" sz="1600" dirty="0" err="1">
                  <a:solidFill>
                    <a:schemeClr val="bg2">
                      <a:lumMod val="25000"/>
                    </a:schemeClr>
                  </a:solidFill>
                  <a:latin typeface="微软雅黑" pitchFamily="34" charset="-122"/>
                  <a:ea typeface="微软雅黑" pitchFamily="34" charset="-122"/>
                </a:rPr>
                <a:t>ETH,PhiC,EOS</a:t>
              </a:r>
              <a:r>
                <a:rPr lang="zh-CN" altLang="en-US" sz="1600" dirty="0">
                  <a:solidFill>
                    <a:schemeClr val="bg2">
                      <a:lumMod val="25000"/>
                    </a:schemeClr>
                  </a:solidFill>
                  <a:latin typeface="微软雅黑" pitchFamily="34" charset="-122"/>
                  <a:ea typeface="微软雅黑" pitchFamily="34" charset="-122"/>
                </a:rPr>
                <a:t>为代表的区块链</a:t>
              </a:r>
              <a:r>
                <a:rPr lang="en-US" altLang="zh-CN" sz="1600" dirty="0">
                  <a:solidFill>
                    <a:schemeClr val="bg2">
                      <a:lumMod val="25000"/>
                    </a:schemeClr>
                  </a:solidFill>
                  <a:latin typeface="微软雅黑" pitchFamily="34" charset="-122"/>
                  <a:ea typeface="微软雅黑" pitchFamily="34" charset="-122"/>
                </a:rPr>
                <a:t>3.0</a:t>
              </a:r>
              <a:r>
                <a:rPr lang="zh-CN" altLang="en-US" sz="1600" dirty="0">
                  <a:solidFill>
                    <a:schemeClr val="bg2">
                      <a:lumMod val="25000"/>
                    </a:schemeClr>
                  </a:solidFill>
                  <a:latin typeface="微软雅黑" pitchFamily="34" charset="-122"/>
                  <a:ea typeface="微软雅黑" pitchFamily="34" charset="-122"/>
                </a:rPr>
                <a:t>公链正在逐渐完善和落地生态</a:t>
              </a:r>
            </a:p>
          </p:txBody>
        </p:sp>
        <p:sp>
          <p:nvSpPr>
            <p:cNvPr id="41" name="矩形 40"/>
            <p:cNvSpPr/>
            <p:nvPr/>
          </p:nvSpPr>
          <p:spPr>
            <a:xfrm>
              <a:off x="1775245" y="4563327"/>
              <a:ext cx="2844457" cy="701346"/>
            </a:xfrm>
            <a:prstGeom prst="rect">
              <a:avLst/>
            </a:prstGeom>
            <a:ln>
              <a:noFill/>
              <a:prstDash val="dash"/>
            </a:ln>
          </p:spPr>
          <p:txBody>
            <a:bodyPr wrap="square">
              <a:spAutoFit/>
            </a:bodyPr>
            <a:lstStyle/>
            <a:p>
              <a:pPr algn="ctr" defTabSz="713232">
                <a:lnSpc>
                  <a:spcPct val="130000"/>
                </a:lnSpc>
              </a:pPr>
              <a:r>
                <a:rPr lang="zh-CN" altLang="en-US" sz="1600" dirty="0">
                  <a:solidFill>
                    <a:schemeClr val="bg2">
                      <a:lumMod val="25000"/>
                    </a:schemeClr>
                  </a:solidFill>
                  <a:latin typeface="微软雅黑" panose="020B0503020204020204" pitchFamily="34" charset="-122"/>
                  <a:ea typeface="微软雅黑" panose="020B0503020204020204" pitchFamily="34" charset="-122"/>
                </a:rPr>
                <a:t>比特币、莱特币等为代表的作为支付货币的第一代区块链</a:t>
              </a:r>
            </a:p>
          </p:txBody>
        </p:sp>
        <p:sp>
          <p:nvSpPr>
            <p:cNvPr id="42" name="矩形 41"/>
            <p:cNvSpPr/>
            <p:nvPr/>
          </p:nvSpPr>
          <p:spPr>
            <a:xfrm>
              <a:off x="4755014" y="1825526"/>
              <a:ext cx="3326940" cy="400110"/>
            </a:xfrm>
            <a:prstGeom prst="rect">
              <a:avLst/>
            </a:prstGeom>
          </p:spPr>
          <p:txBody>
            <a:bodyPr wrap="square">
              <a:spAutoFit/>
            </a:bodyPr>
            <a:lstStyle/>
            <a:p>
              <a:pPr algn="ctr"/>
              <a:r>
                <a:rPr lang="zh-CN" altLang="en-US" sz="2000" b="1" dirty="0">
                  <a:solidFill>
                    <a:schemeClr val="bg2">
                      <a:lumMod val="25000"/>
                    </a:schemeClr>
                  </a:solidFill>
                  <a:latin typeface="微软雅黑" pitchFamily="34" charset="-122"/>
                  <a:ea typeface="微软雅黑" pitchFamily="34" charset="-122"/>
                </a:rPr>
                <a:t>主要方向</a:t>
              </a:r>
              <a:endParaRPr lang="zh-CN" altLang="en-US" sz="2000" b="1" dirty="0">
                <a:solidFill>
                  <a:schemeClr val="bg2">
                    <a:lumMod val="25000"/>
                  </a:schemeClr>
                </a:solidFill>
              </a:endParaRPr>
            </a:p>
          </p:txBody>
        </p:sp>
        <p:sp>
          <p:nvSpPr>
            <p:cNvPr id="43" name="矩形 42"/>
            <p:cNvSpPr/>
            <p:nvPr/>
          </p:nvSpPr>
          <p:spPr>
            <a:xfrm>
              <a:off x="5067830" y="2210803"/>
              <a:ext cx="3118205" cy="1021433"/>
            </a:xfrm>
            <a:prstGeom prst="rect">
              <a:avLst/>
            </a:prstGeom>
            <a:ln>
              <a:noFill/>
              <a:prstDash val="dash"/>
            </a:ln>
          </p:spPr>
          <p:txBody>
            <a:bodyPr wrap="square">
              <a:spAutoFit/>
            </a:bodyPr>
            <a:lstStyle/>
            <a:p>
              <a:pPr marL="285750" indent="-285750" algn="ctr" defTabSz="713232">
                <a:lnSpc>
                  <a:spcPct val="130000"/>
                </a:lnSpc>
                <a:buFont typeface="Wingdings" panose="05000000000000000000" pitchFamily="2" charset="2"/>
                <a:buChar char="l"/>
              </a:pPr>
              <a:r>
                <a:rPr lang="zh-CN" altLang="en-US" sz="1600" dirty="0">
                  <a:solidFill>
                    <a:schemeClr val="bg2">
                      <a:lumMod val="25000"/>
                    </a:schemeClr>
                  </a:solidFill>
                  <a:latin typeface="微软雅黑" panose="020B0503020204020204" pitchFamily="34" charset="-122"/>
                  <a:ea typeface="微软雅黑" panose="020B0503020204020204" pitchFamily="34" charset="-122"/>
                </a:rPr>
                <a:t>具备图灵完备的智能合约</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gn="ctr" defTabSz="713232">
                <a:lnSpc>
                  <a:spcPct val="130000"/>
                </a:lnSpc>
                <a:buFont typeface="Wingdings" panose="05000000000000000000" pitchFamily="2" charset="2"/>
                <a:buChar char="l"/>
              </a:pPr>
              <a:r>
                <a:rPr lang="zh-CN" altLang="en-US" sz="1600" dirty="0">
                  <a:solidFill>
                    <a:schemeClr val="bg2">
                      <a:lumMod val="25000"/>
                    </a:schemeClr>
                  </a:solidFill>
                  <a:latin typeface="微软雅黑" panose="020B0503020204020204" pitchFamily="34" charset="-122"/>
                  <a:ea typeface="微软雅黑" panose="020B0503020204020204" pitchFamily="34" charset="-122"/>
                </a:rPr>
                <a:t>隐私加密保护</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gn="ctr" defTabSz="713232">
                <a:lnSpc>
                  <a:spcPct val="130000"/>
                </a:lnSpc>
                <a:buFont typeface="Wingdings" panose="05000000000000000000" pitchFamily="2" charset="2"/>
                <a:buChar char="l"/>
              </a:pPr>
              <a:r>
                <a:rPr lang="zh-CN" altLang="en-US" sz="1600" dirty="0">
                  <a:solidFill>
                    <a:schemeClr val="bg2">
                      <a:lumMod val="25000"/>
                    </a:schemeClr>
                  </a:solidFill>
                  <a:latin typeface="微软雅黑" panose="020B0503020204020204" pitchFamily="34" charset="-122"/>
                  <a:ea typeface="微软雅黑" panose="020B0503020204020204" pitchFamily="34" charset="-122"/>
                </a:rPr>
                <a:t>有向无环图</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DAG</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692273" y="1990593"/>
              <a:ext cx="774518" cy="959639"/>
              <a:chOff x="5894388" y="4665663"/>
              <a:chExt cx="903288" cy="1119187"/>
            </a:xfrm>
            <a:solidFill>
              <a:schemeClr val="accent2"/>
            </a:solidFill>
          </p:grpSpPr>
          <p:sp>
            <p:nvSpPr>
              <p:cNvPr id="45"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4" name="Freeform 22"/>
          <p:cNvSpPr>
            <a:spLocks noEditPoints="1"/>
          </p:cNvSpPr>
          <p:nvPr/>
        </p:nvSpPr>
        <p:spPr bwMode="auto">
          <a:xfrm>
            <a:off x="10867452" y="5678017"/>
            <a:ext cx="1025478" cy="1025478"/>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219268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85768" y="1627821"/>
            <a:ext cx="10001106" cy="1966009"/>
          </a:xfrm>
          <a:prstGeom prst="rect">
            <a:avLst/>
          </a:prstGeom>
          <a:solidFill>
            <a:schemeClr val="tx1">
              <a:alpha val="8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586F718-4128-4FC4-A52C-837CFA2F7E3B}"/>
              </a:ext>
            </a:extLst>
          </p:cNvPr>
          <p:cNvSpPr/>
          <p:nvPr/>
        </p:nvSpPr>
        <p:spPr>
          <a:xfrm>
            <a:off x="1236955" y="1690718"/>
            <a:ext cx="8528482" cy="1670778"/>
          </a:xfrm>
          <a:prstGeom prst="rect">
            <a:avLst/>
          </a:prstGeom>
        </p:spPr>
        <p:txBody>
          <a:bodyPr wrap="square">
            <a:spAutoFit/>
          </a:bodyPr>
          <a:lstStyle/>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区块链1.0是区块链技术的萌芽</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区块链2.0是区块链在金融,智能合约方向的技术落地</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200000"/>
              </a:lnSpc>
            </a:pPr>
            <a:r>
              <a:rPr lang="zh-CN" altLang="en-US" dirty="0">
                <a:solidFill>
                  <a:schemeClr val="bg1"/>
                </a:solidFill>
                <a:latin typeface="微软雅黑" panose="020B0503020204020204" pitchFamily="34" charset="-122"/>
                <a:ea typeface="微软雅黑" panose="020B0503020204020204" pitchFamily="34" charset="-122"/>
              </a:rPr>
              <a:t>区块链3.0是为了解决各行各业的互信问题与数据传递安全性的技术落地与实现。</a:t>
            </a:r>
          </a:p>
        </p:txBody>
      </p:sp>
      <p:sp>
        <p:nvSpPr>
          <p:cNvPr id="39" name="矩形 38">
            <a:extLst>
              <a:ext uri="{FF2B5EF4-FFF2-40B4-BE49-F238E27FC236}">
                <a16:creationId xmlns:a16="http://schemas.microsoft.com/office/drawing/2014/main" id="{4AF93E76-39C4-4890-B0EA-E4C5AE283803}"/>
              </a:ext>
            </a:extLst>
          </p:cNvPr>
          <p:cNvSpPr/>
          <p:nvPr/>
        </p:nvSpPr>
        <p:spPr>
          <a:xfrm>
            <a:off x="572920" y="161299"/>
            <a:ext cx="1260496" cy="400110"/>
          </a:xfrm>
          <a:prstGeom prst="rect">
            <a:avLst/>
          </a:prstGeom>
        </p:spPr>
        <p:txBody>
          <a:bodyPr wrap="square" anchor="ctr">
            <a:spAutoFit/>
          </a:bodyPr>
          <a:lstStyle/>
          <a:p>
            <a:pPr lvl="0"/>
            <a:r>
              <a:rPr lang="zh-CN" altLang="en-US" sz="2000" b="1" kern="0" dirty="0">
                <a:latin typeface="微软雅黑" panose="020B0503020204020204" pitchFamily="34" charset="-122"/>
                <a:ea typeface="微软雅黑" panose="020B0503020204020204" pitchFamily="34" charset="-122"/>
                <a:cs typeface="微软雅黑"/>
              </a:rPr>
              <a:t>背景</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40" name="矩形 39">
            <a:extLst>
              <a:ext uri="{FF2B5EF4-FFF2-40B4-BE49-F238E27FC236}">
                <a16:creationId xmlns:a16="http://schemas.microsoft.com/office/drawing/2014/main" id="{4915CABB-56C2-40C4-89E5-125C40B4A2D6}"/>
              </a:ext>
            </a:extLst>
          </p:cNvPr>
          <p:cNvSpPr/>
          <p:nvPr/>
        </p:nvSpPr>
        <p:spPr>
          <a:xfrm>
            <a:off x="1734830" y="207466"/>
            <a:ext cx="1372354" cy="307777"/>
          </a:xfrm>
          <a:prstGeom prst="rect">
            <a:avLst/>
          </a:prstGeom>
        </p:spPr>
        <p:txBody>
          <a:bodyPr wrap="square">
            <a:spAutoFit/>
          </a:bodyPr>
          <a:lstStyle/>
          <a:p>
            <a:pPr lvl="0"/>
            <a:r>
              <a:rPr lang="en-US" altLang="zh-CN" sz="1400" kern="0" dirty="0">
                <a:latin typeface="微软雅黑" panose="020B0503020204020204" pitchFamily="34" charset="-122"/>
                <a:ea typeface="微软雅黑" panose="020B0503020204020204" pitchFamily="34" charset="-122"/>
              </a:rPr>
              <a:t>background</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9912627E-B416-4F27-B432-4A211B240F7C}"/>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2" name="矩形 41">
            <a:extLst>
              <a:ext uri="{FF2B5EF4-FFF2-40B4-BE49-F238E27FC236}">
                <a16:creationId xmlns:a16="http://schemas.microsoft.com/office/drawing/2014/main" id="{E3330AAB-C3D7-43F4-B3A5-F64FD06ADE7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cxnSp>
        <p:nvCxnSpPr>
          <p:cNvPr id="43" name="直接连接符 42">
            <a:extLst>
              <a:ext uri="{FF2B5EF4-FFF2-40B4-BE49-F238E27FC236}">
                <a16:creationId xmlns:a16="http://schemas.microsoft.com/office/drawing/2014/main" id="{75A519A6-D7B7-41E3-828D-D2A38B43BF27}"/>
              </a:ext>
            </a:extLst>
          </p:cNvPr>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D37AC2C-88C7-41CB-9698-E19235EF5C9A}"/>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5" name="Freeform 22">
            <a:extLst>
              <a:ext uri="{FF2B5EF4-FFF2-40B4-BE49-F238E27FC236}">
                <a16:creationId xmlns:a16="http://schemas.microsoft.com/office/drawing/2014/main" id="{6ADE7C2D-824F-4D4C-8592-0D97163E7649}"/>
              </a:ext>
            </a:extLst>
          </p:cNvPr>
          <p:cNvSpPr>
            <a:spLocks noEditPoints="1"/>
          </p:cNvSpPr>
          <p:nvPr/>
        </p:nvSpPr>
        <p:spPr bwMode="auto">
          <a:xfrm>
            <a:off x="10867452" y="5678017"/>
            <a:ext cx="1025478" cy="1025478"/>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12268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4AF93E76-39C4-4890-B0EA-E4C5AE283803}"/>
              </a:ext>
            </a:extLst>
          </p:cNvPr>
          <p:cNvSpPr/>
          <p:nvPr/>
        </p:nvSpPr>
        <p:spPr>
          <a:xfrm>
            <a:off x="572920" y="161299"/>
            <a:ext cx="1260496" cy="400110"/>
          </a:xfrm>
          <a:prstGeom prst="rect">
            <a:avLst/>
          </a:prstGeom>
        </p:spPr>
        <p:txBody>
          <a:bodyPr wrap="square" anchor="ctr">
            <a:spAutoFit/>
          </a:bodyPr>
          <a:lstStyle/>
          <a:p>
            <a:pPr lvl="0"/>
            <a:r>
              <a:rPr lang="zh-CN" altLang="en-US" sz="2000" b="1" kern="0" dirty="0">
                <a:latin typeface="微软雅黑" panose="020B0503020204020204" pitchFamily="34" charset="-122"/>
                <a:ea typeface="微软雅黑" panose="020B0503020204020204" pitchFamily="34" charset="-122"/>
                <a:cs typeface="微软雅黑"/>
              </a:rPr>
              <a:t>核心机制</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40" name="矩形 39">
            <a:extLst>
              <a:ext uri="{FF2B5EF4-FFF2-40B4-BE49-F238E27FC236}">
                <a16:creationId xmlns:a16="http://schemas.microsoft.com/office/drawing/2014/main" id="{4915CABB-56C2-40C4-89E5-125C40B4A2D6}"/>
              </a:ext>
            </a:extLst>
          </p:cNvPr>
          <p:cNvSpPr/>
          <p:nvPr/>
        </p:nvSpPr>
        <p:spPr>
          <a:xfrm>
            <a:off x="1833416" y="158006"/>
            <a:ext cx="1372354" cy="400110"/>
          </a:xfrm>
          <a:prstGeom prst="rect">
            <a:avLst/>
          </a:prstGeom>
        </p:spPr>
        <p:txBody>
          <a:bodyPr wrap="square">
            <a:spAutoFit/>
          </a:bodyPr>
          <a:lstStyle/>
          <a:p>
            <a:pPr lvl="0"/>
            <a:r>
              <a:rPr lang="en-US" altLang="zh-CN" sz="2000" kern="0" dirty="0">
                <a:latin typeface="微软雅黑" panose="020B0503020204020204" pitchFamily="34" charset="-122"/>
                <a:ea typeface="微软雅黑" panose="020B0503020204020204" pitchFamily="34" charset="-122"/>
              </a:rPr>
              <a:t>core</a:t>
            </a:r>
            <a:endPar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9912627E-B416-4F27-B432-4A211B240F7C}"/>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E3330AAB-C3D7-43F4-B3A5-F64FD06ADE7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cxnSp>
        <p:nvCxnSpPr>
          <p:cNvPr id="43" name="直接连接符 42">
            <a:extLst>
              <a:ext uri="{FF2B5EF4-FFF2-40B4-BE49-F238E27FC236}">
                <a16:creationId xmlns:a16="http://schemas.microsoft.com/office/drawing/2014/main" id="{75A519A6-D7B7-41E3-828D-D2A38B43BF27}"/>
              </a:ext>
            </a:extLst>
          </p:cNvPr>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D37AC2C-88C7-41CB-9698-E19235EF5C9A}"/>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09163B3E-B4E0-45E4-BEFF-0A548F6D07A7}"/>
              </a:ext>
            </a:extLst>
          </p:cNvPr>
          <p:cNvSpPr/>
          <p:nvPr/>
        </p:nvSpPr>
        <p:spPr>
          <a:xfrm>
            <a:off x="2716301" y="2547889"/>
            <a:ext cx="1188187" cy="460485"/>
          </a:xfrm>
          <a:prstGeom prst="roundRect">
            <a:avLst/>
          </a:prstGeom>
          <a:no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区块链</a:t>
            </a:r>
            <a:endParaRPr lang="zh-CN" altLang="en-US"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5D855FCE-9506-4B7D-84E6-57ABA0088434}"/>
              </a:ext>
            </a:extLst>
          </p:cNvPr>
          <p:cNvSpPr/>
          <p:nvPr/>
        </p:nvSpPr>
        <p:spPr>
          <a:xfrm>
            <a:off x="710717" y="2547890"/>
            <a:ext cx="1188187" cy="460485"/>
          </a:xfrm>
          <a:prstGeom prst="roundRect">
            <a:avLst/>
          </a:prstGeom>
          <a:no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比特币</a:t>
            </a:r>
            <a:endParaRPr lang="zh-CN" altLang="en-US" dirty="0">
              <a:latin typeface="微软雅黑" panose="020B0503020204020204" pitchFamily="34" charset="-122"/>
              <a:ea typeface="微软雅黑" panose="020B0503020204020204" pitchFamily="34" charset="-122"/>
            </a:endParaRPr>
          </a:p>
        </p:txBody>
      </p:sp>
      <p:cxnSp>
        <p:nvCxnSpPr>
          <p:cNvPr id="10" name="直接箭头连接符 9">
            <a:extLst>
              <a:ext uri="{FF2B5EF4-FFF2-40B4-BE49-F238E27FC236}">
                <a16:creationId xmlns:a16="http://schemas.microsoft.com/office/drawing/2014/main" id="{AF5BC506-D3C7-4139-B677-1C0D4EEE606A}"/>
              </a:ext>
            </a:extLst>
          </p:cNvPr>
          <p:cNvCxnSpPr>
            <a:stCxn id="7" idx="1"/>
            <a:endCxn id="19" idx="3"/>
          </p:cNvCxnSpPr>
          <p:nvPr/>
        </p:nvCxnSpPr>
        <p:spPr>
          <a:xfrm flipH="1">
            <a:off x="1898904" y="2778132"/>
            <a:ext cx="8173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068572D-9AED-4D39-98B6-B27E9F029783}"/>
              </a:ext>
            </a:extLst>
          </p:cNvPr>
          <p:cNvCxnSpPr>
            <a:cxnSpLocks/>
            <a:stCxn id="19" idx="2"/>
            <a:endCxn id="32" idx="0"/>
          </p:cNvCxnSpPr>
          <p:nvPr/>
        </p:nvCxnSpPr>
        <p:spPr>
          <a:xfrm flipH="1">
            <a:off x="1304810" y="3008375"/>
            <a:ext cx="1" cy="9779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1C638CD-A82E-4A54-A947-59F9CE604D16}"/>
              </a:ext>
            </a:extLst>
          </p:cNvPr>
          <p:cNvCxnSpPr>
            <a:cxnSpLocks/>
            <a:stCxn id="32" idx="3"/>
            <a:endCxn id="7" idx="2"/>
          </p:cNvCxnSpPr>
          <p:nvPr/>
        </p:nvCxnSpPr>
        <p:spPr>
          <a:xfrm flipV="1">
            <a:off x="2121910" y="3008374"/>
            <a:ext cx="1188485" cy="12081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左大括号 20">
            <a:extLst>
              <a:ext uri="{FF2B5EF4-FFF2-40B4-BE49-F238E27FC236}">
                <a16:creationId xmlns:a16="http://schemas.microsoft.com/office/drawing/2014/main" id="{FF0B4165-5B41-49EE-A24B-D1A2C06C1588}"/>
              </a:ext>
            </a:extLst>
          </p:cNvPr>
          <p:cNvSpPr/>
          <p:nvPr/>
        </p:nvSpPr>
        <p:spPr>
          <a:xfrm>
            <a:off x="4127494" y="2046618"/>
            <a:ext cx="561825" cy="1450706"/>
          </a:xfrm>
          <a:prstGeom prst="leftBrace">
            <a:avLst>
              <a:gd name="adj1" fmla="val 1629"/>
              <a:gd name="adj2" fmla="val 5089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F6506EC7-4EB2-43EB-9064-AA48E42B467F}"/>
              </a:ext>
            </a:extLst>
          </p:cNvPr>
          <p:cNvSpPr/>
          <p:nvPr/>
        </p:nvSpPr>
        <p:spPr>
          <a:xfrm>
            <a:off x="4749319" y="1816375"/>
            <a:ext cx="2602457" cy="460485"/>
          </a:xfrm>
          <a:prstGeom prst="roundRect">
            <a:avLst/>
          </a:prstGeom>
          <a:no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以太坊（</a:t>
            </a:r>
            <a:r>
              <a:rPr lang="en-US" altLang="zh-CN" dirty="0">
                <a:solidFill>
                  <a:schemeClr val="tx1"/>
                </a:solidFill>
                <a:latin typeface="微软雅黑" panose="020B0503020204020204" pitchFamily="34" charset="-122"/>
                <a:ea typeface="微软雅黑" panose="020B0503020204020204" pitchFamily="34" charset="-122"/>
              </a:rPr>
              <a:t>Ethereum</a:t>
            </a:r>
            <a:r>
              <a:rPr lang="zh-CN" altLang="en-US" dirty="0">
                <a:solidFill>
                  <a:schemeClr val="tx1"/>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8EBB99F2-446A-4B58-8CAC-5822399DF2AB}"/>
              </a:ext>
            </a:extLst>
          </p:cNvPr>
          <p:cNvSpPr/>
          <p:nvPr/>
        </p:nvSpPr>
        <p:spPr>
          <a:xfrm>
            <a:off x="4781887" y="3317628"/>
            <a:ext cx="2972225" cy="460485"/>
          </a:xfrm>
          <a:prstGeom prst="roundRect">
            <a:avLst/>
          </a:prstGeom>
          <a:no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超级账本（</a:t>
            </a:r>
            <a:r>
              <a:rPr lang="en-US" altLang="zh-CN" dirty="0">
                <a:solidFill>
                  <a:schemeClr val="tx1"/>
                </a:solidFill>
                <a:latin typeface="微软雅黑" panose="020B0503020204020204" pitchFamily="34" charset="-122"/>
                <a:ea typeface="微软雅黑" panose="020B0503020204020204" pitchFamily="34" charset="-122"/>
              </a:rPr>
              <a:t>Hyperledger</a:t>
            </a:r>
            <a:r>
              <a:rPr lang="zh-CN" altLang="en-US" dirty="0">
                <a:solidFill>
                  <a:schemeClr val="tx1"/>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2" name="矩形: 圆角 31">
            <a:extLst>
              <a:ext uri="{FF2B5EF4-FFF2-40B4-BE49-F238E27FC236}">
                <a16:creationId xmlns:a16="http://schemas.microsoft.com/office/drawing/2014/main" id="{24DB3E30-8A34-46EA-96D7-4B9518ECB462}"/>
              </a:ext>
            </a:extLst>
          </p:cNvPr>
          <p:cNvSpPr/>
          <p:nvPr/>
        </p:nvSpPr>
        <p:spPr>
          <a:xfrm>
            <a:off x="487710" y="3986295"/>
            <a:ext cx="1634200" cy="460485"/>
          </a:xfrm>
          <a:prstGeom prst="roundRect">
            <a:avLst/>
          </a:prstGeom>
          <a:no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加密数字货币</a:t>
            </a:r>
            <a:endParaRPr lang="zh-CN" altLang="en-US" dirty="0">
              <a:latin typeface="微软雅黑" panose="020B0503020204020204" pitchFamily="34" charset="-122"/>
              <a:ea typeface="微软雅黑" panose="020B0503020204020204" pitchFamily="34" charset="-122"/>
            </a:endParaRPr>
          </a:p>
        </p:txBody>
      </p:sp>
      <p:sp>
        <p:nvSpPr>
          <p:cNvPr id="38" name="矩形: 圆角 37">
            <a:extLst>
              <a:ext uri="{FF2B5EF4-FFF2-40B4-BE49-F238E27FC236}">
                <a16:creationId xmlns:a16="http://schemas.microsoft.com/office/drawing/2014/main" id="{2969E977-2697-4E8D-B825-8419DB8A6F38}"/>
              </a:ext>
            </a:extLst>
          </p:cNvPr>
          <p:cNvSpPr/>
          <p:nvPr/>
        </p:nvSpPr>
        <p:spPr>
          <a:xfrm>
            <a:off x="8618500" y="1822474"/>
            <a:ext cx="1156435" cy="460485"/>
          </a:xfrm>
          <a:prstGeom prst="roundRect">
            <a:avLst/>
          </a:prstGeom>
          <a:no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公有链</a:t>
            </a:r>
          </a:p>
        </p:txBody>
      </p:sp>
      <p:cxnSp>
        <p:nvCxnSpPr>
          <p:cNvPr id="33" name="直接箭头连接符 32">
            <a:extLst>
              <a:ext uri="{FF2B5EF4-FFF2-40B4-BE49-F238E27FC236}">
                <a16:creationId xmlns:a16="http://schemas.microsoft.com/office/drawing/2014/main" id="{DED02863-9D18-4FEA-A40C-619B16C14151}"/>
              </a:ext>
            </a:extLst>
          </p:cNvPr>
          <p:cNvCxnSpPr>
            <a:cxnSpLocks/>
            <a:stCxn id="30" idx="3"/>
            <a:endCxn id="38" idx="1"/>
          </p:cNvCxnSpPr>
          <p:nvPr/>
        </p:nvCxnSpPr>
        <p:spPr>
          <a:xfrm>
            <a:off x="7351776" y="2046618"/>
            <a:ext cx="1266724" cy="6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6BE65C78-234B-4B50-97A8-837D070D3ABC}"/>
              </a:ext>
            </a:extLst>
          </p:cNvPr>
          <p:cNvSpPr/>
          <p:nvPr/>
        </p:nvSpPr>
        <p:spPr>
          <a:xfrm>
            <a:off x="8618500" y="3317628"/>
            <a:ext cx="1156435" cy="460485"/>
          </a:xfrm>
          <a:prstGeom prst="roundRect">
            <a:avLst/>
          </a:prstGeom>
          <a:no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联盟链</a:t>
            </a:r>
          </a:p>
        </p:txBody>
      </p:sp>
      <p:cxnSp>
        <p:nvCxnSpPr>
          <p:cNvPr id="46" name="直接箭头连接符 45">
            <a:extLst>
              <a:ext uri="{FF2B5EF4-FFF2-40B4-BE49-F238E27FC236}">
                <a16:creationId xmlns:a16="http://schemas.microsoft.com/office/drawing/2014/main" id="{4FFCC78B-067F-47BC-8146-3532301CD6F3}"/>
              </a:ext>
            </a:extLst>
          </p:cNvPr>
          <p:cNvCxnSpPr>
            <a:cxnSpLocks/>
            <a:stCxn id="31" idx="3"/>
            <a:endCxn id="45" idx="1"/>
          </p:cNvCxnSpPr>
          <p:nvPr/>
        </p:nvCxnSpPr>
        <p:spPr>
          <a:xfrm>
            <a:off x="7754112" y="3547871"/>
            <a:ext cx="8643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2CE69124-DB1C-4578-A825-563A116020D0}"/>
              </a:ext>
            </a:extLst>
          </p:cNvPr>
          <p:cNvSpPr txBox="1"/>
          <p:nvPr/>
        </p:nvSpPr>
        <p:spPr>
          <a:xfrm>
            <a:off x="7646810" y="1679730"/>
            <a:ext cx="67665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个人</a:t>
            </a:r>
          </a:p>
        </p:txBody>
      </p:sp>
      <p:sp>
        <p:nvSpPr>
          <p:cNvPr id="52" name="文本框 51">
            <a:extLst>
              <a:ext uri="{FF2B5EF4-FFF2-40B4-BE49-F238E27FC236}">
                <a16:creationId xmlns:a16="http://schemas.microsoft.com/office/drawing/2014/main" id="{A280A785-91D7-4B1A-A45D-556CE3D00360}"/>
              </a:ext>
            </a:extLst>
          </p:cNvPr>
          <p:cNvSpPr txBox="1"/>
          <p:nvPr/>
        </p:nvSpPr>
        <p:spPr>
          <a:xfrm>
            <a:off x="7847978" y="3200578"/>
            <a:ext cx="67665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组织</a:t>
            </a:r>
          </a:p>
        </p:txBody>
      </p:sp>
      <p:sp>
        <p:nvSpPr>
          <p:cNvPr id="53" name="矩形: 圆角 52">
            <a:extLst>
              <a:ext uri="{FF2B5EF4-FFF2-40B4-BE49-F238E27FC236}">
                <a16:creationId xmlns:a16="http://schemas.microsoft.com/office/drawing/2014/main" id="{20CB3EE0-C888-4AF0-B443-FFD10C49435A}"/>
              </a:ext>
            </a:extLst>
          </p:cNvPr>
          <p:cNvSpPr/>
          <p:nvPr/>
        </p:nvSpPr>
        <p:spPr>
          <a:xfrm>
            <a:off x="2604723" y="5077900"/>
            <a:ext cx="1411342" cy="460485"/>
          </a:xfrm>
          <a:prstGeom prst="roundRect">
            <a:avLst/>
          </a:prstGeom>
          <a:no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去中心化</a:t>
            </a:r>
            <a:endParaRPr lang="zh-CN" altLang="en-US" dirty="0">
              <a:latin typeface="微软雅黑" panose="020B0503020204020204" pitchFamily="34" charset="-122"/>
              <a:ea typeface="微软雅黑" panose="020B0503020204020204" pitchFamily="34" charset="-122"/>
            </a:endParaRPr>
          </a:p>
        </p:txBody>
      </p:sp>
      <p:cxnSp>
        <p:nvCxnSpPr>
          <p:cNvPr id="55" name="直接箭头连接符 54">
            <a:extLst>
              <a:ext uri="{FF2B5EF4-FFF2-40B4-BE49-F238E27FC236}">
                <a16:creationId xmlns:a16="http://schemas.microsoft.com/office/drawing/2014/main" id="{4CFE097B-A3FB-4874-A9AB-3BEF85F5FF8D}"/>
              </a:ext>
            </a:extLst>
          </p:cNvPr>
          <p:cNvCxnSpPr>
            <a:stCxn id="7" idx="2"/>
            <a:endCxn id="53" idx="0"/>
          </p:cNvCxnSpPr>
          <p:nvPr/>
        </p:nvCxnSpPr>
        <p:spPr>
          <a:xfrm flipH="1">
            <a:off x="3310394" y="3008374"/>
            <a:ext cx="1" cy="2069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C40B4795-7A15-4D00-8E1C-CA975709ABFB}"/>
              </a:ext>
            </a:extLst>
          </p:cNvPr>
          <p:cNvSpPr/>
          <p:nvPr/>
        </p:nvSpPr>
        <p:spPr>
          <a:xfrm>
            <a:off x="4498879" y="4446780"/>
            <a:ext cx="6768845" cy="170540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使用分布式机制对数据进行核查与存储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不存在中心化的设备硬件或管理机构</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任意节点的权利和义务都是均等的</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系统中的数据块由整个系统中具有维护功能的节点来共同维护</a:t>
            </a:r>
          </a:p>
        </p:txBody>
      </p:sp>
      <p:sp>
        <p:nvSpPr>
          <p:cNvPr id="59" name="左大括号 58">
            <a:extLst>
              <a:ext uri="{FF2B5EF4-FFF2-40B4-BE49-F238E27FC236}">
                <a16:creationId xmlns:a16="http://schemas.microsoft.com/office/drawing/2014/main" id="{FC4469BF-3E56-4A6E-9A97-26CB247F3B44}"/>
              </a:ext>
            </a:extLst>
          </p:cNvPr>
          <p:cNvSpPr/>
          <p:nvPr/>
        </p:nvSpPr>
        <p:spPr>
          <a:xfrm>
            <a:off x="4127494" y="4709160"/>
            <a:ext cx="369453" cy="1262714"/>
          </a:xfrm>
          <a:prstGeom prst="leftBrace">
            <a:avLst>
              <a:gd name="adj1" fmla="val 8333"/>
              <a:gd name="adj2" fmla="val 4773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6435E4F3-6C87-409F-A27D-C4C7EC569BDB}"/>
              </a:ext>
            </a:extLst>
          </p:cNvPr>
          <p:cNvSpPr txBox="1"/>
          <p:nvPr/>
        </p:nvSpPr>
        <p:spPr>
          <a:xfrm>
            <a:off x="1537997" y="3273441"/>
            <a:ext cx="118848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本质应用</a:t>
            </a:r>
          </a:p>
        </p:txBody>
      </p:sp>
    </p:spTree>
    <p:extLst>
      <p:ext uri="{BB962C8B-B14F-4D97-AF65-F5344CB8AC3E}">
        <p14:creationId xmlns:p14="http://schemas.microsoft.com/office/powerpoint/2010/main" val="2297985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4AF93E76-39C4-4890-B0EA-E4C5AE283803}"/>
              </a:ext>
            </a:extLst>
          </p:cNvPr>
          <p:cNvSpPr/>
          <p:nvPr/>
        </p:nvSpPr>
        <p:spPr>
          <a:xfrm>
            <a:off x="572920" y="161299"/>
            <a:ext cx="1260496" cy="400110"/>
          </a:xfrm>
          <a:prstGeom prst="rect">
            <a:avLst/>
          </a:prstGeom>
        </p:spPr>
        <p:txBody>
          <a:bodyPr wrap="square" anchor="ctr">
            <a:spAutoFit/>
          </a:bodyPr>
          <a:lstStyle/>
          <a:p>
            <a:pPr lvl="0"/>
            <a:r>
              <a:rPr lang="zh-CN" altLang="en-US" sz="2000" b="1" kern="0" dirty="0">
                <a:latin typeface="微软雅黑" panose="020B0503020204020204" pitchFamily="34" charset="-122"/>
                <a:ea typeface="微软雅黑" panose="020B0503020204020204" pitchFamily="34" charset="-122"/>
                <a:cs typeface="微软雅黑"/>
              </a:rPr>
              <a:t>原理框架</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40" name="矩形 39">
            <a:extLst>
              <a:ext uri="{FF2B5EF4-FFF2-40B4-BE49-F238E27FC236}">
                <a16:creationId xmlns:a16="http://schemas.microsoft.com/office/drawing/2014/main" id="{4915CABB-56C2-40C4-89E5-125C40B4A2D6}"/>
              </a:ext>
            </a:extLst>
          </p:cNvPr>
          <p:cNvSpPr/>
          <p:nvPr/>
        </p:nvSpPr>
        <p:spPr>
          <a:xfrm>
            <a:off x="1861991" y="192148"/>
            <a:ext cx="1372354" cy="338554"/>
          </a:xfrm>
          <a:prstGeom prst="rect">
            <a:avLst/>
          </a:prstGeom>
        </p:spPr>
        <p:txBody>
          <a:bodyPr wrap="square">
            <a:spAutoFit/>
          </a:bodyPr>
          <a:lstStyle/>
          <a:p>
            <a:pPr lvl="0"/>
            <a:r>
              <a:rPr lang="zh-CN" altLang="en-US" sz="1600" kern="0" dirty="0">
                <a:latin typeface="微软雅黑" panose="020B0503020204020204" pitchFamily="34" charset="-122"/>
                <a:ea typeface="微软雅黑" panose="020B0503020204020204" pitchFamily="34" charset="-122"/>
              </a:rPr>
              <a:t>工作原理</a:t>
            </a:r>
            <a:endParaRPr kumimoji="0" lang="en-US" altLang="zh-CN" sz="16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9912627E-B416-4F27-B432-4A211B240F7C}"/>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E3330AAB-C3D7-43F4-B3A5-F64FD06ADE7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43" name="直接连接符 42">
            <a:extLst>
              <a:ext uri="{FF2B5EF4-FFF2-40B4-BE49-F238E27FC236}">
                <a16:creationId xmlns:a16="http://schemas.microsoft.com/office/drawing/2014/main" id="{75A519A6-D7B7-41E3-828D-D2A38B43BF27}"/>
              </a:ext>
            </a:extLst>
          </p:cNvPr>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D37AC2C-88C7-41CB-9698-E19235EF5C9A}"/>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1" name="组合 60">
            <a:extLst>
              <a:ext uri="{FF2B5EF4-FFF2-40B4-BE49-F238E27FC236}">
                <a16:creationId xmlns:a16="http://schemas.microsoft.com/office/drawing/2014/main" id="{455DC949-6933-467E-BAE9-E228A858CAA1}"/>
              </a:ext>
            </a:extLst>
          </p:cNvPr>
          <p:cNvGrpSpPr/>
          <p:nvPr/>
        </p:nvGrpSpPr>
        <p:grpSpPr>
          <a:xfrm>
            <a:off x="11074556" y="5833403"/>
            <a:ext cx="1042602" cy="1024597"/>
            <a:chOff x="2452688" y="-266700"/>
            <a:chExt cx="7721600" cy="7588251"/>
          </a:xfrm>
          <a:solidFill>
            <a:schemeClr val="accent2"/>
          </a:solidFill>
        </p:grpSpPr>
        <p:sp>
          <p:nvSpPr>
            <p:cNvPr id="62" name="Freeform 5">
              <a:extLst>
                <a:ext uri="{FF2B5EF4-FFF2-40B4-BE49-F238E27FC236}">
                  <a16:creationId xmlns:a16="http://schemas.microsoft.com/office/drawing/2014/main" id="{743B12E3-095F-4639-B30A-11BA4FF735FE}"/>
                </a:ext>
              </a:extLst>
            </p:cNvPr>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6">
              <a:extLst>
                <a:ext uri="{FF2B5EF4-FFF2-40B4-BE49-F238E27FC236}">
                  <a16:creationId xmlns:a16="http://schemas.microsoft.com/office/drawing/2014/main" id="{6130D1AC-E474-4CB5-9BE7-C09B1308E4BA}"/>
                </a:ext>
              </a:extLst>
            </p:cNvPr>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7">
              <a:extLst>
                <a:ext uri="{FF2B5EF4-FFF2-40B4-BE49-F238E27FC236}">
                  <a16:creationId xmlns:a16="http://schemas.microsoft.com/office/drawing/2014/main" id="{82F90BEE-37A9-46AE-A4F4-D50F527C2C8E}"/>
                </a:ext>
              </a:extLst>
            </p:cNvPr>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 name="文本框 3">
            <a:extLst>
              <a:ext uri="{FF2B5EF4-FFF2-40B4-BE49-F238E27FC236}">
                <a16:creationId xmlns:a16="http://schemas.microsoft.com/office/drawing/2014/main" id="{A85BA5B2-E593-464C-A99D-09156312B5C5}"/>
              </a:ext>
            </a:extLst>
          </p:cNvPr>
          <p:cNvSpPr txBox="1"/>
          <p:nvPr/>
        </p:nvSpPr>
        <p:spPr>
          <a:xfrm>
            <a:off x="1269955" y="2169880"/>
            <a:ext cx="10847203" cy="2782941"/>
          </a:xfrm>
          <a:prstGeom prst="rect">
            <a:avLst/>
          </a:prstGeom>
          <a:noFill/>
        </p:spPr>
        <p:txBody>
          <a:bodyPr wrap="square" rtlCol="0">
            <a:spAutoFit/>
          </a:bodyPr>
          <a:lstStyle/>
          <a:p>
            <a:pPr lvl="0" eaLnBrk="0" fontAlgn="base" hangingPunct="0">
              <a:lnSpc>
                <a:spcPct val="200000"/>
              </a:lnSpc>
              <a:spcBef>
                <a:spcPct val="0"/>
              </a:spcBef>
              <a:spcAft>
                <a:spcPct val="0"/>
              </a:spcAft>
              <a:buFontTx/>
              <a:buChar char="•"/>
            </a:pPr>
            <a:r>
              <a:rPr lang="zh-CN" altLang="zh-CN" dirty="0">
                <a:solidFill>
                  <a:srgbClr val="333333"/>
                </a:solidFill>
                <a:latin typeface="微软雅黑" panose="020B0503020204020204" pitchFamily="34" charset="-122"/>
                <a:ea typeface="微软雅黑" panose="020B0503020204020204" pitchFamily="34" charset="-122"/>
              </a:rPr>
              <a:t>节点构造新的交易,并将新的交易向全网进行广播。</a:t>
            </a:r>
          </a:p>
          <a:p>
            <a:pPr lvl="0" eaLnBrk="0" fontAlgn="base" hangingPunct="0">
              <a:lnSpc>
                <a:spcPct val="200000"/>
              </a:lnSpc>
              <a:spcBef>
                <a:spcPct val="0"/>
              </a:spcBef>
              <a:spcAft>
                <a:spcPct val="0"/>
              </a:spcAft>
              <a:buFontTx/>
              <a:buChar char="•"/>
            </a:pPr>
            <a:r>
              <a:rPr lang="zh-CN" altLang="zh-CN" dirty="0">
                <a:solidFill>
                  <a:srgbClr val="333333"/>
                </a:solidFill>
                <a:latin typeface="微软雅黑" panose="020B0503020204020204" pitchFamily="34" charset="-122"/>
                <a:ea typeface="微软雅黑" panose="020B0503020204020204" pitchFamily="34" charset="-122"/>
              </a:rPr>
              <a:t>接收节点对收到的交易进行检验,判断交易是否合法,若合法,则将交易纳入一个新区块中。</a:t>
            </a:r>
          </a:p>
          <a:p>
            <a:pPr lvl="0" eaLnBrk="0" fontAlgn="base" hangingPunct="0">
              <a:lnSpc>
                <a:spcPct val="200000"/>
              </a:lnSpc>
              <a:spcBef>
                <a:spcPct val="0"/>
              </a:spcBef>
              <a:spcAft>
                <a:spcPct val="0"/>
              </a:spcAft>
              <a:buFontTx/>
              <a:buChar char="•"/>
            </a:pPr>
            <a:r>
              <a:rPr lang="zh-CN" altLang="zh-CN" dirty="0">
                <a:solidFill>
                  <a:srgbClr val="333333"/>
                </a:solidFill>
                <a:latin typeface="微软雅黑" panose="020B0503020204020204" pitchFamily="34" charset="-122"/>
                <a:ea typeface="微软雅黑" panose="020B0503020204020204" pitchFamily="34" charset="-122"/>
              </a:rPr>
              <a:t>全网所有矿工节点(网络中具有对交易打包和验证能力的节点)对上述区块执行共识算法,选取打包节点。</a:t>
            </a:r>
          </a:p>
          <a:p>
            <a:pPr lvl="0" eaLnBrk="0" fontAlgn="base" hangingPunct="0">
              <a:lnSpc>
                <a:spcPct val="200000"/>
              </a:lnSpc>
              <a:spcBef>
                <a:spcPct val="0"/>
              </a:spcBef>
              <a:spcAft>
                <a:spcPct val="0"/>
              </a:spcAft>
              <a:buFontTx/>
              <a:buChar char="•"/>
            </a:pPr>
            <a:r>
              <a:rPr lang="zh-CN" altLang="zh-CN" dirty="0">
                <a:solidFill>
                  <a:srgbClr val="333333"/>
                </a:solidFill>
                <a:latin typeface="微软雅黑" panose="020B0503020204020204" pitchFamily="34" charset="-122"/>
                <a:ea typeface="微软雅黑" panose="020B0503020204020204" pitchFamily="34" charset="-122"/>
              </a:rPr>
              <a:t>该节点通过共识算法将其打包的新区块进行全网广播。</a:t>
            </a:r>
          </a:p>
          <a:p>
            <a:pPr lvl="0" eaLnBrk="0" fontAlgn="base" hangingPunct="0">
              <a:lnSpc>
                <a:spcPct val="200000"/>
              </a:lnSpc>
              <a:spcBef>
                <a:spcPct val="0"/>
              </a:spcBef>
              <a:spcAft>
                <a:spcPct val="0"/>
              </a:spcAft>
              <a:buFontTx/>
              <a:buChar char="•"/>
            </a:pPr>
            <a:r>
              <a:rPr lang="zh-CN" altLang="zh-CN" dirty="0">
                <a:solidFill>
                  <a:srgbClr val="333333"/>
                </a:solidFill>
                <a:latin typeface="微软雅黑" panose="020B0503020204020204" pitchFamily="34" charset="-122"/>
                <a:ea typeface="微软雅黑" panose="020B0503020204020204" pitchFamily="34" charset="-122"/>
              </a:rPr>
              <a:t>其他节点通过校验打包节点的区块,经过数次确认后,将该区块追加到区块链中。</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7866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4AF93E76-39C4-4890-B0EA-E4C5AE283803}"/>
              </a:ext>
            </a:extLst>
          </p:cNvPr>
          <p:cNvSpPr/>
          <p:nvPr/>
        </p:nvSpPr>
        <p:spPr>
          <a:xfrm>
            <a:off x="572920" y="161299"/>
            <a:ext cx="1260496" cy="400110"/>
          </a:xfrm>
          <a:prstGeom prst="rect">
            <a:avLst/>
          </a:prstGeom>
        </p:spPr>
        <p:txBody>
          <a:bodyPr wrap="square" anchor="ctr">
            <a:spAutoFit/>
          </a:bodyPr>
          <a:lstStyle/>
          <a:p>
            <a:pPr lvl="0"/>
            <a:r>
              <a:rPr lang="zh-CN" altLang="en-US" sz="2000" b="1" kern="0" dirty="0">
                <a:latin typeface="微软雅黑" panose="020B0503020204020204" pitchFamily="34" charset="-122"/>
                <a:ea typeface="微软雅黑" panose="020B0503020204020204" pitchFamily="34" charset="-122"/>
                <a:cs typeface="微软雅黑"/>
              </a:rPr>
              <a:t>原理框架</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40" name="矩形 39">
            <a:extLst>
              <a:ext uri="{FF2B5EF4-FFF2-40B4-BE49-F238E27FC236}">
                <a16:creationId xmlns:a16="http://schemas.microsoft.com/office/drawing/2014/main" id="{4915CABB-56C2-40C4-89E5-125C40B4A2D6}"/>
              </a:ext>
            </a:extLst>
          </p:cNvPr>
          <p:cNvSpPr/>
          <p:nvPr/>
        </p:nvSpPr>
        <p:spPr>
          <a:xfrm>
            <a:off x="1861991" y="192148"/>
            <a:ext cx="1372354" cy="338554"/>
          </a:xfrm>
          <a:prstGeom prst="rect">
            <a:avLst/>
          </a:prstGeom>
        </p:spPr>
        <p:txBody>
          <a:bodyPr wrap="square">
            <a:spAutoFit/>
          </a:bodyPr>
          <a:lstStyle/>
          <a:p>
            <a:pPr lvl="0"/>
            <a:r>
              <a:rPr lang="zh-CN" altLang="en-US" sz="1600" kern="0" dirty="0">
                <a:latin typeface="微软雅黑" panose="020B0503020204020204" pitchFamily="34" charset="-122"/>
                <a:ea typeface="微软雅黑" panose="020B0503020204020204" pitchFamily="34" charset="-122"/>
              </a:rPr>
              <a:t>数据结构</a:t>
            </a:r>
            <a:endParaRPr kumimoji="0" lang="en-US" altLang="zh-CN" sz="16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9912627E-B416-4F27-B432-4A211B240F7C}"/>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E3330AAB-C3D7-43F4-B3A5-F64FD06ADE7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43" name="直接连接符 42">
            <a:extLst>
              <a:ext uri="{FF2B5EF4-FFF2-40B4-BE49-F238E27FC236}">
                <a16:creationId xmlns:a16="http://schemas.microsoft.com/office/drawing/2014/main" id="{75A519A6-D7B7-41E3-828D-D2A38B43BF27}"/>
              </a:ext>
            </a:extLst>
          </p:cNvPr>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D37AC2C-88C7-41CB-9698-E19235EF5C9A}"/>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7FC6F30-A806-40B6-9EE8-1FEB07F0E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678" y="1226914"/>
            <a:ext cx="6813906" cy="2675178"/>
          </a:xfrm>
          <a:prstGeom prst="rect">
            <a:avLst/>
          </a:prstGeom>
        </p:spPr>
      </p:pic>
      <p:sp>
        <p:nvSpPr>
          <p:cNvPr id="5" name="矩形 4">
            <a:extLst>
              <a:ext uri="{FF2B5EF4-FFF2-40B4-BE49-F238E27FC236}">
                <a16:creationId xmlns:a16="http://schemas.microsoft.com/office/drawing/2014/main" id="{E2B65076-F973-4781-A67E-C5D740FCA3C5}"/>
              </a:ext>
            </a:extLst>
          </p:cNvPr>
          <p:cNvSpPr/>
          <p:nvPr/>
        </p:nvSpPr>
        <p:spPr>
          <a:xfrm>
            <a:off x="790041" y="4375744"/>
            <a:ext cx="10235955" cy="2120902"/>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比特币中的交易被组织成为默克尔树结构交易均被存储在默克尔树的叶子节点上,通过两两合并哈希直至得到根节点。根节点的哈希值作为一个区块头的元素,除此之外,区块头还包括时间戳,Nonce和前一区块哈希值等。Nonce是矿工完成工作量证明算法时的输入,也是矿工获取奖励的凭证。区块头包含前一区块的哈希值,使得每一个区块逻辑上以链的方式串联起来。默克尔树结构可使得在仅有部分节点的情况下,快速验证交易的有效性,并大幅减少节点的存储空间。</a:t>
            </a:r>
          </a:p>
        </p:txBody>
      </p:sp>
    </p:spTree>
    <p:extLst>
      <p:ext uri="{BB962C8B-B14F-4D97-AF65-F5344CB8AC3E}">
        <p14:creationId xmlns:p14="http://schemas.microsoft.com/office/powerpoint/2010/main" val="6721080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4AF93E76-39C4-4890-B0EA-E4C5AE283803}"/>
              </a:ext>
            </a:extLst>
          </p:cNvPr>
          <p:cNvSpPr/>
          <p:nvPr/>
        </p:nvSpPr>
        <p:spPr>
          <a:xfrm>
            <a:off x="572920" y="161299"/>
            <a:ext cx="1260496" cy="400110"/>
          </a:xfrm>
          <a:prstGeom prst="rect">
            <a:avLst/>
          </a:prstGeom>
        </p:spPr>
        <p:txBody>
          <a:bodyPr wrap="square" anchor="ctr">
            <a:spAutoFit/>
          </a:bodyPr>
          <a:lstStyle/>
          <a:p>
            <a:pPr lvl="0"/>
            <a:r>
              <a:rPr lang="zh-CN" altLang="en-US" sz="2000" b="1" kern="0" dirty="0">
                <a:latin typeface="微软雅黑" panose="020B0503020204020204" pitchFamily="34" charset="-122"/>
                <a:ea typeface="微软雅黑" panose="020B0503020204020204" pitchFamily="34" charset="-122"/>
                <a:cs typeface="微软雅黑"/>
              </a:rPr>
              <a:t>原理框架</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40" name="矩形 39">
            <a:extLst>
              <a:ext uri="{FF2B5EF4-FFF2-40B4-BE49-F238E27FC236}">
                <a16:creationId xmlns:a16="http://schemas.microsoft.com/office/drawing/2014/main" id="{4915CABB-56C2-40C4-89E5-125C40B4A2D6}"/>
              </a:ext>
            </a:extLst>
          </p:cNvPr>
          <p:cNvSpPr/>
          <p:nvPr/>
        </p:nvSpPr>
        <p:spPr>
          <a:xfrm>
            <a:off x="1861991" y="192148"/>
            <a:ext cx="1372354" cy="338554"/>
          </a:xfrm>
          <a:prstGeom prst="rect">
            <a:avLst/>
          </a:prstGeom>
        </p:spPr>
        <p:txBody>
          <a:bodyPr wrap="square">
            <a:spAutoFit/>
          </a:bodyPr>
          <a:lstStyle/>
          <a:p>
            <a:pPr lvl="0"/>
            <a:r>
              <a:rPr lang="zh-CN" altLang="en-US" sz="1600" kern="0" dirty="0">
                <a:latin typeface="微软雅黑" panose="020B0503020204020204" pitchFamily="34" charset="-122"/>
                <a:ea typeface="微软雅黑" panose="020B0503020204020204" pitchFamily="34" charset="-122"/>
              </a:rPr>
              <a:t>层次结构</a:t>
            </a:r>
            <a:endParaRPr kumimoji="0" lang="en-US" altLang="zh-CN" sz="16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9912627E-B416-4F27-B432-4A211B240F7C}"/>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E3330AAB-C3D7-43F4-B3A5-F64FD06ADE7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43" name="直接连接符 42">
            <a:extLst>
              <a:ext uri="{FF2B5EF4-FFF2-40B4-BE49-F238E27FC236}">
                <a16:creationId xmlns:a16="http://schemas.microsoft.com/office/drawing/2014/main" id="{75A519A6-D7B7-41E3-828D-D2A38B43BF27}"/>
              </a:ext>
            </a:extLst>
          </p:cNvPr>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D37AC2C-88C7-41CB-9698-E19235EF5C9A}"/>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2C061538-904F-4771-9BE8-79CD1B744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258" y="1406497"/>
            <a:ext cx="4340404" cy="2517434"/>
          </a:xfrm>
          <a:prstGeom prst="rect">
            <a:avLst/>
          </a:prstGeom>
        </p:spPr>
      </p:pic>
      <p:sp>
        <p:nvSpPr>
          <p:cNvPr id="8" name="矩形 7">
            <a:extLst>
              <a:ext uri="{FF2B5EF4-FFF2-40B4-BE49-F238E27FC236}">
                <a16:creationId xmlns:a16="http://schemas.microsoft.com/office/drawing/2014/main" id="{A2F98A07-1B1B-4CBC-B205-4E1EF1FAE2C5}"/>
              </a:ext>
            </a:extLst>
          </p:cNvPr>
          <p:cNvSpPr/>
          <p:nvPr/>
        </p:nvSpPr>
        <p:spPr>
          <a:xfrm>
            <a:off x="455568" y="4375744"/>
            <a:ext cx="11478826" cy="212090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数据层采用合适的数据结构和数据库对交易,区块进行组织和存储管理;</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网络层采用P2P协议完成节点间交易,区块数据的传输;</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共识层采用算法和激励机制,支持拜占庭容错和解决分布式一致性问题;</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智能合约层通过构建合适的智能合约编译和运行服务框架,使得开发者能够发起交易及创建,存储和调用合约;</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应用层提供用户可编程接口,允许用户自定义,发起和执行合约。</a:t>
            </a:r>
          </a:p>
        </p:txBody>
      </p:sp>
    </p:spTree>
    <p:extLst>
      <p:ext uri="{BB962C8B-B14F-4D97-AF65-F5344CB8AC3E}">
        <p14:creationId xmlns:p14="http://schemas.microsoft.com/office/powerpoint/2010/main" val="22214452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4728" y="151670"/>
            <a:ext cx="1744039" cy="400110"/>
          </a:xfrm>
          <a:prstGeom prst="rect">
            <a:avLst/>
          </a:prstGeom>
        </p:spPr>
        <p:txBody>
          <a:bodyPr wrap="square" anchor="ctr">
            <a:spAutoFit/>
          </a:bodyPr>
          <a:lstStyle/>
          <a:p>
            <a:pPr lvl="0">
              <a:defRPr/>
            </a:pPr>
            <a:r>
              <a:rPr lang="zh-CN" altLang="en-US" sz="2000" b="1" kern="0" dirty="0">
                <a:latin typeface="微软雅黑" panose="020B0503020204020204" pitchFamily="34" charset="-122"/>
                <a:ea typeface="微软雅黑" panose="020B0503020204020204" pitchFamily="34" charset="-122"/>
                <a:cs typeface="微软雅黑"/>
              </a:rPr>
              <a:t>先进代表</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9" name="直接连接符 18"/>
          <p:cNvCxnSpPr/>
          <p:nvPr/>
        </p:nvCxnSpPr>
        <p:spPr>
          <a:xfrm>
            <a:off x="2054639" y="245876"/>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3"/>
          </p:cNvCxnSpPr>
          <p:nvPr/>
        </p:nvCxnSpPr>
        <p:spPr>
          <a:xfrm flipV="1">
            <a:off x="3337718" y="361167"/>
            <a:ext cx="7989211" cy="15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190399" y="192077"/>
            <a:ext cx="114731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辉煌人物</a:t>
            </a:r>
          </a:p>
        </p:txBody>
      </p:sp>
      <p:sp>
        <p:nvSpPr>
          <p:cNvPr id="49" name="矩形 48"/>
          <p:cNvSpPr/>
          <p:nvPr/>
        </p:nvSpPr>
        <p:spPr>
          <a:xfrm>
            <a:off x="727469" y="1701799"/>
            <a:ext cx="2968769" cy="4235362"/>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p:cNvSpPr/>
          <p:nvPr/>
        </p:nvSpPr>
        <p:spPr>
          <a:xfrm>
            <a:off x="1042945" y="1469920"/>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1" name="矩形 50"/>
          <p:cNvSpPr/>
          <p:nvPr/>
        </p:nvSpPr>
        <p:spPr>
          <a:xfrm>
            <a:off x="1101239" y="1522750"/>
            <a:ext cx="2277325" cy="338554"/>
          </a:xfrm>
          <a:prstGeom prst="rect">
            <a:avLst/>
          </a:prstGeom>
        </p:spPr>
        <p:txBody>
          <a:bodyPr wrap="square">
            <a:spAutoFit/>
          </a:bodyPr>
          <a:lstStyle/>
          <a:p>
            <a:r>
              <a:rPr lang="zh-CN" altLang="en-US" sz="1600" b="1" dirty="0">
                <a:solidFill>
                  <a:schemeClr val="bg1">
                    <a:lumMod val="95000"/>
                  </a:schemeClr>
                </a:solidFill>
                <a:latin typeface="微软雅黑" pitchFamily="34" charset="-122"/>
                <a:ea typeface="微软雅黑" pitchFamily="34" charset="-122"/>
              </a:rPr>
              <a:t>比特币创始人：中本聪</a:t>
            </a:r>
            <a:endParaRPr lang="zh-CN" altLang="en-US" sz="1600" b="1" dirty="0">
              <a:solidFill>
                <a:schemeClr val="bg1">
                  <a:lumMod val="95000"/>
                </a:schemeClr>
              </a:solidFill>
            </a:endParaRPr>
          </a:p>
        </p:txBody>
      </p:sp>
      <p:sp>
        <p:nvSpPr>
          <p:cNvPr id="55" name="矩形 54"/>
          <p:cNvSpPr/>
          <p:nvPr/>
        </p:nvSpPr>
        <p:spPr>
          <a:xfrm>
            <a:off x="4589140" y="1698549"/>
            <a:ext cx="2968769" cy="4235362"/>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p:cNvSpPr/>
          <p:nvPr/>
        </p:nvSpPr>
        <p:spPr>
          <a:xfrm>
            <a:off x="4904616" y="1466670"/>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7" name="矩形 56"/>
          <p:cNvSpPr/>
          <p:nvPr/>
        </p:nvSpPr>
        <p:spPr>
          <a:xfrm>
            <a:off x="5007300" y="1501744"/>
            <a:ext cx="2277325" cy="369332"/>
          </a:xfrm>
          <a:prstGeom prst="rect">
            <a:avLst/>
          </a:prstGeom>
        </p:spPr>
        <p:txBody>
          <a:bodyPr wrap="square">
            <a:spAutoFit/>
          </a:bodyPr>
          <a:lstStyle/>
          <a:p>
            <a:r>
              <a:rPr lang="zh-CN" altLang="en-US" b="1" dirty="0">
                <a:solidFill>
                  <a:schemeClr val="bg1">
                    <a:lumMod val="95000"/>
                  </a:schemeClr>
                </a:solidFill>
                <a:latin typeface="微软雅黑" pitchFamily="34" charset="-122"/>
                <a:ea typeface="微软雅黑" pitchFamily="34" charset="-122"/>
              </a:rPr>
              <a:t>以太坊创办人：</a:t>
            </a:r>
            <a:r>
              <a:rPr lang="en-US" altLang="zh-CN" b="1" dirty="0">
                <a:solidFill>
                  <a:schemeClr val="bg1">
                    <a:lumMod val="95000"/>
                  </a:schemeClr>
                </a:solidFill>
                <a:latin typeface="微软雅黑" pitchFamily="34" charset="-122"/>
                <a:ea typeface="微软雅黑" pitchFamily="34" charset="-122"/>
              </a:rPr>
              <a:t>V</a:t>
            </a:r>
            <a:r>
              <a:rPr lang="zh-CN" altLang="en-US" b="1" dirty="0">
                <a:solidFill>
                  <a:schemeClr val="bg1">
                    <a:lumMod val="95000"/>
                  </a:schemeClr>
                </a:solidFill>
                <a:latin typeface="微软雅黑" pitchFamily="34" charset="-122"/>
                <a:ea typeface="微软雅黑" pitchFamily="34" charset="-122"/>
              </a:rPr>
              <a:t>神</a:t>
            </a:r>
            <a:endParaRPr lang="zh-CN" altLang="en-US" b="1" dirty="0">
              <a:solidFill>
                <a:schemeClr val="bg1">
                  <a:lumMod val="95000"/>
                </a:schemeClr>
              </a:solidFill>
            </a:endParaRPr>
          </a:p>
        </p:txBody>
      </p:sp>
      <p:sp>
        <p:nvSpPr>
          <p:cNvPr id="58" name="矩形 57"/>
          <p:cNvSpPr/>
          <p:nvPr/>
        </p:nvSpPr>
        <p:spPr>
          <a:xfrm>
            <a:off x="8484877" y="1698549"/>
            <a:ext cx="2968769" cy="4235362"/>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矩形 58"/>
          <p:cNvSpPr/>
          <p:nvPr/>
        </p:nvSpPr>
        <p:spPr>
          <a:xfrm>
            <a:off x="8805588" y="1466670"/>
            <a:ext cx="2337815"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0" name="矩形 59"/>
          <p:cNvSpPr/>
          <p:nvPr/>
        </p:nvSpPr>
        <p:spPr>
          <a:xfrm>
            <a:off x="8866078" y="1501744"/>
            <a:ext cx="2277325" cy="400110"/>
          </a:xfrm>
          <a:prstGeom prst="rect">
            <a:avLst/>
          </a:prstGeom>
        </p:spPr>
        <p:txBody>
          <a:bodyPr wrap="square">
            <a:spAutoFit/>
          </a:bodyPr>
          <a:lstStyle/>
          <a:p>
            <a:r>
              <a:rPr lang="zh-CN" altLang="en-US" sz="2000" b="1" dirty="0">
                <a:solidFill>
                  <a:schemeClr val="bg1">
                    <a:lumMod val="95000"/>
                  </a:schemeClr>
                </a:solidFill>
                <a:latin typeface="微软雅黑" pitchFamily="34" charset="-122"/>
                <a:ea typeface="微软雅黑" pitchFamily="34" charset="-122"/>
              </a:rPr>
              <a:t>中国大佬：李笑来</a:t>
            </a:r>
            <a:endParaRPr lang="zh-CN" altLang="en-US" sz="2000" b="1" dirty="0">
              <a:solidFill>
                <a:schemeClr val="bg1">
                  <a:lumMod val="95000"/>
                </a:schemeClr>
              </a:solidFill>
            </a:endParaRPr>
          </a:p>
        </p:txBody>
      </p:sp>
      <p:pic>
        <p:nvPicPr>
          <p:cNvPr id="7" name="图片 6">
            <a:extLst>
              <a:ext uri="{FF2B5EF4-FFF2-40B4-BE49-F238E27FC236}">
                <a16:creationId xmlns:a16="http://schemas.microsoft.com/office/drawing/2014/main" id="{67D90B14-CB6B-4507-9513-642B581EF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787" y="2380726"/>
            <a:ext cx="2512980" cy="1873312"/>
          </a:xfrm>
          <a:prstGeom prst="rect">
            <a:avLst/>
          </a:prstGeom>
        </p:spPr>
      </p:pic>
      <p:sp>
        <p:nvSpPr>
          <p:cNvPr id="9" name="文本框 8">
            <a:extLst>
              <a:ext uri="{FF2B5EF4-FFF2-40B4-BE49-F238E27FC236}">
                <a16:creationId xmlns:a16="http://schemas.microsoft.com/office/drawing/2014/main" id="{B218BC85-A87F-46F6-8BDF-A5332929E6F3}"/>
              </a:ext>
            </a:extLst>
          </p:cNvPr>
          <p:cNvSpPr txBox="1"/>
          <p:nvPr/>
        </p:nvSpPr>
        <p:spPr>
          <a:xfrm>
            <a:off x="1421520" y="4923858"/>
            <a:ext cx="134253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未知？？？</a:t>
            </a:r>
          </a:p>
        </p:txBody>
      </p:sp>
      <p:pic>
        <p:nvPicPr>
          <p:cNvPr id="12" name="图片 11">
            <a:extLst>
              <a:ext uri="{FF2B5EF4-FFF2-40B4-BE49-F238E27FC236}">
                <a16:creationId xmlns:a16="http://schemas.microsoft.com/office/drawing/2014/main" id="{CA13A8F4-BBE6-40D1-A5F1-79F8464EA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23" y="2453878"/>
            <a:ext cx="2862111" cy="1688646"/>
          </a:xfrm>
          <a:prstGeom prst="rect">
            <a:avLst/>
          </a:prstGeom>
        </p:spPr>
      </p:pic>
      <p:sp>
        <p:nvSpPr>
          <p:cNvPr id="16" name="矩形 15">
            <a:extLst>
              <a:ext uri="{FF2B5EF4-FFF2-40B4-BE49-F238E27FC236}">
                <a16:creationId xmlns:a16="http://schemas.microsoft.com/office/drawing/2014/main" id="{72811AB1-E86E-4705-A3D9-B47050EFDAB5}"/>
              </a:ext>
            </a:extLst>
          </p:cNvPr>
          <p:cNvSpPr/>
          <p:nvPr/>
        </p:nvSpPr>
        <p:spPr>
          <a:xfrm>
            <a:off x="5241404" y="4523748"/>
            <a:ext cx="1664238" cy="1200329"/>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区块链1.0时代</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区块链2.0时代</a:t>
            </a:r>
          </a:p>
        </p:txBody>
      </p:sp>
      <p:cxnSp>
        <p:nvCxnSpPr>
          <p:cNvPr id="20" name="直接箭头连接符 19">
            <a:extLst>
              <a:ext uri="{FF2B5EF4-FFF2-40B4-BE49-F238E27FC236}">
                <a16:creationId xmlns:a16="http://schemas.microsoft.com/office/drawing/2014/main" id="{62F79580-72D9-4219-AFDF-65DDEC24F41F}"/>
              </a:ext>
            </a:extLst>
          </p:cNvPr>
          <p:cNvCxnSpPr/>
          <p:nvPr/>
        </p:nvCxnSpPr>
        <p:spPr>
          <a:xfrm>
            <a:off x="6073523" y="4923858"/>
            <a:ext cx="8555" cy="4001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C7E1653B-2804-49F5-B514-70E55C9323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6289" y="2134197"/>
            <a:ext cx="2337816" cy="2228987"/>
          </a:xfrm>
          <a:prstGeom prst="rect">
            <a:avLst/>
          </a:prstGeom>
        </p:spPr>
      </p:pic>
      <p:sp>
        <p:nvSpPr>
          <p:cNvPr id="24" name="矩形 23">
            <a:extLst>
              <a:ext uri="{FF2B5EF4-FFF2-40B4-BE49-F238E27FC236}">
                <a16:creationId xmlns:a16="http://schemas.microsoft.com/office/drawing/2014/main" id="{A54029FD-6FEC-425E-A156-F8BB9DBD67E2}"/>
              </a:ext>
            </a:extLst>
          </p:cNvPr>
          <p:cNvSpPr/>
          <p:nvPr/>
        </p:nvSpPr>
        <p:spPr>
          <a:xfrm>
            <a:off x="8722766" y="4739192"/>
            <a:ext cx="2492990" cy="369332"/>
          </a:xfrm>
          <a:prstGeom prst="rect">
            <a:avLst/>
          </a:prstGeom>
        </p:spPr>
        <p:txBody>
          <a:bodyPr wrap="none">
            <a:spAutoFit/>
          </a:bodyPr>
          <a:lstStyle/>
          <a:p>
            <a:r>
              <a:rPr lang="zh-CN" altLang="en-US" dirty="0">
                <a:solidFill>
                  <a:srgbClr val="333333"/>
                </a:solidFill>
                <a:latin typeface="Microsoft YaHei" panose="020B0503020204020204" pitchFamily="34" charset="-122"/>
                <a:ea typeface="Microsoft YaHei" panose="020B0503020204020204" pitchFamily="34" charset="-122"/>
              </a:rPr>
              <a:t>中国比特币早期投资人</a:t>
            </a:r>
            <a:endParaRPr lang="en-US" altLang="zh-CN" dirty="0">
              <a:solidFill>
                <a:srgbClr val="333333"/>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C8DF79C8-FE17-435B-95B7-C8D96C80C2FB}"/>
              </a:ext>
            </a:extLst>
          </p:cNvPr>
          <p:cNvSpPr/>
          <p:nvPr/>
        </p:nvSpPr>
        <p:spPr>
          <a:xfrm>
            <a:off x="9150367" y="5174825"/>
            <a:ext cx="1569660" cy="369332"/>
          </a:xfrm>
          <a:prstGeom prst="rect">
            <a:avLst/>
          </a:prstGeom>
        </p:spPr>
        <p:txBody>
          <a:bodyPr wrap="none">
            <a:spAutoFit/>
          </a:bodyPr>
          <a:lstStyle/>
          <a:p>
            <a:r>
              <a:rPr lang="zh-CN" altLang="en-US" dirty="0">
                <a:solidFill>
                  <a:srgbClr val="333333"/>
                </a:solidFill>
                <a:latin typeface="Microsoft YaHei" panose="020B0503020204020204" pitchFamily="34" charset="-122"/>
                <a:ea typeface="Microsoft YaHei" panose="020B0503020204020204" pitchFamily="34" charset="-122"/>
              </a:rPr>
              <a:t>币圈意见领袖</a:t>
            </a:r>
            <a:endParaRPr lang="zh-CN" altLang="en-US" dirty="0"/>
          </a:p>
        </p:txBody>
      </p:sp>
    </p:spTree>
    <p:extLst>
      <p:ext uri="{BB962C8B-B14F-4D97-AF65-F5344CB8AC3E}">
        <p14:creationId xmlns:p14="http://schemas.microsoft.com/office/powerpoint/2010/main" val="2111380456"/>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2671</TotalTime>
  <Words>1202</Words>
  <Application>Microsoft Office PowerPoint</Application>
  <PresentationFormat>宽屏</PresentationFormat>
  <Paragraphs>150</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微软雅黑</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27890</cp:lastModifiedBy>
  <cp:revision>157</cp:revision>
  <dcterms:created xsi:type="dcterms:W3CDTF">2016-04-16T23:42:38Z</dcterms:created>
  <dcterms:modified xsi:type="dcterms:W3CDTF">2020-06-03T08:24:30Z</dcterms:modified>
</cp:coreProperties>
</file>