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82" r:id="rId10"/>
    <p:sldId id="281" r:id="rId11"/>
    <p:sldId id="265" r:id="rId12"/>
    <p:sldId id="266" r:id="rId13"/>
    <p:sldId id="271" r:id="rId14"/>
    <p:sldId id="270" r:id="rId15"/>
    <p:sldId id="272" r:id="rId16"/>
    <p:sldId id="273" r:id="rId17"/>
    <p:sldId id="274" r:id="rId18"/>
    <p:sldId id="278" r:id="rId19"/>
    <p:sldId id="277" r:id="rId20"/>
    <p:sldId id="279" r:id="rId21"/>
    <p:sldId id="280" r:id="rId22"/>
    <p:sldId id="267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2492AFF-8056-4D59-9D82-5A35A812348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AC0E6A1-6EE3-49A8-8E48-D913D428C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91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2AFF-8056-4D59-9D82-5A35A812348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E6A1-6EE3-49A8-8E48-D913D428C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94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2AFF-8056-4D59-9D82-5A35A812348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E6A1-6EE3-49A8-8E48-D913D428C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145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2AFF-8056-4D59-9D82-5A35A812348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E6A1-6EE3-49A8-8E48-D913D428C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503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2AFF-8056-4D59-9D82-5A35A812348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E6A1-6EE3-49A8-8E48-D913D428C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644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2AFF-8056-4D59-9D82-5A35A812348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E6A1-6EE3-49A8-8E48-D913D428C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81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2AFF-8056-4D59-9D82-5A35A812348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E6A1-6EE3-49A8-8E48-D913D428C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826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2492AFF-8056-4D59-9D82-5A35A812348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E6A1-6EE3-49A8-8E48-D913D428C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51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2492AFF-8056-4D59-9D82-5A35A812348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E6A1-6EE3-49A8-8E48-D913D428C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1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2AFF-8056-4D59-9D82-5A35A812348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E6A1-6EE3-49A8-8E48-D913D428C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15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2AFF-8056-4D59-9D82-5A35A812348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E6A1-6EE3-49A8-8E48-D913D428C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39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2AFF-8056-4D59-9D82-5A35A812348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E6A1-6EE3-49A8-8E48-D913D428C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25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2AFF-8056-4D59-9D82-5A35A812348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E6A1-6EE3-49A8-8E48-D913D428C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84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2AFF-8056-4D59-9D82-5A35A812348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E6A1-6EE3-49A8-8E48-D913D428C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77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2AFF-8056-4D59-9D82-5A35A812348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E6A1-6EE3-49A8-8E48-D913D428C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2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2AFF-8056-4D59-9D82-5A35A812348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E6A1-6EE3-49A8-8E48-D913D428C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37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2AFF-8056-4D59-9D82-5A35A812348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E6A1-6EE3-49A8-8E48-D913D428C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78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2492AFF-8056-4D59-9D82-5A35A8123485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AC0E6A1-6EE3-49A8-8E48-D913D428C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27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6244-4D8F-1DB9-268D-28083A48E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1796"/>
            <a:ext cx="8825658" cy="2677648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Online fraud prediction</a:t>
            </a:r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3F9BC-99F6-D2CF-C075-CEE838A03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87906"/>
            <a:ext cx="8825658" cy="15508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Syed Abdallah </a:t>
            </a:r>
            <a:r>
              <a:rPr lang="en-US" dirty="0" err="1"/>
              <a:t>daimi</a:t>
            </a:r>
            <a:endParaRPr lang="en-US" dirty="0"/>
          </a:p>
          <a:p>
            <a:r>
              <a:rPr lang="en-US" dirty="0"/>
              <a:t>Mohammed muzammil khan </a:t>
            </a:r>
            <a:r>
              <a:rPr lang="en-US" dirty="0" err="1"/>
              <a:t>ghori</a:t>
            </a:r>
            <a:endParaRPr lang="en-US" dirty="0"/>
          </a:p>
          <a:p>
            <a:r>
              <a:rPr lang="en-US" dirty="0"/>
              <a:t>GUDA </a:t>
            </a:r>
            <a:r>
              <a:rPr lang="en-US" dirty="0" err="1"/>
              <a:t>Kirthi</a:t>
            </a:r>
            <a:r>
              <a:rPr lang="en-US" dirty="0"/>
              <a:t> </a:t>
            </a:r>
            <a:r>
              <a:rPr lang="en-US" dirty="0" err="1"/>
              <a:t>koushika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21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7705-0563-E339-DBFC-770DB40E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Methods used in Fraud transactions</a:t>
            </a: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9B0920-A7E8-9E5E-51F7-197D8A27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085" y="2609656"/>
            <a:ext cx="46291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1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50CC-795D-057C-CA6F-807696D6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sz="3000" dirty="0"/>
              <a:t>GRAPH SHOWING THE NUMBER OF LEGIT TRANSACTIONS AT VARIOUS HOURS OF THE DAY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59F7-4961-BB1C-CF8F-18434522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bar graph shows the number of legit transaction throughout the day for 24 hours </a:t>
            </a:r>
          </a:p>
          <a:p>
            <a:r>
              <a:rPr lang="en-US" dirty="0"/>
              <a:t>The graph is plotted between hours on x-axis and number of transaction in a day on y axis.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F50EA-4CDB-159A-E6F5-3B7F8650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694" y="3549315"/>
            <a:ext cx="4480058" cy="33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8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9B8F-A8D5-CB94-8FD0-3B4E29B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sz="3200" dirty="0"/>
              <a:t>GRAPH SHOWING THE NUMBER OF FRAUDULENT TRANSACTIONS AT VARIOUS HOURS OF THE DAY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C7E5-9A5D-DF5C-6B14-BCADDB7F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graph shows the number of fraud transactions in a day </a:t>
            </a:r>
          </a:p>
          <a:p>
            <a:r>
              <a:rPr lang="en-US" dirty="0"/>
              <a:t>The graph is plotted between hours of day on x-axis and number of transaction on y-axis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3FA5B-720A-A837-B304-681F8B775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365" y="3429000"/>
            <a:ext cx="4285130" cy="319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8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9B8F-A8D5-CB94-8FD0-3B4E29B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sz="3200" dirty="0"/>
              <a:t>Fixing Imbalance of Target Class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C7E5-9A5D-DF5C-6B14-BCADDB7F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tried 3 methods to fix imbalance</a:t>
            </a:r>
          </a:p>
          <a:p>
            <a:r>
              <a:rPr lang="en-US" dirty="0"/>
              <a:t>Random </a:t>
            </a:r>
            <a:r>
              <a:rPr lang="en-US" dirty="0" err="1"/>
              <a:t>Undersampling</a:t>
            </a:r>
            <a:endParaRPr lang="en-US" dirty="0"/>
          </a:p>
          <a:p>
            <a:r>
              <a:rPr lang="en-US" dirty="0"/>
              <a:t>Random Oversampling</a:t>
            </a:r>
          </a:p>
          <a:p>
            <a:r>
              <a:rPr lang="en-US" dirty="0"/>
              <a:t>SMOTE</a:t>
            </a:r>
          </a:p>
          <a:p>
            <a:r>
              <a:rPr lang="en-US" dirty="0"/>
              <a:t>ADASYN</a:t>
            </a:r>
          </a:p>
          <a:p>
            <a:pPr marL="0" indent="0">
              <a:buNone/>
            </a:pPr>
            <a:r>
              <a:rPr lang="en-US" dirty="0"/>
              <a:t> However all of them are changing the data metrics too much which is causing the precision to drop heavily while training , this is illustrated in the next slide.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69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9B8F-A8D5-CB94-8FD0-3B4E29B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sz="3200" dirty="0"/>
              <a:t>SMOTE shifting the data metrics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C7E5-9A5D-DF5C-6B14-BCADDB7F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graph shows the number of fraud transactions in a day </a:t>
            </a:r>
          </a:p>
          <a:p>
            <a:r>
              <a:rPr lang="en-US" dirty="0"/>
              <a:t>The graph is plotted between hours of day on x-axis and number of transaction on y-axis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4F0880-6A73-15A9-26F9-BB93A465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64" y="1928165"/>
            <a:ext cx="10210800" cy="461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44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9B8F-A8D5-CB94-8FD0-3B4E29B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sz="3200" dirty="0"/>
              <a:t>Fixing Imbalance of Target Class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C7E5-9A5D-DF5C-6B14-BCADDB7F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Score with SMOTE</a:t>
            </a:r>
          </a:p>
          <a:p>
            <a:pPr marL="0" indent="0">
              <a:buNone/>
            </a:pPr>
            <a:r>
              <a:rPr lang="en-US" dirty="0"/>
              <a:t>As we can see the precision is very low due to shift in data metrics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2EC61-270D-5CB4-4A99-CFDB5AD90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87" y="3609715"/>
            <a:ext cx="11772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62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9B8F-A8D5-CB94-8FD0-3B4E29B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sz="3200" dirty="0"/>
              <a:t>Fixing Imbalance of Target Class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C7E5-9A5D-DF5C-6B14-BCADDB7F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Score with Random Oversampling</a:t>
            </a:r>
          </a:p>
          <a:p>
            <a:pPr marL="0" indent="0">
              <a:buNone/>
            </a:pPr>
            <a:r>
              <a:rPr lang="en-US" dirty="0"/>
              <a:t>As we can see the precision is very low due to shift in data metrics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8742A-F3C6-9423-3B24-72E8C7FFC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51" y="3546993"/>
            <a:ext cx="57912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65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9B8F-A8D5-CB94-8FD0-3B4E29B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sz="3200" dirty="0"/>
              <a:t>Fixing Imbalance of Target Class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C7E5-9A5D-DF5C-6B14-BCADDB7F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Score with Random </a:t>
            </a:r>
            <a:r>
              <a:rPr lang="en-US" dirty="0" err="1"/>
              <a:t>Undersampling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As we can see the precision is very low due to shift in data metrics</a:t>
            </a:r>
          </a:p>
          <a:p>
            <a:pPr marL="0" indent="0">
              <a:buNone/>
            </a:pPr>
            <a:r>
              <a:rPr lang="en-US" dirty="0"/>
              <a:t>As a result we have decided to proceed with the original dataset for creating the model.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631B8-488C-0545-48EB-DCD8D03D2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44" y="4131420"/>
            <a:ext cx="5838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4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9B8F-A8D5-CB94-8FD0-3B4E29B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sz="3200" dirty="0"/>
              <a:t>Selecting Model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C7E5-9A5D-DF5C-6B14-BCADDB7F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have tried 3 Machine Learning Models</a:t>
            </a:r>
          </a:p>
          <a:p>
            <a:r>
              <a:rPr lang="en-US" dirty="0"/>
              <a:t>K Nearest </a:t>
            </a:r>
            <a:r>
              <a:rPr lang="en-US" dirty="0" err="1"/>
              <a:t>Neighbours</a:t>
            </a:r>
            <a:r>
              <a:rPr lang="en-US" dirty="0"/>
              <a:t> (KNN Algorithm)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 of these the best baseline score was given by </a:t>
            </a:r>
            <a:r>
              <a:rPr lang="en-US" dirty="0" err="1"/>
              <a:t>XGBoost</a:t>
            </a:r>
            <a:r>
              <a:rPr lang="en-US" dirty="0"/>
              <a:t> so we picked that and performed Hyperparameter tuning on it , the various accuracies and classification reports are highlighted in the following slides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00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9B8F-A8D5-CB94-8FD0-3B4E29B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sz="3200" dirty="0"/>
              <a:t>Logistic Regression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C7E5-9A5D-DF5C-6B14-BCADDB7F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602" y="231941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Logistic Regression gave a pretty low baseline score so we dropped it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6B340B-302B-19FF-5E24-EE84C0D72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2938509"/>
            <a:ext cx="11858625" cy="362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7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7339-CA1D-4673-C816-A40A0165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C5FD-34DF-E872-34BC-E20CAE95F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contains the information of the transactions that is done over the duration of one month.</a:t>
            </a:r>
            <a:endParaRPr lang="en-IN" dirty="0"/>
          </a:p>
          <a:p>
            <a:r>
              <a:rPr lang="en-IN" dirty="0"/>
              <a:t>We have to determine whether the transaction which was done is legitimate or fraudulent</a:t>
            </a:r>
          </a:p>
          <a:p>
            <a:r>
              <a:rPr lang="en-IN" dirty="0"/>
              <a:t>The data set contains the info about the type of transaction ,amount , time of transaction , old and new balance of sender and receiver and whether the transaction is flagged as fraud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2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9B8F-A8D5-CB94-8FD0-3B4E29B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200" dirty="0"/>
              <a:t>K Nearest </a:t>
            </a:r>
            <a:r>
              <a:rPr lang="en-US" sz="3200" dirty="0" err="1"/>
              <a:t>Neighbours</a:t>
            </a:r>
            <a:r>
              <a:rPr lang="en-US" sz="3200" dirty="0"/>
              <a:t> (KNN)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C7E5-9A5D-DF5C-6B14-BCADDB7F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602" y="231941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KNN had a decent baseline f1 score of 76%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B604E-A08C-3912-8281-493568498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8" y="2645546"/>
            <a:ext cx="10742213" cy="412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02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9B8F-A8D5-CB94-8FD0-3B4E29B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sz="3200" dirty="0" err="1"/>
              <a:t>XGBoost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C7E5-9A5D-DF5C-6B14-BCADDB7F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68" y="2266148"/>
            <a:ext cx="10838779" cy="6102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XGBoost</a:t>
            </a:r>
            <a:r>
              <a:rPr lang="en-US" dirty="0"/>
              <a:t> gave a baseline F1 Score of 90% and after hyperparameter tuning we were able to bring it up to 93% and proceeded to Deploy the model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78061-45AA-F6B6-15B5-F6E0E3B51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3" y="2876365"/>
            <a:ext cx="11165265" cy="38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69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3A72-54F9-3E63-A6FE-05ABFD46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 using Flask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4754-9184-7FC2-04C6-688667628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73" y="2213412"/>
            <a:ext cx="11468471" cy="487829"/>
          </a:xfrm>
        </p:spPr>
        <p:txBody>
          <a:bodyPr>
            <a:normAutofit/>
          </a:bodyPr>
          <a:lstStyle/>
          <a:p>
            <a:r>
              <a:rPr lang="en-US" dirty="0"/>
              <a:t>This is the UI for the model deployment which is being hosted on Heroku platform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A84B7-C351-0FF1-85DF-E920F30A2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73" y="2701241"/>
            <a:ext cx="11390051" cy="369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89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A54D-2C2F-3A16-9D06-B09F291E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prediction by model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D68BC-1AE6-5994-0BBD-0B3B34CBF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5" y="2563487"/>
            <a:ext cx="11390050" cy="292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76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EC39-1D8E-2358-A164-14E67C39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Legit prediction by model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FCD02-EC25-EAD0-F357-D16F9F33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3" y="2731055"/>
            <a:ext cx="11043821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A0D1-2312-9AC4-7D0F-175B97D1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921D-3A91-FB3A-938D-49C7C49DA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 set shows the transactions and their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to build a model that can predict whether the transaction is legit or fraud by training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to preprocess the data ,visualize the data, balance the data set, build a model and deploy it. </a:t>
            </a:r>
          </a:p>
        </p:txBody>
      </p:sp>
    </p:spTree>
    <p:extLst>
      <p:ext uri="{BB962C8B-B14F-4D97-AF65-F5344CB8AC3E}">
        <p14:creationId xmlns:p14="http://schemas.microsoft.com/office/powerpoint/2010/main" val="153373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FDBE-AC74-D94A-08E8-76E7A1FE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2BC2-8E60-372D-662D-BE23E7B7F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308" y="2342322"/>
            <a:ext cx="8825659" cy="3820306"/>
          </a:xfrm>
        </p:spPr>
        <p:txBody>
          <a:bodyPr/>
          <a:lstStyle/>
          <a:p>
            <a:r>
              <a:rPr lang="en-US" dirty="0"/>
              <a:t>In the given data set first we checked if there is any column which we can delete which will not affect the result by deleting it.</a:t>
            </a:r>
          </a:p>
          <a:p>
            <a:r>
              <a:rPr lang="en-US" dirty="0"/>
              <a:t>So the columns </a:t>
            </a:r>
            <a:r>
              <a:rPr lang="en-US" dirty="0" err="1"/>
              <a:t>nameorig</a:t>
            </a:r>
            <a:r>
              <a:rPr lang="en-US" dirty="0"/>
              <a:t> and </a:t>
            </a:r>
            <a:r>
              <a:rPr lang="en-US" dirty="0" err="1"/>
              <a:t>namedest</a:t>
            </a:r>
            <a:r>
              <a:rPr lang="en-US" dirty="0"/>
              <a:t>  was deleted</a:t>
            </a:r>
          </a:p>
          <a:p>
            <a:r>
              <a:rPr lang="en-US" dirty="0"/>
              <a:t>Then the data was checked whether if there is any imbalance in the dataset for the target column.</a:t>
            </a:r>
          </a:p>
          <a:p>
            <a:r>
              <a:rPr lang="en-US" dirty="0"/>
              <a:t> There was heavy imbalance in the </a:t>
            </a:r>
            <a:r>
              <a:rPr lang="en-US" dirty="0" err="1"/>
              <a:t>isFraud</a:t>
            </a:r>
            <a:r>
              <a:rPr lang="en-US" dirty="0"/>
              <a:t> column </a:t>
            </a:r>
          </a:p>
          <a:p>
            <a:r>
              <a:rPr lang="en-US" dirty="0"/>
              <a:t>0    63544077</a:t>
            </a:r>
          </a:p>
          <a:p>
            <a:r>
              <a:rPr lang="en-US" dirty="0"/>
              <a:t>1     8213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75F163-8209-129B-5A33-EFAA311F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37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8DD1-8ADF-E2E7-26B9-38A2D619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null values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ED743F-62C9-BEF6-2E8B-6571F6A0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 set is checked for any  null values present in the columns that should be filled or deleted according to the data.</a:t>
            </a:r>
          </a:p>
          <a:p>
            <a:r>
              <a:rPr lang="en-US" dirty="0"/>
              <a:t>The null values are checked by using </a:t>
            </a:r>
            <a:r>
              <a:rPr lang="en-US" dirty="0" err="1"/>
              <a:t>df.isnull</a:t>
            </a:r>
            <a:r>
              <a:rPr lang="en-US" dirty="0"/>
              <a:t>().sum()</a:t>
            </a:r>
          </a:p>
          <a:p>
            <a:r>
              <a:rPr lang="en-US" dirty="0"/>
              <a:t>There is no null values so no need to add or delete the data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7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996E-8ABA-CD35-87AA-1AC5663D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24D4-FE69-4B43-2D0B-C33614EAD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31781"/>
            <a:ext cx="10041964" cy="4191747"/>
          </a:xfrm>
        </p:spPr>
        <p:txBody>
          <a:bodyPr/>
          <a:lstStyle/>
          <a:p>
            <a:r>
              <a:rPr lang="en-US" dirty="0"/>
              <a:t>Data is visualized by importing the </a:t>
            </a:r>
            <a:r>
              <a:rPr lang="en-US" dirty="0" err="1"/>
              <a:t>matplotlib.pyplot</a:t>
            </a:r>
            <a:r>
              <a:rPr lang="en-US" dirty="0"/>
              <a:t> and seaborn library</a:t>
            </a:r>
          </a:p>
          <a:p>
            <a:r>
              <a:rPr lang="en-US" dirty="0"/>
              <a:t>First the resulting column is visualized weather the transaction was fraud or legitimate i.e., for </a:t>
            </a:r>
            <a:r>
              <a:rPr lang="en-US" dirty="0" err="1"/>
              <a:t>isFraud</a:t>
            </a:r>
            <a:r>
              <a:rPr lang="en-US" dirty="0"/>
              <a:t> col between 0 and 1.</a:t>
            </a:r>
          </a:p>
          <a:p>
            <a:r>
              <a:rPr lang="en-US" dirty="0"/>
              <a:t>The </a:t>
            </a:r>
            <a:r>
              <a:rPr lang="en-US" dirty="0" err="1"/>
              <a:t>isFraud</a:t>
            </a:r>
            <a:r>
              <a:rPr lang="en-US" dirty="0"/>
              <a:t> column is visualized using a pie chart because it has only 2 numeric resulting values.</a:t>
            </a:r>
          </a:p>
          <a:p>
            <a:r>
              <a:rPr lang="en-GB" dirty="0"/>
              <a:t>Text(0.5, 1.0, 'Pie Chart Depicting Ratio of Legit to Fraud')</a:t>
            </a:r>
            <a:endParaRPr lang="en-US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E6F220-8C7F-5830-0B10-EA3FC630C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4" y="1158099"/>
            <a:ext cx="6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BA17644-DAA1-3AD4-F398-4826EA540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D71787-A7D6-3D5B-F425-2B5B2A1F2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44" y="3949522"/>
            <a:ext cx="3390476" cy="290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8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3EB9-E906-79AC-59F2-F7DCF359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 representation of legit to fraud 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5300A3-DB58-47DD-D8ED-DA27B995E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legit to fraud data ratio is visualize using bar graph by taking type of transaction on x-axis and number of transaction on y-axis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BA21A7-1864-AEAF-AA93-97315417F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04" y="3429000"/>
            <a:ext cx="4774603" cy="34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5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7705-0563-E339-DBFC-770DB40E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Visualizing the average amount in legitimate and fraudulent transaction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C314-251B-9C00-401C-51E05661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transaction amount is visualized between type of transaction i.e., fraud and legit ,and  amount 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E1268-1AC6-C374-08E5-FC2EE17BB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730" y="3613095"/>
            <a:ext cx="4401670" cy="324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7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7705-0563-E339-DBFC-770DB40E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Methods used in Legit Transactions</a:t>
            </a:r>
            <a:endParaRPr lang="en-IN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4A1F2D-C2E9-EC50-BC82-F3B8594B2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435" y="2652323"/>
            <a:ext cx="43624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62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1018</TotalTime>
  <Words>812</Words>
  <Application>Microsoft Office PowerPoint</Application>
  <PresentationFormat>Widescreen</PresentationFormat>
  <Paragraphs>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Algerian</vt:lpstr>
      <vt:lpstr>Arial</vt:lpstr>
      <vt:lpstr>Century Gothic</vt:lpstr>
      <vt:lpstr>Wingdings 3</vt:lpstr>
      <vt:lpstr>Ion Boardroom</vt:lpstr>
      <vt:lpstr>Online fraud prediction </vt:lpstr>
      <vt:lpstr>Overview</vt:lpstr>
      <vt:lpstr>Problem Statement </vt:lpstr>
      <vt:lpstr>Data preprocessing</vt:lpstr>
      <vt:lpstr>Checking for null values</vt:lpstr>
      <vt:lpstr>Data Visualization </vt:lpstr>
      <vt:lpstr>Bar graph representation of legit to fraud </vt:lpstr>
      <vt:lpstr>Visualizing the average amount in legitimate and fraudulent transaction</vt:lpstr>
      <vt:lpstr>Methods used in Legit Transactions</vt:lpstr>
      <vt:lpstr>Methods used in Fraud transactions</vt:lpstr>
      <vt:lpstr>GRAPH SHOWING THE NUMBER OF LEGIT TRANSACTIONS AT VARIOUS HOURS OF THE DAY</vt:lpstr>
      <vt:lpstr>GRAPH SHOWING THE NUMBER OF FRAUDULENT TRANSACTIONS AT VARIOUS HOURS OF THE DAY</vt:lpstr>
      <vt:lpstr>Fixing Imbalance of Target Class</vt:lpstr>
      <vt:lpstr>SMOTE shifting the data metrics</vt:lpstr>
      <vt:lpstr>Fixing Imbalance of Target Class</vt:lpstr>
      <vt:lpstr>Fixing Imbalance of Target Class</vt:lpstr>
      <vt:lpstr>Fixing Imbalance of Target Class</vt:lpstr>
      <vt:lpstr>Selecting Model</vt:lpstr>
      <vt:lpstr>Logistic Regression</vt:lpstr>
      <vt:lpstr>K Nearest Neighbours (KNN)</vt:lpstr>
      <vt:lpstr>XGBoost</vt:lpstr>
      <vt:lpstr>Model deployment using Flask</vt:lpstr>
      <vt:lpstr>Fraud prediction by model</vt:lpstr>
      <vt:lpstr>Legit prediction by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fraud prediction</dc:title>
  <dc:creator>mohd muzammil khan</dc:creator>
  <cp:lastModifiedBy>Syed Abdallah Daimi</cp:lastModifiedBy>
  <cp:revision>20</cp:revision>
  <dcterms:created xsi:type="dcterms:W3CDTF">2022-06-20T14:46:40Z</dcterms:created>
  <dcterms:modified xsi:type="dcterms:W3CDTF">2022-06-22T16:23:34Z</dcterms:modified>
</cp:coreProperties>
</file>