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74" r:id="rId3"/>
    <p:sldId id="269" r:id="rId4"/>
    <p:sldId id="280" r:id="rId5"/>
    <p:sldId id="276" r:id="rId6"/>
    <p:sldId id="293" r:id="rId7"/>
    <p:sldId id="294" r:id="rId8"/>
    <p:sldId id="295" r:id="rId9"/>
    <p:sldId id="283" r:id="rId10"/>
    <p:sldId id="282" r:id="rId11"/>
    <p:sldId id="277" r:id="rId12"/>
    <p:sldId id="287" r:id="rId13"/>
    <p:sldId id="288" r:id="rId14"/>
    <p:sldId id="304" r:id="rId15"/>
    <p:sldId id="278" r:id="rId16"/>
    <p:sldId id="302" r:id="rId17"/>
    <p:sldId id="303" r:id="rId18"/>
    <p:sldId id="296" r:id="rId19"/>
    <p:sldId id="298" r:id="rId20"/>
    <p:sldId id="299" r:id="rId21"/>
    <p:sldId id="279" r:id="rId22"/>
    <p:sldId id="300" r:id="rId23"/>
    <p:sldId id="301" r:id="rId24"/>
    <p:sldId id="272" r:id="rId25"/>
  </p:sldIdLst>
  <p:sldSz cx="12192000" cy="6858000"/>
  <p:notesSz cx="6858000" cy="9144000"/>
  <p:embeddedFontLst>
    <p:embeddedFont>
      <p:font typeface="맑은 고딕" panose="020B0503020000020004" pitchFamily="34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90"/>
    <a:srgbClr val="00A3C9"/>
    <a:srgbClr val="5AC5C4"/>
    <a:srgbClr val="A7C8D6"/>
    <a:srgbClr val="FBFBFB"/>
    <a:srgbClr val="F3F5F7"/>
    <a:srgbClr val="EDF0F3"/>
    <a:srgbClr val="FFFFFF"/>
    <a:srgbClr val="FAFBFC"/>
    <a:srgbClr val="D6D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 autoAdjust="0"/>
    <p:restoredTop sz="91315" autoAdjust="0"/>
  </p:normalViewPr>
  <p:slideViewPr>
    <p:cSldViewPr snapToGrid="0" showGuides="1">
      <p:cViewPr varScale="1">
        <p:scale>
          <a:sx n="52" d="100"/>
          <a:sy n="52" d="100"/>
        </p:scale>
        <p:origin x="216" y="121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83D7D-5A5C-4738-94B7-E8BAECEF89E7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6712E-A63F-4BFE-831A-73EA5038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0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 팀 비둘기 발표를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8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 processing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GBM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비교했을 때 훨씬 빠른 속도를 가지며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과적합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규제 기능을 통한 강한 내구성을 가집니다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분할 수를 줄여 성능을 향상시킵니다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1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장점 중 하나는 높은 유연성인데요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 함수를 포함하여 다양한 커스텀 최적화 옵션을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파라미터 값을 조합해보았으며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생성할 약한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개수인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n_estimators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4000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설정하였고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학습률은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트리의 최대 깊이는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조기 중단을 위한 반복 횟수는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Eval_metric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곡선 아래의 면적을 계산하는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7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학습 데이터에만 과도하게 최적화되어 실제 예측 성능이 떨어지는 것을 방지하기 위해 교차 검증을 이용했습니다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데이터가 우범화물인 경우가 전체의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 밖에 안되는 불균형한 분포도를 가지고 있으므로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타겟 데이터의 비율을 일정하게 유지하여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데이터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세트를 만든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만큼 각 세트에 학습과 검증 평가를 반복적으로 수행하는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stratified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kfold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보시면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세트를 분리하였고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우범화물 또는 핵심적발 열을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지정하여 훈련 데이터와 테스트 데이터를 추출한 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이용하여 각각 학습 및 예측을 진행하였습니다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2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우범화물과 핵심적발 예측 모델 모두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번의 교차검증을 완료하였고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교차검증에서 계산한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우범화물 모델은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0.92,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핵심적발 모델은 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나타났습니다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6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교차검증과 더불어 정확도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정밀도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f1 score, roc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분류 성능 평가 지표를 계산하여 학습 모델을 평가하였습니다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중에서 정확도는 주어진 데이터의 구성이 불균형하기 때문에 모델의 성능을 왜곡할 수 있다고 판단했고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우범화물 예측의 경우 우범화물이라고 예측했는데 실제로는 우범화물이 아닌 경우 보다 실제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우범화물인데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우범화물이 아니라고 예측하는 경우를 더 줄이는 것이 목적이므로 정밀도보다 재현율이 중요하다고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지표 중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f1 score, roc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중점적으로 보고 파라미터를 튜닝하는 등 모델의 성능을 높이고자 노력했습니다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96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코드에서는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모델을 학습시키는 과정에서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 metric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지표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classification_report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성능을 평가하였습니다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우범화물 예측 모델의 경우 정확도는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0.92,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정밀도는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0.93,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0.98, f1 scores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나타났으며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정밀도는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0.89,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0.72, f1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0.80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나타났습니다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데이터와 예측 데이터의 우범 화물 개수와 결과를 비교해 보니 실제 우범화물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1623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1033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정확하게 예측했고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우범화물을 예측하지 못했으며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276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화물을 우범화물로 잘못 예측했다는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핵심적발 예측 모델의 경우 소수점 둘째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자리까지만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출력되기 때문에 정확도는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핵심적발에 해당하는 클래스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정밀도는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0.71, f1 scores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나타났습니다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데이터와 예측 데이터의 핵심 적발 개수와 결과를 비교해 보니 실제 핵심적발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예측했고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핵심적발을 예측하지 못했으며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우범화물을 핵심적발로 잘못 예측했다는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저희가 학습시킨 모델을 이용하여 예측한 결과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8134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1398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화물을 우범화물로 예측하였으며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화물을 핵심적발로 예측하였습니다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31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예측한 결과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8481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1496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화물을 우범화물로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화물을 핵심적발로 예측하였습니다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7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팀 비둘기였습니다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순서로 발표를 진행하겠습니다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7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수입신고 데이터는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항목과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37385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건의 데이터로 구성되어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수입신고 기본 항목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가지와 결과에 해당하는 우범여부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핵심적발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이용하여 수입화물의 우범도를 예측하고자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8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plot_importance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변수 중요도를 시각화한 결과입니다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결과에 따라 여러 번 테스트해 본 결과 저희는 하위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변수가 우범여부를 결정하는데 크게 작용하지 않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다고 판단해 제외시켰습니다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3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항목별 우범여부를 정리해 놓은 피벗 테이블입니다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분석 결과 항목 별 우범여부의 차이가 크지 않은 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Id’, 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컬럼을 테스트를 거친 후 제외시켰습니다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4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컬럼 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컬럼을 활용하여 수입화물의 우범여부와 핵심적발을 예측하였습니다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3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제거 후 각 항목에 대한 인코딩을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Labelencoder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활용하여 카테고리형 데이터를 수치형으로 변환했습니다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크기가 크고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고유값의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개수가 많아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one-hot-encoding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메모리 소비가 많아 느리고 효율적이지 못하다고 판단해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encoding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3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수치형 변수인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신고중량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(KG)’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과세가격원화금액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자연로그로 변환했습니다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취하게 되면 스케일이 줄어드는 효과가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첨도와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왜도가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줄어들면서 정규성이 높아집니다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0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우범화물 예측은 지도학습 중 클래스를 예측하는 분류 문제이므로 저희는 대표적인 앙상블 모델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random forest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사이에서 어떤 분류모델이 적합할지에 대해 고민했습니다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훨씬 더 많은 시간이 걸리지만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오답에 더 집중할 수 있어 높은 정확도를 가진다는 장점 때문에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선택하였습니다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Boosting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속도문제와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과적합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극복하기 위해 나온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사용하기로 결정하였습니다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6712E-A63F-4BFE-831A-73EA5038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5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5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6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4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1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2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4104-32BB-4389-BE61-6769A73322EF}" type="datetimeFigureOut">
              <a:rPr lang="ko-KR" altLang="en-US" smtClean="0"/>
              <a:t>2022. 8. 10.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6053-0DE3-45CD-A269-E0C9E8852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462003" y="-800165"/>
            <a:ext cx="1971490" cy="5517308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462004" y="4534010"/>
            <a:ext cx="3613529" cy="3761597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-1491109" y="253272"/>
            <a:ext cx="6226696" cy="8205753"/>
            <a:chOff x="-1491109" y="253272"/>
            <a:chExt cx="6226696" cy="8205753"/>
          </a:xfrm>
        </p:grpSpPr>
        <p:sp>
          <p:nvSpPr>
            <p:cNvPr id="4" name="모서리가 둥근 직사각형 3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9800000">
              <a:off x="-1491109" y="1631561"/>
              <a:ext cx="5543766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9800000">
              <a:off x="-1424391" y="5471357"/>
              <a:ext cx="5935597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9800000">
              <a:off x="-1386790" y="3884422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19800000">
              <a:off x="-375798" y="7072022"/>
              <a:ext cx="5111385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68965" y="1930877"/>
            <a:ext cx="683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2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우범화물 탐지 경진대회</a:t>
            </a:r>
            <a:endParaRPr lang="ko-KR" altLang="en-US" sz="52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9899" y="5570596"/>
            <a:ext cx="688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spc="-15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팀</a:t>
            </a:r>
            <a:r>
              <a:rPr lang="en-US" altLang="ko-KR" sz="2000" spc="-15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000" spc="-15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비둘기</a:t>
            </a:r>
            <a:endParaRPr lang="ko-KR" altLang="en-US" sz="2000" spc="-15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8965" y="2699822"/>
            <a:ext cx="683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관세청</a:t>
            </a:r>
            <a:r>
              <a:rPr lang="en-US" altLang="ko-KR" sz="28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28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숭실대 </a:t>
            </a:r>
            <a:r>
              <a:rPr lang="en-US" altLang="ko-KR" sz="28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AI</a:t>
            </a:r>
            <a:r>
              <a:rPr lang="ko-KR" altLang="en-US" sz="28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융합</a:t>
            </a:r>
            <a:endParaRPr lang="ko-KR" altLang="en-US" sz="28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83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03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전처리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각 컬럼 특성에 따른 전처리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06E98D-DC5D-4D3D-59ED-CA39AEBA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31" y="1497099"/>
            <a:ext cx="7059010" cy="104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4AE83-DAAD-DD89-2F50-357E5C773C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17" r="11701"/>
          <a:stretch/>
        </p:blipFill>
        <p:spPr>
          <a:xfrm>
            <a:off x="6285305" y="2893321"/>
            <a:ext cx="2253344" cy="1901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37C64A-D727-809B-E782-2006E3C67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213" y="2893321"/>
            <a:ext cx="2267266" cy="194337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6769DA-75B4-5708-49CE-7FCDC4AA0D45}"/>
              </a:ext>
            </a:extLst>
          </p:cNvPr>
          <p:cNvGrpSpPr/>
          <p:nvPr/>
        </p:nvGrpSpPr>
        <p:grpSpPr>
          <a:xfrm>
            <a:off x="2260352" y="5185018"/>
            <a:ext cx="7826428" cy="1615827"/>
            <a:chOff x="549261" y="1776180"/>
            <a:chExt cx="6480496" cy="16158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CA44BD-71DD-EED7-BCC8-4F428D70B44D}"/>
                </a:ext>
              </a:extLst>
            </p:cNvPr>
            <p:cNvSpPr txBox="1"/>
            <p:nvPr/>
          </p:nvSpPr>
          <p:spPr>
            <a:xfrm>
              <a:off x="1106408" y="1776180"/>
              <a:ext cx="5923349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신고중량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(KG),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과세가격원화금액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수치형 변수를 자연로그로 변환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로그로 취하면 스케일이 줄어드는 효과가 있으며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첨도와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왜도가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줄어들면서 정규성이 높아짐</a:t>
              </a:r>
            </a:p>
            <a:p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3B35D-5C11-B0AC-585E-7C9C32458B81}"/>
                </a:ext>
              </a:extLst>
            </p:cNvPr>
            <p:cNvSpPr txBox="1"/>
            <p:nvPr/>
          </p:nvSpPr>
          <p:spPr>
            <a:xfrm>
              <a:off x="549261" y="1875892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DE9FEF-4796-DA64-1B32-4F70E18D79C5}"/>
                </a:ext>
              </a:extLst>
            </p:cNvPr>
            <p:cNvSpPr txBox="1"/>
            <p:nvPr/>
          </p:nvSpPr>
          <p:spPr>
            <a:xfrm>
              <a:off x="549262" y="2245224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1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2691" y="128379"/>
            <a:ext cx="11878680" cy="3633996"/>
          </a:xfrm>
          <a:prstGeom prst="rect">
            <a:avLst/>
          </a:prstGeom>
          <a:pattFill prst="lgGrid">
            <a:fgClr>
              <a:srgbClr val="EDF0F3"/>
            </a:fgClr>
            <a:bgClr>
              <a:srgbClr val="DDE2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8007549">
            <a:off x="2965833" y="-449200"/>
            <a:ext cx="6289315" cy="7829427"/>
            <a:chOff x="-1465870" y="253272"/>
            <a:chExt cx="6289315" cy="7829427"/>
          </a:xfrm>
        </p:grpSpPr>
        <p:sp>
          <p:nvSpPr>
            <p:cNvPr id="15" name="모서리가 둥근 직사각형 14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800000">
              <a:off x="-1465870" y="1725751"/>
              <a:ext cx="516700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19800000">
              <a:off x="99051" y="4941441"/>
              <a:ext cx="4724394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947407" y="3629458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1028667" y="6695696"/>
              <a:ext cx="360608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2691" y="127445"/>
            <a:ext cx="11878680" cy="3871845"/>
          </a:xfrm>
          <a:prstGeom prst="rect">
            <a:avLst/>
          </a:prstGeom>
          <a:solidFill>
            <a:srgbClr val="FAFB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171" y="3594298"/>
            <a:ext cx="11887200" cy="3125817"/>
          </a:xfrm>
          <a:prstGeom prst="rect">
            <a:avLst/>
          </a:prstGeom>
          <a:solidFill>
            <a:srgbClr val="00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96132" y="3667939"/>
            <a:ext cx="52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모델 선정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6132" y="4430024"/>
            <a:ext cx="52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</a:rPr>
              <a:t>모델 선정 및 훈련</a:t>
            </a:r>
            <a:endParaRPr lang="en-US" altLang="ko-KR" sz="20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11" y="2309014"/>
            <a:ext cx="32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rPr>
              <a:t>03</a:t>
            </a:r>
            <a:endParaRPr lang="ko-KR" altLang="en-US" sz="100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8F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50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04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선정</a:t>
            </a: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소개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CE4C301-C623-BF90-C52B-A52554C4E8C7}"/>
              </a:ext>
            </a:extLst>
          </p:cNvPr>
          <p:cNvSpPr/>
          <p:nvPr/>
        </p:nvSpPr>
        <p:spPr>
          <a:xfrm>
            <a:off x="4889614" y="2589326"/>
            <a:ext cx="2325687" cy="2325687"/>
          </a:xfrm>
          <a:prstGeom prst="ellipse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D101E0-9BE7-C158-A88D-B0DCF44A7880}"/>
              </a:ext>
            </a:extLst>
          </p:cNvPr>
          <p:cNvSpPr/>
          <p:nvPr/>
        </p:nvSpPr>
        <p:spPr>
          <a:xfrm>
            <a:off x="5442860" y="3137381"/>
            <a:ext cx="1229579" cy="1229579"/>
          </a:xfrm>
          <a:prstGeom prst="ellipse">
            <a:avLst/>
          </a:prstGeom>
          <a:solidFill>
            <a:srgbClr val="006790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Machine</a:t>
            </a:r>
          </a:p>
          <a:p>
            <a:pPr algn="ctr"/>
            <a:r>
              <a:rPr lang="en-US" altLang="ko-KR" sz="1300" b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Learning</a:t>
            </a:r>
            <a:endParaRPr lang="en-US" altLang="ko-KR" sz="13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A40B299-2128-7D1D-B93B-0A7F6879909D}"/>
              </a:ext>
            </a:extLst>
          </p:cNvPr>
          <p:cNvSpPr/>
          <p:nvPr/>
        </p:nvSpPr>
        <p:spPr>
          <a:xfrm>
            <a:off x="4674998" y="2374709"/>
            <a:ext cx="2754922" cy="2754922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D21AC0A-2C54-BE70-4D58-FC4E450801F4}"/>
              </a:ext>
            </a:extLst>
          </p:cNvPr>
          <p:cNvGrpSpPr/>
          <p:nvPr/>
        </p:nvGrpSpPr>
        <p:grpSpPr>
          <a:xfrm>
            <a:off x="6678734" y="4366960"/>
            <a:ext cx="948227" cy="948227"/>
            <a:chOff x="6777281" y="4096543"/>
            <a:chExt cx="1154723" cy="1154723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1BECFBB-FA1E-ED66-DAF0-68515222ED35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3138666-0EC5-C487-4A90-87B0285A7511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F108DC9-66D2-70A2-1D5F-6BEB00F73DB1}"/>
              </a:ext>
            </a:extLst>
          </p:cNvPr>
          <p:cNvGrpSpPr/>
          <p:nvPr/>
        </p:nvGrpSpPr>
        <p:grpSpPr>
          <a:xfrm>
            <a:off x="4491912" y="4366960"/>
            <a:ext cx="948227" cy="948227"/>
            <a:chOff x="6777281" y="4096543"/>
            <a:chExt cx="1154723" cy="115472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0B8FA77-A065-237D-10C3-A94D8B13A657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664BE4E-87E1-3073-ED50-156C3E67CBB7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325C4B2-792E-B5D0-F5F2-A2658F6AE66C}"/>
              </a:ext>
            </a:extLst>
          </p:cNvPr>
          <p:cNvGrpSpPr/>
          <p:nvPr/>
        </p:nvGrpSpPr>
        <p:grpSpPr>
          <a:xfrm>
            <a:off x="5578345" y="1900595"/>
            <a:ext cx="948227" cy="948227"/>
            <a:chOff x="6777281" y="4096543"/>
            <a:chExt cx="1154723" cy="115472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4A5360E-8F61-7ACB-A905-5BEB4EE0472E}"/>
                </a:ext>
              </a:extLst>
            </p:cNvPr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263D611-0331-B542-CD24-9A5E07A999CE}"/>
                </a:ext>
              </a:extLst>
            </p:cNvPr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00A3C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0E3343-3F55-5C21-B68E-7E7A63BA089F}"/>
              </a:ext>
            </a:extLst>
          </p:cNvPr>
          <p:cNvCxnSpPr>
            <a:stCxn id="68" idx="0"/>
            <a:endCxn id="77" idx="4"/>
          </p:cNvCxnSpPr>
          <p:nvPr/>
        </p:nvCxnSpPr>
        <p:spPr>
          <a:xfrm flipH="1" flipV="1">
            <a:off x="6052459" y="2848822"/>
            <a:ext cx="5191" cy="288559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04754CE-3973-CA80-5F98-F854FD7CD2C1}"/>
              </a:ext>
            </a:extLst>
          </p:cNvPr>
          <p:cNvCxnSpPr>
            <a:stCxn id="74" idx="7"/>
            <a:endCxn id="68" idx="3"/>
          </p:cNvCxnSpPr>
          <p:nvPr/>
        </p:nvCxnSpPr>
        <p:spPr>
          <a:xfrm flipV="1">
            <a:off x="5301274" y="4186892"/>
            <a:ext cx="321654" cy="318933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6F80EEB-068E-6D51-BA82-15DA1F5714A5}"/>
              </a:ext>
            </a:extLst>
          </p:cNvPr>
          <p:cNvCxnSpPr>
            <a:cxnSpLocks/>
            <a:stCxn id="71" idx="1"/>
            <a:endCxn id="68" idx="5"/>
          </p:cNvCxnSpPr>
          <p:nvPr/>
        </p:nvCxnSpPr>
        <p:spPr>
          <a:xfrm flipH="1" flipV="1">
            <a:off x="6492371" y="4186892"/>
            <a:ext cx="325228" cy="318933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D3AF9AA-9D2A-E325-89A0-198DDE43B602}"/>
              </a:ext>
            </a:extLst>
          </p:cNvPr>
          <p:cNvSpPr/>
          <p:nvPr/>
        </p:nvSpPr>
        <p:spPr>
          <a:xfrm>
            <a:off x="1341226" y="4008393"/>
            <a:ext cx="3783483" cy="224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Bagging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방식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보안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대량 데이터 셋에서 다소 느림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87B637-4F3F-B4F9-6009-DB443E3B625B}"/>
              </a:ext>
            </a:extLst>
          </p:cNvPr>
          <p:cNvSpPr/>
          <p:nvPr/>
        </p:nvSpPr>
        <p:spPr>
          <a:xfrm>
            <a:off x="7093862" y="991025"/>
            <a:ext cx="4609864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00A3C9"/>
                </a:solidFill>
              </a:rPr>
              <a:t>XGBoost</a:t>
            </a:r>
            <a:endParaRPr lang="en-US" altLang="ko-KR" sz="2000" b="1" dirty="0">
              <a:solidFill>
                <a:srgbClr val="00A3C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- Boosting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방식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병렬 처리 가능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가지치기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(pruning),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조기 중단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(Early Stopping)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Overftting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방지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75872C-CA0C-C7D8-E62E-9ABF8A044766}"/>
              </a:ext>
            </a:extLst>
          </p:cNvPr>
          <p:cNvSpPr/>
          <p:nvPr/>
        </p:nvSpPr>
        <p:spPr>
          <a:xfrm>
            <a:off x="7995669" y="3664565"/>
            <a:ext cx="4057961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GBM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Boosting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방식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경사하강법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탐욕 알고리즘 사용으로 과적합이 되기 쉬움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시간이 오래 걸림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EADCE-37CB-E4D1-7DB4-4AB99C919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3086" y="2086248"/>
            <a:ext cx="543785" cy="543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BAD4DA-6E32-2365-9C6D-7AE708B21F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0071" y="4565119"/>
            <a:ext cx="551908" cy="551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78C7E7-73DD-BE03-2A24-AF7D32822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95" y="4646611"/>
            <a:ext cx="388627" cy="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747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03192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04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선정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최종 선택 </a:t>
            </a:r>
            <a:r>
              <a:rPr lang="en-US" altLang="ko-KR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XGBOOST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E86823-88AB-29A1-505F-89752C9783CE}"/>
              </a:ext>
            </a:extLst>
          </p:cNvPr>
          <p:cNvGrpSpPr/>
          <p:nvPr/>
        </p:nvGrpSpPr>
        <p:grpSpPr>
          <a:xfrm>
            <a:off x="4041745" y="1590709"/>
            <a:ext cx="3790958" cy="3697088"/>
            <a:chOff x="4551170" y="1428785"/>
            <a:chExt cx="3790958" cy="3697088"/>
          </a:xfrm>
          <a:solidFill>
            <a:schemeClr val="tx1">
              <a:alpha val="16000"/>
            </a:schemeClr>
          </a:solidFill>
        </p:grpSpPr>
        <p:sp>
          <p:nvSpPr>
            <p:cNvPr id="3" name="자유형: 도형 59">
              <a:extLst>
                <a:ext uri="{FF2B5EF4-FFF2-40B4-BE49-F238E27FC236}">
                  <a16:creationId xmlns:a16="http://schemas.microsoft.com/office/drawing/2014/main" id="{1494EA28-9C67-D4B4-707B-1A1E34AF0CE5}"/>
                </a:ext>
              </a:extLst>
            </p:cNvPr>
            <p:cNvSpPr/>
            <p:nvPr/>
          </p:nvSpPr>
          <p:spPr>
            <a:xfrm rot="17100000">
              <a:off x="6448747" y="1620240"/>
              <a:ext cx="1949544" cy="1774827"/>
            </a:xfrm>
            <a:custGeom>
              <a:avLst/>
              <a:gdLst>
                <a:gd name="connsiteX0" fmla="*/ 1901184 w 1949544"/>
                <a:gd name="connsiteY0" fmla="*/ 607678 h 1774827"/>
                <a:gd name="connsiteX1" fmla="*/ 1822926 w 1949544"/>
                <a:gd name="connsiteY1" fmla="*/ 1428514 h 1774827"/>
                <a:gd name="connsiteX2" fmla="*/ 1334047 w 1949544"/>
                <a:gd name="connsiteY2" fmla="*/ 1771828 h 1774827"/>
                <a:gd name="connsiteX3" fmla="*/ 1326946 w 1949544"/>
                <a:gd name="connsiteY3" fmla="*/ 1774827 h 1774827"/>
                <a:gd name="connsiteX4" fmla="*/ 0 w 1949544"/>
                <a:gd name="connsiteY4" fmla="*/ 447881 h 1774827"/>
                <a:gd name="connsiteX5" fmla="*/ 1671513 w 1949544"/>
                <a:gd name="connsiteY5" fmla="*/ 0 h 1774827"/>
                <a:gd name="connsiteX6" fmla="*/ 1724010 w 1949544"/>
                <a:gd name="connsiteY6" fmla="*/ 105746 h 1774827"/>
                <a:gd name="connsiteX7" fmla="*/ 1901184 w 1949544"/>
                <a:gd name="connsiteY7" fmla="*/ 607678 h 177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544" h="1774827">
                  <a:moveTo>
                    <a:pt x="1901184" y="607678"/>
                  </a:moveTo>
                  <a:cubicBezTo>
                    <a:pt x="1979293" y="931331"/>
                    <a:pt x="1969329" y="1223677"/>
                    <a:pt x="1822926" y="1428514"/>
                  </a:cubicBezTo>
                  <a:cubicBezTo>
                    <a:pt x="1692687" y="1570419"/>
                    <a:pt x="1525172" y="1684043"/>
                    <a:pt x="1334047" y="1771828"/>
                  </a:cubicBezTo>
                  <a:lnTo>
                    <a:pt x="1326946" y="1774827"/>
                  </a:lnTo>
                  <a:lnTo>
                    <a:pt x="0" y="447881"/>
                  </a:lnTo>
                  <a:lnTo>
                    <a:pt x="1671513" y="0"/>
                  </a:lnTo>
                  <a:lnTo>
                    <a:pt x="1724010" y="105746"/>
                  </a:lnTo>
                  <a:cubicBezTo>
                    <a:pt x="1801056" y="276200"/>
                    <a:pt x="1862129" y="445853"/>
                    <a:pt x="1901184" y="607678"/>
                  </a:cubicBez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60">
              <a:extLst>
                <a:ext uri="{FF2B5EF4-FFF2-40B4-BE49-F238E27FC236}">
                  <a16:creationId xmlns:a16="http://schemas.microsoft.com/office/drawing/2014/main" id="{76F815E5-CFD1-7B26-C6CB-A758DDB0233A}"/>
                </a:ext>
              </a:extLst>
            </p:cNvPr>
            <p:cNvSpPr/>
            <p:nvPr/>
          </p:nvSpPr>
          <p:spPr>
            <a:xfrm rot="17100000">
              <a:off x="5113491" y="1231349"/>
              <a:ext cx="1668519" cy="2063391"/>
            </a:xfrm>
            <a:custGeom>
              <a:avLst/>
              <a:gdLst>
                <a:gd name="connsiteX0" fmla="*/ 1668519 w 1668519"/>
                <a:gd name="connsiteY0" fmla="*/ 1616628 h 2063391"/>
                <a:gd name="connsiteX1" fmla="*/ 1178 w 1668519"/>
                <a:gd name="connsiteY1" fmla="*/ 2063391 h 2063391"/>
                <a:gd name="connsiteX2" fmla="*/ 0 w 1668519"/>
                <a:gd name="connsiteY2" fmla="*/ 2062711 h 2063391"/>
                <a:gd name="connsiteX3" fmla="*/ 0 w 1668519"/>
                <a:gd name="connsiteY3" fmla="*/ 17410 h 2063391"/>
                <a:gd name="connsiteX4" fmla="*/ 61945 w 1668519"/>
                <a:gd name="connsiteY4" fmla="*/ 4319 h 2063391"/>
                <a:gd name="connsiteX5" fmla="*/ 131241 w 1668519"/>
                <a:gd name="connsiteY5" fmla="*/ 108 h 2063391"/>
                <a:gd name="connsiteX6" fmla="*/ 1602388 w 1668519"/>
                <a:gd name="connsiteY6" fmla="*/ 1483418 h 2063391"/>
                <a:gd name="connsiteX7" fmla="*/ 1668519 w 1668519"/>
                <a:gd name="connsiteY7" fmla="*/ 1616628 h 20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8519" h="2063391">
                  <a:moveTo>
                    <a:pt x="1668519" y="1616628"/>
                  </a:moveTo>
                  <a:lnTo>
                    <a:pt x="1178" y="2063391"/>
                  </a:lnTo>
                  <a:lnTo>
                    <a:pt x="0" y="2062711"/>
                  </a:lnTo>
                  <a:lnTo>
                    <a:pt x="0" y="17410"/>
                  </a:lnTo>
                  <a:lnTo>
                    <a:pt x="61945" y="4319"/>
                  </a:lnTo>
                  <a:cubicBezTo>
                    <a:pt x="85704" y="1011"/>
                    <a:pt x="108829" y="-423"/>
                    <a:pt x="131241" y="108"/>
                  </a:cubicBezTo>
                  <a:cubicBezTo>
                    <a:pt x="516587" y="12842"/>
                    <a:pt x="1190606" y="720675"/>
                    <a:pt x="1602388" y="1483418"/>
                  </a:cubicBezTo>
                  <a:lnTo>
                    <a:pt x="1668519" y="161662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자유형: 도형 61">
              <a:extLst>
                <a:ext uri="{FF2B5EF4-FFF2-40B4-BE49-F238E27FC236}">
                  <a16:creationId xmlns:a16="http://schemas.microsoft.com/office/drawing/2014/main" id="{4584426E-1933-FE49-3CED-AAEB5E7F938B}"/>
                </a:ext>
              </a:extLst>
            </p:cNvPr>
            <p:cNvSpPr/>
            <p:nvPr/>
          </p:nvSpPr>
          <p:spPr>
            <a:xfrm rot="17100000">
              <a:off x="6492646" y="2535612"/>
              <a:ext cx="2147369" cy="1551595"/>
            </a:xfrm>
            <a:custGeom>
              <a:avLst/>
              <a:gdLst>
                <a:gd name="connsiteX0" fmla="*/ 2147369 w 2147369"/>
                <a:gd name="connsiteY0" fmla="*/ 1324798 h 1551595"/>
                <a:gd name="connsiteX1" fmla="*/ 2054966 w 2147369"/>
                <a:gd name="connsiteY1" fmla="*/ 1363829 h 1551595"/>
                <a:gd name="connsiteX2" fmla="*/ 183765 w 2147369"/>
                <a:gd name="connsiteY2" fmla="*/ 1472527 h 1551595"/>
                <a:gd name="connsiteX3" fmla="*/ 0 w 2147369"/>
                <a:gd name="connsiteY3" fmla="*/ 1424734 h 1551595"/>
                <a:gd name="connsiteX4" fmla="*/ 822571 w 2147369"/>
                <a:gd name="connsiteY4" fmla="*/ 0 h 1551595"/>
                <a:gd name="connsiteX5" fmla="*/ 2147369 w 2147369"/>
                <a:gd name="connsiteY5" fmla="*/ 1324798 h 15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7369" h="1551595">
                  <a:moveTo>
                    <a:pt x="2147369" y="1324798"/>
                  </a:moveTo>
                  <a:lnTo>
                    <a:pt x="2054966" y="1363829"/>
                  </a:lnTo>
                  <a:cubicBezTo>
                    <a:pt x="1494903" y="1580957"/>
                    <a:pt x="771168" y="1599328"/>
                    <a:pt x="183765" y="1472527"/>
                  </a:cubicBezTo>
                  <a:lnTo>
                    <a:pt x="0" y="1424734"/>
                  </a:lnTo>
                  <a:lnTo>
                    <a:pt x="822571" y="0"/>
                  </a:lnTo>
                  <a:lnTo>
                    <a:pt x="2147369" y="132479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62">
              <a:extLst>
                <a:ext uri="{FF2B5EF4-FFF2-40B4-BE49-F238E27FC236}">
                  <a16:creationId xmlns:a16="http://schemas.microsoft.com/office/drawing/2014/main" id="{A4834B9A-716B-53EF-04E9-95798D35E2A4}"/>
                </a:ext>
              </a:extLst>
            </p:cNvPr>
            <p:cNvSpPr/>
            <p:nvPr/>
          </p:nvSpPr>
          <p:spPr>
            <a:xfrm rot="17100000">
              <a:off x="4925357" y="2691926"/>
              <a:ext cx="1284148" cy="2032521"/>
            </a:xfrm>
            <a:custGeom>
              <a:avLst/>
              <a:gdLst>
                <a:gd name="connsiteX0" fmla="*/ 1284148 w 1284148"/>
                <a:gd name="connsiteY0" fmla="*/ 0 h 2032521"/>
                <a:gd name="connsiteX1" fmla="*/ 1284148 w 1284148"/>
                <a:gd name="connsiteY1" fmla="*/ 2032521 h 2032521"/>
                <a:gd name="connsiteX2" fmla="*/ 0 w 1284148"/>
                <a:gd name="connsiteY2" fmla="*/ 1291118 h 2032521"/>
                <a:gd name="connsiteX3" fmla="*/ 127894 w 1284148"/>
                <a:gd name="connsiteY3" fmla="*/ 1082583 h 2032521"/>
                <a:gd name="connsiteX4" fmla="*/ 1214541 w 1284148"/>
                <a:gd name="connsiteY4" fmla="*/ 23794 h 2032521"/>
                <a:gd name="connsiteX5" fmla="*/ 1284148 w 1284148"/>
                <a:gd name="connsiteY5" fmla="*/ 0 h 20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148" h="2032521">
                  <a:moveTo>
                    <a:pt x="1284148" y="0"/>
                  </a:moveTo>
                  <a:lnTo>
                    <a:pt x="1284148" y="2032521"/>
                  </a:lnTo>
                  <a:lnTo>
                    <a:pt x="0" y="1291118"/>
                  </a:lnTo>
                  <a:lnTo>
                    <a:pt x="127894" y="1082583"/>
                  </a:lnTo>
                  <a:cubicBezTo>
                    <a:pt x="457772" y="580178"/>
                    <a:pt x="876696" y="159373"/>
                    <a:pt x="1214541" y="23794"/>
                  </a:cubicBezTo>
                  <a:lnTo>
                    <a:pt x="1284148" y="0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: 도형 63">
              <a:extLst>
                <a:ext uri="{FF2B5EF4-FFF2-40B4-BE49-F238E27FC236}">
                  <a16:creationId xmlns:a16="http://schemas.microsoft.com/office/drawing/2014/main" id="{3BA82786-E050-638B-BE00-7BB394D78F9F}"/>
                </a:ext>
              </a:extLst>
            </p:cNvPr>
            <p:cNvSpPr/>
            <p:nvPr/>
          </p:nvSpPr>
          <p:spPr>
            <a:xfrm rot="17100000">
              <a:off x="5993904" y="3182884"/>
              <a:ext cx="1703854" cy="2182123"/>
            </a:xfrm>
            <a:custGeom>
              <a:avLst/>
              <a:gdLst>
                <a:gd name="connsiteX0" fmla="*/ 1703854 w 1703854"/>
                <a:gd name="connsiteY0" fmla="*/ 748912 h 2182123"/>
                <a:gd name="connsiteX1" fmla="*/ 876389 w 1703854"/>
                <a:gd name="connsiteY1" fmla="*/ 2182123 h 2182123"/>
                <a:gd name="connsiteX2" fmla="*/ 835702 w 1703854"/>
                <a:gd name="connsiteY2" fmla="*/ 2171541 h 2182123"/>
                <a:gd name="connsiteX3" fmla="*/ 57173 w 1703854"/>
                <a:gd name="connsiteY3" fmla="*/ 1622329 h 2182123"/>
                <a:gd name="connsiteX4" fmla="*/ 408044 w 1703854"/>
                <a:gd name="connsiteY4" fmla="*/ 13046 h 2182123"/>
                <a:gd name="connsiteX5" fmla="*/ 416046 w 1703854"/>
                <a:gd name="connsiteY5" fmla="*/ 0 h 2182123"/>
                <a:gd name="connsiteX6" fmla="*/ 1691089 w 1703854"/>
                <a:gd name="connsiteY6" fmla="*/ 736146 h 2182123"/>
                <a:gd name="connsiteX7" fmla="*/ 1703854 w 1703854"/>
                <a:gd name="connsiteY7" fmla="*/ 748912 h 218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3854" h="2182123">
                  <a:moveTo>
                    <a:pt x="1703854" y="748912"/>
                  </a:moveTo>
                  <a:lnTo>
                    <a:pt x="876389" y="2182123"/>
                  </a:lnTo>
                  <a:lnTo>
                    <a:pt x="835702" y="2171541"/>
                  </a:lnTo>
                  <a:cubicBezTo>
                    <a:pt x="448324" y="2052123"/>
                    <a:pt x="152371" y="1862543"/>
                    <a:pt x="57173" y="1622329"/>
                  </a:cubicBezTo>
                  <a:cubicBezTo>
                    <a:pt x="-101151" y="1197148"/>
                    <a:pt x="86634" y="575945"/>
                    <a:pt x="408044" y="13046"/>
                  </a:cubicBezTo>
                  <a:lnTo>
                    <a:pt x="416046" y="0"/>
                  </a:lnTo>
                  <a:lnTo>
                    <a:pt x="1691089" y="736146"/>
                  </a:lnTo>
                  <a:lnTo>
                    <a:pt x="1703854" y="748912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자유형: 도형 85">
            <a:extLst>
              <a:ext uri="{FF2B5EF4-FFF2-40B4-BE49-F238E27FC236}">
                <a16:creationId xmlns:a16="http://schemas.microsoft.com/office/drawing/2014/main" id="{C541CA8B-38AE-B4CD-BC01-59FC5BF7045D}"/>
              </a:ext>
            </a:extLst>
          </p:cNvPr>
          <p:cNvSpPr/>
          <p:nvPr/>
        </p:nvSpPr>
        <p:spPr>
          <a:xfrm rot="84428">
            <a:off x="5012073" y="2439354"/>
            <a:ext cx="2076047" cy="2075794"/>
          </a:xfrm>
          <a:custGeom>
            <a:avLst/>
            <a:gdLst>
              <a:gd name="connsiteX0" fmla="*/ 1484508 w 2076047"/>
              <a:gd name="connsiteY0" fmla="*/ 0 h 2075794"/>
              <a:gd name="connsiteX1" fmla="*/ 1927874 w 2076047"/>
              <a:gd name="connsiteY1" fmla="*/ 153000 h 2075794"/>
              <a:gd name="connsiteX2" fmla="*/ 1398979 w 2076047"/>
              <a:gd name="connsiteY2" fmla="*/ 2072491 h 2075794"/>
              <a:gd name="connsiteX3" fmla="*/ 8383 w 2076047"/>
              <a:gd name="connsiteY3" fmla="*/ 681895 h 2075794"/>
              <a:gd name="connsiteX4" fmla="*/ 1484508 w 2076047"/>
              <a:gd name="connsiteY4" fmla="*/ 0 h 20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047" h="2075794">
                <a:moveTo>
                  <a:pt x="1484508" y="0"/>
                </a:moveTo>
                <a:cubicBezTo>
                  <a:pt x="1673893" y="82"/>
                  <a:pt x="1834194" y="44673"/>
                  <a:pt x="1927874" y="153000"/>
                </a:cubicBezTo>
                <a:cubicBezTo>
                  <a:pt x="2318570" y="735257"/>
                  <a:pt x="1864698" y="2006824"/>
                  <a:pt x="1398979" y="2072491"/>
                </a:cubicBezTo>
                <a:cubicBezTo>
                  <a:pt x="813283" y="2142649"/>
                  <a:pt x="-96896" y="1076154"/>
                  <a:pt x="8383" y="681895"/>
                </a:cubicBezTo>
                <a:cubicBezTo>
                  <a:pt x="86457" y="400095"/>
                  <a:pt x="916355" y="-245"/>
                  <a:pt x="1484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40000" rtlCol="0" anchor="t">
            <a:noAutofit/>
          </a:bodyPr>
          <a:lstStyle/>
          <a:p>
            <a:pPr algn="ctr" latinLnBrk="0">
              <a:defRPr/>
            </a:pPr>
            <a:endParaRPr lang="en-US" altLang="ko-KR" sz="1600" b="1" kern="0">
              <a:solidFill>
                <a:srgbClr val="00A3C9"/>
              </a:solidFill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en-US" altLang="ko-KR" b="1" kern="0">
                <a:solidFill>
                  <a:srgbClr val="00A3C9"/>
                </a:solidFill>
                <a:latin typeface="+mj-ea"/>
                <a:ea typeface="+mj-ea"/>
              </a:rPr>
              <a:t>XGBOOST</a:t>
            </a:r>
            <a:endParaRPr lang="ko-KR" altLang="en-US" sz="1400" b="1" dirty="0">
              <a:solidFill>
                <a:srgbClr val="00A3C9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7FC-32EA-C5EB-82AE-0591564B8A84}"/>
              </a:ext>
            </a:extLst>
          </p:cNvPr>
          <p:cNvSpPr/>
          <p:nvPr/>
        </p:nvSpPr>
        <p:spPr>
          <a:xfrm>
            <a:off x="8106997" y="3494348"/>
            <a:ext cx="339738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가지치기</a:t>
            </a:r>
            <a:r>
              <a:rPr lang="en-US" altLang="ko-KR" sz="1600" b="1"/>
              <a:t>(Pruning)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Max_depth </a:t>
            </a:r>
            <a:r>
              <a:rPr lang="ko-KR" altLang="en-US" sz="1200"/>
              <a:t>파라미터로 분할 깊이를 조정</a:t>
            </a:r>
            <a:r>
              <a:rPr lang="en-US" altLang="ko-KR" sz="1200"/>
              <a:t>pruning</a:t>
            </a:r>
            <a:r>
              <a:rPr lang="ko-KR" altLang="en-US" sz="1200"/>
              <a:t>을 통해 분할 수를 줄일 수 있다는 장점 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79E8C7-5D4C-7B76-DAD7-D2EA4CBD0081}"/>
              </a:ext>
            </a:extLst>
          </p:cNvPr>
          <p:cNvSpPr/>
          <p:nvPr/>
        </p:nvSpPr>
        <p:spPr>
          <a:xfrm>
            <a:off x="4507126" y="5502959"/>
            <a:ext cx="339738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/>
              <a:t>High</a:t>
            </a:r>
            <a:r>
              <a:rPr lang="ko-KR" altLang="en-US" sz="1600" b="1"/>
              <a:t> </a:t>
            </a:r>
            <a:r>
              <a:rPr lang="en-US" altLang="ko-KR" sz="1600" b="1"/>
              <a:t>Flexibility</a:t>
            </a:r>
          </a:p>
          <a:p>
            <a:pPr algn="ctr">
              <a:lnSpc>
                <a:spcPct val="150000"/>
              </a:lnSpc>
            </a:pPr>
            <a:r>
              <a:rPr lang="en-US" altLang="ko-KR" sz="1200"/>
              <a:t>Custom</a:t>
            </a:r>
            <a:r>
              <a:rPr lang="ko-KR" altLang="en-US" sz="1200"/>
              <a:t> </a:t>
            </a:r>
            <a:r>
              <a:rPr lang="en-US" altLang="ko-KR" sz="1200"/>
              <a:t>optimization objectives</a:t>
            </a:r>
            <a:r>
              <a:rPr lang="ko-KR" altLang="en-US" sz="1200"/>
              <a:t>와 </a:t>
            </a:r>
            <a:r>
              <a:rPr lang="en-US" altLang="ko-KR" sz="1200"/>
              <a:t>evaluation criteria</a:t>
            </a:r>
            <a:r>
              <a:rPr lang="ko-KR" altLang="en-US" sz="1200"/>
              <a:t>를 사용자가 직접 정의 가능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633F08-83A4-D8E5-5856-97CE2AF88302}"/>
              </a:ext>
            </a:extLst>
          </p:cNvPr>
          <p:cNvSpPr/>
          <p:nvPr/>
        </p:nvSpPr>
        <p:spPr>
          <a:xfrm>
            <a:off x="8023560" y="1352113"/>
            <a:ext cx="376800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Overfitting </a:t>
            </a:r>
            <a:r>
              <a:rPr lang="ko-KR" altLang="en-US" sz="1600" b="1"/>
              <a:t>방지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200"/>
              <a:t>표준 </a:t>
            </a:r>
            <a:r>
              <a:rPr lang="en-US" altLang="ko-KR" sz="1200"/>
              <a:t>GBM </a:t>
            </a:r>
            <a:r>
              <a:rPr lang="ko-KR" altLang="en-US" sz="1200"/>
              <a:t>경우 과적합 규제 기능이 없으나</a:t>
            </a:r>
            <a:r>
              <a:rPr lang="en-US" altLang="ko-KR" sz="12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XGBoost</a:t>
            </a:r>
            <a:r>
              <a:rPr lang="ko-KR" altLang="en-US" sz="1200"/>
              <a:t>는 과적합 규제 기능을 통한 강한 내구성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3D85F2-3591-91D7-6558-838EEA24E5CF}"/>
              </a:ext>
            </a:extLst>
          </p:cNvPr>
          <p:cNvSpPr/>
          <p:nvPr/>
        </p:nvSpPr>
        <p:spPr>
          <a:xfrm>
            <a:off x="1503447" y="1388364"/>
            <a:ext cx="272241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/>
              <a:t>빠른 수행 시간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Parallel</a:t>
            </a:r>
            <a:r>
              <a:rPr lang="ko-KR" altLang="en-US" sz="1200" dirty="0"/>
              <a:t> </a:t>
            </a:r>
            <a:r>
              <a:rPr lang="en-US" altLang="ko-KR" sz="1200" dirty="0"/>
              <a:t>processing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</a:t>
            </a:r>
            <a:r>
              <a:rPr lang="en-US" altLang="ko-KR" sz="1200" dirty="0"/>
              <a:t>GBM</a:t>
            </a:r>
            <a:r>
              <a:rPr lang="ko-KR" altLang="en-US" sz="1200" dirty="0"/>
              <a:t>과 비교했을 때 훨씬 빠른 속도를 가짐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BFA45-0513-CE61-1604-758A06C53958}"/>
              </a:ext>
            </a:extLst>
          </p:cNvPr>
          <p:cNvSpPr/>
          <p:nvPr/>
        </p:nvSpPr>
        <p:spPr>
          <a:xfrm>
            <a:off x="863448" y="3462775"/>
            <a:ext cx="328039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/>
              <a:t>내장된 교차 검증</a:t>
            </a:r>
            <a:endParaRPr lang="en-US" altLang="ko-KR" sz="1600" b="1"/>
          </a:p>
          <a:p>
            <a:pPr algn="r">
              <a:lnSpc>
                <a:spcPct val="150000"/>
              </a:lnSpc>
            </a:pPr>
            <a:r>
              <a:rPr lang="ko-KR" altLang="en-US" sz="1200"/>
              <a:t>내부적으로 교차 검증을 수행하여 최적화된 반복 수행 횟수를 가질 수 있음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7669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04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선정</a:t>
            </a:r>
          </a:p>
          <a:p>
            <a:r>
              <a:rPr lang="en-US" altLang="ko-KR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XGBOOST 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파라미터</a:t>
            </a:r>
            <a:endParaRPr lang="en-US" altLang="ko-KR" sz="16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1BC4A-F20B-803E-60A5-FEB4CFF8E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5" r="5556"/>
          <a:stretch/>
        </p:blipFill>
        <p:spPr>
          <a:xfrm>
            <a:off x="685818" y="1558819"/>
            <a:ext cx="10820362" cy="38133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D2A335-C87E-7CA0-8215-AD7FC1AB744E}"/>
              </a:ext>
            </a:extLst>
          </p:cNvPr>
          <p:cNvSpPr/>
          <p:nvPr/>
        </p:nvSpPr>
        <p:spPr>
          <a:xfrm>
            <a:off x="685818" y="2256798"/>
            <a:ext cx="5357722" cy="252047"/>
          </a:xfrm>
          <a:prstGeom prst="rect">
            <a:avLst/>
          </a:prstGeom>
          <a:solidFill>
            <a:srgbClr val="00A3C9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9C61C2-CB20-C4FA-1A20-BA5E780E2FFF}"/>
              </a:ext>
            </a:extLst>
          </p:cNvPr>
          <p:cNvSpPr/>
          <p:nvPr/>
        </p:nvSpPr>
        <p:spPr>
          <a:xfrm>
            <a:off x="889686" y="3713191"/>
            <a:ext cx="10616494" cy="252047"/>
          </a:xfrm>
          <a:prstGeom prst="rect">
            <a:avLst/>
          </a:prstGeom>
          <a:solidFill>
            <a:srgbClr val="00A3C9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3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2691" y="128379"/>
            <a:ext cx="11878680" cy="3633996"/>
          </a:xfrm>
          <a:prstGeom prst="rect">
            <a:avLst/>
          </a:prstGeom>
          <a:pattFill prst="lgGrid">
            <a:fgClr>
              <a:srgbClr val="EDF0F3"/>
            </a:fgClr>
            <a:bgClr>
              <a:srgbClr val="DDE2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8007549">
            <a:off x="2965833" y="-449200"/>
            <a:ext cx="6289315" cy="7829427"/>
            <a:chOff x="-1465870" y="253272"/>
            <a:chExt cx="6289315" cy="7829427"/>
          </a:xfrm>
        </p:grpSpPr>
        <p:sp>
          <p:nvSpPr>
            <p:cNvPr id="15" name="모서리가 둥근 직사각형 14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800000">
              <a:off x="-1465870" y="1725751"/>
              <a:ext cx="516700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19800000">
              <a:off x="99051" y="4941441"/>
              <a:ext cx="4724394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947407" y="3629458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1028667" y="6695696"/>
              <a:ext cx="360608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2691" y="127445"/>
            <a:ext cx="11878680" cy="3871845"/>
          </a:xfrm>
          <a:prstGeom prst="rect">
            <a:avLst/>
          </a:prstGeom>
          <a:solidFill>
            <a:srgbClr val="FAFB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171" y="3594298"/>
            <a:ext cx="11887200" cy="3125817"/>
          </a:xfrm>
          <a:prstGeom prst="rect">
            <a:avLst/>
          </a:prstGeom>
          <a:solidFill>
            <a:srgbClr val="00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96132" y="3667939"/>
            <a:ext cx="52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모델 학습 및 평가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6132" y="4430024"/>
            <a:ext cx="52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교차 검증 및 성능 평가 지표</a:t>
            </a:r>
            <a:endParaRPr lang="en-US" altLang="ko-KR" sz="20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11" y="2309014"/>
            <a:ext cx="32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rPr>
              <a:t>04</a:t>
            </a:r>
            <a:endParaRPr lang="ko-KR" altLang="en-US" sz="100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8F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392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성능 평가 방법</a:t>
            </a:r>
            <a:r>
              <a:rPr lang="en-US" altLang="ko-KR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en-US" altLang="ko-KR" sz="1600" spc="-150" dirty="0" err="1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StratifiedKFold</a:t>
            </a:r>
            <a:endParaRPr lang="en-US" altLang="ko-KR" sz="1600" spc="-15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31992A-3A9B-0AF3-7ED2-C91642C4F6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5" r="5556"/>
          <a:stretch/>
        </p:blipFill>
        <p:spPr>
          <a:xfrm>
            <a:off x="685818" y="1558819"/>
            <a:ext cx="10820362" cy="3813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F36AEE-4AC0-5FDA-3B8D-30A502B22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17" y="4015348"/>
            <a:ext cx="2669763" cy="2645269"/>
          </a:xfrm>
          <a:prstGeom prst="rect">
            <a:avLst/>
          </a:prstGeom>
          <a:ln w="12700">
            <a:solidFill>
              <a:srgbClr val="00679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F3C917-6AC4-7D47-61D1-918D53157CDA}"/>
              </a:ext>
            </a:extLst>
          </p:cNvPr>
          <p:cNvSpPr/>
          <p:nvPr/>
        </p:nvSpPr>
        <p:spPr>
          <a:xfrm>
            <a:off x="685818" y="2537360"/>
            <a:ext cx="2674393" cy="267526"/>
          </a:xfrm>
          <a:prstGeom prst="rect">
            <a:avLst/>
          </a:prstGeom>
          <a:solidFill>
            <a:srgbClr val="00A3C9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32FD03-9695-7ED4-52FD-F971C85943AF}"/>
              </a:ext>
            </a:extLst>
          </p:cNvPr>
          <p:cNvSpPr/>
          <p:nvPr/>
        </p:nvSpPr>
        <p:spPr>
          <a:xfrm>
            <a:off x="685818" y="3161114"/>
            <a:ext cx="5024958" cy="535772"/>
          </a:xfrm>
          <a:prstGeom prst="rect">
            <a:avLst/>
          </a:prstGeom>
          <a:solidFill>
            <a:srgbClr val="00A3C9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5134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학습 및 평가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F17C-06CD-CA77-9B66-29E196CD886F}"/>
              </a:ext>
            </a:extLst>
          </p:cNvPr>
          <p:cNvSpPr txBox="1"/>
          <p:nvPr/>
        </p:nvSpPr>
        <p:spPr>
          <a:xfrm>
            <a:off x="6096000" y="1221223"/>
            <a:ext cx="357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우범화물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핵심적발 예측 모델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모두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교차검증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5A52-5066-2588-EF4A-0E0F48D87D08}"/>
              </a:ext>
            </a:extLst>
          </p:cNvPr>
          <p:cNvSpPr txBox="1"/>
          <p:nvPr/>
        </p:nvSpPr>
        <p:spPr>
          <a:xfrm>
            <a:off x="5647057" y="1216180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D43A5-2350-FF5B-B66E-0E3BC80B9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5" t="12222" r="32625" b="8712"/>
          <a:stretch/>
        </p:blipFill>
        <p:spPr>
          <a:xfrm>
            <a:off x="5719595" y="2253733"/>
            <a:ext cx="4991400" cy="4194144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2ACE6-C46D-CD43-420A-47AECDF0F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9" t="12513" r="56366" b="9454"/>
          <a:stretch/>
        </p:blipFill>
        <p:spPr>
          <a:xfrm>
            <a:off x="754239" y="1178681"/>
            <a:ext cx="4301604" cy="5269196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33774BF-3D37-FFCE-0C95-BEE4B3F84EDF}"/>
              </a:ext>
            </a:extLst>
          </p:cNvPr>
          <p:cNvCxnSpPr>
            <a:cxnSpLocks/>
          </p:cNvCxnSpPr>
          <p:nvPr/>
        </p:nvCxnSpPr>
        <p:spPr>
          <a:xfrm>
            <a:off x="4054178" y="2253733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DDA97E-E155-8007-47CD-B044719F3EDE}"/>
              </a:ext>
            </a:extLst>
          </p:cNvPr>
          <p:cNvCxnSpPr>
            <a:cxnSpLocks/>
          </p:cNvCxnSpPr>
          <p:nvPr/>
        </p:nvCxnSpPr>
        <p:spPr>
          <a:xfrm>
            <a:off x="4054178" y="3429000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26E59A0-823E-A82F-DE16-848002973E36}"/>
              </a:ext>
            </a:extLst>
          </p:cNvPr>
          <p:cNvCxnSpPr>
            <a:cxnSpLocks/>
          </p:cNvCxnSpPr>
          <p:nvPr/>
        </p:nvCxnSpPr>
        <p:spPr>
          <a:xfrm>
            <a:off x="4054178" y="48043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7047B3D-078C-947B-6C53-6B503E78E660}"/>
              </a:ext>
            </a:extLst>
          </p:cNvPr>
          <p:cNvCxnSpPr>
            <a:cxnSpLocks/>
          </p:cNvCxnSpPr>
          <p:nvPr/>
        </p:nvCxnSpPr>
        <p:spPr>
          <a:xfrm>
            <a:off x="4054178" y="60616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5AA4989-C1B3-79F9-DF45-AF84C521B009}"/>
              </a:ext>
            </a:extLst>
          </p:cNvPr>
          <p:cNvCxnSpPr>
            <a:cxnSpLocks/>
          </p:cNvCxnSpPr>
          <p:nvPr/>
        </p:nvCxnSpPr>
        <p:spPr>
          <a:xfrm>
            <a:off x="9813088" y="30771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C951BE2-63F7-F08F-B63A-F60077FBCE8E}"/>
              </a:ext>
            </a:extLst>
          </p:cNvPr>
          <p:cNvCxnSpPr>
            <a:cxnSpLocks/>
          </p:cNvCxnSpPr>
          <p:nvPr/>
        </p:nvCxnSpPr>
        <p:spPr>
          <a:xfrm>
            <a:off x="9813088" y="39661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FD43849-5E65-5604-0934-F030CADAFDB7}"/>
              </a:ext>
            </a:extLst>
          </p:cNvPr>
          <p:cNvCxnSpPr>
            <a:cxnSpLocks/>
          </p:cNvCxnSpPr>
          <p:nvPr/>
        </p:nvCxnSpPr>
        <p:spPr>
          <a:xfrm>
            <a:off x="9813088" y="49821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38D69B5-54CD-DF71-4FB7-B48282AC229D}"/>
              </a:ext>
            </a:extLst>
          </p:cNvPr>
          <p:cNvCxnSpPr>
            <a:cxnSpLocks/>
          </p:cNvCxnSpPr>
          <p:nvPr/>
        </p:nvCxnSpPr>
        <p:spPr>
          <a:xfrm>
            <a:off x="9813088" y="6061648"/>
            <a:ext cx="653526" cy="0"/>
          </a:xfrm>
          <a:prstGeom prst="line">
            <a:avLst/>
          </a:prstGeom>
          <a:ln w="44450">
            <a:solidFill>
              <a:srgbClr val="5AC5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6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중점적으로 본 성능 지표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242D07-9528-B86E-8929-3514127D34E2}"/>
              </a:ext>
            </a:extLst>
          </p:cNvPr>
          <p:cNvGrpSpPr/>
          <p:nvPr/>
        </p:nvGrpSpPr>
        <p:grpSpPr>
          <a:xfrm>
            <a:off x="4602172" y="2951693"/>
            <a:ext cx="335188" cy="579298"/>
            <a:chOff x="5104780" y="3009589"/>
            <a:chExt cx="335188" cy="579298"/>
          </a:xfrm>
        </p:grpSpPr>
        <p:sp>
          <p:nvSpPr>
            <p:cNvPr id="5" name="왼쪽 대괄호 21">
              <a:extLst>
                <a:ext uri="{FF2B5EF4-FFF2-40B4-BE49-F238E27FC236}">
                  <a16:creationId xmlns:a16="http://schemas.microsoft.com/office/drawing/2014/main" id="{406AD1C0-09F5-A7D7-FE99-373A2BCD75B7}"/>
                </a:ext>
              </a:extLst>
            </p:cNvPr>
            <p:cNvSpPr/>
            <p:nvPr/>
          </p:nvSpPr>
          <p:spPr>
            <a:xfrm rot="16200000" flipH="1">
              <a:off x="5214879" y="2899490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왼쪽 대괄호 22">
              <a:extLst>
                <a:ext uri="{FF2B5EF4-FFF2-40B4-BE49-F238E27FC236}">
                  <a16:creationId xmlns:a16="http://schemas.microsoft.com/office/drawing/2014/main" id="{87C2838F-2BC2-C68E-9FDC-2CC53CAC3A77}"/>
                </a:ext>
              </a:extLst>
            </p:cNvPr>
            <p:cNvSpPr/>
            <p:nvPr/>
          </p:nvSpPr>
          <p:spPr>
            <a:xfrm rot="5400000" flipH="1" flipV="1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F9669A-B529-01CC-9213-74D6152DC91A}"/>
              </a:ext>
            </a:extLst>
          </p:cNvPr>
          <p:cNvGrpSpPr/>
          <p:nvPr/>
        </p:nvGrpSpPr>
        <p:grpSpPr>
          <a:xfrm>
            <a:off x="2286633" y="3547659"/>
            <a:ext cx="335188" cy="552797"/>
            <a:chOff x="2789241" y="3605555"/>
            <a:chExt cx="335188" cy="552797"/>
          </a:xfrm>
        </p:grpSpPr>
        <p:sp>
          <p:nvSpPr>
            <p:cNvPr id="15" name="왼쪽 대괄호 31">
              <a:extLst>
                <a:ext uri="{FF2B5EF4-FFF2-40B4-BE49-F238E27FC236}">
                  <a16:creationId xmlns:a16="http://schemas.microsoft.com/office/drawing/2014/main" id="{2E3AF6F9-2484-A187-A4DA-5DE972A9267F}"/>
                </a:ext>
              </a:extLst>
            </p:cNvPr>
            <p:cNvSpPr/>
            <p:nvPr/>
          </p:nvSpPr>
          <p:spPr>
            <a:xfrm rot="16200000" flipH="1">
              <a:off x="2899340" y="3495456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왼쪽 대괄호 32">
              <a:extLst>
                <a:ext uri="{FF2B5EF4-FFF2-40B4-BE49-F238E27FC236}">
                  <a16:creationId xmlns:a16="http://schemas.microsoft.com/office/drawing/2014/main" id="{D66CB7A9-F746-36F5-5E77-4C582543E92C}"/>
                </a:ext>
              </a:extLst>
            </p:cNvPr>
            <p:cNvSpPr/>
            <p:nvPr/>
          </p:nvSpPr>
          <p:spPr>
            <a:xfrm rot="5400000" flipH="1" flipV="1">
              <a:off x="2899341" y="3933263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EACA97-695F-B7D6-FE08-087EE662F21C}"/>
              </a:ext>
            </a:extLst>
          </p:cNvPr>
          <p:cNvGrpSpPr/>
          <p:nvPr/>
        </p:nvGrpSpPr>
        <p:grpSpPr>
          <a:xfrm>
            <a:off x="792792" y="4055660"/>
            <a:ext cx="1659850" cy="1088300"/>
            <a:chOff x="889002" y="4113556"/>
            <a:chExt cx="1659850" cy="1088300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sp>
          <p:nvSpPr>
            <p:cNvPr id="28" name="원호 33">
              <a:extLst>
                <a:ext uri="{FF2B5EF4-FFF2-40B4-BE49-F238E27FC236}">
                  <a16:creationId xmlns:a16="http://schemas.microsoft.com/office/drawing/2014/main" id="{14F3DAED-9FDA-E86D-C26F-6B11B39342EE}"/>
                </a:ext>
              </a:extLst>
            </p:cNvPr>
            <p:cNvSpPr/>
            <p:nvPr/>
          </p:nvSpPr>
          <p:spPr>
            <a:xfrm rot="5400000">
              <a:off x="1812252" y="4465256"/>
              <a:ext cx="736600" cy="736600"/>
            </a:xfrm>
            <a:prstGeom prst="arc">
              <a:avLst/>
            </a:prstGeom>
            <a:ln w="63500">
              <a:solidFill>
                <a:srgbClr val="F3F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34">
              <a:extLst>
                <a:ext uri="{FF2B5EF4-FFF2-40B4-BE49-F238E27FC236}">
                  <a16:creationId xmlns:a16="http://schemas.microsoft.com/office/drawing/2014/main" id="{06292EF2-0465-7A67-C2CB-DA025C9D4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48852" y="4113556"/>
              <a:ext cx="0" cy="720000"/>
            </a:xfrm>
            <a:prstGeom prst="line">
              <a:avLst/>
            </a:prstGeom>
            <a:ln w="63500" cap="rnd">
              <a:solidFill>
                <a:srgbClr val="F3F5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5">
              <a:extLst>
                <a:ext uri="{FF2B5EF4-FFF2-40B4-BE49-F238E27FC236}">
                  <a16:creationId xmlns:a16="http://schemas.microsoft.com/office/drawing/2014/main" id="{3CE605D3-F140-6A9C-F769-4354F97605F4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 flipV="1">
              <a:off x="889002" y="5194607"/>
              <a:ext cx="1291550" cy="7249"/>
            </a:xfrm>
            <a:prstGeom prst="line">
              <a:avLst/>
            </a:prstGeom>
            <a:ln w="63500" cap="rnd">
              <a:solidFill>
                <a:srgbClr val="F3F5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2689A93-848B-6594-3EF5-40AF40350821}"/>
              </a:ext>
            </a:extLst>
          </p:cNvPr>
          <p:cNvSpPr/>
          <p:nvPr/>
        </p:nvSpPr>
        <p:spPr>
          <a:xfrm>
            <a:off x="608513" y="5051821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A7C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430429-0F17-7DC6-91F2-AF0D60EA3EA0}"/>
              </a:ext>
            </a:extLst>
          </p:cNvPr>
          <p:cNvGrpSpPr/>
          <p:nvPr/>
        </p:nvGrpSpPr>
        <p:grpSpPr>
          <a:xfrm>
            <a:off x="2452642" y="2016855"/>
            <a:ext cx="2322681" cy="1537945"/>
            <a:chOff x="2955250" y="1809711"/>
            <a:chExt cx="2322681" cy="1537945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33" name="직선 연결선 38">
              <a:extLst>
                <a:ext uri="{FF2B5EF4-FFF2-40B4-BE49-F238E27FC236}">
                  <a16:creationId xmlns:a16="http://schemas.microsoft.com/office/drawing/2014/main" id="{E5A32F95-A6B1-7AE4-888E-32087168F830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955250" y="2178011"/>
              <a:ext cx="0" cy="1169645"/>
            </a:xfrm>
            <a:prstGeom prst="line">
              <a:avLst/>
            </a:prstGeom>
            <a:ln w="63500" cap="rnd">
              <a:solidFill>
                <a:srgbClr val="F3F5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9">
              <a:extLst>
                <a:ext uri="{FF2B5EF4-FFF2-40B4-BE49-F238E27FC236}">
                  <a16:creationId xmlns:a16="http://schemas.microsoft.com/office/drawing/2014/main" id="{54B929A2-0A5B-E308-6298-AA73ABA50EA5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rgbClr val="F3F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40">
              <a:extLst>
                <a:ext uri="{FF2B5EF4-FFF2-40B4-BE49-F238E27FC236}">
                  <a16:creationId xmlns:a16="http://schemas.microsoft.com/office/drawing/2014/main" id="{59E5D928-C6DF-42FC-C614-573146E28018}"/>
                </a:ext>
              </a:extLst>
            </p:cNvPr>
            <p:cNvCxnSpPr>
              <a:cxnSpLocks/>
              <a:stCxn id="34" idx="2"/>
              <a:endCxn id="52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rgbClr val="F3F5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원호 41">
              <a:extLst>
                <a:ext uri="{FF2B5EF4-FFF2-40B4-BE49-F238E27FC236}">
                  <a16:creationId xmlns:a16="http://schemas.microsoft.com/office/drawing/2014/main" id="{63E95CE0-55CA-4E5F-787E-B71D46870640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rgbClr val="F3F5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42">
              <a:extLst>
                <a:ext uri="{FF2B5EF4-FFF2-40B4-BE49-F238E27FC236}">
                  <a16:creationId xmlns:a16="http://schemas.microsoft.com/office/drawing/2014/main" id="{8463F179-861B-89B8-CD0D-46D686009D9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5277931" y="2178011"/>
              <a:ext cx="0" cy="584822"/>
            </a:xfrm>
            <a:prstGeom prst="line">
              <a:avLst/>
            </a:prstGeom>
            <a:ln w="63500" cap="rnd">
              <a:solidFill>
                <a:srgbClr val="F3F5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C3A4F6-F467-9D2E-F90A-DA05FCB6EAE1}"/>
              </a:ext>
            </a:extLst>
          </p:cNvPr>
          <p:cNvGrpSpPr/>
          <p:nvPr/>
        </p:nvGrpSpPr>
        <p:grpSpPr>
          <a:xfrm>
            <a:off x="6913405" y="3540551"/>
            <a:ext cx="335188" cy="579300"/>
            <a:chOff x="7406488" y="3636547"/>
            <a:chExt cx="335188" cy="579300"/>
          </a:xfrm>
        </p:grpSpPr>
        <p:sp>
          <p:nvSpPr>
            <p:cNvPr id="55" name="왼쪽 대괄호 44">
              <a:extLst>
                <a:ext uri="{FF2B5EF4-FFF2-40B4-BE49-F238E27FC236}">
                  <a16:creationId xmlns:a16="http://schemas.microsoft.com/office/drawing/2014/main" id="{ADF74FE8-B782-827D-648D-355EBEA80A70}"/>
                </a:ext>
              </a:extLst>
            </p:cNvPr>
            <p:cNvSpPr/>
            <p:nvPr/>
          </p:nvSpPr>
          <p:spPr>
            <a:xfrm rot="16200000" flipH="1">
              <a:off x="7516587" y="352644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왼쪽 대괄호 45">
              <a:extLst>
                <a:ext uri="{FF2B5EF4-FFF2-40B4-BE49-F238E27FC236}">
                  <a16:creationId xmlns:a16="http://schemas.microsoft.com/office/drawing/2014/main" id="{FD057F16-56E4-12D6-B735-C6928FE72D81}"/>
                </a:ext>
              </a:extLst>
            </p:cNvPr>
            <p:cNvSpPr/>
            <p:nvPr/>
          </p:nvSpPr>
          <p:spPr>
            <a:xfrm rot="5400000" flipH="1" flipV="1">
              <a:off x="7516588" y="399075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615A77-B844-3328-2389-79F445DDA27D}"/>
              </a:ext>
            </a:extLst>
          </p:cNvPr>
          <p:cNvGrpSpPr/>
          <p:nvPr/>
        </p:nvGrpSpPr>
        <p:grpSpPr>
          <a:xfrm flipV="1">
            <a:off x="4758318" y="3506954"/>
            <a:ext cx="2322681" cy="1637006"/>
            <a:chOff x="2955250" y="1809711"/>
            <a:chExt cx="2322681" cy="1637006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58" name="직선 연결선 47">
              <a:extLst>
                <a:ext uri="{FF2B5EF4-FFF2-40B4-BE49-F238E27FC236}">
                  <a16:creationId xmlns:a16="http://schemas.microsoft.com/office/drawing/2014/main" id="{175E53BA-B58E-ECBD-F212-FFA3CAFC8B78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955250" y="2178011"/>
              <a:ext cx="0" cy="1268706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48">
              <a:extLst>
                <a:ext uri="{FF2B5EF4-FFF2-40B4-BE49-F238E27FC236}">
                  <a16:creationId xmlns:a16="http://schemas.microsoft.com/office/drawing/2014/main" id="{418793DF-24F1-B7F8-229E-728FF188239C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rgbClr val="00A3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49">
              <a:extLst>
                <a:ext uri="{FF2B5EF4-FFF2-40B4-BE49-F238E27FC236}">
                  <a16:creationId xmlns:a16="http://schemas.microsoft.com/office/drawing/2014/main" id="{F3E978E0-0373-8CE5-B73D-045FC8991238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50">
              <a:extLst>
                <a:ext uri="{FF2B5EF4-FFF2-40B4-BE49-F238E27FC236}">
                  <a16:creationId xmlns:a16="http://schemas.microsoft.com/office/drawing/2014/main" id="{0612D082-BC95-3813-1ECB-6BE13B06EDEA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rgbClr val="00A3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51">
              <a:extLst>
                <a:ext uri="{FF2B5EF4-FFF2-40B4-BE49-F238E27FC236}">
                  <a16:creationId xmlns:a16="http://schemas.microsoft.com/office/drawing/2014/main" id="{75992746-8FC4-E922-50CF-1808855EE7FD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5277931" y="2178011"/>
              <a:ext cx="0" cy="699122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E2916F-DC13-186A-8107-5038129C422D}"/>
              </a:ext>
            </a:extLst>
          </p:cNvPr>
          <p:cNvGrpSpPr/>
          <p:nvPr/>
        </p:nvGrpSpPr>
        <p:grpSpPr>
          <a:xfrm>
            <a:off x="7080999" y="2021830"/>
            <a:ext cx="2322681" cy="1537945"/>
            <a:chOff x="2955250" y="1809711"/>
            <a:chExt cx="2322681" cy="1537945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64" name="직선 연결선 53">
              <a:extLst>
                <a:ext uri="{FF2B5EF4-FFF2-40B4-BE49-F238E27FC236}">
                  <a16:creationId xmlns:a16="http://schemas.microsoft.com/office/drawing/2014/main" id="{320ADB26-64E1-3505-6F61-F20ED046B066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2955250" y="2178011"/>
              <a:ext cx="0" cy="1169645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54">
              <a:extLst>
                <a:ext uri="{FF2B5EF4-FFF2-40B4-BE49-F238E27FC236}">
                  <a16:creationId xmlns:a16="http://schemas.microsoft.com/office/drawing/2014/main" id="{65E6F30A-AA87-F852-8E39-9766CDE429D0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rgbClr val="00A3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55">
              <a:extLst>
                <a:ext uri="{FF2B5EF4-FFF2-40B4-BE49-F238E27FC236}">
                  <a16:creationId xmlns:a16="http://schemas.microsoft.com/office/drawing/2014/main" id="{2ED1BB12-4227-8802-92C4-89C2D8B8C17E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56">
              <a:extLst>
                <a:ext uri="{FF2B5EF4-FFF2-40B4-BE49-F238E27FC236}">
                  <a16:creationId xmlns:a16="http://schemas.microsoft.com/office/drawing/2014/main" id="{73B1B0FC-EDB4-D563-D09F-2E550759C85E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rgbClr val="00A3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8" name="직선 연결선 57">
              <a:extLst>
                <a:ext uri="{FF2B5EF4-FFF2-40B4-BE49-F238E27FC236}">
                  <a16:creationId xmlns:a16="http://schemas.microsoft.com/office/drawing/2014/main" id="{A9DEABF5-E446-4624-16FF-CD1741951625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>
              <a:off x="5277931" y="2178011"/>
              <a:ext cx="0" cy="584822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97A4176-4D38-9B00-B476-D98D3294E3C8}"/>
              </a:ext>
            </a:extLst>
          </p:cNvPr>
          <p:cNvGrpSpPr/>
          <p:nvPr/>
        </p:nvGrpSpPr>
        <p:grpSpPr>
          <a:xfrm>
            <a:off x="9236086" y="2979123"/>
            <a:ext cx="335188" cy="552795"/>
            <a:chOff x="5104780" y="3036092"/>
            <a:chExt cx="335188" cy="552795"/>
          </a:xfrm>
        </p:grpSpPr>
        <p:sp>
          <p:nvSpPr>
            <p:cNvPr id="70" name="왼쪽 대괄호 59">
              <a:extLst>
                <a:ext uri="{FF2B5EF4-FFF2-40B4-BE49-F238E27FC236}">
                  <a16:creationId xmlns:a16="http://schemas.microsoft.com/office/drawing/2014/main" id="{D302F4A7-9AFE-FFA4-3A9C-FA8A872E1FBF}"/>
                </a:ext>
              </a:extLst>
            </p:cNvPr>
            <p:cNvSpPr/>
            <p:nvPr/>
          </p:nvSpPr>
          <p:spPr>
            <a:xfrm rot="16200000" flipH="1">
              <a:off x="5214879" y="2925993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왼쪽 대괄호 60">
              <a:extLst>
                <a:ext uri="{FF2B5EF4-FFF2-40B4-BE49-F238E27FC236}">
                  <a16:creationId xmlns:a16="http://schemas.microsoft.com/office/drawing/2014/main" id="{27B5D79C-652A-A0F4-CD0F-04BD1CFC8AAF}"/>
                </a:ext>
              </a:extLst>
            </p:cNvPr>
            <p:cNvSpPr/>
            <p:nvPr/>
          </p:nvSpPr>
          <p:spPr>
            <a:xfrm rot="5400000" flipH="1" flipV="1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rgbClr val="338E9D"/>
                </a:gs>
                <a:gs pos="100000">
                  <a:srgbClr val="3FAE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D2AC42C-57FB-6025-0A48-C20AF026B3CB}"/>
              </a:ext>
            </a:extLst>
          </p:cNvPr>
          <p:cNvGrpSpPr/>
          <p:nvPr/>
        </p:nvGrpSpPr>
        <p:grpSpPr>
          <a:xfrm flipV="1">
            <a:off x="9401530" y="3506954"/>
            <a:ext cx="1954381" cy="1637006"/>
            <a:chOff x="2955250" y="1809711"/>
            <a:chExt cx="1954381" cy="1637006"/>
          </a:xfrm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grpSpPr>
        <p:cxnSp>
          <p:nvCxnSpPr>
            <p:cNvPr id="73" name="직선 연결선 62">
              <a:extLst>
                <a:ext uri="{FF2B5EF4-FFF2-40B4-BE49-F238E27FC236}">
                  <a16:creationId xmlns:a16="http://schemas.microsoft.com/office/drawing/2014/main" id="{1F7B6ACB-85C9-861E-B1E3-ABFC228E78B0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2955250" y="2178011"/>
              <a:ext cx="0" cy="1268706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63">
              <a:extLst>
                <a:ext uri="{FF2B5EF4-FFF2-40B4-BE49-F238E27FC236}">
                  <a16:creationId xmlns:a16="http://schemas.microsoft.com/office/drawing/2014/main" id="{CDEC62E6-4265-748C-5D4C-0ACD1063D00E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rgbClr val="00A3C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원호 65">
              <a:extLst>
                <a:ext uri="{FF2B5EF4-FFF2-40B4-BE49-F238E27FC236}">
                  <a16:creationId xmlns:a16="http://schemas.microsoft.com/office/drawing/2014/main" id="{DBFD5AAC-70AD-953D-1088-6AF8F08A23D8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rgbClr val="00A3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77753C6-FEAA-EAC6-7FD1-9D5F93F231F1}"/>
              </a:ext>
            </a:extLst>
          </p:cNvPr>
          <p:cNvSpPr/>
          <p:nvPr/>
        </p:nvSpPr>
        <p:spPr>
          <a:xfrm>
            <a:off x="11355911" y="5054034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A7C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D0C95A-A48F-8968-2B9B-3091B590A79A}"/>
              </a:ext>
            </a:extLst>
          </p:cNvPr>
          <p:cNvSpPr/>
          <p:nvPr/>
        </p:nvSpPr>
        <p:spPr>
          <a:xfrm>
            <a:off x="2546846" y="2267328"/>
            <a:ext cx="220365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정밀도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Positive</a:t>
            </a:r>
            <a:r>
              <a:rPr lang="ko-KR" altLang="en-US" sz="1200" dirty="0"/>
              <a:t>로 예측한 경우 중 실제로 </a:t>
            </a:r>
            <a:r>
              <a:rPr lang="en-US" altLang="ko-KR" sz="1200" dirty="0"/>
              <a:t>Positive</a:t>
            </a:r>
            <a:r>
              <a:rPr lang="ko-KR" altLang="en-US" sz="1200" dirty="0"/>
              <a:t>인 비율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46C5C9-7413-3606-C6E3-207CACBD19AE}"/>
              </a:ext>
            </a:extLst>
          </p:cNvPr>
          <p:cNvSpPr/>
          <p:nvPr/>
        </p:nvSpPr>
        <p:spPr>
          <a:xfrm>
            <a:off x="4785837" y="3774683"/>
            <a:ext cx="2203658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/>
              <a:t>재현율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실제 </a:t>
            </a:r>
            <a:r>
              <a:rPr lang="en-US" altLang="ko-KR" sz="1200" dirty="0"/>
              <a:t>Positive</a:t>
            </a:r>
            <a:r>
              <a:rPr lang="ko-KR" altLang="en-US" sz="1200" dirty="0"/>
              <a:t>인 것 중 올바르게 </a:t>
            </a:r>
            <a:r>
              <a:rPr lang="en-US" altLang="ko-KR" sz="1200" dirty="0"/>
              <a:t>Positive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맞춘 것의 비율</a:t>
            </a:r>
            <a:endParaRPr lang="ko-KR" altLang="en-US" sz="9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E09332-9CDC-EDA0-CC53-B700D1717D61}"/>
              </a:ext>
            </a:extLst>
          </p:cNvPr>
          <p:cNvSpPr/>
          <p:nvPr/>
        </p:nvSpPr>
        <p:spPr>
          <a:xfrm>
            <a:off x="7116332" y="2262420"/>
            <a:ext cx="2203658" cy="1533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F1 score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정밀도와 재현율의 조화평균으로</a:t>
            </a:r>
            <a:r>
              <a:rPr lang="en-US" altLang="ko-KR" sz="1200" dirty="0"/>
              <a:t>,</a:t>
            </a:r>
            <a:r>
              <a:rPr lang="ko-KR" altLang="en-US" sz="1200" dirty="0"/>
              <a:t> 주로 분류 클래스 간의 데이터 불균형이 심각할 때 사용</a:t>
            </a:r>
            <a:endParaRPr lang="ko-KR" altLang="en-US" sz="9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001FF7C-BE11-A297-7562-6A8C2EDC86AE}"/>
              </a:ext>
            </a:extLst>
          </p:cNvPr>
          <p:cNvSpPr/>
          <p:nvPr/>
        </p:nvSpPr>
        <p:spPr>
          <a:xfrm>
            <a:off x="9458052" y="3759722"/>
            <a:ext cx="2264009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ROC-AUC score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민감도와 특이도의 관계를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그래프로 나타낸 </a:t>
            </a:r>
            <a:r>
              <a:rPr lang="en-US" altLang="ko-KR" sz="1200" dirty="0"/>
              <a:t>ROC </a:t>
            </a:r>
            <a:r>
              <a:rPr lang="ko-KR" altLang="en-US" sz="1200" dirty="0"/>
              <a:t>곡선의 아래 영역</a:t>
            </a:r>
            <a:endParaRPr lang="en-US" altLang="ko-KR" sz="12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98CB24B-D0F6-C542-406C-56FCFA041FA4}"/>
              </a:ext>
            </a:extLst>
          </p:cNvPr>
          <p:cNvGrpSpPr/>
          <p:nvPr/>
        </p:nvGrpSpPr>
        <p:grpSpPr>
          <a:xfrm>
            <a:off x="3234270" y="4084890"/>
            <a:ext cx="732536" cy="732536"/>
            <a:chOff x="3367424" y="4142786"/>
            <a:chExt cx="732536" cy="732536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0ED9167-7EB9-1FCD-6B62-87B44720BE00}"/>
                </a:ext>
              </a:extLst>
            </p:cNvPr>
            <p:cNvSpPr/>
            <p:nvPr/>
          </p:nvSpPr>
          <p:spPr>
            <a:xfrm>
              <a:off x="3367424" y="4142786"/>
              <a:ext cx="732536" cy="73253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4" name="Group 16">
              <a:extLst>
                <a:ext uri="{FF2B5EF4-FFF2-40B4-BE49-F238E27FC236}">
                  <a16:creationId xmlns:a16="http://schemas.microsoft.com/office/drawing/2014/main" id="{1465E13F-4B78-CD66-EB22-77C2CC90C3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59406" y="4337591"/>
              <a:ext cx="346760" cy="398565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85" name="Freeform 17">
                <a:extLst>
                  <a:ext uri="{FF2B5EF4-FFF2-40B4-BE49-F238E27FC236}">
                    <a16:creationId xmlns:a16="http://schemas.microsoft.com/office/drawing/2014/main" id="{CA4CD9C9-8134-7231-D6F9-81DF5464F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18">
                <a:extLst>
                  <a:ext uri="{FF2B5EF4-FFF2-40B4-BE49-F238E27FC236}">
                    <a16:creationId xmlns:a16="http://schemas.microsoft.com/office/drawing/2014/main" id="{7A7EEB27-1D6A-C9E3-600C-735012A1F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Freeform 19">
                <a:extLst>
                  <a:ext uri="{FF2B5EF4-FFF2-40B4-BE49-F238E27FC236}">
                    <a16:creationId xmlns:a16="http://schemas.microsoft.com/office/drawing/2014/main" id="{04761017-A2B2-ABBE-A78A-1E6AB0A0E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 20">
                <a:extLst>
                  <a:ext uri="{FF2B5EF4-FFF2-40B4-BE49-F238E27FC236}">
                    <a16:creationId xmlns:a16="http://schemas.microsoft.com/office/drawing/2014/main" id="{1E2F025D-4E5D-B8E2-1D4E-5EC5441C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F1CE5E3-BAF9-40C6-6ACA-8D8ACD34F5C4}"/>
              </a:ext>
            </a:extLst>
          </p:cNvPr>
          <p:cNvGrpSpPr/>
          <p:nvPr/>
        </p:nvGrpSpPr>
        <p:grpSpPr>
          <a:xfrm>
            <a:off x="10222525" y="2231792"/>
            <a:ext cx="732536" cy="732536"/>
            <a:chOff x="10318735" y="2024648"/>
            <a:chExt cx="732536" cy="732536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88AB59B-C3C8-C2EF-67A8-BE42A42DD1B2}"/>
                </a:ext>
              </a:extLst>
            </p:cNvPr>
            <p:cNvSpPr/>
            <p:nvPr/>
          </p:nvSpPr>
          <p:spPr>
            <a:xfrm>
              <a:off x="10318735" y="2024648"/>
              <a:ext cx="732536" cy="73253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36">
              <a:extLst>
                <a:ext uri="{FF2B5EF4-FFF2-40B4-BE49-F238E27FC236}">
                  <a16:creationId xmlns:a16="http://schemas.microsoft.com/office/drawing/2014/main" id="{F17E6D37-6B3B-CFB5-39F4-2257F43DEE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11679" y="2187264"/>
              <a:ext cx="147674" cy="381491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11E8B75A-6CBD-0086-8689-5E405BE89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38">
                <a:extLst>
                  <a:ext uri="{FF2B5EF4-FFF2-40B4-BE49-F238E27FC236}">
                    <a16:creationId xmlns:a16="http://schemas.microsoft.com/office/drawing/2014/main" id="{44645BAE-9893-E20C-14E8-B2A79813D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39">
                <a:extLst>
                  <a:ext uri="{FF2B5EF4-FFF2-40B4-BE49-F238E27FC236}">
                    <a16:creationId xmlns:a16="http://schemas.microsoft.com/office/drawing/2014/main" id="{7CEEA438-ED5D-1CC0-A534-5D7C29F43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40">
                <a:extLst>
                  <a:ext uri="{FF2B5EF4-FFF2-40B4-BE49-F238E27FC236}">
                    <a16:creationId xmlns:a16="http://schemas.microsoft.com/office/drawing/2014/main" id="{FB954E29-02C9-AC4A-B32B-E5189453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76A7F6BE-F896-BBDD-9AA5-19F8277DE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E29C8D4-9ACF-97C9-5A64-CF5AEA00D5B6}"/>
              </a:ext>
            </a:extLst>
          </p:cNvPr>
          <p:cNvGrpSpPr/>
          <p:nvPr/>
        </p:nvGrpSpPr>
        <p:grpSpPr>
          <a:xfrm>
            <a:off x="7967476" y="4098357"/>
            <a:ext cx="732536" cy="732536"/>
            <a:chOff x="8063686" y="4156253"/>
            <a:chExt cx="732536" cy="732536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9579900-8929-DF45-086B-D721C021EE9A}"/>
                </a:ext>
              </a:extLst>
            </p:cNvPr>
            <p:cNvSpPr/>
            <p:nvPr/>
          </p:nvSpPr>
          <p:spPr>
            <a:xfrm>
              <a:off x="8063686" y="4156253"/>
              <a:ext cx="732536" cy="73253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9" name="Group 23">
              <a:extLst>
                <a:ext uri="{FF2B5EF4-FFF2-40B4-BE49-F238E27FC236}">
                  <a16:creationId xmlns:a16="http://schemas.microsoft.com/office/drawing/2014/main" id="{8D5982BB-8B53-0E62-D6F6-68288A664D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64226" y="4396842"/>
              <a:ext cx="347037" cy="318537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100" name="Freeform 24">
                <a:extLst>
                  <a:ext uri="{FF2B5EF4-FFF2-40B4-BE49-F238E27FC236}">
                    <a16:creationId xmlns:a16="http://schemas.microsoft.com/office/drawing/2014/main" id="{88D00859-E432-53BC-4B44-ECD9C6011A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5">
                <a:extLst>
                  <a:ext uri="{FF2B5EF4-FFF2-40B4-BE49-F238E27FC236}">
                    <a16:creationId xmlns:a16="http://schemas.microsoft.com/office/drawing/2014/main" id="{A145D1C1-918C-EBE1-4A78-D66CB879B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6">
                <a:extLst>
                  <a:ext uri="{FF2B5EF4-FFF2-40B4-BE49-F238E27FC236}">
                    <a16:creationId xmlns:a16="http://schemas.microsoft.com/office/drawing/2014/main" id="{5025963D-3F92-2E7F-04FE-628EE92A0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27">
                <a:extLst>
                  <a:ext uri="{FF2B5EF4-FFF2-40B4-BE49-F238E27FC236}">
                    <a16:creationId xmlns:a16="http://schemas.microsoft.com/office/drawing/2014/main" id="{9407AEE5-56DE-9B48-66CB-53B8EC0FA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28">
                <a:extLst>
                  <a:ext uri="{FF2B5EF4-FFF2-40B4-BE49-F238E27FC236}">
                    <a16:creationId xmlns:a16="http://schemas.microsoft.com/office/drawing/2014/main" id="{56B8ED5D-AD4F-BB93-2BA2-EDDCC4604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C30EA1F-FB22-52C4-A82B-FEFFA60113D1}"/>
              </a:ext>
            </a:extLst>
          </p:cNvPr>
          <p:cNvGrpSpPr/>
          <p:nvPr/>
        </p:nvGrpSpPr>
        <p:grpSpPr>
          <a:xfrm>
            <a:off x="5519737" y="2334144"/>
            <a:ext cx="732536" cy="732536"/>
            <a:chOff x="5708073" y="2187264"/>
            <a:chExt cx="732536" cy="73253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0A50C66-8D2D-CB10-25A9-55496061D5BB}"/>
                </a:ext>
              </a:extLst>
            </p:cNvPr>
            <p:cNvSpPr/>
            <p:nvPr/>
          </p:nvSpPr>
          <p:spPr>
            <a:xfrm>
              <a:off x="5708073" y="2187264"/>
              <a:ext cx="732536" cy="732536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자유형 32">
              <a:extLst>
                <a:ext uri="{FF2B5EF4-FFF2-40B4-BE49-F238E27FC236}">
                  <a16:creationId xmlns:a16="http://schemas.microsoft.com/office/drawing/2014/main" id="{D21D254E-C89D-799B-ECD8-6B11B9526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613" y="2396482"/>
              <a:ext cx="332021" cy="332021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568861-162B-3B2F-393D-EC8C54031479}"/>
              </a:ext>
            </a:extLst>
          </p:cNvPr>
          <p:cNvSpPr/>
          <p:nvPr/>
        </p:nvSpPr>
        <p:spPr>
          <a:xfrm>
            <a:off x="359405" y="3759721"/>
            <a:ext cx="2146604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정확도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실제 데이터에서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예측 데이터가 얼마나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같은지를 판단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3875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학습 및 평가 </a:t>
            </a:r>
            <a:r>
              <a:rPr lang="en-US" altLang="ko-KR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우범화물</a:t>
            </a:r>
            <a:endParaRPr lang="en-US" altLang="ko-KR" sz="16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F17C-06CD-CA77-9B66-29E196CD886F}"/>
              </a:ext>
            </a:extLst>
          </p:cNvPr>
          <p:cNvSpPr txBox="1"/>
          <p:nvPr/>
        </p:nvSpPr>
        <p:spPr>
          <a:xfrm>
            <a:off x="7650380" y="1631748"/>
            <a:ext cx="3576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sklearn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classification_report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이용하여 성능 평가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(accuracy),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정밀도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(precision),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재현율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(recall), f1-score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계산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5A52-5066-2588-EF4A-0E0F48D87D08}"/>
              </a:ext>
            </a:extLst>
          </p:cNvPr>
          <p:cNvSpPr txBox="1"/>
          <p:nvPr/>
        </p:nvSpPr>
        <p:spPr>
          <a:xfrm>
            <a:off x="7044039" y="1656309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B6F7D0-13CB-3479-936A-D7471FB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31"/>
          <a:stretch/>
        </p:blipFill>
        <p:spPr>
          <a:xfrm>
            <a:off x="581026" y="1551245"/>
            <a:ext cx="5846295" cy="2192332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CEEE4-A50C-6677-E816-EC65F0475C32}"/>
              </a:ext>
            </a:extLst>
          </p:cNvPr>
          <p:cNvSpPr txBox="1"/>
          <p:nvPr/>
        </p:nvSpPr>
        <p:spPr>
          <a:xfrm>
            <a:off x="7044039" y="2447270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0A462A-8E25-CDBF-0020-79B3D880C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3943454"/>
            <a:ext cx="3222143" cy="2472336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D61319-294B-96CE-036D-DF0F9F907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473" y="3943454"/>
            <a:ext cx="4921599" cy="1372369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77218C-2986-CA3A-1494-7EFF48F5BDA4}"/>
              </a:ext>
            </a:extLst>
          </p:cNvPr>
          <p:cNvSpPr txBox="1"/>
          <p:nvPr/>
        </p:nvSpPr>
        <p:spPr>
          <a:xfrm>
            <a:off x="4532183" y="5530218"/>
            <a:ext cx="63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우범화물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1623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중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1033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예측했고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314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우범화물을 예측하지 못했으며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276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화물을 우범화물로 잘못 예측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DD08A-9A78-B57B-BD89-0D3F65D9F9A0}"/>
              </a:ext>
            </a:extLst>
          </p:cNvPr>
          <p:cNvSpPr txBox="1"/>
          <p:nvPr/>
        </p:nvSpPr>
        <p:spPr>
          <a:xfrm>
            <a:off x="3990535" y="5539347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0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472082" y="1439705"/>
            <a:ext cx="329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목차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700735" y="2966800"/>
            <a:ext cx="2827765" cy="1590244"/>
            <a:chOff x="261255" y="2571839"/>
            <a:chExt cx="2827765" cy="15902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549917" y="3218170"/>
              <a:ext cx="2250437" cy="473656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1255" y="3254943"/>
              <a:ext cx="282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데이터 분석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4282" y="2571839"/>
              <a:ext cx="1161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rgbClr val="00678F"/>
                  </a:solidFill>
                  <a:latin typeface="+mj-lt"/>
                </a:rPr>
                <a:t>01</a:t>
              </a:r>
              <a:endParaRPr lang="ko-KR" altLang="en-US" sz="4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255" y="3823529"/>
              <a:ext cx="282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수입화물 우범도 데이터 소개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682117" y="2966800"/>
            <a:ext cx="2827765" cy="1590244"/>
            <a:chOff x="261255" y="2571839"/>
            <a:chExt cx="2827765" cy="15902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49917" y="3218170"/>
              <a:ext cx="2250437" cy="473656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1255" y="3254943"/>
              <a:ext cx="282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데이터 </a:t>
              </a:r>
              <a:r>
                <a:rPr lang="ko-KR" altLang="en-US" sz="2000" b="1" spc="-300" dirty="0" err="1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전처리</a:t>
              </a:r>
              <a:endParaRPr lang="ko-KR" altLang="en-US" sz="2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94282" y="2571839"/>
              <a:ext cx="1161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rgbClr val="00A3C9"/>
                  </a:solidFill>
                  <a:latin typeface="+mj-lt"/>
                </a:rPr>
                <a:t>02</a:t>
              </a:r>
              <a:endParaRPr lang="ko-KR" altLang="en-US" sz="4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A3C9"/>
                </a:solidFill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1255" y="3823529"/>
              <a:ext cx="282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각 컬럼 특성에 따른 </a:t>
              </a:r>
              <a:r>
                <a:rPr lang="ko-KR" altLang="en-US" sz="1600" spc="-300" dirty="0" err="1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전처리</a:t>
              </a:r>
              <a:endPara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670963" y="2966800"/>
            <a:ext cx="2827765" cy="1590244"/>
            <a:chOff x="261255" y="2571839"/>
            <a:chExt cx="2827765" cy="1590244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49917" y="3218170"/>
              <a:ext cx="2250437" cy="473656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1255" y="3254943"/>
              <a:ext cx="282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모델 선정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4282" y="2571839"/>
              <a:ext cx="1161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rgbClr val="5AC5C4"/>
                  </a:solidFill>
                  <a:latin typeface="+mj-lt"/>
                </a:rPr>
                <a:t>03</a:t>
              </a:r>
              <a:endParaRPr lang="ko-KR" altLang="en-US" sz="4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5AC5C4"/>
                </a:solidFill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255" y="3823529"/>
              <a:ext cx="282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XGBOOST</a:t>
              </a:r>
              <a:endParaRPr lang="ko-KR" altLang="en-US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401074-D483-DAAA-64D6-F435C09C630B}"/>
              </a:ext>
            </a:extLst>
          </p:cNvPr>
          <p:cNvGrpSpPr/>
          <p:nvPr/>
        </p:nvGrpSpPr>
        <p:grpSpPr>
          <a:xfrm>
            <a:off x="3058199" y="4418986"/>
            <a:ext cx="2827765" cy="1590244"/>
            <a:chOff x="261255" y="2571839"/>
            <a:chExt cx="2827765" cy="1590244"/>
          </a:xfrm>
        </p:grpSpPr>
        <p:sp>
          <p:nvSpPr>
            <p:cNvPr id="35" name="모서리가 둥근 직사각형 45">
              <a:extLst>
                <a:ext uri="{FF2B5EF4-FFF2-40B4-BE49-F238E27FC236}">
                  <a16:creationId xmlns:a16="http://schemas.microsoft.com/office/drawing/2014/main" id="{609C02AC-22DC-DFC8-F8F4-1B91CF437466}"/>
                </a:ext>
              </a:extLst>
            </p:cNvPr>
            <p:cNvSpPr/>
            <p:nvPr/>
          </p:nvSpPr>
          <p:spPr>
            <a:xfrm>
              <a:off x="549917" y="3218170"/>
              <a:ext cx="2250437" cy="473656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C06FE5-A2F8-14CD-42C6-C0BB04EAB13A}"/>
                </a:ext>
              </a:extLst>
            </p:cNvPr>
            <p:cNvSpPr txBox="1"/>
            <p:nvPr/>
          </p:nvSpPr>
          <p:spPr>
            <a:xfrm>
              <a:off x="261255" y="3254943"/>
              <a:ext cx="282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모델 학습 및 평가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4D011E-79E4-23F2-8E2D-2B361F022689}"/>
                </a:ext>
              </a:extLst>
            </p:cNvPr>
            <p:cNvSpPr txBox="1"/>
            <p:nvPr/>
          </p:nvSpPr>
          <p:spPr>
            <a:xfrm>
              <a:off x="1094282" y="2571839"/>
              <a:ext cx="1161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rgbClr val="00678F"/>
                  </a:solidFill>
                  <a:latin typeface="+mj-lt"/>
                </a:rPr>
                <a:t>04</a:t>
              </a:r>
              <a:endParaRPr lang="ko-KR" altLang="en-US" sz="4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0A67AD-20B0-712E-010A-F3B17B22BEA6}"/>
                </a:ext>
              </a:extLst>
            </p:cNvPr>
            <p:cNvSpPr txBox="1"/>
            <p:nvPr/>
          </p:nvSpPr>
          <p:spPr>
            <a:xfrm>
              <a:off x="261255" y="3823529"/>
              <a:ext cx="282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err="1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StratifiedKFold</a:t>
              </a:r>
              <a:endParaRPr lang="ko-KR" altLang="en-US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21A542-DF65-29B7-F435-6026A561E886}"/>
              </a:ext>
            </a:extLst>
          </p:cNvPr>
          <p:cNvGrpSpPr/>
          <p:nvPr/>
        </p:nvGrpSpPr>
        <p:grpSpPr>
          <a:xfrm>
            <a:off x="6346654" y="4418986"/>
            <a:ext cx="2827765" cy="1590244"/>
            <a:chOff x="261255" y="2571839"/>
            <a:chExt cx="2827765" cy="1590244"/>
          </a:xfrm>
        </p:grpSpPr>
        <p:sp>
          <p:nvSpPr>
            <p:cNvPr id="40" name="모서리가 둥근 직사각형 50">
              <a:extLst>
                <a:ext uri="{FF2B5EF4-FFF2-40B4-BE49-F238E27FC236}">
                  <a16:creationId xmlns:a16="http://schemas.microsoft.com/office/drawing/2014/main" id="{41CF351E-EC65-6E44-9092-6C0CE491F6D3}"/>
                </a:ext>
              </a:extLst>
            </p:cNvPr>
            <p:cNvSpPr/>
            <p:nvPr/>
          </p:nvSpPr>
          <p:spPr>
            <a:xfrm>
              <a:off x="549917" y="3218170"/>
              <a:ext cx="2250437" cy="473656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740F79-2F2D-6AC9-DEB7-8FF053EFACC2}"/>
                </a:ext>
              </a:extLst>
            </p:cNvPr>
            <p:cNvSpPr txBox="1"/>
            <p:nvPr/>
          </p:nvSpPr>
          <p:spPr>
            <a:xfrm>
              <a:off x="261255" y="3254943"/>
              <a:ext cx="2827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lt"/>
                </a:rPr>
                <a:t>프로젝트 결과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0DB822-6211-1732-8BDB-8BF811D316F6}"/>
                </a:ext>
              </a:extLst>
            </p:cNvPr>
            <p:cNvSpPr txBox="1"/>
            <p:nvPr/>
          </p:nvSpPr>
          <p:spPr>
            <a:xfrm>
              <a:off x="1094282" y="2571839"/>
              <a:ext cx="1161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spc="-30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rgbClr val="00A3C9"/>
                  </a:solidFill>
                  <a:latin typeface="+mj-lt"/>
                </a:rPr>
                <a:t>05</a:t>
              </a:r>
              <a:endParaRPr lang="ko-KR" altLang="en-US" sz="4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A3C9"/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AA09F0-FDBF-617E-CE0E-D9F2C07DC0D9}"/>
                </a:ext>
              </a:extLst>
            </p:cNvPr>
            <p:cNvSpPr txBox="1"/>
            <p:nvPr/>
          </p:nvSpPr>
          <p:spPr>
            <a:xfrm>
              <a:off x="261255" y="3823529"/>
              <a:ext cx="282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public, private </a:t>
              </a:r>
              <a:r>
                <a:rPr lang="ko-KR" altLang="en-US" sz="1600" spc="-300" dirty="0">
                  <a:ln>
                    <a:solidFill>
                      <a:srgbClr val="00678F">
                        <a:alpha val="0"/>
                      </a:srgb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예측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43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학습 및 평가 </a:t>
            </a:r>
            <a:r>
              <a:rPr lang="en-US" altLang="ko-KR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-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핵심적발</a:t>
            </a:r>
            <a:endParaRPr lang="en-US" altLang="ko-KR" sz="16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F17C-06CD-CA77-9B66-29E196CD886F}"/>
              </a:ext>
            </a:extLst>
          </p:cNvPr>
          <p:cNvSpPr txBox="1"/>
          <p:nvPr/>
        </p:nvSpPr>
        <p:spPr>
          <a:xfrm>
            <a:off x="7650380" y="1631748"/>
            <a:ext cx="3576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sklearn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classification_report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이용하여 성능 평가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(accuracy),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정밀도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(precision),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재현율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(recall), f1-score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계산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5A52-5066-2588-EF4A-0E0F48D87D08}"/>
              </a:ext>
            </a:extLst>
          </p:cNvPr>
          <p:cNvSpPr txBox="1"/>
          <p:nvPr/>
        </p:nvSpPr>
        <p:spPr>
          <a:xfrm>
            <a:off x="7044039" y="1656309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CEEE4-A50C-6677-E816-EC65F0475C32}"/>
              </a:ext>
            </a:extLst>
          </p:cNvPr>
          <p:cNvSpPr txBox="1"/>
          <p:nvPr/>
        </p:nvSpPr>
        <p:spPr>
          <a:xfrm>
            <a:off x="7044039" y="2447270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7218C-2986-CA3A-1494-7EFF48F5BDA4}"/>
              </a:ext>
            </a:extLst>
          </p:cNvPr>
          <p:cNvSpPr txBox="1"/>
          <p:nvPr/>
        </p:nvSpPr>
        <p:spPr>
          <a:xfrm>
            <a:off x="4532183" y="5530218"/>
            <a:ext cx="63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핵심적발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79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중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55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예측했고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핵심적발을 예측하지 못했으며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우범화물을 핵심적발로 잘못 예측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DD08A-9A78-B57B-BD89-0D3F65D9F9A0}"/>
              </a:ext>
            </a:extLst>
          </p:cNvPr>
          <p:cNvSpPr txBox="1"/>
          <p:nvPr/>
        </p:nvSpPr>
        <p:spPr>
          <a:xfrm>
            <a:off x="3990535" y="5539347"/>
            <a:ext cx="60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5F9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▶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7D6C34-FB6A-28F8-2890-BE651E66A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54"/>
          <a:stretch/>
        </p:blipFill>
        <p:spPr>
          <a:xfrm>
            <a:off x="581026" y="1542177"/>
            <a:ext cx="5846295" cy="1968800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CD86F4-F704-A5AE-9F63-909FA7CD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6" y="3912714"/>
            <a:ext cx="3222142" cy="2330480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CDF5D-4E42-6078-4F94-602105D53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54" y="3910461"/>
            <a:ext cx="4590334" cy="1372368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</p:spTree>
    <p:extLst>
      <p:ext uri="{BB962C8B-B14F-4D97-AF65-F5344CB8AC3E}">
        <p14:creationId xmlns:p14="http://schemas.microsoft.com/office/powerpoint/2010/main" val="379407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2691" y="128379"/>
            <a:ext cx="11878680" cy="3633996"/>
          </a:xfrm>
          <a:prstGeom prst="rect">
            <a:avLst/>
          </a:prstGeom>
          <a:pattFill prst="lgGrid">
            <a:fgClr>
              <a:srgbClr val="EDF0F3"/>
            </a:fgClr>
            <a:bgClr>
              <a:srgbClr val="DDE2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8007549">
            <a:off x="2965833" y="-449200"/>
            <a:ext cx="6289315" cy="7829427"/>
            <a:chOff x="-1465870" y="253272"/>
            <a:chExt cx="6289315" cy="7829427"/>
          </a:xfrm>
        </p:grpSpPr>
        <p:sp>
          <p:nvSpPr>
            <p:cNvPr id="15" name="모서리가 둥근 직사각형 14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800000">
              <a:off x="-1465870" y="1725751"/>
              <a:ext cx="516700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19800000">
              <a:off x="99051" y="4941441"/>
              <a:ext cx="4724394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947407" y="3629458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1028667" y="6695696"/>
              <a:ext cx="360608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2691" y="127445"/>
            <a:ext cx="11878680" cy="3871845"/>
          </a:xfrm>
          <a:prstGeom prst="rect">
            <a:avLst/>
          </a:prstGeom>
          <a:solidFill>
            <a:srgbClr val="FAFB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171" y="3594298"/>
            <a:ext cx="11887200" cy="3125817"/>
          </a:xfrm>
          <a:prstGeom prst="rect">
            <a:avLst/>
          </a:prstGeom>
          <a:solidFill>
            <a:srgbClr val="00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96132" y="3667939"/>
            <a:ext cx="52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프로젝트 결과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6132" y="4430024"/>
            <a:ext cx="52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public, private</a:t>
            </a:r>
            <a:r>
              <a:rPr lang="ko-KR" altLang="en-US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예측 결과</a:t>
            </a:r>
            <a:endParaRPr lang="en-US" altLang="ko-KR" sz="20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11" y="2309014"/>
            <a:ext cx="32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rPr>
              <a:t>05</a:t>
            </a:r>
            <a:endParaRPr lang="ko-KR" altLang="en-US" sz="100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8F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18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프로젝트 결과</a:t>
            </a:r>
            <a:r>
              <a:rPr lang="en-US" altLang="ko-KR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– </a:t>
            </a:r>
            <a:r>
              <a:rPr lang="en-US" altLang="ko-KR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public 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모델 예측</a:t>
            </a:r>
            <a:endParaRPr lang="en-US" altLang="ko-KR" sz="16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95E13-8E50-6F99-24CA-BD3FC24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89" y="1852482"/>
            <a:ext cx="6248221" cy="1425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8260BE-C9FA-1AB1-8335-A67CB16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727" y="3759836"/>
            <a:ext cx="6278543" cy="14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994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05 </a:t>
            </a:r>
            <a:r>
              <a:rPr lang="ko-KR" altLang="en-US" sz="2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모델 학습 및 평가</a:t>
            </a:r>
          </a:p>
          <a:p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프로젝트 결과 </a:t>
            </a:r>
            <a:r>
              <a:rPr lang="en-US" altLang="ko-KR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1600" spc="-15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private</a:t>
            </a:r>
            <a:r>
              <a:rPr lang="ko-KR" altLang="en-US" sz="16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모델 예측</a:t>
            </a:r>
            <a:endParaRPr lang="en-US" altLang="ko-KR" sz="16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6C991-5F69-1A9B-D33E-8BB249A5E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115" y="1978944"/>
            <a:ext cx="6497769" cy="1438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001986-6368-FBE3-7E1C-DAF4313AA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115" y="3829339"/>
            <a:ext cx="6497769" cy="13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9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6316" y="3221027"/>
            <a:ext cx="683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2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감사합니다</a:t>
            </a:r>
            <a:r>
              <a:rPr lang="en-US" altLang="ko-KR" sz="52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ko-KR" altLang="en-US" sz="52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5" y="2721773"/>
            <a:ext cx="1202439" cy="5050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0800000">
            <a:off x="11068861" y="2688131"/>
            <a:ext cx="1971490" cy="5517308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>
            <a:off x="9438847" y="-808691"/>
            <a:ext cx="3613529" cy="3761597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10800000">
            <a:off x="7057804" y="-1415871"/>
            <a:ext cx="6226696" cy="8205753"/>
            <a:chOff x="-1491109" y="253272"/>
            <a:chExt cx="6226696" cy="8205753"/>
          </a:xfrm>
        </p:grpSpPr>
        <p:sp>
          <p:nvSpPr>
            <p:cNvPr id="17" name="모서리가 둥근 직사각형 16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1491109" y="1631561"/>
              <a:ext cx="5543766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-1424391" y="5471357"/>
              <a:ext cx="5935597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800000">
              <a:off x="-1386790" y="3884422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800000">
              <a:off x="-375798" y="7072022"/>
              <a:ext cx="5111385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538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2691" y="128379"/>
            <a:ext cx="11878680" cy="3633996"/>
          </a:xfrm>
          <a:prstGeom prst="rect">
            <a:avLst/>
          </a:prstGeom>
          <a:pattFill prst="lgGrid">
            <a:fgClr>
              <a:srgbClr val="EDF0F3"/>
            </a:fgClr>
            <a:bgClr>
              <a:srgbClr val="DDE2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8007549">
            <a:off x="2965833" y="-449200"/>
            <a:ext cx="6289315" cy="7829427"/>
            <a:chOff x="-1465870" y="253272"/>
            <a:chExt cx="6289315" cy="7829427"/>
          </a:xfrm>
        </p:grpSpPr>
        <p:sp>
          <p:nvSpPr>
            <p:cNvPr id="15" name="모서리가 둥근 직사각형 14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800000">
              <a:off x="-1465870" y="1725751"/>
              <a:ext cx="516700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19800000">
              <a:off x="99051" y="4941441"/>
              <a:ext cx="4724394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947407" y="3629458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1028667" y="6695696"/>
              <a:ext cx="360608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2691" y="127445"/>
            <a:ext cx="11878680" cy="3871845"/>
          </a:xfrm>
          <a:prstGeom prst="rect">
            <a:avLst/>
          </a:prstGeom>
          <a:solidFill>
            <a:srgbClr val="FAFB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171" y="3594298"/>
            <a:ext cx="11887200" cy="3125817"/>
          </a:xfrm>
          <a:prstGeom prst="rect">
            <a:avLst/>
          </a:prstGeom>
          <a:solidFill>
            <a:srgbClr val="00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96132" y="3667939"/>
            <a:ext cx="52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데이터 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6132" y="4430024"/>
            <a:ext cx="52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</a:rPr>
              <a:t>수입화물 우범도 데이터 소개</a:t>
            </a:r>
            <a:endParaRPr lang="en-US" altLang="ko-KR" sz="20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11" y="2309014"/>
            <a:ext cx="32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rPr>
              <a:t>01</a:t>
            </a:r>
            <a:endParaRPr lang="ko-KR" altLang="en-US" sz="100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8F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5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03192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826363" y="5429382"/>
            <a:ext cx="6539274" cy="369332"/>
            <a:chOff x="573156" y="2047454"/>
            <a:chExt cx="8837273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130301" y="2047454"/>
              <a:ext cx="828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데이터셋의 컬럼은 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23</a:t>
              </a: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데이터의 수는 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37385</a:t>
              </a:r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개를 가짐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156" y="2047454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5D27F93-2368-4F4E-289C-6FA445A1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0" y="1658122"/>
            <a:ext cx="11759541" cy="33412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1947D4-1BE9-FE7E-FC9B-8208E2F66C70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02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분석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수입화물 우범도 데이터 소개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30285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2691" y="128379"/>
            <a:ext cx="11878680" cy="3633996"/>
          </a:xfrm>
          <a:prstGeom prst="rect">
            <a:avLst/>
          </a:prstGeom>
          <a:pattFill prst="lgGrid">
            <a:fgClr>
              <a:srgbClr val="EDF0F3"/>
            </a:fgClr>
            <a:bgClr>
              <a:srgbClr val="DDE2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8007549">
            <a:off x="2965833" y="-449200"/>
            <a:ext cx="6289315" cy="7829427"/>
            <a:chOff x="-1465870" y="253272"/>
            <a:chExt cx="6289315" cy="7829427"/>
          </a:xfrm>
        </p:grpSpPr>
        <p:sp>
          <p:nvSpPr>
            <p:cNvPr id="15" name="모서리가 둥근 직사각형 14"/>
            <p:cNvSpPr/>
            <p:nvPr/>
          </p:nvSpPr>
          <p:spPr>
            <a:xfrm rot="19800000">
              <a:off x="-1335877" y="253272"/>
              <a:ext cx="3091918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800000">
              <a:off x="-1465870" y="1725751"/>
              <a:ext cx="516700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 rot="19800000">
              <a:off x="99051" y="4941441"/>
              <a:ext cx="4724394" cy="1387003"/>
            </a:xfrm>
            <a:prstGeom prst="roundRect">
              <a:avLst/>
            </a:prstGeom>
            <a:solidFill>
              <a:srgbClr val="006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9800000">
              <a:off x="-947407" y="3629458"/>
              <a:ext cx="4492505" cy="1387003"/>
            </a:xfrm>
            <a:prstGeom prst="roundRect">
              <a:avLst/>
            </a:prstGeom>
            <a:solidFill>
              <a:srgbClr val="5AC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800000">
              <a:off x="1028667" y="6695696"/>
              <a:ext cx="3606084" cy="1387003"/>
            </a:xfrm>
            <a:prstGeom prst="roundRect">
              <a:avLst/>
            </a:prstGeom>
            <a:solidFill>
              <a:srgbClr val="00A3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74171" y="116114"/>
            <a:ext cx="11887200" cy="6604000"/>
          </a:xfrm>
          <a:prstGeom prst="rect">
            <a:avLst/>
          </a:prstGeom>
          <a:noFill/>
          <a:ln>
            <a:solidFill>
              <a:srgbClr val="00678F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2691" y="127445"/>
            <a:ext cx="11878680" cy="3871845"/>
          </a:xfrm>
          <a:prstGeom prst="rect">
            <a:avLst/>
          </a:prstGeom>
          <a:solidFill>
            <a:srgbClr val="FAFB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171" y="3594298"/>
            <a:ext cx="11887200" cy="3125817"/>
          </a:xfrm>
          <a:prstGeom prst="rect">
            <a:avLst/>
          </a:prstGeom>
          <a:solidFill>
            <a:srgbClr val="006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96132" y="3667939"/>
            <a:ext cx="521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데이터 </a:t>
            </a:r>
            <a:r>
              <a:rPr lang="ko-KR" altLang="en-US" sz="4400" b="1" spc="-300" dirty="0" err="1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  <a:latin typeface="+mj-lt"/>
              </a:rPr>
              <a:t>전처리</a:t>
            </a:r>
            <a:endParaRPr lang="ko-KR" altLang="en-US" sz="44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6132" y="4430024"/>
            <a:ext cx="52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</a:rPr>
              <a:t>각 컬럼 특성에 대한 </a:t>
            </a:r>
            <a:r>
              <a:rPr lang="ko-KR" altLang="en-US" sz="2000" spc="-300" dirty="0" err="1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F1F3F5"/>
                </a:solidFill>
              </a:rPr>
              <a:t>전처리</a:t>
            </a:r>
            <a:endParaRPr lang="en-US" altLang="ko-KR" sz="2000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F1F3F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311" y="2309014"/>
            <a:ext cx="32913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8F"/>
                </a:solidFill>
                <a:latin typeface="+mj-lt"/>
              </a:rPr>
              <a:t>02</a:t>
            </a:r>
            <a:endParaRPr lang="ko-KR" altLang="en-US" sz="10000" b="1" spc="-300" dirty="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8F"/>
              </a:solidFill>
              <a:latin typeface="+mj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27658" y="-184866"/>
            <a:ext cx="1499775" cy="69738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80061"/>
            <a:ext cx="1202439" cy="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09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7183" y="5823471"/>
            <a:ext cx="100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03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전처리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변수 제거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A91207-6E1F-5F7A-3CDE-3D8B53C8EF58}"/>
              </a:ext>
            </a:extLst>
          </p:cNvPr>
          <p:cNvGrpSpPr/>
          <p:nvPr/>
        </p:nvGrpSpPr>
        <p:grpSpPr>
          <a:xfrm>
            <a:off x="936915" y="5493433"/>
            <a:ext cx="10672684" cy="646331"/>
            <a:chOff x="573156" y="2047454"/>
            <a:chExt cx="8837273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4D74B4-019E-0F7F-4C07-06B161F1406C}"/>
                </a:ext>
              </a:extLst>
            </p:cNvPr>
            <p:cNvSpPr txBox="1"/>
            <p:nvPr/>
          </p:nvSpPr>
          <p:spPr>
            <a:xfrm>
              <a:off x="1130301" y="2047454"/>
              <a:ext cx="8280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XGBoost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plot_importance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이용하여 변수 중요도를 시각화한 결과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하위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개의 변수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운송수단유형코드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특송업체부호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수입거래구분코드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수입종류코드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삭제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0E484B-B8AD-6A10-07A8-A3950E0EC00F}"/>
                </a:ext>
              </a:extLst>
            </p:cNvPr>
            <p:cNvSpPr txBox="1"/>
            <p:nvPr/>
          </p:nvSpPr>
          <p:spPr>
            <a:xfrm>
              <a:off x="573156" y="2047454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3D161C1-F346-9066-D513-4D02626C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36" y="1871547"/>
            <a:ext cx="4991100" cy="2971800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E1E8EE-D41C-3B4F-2F14-ACE89C1EF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69" y="1871547"/>
            <a:ext cx="4930255" cy="2973600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D8C876-5E18-3A36-F15F-928666514FBE}"/>
              </a:ext>
            </a:extLst>
          </p:cNvPr>
          <p:cNvSpPr/>
          <p:nvPr/>
        </p:nvSpPr>
        <p:spPr>
          <a:xfrm>
            <a:off x="936915" y="3859618"/>
            <a:ext cx="1104536" cy="531629"/>
          </a:xfrm>
          <a:prstGeom prst="rect">
            <a:avLst/>
          </a:prstGeom>
          <a:noFill/>
          <a:ln w="38100">
            <a:solidFill>
              <a:srgbClr val="5AC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F802A0-BDB0-3152-1FFA-25C8F35B9358}"/>
              </a:ext>
            </a:extLst>
          </p:cNvPr>
          <p:cNvSpPr/>
          <p:nvPr/>
        </p:nvSpPr>
        <p:spPr>
          <a:xfrm>
            <a:off x="6599053" y="3891517"/>
            <a:ext cx="1104536" cy="531629"/>
          </a:xfrm>
          <a:prstGeom prst="rect">
            <a:avLst/>
          </a:prstGeom>
          <a:noFill/>
          <a:ln w="38100">
            <a:solidFill>
              <a:srgbClr val="5AC5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0193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7183" y="5823471"/>
            <a:ext cx="100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03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전처리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변수 제거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A91207-6E1F-5F7A-3CDE-3D8B53C8EF58}"/>
              </a:ext>
            </a:extLst>
          </p:cNvPr>
          <p:cNvGrpSpPr/>
          <p:nvPr/>
        </p:nvGrpSpPr>
        <p:grpSpPr>
          <a:xfrm>
            <a:off x="936915" y="5722033"/>
            <a:ext cx="10672684" cy="646331"/>
            <a:chOff x="573156" y="2047454"/>
            <a:chExt cx="8837273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4D74B4-019E-0F7F-4C07-06B161F1406C}"/>
                </a:ext>
              </a:extLst>
            </p:cNvPr>
            <p:cNvSpPr txBox="1"/>
            <p:nvPr/>
          </p:nvSpPr>
          <p:spPr>
            <a:xfrm>
              <a:off x="1130301" y="2047454"/>
              <a:ext cx="8280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분석 결과 항목 별 우범여부의 차이가 크지 않은 열을 각각 테스트 후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‘Id’,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신고번호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신고일자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수입자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신고인부호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해외거래처부호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수입신고구분코드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삭제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0E484B-B8AD-6A10-07A8-A3950E0EC00F}"/>
                </a:ext>
              </a:extLst>
            </p:cNvPr>
            <p:cNvSpPr txBox="1"/>
            <p:nvPr/>
          </p:nvSpPr>
          <p:spPr>
            <a:xfrm>
              <a:off x="573156" y="2047454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0ABB8DA-C0DE-7B2A-91D1-DAD8A98B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46" b="31070"/>
          <a:stretch/>
        </p:blipFill>
        <p:spPr>
          <a:xfrm>
            <a:off x="1152750" y="1265099"/>
            <a:ext cx="3609606" cy="4026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8D62C-C9B6-48F7-9FA8-4E6C3E098A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" b="26713"/>
          <a:stretch/>
        </p:blipFill>
        <p:spPr>
          <a:xfrm>
            <a:off x="4284189" y="817954"/>
            <a:ext cx="3781351" cy="41325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0A8EBB-BADC-DB88-CF82-1E000C87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633" y="2283496"/>
            <a:ext cx="4140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7183" y="5823471"/>
            <a:ext cx="100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03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전처리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변수 제거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D795DB-BBBF-092B-426E-C0AFA8D4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81" y="1178681"/>
            <a:ext cx="3001449" cy="4234824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9D8BA8-869A-392C-36EB-B665B9F4C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686" y="1826649"/>
            <a:ext cx="3280433" cy="2938887"/>
          </a:xfrm>
          <a:prstGeom prst="rect">
            <a:avLst/>
          </a:prstGeom>
          <a:ln w="28575">
            <a:solidFill>
              <a:srgbClr val="006790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A91207-6E1F-5F7A-3CDE-3D8B53C8EF58}"/>
              </a:ext>
            </a:extLst>
          </p:cNvPr>
          <p:cNvGrpSpPr/>
          <p:nvPr/>
        </p:nvGrpSpPr>
        <p:grpSpPr>
          <a:xfrm>
            <a:off x="936915" y="5722033"/>
            <a:ext cx="10672684" cy="646331"/>
            <a:chOff x="573156" y="2047454"/>
            <a:chExt cx="8837273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4D74B4-019E-0F7F-4C07-06B161F1406C}"/>
                </a:ext>
              </a:extLst>
            </p:cNvPr>
            <p:cNvSpPr txBox="1"/>
            <p:nvPr/>
          </p:nvSpPr>
          <p:spPr>
            <a:xfrm>
              <a:off x="1130301" y="2047454"/>
              <a:ext cx="8280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Id,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신고번호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신고일자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수입자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신고인부호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해외거래처부호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수입신고구분코드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수입종류코드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운송수단유형코드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수입거래구분코드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특송업체부호는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대상에서 제외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0E484B-B8AD-6A10-07A8-A3950E0EC00F}"/>
                </a:ext>
              </a:extLst>
            </p:cNvPr>
            <p:cNvSpPr txBox="1"/>
            <p:nvPr/>
          </p:nvSpPr>
          <p:spPr>
            <a:xfrm>
              <a:off x="573156" y="2047454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1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90487" y="139705"/>
            <a:ext cx="12011025" cy="6651615"/>
          </a:xfrm>
          <a:prstGeom prst="roundRect">
            <a:avLst>
              <a:gd name="adj" fmla="val 3690"/>
            </a:avLst>
          </a:prstGeom>
          <a:pattFill prst="lgGrid">
            <a:fgClr>
              <a:srgbClr val="FBFBF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614" y="489636"/>
            <a:ext cx="1202439" cy="50502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-575210" y="295725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09599" y="6260507"/>
            <a:ext cx="1156236" cy="400110"/>
          </a:xfrm>
          <a:prstGeom prst="roundRect">
            <a:avLst>
              <a:gd name="adj" fmla="val 17963"/>
            </a:avLst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ECCDE-D092-4078-6A7F-D22EB528A8BE}"/>
              </a:ext>
            </a:extLst>
          </p:cNvPr>
          <p:cNvSpPr txBox="1"/>
          <p:nvPr/>
        </p:nvSpPr>
        <p:spPr>
          <a:xfrm>
            <a:off x="552574" y="305250"/>
            <a:ext cx="52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03 </a:t>
            </a:r>
            <a:r>
              <a:rPr lang="ko-KR" altLang="en-US" sz="2400" b="1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rgbClr val="006790"/>
                </a:solidFill>
                <a:latin typeface="+mj-lt"/>
              </a:rPr>
              <a:t>데이터 전처리</a:t>
            </a:r>
            <a:endParaRPr lang="en-US" altLang="ko-KR" sz="2400" b="1" spc="-300">
              <a:ln>
                <a:solidFill>
                  <a:srgbClr val="00678F">
                    <a:alpha val="0"/>
                  </a:srgbClr>
                </a:solidFill>
              </a:ln>
              <a:solidFill>
                <a:srgbClr val="006790"/>
              </a:solidFill>
              <a:latin typeface="+mj-lt"/>
            </a:endParaRPr>
          </a:p>
          <a:p>
            <a:r>
              <a:rPr lang="ko-KR" altLang="en-US" sz="1600" spc="-300">
                <a:ln>
                  <a:solidFill>
                    <a:srgbClr val="00678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각 컬럼 특성에 따른 전처리</a:t>
            </a:r>
            <a:endParaRPr lang="en-US" altLang="ko-KR" sz="1600" spc="-300">
              <a:ln>
                <a:solidFill>
                  <a:srgbClr val="00678F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5FF37-2952-D188-5417-74F5747C1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22" b="64168"/>
          <a:stretch/>
        </p:blipFill>
        <p:spPr>
          <a:xfrm>
            <a:off x="3525131" y="1103215"/>
            <a:ext cx="4476210" cy="7373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877A51-395D-9E95-3C83-175E2991D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175"/>
          <a:stretch/>
        </p:blipFill>
        <p:spPr>
          <a:xfrm>
            <a:off x="1942519" y="1930605"/>
            <a:ext cx="8306959" cy="13168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70F6CFC-2620-883B-7A46-368B89166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406"/>
          <a:stretch/>
        </p:blipFill>
        <p:spPr>
          <a:xfrm>
            <a:off x="1942519" y="3506497"/>
            <a:ext cx="8335538" cy="1316848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07D7C92E-1B63-7D5E-D466-B0AFCB8942DF}"/>
              </a:ext>
            </a:extLst>
          </p:cNvPr>
          <p:cNvGrpSpPr/>
          <p:nvPr/>
        </p:nvGrpSpPr>
        <p:grpSpPr>
          <a:xfrm>
            <a:off x="1936829" y="5390717"/>
            <a:ext cx="7826428" cy="869790"/>
            <a:chOff x="573154" y="2047454"/>
            <a:chExt cx="6480496" cy="8697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838CB-39AC-7009-AAA6-A4B0BC5345C4}"/>
                </a:ext>
              </a:extLst>
            </p:cNvPr>
            <p:cNvSpPr txBox="1"/>
            <p:nvPr/>
          </p:nvSpPr>
          <p:spPr>
            <a:xfrm>
              <a:off x="1130301" y="2047454"/>
              <a:ext cx="5923349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LabelEncoder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클래스 활용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카테고리형 데이터를 수치형으로 변환하기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6B39FC-A165-55F6-39B1-EAFAE46AE813}"/>
                </a:ext>
              </a:extLst>
            </p:cNvPr>
            <p:cNvSpPr txBox="1"/>
            <p:nvPr/>
          </p:nvSpPr>
          <p:spPr>
            <a:xfrm>
              <a:off x="573154" y="2147166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EC12A7-EB74-A233-B7F5-E733B28F7498}"/>
                </a:ext>
              </a:extLst>
            </p:cNvPr>
            <p:cNvSpPr txBox="1"/>
            <p:nvPr/>
          </p:nvSpPr>
          <p:spPr>
            <a:xfrm>
              <a:off x="573155" y="2516498"/>
              <a:ext cx="502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65F9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▶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8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1459</Words>
  <Application>Microsoft Macintosh PowerPoint</Application>
  <PresentationFormat>와이드스크린</PresentationFormat>
  <Paragraphs>211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나눔스퀘어_ac</vt:lpstr>
      <vt:lpstr>야놀자 야체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이솔</dc:creator>
  <cp:lastModifiedBy>이 다인</cp:lastModifiedBy>
  <cp:revision>37</cp:revision>
  <dcterms:created xsi:type="dcterms:W3CDTF">2019-11-22T00:15:44Z</dcterms:created>
  <dcterms:modified xsi:type="dcterms:W3CDTF">2022-08-10T05:12:13Z</dcterms:modified>
</cp:coreProperties>
</file>