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6638"/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>
        <p:scale>
          <a:sx n="33" d="100"/>
          <a:sy n="33" d="100"/>
        </p:scale>
        <p:origin x="-804" y="26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816CD-581B-4CBD-8AF4-89A960EC295A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A8A4-1174-454B-841E-CC92C7FC5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8A8A4-1174-454B-841E-CC92C7FC5B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1500-9046-4B24-8399-DB851765DB9F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B42A-36C8-47C5-A818-2AA96F0DB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971" y="20561479"/>
            <a:ext cx="7815150" cy="9113122"/>
          </a:xfrm>
          <a:prstGeom prst="rect">
            <a:avLst/>
          </a:prstGeom>
        </p:spPr>
      </p:pic>
      <p:grpSp>
        <p:nvGrpSpPr>
          <p:cNvPr id="1049" name="그룹 1048"/>
          <p:cNvGrpSpPr/>
          <p:nvPr/>
        </p:nvGrpSpPr>
        <p:grpSpPr>
          <a:xfrm>
            <a:off x="22223307" y="10099006"/>
            <a:ext cx="7863694" cy="2902651"/>
            <a:chOff x="22628819" y="8105632"/>
            <a:chExt cx="7431645" cy="2987020"/>
          </a:xfrm>
        </p:grpSpPr>
        <p:grpSp>
          <p:nvGrpSpPr>
            <p:cNvPr id="1047" name="그룹 1046"/>
            <p:cNvGrpSpPr/>
            <p:nvPr/>
          </p:nvGrpSpPr>
          <p:grpSpPr>
            <a:xfrm>
              <a:off x="22628819" y="8105632"/>
              <a:ext cx="7431645" cy="2987020"/>
              <a:chOff x="22628819" y="8105632"/>
              <a:chExt cx="7431645" cy="2987020"/>
            </a:xfrm>
          </p:grpSpPr>
          <p:pic>
            <p:nvPicPr>
              <p:cNvPr id="1046" name="Picture 3" descr="S:\Users\Dain\연구\베이지안시공간 모형을 이용한 농업기상정보 결측치 보정\R\전라도\2017.10.18 +alt\m_gpo trace plot2.jpe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b="24073"/>
              <a:stretch/>
            </p:blipFill>
            <p:spPr bwMode="auto">
              <a:xfrm>
                <a:off x="23084095" y="8105632"/>
                <a:ext cx="6976369" cy="2987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 rotWithShape="1">
              <a:blip r:embed="rId5"/>
              <a:srcRect t="68680" r="10609" b="27699"/>
              <a:stretch/>
            </p:blipFill>
            <p:spPr>
              <a:xfrm>
                <a:off x="22628819" y="8341496"/>
                <a:ext cx="6932512" cy="303284"/>
              </a:xfrm>
              <a:prstGeom prst="rect">
                <a:avLst/>
              </a:prstGeom>
            </p:spPr>
          </p:pic>
        </p:grpSp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5"/>
            <a:srcRect t="90994" r="50000"/>
            <a:stretch/>
          </p:blipFill>
          <p:spPr>
            <a:xfrm>
              <a:off x="22945478" y="10072363"/>
              <a:ext cx="3694018" cy="754487"/>
            </a:xfrm>
            <a:prstGeom prst="rect">
              <a:avLst/>
            </a:prstGeom>
          </p:spPr>
        </p:pic>
        <p:pic>
          <p:nvPicPr>
            <p:cNvPr id="1048" name="Picture 4" descr="S:\Users\Dain\연구\베이지안시공간 모형을 이용한 농업기상정보 결측치 보정\R\전라도\2017.10.18 +alt\m_gpo trace plot2.jpe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1" t="70690" r="9830" b="24532"/>
            <a:stretch/>
          </p:blipFill>
          <p:spPr bwMode="auto">
            <a:xfrm>
              <a:off x="26583852" y="10433269"/>
              <a:ext cx="3180218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1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4" y="13966166"/>
            <a:ext cx="6142671" cy="518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Z:\Users\Dain\연구\베이지안시공간 모형을 이용한 농업기상정보 결측치 보정\R\전라도\2017.10.18 +alt\Rplot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432" y="20686551"/>
            <a:ext cx="7353867" cy="89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5"/>
          <a:srcRect t="67311"/>
          <a:stretch/>
        </p:blipFill>
        <p:spPr>
          <a:xfrm>
            <a:off x="15067980" y="10205706"/>
            <a:ext cx="7615808" cy="2689252"/>
          </a:xfrm>
          <a:prstGeom prst="rect">
            <a:avLst/>
          </a:prstGeom>
        </p:spPr>
      </p:pic>
      <p:sp>
        <p:nvSpPr>
          <p:cNvPr id="86" name="원통 85"/>
          <p:cNvSpPr/>
          <p:nvPr/>
        </p:nvSpPr>
        <p:spPr bwMode="auto">
          <a:xfrm>
            <a:off x="6787059" y="13507217"/>
            <a:ext cx="4431108" cy="3127874"/>
          </a:xfrm>
          <a:prstGeom prst="can">
            <a:avLst>
              <a:gd name="adj" fmla="val 12306"/>
            </a:avLst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altLang="ko-KR" sz="28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endParaRPr lang="en-US" altLang="ko-KR" sz="2800" b="1" dirty="0" smtClean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2013~2016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j-lt"/>
              </a:rPr>
              <a:t>Agricultural meteorological </a:t>
            </a:r>
            <a:r>
              <a:rPr lang="en-US" altLang="ko-KR" sz="2800" b="1" dirty="0">
                <a:solidFill>
                  <a:srgbClr val="FFC000"/>
                </a:solidFill>
                <a:latin typeface="+mj-lt"/>
              </a:rPr>
              <a:t>information</a:t>
            </a:r>
          </a:p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(Korea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rural development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administration)</a:t>
            </a:r>
          </a:p>
          <a:p>
            <a:pPr algn="ctr">
              <a:defRPr/>
            </a:pP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endParaRPr lang="en-US" altLang="ko-KR" sz="28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140"/>
              <p:cNvSpPr>
                <a:spLocks noChangeArrowheads="1"/>
              </p:cNvSpPr>
              <p:nvPr/>
            </p:nvSpPr>
            <p:spPr bwMode="auto">
              <a:xfrm>
                <a:off x="810395" y="39138412"/>
                <a:ext cx="12807494" cy="3148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RMSE(root mean square error)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b="1" i="1" smtClean="0">
                            <a:latin typeface="Cambria Math"/>
                            <a:ea typeface="+mn-ea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000" b="1" i="1" smtClean="0">
                                <a:latin typeface="Cambria Math"/>
                                <a:ea typeface="+mn-ea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3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3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MAE(mean</a:t>
                </a:r>
                <a:r>
                  <a:rPr lang="ko-KR" altLang="en-US" sz="3000" b="1" dirty="0" smtClean="0">
                    <a:latin typeface="+mj-lt"/>
                    <a:ea typeface="+mn-ea"/>
                  </a:rPr>
                  <a:t> </a:t>
                </a:r>
                <a:r>
                  <a:rPr lang="en-US" altLang="ko-KR" sz="3000" b="1" dirty="0" smtClean="0">
                    <a:latin typeface="+mj-lt"/>
                    <a:ea typeface="+mn-ea"/>
                  </a:rPr>
                  <a:t>absolute error)</a:t>
                </a:r>
                <a:r>
                  <a:rPr lang="en-US" altLang="ko-KR" sz="3000" b="1" dirty="0">
                    <a:latin typeface="+mj-lt"/>
                  </a:rPr>
                  <a:t> </a:t>
                </a:r>
                <a:r>
                  <a:rPr lang="en-US" altLang="ko-KR" sz="3000" b="1" dirty="0" smtClean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3000" b="1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30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3000" b="1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3000" b="1" i="1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3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sz="3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3000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MAPE(mean absolute prediction error)=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3000" b="1" i="1">
                            <a:latin typeface="Cambria Math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3000" b="1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ko-KR" sz="3000" b="1" i="1" smtClean="0">
                            <a:latin typeface="Cambria Math"/>
                          </a:rPr>
                          <m:t>|(</m:t>
                        </m:r>
                        <m:acc>
                          <m:accPr>
                            <m:chr m:val="̂"/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3000" b="1" i="1" smtClean="0">
                            <a:latin typeface="Cambria Math"/>
                          </a:rPr>
                          <m:t>)/</m:t>
                        </m:r>
                      </m:e>
                    </m:nary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sz="3000" b="1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  <a:p>
                <a:pPr algn="just">
                  <a:buFont typeface="Arial" charset="0"/>
                  <a:buChar char="•"/>
                </a:pPr>
                <a:r>
                  <a:rPr lang="en-US" altLang="ko-KR" sz="3000" b="1" dirty="0" smtClean="0">
                    <a:latin typeface="+mj-lt"/>
                    <a:ea typeface="+mn-ea"/>
                  </a:rPr>
                  <a:t>BIAS=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3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sz="3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3000" b="1" dirty="0" smtClean="0"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94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395" y="39138412"/>
                <a:ext cx="12807494" cy="3148170"/>
              </a:xfrm>
              <a:prstGeom prst="rect">
                <a:avLst/>
              </a:prstGeom>
              <a:blipFill rotWithShape="1">
                <a:blip r:embed="rId8"/>
                <a:stretch>
                  <a:fillRect l="-1000" b="-3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그림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8019" y="14162095"/>
            <a:ext cx="7281359" cy="462464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3213" y="14196898"/>
            <a:ext cx="7026446" cy="4589845"/>
          </a:xfrm>
          <a:prstGeom prst="rect">
            <a:avLst/>
          </a:prstGeom>
        </p:spPr>
      </p:pic>
      <p:sp>
        <p:nvSpPr>
          <p:cNvPr id="8" name="텍스트 개체 틀 6"/>
          <p:cNvSpPr txBox="1">
            <a:spLocks/>
          </p:cNvSpPr>
          <p:nvPr/>
        </p:nvSpPr>
        <p:spPr bwMode="auto">
          <a:xfrm>
            <a:off x="198438" y="965493"/>
            <a:ext cx="298275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61" tIns="208780" rIns="417561" bIns="208780"/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3394075" indent="-1306513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5221288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7308850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9396413" indent="-1042988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98536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103108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107680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112252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600" b="1">
                <a:latin typeface="+mj-lt"/>
                <a:ea typeface="맑은 고딕" pitchFamily="50" charset="-127"/>
              </a:rPr>
              <a:t>Missing value replacement of agricultural temperature</a:t>
            </a:r>
          </a:p>
          <a:p>
            <a:pPr algn="ctr" eaLnBrk="1" hangingPunct="1"/>
            <a:r>
              <a:rPr lang="en-US" altLang="ko-KR" sz="6600" b="1">
                <a:latin typeface="+mj-lt"/>
                <a:ea typeface="맑은 고딕" pitchFamily="50" charset="-127"/>
              </a:rPr>
              <a:t>using Independent Gaussian Process</a:t>
            </a:r>
            <a:endParaRPr lang="ko-KR" altLang="en-US" sz="6600" b="1">
              <a:latin typeface="+mj-lt"/>
              <a:ea typeface="맑은 고딕" pitchFamily="50" charset="-127"/>
            </a:endParaRPr>
          </a:p>
          <a:p>
            <a:pPr algn="ctr" eaLnBrk="1" hangingPunct="1"/>
            <a:endParaRPr lang="ko-KR" altLang="en-US" sz="6600" b="1">
              <a:latin typeface="+mj-lt"/>
              <a:ea typeface="맑은 고딕" pitchFamily="50" charset="-127"/>
            </a:endParaRPr>
          </a:p>
        </p:txBody>
      </p:sp>
      <p:sp>
        <p:nvSpPr>
          <p:cNvPr id="9" name="텍스트 개체 틀 7"/>
          <p:cNvSpPr txBox="1">
            <a:spLocks/>
          </p:cNvSpPr>
          <p:nvPr/>
        </p:nvSpPr>
        <p:spPr bwMode="auto">
          <a:xfrm>
            <a:off x="860425" y="3653310"/>
            <a:ext cx="26701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61" tIns="208780" rIns="417561" bIns="208780"/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3394075" indent="-1306513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5221288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7308850" indent="-1044575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9396413" indent="-1042988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98536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103108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107680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11225213" indent="-104298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600" b="1" dirty="0">
                <a:latin typeface="+mj-lt"/>
                <a:ea typeface="+mn-ea"/>
              </a:rPr>
              <a:t>Dain Park</a:t>
            </a:r>
            <a:r>
              <a:rPr lang="ko-KR" altLang="en-US" sz="3600" b="1" dirty="0">
                <a:latin typeface="+mj-lt"/>
                <a:ea typeface="+mn-ea"/>
              </a:rPr>
              <a:t> </a:t>
            </a:r>
            <a:r>
              <a:rPr lang="en-US" altLang="ko-KR" sz="3600" b="1" dirty="0" smtClean="0">
                <a:latin typeface="+mj-lt"/>
                <a:ea typeface="+mn-ea"/>
              </a:rPr>
              <a:t>(Master's </a:t>
            </a:r>
            <a:r>
              <a:rPr lang="en-US" altLang="ko-KR" sz="3600" b="1" dirty="0">
                <a:latin typeface="+mj-lt"/>
                <a:ea typeface="+mn-ea"/>
              </a:rPr>
              <a:t>course, Department of Statistics, Daegu University</a:t>
            </a:r>
            <a:r>
              <a:rPr lang="en-US" altLang="ko-KR" sz="3600" b="1" dirty="0" smtClean="0">
                <a:latin typeface="+mj-lt"/>
                <a:ea typeface="+mn-ea"/>
              </a:rPr>
              <a:t>)</a:t>
            </a:r>
          </a:p>
          <a:p>
            <a:r>
              <a:rPr lang="en-US" altLang="ko-KR" sz="3600" b="1" dirty="0" err="1">
                <a:latin typeface="+mj-lt"/>
              </a:rPr>
              <a:t>Aeri</a:t>
            </a:r>
            <a:r>
              <a:rPr lang="en-US" altLang="ko-KR" sz="3600" b="1" dirty="0">
                <a:latin typeface="+mj-lt"/>
              </a:rPr>
              <a:t> </a:t>
            </a:r>
            <a:r>
              <a:rPr lang="en-US" altLang="ko-KR" sz="3600" b="1" dirty="0" smtClean="0">
                <a:latin typeface="+mj-lt"/>
              </a:rPr>
              <a:t>Kang</a:t>
            </a:r>
            <a:r>
              <a:rPr lang="en-US" altLang="ko-KR" sz="3600" b="1" dirty="0">
                <a:latin typeface="+mj-lt"/>
              </a:rPr>
              <a:t> </a:t>
            </a:r>
            <a:r>
              <a:rPr lang="en-US" altLang="ko-KR" sz="3600" b="1" dirty="0" smtClean="0">
                <a:latin typeface="+mj-lt"/>
              </a:rPr>
              <a:t>(Undergraduate Student, </a:t>
            </a:r>
            <a:r>
              <a:rPr lang="en-US" altLang="ko-KR" sz="3600" b="1" dirty="0">
                <a:latin typeface="+mj-lt"/>
              </a:rPr>
              <a:t>Department of Statistics, Daegu University)</a:t>
            </a:r>
            <a:endParaRPr lang="en-US" altLang="ko-KR" sz="3600" b="1" dirty="0">
              <a:latin typeface="+mj-lt"/>
              <a:ea typeface="+mn-ea"/>
            </a:endParaRPr>
          </a:p>
          <a:p>
            <a:r>
              <a:rPr lang="en-US" altLang="ko-KR" sz="3600" b="1" dirty="0" err="1" smtClean="0">
                <a:latin typeface="+mj-lt"/>
                <a:ea typeface="+mn-ea"/>
              </a:rPr>
              <a:t>Sanghoo</a:t>
            </a:r>
            <a:r>
              <a:rPr lang="en-US" altLang="ko-KR" sz="3600" b="1" dirty="0" smtClean="0">
                <a:latin typeface="+mj-lt"/>
                <a:ea typeface="+mn-ea"/>
              </a:rPr>
              <a:t> </a:t>
            </a:r>
            <a:r>
              <a:rPr lang="en-US" altLang="ko-KR" sz="3600" b="1" dirty="0">
                <a:latin typeface="+mj-lt"/>
                <a:ea typeface="+mn-ea"/>
              </a:rPr>
              <a:t>Yoon</a:t>
            </a:r>
            <a:r>
              <a:rPr lang="ko-KR" altLang="en-US" sz="3600" b="1" dirty="0">
                <a:latin typeface="+mj-lt"/>
                <a:ea typeface="+mn-ea"/>
              </a:rPr>
              <a:t> </a:t>
            </a:r>
            <a:r>
              <a:rPr lang="en-US" altLang="ko-KR" sz="3600" b="1" dirty="0" smtClean="0">
                <a:latin typeface="+mj-lt"/>
                <a:ea typeface="+mn-ea"/>
              </a:rPr>
              <a:t>(Assistant professor, Department </a:t>
            </a:r>
            <a:r>
              <a:rPr lang="en-US" altLang="ko-KR" sz="3600" b="1" dirty="0">
                <a:latin typeface="+mj-lt"/>
                <a:ea typeface="+mn-ea"/>
              </a:rPr>
              <a:t>of </a:t>
            </a:r>
            <a:r>
              <a:rPr lang="en-US" altLang="ko-KR" sz="3600" b="1" dirty="0" smtClean="0">
                <a:latin typeface="+mj-lt"/>
                <a:ea typeface="+mn-ea"/>
              </a:rPr>
              <a:t>Statistics and computer Science, </a:t>
            </a:r>
            <a:r>
              <a:rPr lang="en-US" altLang="ko-KR" sz="3600" b="1" dirty="0">
                <a:latin typeface="+mj-lt"/>
                <a:ea typeface="+mn-ea"/>
              </a:rPr>
              <a:t>Daegu University</a:t>
            </a:r>
            <a:r>
              <a:rPr lang="en-US" altLang="ko-KR" sz="3600" b="1" dirty="0" smtClean="0">
                <a:latin typeface="+mj-lt"/>
                <a:ea typeface="+mn-ea"/>
              </a:rPr>
              <a:t>)</a:t>
            </a:r>
            <a:endParaRPr lang="en-US" altLang="ko-KR" sz="3600" b="1" dirty="0">
              <a:latin typeface="+mj-lt"/>
              <a:ea typeface="+mn-ea"/>
            </a:endParaRPr>
          </a:p>
        </p:txBody>
      </p:sp>
      <p:sp>
        <p:nvSpPr>
          <p:cNvPr id="10" name="텍스트 개체 틀 12"/>
          <p:cNvSpPr txBox="1">
            <a:spLocks/>
          </p:cNvSpPr>
          <p:nvPr/>
        </p:nvSpPr>
        <p:spPr>
          <a:xfrm>
            <a:off x="800100" y="5763519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Purpose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-161925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3" name="Rectangle 5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7" name="Rectangle 60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8" name="Rectangle 6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1" name="Rectangle 72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2" name="Rectangle 77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>
              <a:latin typeface="+mj-lt"/>
            </a:endParaRPr>
          </a:p>
        </p:txBody>
      </p:sp>
      <p:pic>
        <p:nvPicPr>
          <p:cNvPr id="34" name="Picture 67" descr="C:\Users\USER\Desktop\2010_basic_symbol_png (2)\symbol_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963" y="4041106"/>
            <a:ext cx="35750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-66691" y="0"/>
            <a:ext cx="30346666" cy="457200"/>
          </a:xfrm>
          <a:prstGeom prst="rect">
            <a:avLst/>
          </a:prstGeom>
          <a:gradFill flip="none" rotWithShape="1">
            <a:gsLst>
              <a:gs pos="52000">
                <a:srgbClr val="FFC000"/>
              </a:gs>
              <a:gs pos="20000">
                <a:srgbClr val="FFD243"/>
              </a:gs>
              <a:gs pos="100000">
                <a:srgbClr val="A26C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176713" eaLnBrk="1" latinLnBrk="1" hangingPunct="1">
              <a:defRPr/>
            </a:pPr>
            <a:endParaRPr lang="ko-KR" altLang="en-US">
              <a:latin typeface="+mj-lt"/>
              <a:ea typeface="굴림" panose="020B0600000101010101" pitchFamily="50" charset="-127"/>
            </a:endParaRPr>
          </a:p>
        </p:txBody>
      </p:sp>
      <p:cxnSp>
        <p:nvCxnSpPr>
          <p:cNvPr id="36" name="AutoShape 1279"/>
          <p:cNvCxnSpPr>
            <a:cxnSpLocks noChangeShapeType="1"/>
          </p:cNvCxnSpPr>
          <p:nvPr/>
        </p:nvCxnSpPr>
        <p:spPr bwMode="auto">
          <a:xfrm>
            <a:off x="15081250" y="6542858"/>
            <a:ext cx="0" cy="35520020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/>
          <p:cNvSpPr/>
          <p:nvPr/>
        </p:nvSpPr>
        <p:spPr bwMode="auto">
          <a:xfrm flipH="1">
            <a:off x="-4" y="42458898"/>
            <a:ext cx="30441946" cy="349627"/>
          </a:xfrm>
          <a:prstGeom prst="rect">
            <a:avLst/>
          </a:prstGeom>
          <a:gradFill flip="none" rotWithShape="1">
            <a:gsLst>
              <a:gs pos="52000">
                <a:srgbClr val="FFC000"/>
              </a:gs>
              <a:gs pos="20000">
                <a:srgbClr val="FFD243"/>
              </a:gs>
              <a:gs pos="100000">
                <a:srgbClr val="A26C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176713" eaLnBrk="1" latinLnBrk="1" hangingPunct="1">
              <a:defRPr/>
            </a:pPr>
            <a:endParaRPr lang="ko-KR" altLang="en-US" b="1">
              <a:latin typeface="+mj-lt"/>
            </a:endParaRPr>
          </a:p>
        </p:txBody>
      </p:sp>
      <p:sp>
        <p:nvSpPr>
          <p:cNvPr id="38" name="텍스트 개체 틀 12"/>
          <p:cNvSpPr txBox="1">
            <a:spLocks/>
          </p:cNvSpPr>
          <p:nvPr/>
        </p:nvSpPr>
        <p:spPr>
          <a:xfrm>
            <a:off x="800100" y="11095484"/>
            <a:ext cx="13560425" cy="947738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Research flow 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9" name="텍스트 개체 틀 12"/>
          <p:cNvSpPr txBox="1">
            <a:spLocks/>
          </p:cNvSpPr>
          <p:nvPr/>
        </p:nvSpPr>
        <p:spPr>
          <a:xfrm>
            <a:off x="742950" y="23078370"/>
            <a:ext cx="13560425" cy="947738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Methodology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텍스트 개체 틀 12"/>
          <p:cNvSpPr txBox="1">
            <a:spLocks/>
          </p:cNvSpPr>
          <p:nvPr/>
        </p:nvSpPr>
        <p:spPr>
          <a:xfrm>
            <a:off x="15941675" y="37102006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직사각형 2"/>
          <p:cNvSpPr>
            <a:spLocks noChangeArrowheads="1"/>
          </p:cNvSpPr>
          <p:nvPr/>
        </p:nvSpPr>
        <p:spPr bwMode="auto">
          <a:xfrm>
            <a:off x="742950" y="24367701"/>
            <a:ext cx="952415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</a:rPr>
              <a:t>Bayesian </a:t>
            </a:r>
            <a:r>
              <a:rPr lang="en-US" altLang="ko-KR" sz="3200" b="1" dirty="0" err="1" smtClean="0">
                <a:solidFill>
                  <a:srgbClr val="800000"/>
                </a:solidFill>
                <a:latin typeface="+mj-lt"/>
                <a:ea typeface="+mn-ea"/>
              </a:rPr>
              <a:t>Spatio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-Temporal Model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42" name="직사각형 3"/>
          <p:cNvSpPr>
            <a:spLocks noChangeArrowheads="1"/>
          </p:cNvSpPr>
          <p:nvPr/>
        </p:nvSpPr>
        <p:spPr bwMode="auto">
          <a:xfrm>
            <a:off x="15661481" y="9194536"/>
            <a:ext cx="6766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Prior distribution of spatial decay parameter</a:t>
            </a:r>
            <a:endParaRPr lang="ko-KR" altLang="en-US" sz="3200" b="1" dirty="0">
              <a:latin typeface="+mj-lt"/>
              <a:ea typeface="+mn-ea"/>
            </a:endParaRPr>
          </a:p>
        </p:txBody>
      </p:sp>
      <p:sp>
        <p:nvSpPr>
          <p:cNvPr id="43" name="Rectangle 135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4" name="Rectangle 141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5" name="Rectangle 143"/>
          <p:cNvSpPr>
            <a:spLocks noChangeArrowheads="1"/>
          </p:cNvSpPr>
          <p:nvPr/>
        </p:nvSpPr>
        <p:spPr bwMode="auto">
          <a:xfrm>
            <a:off x="0" y="-448508"/>
            <a:ext cx="18473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endParaRPr lang="ko-KR" altLang="en-US">
              <a:latin typeface="+mj-lt"/>
            </a:endParaRPr>
          </a:p>
        </p:txBody>
      </p:sp>
      <p:sp>
        <p:nvSpPr>
          <p:cNvPr id="46" name="직사각형 20"/>
          <p:cNvSpPr>
            <a:spLocks noChangeArrowheads="1"/>
          </p:cNvSpPr>
          <p:nvPr/>
        </p:nvSpPr>
        <p:spPr bwMode="auto">
          <a:xfrm>
            <a:off x="862782" y="38677471"/>
            <a:ext cx="7705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validation method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47" name="직사각형 139"/>
          <p:cNvSpPr>
            <a:spLocks noChangeArrowheads="1"/>
          </p:cNvSpPr>
          <p:nvPr/>
        </p:nvSpPr>
        <p:spPr bwMode="auto">
          <a:xfrm>
            <a:off x="749277" y="26537448"/>
            <a:ext cx="69334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1">
              <a:defRPr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Independent Gaussian process</a:t>
            </a:r>
            <a:endParaRPr lang="en-US" altLang="ko-KR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140"/>
              <p:cNvSpPr>
                <a:spLocks noChangeArrowheads="1"/>
              </p:cNvSpPr>
              <p:nvPr/>
            </p:nvSpPr>
            <p:spPr bwMode="auto">
              <a:xfrm>
                <a:off x="697683" y="25053972"/>
                <a:ext cx="1323855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 smtClean="0">
                        <a:latin typeface="Cambria Math"/>
                      </a:rPr>
                      <m:t> </m:t>
                    </m:r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3000" b="1" dirty="0" smtClean="0">
                    <a:latin typeface="+mj-lt"/>
                  </a:rPr>
                  <a:t>: True underlying Processes </a:t>
                </a:r>
                <a:endParaRPr lang="en-US" altLang="ko-KR" sz="3000" b="1" i="1" dirty="0" smtClean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𝜼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3000" b="1" dirty="0" smtClean="0">
                    <a:latin typeface="+mj-lt"/>
                  </a:rPr>
                  <a:t>: </a:t>
                </a:r>
                <a:r>
                  <a:rPr lang="en-US" altLang="ko-KR" sz="3000" b="1" dirty="0" err="1" smtClean="0">
                    <a:latin typeface="+mj-lt"/>
                  </a:rPr>
                  <a:t>Spatio</a:t>
                </a:r>
                <a:r>
                  <a:rPr lang="en-US" altLang="ko-KR" sz="3000" b="1" dirty="0" smtClean="0">
                    <a:latin typeface="+mj-lt"/>
                  </a:rPr>
                  <a:t>-temporal </a:t>
                </a:r>
                <a:r>
                  <a:rPr lang="en-US" altLang="ko-KR" sz="3000" b="1" dirty="0">
                    <a:latin typeface="+mj-lt"/>
                  </a:rPr>
                  <a:t>random effect : </a:t>
                </a:r>
                <a:endParaRPr lang="en-US" altLang="ko-KR" sz="30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8" name="직사각형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683" y="25053972"/>
                <a:ext cx="13238552" cy="1015663"/>
              </a:xfrm>
              <a:prstGeom prst="rect">
                <a:avLst/>
              </a:prstGeom>
              <a:blipFill rotWithShape="1">
                <a:blip r:embed="rId12"/>
                <a:stretch>
                  <a:fillRect t="-7784" b="-173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126"/>
          <p:cNvSpPr>
            <a:spLocks noChangeArrowheads="1"/>
          </p:cNvSpPr>
          <p:nvPr/>
        </p:nvSpPr>
        <p:spPr bwMode="auto">
          <a:xfrm>
            <a:off x="15025688" y="2466158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latinLnBrk="0"/>
            <a:r>
              <a:rPr lang="ko-KR" altLang="ko-KR" sz="1000">
                <a:solidFill>
                  <a:srgbClr val="000000"/>
                </a:solidFill>
                <a:latin typeface="+mj-lt"/>
              </a:rPr>
              <a:t> </a:t>
            </a:r>
            <a:endParaRPr lang="ko-KR" altLang="ko-KR"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981478" y="17515921"/>
            <a:ext cx="6582445" cy="1636929"/>
          </a:xfrm>
          <a:prstGeom prst="rect">
            <a:avLst/>
          </a:prstGeom>
          <a:solidFill>
            <a:srgbClr val="FFC000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latin typeface="+mj-lt"/>
              </a:rPr>
              <a:t>Bayesian </a:t>
            </a:r>
            <a:r>
              <a:rPr lang="en-US" altLang="ko-KR" sz="2800" b="1" dirty="0" err="1" smtClean="0">
                <a:latin typeface="+mj-lt"/>
                <a:ea typeface="+mn-ea"/>
              </a:rPr>
              <a:t>Spatio</a:t>
            </a:r>
            <a:r>
              <a:rPr lang="en-US" altLang="ko-KR" sz="2800" b="1" dirty="0" smtClean="0">
                <a:latin typeface="+mj-lt"/>
                <a:ea typeface="+mn-ea"/>
              </a:rPr>
              <a:t>-Temporal Model</a:t>
            </a:r>
            <a:endParaRPr lang="ko-KR" altLang="en-US" sz="2800" b="1" dirty="0" smtClean="0">
              <a:latin typeface="+mj-lt"/>
              <a:ea typeface="+mn-ea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 Independent Gaussian Process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 M</a:t>
            </a:r>
            <a:r>
              <a:rPr lang="en-US" altLang="ko-KR" sz="2800" b="1" dirty="0">
                <a:solidFill>
                  <a:srgbClr val="663300"/>
                </a:solidFill>
                <a:latin typeface="+mj-lt"/>
                <a:ea typeface="+mn-ea"/>
              </a:rPr>
              <a:t>odel </a:t>
            </a:r>
            <a:r>
              <a:rPr lang="en-US" altLang="ko-KR" sz="2800" b="1" dirty="0" smtClean="0">
                <a:solidFill>
                  <a:srgbClr val="663300"/>
                </a:solidFill>
                <a:latin typeface="+mj-lt"/>
                <a:ea typeface="+mn-ea"/>
              </a:rPr>
              <a:t>validation </a:t>
            </a:r>
            <a:endParaRPr lang="ko-KR" altLang="en-US" sz="2800" b="1" dirty="0" smtClean="0">
              <a:solidFill>
                <a:srgbClr val="663300"/>
              </a:solidFill>
              <a:latin typeface="+mj-lt"/>
              <a:ea typeface="+mn-ea"/>
            </a:endParaRPr>
          </a:p>
        </p:txBody>
      </p:sp>
      <p:sp>
        <p:nvSpPr>
          <p:cNvPr id="61" name="직사각형 202"/>
          <p:cNvSpPr>
            <a:spLocks noChangeArrowheads="1"/>
          </p:cNvSpPr>
          <p:nvPr/>
        </p:nvSpPr>
        <p:spPr bwMode="auto">
          <a:xfrm>
            <a:off x="628908" y="12414610"/>
            <a:ext cx="99765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000" b="1" dirty="0">
                <a:solidFill>
                  <a:srgbClr val="800000"/>
                </a:solidFill>
                <a:latin typeface="+mj-lt"/>
                <a:ea typeface="+mn-ea"/>
              </a:rPr>
              <a:t>Independent variable : </a:t>
            </a:r>
            <a:r>
              <a:rPr lang="en-US" altLang="ko-KR" sz="3000" b="1" dirty="0">
                <a:latin typeface="+mj-lt"/>
                <a:ea typeface="+mn-ea"/>
              </a:rPr>
              <a:t>daily average temperature</a:t>
            </a:r>
          </a:p>
          <a:p>
            <a:r>
              <a:rPr lang="en-US" altLang="ko-KR" sz="3000" b="1" dirty="0">
                <a:solidFill>
                  <a:srgbClr val="800000"/>
                </a:solidFill>
                <a:latin typeface="+mj-lt"/>
                <a:ea typeface="+mn-ea"/>
              </a:rPr>
              <a:t>Dependent variable : </a:t>
            </a:r>
            <a:r>
              <a:rPr lang="en-US" altLang="ko-KR" sz="3000" b="1" dirty="0">
                <a:latin typeface="+mj-lt"/>
                <a:ea typeface="+mn-ea"/>
              </a:rPr>
              <a:t>latitude, </a:t>
            </a:r>
            <a:r>
              <a:rPr lang="en-US" altLang="ko-KR" sz="3000" b="1" dirty="0" smtClean="0">
                <a:latin typeface="+mj-lt"/>
                <a:ea typeface="+mn-ea"/>
              </a:rPr>
              <a:t>longitude and altitude</a:t>
            </a:r>
            <a:endParaRPr lang="ko-KR" altLang="en-US" sz="3000" b="1" dirty="0">
              <a:latin typeface="+mj-lt"/>
              <a:ea typeface="+mn-ea"/>
            </a:endParaRPr>
          </a:p>
        </p:txBody>
      </p:sp>
      <p:cxnSp>
        <p:nvCxnSpPr>
          <p:cNvPr id="63" name="AutoShape 1279"/>
          <p:cNvCxnSpPr>
            <a:cxnSpLocks noChangeShapeType="1"/>
          </p:cNvCxnSpPr>
          <p:nvPr/>
        </p:nvCxnSpPr>
        <p:spPr bwMode="auto">
          <a:xfrm>
            <a:off x="22745701" y="7578726"/>
            <a:ext cx="0" cy="27915196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12340"/>
          <p:cNvSpPr>
            <a:spLocks noChangeArrowheads="1"/>
          </p:cNvSpPr>
          <p:nvPr/>
        </p:nvSpPr>
        <p:spPr bwMode="auto">
          <a:xfrm>
            <a:off x="15428019" y="29674601"/>
            <a:ext cx="73176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Coefficients</a:t>
            </a:r>
            <a:r>
              <a:rPr lang="en-US" altLang="ko-KR" sz="3000" b="1" dirty="0" smtClean="0">
                <a:latin typeface="+mj-lt"/>
                <a:ea typeface="+mn-ea"/>
              </a:rPr>
              <a:t> were </a:t>
            </a:r>
            <a:r>
              <a:rPr lang="en-US" altLang="ko-KR" sz="3000" b="1" dirty="0" err="1" smtClean="0">
                <a:latin typeface="+mj-lt"/>
                <a:ea typeface="+mn-ea"/>
              </a:rPr>
              <a:t>nomally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 err="1" smtClean="0">
                <a:latin typeface="+mj-lt"/>
                <a:ea typeface="+mn-ea"/>
              </a:rPr>
              <a:t>distrebuted</a:t>
            </a:r>
            <a:r>
              <a:rPr lang="en-US" altLang="ko-KR" sz="3000" b="1" dirty="0" smtClean="0">
                <a:latin typeface="+mj-lt"/>
                <a:ea typeface="+mn-ea"/>
              </a:rPr>
              <a:t> and converged</a:t>
            </a:r>
            <a:endParaRPr lang="en-US" altLang="ko-KR" sz="3000" b="1" dirty="0">
              <a:latin typeface="+mj-lt"/>
              <a:ea typeface="+mn-ea"/>
            </a:endParaRPr>
          </a:p>
        </p:txBody>
      </p:sp>
      <p:sp>
        <p:nvSpPr>
          <p:cNvPr id="65" name="텍스트 개체 틀 12"/>
          <p:cNvSpPr txBox="1">
            <a:spLocks/>
          </p:cNvSpPr>
          <p:nvPr/>
        </p:nvSpPr>
        <p:spPr>
          <a:xfrm>
            <a:off x="15903575" y="5763519"/>
            <a:ext cx="13560425" cy="947737"/>
          </a:xfrm>
          <a:prstGeom prst="rect">
            <a:avLst/>
          </a:prstGeom>
          <a:solidFill>
            <a:srgbClr val="A26C00">
              <a:alpha val="27000"/>
            </a:srgbClr>
          </a:solidFill>
        </p:spPr>
        <p:txBody>
          <a:bodyPr/>
          <a:lstStyle>
            <a:lvl1pPr marL="1566863" indent="-156686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4075" indent="-1306513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800">
                <a:solidFill>
                  <a:schemeClr val="tx1"/>
                </a:solidFill>
                <a:latin typeface="+mn-lt"/>
                <a:ea typeface="+mn-ea"/>
              </a:defRPr>
            </a:lvl2pPr>
            <a:lvl3pPr marL="5221288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1000">
                <a:solidFill>
                  <a:schemeClr val="tx1"/>
                </a:solidFill>
                <a:latin typeface="+mn-lt"/>
                <a:ea typeface="+mn-ea"/>
              </a:defRPr>
            </a:lvl3pPr>
            <a:lvl4pPr marL="7308850" indent="-1044575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4pPr>
            <a:lvl5pPr marL="9396413" indent="-1042988" algn="l" defTabSz="417671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5pPr>
            <a:lvl6pPr marL="98536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6pPr>
            <a:lvl7pPr marL="103108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7pPr>
            <a:lvl8pPr marL="107680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8pPr>
            <a:lvl9pPr marL="11225213" indent="-1042988" algn="l" defTabSz="417671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9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4400" b="1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</a:t>
            </a:r>
            <a:endParaRPr lang="ko-KR" altLang="en-US" sz="4400" b="1" kern="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66" name="직선 연결선 12406"/>
          <p:cNvCxnSpPr>
            <a:cxnSpLocks noChangeShapeType="1"/>
          </p:cNvCxnSpPr>
          <p:nvPr/>
        </p:nvCxnSpPr>
        <p:spPr bwMode="auto">
          <a:xfrm>
            <a:off x="15428019" y="8539212"/>
            <a:ext cx="14113769" cy="0"/>
          </a:xfrm>
          <a:prstGeom prst="line">
            <a:avLst/>
          </a:prstGeom>
          <a:noFill/>
          <a:ln w="952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직사각형 3"/>
          <p:cNvSpPr>
            <a:spLocks noChangeArrowheads="1"/>
          </p:cNvSpPr>
          <p:nvPr/>
        </p:nvSpPr>
        <p:spPr bwMode="auto">
          <a:xfrm>
            <a:off x="17300575" y="7747124"/>
            <a:ext cx="5127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latitude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+ longitude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68" name="직사각형 3"/>
          <p:cNvSpPr>
            <a:spLocks noChangeArrowheads="1"/>
          </p:cNvSpPr>
          <p:nvPr/>
        </p:nvSpPr>
        <p:spPr bwMode="auto">
          <a:xfrm>
            <a:off x="23081156" y="7747124"/>
            <a:ext cx="6480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latitude + longitude + altitude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70" name="직사각형 3"/>
          <p:cNvSpPr>
            <a:spLocks noChangeArrowheads="1"/>
          </p:cNvSpPr>
          <p:nvPr/>
        </p:nvSpPr>
        <p:spPr bwMode="auto">
          <a:xfrm>
            <a:off x="23061613" y="9187284"/>
            <a:ext cx="67117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</a:rPr>
              <a:t>Prior distribution of spatial decay parameter</a:t>
            </a:r>
            <a:endParaRPr lang="ko-KR" altLang="en-US" sz="3200" b="1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62624"/>
              </p:ext>
            </p:extLst>
          </p:nvPr>
        </p:nvGraphicFramePr>
        <p:xfrm>
          <a:off x="23132875" y="32179154"/>
          <a:ext cx="6627616" cy="3045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904"/>
                <a:gridCol w="1656904"/>
                <a:gridCol w="1656904"/>
                <a:gridCol w="1656904"/>
              </a:tblGrid>
              <a:tr h="61854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2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lat</a:t>
                      </a:r>
                      <a:r>
                        <a:rPr lang="en-US" altLang="ko-KR" sz="32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+ </a:t>
                      </a:r>
                      <a:r>
                        <a:rPr lang="en-US" altLang="ko-KR" sz="32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lon</a:t>
                      </a:r>
                      <a:r>
                        <a:rPr lang="en-US" altLang="ko-KR" sz="32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 +</a:t>
                      </a:r>
                      <a:r>
                        <a:rPr lang="en-US" altLang="ko-KR" sz="3200" b="1" u="none" strike="noStrike" baseline="0" dirty="0" smtClean="0">
                          <a:solidFill>
                            <a:srgbClr val="800000"/>
                          </a:solidFill>
                          <a:effectLst/>
                        </a:rPr>
                        <a:t> alt</a:t>
                      </a:r>
                      <a:endParaRPr lang="en-US" altLang="ko-KR" sz="3200" b="1" i="0" u="none" strike="noStrike" dirty="0">
                        <a:solidFill>
                          <a:srgbClr val="8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MAE 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MAPE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1.419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1.191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0.788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643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7.864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smtClean="0">
                          <a:effectLst/>
                        </a:rPr>
                        <a:t>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>
                          <a:effectLst/>
                        </a:rPr>
                        <a:t>rMSEP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0.146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0.011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0.017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6" name="직사각형 3"/>
          <p:cNvSpPr>
            <a:spLocks noChangeArrowheads="1"/>
          </p:cNvSpPr>
          <p:nvPr/>
        </p:nvSpPr>
        <p:spPr bwMode="auto">
          <a:xfrm>
            <a:off x="15565438" y="19748078"/>
            <a:ext cx="7304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Trace plot</a:t>
            </a:r>
            <a:r>
              <a:rPr lang="ko-KR" altLang="en-US" sz="3200" b="1" dirty="0">
                <a:solidFill>
                  <a:srgbClr val="800000"/>
                </a:solidFill>
                <a:latin typeface="+mj-lt"/>
                <a:ea typeface="+mn-ea"/>
              </a:rPr>
              <a:t> </a:t>
            </a: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when optimal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+mn-ea"/>
              </a:rPr>
              <a:t>∅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80" name="직사각형 3"/>
          <p:cNvSpPr>
            <a:spLocks noChangeArrowheads="1"/>
          </p:cNvSpPr>
          <p:nvPr/>
        </p:nvSpPr>
        <p:spPr bwMode="auto">
          <a:xfrm>
            <a:off x="23061614" y="19748078"/>
            <a:ext cx="71516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Trace plot</a:t>
            </a:r>
            <a:r>
              <a:rPr lang="ko-KR" altLang="en-US" sz="3200" b="1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when optimal ∅</a:t>
            </a:r>
            <a:endParaRPr lang="ko-KR" altLang="en-US" sz="32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4" name="TextBox 13"/>
          <p:cNvSpPr txBox="1">
            <a:spLocks noChangeArrowheads="1"/>
          </p:cNvSpPr>
          <p:nvPr/>
        </p:nvSpPr>
        <p:spPr bwMode="auto">
          <a:xfrm>
            <a:off x="16004082" y="36013232"/>
            <a:ext cx="134980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latinLnBrk="0">
              <a:buFont typeface="Arial" charset="0"/>
              <a:buChar char="•"/>
            </a:pP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The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model considered only latitude and longitude was better.</a:t>
            </a:r>
          </a:p>
        </p:txBody>
      </p:sp>
      <p:sp>
        <p:nvSpPr>
          <p:cNvPr id="85" name="원통 84"/>
          <p:cNvSpPr/>
          <p:nvPr/>
        </p:nvSpPr>
        <p:spPr bwMode="auto">
          <a:xfrm>
            <a:off x="11305008" y="13507217"/>
            <a:ext cx="3470461" cy="3052291"/>
          </a:xfrm>
          <a:prstGeom prst="can">
            <a:avLst>
              <a:gd name="adj" fmla="val 9326"/>
            </a:avLst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2013~2016</a:t>
            </a:r>
          </a:p>
          <a:p>
            <a:pPr algn="ctr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j-lt"/>
              </a:rPr>
              <a:t>meteorological information </a:t>
            </a:r>
            <a:endParaRPr lang="en-US" altLang="ko-KR" sz="2800" b="1" dirty="0">
              <a:solidFill>
                <a:srgbClr val="FFC000"/>
              </a:solidFill>
              <a:latin typeface="+mj-lt"/>
            </a:endParaRPr>
          </a:p>
          <a:p>
            <a:pPr algn="ctr"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(Korea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Meteorological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</a:rPr>
              <a:t>Administrarion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직사각형 1"/>
          <p:cNvSpPr>
            <a:spLocks noChangeArrowheads="1"/>
          </p:cNvSpPr>
          <p:nvPr/>
        </p:nvSpPr>
        <p:spPr bwMode="auto">
          <a:xfrm>
            <a:off x="882403" y="6811020"/>
            <a:ext cx="134540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/>
            <a:r>
              <a:rPr lang="en-US" altLang="ko-KR" sz="3000" b="1" dirty="0">
                <a:latin typeface="+mj-lt"/>
                <a:ea typeface="+mn-ea"/>
              </a:rPr>
              <a:t>  Agricultural </a:t>
            </a:r>
            <a:r>
              <a:rPr lang="en-US" altLang="ko-KR" sz="3000" b="1" dirty="0" smtClean="0">
                <a:latin typeface="+mj-lt"/>
                <a:ea typeface="+mn-ea"/>
              </a:rPr>
              <a:t>meteorological </a:t>
            </a:r>
            <a:r>
              <a:rPr lang="en-US" altLang="ko-KR" sz="3000" b="1" dirty="0">
                <a:latin typeface="+mj-lt"/>
                <a:ea typeface="+mn-ea"/>
              </a:rPr>
              <a:t>information is important for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agricultural profits increase </a:t>
            </a:r>
            <a:r>
              <a:rPr lang="en-US" altLang="ko-KR" sz="3000" b="1" dirty="0" smtClean="0">
                <a:latin typeface="+mj-lt"/>
                <a:ea typeface="+mn-ea"/>
              </a:rPr>
              <a:t>and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agricultural disaster prevention</a:t>
            </a:r>
            <a:r>
              <a:rPr lang="en-US" altLang="ko-KR" sz="3000" b="1" dirty="0" smtClean="0">
                <a:latin typeface="+mj-lt"/>
                <a:ea typeface="+mn-ea"/>
              </a:rPr>
              <a:t>. The </a:t>
            </a:r>
            <a:r>
              <a:rPr lang="en-US" altLang="ko-KR" sz="3000" b="1" dirty="0">
                <a:latin typeface="+mj-lt"/>
              </a:rPr>
              <a:t>agricultural</a:t>
            </a:r>
            <a:r>
              <a:rPr lang="en-US" altLang="ko-KR" sz="3000" b="1" dirty="0" smtClean="0">
                <a:latin typeface="+mj-lt"/>
                <a:ea typeface="+mn-ea"/>
              </a:rPr>
              <a:t> meteorological information that provided by Korea Rural Development Administration 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includes some missing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values</a:t>
            </a:r>
            <a:r>
              <a:rPr lang="en-US" altLang="ko-KR" sz="3000" b="1" dirty="0">
                <a:latin typeface="+mj-lt"/>
                <a:ea typeface="+mn-ea"/>
              </a:rPr>
              <a:t> </a:t>
            </a:r>
            <a:r>
              <a:rPr lang="en-US" altLang="ko-KR" sz="3000" b="1" dirty="0" smtClean="0">
                <a:latin typeface="+mj-lt"/>
                <a:ea typeface="+mn-ea"/>
              </a:rPr>
              <a:t>due to a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temporary machine error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or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</a:rPr>
              <a:t>communications error</a:t>
            </a:r>
            <a:r>
              <a:rPr lang="en-US" altLang="ko-KR" sz="3000" b="1" dirty="0" smtClean="0">
                <a:latin typeface="+mj-lt"/>
                <a:ea typeface="+mn-ea"/>
              </a:rPr>
              <a:t>.</a:t>
            </a:r>
            <a:r>
              <a:rPr lang="en-US" altLang="ko-KR" sz="3000" b="1" dirty="0">
                <a:latin typeface="+mj-lt"/>
              </a:rPr>
              <a:t> </a:t>
            </a:r>
            <a:endParaRPr lang="en-US" altLang="ko-KR" sz="3000" b="1" dirty="0">
              <a:latin typeface="+mj-lt"/>
              <a:ea typeface="+mn-ea"/>
            </a:endParaRPr>
          </a:p>
          <a:p>
            <a:pPr algn="just"/>
            <a:r>
              <a:rPr lang="en-US" altLang="ko-KR" sz="3000" b="1" dirty="0" smtClean="0">
                <a:latin typeface="+mj-lt"/>
                <a:ea typeface="+mn-ea"/>
              </a:rPr>
              <a:t>  Meteorological information has </a:t>
            </a:r>
            <a:r>
              <a:rPr lang="en-US" altLang="ko-KR" sz="3000" b="1" dirty="0" err="1" smtClean="0">
                <a:solidFill>
                  <a:srgbClr val="FF0000"/>
                </a:solidFill>
                <a:latin typeface="+mj-lt"/>
                <a:ea typeface="+mn-ea"/>
              </a:rPr>
              <a:t>spatio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-temporal </a:t>
            </a:r>
            <a:r>
              <a:rPr lang="en-US" altLang="ko-KR" sz="3000" b="1" dirty="0">
                <a:solidFill>
                  <a:srgbClr val="FF0000"/>
                </a:solidFill>
                <a:latin typeface="+mj-lt"/>
                <a:ea typeface="+mn-ea"/>
              </a:rPr>
              <a:t>correlation</a:t>
            </a:r>
            <a:r>
              <a:rPr lang="en-US" altLang="ko-KR" sz="3000" b="1" dirty="0" smtClean="0">
                <a:latin typeface="+mj-lt"/>
                <a:ea typeface="+mn-ea"/>
              </a:rPr>
              <a:t>. In </a:t>
            </a:r>
            <a:r>
              <a:rPr lang="en-US" altLang="ko-KR" sz="3000" b="1" dirty="0">
                <a:latin typeface="+mj-lt"/>
                <a:ea typeface="+mn-ea"/>
              </a:rPr>
              <a:t>this study</a:t>
            </a:r>
            <a:r>
              <a:rPr lang="en-US" altLang="ko-KR" sz="3000" b="1" dirty="0" smtClean="0">
                <a:latin typeface="+mj-lt"/>
                <a:ea typeface="+mn-ea"/>
              </a:rPr>
              <a:t>, we studied method about </a:t>
            </a:r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replacement of missing values of agricultural meteorological information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>
                <a:latin typeface="+mj-lt"/>
                <a:ea typeface="+mn-ea"/>
              </a:rPr>
              <a:t>t</a:t>
            </a:r>
            <a:r>
              <a:rPr lang="en-US" altLang="ko-KR" sz="3000" b="1" dirty="0" smtClean="0">
                <a:latin typeface="+mj-lt"/>
                <a:ea typeface="+mn-ea"/>
              </a:rPr>
              <a:t>hrough </a:t>
            </a:r>
            <a:r>
              <a:rPr lang="en-US" altLang="ko-KR" sz="3000" b="1" dirty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Bayesian </a:t>
            </a:r>
            <a:r>
              <a:rPr lang="en-US" altLang="ko-KR" sz="3000" b="1" dirty="0" err="1" smtClean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Spatio</a:t>
            </a:r>
            <a:r>
              <a:rPr lang="en-US" altLang="ko-KR" sz="3000" b="1" dirty="0" smtClean="0">
                <a:latin typeface="+mj-lt"/>
                <a:ea typeface="Monotype Sans WT SC" panose="020B0502000000000001" pitchFamily="50" charset="-127"/>
                <a:cs typeface="Monotype Sans WT SC" panose="020B0502000000000001" pitchFamily="50" charset="-127"/>
              </a:rPr>
              <a:t>-Temporal Model.</a:t>
            </a:r>
            <a:endParaRPr lang="ko-KR" altLang="en-US" sz="3000" b="1" dirty="0">
              <a:latin typeface="+mj-lt"/>
              <a:ea typeface="+mn-ea"/>
            </a:endParaRPr>
          </a:p>
        </p:txBody>
      </p:sp>
      <p:sp>
        <p:nvSpPr>
          <p:cNvPr id="90" name="직사각형 3"/>
          <p:cNvSpPr>
            <a:spLocks noChangeArrowheads="1"/>
          </p:cNvSpPr>
          <p:nvPr/>
        </p:nvSpPr>
        <p:spPr bwMode="auto">
          <a:xfrm>
            <a:off x="15609888" y="31063862"/>
            <a:ext cx="6948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validation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91" name="직사각형 3"/>
          <p:cNvSpPr>
            <a:spLocks noChangeArrowheads="1"/>
          </p:cNvSpPr>
          <p:nvPr/>
        </p:nvSpPr>
        <p:spPr bwMode="auto">
          <a:xfrm>
            <a:off x="23122804" y="31135870"/>
            <a:ext cx="7354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Model </a:t>
            </a:r>
            <a:r>
              <a:rPr lang="en-US" altLang="ko-KR" sz="3200" b="1" dirty="0">
                <a:solidFill>
                  <a:srgbClr val="800000"/>
                </a:solidFill>
                <a:latin typeface="+mj-lt"/>
              </a:rPr>
              <a:t>validation</a:t>
            </a:r>
            <a:endParaRPr lang="ko-KR" altLang="en-US" sz="3200" b="1" dirty="0">
              <a:solidFill>
                <a:srgbClr val="8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09688" y="27223379"/>
                <a:ext cx="14099976" cy="593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3000" b="1" i="1">
                            <a:latin typeface="Cambria Math"/>
                          </a:rPr>
                          <m:t>𝜼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follow independence and normality.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that there is a covariance p, including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the intercept indicated by the n</a:t>
                </a:r>
                <a14:m>
                  <m:oMath xmlns:m="http://schemas.openxmlformats.org/officeDocument/2006/math">
                    <m:r>
                      <a:rPr lang="en-US" altLang="ko-KR" sz="30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p </a:t>
                </a:r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Let O denote all random effects,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𝜽</m:t>
                    </m:r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𝜼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ko-KR" alt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𝝓</m:t>
                        </m:r>
                      </m:e>
                    </m:d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 denote </a:t>
                </a:r>
                <a:r>
                  <a:rPr lang="en-US" altLang="ko-KR" sz="3000" b="1" dirty="0">
                    <a:solidFill>
                      <a:schemeClr val="tx1"/>
                    </a:solidFill>
                    <a:latin typeface="+mj-lt"/>
                  </a:rPr>
                  <a:t>all the parameters of this 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The </a:t>
                </a:r>
                <a:r>
                  <a:rPr lang="en-US" altLang="ko-KR" sz="3000" b="1" dirty="0">
                    <a:latin typeface="+mj-lt"/>
                  </a:rPr>
                  <a:t>log of posterior </a:t>
                </a:r>
                <a:r>
                  <a:rPr lang="en-US" altLang="ko-KR" sz="3000" b="1" dirty="0" smtClean="0">
                    <a:latin typeface="+mj-lt"/>
                  </a:rPr>
                  <a:t>distribution</a:t>
                </a:r>
              </a:p>
              <a:p>
                <a:pPr algn="ctr"/>
                <a:r>
                  <a:rPr lang="en-US" altLang="ko-KR" sz="3000" b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𝒍𝒐𝒈</m:t>
                    </m:r>
                    <m:r>
                      <a:rPr lang="en-US" altLang="ko-KR" sz="30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3000" b="1" i="1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3000" b="1" i="1">
                            <a:latin typeface="Cambria Math"/>
                          </a:rPr>
                          <m:t>𝜽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𝑶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3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3000" b="1" i="1" dirty="0">
                                <a:latin typeface="Cambria Math"/>
                              </a:rPr>
                              <m:t>𝒁</m:t>
                            </m:r>
                          </m:e>
                          <m:sup>
                            <m:r>
                              <a:rPr lang="en-US" altLang="ko-KR" sz="3000" b="1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ko-KR" sz="3000" b="1" i="1" dirty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  <m:t>𝑵</m:t>
                        </m:r>
                      </m:num>
                      <m:den>
                        <m:r>
                          <a:rPr lang="en-US" altLang="ko-KR" sz="3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𝒍𝒐𝒈</m:t>
                    </m:r>
                    <m:sSup>
                      <m:sSup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sz="3000" b="1" i="1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ko-KR" altLang="en-US" sz="3000" b="1" i="1"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e>
                      <m:sup>
                        <m:r>
                          <a:rPr lang="en-US" altLang="ko-KR" sz="30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30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3000" b="1" i="1" smtClean="0">
                            <a:latin typeface="Cambria Math"/>
                          </a:rPr>
                          <m:t>𝟐</m:t>
                        </m:r>
                        <m:sSup>
                          <m:sSupPr>
                            <m:ctrlPr>
                              <a:rPr lang="en-US" altLang="ko-KR" sz="3000" b="1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3000" b="1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ko-KR" altLang="en-US" sz="3000" b="1" i="1">
                                    <a:latin typeface="Cambria Math"/>
                                  </a:rPr>
                                  <m:t>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ko-KR" sz="3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000" b="1" i="1" smtClean="0">
                            <a:latin typeface="Cambria Math"/>
                          </a:rPr>
                          <m:t>𝒍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sz="3000" b="1" i="1" smtClean="0">
                            <a:latin typeface="Cambria Math"/>
                          </a:rPr>
                          <m:t>𝒓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ko-KR" sz="30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30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30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𝒍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ko-KR" sz="3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𝒍𝒕</m:t>
                                    </m:r>
                                  </m:sub>
                                </m:sSub>
                                <m:r>
                                  <a:rPr lang="en-US" altLang="ko-KR" sz="3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3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altLang="ko-KR" sz="3000" b="1" i="1" smtClean="0">
                                        <a:latin typeface="Cambria Math"/>
                                      </a:rPr>
                                      <m:t>𝒍𝒕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3000" b="1" i="1" smtClean="0">
                                <a:latin typeface="Cambria Math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  <m:r>
                      <a:rPr lang="en-US" altLang="ko-KR" sz="30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3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ko-KR" sz="3000" b="1" i="1">
                            <a:latin typeface="Cambria Math"/>
                          </a:rPr>
                          <m:t>𝒍𝒕</m:t>
                        </m:r>
                      </m:sub>
                    </m:sSub>
                  </m:oMath>
                </a14:m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  <a:endParaRPr lang="en-US" altLang="ko-KR" sz="3000" b="1" i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3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ko-KR" sz="3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𝒍𝒐𝒈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𝜼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3000" b="1" i="1">
                                  <a:latin typeface="Cambria Math"/>
                                </a:rPr>
                                <m:t>𝜼</m:t>
                              </m:r>
                            </m:sub>
                          </m:sSub>
                        </m:e>
                      </m:d>
                      <m:r>
                        <a:rPr lang="en-US" altLang="ko-KR" sz="3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3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ko-KR" altLang="en-US" sz="3000" b="1" i="1">
                                      <a:latin typeface="Cambria Math"/>
                                    </a:rPr>
                                    <m:t>𝜼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000" b="1" i="1">
                              <a:latin typeface="Cambria Math"/>
                            </a:rPr>
                            <m:t>𝒍</m:t>
                          </m:r>
                          <m:r>
                            <a:rPr lang="en-US" altLang="ko-KR" sz="3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sz="3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3000" b="1" i="1">
                              <a:latin typeface="Cambria Math"/>
                            </a:rPr>
                            <m:t>𝒓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3000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30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3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𝒍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ko-KR" sz="3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1" i="1" smtClean="0">
                                          <a:latin typeface="Cambria Math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altLang="ko-KR" sz="3000" b="1" i="1">
                                          <a:latin typeface="Cambria Math"/>
                                        </a:rPr>
                                        <m:t>𝒍𝒕</m:t>
                                      </m:r>
                                    </m:sub>
                                  </m:sSub>
                                  <m:r>
                                    <a:rPr lang="en-US" altLang="ko-KR" sz="3000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3000" b="1" i="1">
                                          <a:latin typeface="Cambria Math"/>
                                        </a:rPr>
                                        <m:t>𝒍𝒕</m:t>
                                      </m:r>
                                    </m:sub>
                                  </m:sSub>
                                  <m:r>
                                    <a:rPr lang="ko-KR" altLang="en-US" sz="3000" b="1" i="1" smtClean="0"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ko-KR" sz="3000" b="1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30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3000" b="1" i="1">
                                  <a:latin typeface="Cambria Math"/>
                                </a:rPr>
                                <m:t>𝜼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3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0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sz="30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ko-KR" sz="3000" b="1" i="1">
                                  <a:latin typeface="Cambria Math"/>
                                </a:rPr>
                                <m:t>𝒍𝒕</m:t>
                              </m:r>
                            </m:sub>
                          </m:sSub>
                          <m:r>
                            <a:rPr lang="en-US" altLang="ko-KR" sz="3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0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3000" b="1" i="1">
                                  <a:latin typeface="Cambria Math"/>
                                </a:rPr>
                                <m:t>𝒍𝒕</m:t>
                              </m:r>
                            </m:sub>
                          </m:sSub>
                          <m:r>
                            <a:rPr lang="ko-KR" altLang="en-US" sz="3000" b="1" i="1"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ko-KR" sz="3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3000" b="1" i="1" smtClean="0">
                          <a:latin typeface="Cambria Math"/>
                        </a:rPr>
                        <m:t>𝒍𝒐𝒈</m:t>
                      </m:r>
                      <m:r>
                        <a:rPr lang="ko-KR" altLang="en-US" sz="3000" b="1" i="1">
                          <a:latin typeface="Cambria Math"/>
                        </a:rPr>
                        <m:t>𝝅</m:t>
                      </m:r>
                      <m:r>
                        <a:rPr lang="en-US" altLang="ko-KR" sz="3000" b="1" i="1">
                          <a:latin typeface="Cambria Math"/>
                        </a:rPr>
                        <m:t>(</m:t>
                      </m:r>
                      <m:r>
                        <a:rPr lang="ko-KR" altLang="en-US" sz="3000" b="1" i="1">
                          <a:latin typeface="Cambria Math"/>
                        </a:rPr>
                        <m:t>𝜽</m:t>
                      </m:r>
                      <m:r>
                        <a:rPr lang="en-US" altLang="ko-KR" sz="3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000" b="1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The </a:t>
                </a:r>
                <a:r>
                  <a:rPr lang="en-US" altLang="ko-KR" sz="3000" b="1" dirty="0">
                    <a:solidFill>
                      <a:srgbClr val="C00000"/>
                    </a:solidFill>
                    <a:latin typeface="+mj-lt"/>
                  </a:rPr>
                  <a:t>GP model assumes independence of time, so </a:t>
                </a: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spatiality over time </a:t>
                </a:r>
                <a:r>
                  <a:rPr lang="en-US" altLang="ko-KR" sz="3000" b="1" dirty="0">
                    <a:solidFill>
                      <a:srgbClr val="C00000"/>
                    </a:solidFill>
                    <a:latin typeface="+mj-lt"/>
                  </a:rPr>
                  <a:t>is applied equally</a:t>
                </a:r>
                <a:r>
                  <a:rPr lang="en-US" altLang="ko-KR" sz="3000" b="1" dirty="0" smtClean="0">
                    <a:solidFill>
                      <a:srgbClr val="C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8" y="27223379"/>
                <a:ext cx="14099976" cy="5938805"/>
              </a:xfrm>
              <a:prstGeom prst="rect">
                <a:avLst/>
              </a:prstGeom>
              <a:blipFill rotWithShape="1">
                <a:blip r:embed="rId14"/>
                <a:stretch>
                  <a:fillRect l="-865" t="-1437" r="-692" b="-2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740167" y="18442167"/>
                <a:ext cx="68182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tx1"/>
                    </a:solidFill>
                    <a:latin typeface="+mj-lt"/>
                  </a:rPr>
                  <a:t>RMSE i</a:t>
                </a:r>
                <a14:m>
                  <m:oMath xmlns:m="http://schemas.openxmlformats.org/officeDocument/2006/math"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𝐬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𝐥𝐨𝐰𝐞𝐬𝐭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𝐚𝐭</m:t>
                    </m:r>
                    <m:r>
                      <a:rPr lang="en-US" altLang="ko-KR" sz="3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𝝓</m:t>
                    </m:r>
                    <m:r>
                      <a:rPr lang="en-US" altLang="ko-KR" sz="3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3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0.041</a:t>
                </a:r>
                <a:endParaRPr lang="ko-KR" altLang="en-US" sz="30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167" y="18442167"/>
                <a:ext cx="6818208" cy="553998"/>
              </a:xfrm>
              <a:prstGeom prst="rect">
                <a:avLst/>
              </a:prstGeom>
              <a:blipFill rotWithShape="1">
                <a:blip r:embed="rId15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3316458" y="18442167"/>
                <a:ext cx="66880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>
                    <a:latin typeface="+mj-lt"/>
                  </a:rPr>
                  <a:t>RMSE i</a:t>
                </a:r>
                <a14:m>
                  <m:oMath xmlns:m="http://schemas.openxmlformats.org/officeDocument/2006/math">
                    <m:r>
                      <a:rPr lang="en-US" altLang="ko-KR" sz="3000" b="1">
                        <a:latin typeface="Cambria Math"/>
                      </a:rPr>
                      <m:t>𝐬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en-US" altLang="ko-KR" sz="3000" b="1">
                        <a:latin typeface="Cambria Math"/>
                      </a:rPr>
                      <m:t>𝐥𝐨𝐰𝐞𝐬𝐭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en-US" altLang="ko-KR" sz="3000" b="1">
                        <a:latin typeface="Cambria Math"/>
                      </a:rPr>
                      <m:t>𝐚𝐭</m:t>
                    </m:r>
                    <m:r>
                      <a:rPr lang="en-US" altLang="ko-KR" sz="3000" b="1">
                        <a:latin typeface="Cambria Math"/>
                      </a:rPr>
                      <m:t> </m:t>
                    </m:r>
                    <m:r>
                      <a:rPr lang="ko-KR" alt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𝝓</m:t>
                    </m:r>
                    <m:r>
                      <a:rPr lang="en-US" altLang="ko-KR" sz="3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3000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0.039</a:t>
                </a:r>
                <a:endParaRPr lang="ko-KR" altLang="en-US" sz="3000" b="1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458" y="18442167"/>
                <a:ext cx="6688033" cy="553998"/>
              </a:xfrm>
              <a:prstGeom prst="rect">
                <a:avLst/>
              </a:prstGeom>
              <a:blipFill rotWithShape="1">
                <a:blip r:embed="rId16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3"/>
              <p:cNvSpPr txBox="1">
                <a:spLocks noChangeArrowheads="1"/>
              </p:cNvSpPr>
              <p:nvPr/>
            </p:nvSpPr>
            <p:spPr bwMode="auto">
              <a:xfrm>
                <a:off x="15941675" y="38180394"/>
                <a:ext cx="13619656" cy="3785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we studied method about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replacement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of missing values</a:t>
                </a:r>
                <a:r>
                  <a:rPr lang="en-US" altLang="ko-KR" sz="3000" b="1" dirty="0">
                    <a:latin typeface="+mj-lt"/>
                  </a:rPr>
                  <a:t> using </a:t>
                </a:r>
                <a:r>
                  <a:rPr lang="en-US" altLang="ko-KR" sz="3000" b="1" dirty="0" smtClean="0">
                    <a:latin typeface="+mj-lt"/>
                  </a:rPr>
                  <a:t>the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Bayesian </a:t>
                </a:r>
                <a:r>
                  <a:rPr lang="en-US" altLang="ko-KR" sz="3000" b="1" dirty="0" err="1" smtClean="0">
                    <a:solidFill>
                      <a:srgbClr val="FF0000"/>
                    </a:solidFill>
                    <a:latin typeface="+mj-lt"/>
                  </a:rPr>
                  <a:t>Spatio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-Temporal Model</a:t>
                </a:r>
                <a:r>
                  <a:rPr lang="en-US" altLang="ko-KR" sz="3000" b="1" dirty="0" smtClean="0">
                    <a:latin typeface="+mj-lt"/>
                  </a:rPr>
                  <a:t>.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Setting prior distribution of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is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important </a:t>
                </a:r>
                <a:r>
                  <a:rPr lang="en-US" altLang="ko-KR" sz="3000" b="1" dirty="0" smtClean="0">
                    <a:latin typeface="+mj-lt"/>
                  </a:rPr>
                  <a:t>in </a:t>
                </a:r>
                <a:r>
                  <a:rPr lang="en-US" altLang="ko-KR" sz="3000" b="1" dirty="0">
                    <a:latin typeface="+mj-lt"/>
                  </a:rPr>
                  <a:t>Bayesian </a:t>
                </a:r>
                <a:r>
                  <a:rPr lang="en-US" altLang="ko-KR" sz="3000" b="1" dirty="0" err="1" smtClean="0">
                    <a:latin typeface="+mj-lt"/>
                  </a:rPr>
                  <a:t>Spatio</a:t>
                </a:r>
                <a:r>
                  <a:rPr lang="en-US" altLang="ko-KR" sz="3000" b="1" dirty="0" smtClean="0">
                    <a:latin typeface="+mj-lt"/>
                  </a:rPr>
                  <a:t>-Temporal Model. 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To </a:t>
                </a:r>
                <a:r>
                  <a:rPr lang="en-US" altLang="ko-KR" sz="3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estimate the </a:t>
                </a:r>
                <a:r>
                  <a:rPr lang="en-US" altLang="ko-KR" sz="30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optimal </a:t>
                </a:r>
                <a:r>
                  <a:rPr lang="en-US" altLang="ko-KR" sz="3000" b="1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spatial parameter</a:t>
                </a:r>
                <a:r>
                  <a:rPr lang="en-US" altLang="ko-KR" sz="3000" b="1" dirty="0" smtClean="0">
                    <a:latin typeface="+mj-lt"/>
                  </a:rPr>
                  <a:t>, we calculated the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RMSE</a:t>
                </a:r>
                <a:r>
                  <a:rPr lang="en-US" altLang="ko-KR" sz="3000" b="1" dirty="0" smtClean="0">
                    <a:latin typeface="+mj-lt"/>
                  </a:rPr>
                  <a:t> by </a:t>
                </a:r>
                <a:r>
                  <a:rPr lang="en-US" altLang="ko-KR" sz="3000" b="1" dirty="0">
                    <a:latin typeface="+mj-lt"/>
                  </a:rPr>
                  <a:t>increasing the </a:t>
                </a:r>
                <a:r>
                  <a:rPr lang="en-US" altLang="ko-KR" sz="3000" b="1" dirty="0" smtClean="0">
                    <a:latin typeface="+mj-lt"/>
                  </a:rPr>
                  <a:t>spatial parameter </a:t>
                </a:r>
                <a:r>
                  <a:rPr lang="en-US" altLang="ko-KR" sz="3000" b="1" dirty="0">
                    <a:latin typeface="+mj-lt"/>
                  </a:rPr>
                  <a:t>by </a:t>
                </a:r>
                <a:r>
                  <a:rPr lang="en-US" altLang="ko-KR" sz="3000" b="1" dirty="0" smtClean="0">
                    <a:latin typeface="+mj-lt"/>
                  </a:rPr>
                  <a:t>0.001.</a:t>
                </a: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en-US" altLang="ko-KR" sz="3000" b="1" dirty="0" smtClean="0">
                    <a:latin typeface="+mj-lt"/>
                  </a:rPr>
                  <a:t>We found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</a:rPr>
                  <a:t>0.041 and </a:t>
                </a: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</a:rPr>
                  <a:t>0.039 </a:t>
                </a:r>
                <a:r>
                  <a:rPr lang="en-US" altLang="ko-KR" sz="3000" b="1" dirty="0" smtClean="0">
                    <a:latin typeface="+mj-lt"/>
                  </a:rPr>
                  <a:t>as optimal spatial parameter.</a:t>
                </a:r>
              </a:p>
              <a:p>
                <a:pPr algn="just" latinLnBrk="0">
                  <a:buFont typeface="Arial" charset="0"/>
                  <a:buChar char="•"/>
                </a:pPr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The </a:t>
                </a:r>
                <a:r>
                  <a:rPr lang="en-US" altLang="ko-KR" sz="3000" b="1" dirty="0">
                    <a:solidFill>
                      <a:srgbClr val="FF0000"/>
                    </a:solidFill>
                    <a:latin typeface="+mj-lt"/>
                    <a:ea typeface="+mn-ea"/>
                  </a:rPr>
                  <a:t>model considered only latitude and longitude was better. </a:t>
                </a:r>
                <a:endParaRPr lang="en-US" altLang="ko-KR" sz="3000" b="1" dirty="0" smtClean="0"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93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1675" y="38180394"/>
                <a:ext cx="13619656" cy="3785652"/>
              </a:xfrm>
              <a:prstGeom prst="rect">
                <a:avLst/>
              </a:prstGeom>
              <a:blipFill rotWithShape="1">
                <a:blip r:embed="rId17"/>
                <a:stretch>
                  <a:fillRect l="-895" t="-2093" r="-1074" b="-4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1548"/>
              </p:ext>
            </p:extLst>
          </p:nvPr>
        </p:nvGraphicFramePr>
        <p:xfrm>
          <a:off x="15788059" y="32107146"/>
          <a:ext cx="6758948" cy="3045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737"/>
                <a:gridCol w="1689737"/>
                <a:gridCol w="1689737"/>
                <a:gridCol w="1689737"/>
              </a:tblGrid>
              <a:tr h="61854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lat</a:t>
                      </a:r>
                      <a:r>
                        <a:rPr lang="en-US" sz="3000" b="1" u="none" strike="noStrike" dirty="0" smtClean="0">
                          <a:solidFill>
                            <a:srgbClr val="800000"/>
                          </a:solidFill>
                          <a:effectLst/>
                        </a:rPr>
                        <a:t>+ </a:t>
                      </a:r>
                      <a:r>
                        <a:rPr lang="en-US" sz="3000" b="1" u="none" strike="noStrike" dirty="0" err="1" smtClean="0">
                          <a:solidFill>
                            <a:srgbClr val="800000"/>
                          </a:solidFill>
                          <a:effectLst/>
                        </a:rPr>
                        <a:t>lon</a:t>
                      </a:r>
                      <a:endParaRPr lang="en-US" sz="3000" b="1" i="0" u="none" strike="noStrike" dirty="0">
                        <a:solidFill>
                          <a:srgbClr val="8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RMSE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MAE 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MAPE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1.404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1.185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0.770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7.798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>
                          <a:effectLst/>
                        </a:rPr>
                        <a:t>RBIAS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1" u="none" strike="noStrike" dirty="0" err="1">
                          <a:effectLst/>
                        </a:rPr>
                        <a:t>rMSEP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606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>
                          <a:effectLst/>
                        </a:rPr>
                        <a:t>0.214</a:t>
                      </a:r>
                      <a:endParaRPr lang="en-US" altLang="ko-KR" sz="3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0.016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0" u="none" strike="noStrike" dirty="0">
                          <a:effectLst/>
                        </a:rPr>
                        <a:t>0.017</a:t>
                      </a:r>
                      <a:endParaRPr lang="en-US" altLang="ko-KR" sz="3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0" u="none" strike="noStrike" dirty="0">
                          <a:effectLst/>
                        </a:rPr>
                        <a:t>　</a:t>
                      </a:r>
                      <a:endParaRPr lang="ko-KR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cxnSp>
        <p:nvCxnSpPr>
          <p:cNvPr id="96" name="직선 연결선 12406"/>
          <p:cNvCxnSpPr>
            <a:cxnSpLocks noChangeShapeType="1"/>
          </p:cNvCxnSpPr>
          <p:nvPr/>
        </p:nvCxnSpPr>
        <p:spPr bwMode="auto">
          <a:xfrm>
            <a:off x="15428019" y="35493922"/>
            <a:ext cx="14113769" cy="0"/>
          </a:xfrm>
          <a:prstGeom prst="line">
            <a:avLst/>
          </a:prstGeom>
          <a:noFill/>
          <a:ln w="9525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40247" y="1908319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lt"/>
              </a:rPr>
              <a:t>The locations </a:t>
            </a:r>
            <a:r>
              <a:rPr lang="en-US" altLang="ko-KR" sz="2800" b="1" dirty="0">
                <a:latin typeface="+mj-lt"/>
              </a:rPr>
              <a:t>of weather </a:t>
            </a:r>
            <a:r>
              <a:rPr lang="en-US" altLang="ko-KR" sz="2800" b="1" dirty="0" smtClean="0">
                <a:latin typeface="+mj-lt"/>
              </a:rPr>
              <a:t>station</a:t>
            </a:r>
            <a:endParaRPr lang="ko-KR" altLang="en-U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직사각형 12340"/>
              <p:cNvSpPr>
                <a:spLocks noChangeArrowheads="1"/>
              </p:cNvSpPr>
              <p:nvPr/>
            </p:nvSpPr>
            <p:spPr bwMode="auto">
              <a:xfrm>
                <a:off x="22805627" y="12942009"/>
                <a:ext cx="749617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/>
                <a:r>
                  <a:rPr lang="en-US" altLang="ko-KR" sz="3000" b="1" dirty="0" smtClean="0">
                    <a:latin typeface="+mj-lt"/>
                    <a:ea typeface="+mn-ea"/>
                  </a:rPr>
                  <a:t>Spatial parameter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is not converge.</a:t>
                </a:r>
                <a:endParaRPr lang="en-US" altLang="ko-KR" sz="3000" b="1" dirty="0">
                  <a:solidFill>
                    <a:srgbClr val="FF0000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102" name="직사각형 12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05627" y="12942009"/>
                <a:ext cx="7496175" cy="553998"/>
              </a:xfrm>
              <a:prstGeom prst="rect">
                <a:avLst/>
              </a:prstGeom>
              <a:blipFill rotWithShape="1">
                <a:blip r:embed="rId18"/>
                <a:stretch>
                  <a:fillRect t="-14286" b="-329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686834" y="20324142"/>
            <a:ext cx="4025298" cy="1800200"/>
          </a:xfrm>
          <a:prstGeom prst="ellipse">
            <a:avLst/>
          </a:prstGeom>
          <a:solidFill>
            <a:schemeClr val="accent6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ethods for </a:t>
            </a:r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Missing value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treatment 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9676" y="19802357"/>
            <a:ext cx="5419103" cy="737809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Eliminate missing value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759676" y="20810469"/>
            <a:ext cx="5419103" cy="737809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Substitute to average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759676" y="21741160"/>
            <a:ext cx="5419103" cy="961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Model with Missing value</a:t>
            </a:r>
          </a:p>
          <a:p>
            <a:pPr algn="ctr"/>
            <a:r>
              <a:rPr lang="en-US" altLang="ko-KR" sz="2800" b="1" u="sng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Bayesian Model</a:t>
            </a:r>
            <a:endParaRPr lang="ko-KR" altLang="en-US" sz="2800" b="1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7" name="직선 화살표 연결선 56"/>
          <p:cNvCxnSpPr>
            <a:stCxn id="5" idx="6"/>
            <a:endCxn id="6" idx="1"/>
          </p:cNvCxnSpPr>
          <p:nvPr/>
        </p:nvCxnSpPr>
        <p:spPr>
          <a:xfrm flipV="1">
            <a:off x="6712132" y="20171262"/>
            <a:ext cx="1047544" cy="1052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" idx="6"/>
            <a:endCxn id="103" idx="1"/>
          </p:cNvCxnSpPr>
          <p:nvPr/>
        </p:nvCxnSpPr>
        <p:spPr>
          <a:xfrm flipV="1">
            <a:off x="6712132" y="21179374"/>
            <a:ext cx="1047544" cy="44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" idx="6"/>
            <a:endCxn id="106" idx="1"/>
          </p:cNvCxnSpPr>
          <p:nvPr/>
        </p:nvCxnSpPr>
        <p:spPr>
          <a:xfrm>
            <a:off x="6712132" y="21224242"/>
            <a:ext cx="1047544" cy="997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아래쪽 화살표 126"/>
          <p:cNvSpPr/>
          <p:nvPr/>
        </p:nvSpPr>
        <p:spPr>
          <a:xfrm>
            <a:off x="10880817" y="16685962"/>
            <a:ext cx="711343" cy="681404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666379" y="34214130"/>
            <a:ext cx="141432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The </a:t>
            </a:r>
            <a:r>
              <a:rPr lang="en-US" altLang="ko-KR" sz="3000" b="1" dirty="0">
                <a:latin typeface="+mj-lt"/>
              </a:rPr>
              <a:t>Bayesian </a:t>
            </a:r>
            <a:r>
              <a:rPr lang="en-US" altLang="ko-KR" sz="3000" b="1" dirty="0" err="1" smtClean="0">
                <a:latin typeface="+mj-lt"/>
              </a:rPr>
              <a:t>Spatio</a:t>
            </a:r>
            <a:r>
              <a:rPr lang="en-US" altLang="ko-KR" sz="3000" b="1" dirty="0" smtClean="0">
                <a:latin typeface="+mj-lt"/>
              </a:rPr>
              <a:t>-Temporal Model are completed by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assuming suitable prior distributions</a:t>
            </a:r>
            <a:r>
              <a:rPr lang="en-US" altLang="ko-KR" sz="3000" b="1" dirty="0" smtClean="0">
                <a:latin typeface="+mj-lt"/>
              </a:rPr>
              <a:t> for the underlying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Three </a:t>
            </a:r>
            <a:r>
              <a:rPr lang="en-US" altLang="ko-KR" sz="3000" b="1" dirty="0">
                <a:latin typeface="+mj-lt"/>
              </a:rPr>
              <a:t>different types of parameters (the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mean</a:t>
            </a:r>
            <a:r>
              <a:rPr lang="en-US" altLang="ko-KR" sz="3000" b="1" dirty="0">
                <a:latin typeface="+mj-lt"/>
              </a:rPr>
              <a:t>, 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variance</a:t>
            </a:r>
            <a:r>
              <a:rPr lang="en-US" altLang="ko-KR" sz="3000" b="1" dirty="0">
                <a:latin typeface="+mj-lt"/>
              </a:rPr>
              <a:t> or the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correlation</a:t>
            </a:r>
            <a:r>
              <a:rPr lang="en-US" altLang="ko-KR" sz="3000" b="1" dirty="0">
                <a:latin typeface="+mj-lt"/>
              </a:rPr>
              <a:t>) are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grouped</a:t>
            </a:r>
            <a:r>
              <a:rPr lang="en-US" altLang="ko-KR" sz="3000" b="1" dirty="0">
                <a:latin typeface="+mj-lt"/>
              </a:rPr>
              <a:t> for simplicity and </a:t>
            </a:r>
            <a:r>
              <a:rPr lang="en-US" altLang="ko-KR" sz="3000" b="1" dirty="0" smtClean="0">
                <a:latin typeface="+mj-lt"/>
              </a:rPr>
              <a:t>convenience.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The </a:t>
            </a:r>
            <a:r>
              <a:rPr lang="en-US" altLang="ko-KR" sz="3000" b="1" dirty="0">
                <a:latin typeface="+mj-lt"/>
              </a:rPr>
              <a:t>prior distribution for the inverse of variance is specified through a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gamma distribution with mean a/b and variance </a:t>
            </a:r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a/b2</a:t>
            </a:r>
            <a:r>
              <a:rPr lang="en-US" altLang="ko-KR" sz="3000" b="1" dirty="0" smtClean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3000" b="1" dirty="0" smtClean="0">
                <a:latin typeface="+mj-lt"/>
              </a:rPr>
              <a:t>We </a:t>
            </a:r>
            <a:r>
              <a:rPr lang="en-US" altLang="ko-KR" sz="3000" b="1" dirty="0">
                <a:latin typeface="+mj-lt"/>
              </a:rPr>
              <a:t>have chosen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= 2 and b = 1 </a:t>
            </a:r>
            <a:r>
              <a:rPr lang="en-US" altLang="ko-KR" sz="3000" b="1" dirty="0">
                <a:latin typeface="+mj-lt"/>
              </a:rPr>
              <a:t>because a proper prior distribution for any variance component that will </a:t>
            </a:r>
            <a:r>
              <a:rPr lang="en-US" altLang="ko-KR" sz="3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satisfy a proper posterior distribution </a:t>
            </a:r>
            <a:r>
              <a:rPr lang="en-US" altLang="ko-KR" sz="3000" b="1" dirty="0">
                <a:latin typeface="+mj-lt"/>
              </a:rPr>
              <a:t>(</a:t>
            </a:r>
            <a:r>
              <a:rPr lang="en-US" altLang="ko-KR" sz="3000" b="1" dirty="0" err="1">
                <a:latin typeface="+mj-lt"/>
              </a:rPr>
              <a:t>Gelman</a:t>
            </a:r>
            <a:r>
              <a:rPr lang="en-US" altLang="ko-KR" sz="3000" b="1" dirty="0">
                <a:latin typeface="+mj-lt"/>
              </a:rPr>
              <a:t>, et al., 2004</a:t>
            </a:r>
            <a:r>
              <a:rPr lang="en-US" altLang="ko-KR" sz="3000" b="1" dirty="0" smtClean="0">
                <a:latin typeface="+mj-lt"/>
              </a:rPr>
              <a:t>).</a:t>
            </a:r>
            <a:endParaRPr lang="en-US" altLang="ko-KR" sz="3000" b="1" dirty="0">
              <a:latin typeface="+mj-lt"/>
            </a:endParaRPr>
          </a:p>
        </p:txBody>
      </p:sp>
      <p:sp>
        <p:nvSpPr>
          <p:cNvPr id="136" name="직사각형 20"/>
          <p:cNvSpPr>
            <a:spLocks noChangeArrowheads="1"/>
          </p:cNvSpPr>
          <p:nvPr/>
        </p:nvSpPr>
        <p:spPr bwMode="auto">
          <a:xfrm>
            <a:off x="738387" y="33522224"/>
            <a:ext cx="7705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Prior distribution</a:t>
            </a:r>
            <a:endParaRPr lang="ko-KR" altLang="en-US" sz="3200" b="1" dirty="0">
              <a:solidFill>
                <a:srgbClr val="800000"/>
              </a:solidFill>
              <a:latin typeface="+mj-lt"/>
              <a:ea typeface="+mn-ea"/>
            </a:endParaRPr>
          </a:p>
        </p:txBody>
      </p:sp>
      <p:sp>
        <p:nvSpPr>
          <p:cNvPr id="167" name="직사각형 3"/>
          <p:cNvSpPr>
            <a:spLocks noChangeArrowheads="1"/>
          </p:cNvSpPr>
          <p:nvPr/>
        </p:nvSpPr>
        <p:spPr bwMode="auto">
          <a:xfrm>
            <a:off x="15645669" y="13987438"/>
            <a:ext cx="72456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 smtClean="0">
                <a:solidFill>
                  <a:srgbClr val="800000"/>
                </a:solidFill>
                <a:latin typeface="+mj-lt"/>
                <a:ea typeface="+mn-ea"/>
              </a:rPr>
              <a:t>Optima spatial decay</a:t>
            </a:r>
            <a:endParaRPr lang="ko-KR" altLang="en-US" sz="3200" b="1" dirty="0">
              <a:latin typeface="+mj-lt"/>
              <a:ea typeface="+mn-ea"/>
            </a:endParaRPr>
          </a:p>
        </p:txBody>
      </p:sp>
      <p:sp>
        <p:nvSpPr>
          <p:cNvPr id="168" name="직사각형 3"/>
          <p:cNvSpPr>
            <a:spLocks noChangeArrowheads="1"/>
          </p:cNvSpPr>
          <p:nvPr/>
        </p:nvSpPr>
        <p:spPr bwMode="auto">
          <a:xfrm>
            <a:off x="23163213" y="13987438"/>
            <a:ext cx="6737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ko-KR" sz="3200" b="1" dirty="0">
                <a:solidFill>
                  <a:srgbClr val="800000"/>
                </a:solidFill>
                <a:latin typeface="+mj-lt"/>
                <a:ea typeface="MingLiU_HKSCS-ExtB" panose="02020500000000000000" pitchFamily="18" charset="-120"/>
              </a:rPr>
              <a:t>Optima spatial decay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86862" y="21548278"/>
            <a:ext cx="17091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8" name="직사각형 12340"/>
          <p:cNvSpPr>
            <a:spLocks noChangeArrowheads="1"/>
          </p:cNvSpPr>
          <p:nvPr/>
        </p:nvSpPr>
        <p:spPr bwMode="auto">
          <a:xfrm>
            <a:off x="22895618" y="29869373"/>
            <a:ext cx="73176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 sz="3000" b="1" dirty="0" smtClean="0">
                <a:solidFill>
                  <a:srgbClr val="FF0000"/>
                </a:solidFill>
                <a:latin typeface="+mj-lt"/>
                <a:ea typeface="+mn-ea"/>
              </a:rPr>
              <a:t>Coefficients</a:t>
            </a:r>
            <a:r>
              <a:rPr lang="en-US" altLang="ko-KR" sz="3000" b="1" dirty="0" smtClean="0">
                <a:latin typeface="+mj-lt"/>
                <a:ea typeface="+mn-ea"/>
              </a:rPr>
              <a:t> were </a:t>
            </a:r>
            <a:r>
              <a:rPr lang="en-US" altLang="ko-KR" sz="3000" b="1" dirty="0" err="1" smtClean="0">
                <a:latin typeface="+mj-lt"/>
                <a:ea typeface="+mn-ea"/>
              </a:rPr>
              <a:t>nomally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 err="1" smtClean="0">
                <a:latin typeface="+mj-lt"/>
                <a:ea typeface="+mn-ea"/>
              </a:rPr>
              <a:t>distrebuted</a:t>
            </a:r>
            <a:r>
              <a:rPr lang="en-US" altLang="ko-KR" sz="3000" b="1" dirty="0" smtClean="0">
                <a:latin typeface="+mj-lt"/>
                <a:ea typeface="+mn-ea"/>
              </a:rPr>
              <a:t> </a:t>
            </a:r>
            <a:r>
              <a:rPr lang="en-US" altLang="ko-KR" sz="3000" b="1" dirty="0"/>
              <a:t>and </a:t>
            </a:r>
            <a:r>
              <a:rPr lang="en-US" altLang="ko-KR" sz="3000" b="1" dirty="0" smtClean="0"/>
              <a:t>converged</a:t>
            </a:r>
            <a:endParaRPr lang="en-US" altLang="ko-KR" sz="3000" b="1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2340"/>
              <p:cNvSpPr>
                <a:spLocks noChangeArrowheads="1"/>
              </p:cNvSpPr>
              <p:nvPr/>
            </p:nvSpPr>
            <p:spPr bwMode="auto">
              <a:xfrm>
                <a:off x="15256915" y="12942009"/>
                <a:ext cx="749617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latinLnBrk="1"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/>
                <a:r>
                  <a:rPr lang="en-US" altLang="ko-KR" sz="3000" b="1" dirty="0" smtClean="0">
                    <a:latin typeface="+mj-lt"/>
                    <a:ea typeface="+mn-ea"/>
                  </a:rPr>
                  <a:t>Spatial parameter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/>
                        <a:ea typeface="Cambria Math"/>
                      </a:rPr>
                      <m:t>∅ </m:t>
                    </m:r>
                  </m:oMath>
                </a14:m>
                <a:r>
                  <a:rPr lang="en-US" altLang="ko-KR" sz="3000" b="1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is not converge.</a:t>
                </a:r>
                <a:endParaRPr lang="en-US" altLang="ko-KR" sz="3000" b="1" dirty="0">
                  <a:solidFill>
                    <a:srgbClr val="FF0000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109" name="직사각형 12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6915" y="12942009"/>
                <a:ext cx="7496175" cy="553998"/>
              </a:xfrm>
              <a:prstGeom prst="rect">
                <a:avLst/>
              </a:prstGeom>
              <a:blipFill rotWithShape="1">
                <a:blip r:embed="rId19"/>
                <a:stretch>
                  <a:fillRect t="-14286" b="-329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884</Words>
  <Application>Microsoft Office PowerPoint</Application>
  <PresentationFormat>사용자 지정</PresentationFormat>
  <Paragraphs>111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136</cp:revision>
  <cp:lastPrinted>2017-10-24T02:45:18Z</cp:lastPrinted>
  <dcterms:created xsi:type="dcterms:W3CDTF">2017-10-20T13:20:19Z</dcterms:created>
  <dcterms:modified xsi:type="dcterms:W3CDTF">2017-11-17T01:38:16Z</dcterms:modified>
</cp:coreProperties>
</file>