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Macdonald" initials="JM" lastIdx="1" clrIdx="0">
    <p:extLst>
      <p:ext uri="{19B8F6BF-5375-455C-9EA6-DF929625EA0E}">
        <p15:presenceInfo xmlns:p15="http://schemas.microsoft.com/office/powerpoint/2012/main" userId="Jacob Macdona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21B"/>
    <a:srgbClr val="E60000"/>
    <a:srgbClr val="FF990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>
      <p:cViewPr varScale="1">
        <p:scale>
          <a:sx n="84" d="100"/>
          <a:sy n="84" d="100"/>
        </p:scale>
        <p:origin x="83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CA297-8965-4208-A2A6-CD4F5351A2A7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15F96-3EBB-4C95-95D3-03984D377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15F96-3EBB-4C95-95D3-03984D37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15F96-3EBB-4C95-95D3-03984D3779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2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BFD-6437-490D-B31E-276039C0E6E5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4D3-0F1F-4A5D-80CD-2C1E00362BA0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91A0-4D39-40D6-AB1A-C244E96DBF33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9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B66A-8114-4B12-8EE9-CE5A411ACE06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5950-5EAA-435A-98A8-7A99B1322F80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3A5C-4B16-43D8-8A97-7AAED8637367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65A-AFF6-4DE6-B970-544067AC899F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F809-D50D-4DEC-ADEA-FAC8C0BA5763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D83C-92CE-4EE2-929A-42065740B8A6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6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571F-40D2-435C-BA20-0319BCD4988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E7CA-72E8-4392-ABC1-2FB84678B67E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3B97-F9D4-47F3-9DEA-87DA3B709710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FB91-E599-4A82-A82F-05577EA4D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81182" y="1086207"/>
            <a:ext cx="8981633" cy="1102519"/>
          </a:xfrm>
        </p:spPr>
        <p:txBody>
          <a:bodyPr>
            <a:noAutofit/>
          </a:bodyPr>
          <a:lstStyle/>
          <a:p>
            <a:r>
              <a:rPr lang="en-US" b="1" dirty="0">
                <a:ln w="9525">
                  <a:noFill/>
                </a:ln>
                <a:solidFill>
                  <a:schemeClr val="bg1"/>
                </a:solidFill>
              </a:rPr>
              <a:t>Term Deposit Prediction Case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A6156-29CA-4042-997B-074B92099C7C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3C1A6-9A64-4FA6-870C-4ACAED272250}"/>
              </a:ext>
            </a:extLst>
          </p:cNvPr>
          <p:cNvSpPr txBox="1"/>
          <p:nvPr/>
        </p:nvSpPr>
        <p:spPr>
          <a:xfrm>
            <a:off x="0" y="4681835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8CC9E2-4595-42F4-9039-8D506609BF72}"/>
              </a:ext>
            </a:extLst>
          </p:cNvPr>
          <p:cNvCxnSpPr>
            <a:cxnSpLocks/>
          </p:cNvCxnSpPr>
          <p:nvPr/>
        </p:nvCxnSpPr>
        <p:spPr>
          <a:xfrm>
            <a:off x="0" y="461664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A80AAE-CE53-46CC-9DD7-179F26921038}"/>
              </a:ext>
            </a:extLst>
          </p:cNvPr>
          <p:cNvCxnSpPr>
            <a:cxnSpLocks/>
          </p:cNvCxnSpPr>
          <p:nvPr/>
        </p:nvCxnSpPr>
        <p:spPr>
          <a:xfrm>
            <a:off x="0" y="4681835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AE0BC5-494C-4A87-ABC4-37EB0180BDEF}"/>
              </a:ext>
            </a:extLst>
          </p:cNvPr>
          <p:cNvSpPr txBox="1"/>
          <p:nvPr/>
        </p:nvSpPr>
        <p:spPr>
          <a:xfrm>
            <a:off x="3428999" y="341096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Jacob Macdonald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June 27, 2019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45916F-F04F-4FBC-A2B2-192792C6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5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Cleaning: Redundant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4. Formatting data for model compatibility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continuous numeric data was scaled using a standard scaler.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Categorial variables were transformed to (k-1) binary dummy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“Month” was transformed to k dummy variables given missing information.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635699-B14E-4759-87F4-C35C7BDCCD7A}"/>
                  </a:ext>
                </a:extLst>
              </p:cNvPr>
              <p:cNvSpPr txBox="1"/>
              <p:nvPr/>
            </p:nvSpPr>
            <p:spPr>
              <a:xfrm>
                <a:off x="4029260" y="1733550"/>
                <a:ext cx="1009444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635699-B14E-4759-87F4-C35C7BDC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60" y="1733550"/>
                <a:ext cx="1009444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21B0C98-CCA9-40E6-9D8D-80FCFB67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37" y="3181395"/>
            <a:ext cx="2782526" cy="18597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806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 Implementation: Model Selection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Four classification models were investigated: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Neural Network (Multi-layer perceptron)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grid search was used to find the optimal model based on </a:t>
            </a:r>
            <a:r>
              <a:rPr lang="en-US" dirty="0">
                <a:solidFill>
                  <a:srgbClr val="FFFF00"/>
                </a:solidFill>
              </a:rPr>
              <a:t>F1 scoring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Prioritizes precision and recall.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EBB84-BFD5-4A85-9CF8-830389A16050}"/>
              </a:ext>
            </a:extLst>
          </p:cNvPr>
          <p:cNvSpPr txBox="1"/>
          <p:nvPr/>
        </p:nvSpPr>
        <p:spPr>
          <a:xfrm>
            <a:off x="609602" y="3543369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FFFF00"/>
                </a:solidFill>
              </a:rPr>
              <a:t>Logistic Regression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Solver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Class weight</a:t>
            </a:r>
          </a:p>
          <a:p>
            <a:r>
              <a:rPr lang="en-US" sz="1600" dirty="0">
                <a:solidFill>
                  <a:schemeClr val="bg1"/>
                </a:solidFill>
              </a:rPr>
              <a:t>Warm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0C12D-EAE0-43AC-B0BB-9E706AE340A2}"/>
              </a:ext>
            </a:extLst>
          </p:cNvPr>
          <p:cNvSpPr txBox="1"/>
          <p:nvPr/>
        </p:nvSpPr>
        <p:spPr>
          <a:xfrm>
            <a:off x="2438401" y="3543369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FFFF00"/>
                </a:solidFill>
              </a:rPr>
              <a:t>Neural Network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Hidden layers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Hidden layer nodes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Warm 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CD7F1-5AA3-4039-AD93-CB1FEF91CE9E}"/>
              </a:ext>
            </a:extLst>
          </p:cNvPr>
          <p:cNvSpPr txBox="1"/>
          <p:nvPr/>
        </p:nvSpPr>
        <p:spPr>
          <a:xfrm>
            <a:off x="4419601" y="3543369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FFFF00"/>
                </a:solidFill>
              </a:rPr>
              <a:t>Random Forest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Decision trees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Max depth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Max features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Min samples per leaf</a:t>
            </a:r>
          </a:p>
          <a:p>
            <a:r>
              <a:rPr lang="en-US" sz="1600" dirty="0">
                <a:solidFill>
                  <a:schemeClr val="bg1"/>
                </a:solidFill>
              </a:rPr>
              <a:t>Warm 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85153-E532-458E-B1CF-372CD8088AC9}"/>
              </a:ext>
            </a:extLst>
          </p:cNvPr>
          <p:cNvSpPr txBox="1"/>
          <p:nvPr/>
        </p:nvSpPr>
        <p:spPr>
          <a:xfrm>
            <a:off x="6248399" y="3538013"/>
            <a:ext cx="243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FFFF00"/>
                </a:solidFill>
              </a:rPr>
              <a:t>Support Vector Machine</a:t>
            </a:r>
          </a:p>
          <a:p>
            <a:r>
              <a:rPr lang="en-US" sz="1600" dirty="0">
                <a:solidFill>
                  <a:schemeClr val="bg1"/>
                </a:solidFill>
              </a:rPr>
              <a:t>Kernel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Class weight</a:t>
            </a:r>
          </a:p>
        </p:txBody>
      </p:sp>
    </p:spTree>
    <p:extLst>
      <p:ext uri="{BB962C8B-B14F-4D97-AF65-F5344CB8AC3E}">
        <p14:creationId xmlns:p14="http://schemas.microsoft.com/office/powerpoint/2010/main" val="9791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 Implementation: Train/Test Sets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last 600 clients were removed from the data set to be used as a test set (≈15%).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Propensity for term deposits may change over time, so </a:t>
            </a:r>
            <a:r>
              <a:rPr lang="en-US" dirty="0">
                <a:solidFill>
                  <a:srgbClr val="FFFF00"/>
                </a:solidFill>
              </a:rPr>
              <a:t>time series approaches </a:t>
            </a:r>
            <a:r>
              <a:rPr lang="en-US" dirty="0">
                <a:solidFill>
                  <a:schemeClr val="bg1"/>
                </a:solidFill>
              </a:rPr>
              <a:t>should be used to further divide training and validation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Two approaches were investigated for cross-validation on the training set.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95EF90A-78B0-4DDF-BEC1-7121BCF1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84170"/>
            <a:ext cx="3340597" cy="22326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90CD4E0C-1FED-4A54-BDD8-0162B10B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80360"/>
            <a:ext cx="3340597" cy="22326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92F863-C9DE-4E41-962B-A496CBA57AA5}"/>
              </a:ext>
            </a:extLst>
          </p:cNvPr>
          <p:cNvSpPr txBox="1"/>
          <p:nvPr/>
        </p:nvSpPr>
        <p:spPr>
          <a:xfrm>
            <a:off x="1424597" y="2575560"/>
            <a:ext cx="247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Expanding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333C7-3AD9-4BD1-9C2A-0B7B92A10429}"/>
              </a:ext>
            </a:extLst>
          </p:cNvPr>
          <p:cNvSpPr txBox="1"/>
          <p:nvPr/>
        </p:nvSpPr>
        <p:spPr>
          <a:xfrm>
            <a:off x="5158399" y="2571750"/>
            <a:ext cx="247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Sliding Window</a:t>
            </a:r>
          </a:p>
        </p:txBody>
      </p:sp>
    </p:spTree>
    <p:extLst>
      <p:ext uri="{BB962C8B-B14F-4D97-AF65-F5344CB8AC3E}">
        <p14:creationId xmlns:p14="http://schemas.microsoft.com/office/powerpoint/2010/main" val="208222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 Implementation: Accounting for Imbalance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3" y="717887"/>
            <a:ext cx="4625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models were applied to three versions of the training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Original, unbalanced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SVM (</a:t>
            </a:r>
            <a:r>
              <a:rPr lang="en-US" dirty="0">
                <a:solidFill>
                  <a:srgbClr val="FFFF00"/>
                </a:solidFill>
              </a:rPr>
              <a:t>F1 = 0.46)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Upsampled</a:t>
            </a:r>
            <a:r>
              <a:rPr lang="en-US" dirty="0">
                <a:solidFill>
                  <a:schemeClr val="bg1"/>
                </a:solidFill>
              </a:rPr>
              <a:t> subscriber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RF (</a:t>
            </a:r>
            <a:r>
              <a:rPr lang="en-US" dirty="0">
                <a:solidFill>
                  <a:srgbClr val="FFFF00"/>
                </a:solidFill>
              </a:rPr>
              <a:t>F1 = 0.66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Downsampled</a:t>
            </a:r>
            <a:r>
              <a:rPr lang="en-US" dirty="0">
                <a:solidFill>
                  <a:schemeClr val="bg1"/>
                </a:solidFill>
              </a:rPr>
              <a:t> non-subscriber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RF (</a:t>
            </a:r>
            <a:r>
              <a:rPr lang="en-US" dirty="0">
                <a:solidFill>
                  <a:srgbClr val="FFFF00"/>
                </a:solidFill>
              </a:rPr>
              <a:t>F1 = 0.69)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47B0713-AFE0-4E7E-BF96-A4F0A64C2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3"/>
          <a:stretch/>
        </p:blipFill>
        <p:spPr bwMode="auto">
          <a:xfrm>
            <a:off x="5238443" y="1075789"/>
            <a:ext cx="3772514" cy="35435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A320E-A41F-47BA-BE93-4C22033A74A9}"/>
              </a:ext>
            </a:extLst>
          </p:cNvPr>
          <p:cNvSpPr txBox="1"/>
          <p:nvPr/>
        </p:nvSpPr>
        <p:spPr>
          <a:xfrm>
            <a:off x="6248400" y="71788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Test Data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19ACC-61A4-4881-9D99-E35674C0DAAB}"/>
              </a:ext>
            </a:extLst>
          </p:cNvPr>
          <p:cNvSpPr txBox="1"/>
          <p:nvPr/>
        </p:nvSpPr>
        <p:spPr>
          <a:xfrm>
            <a:off x="685800" y="4147603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resampled classes led to poor model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4002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 Implementation: Test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C025790E-63E7-4D84-93C9-C8FE84BF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16771"/>
            <a:ext cx="8001000" cy="3686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1C55B-0CE3-4D7C-AECA-09B786DCA4BC}"/>
              </a:ext>
            </a:extLst>
          </p:cNvPr>
          <p:cNvSpPr txBox="1"/>
          <p:nvPr/>
        </p:nvSpPr>
        <p:spPr>
          <a:xfrm>
            <a:off x="327943" y="717887"/>
            <a:ext cx="8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performance of the best models on this test data is shown below.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37C9819-2F15-4F25-8233-EC480A257877}"/>
              </a:ext>
            </a:extLst>
          </p:cNvPr>
          <p:cNvSpPr/>
          <p:nvPr/>
        </p:nvSpPr>
        <p:spPr>
          <a:xfrm rot="1354666">
            <a:off x="7721868" y="2674315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 Recommendation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820AC8-43D3-417E-81FA-FB016330BCE6}"/>
              </a:ext>
            </a:extLst>
          </p:cNvPr>
          <p:cNvSpPr txBox="1"/>
          <p:nvPr/>
        </p:nvSpPr>
        <p:spPr>
          <a:xfrm>
            <a:off x="327942" y="717887"/>
            <a:ext cx="84120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Best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Balanced class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‘</a:t>
            </a:r>
            <a:r>
              <a:rPr lang="en-US" dirty="0" err="1">
                <a:solidFill>
                  <a:schemeClr val="bg1"/>
                </a:solidFill>
              </a:rPr>
              <a:t>liblinear</a:t>
            </a:r>
            <a:r>
              <a:rPr lang="en-US" dirty="0">
                <a:solidFill>
                  <a:schemeClr val="bg1"/>
                </a:solidFill>
              </a:rPr>
              <a:t>’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F1 score: 0.60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Precision: 0.48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Recall: 0.79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Alternative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Balanced class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Polynomial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Prior Baseline</a:t>
            </a:r>
          </a:p>
          <a:p>
            <a:r>
              <a:rPr lang="en-US" dirty="0">
                <a:solidFill>
                  <a:schemeClr val="bg1"/>
                </a:solidFill>
              </a:rPr>
              <a:t>10 % success rate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9F868D9-193A-4B8B-9509-F30F3E970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-1"/>
          <a:stretch/>
        </p:blipFill>
        <p:spPr bwMode="auto">
          <a:xfrm>
            <a:off x="4552950" y="952978"/>
            <a:ext cx="4000500" cy="3686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AC3DF3E-F13F-4546-A3C3-678CA1E72C9E}"/>
              </a:ext>
            </a:extLst>
          </p:cNvPr>
          <p:cNvSpPr/>
          <p:nvPr/>
        </p:nvSpPr>
        <p:spPr>
          <a:xfrm rot="1354666">
            <a:off x="7706627" y="2312502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48EC280-7218-489E-8B44-062A4F9517F8}"/>
              </a:ext>
            </a:extLst>
          </p:cNvPr>
          <p:cNvSpPr/>
          <p:nvPr/>
        </p:nvSpPr>
        <p:spPr>
          <a:xfrm rot="1354666">
            <a:off x="6438900" y="1912315"/>
            <a:ext cx="228600" cy="457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Background &amp; 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Term deposits are an effective mechanism for financial institutions to obtain funds they can invest in ventures with higher rates of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subscribing more customers to term deposits, banks have the opportunity to increase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goal of this work was to develop a model to predict, in advance, which bank clients would be receptive to marketing campaigns for term deposits.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Set: Source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 set for this work was downloaded from the UC Irvine Machine Learning </a:t>
            </a:r>
            <a:r>
              <a:rPr lang="en-US" dirty="0" err="1">
                <a:solidFill>
                  <a:schemeClr val="bg1"/>
                </a:solidFill>
              </a:rPr>
              <a:t>Respository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describes the results of marketing campaigns for term deposits conducted over phone by a Portuguese banking institution from May 2008 to Nov.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data set is a modification of the data previously reported on by Moro et al.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ED814-A70E-4901-9B40-23E37143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82" y="2911218"/>
            <a:ext cx="5283200" cy="1856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17BC9-6E69-479F-A04B-1460F339B5A8}"/>
              </a:ext>
            </a:extLst>
          </p:cNvPr>
          <p:cNvSpPr txBox="1"/>
          <p:nvPr/>
        </p:nvSpPr>
        <p:spPr>
          <a:xfrm>
            <a:off x="457200" y="4904186"/>
            <a:ext cx="8192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Moro et al. Decision Support Systems. 62 (2014).</a:t>
            </a:r>
          </a:p>
        </p:txBody>
      </p:sp>
    </p:spTree>
    <p:extLst>
      <p:ext uri="{BB962C8B-B14F-4D97-AF65-F5344CB8AC3E}">
        <p14:creationId xmlns:p14="http://schemas.microsoft.com/office/powerpoint/2010/main" val="41796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Set: 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Two versions of the data set were available: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set (41,188 examples)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Randomly sampled set (4119 examples)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sets had the same 20 features in three broad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Previous Contact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Economic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Output: </a:t>
            </a:r>
            <a:r>
              <a:rPr lang="en-US" dirty="0">
                <a:solidFill>
                  <a:schemeClr val="bg1"/>
                </a:solidFill>
              </a:rPr>
              <a:t>“Has the client subscribed to a term deposit?”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Yes: 437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No: 3682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Cleaning: 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cleaning, model development, and analysis was performed with Python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Data cleaning featured four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Removing redundant data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Removing features leaking information from the future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Correcting or removing missing data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Formatting data for model compatibility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Cleaning: Redundant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1. Removing redundant data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were no duplicate rows in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Three features contained redundant information: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6CAC9-EF28-4E23-B13A-ABEFF7FA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" y="3421203"/>
            <a:ext cx="2743200" cy="148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AA0B6-3E77-42EE-A729-D515D0D3B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9" y="3421203"/>
            <a:ext cx="3048000" cy="147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A6975-712C-4C70-A404-E182964C0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999" y="3421203"/>
            <a:ext cx="3048001" cy="1062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566C2B-05B4-4DAE-9314-FDF069620B85}"/>
              </a:ext>
            </a:extLst>
          </p:cNvPr>
          <p:cNvSpPr txBox="1"/>
          <p:nvPr/>
        </p:nvSpPr>
        <p:spPr>
          <a:xfrm>
            <a:off x="177299" y="2808911"/>
            <a:ext cx="247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Days since contact for previous campaign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0FDE3-FEAD-4705-8B24-B415BA0D7C55}"/>
              </a:ext>
            </a:extLst>
          </p:cNvPr>
          <p:cNvSpPr txBox="1"/>
          <p:nvPr/>
        </p:nvSpPr>
        <p:spPr>
          <a:xfrm>
            <a:off x="3183298" y="2808911"/>
            <a:ext cx="247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Number of previous contacts with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DD2F5-A33E-4C3D-9A1C-87E77D5C82FB}"/>
              </a:ext>
            </a:extLst>
          </p:cNvPr>
          <p:cNvSpPr txBox="1"/>
          <p:nvPr/>
        </p:nvSpPr>
        <p:spPr>
          <a:xfrm>
            <a:off x="6383699" y="2808911"/>
            <a:ext cx="247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Outcome of previous marketing 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E6818-1DA7-404A-80BA-B6950CB97242}"/>
              </a:ext>
            </a:extLst>
          </p:cNvPr>
          <p:cNvSpPr/>
          <p:nvPr/>
        </p:nvSpPr>
        <p:spPr>
          <a:xfrm>
            <a:off x="42000" y="3714750"/>
            <a:ext cx="7730400" cy="2286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23457E-7 L -0.32882 -0.001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1" y="-9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3333 0.0009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Cleaning: Redundant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2. Removing features leaking information from the future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we want to predict clients we should target in advance, features that cannot be known in advance should be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Two features were removed for leaking information from the future: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Duration: Duration of last phone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Campaign: Number of contacts performed for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Cleaning: Redundant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3. Correcting or removing missing data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Missing data was recorded as “unknown” in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many parameters, only a small subset was unknown and could not be imputed.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cases were removed.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CA4F3-E558-40E3-86A1-AEBF569C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8" y="3010138"/>
            <a:ext cx="2355045" cy="2027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9AFA0-3701-43B7-B545-CBA694D8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010138"/>
            <a:ext cx="2607482" cy="888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A69D1-1CA4-4AF3-8D2C-834A9D58A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059" y="3010138"/>
            <a:ext cx="2769443" cy="780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2FFD19-53C2-43BE-B064-EDA0172B0A25}"/>
              </a:ext>
            </a:extLst>
          </p:cNvPr>
          <p:cNvSpPr txBox="1"/>
          <p:nvPr/>
        </p:nvSpPr>
        <p:spPr>
          <a:xfrm>
            <a:off x="342010" y="2701765"/>
            <a:ext cx="247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Job description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0C34F-9F18-4D59-8762-B7F4FFEE42BF}"/>
              </a:ext>
            </a:extLst>
          </p:cNvPr>
          <p:cNvSpPr txBox="1"/>
          <p:nvPr/>
        </p:nvSpPr>
        <p:spPr>
          <a:xfrm>
            <a:off x="2963040" y="2701765"/>
            <a:ext cx="247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Marital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6A45D-8958-4F06-A6D4-4B79EAC2E81E}"/>
              </a:ext>
            </a:extLst>
          </p:cNvPr>
          <p:cNvSpPr txBox="1"/>
          <p:nvPr/>
        </p:nvSpPr>
        <p:spPr>
          <a:xfrm>
            <a:off x="5813479" y="2701765"/>
            <a:ext cx="247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Housing loan with bank?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E52A9-3431-4133-8109-14AED2EAB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059" y="4116620"/>
            <a:ext cx="2621021" cy="7875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2A3CAE-C287-4050-9D53-44A9A47E0201}"/>
              </a:ext>
            </a:extLst>
          </p:cNvPr>
          <p:cNvSpPr txBox="1"/>
          <p:nvPr/>
        </p:nvSpPr>
        <p:spPr>
          <a:xfrm>
            <a:off x="5739268" y="3810421"/>
            <a:ext cx="247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Other loan with bank?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7CA63-78A5-4D73-A341-5ADBE8AD123A}"/>
              </a:ext>
            </a:extLst>
          </p:cNvPr>
          <p:cNvSpPr txBox="1"/>
          <p:nvPr/>
        </p:nvSpPr>
        <p:spPr>
          <a:xfrm>
            <a:off x="3411941" y="432573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3% of data set</a:t>
            </a:r>
          </a:p>
        </p:txBody>
      </p:sp>
    </p:spTree>
    <p:extLst>
      <p:ext uri="{BB962C8B-B14F-4D97-AF65-F5344CB8AC3E}">
        <p14:creationId xmlns:p14="http://schemas.microsoft.com/office/powerpoint/2010/main" val="33209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B6121B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Cleaning: Redundant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942" y="717887"/>
            <a:ext cx="8412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3. Correcting or removing missing data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education feature had a fair amount of unknown values (&gt;150).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missing values were grouped with ‘illiterate’ to form an ‘uneducated’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default feature was removed due to lack of variance in the data.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FB91-E599-4A82-A82F-05577EA4DB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9353E-5A25-485F-A500-82D11FE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14" y="30471"/>
            <a:ext cx="550286" cy="407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CD595-AA9D-4F2E-87AE-242FB541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26047"/>
            <a:ext cx="2209800" cy="1179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C485AB-32E7-45C1-9D27-94F342C21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62" y="2426047"/>
            <a:ext cx="2434438" cy="11528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A9594C-C436-4444-957C-987D3FDB9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417099"/>
            <a:ext cx="2133600" cy="61836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5E0D709-AE5D-4359-A08C-7C8E3B2672BB}"/>
              </a:ext>
            </a:extLst>
          </p:cNvPr>
          <p:cNvSpPr/>
          <p:nvPr/>
        </p:nvSpPr>
        <p:spPr>
          <a:xfrm>
            <a:off x="3469081" y="2901336"/>
            <a:ext cx="533400" cy="2286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73677-1A47-43A1-AC94-210D6638AB50}"/>
              </a:ext>
            </a:extLst>
          </p:cNvPr>
          <p:cNvSpPr txBox="1"/>
          <p:nvPr/>
        </p:nvSpPr>
        <p:spPr>
          <a:xfrm>
            <a:off x="973499" y="4069943"/>
            <a:ext cx="247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Credit in default?</a:t>
            </a:r>
          </a:p>
        </p:txBody>
      </p:sp>
    </p:spTree>
    <p:extLst>
      <p:ext uri="{BB962C8B-B14F-4D97-AF65-F5344CB8AC3E}">
        <p14:creationId xmlns:p14="http://schemas.microsoft.com/office/powerpoint/2010/main" val="374736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20920</TotalTime>
  <Words>828</Words>
  <Application>Microsoft Office PowerPoint</Application>
  <PresentationFormat>On-screen Show (16:9)</PresentationFormat>
  <Paragraphs>176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Term Deposit Prediction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UW-Madison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Correction With PROPELLER MRI: Application to Head Motion and Free-Breathing Cardiac Imaging</dc:title>
  <dc:creator>Jacob Macdonald</dc:creator>
  <cp:lastModifiedBy>Jacob Macdonald</cp:lastModifiedBy>
  <cp:revision>323</cp:revision>
  <dcterms:created xsi:type="dcterms:W3CDTF">2014-10-14T17:26:22Z</dcterms:created>
  <dcterms:modified xsi:type="dcterms:W3CDTF">2019-06-25T16:55:58Z</dcterms:modified>
</cp:coreProperties>
</file>