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B0E6-3D35-4A7D-A77B-CA72CEE10D6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9668-69F1-48F2-8D12-3D253CD0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95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B0E6-3D35-4A7D-A77B-CA72CEE10D6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9668-69F1-48F2-8D12-3D253CD0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84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B0E6-3D35-4A7D-A77B-CA72CEE10D6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9668-69F1-48F2-8D12-3D253CD0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0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B0E6-3D35-4A7D-A77B-CA72CEE10D6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9668-69F1-48F2-8D12-3D253CD0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8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B0E6-3D35-4A7D-A77B-CA72CEE10D6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9668-69F1-48F2-8D12-3D253CD0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86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B0E6-3D35-4A7D-A77B-CA72CEE10D6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9668-69F1-48F2-8D12-3D253CD0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38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B0E6-3D35-4A7D-A77B-CA72CEE10D6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9668-69F1-48F2-8D12-3D253CD0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8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B0E6-3D35-4A7D-A77B-CA72CEE10D6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9668-69F1-48F2-8D12-3D253CD0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73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B0E6-3D35-4A7D-A77B-CA72CEE10D6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9668-69F1-48F2-8D12-3D253CD0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1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B0E6-3D35-4A7D-A77B-CA72CEE10D6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9668-69F1-48F2-8D12-3D253CD0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25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B0E6-3D35-4A7D-A77B-CA72CEE10D6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9668-69F1-48F2-8D12-3D253CD0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9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5B0E6-3D35-4A7D-A77B-CA72CEE10D6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99668-69F1-48F2-8D12-3D253CD0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67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C++ programming basics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Notes for C++ programming basics by Daipayan Bhowal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63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49" y="111318"/>
            <a:ext cx="9029369" cy="66497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venir LT Std 35 Light"/>
              </a:rPr>
              <a:t>Difference between Call by reference and Call by Address</a:t>
            </a:r>
            <a:endParaRPr lang="en-GB" sz="2400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520148" y="696775"/>
            <a:ext cx="10515600" cy="6316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100" dirty="0"/>
              <a:t>C++ permits us to pass parameters to the </a:t>
            </a:r>
            <a:r>
              <a:rPr lang="en-GB" sz="1100" dirty="0" smtClean="0"/>
              <a:t>functions by </a:t>
            </a:r>
            <a:r>
              <a:rPr lang="en-GB" sz="1100" dirty="0"/>
              <a:t>reference. </a:t>
            </a: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When </a:t>
            </a:r>
            <a:r>
              <a:rPr lang="en-GB" sz="1100" dirty="0"/>
              <a:t>we pass arguments </a:t>
            </a:r>
            <a:r>
              <a:rPr lang="en-GB" sz="1100" dirty="0" smtClean="0"/>
              <a:t>the </a:t>
            </a:r>
            <a:r>
              <a:rPr lang="en-GB" sz="1100" dirty="0"/>
              <a:t>reference. </a:t>
            </a:r>
            <a:r>
              <a:rPr lang="en-GB" sz="1100" dirty="0" smtClean="0"/>
              <a:t>the formal </a:t>
            </a:r>
            <a:r>
              <a:rPr lang="en-GB" sz="1100" dirty="0"/>
              <a:t>arguments in the called</a:t>
            </a:r>
          </a:p>
          <a:p>
            <a:pPr marL="0" indent="0">
              <a:buNone/>
            </a:pPr>
            <a:r>
              <a:rPr lang="en-GB" sz="1100" dirty="0"/>
              <a:t>function become aliases to the </a:t>
            </a:r>
            <a:r>
              <a:rPr lang="en-GB" sz="1100" dirty="0" smtClean="0"/>
              <a:t>actual </a:t>
            </a:r>
            <a:r>
              <a:rPr lang="en-GB" sz="1100" dirty="0"/>
              <a:t>arguments in the calling function</a:t>
            </a:r>
            <a:r>
              <a:rPr lang="en-GB" sz="1100" dirty="0" smtClean="0"/>
              <a:t>.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&amp;a,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&amp;b) </a:t>
            </a:r>
            <a:r>
              <a:rPr lang="en-GB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 and b are reference variables</a:t>
            </a:r>
          </a:p>
          <a:p>
            <a:pPr marL="0" indent="0">
              <a:buNone/>
            </a:pPr>
            <a:r>
              <a:rPr lang="en-I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b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t;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IN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I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100" dirty="0" smtClean="0"/>
              <a:t>In </a:t>
            </a:r>
            <a:r>
              <a:rPr lang="en-GB" sz="1100" dirty="0"/>
              <a:t>traditional C, this </a:t>
            </a:r>
            <a:r>
              <a:rPr lang="en-GB" sz="1100" dirty="0" smtClean="0"/>
              <a:t>is accomplished </a:t>
            </a:r>
            <a:r>
              <a:rPr lang="en-GB" sz="1100" dirty="0"/>
              <a:t>using </a:t>
            </a:r>
            <a:r>
              <a:rPr lang="en-GB" sz="1100" i="1" dirty="0" smtClean="0"/>
              <a:t>pointer </a:t>
            </a:r>
            <a:r>
              <a:rPr lang="en-GB" sz="1100" dirty="0" smtClean="0"/>
              <a:t>and </a:t>
            </a:r>
            <a:r>
              <a:rPr lang="en-GB" sz="1100" i="1" dirty="0"/>
              <a:t>indirection </a:t>
            </a:r>
            <a:r>
              <a:rPr lang="en-GB" sz="1100" dirty="0"/>
              <a:t>as follows</a:t>
            </a:r>
            <a:r>
              <a:rPr lang="en-GB" sz="1100" dirty="0" smtClean="0"/>
              <a:t>: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swap1(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definition */</a:t>
            </a:r>
            <a:endParaRPr lang="en-GB" sz="11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t;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 =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*b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swap1{&amp;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x, &amp;y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/* addresses of variables are passed */</a:t>
            </a:r>
            <a:endParaRPr lang="en-GB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This is called call by address as addresses are passed</a:t>
            </a:r>
            <a:br>
              <a:rPr lang="en-GB" sz="1100" dirty="0" smtClean="0"/>
            </a:br>
            <a:r>
              <a:rPr lang="en-GB" sz="1000" dirty="0" smtClean="0"/>
              <a:t/>
            </a:r>
            <a:br>
              <a:rPr lang="en-GB" sz="1000" dirty="0" smtClean="0"/>
            </a:br>
            <a:r>
              <a:rPr lang="en-GB" sz="1000" dirty="0" smtClean="0"/>
              <a:t/>
            </a:r>
            <a:br>
              <a:rPr lang="en-GB" sz="1000" dirty="0" smtClean="0"/>
            </a:br>
            <a:r>
              <a:rPr lang="en-GB" sz="1000" dirty="0" smtClean="0"/>
              <a:t/>
            </a:r>
            <a:br>
              <a:rPr lang="en-GB" sz="1000" dirty="0" smtClean="0"/>
            </a:br>
            <a:r>
              <a:rPr lang="en-GB" sz="1000" dirty="0" smtClean="0"/>
              <a:t/>
            </a:r>
            <a:br>
              <a:rPr lang="en-GB" sz="1000" dirty="0" smtClean="0"/>
            </a:b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17811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5030"/>
            <a:ext cx="10515600" cy="747422"/>
          </a:xfrm>
        </p:spPr>
        <p:txBody>
          <a:bodyPr>
            <a:normAutofit fontScale="90000"/>
          </a:bodyPr>
          <a:lstStyle/>
          <a:p>
            <a:r>
              <a:rPr lang="en-US" sz="2700" dirty="0" smtClean="0">
                <a:latin typeface="Avenir LT Std 35 Light"/>
              </a:rPr>
              <a:t>Difference between #define and </a:t>
            </a:r>
            <a:r>
              <a:rPr lang="en-US" sz="2700" dirty="0" err="1" smtClean="0">
                <a:latin typeface="Avenir LT Std 35 Light"/>
              </a:rPr>
              <a:t>const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b="1" dirty="0"/>
              <a:t>#define</a:t>
            </a:r>
            <a:r>
              <a:rPr lang="en-GB" dirty="0"/>
              <a:t> is a </a:t>
            </a:r>
            <a:r>
              <a:rPr lang="en-GB" u="sng" dirty="0"/>
              <a:t>pre-processor directive</a:t>
            </a:r>
            <a:r>
              <a:rPr lang="en-GB" dirty="0"/>
              <a:t>. Things defined by #define are replaced by the </a:t>
            </a:r>
            <a:r>
              <a:rPr lang="en-GB" dirty="0" err="1"/>
              <a:t>preprocessor</a:t>
            </a:r>
            <a:r>
              <a:rPr lang="en-GB" dirty="0"/>
              <a:t> before compilation begins. </a:t>
            </a:r>
          </a:p>
          <a:p>
            <a:r>
              <a:rPr lang="en-GB" b="1" dirty="0" err="1"/>
              <a:t>const</a:t>
            </a:r>
            <a:r>
              <a:rPr lang="en-GB" dirty="0"/>
              <a:t> variables are actual variables like other normal variable.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GB" dirty="0"/>
              <a:t>The big advantage of </a:t>
            </a:r>
            <a:r>
              <a:rPr lang="en-GB" dirty="0" err="1"/>
              <a:t>const</a:t>
            </a:r>
            <a:r>
              <a:rPr lang="en-GB" dirty="0"/>
              <a:t> over #define is type checking.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DIV(a,b) a / b</a:t>
            </a:r>
          </a:p>
          <a:p>
            <a:pPr marL="0" indent="0">
              <a:buNone/>
            </a:pPr>
            <a:endParaRPr lang="it-IT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printf("25 / (3+2) = %d", DIV(25,3+2));</a:t>
            </a:r>
            <a:endParaRPr lang="en-I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o/p:- </a:t>
            </a:r>
            <a:r>
              <a:rPr lang="en-GB" dirty="0"/>
              <a:t>10, not 5 because the </a:t>
            </a:r>
            <a:r>
              <a:rPr lang="en-GB" dirty="0" err="1"/>
              <a:t>preprocessor</a:t>
            </a:r>
            <a:r>
              <a:rPr lang="en-GB" dirty="0"/>
              <a:t> will expand it this way: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("25 / (3+2) = %d", 25 / 3 + 2);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Safer version:-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DIV(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(a) / (b)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535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2006"/>
            <a:ext cx="10515600" cy="453224"/>
          </a:xfrm>
        </p:spPr>
        <p:txBody>
          <a:bodyPr>
            <a:normAutofit fontScale="90000"/>
          </a:bodyPr>
          <a:lstStyle/>
          <a:p>
            <a:r>
              <a:rPr lang="en-US" sz="2700" dirty="0" err="1" smtClean="0">
                <a:latin typeface="Avenir LT Std 35 Light"/>
              </a:rPr>
              <a:t>Const</a:t>
            </a:r>
            <a:r>
              <a:rPr lang="en-US" sz="2700" dirty="0" smtClean="0">
                <a:latin typeface="Avenir LT Std 35 Light"/>
              </a:rPr>
              <a:t> member functions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689" y="1105230"/>
            <a:ext cx="10813111" cy="547844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A "</a:t>
            </a:r>
            <a:r>
              <a:rPr lang="en-GB" dirty="0" err="1"/>
              <a:t>const</a:t>
            </a:r>
            <a:r>
              <a:rPr lang="en-GB" dirty="0"/>
              <a:t> function", denoted with the keyword </a:t>
            </a:r>
            <a:r>
              <a:rPr lang="en-GB" dirty="0" err="1"/>
              <a:t>const</a:t>
            </a:r>
            <a:r>
              <a:rPr lang="en-GB" dirty="0"/>
              <a:t> after a function declaration, </a:t>
            </a:r>
            <a:br>
              <a:rPr lang="en-GB" dirty="0"/>
            </a:br>
            <a:r>
              <a:rPr lang="en-GB" dirty="0"/>
              <a:t>makes it a compiler error for this class function to change a member variable of the class. </a:t>
            </a:r>
            <a:br>
              <a:rPr lang="en-GB" dirty="0"/>
            </a:br>
            <a:r>
              <a:rPr lang="en-GB" dirty="0"/>
              <a:t>However, reading of a class variables is okay inside of the function, </a:t>
            </a:r>
            <a:br>
              <a:rPr lang="en-GB" dirty="0"/>
            </a:br>
            <a:r>
              <a:rPr lang="en-GB" dirty="0"/>
              <a:t>but writing inside of this function will generate a compiler error. 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 Test {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value;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Test(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 = 0) {value = v;}   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// We get compiler error if we add a line like "value = 100;" in this function.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{return value;}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main() {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Test t(20);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t.getValue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06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venir LT Std 35 Light"/>
              </a:rPr>
              <a:t>Inline functions and conditions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C++ proposes a new feature called inline function to eliminate the cost of calls to small functions </a:t>
            </a:r>
            <a:br>
              <a:rPr lang="en-GB" dirty="0"/>
            </a:br>
            <a:r>
              <a:rPr lang="en-GB" dirty="0"/>
              <a:t>The compiler replaces the function call with the corresponding function code (something similar to macros expansion).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inline double cube(double a} (return(a*a*a);}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Avenir Book"/>
                <a:cs typeface="Courier New" panose="02070309020205020404" pitchFamily="49" charset="0"/>
              </a:rPr>
              <a:t>Some of the situations where inline expansion may not work are:</a:t>
            </a:r>
          </a:p>
          <a:p>
            <a:pPr marL="0" indent="0">
              <a:buNone/>
            </a:pPr>
            <a:r>
              <a:rPr lang="en-GB" dirty="0">
                <a:latin typeface="Avenir Book"/>
                <a:cs typeface="Courier New" panose="02070309020205020404" pitchFamily="49" charset="0"/>
              </a:rPr>
              <a:t>1. For functions returning values, if a loop, a switch, or a </a:t>
            </a:r>
            <a:r>
              <a:rPr lang="en-GB" dirty="0" err="1">
                <a:latin typeface="Avenir Book"/>
                <a:cs typeface="Courier New" panose="02070309020205020404" pitchFamily="49" charset="0"/>
              </a:rPr>
              <a:t>goto</a:t>
            </a:r>
            <a:r>
              <a:rPr lang="en-GB" dirty="0">
                <a:latin typeface="Avenir Book"/>
                <a:cs typeface="Courier New" panose="02070309020205020404" pitchFamily="49" charset="0"/>
              </a:rPr>
              <a:t> exists.</a:t>
            </a:r>
          </a:p>
          <a:p>
            <a:pPr marL="0" indent="0">
              <a:buNone/>
            </a:pPr>
            <a:r>
              <a:rPr lang="en-GB" dirty="0">
                <a:latin typeface="Avenir Book"/>
                <a:cs typeface="Courier New" panose="02070309020205020404" pitchFamily="49" charset="0"/>
              </a:rPr>
              <a:t>2. For functions not returning values, if a return statement exists.</a:t>
            </a:r>
          </a:p>
          <a:p>
            <a:pPr marL="0" indent="0">
              <a:buNone/>
            </a:pPr>
            <a:r>
              <a:rPr lang="en-GB" dirty="0">
                <a:latin typeface="Avenir Book"/>
                <a:cs typeface="Courier New" panose="02070309020205020404" pitchFamily="49" charset="0"/>
              </a:rPr>
              <a:t>3. If functions contain static variables.</a:t>
            </a:r>
          </a:p>
          <a:p>
            <a:pPr marL="0" indent="0">
              <a:buNone/>
            </a:pPr>
            <a:r>
              <a:rPr lang="en-GB" dirty="0">
                <a:latin typeface="Avenir Book"/>
                <a:cs typeface="Courier New" panose="02070309020205020404" pitchFamily="49" charset="0"/>
              </a:rPr>
              <a:t>4. If inline functions are recursive.</a:t>
            </a:r>
          </a:p>
          <a:p>
            <a:pPr marL="0" indent="0">
              <a:buNone/>
            </a:pPr>
            <a:r>
              <a:rPr lang="en-GB" dirty="0">
                <a:latin typeface="Avenir Book"/>
                <a:cs typeface="Courier New" panose="02070309020205020404" pitchFamily="49" charset="0"/>
              </a:rPr>
              <a:t>5. the benefits of inline functions may be lost as the function grows in size.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70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dirty="0"/>
              <a:t>Difference between MACRO functions and inline functions</a:t>
            </a: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661" y="16347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The basic difference between inline and macro is that an inline functions are parsed by the compiler,</a:t>
            </a:r>
            <a:br>
              <a:rPr lang="en-GB" sz="1600" dirty="0"/>
            </a:br>
            <a:r>
              <a:rPr lang="en-GB" sz="1600" dirty="0"/>
              <a:t>whereas the macros in a program are expanded by </a:t>
            </a:r>
            <a:r>
              <a:rPr lang="en-GB" sz="1600" dirty="0" err="1"/>
              <a:t>preprocessor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 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 __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 (a) _a = (a); 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__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 (b) _b = (b); 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_a &gt; _b ? _a : _b; }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(a &gt; b ? a : b);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/>
              <a:t>Note: inline is just a </a:t>
            </a:r>
            <a:r>
              <a:rPr lang="en-GB" sz="1600" i="1" dirty="0"/>
              <a:t>request</a:t>
            </a:r>
            <a:r>
              <a:rPr lang="en-GB" sz="1600" dirty="0"/>
              <a:t> to the compiler that could be ignored</a:t>
            </a:r>
          </a:p>
          <a:p>
            <a:pPr marL="0" indent="0">
              <a:buNone/>
            </a:pPr>
            <a:r>
              <a:rPr lang="en-GB" sz="1600" dirty="0"/>
              <a:t>A macro on the other hand, is expanded by the </a:t>
            </a:r>
            <a:r>
              <a:rPr lang="en-GB" sz="1600" i="1" dirty="0" err="1"/>
              <a:t>preprocessor</a:t>
            </a:r>
            <a:r>
              <a:rPr lang="en-GB" sz="1600" dirty="0"/>
              <a:t> before compilation.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511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35" y="571859"/>
            <a:ext cx="8544339" cy="827571"/>
          </a:xfrm>
        </p:spPr>
        <p:txBody>
          <a:bodyPr>
            <a:noAutofit/>
          </a:bodyPr>
          <a:lstStyle/>
          <a:p>
            <a:r>
              <a:rPr lang="en-IN" sz="2800" dirty="0"/>
              <a:t>Inheritance and their types</a:t>
            </a:r>
            <a:br>
              <a:rPr lang="en-IN" sz="2800" dirty="0"/>
            </a:br>
            <a:endParaRPr lang="en-GB" sz="2800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40635" y="4743754"/>
            <a:ext cx="6317974" cy="190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Derived class with </a:t>
            </a:r>
            <a:r>
              <a:rPr lang="en-GB" sz="1400" dirty="0"/>
              <a:t>only one base class, is called </a:t>
            </a:r>
            <a:r>
              <a:rPr lang="en-GB" sz="1400" i="1" dirty="0"/>
              <a:t>single </a:t>
            </a:r>
            <a:r>
              <a:rPr lang="en-GB" sz="1400" i="1" dirty="0" smtClean="0"/>
              <a:t>inheritance </a:t>
            </a:r>
            <a:r>
              <a:rPr lang="en-GB" sz="1400" dirty="0"/>
              <a:t>and one with several base classes </a:t>
            </a:r>
            <a:r>
              <a:rPr lang="en-GB" sz="1400" dirty="0" smtClean="0"/>
              <a:t>is called </a:t>
            </a:r>
            <a:r>
              <a:rPr lang="en-GB" sz="1400" i="1" dirty="0" smtClean="0"/>
              <a:t>multiple </a:t>
            </a:r>
            <a:r>
              <a:rPr lang="en-GB" sz="1400" i="1" dirty="0"/>
              <a:t>inheritance. </a:t>
            </a:r>
            <a:r>
              <a:rPr lang="en-GB" sz="1400" i="1" dirty="0" smtClean="0"/>
              <a:t/>
            </a:r>
            <a:br>
              <a:rPr lang="en-GB" sz="1400" i="1" dirty="0" smtClean="0"/>
            </a:br>
            <a:r>
              <a:rPr lang="en-GB" sz="1400" i="1" dirty="0" smtClean="0"/>
              <a:t/>
            </a:r>
            <a:br>
              <a:rPr lang="en-GB" sz="1400" i="1" dirty="0" smtClean="0"/>
            </a:br>
            <a:r>
              <a:rPr lang="en-GB" sz="1400" dirty="0" smtClean="0"/>
              <a:t>On </a:t>
            </a:r>
            <a:r>
              <a:rPr lang="en-GB" sz="1400" dirty="0"/>
              <a:t>the other hand, the </a:t>
            </a:r>
            <a:r>
              <a:rPr lang="en-GB" sz="1400" dirty="0" smtClean="0"/>
              <a:t>trait</a:t>
            </a:r>
            <a:r>
              <a:rPr lang="en-GB" sz="1400" dirty="0"/>
              <a:t>s</a:t>
            </a:r>
            <a:r>
              <a:rPr lang="en-GB" sz="1400" dirty="0" smtClean="0"/>
              <a:t> </a:t>
            </a:r>
            <a:r>
              <a:rPr lang="en-GB" sz="1400" dirty="0"/>
              <a:t>of one class may be inherited by</a:t>
            </a:r>
          </a:p>
          <a:p>
            <a:r>
              <a:rPr lang="en-GB" sz="1400" dirty="0"/>
              <a:t>more than one class. This process is known as </a:t>
            </a:r>
            <a:r>
              <a:rPr lang="en-GB" sz="1400" i="1" dirty="0" smtClean="0"/>
              <a:t>hierarchical inheritance</a:t>
            </a:r>
            <a:r>
              <a:rPr lang="en-GB" sz="1400" i="1" dirty="0"/>
              <a:t>. </a:t>
            </a:r>
            <a:endParaRPr lang="en-GB" sz="1400" i="1" dirty="0" smtClean="0"/>
          </a:p>
          <a:p>
            <a:r>
              <a:rPr lang="en-GB" sz="1400" i="1" dirty="0" smtClean="0"/>
              <a:t/>
            </a:r>
            <a:br>
              <a:rPr lang="en-GB" sz="1400" i="1" dirty="0" smtClean="0"/>
            </a:br>
            <a:r>
              <a:rPr lang="en-GB" sz="1400" dirty="0" smtClean="0"/>
              <a:t>The </a:t>
            </a:r>
            <a:r>
              <a:rPr lang="en-GB" sz="1400" dirty="0"/>
              <a:t>mechanism </a:t>
            </a:r>
            <a:r>
              <a:rPr lang="en-GB" sz="1400" dirty="0" smtClean="0"/>
              <a:t>of deriving </a:t>
            </a:r>
            <a:r>
              <a:rPr lang="en-GB" sz="1400" dirty="0"/>
              <a:t>a class from another 'derived class' is known as </a:t>
            </a:r>
            <a:r>
              <a:rPr lang="en-GB" sz="1400" i="1" dirty="0"/>
              <a:t>multilevel </a:t>
            </a:r>
            <a:r>
              <a:rPr lang="en-GB" sz="1400" i="1" dirty="0" smtClean="0"/>
              <a:t>inheritance</a:t>
            </a:r>
            <a:r>
              <a:rPr lang="en-GB" sz="1400" i="1" dirty="0"/>
              <a:t>.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24786" y="1690688"/>
            <a:ext cx="88577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mechanism </a:t>
            </a:r>
            <a:r>
              <a:rPr lang="en-GB" sz="1400" dirty="0" smtClean="0"/>
              <a:t>of deriving </a:t>
            </a:r>
            <a:r>
              <a:rPr lang="en-GB" sz="1400" dirty="0"/>
              <a:t>a new class from an old one </a:t>
            </a:r>
            <a:r>
              <a:rPr lang="en-GB" sz="1400" dirty="0" smtClean="0"/>
              <a:t>is called </a:t>
            </a:r>
            <a:r>
              <a:rPr lang="en-GB" sz="1400" i="1" dirty="0" smtClean="0"/>
              <a:t>inheritance. </a:t>
            </a:r>
            <a:r>
              <a:rPr lang="en-GB" sz="1400" dirty="0"/>
              <a:t>C++ strongly supports </a:t>
            </a:r>
            <a:r>
              <a:rPr lang="en-GB" sz="1400" dirty="0" smtClean="0"/>
              <a:t>the concept </a:t>
            </a:r>
            <a:r>
              <a:rPr lang="en-GB" sz="1400" dirty="0"/>
              <a:t>of </a:t>
            </a:r>
            <a:r>
              <a:rPr lang="en-GB" sz="1400" i="1" dirty="0" smtClean="0"/>
              <a:t>reusability. </a:t>
            </a:r>
            <a:r>
              <a:rPr lang="en-GB" sz="1400" dirty="0" smtClean="0"/>
              <a:t>To make things code reusable we use inheritance. </a:t>
            </a:r>
            <a:r>
              <a:rPr lang="en-GB" sz="1400" dirty="0"/>
              <a:t>The </a:t>
            </a:r>
            <a:r>
              <a:rPr lang="en-GB" sz="1400" dirty="0" smtClean="0"/>
              <a:t>old class </a:t>
            </a:r>
            <a:r>
              <a:rPr lang="en-GB" sz="1400" dirty="0"/>
              <a:t>is referred to as the </a:t>
            </a:r>
            <a:r>
              <a:rPr lang="en-GB" sz="1400" i="1" dirty="0"/>
              <a:t>base class </a:t>
            </a:r>
            <a:r>
              <a:rPr lang="en-GB" sz="1400" dirty="0" smtClean="0"/>
              <a:t>and the </a:t>
            </a:r>
            <a:r>
              <a:rPr lang="en-GB" sz="1400" dirty="0"/>
              <a:t>new one is called the </a:t>
            </a:r>
            <a:r>
              <a:rPr lang="en-GB" sz="1400" i="1" dirty="0"/>
              <a:t>derived </a:t>
            </a:r>
            <a:r>
              <a:rPr lang="en-GB" sz="1400" i="1" dirty="0" smtClean="0"/>
              <a:t>class or subclass</a:t>
            </a:r>
            <a:r>
              <a:rPr lang="en-GB" sz="1400" i="1" dirty="0"/>
              <a:t>.</a:t>
            </a:r>
            <a:r>
              <a:rPr lang="en-GB" sz="1400" dirty="0" smtClean="0"/>
              <a:t/>
            </a:r>
            <a:br>
              <a:rPr lang="en-GB" sz="1400" dirty="0" smtClean="0"/>
            </a:br>
            <a:endParaRPr lang="en-GB" sz="1400" dirty="0" smtClean="0"/>
          </a:p>
          <a:p>
            <a:r>
              <a:rPr lang="en-GB" sz="1400" b="1" dirty="0" smtClean="0"/>
              <a:t>Syntax:-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derived-class-name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visibility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base-class-name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..... </a:t>
            </a:r>
            <a:r>
              <a:rPr lang="en-GB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en-GB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…...//  members </a:t>
            </a:r>
            <a:r>
              <a:rPr lang="en-GB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of derived class</a:t>
            </a:r>
          </a:p>
          <a:p>
            <a:r>
              <a:rPr lang="en-I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……//</a:t>
            </a:r>
            <a:endParaRPr lang="en-GB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GB" sz="1400" dirty="0"/>
              <a:t>The </a:t>
            </a:r>
            <a:r>
              <a:rPr lang="en-GB" sz="1400" b="1" dirty="0"/>
              <a:t>colon</a:t>
            </a:r>
            <a:r>
              <a:rPr lang="en-GB" sz="1400" dirty="0"/>
              <a:t> indicates that the derived-class-name is derived from the </a:t>
            </a:r>
            <a:r>
              <a:rPr lang="en-GB" sz="1400" dirty="0" smtClean="0"/>
              <a:t>base-class-name</a:t>
            </a:r>
            <a:r>
              <a:rPr lang="en-GB" sz="1400" dirty="0"/>
              <a:t>.</a:t>
            </a:r>
            <a:endParaRPr lang="en-IN" sz="1400" dirty="0"/>
          </a:p>
          <a:p>
            <a:r>
              <a:rPr lang="en-IN" sz="1400" b="1" dirty="0"/>
              <a:t>v</a:t>
            </a:r>
            <a:r>
              <a:rPr lang="en-IN" sz="1400" b="1" dirty="0" smtClean="0"/>
              <a:t>isibility</a:t>
            </a:r>
            <a:r>
              <a:rPr lang="en-IN" sz="1400" dirty="0" smtClean="0"/>
              <a:t> can be </a:t>
            </a:r>
            <a:r>
              <a:rPr lang="en-IN" sz="1400" u="sng" dirty="0" smtClean="0"/>
              <a:t>public</a:t>
            </a:r>
            <a:r>
              <a:rPr lang="en-IN" sz="1400" dirty="0" smtClean="0"/>
              <a:t>, private or protected.</a:t>
            </a:r>
            <a:br>
              <a:rPr lang="en-IN" sz="1400" dirty="0" smtClean="0"/>
            </a:br>
            <a:r>
              <a:rPr lang="en-IN" sz="1400" dirty="0" smtClean="0"/>
              <a:t/>
            </a:r>
            <a:br>
              <a:rPr lang="en-IN" sz="1400" dirty="0" smtClean="0"/>
            </a:br>
            <a:endParaRPr lang="en-GB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445" y="2690999"/>
            <a:ext cx="3935897" cy="386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7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sz="2700" dirty="0" smtClean="0"/>
              <a:t>public, private and protected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690" y="818984"/>
            <a:ext cx="6074796" cy="29817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alpha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private:  // optional 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.....    // visible to member functions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protected:// visible to member functions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.....    // of its own and derived class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.....    // visible to all functions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.....    // in the program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IN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948776" y="818984"/>
            <a:ext cx="44050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a </a:t>
            </a:r>
            <a:r>
              <a:rPr lang="en-GB" sz="1400" b="1" dirty="0"/>
              <a:t>private member </a:t>
            </a:r>
            <a:r>
              <a:rPr lang="en-GB" sz="1400" dirty="0"/>
              <a:t>of a base class cannot be inherited and </a:t>
            </a:r>
            <a:r>
              <a:rPr lang="en-GB" sz="1400" dirty="0" smtClean="0"/>
              <a:t>therefore it is not available for the derived class directly.</a:t>
            </a:r>
            <a:br>
              <a:rPr lang="en-GB" sz="1400" dirty="0" smtClean="0"/>
            </a:b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What do we do if the private data needs to be inherited by a derived class? </a:t>
            </a:r>
          </a:p>
          <a:p>
            <a:r>
              <a:rPr lang="en-GB" sz="1400" dirty="0"/>
              <a:t>This can be accomplished by modifying </a:t>
            </a:r>
            <a:r>
              <a:rPr lang="en-GB" sz="1400" dirty="0" smtClean="0"/>
              <a:t>the </a:t>
            </a:r>
            <a:r>
              <a:rPr lang="en-GB" sz="1400" dirty="0"/>
              <a:t>visibility limit </a:t>
            </a:r>
            <a:r>
              <a:rPr lang="en-GB" sz="1400" dirty="0" smtClean="0"/>
              <a:t>of the </a:t>
            </a:r>
            <a:r>
              <a:rPr lang="en-GB" sz="1400" b="1" dirty="0"/>
              <a:t>private</a:t>
            </a:r>
            <a:r>
              <a:rPr lang="en-GB" sz="1400" dirty="0"/>
              <a:t> member by making it </a:t>
            </a:r>
            <a:r>
              <a:rPr lang="en-GB" sz="1400" b="1" dirty="0"/>
              <a:t>public</a:t>
            </a:r>
            <a:r>
              <a:rPr lang="en-GB" sz="14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690" y="3667431"/>
            <a:ext cx="8873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 member declared as </a:t>
            </a:r>
            <a:r>
              <a:rPr lang="en-GB" sz="1400" b="1" dirty="0"/>
              <a:t>protected</a:t>
            </a:r>
            <a:r>
              <a:rPr lang="en-GB" sz="1400" dirty="0"/>
              <a:t> is accessible by the member functions within</a:t>
            </a:r>
          </a:p>
          <a:p>
            <a:r>
              <a:rPr lang="en-GB" sz="1400" dirty="0"/>
              <a:t>its </a:t>
            </a:r>
            <a:r>
              <a:rPr lang="en-GB" sz="1400" dirty="0" smtClean="0"/>
              <a:t>class </a:t>
            </a:r>
            <a:r>
              <a:rPr lang="en-GB" sz="1400" dirty="0"/>
              <a:t>and any class immediately derived from it. It cannot be accessed by the functions</a:t>
            </a:r>
          </a:p>
          <a:p>
            <a:r>
              <a:rPr lang="en-GB" sz="1400" dirty="0"/>
              <a:t>outside these two classes.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0690" y="4579951"/>
            <a:ext cx="62656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ABC: private XYZ // private derivation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members of ABC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ABC: public XYZ // public derivation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members of ABC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ABC: XYZ //default is private derivation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members of ABC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005100" y="4460457"/>
            <a:ext cx="40392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a </a:t>
            </a:r>
            <a:r>
              <a:rPr lang="en-GB" sz="1400" dirty="0"/>
              <a:t>base class is privately inherited by a derived class, </a:t>
            </a:r>
            <a:r>
              <a:rPr lang="en-GB" sz="1400" b="1" dirty="0" smtClean="0"/>
              <a:t>'public </a:t>
            </a:r>
            <a:r>
              <a:rPr lang="en-GB" sz="1400" b="1" dirty="0"/>
              <a:t>members' </a:t>
            </a:r>
            <a:r>
              <a:rPr lang="en-GB" sz="1400" dirty="0"/>
              <a:t>of the base class become </a:t>
            </a:r>
            <a:r>
              <a:rPr lang="en-GB" sz="1400" b="1" dirty="0"/>
              <a:t>'private members' </a:t>
            </a:r>
            <a:r>
              <a:rPr lang="en-GB" sz="1400" dirty="0"/>
              <a:t>of the derived class, </a:t>
            </a:r>
          </a:p>
          <a:p>
            <a:r>
              <a:rPr lang="en-GB" sz="1400" dirty="0"/>
              <a:t>They are inaccessible to the objects of the derived class. </a:t>
            </a:r>
          </a:p>
          <a:p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when </a:t>
            </a:r>
            <a:r>
              <a:rPr lang="en-GB" sz="1400" dirty="0"/>
              <a:t>the base class is publicly inherited, </a:t>
            </a:r>
            <a:r>
              <a:rPr lang="en-GB" sz="1400" b="1" dirty="0"/>
              <a:t>'public members' </a:t>
            </a:r>
            <a:r>
              <a:rPr lang="en-GB" sz="1400" dirty="0"/>
              <a:t>of </a:t>
            </a:r>
            <a:r>
              <a:rPr lang="en-GB" sz="1400" dirty="0" smtClean="0"/>
              <a:t>the base class </a:t>
            </a:r>
            <a:r>
              <a:rPr lang="en-GB" sz="1400" dirty="0"/>
              <a:t>become </a:t>
            </a:r>
            <a:r>
              <a:rPr lang="en-GB" sz="1400" b="1" dirty="0"/>
              <a:t>'public members</a:t>
            </a:r>
            <a:r>
              <a:rPr lang="en-GB" sz="1400" dirty="0"/>
              <a:t>' of the derived class and therefore they are </a:t>
            </a:r>
            <a:r>
              <a:rPr lang="en-GB" sz="1400" dirty="0" smtClean="0"/>
              <a:t>accessible to the </a:t>
            </a:r>
            <a:r>
              <a:rPr lang="en-GB" sz="1400" dirty="0"/>
              <a:t>objects of the derived class.</a:t>
            </a:r>
          </a:p>
        </p:txBody>
      </p:sp>
    </p:spTree>
    <p:extLst>
      <p:ext uri="{BB962C8B-B14F-4D97-AF65-F5344CB8AC3E}">
        <p14:creationId xmlns:p14="http://schemas.microsoft.com/office/powerpoint/2010/main" val="3827986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253870" cy="1066109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Deathly Diamond Problem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8585" y="1300839"/>
            <a:ext cx="11470419" cy="51397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700" dirty="0"/>
              <a:t>The "</a:t>
            </a:r>
            <a:r>
              <a:rPr lang="en-GB" sz="1700" b="1" dirty="0"/>
              <a:t>diamond problem</a:t>
            </a:r>
            <a:r>
              <a:rPr lang="en-GB" sz="1700" dirty="0"/>
              <a:t>" (sometimes referred to as the "deadly diamond of death") is an ambiguity that arises when two classes B and C inherit from A, </a:t>
            </a:r>
            <a:r>
              <a:rPr lang="en-GB" sz="1700" dirty="0" smtClean="0"/>
              <a:t>and </a:t>
            </a:r>
            <a:r>
              <a:rPr lang="en-GB" sz="1700" dirty="0"/>
              <a:t>class D inherits from both B and C. If there is a method in A that B and C have overridden, and D does not override it</a:t>
            </a:r>
            <a:r>
              <a:rPr lang="en-GB" sz="1700" dirty="0" smtClean="0"/>
              <a:t>, </a:t>
            </a:r>
            <a:r>
              <a:rPr lang="en-GB" sz="1700" dirty="0"/>
              <a:t>then which version of the method does D inherit: that of B, or that of </a:t>
            </a:r>
            <a:r>
              <a:rPr lang="en-GB" sz="1700" dirty="0" smtClean="0"/>
              <a:t>C</a:t>
            </a:r>
          </a:p>
          <a:p>
            <a:pPr marL="0" indent="0">
              <a:buNone/>
            </a:pPr>
            <a:r>
              <a:rPr lang="en-IN" sz="1700" dirty="0" smtClean="0"/>
              <a:t/>
            </a:r>
            <a:br>
              <a:rPr lang="en-IN" sz="1700" dirty="0" smtClean="0"/>
            </a:br>
            <a:r>
              <a:rPr lang="en-GB" sz="1700" dirty="0" smtClean="0"/>
              <a:t>Virtual </a:t>
            </a:r>
            <a:r>
              <a:rPr lang="en-GB" sz="1700" dirty="0"/>
              <a:t>inheritance </a:t>
            </a:r>
            <a:r>
              <a:rPr lang="en-GB" sz="1700" i="1" dirty="0"/>
              <a:t>solves</a:t>
            </a:r>
            <a:r>
              <a:rPr lang="en-GB" sz="1700" dirty="0"/>
              <a:t> the classic “Diamond Problem</a:t>
            </a:r>
            <a:r>
              <a:rPr lang="en-GB" sz="1700" dirty="0" smtClean="0"/>
              <a:t>”.</a:t>
            </a:r>
            <a:br>
              <a:rPr lang="en-GB" sz="1700" dirty="0" smtClean="0"/>
            </a:br>
            <a:r>
              <a:rPr lang="en-GB" sz="1700" dirty="0" smtClean="0"/>
              <a:t>It </a:t>
            </a:r>
            <a:r>
              <a:rPr lang="en-GB" sz="1700" dirty="0"/>
              <a:t>ensures that the child class gets only a single instance </a:t>
            </a:r>
            <a:r>
              <a:rPr lang="en-GB" sz="1700" dirty="0" smtClean="0"/>
              <a:t/>
            </a:r>
            <a:br>
              <a:rPr lang="en-GB" sz="1700" dirty="0" smtClean="0"/>
            </a:br>
            <a:r>
              <a:rPr lang="en-GB" sz="1700" dirty="0" smtClean="0"/>
              <a:t>of </a:t>
            </a:r>
            <a:r>
              <a:rPr lang="en-GB" sz="1700" dirty="0"/>
              <a:t>the common base </a:t>
            </a:r>
            <a:r>
              <a:rPr lang="en-GB" sz="1700" dirty="0" smtClean="0"/>
              <a:t>class.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br>
              <a:rPr lang="en-IN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B: public </a:t>
            </a:r>
            <a:r>
              <a:rPr lang="en-I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IN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write();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C: public </a:t>
            </a:r>
            <a:r>
              <a:rPr lang="en-I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read();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IN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D: public B, public C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endParaRPr lang="en-I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591" y="2828072"/>
            <a:ext cx="1550504" cy="217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63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424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“this” pointer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7660" y="959991"/>
            <a:ext cx="8789987" cy="579066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500" dirty="0" smtClean="0"/>
              <a:t>C++ uses a unique keyword called </a:t>
            </a:r>
            <a:r>
              <a:rPr lang="en-GB" sz="1500" b="1" dirty="0" smtClean="0"/>
              <a:t>this</a:t>
            </a:r>
            <a:r>
              <a:rPr lang="en-GB" sz="1500" dirty="0" smtClean="0"/>
              <a:t> to represent an object that invokes a member function.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500" b="1" dirty="0" smtClean="0"/>
              <a:t>this</a:t>
            </a:r>
            <a:r>
              <a:rPr lang="en-GB" sz="1500" dirty="0" smtClean="0"/>
              <a:t> is a pointer that points to the object for which this function was called.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5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500" dirty="0" smtClean="0"/>
              <a:t>This unique pointer is automatically passed to a member function when it is called.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500" dirty="0" smtClean="0"/>
              <a:t>The Pointer this acts aa an implicit argument to all the member functions.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&amp; person :: greater(person &amp; 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x.age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age)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*this;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 smtClean="0">
                <a:latin typeface="Avenir Book"/>
                <a:cs typeface="Courier New" panose="02070309020205020404" pitchFamily="49" charset="0"/>
              </a:rPr>
              <a:t>we invoke this function by the call.</a:t>
            </a:r>
            <a:br>
              <a:rPr lang="en-GB" sz="1400" dirty="0" smtClean="0">
                <a:latin typeface="Avenir Book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A.greater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 smtClean="0">
                <a:latin typeface="Avenir Book"/>
                <a:cs typeface="Courier New" panose="02070309020205020404" pitchFamily="49" charset="0"/>
              </a:rPr>
              <a:t>We can also use it to point to our class variables.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ABC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 // this will point to this variable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this-&gt;a =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this-&gt;b =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this-&gt;c =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76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517"/>
            <a:ext cx="10635532" cy="667909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Virtual keyword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8930" y="131674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500" dirty="0" smtClean="0"/>
              <a:t>When we are referring to ‘</a:t>
            </a:r>
            <a:r>
              <a:rPr lang="en-IN" sz="1500" b="1" dirty="0" smtClean="0"/>
              <a:t>virtual</a:t>
            </a:r>
            <a:r>
              <a:rPr lang="en-IN" sz="1500" dirty="0" smtClean="0"/>
              <a:t>’ then we generally are talking about Virtual functions,</a:t>
            </a:r>
            <a:r>
              <a:rPr lang="en-GB" sz="1500" dirty="0"/>
              <a:t/>
            </a:r>
            <a:br>
              <a:rPr lang="en-GB" sz="1500" dirty="0"/>
            </a:br>
            <a:r>
              <a:rPr lang="en-GB" sz="1500" dirty="0" smtClean="0"/>
              <a:t>Virtual </a:t>
            </a:r>
            <a:r>
              <a:rPr lang="en-GB" sz="1500" dirty="0"/>
              <a:t>Function is a function in base class, which is </a:t>
            </a:r>
            <a:r>
              <a:rPr lang="en-GB" sz="1500" dirty="0" err="1"/>
              <a:t>overrided</a:t>
            </a:r>
            <a:r>
              <a:rPr lang="en-GB" sz="1500" dirty="0"/>
              <a:t> in the derived class, and which tells the compiler to perform </a:t>
            </a:r>
            <a:r>
              <a:rPr lang="en-GB" sz="1500" b="1" dirty="0"/>
              <a:t>Late Binding</a:t>
            </a:r>
            <a:r>
              <a:rPr lang="en-GB" sz="1500" dirty="0"/>
              <a:t> on this function</a:t>
            </a:r>
            <a:r>
              <a:rPr lang="en-GB" sz="1500" dirty="0" smtClean="0"/>
              <a:t>.</a:t>
            </a:r>
          </a:p>
          <a:p>
            <a:pPr marL="0" indent="0">
              <a:buNone/>
            </a:pPr>
            <a:r>
              <a:rPr lang="en-GB" sz="1500" dirty="0"/>
              <a:t>Late Binding function call is resolved at runtime, Late Binding is also called </a:t>
            </a:r>
            <a:r>
              <a:rPr lang="en-GB" sz="1500" b="1" dirty="0"/>
              <a:t>Dynamic</a:t>
            </a:r>
            <a:r>
              <a:rPr lang="en-GB" sz="1500" dirty="0"/>
              <a:t> Binding or </a:t>
            </a:r>
            <a:r>
              <a:rPr lang="en-GB" sz="1500" b="1" dirty="0"/>
              <a:t>Runtime</a:t>
            </a:r>
            <a:r>
              <a:rPr lang="en-GB" sz="1500" dirty="0"/>
              <a:t> Binding</a:t>
            </a:r>
            <a:r>
              <a:rPr lang="en-GB" sz="1500" dirty="0" smtClean="0"/>
              <a:t>.</a:t>
            </a:r>
          </a:p>
          <a:p>
            <a:pPr marL="0" indent="0">
              <a:buNone/>
            </a:pPr>
            <a:endParaRPr lang="en-GB" sz="1500" dirty="0" smtClean="0"/>
          </a:p>
          <a:p>
            <a:pPr marL="0" indent="0">
              <a:buNone/>
            </a:pPr>
            <a:r>
              <a:rPr lang="en-GB" sz="1500" dirty="0" smtClean="0"/>
              <a:t>Virtual </a:t>
            </a:r>
            <a:r>
              <a:rPr lang="en-GB" sz="1500" dirty="0"/>
              <a:t>functions ensure that the correct function is called for an object, regardless of the type of reference (or pointer) used for function </a:t>
            </a:r>
            <a:r>
              <a:rPr lang="en-GB" sz="1500" dirty="0" smtClean="0"/>
              <a:t>call.</a:t>
            </a:r>
          </a:p>
          <a:p>
            <a:pPr marL="0" indent="0">
              <a:buNone/>
            </a:pPr>
            <a:r>
              <a:rPr lang="en-GB" sz="1500" dirty="0" smtClean="0"/>
              <a:t>Functions </a:t>
            </a:r>
            <a:r>
              <a:rPr lang="en-GB" sz="1500" dirty="0"/>
              <a:t>are declared with a </a:t>
            </a:r>
            <a:r>
              <a:rPr lang="en-GB" sz="1500" b="1" dirty="0"/>
              <a:t>virtual </a:t>
            </a:r>
            <a:r>
              <a:rPr lang="en-GB" sz="1500" dirty="0"/>
              <a:t>keyword in base class</a:t>
            </a:r>
            <a:r>
              <a:rPr lang="en-GB" sz="1500" dirty="0" smtClean="0"/>
              <a:t>.</a:t>
            </a:r>
          </a:p>
          <a:p>
            <a:pPr marL="0" indent="0">
              <a:buNone/>
            </a:pPr>
            <a:endParaRPr lang="en-IN" sz="1500" dirty="0" smtClean="0"/>
          </a:p>
          <a:p>
            <a:pPr marL="0" indent="0">
              <a:buNone/>
            </a:pPr>
            <a:endParaRPr lang="en-IN" sz="1500" dirty="0" smtClean="0"/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r>
              <a:rPr lang="en-IN" sz="1500" dirty="0" smtClean="0"/>
              <a:t>Rules for virtual functions</a:t>
            </a:r>
          </a:p>
          <a:p>
            <a:r>
              <a:rPr lang="en-GB" sz="1500" dirty="0"/>
              <a:t>Virtual functions cannot be static and also cannot be a friend function of another class</a:t>
            </a:r>
            <a:r>
              <a:rPr lang="en-GB" sz="1500" dirty="0" smtClean="0"/>
              <a:t>.</a:t>
            </a:r>
          </a:p>
          <a:p>
            <a:r>
              <a:rPr lang="en-GB" sz="1500" dirty="0"/>
              <a:t>The prototype of virtual functions should be same in base as well as derived class</a:t>
            </a:r>
            <a:r>
              <a:rPr lang="en-GB" sz="1500" dirty="0" smtClean="0"/>
              <a:t>.</a:t>
            </a:r>
          </a:p>
          <a:p>
            <a:r>
              <a:rPr lang="en-GB" sz="1500" dirty="0"/>
              <a:t>It is not mandatory for derived class to override (or re-define the virtual function), in that case base class version of function is used</a:t>
            </a:r>
            <a:r>
              <a:rPr lang="en-GB" sz="1500" dirty="0" smtClean="0"/>
              <a:t>.</a:t>
            </a:r>
          </a:p>
          <a:p>
            <a:r>
              <a:rPr lang="en-GB" sz="1500" dirty="0"/>
              <a:t>A class may have virtual </a:t>
            </a:r>
            <a:r>
              <a:rPr lang="en-GB" sz="1500" dirty="0" smtClean="0"/>
              <a:t>destructor </a:t>
            </a:r>
            <a:r>
              <a:rPr lang="en-GB" sz="1500" dirty="0"/>
              <a:t>but it cannot have a virtual constructor.</a:t>
            </a:r>
            <a:endParaRPr lang="en-IN" sz="1500" dirty="0" smtClean="0"/>
          </a:p>
        </p:txBody>
      </p:sp>
    </p:spTree>
    <p:extLst>
      <p:ext uri="{BB962C8B-B14F-4D97-AF65-F5344CB8AC3E}">
        <p14:creationId xmlns:p14="http://schemas.microsoft.com/office/powerpoint/2010/main" val="234131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91" y="0"/>
            <a:ext cx="10515600" cy="128811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Overview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80391" y="890546"/>
            <a:ext cx="8682331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Topics to discuss:- </a:t>
            </a:r>
            <a:br>
              <a:rPr lang="en-IN" sz="1600" dirty="0" smtClean="0"/>
            </a:br>
            <a:endParaRPr lang="en-I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C/C++ compiler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Why C++ is a hybrid language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Real world usage of 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What are Classes &amp; Objects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Constructor &amp; destructor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Default arguments &amp; initializer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References as an alternative to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Difference between Call by reference &amp; Call by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Difference between #define and </a:t>
            </a:r>
            <a:r>
              <a:rPr lang="en-IN" sz="1200" dirty="0" err="1" smtClean="0"/>
              <a:t>const</a:t>
            </a:r>
            <a:endParaRPr lang="en-I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err="1"/>
              <a:t>c</a:t>
            </a:r>
            <a:r>
              <a:rPr lang="en-IN" sz="1200" dirty="0" err="1" smtClean="0"/>
              <a:t>onst</a:t>
            </a:r>
            <a:r>
              <a:rPr lang="en-IN" sz="1200" dirty="0" smtClean="0"/>
              <a:t> member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Inline functions and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Difference between MACRO functions and inline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Inheritance and their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p</a:t>
            </a:r>
            <a:r>
              <a:rPr lang="en-IN" sz="1200" dirty="0" smtClean="0"/>
              <a:t>ublic, private and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Deathly Diamond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</a:t>
            </a:r>
            <a:r>
              <a:rPr lang="en-IN" sz="1200" dirty="0" smtClean="0"/>
              <a:t>his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‘virtual’ keyword and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err="1" smtClean="0"/>
              <a:t>Vptr</a:t>
            </a:r>
            <a:r>
              <a:rPr lang="en-IN" sz="1200" dirty="0" smtClean="0"/>
              <a:t> and </a:t>
            </a:r>
            <a:r>
              <a:rPr lang="en-IN" sz="1200" dirty="0" err="1" smtClean="0"/>
              <a:t>VTable</a:t>
            </a:r>
            <a:endParaRPr lang="en-I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virtual destructor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State Machine using Run-time 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Function overloading/Compile time 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Name Mangling in C</a:t>
            </a:r>
            <a:r>
              <a:rPr lang="en-IN" sz="1200" dirty="0" smtClean="0"/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Namespace and anonymous namespace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Scope resolution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New datatypes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Pure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Difference between Memory management in C &amp;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Difference between C and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Undefined behaviour in C/C++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896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639"/>
            <a:ext cx="10515600" cy="691763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Virtual Table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9174" y="1451914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500" b="1" dirty="0" err="1">
                <a:latin typeface="+mn-lt"/>
              </a:rPr>
              <a:t>vTable</a:t>
            </a:r>
            <a:r>
              <a:rPr lang="en-GB" sz="1500" b="1" dirty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GB" sz="1500" dirty="0" smtClean="0"/>
              <a:t>Every </a:t>
            </a:r>
            <a:r>
              <a:rPr lang="en-GB" sz="1500" dirty="0"/>
              <a:t>class that has one or more virtual member functions in it has a </a:t>
            </a:r>
            <a:r>
              <a:rPr lang="en-GB" sz="1500" dirty="0" err="1"/>
              <a:t>vTable</a:t>
            </a:r>
            <a:r>
              <a:rPr lang="en-GB" sz="1500" dirty="0"/>
              <a:t> associated with </a:t>
            </a:r>
            <a:r>
              <a:rPr lang="en-GB" sz="1500" dirty="0" smtClean="0"/>
              <a:t>it.</a:t>
            </a:r>
            <a:br>
              <a:rPr lang="en-GB" sz="1500" dirty="0" smtClean="0"/>
            </a:br>
            <a:r>
              <a:rPr lang="en-GB" sz="1500" dirty="0" err="1" smtClean="0"/>
              <a:t>vTable</a:t>
            </a:r>
            <a:r>
              <a:rPr lang="en-GB" sz="1500" dirty="0" smtClean="0"/>
              <a:t> </a:t>
            </a:r>
            <a:r>
              <a:rPr lang="en-GB" sz="1500" dirty="0"/>
              <a:t>is a kind of function pointer array that contains the addresses all virtual functions of this class. </a:t>
            </a:r>
            <a:r>
              <a:rPr lang="en-GB" sz="1500" dirty="0" smtClean="0"/>
              <a:t/>
            </a:r>
            <a:br>
              <a:rPr lang="en-GB" sz="1500" dirty="0" smtClean="0"/>
            </a:br>
            <a:r>
              <a:rPr lang="en-GB" sz="1500" dirty="0" smtClean="0"/>
              <a:t>Compiler </a:t>
            </a:r>
            <a:r>
              <a:rPr lang="en-GB" sz="1500" dirty="0"/>
              <a:t>builds this </a:t>
            </a:r>
            <a:r>
              <a:rPr lang="en-GB" sz="1500" dirty="0" err="1"/>
              <a:t>vTable</a:t>
            </a:r>
            <a:r>
              <a:rPr lang="en-GB" sz="1500" dirty="0"/>
              <a:t> at compile time</a:t>
            </a:r>
            <a:r>
              <a:rPr lang="en-GB" sz="1500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MessageCoverter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m_count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virtual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convert(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"[START]" +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"[END]";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virtual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encrypt(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displayAboutInfo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MessageCoverter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Class"&lt;&lt;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IN" dirty="0">
              <a:latin typeface="+mn-lt"/>
            </a:endParaRPr>
          </a:p>
          <a:p>
            <a:pPr marL="0" indent="0">
              <a:buNone/>
            </a:pPr>
            <a:endParaRPr lang="en-GB" dirty="0">
              <a:latin typeface="+mn-lt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242" y="2706580"/>
            <a:ext cx="2589434" cy="169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73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2494"/>
            <a:ext cx="10515600" cy="55659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Virtual Pointer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591709" y="1187418"/>
            <a:ext cx="10515600" cy="435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 dirty="0" err="1"/>
              <a:t>vPointer</a:t>
            </a:r>
            <a:r>
              <a:rPr lang="en-GB" sz="1400" b="1" dirty="0"/>
              <a:t>: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Now for every object of a class that has a </a:t>
            </a:r>
            <a:r>
              <a:rPr lang="en-GB" sz="1400" dirty="0" err="1"/>
              <a:t>vTable</a:t>
            </a:r>
            <a:r>
              <a:rPr lang="en-GB" sz="1400" dirty="0"/>
              <a:t> associated with it, contains a </a:t>
            </a:r>
            <a:r>
              <a:rPr lang="en-GB" sz="1400" dirty="0" err="1"/>
              <a:t>vPointer</a:t>
            </a:r>
            <a:r>
              <a:rPr lang="en-GB" sz="1400" dirty="0"/>
              <a:t> in first 4 bytes. This </a:t>
            </a:r>
            <a:r>
              <a:rPr lang="en-GB" sz="1400" dirty="0" err="1"/>
              <a:t>vPointer</a:t>
            </a:r>
            <a:r>
              <a:rPr lang="en-GB" sz="1400" dirty="0"/>
              <a:t> points to the </a:t>
            </a:r>
            <a:r>
              <a:rPr lang="en-GB" sz="1400" dirty="0" err="1"/>
              <a:t>vTable</a:t>
            </a:r>
            <a:r>
              <a:rPr lang="en-GB" sz="1400" dirty="0"/>
              <a:t> of that class.</a:t>
            </a:r>
            <a:br>
              <a:rPr lang="en-GB" sz="1400" dirty="0"/>
            </a:br>
            <a:r>
              <a:rPr lang="en-GB" sz="1400" dirty="0"/>
              <a:t>This </a:t>
            </a:r>
            <a:r>
              <a:rPr lang="en-GB" sz="1400" dirty="0" err="1"/>
              <a:t>vPointer</a:t>
            </a:r>
            <a:r>
              <a:rPr lang="en-GB" sz="1400" dirty="0"/>
              <a:t> will be used to find the actual function address from </a:t>
            </a:r>
            <a:r>
              <a:rPr lang="en-GB" sz="1400" dirty="0" err="1"/>
              <a:t>vTable</a:t>
            </a:r>
            <a:r>
              <a:rPr lang="en-GB" sz="1400" dirty="0"/>
              <a:t> at run rime</a:t>
            </a:r>
            <a:r>
              <a:rPr lang="en-GB" sz="1400" dirty="0" smtClean="0"/>
              <a:t>.</a:t>
            </a:r>
          </a:p>
          <a:p>
            <a:pPr marL="0" indent="0">
              <a:buNone/>
            </a:pPr>
            <a:r>
              <a:rPr lang="en-GB" sz="1400" dirty="0" smtClean="0"/>
              <a:t>Note: In </a:t>
            </a:r>
            <a:r>
              <a:rPr lang="en-GB" sz="1400" dirty="0"/>
              <a:t>Every object first 4 bytes will a pointer that points to the </a:t>
            </a:r>
            <a:r>
              <a:rPr lang="en-GB" sz="1400" b="1" dirty="0" err="1"/>
              <a:t>vTable</a:t>
            </a:r>
            <a:r>
              <a:rPr lang="en-GB" sz="1400" dirty="0"/>
              <a:t> of that class. This pointer is called </a:t>
            </a:r>
            <a:r>
              <a:rPr lang="en-GB" sz="1400" b="1" dirty="0" err="1"/>
              <a:t>vPointer</a:t>
            </a:r>
            <a:r>
              <a:rPr lang="en-GB" sz="1400" dirty="0"/>
              <a:t>.</a:t>
            </a:r>
            <a:endParaRPr lang="en-GB" sz="1400" dirty="0" smtClean="0"/>
          </a:p>
          <a:p>
            <a:pPr marL="0" indent="0">
              <a:buNone/>
            </a:pP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MessageCoverter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ptr1 = new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MessageCoverter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MessageCoverter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ptr2 = new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MessageCoverter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MessageCoverter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ptr3 = new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MessageCoverter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431" y="3307428"/>
            <a:ext cx="5569888" cy="336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27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6348"/>
            <a:ext cx="10515600" cy="270344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Virtual destructor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718"/>
            <a:ext cx="10515600" cy="515124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By making the destructor in the base class virtual, we ensure that the derived class destructor gets called before the base class destructor.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It also ensure for proper destruction of the object when the program exits.</a:t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public: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base()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&lt;&lt;"Constructing base \n";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~base()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&lt;&lt;"Destructing base \n"; }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 derived: public base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public: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derived()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&lt;&lt;"Constructing derived \n";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~derived()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&lt;&lt;"Destructing derived \n";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derived *d = new derived();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base *b = d;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delete b;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173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692" y="436687"/>
            <a:ext cx="10515600" cy="843473"/>
          </a:xfrm>
        </p:spPr>
        <p:txBody>
          <a:bodyPr>
            <a:normAutofit fontScale="90000"/>
          </a:bodyPr>
          <a:lstStyle/>
          <a:p>
            <a:r>
              <a:rPr lang="en-IN" sz="3600" dirty="0" err="1"/>
              <a:t>StateMachine</a:t>
            </a:r>
            <a:r>
              <a:rPr lang="en-IN" sz="3600" dirty="0"/>
              <a:t> using Runtime Polymorphism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755" y="1048378"/>
            <a:ext cx="3911694" cy="5361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492" y="1104037"/>
            <a:ext cx="4427510" cy="530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80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7195" cy="938889"/>
          </a:xfrm>
        </p:spPr>
        <p:txBody>
          <a:bodyPr>
            <a:normAutofit fontScale="90000"/>
          </a:bodyPr>
          <a:lstStyle/>
          <a:p>
            <a:r>
              <a:rPr lang="en-IN" dirty="0"/>
              <a:t>Function Overloading/Compile-time Polymorphism</a:t>
            </a: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251" y="1176793"/>
            <a:ext cx="8931056" cy="58243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smtClean="0"/>
              <a:t>Function overloading means that we can use the same function name </a:t>
            </a:r>
            <a:br>
              <a:rPr lang="en-GB" sz="1400" dirty="0" smtClean="0"/>
            </a:br>
            <a:r>
              <a:rPr lang="en-GB" sz="1400" dirty="0" smtClean="0"/>
              <a:t>to create functions that perform a variety of different tasks. This is also known as function polymorphism in OOP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 smtClean="0"/>
              <a:t>Using the concept of function overloading, we can design a family of functions with one function name but with </a:t>
            </a:r>
            <a:r>
              <a:rPr lang="en-GB" sz="1400" b="1" dirty="0" smtClean="0"/>
              <a:t>different argument lists</a:t>
            </a:r>
            <a:r>
              <a:rPr lang="en-GB" sz="1400" dirty="0" smtClean="0"/>
              <a:t>.</a:t>
            </a:r>
            <a:br>
              <a:rPr lang="en-GB" sz="1400" dirty="0" smtClean="0"/>
            </a:b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// Declarations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 ;</a:t>
            </a:r>
            <a:b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add(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c);</a:t>
            </a:r>
            <a:b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add(double x, double y) ;</a:t>
            </a:r>
            <a:b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add(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p, double q);</a:t>
            </a:r>
            <a:b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add(double p,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 smtClean="0"/>
              <a:t>// Function calls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add(5, 10);</a:t>
            </a:r>
            <a:b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add(15, 10.0);</a:t>
            </a:r>
            <a:b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add(12.5, 7.5);</a:t>
            </a:r>
            <a:b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add(5 , 10, 15);</a:t>
            </a:r>
            <a:b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add(0.75 , 5) ;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Conditions for Function overloading</a:t>
            </a:r>
          </a:p>
          <a:p>
            <a:r>
              <a:rPr lang="en-IN" sz="1400" dirty="0" smtClean="0"/>
              <a:t>Sequence of types are argument should be different</a:t>
            </a:r>
          </a:p>
          <a:p>
            <a:r>
              <a:rPr lang="en-IN" sz="1400" dirty="0" smtClean="0"/>
              <a:t>No. of arguments may be different</a:t>
            </a:r>
          </a:p>
          <a:p>
            <a:r>
              <a:rPr lang="en-IN" sz="1400" dirty="0" err="1" smtClean="0"/>
              <a:t>Atleast</a:t>
            </a:r>
            <a:r>
              <a:rPr lang="en-IN" sz="1400" dirty="0" smtClean="0"/>
              <a:t> a single type or multiple may be different.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73600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33" y="461176"/>
            <a:ext cx="10515600" cy="850789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Name Mangling in C++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400" dirty="0"/>
              <a:t>Name mangling is the encoding of function and variable names into unique names so that linkers can separate common names in the language.</a:t>
            </a:r>
            <a:br>
              <a:rPr lang="en-GB" sz="1400" dirty="0"/>
            </a:b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Name </a:t>
            </a:r>
            <a:r>
              <a:rPr lang="en-GB" sz="1400" dirty="0"/>
              <a:t>mangling is commonly used to facilitate the overloading feature and visibility within different scopes. 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The </a:t>
            </a:r>
            <a:r>
              <a:rPr lang="en-GB" sz="1400" dirty="0"/>
              <a:t>compiler generates function names with an encoding of the types of the function arguments when the </a:t>
            </a:r>
            <a:r>
              <a:rPr lang="en-GB" sz="1400" dirty="0" smtClean="0"/>
              <a:t>module </a:t>
            </a:r>
            <a:r>
              <a:rPr lang="en-GB" sz="1400" dirty="0"/>
              <a:t>is compiled</a:t>
            </a:r>
            <a:r>
              <a:rPr lang="en-GB" sz="1400" dirty="0" smtClean="0"/>
              <a:t>.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(void) { return 1; }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{ return 0; }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(void) {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f(), j = f(0); } </a:t>
            </a:r>
          </a:p>
          <a:p>
            <a:pPr marL="0" indent="0">
              <a:buNone/>
            </a:pPr>
            <a:r>
              <a:rPr lang="en-GB" sz="1400" dirty="0" smtClean="0"/>
              <a:t>A </a:t>
            </a:r>
            <a:r>
              <a:rPr lang="en-GB" sz="1400" dirty="0"/>
              <a:t>C++ compiler may mangle above names to following</a:t>
            </a:r>
          </a:p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f_v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(void) { return 1; }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{ return 0; }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g_v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(void) {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__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f_v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j = __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(0); }  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/>
              <a:t>The </a:t>
            </a:r>
            <a:r>
              <a:rPr lang="en-GB" sz="1400" dirty="0"/>
              <a:t>extern "C" linkage specifier can also be used to prevent mangling of functions 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that </a:t>
            </a:r>
            <a:r>
              <a:rPr lang="en-GB" sz="1400" dirty="0"/>
              <a:t>are defined in C++ so that they can be called from </a:t>
            </a:r>
            <a:r>
              <a:rPr lang="en-GB" sz="1400" dirty="0" smtClean="0"/>
              <a:t>C.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/>
              <a:t/>
            </a:r>
            <a:br>
              <a:rPr lang="en-GB" sz="1600" dirty="0"/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extern "C"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f1(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f2(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f3(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cs typeface="Courier New" panose="02070309020205020404" pitchFamily="49" charset="0"/>
              </a:rPr>
              <a:t/>
            </a:r>
            <a:br>
              <a:rPr lang="en-GB" sz="1600" dirty="0">
                <a:cs typeface="Courier New" panose="02070309020205020404" pitchFamily="49" charset="0"/>
              </a:rPr>
            </a:br>
            <a:r>
              <a:rPr lang="en-GB" sz="1400" dirty="0" smtClean="0"/>
              <a:t>This </a:t>
            </a:r>
            <a:r>
              <a:rPr lang="en-GB" sz="1400" dirty="0"/>
              <a:t>declaration tells the compiler that references to the functions f1, f2, and f3 should not be mangled.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50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955"/>
            <a:ext cx="10515600" cy="826935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Namespace and anonymous namespace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0690" y="1160890"/>
            <a:ext cx="9016779" cy="578059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smtClean="0"/>
              <a:t>A namespace is a declarative region that provides a scope to the identifiers.</a:t>
            </a:r>
            <a:br>
              <a:rPr lang="en-GB" sz="1400" dirty="0" smtClean="0"/>
            </a:br>
            <a:r>
              <a:rPr lang="en-GB" sz="1400" dirty="0" smtClean="0"/>
              <a:t>It puts the variables of </a:t>
            </a:r>
            <a:r>
              <a:rPr lang="en-GB" sz="1400" i="1" dirty="0" smtClean="0"/>
              <a:t>global scope</a:t>
            </a:r>
            <a:r>
              <a:rPr lang="en-GB" sz="1400" dirty="0" smtClean="0"/>
              <a:t> into narrower scopes, giving them </a:t>
            </a:r>
            <a:r>
              <a:rPr lang="en-GB" sz="1400" i="1" dirty="0" smtClean="0"/>
              <a:t>namespace scope.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ns1 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value()    { return 5; } 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ns2  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 = 100; 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value() {  return 2*x; } 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ns1::value() &lt;&lt; '\n';// scope resolution operator used to access the namespace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ns2::value() &lt;&lt; '\n';  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ns2::x &lt;&lt; '\n';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cs typeface="Courier New" panose="02070309020205020404" pitchFamily="49" charset="0"/>
              </a:rPr>
              <a:t>Note: ‘</a:t>
            </a:r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using namespace ns1’ can also be used instead of scope resolution operator in value(). We can call value() directly after using declaration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 smtClean="0"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cs typeface="Courier New" panose="02070309020205020404" pitchFamily="49" charset="0"/>
              </a:rPr>
              <a:t>A</a:t>
            </a:r>
            <a:r>
              <a:rPr lang="en-GB" sz="1400" dirty="0" smtClean="0"/>
              <a:t>nonymous namespaces (namespace with no name). They are directly usable in the same program and are used for declaring unique identifiers. It also avoids making global static variable.</a:t>
            </a:r>
            <a:br>
              <a:rPr lang="en-GB" sz="1400" dirty="0" smtClean="0"/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 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local; // use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local ; to see the value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428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277" y="529164"/>
            <a:ext cx="11263685" cy="716252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Scope Resolution Operator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71277" y="1430857"/>
            <a:ext cx="405516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In case of multiple </a:t>
            </a:r>
            <a:r>
              <a:rPr lang="en-GB" sz="1600" b="1" dirty="0" smtClean="0"/>
              <a:t>Inheritance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protected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A() { x = 10; }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B() { x = 20; }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C: public A, public B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fun()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"A's x is " &lt;&lt; A::x;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nB's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is " &lt;&lt; B::x;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IN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6746" y="1351344"/>
            <a:ext cx="483439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To define a function outside a class.</a:t>
            </a:r>
            <a:endParaRPr lang="en-IN" sz="1600" dirty="0"/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fun();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Definition outside class using ::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A::fun()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"fun() called";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3379" y="4165706"/>
            <a:ext cx="521605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To access a global variable when there is a local variable with same </a:t>
            </a:r>
            <a:r>
              <a:rPr lang="en-GB" sz="1600" b="1" dirty="0" smtClean="0"/>
              <a:t>name</a:t>
            </a:r>
          </a:p>
          <a:p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x;  // Global x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 10; // Local x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of global x is " &lt;&lt; ::x;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 local x is " &lt;&lt; x;  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84983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35" y="397564"/>
            <a:ext cx="10515600" cy="985963"/>
          </a:xfrm>
        </p:spPr>
        <p:txBody>
          <a:bodyPr>
            <a:normAutofit fontScale="90000"/>
          </a:bodyPr>
          <a:lstStyle/>
          <a:p>
            <a:r>
              <a:rPr lang="en-IN" dirty="0"/>
              <a:t>New datatypes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28153" y="1240405"/>
            <a:ext cx="10225377" cy="581240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400" dirty="0" smtClean="0"/>
              <a:t>A Logical &amp; Relational Expressions yield results of type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400" dirty="0" smtClean="0"/>
              <a:t> which takes a value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400" dirty="0" smtClean="0"/>
              <a:t> or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sz="1400" dirty="0" smtClean="0"/>
              <a:t>.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400" dirty="0" smtClean="0"/>
              <a:t>Relational </a:t>
            </a:r>
            <a:r>
              <a:rPr lang="en-GB" sz="1400" dirty="0"/>
              <a:t>expressions are also known as Boolean expressions</a:t>
            </a:r>
            <a:r>
              <a:rPr lang="en-GB" sz="1400" dirty="0" smtClean="0"/>
              <a:t>.</a:t>
            </a:r>
            <a:br>
              <a:rPr lang="en-GB" sz="1400" dirty="0" smtClean="0"/>
            </a:b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Example of relational expressions:-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&lt;=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c+d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m+n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100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/>
              <a:t>Example </a:t>
            </a:r>
            <a:r>
              <a:rPr lang="en-GB" sz="1400" dirty="0" smtClean="0"/>
              <a:t>of Logical expressions:-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b 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==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== 10 || y ==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400" dirty="0" err="1" smtClean="0">
                <a:latin typeface="Avenir Book"/>
                <a:cs typeface="Courier New" panose="02070309020205020404" pitchFamily="49" charset="0"/>
              </a:rPr>
              <a:t>Syntax</a:t>
            </a:r>
            <a:r>
              <a:rPr lang="es-ES" sz="1400" dirty="0" smtClean="0">
                <a:latin typeface="Avenir Book"/>
                <a:cs typeface="Courier New" panose="02070309020205020404" pitchFamily="49" charset="0"/>
              </a:rPr>
              <a:t>:-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b1 = true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400" b="1" dirty="0" smtClean="0">
                <a:latin typeface="Avenir Book"/>
                <a:cs typeface="Courier New" panose="02070309020205020404" pitchFamily="49" charset="0"/>
              </a:rPr>
              <a:t>Note:-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/>
              <a:t>The default numeric value of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400" dirty="0"/>
              <a:t> is 1 and</a:t>
            </a:r>
            <a:r>
              <a:rPr lang="en-GB" sz="1400" i="1" dirty="0"/>
              <a:t>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sz="1400" dirty="0"/>
              <a:t> is </a:t>
            </a:r>
            <a:r>
              <a:rPr lang="en-GB" sz="1400" dirty="0" smtClean="0"/>
              <a:t>0 and also true, false and bool are keywords.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Avenir Book"/>
                <a:cs typeface="Courier New" panose="02070309020205020404" pitchFamily="49" charset="0"/>
              </a:rPr>
              <a:t>The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wchar_t</a:t>
            </a:r>
            <a:r>
              <a:rPr lang="en-GB" sz="1400" dirty="0">
                <a:latin typeface="Avenir Book"/>
                <a:cs typeface="Courier New" panose="02070309020205020404" pitchFamily="49" charset="0"/>
              </a:rPr>
              <a:t> type is a wide-character literal introduced by ANSI C++ and is intended </a:t>
            </a:r>
            <a:r>
              <a:rPr lang="en-GB" sz="1400" dirty="0" smtClean="0">
                <a:latin typeface="Avenir Book"/>
                <a:cs typeface="Courier New" panose="02070309020205020404" pitchFamily="49" charset="0"/>
              </a:rPr>
              <a:t>for character </a:t>
            </a:r>
            <a:r>
              <a:rPr lang="en-GB" sz="1400" dirty="0">
                <a:latin typeface="Avenir Book"/>
                <a:cs typeface="Courier New" panose="02070309020205020404" pitchFamily="49" charset="0"/>
              </a:rPr>
              <a:t>sets that cannot fit a character into a single byte. Wide-character literals </a:t>
            </a:r>
            <a:r>
              <a:rPr lang="en-GB" sz="1400" dirty="0" smtClean="0">
                <a:latin typeface="Avenir Book"/>
                <a:cs typeface="Courier New" panose="02070309020205020404" pitchFamily="49" charset="0"/>
              </a:rPr>
              <a:t>begin with </a:t>
            </a:r>
            <a:r>
              <a:rPr lang="en-GB" sz="1400" dirty="0">
                <a:latin typeface="Avenir Book"/>
                <a:cs typeface="Courier New" panose="02070309020205020404" pitchFamily="49" charset="0"/>
              </a:rPr>
              <a:t>the letter </a:t>
            </a:r>
            <a:r>
              <a:rPr lang="en-GB" sz="1400" b="1" dirty="0">
                <a:latin typeface="Avenir Book"/>
                <a:cs typeface="Courier New" panose="02070309020205020404" pitchFamily="49" charset="0"/>
              </a:rPr>
              <a:t>L</a:t>
            </a:r>
            <a:r>
              <a:rPr lang="en-GB" sz="1400" dirty="0" smtClean="0">
                <a:latin typeface="Avenir Book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wchar_t</a:t>
            </a:r>
            <a:r>
              <a:rPr lang="en-GB" sz="1400" b="1" dirty="0">
                <a:latin typeface="Avenir Book"/>
                <a:cs typeface="Courier New" panose="02070309020205020404" pitchFamily="49" charset="0"/>
              </a:rPr>
              <a:t> </a:t>
            </a:r>
            <a:r>
              <a:rPr lang="en-GB" sz="1400" b="1" dirty="0" smtClean="0">
                <a:latin typeface="Avenir Book"/>
                <a:cs typeface="Courier New" panose="02070309020205020404" pitchFamily="49" charset="0"/>
              </a:rPr>
              <a:t> </a:t>
            </a:r>
            <a:r>
              <a:rPr lang="en-GB" sz="1400" dirty="0" smtClean="0"/>
              <a:t>is </a:t>
            </a:r>
            <a:r>
              <a:rPr lang="en-GB" sz="1400" dirty="0"/>
              <a:t>usually 2 bytes in </a:t>
            </a:r>
            <a:r>
              <a:rPr lang="en-GB" sz="1400" dirty="0" smtClean="0"/>
              <a:t>size, </a:t>
            </a:r>
            <a:r>
              <a:rPr lang="en-GB" sz="1400" dirty="0"/>
              <a:t>it can be used to represent text in any 2-byte </a:t>
            </a:r>
            <a:r>
              <a:rPr lang="en-GB" sz="1400" dirty="0" smtClean="0"/>
              <a:t>encoding so </a:t>
            </a:r>
            <a:r>
              <a:rPr lang="en-GB" sz="1400" dirty="0"/>
              <a:t>it can only represent Unicode in a variable-width encoding (usually UTF-16</a:t>
            </a:r>
            <a:r>
              <a:rPr lang="en-GB" sz="1400" dirty="0" smtClean="0"/>
              <a:t>).</a:t>
            </a:r>
            <a:endParaRPr lang="en-GB" sz="1400" dirty="0" smtClean="0">
              <a:latin typeface="Avenir Book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venir Book"/>
                <a:cs typeface="Courier New" panose="02070309020205020404" pitchFamily="49" charset="0"/>
              </a:rPr>
              <a:t/>
            </a:r>
            <a:br>
              <a:rPr lang="en-IN" sz="1400" dirty="0" smtClean="0">
                <a:latin typeface="Avenir Book"/>
                <a:cs typeface="Courier New" panose="02070309020205020404" pitchFamily="49" charset="0"/>
              </a:rPr>
            </a:b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L'ab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 // wide-character constant</a:t>
            </a:r>
          </a:p>
        </p:txBody>
      </p:sp>
    </p:spTree>
    <p:extLst>
      <p:ext uri="{BB962C8B-B14F-4D97-AF65-F5344CB8AC3E}">
        <p14:creationId xmlns:p14="http://schemas.microsoft.com/office/powerpoint/2010/main" val="430174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394" y="588397"/>
            <a:ext cx="10515600" cy="413468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Pure functions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95511" y="1097281"/>
            <a:ext cx="11642764" cy="540529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600" dirty="0"/>
              <a:t>Pure functions are </a:t>
            </a:r>
            <a:r>
              <a:rPr lang="en-GB" sz="1600" dirty="0" smtClean="0"/>
              <a:t>quite </a:t>
            </a:r>
            <a:r>
              <a:rPr lang="en-GB" sz="1600" dirty="0"/>
              <a:t>similar to mathematical functions. 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A </a:t>
            </a:r>
            <a:r>
              <a:rPr lang="en-GB" sz="1600" dirty="0"/>
              <a:t>function is called pure </a:t>
            </a:r>
            <a:r>
              <a:rPr lang="en-GB" sz="1600" dirty="0" smtClean="0"/>
              <a:t>function </a:t>
            </a:r>
            <a:r>
              <a:rPr lang="en-GB" sz="1600" dirty="0"/>
              <a:t>if it always returns the same result for same argument values and it has no side effects like modifying an argument (or global variable) or outputting something.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[[gnu::pure]]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square(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square(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// second function call will not occur in corresponding assembly code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400" dirty="0" smtClean="0"/>
              <a:t>Equivalent assembly code :-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sub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square(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add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add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153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C/C++ compiler stages</a:t>
            </a:r>
            <a:endParaRPr lang="en-GB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210" y="1825625"/>
            <a:ext cx="37255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15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888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Memory Management in C and C++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88397" y="1137036"/>
            <a:ext cx="8923105" cy="58561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 smtClean="0"/>
              <a:t>There are a number of problems with dynamic memory allocation in C specially for a real time system.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 smtClean="0"/>
              <a:t>The standard library functions (</a:t>
            </a:r>
            <a:r>
              <a:rPr lang="en-GB" sz="1400" dirty="0" err="1" smtClean="0"/>
              <a:t>malloc</a:t>
            </a:r>
            <a:r>
              <a:rPr lang="en-GB" sz="1400" dirty="0" smtClean="0"/>
              <a:t>() and free()) are problematic in a multithreaded application.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Without great care, it is easy to introduce memory leaks into application code implemented using </a:t>
            </a:r>
            <a:r>
              <a:rPr lang="en-GB" sz="1400" dirty="0" err="1"/>
              <a:t>malloc</a:t>
            </a:r>
            <a:r>
              <a:rPr lang="en-GB" sz="1400" dirty="0"/>
              <a:t>() and free(). </a:t>
            </a:r>
            <a:r>
              <a:rPr lang="en-GB" sz="1400" dirty="0" smtClean="0"/>
              <a:t>This </a:t>
            </a:r>
            <a:r>
              <a:rPr lang="en-GB" sz="1400" dirty="0"/>
              <a:t>is caused by memory being allocated and never being deallocated.</a:t>
            </a:r>
            <a:r>
              <a:rPr lang="en-IN" sz="1400" dirty="0" smtClean="0"/>
              <a:t/>
            </a:r>
            <a:br>
              <a:rPr lang="en-IN" sz="1400" dirty="0" smtClean="0"/>
            </a:br>
            <a:r>
              <a:rPr lang="en-IN" sz="1400" dirty="0" smtClean="0"/>
              <a:t>There is an issue of </a:t>
            </a:r>
            <a:r>
              <a:rPr lang="en-GB" sz="1400" dirty="0" smtClean="0"/>
              <a:t>memory fragmentation also.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GB" sz="1400" b="1" dirty="0" smtClean="0"/>
              <a:t>new</a:t>
            </a:r>
            <a:r>
              <a:rPr lang="en-GB" sz="1400" dirty="0" smtClean="0"/>
              <a:t> is a kind of "type-aware" version of </a:t>
            </a:r>
            <a:r>
              <a:rPr lang="en-GB" sz="1400" dirty="0" err="1" smtClean="0"/>
              <a:t>malloc</a:t>
            </a:r>
            <a:r>
              <a:rPr lang="en-GB" sz="1400" dirty="0" smtClean="0"/>
              <a:t>: the type of the expression "new </a:t>
            </a:r>
            <a:r>
              <a:rPr lang="en-GB" sz="1400" dirty="0" err="1" smtClean="0"/>
              <a:t>int</a:t>
            </a:r>
            <a:r>
              <a:rPr lang="en-GB" sz="1400" dirty="0" smtClean="0"/>
              <a:t>" is "</a:t>
            </a:r>
            <a:r>
              <a:rPr lang="en-GB" sz="1400" dirty="0" err="1" smtClean="0"/>
              <a:t>int</a:t>
            </a:r>
            <a:r>
              <a:rPr lang="en-GB" sz="1400" dirty="0" smtClean="0"/>
              <a:t>*". no cast is required when using </a:t>
            </a:r>
            <a:r>
              <a:rPr lang="en-GB" sz="1400" b="1" dirty="0" smtClean="0"/>
              <a:t>new</a:t>
            </a:r>
            <a:r>
              <a:rPr lang="en-GB" sz="1400" dirty="0" smtClean="0"/>
              <a:t>.</a:t>
            </a:r>
            <a:br>
              <a:rPr lang="en-GB" sz="1400" dirty="0" smtClean="0"/>
            </a:br>
            <a:r>
              <a:rPr lang="en-GB" sz="1400" dirty="0" smtClean="0"/>
              <a:t>The basic </a:t>
            </a:r>
            <a:r>
              <a:rPr lang="en-GB" sz="1400" b="1" dirty="0" smtClean="0"/>
              <a:t>new</a:t>
            </a:r>
            <a:r>
              <a:rPr lang="en-GB" sz="1400" dirty="0" smtClean="0"/>
              <a:t> and </a:t>
            </a:r>
            <a:r>
              <a:rPr lang="en-GB" sz="1400" b="1" dirty="0" smtClean="0"/>
              <a:t>delete</a:t>
            </a:r>
            <a:r>
              <a:rPr lang="en-GB" sz="1400" dirty="0" smtClean="0"/>
              <a:t> operators are intended to allocate only a single object at a time.</a:t>
            </a:r>
            <a:r>
              <a:rPr lang="en-GB" sz="1500" dirty="0" smtClean="0"/>
              <a:t/>
            </a:r>
            <a:br>
              <a:rPr lang="en-GB" sz="1500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 = new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*q = new float 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 = 25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 = 7.5;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500" dirty="0" smtClean="0"/>
              <a:t/>
            </a:r>
            <a:br>
              <a:rPr lang="en-GB" sz="1500" dirty="0" smtClean="0"/>
            </a:br>
            <a:r>
              <a:rPr lang="en-GB" sz="1400" b="1" dirty="0" smtClean="0"/>
              <a:t>new</a:t>
            </a:r>
            <a:r>
              <a:rPr lang="en-GB" sz="1400" b="1" dirty="0"/>
              <a:t>[]</a:t>
            </a:r>
            <a:r>
              <a:rPr lang="en-GB" sz="1400" dirty="0"/>
              <a:t> and </a:t>
            </a:r>
            <a:r>
              <a:rPr lang="en-GB" sz="1400" b="1" dirty="0"/>
              <a:t>delete[]</a:t>
            </a:r>
            <a:r>
              <a:rPr lang="en-GB" sz="1400" dirty="0"/>
              <a:t> can be used to create a memory space </a:t>
            </a:r>
            <a:r>
              <a:rPr lang="en-GB" sz="1400" dirty="0" smtClean="0"/>
              <a:t>for </a:t>
            </a:r>
            <a:r>
              <a:rPr lang="en-GB" sz="1400" dirty="0"/>
              <a:t>dynamically </a:t>
            </a:r>
            <a:r>
              <a:rPr lang="en-GB" sz="1400" dirty="0" smtClean="0"/>
              <a:t>allocated arrays</a:t>
            </a:r>
            <a:r>
              <a:rPr lang="en-GB" sz="1400" dirty="0"/>
              <a:t>.</a:t>
            </a:r>
            <a:r>
              <a:rPr lang="en-GB" sz="1500" dirty="0"/>
              <a:t/>
            </a:r>
            <a:br>
              <a:rPr lang="en-GB" sz="1500" dirty="0"/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*p = new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delete[] p;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1400" b="1" dirty="0" smtClean="0"/>
              <a:t>Lifetime</a:t>
            </a:r>
            <a:r>
              <a:rPr lang="en-GB" sz="1400" dirty="0" smtClean="0"/>
              <a:t>:-</a:t>
            </a:r>
          </a:p>
          <a:p>
            <a:pPr marL="0" indent="0">
              <a:buNone/>
            </a:pPr>
            <a:r>
              <a:rPr lang="en-GB" sz="1400" dirty="0"/>
              <a:t>A data object created inside a block with new, will remain in existence until it </a:t>
            </a:r>
            <a:r>
              <a:rPr lang="en-GB" sz="1400" dirty="0" smtClean="0"/>
              <a:t>is explicitly </a:t>
            </a:r>
            <a:r>
              <a:rPr lang="en-GB" sz="1400" dirty="0"/>
              <a:t>destroyed by using delete. Thus, the Lifetime of an object is directly </a:t>
            </a:r>
            <a:r>
              <a:rPr lang="en-GB" sz="1400" dirty="0" smtClean="0"/>
              <a:t>under our control </a:t>
            </a:r>
            <a:r>
              <a:rPr lang="en-GB" sz="1400" dirty="0"/>
              <a:t>and is unrelated to the block structure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463638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051"/>
            <a:ext cx="10515600" cy="851425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Difference between C and C++</a:t>
            </a:r>
            <a:r>
              <a:rPr lang="en-GB" sz="2800" dirty="0" smtClean="0"/>
              <a:t/>
            </a:r>
            <a:br>
              <a:rPr lang="en-GB" sz="2800" dirty="0" smtClean="0"/>
            </a:br>
            <a:endParaRPr lang="en-GB" sz="2800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953663" y="701268"/>
            <a:ext cx="1948067" cy="1439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494" y="2431146"/>
            <a:ext cx="1141012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 follows the procedural programming paradigm while C++ is a multi-paradigm language(procedural as well as object oriented</a:t>
            </a:r>
            <a:r>
              <a:rPr lang="en-GB" sz="1400" dirty="0" smtClean="0"/>
              <a:t>).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 case of C, the data is not secured while the data is secured(hidden) in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 is a low-level language while C++ is a middle-level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 uses the top-down approach while C++ uses the bottom-up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C++ supports function overloading while C does </a:t>
            </a:r>
            <a:r>
              <a:rPr lang="en-GB" sz="1400" dirty="0" smtClean="0"/>
              <a:t>not</a:t>
            </a:r>
          </a:p>
          <a:p>
            <a:endParaRPr lang="en-IN" dirty="0"/>
          </a:p>
          <a:p>
            <a:r>
              <a:rPr lang="en-IN" sz="1400" dirty="0" smtClean="0"/>
              <a:t>Note: </a:t>
            </a:r>
            <a:r>
              <a:rPr lang="en-GB" sz="1400" dirty="0"/>
              <a:t>The standard input &amp; output functions differ in the two languages.</a:t>
            </a:r>
            <a:br>
              <a:rPr lang="en-GB" sz="1400" dirty="0"/>
            </a:br>
            <a:r>
              <a:rPr lang="en-GB" sz="1400" dirty="0"/>
              <a:t>C++ uses a convenient abstraction called </a:t>
            </a:r>
            <a:r>
              <a:rPr lang="en-GB" sz="1400" i="1" dirty="0"/>
              <a:t>streams</a:t>
            </a:r>
            <a:r>
              <a:rPr lang="en-GB" sz="1400" dirty="0"/>
              <a:t> to perform input and output operations in sequential media such as the screen, the keyboard or a file. A </a:t>
            </a:r>
            <a:r>
              <a:rPr lang="en-GB" sz="1400" i="1" dirty="0"/>
              <a:t>stream</a:t>
            </a:r>
            <a:r>
              <a:rPr lang="en-GB" sz="1400" dirty="0"/>
              <a:t> is an entity where a program can either insert or extract characters to/from</a:t>
            </a:r>
            <a:r>
              <a:rPr lang="en-GB" sz="1400" dirty="0" smtClean="0"/>
              <a:t>.</a:t>
            </a:r>
          </a:p>
          <a:p>
            <a:r>
              <a:rPr lang="en-GB" sz="1400" dirty="0"/>
              <a:t>the standard output by default is the screen, and the C++ stream object defined to access it is </a:t>
            </a:r>
            <a:r>
              <a:rPr lang="en-GB" sz="1400" dirty="0" err="1" smtClean="0"/>
              <a:t>cout</a:t>
            </a:r>
            <a:r>
              <a:rPr lang="en-GB" sz="1400" dirty="0"/>
              <a:t>, </a:t>
            </a:r>
            <a:r>
              <a:rPr lang="en-GB" sz="1400" dirty="0" err="1"/>
              <a:t>cout</a:t>
            </a:r>
            <a:r>
              <a:rPr lang="en-GB" sz="1400" dirty="0"/>
              <a:t> is used together with the insertion operator, which is written as </a:t>
            </a:r>
            <a:r>
              <a:rPr lang="en-GB" sz="1400" dirty="0" smtClean="0"/>
              <a:t>&lt;&lt;.</a:t>
            </a:r>
          </a:p>
          <a:p>
            <a:r>
              <a:rPr lang="en-IN" sz="1400" dirty="0" err="1" smtClean="0"/>
              <a:t>i.e</a:t>
            </a:r>
            <a:r>
              <a:rPr lang="en-IN" sz="1400" dirty="0" smtClean="0"/>
              <a:t>:- </a:t>
            </a:r>
          </a:p>
          <a:p>
            <a:r>
              <a:rPr lang="en-IN" sz="1400" dirty="0" err="1" smtClean="0"/>
              <a:t>cout</a:t>
            </a:r>
            <a:r>
              <a:rPr lang="en-IN" sz="1400" dirty="0" smtClean="0"/>
              <a:t> &lt;&lt; 100;</a:t>
            </a:r>
            <a:endParaRPr lang="en-GB" sz="1400" dirty="0" smtClean="0"/>
          </a:p>
          <a:p>
            <a:r>
              <a:rPr lang="en-GB" sz="1400" dirty="0"/>
              <a:t>the standard input by default is the keyboard, and the C++ stream object defined to access it is </a:t>
            </a:r>
            <a:r>
              <a:rPr lang="en-GB" sz="1400" dirty="0" err="1" smtClean="0"/>
              <a:t>cin</a:t>
            </a:r>
            <a:r>
              <a:rPr lang="en-GB" sz="1400" dirty="0"/>
              <a:t>, </a:t>
            </a:r>
          </a:p>
          <a:p>
            <a:r>
              <a:rPr lang="en-GB" sz="1400" dirty="0" err="1"/>
              <a:t>cin</a:t>
            </a:r>
            <a:r>
              <a:rPr lang="en-GB" sz="1400" dirty="0"/>
              <a:t> is used together with the extraction operator, which is written as </a:t>
            </a:r>
            <a:r>
              <a:rPr lang="en-GB" sz="1400" dirty="0" smtClean="0"/>
              <a:t>&gt;&gt;.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 err="1" smtClean="0"/>
              <a:t>i.e</a:t>
            </a:r>
            <a:r>
              <a:rPr lang="en-GB" sz="1400" dirty="0" smtClean="0"/>
              <a:t>:-</a:t>
            </a:r>
          </a:p>
          <a:p>
            <a:r>
              <a:rPr lang="en-GB" sz="1400" dirty="0" err="1" smtClean="0"/>
              <a:t>int</a:t>
            </a:r>
            <a:r>
              <a:rPr lang="en-GB" sz="1400" dirty="0" smtClean="0"/>
              <a:t> </a:t>
            </a:r>
            <a:r>
              <a:rPr lang="en-GB" sz="1400" dirty="0"/>
              <a:t>age;</a:t>
            </a:r>
          </a:p>
          <a:p>
            <a:r>
              <a:rPr lang="en-GB" sz="1400" dirty="0" err="1"/>
              <a:t>cin</a:t>
            </a:r>
            <a:r>
              <a:rPr lang="en-GB" sz="1400" dirty="0"/>
              <a:t> &gt;&gt; age;</a:t>
            </a:r>
            <a:endParaRPr lang="en-IN" sz="1400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540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349"/>
          </a:xfrm>
        </p:spPr>
        <p:txBody>
          <a:bodyPr>
            <a:noAutofit/>
          </a:bodyPr>
          <a:lstStyle/>
          <a:p>
            <a:r>
              <a:rPr lang="en-IN" sz="2800" dirty="0"/>
              <a:t>Undefined behaviour in C and C++</a:t>
            </a:r>
            <a:r>
              <a:rPr lang="en-GB" sz="2800" dirty="0" smtClean="0"/>
              <a:t/>
            </a:r>
            <a:br>
              <a:rPr lang="en-GB" sz="2800" dirty="0" smtClean="0"/>
            </a:br>
            <a:endParaRPr lang="en-GB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0148" y="166659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sz="1400" b="1" dirty="0">
                <a:latin typeface="Avenir Book"/>
                <a:cs typeface="Courier New" panose="02070309020205020404" pitchFamily="49" charset="0"/>
              </a:rPr>
              <a:t>Use of an uninitialized variable</a:t>
            </a:r>
            <a:r>
              <a:rPr lang="en-GB" sz="1400" b="1" dirty="0" smtClean="0">
                <a:latin typeface="Avenir Book"/>
                <a:cs typeface="Courier New" panose="02070309020205020404" pitchFamily="49" charset="0"/>
              </a:rPr>
              <a:t>:</a:t>
            </a:r>
            <a:r>
              <a:rPr lang="en-GB" sz="1400" dirty="0" smtClean="0">
                <a:latin typeface="Avenir Book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Avenir Book"/>
                <a:cs typeface="Courier New" panose="02070309020205020404" pitchFamily="49" charset="0"/>
              </a:rPr>
            </a:br>
            <a:r>
              <a:rPr lang="en-GB" sz="1400" dirty="0" smtClean="0">
                <a:latin typeface="Avenir Book"/>
                <a:cs typeface="Courier New" panose="02070309020205020404" pitchFamily="49" charset="0"/>
              </a:rPr>
              <a:t> </a:t>
            </a:r>
            <a:r>
              <a:rPr lang="en-GB" sz="1400" dirty="0"/>
              <a:t>A very common mistake is to not initialize the variables that serve as counters to 0. You add values to them, but since the initial value is garbage</a:t>
            </a:r>
            <a:endParaRPr lang="en-GB" sz="1400" dirty="0" smtClean="0">
              <a:latin typeface="Avenir Book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sz="1400" dirty="0">
              <a:latin typeface="Avenir Book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Avenir Book"/>
                <a:cs typeface="Courier New" panose="02070309020205020404" pitchFamily="49" charset="0"/>
              </a:rPr>
              <a:t>Signed integer </a:t>
            </a:r>
            <a:r>
              <a:rPr lang="en-GB" sz="1400" b="1" dirty="0" smtClean="0">
                <a:latin typeface="Avenir Book"/>
                <a:cs typeface="Courier New" panose="02070309020205020404" pitchFamily="49" charset="0"/>
              </a:rPr>
              <a:t>overflow: </a:t>
            </a:r>
            <a:r>
              <a:rPr lang="en-GB" sz="1400" dirty="0" smtClean="0">
                <a:latin typeface="Avenir Book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Avenir Book"/>
                <a:cs typeface="Courier New" panose="02070309020205020404" pitchFamily="49" charset="0"/>
              </a:rPr>
            </a:br>
            <a:r>
              <a:rPr lang="en-GB" sz="1400" dirty="0" smtClean="0">
                <a:latin typeface="Avenir Book"/>
                <a:cs typeface="Courier New" panose="02070309020205020404" pitchFamily="49" charset="0"/>
              </a:rPr>
              <a:t>I</a:t>
            </a:r>
            <a:r>
              <a:rPr lang="en-GB" sz="1400" dirty="0" smtClean="0"/>
              <a:t>f </a:t>
            </a:r>
            <a:r>
              <a:rPr lang="en-GB" sz="1400" dirty="0"/>
              <a:t>arithmetic on an '</a:t>
            </a:r>
            <a:r>
              <a:rPr lang="en-GB" sz="1400" dirty="0" err="1"/>
              <a:t>int</a:t>
            </a:r>
            <a:r>
              <a:rPr lang="en-GB" sz="1400" dirty="0"/>
              <a:t>' type (for example) overflows, the result is undefined. One example is that "INT_MAX+1" is not guaranteed to be INT_MIN.</a:t>
            </a:r>
            <a:endParaRPr lang="en-GB" sz="1400" dirty="0" smtClean="0">
              <a:latin typeface="Avenir Book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sz="1400" dirty="0">
              <a:latin typeface="Avenir Book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Avenir Book"/>
                <a:cs typeface="Courier New" panose="02070309020205020404" pitchFamily="49" charset="0"/>
              </a:rPr>
              <a:t>Oversized Shift Amounts</a:t>
            </a:r>
            <a:r>
              <a:rPr lang="en-GB" sz="1400" b="1" dirty="0" smtClean="0">
                <a:latin typeface="Avenir Book"/>
                <a:cs typeface="Courier New" panose="02070309020205020404" pitchFamily="49" charset="0"/>
              </a:rPr>
              <a:t>: </a:t>
            </a:r>
            <a:r>
              <a:rPr lang="en-GB" sz="1400" dirty="0" smtClean="0">
                <a:latin typeface="Avenir Book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Avenir Book"/>
                <a:cs typeface="Courier New" panose="02070309020205020404" pitchFamily="49" charset="0"/>
              </a:rPr>
            </a:br>
            <a:r>
              <a:rPr lang="en-GB" sz="1400" dirty="0" smtClean="0"/>
              <a:t>Shifting </a:t>
            </a:r>
            <a:r>
              <a:rPr lang="en-GB" sz="1400" dirty="0"/>
              <a:t>a uint32_t by 32 or more bits is undefined.</a:t>
            </a:r>
            <a:endParaRPr lang="en-GB" sz="1400" dirty="0" smtClean="0">
              <a:latin typeface="Avenir Book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sz="1400" dirty="0">
              <a:latin typeface="Avenir Book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Avenir Book"/>
                <a:cs typeface="Courier New" panose="02070309020205020404" pitchFamily="49" charset="0"/>
              </a:rPr>
              <a:t>Dereferences of Wild Pointers and Out of Bounds Array Accesses</a:t>
            </a:r>
            <a:r>
              <a:rPr lang="en-GB" sz="1400" b="1" dirty="0" smtClean="0">
                <a:latin typeface="Avenir Book"/>
                <a:cs typeface="Courier New" panose="02070309020205020404" pitchFamily="49" charset="0"/>
              </a:rPr>
              <a:t>: </a:t>
            </a:r>
            <a:r>
              <a:rPr lang="en-GB" sz="1400" dirty="0" smtClean="0">
                <a:latin typeface="Avenir Book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Avenir Book"/>
                <a:cs typeface="Courier New" panose="02070309020205020404" pitchFamily="49" charset="0"/>
              </a:rPr>
            </a:br>
            <a:r>
              <a:rPr lang="en-GB" sz="1400" dirty="0" smtClean="0"/>
              <a:t>Dereferencing </a:t>
            </a:r>
            <a:r>
              <a:rPr lang="en-GB" sz="1400" dirty="0"/>
              <a:t>random pointers (like NULL, pointers to </a:t>
            </a:r>
            <a:r>
              <a:rPr lang="en-GB" sz="1400" dirty="0" err="1"/>
              <a:t>free'd</a:t>
            </a:r>
            <a:r>
              <a:rPr lang="en-GB" sz="1400" dirty="0"/>
              <a:t> memory, </a:t>
            </a:r>
            <a:r>
              <a:rPr lang="en-GB" sz="1400" dirty="0" err="1"/>
              <a:t>etc</a:t>
            </a:r>
            <a:r>
              <a:rPr lang="en-GB" sz="1400" dirty="0"/>
              <a:t>) and the special case of accessing an array out of bounds is a common bug in C applications</a:t>
            </a:r>
            <a:endParaRPr lang="en-GB" sz="1400" dirty="0" smtClean="0">
              <a:latin typeface="Avenir Book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sz="1400" dirty="0">
              <a:latin typeface="Avenir Book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Avenir Book"/>
                <a:cs typeface="Courier New" panose="02070309020205020404" pitchFamily="49" charset="0"/>
              </a:rPr>
              <a:t>Dereferencing a NULL Pointer</a:t>
            </a:r>
            <a:r>
              <a:rPr lang="en-GB" sz="1400" b="1" dirty="0" smtClean="0">
                <a:latin typeface="Avenir Book"/>
                <a:cs typeface="Courier New" panose="02070309020205020404" pitchFamily="49" charset="0"/>
              </a:rPr>
              <a:t>: </a:t>
            </a:r>
            <a:r>
              <a:rPr lang="en-GB" sz="1400" dirty="0" smtClean="0">
                <a:latin typeface="Avenir Book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Avenir Book"/>
                <a:cs typeface="Courier New" panose="02070309020205020404" pitchFamily="49" charset="0"/>
              </a:rPr>
            </a:br>
            <a:r>
              <a:rPr lang="en-GB" sz="1400" dirty="0" smtClean="0">
                <a:cs typeface="Courier New" panose="02070309020205020404" pitchFamily="49" charset="0"/>
              </a:rPr>
              <a:t>C</a:t>
            </a:r>
            <a:r>
              <a:rPr lang="en-GB" sz="1400" dirty="0" smtClean="0"/>
              <a:t>ontrary </a:t>
            </a:r>
            <a:r>
              <a:rPr lang="en-GB" sz="1400" dirty="0"/>
              <a:t>to popular belief, dereferencing a null pointer in C is undefined. It is </a:t>
            </a:r>
            <a:r>
              <a:rPr lang="en-GB" sz="1400" i="1" dirty="0"/>
              <a:t>not defined to trap</a:t>
            </a:r>
            <a:endParaRPr lang="en-GB" sz="1400" dirty="0" smtClean="0">
              <a:latin typeface="Avenir Book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sz="1400" dirty="0">
              <a:latin typeface="Avenir Book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Avenir Book"/>
                <a:cs typeface="Courier New" panose="02070309020205020404" pitchFamily="49" charset="0"/>
              </a:rPr>
              <a:t>Violating Type Rules</a:t>
            </a:r>
            <a:r>
              <a:rPr lang="en-GB" sz="1400" b="1" dirty="0" smtClean="0">
                <a:latin typeface="Avenir Book"/>
                <a:cs typeface="Courier New" panose="02070309020205020404" pitchFamily="49" charset="0"/>
              </a:rPr>
              <a:t>:</a:t>
            </a:r>
            <a:r>
              <a:rPr lang="en-GB" sz="1400" dirty="0" smtClean="0">
                <a:latin typeface="Avenir Book"/>
                <a:cs typeface="Courier New" panose="02070309020205020404" pitchFamily="49" charset="0"/>
              </a:rPr>
              <a:t/>
            </a:r>
            <a:br>
              <a:rPr lang="en-GB" sz="1400" dirty="0" smtClean="0">
                <a:latin typeface="Avenir Book"/>
                <a:cs typeface="Courier New" panose="02070309020205020404" pitchFamily="49" charset="0"/>
              </a:rPr>
            </a:br>
            <a:r>
              <a:rPr lang="en-GB" sz="1400" dirty="0"/>
              <a:t>It is undefined </a:t>
            </a:r>
            <a:r>
              <a:rPr lang="en-GB" sz="1400" dirty="0" smtClean="0"/>
              <a:t>behaviour </a:t>
            </a:r>
            <a:r>
              <a:rPr lang="en-GB" sz="1400" dirty="0"/>
              <a:t>to cast an </a:t>
            </a:r>
            <a:r>
              <a:rPr lang="en-GB" sz="1400" dirty="0" err="1"/>
              <a:t>int</a:t>
            </a:r>
            <a:r>
              <a:rPr lang="en-GB" sz="1400" dirty="0"/>
              <a:t>* to a float* and dereference it </a:t>
            </a:r>
            <a:endParaRPr lang="en-GB" sz="1400" dirty="0">
              <a:latin typeface="Avenir Book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60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venir LT Std 35 Light"/>
              </a:rPr>
              <a:t>C++ as a hybrid language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 smtClean="0"/>
              <a:t>Why C++ is called a hybrid language 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000" dirty="0" smtClean="0"/>
              <a:t>C++ is a hybrid not because it allows one to write C-style code, but because it supports several programming paradigms, such as procedural, object-oriented, and generic. C++ does not force you into one way of doing things, and that is its strength, making it more flexible.</a:t>
            </a:r>
            <a:endParaRPr lang="en-IN" sz="20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02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00" y="86829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venir LT Std 35 Light"/>
              </a:rPr>
              <a:t>Real world usage of OOPs</a:t>
            </a:r>
            <a:endParaRPr lang="en-GB" sz="1800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233901" y="1046632"/>
            <a:ext cx="10515600" cy="435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&amp; Objects  enables us to do </a:t>
            </a:r>
            <a:br>
              <a:rPr lang="en-US" sz="1400" dirty="0" smtClean="0"/>
            </a:br>
            <a:r>
              <a:rPr lang="en-US" sz="1400" dirty="0" smtClean="0"/>
              <a:t>operations on</a:t>
            </a:r>
            <a:r>
              <a:rPr lang="en-US" sz="1400" dirty="0"/>
              <a:t> </a:t>
            </a:r>
            <a:r>
              <a:rPr lang="en-US" sz="1400" dirty="0" smtClean="0"/>
              <a:t>real world entity which was not</a:t>
            </a:r>
            <a:br>
              <a:rPr lang="en-US" sz="1400" dirty="0" smtClean="0"/>
            </a:br>
            <a:r>
              <a:rPr lang="en-US" sz="1400" dirty="0" smtClean="0"/>
              <a:t>possible previously in procedural code, here </a:t>
            </a:r>
            <a:r>
              <a:rPr lang="en-US" sz="1400" b="1" u="sng" dirty="0" smtClean="0"/>
              <a:t>binding</a:t>
            </a:r>
            <a:r>
              <a:rPr lang="en-US" sz="1400" u="sng" dirty="0" smtClean="0"/>
              <a:t> of</a:t>
            </a:r>
            <a:br>
              <a:rPr lang="en-US" sz="1400" u="sng" dirty="0" smtClean="0"/>
            </a:br>
            <a:r>
              <a:rPr lang="en-US" sz="1400" u="sng" dirty="0" smtClean="0"/>
              <a:t>data and methods is possible </a:t>
            </a:r>
            <a:r>
              <a:rPr lang="en-US" sz="1400" dirty="0" smtClean="0"/>
              <a:t>due to OOPs</a:t>
            </a:r>
            <a:br>
              <a:rPr lang="en-US" sz="1400" dirty="0" smtClean="0"/>
            </a:br>
            <a:r>
              <a:rPr lang="en-US" sz="1400" dirty="0" smtClean="0"/>
              <a:t>a C++ code with equivalent C code given below:-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75" y="2080056"/>
            <a:ext cx="4081548" cy="4635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716" y="871554"/>
            <a:ext cx="4871984" cy="560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785" y="246491"/>
            <a:ext cx="8711317" cy="75243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venir LT Std 35 Light"/>
              </a:rPr>
              <a:t>Classes and Objects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170" y="1332644"/>
            <a:ext cx="11287540" cy="51635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Avenir Book"/>
                <a:cs typeface="Courier New" panose="02070309020205020404" pitchFamily="49" charset="0"/>
              </a:rPr>
              <a:t>Structures provides a method for packing together data of different types.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  char name[20] 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ro11_number;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total_marks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1" dirty="0">
                <a:latin typeface="Avenir Book"/>
                <a:cs typeface="Courier New" panose="02070309020205020404" pitchFamily="49" charset="0"/>
              </a:rPr>
              <a:t>Limitations of structures:</a:t>
            </a:r>
            <a:r>
              <a:rPr lang="en-GB" dirty="0">
                <a:latin typeface="Avenir Book"/>
                <a:cs typeface="Courier New" panose="02070309020205020404" pitchFamily="49" charset="0"/>
              </a:rPr>
              <a:t/>
            </a:r>
            <a:br>
              <a:rPr lang="en-GB" dirty="0">
                <a:latin typeface="Avenir Book"/>
                <a:cs typeface="Courier New" panose="02070309020205020404" pitchFamily="49" charset="0"/>
              </a:rPr>
            </a:br>
            <a:r>
              <a:rPr lang="en-GB" dirty="0">
                <a:latin typeface="Avenir Book"/>
                <a:cs typeface="Courier New" panose="02070309020205020404" pitchFamily="49" charset="0"/>
              </a:rPr>
              <a:t>The standard C does not allow the </a:t>
            </a:r>
            <a:r>
              <a:rPr lang="en-GB" dirty="0" err="1">
                <a:latin typeface="Avenir Book"/>
                <a:cs typeface="Courier New" panose="02070309020205020404" pitchFamily="49" charset="0"/>
              </a:rPr>
              <a:t>struct</a:t>
            </a:r>
            <a:r>
              <a:rPr lang="en-GB" dirty="0">
                <a:latin typeface="Avenir Book"/>
                <a:cs typeface="Courier New" panose="02070309020205020404" pitchFamily="49" charset="0"/>
              </a:rPr>
              <a:t> data type to be treated like built-in types.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Avenir Book"/>
                <a:cs typeface="Courier New" panose="02070309020205020404" pitchFamily="49" charset="0"/>
              </a:rPr>
              <a:t>Another important limitation of C structures is that they do not permit data hiding.</a:t>
            </a:r>
            <a:br>
              <a:rPr lang="en-GB" dirty="0">
                <a:latin typeface="Avenir Book"/>
                <a:cs typeface="Courier New" panose="02070309020205020404" pitchFamily="49" charset="0"/>
              </a:rPr>
            </a:br>
            <a:r>
              <a:rPr lang="en-GB" dirty="0">
                <a:latin typeface="Avenir Book"/>
                <a:cs typeface="Courier New" panose="02070309020205020404" pitchFamily="49" charset="0"/>
              </a:rPr>
              <a:t>For example, consider the following structure:</a:t>
            </a:r>
            <a:br>
              <a:rPr lang="en-GB" dirty="0">
                <a:latin typeface="Avenir Book"/>
                <a:cs typeface="Courier New" panose="02070309020205020404" pitchFamily="49" charset="0"/>
              </a:rPr>
            </a:br>
            <a:endParaRPr lang="en-GB" dirty="0">
              <a:latin typeface="Avenir Book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complex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float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float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cl, c2, c3;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latin typeface="Avenir Book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c3 = c1 + c2; </a:t>
            </a:r>
            <a:r>
              <a:rPr lang="en-GB" b="1" dirty="0">
                <a:latin typeface="Avenir Book"/>
                <a:cs typeface="Courier New" panose="02070309020205020404" pitchFamily="49" charset="0"/>
              </a:rPr>
              <a:t>is illegal in C</a:t>
            </a:r>
            <a:r>
              <a:rPr lang="en-GB" dirty="0">
                <a:latin typeface="Avenir Book"/>
                <a:cs typeface="Courier New" panose="02070309020205020404" pitchFamily="49" charset="0"/>
              </a:rPr>
              <a:t>.</a:t>
            </a:r>
            <a:br>
              <a:rPr lang="en-GB" dirty="0">
                <a:latin typeface="Avenir Book"/>
                <a:cs typeface="Courier New" panose="02070309020205020404" pitchFamily="49" charset="0"/>
              </a:rPr>
            </a:br>
            <a:endParaRPr lang="en-GB" dirty="0">
              <a:latin typeface="Avenir Book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/>
              <a:t>A </a:t>
            </a:r>
            <a:r>
              <a:rPr lang="en-GB" b="1" dirty="0"/>
              <a:t>class</a:t>
            </a:r>
            <a:r>
              <a:rPr lang="en-GB" dirty="0"/>
              <a:t> is a way to bind the data and its associated functions together. It also allows the data and functions to be hidden.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 item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number;     // private by default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cost;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a, float b):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/>
              <a:t>In C++, the class variables are known as </a:t>
            </a:r>
            <a:r>
              <a:rPr lang="en-GB" b="1" dirty="0"/>
              <a:t>objects</a:t>
            </a:r>
            <a:r>
              <a:rPr lang="en-GB" i="1" dirty="0"/>
              <a:t>, </a:t>
            </a:r>
            <a:r>
              <a:rPr lang="en-GB" dirty="0"/>
              <a:t>ex:- x is called an object of type item</a:t>
            </a:r>
            <a:r>
              <a:rPr lang="en-GB" i="1" dirty="0"/>
              <a:t/>
            </a:r>
            <a:br>
              <a:rPr lang="en-GB" i="1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14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30" y="138112"/>
            <a:ext cx="10515600" cy="6570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venir LT Std 35 Light"/>
              </a:rPr>
              <a:t>Constructor &amp; Destructors</a:t>
            </a:r>
            <a:endParaRPr lang="en-GB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718" y="632729"/>
            <a:ext cx="4122514" cy="29248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539" y="3419060"/>
            <a:ext cx="881433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 smtClean="0"/>
          </a:p>
          <a:p>
            <a:r>
              <a:rPr lang="en-GB" sz="1400" dirty="0" smtClean="0"/>
              <a:t>A </a:t>
            </a:r>
            <a:r>
              <a:rPr lang="en-GB" sz="1400" dirty="0"/>
              <a:t>constructor is a member function of a class which initializes objects of a </a:t>
            </a:r>
            <a:r>
              <a:rPr lang="en-GB" sz="1400" dirty="0" smtClean="0"/>
              <a:t>class.</a:t>
            </a:r>
          </a:p>
          <a:p>
            <a:r>
              <a:rPr lang="en-GB" sz="1400" dirty="0"/>
              <a:t>Constructor is automatically called when object(instance of class) </a:t>
            </a:r>
            <a:r>
              <a:rPr lang="en-GB" sz="1400" dirty="0" smtClean="0"/>
              <a:t>create.</a:t>
            </a:r>
            <a:br>
              <a:rPr lang="en-GB" sz="1400" dirty="0" smtClean="0"/>
            </a:br>
            <a:r>
              <a:rPr lang="en-GB" sz="1400" dirty="0" smtClean="0"/>
              <a:t>i.e. OS o = OS();</a:t>
            </a:r>
            <a:br>
              <a:rPr lang="en-GB" sz="1400" dirty="0" smtClean="0"/>
            </a:br>
            <a:r>
              <a:rPr lang="en-GB" sz="1400" dirty="0" smtClean="0"/>
              <a:t>here the operating system is asking for memory when it is bringing itself up/booting time.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Destructor </a:t>
            </a:r>
            <a:r>
              <a:rPr lang="en-GB" sz="1400" dirty="0"/>
              <a:t>is a member function which destructs or deletes an </a:t>
            </a:r>
            <a:r>
              <a:rPr lang="en-GB" sz="1400" dirty="0" smtClean="0"/>
              <a:t>object,</a:t>
            </a:r>
            <a:br>
              <a:rPr lang="en-GB" sz="1400" dirty="0" smtClean="0"/>
            </a:br>
            <a:r>
              <a:rPr lang="en-GB" sz="1400" dirty="0" smtClean="0"/>
              <a:t>when we are shutting down the OS then destructor will automatically free the allocated memory.</a:t>
            </a:r>
          </a:p>
          <a:p>
            <a:endParaRPr lang="en-GB" sz="1400" dirty="0"/>
          </a:p>
          <a:p>
            <a:r>
              <a:rPr lang="en-GB" sz="1400" dirty="0" smtClean="0"/>
              <a:t>Conditions for Constructors &amp; destructors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Constructor/Destructors </a:t>
            </a:r>
            <a:r>
              <a:rPr lang="en-GB" sz="1400" dirty="0"/>
              <a:t>has same name as the class </a:t>
            </a:r>
            <a:r>
              <a:rPr lang="en-GB" sz="1400" dirty="0" smtClean="0"/>
              <a:t>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Constructors/Destructors </a:t>
            </a:r>
            <a:r>
              <a:rPr lang="en-GB" sz="1400" dirty="0"/>
              <a:t>don’t have return type </a:t>
            </a:r>
            <a:endParaRPr lang="en-GB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 constructor is automatically called when an object is </a:t>
            </a:r>
            <a:r>
              <a:rPr lang="en-GB" sz="1400" dirty="0" smtClean="0"/>
              <a:t>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 destructor is automatically called when function/program/block 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 destructor is automatically called when </a:t>
            </a:r>
            <a:r>
              <a:rPr lang="en-GB" sz="1400" dirty="0" smtClean="0"/>
              <a:t>delete operator is called.</a:t>
            </a:r>
            <a:r>
              <a:rPr lang="en-GB" sz="1600" dirty="0" smtClean="0"/>
              <a:t/>
            </a:r>
            <a:br>
              <a:rPr lang="en-GB" sz="1600" dirty="0" smtClean="0"/>
            </a:b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3972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882" y="246491"/>
            <a:ext cx="8210384" cy="82399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venir LT Std 35 Light"/>
              </a:rPr>
              <a:t>Default Arguments &amp; Initializer List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71" y="1173854"/>
            <a:ext cx="11051650" cy="5167311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C++ allows us to call a function without specifying all its arguments</a:t>
            </a:r>
            <a:br>
              <a:rPr lang="en-GB" dirty="0" smtClean="0"/>
            </a:br>
            <a:r>
              <a:rPr lang="en-GB" dirty="0" smtClean="0"/>
              <a:t>A default argument </a:t>
            </a:r>
            <a:r>
              <a:rPr lang="en-GB" i="1" dirty="0" smtClean="0"/>
              <a:t>is </a:t>
            </a:r>
            <a:r>
              <a:rPr lang="en-GB" dirty="0" smtClean="0"/>
              <a:t>checked for type at the time of declaration and evaluated at the</a:t>
            </a:r>
          </a:p>
          <a:p>
            <a:r>
              <a:rPr lang="en-GB" dirty="0" smtClean="0"/>
              <a:t>time of call.</a:t>
            </a:r>
            <a:br>
              <a:rPr lang="en-GB" dirty="0" smtClean="0"/>
            </a:br>
            <a:r>
              <a:rPr lang="en-GB" dirty="0" smtClean="0"/>
              <a:t>One important point to note is that only the trailing arguments can have default</a:t>
            </a:r>
          </a:p>
          <a:p>
            <a:r>
              <a:rPr lang="en-GB" dirty="0" smtClean="0"/>
              <a:t>values and therefore we must add defaults from </a:t>
            </a:r>
            <a:r>
              <a:rPr lang="en-GB" i="1" dirty="0" smtClean="0"/>
              <a:t>right to left.</a:t>
            </a:r>
            <a:br>
              <a:rPr lang="en-GB" i="1" dirty="0" smtClean="0"/>
            </a:br>
            <a:endParaRPr lang="en-GB" i="1" dirty="0" smtClean="0"/>
          </a:p>
          <a:p>
            <a:pPr marL="0" indent="0">
              <a:buNone/>
            </a:pP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j,int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k=10)  // Legal </a:t>
            </a:r>
          </a:p>
          <a:p>
            <a:pPr marL="0" indent="0">
              <a:buNone/>
            </a:pP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=5,int j)             // Illegal</a:t>
            </a:r>
          </a:p>
          <a:p>
            <a:pPr marL="0" indent="0">
              <a:buNone/>
            </a:pP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=5,int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j,int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k=10)  // Illegal</a:t>
            </a:r>
          </a:p>
          <a:p>
            <a:pPr marL="0" indent="0">
              <a:buNone/>
            </a:pP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=5,int j=2,int k=10) // Legal</a:t>
            </a:r>
          </a:p>
          <a:p>
            <a:endParaRPr lang="en-I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/>
              <a:t>Initializer list is used to initialize data members, it can be used in Constructors and functions definition.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OS(): 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sizeOfPool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(1024),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memoryPool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(NULL)</a:t>
            </a:r>
          </a:p>
          <a:p>
            <a:pPr marL="0" indent="0">
              <a:buNone/>
            </a:pP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memoryPool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sizeOfPool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/>
          </a:p>
          <a:p>
            <a:pPr marL="0" indent="0">
              <a:buNone/>
            </a:pPr>
            <a:endParaRPr lang="en-I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72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518" y="11863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venir LT Std 35 Light"/>
              </a:rPr>
              <a:t>Reference Variable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68" y="1690688"/>
            <a:ext cx="10706431" cy="4646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/>
              <a:t>A reference variable provides an alternative name for a previously defined variable.</a:t>
            </a:r>
          </a:p>
          <a:p>
            <a:pPr marL="0" indent="0">
              <a:buNone/>
            </a:pPr>
            <a:r>
              <a:rPr lang="en-GB" sz="1400" dirty="0" smtClean="0"/>
              <a:t>Both </a:t>
            </a:r>
            <a:r>
              <a:rPr lang="en-GB" sz="1400" dirty="0"/>
              <a:t>the variables refer to the same data object in the memory. Hence, change in the value of one will also be reflected in the value of the other variable.</a:t>
            </a:r>
          </a:p>
          <a:p>
            <a:endParaRPr lang="en-IN" sz="1400" dirty="0"/>
          </a:p>
          <a:p>
            <a:pPr marL="0" indent="0">
              <a:buNone/>
            </a:pPr>
            <a:r>
              <a:rPr lang="en-IN" sz="1400" dirty="0"/>
              <a:t>Syntax:-</a:t>
            </a:r>
          </a:p>
          <a:p>
            <a:pPr marL="0" indent="0">
              <a:buNone/>
            </a:pPr>
            <a:r>
              <a:rPr lang="en-GB" sz="1400" dirty="0" smtClean="0"/>
              <a:t>data-type &amp; reference-name = variable-name</a:t>
            </a:r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total = 100;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&amp; sum = total;</a:t>
            </a:r>
          </a:p>
          <a:p>
            <a:endParaRPr lang="en-IN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total;</a:t>
            </a:r>
          </a:p>
          <a:p>
            <a:pPr marL="0" indent="0">
              <a:buNone/>
            </a:pP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sum;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37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4734</Words>
  <Application>Microsoft Office PowerPoint</Application>
  <PresentationFormat>Widescreen</PresentationFormat>
  <Paragraphs>459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Avenir Book</vt:lpstr>
      <vt:lpstr>Avenir LT Std 35 Light</vt:lpstr>
      <vt:lpstr>Calibri</vt:lpstr>
      <vt:lpstr>Calibri Light</vt:lpstr>
      <vt:lpstr>Courier New</vt:lpstr>
      <vt:lpstr>Office Theme</vt:lpstr>
      <vt:lpstr>C++ programming basics</vt:lpstr>
      <vt:lpstr>Overview</vt:lpstr>
      <vt:lpstr>C/C++ compiler stages</vt:lpstr>
      <vt:lpstr>C++ as a hybrid language</vt:lpstr>
      <vt:lpstr>Real world usage of OOPs</vt:lpstr>
      <vt:lpstr>Classes and Objects</vt:lpstr>
      <vt:lpstr>Constructor &amp; Destructors</vt:lpstr>
      <vt:lpstr>Default Arguments &amp; Initializer List</vt:lpstr>
      <vt:lpstr>Reference Variable</vt:lpstr>
      <vt:lpstr>Difference between Call by reference and Call by Address</vt:lpstr>
      <vt:lpstr>Difference between #define and const </vt:lpstr>
      <vt:lpstr>Const member functions </vt:lpstr>
      <vt:lpstr>Inline functions and conditions</vt:lpstr>
      <vt:lpstr>Difference between MACRO functions and inline functions </vt:lpstr>
      <vt:lpstr>Inheritance and their types </vt:lpstr>
      <vt:lpstr>public, private and protected </vt:lpstr>
      <vt:lpstr>Deathly Diamond Problem </vt:lpstr>
      <vt:lpstr>“this” pointer </vt:lpstr>
      <vt:lpstr>Virtual keyword </vt:lpstr>
      <vt:lpstr>Virtual Table  </vt:lpstr>
      <vt:lpstr>Virtual Pointer </vt:lpstr>
      <vt:lpstr>Virtual destructor </vt:lpstr>
      <vt:lpstr>StateMachine using Runtime Polymorphism </vt:lpstr>
      <vt:lpstr>Function Overloading/Compile-time Polymorphism </vt:lpstr>
      <vt:lpstr>Name Mangling in C++ </vt:lpstr>
      <vt:lpstr>Namespace and anonymous namespace </vt:lpstr>
      <vt:lpstr>Scope Resolution Operator </vt:lpstr>
      <vt:lpstr>New datatypes </vt:lpstr>
      <vt:lpstr>Pure functions </vt:lpstr>
      <vt:lpstr>Memory Management in C and C++ </vt:lpstr>
      <vt:lpstr>Difference between C and C++ </vt:lpstr>
      <vt:lpstr>Undefined behaviour in C and C++ </vt:lpstr>
    </vt:vector>
  </TitlesOfParts>
  <Company>Airspan Networks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basics</dc:title>
  <dc:creator>Daipayan Bhowal</dc:creator>
  <cp:lastModifiedBy>Daipayan Bhowal</cp:lastModifiedBy>
  <cp:revision>4</cp:revision>
  <dcterms:created xsi:type="dcterms:W3CDTF">2021-03-13T15:09:40Z</dcterms:created>
  <dcterms:modified xsi:type="dcterms:W3CDTF">2021-03-13T16:07:31Z</dcterms:modified>
</cp:coreProperties>
</file>