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58" r:id="rId7"/>
    <p:sldId id="259" r:id="rId8"/>
    <p:sldId id="260" r:id="rId9"/>
    <p:sldId id="266" r:id="rId10"/>
    <p:sldId id="261" r:id="rId11"/>
    <p:sldId id="262" r:id="rId12"/>
    <p:sldId id="267" r:id="rId13"/>
    <p:sldId id="268" r:id="rId14"/>
    <p:sldId id="273" r:id="rId15"/>
    <p:sldId id="269" r:id="rId16"/>
    <p:sldId id="270" r:id="rId17"/>
    <p:sldId id="271"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33C5EA-198A-4405-AA9D-FE62563B0902}"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D7E52-E8DD-4045-8550-75C0D4B45EB5}" type="slidenum">
              <a:rPr lang="en-IN" smtClean="0"/>
              <a:t>‹#›</a:t>
            </a:fld>
            <a:endParaRPr lang="en-IN"/>
          </a:p>
        </p:txBody>
      </p:sp>
    </p:spTree>
    <p:extLst>
      <p:ext uri="{BB962C8B-B14F-4D97-AF65-F5344CB8AC3E}">
        <p14:creationId xmlns:p14="http://schemas.microsoft.com/office/powerpoint/2010/main" val="3457387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33C5EA-198A-4405-AA9D-FE62563B0902}"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D7E52-E8DD-4045-8550-75C0D4B45EB5}" type="slidenum">
              <a:rPr lang="en-IN" smtClean="0"/>
              <a:t>‹#›</a:t>
            </a:fld>
            <a:endParaRPr lang="en-IN"/>
          </a:p>
        </p:txBody>
      </p:sp>
    </p:spTree>
    <p:extLst>
      <p:ext uri="{BB962C8B-B14F-4D97-AF65-F5344CB8AC3E}">
        <p14:creationId xmlns:p14="http://schemas.microsoft.com/office/powerpoint/2010/main" val="380217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33C5EA-198A-4405-AA9D-FE62563B0902}"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D7E52-E8DD-4045-8550-75C0D4B45EB5}" type="slidenum">
              <a:rPr lang="en-IN" smtClean="0"/>
              <a:t>‹#›</a:t>
            </a:fld>
            <a:endParaRPr lang="en-IN"/>
          </a:p>
        </p:txBody>
      </p:sp>
    </p:spTree>
    <p:extLst>
      <p:ext uri="{BB962C8B-B14F-4D97-AF65-F5344CB8AC3E}">
        <p14:creationId xmlns:p14="http://schemas.microsoft.com/office/powerpoint/2010/main" val="385540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33C5EA-198A-4405-AA9D-FE62563B0902}"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D7E52-E8DD-4045-8550-75C0D4B45EB5}" type="slidenum">
              <a:rPr lang="en-IN" smtClean="0"/>
              <a:t>‹#›</a:t>
            </a:fld>
            <a:endParaRPr lang="en-IN"/>
          </a:p>
        </p:txBody>
      </p:sp>
    </p:spTree>
    <p:extLst>
      <p:ext uri="{BB962C8B-B14F-4D97-AF65-F5344CB8AC3E}">
        <p14:creationId xmlns:p14="http://schemas.microsoft.com/office/powerpoint/2010/main" val="59754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33C5EA-198A-4405-AA9D-FE62563B0902}"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D7E52-E8DD-4045-8550-75C0D4B45EB5}" type="slidenum">
              <a:rPr lang="en-IN" smtClean="0"/>
              <a:t>‹#›</a:t>
            </a:fld>
            <a:endParaRPr lang="en-IN"/>
          </a:p>
        </p:txBody>
      </p:sp>
    </p:spTree>
    <p:extLst>
      <p:ext uri="{BB962C8B-B14F-4D97-AF65-F5344CB8AC3E}">
        <p14:creationId xmlns:p14="http://schemas.microsoft.com/office/powerpoint/2010/main" val="237119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33C5EA-198A-4405-AA9D-FE62563B0902}"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D7E52-E8DD-4045-8550-75C0D4B45EB5}" type="slidenum">
              <a:rPr lang="en-IN" smtClean="0"/>
              <a:t>‹#›</a:t>
            </a:fld>
            <a:endParaRPr lang="en-IN"/>
          </a:p>
        </p:txBody>
      </p:sp>
    </p:spTree>
    <p:extLst>
      <p:ext uri="{BB962C8B-B14F-4D97-AF65-F5344CB8AC3E}">
        <p14:creationId xmlns:p14="http://schemas.microsoft.com/office/powerpoint/2010/main" val="151237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933C5EA-198A-4405-AA9D-FE62563B0902}" type="datetimeFigureOut">
              <a:rPr lang="en-IN" smtClean="0"/>
              <a:t>12-01-2025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2D7E52-E8DD-4045-8550-75C0D4B45EB5}" type="slidenum">
              <a:rPr lang="en-IN" smtClean="0"/>
              <a:t>‹#›</a:t>
            </a:fld>
            <a:endParaRPr lang="en-IN"/>
          </a:p>
        </p:txBody>
      </p:sp>
    </p:spTree>
    <p:extLst>
      <p:ext uri="{BB962C8B-B14F-4D97-AF65-F5344CB8AC3E}">
        <p14:creationId xmlns:p14="http://schemas.microsoft.com/office/powerpoint/2010/main" val="227425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33C5EA-198A-4405-AA9D-FE62563B0902}" type="datetimeFigureOut">
              <a:rPr lang="en-IN" smtClean="0"/>
              <a:t>12-01-2025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2D7E52-E8DD-4045-8550-75C0D4B45EB5}" type="slidenum">
              <a:rPr lang="en-IN" smtClean="0"/>
              <a:t>‹#›</a:t>
            </a:fld>
            <a:endParaRPr lang="en-IN"/>
          </a:p>
        </p:txBody>
      </p:sp>
    </p:spTree>
    <p:extLst>
      <p:ext uri="{BB962C8B-B14F-4D97-AF65-F5344CB8AC3E}">
        <p14:creationId xmlns:p14="http://schemas.microsoft.com/office/powerpoint/2010/main" val="68187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3C5EA-198A-4405-AA9D-FE62563B0902}" type="datetimeFigureOut">
              <a:rPr lang="en-IN" smtClean="0"/>
              <a:t>12-01-2025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2D7E52-E8DD-4045-8550-75C0D4B45EB5}" type="slidenum">
              <a:rPr lang="en-IN" smtClean="0"/>
              <a:t>‹#›</a:t>
            </a:fld>
            <a:endParaRPr lang="en-IN"/>
          </a:p>
        </p:txBody>
      </p:sp>
    </p:spTree>
    <p:extLst>
      <p:ext uri="{BB962C8B-B14F-4D97-AF65-F5344CB8AC3E}">
        <p14:creationId xmlns:p14="http://schemas.microsoft.com/office/powerpoint/2010/main" val="392700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33C5EA-198A-4405-AA9D-FE62563B0902}"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D7E52-E8DD-4045-8550-75C0D4B45EB5}" type="slidenum">
              <a:rPr lang="en-IN" smtClean="0"/>
              <a:t>‹#›</a:t>
            </a:fld>
            <a:endParaRPr lang="en-IN"/>
          </a:p>
        </p:txBody>
      </p:sp>
    </p:spTree>
    <p:extLst>
      <p:ext uri="{BB962C8B-B14F-4D97-AF65-F5344CB8AC3E}">
        <p14:creationId xmlns:p14="http://schemas.microsoft.com/office/powerpoint/2010/main" val="91019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33C5EA-198A-4405-AA9D-FE62563B0902}"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D7E52-E8DD-4045-8550-75C0D4B45EB5}" type="slidenum">
              <a:rPr lang="en-IN" smtClean="0"/>
              <a:t>‹#›</a:t>
            </a:fld>
            <a:endParaRPr lang="en-IN"/>
          </a:p>
        </p:txBody>
      </p:sp>
    </p:spTree>
    <p:extLst>
      <p:ext uri="{BB962C8B-B14F-4D97-AF65-F5344CB8AC3E}">
        <p14:creationId xmlns:p14="http://schemas.microsoft.com/office/powerpoint/2010/main" val="379118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3C5EA-198A-4405-AA9D-FE62563B0902}" type="datetimeFigureOut">
              <a:rPr lang="en-IN" smtClean="0"/>
              <a:t>12-01-2025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D7E52-E8DD-4045-8550-75C0D4B45EB5}" type="slidenum">
              <a:rPr lang="en-IN" smtClean="0"/>
              <a:t>‹#›</a:t>
            </a:fld>
            <a:endParaRPr lang="en-IN"/>
          </a:p>
        </p:txBody>
      </p:sp>
    </p:spTree>
    <p:extLst>
      <p:ext uri="{BB962C8B-B14F-4D97-AF65-F5344CB8AC3E}">
        <p14:creationId xmlns:p14="http://schemas.microsoft.com/office/powerpoint/2010/main" val="4032779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DELex</a:t>
            </a:r>
            <a:endParaRPr lang="en-IN"/>
          </a:p>
        </p:txBody>
      </p:sp>
      <p:sp>
        <p:nvSpPr>
          <p:cNvPr id="3" name="Subtitle 2"/>
          <p:cNvSpPr>
            <a:spLocks noGrp="1"/>
          </p:cNvSpPr>
          <p:nvPr>
            <p:ph type="subTitle" idx="1"/>
          </p:nvPr>
        </p:nvSpPr>
        <p:spPr/>
        <p:txBody>
          <a:bodyPr/>
          <a:lstStyle/>
          <a:p>
            <a:r>
              <a:rPr lang="en-US" smtClean="0"/>
              <a:t>A </a:t>
            </a:r>
            <a:r>
              <a:rPr lang="en-US" err="1" smtClean="0"/>
              <a:t>lexer</a:t>
            </a:r>
            <a:r>
              <a:rPr lang="en-US" smtClean="0"/>
              <a:t> designed for C Programming language</a:t>
            </a:r>
            <a:endParaRPr lang="en-IN"/>
          </a:p>
        </p:txBody>
      </p:sp>
    </p:spTree>
    <p:extLst>
      <p:ext uri="{BB962C8B-B14F-4D97-AF65-F5344CB8AC3E}">
        <p14:creationId xmlns:p14="http://schemas.microsoft.com/office/powerpoint/2010/main" val="3153944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 Machine part</a:t>
            </a:r>
            <a:endParaRPr lang="en-IN"/>
          </a:p>
        </p:txBody>
      </p:sp>
      <p:sp>
        <p:nvSpPr>
          <p:cNvPr id="3" name="Content Placeholder 2"/>
          <p:cNvSpPr>
            <a:spLocks noGrp="1"/>
          </p:cNvSpPr>
          <p:nvPr>
            <p:ph idx="1"/>
          </p:nvPr>
        </p:nvSpPr>
        <p:spPr/>
        <p:txBody>
          <a:bodyPr>
            <a:normAutofit/>
          </a:bodyPr>
          <a:lstStyle/>
          <a:p>
            <a:pPr marL="0" indent="0">
              <a:buNone/>
            </a:pPr>
            <a:r>
              <a:rPr lang="en-US" sz="1600" smtClean="0"/>
              <a:t>We have divided our entire state machine into 3 sections:-</a:t>
            </a:r>
          </a:p>
          <a:p>
            <a:pPr marL="0" indent="0">
              <a:buNone/>
            </a:pPr>
            <a:r>
              <a:rPr lang="en-US" sz="1600" smtClean="0"/>
              <a:t/>
            </a:r>
            <a:br>
              <a:rPr lang="en-US" sz="1600" smtClean="0"/>
            </a:br>
            <a:r>
              <a:rPr lang="en-US" sz="1600" smtClean="0"/>
              <a:t>1) Single or 2 character section</a:t>
            </a:r>
          </a:p>
          <a:p>
            <a:pPr marL="0" indent="0">
              <a:buNone/>
            </a:pPr>
            <a:r>
              <a:rPr lang="en-US" sz="1600" smtClean="0"/>
              <a:t>2) Keyword section</a:t>
            </a:r>
          </a:p>
          <a:p>
            <a:pPr marL="0" indent="0">
              <a:buNone/>
            </a:pPr>
            <a:r>
              <a:rPr lang="en-US" sz="1600" smtClean="0"/>
              <a:t>3) Identifier section</a:t>
            </a:r>
            <a:endParaRPr lang="en-IN" sz="1600"/>
          </a:p>
        </p:txBody>
      </p:sp>
    </p:spTree>
    <p:extLst>
      <p:ext uri="{BB962C8B-B14F-4D97-AF65-F5344CB8AC3E}">
        <p14:creationId xmlns:p14="http://schemas.microsoft.com/office/powerpoint/2010/main" val="240853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Machine </a:t>
            </a:r>
            <a:r>
              <a:rPr lang="en-US" smtClean="0"/>
              <a:t>part – </a:t>
            </a:r>
            <a:r>
              <a:rPr lang="en-US" smtClean="0"/>
              <a:t/>
            </a:r>
            <a:br>
              <a:rPr lang="en-US" smtClean="0"/>
            </a:br>
            <a:r>
              <a:rPr lang="en-US" smtClean="0"/>
              <a:t>1) Single or 2 character – single char handling</a:t>
            </a:r>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409" y="1690688"/>
            <a:ext cx="7657181" cy="4876034"/>
          </a:xfrm>
        </p:spPr>
      </p:pic>
    </p:spTree>
    <p:extLst>
      <p:ext uri="{BB962C8B-B14F-4D97-AF65-F5344CB8AC3E}">
        <p14:creationId xmlns:p14="http://schemas.microsoft.com/office/powerpoint/2010/main" val="278478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805" y="134817"/>
            <a:ext cx="10515600" cy="1325563"/>
          </a:xfrm>
        </p:spPr>
        <p:txBody>
          <a:bodyPr/>
          <a:lstStyle/>
          <a:p>
            <a:r>
              <a:rPr lang="en-US"/>
              <a:t>State Machine </a:t>
            </a:r>
            <a:r>
              <a:rPr lang="en-US"/>
              <a:t>part</a:t>
            </a:r>
            <a:br>
              <a:rPr lang="en-US"/>
            </a:br>
            <a:r>
              <a:rPr lang="en-US"/>
              <a:t>1) Single or 2 character- </a:t>
            </a:r>
            <a:r>
              <a:rPr lang="en-US" smtClean="0"/>
              <a:t>constant literals</a:t>
            </a:r>
            <a:endParaRPr lang="en-IN"/>
          </a:p>
        </p:txBody>
      </p:sp>
      <p:pic>
        <p:nvPicPr>
          <p:cNvPr id="4" name="Content Placeholder 3"/>
          <p:cNvPicPr>
            <a:picLocks noGrp="1" noChangeAspect="1"/>
          </p:cNvPicPr>
          <p:nvPr>
            <p:ph idx="1"/>
          </p:nvPr>
        </p:nvPicPr>
        <p:blipFill>
          <a:blip r:embed="rId2"/>
          <a:stretch>
            <a:fillRect/>
          </a:stretch>
        </p:blipFill>
        <p:spPr>
          <a:xfrm>
            <a:off x="2421228" y="1460380"/>
            <a:ext cx="6362651" cy="4628469"/>
          </a:xfrm>
          <a:prstGeom prst="rect">
            <a:avLst/>
          </a:prstGeom>
        </p:spPr>
      </p:pic>
    </p:spTree>
    <p:extLst>
      <p:ext uri="{BB962C8B-B14F-4D97-AF65-F5344CB8AC3E}">
        <p14:creationId xmlns:p14="http://schemas.microsoft.com/office/powerpoint/2010/main" val="156233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31" y="1"/>
            <a:ext cx="10452279" cy="845976"/>
          </a:xfrm>
        </p:spPr>
        <p:txBody>
          <a:bodyPr>
            <a:normAutofit fontScale="90000"/>
          </a:bodyPr>
          <a:lstStyle/>
          <a:p>
            <a:r>
              <a:rPr lang="en-US"/>
              <a:t>State Machine </a:t>
            </a:r>
            <a:r>
              <a:rPr lang="en-US" smtClean="0"/>
              <a:t>part </a:t>
            </a:r>
            <a:r>
              <a:rPr lang="en-US"/>
              <a:t/>
            </a:r>
            <a:br>
              <a:rPr lang="en-US"/>
            </a:br>
            <a:r>
              <a:rPr lang="en-US" smtClean="0"/>
              <a:t>1</a:t>
            </a:r>
            <a:r>
              <a:rPr lang="en-US"/>
              <a:t>) Single or 2 character- operators</a:t>
            </a:r>
            <a:endParaRPr lang="en-IN"/>
          </a:p>
        </p:txBody>
      </p:sp>
      <p:pic>
        <p:nvPicPr>
          <p:cNvPr id="4" name="Content Placeholder 3"/>
          <p:cNvPicPr>
            <a:picLocks noGrp="1" noChangeAspect="1"/>
          </p:cNvPicPr>
          <p:nvPr>
            <p:ph idx="1"/>
          </p:nvPr>
        </p:nvPicPr>
        <p:blipFill>
          <a:blip r:embed="rId2"/>
          <a:stretch>
            <a:fillRect/>
          </a:stretch>
        </p:blipFill>
        <p:spPr>
          <a:xfrm>
            <a:off x="1796023" y="949005"/>
            <a:ext cx="8148116" cy="5593461"/>
          </a:xfrm>
          <a:prstGeom prst="rect">
            <a:avLst/>
          </a:prstGeom>
        </p:spPr>
      </p:pic>
    </p:spTree>
    <p:extLst>
      <p:ext uri="{BB962C8B-B14F-4D97-AF65-F5344CB8AC3E}">
        <p14:creationId xmlns:p14="http://schemas.microsoft.com/office/powerpoint/2010/main" val="230327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COMMENTLOOP label</a:t>
            </a:r>
            <a:endParaRPr lang="en-IN"/>
          </a:p>
        </p:txBody>
      </p:sp>
      <p:sp>
        <p:nvSpPr>
          <p:cNvPr id="3" name="Content Placeholder 2"/>
          <p:cNvSpPr>
            <a:spLocks noGrp="1"/>
          </p:cNvSpPr>
          <p:nvPr>
            <p:ph idx="1"/>
          </p:nvPr>
        </p:nvSpPr>
        <p:spPr/>
        <p:txBody>
          <a:bodyPr/>
          <a:lstStyle/>
          <a:p>
            <a:pPr marL="0" indent="0">
              <a:buNone/>
            </a:pPr>
            <a:r>
              <a:rPr lang="en-US" smtClean="0"/>
              <a:t>Commentloop label is used for ignoring the comment strings in any file</a:t>
            </a:r>
            <a:br>
              <a:rPr lang="en-US" smtClean="0"/>
            </a:br>
            <a:r>
              <a:rPr lang="en-US" smtClean="0"/>
              <a:t>we are updating string postion whenever we read a comment string </a:t>
            </a:r>
            <a:br>
              <a:rPr lang="en-US" smtClean="0"/>
            </a:br>
            <a:r>
              <a:rPr lang="en-US" smtClean="0"/>
              <a:t>we also need to check in the commentloop the place where comments is ending</a:t>
            </a:r>
            <a:endParaRPr lang="en-IN"/>
          </a:p>
        </p:txBody>
      </p:sp>
    </p:spTree>
    <p:extLst>
      <p:ext uri="{BB962C8B-B14F-4D97-AF65-F5344CB8AC3E}">
        <p14:creationId xmlns:p14="http://schemas.microsoft.com/office/powerpoint/2010/main" val="3207687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2" y="-188666"/>
            <a:ext cx="4353059" cy="932466"/>
          </a:xfrm>
        </p:spPr>
        <p:txBody>
          <a:bodyPr/>
          <a:lstStyle/>
          <a:p>
            <a:r>
              <a:rPr lang="en-US" smtClean="0"/>
              <a:t>COMMENT LOOP</a:t>
            </a:r>
            <a:endParaRPr lang="en-IN"/>
          </a:p>
        </p:txBody>
      </p:sp>
      <p:sp>
        <p:nvSpPr>
          <p:cNvPr id="3" name="Content Placeholder 2"/>
          <p:cNvSpPr>
            <a:spLocks noGrp="1"/>
          </p:cNvSpPr>
          <p:nvPr>
            <p:ph idx="1"/>
          </p:nvPr>
        </p:nvSpPr>
        <p:spPr>
          <a:xfrm>
            <a:off x="437882" y="924104"/>
            <a:ext cx="5124719" cy="5785789"/>
          </a:xfrm>
        </p:spPr>
        <p:txBody>
          <a:bodyPr>
            <a:noAutofit/>
          </a:bodyPr>
          <a:lstStyle/>
          <a:p>
            <a:pPr marL="0" indent="0">
              <a:lnSpc>
                <a:spcPct val="100000"/>
              </a:lnSpc>
              <a:spcBef>
                <a:spcPts val="0"/>
              </a:spcBef>
              <a:buNone/>
            </a:pPr>
            <a:r>
              <a:rPr lang="en-IN" sz="1000"/>
              <a:t> else if (at(</a:t>
            </a:r>
            <a:r>
              <a:rPr lang="en-IN" sz="1000" err="1"/>
              <a:t>str</a:t>
            </a:r>
            <a:r>
              <a:rPr lang="en-IN" sz="1000"/>
              <a:t>, </a:t>
            </a:r>
            <a:r>
              <a:rPr lang="en-IN" sz="1000" err="1"/>
              <a:t>pos</a:t>
            </a:r>
            <a:r>
              <a:rPr lang="en-IN" sz="1000"/>
              <a:t>) == '*')</a:t>
            </a:r>
          </a:p>
          <a:p>
            <a:pPr marL="0" indent="0">
              <a:lnSpc>
                <a:spcPct val="100000"/>
              </a:lnSpc>
              <a:spcBef>
                <a:spcPts val="0"/>
              </a:spcBef>
              <a:buNone/>
            </a:pPr>
            <a:r>
              <a:rPr lang="en-IN" sz="1000"/>
              <a:t>   {</a:t>
            </a:r>
          </a:p>
          <a:p>
            <a:pPr marL="0" indent="0">
              <a:lnSpc>
                <a:spcPct val="100000"/>
              </a:lnSpc>
              <a:spcBef>
                <a:spcPts val="0"/>
              </a:spcBef>
              <a:buNone/>
            </a:pPr>
            <a:r>
              <a:rPr lang="en-IN" sz="1000"/>
              <a:t>	  </a:t>
            </a:r>
            <a:r>
              <a:rPr lang="en-IN" sz="1000" err="1"/>
              <a:t>pos</a:t>
            </a:r>
            <a:r>
              <a:rPr lang="en-IN" sz="1000"/>
              <a:t>++;</a:t>
            </a:r>
          </a:p>
          <a:p>
            <a:pPr marL="0" indent="0">
              <a:lnSpc>
                <a:spcPct val="100000"/>
              </a:lnSpc>
              <a:spcBef>
                <a:spcPts val="0"/>
              </a:spcBef>
              <a:buNone/>
            </a:pPr>
            <a:r>
              <a:rPr lang="en-IN" sz="1000"/>
              <a:t>	  </a:t>
            </a:r>
            <a:r>
              <a:rPr lang="en-IN" sz="1000" err="1"/>
              <a:t>is_comment</a:t>
            </a:r>
            <a:r>
              <a:rPr lang="en-IN" sz="1000"/>
              <a:t> = true;</a:t>
            </a:r>
          </a:p>
          <a:p>
            <a:pPr marL="0" indent="0">
              <a:lnSpc>
                <a:spcPct val="100000"/>
              </a:lnSpc>
              <a:spcBef>
                <a:spcPts val="0"/>
              </a:spcBef>
              <a:buNone/>
            </a:pPr>
            <a:r>
              <a:rPr lang="en-IN" sz="1000"/>
              <a:t>	  //</a:t>
            </a:r>
            <a:r>
              <a:rPr lang="en-IN" sz="1000" err="1"/>
              <a:t>printf</a:t>
            </a:r>
            <a:r>
              <a:rPr lang="en-IN" sz="1000"/>
              <a:t>("File changes %s", </a:t>
            </a:r>
            <a:r>
              <a:rPr lang="en-IN" sz="1000" err="1"/>
              <a:t>str</a:t>
            </a:r>
            <a:r>
              <a:rPr lang="en-IN" sz="1000"/>
              <a:t>-&gt;</a:t>
            </a:r>
            <a:r>
              <a:rPr lang="en-IN" sz="1000" err="1"/>
              <a:t>str</a:t>
            </a:r>
            <a:r>
              <a:rPr lang="en-IN" sz="1000"/>
              <a:t>);</a:t>
            </a:r>
          </a:p>
          <a:p>
            <a:pPr marL="0" indent="0">
              <a:lnSpc>
                <a:spcPct val="100000"/>
              </a:lnSpc>
              <a:spcBef>
                <a:spcPts val="0"/>
              </a:spcBef>
              <a:buNone/>
            </a:pPr>
            <a:r>
              <a:rPr lang="en-IN" sz="1000"/>
              <a:t>	  //</a:t>
            </a:r>
            <a:r>
              <a:rPr lang="en-IN" sz="1000" err="1"/>
              <a:t>skip_spaces</a:t>
            </a:r>
            <a:r>
              <a:rPr lang="en-IN" sz="1000"/>
              <a:t>(</a:t>
            </a:r>
            <a:r>
              <a:rPr lang="en-IN" sz="1000" err="1"/>
              <a:t>str</a:t>
            </a:r>
            <a:r>
              <a:rPr lang="en-IN" sz="1000"/>
              <a:t>, &amp;</a:t>
            </a:r>
            <a:r>
              <a:rPr lang="en-IN" sz="1000" err="1"/>
              <a:t>pos</a:t>
            </a:r>
            <a:r>
              <a:rPr lang="en-IN" sz="1000"/>
              <a:t>);</a:t>
            </a:r>
          </a:p>
          <a:p>
            <a:pPr marL="0" indent="0">
              <a:lnSpc>
                <a:spcPct val="100000"/>
              </a:lnSpc>
              <a:spcBef>
                <a:spcPts val="0"/>
              </a:spcBef>
              <a:buNone/>
            </a:pPr>
            <a:r>
              <a:rPr lang="en-IN" sz="1000"/>
              <a:t>   COMMENTLOOP:</a:t>
            </a:r>
          </a:p>
          <a:p>
            <a:pPr marL="0" indent="0">
              <a:lnSpc>
                <a:spcPct val="100000"/>
              </a:lnSpc>
              <a:spcBef>
                <a:spcPts val="0"/>
              </a:spcBef>
              <a:buNone/>
            </a:pPr>
            <a:r>
              <a:rPr lang="en-IN" sz="1000"/>
              <a:t>	  do</a:t>
            </a:r>
          </a:p>
          <a:p>
            <a:pPr marL="0" indent="0">
              <a:lnSpc>
                <a:spcPct val="100000"/>
              </a:lnSpc>
              <a:spcBef>
                <a:spcPts val="0"/>
              </a:spcBef>
              <a:buNone/>
            </a:pPr>
            <a:r>
              <a:rPr lang="en-IN" sz="1000"/>
              <a:t>	  {</a:t>
            </a:r>
          </a:p>
          <a:p>
            <a:pPr marL="0" indent="0">
              <a:lnSpc>
                <a:spcPct val="100000"/>
              </a:lnSpc>
              <a:spcBef>
                <a:spcPts val="0"/>
              </a:spcBef>
              <a:buNone/>
            </a:pPr>
            <a:r>
              <a:rPr lang="en-IN" sz="1000"/>
              <a:t>		  //</a:t>
            </a:r>
            <a:r>
              <a:rPr lang="en-IN" sz="1000" err="1"/>
              <a:t>printf</a:t>
            </a:r>
            <a:r>
              <a:rPr lang="en-IN" sz="1000"/>
              <a:t>("is comment!");</a:t>
            </a:r>
          </a:p>
          <a:p>
            <a:pPr marL="0" indent="0">
              <a:lnSpc>
                <a:spcPct val="100000"/>
              </a:lnSpc>
              <a:spcBef>
                <a:spcPts val="0"/>
              </a:spcBef>
              <a:buNone/>
            </a:pPr>
            <a:r>
              <a:rPr lang="en-IN" sz="1000"/>
              <a:t>		 </a:t>
            </a:r>
          </a:p>
          <a:p>
            <a:pPr marL="0" indent="0">
              <a:lnSpc>
                <a:spcPct val="100000"/>
              </a:lnSpc>
              <a:spcBef>
                <a:spcPts val="0"/>
              </a:spcBef>
              <a:buNone/>
            </a:pPr>
            <a:r>
              <a:rPr lang="en-IN" sz="1000"/>
              <a:t>		  if (at(</a:t>
            </a:r>
            <a:r>
              <a:rPr lang="en-IN" sz="1000" err="1"/>
              <a:t>str</a:t>
            </a:r>
            <a:r>
              <a:rPr lang="en-IN" sz="1000"/>
              <a:t>, </a:t>
            </a:r>
            <a:r>
              <a:rPr lang="en-IN" sz="1000" err="1"/>
              <a:t>pos</a:t>
            </a:r>
            <a:r>
              <a:rPr lang="en-IN" sz="1000"/>
              <a:t>) == '\n')</a:t>
            </a:r>
          </a:p>
          <a:p>
            <a:pPr marL="0" indent="0">
              <a:lnSpc>
                <a:spcPct val="100000"/>
              </a:lnSpc>
              <a:spcBef>
                <a:spcPts val="0"/>
              </a:spcBef>
              <a:buNone/>
            </a:pPr>
            <a:r>
              <a:rPr lang="en-IN" sz="1000"/>
              <a:t>		  {</a:t>
            </a:r>
          </a:p>
          <a:p>
            <a:pPr marL="0" indent="0">
              <a:lnSpc>
                <a:spcPct val="100000"/>
              </a:lnSpc>
              <a:spcBef>
                <a:spcPts val="0"/>
              </a:spcBef>
              <a:buNone/>
            </a:pPr>
            <a:r>
              <a:rPr lang="en-IN" sz="1000"/>
              <a:t>			  </a:t>
            </a:r>
          </a:p>
          <a:p>
            <a:pPr marL="0" indent="0">
              <a:lnSpc>
                <a:spcPct val="100000"/>
              </a:lnSpc>
              <a:spcBef>
                <a:spcPts val="0"/>
              </a:spcBef>
              <a:buNone/>
            </a:pPr>
            <a:r>
              <a:rPr lang="en-IN" sz="1000"/>
              <a:t>			  </a:t>
            </a:r>
            <a:r>
              <a:rPr lang="en-IN" sz="1000" err="1"/>
              <a:t>line_no</a:t>
            </a:r>
            <a:r>
              <a:rPr lang="en-IN" sz="1000"/>
              <a:t>++;</a:t>
            </a:r>
          </a:p>
          <a:p>
            <a:pPr marL="0" indent="0">
              <a:lnSpc>
                <a:spcPct val="100000"/>
              </a:lnSpc>
              <a:spcBef>
                <a:spcPts val="0"/>
              </a:spcBef>
              <a:buNone/>
            </a:pPr>
            <a:r>
              <a:rPr lang="en-IN" sz="1000"/>
              <a:t>		  }</a:t>
            </a:r>
          </a:p>
          <a:p>
            <a:pPr marL="0" indent="0">
              <a:lnSpc>
                <a:spcPct val="100000"/>
              </a:lnSpc>
              <a:spcBef>
                <a:spcPts val="0"/>
              </a:spcBef>
              <a:buNone/>
            </a:pPr>
            <a:r>
              <a:rPr lang="en-IN" sz="1000"/>
              <a:t>		  else if (at(</a:t>
            </a:r>
            <a:r>
              <a:rPr lang="en-IN" sz="1000" err="1"/>
              <a:t>str</a:t>
            </a:r>
            <a:r>
              <a:rPr lang="en-IN" sz="1000"/>
              <a:t>, </a:t>
            </a:r>
            <a:r>
              <a:rPr lang="en-IN" sz="1000" err="1"/>
              <a:t>pos</a:t>
            </a:r>
            <a:r>
              <a:rPr lang="en-IN" sz="1000"/>
              <a:t>) == '*')</a:t>
            </a:r>
          </a:p>
          <a:p>
            <a:pPr marL="0" indent="0">
              <a:lnSpc>
                <a:spcPct val="100000"/>
              </a:lnSpc>
              <a:spcBef>
                <a:spcPts val="0"/>
              </a:spcBef>
              <a:buNone/>
            </a:pPr>
            <a:r>
              <a:rPr lang="en-IN" sz="1000"/>
              <a:t>			  break;</a:t>
            </a:r>
          </a:p>
          <a:p>
            <a:pPr marL="0" indent="0">
              <a:lnSpc>
                <a:spcPct val="100000"/>
              </a:lnSpc>
              <a:spcBef>
                <a:spcPts val="0"/>
              </a:spcBef>
              <a:buNone/>
            </a:pPr>
            <a:r>
              <a:rPr lang="en-IN" sz="1000"/>
              <a:t>		  </a:t>
            </a:r>
            <a:r>
              <a:rPr lang="en-IN" sz="1000" err="1"/>
              <a:t>pos</a:t>
            </a:r>
            <a:r>
              <a:rPr lang="en-IN" sz="1000"/>
              <a:t>++;</a:t>
            </a:r>
          </a:p>
          <a:p>
            <a:pPr marL="0" indent="0">
              <a:lnSpc>
                <a:spcPct val="100000"/>
              </a:lnSpc>
              <a:spcBef>
                <a:spcPts val="0"/>
              </a:spcBef>
              <a:buNone/>
            </a:pPr>
            <a:r>
              <a:rPr lang="en-IN" sz="1000"/>
              <a:t>	  } while (at(</a:t>
            </a:r>
            <a:r>
              <a:rPr lang="en-IN" sz="1000" err="1"/>
              <a:t>str</a:t>
            </a:r>
            <a:r>
              <a:rPr lang="en-IN" sz="1000"/>
              <a:t>, </a:t>
            </a:r>
            <a:r>
              <a:rPr lang="en-IN" sz="1000" err="1"/>
              <a:t>pos</a:t>
            </a:r>
            <a:r>
              <a:rPr lang="en-IN" sz="1000"/>
              <a:t>) != </a:t>
            </a:r>
            <a:r>
              <a:rPr lang="en-IN" sz="1000" smtClean="0"/>
              <a:t>'*');</a:t>
            </a:r>
            <a:br>
              <a:rPr lang="en-IN" sz="1000" smtClean="0"/>
            </a:br>
            <a:r>
              <a:rPr lang="en-IN" sz="1000" b="1" i="1" smtClean="0"/>
              <a:t>… continued</a:t>
            </a:r>
            <a:endParaRPr lang="en-IN" sz="1000" b="1" i="1"/>
          </a:p>
          <a:p>
            <a:pPr marL="0" indent="0">
              <a:buNone/>
            </a:pPr>
            <a:r>
              <a:rPr lang="en-IN" sz="1000"/>
              <a:t>	 </a:t>
            </a:r>
          </a:p>
        </p:txBody>
      </p:sp>
      <p:sp>
        <p:nvSpPr>
          <p:cNvPr id="5" name="TextBox 4"/>
          <p:cNvSpPr txBox="1"/>
          <p:nvPr/>
        </p:nvSpPr>
        <p:spPr>
          <a:xfrm>
            <a:off x="5434884" y="924104"/>
            <a:ext cx="6336406" cy="5170646"/>
          </a:xfrm>
          <a:prstGeom prst="rect">
            <a:avLst/>
          </a:prstGeom>
          <a:noFill/>
        </p:spPr>
        <p:txBody>
          <a:bodyPr wrap="square" rtlCol="0">
            <a:spAutoFit/>
          </a:bodyPr>
          <a:lstStyle/>
          <a:p>
            <a:r>
              <a:rPr lang="en-IN" sz="1000" b="1" i="1" smtClean="0"/>
              <a:t>… continued</a:t>
            </a:r>
            <a:r>
              <a:rPr lang="en-IN" sz="1000"/>
              <a:t>	</a:t>
            </a:r>
            <a:r>
              <a:rPr lang="en-IN" sz="1000" smtClean="0"/>
              <a:t/>
            </a:r>
            <a:br>
              <a:rPr lang="en-IN" sz="1000" smtClean="0"/>
            </a:br>
            <a:r>
              <a:rPr lang="en-IN" sz="1000" smtClean="0"/>
              <a:t>                                </a:t>
            </a:r>
            <a:r>
              <a:rPr lang="en-IN" sz="1000"/>
              <a:t>if (at(</a:t>
            </a:r>
            <a:r>
              <a:rPr lang="en-IN" sz="1000" err="1"/>
              <a:t>str</a:t>
            </a:r>
            <a:r>
              <a:rPr lang="en-IN" sz="1000"/>
              <a:t>, </a:t>
            </a:r>
            <a:r>
              <a:rPr lang="en-IN" sz="1000" err="1"/>
              <a:t>pos</a:t>
            </a:r>
            <a:r>
              <a:rPr lang="en-IN" sz="1000"/>
              <a:t>) == '*')</a:t>
            </a:r>
          </a:p>
          <a:p>
            <a:r>
              <a:rPr lang="en-IN" sz="1000"/>
              <a:t>	  {</a:t>
            </a:r>
          </a:p>
          <a:p>
            <a:r>
              <a:rPr lang="en-IN" sz="1000"/>
              <a:t>		  </a:t>
            </a:r>
            <a:r>
              <a:rPr lang="en-IN" sz="1000" err="1"/>
              <a:t>pos</a:t>
            </a:r>
            <a:r>
              <a:rPr lang="en-IN" sz="1000"/>
              <a:t>++;</a:t>
            </a:r>
          </a:p>
          <a:p>
            <a:r>
              <a:rPr lang="en-IN" sz="1000"/>
              <a:t>		  //</a:t>
            </a:r>
            <a:r>
              <a:rPr lang="en-IN" sz="1000" err="1"/>
              <a:t>printf</a:t>
            </a:r>
            <a:r>
              <a:rPr lang="en-IN" sz="1000"/>
              <a:t>("comment new line %d\n", at(</a:t>
            </a:r>
            <a:r>
              <a:rPr lang="en-IN" sz="1000" err="1"/>
              <a:t>str</a:t>
            </a:r>
            <a:r>
              <a:rPr lang="en-IN" sz="1000"/>
              <a:t>, </a:t>
            </a:r>
            <a:r>
              <a:rPr lang="en-IN" sz="1000" err="1"/>
              <a:t>pos</a:t>
            </a:r>
            <a:r>
              <a:rPr lang="en-IN" sz="1000"/>
              <a:t>));</a:t>
            </a:r>
          </a:p>
          <a:p>
            <a:r>
              <a:rPr lang="en-IN" sz="1000"/>
              <a:t>		  if (at(</a:t>
            </a:r>
            <a:r>
              <a:rPr lang="en-IN" sz="1000" err="1"/>
              <a:t>str</a:t>
            </a:r>
            <a:r>
              <a:rPr lang="en-IN" sz="1000"/>
              <a:t>, </a:t>
            </a:r>
            <a:r>
              <a:rPr lang="en-IN" sz="1000" err="1"/>
              <a:t>pos</a:t>
            </a:r>
            <a:r>
              <a:rPr lang="en-IN" sz="1000"/>
              <a:t>) == '\n')</a:t>
            </a:r>
          </a:p>
          <a:p>
            <a:r>
              <a:rPr lang="en-IN" sz="1000"/>
              <a:t>		  {</a:t>
            </a:r>
          </a:p>
          <a:p>
            <a:r>
              <a:rPr lang="en-IN" sz="1000"/>
              <a:t>			  </a:t>
            </a:r>
            <a:r>
              <a:rPr lang="en-IN" sz="1000" err="1"/>
              <a:t>line_no</a:t>
            </a:r>
            <a:r>
              <a:rPr lang="en-IN" sz="1000"/>
              <a:t>++;</a:t>
            </a:r>
          </a:p>
          <a:p>
            <a:r>
              <a:rPr lang="en-IN" sz="1000"/>
              <a:t>			  </a:t>
            </a:r>
            <a:r>
              <a:rPr lang="en-IN" sz="1000" err="1"/>
              <a:t>pos</a:t>
            </a:r>
            <a:r>
              <a:rPr lang="en-IN" sz="1000"/>
              <a:t>++;</a:t>
            </a:r>
          </a:p>
          <a:p>
            <a:r>
              <a:rPr lang="en-IN" sz="1000"/>
              <a:t>			  </a:t>
            </a:r>
            <a:r>
              <a:rPr lang="en-IN" sz="1000" err="1"/>
              <a:t>goto</a:t>
            </a:r>
            <a:r>
              <a:rPr lang="en-IN" sz="1000"/>
              <a:t> COMMENTLOOP;</a:t>
            </a:r>
          </a:p>
          <a:p>
            <a:r>
              <a:rPr lang="en-IN" sz="1000"/>
              <a:t>		  }</a:t>
            </a:r>
          </a:p>
          <a:p>
            <a:r>
              <a:rPr lang="en-IN" sz="1000"/>
              <a:t>		  else if (at(</a:t>
            </a:r>
            <a:r>
              <a:rPr lang="en-IN" sz="1000" err="1"/>
              <a:t>str</a:t>
            </a:r>
            <a:r>
              <a:rPr lang="en-IN" sz="1000"/>
              <a:t>, </a:t>
            </a:r>
            <a:r>
              <a:rPr lang="en-IN" sz="1000" err="1"/>
              <a:t>pos</a:t>
            </a:r>
            <a:r>
              <a:rPr lang="en-IN" sz="1000"/>
              <a:t>) == '/')</a:t>
            </a:r>
          </a:p>
          <a:p>
            <a:r>
              <a:rPr lang="en-IN" sz="1000"/>
              <a:t>		  {</a:t>
            </a:r>
          </a:p>
          <a:p>
            <a:r>
              <a:rPr lang="en-IN" sz="1000"/>
              <a:t>			  //</a:t>
            </a:r>
            <a:r>
              <a:rPr lang="en-IN" sz="1000" err="1"/>
              <a:t>printf</a:t>
            </a:r>
            <a:r>
              <a:rPr lang="en-IN" sz="1000"/>
              <a:t>("comments ended! %c\n", at(</a:t>
            </a:r>
            <a:r>
              <a:rPr lang="en-IN" sz="1000" err="1"/>
              <a:t>str</a:t>
            </a:r>
            <a:r>
              <a:rPr lang="en-IN" sz="1000"/>
              <a:t>, </a:t>
            </a:r>
            <a:r>
              <a:rPr lang="en-IN" sz="1000" err="1"/>
              <a:t>pos</a:t>
            </a:r>
            <a:r>
              <a:rPr lang="en-IN" sz="1000"/>
              <a:t>));</a:t>
            </a:r>
          </a:p>
          <a:p>
            <a:r>
              <a:rPr lang="en-IN" sz="1000"/>
              <a:t>			  </a:t>
            </a:r>
            <a:r>
              <a:rPr lang="en-IN" sz="1000" err="1"/>
              <a:t>is_comment</a:t>
            </a:r>
            <a:r>
              <a:rPr lang="en-IN" sz="1000"/>
              <a:t> = false;</a:t>
            </a:r>
          </a:p>
          <a:p>
            <a:r>
              <a:rPr lang="en-IN" sz="1000"/>
              <a:t>			  </a:t>
            </a:r>
            <a:r>
              <a:rPr lang="en-IN" sz="1000" err="1"/>
              <a:t>pos</a:t>
            </a:r>
            <a:r>
              <a:rPr lang="en-IN" sz="1000"/>
              <a:t>++; // Comments have been completed, just ignore the comments(do nothing) and go to beginning of the code</a:t>
            </a:r>
          </a:p>
          <a:p>
            <a:r>
              <a:rPr lang="en-IN" sz="1000"/>
              <a:t>			  //</a:t>
            </a:r>
            <a:r>
              <a:rPr lang="en-IN" sz="1000" err="1"/>
              <a:t>printf</a:t>
            </a:r>
            <a:r>
              <a:rPr lang="en-IN" sz="1000"/>
              <a:t>("comments ended! %d\n", at(</a:t>
            </a:r>
            <a:r>
              <a:rPr lang="en-IN" sz="1000" err="1"/>
              <a:t>str</a:t>
            </a:r>
            <a:r>
              <a:rPr lang="en-IN" sz="1000"/>
              <a:t>, </a:t>
            </a:r>
            <a:r>
              <a:rPr lang="en-IN" sz="1000" err="1"/>
              <a:t>pos</a:t>
            </a:r>
            <a:r>
              <a:rPr lang="en-IN" sz="1000"/>
              <a:t>));</a:t>
            </a:r>
          </a:p>
          <a:p>
            <a:r>
              <a:rPr lang="en-IN" sz="1000"/>
              <a:t>			  </a:t>
            </a:r>
            <a:r>
              <a:rPr lang="en-IN" sz="1000" err="1"/>
              <a:t>goto</a:t>
            </a:r>
            <a:r>
              <a:rPr lang="en-IN" sz="1000"/>
              <a:t> START;</a:t>
            </a:r>
          </a:p>
          <a:p>
            <a:r>
              <a:rPr lang="en-IN" sz="1000"/>
              <a:t>		  }</a:t>
            </a:r>
          </a:p>
          <a:p>
            <a:r>
              <a:rPr lang="en-IN" sz="1000"/>
              <a:t>		  else</a:t>
            </a:r>
          </a:p>
          <a:p>
            <a:r>
              <a:rPr lang="en-IN" sz="1000"/>
              <a:t>		  {</a:t>
            </a:r>
          </a:p>
          <a:p>
            <a:r>
              <a:rPr lang="en-IN" sz="1000"/>
              <a:t>			  </a:t>
            </a:r>
            <a:r>
              <a:rPr lang="en-IN" sz="1000" err="1"/>
              <a:t>pos</a:t>
            </a:r>
            <a:r>
              <a:rPr lang="en-IN" sz="1000"/>
              <a:t>++;</a:t>
            </a:r>
          </a:p>
          <a:p>
            <a:r>
              <a:rPr lang="en-IN" sz="1000"/>
              <a:t>			  </a:t>
            </a:r>
            <a:r>
              <a:rPr lang="en-IN" sz="1000" err="1"/>
              <a:t>goto</a:t>
            </a:r>
            <a:r>
              <a:rPr lang="en-IN" sz="1000"/>
              <a:t> COMMENTLOOP;</a:t>
            </a:r>
          </a:p>
          <a:p>
            <a:r>
              <a:rPr lang="en-IN" sz="1000"/>
              <a:t>		  }</a:t>
            </a:r>
          </a:p>
          <a:p>
            <a:r>
              <a:rPr lang="en-IN" sz="1000"/>
              <a:t>	   }</a:t>
            </a:r>
          </a:p>
          <a:p>
            <a:r>
              <a:rPr lang="en-IN" sz="1000"/>
              <a:t>	    else if (at(</a:t>
            </a:r>
            <a:r>
              <a:rPr lang="en-IN" sz="1000" err="1"/>
              <a:t>str</a:t>
            </a:r>
            <a:r>
              <a:rPr lang="en-IN" sz="1000"/>
              <a:t>, </a:t>
            </a:r>
            <a:r>
              <a:rPr lang="en-IN" sz="1000" err="1"/>
              <a:t>pos</a:t>
            </a:r>
            <a:r>
              <a:rPr lang="en-IN" sz="1000"/>
              <a:t>) != '/')</a:t>
            </a:r>
          </a:p>
          <a:p>
            <a:r>
              <a:rPr lang="en-IN" sz="1000"/>
              <a:t>	   {</a:t>
            </a:r>
          </a:p>
          <a:p>
            <a:r>
              <a:rPr lang="en-IN" sz="1000"/>
              <a:t>		  </a:t>
            </a:r>
            <a:r>
              <a:rPr lang="en-IN" sz="1000" err="1"/>
              <a:t>goto</a:t>
            </a:r>
            <a:r>
              <a:rPr lang="en-IN" sz="1000"/>
              <a:t> COMMENTLOOP;</a:t>
            </a:r>
          </a:p>
          <a:p>
            <a:r>
              <a:rPr lang="en-IN" sz="1000"/>
              <a:t>	   }</a:t>
            </a:r>
          </a:p>
          <a:p>
            <a:endParaRPr lang="en-IN" sz="1000"/>
          </a:p>
          <a:p>
            <a:r>
              <a:rPr lang="en-IN" sz="1000"/>
              <a:t>}</a:t>
            </a:r>
          </a:p>
          <a:p>
            <a:endParaRPr lang="en-IN" sz="1000"/>
          </a:p>
        </p:txBody>
      </p:sp>
    </p:spTree>
    <p:extLst>
      <p:ext uri="{BB962C8B-B14F-4D97-AF65-F5344CB8AC3E}">
        <p14:creationId xmlns:p14="http://schemas.microsoft.com/office/powerpoint/2010/main" val="2476107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lstStyle/>
          <a:p>
            <a:r>
              <a:rPr lang="en-US" smtClean="0"/>
              <a:t>State Machine- </a:t>
            </a:r>
            <a:r>
              <a:rPr lang="en-US" smtClean="0"/>
              <a:t>2) Keyword </a:t>
            </a:r>
            <a:r>
              <a:rPr lang="en-US" smtClean="0"/>
              <a:t>section</a:t>
            </a:r>
            <a:endParaRPr lang="en-IN"/>
          </a:p>
        </p:txBody>
      </p:sp>
      <p:sp>
        <p:nvSpPr>
          <p:cNvPr id="3" name="Content Placeholder 2"/>
          <p:cNvSpPr>
            <a:spLocks noGrp="1"/>
          </p:cNvSpPr>
          <p:nvPr>
            <p:ph idx="1"/>
          </p:nvPr>
        </p:nvSpPr>
        <p:spPr>
          <a:xfrm>
            <a:off x="515155" y="1249250"/>
            <a:ext cx="10838645" cy="5177307"/>
          </a:xfrm>
        </p:spPr>
        <p:txBody>
          <a:bodyPr>
            <a:normAutofit/>
          </a:bodyPr>
          <a:lstStyle/>
          <a:p>
            <a:pPr marL="0" indent="0">
              <a:buNone/>
            </a:pPr>
            <a:r>
              <a:rPr lang="en-US" sz="2400" smtClean="0"/>
              <a:t>Keyword section is for the character handling from ‘a’ to ‘z’</a:t>
            </a:r>
            <a:br>
              <a:rPr lang="en-US" sz="2400" smtClean="0"/>
            </a:br>
            <a:r>
              <a:rPr lang="en-US" sz="2400" smtClean="0"/>
              <a:t>There is a label name “KEYWORD”, whenever we get ‘a’ to ‘z’ in </a:t>
            </a:r>
            <a:r>
              <a:rPr lang="en-US" sz="2400" err="1" smtClean="0"/>
              <a:t>someother</a:t>
            </a:r>
            <a:r>
              <a:rPr lang="en-US" sz="2400" smtClean="0"/>
              <a:t> part of the code then we will jump to label “KEYWORD”</a:t>
            </a:r>
          </a:p>
          <a:p>
            <a:pPr marL="0" indent="0">
              <a:buNone/>
            </a:pPr>
            <a:r>
              <a:rPr lang="en-US" sz="2400" smtClean="0"/>
              <a:t>We will run a loop to count the number of characters in the string</a:t>
            </a:r>
            <a:br>
              <a:rPr lang="en-US" sz="2400" smtClean="0"/>
            </a:br>
            <a:r>
              <a:rPr lang="en-US" sz="2400" smtClean="0"/>
              <a:t>if our string length is 1, we will assume it to be an Identifier and return immediately</a:t>
            </a:r>
            <a:br>
              <a:rPr lang="en-US" sz="2400" smtClean="0"/>
            </a:br>
            <a:r>
              <a:rPr lang="en-US" sz="2400" smtClean="0"/>
              <a:t>if our string length is greater than 1 we will check if it matches with some predefined keywords of C language such as “if”, “do” etc. as well as check the end of the string for error checking, suppose we have “</a:t>
            </a:r>
            <a:r>
              <a:rPr lang="en-US" sz="2400" err="1" smtClean="0"/>
              <a:t>int</a:t>
            </a:r>
            <a:r>
              <a:rPr lang="en-US" sz="2400" smtClean="0"/>
              <a:t>)” this can be valid as function declaration can end with ‘)’ or “hello (”, this can be function definition or declaration </a:t>
            </a:r>
            <a:br>
              <a:rPr lang="en-US" sz="2400" smtClean="0"/>
            </a:br>
            <a:r>
              <a:rPr lang="en-US" sz="2400" smtClean="0"/>
              <a:t>“hello@” is an error scenario </a:t>
            </a:r>
          </a:p>
          <a:p>
            <a:pPr marL="0" indent="0">
              <a:buNone/>
            </a:pPr>
            <a:r>
              <a:rPr lang="en-US" sz="2400" smtClean="0"/>
              <a:t>If our string is not a keyword we will jump to IDENTIFIER section</a:t>
            </a:r>
          </a:p>
          <a:p>
            <a:pPr marL="0" indent="0">
              <a:buNone/>
            </a:pPr>
            <a:r>
              <a:rPr lang="en-US" sz="2400" smtClean="0"/>
              <a:t>Invalid/error scenario occurs for @, # , $ and string which is not enclosed</a:t>
            </a:r>
            <a:endParaRPr lang="en-IN" sz="2400"/>
          </a:p>
        </p:txBody>
      </p:sp>
    </p:spTree>
    <p:extLst>
      <p:ext uri="{BB962C8B-B14F-4D97-AF65-F5344CB8AC3E}">
        <p14:creationId xmlns:p14="http://schemas.microsoft.com/office/powerpoint/2010/main" val="102674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49" y="223595"/>
            <a:ext cx="10515600" cy="987020"/>
          </a:xfrm>
        </p:spPr>
        <p:txBody>
          <a:bodyPr/>
          <a:lstStyle/>
          <a:p>
            <a:r>
              <a:rPr lang="en-US"/>
              <a:t>State Machine- </a:t>
            </a:r>
            <a:r>
              <a:rPr lang="en-US" smtClean="0"/>
              <a:t>2) Keyword </a:t>
            </a:r>
            <a:r>
              <a:rPr lang="en-US"/>
              <a:t>section</a:t>
            </a:r>
            <a:endParaRPr lang="en-IN"/>
          </a:p>
        </p:txBody>
      </p:sp>
      <p:pic>
        <p:nvPicPr>
          <p:cNvPr id="7" name="Picture 6"/>
          <p:cNvPicPr>
            <a:picLocks noChangeAspect="1"/>
          </p:cNvPicPr>
          <p:nvPr/>
        </p:nvPicPr>
        <p:blipFill>
          <a:blip r:embed="rId2"/>
          <a:stretch>
            <a:fillRect/>
          </a:stretch>
        </p:blipFill>
        <p:spPr>
          <a:xfrm>
            <a:off x="1228454" y="1081825"/>
            <a:ext cx="7416188" cy="5578784"/>
          </a:xfrm>
          <a:prstGeom prst="rect">
            <a:avLst/>
          </a:prstGeom>
        </p:spPr>
      </p:pic>
    </p:spTree>
    <p:extLst>
      <p:ext uri="{BB962C8B-B14F-4D97-AF65-F5344CB8AC3E}">
        <p14:creationId xmlns:p14="http://schemas.microsoft.com/office/powerpoint/2010/main" val="414850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 Machine – 3) Identifier section</a:t>
            </a:r>
            <a:endParaRPr lang="en-IN"/>
          </a:p>
        </p:txBody>
      </p:sp>
      <p:sp>
        <p:nvSpPr>
          <p:cNvPr id="3" name="Content Placeholder 2"/>
          <p:cNvSpPr>
            <a:spLocks noGrp="1"/>
          </p:cNvSpPr>
          <p:nvPr>
            <p:ph idx="1"/>
          </p:nvPr>
        </p:nvSpPr>
        <p:spPr/>
        <p:txBody>
          <a:bodyPr/>
          <a:lstStyle/>
          <a:p>
            <a:pPr marL="0" indent="0">
              <a:buNone/>
            </a:pPr>
            <a:r>
              <a:rPr lang="en-US" sz="2400" smtClean="0"/>
              <a:t>IDENTIFIER label is used to identify whether the string is an identifier or not</a:t>
            </a:r>
            <a:br>
              <a:rPr lang="en-US" sz="2400" smtClean="0"/>
            </a:br>
            <a:r>
              <a:rPr lang="en-US" sz="2400" smtClean="0"/>
              <a:t>we have limitation of 512 characters for an identifier</a:t>
            </a:r>
            <a:br>
              <a:rPr lang="en-US" sz="2400" smtClean="0"/>
            </a:br>
            <a:r>
              <a:rPr lang="en-US" sz="2400" smtClean="0"/>
              <a:t>we have taken 2 variables as start_pos and last_pos to read the identifier</a:t>
            </a:r>
            <a:br>
              <a:rPr lang="en-US" sz="2400" smtClean="0"/>
            </a:br>
            <a:r>
              <a:rPr lang="en-US" sz="2400" smtClean="0"/>
              <a:t>we are running a while loop for alphanumeric characters and checking the first character is digit or not, which is illegal, the loops help in setting the last position variable(last_pos)</a:t>
            </a:r>
            <a:br>
              <a:rPr lang="en-US" sz="2400" smtClean="0"/>
            </a:br>
            <a:r>
              <a:rPr lang="en-US" sz="2400" smtClean="0"/>
              <a:t>after the while loop we have to check for the size of identifier, it should be smaller than 512</a:t>
            </a:r>
            <a:br>
              <a:rPr lang="en-US" sz="2400" smtClean="0"/>
            </a:br>
            <a:r>
              <a:rPr lang="en-US" sz="2400" smtClean="0"/>
              <a:t>the final check is for the last character after the identifier, we need to check whether the last character is a valid terminating character like spaces, semicolon, operators etc. </a:t>
            </a:r>
          </a:p>
          <a:p>
            <a:pPr marL="0" indent="0">
              <a:buNone/>
            </a:pPr>
            <a:endParaRPr lang="en-IN"/>
          </a:p>
        </p:txBody>
      </p:sp>
    </p:spTree>
    <p:extLst>
      <p:ext uri="{BB962C8B-B14F-4D97-AF65-F5344CB8AC3E}">
        <p14:creationId xmlns:p14="http://schemas.microsoft.com/office/powerpoint/2010/main" val="84921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609"/>
            <a:ext cx="10515600" cy="1325563"/>
          </a:xfrm>
        </p:spPr>
        <p:txBody>
          <a:bodyPr/>
          <a:lstStyle/>
          <a:p>
            <a:r>
              <a:rPr lang="en-US"/>
              <a:t>State Machine – 3) </a:t>
            </a:r>
            <a:r>
              <a:rPr lang="en-US"/>
              <a:t>Identifier </a:t>
            </a:r>
            <a:r>
              <a:rPr lang="en-US" smtClean="0"/>
              <a:t>section</a:t>
            </a:r>
            <a:br>
              <a:rPr lang="en-US" smtClean="0"/>
            </a:br>
            <a:r>
              <a:rPr lang="en-US" smtClean="0"/>
              <a:t>                         </a:t>
            </a:r>
            <a:r>
              <a:rPr lang="en-US" sz="3600" smtClean="0"/>
              <a:t>state diagram </a:t>
            </a:r>
            <a:endParaRPr lang="en-IN" sz="3600"/>
          </a:p>
        </p:txBody>
      </p:sp>
      <p:pic>
        <p:nvPicPr>
          <p:cNvPr id="4" name="Content Placeholder 3"/>
          <p:cNvPicPr>
            <a:picLocks noGrp="1" noChangeAspect="1"/>
          </p:cNvPicPr>
          <p:nvPr>
            <p:ph idx="1"/>
          </p:nvPr>
        </p:nvPicPr>
        <p:blipFill>
          <a:blip r:embed="rId2"/>
          <a:stretch>
            <a:fillRect/>
          </a:stretch>
        </p:blipFill>
        <p:spPr>
          <a:xfrm>
            <a:off x="3863661" y="1526503"/>
            <a:ext cx="3122469" cy="4970888"/>
          </a:xfrm>
          <a:prstGeom prst="rect">
            <a:avLst/>
          </a:prstGeom>
        </p:spPr>
      </p:pic>
    </p:spTree>
    <p:extLst>
      <p:ext uri="{BB962C8B-B14F-4D97-AF65-F5344CB8AC3E}">
        <p14:creationId xmlns:p14="http://schemas.microsoft.com/office/powerpoint/2010/main" val="327173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a:t>
            </a:r>
            <a:r>
              <a:rPr lang="en-US" err="1" smtClean="0"/>
              <a:t>lexer</a:t>
            </a:r>
            <a:r>
              <a:rPr lang="en-US" smtClean="0"/>
              <a:t> is needed?</a:t>
            </a:r>
            <a:endParaRPr lang="en-IN"/>
          </a:p>
        </p:txBody>
      </p:sp>
      <p:sp>
        <p:nvSpPr>
          <p:cNvPr id="3" name="Content Placeholder 2"/>
          <p:cNvSpPr>
            <a:spLocks noGrp="1"/>
          </p:cNvSpPr>
          <p:nvPr>
            <p:ph idx="1"/>
          </p:nvPr>
        </p:nvSpPr>
        <p:spPr/>
        <p:txBody>
          <a:bodyPr/>
          <a:lstStyle/>
          <a:p>
            <a:pPr marL="0" indent="0">
              <a:buNone/>
            </a:pPr>
            <a:r>
              <a:rPr lang="en-US" err="1" smtClean="0"/>
              <a:t>Lexer</a:t>
            </a:r>
            <a:r>
              <a:rPr lang="en-US" smtClean="0"/>
              <a:t> is needed for tracking the strings inside the compiler, but problem arises is that these strings cannot be fetched directly for our purpose inside a parser, it can be done but programming will become very complex and maintenance of the code will be very hectic</a:t>
            </a:r>
            <a:br>
              <a:rPr lang="en-US" smtClean="0"/>
            </a:br>
            <a:r>
              <a:rPr lang="en-US" smtClean="0"/>
              <a:t/>
            </a:r>
            <a:br>
              <a:rPr lang="en-US" smtClean="0"/>
            </a:br>
            <a:r>
              <a:rPr lang="en-US" err="1" smtClean="0"/>
              <a:t>Lexer</a:t>
            </a:r>
            <a:r>
              <a:rPr lang="en-US" smtClean="0"/>
              <a:t> converts your string into an integer based token reducing your memory </a:t>
            </a:r>
            <a:r>
              <a:rPr lang="en-US" err="1" smtClean="0"/>
              <a:t>consumption.These</a:t>
            </a:r>
            <a:r>
              <a:rPr lang="en-US" smtClean="0"/>
              <a:t> tokens can be used till code generation layer.</a:t>
            </a:r>
            <a:endParaRPr lang="en-IN"/>
          </a:p>
        </p:txBody>
      </p:sp>
    </p:spTree>
    <p:extLst>
      <p:ext uri="{BB962C8B-B14F-4D97-AF65-F5344CB8AC3E}">
        <p14:creationId xmlns:p14="http://schemas.microsoft.com/office/powerpoint/2010/main" val="427173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Architecture</a:t>
            </a:r>
            <a:endParaRPr lang="en-IN"/>
          </a:p>
        </p:txBody>
      </p:sp>
      <p:sp>
        <p:nvSpPr>
          <p:cNvPr id="3" name="Content Placeholder 2"/>
          <p:cNvSpPr>
            <a:spLocks noGrp="1"/>
          </p:cNvSpPr>
          <p:nvPr>
            <p:ph idx="1"/>
          </p:nvPr>
        </p:nvSpPr>
        <p:spPr/>
        <p:txBody>
          <a:bodyPr>
            <a:normAutofit/>
          </a:bodyPr>
          <a:lstStyle/>
          <a:p>
            <a:pPr marL="0" indent="0">
              <a:buNone/>
            </a:pPr>
            <a:r>
              <a:rPr lang="en-US" sz="1800" smtClean="0"/>
              <a:t>We have our own string, tape(file reading) library for working with C++ style library for C. these libraries are more aesthetic, more verbose, crash-free and easy to fix. These libraries always use dynamic memory and continuously reallocates memory for being crash-free.</a:t>
            </a:r>
            <a:br>
              <a:rPr lang="en-US" sz="1800" smtClean="0"/>
            </a:br>
            <a:r>
              <a:rPr lang="en-US" sz="1800" smtClean="0"/>
              <a:t/>
            </a:r>
            <a:br>
              <a:rPr lang="en-US" sz="1800" smtClean="0"/>
            </a:br>
            <a:r>
              <a:rPr lang="en-US" sz="1800" smtClean="0"/>
              <a:t>We have rigidly designed the syntax to be compatible for C89 standard.</a:t>
            </a:r>
            <a:br>
              <a:rPr lang="en-US" sz="1800" smtClean="0"/>
            </a:br>
            <a:r>
              <a:rPr lang="en-US" sz="1800" smtClean="0"/>
              <a:t/>
            </a:r>
            <a:br>
              <a:rPr lang="en-US" sz="1800" smtClean="0"/>
            </a:br>
            <a:r>
              <a:rPr lang="en-US" sz="1800" smtClean="0"/>
              <a:t>We are fetching each token by it’s position in the file</a:t>
            </a:r>
            <a:br>
              <a:rPr lang="en-US" sz="1800" smtClean="0"/>
            </a:br>
            <a:r>
              <a:rPr lang="en-US" sz="1800" smtClean="0"/>
              <a:t/>
            </a:r>
            <a:br>
              <a:rPr lang="en-US" sz="1800" smtClean="0"/>
            </a:br>
            <a:r>
              <a:rPr lang="en-US" sz="1800" err="1" smtClean="0"/>
              <a:t>tape_t.h</a:t>
            </a:r>
            <a:r>
              <a:rPr lang="en-US" sz="1800" smtClean="0"/>
              <a:t> will provide the file content as single string, this is an example of hello world program</a:t>
            </a:r>
            <a:br>
              <a:rPr lang="en-US" sz="1800" smtClean="0"/>
            </a:br>
            <a:r>
              <a:rPr lang="en-US" sz="1800" smtClean="0"/>
              <a:t/>
            </a:r>
            <a:br>
              <a:rPr lang="en-US" sz="1800" smtClean="0"/>
            </a:br>
            <a:r>
              <a:rPr lang="en-US" sz="1800" smtClean="0"/>
              <a:t>#include &lt;</a:t>
            </a:r>
            <a:r>
              <a:rPr lang="en-US" sz="1800" err="1" smtClean="0"/>
              <a:t>stdio.h</a:t>
            </a:r>
            <a:r>
              <a:rPr lang="en-US" sz="1800" smtClean="0"/>
              <a:t>&gt;\</a:t>
            </a:r>
            <a:r>
              <a:rPr lang="en-US" sz="1800" err="1" smtClean="0"/>
              <a:t>n#include</a:t>
            </a:r>
            <a:r>
              <a:rPr lang="en-US" sz="1800" smtClean="0"/>
              <a:t>&lt;</a:t>
            </a:r>
            <a:r>
              <a:rPr lang="en-US" sz="1800" err="1" smtClean="0"/>
              <a:t>stdlib.h</a:t>
            </a:r>
            <a:r>
              <a:rPr lang="en-US" sz="1800" smtClean="0"/>
              <a:t>&gt;\</a:t>
            </a:r>
            <a:r>
              <a:rPr lang="en-US" sz="1800" err="1" smtClean="0"/>
              <a:t>nvoid</a:t>
            </a:r>
            <a:r>
              <a:rPr lang="en-US" sz="1800" smtClean="0"/>
              <a:t> main()\n{\</a:t>
            </a:r>
            <a:r>
              <a:rPr lang="en-US" sz="1800" err="1" smtClean="0"/>
              <a:t>nprintf</a:t>
            </a:r>
            <a:r>
              <a:rPr lang="en-US" sz="1800" smtClean="0"/>
              <a:t>(“hello world!”);\n}\</a:t>
            </a:r>
            <a:r>
              <a:rPr lang="en-US" sz="1800" err="1" smtClean="0"/>
              <a:t>nEOF</a:t>
            </a:r>
            <a:endParaRPr lang="en-IN" sz="1800"/>
          </a:p>
        </p:txBody>
      </p:sp>
    </p:spTree>
    <p:extLst>
      <p:ext uri="{BB962C8B-B14F-4D97-AF65-F5344CB8AC3E}">
        <p14:creationId xmlns:p14="http://schemas.microsoft.com/office/powerpoint/2010/main" val="2169413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Architecture</a:t>
            </a:r>
            <a:endParaRPr lang="en-IN"/>
          </a:p>
        </p:txBody>
      </p:sp>
      <p:sp>
        <p:nvSpPr>
          <p:cNvPr id="3" name="Content Placeholder 2"/>
          <p:cNvSpPr>
            <a:spLocks noGrp="1"/>
          </p:cNvSpPr>
          <p:nvPr>
            <p:ph idx="1"/>
          </p:nvPr>
        </p:nvSpPr>
        <p:spPr/>
        <p:txBody>
          <a:bodyPr>
            <a:normAutofit/>
          </a:bodyPr>
          <a:lstStyle/>
          <a:p>
            <a:pPr marL="0" indent="0">
              <a:buNone/>
            </a:pPr>
            <a:r>
              <a:rPr lang="nn-NO" sz="1400" smtClean="0"/>
              <a:t>As given below you can see we are getting the string by position, and we reading the token until we encounter an EOF </a:t>
            </a:r>
          </a:p>
          <a:p>
            <a:pPr marL="0" indent="0">
              <a:buNone/>
            </a:pPr>
            <a:r>
              <a:rPr lang="nn-NO" sz="1400" smtClean="0"/>
              <a:t>The variable i itself tells the position inside the file and gets updated by </a:t>
            </a:r>
            <a:r>
              <a:rPr lang="en-US" sz="1400" err="1" smtClean="0"/>
              <a:t>getTokenByPos</a:t>
            </a:r>
            <a:r>
              <a:rPr lang="en-US" sz="1400" smtClean="0"/>
              <a:t>() function</a:t>
            </a:r>
            <a:endParaRPr lang="nn-NO" sz="1400"/>
          </a:p>
          <a:p>
            <a:pPr marL="0" indent="0">
              <a:buNone/>
            </a:pPr>
            <a:r>
              <a:rPr lang="nn-NO" sz="1400" smtClean="0"/>
              <a:t>for </a:t>
            </a:r>
            <a:r>
              <a:rPr lang="nn-NO" sz="1400"/>
              <a:t>(i = 0; t != EOF;)</a:t>
            </a:r>
          </a:p>
          <a:p>
            <a:pPr marL="0" indent="0">
              <a:buNone/>
            </a:pPr>
            <a:r>
              <a:rPr lang="en-IN" sz="1400"/>
              <a:t>{</a:t>
            </a:r>
          </a:p>
          <a:p>
            <a:pPr marL="0" indent="0">
              <a:buNone/>
            </a:pPr>
            <a:r>
              <a:rPr lang="en-US" sz="1400" smtClean="0"/>
              <a:t>  </a:t>
            </a:r>
            <a:r>
              <a:rPr lang="en-US" sz="1400" err="1" smtClean="0"/>
              <a:t>printf</a:t>
            </a:r>
            <a:r>
              <a:rPr lang="en-US" sz="1400"/>
              <a:t>("Returned token is:%d\n", t = </a:t>
            </a:r>
            <a:r>
              <a:rPr lang="en-US" sz="1400" err="1"/>
              <a:t>getTokenByPos</a:t>
            </a:r>
            <a:r>
              <a:rPr lang="en-US" sz="1400"/>
              <a:t>(</a:t>
            </a:r>
            <a:r>
              <a:rPr lang="en-US" sz="1400" err="1"/>
              <a:t>str</a:t>
            </a:r>
            <a:r>
              <a:rPr lang="en-US" sz="1400"/>
              <a:t>, &amp;</a:t>
            </a:r>
            <a:r>
              <a:rPr lang="en-US" sz="1400" err="1"/>
              <a:t>i</a:t>
            </a:r>
            <a:r>
              <a:rPr lang="en-US" sz="1400"/>
              <a:t>, meta));</a:t>
            </a:r>
          </a:p>
          <a:p>
            <a:pPr marL="0" indent="0">
              <a:buNone/>
            </a:pPr>
            <a:r>
              <a:rPr lang="en-IN" sz="1400" smtClean="0"/>
              <a:t>  </a:t>
            </a:r>
            <a:r>
              <a:rPr lang="en-IN" sz="1400" err="1" smtClean="0"/>
              <a:t>debug_lex</a:t>
            </a:r>
            <a:r>
              <a:rPr lang="en-IN" sz="1400" smtClean="0"/>
              <a:t>(t</a:t>
            </a:r>
            <a:r>
              <a:rPr lang="en-IN" sz="1400"/>
              <a:t>);</a:t>
            </a:r>
          </a:p>
          <a:p>
            <a:pPr marL="0" indent="0">
              <a:buNone/>
            </a:pPr>
            <a:r>
              <a:rPr lang="en-IN" sz="1400"/>
              <a:t>}</a:t>
            </a:r>
          </a:p>
        </p:txBody>
      </p:sp>
    </p:spTree>
    <p:extLst>
      <p:ext uri="{BB962C8B-B14F-4D97-AF65-F5344CB8AC3E}">
        <p14:creationId xmlns:p14="http://schemas.microsoft.com/office/powerpoint/2010/main" val="129487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Starting of the program</a:t>
            </a:r>
            <a:endParaRPr lang="en-IN"/>
          </a:p>
        </p:txBody>
      </p:sp>
      <p:sp>
        <p:nvSpPr>
          <p:cNvPr id="3" name="Content Placeholder 2"/>
          <p:cNvSpPr>
            <a:spLocks noGrp="1"/>
          </p:cNvSpPr>
          <p:nvPr>
            <p:ph idx="1"/>
          </p:nvPr>
        </p:nvSpPr>
        <p:spPr>
          <a:xfrm>
            <a:off x="631065" y="1571223"/>
            <a:ext cx="10722735" cy="4309526"/>
          </a:xfrm>
        </p:spPr>
        <p:txBody>
          <a:bodyPr>
            <a:normAutofit/>
          </a:bodyPr>
          <a:lstStyle/>
          <a:p>
            <a:pPr marL="0" indent="0">
              <a:lnSpc>
                <a:spcPct val="100000"/>
              </a:lnSpc>
              <a:spcBef>
                <a:spcPts val="0"/>
              </a:spcBef>
              <a:buNone/>
            </a:pPr>
            <a:r>
              <a:rPr lang="sv-SE" sz="1600" smtClean="0"/>
              <a:t>We have choose to fetch the Token by position as, we can again fetch the same token using the same position in the file so it is resuable as much as possible, if any issue occurs then it may also tell us where the problem is occurring the file using position value</a:t>
            </a:r>
            <a:br>
              <a:rPr lang="sv-SE" sz="1600" smtClean="0"/>
            </a:br>
            <a:r>
              <a:rPr lang="sv-SE" sz="1600" smtClean="0"/>
              <a:t/>
            </a:r>
            <a:br>
              <a:rPr lang="sv-SE" sz="1600" smtClean="0"/>
            </a:br>
            <a:r>
              <a:rPr lang="sv-SE" sz="1600" smtClean="0"/>
              <a:t>int </a:t>
            </a:r>
            <a:r>
              <a:rPr lang="sv-SE" sz="1600"/>
              <a:t>getTokenByPos(string_t str, int *k, string_t metadata)</a:t>
            </a:r>
          </a:p>
          <a:p>
            <a:pPr marL="0" indent="0">
              <a:lnSpc>
                <a:spcPct val="100000"/>
              </a:lnSpc>
              <a:spcBef>
                <a:spcPts val="0"/>
              </a:spcBef>
              <a:buNone/>
            </a:pPr>
            <a:r>
              <a:rPr lang="en-IN" sz="1600"/>
              <a:t>{</a:t>
            </a:r>
          </a:p>
          <a:p>
            <a:pPr marL="0" indent="0">
              <a:lnSpc>
                <a:spcPct val="100000"/>
              </a:lnSpc>
              <a:spcBef>
                <a:spcPts val="0"/>
              </a:spcBef>
              <a:buNone/>
            </a:pPr>
            <a:r>
              <a:rPr lang="en-IN" sz="1600" smtClean="0"/>
              <a:t>   static </a:t>
            </a:r>
            <a:r>
              <a:rPr lang="en-IN" sz="1600" err="1"/>
              <a:t>int</a:t>
            </a:r>
            <a:r>
              <a:rPr lang="en-IN" sz="1600"/>
              <a:t> </a:t>
            </a:r>
            <a:r>
              <a:rPr lang="en-IN" sz="1600" err="1"/>
              <a:t>line_no</a:t>
            </a:r>
            <a:r>
              <a:rPr lang="en-IN" sz="1600"/>
              <a:t> = 0;</a:t>
            </a:r>
          </a:p>
          <a:p>
            <a:pPr marL="0" indent="0">
              <a:lnSpc>
                <a:spcPct val="100000"/>
              </a:lnSpc>
              <a:spcBef>
                <a:spcPts val="0"/>
              </a:spcBef>
              <a:buNone/>
            </a:pPr>
            <a:r>
              <a:rPr lang="en-IN" sz="1600" smtClean="0"/>
              <a:t>   </a:t>
            </a:r>
            <a:r>
              <a:rPr lang="en-IN" sz="1600" err="1" smtClean="0"/>
              <a:t>int</a:t>
            </a:r>
            <a:r>
              <a:rPr lang="en-IN" sz="1600" smtClean="0"/>
              <a:t> </a:t>
            </a:r>
            <a:r>
              <a:rPr lang="en-IN" sz="1600" err="1"/>
              <a:t>pos</a:t>
            </a:r>
            <a:r>
              <a:rPr lang="en-IN" sz="1600"/>
              <a:t> = *k;</a:t>
            </a:r>
          </a:p>
          <a:p>
            <a:pPr marL="0" indent="0">
              <a:lnSpc>
                <a:spcPct val="100000"/>
              </a:lnSpc>
              <a:spcBef>
                <a:spcPts val="0"/>
              </a:spcBef>
              <a:buNone/>
            </a:pPr>
            <a:r>
              <a:rPr lang="en-IN" sz="1600" smtClean="0"/>
              <a:t>   static </a:t>
            </a:r>
            <a:r>
              <a:rPr lang="en-IN" sz="1600"/>
              <a:t>bool </a:t>
            </a:r>
            <a:r>
              <a:rPr lang="en-IN" sz="1600" err="1"/>
              <a:t>is_enclosed</a:t>
            </a:r>
            <a:r>
              <a:rPr lang="en-IN" sz="1600"/>
              <a:t> = false;</a:t>
            </a:r>
          </a:p>
          <a:p>
            <a:pPr marL="0" indent="0">
              <a:lnSpc>
                <a:spcPct val="100000"/>
              </a:lnSpc>
              <a:spcBef>
                <a:spcPts val="0"/>
              </a:spcBef>
              <a:buNone/>
            </a:pPr>
            <a:r>
              <a:rPr lang="en-IN" sz="1600" smtClean="0"/>
              <a:t>   static </a:t>
            </a:r>
            <a:r>
              <a:rPr lang="en-IN" sz="1600"/>
              <a:t>bool </a:t>
            </a:r>
            <a:r>
              <a:rPr lang="en-IN" sz="1600" err="1"/>
              <a:t>is_comment</a:t>
            </a:r>
            <a:r>
              <a:rPr lang="en-IN" sz="1600"/>
              <a:t> = false;</a:t>
            </a:r>
          </a:p>
          <a:p>
            <a:pPr marL="0" indent="0">
              <a:lnSpc>
                <a:spcPct val="100000"/>
              </a:lnSpc>
              <a:spcBef>
                <a:spcPts val="0"/>
              </a:spcBef>
              <a:buNone/>
            </a:pPr>
            <a:r>
              <a:rPr lang="en-IN" sz="1600" smtClean="0"/>
              <a:t>   static </a:t>
            </a:r>
            <a:r>
              <a:rPr lang="en-IN" sz="1600"/>
              <a:t>bool </a:t>
            </a:r>
            <a:r>
              <a:rPr lang="en-IN" sz="1600" err="1"/>
              <a:t>is_block</a:t>
            </a:r>
            <a:r>
              <a:rPr lang="en-IN" sz="1600"/>
              <a:t> = false;</a:t>
            </a:r>
          </a:p>
          <a:p>
            <a:pPr marL="0" indent="0">
              <a:lnSpc>
                <a:spcPct val="100000"/>
              </a:lnSpc>
              <a:spcBef>
                <a:spcPts val="0"/>
              </a:spcBef>
              <a:buNone/>
            </a:pPr>
            <a:r>
              <a:rPr lang="en-US" sz="1600" smtClean="0"/>
              <a:t>   </a:t>
            </a:r>
            <a:r>
              <a:rPr lang="en-US" sz="1600" err="1" smtClean="0"/>
              <a:t>int</a:t>
            </a:r>
            <a:r>
              <a:rPr lang="en-US" sz="1600" smtClean="0"/>
              <a:t> </a:t>
            </a:r>
            <a:r>
              <a:rPr lang="en-US" sz="1600" err="1"/>
              <a:t>start_pos</a:t>
            </a:r>
            <a:r>
              <a:rPr lang="en-US" sz="1600"/>
              <a:t> = 0, </a:t>
            </a:r>
            <a:r>
              <a:rPr lang="en-US" sz="1600" err="1"/>
              <a:t>last_pos</a:t>
            </a:r>
            <a:r>
              <a:rPr lang="en-US" sz="1600"/>
              <a:t> = 0;</a:t>
            </a:r>
          </a:p>
          <a:p>
            <a:pPr marL="0" indent="0">
              <a:lnSpc>
                <a:spcPct val="100000"/>
              </a:lnSpc>
              <a:spcBef>
                <a:spcPts val="0"/>
              </a:spcBef>
              <a:buNone/>
            </a:pPr>
            <a:r>
              <a:rPr lang="en-IN" sz="1600" smtClean="0"/>
              <a:t>   </a:t>
            </a:r>
            <a:r>
              <a:rPr lang="en-IN" sz="1600" err="1" smtClean="0"/>
              <a:t>int</a:t>
            </a:r>
            <a:r>
              <a:rPr lang="en-IN" sz="1600" smtClean="0"/>
              <a:t> </a:t>
            </a:r>
            <a:r>
              <a:rPr lang="en-IN" sz="1600" err="1"/>
              <a:t>start_str_pos</a:t>
            </a:r>
            <a:r>
              <a:rPr lang="en-IN" sz="1600"/>
              <a:t> = 0</a:t>
            </a:r>
            <a:r>
              <a:rPr lang="en-IN" sz="1600" smtClean="0"/>
              <a:t>;</a:t>
            </a:r>
            <a:endParaRPr lang="en-IN" sz="1600"/>
          </a:p>
          <a:p>
            <a:pPr marL="0" indent="0">
              <a:lnSpc>
                <a:spcPct val="100000"/>
              </a:lnSpc>
              <a:spcBef>
                <a:spcPts val="0"/>
              </a:spcBef>
              <a:buNone/>
            </a:pPr>
            <a:r>
              <a:rPr lang="en-US" sz="1600"/>
              <a:t>START: // starting point of the code</a:t>
            </a:r>
            <a:endParaRPr lang="en-IN" sz="1600"/>
          </a:p>
        </p:txBody>
      </p:sp>
    </p:spTree>
    <p:extLst>
      <p:ext uri="{BB962C8B-B14F-4D97-AF65-F5344CB8AC3E}">
        <p14:creationId xmlns:p14="http://schemas.microsoft.com/office/powerpoint/2010/main" val="184747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3" y="287851"/>
            <a:ext cx="10515600" cy="1325563"/>
          </a:xfrm>
        </p:spPr>
        <p:txBody>
          <a:bodyPr/>
          <a:lstStyle/>
          <a:p>
            <a:r>
              <a:rPr lang="en-US" smtClean="0"/>
              <a:t>Preprocessor ignoring</a:t>
            </a:r>
            <a:endParaRPr lang="en-IN"/>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IN" sz="1400" err="1" smtClean="0"/>
              <a:t>Is_prep</a:t>
            </a:r>
            <a:r>
              <a:rPr lang="en-IN" sz="1400" smtClean="0"/>
              <a:t>() checks whether your first character is ‘#’ or not , if it’s ‘#’ then it ignores the entire line</a:t>
            </a:r>
            <a:br>
              <a:rPr lang="en-IN" sz="1400" smtClean="0"/>
            </a:br>
            <a:r>
              <a:rPr lang="en-IN" sz="1400" smtClean="0"/>
              <a:t/>
            </a:r>
            <a:br>
              <a:rPr lang="en-IN" sz="1400" smtClean="0"/>
            </a:br>
            <a:r>
              <a:rPr lang="en-IN" sz="1400" smtClean="0"/>
              <a:t>#</a:t>
            </a:r>
            <a:r>
              <a:rPr lang="en-IN" sz="1400" err="1"/>
              <a:t>ifdef</a:t>
            </a:r>
            <a:r>
              <a:rPr lang="en-IN" sz="1400"/>
              <a:t> NO_PREPROCESSOR</a:t>
            </a:r>
          </a:p>
          <a:p>
            <a:pPr marL="0" indent="0">
              <a:lnSpc>
                <a:spcPct val="100000"/>
              </a:lnSpc>
              <a:spcBef>
                <a:spcPts val="0"/>
              </a:spcBef>
              <a:buNone/>
            </a:pPr>
            <a:r>
              <a:rPr lang="en-IN" sz="1400" smtClean="0"/>
              <a:t>   </a:t>
            </a:r>
            <a:r>
              <a:rPr lang="en-IN" sz="1400" err="1" smtClean="0"/>
              <a:t>skip_spaces</a:t>
            </a:r>
            <a:r>
              <a:rPr lang="en-IN" sz="1400" smtClean="0"/>
              <a:t>(</a:t>
            </a:r>
            <a:r>
              <a:rPr lang="en-IN" sz="1400" err="1" smtClean="0"/>
              <a:t>str</a:t>
            </a:r>
            <a:r>
              <a:rPr lang="en-IN" sz="1400"/>
              <a:t>, &amp;</a:t>
            </a:r>
            <a:r>
              <a:rPr lang="en-IN" sz="1400" err="1"/>
              <a:t>pos</a:t>
            </a:r>
            <a:r>
              <a:rPr lang="en-IN" sz="1400"/>
              <a:t>);</a:t>
            </a:r>
          </a:p>
          <a:p>
            <a:pPr marL="0" indent="0">
              <a:lnSpc>
                <a:spcPct val="100000"/>
              </a:lnSpc>
              <a:spcBef>
                <a:spcPts val="0"/>
              </a:spcBef>
              <a:buNone/>
            </a:pPr>
            <a:r>
              <a:rPr lang="en-IN" sz="1400" smtClean="0"/>
              <a:t>   </a:t>
            </a:r>
            <a:r>
              <a:rPr lang="en-IN" sz="1400" err="1" smtClean="0"/>
              <a:t>is_prep</a:t>
            </a:r>
            <a:r>
              <a:rPr lang="en-IN" sz="1400" smtClean="0"/>
              <a:t>(</a:t>
            </a:r>
            <a:r>
              <a:rPr lang="en-IN" sz="1400" err="1" smtClean="0"/>
              <a:t>pos</a:t>
            </a:r>
            <a:r>
              <a:rPr lang="en-IN" sz="1400"/>
              <a:t>);</a:t>
            </a:r>
          </a:p>
          <a:p>
            <a:pPr marL="0" indent="0">
              <a:lnSpc>
                <a:spcPct val="100000"/>
              </a:lnSpc>
              <a:spcBef>
                <a:spcPts val="0"/>
              </a:spcBef>
              <a:buNone/>
            </a:pPr>
            <a:r>
              <a:rPr lang="en-IN" sz="1400"/>
              <a:t>#</a:t>
            </a:r>
            <a:r>
              <a:rPr lang="en-IN" sz="1400" err="1"/>
              <a:t>endif</a:t>
            </a:r>
            <a:endParaRPr lang="en-IN" sz="1400"/>
          </a:p>
        </p:txBody>
      </p:sp>
    </p:spTree>
    <p:extLst>
      <p:ext uri="{BB962C8B-B14F-4D97-AF65-F5344CB8AC3E}">
        <p14:creationId xmlns:p14="http://schemas.microsoft.com/office/powerpoint/2010/main" val="309270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line/whitespaces at beginning of a file</a:t>
            </a:r>
            <a:endParaRPr lang="en-IN"/>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IN" sz="1400"/>
              <a:t>if (at(</a:t>
            </a:r>
            <a:r>
              <a:rPr lang="en-IN" sz="1400" err="1"/>
              <a:t>str</a:t>
            </a:r>
            <a:r>
              <a:rPr lang="en-IN" sz="1400"/>
              <a:t>, </a:t>
            </a:r>
            <a:r>
              <a:rPr lang="en-IN" sz="1400" err="1"/>
              <a:t>pos</a:t>
            </a:r>
            <a:r>
              <a:rPr lang="en-IN" sz="1400"/>
              <a:t>) == '\n')</a:t>
            </a:r>
          </a:p>
          <a:p>
            <a:pPr marL="0" indent="0">
              <a:lnSpc>
                <a:spcPct val="100000"/>
              </a:lnSpc>
              <a:spcBef>
                <a:spcPts val="0"/>
              </a:spcBef>
              <a:buNone/>
            </a:pPr>
            <a:r>
              <a:rPr lang="en-IN" sz="1400"/>
              <a:t>{</a:t>
            </a:r>
          </a:p>
          <a:p>
            <a:pPr marL="0" indent="0">
              <a:lnSpc>
                <a:spcPct val="100000"/>
              </a:lnSpc>
              <a:spcBef>
                <a:spcPts val="0"/>
              </a:spcBef>
              <a:buNone/>
            </a:pPr>
            <a:r>
              <a:rPr lang="en-US" sz="1400" smtClean="0"/>
              <a:t>   //   </a:t>
            </a:r>
            <a:r>
              <a:rPr lang="en-US" sz="1400" err="1"/>
              <a:t>printf</a:t>
            </a:r>
            <a:r>
              <a:rPr lang="en-US" sz="1400"/>
              <a:t>("%d %d %d\n", </a:t>
            </a:r>
            <a:r>
              <a:rPr lang="en-US" sz="1400" err="1"/>
              <a:t>pos</a:t>
            </a:r>
            <a:r>
              <a:rPr lang="en-US" sz="1400"/>
              <a:t>, </a:t>
            </a:r>
            <a:r>
              <a:rPr lang="en-US" sz="1400" err="1"/>
              <a:t>line_no,str_line</a:t>
            </a:r>
            <a:r>
              <a:rPr lang="en-US" sz="1400"/>
              <a:t>[</a:t>
            </a:r>
            <a:r>
              <a:rPr lang="en-US" sz="1400" err="1"/>
              <a:t>line_no</a:t>
            </a:r>
            <a:r>
              <a:rPr lang="en-US" sz="1400"/>
              <a:t>].at(</a:t>
            </a:r>
            <a:r>
              <a:rPr lang="en-US" sz="1400" err="1"/>
              <a:t>pos</a:t>
            </a:r>
            <a:r>
              <a:rPr lang="en-US" sz="1400"/>
              <a:t>));</a:t>
            </a:r>
          </a:p>
          <a:p>
            <a:pPr marL="0" indent="0">
              <a:lnSpc>
                <a:spcPct val="100000"/>
              </a:lnSpc>
              <a:spcBef>
                <a:spcPts val="0"/>
              </a:spcBef>
              <a:buNone/>
            </a:pPr>
            <a:r>
              <a:rPr lang="en-IN" sz="1400" smtClean="0"/>
              <a:t>        </a:t>
            </a:r>
            <a:r>
              <a:rPr lang="en-IN" sz="1400" err="1" smtClean="0"/>
              <a:t>printf</a:t>
            </a:r>
            <a:r>
              <a:rPr lang="en-IN" sz="1400"/>
              <a:t>("New Line\n");</a:t>
            </a:r>
          </a:p>
          <a:p>
            <a:pPr marL="0" indent="0">
              <a:lnSpc>
                <a:spcPct val="100000"/>
              </a:lnSpc>
              <a:spcBef>
                <a:spcPts val="0"/>
              </a:spcBef>
              <a:buNone/>
            </a:pPr>
            <a:r>
              <a:rPr lang="en-US" sz="1400" smtClean="0"/>
              <a:t>   //  </a:t>
            </a:r>
            <a:r>
              <a:rPr lang="en-US" sz="1400" err="1"/>
              <a:t>cout</a:t>
            </a:r>
            <a:r>
              <a:rPr lang="en-US" sz="1400"/>
              <a:t> &lt;&lt; </a:t>
            </a:r>
            <a:r>
              <a:rPr lang="en-US" sz="1400" err="1"/>
              <a:t>str_line</a:t>
            </a:r>
            <a:r>
              <a:rPr lang="en-US" sz="1400"/>
              <a:t>[</a:t>
            </a:r>
            <a:r>
              <a:rPr lang="en-US" sz="1400" err="1"/>
              <a:t>line_no</a:t>
            </a:r>
            <a:r>
              <a:rPr lang="en-US" sz="1400"/>
              <a:t>] &lt;&lt; " " &lt;&lt; CHAR_AT(</a:t>
            </a:r>
            <a:r>
              <a:rPr lang="en-US" sz="1400" err="1"/>
              <a:t>pos</a:t>
            </a:r>
            <a:r>
              <a:rPr lang="en-US" sz="1400"/>
              <a:t>, </a:t>
            </a:r>
            <a:r>
              <a:rPr lang="en-US" sz="1400" err="1"/>
              <a:t>line_no</a:t>
            </a:r>
            <a:r>
              <a:rPr lang="en-US" sz="1400"/>
              <a:t>) &lt;&lt; </a:t>
            </a:r>
            <a:r>
              <a:rPr lang="en-US" sz="1400" err="1"/>
              <a:t>endl</a:t>
            </a:r>
            <a:r>
              <a:rPr lang="en-US" sz="1400"/>
              <a:t>;</a:t>
            </a:r>
          </a:p>
          <a:p>
            <a:pPr marL="0" indent="0">
              <a:lnSpc>
                <a:spcPct val="100000"/>
              </a:lnSpc>
              <a:spcBef>
                <a:spcPts val="0"/>
              </a:spcBef>
              <a:buNone/>
            </a:pPr>
            <a:r>
              <a:rPr lang="en-IN" sz="1400" smtClean="0"/>
              <a:t>        </a:t>
            </a:r>
            <a:r>
              <a:rPr lang="en-IN" sz="1400" err="1" smtClean="0"/>
              <a:t>line_no</a:t>
            </a:r>
            <a:r>
              <a:rPr lang="en-IN" sz="1400"/>
              <a:t>++;</a:t>
            </a:r>
          </a:p>
          <a:p>
            <a:pPr marL="0" indent="0">
              <a:lnSpc>
                <a:spcPct val="100000"/>
              </a:lnSpc>
              <a:spcBef>
                <a:spcPts val="0"/>
              </a:spcBef>
              <a:buNone/>
            </a:pPr>
            <a:r>
              <a:rPr lang="en-IN" sz="1400" smtClean="0"/>
              <a:t>        </a:t>
            </a:r>
            <a:r>
              <a:rPr lang="en-IN" sz="1400" err="1" smtClean="0"/>
              <a:t>pos</a:t>
            </a:r>
            <a:r>
              <a:rPr lang="en-IN" sz="1400"/>
              <a:t>++;</a:t>
            </a:r>
          </a:p>
          <a:p>
            <a:pPr marL="0" indent="0">
              <a:lnSpc>
                <a:spcPct val="100000"/>
              </a:lnSpc>
              <a:spcBef>
                <a:spcPts val="0"/>
              </a:spcBef>
              <a:buNone/>
            </a:pPr>
            <a:r>
              <a:rPr lang="en-IN" sz="1400" smtClean="0"/>
              <a:t>}</a:t>
            </a:r>
            <a:br>
              <a:rPr lang="en-IN" sz="1400" smtClean="0"/>
            </a:br>
            <a:r>
              <a:rPr lang="en-IN" sz="1400" smtClean="0"/>
              <a:t/>
            </a:r>
            <a:br>
              <a:rPr lang="en-IN" sz="1400" smtClean="0"/>
            </a:br>
            <a:r>
              <a:rPr lang="en-US" sz="1400"/>
              <a:t>while (at(</a:t>
            </a:r>
            <a:r>
              <a:rPr lang="en-US" sz="1400" err="1"/>
              <a:t>str</a:t>
            </a:r>
            <a:r>
              <a:rPr lang="en-US" sz="1400"/>
              <a:t>, </a:t>
            </a:r>
            <a:r>
              <a:rPr lang="en-US" sz="1400" err="1"/>
              <a:t>pos</a:t>
            </a:r>
            <a:r>
              <a:rPr lang="en-US" sz="1400"/>
              <a:t>) == ' ' || at(</a:t>
            </a:r>
            <a:r>
              <a:rPr lang="en-US" sz="1400" err="1"/>
              <a:t>str</a:t>
            </a:r>
            <a:r>
              <a:rPr lang="en-US" sz="1400"/>
              <a:t>, </a:t>
            </a:r>
            <a:r>
              <a:rPr lang="en-US" sz="1400" err="1"/>
              <a:t>pos</a:t>
            </a:r>
            <a:r>
              <a:rPr lang="en-US" sz="1400"/>
              <a:t>) == '\t' || at(</a:t>
            </a:r>
            <a:r>
              <a:rPr lang="en-US" sz="1400" err="1"/>
              <a:t>str</a:t>
            </a:r>
            <a:r>
              <a:rPr lang="en-US" sz="1400"/>
              <a:t>, </a:t>
            </a:r>
            <a:r>
              <a:rPr lang="en-US" sz="1400" err="1"/>
              <a:t>pos</a:t>
            </a:r>
            <a:r>
              <a:rPr lang="en-US" sz="1400"/>
              <a:t>) == '\v') // Ignore all </a:t>
            </a:r>
            <a:r>
              <a:rPr lang="en-US" sz="1400" smtClean="0"/>
              <a:t>whitespaces</a:t>
            </a:r>
          </a:p>
          <a:p>
            <a:pPr marL="0" indent="0">
              <a:lnSpc>
                <a:spcPct val="100000"/>
              </a:lnSpc>
              <a:spcBef>
                <a:spcPts val="0"/>
              </a:spcBef>
              <a:buNone/>
            </a:pPr>
            <a:r>
              <a:rPr lang="en-IN" sz="1400" smtClean="0"/>
              <a:t>   </a:t>
            </a:r>
            <a:r>
              <a:rPr lang="en-IN" sz="1400" err="1" smtClean="0"/>
              <a:t>pos</a:t>
            </a:r>
            <a:r>
              <a:rPr lang="en-IN" sz="1400" smtClean="0"/>
              <a:t>++;</a:t>
            </a:r>
            <a:endParaRPr lang="en-IN" sz="1400"/>
          </a:p>
        </p:txBody>
      </p:sp>
    </p:spTree>
    <p:extLst>
      <p:ext uri="{BB962C8B-B14F-4D97-AF65-F5344CB8AC3E}">
        <p14:creationId xmlns:p14="http://schemas.microsoft.com/office/powerpoint/2010/main" val="373239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Comment handling</a:t>
            </a:r>
            <a:endParaRPr lang="en-IN"/>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IN" sz="1400"/>
              <a:t>if (</a:t>
            </a:r>
            <a:r>
              <a:rPr lang="en-IN" sz="1400" err="1"/>
              <a:t>is_comment</a:t>
            </a:r>
            <a:r>
              <a:rPr lang="en-IN" sz="1400"/>
              <a:t> == true)</a:t>
            </a:r>
          </a:p>
          <a:p>
            <a:pPr marL="0" indent="0">
              <a:lnSpc>
                <a:spcPct val="100000"/>
              </a:lnSpc>
              <a:spcBef>
                <a:spcPts val="0"/>
              </a:spcBef>
              <a:buNone/>
            </a:pPr>
            <a:r>
              <a:rPr lang="en-IN" sz="1400"/>
              <a:t>{</a:t>
            </a:r>
          </a:p>
          <a:p>
            <a:pPr marL="0" indent="0">
              <a:lnSpc>
                <a:spcPct val="100000"/>
              </a:lnSpc>
              <a:spcBef>
                <a:spcPts val="0"/>
              </a:spcBef>
              <a:buNone/>
            </a:pPr>
            <a:r>
              <a:rPr lang="da-DK" sz="1400" smtClean="0"/>
              <a:t>     while </a:t>
            </a:r>
            <a:r>
              <a:rPr lang="da-DK" sz="1400"/>
              <a:t>(at(str, pos) != '*' &amp;&amp; at(str, pos+1) != '/')</a:t>
            </a:r>
          </a:p>
          <a:p>
            <a:pPr marL="0" indent="0">
              <a:lnSpc>
                <a:spcPct val="100000"/>
              </a:lnSpc>
              <a:spcBef>
                <a:spcPts val="0"/>
              </a:spcBef>
              <a:buNone/>
            </a:pPr>
            <a:r>
              <a:rPr lang="en-IN" sz="1400" smtClean="0"/>
              <a:t>       </a:t>
            </a:r>
            <a:r>
              <a:rPr lang="en-IN" sz="1400" err="1" smtClean="0"/>
              <a:t>pos</a:t>
            </a:r>
            <a:r>
              <a:rPr lang="en-IN" sz="1400"/>
              <a:t>++;</a:t>
            </a:r>
          </a:p>
          <a:p>
            <a:pPr marL="0" indent="0">
              <a:lnSpc>
                <a:spcPct val="100000"/>
              </a:lnSpc>
              <a:spcBef>
                <a:spcPts val="0"/>
              </a:spcBef>
              <a:buNone/>
            </a:pPr>
            <a:r>
              <a:rPr lang="da-DK" sz="1400" smtClean="0"/>
              <a:t>    if </a:t>
            </a:r>
            <a:r>
              <a:rPr lang="da-DK" sz="1400"/>
              <a:t>(at(str, pos) == '*' &amp;&amp; at(str, pos + 1) == '/')</a:t>
            </a:r>
          </a:p>
          <a:p>
            <a:pPr marL="0" indent="0">
              <a:lnSpc>
                <a:spcPct val="100000"/>
              </a:lnSpc>
              <a:spcBef>
                <a:spcPts val="0"/>
              </a:spcBef>
              <a:buNone/>
            </a:pPr>
            <a:r>
              <a:rPr lang="en-IN" sz="1400" smtClean="0"/>
              <a:t>    {</a:t>
            </a:r>
            <a:endParaRPr lang="en-IN" sz="1400"/>
          </a:p>
          <a:p>
            <a:pPr marL="0" indent="0">
              <a:lnSpc>
                <a:spcPct val="100000"/>
              </a:lnSpc>
              <a:spcBef>
                <a:spcPts val="0"/>
              </a:spcBef>
              <a:buNone/>
            </a:pPr>
            <a:r>
              <a:rPr lang="en-IN" sz="1400" smtClean="0"/>
              <a:t>        </a:t>
            </a:r>
            <a:r>
              <a:rPr lang="en-IN" sz="1400" err="1" smtClean="0"/>
              <a:t>pos</a:t>
            </a:r>
            <a:r>
              <a:rPr lang="en-IN" sz="1400" smtClean="0"/>
              <a:t> </a:t>
            </a:r>
            <a:r>
              <a:rPr lang="en-IN" sz="1400"/>
              <a:t>+= 2;</a:t>
            </a:r>
          </a:p>
          <a:p>
            <a:pPr marL="0" indent="0">
              <a:lnSpc>
                <a:spcPct val="100000"/>
              </a:lnSpc>
              <a:spcBef>
                <a:spcPts val="0"/>
              </a:spcBef>
              <a:buNone/>
            </a:pPr>
            <a:r>
              <a:rPr lang="en-IN" sz="1400" smtClean="0"/>
              <a:t>        </a:t>
            </a:r>
            <a:r>
              <a:rPr lang="en-IN" sz="1400" err="1" smtClean="0"/>
              <a:t>is_comment</a:t>
            </a:r>
            <a:r>
              <a:rPr lang="en-IN" sz="1400" smtClean="0"/>
              <a:t> </a:t>
            </a:r>
            <a:r>
              <a:rPr lang="en-IN" sz="1400"/>
              <a:t>= false;</a:t>
            </a:r>
          </a:p>
          <a:p>
            <a:pPr marL="0" indent="0">
              <a:lnSpc>
                <a:spcPct val="100000"/>
              </a:lnSpc>
              <a:spcBef>
                <a:spcPts val="0"/>
              </a:spcBef>
              <a:buNone/>
            </a:pPr>
            <a:r>
              <a:rPr lang="en-IN" sz="1400" smtClean="0"/>
              <a:t>        </a:t>
            </a:r>
            <a:r>
              <a:rPr lang="en-IN" sz="1400" err="1" smtClean="0"/>
              <a:t>goto</a:t>
            </a:r>
            <a:r>
              <a:rPr lang="en-IN" sz="1400" smtClean="0"/>
              <a:t> </a:t>
            </a:r>
            <a:r>
              <a:rPr lang="en-IN" sz="1400"/>
              <a:t>START;</a:t>
            </a:r>
          </a:p>
          <a:p>
            <a:pPr marL="0" indent="0">
              <a:lnSpc>
                <a:spcPct val="100000"/>
              </a:lnSpc>
              <a:spcBef>
                <a:spcPts val="0"/>
              </a:spcBef>
              <a:buNone/>
            </a:pPr>
            <a:r>
              <a:rPr lang="en-IN" sz="1400" smtClean="0"/>
              <a:t>    }</a:t>
            </a:r>
            <a:endParaRPr lang="en-IN" sz="1400"/>
          </a:p>
          <a:p>
            <a:pPr marL="0" indent="0">
              <a:lnSpc>
                <a:spcPct val="100000"/>
              </a:lnSpc>
              <a:spcBef>
                <a:spcPts val="0"/>
              </a:spcBef>
              <a:buNone/>
            </a:pPr>
            <a:r>
              <a:rPr lang="en-IN" sz="1400"/>
              <a:t>}</a:t>
            </a:r>
          </a:p>
        </p:txBody>
      </p:sp>
    </p:spTree>
    <p:extLst>
      <p:ext uri="{BB962C8B-B14F-4D97-AF65-F5344CB8AC3E}">
        <p14:creationId xmlns:p14="http://schemas.microsoft.com/office/powerpoint/2010/main" val="95285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of Tokens </a:t>
            </a:r>
            <a:endParaRPr lang="en-IN"/>
          </a:p>
        </p:txBody>
      </p:sp>
      <p:sp>
        <p:nvSpPr>
          <p:cNvPr id="3" name="Content Placeholder 2"/>
          <p:cNvSpPr>
            <a:spLocks noGrp="1"/>
          </p:cNvSpPr>
          <p:nvPr>
            <p:ph idx="1"/>
          </p:nvPr>
        </p:nvSpPr>
        <p:spPr/>
        <p:txBody>
          <a:bodyPr>
            <a:normAutofit/>
          </a:bodyPr>
          <a:lstStyle/>
          <a:p>
            <a:pPr marL="0" indent="0">
              <a:buNone/>
            </a:pPr>
            <a:r>
              <a:rPr lang="en-US" sz="1800" smtClean="0"/>
              <a:t>People always confuse tokens with expressions, statements or blocks</a:t>
            </a:r>
            <a:br>
              <a:rPr lang="en-US" sz="1800" smtClean="0"/>
            </a:br>
            <a:r>
              <a:rPr lang="en-US" sz="1800" smtClean="0"/>
              <a:t>1) a single character token can also exists like { ,}, ; , “ , &gt; etc.</a:t>
            </a:r>
            <a:br>
              <a:rPr lang="en-US" sz="1800" smtClean="0"/>
            </a:br>
            <a:r>
              <a:rPr lang="en-US" sz="1800" smtClean="0"/>
              <a:t>2) keywords or identifier is also a token</a:t>
            </a:r>
            <a:br>
              <a:rPr lang="en-US" sz="1800" smtClean="0"/>
            </a:br>
            <a:r>
              <a:rPr lang="en-US" sz="1800" smtClean="0"/>
              <a:t>3) Integer constant or floating point constant or string pool or character constant is also a token</a:t>
            </a:r>
          </a:p>
          <a:p>
            <a:pPr marL="0" indent="0">
              <a:buNone/>
            </a:pPr>
            <a:endParaRPr lang="en-US" sz="1800"/>
          </a:p>
          <a:p>
            <a:pPr marL="0" indent="0">
              <a:buNone/>
            </a:pPr>
            <a:r>
              <a:rPr lang="en-US" sz="1800" smtClean="0"/>
              <a:t>What are the things that are not token ?</a:t>
            </a:r>
            <a:br>
              <a:rPr lang="en-US" sz="1800" smtClean="0"/>
            </a:br>
            <a:r>
              <a:rPr lang="en-US" sz="1800" smtClean="0"/>
              <a:t>1) a * b = c; (in this expression a*b is not a token but it is combination of tokens)</a:t>
            </a:r>
            <a:br>
              <a:rPr lang="en-US" sz="1800" smtClean="0"/>
            </a:br>
            <a:r>
              <a:rPr lang="en-US" sz="1800" smtClean="0"/>
              <a:t>2) /*  hello */, comments are also not tokens</a:t>
            </a:r>
            <a:br>
              <a:rPr lang="en-US" sz="1800" smtClean="0"/>
            </a:br>
            <a:r>
              <a:rPr lang="en-US" sz="1800" smtClean="0"/>
              <a:t>3) @ is not a token as it is invalid character</a:t>
            </a:r>
            <a:br>
              <a:rPr lang="en-US" sz="1800" smtClean="0"/>
            </a:br>
            <a:r>
              <a:rPr lang="en-US" sz="1800" smtClean="0"/>
              <a:t>4) for(</a:t>
            </a:r>
            <a:r>
              <a:rPr lang="en-US" sz="1800" err="1" smtClean="0"/>
              <a:t>i</a:t>
            </a:r>
            <a:r>
              <a:rPr lang="en-US" sz="1800" smtClean="0"/>
              <a:t>=0; </a:t>
            </a:r>
            <a:r>
              <a:rPr lang="en-US" sz="1800" err="1" smtClean="0"/>
              <a:t>i</a:t>
            </a:r>
            <a:r>
              <a:rPr lang="en-US" sz="1800" smtClean="0"/>
              <a:t>; </a:t>
            </a:r>
            <a:r>
              <a:rPr lang="en-US" sz="1800" err="1" smtClean="0"/>
              <a:t>i</a:t>
            </a:r>
            <a:r>
              <a:rPr lang="en-US" sz="1800" smtClean="0"/>
              <a:t>++) , this is a for loop statement it is not a single token, </a:t>
            </a:r>
            <a:br>
              <a:rPr lang="en-US" sz="1800" smtClean="0"/>
            </a:br>
            <a:r>
              <a:rPr lang="en-US" sz="1800" smtClean="0"/>
              <a:t>it is combination of tokens like ID ‘(‘ ID ’=‘ ‘0’ ‘;’ ID ‘;’ ID’++’ ‘)’</a:t>
            </a:r>
            <a:br>
              <a:rPr lang="en-US" sz="1800" smtClean="0"/>
            </a:br>
            <a:r>
              <a:rPr lang="en-US" sz="1800" smtClean="0"/>
              <a:t> </a:t>
            </a:r>
            <a:endParaRPr lang="en-IN" sz="1800"/>
          </a:p>
        </p:txBody>
      </p:sp>
    </p:spTree>
    <p:extLst>
      <p:ext uri="{BB962C8B-B14F-4D97-AF65-F5344CB8AC3E}">
        <p14:creationId xmlns:p14="http://schemas.microsoft.com/office/powerpoint/2010/main" val="466115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TotalTime>
  <Words>518</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DELex</vt:lpstr>
      <vt:lpstr>Why lexer is needed?</vt:lpstr>
      <vt:lpstr>Architecture</vt:lpstr>
      <vt:lpstr>Architecture</vt:lpstr>
      <vt:lpstr>Starting of the program</vt:lpstr>
      <vt:lpstr>Preprocessor ignoring</vt:lpstr>
      <vt:lpstr>New line/whitespaces at beginning of a file</vt:lpstr>
      <vt:lpstr>Comment handling</vt:lpstr>
      <vt:lpstr>List of Tokens </vt:lpstr>
      <vt:lpstr>State Machine part</vt:lpstr>
      <vt:lpstr>State Machine part –  1) Single or 2 character – single char handling</vt:lpstr>
      <vt:lpstr>State Machine part 1) Single or 2 character- constant literals</vt:lpstr>
      <vt:lpstr>State Machine part  1) Single or 2 character- operators</vt:lpstr>
      <vt:lpstr>COMMENTLOOP label</vt:lpstr>
      <vt:lpstr>COMMENT LOOP</vt:lpstr>
      <vt:lpstr>State Machine- 2) Keyword section</vt:lpstr>
      <vt:lpstr>State Machine- 2) Keyword section</vt:lpstr>
      <vt:lpstr>State Machine – 3) Identifier section</vt:lpstr>
      <vt:lpstr>State Machine – 3) Identifier section                          state diagram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Lexer in C</dc:title>
  <dc:creator>DAIPAYAN BHOWAL</dc:creator>
  <cp:lastModifiedBy>DAIPAYAN BHOWAL</cp:lastModifiedBy>
  <cp:revision>75</cp:revision>
  <dcterms:created xsi:type="dcterms:W3CDTF">2023-12-05T13:53:15Z</dcterms:created>
  <dcterms:modified xsi:type="dcterms:W3CDTF">2025-01-12T18:30:21Z</dcterms:modified>
</cp:coreProperties>
</file>