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57" r:id="rId5"/>
    <p:sldId id="264" r:id="rId6"/>
    <p:sldId id="258" r:id="rId7"/>
    <p:sldId id="259" r:id="rId8"/>
    <p:sldId id="260" r:id="rId9"/>
    <p:sldId id="261" r:id="rId10"/>
    <p:sldId id="271" r:id="rId11"/>
    <p:sldId id="265" r:id="rId12"/>
    <p:sldId id="266" r:id="rId13"/>
    <p:sldId id="267" r:id="rId14"/>
    <p:sldId id="268" r:id="rId15"/>
    <p:sldId id="269" r:id="rId16"/>
    <p:sldId id="270" r:id="rId17"/>
    <p:sldId id="272" r:id="rId18"/>
    <p:sldId id="273" r:id="rId19"/>
    <p:sldId id="274" r:id="rId20"/>
    <p:sldId id="277" r:id="rId21"/>
    <p:sldId id="275" r:id="rId22"/>
    <p:sldId id="276"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EDC826-34E4-4AD9-9547-F3EC1EA30215}"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246061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EDC826-34E4-4AD9-9547-F3EC1EA30215}"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37842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EDC826-34E4-4AD9-9547-F3EC1EA30215}"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203134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EDC826-34E4-4AD9-9547-F3EC1EA30215}"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360389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DC826-34E4-4AD9-9547-F3EC1EA30215}"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260262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EDC826-34E4-4AD9-9547-F3EC1EA30215}"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335208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EDC826-34E4-4AD9-9547-F3EC1EA30215}"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246952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EDC826-34E4-4AD9-9547-F3EC1EA30215}"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138340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DC826-34E4-4AD9-9547-F3EC1EA30215}"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363969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DC826-34E4-4AD9-9547-F3EC1EA30215}"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164455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DC826-34E4-4AD9-9547-F3EC1EA30215}"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9FB03-6622-4D55-8770-0ABE2A7B5164}" type="slidenum">
              <a:rPr lang="en-IN" smtClean="0"/>
              <a:t>‹#›</a:t>
            </a:fld>
            <a:endParaRPr lang="en-IN"/>
          </a:p>
        </p:txBody>
      </p:sp>
    </p:spTree>
    <p:extLst>
      <p:ext uri="{BB962C8B-B14F-4D97-AF65-F5344CB8AC3E}">
        <p14:creationId xmlns:p14="http://schemas.microsoft.com/office/powerpoint/2010/main" val="400565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DC826-34E4-4AD9-9547-F3EC1EA30215}" type="datetimeFigureOut">
              <a:rPr lang="en-IN" smtClean="0"/>
              <a:t>12-01-2023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9FB03-6622-4D55-8770-0ABE2A7B5164}" type="slidenum">
              <a:rPr lang="en-IN" smtClean="0"/>
              <a:t>‹#›</a:t>
            </a:fld>
            <a:endParaRPr lang="en-IN"/>
          </a:p>
        </p:txBody>
      </p:sp>
    </p:spTree>
    <p:extLst>
      <p:ext uri="{BB962C8B-B14F-4D97-AF65-F5344CB8AC3E}">
        <p14:creationId xmlns:p14="http://schemas.microsoft.com/office/powerpoint/2010/main" val="2788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Expression evaluation using Priority Linked list</a:t>
            </a:r>
            <a:endParaRPr lang="en-IN" dirty="0"/>
          </a:p>
        </p:txBody>
      </p:sp>
      <p:sp>
        <p:nvSpPr>
          <p:cNvPr id="3" name="Subtitle 2"/>
          <p:cNvSpPr>
            <a:spLocks noGrp="1"/>
          </p:cNvSpPr>
          <p:nvPr>
            <p:ph type="subTitle" idx="1"/>
          </p:nvPr>
        </p:nvSpPr>
        <p:spPr/>
        <p:txBody>
          <a:bodyPr/>
          <a:lstStyle/>
          <a:p>
            <a:r>
              <a:rPr lang="en-US" dirty="0" smtClean="0"/>
              <a:t>Expression resolution</a:t>
            </a:r>
            <a:br>
              <a:rPr lang="en-US" dirty="0" smtClean="0"/>
            </a:br>
            <a:r>
              <a:rPr lang="en-US" dirty="0" smtClean="0"/>
              <a:t>by Daipayan</a:t>
            </a:r>
            <a:endParaRPr lang="en-IN" dirty="0"/>
          </a:p>
        </p:txBody>
      </p:sp>
    </p:spTree>
    <p:extLst>
      <p:ext uri="{BB962C8B-B14F-4D97-AF65-F5344CB8AC3E}">
        <p14:creationId xmlns:p14="http://schemas.microsoft.com/office/powerpoint/2010/main" val="1552856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procedure(reduce)</a:t>
            </a:r>
            <a:endParaRPr lang="en-IN" dirty="0"/>
          </a:p>
        </p:txBody>
      </p:sp>
      <p:pic>
        <p:nvPicPr>
          <p:cNvPr id="4" name="Content Placeholder 3"/>
          <p:cNvPicPr>
            <a:picLocks noGrp="1" noChangeAspect="1"/>
          </p:cNvPicPr>
          <p:nvPr>
            <p:ph idx="1"/>
          </p:nvPr>
        </p:nvPicPr>
        <p:blipFill>
          <a:blip r:embed="rId2"/>
          <a:stretch>
            <a:fillRect/>
          </a:stretch>
        </p:blipFill>
        <p:spPr>
          <a:xfrm>
            <a:off x="1809682" y="2385330"/>
            <a:ext cx="7877175" cy="2562225"/>
          </a:xfrm>
          <a:prstGeom prst="rect">
            <a:avLst/>
          </a:prstGeom>
        </p:spPr>
      </p:pic>
    </p:spTree>
    <p:extLst>
      <p:ext uri="{BB962C8B-B14F-4D97-AF65-F5344CB8AC3E}">
        <p14:creationId xmlns:p14="http://schemas.microsoft.com/office/powerpoint/2010/main" val="20433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365125"/>
            <a:ext cx="10998557" cy="1325563"/>
          </a:xfrm>
        </p:spPr>
        <p:txBody>
          <a:bodyPr/>
          <a:lstStyle/>
          <a:p>
            <a:r>
              <a:rPr lang="en-US" dirty="0"/>
              <a:t>Stepwise Evaluation </a:t>
            </a:r>
            <a:r>
              <a:rPr lang="en-US" dirty="0" smtClean="0"/>
              <a:t>of Double </a:t>
            </a:r>
            <a:r>
              <a:rPr lang="en-US" dirty="0"/>
              <a:t>Linked </a:t>
            </a:r>
            <a:r>
              <a:rPr lang="en-US" dirty="0" smtClean="0"/>
              <a:t>List with braces</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t>Braces won’t be inserted inside the linked list, instead we will alter the priority using the formula, if no braces then priority will be based on operator table.</a:t>
            </a:r>
            <a:endParaRPr lang="en-IN" sz="2000" dirty="0"/>
          </a:p>
        </p:txBody>
      </p:sp>
      <p:pic>
        <p:nvPicPr>
          <p:cNvPr id="4" name="Picture 3"/>
          <p:cNvPicPr>
            <a:picLocks noChangeAspect="1"/>
          </p:cNvPicPr>
          <p:nvPr/>
        </p:nvPicPr>
        <p:blipFill>
          <a:blip r:embed="rId2"/>
          <a:stretch>
            <a:fillRect/>
          </a:stretch>
        </p:blipFill>
        <p:spPr>
          <a:xfrm>
            <a:off x="257175" y="3470390"/>
            <a:ext cx="11677650" cy="514350"/>
          </a:xfrm>
          <a:prstGeom prst="rect">
            <a:avLst/>
          </a:prstGeom>
        </p:spPr>
      </p:pic>
      <p:pic>
        <p:nvPicPr>
          <p:cNvPr id="5" name="Picture 4"/>
          <p:cNvPicPr>
            <a:picLocks noChangeAspect="1"/>
          </p:cNvPicPr>
          <p:nvPr/>
        </p:nvPicPr>
        <p:blipFill>
          <a:blip r:embed="rId3"/>
          <a:stretch>
            <a:fillRect/>
          </a:stretch>
        </p:blipFill>
        <p:spPr>
          <a:xfrm>
            <a:off x="1477583" y="5234224"/>
            <a:ext cx="8953500" cy="495300"/>
          </a:xfrm>
          <a:prstGeom prst="rect">
            <a:avLst/>
          </a:prstGeom>
        </p:spPr>
      </p:pic>
      <p:sp>
        <p:nvSpPr>
          <p:cNvPr id="8" name="TextBox 7"/>
          <p:cNvSpPr txBox="1"/>
          <p:nvPr/>
        </p:nvSpPr>
        <p:spPr>
          <a:xfrm>
            <a:off x="476518" y="2653048"/>
            <a:ext cx="7650051" cy="369332"/>
          </a:xfrm>
          <a:prstGeom prst="rect">
            <a:avLst/>
          </a:prstGeom>
          <a:noFill/>
        </p:spPr>
        <p:txBody>
          <a:bodyPr wrap="square" rtlCol="0">
            <a:spAutoFit/>
          </a:bodyPr>
          <a:lstStyle/>
          <a:p>
            <a:r>
              <a:rPr lang="en-US" dirty="0" smtClean="0"/>
              <a:t>Step 1: Assign priority according to formula for each node</a:t>
            </a:r>
            <a:endParaRPr lang="en-IN" dirty="0"/>
          </a:p>
        </p:txBody>
      </p:sp>
      <p:sp>
        <p:nvSpPr>
          <p:cNvPr id="9" name="TextBox 8"/>
          <p:cNvSpPr txBox="1"/>
          <p:nvPr/>
        </p:nvSpPr>
        <p:spPr>
          <a:xfrm>
            <a:off x="476518" y="4417454"/>
            <a:ext cx="10483403" cy="369332"/>
          </a:xfrm>
          <a:prstGeom prst="rect">
            <a:avLst/>
          </a:prstGeom>
          <a:noFill/>
        </p:spPr>
        <p:txBody>
          <a:bodyPr wrap="square" rtlCol="0">
            <a:spAutoFit/>
          </a:bodyPr>
          <a:lstStyle/>
          <a:p>
            <a:r>
              <a:rPr lang="en-US" dirty="0" smtClean="0"/>
              <a:t>Step 2: go to the highest priority operator node and then calculate </a:t>
            </a:r>
            <a:r>
              <a:rPr lang="en-US" dirty="0" err="1" smtClean="0"/>
              <a:t>c+d</a:t>
            </a:r>
            <a:r>
              <a:rPr lang="en-US" dirty="0" smtClean="0"/>
              <a:t> and store in R0 register/temp variable</a:t>
            </a:r>
            <a:endParaRPr lang="en-IN" dirty="0"/>
          </a:p>
        </p:txBody>
      </p:sp>
    </p:spTree>
    <p:extLst>
      <p:ext uri="{BB962C8B-B14F-4D97-AF65-F5344CB8AC3E}">
        <p14:creationId xmlns:p14="http://schemas.microsoft.com/office/powerpoint/2010/main" val="227573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Stepwise Evaluation of Double Linked List with braces</a:t>
            </a:r>
            <a:endParaRPr lang="en-IN" dirty="0"/>
          </a:p>
        </p:txBody>
      </p:sp>
      <p:pic>
        <p:nvPicPr>
          <p:cNvPr id="4" name="Picture 3"/>
          <p:cNvPicPr>
            <a:picLocks noChangeAspect="1"/>
          </p:cNvPicPr>
          <p:nvPr/>
        </p:nvPicPr>
        <p:blipFill>
          <a:blip r:embed="rId2"/>
          <a:stretch>
            <a:fillRect/>
          </a:stretch>
        </p:blipFill>
        <p:spPr>
          <a:xfrm>
            <a:off x="2460001" y="2732798"/>
            <a:ext cx="6267450" cy="457200"/>
          </a:xfrm>
          <a:prstGeom prst="rect">
            <a:avLst/>
          </a:prstGeom>
        </p:spPr>
      </p:pic>
      <p:pic>
        <p:nvPicPr>
          <p:cNvPr id="5" name="Picture 4"/>
          <p:cNvPicPr>
            <a:picLocks noChangeAspect="1"/>
          </p:cNvPicPr>
          <p:nvPr/>
        </p:nvPicPr>
        <p:blipFill>
          <a:blip r:embed="rId3"/>
          <a:stretch>
            <a:fillRect/>
          </a:stretch>
        </p:blipFill>
        <p:spPr>
          <a:xfrm>
            <a:off x="3493058" y="4689308"/>
            <a:ext cx="3686175" cy="504825"/>
          </a:xfrm>
          <a:prstGeom prst="rect">
            <a:avLst/>
          </a:prstGeom>
        </p:spPr>
      </p:pic>
      <p:sp>
        <p:nvSpPr>
          <p:cNvPr id="7" name="TextBox 6"/>
          <p:cNvSpPr txBox="1"/>
          <p:nvPr/>
        </p:nvSpPr>
        <p:spPr>
          <a:xfrm>
            <a:off x="965915" y="1931831"/>
            <a:ext cx="7302322" cy="646331"/>
          </a:xfrm>
          <a:prstGeom prst="rect">
            <a:avLst/>
          </a:prstGeom>
          <a:noFill/>
        </p:spPr>
        <p:txBody>
          <a:bodyPr wrap="square" rtlCol="0">
            <a:spAutoFit/>
          </a:bodyPr>
          <a:lstStyle/>
          <a:p>
            <a:r>
              <a:rPr lang="en-US" dirty="0" smtClean="0"/>
              <a:t>Step 3: </a:t>
            </a:r>
            <a:r>
              <a:rPr lang="en-US" dirty="0" err="1" smtClean="0"/>
              <a:t>goto</a:t>
            </a:r>
            <a:r>
              <a:rPr lang="en-US" dirty="0" smtClean="0"/>
              <a:t> Maximum priority node and calculate R0*e and assign to R1, take the priority from neighboring node </a:t>
            </a:r>
            <a:endParaRPr lang="en-IN" dirty="0"/>
          </a:p>
        </p:txBody>
      </p:sp>
      <p:sp>
        <p:nvSpPr>
          <p:cNvPr id="8" name="TextBox 7"/>
          <p:cNvSpPr txBox="1"/>
          <p:nvPr/>
        </p:nvSpPr>
        <p:spPr>
          <a:xfrm>
            <a:off x="965915" y="3503055"/>
            <a:ext cx="6593984" cy="646331"/>
          </a:xfrm>
          <a:prstGeom prst="rect">
            <a:avLst/>
          </a:prstGeom>
          <a:noFill/>
        </p:spPr>
        <p:txBody>
          <a:bodyPr wrap="square" rtlCol="0">
            <a:spAutoFit/>
          </a:bodyPr>
          <a:lstStyle/>
          <a:p>
            <a:r>
              <a:rPr lang="en-US" dirty="0" smtClean="0"/>
              <a:t>Step 4: </a:t>
            </a:r>
            <a:r>
              <a:rPr lang="en-US" dirty="0" err="1" smtClean="0"/>
              <a:t>goto</a:t>
            </a:r>
            <a:r>
              <a:rPr lang="en-US" dirty="0" smtClean="0"/>
              <a:t> Max priority node , calculate a/b and assign to R2 , also take the priority of neighbor for R2 node</a:t>
            </a:r>
            <a:endParaRPr lang="en-IN" dirty="0"/>
          </a:p>
        </p:txBody>
      </p:sp>
    </p:spTree>
    <p:extLst>
      <p:ext uri="{BB962C8B-B14F-4D97-AF65-F5344CB8AC3E}">
        <p14:creationId xmlns:p14="http://schemas.microsoft.com/office/powerpoint/2010/main" val="90426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Stepwise Evaluation of Double Linked List with braces</a:t>
            </a:r>
            <a:endParaRPr lang="en-IN" dirty="0"/>
          </a:p>
        </p:txBody>
      </p:sp>
      <p:sp>
        <p:nvSpPr>
          <p:cNvPr id="5" name="TextBox 4"/>
          <p:cNvSpPr txBox="1"/>
          <p:nvPr/>
        </p:nvSpPr>
        <p:spPr>
          <a:xfrm>
            <a:off x="1339403" y="2150772"/>
            <a:ext cx="8422783" cy="646331"/>
          </a:xfrm>
          <a:prstGeom prst="rect">
            <a:avLst/>
          </a:prstGeom>
          <a:noFill/>
        </p:spPr>
        <p:txBody>
          <a:bodyPr wrap="square" rtlCol="0">
            <a:spAutoFit/>
          </a:bodyPr>
          <a:lstStyle/>
          <a:p>
            <a:r>
              <a:rPr lang="en-US" dirty="0" smtClean="0"/>
              <a:t>Step 5: Terminate the loop as head-&gt;next = NULL as only one node is present</a:t>
            </a:r>
            <a:br>
              <a:rPr lang="en-US" dirty="0" smtClean="0"/>
            </a:br>
            <a:r>
              <a:rPr lang="en-US" dirty="0" smtClean="0"/>
              <a:t>Fetch the value from R3</a:t>
            </a:r>
            <a:endParaRPr lang="en-IN" dirty="0"/>
          </a:p>
        </p:txBody>
      </p:sp>
      <p:pic>
        <p:nvPicPr>
          <p:cNvPr id="7" name="Content Placeholder 6"/>
          <p:cNvPicPr>
            <a:picLocks noGrp="1" noChangeAspect="1"/>
          </p:cNvPicPr>
          <p:nvPr>
            <p:ph idx="1"/>
          </p:nvPr>
        </p:nvPicPr>
        <p:blipFill>
          <a:blip r:embed="rId2"/>
          <a:stretch>
            <a:fillRect/>
          </a:stretch>
        </p:blipFill>
        <p:spPr>
          <a:xfrm>
            <a:off x="3805558" y="3257187"/>
            <a:ext cx="1745236" cy="542081"/>
          </a:xfrm>
          <a:prstGeom prst="rect">
            <a:avLst/>
          </a:prstGeom>
        </p:spPr>
      </p:pic>
    </p:spTree>
    <p:extLst>
      <p:ext uri="{BB962C8B-B14F-4D97-AF65-F5344CB8AC3E}">
        <p14:creationId xmlns:p14="http://schemas.microsoft.com/office/powerpoint/2010/main" val="86948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generation using expression resolver</a:t>
            </a:r>
            <a:endParaRPr lang="en-IN" dirty="0"/>
          </a:p>
        </p:txBody>
      </p:sp>
      <p:pic>
        <p:nvPicPr>
          <p:cNvPr id="4" name="Content Placeholder 3"/>
          <p:cNvPicPr>
            <a:picLocks noGrp="1" noChangeAspect="1"/>
          </p:cNvPicPr>
          <p:nvPr>
            <p:ph idx="1"/>
          </p:nvPr>
        </p:nvPicPr>
        <p:blipFill>
          <a:blip r:embed="rId2"/>
          <a:stretch>
            <a:fillRect/>
          </a:stretch>
        </p:blipFill>
        <p:spPr>
          <a:xfrm>
            <a:off x="838200" y="1841679"/>
            <a:ext cx="10774646" cy="1073697"/>
          </a:xfrm>
          <a:prstGeom prst="rect">
            <a:avLst/>
          </a:prstGeom>
        </p:spPr>
      </p:pic>
      <p:pic>
        <p:nvPicPr>
          <p:cNvPr id="5" name="Picture 4"/>
          <p:cNvPicPr>
            <a:picLocks noChangeAspect="1"/>
          </p:cNvPicPr>
          <p:nvPr/>
        </p:nvPicPr>
        <p:blipFill>
          <a:blip r:embed="rId3"/>
          <a:stretch>
            <a:fillRect/>
          </a:stretch>
        </p:blipFill>
        <p:spPr>
          <a:xfrm>
            <a:off x="676476" y="3844813"/>
            <a:ext cx="11096625" cy="1666875"/>
          </a:xfrm>
          <a:prstGeom prst="rect">
            <a:avLst/>
          </a:prstGeom>
        </p:spPr>
      </p:pic>
      <p:sp>
        <p:nvSpPr>
          <p:cNvPr id="3" name="TextBox 2"/>
          <p:cNvSpPr txBox="1"/>
          <p:nvPr/>
        </p:nvSpPr>
        <p:spPr>
          <a:xfrm>
            <a:off x="676476" y="2915376"/>
            <a:ext cx="8081158" cy="923330"/>
          </a:xfrm>
          <a:prstGeom prst="rect">
            <a:avLst/>
          </a:prstGeom>
          <a:noFill/>
        </p:spPr>
        <p:txBody>
          <a:bodyPr wrap="square" rtlCol="0">
            <a:spAutoFit/>
          </a:bodyPr>
          <a:lstStyle/>
          <a:p>
            <a:r>
              <a:rPr lang="en-US" dirty="0" smtClean="0"/>
              <a:t>Step 1: Assign priorities to all the node</a:t>
            </a:r>
            <a:br>
              <a:rPr lang="en-US" dirty="0" smtClean="0"/>
            </a:br>
            <a:r>
              <a:rPr lang="en-US" dirty="0" smtClean="0"/>
              <a:t>Step 2: Find the maximum priority among all the node here </a:t>
            </a:r>
            <a:r>
              <a:rPr lang="en-US" dirty="0" err="1" smtClean="0"/>
              <a:t>c+d</a:t>
            </a:r>
            <a:r>
              <a:rPr lang="en-US" dirty="0" smtClean="0"/>
              <a:t> has maximum priority as 4*2(</a:t>
            </a:r>
            <a:r>
              <a:rPr lang="en-US" dirty="0" err="1" smtClean="0"/>
              <a:t>blocklevel</a:t>
            </a:r>
            <a:r>
              <a:rPr lang="en-US" dirty="0" smtClean="0"/>
              <a:t> is 2 as 2</a:t>
            </a:r>
            <a:r>
              <a:rPr lang="en-US" baseline="30000" dirty="0" smtClean="0"/>
              <a:t>nd</a:t>
            </a:r>
            <a:r>
              <a:rPr lang="en-US" dirty="0" smtClean="0"/>
              <a:t> ‘(‘ brace has come) + 2  (priority of ‘+’) = 10</a:t>
            </a:r>
            <a:endParaRPr lang="en-IN" dirty="0"/>
          </a:p>
        </p:txBody>
      </p:sp>
      <p:sp>
        <p:nvSpPr>
          <p:cNvPr id="6" name="TextBox 5"/>
          <p:cNvSpPr txBox="1"/>
          <p:nvPr/>
        </p:nvSpPr>
        <p:spPr>
          <a:xfrm>
            <a:off x="965915" y="5731099"/>
            <a:ext cx="6890198" cy="923330"/>
          </a:xfrm>
          <a:prstGeom prst="rect">
            <a:avLst/>
          </a:prstGeom>
          <a:noFill/>
        </p:spPr>
        <p:txBody>
          <a:bodyPr wrap="square" rtlCol="0">
            <a:spAutoFit/>
          </a:bodyPr>
          <a:lstStyle/>
          <a:p>
            <a:r>
              <a:rPr lang="en-US" dirty="0" smtClean="0"/>
              <a:t>Step 3: emit out the assembly instructions and reduce 3 nodes for ‘</a:t>
            </a:r>
            <a:r>
              <a:rPr lang="en-US" dirty="0" err="1" smtClean="0"/>
              <a:t>c+d</a:t>
            </a:r>
            <a:r>
              <a:rPr lang="en-US" dirty="0" smtClean="0"/>
              <a:t>’ to one node , result of ‘</a:t>
            </a:r>
            <a:r>
              <a:rPr lang="en-US" dirty="0" err="1" smtClean="0"/>
              <a:t>c+d</a:t>
            </a:r>
            <a:r>
              <a:rPr lang="en-US" dirty="0" smtClean="0"/>
              <a:t>’ will be stored in </a:t>
            </a:r>
            <a:r>
              <a:rPr lang="en-US" dirty="0" err="1" smtClean="0"/>
              <a:t>eax</a:t>
            </a:r>
            <a:r>
              <a:rPr lang="en-US" dirty="0" smtClean="0"/>
              <a:t> register</a:t>
            </a:r>
            <a:br>
              <a:rPr lang="en-US" dirty="0" smtClean="0"/>
            </a:br>
            <a:r>
              <a:rPr lang="en-US" dirty="0" smtClean="0"/>
              <a:t>and finally erase the right node(‘+’) and current node(‘d’). </a:t>
            </a:r>
            <a:endParaRPr lang="en-IN" dirty="0"/>
          </a:p>
        </p:txBody>
      </p:sp>
    </p:spTree>
    <p:extLst>
      <p:ext uri="{BB962C8B-B14F-4D97-AF65-F5344CB8AC3E}">
        <p14:creationId xmlns:p14="http://schemas.microsoft.com/office/powerpoint/2010/main" val="62986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generation using expression resolver</a:t>
            </a:r>
            <a:endParaRPr lang="en-IN" dirty="0"/>
          </a:p>
        </p:txBody>
      </p:sp>
      <p:pic>
        <p:nvPicPr>
          <p:cNvPr id="4" name="Content Placeholder 3"/>
          <p:cNvPicPr>
            <a:picLocks noGrp="1" noChangeAspect="1"/>
          </p:cNvPicPr>
          <p:nvPr>
            <p:ph idx="1"/>
          </p:nvPr>
        </p:nvPicPr>
        <p:blipFill>
          <a:blip r:embed="rId2"/>
          <a:stretch>
            <a:fillRect/>
          </a:stretch>
        </p:blipFill>
        <p:spPr>
          <a:xfrm>
            <a:off x="858250" y="1902978"/>
            <a:ext cx="10927413" cy="762950"/>
          </a:xfrm>
          <a:prstGeom prst="rect">
            <a:avLst/>
          </a:prstGeom>
        </p:spPr>
      </p:pic>
      <p:pic>
        <p:nvPicPr>
          <p:cNvPr id="5" name="Picture 4"/>
          <p:cNvPicPr>
            <a:picLocks noChangeAspect="1"/>
          </p:cNvPicPr>
          <p:nvPr/>
        </p:nvPicPr>
        <p:blipFill>
          <a:blip r:embed="rId3"/>
          <a:stretch>
            <a:fillRect/>
          </a:stretch>
        </p:blipFill>
        <p:spPr>
          <a:xfrm>
            <a:off x="818148" y="3348507"/>
            <a:ext cx="10967515" cy="1829939"/>
          </a:xfrm>
          <a:prstGeom prst="rect">
            <a:avLst/>
          </a:prstGeom>
        </p:spPr>
      </p:pic>
      <p:sp>
        <p:nvSpPr>
          <p:cNvPr id="3" name="TextBox 2"/>
          <p:cNvSpPr txBox="1"/>
          <p:nvPr/>
        </p:nvSpPr>
        <p:spPr>
          <a:xfrm>
            <a:off x="1017431" y="2665928"/>
            <a:ext cx="6581104" cy="646331"/>
          </a:xfrm>
          <a:prstGeom prst="rect">
            <a:avLst/>
          </a:prstGeom>
          <a:noFill/>
        </p:spPr>
        <p:txBody>
          <a:bodyPr wrap="square" rtlCol="0">
            <a:spAutoFit/>
          </a:bodyPr>
          <a:lstStyle/>
          <a:p>
            <a:r>
              <a:rPr lang="en-US" dirty="0" smtClean="0"/>
              <a:t>Step 2 repetition by finding out maximum priority among all the node</a:t>
            </a:r>
            <a:endParaRPr lang="en-IN" dirty="0"/>
          </a:p>
        </p:txBody>
      </p:sp>
      <p:sp>
        <p:nvSpPr>
          <p:cNvPr id="6" name="TextBox 5"/>
          <p:cNvSpPr txBox="1"/>
          <p:nvPr/>
        </p:nvSpPr>
        <p:spPr>
          <a:xfrm>
            <a:off x="1017431" y="4700789"/>
            <a:ext cx="6426558" cy="923330"/>
          </a:xfrm>
          <a:prstGeom prst="rect">
            <a:avLst/>
          </a:prstGeom>
          <a:noFill/>
        </p:spPr>
        <p:txBody>
          <a:bodyPr wrap="square" rtlCol="0">
            <a:spAutoFit/>
          </a:bodyPr>
          <a:lstStyle/>
          <a:p>
            <a:r>
              <a:rPr lang="en-US" dirty="0" smtClean="0"/>
              <a:t>Step 3 emit the instructions &amp; erase the right node &amp; current node when no more operator is left then start repetition(Step 1 to Step 3) again.</a:t>
            </a:r>
            <a:endParaRPr lang="en-IN" dirty="0"/>
          </a:p>
        </p:txBody>
      </p:sp>
      <p:sp>
        <p:nvSpPr>
          <p:cNvPr id="7" name="TextBox 6"/>
          <p:cNvSpPr txBox="1"/>
          <p:nvPr/>
        </p:nvSpPr>
        <p:spPr>
          <a:xfrm>
            <a:off x="818148" y="5563673"/>
            <a:ext cx="8364489" cy="369332"/>
          </a:xfrm>
          <a:prstGeom prst="rect">
            <a:avLst/>
          </a:prstGeom>
          <a:noFill/>
        </p:spPr>
        <p:txBody>
          <a:bodyPr wrap="square" rtlCol="0">
            <a:spAutoFit/>
          </a:bodyPr>
          <a:lstStyle/>
          <a:p>
            <a:r>
              <a:rPr lang="en-US" dirty="0" smtClean="0"/>
              <a:t>Repeat all the steps from step 2 to 3 until one node is left after reduction</a:t>
            </a:r>
            <a:endParaRPr lang="en-IN" dirty="0"/>
          </a:p>
        </p:txBody>
      </p:sp>
    </p:spTree>
    <p:extLst>
      <p:ext uri="{BB962C8B-B14F-4D97-AF65-F5344CB8AC3E}">
        <p14:creationId xmlns:p14="http://schemas.microsoft.com/office/powerpoint/2010/main" val="256248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339368"/>
            <a:ext cx="10044448" cy="742458"/>
          </a:xfrm>
        </p:spPr>
        <p:txBody>
          <a:bodyPr/>
          <a:lstStyle/>
          <a:p>
            <a:r>
              <a:rPr lang="en-US" dirty="0" smtClean="0"/>
              <a:t>  </a:t>
            </a:r>
            <a:r>
              <a:rPr lang="en-US" sz="3600" dirty="0" smtClean="0"/>
              <a:t>Code overview</a:t>
            </a:r>
            <a:endParaRPr lang="en-IN" sz="3600" dirty="0"/>
          </a:p>
        </p:txBody>
      </p:sp>
      <p:sp>
        <p:nvSpPr>
          <p:cNvPr id="3" name="Content Placeholder 2"/>
          <p:cNvSpPr>
            <a:spLocks noGrp="1"/>
          </p:cNvSpPr>
          <p:nvPr>
            <p:ph idx="1"/>
          </p:nvPr>
        </p:nvSpPr>
        <p:spPr>
          <a:xfrm>
            <a:off x="513587" y="1273615"/>
            <a:ext cx="11307651" cy="4971245"/>
          </a:xfrm>
        </p:spPr>
        <p:txBody>
          <a:bodyPr>
            <a:normAutofit fontScale="92500" lnSpcReduction="20000"/>
          </a:bodyPr>
          <a:lstStyle/>
          <a:p>
            <a:pPr marL="0" indent="0">
              <a:lnSpc>
                <a:spcPct val="100000"/>
              </a:lnSpc>
              <a:spcBef>
                <a:spcPts val="0"/>
              </a:spcBef>
              <a:buNone/>
            </a:pPr>
            <a:r>
              <a:rPr lang="en-US" sz="1800" dirty="0" smtClean="0"/>
              <a:t/>
            </a:r>
            <a:br>
              <a:rPr lang="en-US" sz="1800" dirty="0" smtClean="0"/>
            </a:br>
            <a:r>
              <a:rPr lang="en-US" sz="1800" dirty="0" smtClean="0"/>
              <a:t>Here we are going to analyze v1.2 code</a:t>
            </a:r>
            <a:br>
              <a:rPr lang="en-US" sz="1800" dirty="0" smtClean="0"/>
            </a:br>
            <a:r>
              <a:rPr lang="en-US" sz="1800" dirty="0" smtClean="0"/>
              <a:t>insert() – It is used to encode the operator or operand with priority calculated inside the linked list.</a:t>
            </a:r>
            <a:br>
              <a:rPr lang="en-US" sz="1800" dirty="0" smtClean="0"/>
            </a:br>
            <a:r>
              <a:rPr lang="en-US" sz="1800" dirty="0" smtClean="0"/>
              <a:t/>
            </a:r>
            <a:br>
              <a:rPr lang="en-US" sz="1800" dirty="0" smtClean="0"/>
            </a:br>
            <a:r>
              <a:rPr lang="en-US" sz="1800" dirty="0" smtClean="0"/>
              <a:t>For each operator we are inserting using fill() function with operator as DIV_OP &amp; operator type as BINARY_OP</a:t>
            </a:r>
            <a:br>
              <a:rPr lang="en-US" sz="1800" dirty="0" smtClean="0"/>
            </a:br>
            <a:r>
              <a:rPr lang="en-US" sz="1800" dirty="0" smtClean="0"/>
              <a:t>we are passing calculating priority </a:t>
            </a:r>
            <a:r>
              <a:rPr lang="en-US" sz="1800" dirty="0"/>
              <a:t>as priority + </a:t>
            </a:r>
            <a:r>
              <a:rPr lang="en-US" sz="1800" dirty="0" err="1"/>
              <a:t>mapBlocklevel</a:t>
            </a:r>
            <a:r>
              <a:rPr lang="en-US" sz="1800" dirty="0"/>
              <a:t>(</a:t>
            </a:r>
            <a:r>
              <a:rPr lang="en-US" sz="1800" dirty="0" err="1"/>
              <a:t>blocklevel</a:t>
            </a:r>
            <a:r>
              <a:rPr lang="en-US" sz="1800" dirty="0" smtClean="0"/>
              <a:t>)</a:t>
            </a:r>
            <a:br>
              <a:rPr lang="en-US" sz="1800" dirty="0" smtClean="0"/>
            </a:br>
            <a:r>
              <a:rPr lang="en-US" sz="1800" dirty="0"/>
              <a:t>here </a:t>
            </a:r>
            <a:r>
              <a:rPr lang="en-US" sz="1800" dirty="0" err="1" smtClean="0"/>
              <a:t>mapBlocklevel</a:t>
            </a:r>
            <a:r>
              <a:rPr lang="en-US" sz="1800" dirty="0" smtClean="0"/>
              <a:t>(</a:t>
            </a:r>
            <a:r>
              <a:rPr lang="en-US" sz="1800" dirty="0" err="1" smtClean="0"/>
              <a:t>blocklevel</a:t>
            </a:r>
            <a:r>
              <a:rPr lang="en-US" sz="1800" dirty="0" smtClean="0"/>
              <a:t>) is for ‘( expr)’ brackets as brackets increases priority</a:t>
            </a:r>
            <a:br>
              <a:rPr lang="en-US" sz="1800" dirty="0" smtClean="0"/>
            </a:br>
            <a:r>
              <a:rPr lang="en-US" sz="1800" dirty="0"/>
              <a:t/>
            </a:r>
            <a:br>
              <a:rPr lang="en-US" sz="1800" dirty="0"/>
            </a:br>
            <a:r>
              <a:rPr lang="en-US" sz="1800" dirty="0"/>
              <a:t> else if(*</a:t>
            </a:r>
            <a:r>
              <a:rPr lang="en-US" sz="1800" dirty="0" err="1"/>
              <a:t>str</a:t>
            </a:r>
            <a:r>
              <a:rPr lang="en-US" sz="1800" dirty="0"/>
              <a:t> == '/')</a:t>
            </a:r>
          </a:p>
          <a:p>
            <a:pPr marL="0" indent="0">
              <a:lnSpc>
                <a:spcPct val="100000"/>
              </a:lnSpc>
              <a:spcBef>
                <a:spcPts val="0"/>
              </a:spcBef>
              <a:buNone/>
            </a:pPr>
            <a:r>
              <a:rPr lang="en-US" sz="1800" dirty="0"/>
              <a:t>   {</a:t>
            </a:r>
          </a:p>
          <a:p>
            <a:pPr marL="0" indent="0">
              <a:lnSpc>
                <a:spcPct val="100000"/>
              </a:lnSpc>
              <a:spcBef>
                <a:spcPts val="0"/>
              </a:spcBef>
              <a:buNone/>
            </a:pPr>
            <a:r>
              <a:rPr lang="en-US" sz="1800" dirty="0"/>
              <a:t>       priority = DIV_OP;</a:t>
            </a:r>
          </a:p>
          <a:p>
            <a:pPr marL="0" indent="0">
              <a:lnSpc>
                <a:spcPct val="100000"/>
              </a:lnSpc>
              <a:spcBef>
                <a:spcPts val="0"/>
              </a:spcBef>
              <a:buNone/>
            </a:pPr>
            <a:r>
              <a:rPr lang="en-US" sz="1800" dirty="0"/>
              <a:t>       if(</a:t>
            </a:r>
            <a:r>
              <a:rPr lang="en-US" sz="1800" dirty="0" err="1"/>
              <a:t>blocklevel</a:t>
            </a:r>
            <a:r>
              <a:rPr lang="en-US" sz="1800" dirty="0"/>
              <a:t> &gt; 0)</a:t>
            </a:r>
          </a:p>
          <a:p>
            <a:pPr marL="0" indent="0">
              <a:lnSpc>
                <a:spcPct val="100000"/>
              </a:lnSpc>
              <a:spcBef>
                <a:spcPts val="0"/>
              </a:spcBef>
              <a:buNone/>
            </a:pPr>
            <a:r>
              <a:rPr lang="en-US" sz="1800" dirty="0"/>
              <a:t>       { // </a:t>
            </a:r>
            <a:r>
              <a:rPr lang="en-US" sz="1800" dirty="0" err="1"/>
              <a:t>printf</a:t>
            </a:r>
            <a:r>
              <a:rPr lang="en-US" sz="1800" dirty="0"/>
              <a:t>("Symbol founded is %c, priority is %d\n !",*</a:t>
            </a:r>
            <a:r>
              <a:rPr lang="en-US" sz="1800" dirty="0" err="1"/>
              <a:t>str</a:t>
            </a:r>
            <a:r>
              <a:rPr lang="en-US" sz="1800" dirty="0"/>
              <a:t> , </a:t>
            </a:r>
            <a:r>
              <a:rPr lang="en-US" sz="1800" dirty="0" err="1"/>
              <a:t>priority+mapBlocklevel</a:t>
            </a:r>
            <a:r>
              <a:rPr lang="en-US" sz="1800" dirty="0"/>
              <a:t>(</a:t>
            </a:r>
            <a:r>
              <a:rPr lang="en-US" sz="1800" dirty="0" err="1"/>
              <a:t>blocklevel</a:t>
            </a:r>
            <a:r>
              <a:rPr lang="en-US" sz="1800" dirty="0"/>
              <a:t>));</a:t>
            </a:r>
          </a:p>
          <a:p>
            <a:pPr marL="0" indent="0">
              <a:lnSpc>
                <a:spcPct val="100000"/>
              </a:lnSpc>
              <a:spcBef>
                <a:spcPts val="0"/>
              </a:spcBef>
              <a:buNone/>
            </a:pPr>
            <a:r>
              <a:rPr lang="en-US" sz="1800" dirty="0"/>
              <a:t>              fill(</a:t>
            </a:r>
            <a:r>
              <a:rPr lang="en-US" sz="1800" dirty="0" err="1"/>
              <a:t>OPERATOR,priority</a:t>
            </a:r>
            <a:r>
              <a:rPr lang="en-US" sz="1800" dirty="0"/>
              <a:t> + </a:t>
            </a:r>
            <a:r>
              <a:rPr lang="en-US" sz="1800" dirty="0" err="1"/>
              <a:t>mapBlocklevel</a:t>
            </a:r>
            <a:r>
              <a:rPr lang="en-US" sz="1800" dirty="0"/>
              <a:t>(</a:t>
            </a:r>
            <a:r>
              <a:rPr lang="en-US" sz="1800" dirty="0" err="1"/>
              <a:t>blocklevel</a:t>
            </a:r>
            <a:r>
              <a:rPr lang="en-US" sz="1800" dirty="0"/>
              <a:t>),NULL ,DIV_OP,BINARY_OP);</a:t>
            </a:r>
          </a:p>
          <a:p>
            <a:pPr marL="0" indent="0">
              <a:lnSpc>
                <a:spcPct val="100000"/>
              </a:lnSpc>
              <a:spcBef>
                <a:spcPts val="0"/>
              </a:spcBef>
              <a:buNone/>
            </a:pPr>
            <a:r>
              <a:rPr lang="en-US" sz="1800" dirty="0"/>
              <a:t>       } else</a:t>
            </a:r>
          </a:p>
          <a:p>
            <a:pPr marL="0" indent="0">
              <a:lnSpc>
                <a:spcPct val="100000"/>
              </a:lnSpc>
              <a:spcBef>
                <a:spcPts val="0"/>
              </a:spcBef>
              <a:buNone/>
            </a:pPr>
            <a:r>
              <a:rPr lang="en-US" sz="1800" dirty="0"/>
              <a:t>       {</a:t>
            </a:r>
          </a:p>
          <a:p>
            <a:pPr marL="0" indent="0">
              <a:lnSpc>
                <a:spcPct val="100000"/>
              </a:lnSpc>
              <a:spcBef>
                <a:spcPts val="0"/>
              </a:spcBef>
              <a:buNone/>
            </a:pPr>
            <a:r>
              <a:rPr lang="en-US" sz="1800" dirty="0"/>
              <a:t>         fill(</a:t>
            </a:r>
            <a:r>
              <a:rPr lang="en-US" sz="1800" dirty="0" err="1"/>
              <a:t>OPERATOR,priority,NULL</a:t>
            </a:r>
            <a:r>
              <a:rPr lang="en-US" sz="1800" dirty="0"/>
              <a:t>, DIV_OP,BINARY_OP );</a:t>
            </a:r>
          </a:p>
          <a:p>
            <a:pPr marL="0" indent="0">
              <a:lnSpc>
                <a:spcPct val="100000"/>
              </a:lnSpc>
              <a:spcBef>
                <a:spcPts val="0"/>
              </a:spcBef>
              <a:buNone/>
            </a:pPr>
            <a:r>
              <a:rPr lang="en-US" sz="1800" dirty="0"/>
              <a:t>       }</a:t>
            </a:r>
          </a:p>
          <a:p>
            <a:pPr marL="0" indent="0">
              <a:lnSpc>
                <a:spcPct val="100000"/>
              </a:lnSpc>
              <a:spcBef>
                <a:spcPts val="0"/>
              </a:spcBef>
              <a:buNone/>
            </a:pPr>
            <a:r>
              <a:rPr lang="en-US" sz="1800" dirty="0"/>
              <a:t>       return 1;</a:t>
            </a:r>
          </a:p>
          <a:p>
            <a:pPr marL="0" indent="0">
              <a:lnSpc>
                <a:spcPct val="100000"/>
              </a:lnSpc>
              <a:spcBef>
                <a:spcPts val="0"/>
              </a:spcBef>
              <a:buNone/>
            </a:pPr>
            <a:r>
              <a:rPr lang="en-US" sz="1800" dirty="0"/>
              <a:t>   </a:t>
            </a:r>
            <a:r>
              <a:rPr lang="en-US" sz="1800" dirty="0" smtClean="0"/>
              <a:t>}</a:t>
            </a:r>
            <a:br>
              <a:rPr lang="en-US" sz="1800" dirty="0" smtClean="0"/>
            </a:br>
            <a:r>
              <a:rPr lang="en-US" sz="1800" dirty="0" smtClean="0"/>
              <a:t/>
            </a:r>
            <a:br>
              <a:rPr lang="en-US" sz="1800" dirty="0" smtClean="0"/>
            </a:br>
            <a:r>
              <a:rPr lang="en-US" sz="1800" dirty="0" err="1" smtClean="0"/>
              <a:t>blocklevel</a:t>
            </a:r>
            <a:r>
              <a:rPr lang="en-US" sz="1800" dirty="0" smtClean="0"/>
              <a:t> &gt; 0 condition is present incase ‘(‘ brackets is occurred so priority increases for the expression encapsulated with brackets </a:t>
            </a:r>
            <a:endParaRPr lang="en-US" sz="1800" dirty="0"/>
          </a:p>
          <a:p>
            <a:pPr marL="0" indent="0">
              <a:lnSpc>
                <a:spcPct val="100000"/>
              </a:lnSpc>
              <a:spcBef>
                <a:spcPts val="0"/>
              </a:spcBef>
              <a:buNone/>
            </a:pPr>
            <a:endParaRPr lang="en-IN" sz="1800" dirty="0"/>
          </a:p>
        </p:txBody>
      </p:sp>
    </p:spTree>
    <p:extLst>
      <p:ext uri="{BB962C8B-B14F-4D97-AF65-F5344CB8AC3E}">
        <p14:creationId xmlns:p14="http://schemas.microsoft.com/office/powerpoint/2010/main" val="3777148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245" y="159063"/>
            <a:ext cx="10515600" cy="781095"/>
          </a:xfrm>
        </p:spPr>
        <p:txBody>
          <a:bodyPr>
            <a:normAutofit/>
          </a:bodyPr>
          <a:lstStyle/>
          <a:p>
            <a:r>
              <a:rPr lang="en-US" sz="3600" dirty="0"/>
              <a:t>Code overview</a:t>
            </a:r>
            <a:endParaRPr lang="en-IN" sz="3600" dirty="0"/>
          </a:p>
        </p:txBody>
      </p:sp>
      <p:sp>
        <p:nvSpPr>
          <p:cNvPr id="3" name="Content Placeholder 2"/>
          <p:cNvSpPr>
            <a:spLocks noGrp="1"/>
          </p:cNvSpPr>
          <p:nvPr>
            <p:ph idx="1"/>
          </p:nvPr>
        </p:nvSpPr>
        <p:spPr>
          <a:xfrm>
            <a:off x="541985" y="785612"/>
            <a:ext cx="11036121" cy="5705340"/>
          </a:xfrm>
        </p:spPr>
        <p:txBody>
          <a:bodyPr>
            <a:noAutofit/>
          </a:bodyPr>
          <a:lstStyle/>
          <a:p>
            <a:pPr marL="0" indent="0">
              <a:lnSpc>
                <a:spcPct val="100000"/>
              </a:lnSpc>
              <a:spcBef>
                <a:spcPts val="0"/>
              </a:spcBef>
              <a:buNone/>
            </a:pPr>
            <a:r>
              <a:rPr lang="en-US" sz="1800" dirty="0" smtClean="0"/>
              <a:t>Here </a:t>
            </a:r>
            <a:r>
              <a:rPr lang="en-US" sz="1800" dirty="0" err="1" smtClean="0"/>
              <a:t>isalpha</a:t>
            </a:r>
            <a:r>
              <a:rPr lang="en-US" sz="1800" dirty="0" smtClean="0"/>
              <a:t>(*</a:t>
            </a:r>
            <a:r>
              <a:rPr lang="en-US" sz="1800" dirty="0" err="1" smtClean="0"/>
              <a:t>str</a:t>
            </a:r>
            <a:r>
              <a:rPr lang="en-US" sz="1800" dirty="0" smtClean="0"/>
              <a:t>) checks for conditions in which operands are occurring or not</a:t>
            </a:r>
          </a:p>
          <a:p>
            <a:pPr marL="0" indent="0">
              <a:lnSpc>
                <a:spcPct val="100000"/>
              </a:lnSpc>
              <a:spcBef>
                <a:spcPts val="0"/>
              </a:spcBef>
              <a:buNone/>
            </a:pPr>
            <a:r>
              <a:rPr lang="en-IN" sz="1800" dirty="0" smtClean="0"/>
              <a:t> we will further check if any digit or alphabet is coming or not , it is to recognize the identifier</a:t>
            </a:r>
          </a:p>
          <a:p>
            <a:pPr marL="0" indent="0">
              <a:lnSpc>
                <a:spcPct val="100000"/>
              </a:lnSpc>
              <a:spcBef>
                <a:spcPts val="0"/>
              </a:spcBef>
              <a:buNone/>
            </a:pPr>
            <a:r>
              <a:rPr lang="en-IN" sz="1800" dirty="0" smtClean="0"/>
              <a:t>After this we will search that identifier in our symbol table using symbol search </a:t>
            </a:r>
            <a:br>
              <a:rPr lang="en-IN" sz="1800" dirty="0" smtClean="0"/>
            </a:br>
            <a:r>
              <a:rPr lang="en-IN" sz="1800" dirty="0" smtClean="0"/>
              <a:t>If symbol search successful then we will assign each operand or identifier a priority by looking the nearest operator priority using </a:t>
            </a:r>
            <a:r>
              <a:rPr lang="en-IN" sz="1800" dirty="0" err="1" smtClean="0"/>
              <a:t>getNextPriority</a:t>
            </a:r>
            <a:r>
              <a:rPr lang="en-IN" sz="1800" dirty="0" smtClean="0"/>
              <a:t>(), after that we need to move the symbol variable value into register using </a:t>
            </a:r>
            <a:r>
              <a:rPr lang="en-IN" sz="1800" dirty="0" err="1" smtClean="0"/>
              <a:t>mov</a:t>
            </a:r>
            <a:r>
              <a:rPr lang="en-IN" sz="1800" dirty="0" smtClean="0"/>
              <a:t> instruction.</a:t>
            </a:r>
            <a:r>
              <a:rPr lang="en-IN" sz="1100" dirty="0" smtClean="0"/>
              <a:t/>
            </a:r>
            <a:br>
              <a:rPr lang="en-IN" sz="1100" dirty="0" smtClean="0"/>
            </a:br>
            <a:r>
              <a:rPr lang="en-IN" sz="1100" dirty="0" smtClean="0"/>
              <a:t>else </a:t>
            </a:r>
            <a:r>
              <a:rPr lang="en-IN" sz="1100" dirty="0"/>
              <a:t>if(</a:t>
            </a:r>
            <a:r>
              <a:rPr lang="en-IN" sz="1100" dirty="0" err="1"/>
              <a:t>isalpha</a:t>
            </a:r>
            <a:r>
              <a:rPr lang="en-IN" sz="1100" dirty="0"/>
              <a:t>(*</a:t>
            </a:r>
            <a:r>
              <a:rPr lang="en-IN" sz="1100" dirty="0" err="1"/>
              <a:t>str</a:t>
            </a:r>
            <a:r>
              <a:rPr lang="en-IN" sz="1100" dirty="0"/>
              <a:t>))</a:t>
            </a:r>
          </a:p>
          <a:p>
            <a:pPr marL="0" indent="0">
              <a:lnSpc>
                <a:spcPct val="100000"/>
              </a:lnSpc>
              <a:spcBef>
                <a:spcPts val="0"/>
              </a:spcBef>
              <a:buNone/>
            </a:pPr>
            <a:r>
              <a:rPr lang="en-IN" sz="1100" dirty="0"/>
              <a:t>   {   </a:t>
            </a:r>
            <a:r>
              <a:rPr lang="en-IN" sz="1100" dirty="0" err="1"/>
              <a:t>int</a:t>
            </a:r>
            <a:r>
              <a:rPr lang="en-IN" sz="1100" dirty="0"/>
              <a:t> </a:t>
            </a:r>
            <a:r>
              <a:rPr lang="en-IN" sz="1100" dirty="0" err="1"/>
              <a:t>i</a:t>
            </a:r>
            <a:r>
              <a:rPr lang="en-IN" sz="1100" dirty="0"/>
              <a:t>=0,index=-1;</a:t>
            </a:r>
          </a:p>
          <a:p>
            <a:pPr marL="0" indent="0">
              <a:lnSpc>
                <a:spcPct val="100000"/>
              </a:lnSpc>
              <a:spcBef>
                <a:spcPts val="0"/>
              </a:spcBef>
              <a:buNone/>
            </a:pPr>
            <a:r>
              <a:rPr lang="en-IN" sz="1100" dirty="0"/>
              <a:t>       s = </a:t>
            </a:r>
            <a:r>
              <a:rPr lang="en-IN" sz="1100" dirty="0" err="1"/>
              <a:t>str</a:t>
            </a:r>
            <a:r>
              <a:rPr lang="en-IN" sz="1100" dirty="0" smtClean="0"/>
              <a:t>;</a:t>
            </a:r>
            <a:endParaRPr lang="en-IN" sz="1100" dirty="0"/>
          </a:p>
          <a:p>
            <a:pPr marL="0" indent="0">
              <a:lnSpc>
                <a:spcPct val="100000"/>
              </a:lnSpc>
              <a:spcBef>
                <a:spcPts val="0"/>
              </a:spcBef>
              <a:buNone/>
            </a:pPr>
            <a:r>
              <a:rPr lang="en-IN" sz="1100" dirty="0"/>
              <a:t>       while(</a:t>
            </a:r>
            <a:r>
              <a:rPr lang="en-IN" sz="1100" dirty="0" err="1"/>
              <a:t>isalpha</a:t>
            </a:r>
            <a:r>
              <a:rPr lang="en-IN" sz="1100" dirty="0"/>
              <a:t>(*</a:t>
            </a:r>
            <a:r>
              <a:rPr lang="en-IN" sz="1100" dirty="0" err="1"/>
              <a:t>str</a:t>
            </a:r>
            <a:r>
              <a:rPr lang="en-IN" sz="1100" dirty="0"/>
              <a:t>) || </a:t>
            </a:r>
            <a:r>
              <a:rPr lang="en-IN" sz="1100" dirty="0" err="1"/>
              <a:t>isdigit</a:t>
            </a:r>
            <a:r>
              <a:rPr lang="en-IN" sz="1100" dirty="0"/>
              <a:t>(*</a:t>
            </a:r>
            <a:r>
              <a:rPr lang="en-IN" sz="1100" dirty="0" err="1"/>
              <a:t>str</a:t>
            </a:r>
            <a:r>
              <a:rPr lang="en-IN" sz="1100" dirty="0"/>
              <a:t>))</a:t>
            </a:r>
          </a:p>
          <a:p>
            <a:pPr marL="0" indent="0">
              <a:lnSpc>
                <a:spcPct val="100000"/>
              </a:lnSpc>
              <a:spcBef>
                <a:spcPts val="0"/>
              </a:spcBef>
              <a:buNone/>
            </a:pPr>
            <a:r>
              <a:rPr lang="en-IN" sz="1100" dirty="0"/>
              <a:t>       {  </a:t>
            </a:r>
            <a:r>
              <a:rPr lang="en-IN" sz="1100" dirty="0" err="1"/>
              <a:t>str</a:t>
            </a:r>
            <a:r>
              <a:rPr lang="en-IN" sz="1100" dirty="0"/>
              <a:t>++;</a:t>
            </a:r>
          </a:p>
          <a:p>
            <a:pPr marL="0" indent="0">
              <a:lnSpc>
                <a:spcPct val="100000"/>
              </a:lnSpc>
              <a:spcBef>
                <a:spcPts val="0"/>
              </a:spcBef>
              <a:buNone/>
            </a:pPr>
            <a:r>
              <a:rPr lang="en-IN" sz="1100" dirty="0"/>
              <a:t>           </a:t>
            </a:r>
            <a:r>
              <a:rPr lang="en-IN" sz="1100" dirty="0" err="1"/>
              <a:t>i</a:t>
            </a:r>
            <a:r>
              <a:rPr lang="en-IN" sz="1100" dirty="0"/>
              <a:t>++;</a:t>
            </a:r>
          </a:p>
          <a:p>
            <a:pPr marL="0" indent="0">
              <a:lnSpc>
                <a:spcPct val="100000"/>
              </a:lnSpc>
              <a:spcBef>
                <a:spcPts val="0"/>
              </a:spcBef>
              <a:buNone/>
            </a:pPr>
            <a:r>
              <a:rPr lang="en-IN" sz="1100" dirty="0"/>
              <a:t>       }</a:t>
            </a:r>
          </a:p>
          <a:p>
            <a:pPr marL="0" indent="0">
              <a:lnSpc>
                <a:spcPct val="100000"/>
              </a:lnSpc>
              <a:spcBef>
                <a:spcPts val="0"/>
              </a:spcBef>
              <a:buNone/>
            </a:pPr>
            <a:r>
              <a:rPr lang="en-IN" sz="1100" dirty="0"/>
              <a:t>       *k+=i-1; // for moving the reading pointer in main() for removing multi-</a:t>
            </a:r>
            <a:r>
              <a:rPr lang="en-IN" sz="1100" dirty="0" err="1"/>
              <a:t>charachter</a:t>
            </a:r>
            <a:r>
              <a:rPr lang="en-IN" sz="1100" dirty="0"/>
              <a:t> variable ex:-</a:t>
            </a:r>
            <a:r>
              <a:rPr lang="en-IN" sz="1100" dirty="0" err="1"/>
              <a:t>abc</a:t>
            </a:r>
            <a:r>
              <a:rPr lang="en-IN" sz="1100" dirty="0"/>
              <a:t> not just ex:-a</a:t>
            </a:r>
          </a:p>
          <a:p>
            <a:pPr marL="0" indent="0">
              <a:lnSpc>
                <a:spcPct val="100000"/>
              </a:lnSpc>
              <a:spcBef>
                <a:spcPts val="0"/>
              </a:spcBef>
              <a:buNone/>
            </a:pPr>
            <a:r>
              <a:rPr lang="en-IN" sz="1100" dirty="0"/>
              <a:t>       </a:t>
            </a:r>
            <a:r>
              <a:rPr lang="en-IN" sz="1100" dirty="0" err="1"/>
              <a:t>strncpy</a:t>
            </a:r>
            <a:r>
              <a:rPr lang="en-IN" sz="1100" dirty="0"/>
              <a:t>(</a:t>
            </a:r>
            <a:r>
              <a:rPr lang="en-IN" sz="1100" dirty="0" err="1"/>
              <a:t>string_c,s,i</a:t>
            </a:r>
            <a:r>
              <a:rPr lang="en-IN" sz="1100" dirty="0"/>
              <a:t>);</a:t>
            </a:r>
          </a:p>
          <a:p>
            <a:pPr marL="0" indent="0">
              <a:lnSpc>
                <a:spcPct val="100000"/>
              </a:lnSpc>
              <a:spcBef>
                <a:spcPts val="0"/>
              </a:spcBef>
              <a:buNone/>
            </a:pPr>
            <a:r>
              <a:rPr lang="en-IN" sz="1100" dirty="0"/>
              <a:t>       </a:t>
            </a:r>
            <a:r>
              <a:rPr lang="en-IN" sz="1100" dirty="0" err="1"/>
              <a:t>string_c</a:t>
            </a:r>
            <a:r>
              <a:rPr lang="en-IN" sz="1100" dirty="0"/>
              <a:t>[</a:t>
            </a:r>
            <a:r>
              <a:rPr lang="en-IN" sz="1100" dirty="0" err="1"/>
              <a:t>i</a:t>
            </a:r>
            <a:r>
              <a:rPr lang="en-IN" sz="1100" dirty="0"/>
              <a:t>]='\0';</a:t>
            </a:r>
          </a:p>
          <a:p>
            <a:pPr marL="0" indent="0">
              <a:lnSpc>
                <a:spcPct val="100000"/>
              </a:lnSpc>
              <a:spcBef>
                <a:spcPts val="0"/>
              </a:spcBef>
              <a:buNone/>
            </a:pPr>
            <a:r>
              <a:rPr lang="en-IN" sz="1100" dirty="0" smtClean="0"/>
              <a:t>       </a:t>
            </a:r>
            <a:r>
              <a:rPr lang="en-IN" sz="1100" dirty="0" err="1" smtClean="0"/>
              <a:t>string_c</a:t>
            </a:r>
            <a:r>
              <a:rPr lang="en-IN" sz="1100" dirty="0" smtClean="0"/>
              <a:t>[i+1</a:t>
            </a:r>
            <a:r>
              <a:rPr lang="en-IN" sz="1100" dirty="0"/>
              <a:t>]='\0';</a:t>
            </a:r>
          </a:p>
          <a:p>
            <a:pPr marL="0" indent="0">
              <a:lnSpc>
                <a:spcPct val="100000"/>
              </a:lnSpc>
              <a:spcBef>
                <a:spcPts val="0"/>
              </a:spcBef>
              <a:buNone/>
            </a:pPr>
            <a:r>
              <a:rPr lang="en-IN" sz="1100" dirty="0"/>
              <a:t>       index=</a:t>
            </a:r>
            <a:r>
              <a:rPr lang="en-IN" sz="1100" dirty="0" err="1"/>
              <a:t>Symbol_search</a:t>
            </a:r>
            <a:r>
              <a:rPr lang="en-IN" sz="1100" dirty="0"/>
              <a:t>(</a:t>
            </a:r>
            <a:r>
              <a:rPr lang="en-IN" sz="1100" dirty="0" err="1"/>
              <a:t>string_c</a:t>
            </a:r>
            <a:r>
              <a:rPr lang="en-IN" sz="1100" dirty="0"/>
              <a:t>);</a:t>
            </a:r>
          </a:p>
          <a:p>
            <a:pPr marL="0" indent="0">
              <a:lnSpc>
                <a:spcPct val="100000"/>
              </a:lnSpc>
              <a:spcBef>
                <a:spcPts val="0"/>
              </a:spcBef>
              <a:buNone/>
            </a:pPr>
            <a:r>
              <a:rPr lang="en-IN" sz="1100" dirty="0"/>
              <a:t>       if(index != -1)</a:t>
            </a:r>
          </a:p>
          <a:p>
            <a:pPr marL="0" indent="0">
              <a:lnSpc>
                <a:spcPct val="100000"/>
              </a:lnSpc>
              <a:spcBef>
                <a:spcPts val="0"/>
              </a:spcBef>
              <a:buNone/>
            </a:pPr>
            <a:r>
              <a:rPr lang="en-IN" sz="1100" dirty="0"/>
              <a:t>       {</a:t>
            </a:r>
          </a:p>
          <a:p>
            <a:pPr marL="0" indent="0">
              <a:lnSpc>
                <a:spcPct val="100000"/>
              </a:lnSpc>
              <a:spcBef>
                <a:spcPts val="0"/>
              </a:spcBef>
              <a:buNone/>
            </a:pPr>
            <a:r>
              <a:rPr lang="en-IN" sz="1100" dirty="0"/>
              <a:t>           if(priority == INIT_PRIORITY)</a:t>
            </a:r>
          </a:p>
          <a:p>
            <a:pPr marL="0" indent="0">
              <a:lnSpc>
                <a:spcPct val="100000"/>
              </a:lnSpc>
              <a:spcBef>
                <a:spcPts val="0"/>
              </a:spcBef>
              <a:buNone/>
            </a:pPr>
            <a:r>
              <a:rPr lang="en-IN" sz="1100" dirty="0"/>
              <a:t>              priority = </a:t>
            </a:r>
            <a:r>
              <a:rPr lang="en-IN" sz="1100" dirty="0" err="1"/>
              <a:t>getNextPriority</a:t>
            </a:r>
            <a:r>
              <a:rPr lang="en-IN" sz="1100" dirty="0"/>
              <a:t>(</a:t>
            </a:r>
            <a:r>
              <a:rPr lang="en-IN" sz="1100" dirty="0" err="1"/>
              <a:t>str</a:t>
            </a:r>
            <a:r>
              <a:rPr lang="en-IN" sz="1100" dirty="0"/>
              <a:t>);</a:t>
            </a:r>
          </a:p>
          <a:p>
            <a:pPr marL="0" indent="0">
              <a:lnSpc>
                <a:spcPct val="100000"/>
              </a:lnSpc>
              <a:spcBef>
                <a:spcPts val="0"/>
              </a:spcBef>
              <a:buNone/>
            </a:pPr>
            <a:r>
              <a:rPr lang="en-IN" sz="1100" dirty="0"/>
              <a:t>           else if(*(str+1) != '\0' &amp;&amp; priority &lt; </a:t>
            </a:r>
            <a:r>
              <a:rPr lang="en-IN" sz="1100" dirty="0" err="1"/>
              <a:t>getNextPriority</a:t>
            </a:r>
            <a:r>
              <a:rPr lang="en-IN" sz="1100" dirty="0"/>
              <a:t>(</a:t>
            </a:r>
            <a:r>
              <a:rPr lang="en-IN" sz="1100" dirty="0" err="1"/>
              <a:t>str</a:t>
            </a:r>
            <a:r>
              <a:rPr lang="en-IN" sz="1100" dirty="0"/>
              <a:t>) )</a:t>
            </a:r>
          </a:p>
          <a:p>
            <a:pPr marL="0" indent="0">
              <a:lnSpc>
                <a:spcPct val="100000"/>
              </a:lnSpc>
              <a:spcBef>
                <a:spcPts val="0"/>
              </a:spcBef>
              <a:buNone/>
            </a:pPr>
            <a:r>
              <a:rPr lang="en-IN" sz="1100" dirty="0"/>
              <a:t>              priority = </a:t>
            </a:r>
            <a:r>
              <a:rPr lang="en-IN" sz="1100" dirty="0" err="1"/>
              <a:t>getNextPriority</a:t>
            </a:r>
            <a:r>
              <a:rPr lang="en-IN" sz="1100" dirty="0"/>
              <a:t>(</a:t>
            </a:r>
            <a:r>
              <a:rPr lang="en-IN" sz="1100" dirty="0" err="1"/>
              <a:t>str</a:t>
            </a:r>
            <a:r>
              <a:rPr lang="en-IN" sz="1100" dirty="0"/>
              <a:t>);</a:t>
            </a:r>
          </a:p>
          <a:p>
            <a:pPr marL="0" indent="0">
              <a:lnSpc>
                <a:spcPct val="100000"/>
              </a:lnSpc>
              <a:spcBef>
                <a:spcPts val="0"/>
              </a:spcBef>
              <a:buNone/>
            </a:pPr>
            <a:endParaRPr lang="en-IN" sz="1100" dirty="0"/>
          </a:p>
          <a:p>
            <a:pPr marL="0" indent="0">
              <a:lnSpc>
                <a:spcPct val="100000"/>
              </a:lnSpc>
              <a:spcBef>
                <a:spcPts val="0"/>
              </a:spcBef>
              <a:buNone/>
            </a:pPr>
            <a:r>
              <a:rPr lang="en-IN" sz="1100" dirty="0"/>
              <a:t>          </a:t>
            </a:r>
            <a:r>
              <a:rPr lang="en-IN" sz="1100" dirty="0" err="1"/>
              <a:t>printf</a:t>
            </a:r>
            <a:r>
              <a:rPr lang="en-IN" sz="1100" dirty="0"/>
              <a:t>("</a:t>
            </a:r>
            <a:r>
              <a:rPr lang="en-IN" sz="1100" dirty="0" err="1"/>
              <a:t>mov</a:t>
            </a:r>
            <a:r>
              <a:rPr lang="en-IN" sz="1100" dirty="0"/>
              <a:t> %</a:t>
            </a:r>
            <a:r>
              <a:rPr lang="en-IN" sz="1100" dirty="0" err="1"/>
              <a:t>s,%s</a:t>
            </a:r>
            <a:r>
              <a:rPr lang="en-IN" sz="1100" dirty="0"/>
              <a:t>\n",</a:t>
            </a:r>
            <a:r>
              <a:rPr lang="en-IN" sz="1100" dirty="0" err="1"/>
              <a:t>register_str</a:t>
            </a:r>
            <a:r>
              <a:rPr lang="en-IN" sz="1100" dirty="0"/>
              <a:t>[</a:t>
            </a:r>
            <a:r>
              <a:rPr lang="en-IN" sz="1100" dirty="0" err="1"/>
              <a:t>symtbl</a:t>
            </a:r>
            <a:r>
              <a:rPr lang="en-IN" sz="1100" dirty="0"/>
              <a:t>[index].r],</a:t>
            </a:r>
            <a:r>
              <a:rPr lang="en-IN" sz="1100" dirty="0" err="1"/>
              <a:t>symtbl</a:t>
            </a:r>
            <a:r>
              <a:rPr lang="en-IN" sz="1100" dirty="0"/>
              <a:t>[index].value );</a:t>
            </a:r>
          </a:p>
          <a:p>
            <a:pPr marL="0" indent="0">
              <a:lnSpc>
                <a:spcPct val="100000"/>
              </a:lnSpc>
              <a:spcBef>
                <a:spcPts val="0"/>
              </a:spcBef>
              <a:buNone/>
            </a:pPr>
            <a:endParaRPr lang="en-IN" sz="1100" dirty="0"/>
          </a:p>
          <a:p>
            <a:pPr marL="0" indent="0">
              <a:lnSpc>
                <a:spcPct val="100000"/>
              </a:lnSpc>
              <a:spcBef>
                <a:spcPts val="0"/>
              </a:spcBef>
              <a:buNone/>
            </a:pPr>
            <a:r>
              <a:rPr lang="en-IN" sz="1100" dirty="0" smtClean="0"/>
              <a:t>         if(</a:t>
            </a:r>
            <a:r>
              <a:rPr lang="en-IN" sz="1100" dirty="0" err="1" smtClean="0"/>
              <a:t>blocklevel</a:t>
            </a:r>
            <a:r>
              <a:rPr lang="en-IN" sz="1100" dirty="0" smtClean="0"/>
              <a:t> </a:t>
            </a:r>
            <a:r>
              <a:rPr lang="en-IN" sz="1100" dirty="0"/>
              <a:t>&gt; 0)</a:t>
            </a:r>
          </a:p>
          <a:p>
            <a:pPr marL="0" indent="0">
              <a:lnSpc>
                <a:spcPct val="100000"/>
              </a:lnSpc>
              <a:spcBef>
                <a:spcPts val="0"/>
              </a:spcBef>
              <a:buNone/>
            </a:pPr>
            <a:r>
              <a:rPr lang="en-IN" sz="1100" dirty="0"/>
              <a:t>           { </a:t>
            </a:r>
            <a:r>
              <a:rPr lang="en-IN" sz="1100" dirty="0" smtClean="0"/>
              <a:t>   </a:t>
            </a:r>
            <a:r>
              <a:rPr lang="en-IN" sz="1100" dirty="0"/>
              <a:t>fill(</a:t>
            </a:r>
            <a:r>
              <a:rPr lang="en-IN" sz="1100" dirty="0" err="1"/>
              <a:t>OPERAND,priority</a:t>
            </a:r>
            <a:r>
              <a:rPr lang="en-IN" sz="1100" dirty="0"/>
              <a:t> + </a:t>
            </a:r>
            <a:r>
              <a:rPr lang="en-IN" sz="1100" dirty="0" err="1"/>
              <a:t>mapBlocklevel</a:t>
            </a:r>
            <a:r>
              <a:rPr lang="en-IN" sz="1100" dirty="0"/>
              <a:t>(</a:t>
            </a:r>
            <a:r>
              <a:rPr lang="en-IN" sz="1100" dirty="0" err="1"/>
              <a:t>blocklevel</a:t>
            </a:r>
            <a:r>
              <a:rPr lang="en-IN" sz="1100" dirty="0"/>
              <a:t>),&amp;</a:t>
            </a:r>
            <a:r>
              <a:rPr lang="en-IN" sz="1100" dirty="0" err="1"/>
              <a:t>symtbl</a:t>
            </a:r>
            <a:r>
              <a:rPr lang="en-IN" sz="1100" dirty="0"/>
              <a:t>[index] ,'\0',NULL_OP);</a:t>
            </a:r>
          </a:p>
          <a:p>
            <a:pPr marL="0" indent="0">
              <a:lnSpc>
                <a:spcPct val="100000"/>
              </a:lnSpc>
              <a:spcBef>
                <a:spcPts val="0"/>
              </a:spcBef>
              <a:buNone/>
            </a:pPr>
            <a:r>
              <a:rPr lang="en-IN" sz="1100" dirty="0"/>
              <a:t>           } else</a:t>
            </a:r>
          </a:p>
          <a:p>
            <a:pPr marL="0" indent="0">
              <a:lnSpc>
                <a:spcPct val="100000"/>
              </a:lnSpc>
              <a:spcBef>
                <a:spcPts val="0"/>
              </a:spcBef>
              <a:buNone/>
            </a:pPr>
            <a:r>
              <a:rPr lang="en-IN" sz="1100" dirty="0"/>
              <a:t>           </a:t>
            </a:r>
            <a:r>
              <a:rPr lang="en-IN" sz="1100" dirty="0" smtClean="0"/>
              <a:t>{    fill(OPERAND,priority</a:t>
            </a:r>
            <a:r>
              <a:rPr lang="en-IN" sz="1100" dirty="0"/>
              <a:t>,&amp;</a:t>
            </a:r>
            <a:r>
              <a:rPr lang="en-IN" sz="1100" dirty="0" err="1"/>
              <a:t>symtbl</a:t>
            </a:r>
            <a:r>
              <a:rPr lang="en-IN" sz="1100" dirty="0"/>
              <a:t>[index] ,'\0',NULL_OP);</a:t>
            </a:r>
          </a:p>
          <a:p>
            <a:pPr marL="0" indent="0">
              <a:lnSpc>
                <a:spcPct val="100000"/>
              </a:lnSpc>
              <a:spcBef>
                <a:spcPts val="0"/>
              </a:spcBef>
              <a:buNone/>
            </a:pPr>
            <a:r>
              <a:rPr lang="en-IN" sz="1100" dirty="0"/>
              <a:t>           }</a:t>
            </a:r>
          </a:p>
        </p:txBody>
      </p:sp>
    </p:spTree>
    <p:extLst>
      <p:ext uri="{BB962C8B-B14F-4D97-AF65-F5344CB8AC3E}">
        <p14:creationId xmlns:p14="http://schemas.microsoft.com/office/powerpoint/2010/main" val="1464808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9"/>
            <a:ext cx="10515600" cy="626548"/>
          </a:xfrm>
        </p:spPr>
        <p:txBody>
          <a:bodyPr>
            <a:normAutofit/>
          </a:bodyPr>
          <a:lstStyle/>
          <a:p>
            <a:r>
              <a:rPr lang="en-US" sz="3600" dirty="0" smtClean="0"/>
              <a:t>Code overview</a:t>
            </a:r>
            <a:endParaRPr lang="en-IN" sz="3600" dirty="0"/>
          </a:p>
        </p:txBody>
      </p:sp>
      <p:sp>
        <p:nvSpPr>
          <p:cNvPr id="3" name="Content Placeholder 2"/>
          <p:cNvSpPr>
            <a:spLocks noGrp="1"/>
          </p:cNvSpPr>
          <p:nvPr>
            <p:ph idx="1"/>
          </p:nvPr>
        </p:nvSpPr>
        <p:spPr>
          <a:xfrm>
            <a:off x="502276" y="991674"/>
            <a:ext cx="10851524" cy="5550794"/>
          </a:xfrm>
        </p:spPr>
        <p:txBody>
          <a:bodyPr>
            <a:normAutofit/>
          </a:bodyPr>
          <a:lstStyle/>
          <a:p>
            <a:pPr marL="0" indent="0">
              <a:lnSpc>
                <a:spcPct val="100000"/>
              </a:lnSpc>
              <a:spcBef>
                <a:spcPts val="0"/>
              </a:spcBef>
              <a:buNone/>
            </a:pPr>
            <a:r>
              <a:rPr lang="en-US" sz="1100" dirty="0"/>
              <a:t>  </a:t>
            </a:r>
            <a:r>
              <a:rPr lang="en-US" sz="1800" dirty="0" smtClean="0"/>
              <a:t>These below checks only increments and decrements the </a:t>
            </a:r>
            <a:r>
              <a:rPr lang="en-US" sz="1800" dirty="0" err="1" smtClean="0"/>
              <a:t>blocklevel</a:t>
            </a:r>
            <a:r>
              <a:rPr lang="en-US" sz="1800" dirty="0" smtClean="0"/>
              <a:t> which will increase the expression priority value on open brackets or decrease it on close brackets and priority is also calculated for next operators and operands as brackets binary  or unary operations will be isolated from next operations after bracket open or closes. We need to refresh the priority variable as any other identifier that comes in future will need to be assigned a refreshed priority value.</a:t>
            </a:r>
            <a:r>
              <a:rPr lang="en-US" sz="1100" dirty="0" smtClean="0"/>
              <a:t/>
            </a:r>
            <a:br>
              <a:rPr lang="en-US" sz="1100" dirty="0" smtClean="0"/>
            </a:br>
            <a:r>
              <a:rPr lang="en-US" sz="1100" dirty="0" smtClean="0"/>
              <a:t/>
            </a:r>
            <a:br>
              <a:rPr lang="en-US" sz="1100" dirty="0" smtClean="0"/>
            </a:br>
            <a:r>
              <a:rPr lang="en-US" sz="1100" dirty="0"/>
              <a:t> else if(*</a:t>
            </a:r>
            <a:r>
              <a:rPr lang="en-US" sz="1100" dirty="0" err="1"/>
              <a:t>str</a:t>
            </a:r>
            <a:r>
              <a:rPr lang="en-US" sz="1100" dirty="0"/>
              <a:t> == '(')</a:t>
            </a:r>
          </a:p>
          <a:p>
            <a:pPr marL="0" indent="0">
              <a:lnSpc>
                <a:spcPct val="100000"/>
              </a:lnSpc>
              <a:spcBef>
                <a:spcPts val="0"/>
              </a:spcBef>
              <a:buNone/>
            </a:pPr>
            <a:r>
              <a:rPr lang="en-US" sz="1100" dirty="0"/>
              <a:t>   {</a:t>
            </a:r>
          </a:p>
          <a:p>
            <a:pPr marL="0" indent="0">
              <a:lnSpc>
                <a:spcPct val="100000"/>
              </a:lnSpc>
              <a:spcBef>
                <a:spcPts val="0"/>
              </a:spcBef>
              <a:buNone/>
            </a:pPr>
            <a:r>
              <a:rPr lang="en-US" sz="1100" dirty="0"/>
              <a:t>       </a:t>
            </a:r>
            <a:r>
              <a:rPr lang="en-US" sz="1100" dirty="0" err="1"/>
              <a:t>blocklevel</a:t>
            </a:r>
            <a:r>
              <a:rPr lang="en-US" sz="1100" dirty="0"/>
              <a:t>++;</a:t>
            </a:r>
          </a:p>
          <a:p>
            <a:pPr marL="0" indent="0">
              <a:lnSpc>
                <a:spcPct val="100000"/>
              </a:lnSpc>
              <a:spcBef>
                <a:spcPts val="0"/>
              </a:spcBef>
              <a:buNone/>
            </a:pPr>
            <a:r>
              <a:rPr lang="en-US" sz="1100" dirty="0"/>
              <a:t>       priority = </a:t>
            </a:r>
            <a:r>
              <a:rPr lang="en-US" sz="1100" dirty="0" err="1"/>
              <a:t>getNextPriority</a:t>
            </a:r>
            <a:r>
              <a:rPr lang="en-US" sz="1100" dirty="0"/>
              <a:t>(str+1);</a:t>
            </a:r>
          </a:p>
          <a:p>
            <a:pPr marL="0" indent="0">
              <a:lnSpc>
                <a:spcPct val="100000"/>
              </a:lnSpc>
              <a:spcBef>
                <a:spcPts val="0"/>
              </a:spcBef>
              <a:buNone/>
            </a:pPr>
            <a:r>
              <a:rPr lang="en-US" sz="1100" dirty="0"/>
              <a:t>       return 1;</a:t>
            </a:r>
          </a:p>
          <a:p>
            <a:pPr marL="0" indent="0">
              <a:lnSpc>
                <a:spcPct val="100000"/>
              </a:lnSpc>
              <a:spcBef>
                <a:spcPts val="0"/>
              </a:spcBef>
              <a:buNone/>
            </a:pPr>
            <a:r>
              <a:rPr lang="en-US" sz="1100" dirty="0"/>
              <a:t>   }</a:t>
            </a:r>
          </a:p>
          <a:p>
            <a:pPr marL="0" indent="0">
              <a:lnSpc>
                <a:spcPct val="100000"/>
              </a:lnSpc>
              <a:spcBef>
                <a:spcPts val="0"/>
              </a:spcBef>
              <a:buNone/>
            </a:pPr>
            <a:r>
              <a:rPr lang="en-US" sz="1100" dirty="0"/>
              <a:t>   else if(*</a:t>
            </a:r>
            <a:r>
              <a:rPr lang="en-US" sz="1100" dirty="0" err="1"/>
              <a:t>str</a:t>
            </a:r>
            <a:r>
              <a:rPr lang="en-US" sz="1100" dirty="0"/>
              <a:t> == ')')</a:t>
            </a:r>
          </a:p>
          <a:p>
            <a:pPr marL="0" indent="0">
              <a:lnSpc>
                <a:spcPct val="100000"/>
              </a:lnSpc>
              <a:spcBef>
                <a:spcPts val="0"/>
              </a:spcBef>
              <a:buNone/>
            </a:pPr>
            <a:r>
              <a:rPr lang="en-US" sz="1100" dirty="0"/>
              <a:t>   {</a:t>
            </a:r>
          </a:p>
          <a:p>
            <a:pPr marL="0" indent="0">
              <a:lnSpc>
                <a:spcPct val="100000"/>
              </a:lnSpc>
              <a:spcBef>
                <a:spcPts val="0"/>
              </a:spcBef>
              <a:buNone/>
            </a:pPr>
            <a:r>
              <a:rPr lang="en-US" sz="1100" dirty="0"/>
              <a:t>       </a:t>
            </a:r>
            <a:r>
              <a:rPr lang="en-US" sz="1100" dirty="0" err="1"/>
              <a:t>blocklevel</a:t>
            </a:r>
            <a:r>
              <a:rPr lang="en-US" sz="1100" dirty="0"/>
              <a:t>--;</a:t>
            </a:r>
          </a:p>
          <a:p>
            <a:pPr marL="0" indent="0">
              <a:lnSpc>
                <a:spcPct val="100000"/>
              </a:lnSpc>
              <a:spcBef>
                <a:spcPts val="0"/>
              </a:spcBef>
              <a:buNone/>
            </a:pPr>
            <a:r>
              <a:rPr lang="en-US" sz="1100" dirty="0"/>
              <a:t>       priority = </a:t>
            </a:r>
            <a:r>
              <a:rPr lang="en-US" sz="1100" dirty="0" err="1"/>
              <a:t>getNextPriority</a:t>
            </a:r>
            <a:r>
              <a:rPr lang="en-US" sz="1100" dirty="0"/>
              <a:t>(str+1);</a:t>
            </a:r>
          </a:p>
          <a:p>
            <a:pPr marL="0" indent="0">
              <a:lnSpc>
                <a:spcPct val="100000"/>
              </a:lnSpc>
              <a:spcBef>
                <a:spcPts val="0"/>
              </a:spcBef>
              <a:buNone/>
            </a:pPr>
            <a:r>
              <a:rPr lang="en-US" sz="1100" dirty="0"/>
              <a:t>       return 1;</a:t>
            </a:r>
          </a:p>
          <a:p>
            <a:pPr marL="0" indent="0">
              <a:lnSpc>
                <a:spcPct val="100000"/>
              </a:lnSpc>
              <a:spcBef>
                <a:spcPts val="0"/>
              </a:spcBef>
              <a:buNone/>
            </a:pPr>
            <a:r>
              <a:rPr lang="en-US" sz="1100" dirty="0"/>
              <a:t>   }</a:t>
            </a:r>
          </a:p>
          <a:p>
            <a:pPr marL="0" indent="0">
              <a:buNone/>
            </a:pPr>
            <a:endParaRPr lang="en-IN" sz="1100" dirty="0"/>
          </a:p>
        </p:txBody>
      </p:sp>
    </p:spTree>
    <p:extLst>
      <p:ext uri="{BB962C8B-B14F-4D97-AF65-F5344CB8AC3E}">
        <p14:creationId xmlns:p14="http://schemas.microsoft.com/office/powerpoint/2010/main" val="426634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9250"/>
            <a:ext cx="10515600" cy="5293217"/>
          </a:xfrm>
        </p:spPr>
        <p:txBody>
          <a:bodyPr>
            <a:normAutofit/>
          </a:bodyPr>
          <a:lstStyle/>
          <a:p>
            <a:pPr marL="0" indent="0">
              <a:lnSpc>
                <a:spcPct val="110000"/>
              </a:lnSpc>
              <a:spcBef>
                <a:spcPts val="0"/>
              </a:spcBef>
              <a:buNone/>
            </a:pPr>
            <a:r>
              <a:rPr lang="en-US" sz="1800" dirty="0" smtClean="0"/>
              <a:t>In main() function you can see that we are doing </a:t>
            </a:r>
            <a:r>
              <a:rPr lang="en-US" sz="1800" dirty="0"/>
              <a:t>below operations</a:t>
            </a:r>
            <a:br>
              <a:rPr lang="en-US" sz="1800" dirty="0"/>
            </a:br>
            <a:r>
              <a:rPr lang="en-US" sz="1800" dirty="0" smtClean="0"/>
              <a:t>As we don’t have any register allocation algorithm hence we are manually inserting each identifier or operand with a value and also passing a register value manually.</a:t>
            </a:r>
            <a:br>
              <a:rPr lang="en-US" sz="1800" dirty="0" smtClean="0"/>
            </a:br>
            <a:r>
              <a:rPr lang="en-US" sz="1800" dirty="0" smtClean="0"/>
              <a:t>This is used for symbol table initialization.</a:t>
            </a:r>
            <a:r>
              <a:rPr lang="en-US" sz="1800" dirty="0"/>
              <a:t/>
            </a:r>
            <a:br>
              <a:rPr lang="en-US" sz="1800" dirty="0"/>
            </a:br>
            <a:r>
              <a:rPr lang="en-US" sz="1800" dirty="0" smtClean="0"/>
              <a:t>   </a:t>
            </a:r>
            <a:endParaRPr lang="en-US" sz="1800" dirty="0"/>
          </a:p>
          <a:p>
            <a:pPr marL="0" indent="0">
              <a:lnSpc>
                <a:spcPct val="110000"/>
              </a:lnSpc>
              <a:spcBef>
                <a:spcPts val="0"/>
              </a:spcBef>
              <a:buNone/>
            </a:pPr>
            <a:r>
              <a:rPr lang="en-US" sz="1800" dirty="0" smtClean="0"/>
              <a:t>(code for version 1.3 for assembly output)</a:t>
            </a:r>
          </a:p>
          <a:p>
            <a:pPr marL="0" indent="0">
              <a:lnSpc>
                <a:spcPct val="110000"/>
              </a:lnSpc>
              <a:spcBef>
                <a:spcPts val="0"/>
              </a:spcBef>
              <a:buNone/>
            </a:pPr>
            <a:r>
              <a:rPr lang="en-US" sz="1400" dirty="0"/>
              <a:t> </a:t>
            </a:r>
            <a:r>
              <a:rPr lang="en-US" sz="1400" dirty="0" smtClean="0"/>
              <a:t>   </a:t>
            </a:r>
            <a:r>
              <a:rPr lang="en-US" sz="1400" dirty="0"/>
              <a:t>char a[]="a";</a:t>
            </a:r>
          </a:p>
          <a:p>
            <a:pPr marL="0" indent="0">
              <a:lnSpc>
                <a:spcPct val="110000"/>
              </a:lnSpc>
              <a:spcBef>
                <a:spcPts val="0"/>
              </a:spcBef>
              <a:buNone/>
            </a:pPr>
            <a:r>
              <a:rPr lang="en-US" sz="1400" dirty="0"/>
              <a:t>    char b[]="b";</a:t>
            </a:r>
          </a:p>
          <a:p>
            <a:pPr marL="0" indent="0">
              <a:lnSpc>
                <a:spcPct val="110000"/>
              </a:lnSpc>
              <a:spcBef>
                <a:spcPts val="0"/>
              </a:spcBef>
              <a:buNone/>
            </a:pPr>
            <a:r>
              <a:rPr lang="en-US" sz="1400" dirty="0"/>
              <a:t>    char c[]="c";</a:t>
            </a:r>
          </a:p>
          <a:p>
            <a:pPr marL="0" indent="0">
              <a:lnSpc>
                <a:spcPct val="110000"/>
              </a:lnSpc>
              <a:spcBef>
                <a:spcPts val="0"/>
              </a:spcBef>
              <a:buNone/>
            </a:pPr>
            <a:r>
              <a:rPr lang="en-US" sz="1400" dirty="0"/>
              <a:t>    char d[]="d";</a:t>
            </a:r>
          </a:p>
          <a:p>
            <a:pPr marL="0" indent="0">
              <a:lnSpc>
                <a:spcPct val="110000"/>
              </a:lnSpc>
              <a:spcBef>
                <a:spcPts val="0"/>
              </a:spcBef>
              <a:buNone/>
            </a:pPr>
            <a:r>
              <a:rPr lang="en-US" sz="1400" dirty="0"/>
              <a:t>    char </a:t>
            </a:r>
            <a:r>
              <a:rPr lang="en-US" sz="1400" dirty="0" err="1"/>
              <a:t>a_value</a:t>
            </a:r>
            <a:r>
              <a:rPr lang="en-US" sz="1400" dirty="0"/>
              <a:t>[] ="9";</a:t>
            </a:r>
          </a:p>
          <a:p>
            <a:pPr marL="0" indent="0">
              <a:lnSpc>
                <a:spcPct val="110000"/>
              </a:lnSpc>
              <a:spcBef>
                <a:spcPts val="0"/>
              </a:spcBef>
              <a:buNone/>
            </a:pPr>
            <a:r>
              <a:rPr lang="en-US" sz="1400" dirty="0"/>
              <a:t>    char </a:t>
            </a:r>
            <a:r>
              <a:rPr lang="en-US" sz="1400" dirty="0" err="1"/>
              <a:t>b_value</a:t>
            </a:r>
            <a:r>
              <a:rPr lang="en-US" sz="1400" dirty="0"/>
              <a:t>[] ="3";</a:t>
            </a:r>
          </a:p>
          <a:p>
            <a:pPr marL="0" indent="0">
              <a:lnSpc>
                <a:spcPct val="110000"/>
              </a:lnSpc>
              <a:spcBef>
                <a:spcPts val="0"/>
              </a:spcBef>
              <a:buNone/>
            </a:pPr>
            <a:r>
              <a:rPr lang="en-US" sz="1400" dirty="0"/>
              <a:t>    char </a:t>
            </a:r>
            <a:r>
              <a:rPr lang="en-US" sz="1400" dirty="0" err="1"/>
              <a:t>c_value</a:t>
            </a:r>
            <a:r>
              <a:rPr lang="en-US" sz="1400" dirty="0"/>
              <a:t>[] ="2";</a:t>
            </a:r>
          </a:p>
          <a:p>
            <a:pPr marL="0" indent="0">
              <a:lnSpc>
                <a:spcPct val="110000"/>
              </a:lnSpc>
              <a:spcBef>
                <a:spcPts val="0"/>
              </a:spcBef>
              <a:buNone/>
            </a:pPr>
            <a:r>
              <a:rPr lang="en-US" sz="1400" dirty="0"/>
              <a:t>    char </a:t>
            </a:r>
            <a:r>
              <a:rPr lang="en-US" sz="1400" dirty="0" err="1"/>
              <a:t>d_value</a:t>
            </a:r>
            <a:r>
              <a:rPr lang="en-US" sz="1400" dirty="0"/>
              <a:t>[] ="1";</a:t>
            </a:r>
          </a:p>
          <a:p>
            <a:pPr marL="0" indent="0">
              <a:lnSpc>
                <a:spcPct val="110000"/>
              </a:lnSpc>
              <a:spcBef>
                <a:spcPts val="0"/>
              </a:spcBef>
              <a:buNone/>
            </a:pPr>
            <a:r>
              <a:rPr lang="en-US" sz="1400" dirty="0"/>
              <a:t>    </a:t>
            </a:r>
            <a:r>
              <a:rPr lang="en-US" sz="1400" dirty="0" err="1"/>
              <a:t>Symbol_insert</a:t>
            </a:r>
            <a:r>
              <a:rPr lang="en-US" sz="1400" dirty="0"/>
              <a:t>(</a:t>
            </a:r>
            <a:r>
              <a:rPr lang="en-US" sz="1400" dirty="0" err="1"/>
              <a:t>a,INT</a:t>
            </a:r>
            <a:r>
              <a:rPr lang="en-US" sz="1400" dirty="0"/>
              <a:t> , </a:t>
            </a:r>
            <a:r>
              <a:rPr lang="en-US" sz="1400" dirty="0" err="1"/>
              <a:t>a_value</a:t>
            </a:r>
            <a:r>
              <a:rPr lang="en-US" sz="1400" dirty="0"/>
              <a:t>, ax);</a:t>
            </a:r>
          </a:p>
          <a:p>
            <a:pPr marL="0" indent="0">
              <a:lnSpc>
                <a:spcPct val="110000"/>
              </a:lnSpc>
              <a:spcBef>
                <a:spcPts val="0"/>
              </a:spcBef>
              <a:buNone/>
            </a:pPr>
            <a:r>
              <a:rPr lang="en-US" sz="1400" dirty="0"/>
              <a:t>    </a:t>
            </a:r>
            <a:r>
              <a:rPr lang="en-US" sz="1400" dirty="0" err="1"/>
              <a:t>Symbol_insert</a:t>
            </a:r>
            <a:r>
              <a:rPr lang="en-US" sz="1400" dirty="0"/>
              <a:t>(</a:t>
            </a:r>
            <a:r>
              <a:rPr lang="en-US" sz="1400" dirty="0" err="1"/>
              <a:t>b,INT</a:t>
            </a:r>
            <a:r>
              <a:rPr lang="en-US" sz="1400" dirty="0"/>
              <a:t> ,</a:t>
            </a:r>
            <a:r>
              <a:rPr lang="en-US" sz="1400" dirty="0" err="1"/>
              <a:t>b_value</a:t>
            </a:r>
            <a:r>
              <a:rPr lang="en-US" sz="1400" dirty="0"/>
              <a:t>, </a:t>
            </a:r>
            <a:r>
              <a:rPr lang="en-US" sz="1400" dirty="0" err="1"/>
              <a:t>bx</a:t>
            </a:r>
            <a:r>
              <a:rPr lang="en-US" sz="1400" dirty="0"/>
              <a:t>);</a:t>
            </a:r>
          </a:p>
          <a:p>
            <a:pPr marL="0" indent="0">
              <a:lnSpc>
                <a:spcPct val="110000"/>
              </a:lnSpc>
              <a:spcBef>
                <a:spcPts val="0"/>
              </a:spcBef>
              <a:buNone/>
            </a:pPr>
            <a:r>
              <a:rPr lang="en-US" sz="1400" dirty="0"/>
              <a:t>    </a:t>
            </a:r>
            <a:r>
              <a:rPr lang="en-US" sz="1400" dirty="0" err="1"/>
              <a:t>Symbol_insert</a:t>
            </a:r>
            <a:r>
              <a:rPr lang="en-US" sz="1400" dirty="0"/>
              <a:t>(</a:t>
            </a:r>
            <a:r>
              <a:rPr lang="en-US" sz="1400" dirty="0" err="1"/>
              <a:t>c,INT</a:t>
            </a:r>
            <a:r>
              <a:rPr lang="en-US" sz="1400" dirty="0"/>
              <a:t> ,</a:t>
            </a:r>
            <a:r>
              <a:rPr lang="en-US" sz="1400" dirty="0" err="1"/>
              <a:t>c_value</a:t>
            </a:r>
            <a:r>
              <a:rPr lang="en-US" sz="1400" dirty="0"/>
              <a:t>, cx);</a:t>
            </a:r>
          </a:p>
          <a:p>
            <a:pPr marL="0" indent="0">
              <a:lnSpc>
                <a:spcPct val="110000"/>
              </a:lnSpc>
              <a:spcBef>
                <a:spcPts val="0"/>
              </a:spcBef>
              <a:buNone/>
            </a:pPr>
            <a:r>
              <a:rPr lang="en-US" sz="1400" dirty="0"/>
              <a:t>    </a:t>
            </a:r>
            <a:r>
              <a:rPr lang="en-US" sz="1400" dirty="0" err="1"/>
              <a:t>Symbol_insert</a:t>
            </a:r>
            <a:r>
              <a:rPr lang="en-US" sz="1400" dirty="0"/>
              <a:t>(</a:t>
            </a:r>
            <a:r>
              <a:rPr lang="en-US" sz="1400" dirty="0" err="1"/>
              <a:t>d,INT</a:t>
            </a:r>
            <a:r>
              <a:rPr lang="en-US" sz="1400" dirty="0"/>
              <a:t> ,</a:t>
            </a:r>
            <a:r>
              <a:rPr lang="en-US" sz="1400" dirty="0" err="1"/>
              <a:t>d_value</a:t>
            </a:r>
            <a:r>
              <a:rPr lang="en-US" sz="1400" dirty="0"/>
              <a:t>, dx);</a:t>
            </a:r>
          </a:p>
          <a:p>
            <a:pPr marL="0" indent="0">
              <a:buNone/>
            </a:pPr>
            <a:r>
              <a:rPr lang="en-US" sz="1800" dirty="0" smtClean="0"/>
              <a:t>The functionality of symbol insertion and symbol searching is given in next slide</a:t>
            </a:r>
            <a:endParaRPr lang="en-IN" sz="1800" dirty="0"/>
          </a:p>
        </p:txBody>
      </p:sp>
      <p:sp>
        <p:nvSpPr>
          <p:cNvPr id="4" name="Title 1"/>
          <p:cNvSpPr>
            <a:spLocks noGrp="1"/>
          </p:cNvSpPr>
          <p:nvPr>
            <p:ph type="title"/>
          </p:nvPr>
        </p:nvSpPr>
        <p:spPr>
          <a:xfrm>
            <a:off x="838200" y="365126"/>
            <a:ext cx="10515600" cy="768216"/>
          </a:xfrm>
        </p:spPr>
        <p:txBody>
          <a:bodyPr>
            <a:normAutofit/>
          </a:bodyPr>
          <a:lstStyle/>
          <a:p>
            <a:r>
              <a:rPr lang="en-US" sz="3600" dirty="0" smtClean="0"/>
              <a:t>Code overview</a:t>
            </a:r>
            <a:endParaRPr lang="en-IN" sz="3600" dirty="0"/>
          </a:p>
        </p:txBody>
      </p:sp>
    </p:spTree>
    <p:extLst>
      <p:ext uri="{BB962C8B-B14F-4D97-AF65-F5344CB8AC3E}">
        <p14:creationId xmlns:p14="http://schemas.microsoft.com/office/powerpoint/2010/main" val="210490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Expression Resolver?</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1800" dirty="0" smtClean="0"/>
              <a:t>Why </a:t>
            </a:r>
            <a:r>
              <a:rPr lang="en-US" sz="1800" dirty="0" smtClean="0"/>
              <a:t>it is called resolver not evaluation ?</a:t>
            </a:r>
            <a:br>
              <a:rPr lang="en-US" sz="1800" dirty="0" smtClean="0"/>
            </a:br>
            <a:r>
              <a:rPr lang="en-US" sz="1800" dirty="0" smtClean="0"/>
              <a:t>Because it tries to resolve the expression using priority first then it starts to do evaluation.</a:t>
            </a:r>
            <a:br>
              <a:rPr lang="en-US" sz="1800" dirty="0" smtClean="0"/>
            </a:br>
            <a:r>
              <a:rPr lang="en-US" sz="1800" dirty="0" smtClean="0"/>
              <a:t/>
            </a:r>
            <a:br>
              <a:rPr lang="en-US" sz="1800" dirty="0" smtClean="0"/>
            </a:br>
            <a:r>
              <a:rPr lang="en-US" sz="1800" dirty="0" smtClean="0"/>
              <a:t>What is priority linked list ?</a:t>
            </a:r>
            <a:br>
              <a:rPr lang="en-US" sz="1800" dirty="0" smtClean="0"/>
            </a:br>
            <a:r>
              <a:rPr lang="en-US" sz="1800" dirty="0" smtClean="0"/>
              <a:t>A single linked list that has priority field which tells which nodes we have to evaluate first.</a:t>
            </a:r>
            <a:br>
              <a:rPr lang="en-US" sz="1800" dirty="0" smtClean="0"/>
            </a:br>
            <a:r>
              <a:rPr lang="en-US" sz="1800" dirty="0" smtClean="0"/>
              <a:t>We can use double linked list also, incase of single linked list we can use </a:t>
            </a:r>
            <a:r>
              <a:rPr lang="en-US" sz="1800" dirty="0" err="1" smtClean="0"/>
              <a:t>prev</a:t>
            </a:r>
            <a:r>
              <a:rPr lang="en-US" sz="1800" dirty="0" smtClean="0"/>
              <a:t> variable to store the previous node.</a:t>
            </a:r>
            <a:br>
              <a:rPr lang="en-US" sz="1800" dirty="0" smtClean="0"/>
            </a:br>
            <a:r>
              <a:rPr lang="en-US" sz="1800" dirty="0" smtClean="0"/>
              <a:t/>
            </a:r>
            <a:br>
              <a:rPr lang="en-US" sz="1800" dirty="0" smtClean="0"/>
            </a:br>
            <a:r>
              <a:rPr lang="en-US" sz="1800" dirty="0" smtClean="0"/>
              <a:t>What is a reduce method ?</a:t>
            </a:r>
            <a:br>
              <a:rPr lang="en-US" sz="1800" dirty="0" smtClean="0"/>
            </a:br>
            <a:r>
              <a:rPr lang="en-US" sz="1800" dirty="0" smtClean="0"/>
              <a:t>Reduce will do the evaluation on 3 nodes and compress it into 1 node after evaluation and store it in Register/temporary variable.</a:t>
            </a:r>
            <a:br>
              <a:rPr lang="en-US" sz="1800" dirty="0" smtClean="0"/>
            </a:br>
            <a:r>
              <a:rPr lang="en-US" sz="1800" dirty="0" smtClean="0"/>
              <a:t/>
            </a:r>
            <a:br>
              <a:rPr lang="en-US" sz="1800" dirty="0" smtClean="0"/>
            </a:br>
            <a:r>
              <a:rPr lang="en-US" sz="1800" dirty="0" smtClean="0"/>
              <a:t>Why we find the priority of an operator not operand node ?</a:t>
            </a:r>
            <a:br>
              <a:rPr lang="en-US" sz="1800" dirty="0" smtClean="0"/>
            </a:br>
            <a:r>
              <a:rPr lang="en-US" sz="1800" dirty="0" smtClean="0"/>
              <a:t>Because we need to know both the variables/operand on left-</a:t>
            </a:r>
            <a:r>
              <a:rPr lang="en-US" sz="1800" dirty="0" err="1" smtClean="0"/>
              <a:t>handside</a:t>
            </a:r>
            <a:r>
              <a:rPr lang="en-US" sz="1800" dirty="0" smtClean="0"/>
              <a:t> and right </a:t>
            </a:r>
            <a:r>
              <a:rPr lang="en-US" sz="1800" dirty="0" err="1" smtClean="0"/>
              <a:t>handside</a:t>
            </a:r>
            <a:r>
              <a:rPr lang="en-US" sz="1800" dirty="0" smtClean="0"/>
              <a:t> of an operator to do binary operations like +,-,/,* etc.</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IN" sz="1800" dirty="0"/>
          </a:p>
        </p:txBody>
      </p:sp>
    </p:spTree>
    <p:extLst>
      <p:ext uri="{BB962C8B-B14F-4D97-AF65-F5344CB8AC3E}">
        <p14:creationId xmlns:p14="http://schemas.microsoft.com/office/powerpoint/2010/main" val="1729090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2" y="1030310"/>
            <a:ext cx="11074757" cy="5731098"/>
          </a:xfrm>
        </p:spPr>
        <p:txBody>
          <a:bodyPr>
            <a:normAutofit lnSpcReduction="10000"/>
          </a:bodyPr>
          <a:lstStyle/>
          <a:p>
            <a:pPr marL="0" indent="0">
              <a:lnSpc>
                <a:spcPct val="110000"/>
              </a:lnSpc>
              <a:spcBef>
                <a:spcPts val="0"/>
              </a:spcBef>
              <a:buNone/>
            </a:pPr>
            <a:r>
              <a:rPr lang="en-IN" sz="1200" dirty="0"/>
              <a:t>void </a:t>
            </a:r>
            <a:r>
              <a:rPr lang="en-IN" sz="1200" dirty="0" err="1"/>
              <a:t>Symbol_insert</a:t>
            </a:r>
            <a:r>
              <a:rPr lang="en-IN" sz="1200" dirty="0"/>
              <a:t>(char *</a:t>
            </a:r>
            <a:r>
              <a:rPr lang="en-IN" sz="1200" dirty="0" err="1"/>
              <a:t>sym,char</a:t>
            </a:r>
            <a:r>
              <a:rPr lang="en-IN" sz="1200" dirty="0"/>
              <a:t> </a:t>
            </a:r>
            <a:r>
              <a:rPr lang="en-IN" sz="1200" dirty="0" err="1"/>
              <a:t>typ,char</a:t>
            </a:r>
            <a:r>
              <a:rPr lang="en-IN" sz="1200" dirty="0"/>
              <a:t> *</a:t>
            </a:r>
            <a:r>
              <a:rPr lang="en-IN" sz="1200" dirty="0" err="1"/>
              <a:t>val,enum</a:t>
            </a:r>
            <a:r>
              <a:rPr lang="en-IN" sz="1200" dirty="0"/>
              <a:t> Registers </a:t>
            </a:r>
            <a:r>
              <a:rPr lang="en-IN" sz="1200" dirty="0" err="1"/>
              <a:t>rtemp</a:t>
            </a:r>
            <a:r>
              <a:rPr lang="en-IN" sz="1200" dirty="0"/>
              <a:t>)</a:t>
            </a:r>
          </a:p>
          <a:p>
            <a:pPr marL="0" indent="0">
              <a:lnSpc>
                <a:spcPct val="110000"/>
              </a:lnSpc>
              <a:spcBef>
                <a:spcPts val="0"/>
              </a:spcBef>
              <a:buNone/>
            </a:pPr>
            <a:r>
              <a:rPr lang="en-IN" sz="1200" dirty="0"/>
              <a:t>{</a:t>
            </a:r>
          </a:p>
          <a:p>
            <a:pPr marL="0" indent="0">
              <a:lnSpc>
                <a:spcPct val="110000"/>
              </a:lnSpc>
              <a:spcBef>
                <a:spcPts val="0"/>
              </a:spcBef>
              <a:buNone/>
            </a:pPr>
            <a:r>
              <a:rPr lang="en-IN" sz="1200" dirty="0"/>
              <a:t>    </a:t>
            </a:r>
            <a:r>
              <a:rPr lang="en-IN" sz="1200" dirty="0" err="1"/>
              <a:t>symtbl</a:t>
            </a:r>
            <a:r>
              <a:rPr lang="en-IN" sz="1200" dirty="0"/>
              <a:t>[</a:t>
            </a:r>
            <a:r>
              <a:rPr lang="en-IN" sz="1200" dirty="0" err="1"/>
              <a:t>max_sym</a:t>
            </a:r>
            <a:r>
              <a:rPr lang="en-IN" sz="1200" dirty="0"/>
              <a:t>].symbol =(char*) </a:t>
            </a:r>
            <a:r>
              <a:rPr lang="en-IN" sz="1200" dirty="0" err="1"/>
              <a:t>malloc</a:t>
            </a:r>
            <a:r>
              <a:rPr lang="en-IN" sz="1200" dirty="0"/>
              <a:t>(</a:t>
            </a:r>
            <a:r>
              <a:rPr lang="en-IN" sz="1200" dirty="0" err="1"/>
              <a:t>sizeof</a:t>
            </a:r>
            <a:r>
              <a:rPr lang="en-IN" sz="1200" dirty="0"/>
              <a:t>(char)*</a:t>
            </a:r>
            <a:r>
              <a:rPr lang="en-IN" sz="1200" dirty="0" err="1"/>
              <a:t>strlen</a:t>
            </a:r>
            <a:r>
              <a:rPr lang="en-IN" sz="1200" dirty="0"/>
              <a:t>(</a:t>
            </a:r>
            <a:r>
              <a:rPr lang="en-IN" sz="1200" dirty="0" err="1"/>
              <a:t>sym</a:t>
            </a:r>
            <a:r>
              <a:rPr lang="en-IN" sz="1200" dirty="0"/>
              <a:t>));</a:t>
            </a:r>
          </a:p>
          <a:p>
            <a:pPr marL="0" indent="0">
              <a:lnSpc>
                <a:spcPct val="110000"/>
              </a:lnSpc>
              <a:spcBef>
                <a:spcPts val="0"/>
              </a:spcBef>
              <a:buNone/>
            </a:pPr>
            <a:r>
              <a:rPr lang="en-IN" sz="1200" dirty="0"/>
              <a:t>    </a:t>
            </a:r>
            <a:r>
              <a:rPr lang="en-IN" sz="1200" dirty="0" err="1"/>
              <a:t>strncpy</a:t>
            </a:r>
            <a:r>
              <a:rPr lang="en-IN" sz="1200" dirty="0"/>
              <a:t>(</a:t>
            </a:r>
            <a:r>
              <a:rPr lang="en-IN" sz="1200" dirty="0" err="1"/>
              <a:t>symtbl</a:t>
            </a:r>
            <a:r>
              <a:rPr lang="en-IN" sz="1200" dirty="0"/>
              <a:t>[</a:t>
            </a:r>
            <a:r>
              <a:rPr lang="en-IN" sz="1200" dirty="0" err="1"/>
              <a:t>max_sym</a:t>
            </a:r>
            <a:r>
              <a:rPr lang="en-IN" sz="1200" dirty="0"/>
              <a:t>].</a:t>
            </a:r>
            <a:r>
              <a:rPr lang="en-IN" sz="1200" dirty="0" err="1"/>
              <a:t>symbol,sym,strlen</a:t>
            </a:r>
            <a:r>
              <a:rPr lang="en-IN" sz="1200" dirty="0"/>
              <a:t>(</a:t>
            </a:r>
            <a:r>
              <a:rPr lang="en-IN" sz="1200" dirty="0" err="1"/>
              <a:t>sym</a:t>
            </a:r>
            <a:r>
              <a:rPr lang="en-IN" sz="1200" dirty="0"/>
              <a:t>));</a:t>
            </a:r>
          </a:p>
          <a:p>
            <a:pPr marL="0" indent="0">
              <a:lnSpc>
                <a:spcPct val="110000"/>
              </a:lnSpc>
              <a:spcBef>
                <a:spcPts val="0"/>
              </a:spcBef>
              <a:buNone/>
            </a:pPr>
            <a:r>
              <a:rPr lang="en-IN" sz="1200" dirty="0"/>
              <a:t>    </a:t>
            </a:r>
            <a:r>
              <a:rPr lang="en-IN" sz="1200" dirty="0" err="1"/>
              <a:t>symtbl</a:t>
            </a:r>
            <a:r>
              <a:rPr lang="en-IN" sz="1200" dirty="0"/>
              <a:t>[</a:t>
            </a:r>
            <a:r>
              <a:rPr lang="en-IN" sz="1200" dirty="0" err="1"/>
              <a:t>max_sym</a:t>
            </a:r>
            <a:r>
              <a:rPr lang="en-IN" sz="1200" dirty="0"/>
              <a:t>].type = </a:t>
            </a:r>
            <a:r>
              <a:rPr lang="en-IN" sz="1200" dirty="0" err="1"/>
              <a:t>typ</a:t>
            </a:r>
            <a:r>
              <a:rPr lang="en-IN" sz="1200" dirty="0"/>
              <a:t>;</a:t>
            </a:r>
          </a:p>
          <a:p>
            <a:pPr marL="0" indent="0">
              <a:lnSpc>
                <a:spcPct val="110000"/>
              </a:lnSpc>
              <a:spcBef>
                <a:spcPts val="0"/>
              </a:spcBef>
              <a:buNone/>
            </a:pPr>
            <a:r>
              <a:rPr lang="en-IN" sz="1200" dirty="0"/>
              <a:t>    </a:t>
            </a:r>
            <a:r>
              <a:rPr lang="en-IN" sz="1200" dirty="0" err="1"/>
              <a:t>symtbl</a:t>
            </a:r>
            <a:r>
              <a:rPr lang="en-IN" sz="1200" dirty="0"/>
              <a:t>[</a:t>
            </a:r>
            <a:r>
              <a:rPr lang="en-IN" sz="1200" dirty="0" err="1"/>
              <a:t>max_sym</a:t>
            </a:r>
            <a:r>
              <a:rPr lang="en-IN" sz="1200" dirty="0"/>
              <a:t>].value = (char*)</a:t>
            </a:r>
            <a:r>
              <a:rPr lang="en-IN" sz="1200" dirty="0" err="1"/>
              <a:t>malloc</a:t>
            </a:r>
            <a:r>
              <a:rPr lang="en-IN" sz="1200" dirty="0"/>
              <a:t>(</a:t>
            </a:r>
            <a:r>
              <a:rPr lang="en-IN" sz="1200" dirty="0" err="1"/>
              <a:t>sizeof</a:t>
            </a:r>
            <a:r>
              <a:rPr lang="en-IN" sz="1200" dirty="0"/>
              <a:t>(char)*</a:t>
            </a:r>
            <a:r>
              <a:rPr lang="en-IN" sz="1200" dirty="0" err="1"/>
              <a:t>strlen</a:t>
            </a:r>
            <a:r>
              <a:rPr lang="en-IN" sz="1200" dirty="0"/>
              <a:t>(</a:t>
            </a:r>
            <a:r>
              <a:rPr lang="en-IN" sz="1200" dirty="0" err="1"/>
              <a:t>val</a:t>
            </a:r>
            <a:r>
              <a:rPr lang="en-IN" sz="1200" dirty="0"/>
              <a:t>));</a:t>
            </a:r>
          </a:p>
          <a:p>
            <a:pPr marL="0" indent="0">
              <a:lnSpc>
                <a:spcPct val="110000"/>
              </a:lnSpc>
              <a:spcBef>
                <a:spcPts val="0"/>
              </a:spcBef>
              <a:buNone/>
            </a:pPr>
            <a:r>
              <a:rPr lang="en-IN" sz="1200" dirty="0"/>
              <a:t>    </a:t>
            </a:r>
            <a:r>
              <a:rPr lang="en-IN" sz="1200" dirty="0" err="1"/>
              <a:t>strncpy</a:t>
            </a:r>
            <a:r>
              <a:rPr lang="en-IN" sz="1200" dirty="0"/>
              <a:t>(</a:t>
            </a:r>
            <a:r>
              <a:rPr lang="en-IN" sz="1200" dirty="0" err="1"/>
              <a:t>symtbl</a:t>
            </a:r>
            <a:r>
              <a:rPr lang="en-IN" sz="1200" dirty="0"/>
              <a:t>[</a:t>
            </a:r>
            <a:r>
              <a:rPr lang="en-IN" sz="1200" dirty="0" err="1"/>
              <a:t>max_sym</a:t>
            </a:r>
            <a:r>
              <a:rPr lang="en-IN" sz="1200" dirty="0"/>
              <a:t>].</a:t>
            </a:r>
            <a:r>
              <a:rPr lang="en-IN" sz="1200" dirty="0" err="1"/>
              <a:t>value,val</a:t>
            </a:r>
            <a:r>
              <a:rPr lang="en-IN" sz="1200" dirty="0"/>
              <a:t>, </a:t>
            </a:r>
            <a:r>
              <a:rPr lang="en-IN" sz="1200" dirty="0" err="1"/>
              <a:t>strlen</a:t>
            </a:r>
            <a:r>
              <a:rPr lang="en-IN" sz="1200" dirty="0"/>
              <a:t>(</a:t>
            </a:r>
            <a:r>
              <a:rPr lang="en-IN" sz="1200" dirty="0" err="1"/>
              <a:t>sym</a:t>
            </a:r>
            <a:r>
              <a:rPr lang="en-IN" sz="1200" dirty="0"/>
              <a:t>));</a:t>
            </a:r>
          </a:p>
          <a:p>
            <a:pPr marL="0" indent="0">
              <a:lnSpc>
                <a:spcPct val="110000"/>
              </a:lnSpc>
              <a:spcBef>
                <a:spcPts val="0"/>
              </a:spcBef>
              <a:buNone/>
            </a:pPr>
            <a:r>
              <a:rPr lang="en-IN" sz="1200" dirty="0"/>
              <a:t>    </a:t>
            </a:r>
            <a:r>
              <a:rPr lang="en-IN" sz="1200" dirty="0" err="1"/>
              <a:t>symtbl</a:t>
            </a:r>
            <a:r>
              <a:rPr lang="en-IN" sz="1200" dirty="0"/>
              <a:t>[</a:t>
            </a:r>
            <a:r>
              <a:rPr lang="en-IN" sz="1200" dirty="0" err="1"/>
              <a:t>max_sym</a:t>
            </a:r>
            <a:r>
              <a:rPr lang="en-IN" sz="1200" dirty="0"/>
              <a:t>].r = </a:t>
            </a:r>
            <a:r>
              <a:rPr lang="en-IN" sz="1200" dirty="0" err="1"/>
              <a:t>rtemp</a:t>
            </a:r>
            <a:r>
              <a:rPr lang="en-IN" sz="1200" dirty="0"/>
              <a:t>;</a:t>
            </a:r>
          </a:p>
          <a:p>
            <a:pPr marL="0" indent="0">
              <a:lnSpc>
                <a:spcPct val="110000"/>
              </a:lnSpc>
              <a:spcBef>
                <a:spcPts val="0"/>
              </a:spcBef>
              <a:buNone/>
            </a:pPr>
            <a:endParaRPr lang="en-IN" sz="1200" dirty="0"/>
          </a:p>
          <a:p>
            <a:pPr marL="0" indent="0">
              <a:lnSpc>
                <a:spcPct val="110000"/>
              </a:lnSpc>
              <a:spcBef>
                <a:spcPts val="0"/>
              </a:spcBef>
              <a:buNone/>
            </a:pPr>
            <a:r>
              <a:rPr lang="en-IN" sz="1200" dirty="0"/>
              <a:t>   if(</a:t>
            </a:r>
            <a:r>
              <a:rPr lang="en-IN" sz="1200" dirty="0" err="1"/>
              <a:t>reg_count</a:t>
            </a:r>
            <a:r>
              <a:rPr lang="en-IN" sz="1200" dirty="0"/>
              <a:t> &gt;= 6)</a:t>
            </a:r>
          </a:p>
          <a:p>
            <a:pPr marL="0" indent="0">
              <a:lnSpc>
                <a:spcPct val="110000"/>
              </a:lnSpc>
              <a:spcBef>
                <a:spcPts val="0"/>
              </a:spcBef>
              <a:buNone/>
            </a:pPr>
            <a:r>
              <a:rPr lang="en-IN" sz="1200" dirty="0"/>
              <a:t>      </a:t>
            </a:r>
            <a:r>
              <a:rPr lang="en-IN" sz="1200" dirty="0" err="1"/>
              <a:t>reg_count</a:t>
            </a:r>
            <a:r>
              <a:rPr lang="en-IN" sz="1200" dirty="0"/>
              <a:t> = reg_count%5;</a:t>
            </a:r>
          </a:p>
          <a:p>
            <a:pPr marL="0" indent="0">
              <a:lnSpc>
                <a:spcPct val="110000"/>
              </a:lnSpc>
              <a:spcBef>
                <a:spcPts val="0"/>
              </a:spcBef>
              <a:buNone/>
            </a:pPr>
            <a:endParaRPr lang="en-IN" sz="1200" dirty="0"/>
          </a:p>
          <a:p>
            <a:pPr marL="0" indent="0">
              <a:lnSpc>
                <a:spcPct val="110000"/>
              </a:lnSpc>
              <a:spcBef>
                <a:spcPts val="0"/>
              </a:spcBef>
              <a:buNone/>
            </a:pPr>
            <a:r>
              <a:rPr lang="en-IN" sz="1200" dirty="0"/>
              <a:t>    </a:t>
            </a:r>
            <a:r>
              <a:rPr lang="en-IN" sz="1200" dirty="0" err="1"/>
              <a:t>reg_count</a:t>
            </a:r>
            <a:r>
              <a:rPr lang="en-IN" sz="1200" dirty="0"/>
              <a:t>++;</a:t>
            </a:r>
          </a:p>
          <a:p>
            <a:pPr marL="0" indent="0">
              <a:lnSpc>
                <a:spcPct val="110000"/>
              </a:lnSpc>
              <a:spcBef>
                <a:spcPts val="0"/>
              </a:spcBef>
              <a:buNone/>
            </a:pPr>
            <a:endParaRPr lang="en-IN" sz="1200" dirty="0"/>
          </a:p>
          <a:p>
            <a:pPr marL="0" indent="0">
              <a:lnSpc>
                <a:spcPct val="110000"/>
              </a:lnSpc>
              <a:spcBef>
                <a:spcPts val="0"/>
              </a:spcBef>
              <a:buNone/>
            </a:pPr>
            <a:r>
              <a:rPr lang="en-IN" sz="1200" dirty="0"/>
              <a:t>    </a:t>
            </a:r>
            <a:r>
              <a:rPr lang="en-IN" sz="1200" dirty="0" err="1"/>
              <a:t>max_sym</a:t>
            </a:r>
            <a:r>
              <a:rPr lang="en-IN" sz="1200" dirty="0"/>
              <a:t>++;</a:t>
            </a:r>
          </a:p>
          <a:p>
            <a:pPr marL="0" indent="0">
              <a:lnSpc>
                <a:spcPct val="110000"/>
              </a:lnSpc>
              <a:spcBef>
                <a:spcPts val="0"/>
              </a:spcBef>
              <a:buNone/>
            </a:pPr>
            <a:r>
              <a:rPr lang="en-IN" sz="1200" dirty="0"/>
              <a:t>}</a:t>
            </a:r>
          </a:p>
          <a:p>
            <a:pPr marL="0" indent="0">
              <a:lnSpc>
                <a:spcPct val="110000"/>
              </a:lnSpc>
              <a:spcBef>
                <a:spcPts val="0"/>
              </a:spcBef>
              <a:buNone/>
            </a:pPr>
            <a:r>
              <a:rPr lang="en-IN" sz="1200" dirty="0" err="1"/>
              <a:t>int</a:t>
            </a:r>
            <a:r>
              <a:rPr lang="en-IN" sz="1200" dirty="0"/>
              <a:t> </a:t>
            </a:r>
            <a:r>
              <a:rPr lang="en-IN" sz="1200" dirty="0" err="1"/>
              <a:t>Symbol_search</a:t>
            </a:r>
            <a:r>
              <a:rPr lang="en-IN" sz="1200" dirty="0"/>
              <a:t>(char *</a:t>
            </a:r>
            <a:r>
              <a:rPr lang="en-IN" sz="1200" dirty="0" err="1"/>
              <a:t>sym</a:t>
            </a:r>
            <a:r>
              <a:rPr lang="en-IN" sz="1200" dirty="0"/>
              <a:t>)</a:t>
            </a:r>
          </a:p>
          <a:p>
            <a:pPr marL="0" indent="0">
              <a:lnSpc>
                <a:spcPct val="110000"/>
              </a:lnSpc>
              <a:spcBef>
                <a:spcPts val="0"/>
              </a:spcBef>
              <a:buNone/>
            </a:pPr>
            <a:r>
              <a:rPr lang="en-IN" sz="1200" dirty="0"/>
              <a:t>{</a:t>
            </a:r>
          </a:p>
          <a:p>
            <a:pPr marL="0" indent="0">
              <a:lnSpc>
                <a:spcPct val="110000"/>
              </a:lnSpc>
              <a:spcBef>
                <a:spcPts val="0"/>
              </a:spcBef>
              <a:buNone/>
            </a:pPr>
            <a:r>
              <a:rPr lang="en-IN" sz="1200" dirty="0"/>
              <a:t>    for(</a:t>
            </a:r>
            <a:r>
              <a:rPr lang="en-IN" sz="1200" dirty="0" err="1"/>
              <a:t>int</a:t>
            </a:r>
            <a:r>
              <a:rPr lang="en-IN" sz="1200" dirty="0"/>
              <a:t> </a:t>
            </a:r>
            <a:r>
              <a:rPr lang="en-IN" sz="1200" dirty="0" err="1"/>
              <a:t>i</a:t>
            </a:r>
            <a:r>
              <a:rPr lang="en-IN" sz="1200" dirty="0"/>
              <a:t>=0; </a:t>
            </a:r>
            <a:r>
              <a:rPr lang="en-IN" sz="1200" dirty="0" err="1"/>
              <a:t>i</a:t>
            </a:r>
            <a:r>
              <a:rPr lang="en-IN" sz="1200" dirty="0"/>
              <a:t>&lt;</a:t>
            </a:r>
            <a:r>
              <a:rPr lang="en-IN" sz="1200" dirty="0" err="1"/>
              <a:t>max_sym</a:t>
            </a:r>
            <a:r>
              <a:rPr lang="en-IN" sz="1200" dirty="0"/>
              <a:t>; </a:t>
            </a:r>
            <a:r>
              <a:rPr lang="en-IN" sz="1200" dirty="0" err="1"/>
              <a:t>i</a:t>
            </a:r>
            <a:r>
              <a:rPr lang="en-IN" sz="1200" dirty="0"/>
              <a:t>++)</a:t>
            </a:r>
          </a:p>
          <a:p>
            <a:pPr marL="0" indent="0">
              <a:lnSpc>
                <a:spcPct val="110000"/>
              </a:lnSpc>
              <a:spcBef>
                <a:spcPts val="0"/>
              </a:spcBef>
              <a:buNone/>
            </a:pPr>
            <a:r>
              <a:rPr lang="en-IN" sz="1200" dirty="0"/>
              <a:t>    {</a:t>
            </a:r>
          </a:p>
          <a:p>
            <a:pPr marL="0" indent="0">
              <a:lnSpc>
                <a:spcPct val="110000"/>
              </a:lnSpc>
              <a:spcBef>
                <a:spcPts val="0"/>
              </a:spcBef>
              <a:buNone/>
            </a:pPr>
            <a:r>
              <a:rPr lang="en-IN" sz="1200" dirty="0"/>
              <a:t>        if(</a:t>
            </a:r>
            <a:r>
              <a:rPr lang="en-IN" sz="1200" dirty="0" err="1"/>
              <a:t>strcmp</a:t>
            </a:r>
            <a:r>
              <a:rPr lang="en-IN" sz="1200" dirty="0"/>
              <a:t>(</a:t>
            </a:r>
            <a:r>
              <a:rPr lang="en-IN" sz="1200" dirty="0" err="1"/>
              <a:t>sym,symtbl</a:t>
            </a:r>
            <a:r>
              <a:rPr lang="en-IN" sz="1200" dirty="0"/>
              <a:t>[</a:t>
            </a:r>
            <a:r>
              <a:rPr lang="en-IN" sz="1200" dirty="0" err="1"/>
              <a:t>i</a:t>
            </a:r>
            <a:r>
              <a:rPr lang="en-IN" sz="1200" dirty="0"/>
              <a:t>].symbol)==0)</a:t>
            </a:r>
          </a:p>
          <a:p>
            <a:pPr marL="0" indent="0">
              <a:lnSpc>
                <a:spcPct val="110000"/>
              </a:lnSpc>
              <a:spcBef>
                <a:spcPts val="0"/>
              </a:spcBef>
              <a:buNone/>
            </a:pPr>
            <a:r>
              <a:rPr lang="en-IN" sz="1200" dirty="0"/>
              <a:t>        </a:t>
            </a:r>
            <a:r>
              <a:rPr lang="en-IN" sz="1200" dirty="0" smtClean="0"/>
              <a:t>{</a:t>
            </a:r>
            <a:endParaRPr lang="en-IN" sz="1200" dirty="0"/>
          </a:p>
          <a:p>
            <a:pPr marL="0" indent="0">
              <a:lnSpc>
                <a:spcPct val="110000"/>
              </a:lnSpc>
              <a:spcBef>
                <a:spcPts val="0"/>
              </a:spcBef>
              <a:buNone/>
            </a:pPr>
            <a:r>
              <a:rPr lang="en-IN" sz="1200" dirty="0"/>
              <a:t>            return </a:t>
            </a:r>
            <a:r>
              <a:rPr lang="en-IN" sz="1200" dirty="0" err="1"/>
              <a:t>i</a:t>
            </a:r>
            <a:r>
              <a:rPr lang="en-IN" sz="1200" dirty="0"/>
              <a:t>;</a:t>
            </a:r>
          </a:p>
          <a:p>
            <a:pPr marL="0" indent="0">
              <a:lnSpc>
                <a:spcPct val="110000"/>
              </a:lnSpc>
              <a:spcBef>
                <a:spcPts val="0"/>
              </a:spcBef>
              <a:buNone/>
            </a:pPr>
            <a:r>
              <a:rPr lang="en-IN" sz="1200" dirty="0"/>
              <a:t>        }</a:t>
            </a:r>
          </a:p>
          <a:p>
            <a:pPr marL="0" indent="0">
              <a:lnSpc>
                <a:spcPct val="110000"/>
              </a:lnSpc>
              <a:spcBef>
                <a:spcPts val="0"/>
              </a:spcBef>
              <a:buNone/>
            </a:pPr>
            <a:r>
              <a:rPr lang="en-IN" sz="1200" dirty="0"/>
              <a:t>    }</a:t>
            </a:r>
          </a:p>
          <a:p>
            <a:pPr marL="0" indent="0">
              <a:lnSpc>
                <a:spcPct val="110000"/>
              </a:lnSpc>
              <a:spcBef>
                <a:spcPts val="0"/>
              </a:spcBef>
              <a:buNone/>
            </a:pPr>
            <a:r>
              <a:rPr lang="en-IN" sz="1200" dirty="0"/>
              <a:t>   return -1;</a:t>
            </a:r>
          </a:p>
          <a:p>
            <a:pPr marL="0" indent="0">
              <a:lnSpc>
                <a:spcPct val="110000"/>
              </a:lnSpc>
              <a:spcBef>
                <a:spcPts val="0"/>
              </a:spcBef>
              <a:buNone/>
            </a:pPr>
            <a:r>
              <a:rPr lang="en-IN" sz="1200" dirty="0" smtClean="0"/>
              <a:t>}</a:t>
            </a:r>
            <a:r>
              <a:rPr lang="en-IN" sz="1400" dirty="0" smtClean="0"/>
              <a:t/>
            </a:r>
            <a:br>
              <a:rPr lang="en-IN" sz="1400" dirty="0" smtClean="0"/>
            </a:br>
            <a:r>
              <a:rPr lang="en-IN" sz="1600" dirty="0" smtClean="0"/>
              <a:t>In Symbol insertion we are storing the symbol in an array of structures and symbol search will do the comparison with the same array of structures to find the symbol. </a:t>
            </a:r>
            <a:endParaRPr lang="en-IN" sz="1600" dirty="0"/>
          </a:p>
          <a:p>
            <a:pPr marL="0" indent="0">
              <a:lnSpc>
                <a:spcPct val="100000"/>
              </a:lnSpc>
              <a:spcBef>
                <a:spcPts val="0"/>
              </a:spcBef>
              <a:buNone/>
            </a:pPr>
            <a:endParaRPr lang="en-IN" sz="1400" dirty="0"/>
          </a:p>
        </p:txBody>
      </p:sp>
      <p:sp>
        <p:nvSpPr>
          <p:cNvPr id="4" name="Title 1"/>
          <p:cNvSpPr>
            <a:spLocks noGrp="1"/>
          </p:cNvSpPr>
          <p:nvPr>
            <p:ph type="title"/>
          </p:nvPr>
        </p:nvSpPr>
        <p:spPr>
          <a:xfrm>
            <a:off x="838200" y="365125"/>
            <a:ext cx="10515600" cy="523875"/>
          </a:xfrm>
        </p:spPr>
        <p:txBody>
          <a:bodyPr>
            <a:normAutofit fontScale="90000"/>
          </a:bodyPr>
          <a:lstStyle/>
          <a:p>
            <a:r>
              <a:rPr lang="en-US" sz="3600" dirty="0" smtClean="0"/>
              <a:t>Code overview</a:t>
            </a:r>
            <a:endParaRPr lang="en-IN" sz="3600" dirty="0"/>
          </a:p>
        </p:txBody>
      </p:sp>
    </p:spTree>
    <p:extLst>
      <p:ext uri="{BB962C8B-B14F-4D97-AF65-F5344CB8AC3E}">
        <p14:creationId xmlns:p14="http://schemas.microsoft.com/office/powerpoint/2010/main" val="114045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435" y="1048556"/>
            <a:ext cx="11031828" cy="5847544"/>
          </a:xfrm>
        </p:spPr>
        <p:txBody>
          <a:bodyPr>
            <a:normAutofit fontScale="70000" lnSpcReduction="20000"/>
          </a:bodyPr>
          <a:lstStyle/>
          <a:p>
            <a:pPr marL="0" indent="0">
              <a:lnSpc>
                <a:spcPct val="120000"/>
              </a:lnSpc>
              <a:spcBef>
                <a:spcPts val="0"/>
              </a:spcBef>
              <a:buNone/>
            </a:pPr>
            <a:r>
              <a:rPr lang="en-IN" sz="1600" dirty="0"/>
              <a:t>void fill(</a:t>
            </a:r>
            <a:r>
              <a:rPr lang="en-IN" sz="1600" dirty="0" err="1"/>
              <a:t>int</a:t>
            </a:r>
            <a:r>
              <a:rPr lang="en-IN" sz="1600" dirty="0"/>
              <a:t> </a:t>
            </a:r>
            <a:r>
              <a:rPr lang="en-IN" sz="1600" dirty="0" err="1"/>
              <a:t>isType,int</a:t>
            </a:r>
            <a:r>
              <a:rPr lang="en-IN" sz="1600" dirty="0"/>
              <a:t> </a:t>
            </a:r>
            <a:r>
              <a:rPr lang="en-IN" sz="1600" dirty="0" err="1"/>
              <a:t>pr</a:t>
            </a:r>
            <a:r>
              <a:rPr lang="en-IN" sz="1600" dirty="0"/>
              <a:t>, </a:t>
            </a:r>
            <a:r>
              <a:rPr lang="en-IN" sz="1600" dirty="0" err="1"/>
              <a:t>struct</a:t>
            </a:r>
            <a:r>
              <a:rPr lang="en-IN" sz="1600" dirty="0"/>
              <a:t> Symbol *s, </a:t>
            </a:r>
            <a:r>
              <a:rPr lang="en-IN" sz="1600" dirty="0" err="1"/>
              <a:t>int</a:t>
            </a:r>
            <a:r>
              <a:rPr lang="en-IN" sz="1600" dirty="0"/>
              <a:t> </a:t>
            </a:r>
            <a:r>
              <a:rPr lang="en-IN" sz="1600" dirty="0" err="1"/>
              <a:t>op,enum</a:t>
            </a:r>
            <a:r>
              <a:rPr lang="en-IN" sz="1600" dirty="0"/>
              <a:t> Operation </a:t>
            </a:r>
            <a:r>
              <a:rPr lang="en-IN" sz="1600" dirty="0" err="1"/>
              <a:t>opType</a:t>
            </a:r>
            <a:r>
              <a:rPr lang="en-IN" sz="1600" dirty="0"/>
              <a:t>)</a:t>
            </a:r>
          </a:p>
          <a:p>
            <a:pPr marL="0" indent="0">
              <a:lnSpc>
                <a:spcPct val="120000"/>
              </a:lnSpc>
              <a:spcBef>
                <a:spcPts val="0"/>
              </a:spcBef>
              <a:buNone/>
            </a:pPr>
            <a:r>
              <a:rPr lang="en-IN" sz="1600" dirty="0"/>
              <a:t>{</a:t>
            </a:r>
          </a:p>
          <a:p>
            <a:pPr marL="0" indent="0">
              <a:lnSpc>
                <a:spcPct val="120000"/>
              </a:lnSpc>
              <a:spcBef>
                <a:spcPts val="0"/>
              </a:spcBef>
              <a:buNone/>
            </a:pPr>
            <a:r>
              <a:rPr lang="en-IN" sz="1600" dirty="0"/>
              <a:t>  </a:t>
            </a:r>
            <a:r>
              <a:rPr lang="en-IN" sz="1600" dirty="0" err="1"/>
              <a:t>struct</a:t>
            </a:r>
            <a:r>
              <a:rPr lang="en-IN" sz="1600" dirty="0"/>
              <a:t> </a:t>
            </a:r>
            <a:r>
              <a:rPr lang="en-IN" sz="1600" dirty="0" err="1"/>
              <a:t>ListNode</a:t>
            </a:r>
            <a:r>
              <a:rPr lang="en-IN" sz="1600" dirty="0"/>
              <a:t> *</a:t>
            </a:r>
            <a:r>
              <a:rPr lang="en-IN" sz="1600" dirty="0" err="1"/>
              <a:t>ptr</a:t>
            </a:r>
            <a:r>
              <a:rPr lang="en-IN" sz="1600" dirty="0"/>
              <a:t> = (</a:t>
            </a:r>
            <a:r>
              <a:rPr lang="en-IN" sz="1600" dirty="0" err="1"/>
              <a:t>struct</a:t>
            </a:r>
            <a:r>
              <a:rPr lang="en-IN" sz="1600" dirty="0"/>
              <a:t> </a:t>
            </a:r>
            <a:r>
              <a:rPr lang="en-IN" sz="1600" dirty="0" err="1"/>
              <a:t>ListNode</a:t>
            </a:r>
            <a:r>
              <a:rPr lang="en-IN" sz="1600" dirty="0"/>
              <a:t>*)</a:t>
            </a:r>
            <a:r>
              <a:rPr lang="en-IN" sz="1600" dirty="0" err="1"/>
              <a:t>malloc</a:t>
            </a:r>
            <a:r>
              <a:rPr lang="en-IN" sz="1600" dirty="0"/>
              <a:t>(</a:t>
            </a:r>
            <a:r>
              <a:rPr lang="en-IN" sz="1600" dirty="0" err="1"/>
              <a:t>sizeof</a:t>
            </a:r>
            <a:r>
              <a:rPr lang="en-IN" sz="1600" dirty="0"/>
              <a:t>(</a:t>
            </a:r>
            <a:r>
              <a:rPr lang="en-IN" sz="1600" dirty="0" err="1"/>
              <a:t>struct</a:t>
            </a:r>
            <a:r>
              <a:rPr lang="en-IN" sz="1600" dirty="0"/>
              <a:t> </a:t>
            </a:r>
            <a:r>
              <a:rPr lang="en-IN" sz="1600" dirty="0" err="1"/>
              <a:t>ListNode</a:t>
            </a:r>
            <a:r>
              <a:rPr lang="en-IN" sz="1600" dirty="0"/>
              <a:t>));</a:t>
            </a:r>
          </a:p>
          <a:p>
            <a:pPr marL="0" indent="0">
              <a:lnSpc>
                <a:spcPct val="120000"/>
              </a:lnSpc>
              <a:spcBef>
                <a:spcPts val="0"/>
              </a:spcBef>
              <a:buNone/>
            </a:pPr>
            <a:r>
              <a:rPr lang="en-IN" sz="1600" dirty="0"/>
              <a:t>  </a:t>
            </a:r>
            <a:r>
              <a:rPr lang="en-IN" sz="1600" dirty="0" err="1"/>
              <a:t>ptr</a:t>
            </a:r>
            <a:r>
              <a:rPr lang="en-IN" sz="1600" dirty="0"/>
              <a:t>-&gt;</a:t>
            </a:r>
            <a:r>
              <a:rPr lang="en-IN" sz="1600" dirty="0" err="1"/>
              <a:t>isOperatorOrOperand</a:t>
            </a:r>
            <a:r>
              <a:rPr lang="en-IN" sz="1600" dirty="0"/>
              <a:t> = </a:t>
            </a:r>
            <a:r>
              <a:rPr lang="en-IN" sz="1600" dirty="0" err="1"/>
              <a:t>isType</a:t>
            </a:r>
            <a:r>
              <a:rPr lang="en-IN" sz="1600" dirty="0"/>
              <a:t>;</a:t>
            </a:r>
          </a:p>
          <a:p>
            <a:pPr marL="0" indent="0">
              <a:lnSpc>
                <a:spcPct val="120000"/>
              </a:lnSpc>
              <a:spcBef>
                <a:spcPts val="0"/>
              </a:spcBef>
              <a:buNone/>
            </a:pPr>
            <a:r>
              <a:rPr lang="en-IN" sz="1600" dirty="0"/>
              <a:t>  </a:t>
            </a:r>
            <a:r>
              <a:rPr lang="en-IN" sz="1600" dirty="0" err="1"/>
              <a:t>ptr</a:t>
            </a:r>
            <a:r>
              <a:rPr lang="en-IN" sz="1600" dirty="0"/>
              <a:t>-&gt;priority = </a:t>
            </a:r>
            <a:r>
              <a:rPr lang="en-IN" sz="1600" dirty="0" err="1"/>
              <a:t>pr</a:t>
            </a:r>
            <a:r>
              <a:rPr lang="en-IN" sz="1600" dirty="0"/>
              <a:t>;</a:t>
            </a:r>
          </a:p>
          <a:p>
            <a:pPr marL="0" indent="0">
              <a:lnSpc>
                <a:spcPct val="120000"/>
              </a:lnSpc>
              <a:spcBef>
                <a:spcPts val="0"/>
              </a:spcBef>
              <a:buNone/>
            </a:pPr>
            <a:r>
              <a:rPr lang="en-IN" sz="1600" dirty="0"/>
              <a:t>  </a:t>
            </a:r>
            <a:r>
              <a:rPr lang="en-IN" sz="1600" dirty="0" err="1"/>
              <a:t>ptr</a:t>
            </a:r>
            <a:r>
              <a:rPr lang="en-IN" sz="1600" dirty="0"/>
              <a:t>-&gt;next = NULL;</a:t>
            </a:r>
          </a:p>
          <a:p>
            <a:pPr marL="0" indent="0">
              <a:lnSpc>
                <a:spcPct val="120000"/>
              </a:lnSpc>
              <a:spcBef>
                <a:spcPts val="0"/>
              </a:spcBef>
              <a:buNone/>
            </a:pPr>
            <a:r>
              <a:rPr lang="en-IN" sz="1600" dirty="0"/>
              <a:t>  </a:t>
            </a:r>
            <a:r>
              <a:rPr lang="en-IN" sz="1600" dirty="0" err="1"/>
              <a:t>ptr</a:t>
            </a:r>
            <a:r>
              <a:rPr lang="en-IN" sz="1600" dirty="0"/>
              <a:t>-&gt;</a:t>
            </a:r>
            <a:r>
              <a:rPr lang="en-IN" sz="1600" dirty="0" err="1"/>
              <a:t>prev</a:t>
            </a:r>
            <a:r>
              <a:rPr lang="en-IN" sz="1600" dirty="0"/>
              <a:t> = NULL;</a:t>
            </a:r>
          </a:p>
          <a:p>
            <a:pPr marL="0" indent="0">
              <a:lnSpc>
                <a:spcPct val="120000"/>
              </a:lnSpc>
              <a:spcBef>
                <a:spcPts val="0"/>
              </a:spcBef>
              <a:buNone/>
            </a:pPr>
            <a:r>
              <a:rPr lang="en-IN" sz="1600" dirty="0"/>
              <a:t>  if(</a:t>
            </a:r>
            <a:r>
              <a:rPr lang="en-IN" sz="1600" dirty="0" err="1"/>
              <a:t>isType</a:t>
            </a:r>
            <a:r>
              <a:rPr lang="en-IN" sz="1600" dirty="0"/>
              <a:t> ==  OPERAND)</a:t>
            </a:r>
          </a:p>
          <a:p>
            <a:pPr marL="0" indent="0">
              <a:lnSpc>
                <a:spcPct val="120000"/>
              </a:lnSpc>
              <a:spcBef>
                <a:spcPts val="0"/>
              </a:spcBef>
              <a:buNone/>
            </a:pPr>
            <a:r>
              <a:rPr lang="en-IN" sz="1600" dirty="0"/>
              <a:t>  </a:t>
            </a:r>
            <a:r>
              <a:rPr lang="en-IN" sz="1600" dirty="0" smtClean="0"/>
              <a:t>{ </a:t>
            </a:r>
            <a:r>
              <a:rPr lang="en-IN" sz="1600" dirty="0" err="1"/>
              <a:t>ptr</a:t>
            </a:r>
            <a:r>
              <a:rPr lang="en-IN" sz="1600" dirty="0"/>
              <a:t>-&gt;</a:t>
            </a:r>
            <a:r>
              <a:rPr lang="en-IN" sz="1600" dirty="0" err="1"/>
              <a:t>str</a:t>
            </a:r>
            <a:r>
              <a:rPr lang="en-IN" sz="1600" dirty="0"/>
              <a:t> = s;</a:t>
            </a:r>
          </a:p>
          <a:p>
            <a:pPr marL="0" indent="0">
              <a:lnSpc>
                <a:spcPct val="120000"/>
              </a:lnSpc>
              <a:spcBef>
                <a:spcPts val="0"/>
              </a:spcBef>
              <a:buNone/>
            </a:pPr>
            <a:r>
              <a:rPr lang="en-IN" sz="1600" dirty="0"/>
              <a:t>    </a:t>
            </a:r>
            <a:r>
              <a:rPr lang="en-IN" sz="1600" dirty="0" err="1"/>
              <a:t>ptr</a:t>
            </a:r>
            <a:r>
              <a:rPr lang="en-IN" sz="1600" dirty="0"/>
              <a:t>-&gt;type = INT;</a:t>
            </a:r>
          </a:p>
          <a:p>
            <a:pPr marL="0" indent="0">
              <a:lnSpc>
                <a:spcPct val="120000"/>
              </a:lnSpc>
              <a:spcBef>
                <a:spcPts val="0"/>
              </a:spcBef>
              <a:buNone/>
            </a:pPr>
            <a:r>
              <a:rPr lang="en-IN" sz="1600" dirty="0"/>
              <a:t>    </a:t>
            </a:r>
            <a:r>
              <a:rPr lang="en-IN" sz="1600" dirty="0" err="1"/>
              <a:t>ptr</a:t>
            </a:r>
            <a:r>
              <a:rPr lang="en-IN" sz="1600" dirty="0"/>
              <a:t>-&gt;</a:t>
            </a:r>
            <a:r>
              <a:rPr lang="en-IN" sz="1600" dirty="0" err="1"/>
              <a:t>isOperatorOrOperand</a:t>
            </a:r>
            <a:r>
              <a:rPr lang="en-IN" sz="1600" dirty="0"/>
              <a:t> = OPERAND;</a:t>
            </a:r>
          </a:p>
          <a:p>
            <a:pPr marL="0" indent="0">
              <a:lnSpc>
                <a:spcPct val="120000"/>
              </a:lnSpc>
              <a:spcBef>
                <a:spcPts val="0"/>
              </a:spcBef>
              <a:buNone/>
            </a:pPr>
            <a:r>
              <a:rPr lang="en-IN" sz="1600" dirty="0"/>
              <a:t>  }</a:t>
            </a:r>
          </a:p>
          <a:p>
            <a:pPr marL="0" indent="0">
              <a:lnSpc>
                <a:spcPct val="120000"/>
              </a:lnSpc>
              <a:spcBef>
                <a:spcPts val="0"/>
              </a:spcBef>
              <a:buNone/>
            </a:pPr>
            <a:r>
              <a:rPr lang="en-IN" sz="1600" dirty="0"/>
              <a:t>  else if(</a:t>
            </a:r>
            <a:r>
              <a:rPr lang="en-IN" sz="1600" dirty="0" err="1"/>
              <a:t>isType</a:t>
            </a:r>
            <a:r>
              <a:rPr lang="en-IN" sz="1600" dirty="0"/>
              <a:t> == OPERATOR)</a:t>
            </a:r>
          </a:p>
          <a:p>
            <a:pPr marL="0" indent="0">
              <a:lnSpc>
                <a:spcPct val="120000"/>
              </a:lnSpc>
              <a:spcBef>
                <a:spcPts val="0"/>
              </a:spcBef>
              <a:buNone/>
            </a:pPr>
            <a:r>
              <a:rPr lang="en-IN" sz="1600" dirty="0"/>
              <a:t>  {  </a:t>
            </a:r>
            <a:r>
              <a:rPr lang="en-IN" sz="1600" dirty="0" err="1"/>
              <a:t>ptr</a:t>
            </a:r>
            <a:r>
              <a:rPr lang="en-IN" sz="1600" dirty="0"/>
              <a:t>-&gt;op = op;</a:t>
            </a:r>
          </a:p>
          <a:p>
            <a:pPr marL="0" indent="0">
              <a:lnSpc>
                <a:spcPct val="120000"/>
              </a:lnSpc>
              <a:spcBef>
                <a:spcPts val="0"/>
              </a:spcBef>
              <a:buNone/>
            </a:pPr>
            <a:r>
              <a:rPr lang="en-IN" sz="1600" dirty="0"/>
              <a:t>     </a:t>
            </a:r>
            <a:r>
              <a:rPr lang="en-IN" sz="1600" dirty="0" err="1"/>
              <a:t>ptr</a:t>
            </a:r>
            <a:r>
              <a:rPr lang="en-IN" sz="1600" dirty="0"/>
              <a:t>-&gt;</a:t>
            </a:r>
            <a:r>
              <a:rPr lang="en-IN" sz="1600" dirty="0" err="1"/>
              <a:t>opType</a:t>
            </a:r>
            <a:r>
              <a:rPr lang="en-IN" sz="1600" dirty="0"/>
              <a:t> = </a:t>
            </a:r>
            <a:r>
              <a:rPr lang="en-IN" sz="1600" dirty="0" err="1"/>
              <a:t>opType</a:t>
            </a:r>
            <a:r>
              <a:rPr lang="en-IN" sz="1600" dirty="0"/>
              <a:t>;</a:t>
            </a:r>
          </a:p>
          <a:p>
            <a:pPr marL="0" indent="0">
              <a:lnSpc>
                <a:spcPct val="120000"/>
              </a:lnSpc>
              <a:spcBef>
                <a:spcPts val="0"/>
              </a:spcBef>
              <a:buNone/>
            </a:pPr>
            <a:r>
              <a:rPr lang="en-IN" sz="1600" dirty="0"/>
              <a:t>     </a:t>
            </a:r>
            <a:r>
              <a:rPr lang="en-IN" sz="1600" dirty="0" err="1"/>
              <a:t>ptr</a:t>
            </a:r>
            <a:r>
              <a:rPr lang="en-IN" sz="1600" dirty="0"/>
              <a:t>-&gt;</a:t>
            </a:r>
            <a:r>
              <a:rPr lang="en-IN" sz="1600" dirty="0" err="1"/>
              <a:t>isOperatorOrOperand</a:t>
            </a:r>
            <a:r>
              <a:rPr lang="en-IN" sz="1600" dirty="0"/>
              <a:t> = OPERATOR;</a:t>
            </a:r>
          </a:p>
          <a:p>
            <a:pPr marL="0" indent="0">
              <a:lnSpc>
                <a:spcPct val="120000"/>
              </a:lnSpc>
              <a:spcBef>
                <a:spcPts val="0"/>
              </a:spcBef>
              <a:buNone/>
            </a:pPr>
            <a:r>
              <a:rPr lang="en-IN" sz="1600" dirty="0"/>
              <a:t>  }</a:t>
            </a:r>
          </a:p>
          <a:p>
            <a:pPr marL="0" indent="0">
              <a:lnSpc>
                <a:spcPct val="120000"/>
              </a:lnSpc>
              <a:spcBef>
                <a:spcPts val="0"/>
              </a:spcBef>
              <a:buNone/>
            </a:pPr>
            <a:r>
              <a:rPr lang="en-IN" sz="1600" dirty="0"/>
              <a:t>  else if(</a:t>
            </a:r>
            <a:r>
              <a:rPr lang="en-IN" sz="1600" dirty="0" err="1"/>
              <a:t>isType</a:t>
            </a:r>
            <a:r>
              <a:rPr lang="en-IN" sz="1600" dirty="0"/>
              <a:t> == CONST)</a:t>
            </a:r>
          </a:p>
          <a:p>
            <a:pPr marL="0" indent="0">
              <a:lnSpc>
                <a:spcPct val="120000"/>
              </a:lnSpc>
              <a:spcBef>
                <a:spcPts val="0"/>
              </a:spcBef>
              <a:buNone/>
            </a:pPr>
            <a:r>
              <a:rPr lang="en-IN" sz="1600" dirty="0"/>
              <a:t>  </a:t>
            </a:r>
            <a:r>
              <a:rPr lang="en-IN" sz="1600" dirty="0" smtClean="0"/>
              <a:t>{   </a:t>
            </a:r>
            <a:r>
              <a:rPr lang="en-IN" sz="1600" dirty="0" err="1" smtClean="0"/>
              <a:t>ptr</a:t>
            </a:r>
            <a:r>
              <a:rPr lang="en-IN" sz="1600" dirty="0" smtClean="0"/>
              <a:t>-</a:t>
            </a:r>
            <a:r>
              <a:rPr lang="en-IN" sz="1600" dirty="0"/>
              <a:t>&gt;</a:t>
            </a:r>
            <a:r>
              <a:rPr lang="en-IN" sz="1600" dirty="0" err="1"/>
              <a:t>str</a:t>
            </a:r>
            <a:r>
              <a:rPr lang="en-IN" sz="1600" dirty="0"/>
              <a:t> = s;</a:t>
            </a:r>
          </a:p>
          <a:p>
            <a:pPr marL="0" indent="0">
              <a:lnSpc>
                <a:spcPct val="120000"/>
              </a:lnSpc>
              <a:spcBef>
                <a:spcPts val="0"/>
              </a:spcBef>
              <a:buNone/>
            </a:pPr>
            <a:r>
              <a:rPr lang="en-IN" sz="1600" dirty="0"/>
              <a:t>      </a:t>
            </a:r>
            <a:r>
              <a:rPr lang="en-IN" sz="1600" dirty="0" err="1"/>
              <a:t>ptr</a:t>
            </a:r>
            <a:r>
              <a:rPr lang="en-IN" sz="1600" dirty="0"/>
              <a:t>-&gt;type = CONST;</a:t>
            </a:r>
          </a:p>
          <a:p>
            <a:pPr marL="0" indent="0">
              <a:lnSpc>
                <a:spcPct val="120000"/>
              </a:lnSpc>
              <a:spcBef>
                <a:spcPts val="0"/>
              </a:spcBef>
              <a:buNone/>
            </a:pPr>
            <a:r>
              <a:rPr lang="en-IN" sz="1600" dirty="0"/>
              <a:t>      </a:t>
            </a:r>
            <a:r>
              <a:rPr lang="en-IN" sz="1600" dirty="0" err="1"/>
              <a:t>ptr</a:t>
            </a:r>
            <a:r>
              <a:rPr lang="en-IN" sz="1600" dirty="0"/>
              <a:t>-&gt;</a:t>
            </a:r>
            <a:r>
              <a:rPr lang="en-IN" sz="1600" dirty="0" err="1"/>
              <a:t>isOperatorOrOperand</a:t>
            </a:r>
            <a:r>
              <a:rPr lang="en-IN" sz="1600" dirty="0"/>
              <a:t> = CONST;</a:t>
            </a:r>
          </a:p>
          <a:p>
            <a:pPr marL="0" indent="0">
              <a:lnSpc>
                <a:spcPct val="120000"/>
              </a:lnSpc>
              <a:spcBef>
                <a:spcPts val="0"/>
              </a:spcBef>
              <a:buNone/>
            </a:pPr>
            <a:r>
              <a:rPr lang="en-IN" sz="1600" dirty="0"/>
              <a:t>  </a:t>
            </a:r>
            <a:r>
              <a:rPr lang="en-IN" sz="1600" dirty="0" smtClean="0"/>
              <a:t>}</a:t>
            </a:r>
            <a:endParaRPr lang="en-IN" sz="1600" dirty="0"/>
          </a:p>
          <a:p>
            <a:pPr marL="0" indent="0">
              <a:lnSpc>
                <a:spcPct val="120000"/>
              </a:lnSpc>
              <a:spcBef>
                <a:spcPts val="0"/>
              </a:spcBef>
              <a:buNone/>
            </a:pPr>
            <a:r>
              <a:rPr lang="en-IN" sz="1600" dirty="0"/>
              <a:t>  if(tail == NULL)</a:t>
            </a:r>
          </a:p>
          <a:p>
            <a:pPr marL="0" indent="0">
              <a:lnSpc>
                <a:spcPct val="120000"/>
              </a:lnSpc>
              <a:spcBef>
                <a:spcPts val="0"/>
              </a:spcBef>
              <a:buNone/>
            </a:pPr>
            <a:r>
              <a:rPr lang="en-IN" sz="1600" dirty="0"/>
              <a:t>  </a:t>
            </a:r>
            <a:r>
              <a:rPr lang="en-IN" sz="1600" dirty="0" smtClean="0"/>
              <a:t>{   </a:t>
            </a:r>
            <a:r>
              <a:rPr lang="en-IN" sz="1600" dirty="0"/>
              <a:t>tail = </a:t>
            </a:r>
            <a:r>
              <a:rPr lang="en-IN" sz="1600" dirty="0" err="1"/>
              <a:t>ptr</a:t>
            </a:r>
            <a:r>
              <a:rPr lang="en-IN" sz="1600" dirty="0"/>
              <a:t>;</a:t>
            </a:r>
          </a:p>
          <a:p>
            <a:pPr marL="0" indent="0">
              <a:lnSpc>
                <a:spcPct val="120000"/>
              </a:lnSpc>
              <a:spcBef>
                <a:spcPts val="0"/>
              </a:spcBef>
              <a:buNone/>
            </a:pPr>
            <a:r>
              <a:rPr lang="en-IN" sz="1600" dirty="0"/>
              <a:t>      head = </a:t>
            </a:r>
            <a:r>
              <a:rPr lang="en-IN" sz="1600" dirty="0" err="1"/>
              <a:t>ptr</a:t>
            </a:r>
            <a:r>
              <a:rPr lang="en-IN" sz="1600" dirty="0"/>
              <a:t>;</a:t>
            </a:r>
          </a:p>
          <a:p>
            <a:pPr marL="0" indent="0">
              <a:lnSpc>
                <a:spcPct val="120000"/>
              </a:lnSpc>
              <a:spcBef>
                <a:spcPts val="0"/>
              </a:spcBef>
              <a:buNone/>
            </a:pPr>
            <a:r>
              <a:rPr lang="en-IN" sz="1600" dirty="0"/>
              <a:t>  }</a:t>
            </a:r>
          </a:p>
          <a:p>
            <a:pPr marL="0" indent="0">
              <a:lnSpc>
                <a:spcPct val="120000"/>
              </a:lnSpc>
              <a:spcBef>
                <a:spcPts val="0"/>
              </a:spcBef>
              <a:buNone/>
            </a:pPr>
            <a:r>
              <a:rPr lang="en-IN" sz="1600" dirty="0"/>
              <a:t>  else</a:t>
            </a:r>
          </a:p>
          <a:p>
            <a:pPr marL="0" indent="0">
              <a:lnSpc>
                <a:spcPct val="120000"/>
              </a:lnSpc>
              <a:spcBef>
                <a:spcPts val="0"/>
              </a:spcBef>
              <a:buNone/>
            </a:pPr>
            <a:r>
              <a:rPr lang="en-IN" sz="1600" dirty="0"/>
              <a:t>  </a:t>
            </a:r>
            <a:r>
              <a:rPr lang="en-IN" sz="1600" dirty="0" smtClean="0"/>
              <a:t>{   tail-</a:t>
            </a:r>
            <a:r>
              <a:rPr lang="en-IN" sz="1600" dirty="0"/>
              <a:t>&gt;next =</a:t>
            </a:r>
            <a:r>
              <a:rPr lang="en-IN" sz="1600" dirty="0" err="1"/>
              <a:t>ptr</a:t>
            </a:r>
            <a:r>
              <a:rPr lang="en-IN" sz="1600" dirty="0"/>
              <a:t>;</a:t>
            </a:r>
          </a:p>
          <a:p>
            <a:pPr marL="0" indent="0">
              <a:lnSpc>
                <a:spcPct val="120000"/>
              </a:lnSpc>
              <a:spcBef>
                <a:spcPts val="0"/>
              </a:spcBef>
              <a:buNone/>
            </a:pPr>
            <a:r>
              <a:rPr lang="en-IN" sz="1600" dirty="0"/>
              <a:t>      </a:t>
            </a:r>
            <a:r>
              <a:rPr lang="en-IN" sz="1600" dirty="0" err="1"/>
              <a:t>ptr</a:t>
            </a:r>
            <a:r>
              <a:rPr lang="en-IN" sz="1600" dirty="0"/>
              <a:t>-&gt;</a:t>
            </a:r>
            <a:r>
              <a:rPr lang="en-IN" sz="1600" dirty="0" err="1"/>
              <a:t>prev</a:t>
            </a:r>
            <a:r>
              <a:rPr lang="en-IN" sz="1600" dirty="0"/>
              <a:t> = tail;</a:t>
            </a:r>
          </a:p>
          <a:p>
            <a:pPr marL="0" indent="0">
              <a:lnSpc>
                <a:spcPct val="120000"/>
              </a:lnSpc>
              <a:spcBef>
                <a:spcPts val="0"/>
              </a:spcBef>
              <a:buNone/>
            </a:pPr>
            <a:r>
              <a:rPr lang="en-IN" sz="1600" dirty="0"/>
              <a:t>      tail = tail-&gt;next;</a:t>
            </a:r>
          </a:p>
          <a:p>
            <a:pPr marL="0" indent="0">
              <a:lnSpc>
                <a:spcPct val="120000"/>
              </a:lnSpc>
              <a:spcBef>
                <a:spcPts val="0"/>
              </a:spcBef>
              <a:buNone/>
            </a:pPr>
            <a:r>
              <a:rPr lang="en-IN" sz="1600" dirty="0"/>
              <a:t>  }</a:t>
            </a:r>
          </a:p>
          <a:p>
            <a:pPr marL="0" indent="0">
              <a:lnSpc>
                <a:spcPct val="120000"/>
              </a:lnSpc>
              <a:spcBef>
                <a:spcPts val="0"/>
              </a:spcBef>
              <a:buNone/>
            </a:pPr>
            <a:r>
              <a:rPr lang="en-IN" sz="1600" dirty="0"/>
              <a:t>  size++;</a:t>
            </a:r>
          </a:p>
          <a:p>
            <a:pPr marL="0" indent="0">
              <a:lnSpc>
                <a:spcPct val="120000"/>
              </a:lnSpc>
              <a:spcBef>
                <a:spcPts val="0"/>
              </a:spcBef>
              <a:buNone/>
            </a:pPr>
            <a:r>
              <a:rPr lang="en-IN" sz="1600" dirty="0"/>
              <a:t>}</a:t>
            </a:r>
          </a:p>
          <a:p>
            <a:pPr marL="0" indent="0">
              <a:buNone/>
            </a:pPr>
            <a:endParaRPr lang="en-IN" sz="1400" dirty="0"/>
          </a:p>
        </p:txBody>
      </p:sp>
      <p:sp>
        <p:nvSpPr>
          <p:cNvPr id="4" name="Title 1"/>
          <p:cNvSpPr>
            <a:spLocks noGrp="1"/>
          </p:cNvSpPr>
          <p:nvPr>
            <p:ph type="title"/>
          </p:nvPr>
        </p:nvSpPr>
        <p:spPr>
          <a:xfrm>
            <a:off x="579549" y="287852"/>
            <a:ext cx="10515600" cy="587375"/>
          </a:xfrm>
        </p:spPr>
        <p:txBody>
          <a:bodyPr>
            <a:normAutofit/>
          </a:bodyPr>
          <a:lstStyle/>
          <a:p>
            <a:r>
              <a:rPr lang="en-US" sz="3600" dirty="0" smtClean="0"/>
              <a:t>Code overview</a:t>
            </a:r>
            <a:endParaRPr lang="en-IN" sz="3600" dirty="0"/>
          </a:p>
        </p:txBody>
      </p:sp>
      <p:sp>
        <p:nvSpPr>
          <p:cNvPr id="5" name="TextBox 4"/>
          <p:cNvSpPr txBox="1"/>
          <p:nvPr/>
        </p:nvSpPr>
        <p:spPr>
          <a:xfrm>
            <a:off x="5100034" y="1048556"/>
            <a:ext cx="6478073" cy="2031325"/>
          </a:xfrm>
          <a:prstGeom prst="rect">
            <a:avLst/>
          </a:prstGeom>
          <a:noFill/>
        </p:spPr>
        <p:txBody>
          <a:bodyPr wrap="square" rtlCol="0">
            <a:spAutoFit/>
          </a:bodyPr>
          <a:lstStyle/>
          <a:p>
            <a:r>
              <a:rPr lang="en-US" dirty="0"/>
              <a:t>f</a:t>
            </a:r>
            <a:r>
              <a:rPr lang="en-US" dirty="0" smtClean="0"/>
              <a:t>ill() is used to create the linked list with priority </a:t>
            </a:r>
            <a:br>
              <a:rPr lang="en-US" dirty="0" smtClean="0"/>
            </a:br>
            <a:r>
              <a:rPr lang="en-US" dirty="0" smtClean="0"/>
              <a:t>fill will distinguish whether is an operand or operator based on that linked list structure will be filled.</a:t>
            </a:r>
            <a:br>
              <a:rPr lang="en-US" dirty="0" smtClean="0"/>
            </a:br>
            <a:r>
              <a:rPr lang="en-US" dirty="0" smtClean="0"/>
              <a:t/>
            </a:r>
            <a:br>
              <a:rPr lang="en-US" dirty="0" smtClean="0"/>
            </a:br>
            <a:r>
              <a:rPr lang="en-US" dirty="0" smtClean="0"/>
              <a:t>From if(tail == NULL) condition line we have started creating a linked list</a:t>
            </a:r>
            <a:br>
              <a:rPr lang="en-US" dirty="0" smtClean="0"/>
            </a:br>
            <a:r>
              <a:rPr lang="en-US" dirty="0" smtClean="0"/>
              <a:t> the linked list will be accessed using head &amp; tail variable.</a:t>
            </a:r>
            <a:endParaRPr lang="en-IN" dirty="0"/>
          </a:p>
        </p:txBody>
      </p:sp>
    </p:spTree>
    <p:extLst>
      <p:ext uri="{BB962C8B-B14F-4D97-AF65-F5344CB8AC3E}">
        <p14:creationId xmlns:p14="http://schemas.microsoft.com/office/powerpoint/2010/main" val="61126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991674"/>
            <a:ext cx="11281893" cy="5409126"/>
          </a:xfrm>
        </p:spPr>
        <p:txBody>
          <a:bodyPr>
            <a:normAutofit/>
          </a:bodyPr>
          <a:lstStyle/>
          <a:p>
            <a:pPr marL="0" indent="0">
              <a:lnSpc>
                <a:spcPct val="100000"/>
              </a:lnSpc>
              <a:spcBef>
                <a:spcPts val="0"/>
              </a:spcBef>
              <a:buNone/>
            </a:pPr>
            <a:r>
              <a:rPr lang="en-IN" sz="1400" dirty="0" err="1"/>
              <a:t>struct</a:t>
            </a:r>
            <a:r>
              <a:rPr lang="en-IN" sz="1400" dirty="0"/>
              <a:t> </a:t>
            </a:r>
            <a:r>
              <a:rPr lang="en-IN" sz="1400" dirty="0" err="1"/>
              <a:t>ListNode</a:t>
            </a:r>
            <a:endParaRPr lang="en-IN" sz="1400" dirty="0"/>
          </a:p>
          <a:p>
            <a:pPr marL="0" indent="0">
              <a:lnSpc>
                <a:spcPct val="100000"/>
              </a:lnSpc>
              <a:spcBef>
                <a:spcPts val="0"/>
              </a:spcBef>
              <a:buNone/>
            </a:pPr>
            <a:r>
              <a:rPr lang="en-IN" sz="1400" dirty="0"/>
              <a:t>{</a:t>
            </a:r>
          </a:p>
          <a:p>
            <a:pPr marL="0" indent="0">
              <a:lnSpc>
                <a:spcPct val="100000"/>
              </a:lnSpc>
              <a:spcBef>
                <a:spcPts val="0"/>
              </a:spcBef>
              <a:buNone/>
            </a:pPr>
            <a:r>
              <a:rPr lang="en-IN" sz="1400" dirty="0"/>
              <a:t>    </a:t>
            </a:r>
            <a:r>
              <a:rPr lang="en-IN" sz="1400" dirty="0" err="1"/>
              <a:t>struct</a:t>
            </a:r>
            <a:r>
              <a:rPr lang="en-IN" sz="1400" dirty="0"/>
              <a:t> </a:t>
            </a:r>
            <a:r>
              <a:rPr lang="en-IN" sz="1400" dirty="0" err="1"/>
              <a:t>ListNode</a:t>
            </a:r>
            <a:r>
              <a:rPr lang="en-IN" sz="1400" dirty="0"/>
              <a:t>* </a:t>
            </a:r>
            <a:r>
              <a:rPr lang="en-IN" sz="1400" dirty="0" err="1"/>
              <a:t>prev</a:t>
            </a:r>
            <a:r>
              <a:rPr lang="en-IN" sz="1400" dirty="0"/>
              <a:t>;</a:t>
            </a:r>
          </a:p>
          <a:p>
            <a:pPr marL="0" indent="0">
              <a:lnSpc>
                <a:spcPct val="100000"/>
              </a:lnSpc>
              <a:spcBef>
                <a:spcPts val="0"/>
              </a:spcBef>
              <a:buNone/>
            </a:pPr>
            <a:r>
              <a:rPr lang="en-IN" sz="1400" dirty="0"/>
              <a:t>    </a:t>
            </a:r>
            <a:r>
              <a:rPr lang="en-IN" sz="1400" dirty="0" err="1"/>
              <a:t>int</a:t>
            </a:r>
            <a:r>
              <a:rPr lang="en-IN" sz="1400" dirty="0"/>
              <a:t> </a:t>
            </a:r>
            <a:r>
              <a:rPr lang="en-IN" sz="1400" dirty="0" err="1"/>
              <a:t>isOperatorOrOperand</a:t>
            </a:r>
            <a:r>
              <a:rPr lang="en-IN" sz="1400" dirty="0"/>
              <a:t>;</a:t>
            </a:r>
          </a:p>
          <a:p>
            <a:pPr marL="0" indent="0">
              <a:lnSpc>
                <a:spcPct val="100000"/>
              </a:lnSpc>
              <a:spcBef>
                <a:spcPts val="0"/>
              </a:spcBef>
              <a:buNone/>
            </a:pPr>
            <a:r>
              <a:rPr lang="en-IN" sz="1400" dirty="0"/>
              <a:t>    </a:t>
            </a:r>
            <a:r>
              <a:rPr lang="en-IN" sz="1400" dirty="0" err="1"/>
              <a:t>int</a:t>
            </a:r>
            <a:r>
              <a:rPr lang="en-IN" sz="1400" dirty="0"/>
              <a:t> priority;</a:t>
            </a:r>
          </a:p>
          <a:p>
            <a:pPr marL="0" indent="0">
              <a:lnSpc>
                <a:spcPct val="100000"/>
              </a:lnSpc>
              <a:spcBef>
                <a:spcPts val="0"/>
              </a:spcBef>
              <a:buNone/>
            </a:pPr>
            <a:r>
              <a:rPr lang="en-IN" sz="1400" dirty="0"/>
              <a:t>    </a:t>
            </a:r>
            <a:r>
              <a:rPr lang="en-IN" sz="1400" dirty="0" err="1"/>
              <a:t>struct</a:t>
            </a:r>
            <a:r>
              <a:rPr lang="en-IN" sz="1400" dirty="0"/>
              <a:t> Symbol *</a:t>
            </a:r>
            <a:r>
              <a:rPr lang="en-IN" sz="1400" dirty="0" err="1"/>
              <a:t>str</a:t>
            </a:r>
            <a:r>
              <a:rPr lang="en-IN" sz="1400" dirty="0"/>
              <a:t>;</a:t>
            </a:r>
          </a:p>
          <a:p>
            <a:pPr marL="0" indent="0">
              <a:lnSpc>
                <a:spcPct val="100000"/>
              </a:lnSpc>
              <a:spcBef>
                <a:spcPts val="0"/>
              </a:spcBef>
              <a:buNone/>
            </a:pPr>
            <a:r>
              <a:rPr lang="en-IN" sz="1400" dirty="0"/>
              <a:t>    </a:t>
            </a:r>
            <a:r>
              <a:rPr lang="en-IN" sz="1400" dirty="0" err="1"/>
              <a:t>int</a:t>
            </a:r>
            <a:r>
              <a:rPr lang="en-IN" sz="1400" dirty="0"/>
              <a:t> op;</a:t>
            </a:r>
          </a:p>
          <a:p>
            <a:pPr marL="0" indent="0">
              <a:lnSpc>
                <a:spcPct val="100000"/>
              </a:lnSpc>
              <a:spcBef>
                <a:spcPts val="0"/>
              </a:spcBef>
              <a:buNone/>
            </a:pPr>
            <a:r>
              <a:rPr lang="en-IN" sz="1400" dirty="0"/>
              <a:t>    </a:t>
            </a:r>
            <a:r>
              <a:rPr lang="en-IN" sz="1400" dirty="0" err="1"/>
              <a:t>enum</a:t>
            </a:r>
            <a:r>
              <a:rPr lang="en-IN" sz="1400" dirty="0"/>
              <a:t> Operation </a:t>
            </a:r>
            <a:r>
              <a:rPr lang="en-IN" sz="1400" dirty="0" err="1"/>
              <a:t>opType</a:t>
            </a:r>
            <a:r>
              <a:rPr lang="en-IN" sz="1400" dirty="0"/>
              <a:t>; /* 1 for unary, 2 for </a:t>
            </a:r>
            <a:r>
              <a:rPr lang="en-IN" sz="1400" dirty="0" smtClean="0"/>
              <a:t>binary*/</a:t>
            </a:r>
            <a:endParaRPr lang="en-IN" sz="1400" dirty="0"/>
          </a:p>
          <a:p>
            <a:pPr marL="0" indent="0">
              <a:lnSpc>
                <a:spcPct val="100000"/>
              </a:lnSpc>
              <a:spcBef>
                <a:spcPts val="0"/>
              </a:spcBef>
              <a:buNone/>
            </a:pPr>
            <a:r>
              <a:rPr lang="en-IN" sz="1400" dirty="0"/>
              <a:t>    </a:t>
            </a:r>
            <a:r>
              <a:rPr lang="en-IN" sz="1400" dirty="0" err="1"/>
              <a:t>enum</a:t>
            </a:r>
            <a:r>
              <a:rPr lang="en-IN" sz="1400" dirty="0"/>
              <a:t> Ty type;</a:t>
            </a:r>
          </a:p>
          <a:p>
            <a:pPr marL="0" indent="0">
              <a:lnSpc>
                <a:spcPct val="100000"/>
              </a:lnSpc>
              <a:spcBef>
                <a:spcPts val="0"/>
              </a:spcBef>
              <a:buNone/>
            </a:pPr>
            <a:r>
              <a:rPr lang="en-IN" sz="1400" dirty="0"/>
              <a:t>    </a:t>
            </a:r>
            <a:r>
              <a:rPr lang="en-IN" sz="1400" dirty="0" err="1"/>
              <a:t>struct</a:t>
            </a:r>
            <a:r>
              <a:rPr lang="en-IN" sz="1400" dirty="0"/>
              <a:t> </a:t>
            </a:r>
            <a:r>
              <a:rPr lang="en-IN" sz="1400" dirty="0" err="1"/>
              <a:t>ListNode</a:t>
            </a:r>
            <a:r>
              <a:rPr lang="en-IN" sz="1400" dirty="0"/>
              <a:t>* next;</a:t>
            </a:r>
          </a:p>
          <a:p>
            <a:pPr marL="0" indent="0">
              <a:lnSpc>
                <a:spcPct val="100000"/>
              </a:lnSpc>
              <a:spcBef>
                <a:spcPts val="0"/>
              </a:spcBef>
              <a:buNone/>
            </a:pPr>
            <a:r>
              <a:rPr lang="en-IN" sz="1400" dirty="0"/>
              <a:t>};</a:t>
            </a:r>
          </a:p>
          <a:p>
            <a:pPr marL="0" indent="0">
              <a:lnSpc>
                <a:spcPct val="100000"/>
              </a:lnSpc>
              <a:spcBef>
                <a:spcPts val="0"/>
              </a:spcBef>
              <a:buNone/>
            </a:pPr>
            <a:r>
              <a:rPr lang="en-IN" sz="1400" dirty="0" err="1"/>
              <a:t>struct</a:t>
            </a:r>
            <a:r>
              <a:rPr lang="en-IN" sz="1400" dirty="0"/>
              <a:t> </a:t>
            </a:r>
            <a:r>
              <a:rPr lang="en-IN" sz="1400" dirty="0" err="1"/>
              <a:t>ListNode</a:t>
            </a:r>
            <a:r>
              <a:rPr lang="en-IN" sz="1400" dirty="0"/>
              <a:t> *tail,*head ; // Priority Queue</a:t>
            </a:r>
          </a:p>
          <a:p>
            <a:pPr marL="0" indent="0">
              <a:lnSpc>
                <a:spcPct val="100000"/>
              </a:lnSpc>
              <a:spcBef>
                <a:spcPts val="0"/>
              </a:spcBef>
              <a:buNone/>
            </a:pPr>
            <a:r>
              <a:rPr lang="en-IN" sz="1400" dirty="0" err="1"/>
              <a:t>int</a:t>
            </a:r>
            <a:r>
              <a:rPr lang="en-IN" sz="1400" dirty="0"/>
              <a:t> size =0;</a:t>
            </a:r>
          </a:p>
          <a:p>
            <a:pPr marL="0" indent="0">
              <a:lnSpc>
                <a:spcPct val="100000"/>
              </a:lnSpc>
              <a:spcBef>
                <a:spcPts val="0"/>
              </a:spcBef>
              <a:buNone/>
            </a:pPr>
            <a:r>
              <a:rPr lang="en-US" sz="1400" dirty="0" smtClean="0"/>
              <a:t/>
            </a:r>
            <a:br>
              <a:rPr lang="en-US" sz="1400" dirty="0" smtClean="0"/>
            </a:br>
            <a:r>
              <a:rPr lang="en-US" sz="1800" dirty="0" smtClean="0"/>
              <a:t>The Linked list structure that we are filling in fill() looks as given above.</a:t>
            </a:r>
            <a:endParaRPr lang="en-IN" sz="1800" dirty="0"/>
          </a:p>
        </p:txBody>
      </p:sp>
      <p:sp>
        <p:nvSpPr>
          <p:cNvPr id="4" name="Title 1"/>
          <p:cNvSpPr>
            <a:spLocks noGrp="1"/>
          </p:cNvSpPr>
          <p:nvPr>
            <p:ph type="title"/>
          </p:nvPr>
        </p:nvSpPr>
        <p:spPr>
          <a:xfrm>
            <a:off x="838200" y="365126"/>
            <a:ext cx="10515600" cy="626548"/>
          </a:xfrm>
        </p:spPr>
        <p:txBody>
          <a:bodyPr>
            <a:normAutofit/>
          </a:bodyPr>
          <a:lstStyle/>
          <a:p>
            <a:r>
              <a:rPr lang="en-US" sz="3600" dirty="0" smtClean="0"/>
              <a:t>Code overview</a:t>
            </a:r>
            <a:endParaRPr lang="en-IN" sz="3600" dirty="0"/>
          </a:p>
        </p:txBody>
      </p:sp>
    </p:spTree>
    <p:extLst>
      <p:ext uri="{BB962C8B-B14F-4D97-AF65-F5344CB8AC3E}">
        <p14:creationId xmlns:p14="http://schemas.microsoft.com/office/powerpoint/2010/main" val="1895890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9251"/>
            <a:ext cx="10515600" cy="4927712"/>
          </a:xfrm>
        </p:spPr>
        <p:txBody>
          <a:bodyPr/>
          <a:lstStyle/>
          <a:p>
            <a:pPr marL="0" indent="0">
              <a:lnSpc>
                <a:spcPct val="100000"/>
              </a:lnSpc>
              <a:spcBef>
                <a:spcPts val="0"/>
              </a:spcBef>
              <a:buNone/>
            </a:pPr>
            <a:r>
              <a:rPr lang="en-IN" sz="1600" dirty="0" err="1"/>
              <a:t>enum</a:t>
            </a:r>
            <a:r>
              <a:rPr lang="en-IN" sz="1600" dirty="0"/>
              <a:t> Priority  </a:t>
            </a:r>
          </a:p>
          <a:p>
            <a:pPr marL="0" indent="0">
              <a:lnSpc>
                <a:spcPct val="100000"/>
              </a:lnSpc>
              <a:spcBef>
                <a:spcPts val="0"/>
              </a:spcBef>
              <a:buNone/>
            </a:pPr>
            <a:r>
              <a:rPr lang="en-IN" sz="1600" dirty="0"/>
              <a:t>{</a:t>
            </a:r>
          </a:p>
          <a:p>
            <a:pPr marL="0" indent="0">
              <a:lnSpc>
                <a:spcPct val="100000"/>
              </a:lnSpc>
              <a:spcBef>
                <a:spcPts val="0"/>
              </a:spcBef>
              <a:buNone/>
            </a:pPr>
            <a:r>
              <a:rPr lang="en-IN" sz="1600" dirty="0"/>
              <a:t>    ZERO_OP,</a:t>
            </a:r>
          </a:p>
          <a:p>
            <a:pPr marL="0" indent="0">
              <a:lnSpc>
                <a:spcPct val="100000"/>
              </a:lnSpc>
              <a:spcBef>
                <a:spcPts val="0"/>
              </a:spcBef>
              <a:buNone/>
            </a:pPr>
            <a:r>
              <a:rPr lang="en-IN" sz="1600" dirty="0"/>
              <a:t>    SUB_OP,</a:t>
            </a:r>
          </a:p>
          <a:p>
            <a:pPr marL="0" indent="0">
              <a:lnSpc>
                <a:spcPct val="100000"/>
              </a:lnSpc>
              <a:spcBef>
                <a:spcPts val="0"/>
              </a:spcBef>
              <a:buNone/>
            </a:pPr>
            <a:r>
              <a:rPr lang="en-IN" sz="1600" dirty="0"/>
              <a:t>    ADD_OP,</a:t>
            </a:r>
          </a:p>
          <a:p>
            <a:pPr marL="0" indent="0">
              <a:lnSpc>
                <a:spcPct val="100000"/>
              </a:lnSpc>
              <a:spcBef>
                <a:spcPts val="0"/>
              </a:spcBef>
              <a:buNone/>
            </a:pPr>
            <a:r>
              <a:rPr lang="en-IN" sz="1600" dirty="0"/>
              <a:t>    DIV_OP,</a:t>
            </a:r>
          </a:p>
          <a:p>
            <a:pPr marL="0" indent="0">
              <a:lnSpc>
                <a:spcPct val="100000"/>
              </a:lnSpc>
              <a:spcBef>
                <a:spcPts val="0"/>
              </a:spcBef>
              <a:buNone/>
            </a:pPr>
            <a:r>
              <a:rPr lang="en-IN" sz="1600" dirty="0"/>
              <a:t>    MUL_OP,</a:t>
            </a:r>
          </a:p>
          <a:p>
            <a:pPr marL="0" indent="0">
              <a:lnSpc>
                <a:spcPct val="100000"/>
              </a:lnSpc>
              <a:spcBef>
                <a:spcPts val="0"/>
              </a:spcBef>
              <a:buNone/>
            </a:pPr>
            <a:r>
              <a:rPr lang="en-IN" sz="1600" dirty="0"/>
              <a:t>    LAST_OP</a:t>
            </a:r>
          </a:p>
          <a:p>
            <a:pPr marL="0" indent="0">
              <a:lnSpc>
                <a:spcPct val="100000"/>
              </a:lnSpc>
              <a:spcBef>
                <a:spcPts val="0"/>
              </a:spcBef>
              <a:buNone/>
            </a:pPr>
            <a:r>
              <a:rPr lang="en-IN" sz="1600" dirty="0" smtClean="0"/>
              <a:t>};</a:t>
            </a:r>
            <a:br>
              <a:rPr lang="en-IN" sz="1600" dirty="0" smtClean="0"/>
            </a:br>
            <a:r>
              <a:rPr lang="en-IN" sz="1600" dirty="0" smtClean="0"/>
              <a:t/>
            </a:r>
            <a:br>
              <a:rPr lang="en-IN" sz="1600" dirty="0" smtClean="0"/>
            </a:br>
            <a:r>
              <a:rPr lang="en-IN" sz="1600" dirty="0" smtClean="0"/>
              <a:t>Priority </a:t>
            </a:r>
            <a:r>
              <a:rPr lang="en-IN" sz="1600" dirty="0" err="1" smtClean="0"/>
              <a:t>enum</a:t>
            </a:r>
            <a:r>
              <a:rPr lang="en-IN" sz="1600" dirty="0" smtClean="0"/>
              <a:t> is used to give integer value(priority value) to each operator +,-,*,/</a:t>
            </a:r>
            <a:br>
              <a:rPr lang="en-IN" sz="1600" dirty="0" smtClean="0"/>
            </a:br>
            <a:r>
              <a:rPr lang="en-IN" sz="1600" dirty="0" smtClean="0"/>
              <a:t>The last </a:t>
            </a:r>
            <a:r>
              <a:rPr lang="en-IN" sz="1600" dirty="0" err="1" smtClean="0"/>
              <a:t>enum</a:t>
            </a:r>
            <a:r>
              <a:rPr lang="en-IN" sz="1600" dirty="0" smtClean="0"/>
              <a:t> in the list has the highest priority (MUL_OP), the first </a:t>
            </a:r>
            <a:r>
              <a:rPr lang="en-IN" sz="1600" dirty="0" err="1" smtClean="0"/>
              <a:t>enum</a:t>
            </a:r>
            <a:r>
              <a:rPr lang="en-IN" sz="1600" dirty="0" smtClean="0"/>
              <a:t> (SUB_OP) has lowest priority.</a:t>
            </a:r>
            <a:endParaRPr lang="en-IN" sz="1600" dirty="0"/>
          </a:p>
          <a:p>
            <a:pPr marL="0" indent="0">
              <a:buNone/>
            </a:pPr>
            <a:endParaRPr lang="en-IN" dirty="0"/>
          </a:p>
        </p:txBody>
      </p:sp>
      <p:sp>
        <p:nvSpPr>
          <p:cNvPr id="4" name="Title 1"/>
          <p:cNvSpPr>
            <a:spLocks noGrp="1"/>
          </p:cNvSpPr>
          <p:nvPr>
            <p:ph type="title"/>
          </p:nvPr>
        </p:nvSpPr>
        <p:spPr>
          <a:xfrm>
            <a:off x="838200" y="365125"/>
            <a:ext cx="10515600" cy="755337"/>
          </a:xfrm>
        </p:spPr>
        <p:txBody>
          <a:bodyPr>
            <a:normAutofit/>
          </a:bodyPr>
          <a:lstStyle/>
          <a:p>
            <a:r>
              <a:rPr lang="en-US" sz="3600" dirty="0" smtClean="0"/>
              <a:t>Code overview</a:t>
            </a:r>
            <a:endParaRPr lang="en-IN" sz="3600" dirty="0"/>
          </a:p>
        </p:txBody>
      </p:sp>
    </p:spTree>
    <p:extLst>
      <p:ext uri="{BB962C8B-B14F-4D97-AF65-F5344CB8AC3E}">
        <p14:creationId xmlns:p14="http://schemas.microsoft.com/office/powerpoint/2010/main" val="382649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4888"/>
            <a:ext cx="10515600" cy="5511822"/>
          </a:xfrm>
        </p:spPr>
        <p:txBody>
          <a:bodyPr>
            <a:normAutofit/>
          </a:bodyPr>
          <a:lstStyle/>
          <a:p>
            <a:pPr marL="0" indent="0">
              <a:lnSpc>
                <a:spcPct val="100000"/>
              </a:lnSpc>
              <a:spcBef>
                <a:spcPts val="0"/>
              </a:spcBef>
              <a:buNone/>
            </a:pPr>
            <a:r>
              <a:rPr lang="en-IN" sz="1400" dirty="0" err="1"/>
              <a:t>struct</a:t>
            </a:r>
            <a:r>
              <a:rPr lang="en-IN" sz="1400" dirty="0"/>
              <a:t> </a:t>
            </a:r>
            <a:r>
              <a:rPr lang="en-IN" sz="1400" dirty="0" err="1"/>
              <a:t>ListNode</a:t>
            </a:r>
            <a:r>
              <a:rPr lang="en-IN" sz="1400" dirty="0"/>
              <a:t>* maximum()</a:t>
            </a:r>
          </a:p>
          <a:p>
            <a:pPr marL="0" indent="0">
              <a:lnSpc>
                <a:spcPct val="100000"/>
              </a:lnSpc>
              <a:spcBef>
                <a:spcPts val="0"/>
              </a:spcBef>
              <a:buNone/>
            </a:pPr>
            <a:r>
              <a:rPr lang="en-IN" sz="1400" dirty="0"/>
              <a:t>{</a:t>
            </a:r>
          </a:p>
          <a:p>
            <a:pPr marL="0" indent="0">
              <a:lnSpc>
                <a:spcPct val="100000"/>
              </a:lnSpc>
              <a:spcBef>
                <a:spcPts val="0"/>
              </a:spcBef>
              <a:buNone/>
            </a:pPr>
            <a:r>
              <a:rPr lang="en-IN" sz="1400" dirty="0"/>
              <a:t>    </a:t>
            </a:r>
            <a:r>
              <a:rPr lang="en-IN" sz="1400" dirty="0" err="1"/>
              <a:t>int</a:t>
            </a:r>
            <a:r>
              <a:rPr lang="en-IN" sz="1400" dirty="0"/>
              <a:t> </a:t>
            </a:r>
            <a:r>
              <a:rPr lang="en-IN" sz="1400" dirty="0" err="1"/>
              <a:t>i</a:t>
            </a:r>
            <a:r>
              <a:rPr lang="en-IN" sz="1400" dirty="0"/>
              <a:t>=size - 1;</a:t>
            </a:r>
          </a:p>
          <a:p>
            <a:pPr marL="0" indent="0">
              <a:lnSpc>
                <a:spcPct val="100000"/>
              </a:lnSpc>
              <a:spcBef>
                <a:spcPts val="0"/>
              </a:spcBef>
              <a:buNone/>
            </a:pPr>
            <a:r>
              <a:rPr lang="en-IN" sz="1400" dirty="0"/>
              <a:t>    </a:t>
            </a:r>
            <a:r>
              <a:rPr lang="en-IN" sz="1400" dirty="0" err="1"/>
              <a:t>int</a:t>
            </a:r>
            <a:r>
              <a:rPr lang="en-IN" sz="1400" dirty="0"/>
              <a:t> max = -1;</a:t>
            </a:r>
          </a:p>
          <a:p>
            <a:pPr marL="0" indent="0">
              <a:lnSpc>
                <a:spcPct val="100000"/>
              </a:lnSpc>
              <a:spcBef>
                <a:spcPts val="0"/>
              </a:spcBef>
              <a:buNone/>
            </a:pPr>
            <a:r>
              <a:rPr lang="en-IN" sz="1400" dirty="0"/>
              <a:t>    </a:t>
            </a:r>
            <a:r>
              <a:rPr lang="en-IN" sz="1400" dirty="0" err="1"/>
              <a:t>struct</a:t>
            </a:r>
            <a:r>
              <a:rPr lang="en-IN" sz="1400" dirty="0"/>
              <a:t> </a:t>
            </a:r>
            <a:r>
              <a:rPr lang="en-IN" sz="1400" dirty="0" err="1"/>
              <a:t>ListNode</a:t>
            </a:r>
            <a:r>
              <a:rPr lang="en-IN" sz="1400" dirty="0"/>
              <a:t>* </a:t>
            </a:r>
            <a:r>
              <a:rPr lang="en-IN" sz="1400" dirty="0" err="1"/>
              <a:t>ptr</a:t>
            </a:r>
            <a:r>
              <a:rPr lang="en-IN" sz="1400" dirty="0"/>
              <a:t> = head;</a:t>
            </a:r>
          </a:p>
          <a:p>
            <a:pPr marL="0" indent="0">
              <a:lnSpc>
                <a:spcPct val="100000"/>
              </a:lnSpc>
              <a:spcBef>
                <a:spcPts val="0"/>
              </a:spcBef>
              <a:buNone/>
            </a:pPr>
            <a:r>
              <a:rPr lang="en-IN" sz="1400" dirty="0"/>
              <a:t>    </a:t>
            </a:r>
            <a:r>
              <a:rPr lang="en-IN" sz="1400" dirty="0" err="1"/>
              <a:t>struct</a:t>
            </a:r>
            <a:r>
              <a:rPr lang="en-IN" sz="1400" dirty="0"/>
              <a:t> </a:t>
            </a:r>
            <a:r>
              <a:rPr lang="en-IN" sz="1400" dirty="0" err="1"/>
              <a:t>ListNode</a:t>
            </a:r>
            <a:r>
              <a:rPr lang="en-IN" sz="1400" dirty="0"/>
              <a:t>* </a:t>
            </a:r>
            <a:r>
              <a:rPr lang="en-IN" sz="1400" dirty="0" err="1"/>
              <a:t>max_ptr</a:t>
            </a:r>
            <a:r>
              <a:rPr lang="en-IN" sz="1400" dirty="0"/>
              <a:t>= NULL;</a:t>
            </a:r>
          </a:p>
          <a:p>
            <a:pPr marL="0" indent="0">
              <a:lnSpc>
                <a:spcPct val="100000"/>
              </a:lnSpc>
              <a:spcBef>
                <a:spcPts val="0"/>
              </a:spcBef>
              <a:buNone/>
            </a:pPr>
            <a:r>
              <a:rPr lang="en-IN" sz="1400" dirty="0"/>
              <a:t>    //</a:t>
            </a:r>
            <a:r>
              <a:rPr lang="en-IN" sz="1400" dirty="0" err="1"/>
              <a:t>printll</a:t>
            </a:r>
            <a:r>
              <a:rPr lang="en-IN" sz="1400" dirty="0"/>
              <a:t>();</a:t>
            </a:r>
          </a:p>
          <a:p>
            <a:pPr marL="0" indent="0">
              <a:lnSpc>
                <a:spcPct val="100000"/>
              </a:lnSpc>
              <a:spcBef>
                <a:spcPts val="0"/>
              </a:spcBef>
              <a:buNone/>
            </a:pPr>
            <a:r>
              <a:rPr lang="en-IN" sz="1400" dirty="0"/>
              <a:t>    while(</a:t>
            </a:r>
            <a:r>
              <a:rPr lang="en-IN" sz="1400" dirty="0" err="1"/>
              <a:t>ptr</a:t>
            </a:r>
            <a:r>
              <a:rPr lang="en-IN" sz="1400" dirty="0"/>
              <a:t> != NULL)</a:t>
            </a:r>
          </a:p>
          <a:p>
            <a:pPr marL="0" indent="0">
              <a:lnSpc>
                <a:spcPct val="100000"/>
              </a:lnSpc>
              <a:spcBef>
                <a:spcPts val="0"/>
              </a:spcBef>
              <a:buNone/>
            </a:pPr>
            <a:r>
              <a:rPr lang="en-IN" sz="1400" dirty="0"/>
              <a:t>    {</a:t>
            </a:r>
          </a:p>
          <a:p>
            <a:pPr marL="0" indent="0">
              <a:lnSpc>
                <a:spcPct val="100000"/>
              </a:lnSpc>
              <a:spcBef>
                <a:spcPts val="0"/>
              </a:spcBef>
              <a:buNone/>
            </a:pPr>
            <a:r>
              <a:rPr lang="en-IN" sz="1400" dirty="0" smtClean="0"/>
              <a:t>          if(max </a:t>
            </a:r>
            <a:r>
              <a:rPr lang="en-IN" sz="1400" dirty="0"/>
              <a:t>&lt; </a:t>
            </a:r>
            <a:r>
              <a:rPr lang="en-IN" sz="1400" dirty="0" err="1"/>
              <a:t>ptr</a:t>
            </a:r>
            <a:r>
              <a:rPr lang="en-IN" sz="1400" dirty="0"/>
              <a:t>-&gt;priority &amp;&amp; </a:t>
            </a:r>
            <a:r>
              <a:rPr lang="en-IN" sz="1400" dirty="0" err="1"/>
              <a:t>ptr</a:t>
            </a:r>
            <a:r>
              <a:rPr lang="en-IN" sz="1400" dirty="0"/>
              <a:t>-&gt;</a:t>
            </a:r>
            <a:r>
              <a:rPr lang="en-IN" sz="1400" dirty="0" err="1"/>
              <a:t>isOperatorOrOperand</a:t>
            </a:r>
            <a:r>
              <a:rPr lang="en-IN" sz="1400" dirty="0"/>
              <a:t> == OPERATOR)</a:t>
            </a:r>
          </a:p>
          <a:p>
            <a:pPr marL="0" indent="0">
              <a:lnSpc>
                <a:spcPct val="100000"/>
              </a:lnSpc>
              <a:spcBef>
                <a:spcPts val="0"/>
              </a:spcBef>
              <a:buNone/>
            </a:pPr>
            <a:r>
              <a:rPr lang="en-IN" sz="1400" dirty="0"/>
              <a:t>        {  max = </a:t>
            </a:r>
            <a:r>
              <a:rPr lang="en-IN" sz="1400" dirty="0" err="1"/>
              <a:t>ptr</a:t>
            </a:r>
            <a:r>
              <a:rPr lang="en-IN" sz="1400" dirty="0"/>
              <a:t>-&gt;priority;</a:t>
            </a:r>
          </a:p>
          <a:p>
            <a:pPr marL="0" indent="0">
              <a:lnSpc>
                <a:spcPct val="100000"/>
              </a:lnSpc>
              <a:spcBef>
                <a:spcPts val="0"/>
              </a:spcBef>
              <a:buNone/>
            </a:pPr>
            <a:r>
              <a:rPr lang="en-IN" sz="1400" dirty="0"/>
              <a:t>           </a:t>
            </a:r>
            <a:r>
              <a:rPr lang="en-IN" sz="1400" dirty="0" err="1"/>
              <a:t>max_ptr</a:t>
            </a:r>
            <a:r>
              <a:rPr lang="en-IN" sz="1400" dirty="0"/>
              <a:t> = </a:t>
            </a:r>
            <a:r>
              <a:rPr lang="en-IN" sz="1400" dirty="0" err="1"/>
              <a:t>ptr</a:t>
            </a:r>
            <a:r>
              <a:rPr lang="en-IN" sz="1400" dirty="0"/>
              <a:t>;</a:t>
            </a:r>
          </a:p>
          <a:p>
            <a:pPr marL="0" indent="0">
              <a:lnSpc>
                <a:spcPct val="100000"/>
              </a:lnSpc>
              <a:spcBef>
                <a:spcPts val="0"/>
              </a:spcBef>
              <a:buNone/>
            </a:pPr>
            <a:r>
              <a:rPr lang="en-IN" sz="1400" dirty="0"/>
              <a:t>          // </a:t>
            </a:r>
            <a:r>
              <a:rPr lang="en-IN" sz="1400" dirty="0" err="1"/>
              <a:t>printf</a:t>
            </a:r>
            <a:r>
              <a:rPr lang="en-IN" sz="1400" dirty="0"/>
              <a:t>("maximum value hit ! %c %d\n", </a:t>
            </a:r>
            <a:r>
              <a:rPr lang="en-IN" sz="1400" dirty="0" err="1"/>
              <a:t>ptr</a:t>
            </a:r>
            <a:r>
              <a:rPr lang="en-IN" sz="1400" dirty="0"/>
              <a:t>-&gt;op, </a:t>
            </a:r>
            <a:r>
              <a:rPr lang="en-IN" sz="1400" dirty="0" err="1"/>
              <a:t>ptr</a:t>
            </a:r>
            <a:r>
              <a:rPr lang="en-IN" sz="1400" dirty="0"/>
              <a:t>-&gt;priority);</a:t>
            </a:r>
          </a:p>
          <a:p>
            <a:pPr marL="0" indent="0">
              <a:lnSpc>
                <a:spcPct val="100000"/>
              </a:lnSpc>
              <a:spcBef>
                <a:spcPts val="0"/>
              </a:spcBef>
              <a:buNone/>
            </a:pPr>
            <a:r>
              <a:rPr lang="en-IN" sz="1400" dirty="0"/>
              <a:t>        }</a:t>
            </a:r>
          </a:p>
          <a:p>
            <a:pPr marL="0" indent="0">
              <a:lnSpc>
                <a:spcPct val="100000"/>
              </a:lnSpc>
              <a:spcBef>
                <a:spcPts val="0"/>
              </a:spcBef>
              <a:buNone/>
            </a:pPr>
            <a:endParaRPr lang="en-IN" sz="1400" dirty="0"/>
          </a:p>
          <a:p>
            <a:pPr marL="0" indent="0">
              <a:lnSpc>
                <a:spcPct val="100000"/>
              </a:lnSpc>
              <a:spcBef>
                <a:spcPts val="0"/>
              </a:spcBef>
              <a:buNone/>
            </a:pPr>
            <a:r>
              <a:rPr lang="en-IN" sz="1400" dirty="0"/>
              <a:t>        </a:t>
            </a:r>
            <a:r>
              <a:rPr lang="en-IN" sz="1400" dirty="0" err="1"/>
              <a:t>ptr</a:t>
            </a:r>
            <a:r>
              <a:rPr lang="en-IN" sz="1400" dirty="0"/>
              <a:t> = </a:t>
            </a:r>
            <a:r>
              <a:rPr lang="en-IN" sz="1400" dirty="0" err="1"/>
              <a:t>ptr</a:t>
            </a:r>
            <a:r>
              <a:rPr lang="en-IN" sz="1400" dirty="0"/>
              <a:t>-&gt;next;</a:t>
            </a:r>
          </a:p>
          <a:p>
            <a:pPr marL="0" indent="0">
              <a:lnSpc>
                <a:spcPct val="100000"/>
              </a:lnSpc>
              <a:spcBef>
                <a:spcPts val="0"/>
              </a:spcBef>
              <a:buNone/>
            </a:pPr>
            <a:r>
              <a:rPr lang="en-IN" sz="1400" dirty="0"/>
              <a:t>    }</a:t>
            </a:r>
          </a:p>
          <a:p>
            <a:pPr marL="0" indent="0">
              <a:lnSpc>
                <a:spcPct val="100000"/>
              </a:lnSpc>
              <a:spcBef>
                <a:spcPts val="0"/>
              </a:spcBef>
              <a:buNone/>
            </a:pPr>
            <a:r>
              <a:rPr lang="en-IN" sz="1400" dirty="0"/>
              <a:t>   // </a:t>
            </a:r>
            <a:r>
              <a:rPr lang="en-IN" sz="1400" dirty="0" err="1"/>
              <a:t>printf</a:t>
            </a:r>
            <a:r>
              <a:rPr lang="en-IN" sz="1400" dirty="0"/>
              <a:t>("\</a:t>
            </a:r>
            <a:r>
              <a:rPr lang="en-IN" sz="1400" dirty="0" err="1"/>
              <a:t>noperator</a:t>
            </a:r>
            <a:r>
              <a:rPr lang="en-IN" sz="1400" dirty="0"/>
              <a:t> is %c\n", </a:t>
            </a:r>
            <a:r>
              <a:rPr lang="en-IN" sz="1400" dirty="0" err="1"/>
              <a:t>max_ptr</a:t>
            </a:r>
            <a:r>
              <a:rPr lang="en-IN" sz="1400" dirty="0"/>
              <a:t>-&gt;op);</a:t>
            </a:r>
          </a:p>
          <a:p>
            <a:pPr marL="0" indent="0">
              <a:lnSpc>
                <a:spcPct val="100000"/>
              </a:lnSpc>
              <a:spcBef>
                <a:spcPts val="0"/>
              </a:spcBef>
              <a:buNone/>
            </a:pPr>
            <a:r>
              <a:rPr lang="en-IN" sz="1400" dirty="0"/>
              <a:t>    return </a:t>
            </a:r>
            <a:r>
              <a:rPr lang="en-IN" sz="1400" dirty="0" err="1"/>
              <a:t>max_ptr</a:t>
            </a:r>
            <a:r>
              <a:rPr lang="en-IN" sz="1400" dirty="0"/>
              <a:t>;</a:t>
            </a:r>
          </a:p>
          <a:p>
            <a:pPr marL="0" indent="0">
              <a:lnSpc>
                <a:spcPct val="100000"/>
              </a:lnSpc>
              <a:spcBef>
                <a:spcPts val="0"/>
              </a:spcBef>
              <a:buNone/>
            </a:pPr>
            <a:r>
              <a:rPr lang="en-IN" sz="1400" dirty="0"/>
              <a:t>}</a:t>
            </a:r>
          </a:p>
          <a:p>
            <a:pPr marL="0" indent="0">
              <a:lnSpc>
                <a:spcPct val="100000"/>
              </a:lnSpc>
              <a:spcBef>
                <a:spcPts val="0"/>
              </a:spcBef>
              <a:buNone/>
            </a:pPr>
            <a:r>
              <a:rPr lang="en-US" sz="1600" dirty="0" smtClean="0"/>
              <a:t>Maximum is used to give back the node which has the highest priority, as in expression evaluation the highest priority operation is done first as per </a:t>
            </a:r>
            <a:r>
              <a:rPr lang="en-US" sz="1600" b="1" dirty="0" smtClean="0"/>
              <a:t>BODMAS rule .</a:t>
            </a:r>
          </a:p>
          <a:p>
            <a:pPr marL="0" indent="0">
              <a:lnSpc>
                <a:spcPct val="100000"/>
              </a:lnSpc>
              <a:spcBef>
                <a:spcPts val="0"/>
              </a:spcBef>
              <a:buNone/>
            </a:pPr>
            <a:r>
              <a:rPr lang="en-US" sz="1600" dirty="0" smtClean="0"/>
              <a:t>We will see use of this in next slide in </a:t>
            </a:r>
            <a:r>
              <a:rPr lang="en-US" sz="1600" dirty="0" err="1" smtClean="0"/>
              <a:t>expr_resolver</a:t>
            </a:r>
            <a:r>
              <a:rPr lang="en-US" sz="1600" dirty="0" smtClean="0"/>
              <a:t>().</a:t>
            </a:r>
            <a:endParaRPr lang="en-IN" sz="1600" dirty="0"/>
          </a:p>
        </p:txBody>
      </p:sp>
      <p:sp>
        <p:nvSpPr>
          <p:cNvPr id="4" name="Title 1"/>
          <p:cNvSpPr>
            <a:spLocks noGrp="1"/>
          </p:cNvSpPr>
          <p:nvPr>
            <p:ph type="title"/>
          </p:nvPr>
        </p:nvSpPr>
        <p:spPr>
          <a:xfrm>
            <a:off x="838200" y="365125"/>
            <a:ext cx="10515600" cy="639763"/>
          </a:xfrm>
        </p:spPr>
        <p:txBody>
          <a:bodyPr>
            <a:normAutofit/>
          </a:bodyPr>
          <a:lstStyle/>
          <a:p>
            <a:r>
              <a:rPr lang="en-US" sz="3600" dirty="0" smtClean="0"/>
              <a:t>Code overview</a:t>
            </a:r>
            <a:endParaRPr lang="en-IN" sz="3600" dirty="0"/>
          </a:p>
        </p:txBody>
      </p:sp>
    </p:spTree>
    <p:extLst>
      <p:ext uri="{BB962C8B-B14F-4D97-AF65-F5344CB8AC3E}">
        <p14:creationId xmlns:p14="http://schemas.microsoft.com/office/powerpoint/2010/main" val="3976346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5" y="721218"/>
            <a:ext cx="10825766" cy="5898523"/>
          </a:xfrm>
        </p:spPr>
        <p:txBody>
          <a:bodyPr>
            <a:normAutofit fontScale="25000" lnSpcReduction="20000"/>
          </a:bodyPr>
          <a:lstStyle/>
          <a:p>
            <a:pPr marL="0" indent="0">
              <a:lnSpc>
                <a:spcPct val="120000"/>
              </a:lnSpc>
              <a:spcBef>
                <a:spcPts val="0"/>
              </a:spcBef>
              <a:buNone/>
            </a:pPr>
            <a:r>
              <a:rPr lang="en-IN" sz="6400" dirty="0"/>
              <a:t>   Expression resolution function is used to </a:t>
            </a:r>
            <a:r>
              <a:rPr lang="en-IN" sz="6400" dirty="0" smtClean="0"/>
              <a:t>decode/fetch </a:t>
            </a:r>
            <a:r>
              <a:rPr lang="en-IN" sz="6400" dirty="0"/>
              <a:t>the operator with maximum priority and also the operands on both the side of the operator and do the arithmetic operation with both the </a:t>
            </a:r>
            <a:r>
              <a:rPr lang="en-IN" sz="6400" dirty="0" smtClean="0"/>
              <a:t>operands inside the while loop.   </a:t>
            </a:r>
            <a:r>
              <a:rPr lang="en-IN" sz="6400" dirty="0"/>
              <a:t> </a:t>
            </a:r>
            <a:r>
              <a:rPr lang="en-IN" sz="4000" dirty="0" smtClean="0"/>
              <a:t/>
            </a:r>
            <a:br>
              <a:rPr lang="en-IN" sz="4000" dirty="0" smtClean="0"/>
            </a:br>
            <a:r>
              <a:rPr lang="en-IN" sz="4000" dirty="0" smtClean="0"/>
              <a:t>void </a:t>
            </a:r>
            <a:r>
              <a:rPr lang="en-IN" sz="4000" dirty="0" err="1"/>
              <a:t>expr_resolver</a:t>
            </a:r>
            <a:r>
              <a:rPr lang="en-IN" sz="4000" dirty="0"/>
              <a:t>()</a:t>
            </a:r>
          </a:p>
          <a:p>
            <a:pPr marL="0" indent="0">
              <a:lnSpc>
                <a:spcPct val="120000"/>
              </a:lnSpc>
              <a:spcBef>
                <a:spcPts val="0"/>
              </a:spcBef>
              <a:buNone/>
            </a:pPr>
            <a:r>
              <a:rPr lang="en-IN" sz="4000" dirty="0"/>
              <a:t>{  </a:t>
            </a:r>
            <a:r>
              <a:rPr lang="en-IN" sz="4000" dirty="0" err="1"/>
              <a:t>int</a:t>
            </a:r>
            <a:r>
              <a:rPr lang="en-IN" sz="4000" dirty="0"/>
              <a:t> sum;</a:t>
            </a:r>
          </a:p>
          <a:p>
            <a:pPr marL="0" indent="0">
              <a:lnSpc>
                <a:spcPct val="120000"/>
              </a:lnSpc>
              <a:spcBef>
                <a:spcPts val="0"/>
              </a:spcBef>
              <a:buNone/>
            </a:pPr>
            <a:r>
              <a:rPr lang="en-IN" sz="4000" dirty="0"/>
              <a:t>    char buffer[64];</a:t>
            </a:r>
          </a:p>
          <a:p>
            <a:pPr marL="0" indent="0">
              <a:lnSpc>
                <a:spcPct val="120000"/>
              </a:lnSpc>
              <a:spcBef>
                <a:spcPts val="0"/>
              </a:spcBef>
              <a:buNone/>
            </a:pPr>
            <a:r>
              <a:rPr lang="en-IN" sz="4000" dirty="0"/>
              <a:t>    </a:t>
            </a:r>
            <a:r>
              <a:rPr lang="en-IN" sz="4000" dirty="0" err="1"/>
              <a:t>struct</a:t>
            </a:r>
            <a:r>
              <a:rPr lang="en-IN" sz="4000" dirty="0"/>
              <a:t> </a:t>
            </a:r>
            <a:r>
              <a:rPr lang="en-IN" sz="4000" dirty="0" err="1"/>
              <a:t>ListNode</a:t>
            </a:r>
            <a:r>
              <a:rPr lang="en-IN" sz="4000" dirty="0"/>
              <a:t>* </a:t>
            </a:r>
            <a:r>
              <a:rPr lang="en-IN" sz="4000" dirty="0" err="1"/>
              <a:t>new_ptr</a:t>
            </a:r>
            <a:r>
              <a:rPr lang="en-IN" sz="4000" dirty="0"/>
              <a:t>;</a:t>
            </a:r>
          </a:p>
          <a:p>
            <a:pPr marL="0" indent="0">
              <a:lnSpc>
                <a:spcPct val="120000"/>
              </a:lnSpc>
              <a:spcBef>
                <a:spcPts val="0"/>
              </a:spcBef>
              <a:buNone/>
            </a:pPr>
            <a:r>
              <a:rPr lang="en-IN" sz="4000" dirty="0"/>
              <a:t>    do</a:t>
            </a:r>
          </a:p>
          <a:p>
            <a:pPr marL="0" indent="0">
              <a:lnSpc>
                <a:spcPct val="120000"/>
              </a:lnSpc>
              <a:spcBef>
                <a:spcPts val="0"/>
              </a:spcBef>
              <a:buNone/>
            </a:pPr>
            <a:r>
              <a:rPr lang="en-IN" sz="4000" dirty="0"/>
              <a:t>    </a:t>
            </a:r>
            <a:r>
              <a:rPr lang="en-IN" sz="4000" dirty="0" smtClean="0"/>
              <a:t>{</a:t>
            </a:r>
            <a:r>
              <a:rPr lang="en-IN" sz="4000" dirty="0"/>
              <a:t>      </a:t>
            </a:r>
            <a:r>
              <a:rPr lang="en-IN" sz="4000" dirty="0" err="1" smtClean="0"/>
              <a:t>struct</a:t>
            </a:r>
            <a:r>
              <a:rPr lang="en-IN" sz="4000" dirty="0" smtClean="0"/>
              <a:t> </a:t>
            </a:r>
            <a:r>
              <a:rPr lang="en-IN" sz="4000" dirty="0" err="1"/>
              <a:t>ListNode</a:t>
            </a:r>
            <a:r>
              <a:rPr lang="en-IN" sz="4000" dirty="0"/>
              <a:t>* p = maximum();</a:t>
            </a:r>
          </a:p>
          <a:p>
            <a:pPr marL="0" indent="0">
              <a:lnSpc>
                <a:spcPct val="120000"/>
              </a:lnSpc>
              <a:spcBef>
                <a:spcPts val="0"/>
              </a:spcBef>
              <a:buNone/>
            </a:pPr>
            <a:r>
              <a:rPr lang="en-IN" sz="4000" dirty="0"/>
              <a:t>        if(p== NULL) // operation is completed successfully</a:t>
            </a:r>
          </a:p>
          <a:p>
            <a:pPr marL="0" indent="0">
              <a:lnSpc>
                <a:spcPct val="120000"/>
              </a:lnSpc>
              <a:spcBef>
                <a:spcPts val="0"/>
              </a:spcBef>
              <a:buNone/>
            </a:pPr>
            <a:r>
              <a:rPr lang="en-IN" sz="4000" dirty="0"/>
              <a:t>         return;       </a:t>
            </a:r>
            <a:r>
              <a:rPr lang="en-IN" sz="4000" dirty="0" smtClean="0"/>
              <a:t/>
            </a:r>
            <a:br>
              <a:rPr lang="en-IN" sz="4000" dirty="0" smtClean="0"/>
            </a:br>
            <a:r>
              <a:rPr lang="en-IN" sz="4000" dirty="0"/>
              <a:t>        </a:t>
            </a:r>
            <a:r>
              <a:rPr lang="en-IN" sz="4000" dirty="0" err="1"/>
              <a:t>struct</a:t>
            </a:r>
            <a:r>
              <a:rPr lang="en-IN" sz="4000" dirty="0"/>
              <a:t> </a:t>
            </a:r>
            <a:r>
              <a:rPr lang="en-IN" sz="4000" dirty="0" err="1"/>
              <a:t>ListNode</a:t>
            </a:r>
            <a:r>
              <a:rPr lang="en-IN" sz="4000" dirty="0"/>
              <a:t>* </a:t>
            </a:r>
            <a:r>
              <a:rPr lang="en-IN" sz="4000" dirty="0" err="1"/>
              <a:t>left_op</a:t>
            </a:r>
            <a:r>
              <a:rPr lang="en-IN" sz="4000" dirty="0"/>
              <a:t> = p-&gt;</a:t>
            </a:r>
            <a:r>
              <a:rPr lang="en-IN" sz="4000" dirty="0" err="1"/>
              <a:t>prev</a:t>
            </a:r>
            <a:r>
              <a:rPr lang="en-IN" sz="4000" dirty="0"/>
              <a:t>;</a:t>
            </a:r>
          </a:p>
          <a:p>
            <a:pPr marL="0" indent="0">
              <a:lnSpc>
                <a:spcPct val="120000"/>
              </a:lnSpc>
              <a:spcBef>
                <a:spcPts val="0"/>
              </a:spcBef>
              <a:buNone/>
            </a:pPr>
            <a:r>
              <a:rPr lang="en-IN" sz="4000" dirty="0"/>
              <a:t>        </a:t>
            </a:r>
            <a:r>
              <a:rPr lang="en-IN" sz="4000" dirty="0" err="1"/>
              <a:t>struct</a:t>
            </a:r>
            <a:r>
              <a:rPr lang="en-IN" sz="4000" dirty="0"/>
              <a:t> </a:t>
            </a:r>
            <a:r>
              <a:rPr lang="en-IN" sz="4000" dirty="0" err="1"/>
              <a:t>ListNode</a:t>
            </a:r>
            <a:r>
              <a:rPr lang="en-IN" sz="4000" dirty="0"/>
              <a:t>* </a:t>
            </a:r>
            <a:r>
              <a:rPr lang="en-IN" sz="4000" dirty="0" err="1"/>
              <a:t>right_op</a:t>
            </a:r>
            <a:r>
              <a:rPr lang="en-IN" sz="4000" dirty="0"/>
              <a:t> = p-&gt;next;</a:t>
            </a:r>
          </a:p>
          <a:p>
            <a:pPr marL="0" indent="0">
              <a:lnSpc>
                <a:spcPct val="120000"/>
              </a:lnSpc>
              <a:spcBef>
                <a:spcPts val="0"/>
              </a:spcBef>
              <a:buNone/>
            </a:pPr>
            <a:r>
              <a:rPr lang="en-IN" sz="4000" dirty="0"/>
              <a:t>        </a:t>
            </a:r>
          </a:p>
          <a:p>
            <a:pPr marL="0" indent="0">
              <a:lnSpc>
                <a:spcPct val="120000"/>
              </a:lnSpc>
              <a:spcBef>
                <a:spcPts val="0"/>
              </a:spcBef>
              <a:buNone/>
            </a:pPr>
            <a:r>
              <a:rPr lang="en-IN" sz="4000" dirty="0"/>
              <a:t>        // start the reduce functionality</a:t>
            </a:r>
          </a:p>
          <a:p>
            <a:pPr marL="0" indent="0">
              <a:lnSpc>
                <a:spcPct val="120000"/>
              </a:lnSpc>
              <a:spcBef>
                <a:spcPts val="0"/>
              </a:spcBef>
              <a:buNone/>
            </a:pPr>
            <a:r>
              <a:rPr lang="en-IN" sz="4000" dirty="0"/>
              <a:t>        if(</a:t>
            </a:r>
            <a:r>
              <a:rPr lang="en-IN" sz="4000" dirty="0" err="1"/>
              <a:t>left_op</a:t>
            </a:r>
            <a:r>
              <a:rPr lang="en-IN" sz="4000" dirty="0"/>
              <a:t> == NULL &amp;&amp; </a:t>
            </a:r>
            <a:r>
              <a:rPr lang="en-IN" sz="4000" dirty="0" err="1"/>
              <a:t>right_op</a:t>
            </a:r>
            <a:r>
              <a:rPr lang="en-IN" sz="4000" dirty="0"/>
              <a:t> == NULL)</a:t>
            </a:r>
          </a:p>
          <a:p>
            <a:pPr marL="0" indent="0">
              <a:lnSpc>
                <a:spcPct val="120000"/>
              </a:lnSpc>
              <a:spcBef>
                <a:spcPts val="0"/>
              </a:spcBef>
              <a:buNone/>
            </a:pPr>
            <a:r>
              <a:rPr lang="en-IN" sz="4000" dirty="0"/>
              <a:t>         return ;</a:t>
            </a:r>
          </a:p>
          <a:p>
            <a:pPr marL="0" indent="0">
              <a:lnSpc>
                <a:spcPct val="120000"/>
              </a:lnSpc>
              <a:spcBef>
                <a:spcPts val="0"/>
              </a:spcBef>
              <a:buNone/>
            </a:pPr>
            <a:r>
              <a:rPr lang="en-IN" sz="4000" dirty="0"/>
              <a:t>        if((</a:t>
            </a:r>
            <a:r>
              <a:rPr lang="en-IN" sz="4000" dirty="0" err="1"/>
              <a:t>left_op</a:t>
            </a:r>
            <a:r>
              <a:rPr lang="en-IN" sz="4000" dirty="0"/>
              <a:t> == NULL &amp;&amp; </a:t>
            </a:r>
            <a:r>
              <a:rPr lang="en-IN" sz="4000" dirty="0" err="1"/>
              <a:t>right_op</a:t>
            </a:r>
            <a:r>
              <a:rPr lang="en-IN" sz="4000" dirty="0"/>
              <a:t> != NULL) || (</a:t>
            </a:r>
            <a:r>
              <a:rPr lang="en-IN" sz="4000" dirty="0" err="1"/>
              <a:t>left_op</a:t>
            </a:r>
            <a:r>
              <a:rPr lang="en-IN" sz="4000" dirty="0"/>
              <a:t> != NULL &amp;&amp; </a:t>
            </a:r>
            <a:r>
              <a:rPr lang="en-IN" sz="4000" dirty="0" err="1"/>
              <a:t>right_op</a:t>
            </a:r>
            <a:r>
              <a:rPr lang="en-IN" sz="4000" dirty="0"/>
              <a:t> == NULL))</a:t>
            </a:r>
          </a:p>
          <a:p>
            <a:pPr marL="0" indent="0">
              <a:lnSpc>
                <a:spcPct val="120000"/>
              </a:lnSpc>
              <a:spcBef>
                <a:spcPts val="0"/>
              </a:spcBef>
              <a:buNone/>
            </a:pPr>
            <a:r>
              <a:rPr lang="en-IN" sz="4000" dirty="0"/>
              <a:t>        {</a:t>
            </a:r>
          </a:p>
          <a:p>
            <a:pPr marL="0" indent="0">
              <a:lnSpc>
                <a:spcPct val="120000"/>
              </a:lnSpc>
              <a:spcBef>
                <a:spcPts val="0"/>
              </a:spcBef>
              <a:buNone/>
            </a:pPr>
            <a:r>
              <a:rPr lang="en-IN" sz="4000" dirty="0"/>
              <a:t>            </a:t>
            </a:r>
            <a:r>
              <a:rPr lang="en-IN" sz="4000" dirty="0" err="1"/>
              <a:t>printf</a:t>
            </a:r>
            <a:r>
              <a:rPr lang="en-IN" sz="4000" dirty="0"/>
              <a:t>("Expression string is wrong !\n");</a:t>
            </a:r>
          </a:p>
          <a:p>
            <a:pPr marL="0" indent="0">
              <a:lnSpc>
                <a:spcPct val="120000"/>
              </a:lnSpc>
              <a:spcBef>
                <a:spcPts val="0"/>
              </a:spcBef>
              <a:buNone/>
            </a:pPr>
            <a:r>
              <a:rPr lang="en-IN" sz="4000" dirty="0"/>
              <a:t>        }</a:t>
            </a:r>
          </a:p>
          <a:p>
            <a:pPr marL="0" indent="0">
              <a:lnSpc>
                <a:spcPct val="120000"/>
              </a:lnSpc>
              <a:spcBef>
                <a:spcPts val="0"/>
              </a:spcBef>
              <a:buNone/>
            </a:pPr>
            <a:r>
              <a:rPr lang="en-IN" sz="4000" dirty="0"/>
              <a:t>        switch(p-&gt;op)</a:t>
            </a:r>
          </a:p>
          <a:p>
            <a:pPr marL="0" indent="0">
              <a:lnSpc>
                <a:spcPct val="120000"/>
              </a:lnSpc>
              <a:spcBef>
                <a:spcPts val="0"/>
              </a:spcBef>
              <a:buNone/>
            </a:pPr>
            <a:r>
              <a:rPr lang="en-IN" sz="4000" dirty="0"/>
              <a:t>        {</a:t>
            </a:r>
          </a:p>
          <a:p>
            <a:pPr marL="0" indent="0">
              <a:lnSpc>
                <a:spcPct val="120000"/>
              </a:lnSpc>
              <a:spcBef>
                <a:spcPts val="0"/>
              </a:spcBef>
              <a:buNone/>
            </a:pPr>
            <a:r>
              <a:rPr lang="en-IN" sz="4000" dirty="0"/>
              <a:t>            case '-':</a:t>
            </a:r>
          </a:p>
          <a:p>
            <a:pPr marL="0" indent="0">
              <a:lnSpc>
                <a:spcPct val="120000"/>
              </a:lnSpc>
              <a:spcBef>
                <a:spcPts val="0"/>
              </a:spcBef>
              <a:buNone/>
            </a:pPr>
            <a:r>
              <a:rPr lang="en-IN" sz="4000" dirty="0"/>
              <a:t>             sum  = </a:t>
            </a:r>
            <a:r>
              <a:rPr lang="en-IN" sz="4000" dirty="0" err="1"/>
              <a:t>atoi</a:t>
            </a:r>
            <a:r>
              <a:rPr lang="en-IN" sz="4000" dirty="0"/>
              <a:t>(</a:t>
            </a:r>
            <a:r>
              <a:rPr lang="en-IN" sz="4000" dirty="0" err="1"/>
              <a:t>left_op</a:t>
            </a:r>
            <a:r>
              <a:rPr lang="en-IN" sz="4000" dirty="0"/>
              <a:t>-&gt;</a:t>
            </a:r>
            <a:r>
              <a:rPr lang="en-IN" sz="4000" dirty="0" err="1"/>
              <a:t>str</a:t>
            </a:r>
            <a:r>
              <a:rPr lang="en-IN" sz="4000" dirty="0"/>
              <a:t>-&gt;value) - </a:t>
            </a:r>
            <a:r>
              <a:rPr lang="en-IN" sz="4000" dirty="0" err="1"/>
              <a:t>atoi</a:t>
            </a:r>
            <a:r>
              <a:rPr lang="en-IN" sz="4000" dirty="0"/>
              <a:t>(</a:t>
            </a:r>
            <a:r>
              <a:rPr lang="en-IN" sz="4000" dirty="0" err="1"/>
              <a:t>right_op</a:t>
            </a:r>
            <a:r>
              <a:rPr lang="en-IN" sz="4000" dirty="0"/>
              <a:t>-&gt;</a:t>
            </a:r>
            <a:r>
              <a:rPr lang="en-IN" sz="4000" dirty="0" err="1"/>
              <a:t>str</a:t>
            </a:r>
            <a:r>
              <a:rPr lang="en-IN" sz="4000" dirty="0"/>
              <a:t>-&gt;value);</a:t>
            </a:r>
          </a:p>
          <a:p>
            <a:pPr marL="0" indent="0">
              <a:lnSpc>
                <a:spcPct val="120000"/>
              </a:lnSpc>
              <a:spcBef>
                <a:spcPts val="0"/>
              </a:spcBef>
              <a:buNone/>
            </a:pPr>
            <a:r>
              <a:rPr lang="en-IN" sz="4000" dirty="0"/>
              <a:t>            break;</a:t>
            </a:r>
          </a:p>
          <a:p>
            <a:pPr marL="0" indent="0">
              <a:lnSpc>
                <a:spcPct val="120000"/>
              </a:lnSpc>
              <a:spcBef>
                <a:spcPts val="0"/>
              </a:spcBef>
              <a:buNone/>
            </a:pPr>
            <a:r>
              <a:rPr lang="en-IN" sz="4000" dirty="0"/>
              <a:t>            case '+':</a:t>
            </a:r>
          </a:p>
          <a:p>
            <a:pPr marL="0" indent="0">
              <a:lnSpc>
                <a:spcPct val="120000"/>
              </a:lnSpc>
              <a:spcBef>
                <a:spcPts val="0"/>
              </a:spcBef>
              <a:buNone/>
            </a:pPr>
            <a:r>
              <a:rPr lang="en-IN" sz="4000" dirty="0"/>
              <a:t>             sum  = </a:t>
            </a:r>
            <a:r>
              <a:rPr lang="en-IN" sz="4000" dirty="0" err="1"/>
              <a:t>atoi</a:t>
            </a:r>
            <a:r>
              <a:rPr lang="en-IN" sz="4000" dirty="0"/>
              <a:t>(</a:t>
            </a:r>
            <a:r>
              <a:rPr lang="en-IN" sz="4000" dirty="0" err="1"/>
              <a:t>left_op</a:t>
            </a:r>
            <a:r>
              <a:rPr lang="en-IN" sz="4000" dirty="0"/>
              <a:t>-&gt;</a:t>
            </a:r>
            <a:r>
              <a:rPr lang="en-IN" sz="4000" dirty="0" err="1"/>
              <a:t>str</a:t>
            </a:r>
            <a:r>
              <a:rPr lang="en-IN" sz="4000" dirty="0"/>
              <a:t>-&gt;value) + </a:t>
            </a:r>
            <a:r>
              <a:rPr lang="en-IN" sz="4000" dirty="0" err="1"/>
              <a:t>atoi</a:t>
            </a:r>
            <a:r>
              <a:rPr lang="en-IN" sz="4000" dirty="0"/>
              <a:t>(</a:t>
            </a:r>
            <a:r>
              <a:rPr lang="en-IN" sz="4000" dirty="0" err="1"/>
              <a:t>right_op</a:t>
            </a:r>
            <a:r>
              <a:rPr lang="en-IN" sz="4000" dirty="0"/>
              <a:t>-&gt;</a:t>
            </a:r>
            <a:r>
              <a:rPr lang="en-IN" sz="4000" dirty="0" err="1"/>
              <a:t>str</a:t>
            </a:r>
            <a:r>
              <a:rPr lang="en-IN" sz="4000" dirty="0"/>
              <a:t>-&gt;value);</a:t>
            </a:r>
          </a:p>
          <a:p>
            <a:pPr marL="0" indent="0">
              <a:lnSpc>
                <a:spcPct val="120000"/>
              </a:lnSpc>
              <a:spcBef>
                <a:spcPts val="0"/>
              </a:spcBef>
              <a:buNone/>
            </a:pPr>
            <a:r>
              <a:rPr lang="en-IN" sz="4000" dirty="0"/>
              <a:t>            break;</a:t>
            </a:r>
          </a:p>
          <a:p>
            <a:pPr marL="0" indent="0">
              <a:lnSpc>
                <a:spcPct val="120000"/>
              </a:lnSpc>
              <a:spcBef>
                <a:spcPts val="0"/>
              </a:spcBef>
              <a:buNone/>
            </a:pPr>
            <a:r>
              <a:rPr lang="en-IN" sz="4000" dirty="0"/>
              <a:t>            case '/':</a:t>
            </a:r>
          </a:p>
          <a:p>
            <a:pPr marL="0" indent="0">
              <a:lnSpc>
                <a:spcPct val="120000"/>
              </a:lnSpc>
              <a:spcBef>
                <a:spcPts val="0"/>
              </a:spcBef>
              <a:buNone/>
            </a:pPr>
            <a:r>
              <a:rPr lang="en-IN" sz="4000" dirty="0"/>
              <a:t>             sum  = </a:t>
            </a:r>
            <a:r>
              <a:rPr lang="en-IN" sz="4000" dirty="0" err="1"/>
              <a:t>atoi</a:t>
            </a:r>
            <a:r>
              <a:rPr lang="en-IN" sz="4000" dirty="0"/>
              <a:t>(</a:t>
            </a:r>
            <a:r>
              <a:rPr lang="en-IN" sz="4000" dirty="0" err="1"/>
              <a:t>left_op</a:t>
            </a:r>
            <a:r>
              <a:rPr lang="en-IN" sz="4000" dirty="0"/>
              <a:t>-&gt;</a:t>
            </a:r>
            <a:r>
              <a:rPr lang="en-IN" sz="4000" dirty="0" err="1"/>
              <a:t>str</a:t>
            </a:r>
            <a:r>
              <a:rPr lang="en-IN" sz="4000" dirty="0"/>
              <a:t>-&gt;value) / </a:t>
            </a:r>
            <a:r>
              <a:rPr lang="en-IN" sz="4000" dirty="0" err="1"/>
              <a:t>atoi</a:t>
            </a:r>
            <a:r>
              <a:rPr lang="en-IN" sz="4000" dirty="0"/>
              <a:t>(</a:t>
            </a:r>
            <a:r>
              <a:rPr lang="en-IN" sz="4000" dirty="0" err="1"/>
              <a:t>right_op</a:t>
            </a:r>
            <a:r>
              <a:rPr lang="en-IN" sz="4000" dirty="0"/>
              <a:t>-&gt;</a:t>
            </a:r>
            <a:r>
              <a:rPr lang="en-IN" sz="4000" dirty="0" err="1"/>
              <a:t>str</a:t>
            </a:r>
            <a:r>
              <a:rPr lang="en-IN" sz="4000" dirty="0"/>
              <a:t>-&gt;value);</a:t>
            </a:r>
          </a:p>
          <a:p>
            <a:pPr marL="0" indent="0">
              <a:lnSpc>
                <a:spcPct val="120000"/>
              </a:lnSpc>
              <a:spcBef>
                <a:spcPts val="0"/>
              </a:spcBef>
              <a:buNone/>
            </a:pPr>
            <a:r>
              <a:rPr lang="en-IN" sz="4000" dirty="0"/>
              <a:t>            break;</a:t>
            </a:r>
          </a:p>
          <a:p>
            <a:pPr marL="0" indent="0">
              <a:lnSpc>
                <a:spcPct val="120000"/>
              </a:lnSpc>
              <a:spcBef>
                <a:spcPts val="0"/>
              </a:spcBef>
              <a:buNone/>
            </a:pPr>
            <a:r>
              <a:rPr lang="en-IN" sz="4000" dirty="0"/>
              <a:t>            case '*':</a:t>
            </a:r>
          </a:p>
          <a:p>
            <a:pPr marL="0" indent="0">
              <a:lnSpc>
                <a:spcPct val="120000"/>
              </a:lnSpc>
              <a:spcBef>
                <a:spcPts val="0"/>
              </a:spcBef>
              <a:buNone/>
            </a:pPr>
            <a:r>
              <a:rPr lang="en-IN" sz="4000" dirty="0"/>
              <a:t>             sum  = </a:t>
            </a:r>
            <a:r>
              <a:rPr lang="en-IN" sz="4000" dirty="0" err="1"/>
              <a:t>atoi</a:t>
            </a:r>
            <a:r>
              <a:rPr lang="en-IN" sz="4000" dirty="0"/>
              <a:t>(</a:t>
            </a:r>
            <a:r>
              <a:rPr lang="en-IN" sz="4000" dirty="0" err="1"/>
              <a:t>left_op</a:t>
            </a:r>
            <a:r>
              <a:rPr lang="en-IN" sz="4000" dirty="0"/>
              <a:t>-&gt;</a:t>
            </a:r>
            <a:r>
              <a:rPr lang="en-IN" sz="4000" dirty="0" err="1"/>
              <a:t>str</a:t>
            </a:r>
            <a:r>
              <a:rPr lang="en-IN" sz="4000" dirty="0"/>
              <a:t>-&gt;value) * </a:t>
            </a:r>
            <a:r>
              <a:rPr lang="en-IN" sz="4000" dirty="0" err="1"/>
              <a:t>atoi</a:t>
            </a:r>
            <a:r>
              <a:rPr lang="en-IN" sz="4000" dirty="0"/>
              <a:t>(</a:t>
            </a:r>
            <a:r>
              <a:rPr lang="en-IN" sz="4000" dirty="0" err="1"/>
              <a:t>right_op</a:t>
            </a:r>
            <a:r>
              <a:rPr lang="en-IN" sz="4000" dirty="0"/>
              <a:t>-&gt;</a:t>
            </a:r>
            <a:r>
              <a:rPr lang="en-IN" sz="4000" dirty="0" err="1"/>
              <a:t>str</a:t>
            </a:r>
            <a:r>
              <a:rPr lang="en-IN" sz="4000" dirty="0"/>
              <a:t>-&gt;value);</a:t>
            </a:r>
          </a:p>
          <a:p>
            <a:pPr marL="0" indent="0">
              <a:lnSpc>
                <a:spcPct val="120000"/>
              </a:lnSpc>
              <a:spcBef>
                <a:spcPts val="0"/>
              </a:spcBef>
              <a:buNone/>
            </a:pPr>
            <a:r>
              <a:rPr lang="en-IN" sz="4000" dirty="0"/>
              <a:t>            break</a:t>
            </a:r>
            <a:r>
              <a:rPr lang="en-IN" sz="4000" dirty="0" smtClean="0"/>
              <a:t>;</a:t>
            </a:r>
            <a:endParaRPr lang="en-IN" sz="4000" dirty="0"/>
          </a:p>
          <a:p>
            <a:pPr marL="0" indent="0">
              <a:lnSpc>
                <a:spcPct val="120000"/>
              </a:lnSpc>
              <a:spcBef>
                <a:spcPts val="0"/>
              </a:spcBef>
              <a:buNone/>
            </a:pPr>
            <a:r>
              <a:rPr lang="en-IN" sz="4000" dirty="0"/>
              <a:t>        }</a:t>
            </a:r>
          </a:p>
          <a:p>
            <a:pPr marL="0" indent="0">
              <a:lnSpc>
                <a:spcPct val="120000"/>
              </a:lnSpc>
              <a:spcBef>
                <a:spcPts val="0"/>
              </a:spcBef>
              <a:buNone/>
            </a:pPr>
            <a:r>
              <a:rPr lang="en-IN" sz="4000" dirty="0"/>
              <a:t> </a:t>
            </a:r>
            <a:r>
              <a:rPr lang="en-IN" sz="4000" dirty="0" smtClean="0"/>
              <a:t>… continued in next page</a:t>
            </a:r>
            <a:endParaRPr lang="en-IN" sz="4000" dirty="0"/>
          </a:p>
        </p:txBody>
      </p:sp>
      <p:sp>
        <p:nvSpPr>
          <p:cNvPr id="4" name="Title 1"/>
          <p:cNvSpPr>
            <a:spLocks noGrp="1"/>
          </p:cNvSpPr>
          <p:nvPr>
            <p:ph type="title"/>
          </p:nvPr>
        </p:nvSpPr>
        <p:spPr>
          <a:xfrm>
            <a:off x="941231" y="171942"/>
            <a:ext cx="10515600" cy="395288"/>
          </a:xfrm>
        </p:spPr>
        <p:txBody>
          <a:bodyPr>
            <a:normAutofit fontScale="90000"/>
          </a:bodyPr>
          <a:lstStyle/>
          <a:p>
            <a:r>
              <a:rPr lang="en-US" sz="3600" dirty="0" smtClean="0"/>
              <a:t>Code overview</a:t>
            </a:r>
            <a:endParaRPr lang="en-IN" sz="3600" dirty="0"/>
          </a:p>
        </p:txBody>
      </p:sp>
    </p:spTree>
    <p:extLst>
      <p:ext uri="{BB962C8B-B14F-4D97-AF65-F5344CB8AC3E}">
        <p14:creationId xmlns:p14="http://schemas.microsoft.com/office/powerpoint/2010/main" val="2404726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428" y="927280"/>
            <a:ext cx="10761372" cy="5708298"/>
          </a:xfrm>
        </p:spPr>
        <p:txBody>
          <a:bodyPr>
            <a:normAutofit fontScale="32500" lnSpcReduction="20000"/>
          </a:bodyPr>
          <a:lstStyle/>
          <a:p>
            <a:pPr marL="0" indent="0">
              <a:lnSpc>
                <a:spcPct val="120000"/>
              </a:lnSpc>
              <a:spcBef>
                <a:spcPts val="0"/>
              </a:spcBef>
              <a:buNone/>
            </a:pPr>
            <a:r>
              <a:rPr lang="en-IN" sz="3000" dirty="0" smtClean="0"/>
              <a:t>.. continuation from </a:t>
            </a:r>
            <a:r>
              <a:rPr lang="en-IN" sz="3000" dirty="0" err="1" smtClean="0"/>
              <a:t>prev</a:t>
            </a:r>
            <a:r>
              <a:rPr lang="en-IN" sz="3000" dirty="0" smtClean="0"/>
              <a:t> page..</a:t>
            </a:r>
            <a:br>
              <a:rPr lang="en-IN" sz="3000" dirty="0" smtClean="0"/>
            </a:br>
            <a:r>
              <a:rPr lang="en-IN" sz="3000" dirty="0" smtClean="0"/>
              <a:t>    </a:t>
            </a:r>
            <a:br>
              <a:rPr lang="en-IN" sz="3000" dirty="0" smtClean="0"/>
            </a:br>
            <a:r>
              <a:rPr lang="en-IN" sz="3200" dirty="0" smtClean="0"/>
              <a:t>    </a:t>
            </a:r>
            <a:r>
              <a:rPr lang="en-IN" sz="3200" dirty="0" err="1" smtClean="0"/>
              <a:t>printf</a:t>
            </a:r>
            <a:r>
              <a:rPr lang="en-IN" sz="3200" dirty="0" smtClean="0"/>
              <a:t>("sum is %d!\n", sum);</a:t>
            </a:r>
          </a:p>
          <a:p>
            <a:pPr marL="0" indent="0">
              <a:lnSpc>
                <a:spcPct val="120000"/>
              </a:lnSpc>
              <a:spcBef>
                <a:spcPts val="0"/>
              </a:spcBef>
              <a:buNone/>
            </a:pPr>
            <a:r>
              <a:rPr lang="en-IN" sz="3200" dirty="0"/>
              <a:t>        </a:t>
            </a:r>
            <a:r>
              <a:rPr lang="en-IN" sz="3200" dirty="0" err="1"/>
              <a:t>sprintf</a:t>
            </a:r>
            <a:r>
              <a:rPr lang="en-IN" sz="3200" dirty="0"/>
              <a:t>(buffer, "%d", sum</a:t>
            </a:r>
            <a:r>
              <a:rPr lang="en-IN" sz="3200" dirty="0" smtClean="0"/>
              <a:t>);</a:t>
            </a:r>
            <a:endParaRPr lang="en-IN" sz="3200" dirty="0"/>
          </a:p>
          <a:p>
            <a:pPr marL="0" indent="0">
              <a:lnSpc>
                <a:spcPct val="120000"/>
              </a:lnSpc>
              <a:spcBef>
                <a:spcPts val="0"/>
              </a:spcBef>
              <a:buNone/>
            </a:pPr>
            <a:r>
              <a:rPr lang="en-IN" sz="3200" dirty="0"/>
              <a:t>          </a:t>
            </a:r>
            <a:r>
              <a:rPr lang="en-IN" sz="3200" dirty="0" err="1"/>
              <a:t>left_op</a:t>
            </a:r>
            <a:r>
              <a:rPr lang="en-IN" sz="3200" dirty="0"/>
              <a:t>-&gt;next = </a:t>
            </a:r>
            <a:r>
              <a:rPr lang="en-IN" sz="3200" dirty="0" err="1"/>
              <a:t>right_op</a:t>
            </a:r>
            <a:r>
              <a:rPr lang="en-IN" sz="3200" dirty="0"/>
              <a:t>-&gt;next;</a:t>
            </a:r>
          </a:p>
          <a:p>
            <a:pPr marL="0" indent="0">
              <a:lnSpc>
                <a:spcPct val="120000"/>
              </a:lnSpc>
              <a:spcBef>
                <a:spcPts val="0"/>
              </a:spcBef>
              <a:buNone/>
            </a:pPr>
            <a:r>
              <a:rPr lang="en-IN" sz="3200" dirty="0"/>
              <a:t>        if(</a:t>
            </a:r>
            <a:r>
              <a:rPr lang="en-IN" sz="3200" dirty="0" err="1"/>
              <a:t>right_op</a:t>
            </a:r>
            <a:r>
              <a:rPr lang="en-IN" sz="3200" dirty="0"/>
              <a:t>-&gt;next != NULL)</a:t>
            </a:r>
          </a:p>
          <a:p>
            <a:pPr marL="0" indent="0">
              <a:lnSpc>
                <a:spcPct val="120000"/>
              </a:lnSpc>
              <a:spcBef>
                <a:spcPts val="0"/>
              </a:spcBef>
              <a:buNone/>
            </a:pPr>
            <a:r>
              <a:rPr lang="en-IN" sz="3200" dirty="0"/>
              <a:t>         </a:t>
            </a:r>
            <a:r>
              <a:rPr lang="en-IN" sz="3200" dirty="0" err="1"/>
              <a:t>right_op</a:t>
            </a:r>
            <a:r>
              <a:rPr lang="en-IN" sz="3200" dirty="0"/>
              <a:t>-&gt;next-&gt;</a:t>
            </a:r>
            <a:r>
              <a:rPr lang="en-IN" sz="3200" dirty="0" err="1"/>
              <a:t>prev</a:t>
            </a:r>
            <a:r>
              <a:rPr lang="en-IN" sz="3200" dirty="0"/>
              <a:t> = </a:t>
            </a:r>
            <a:r>
              <a:rPr lang="en-IN" sz="3200" dirty="0" err="1"/>
              <a:t>left_op</a:t>
            </a:r>
            <a:r>
              <a:rPr lang="en-IN" sz="3200" dirty="0" smtClean="0"/>
              <a:t>;</a:t>
            </a:r>
            <a:endParaRPr lang="en-IN" sz="3200" dirty="0"/>
          </a:p>
          <a:p>
            <a:pPr marL="0" indent="0">
              <a:lnSpc>
                <a:spcPct val="120000"/>
              </a:lnSpc>
              <a:spcBef>
                <a:spcPts val="0"/>
              </a:spcBef>
              <a:buNone/>
            </a:pPr>
            <a:r>
              <a:rPr lang="en-IN" sz="3200" dirty="0"/>
              <a:t>        </a:t>
            </a:r>
            <a:r>
              <a:rPr lang="en-IN" sz="3200" dirty="0" err="1"/>
              <a:t>strcpy</a:t>
            </a:r>
            <a:r>
              <a:rPr lang="en-IN" sz="3200" dirty="0"/>
              <a:t>(</a:t>
            </a:r>
            <a:r>
              <a:rPr lang="en-IN" sz="3200" dirty="0" err="1"/>
              <a:t>left_op</a:t>
            </a:r>
            <a:r>
              <a:rPr lang="en-IN" sz="3200" dirty="0"/>
              <a:t>-&gt;</a:t>
            </a:r>
            <a:r>
              <a:rPr lang="en-IN" sz="3200" dirty="0" err="1"/>
              <a:t>str</a:t>
            </a:r>
            <a:r>
              <a:rPr lang="en-IN" sz="3200" dirty="0"/>
              <a:t>-&gt;value, buffer</a:t>
            </a:r>
            <a:r>
              <a:rPr lang="en-IN" sz="3200" dirty="0" smtClean="0"/>
              <a:t>); </a:t>
            </a:r>
            <a:r>
              <a:rPr lang="en-IN" sz="3200" dirty="0"/>
              <a:t>      </a:t>
            </a:r>
          </a:p>
          <a:p>
            <a:pPr marL="0" indent="0">
              <a:lnSpc>
                <a:spcPct val="120000"/>
              </a:lnSpc>
              <a:spcBef>
                <a:spcPts val="0"/>
              </a:spcBef>
              <a:buNone/>
            </a:pPr>
            <a:r>
              <a:rPr lang="en-IN" sz="3200" dirty="0"/>
              <a:t>        // Assign the neighbour node priority to out result node </a:t>
            </a:r>
            <a:r>
              <a:rPr lang="en-IN" sz="3200" dirty="0" err="1"/>
              <a:t>left_op</a:t>
            </a:r>
            <a:endParaRPr lang="en-IN" sz="3200" dirty="0"/>
          </a:p>
          <a:p>
            <a:pPr marL="0" indent="0">
              <a:lnSpc>
                <a:spcPct val="120000"/>
              </a:lnSpc>
              <a:spcBef>
                <a:spcPts val="0"/>
              </a:spcBef>
              <a:buNone/>
            </a:pPr>
            <a:r>
              <a:rPr lang="en-IN" sz="3200" dirty="0"/>
              <a:t>        if(</a:t>
            </a:r>
            <a:r>
              <a:rPr lang="en-IN" sz="3200" dirty="0" err="1"/>
              <a:t>left_op</a:t>
            </a:r>
            <a:r>
              <a:rPr lang="en-IN" sz="3200" dirty="0"/>
              <a:t>-&gt;</a:t>
            </a:r>
            <a:r>
              <a:rPr lang="en-IN" sz="3200" dirty="0" err="1"/>
              <a:t>prev</a:t>
            </a:r>
            <a:r>
              <a:rPr lang="en-IN" sz="3200" dirty="0"/>
              <a:t> != NULL &amp;&amp; </a:t>
            </a:r>
            <a:r>
              <a:rPr lang="en-IN" sz="3200" dirty="0" err="1"/>
              <a:t>right_op</a:t>
            </a:r>
            <a:r>
              <a:rPr lang="en-IN" sz="3200" dirty="0"/>
              <a:t>-&gt;next != NULL)</a:t>
            </a:r>
          </a:p>
          <a:p>
            <a:pPr marL="0" indent="0">
              <a:lnSpc>
                <a:spcPct val="120000"/>
              </a:lnSpc>
              <a:spcBef>
                <a:spcPts val="0"/>
              </a:spcBef>
              <a:buNone/>
            </a:pPr>
            <a:r>
              <a:rPr lang="en-IN" sz="3200" dirty="0"/>
              <a:t>        {</a:t>
            </a:r>
          </a:p>
          <a:p>
            <a:pPr marL="0" indent="0">
              <a:lnSpc>
                <a:spcPct val="120000"/>
              </a:lnSpc>
              <a:spcBef>
                <a:spcPts val="0"/>
              </a:spcBef>
              <a:buNone/>
            </a:pPr>
            <a:r>
              <a:rPr lang="en-IN" sz="3200" dirty="0"/>
              <a:t>          if(</a:t>
            </a:r>
            <a:r>
              <a:rPr lang="en-IN" sz="3200" dirty="0" err="1"/>
              <a:t>left_op</a:t>
            </a:r>
            <a:r>
              <a:rPr lang="en-IN" sz="3200" dirty="0"/>
              <a:t>-&gt;</a:t>
            </a:r>
            <a:r>
              <a:rPr lang="en-IN" sz="3200" dirty="0" err="1"/>
              <a:t>prev</a:t>
            </a:r>
            <a:r>
              <a:rPr lang="en-IN" sz="3200" dirty="0"/>
              <a:t>-&gt;priority &gt; </a:t>
            </a:r>
            <a:r>
              <a:rPr lang="en-IN" sz="3200" dirty="0" err="1"/>
              <a:t>right_op</a:t>
            </a:r>
            <a:r>
              <a:rPr lang="en-IN" sz="3200" dirty="0"/>
              <a:t>-&gt;next-&gt;priority)</a:t>
            </a:r>
          </a:p>
          <a:p>
            <a:pPr marL="0" indent="0">
              <a:lnSpc>
                <a:spcPct val="120000"/>
              </a:lnSpc>
              <a:spcBef>
                <a:spcPts val="0"/>
              </a:spcBef>
              <a:buNone/>
            </a:pPr>
            <a:r>
              <a:rPr lang="en-IN" sz="3200" dirty="0"/>
              <a:t>          {</a:t>
            </a:r>
          </a:p>
          <a:p>
            <a:pPr marL="0" indent="0">
              <a:lnSpc>
                <a:spcPct val="120000"/>
              </a:lnSpc>
              <a:spcBef>
                <a:spcPts val="0"/>
              </a:spcBef>
              <a:buNone/>
            </a:pPr>
            <a:r>
              <a:rPr lang="en-IN" sz="3200" dirty="0"/>
              <a:t>             </a:t>
            </a:r>
            <a:r>
              <a:rPr lang="en-IN" sz="3200" dirty="0" err="1"/>
              <a:t>left_op</a:t>
            </a:r>
            <a:r>
              <a:rPr lang="en-IN" sz="3200" dirty="0"/>
              <a:t>-&gt;priority = </a:t>
            </a:r>
            <a:r>
              <a:rPr lang="en-IN" sz="3200" dirty="0" err="1"/>
              <a:t>left_op</a:t>
            </a:r>
            <a:r>
              <a:rPr lang="en-IN" sz="3200" dirty="0"/>
              <a:t>-&gt;</a:t>
            </a:r>
            <a:r>
              <a:rPr lang="en-IN" sz="3200" dirty="0" err="1"/>
              <a:t>prev</a:t>
            </a:r>
            <a:r>
              <a:rPr lang="en-IN" sz="3200" dirty="0"/>
              <a:t>-&gt;priority;</a:t>
            </a:r>
          </a:p>
          <a:p>
            <a:pPr marL="0" indent="0">
              <a:lnSpc>
                <a:spcPct val="120000"/>
              </a:lnSpc>
              <a:spcBef>
                <a:spcPts val="0"/>
              </a:spcBef>
              <a:buNone/>
            </a:pPr>
            <a:r>
              <a:rPr lang="en-IN" sz="3200" dirty="0"/>
              <a:t>          }</a:t>
            </a:r>
          </a:p>
          <a:p>
            <a:pPr marL="0" indent="0">
              <a:lnSpc>
                <a:spcPct val="120000"/>
              </a:lnSpc>
              <a:spcBef>
                <a:spcPts val="0"/>
              </a:spcBef>
              <a:buNone/>
            </a:pPr>
            <a:r>
              <a:rPr lang="en-IN" sz="3200" dirty="0"/>
              <a:t>          else</a:t>
            </a:r>
          </a:p>
          <a:p>
            <a:pPr marL="0" indent="0">
              <a:lnSpc>
                <a:spcPct val="120000"/>
              </a:lnSpc>
              <a:spcBef>
                <a:spcPts val="0"/>
              </a:spcBef>
              <a:buNone/>
            </a:pPr>
            <a:r>
              <a:rPr lang="en-IN" sz="3200" dirty="0"/>
              <a:t>          {</a:t>
            </a:r>
          </a:p>
          <a:p>
            <a:pPr marL="0" indent="0">
              <a:lnSpc>
                <a:spcPct val="120000"/>
              </a:lnSpc>
              <a:spcBef>
                <a:spcPts val="0"/>
              </a:spcBef>
              <a:buNone/>
            </a:pPr>
            <a:r>
              <a:rPr lang="en-IN" sz="3200" dirty="0"/>
              <a:t>             </a:t>
            </a:r>
            <a:r>
              <a:rPr lang="en-IN" sz="3200" dirty="0" err="1"/>
              <a:t>left_op</a:t>
            </a:r>
            <a:r>
              <a:rPr lang="en-IN" sz="3200" dirty="0"/>
              <a:t>-&gt;priority = </a:t>
            </a:r>
            <a:r>
              <a:rPr lang="en-IN" sz="3200" dirty="0" err="1"/>
              <a:t>right_op</a:t>
            </a:r>
            <a:r>
              <a:rPr lang="en-IN" sz="3200" dirty="0"/>
              <a:t>-&gt;next-&gt;priority;</a:t>
            </a:r>
          </a:p>
          <a:p>
            <a:pPr marL="0" indent="0">
              <a:lnSpc>
                <a:spcPct val="120000"/>
              </a:lnSpc>
              <a:spcBef>
                <a:spcPts val="0"/>
              </a:spcBef>
              <a:buNone/>
            </a:pPr>
            <a:r>
              <a:rPr lang="en-IN" sz="3200" dirty="0"/>
              <a:t>          }</a:t>
            </a:r>
          </a:p>
          <a:p>
            <a:pPr marL="0" indent="0">
              <a:lnSpc>
                <a:spcPct val="120000"/>
              </a:lnSpc>
              <a:spcBef>
                <a:spcPts val="0"/>
              </a:spcBef>
              <a:buNone/>
            </a:pPr>
            <a:r>
              <a:rPr lang="en-IN" sz="3200" dirty="0"/>
              <a:t>        } else if(</a:t>
            </a:r>
            <a:r>
              <a:rPr lang="en-IN" sz="3200" dirty="0" err="1"/>
              <a:t>left_op</a:t>
            </a:r>
            <a:r>
              <a:rPr lang="en-IN" sz="3200" dirty="0"/>
              <a:t>-&gt;</a:t>
            </a:r>
            <a:r>
              <a:rPr lang="en-IN" sz="3200" dirty="0" err="1"/>
              <a:t>prev</a:t>
            </a:r>
            <a:r>
              <a:rPr lang="en-IN" sz="3200" dirty="0"/>
              <a:t> != NULL)</a:t>
            </a:r>
          </a:p>
          <a:p>
            <a:pPr marL="0" indent="0">
              <a:lnSpc>
                <a:spcPct val="120000"/>
              </a:lnSpc>
              <a:spcBef>
                <a:spcPts val="0"/>
              </a:spcBef>
              <a:buNone/>
            </a:pPr>
            <a:r>
              <a:rPr lang="en-IN" sz="3200" dirty="0"/>
              <a:t>        {</a:t>
            </a:r>
          </a:p>
          <a:p>
            <a:pPr marL="0" indent="0">
              <a:lnSpc>
                <a:spcPct val="120000"/>
              </a:lnSpc>
              <a:spcBef>
                <a:spcPts val="0"/>
              </a:spcBef>
              <a:buNone/>
            </a:pPr>
            <a:r>
              <a:rPr lang="en-IN" sz="3200" dirty="0"/>
              <a:t>            </a:t>
            </a:r>
            <a:r>
              <a:rPr lang="en-IN" sz="3200" dirty="0" err="1"/>
              <a:t>left_op</a:t>
            </a:r>
            <a:r>
              <a:rPr lang="en-IN" sz="3200" dirty="0"/>
              <a:t>-&gt;priority = </a:t>
            </a:r>
            <a:r>
              <a:rPr lang="en-IN" sz="3200" dirty="0" err="1"/>
              <a:t>left_op</a:t>
            </a:r>
            <a:r>
              <a:rPr lang="en-IN" sz="3200" dirty="0"/>
              <a:t>-&gt;</a:t>
            </a:r>
            <a:r>
              <a:rPr lang="en-IN" sz="3200" dirty="0" err="1"/>
              <a:t>prev</a:t>
            </a:r>
            <a:r>
              <a:rPr lang="en-IN" sz="3200" dirty="0"/>
              <a:t>-&gt;priority;</a:t>
            </a:r>
          </a:p>
          <a:p>
            <a:pPr marL="0" indent="0">
              <a:lnSpc>
                <a:spcPct val="120000"/>
              </a:lnSpc>
              <a:spcBef>
                <a:spcPts val="0"/>
              </a:spcBef>
              <a:buNone/>
            </a:pPr>
            <a:r>
              <a:rPr lang="en-IN" sz="3200" dirty="0"/>
              <a:t>        } else if(</a:t>
            </a:r>
            <a:r>
              <a:rPr lang="en-IN" sz="3200" dirty="0" err="1"/>
              <a:t>right_op</a:t>
            </a:r>
            <a:r>
              <a:rPr lang="en-IN" sz="3200" dirty="0"/>
              <a:t>-&gt;next != NULL )</a:t>
            </a:r>
          </a:p>
          <a:p>
            <a:pPr marL="0" indent="0">
              <a:lnSpc>
                <a:spcPct val="120000"/>
              </a:lnSpc>
              <a:spcBef>
                <a:spcPts val="0"/>
              </a:spcBef>
              <a:buNone/>
            </a:pPr>
            <a:r>
              <a:rPr lang="en-IN" sz="3200" dirty="0"/>
              <a:t>        {</a:t>
            </a:r>
          </a:p>
          <a:p>
            <a:pPr marL="0" indent="0">
              <a:lnSpc>
                <a:spcPct val="120000"/>
              </a:lnSpc>
              <a:spcBef>
                <a:spcPts val="0"/>
              </a:spcBef>
              <a:buNone/>
            </a:pPr>
            <a:r>
              <a:rPr lang="en-IN" sz="3200" dirty="0"/>
              <a:t>            </a:t>
            </a:r>
            <a:r>
              <a:rPr lang="en-IN" sz="3200" dirty="0" err="1"/>
              <a:t>left_op</a:t>
            </a:r>
            <a:r>
              <a:rPr lang="en-IN" sz="3200" dirty="0"/>
              <a:t>-&gt;priority = </a:t>
            </a:r>
            <a:r>
              <a:rPr lang="en-IN" sz="3200" dirty="0" err="1"/>
              <a:t>right_op</a:t>
            </a:r>
            <a:r>
              <a:rPr lang="en-IN" sz="3200" dirty="0"/>
              <a:t>-&gt;next-&gt;priority;</a:t>
            </a:r>
          </a:p>
          <a:p>
            <a:pPr marL="0" indent="0">
              <a:lnSpc>
                <a:spcPct val="120000"/>
              </a:lnSpc>
              <a:spcBef>
                <a:spcPts val="0"/>
              </a:spcBef>
              <a:buNone/>
            </a:pPr>
            <a:r>
              <a:rPr lang="en-IN" sz="3200" dirty="0"/>
              <a:t>        } </a:t>
            </a:r>
          </a:p>
          <a:p>
            <a:pPr marL="0" indent="0">
              <a:lnSpc>
                <a:spcPct val="120000"/>
              </a:lnSpc>
              <a:spcBef>
                <a:spcPts val="0"/>
              </a:spcBef>
              <a:buNone/>
            </a:pPr>
            <a:r>
              <a:rPr lang="en-IN" sz="3200" dirty="0"/>
              <a:t>        free(</a:t>
            </a:r>
            <a:r>
              <a:rPr lang="en-IN" sz="3200" dirty="0" err="1"/>
              <a:t>right_op</a:t>
            </a:r>
            <a:r>
              <a:rPr lang="en-IN" sz="3200" dirty="0"/>
              <a:t>);</a:t>
            </a:r>
          </a:p>
          <a:p>
            <a:pPr marL="0" indent="0">
              <a:lnSpc>
                <a:spcPct val="120000"/>
              </a:lnSpc>
              <a:spcBef>
                <a:spcPts val="0"/>
              </a:spcBef>
              <a:buNone/>
            </a:pPr>
            <a:r>
              <a:rPr lang="en-IN" sz="3200" dirty="0"/>
              <a:t>        free(p</a:t>
            </a:r>
            <a:r>
              <a:rPr lang="en-IN" sz="3200" dirty="0" smtClean="0"/>
              <a:t>); </a:t>
            </a:r>
            <a:r>
              <a:rPr lang="en-IN" sz="3200" dirty="0"/>
              <a:t>   </a:t>
            </a:r>
            <a:r>
              <a:rPr lang="en-IN" sz="3200" dirty="0" smtClean="0"/>
              <a:t> </a:t>
            </a:r>
          </a:p>
          <a:p>
            <a:pPr marL="0" indent="0">
              <a:lnSpc>
                <a:spcPct val="120000"/>
              </a:lnSpc>
              <a:spcBef>
                <a:spcPts val="0"/>
              </a:spcBef>
              <a:buNone/>
            </a:pPr>
            <a:r>
              <a:rPr lang="en-IN" sz="3200" dirty="0"/>
              <a:t>    } while(1</a:t>
            </a:r>
            <a:r>
              <a:rPr lang="en-IN" sz="3200" dirty="0" smtClean="0"/>
              <a:t>);    </a:t>
            </a:r>
          </a:p>
          <a:p>
            <a:pPr marL="0" indent="0">
              <a:lnSpc>
                <a:spcPct val="120000"/>
              </a:lnSpc>
              <a:spcBef>
                <a:spcPts val="0"/>
              </a:spcBef>
              <a:buNone/>
            </a:pPr>
            <a:r>
              <a:rPr lang="en-IN" sz="3200" dirty="0" smtClean="0"/>
              <a:t>}</a:t>
            </a:r>
            <a:endParaRPr lang="en-IN" sz="3200" dirty="0"/>
          </a:p>
          <a:p>
            <a:pPr marL="0" indent="0">
              <a:lnSpc>
                <a:spcPct val="100000"/>
              </a:lnSpc>
              <a:spcBef>
                <a:spcPts val="0"/>
              </a:spcBef>
              <a:buNone/>
            </a:pPr>
            <a:r>
              <a:rPr lang="en-US" dirty="0" smtClean="0"/>
              <a:t/>
            </a:r>
            <a:br>
              <a:rPr lang="en-US" dirty="0" smtClean="0"/>
            </a:br>
            <a:r>
              <a:rPr lang="en-US" sz="4900" dirty="0" smtClean="0"/>
              <a:t>First we compare the left of left &amp; right of right priority with each other, then  we can see that the neighbor </a:t>
            </a:r>
            <a:r>
              <a:rPr lang="en-US" sz="4900" smtClean="0"/>
              <a:t>with greatest </a:t>
            </a:r>
            <a:r>
              <a:rPr lang="en-US" sz="4900" dirty="0" smtClean="0"/>
              <a:t>priority is assigned to the left node as left node stores the result of the arithmetic operations</a:t>
            </a:r>
            <a:br>
              <a:rPr lang="en-US" sz="4900" dirty="0" smtClean="0"/>
            </a:br>
            <a:r>
              <a:rPr lang="en-US" sz="4900" dirty="0" smtClean="0"/>
              <a:t>and right operand &amp; current operator both are deleted from memory.</a:t>
            </a:r>
            <a:br>
              <a:rPr lang="en-US" sz="4900" dirty="0" smtClean="0"/>
            </a:br>
            <a:r>
              <a:rPr lang="en-US" sz="4900" dirty="0" smtClean="0"/>
              <a:t>While loop will terminate when no more operators are left inside the linked list.</a:t>
            </a:r>
            <a:endParaRPr lang="en-IN" sz="4900" dirty="0"/>
          </a:p>
        </p:txBody>
      </p:sp>
      <p:sp>
        <p:nvSpPr>
          <p:cNvPr id="4" name="Title 1"/>
          <p:cNvSpPr>
            <a:spLocks noGrp="1"/>
          </p:cNvSpPr>
          <p:nvPr>
            <p:ph type="title"/>
          </p:nvPr>
        </p:nvSpPr>
        <p:spPr>
          <a:xfrm>
            <a:off x="838200" y="365125"/>
            <a:ext cx="10515600" cy="561975"/>
          </a:xfrm>
        </p:spPr>
        <p:txBody>
          <a:bodyPr>
            <a:normAutofit fontScale="90000"/>
          </a:bodyPr>
          <a:lstStyle/>
          <a:p>
            <a:r>
              <a:rPr lang="en-US" sz="3600" dirty="0" smtClean="0"/>
              <a:t>Code overview</a:t>
            </a:r>
            <a:endParaRPr lang="en-IN" sz="3600" dirty="0"/>
          </a:p>
        </p:txBody>
      </p:sp>
    </p:spTree>
    <p:extLst>
      <p:ext uri="{BB962C8B-B14F-4D97-AF65-F5344CB8AC3E}">
        <p14:creationId xmlns:p14="http://schemas.microsoft.com/office/powerpoint/2010/main" val="13328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reference for developers!</a:t>
            </a:r>
            <a:endParaRPr lang="en-IN"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00000"/>
              </a:lnSpc>
              <a:spcBef>
                <a:spcPts val="0"/>
              </a:spcBef>
              <a:buNone/>
            </a:pPr>
            <a:r>
              <a:rPr lang="en-US" sz="1900" dirty="0" smtClean="0"/>
              <a:t>Try to insert a new operator for debugging purpose to check the flow of the code, as highlighted below:-</a:t>
            </a:r>
            <a:r>
              <a:rPr lang="en-US" dirty="0" smtClean="0"/>
              <a:t/>
            </a:r>
            <a:br>
              <a:rPr lang="en-US" dirty="0" smtClean="0"/>
            </a:br>
            <a:r>
              <a:rPr lang="en-US" sz="1600" dirty="0" smtClean="0"/>
              <a:t>insert()</a:t>
            </a:r>
            <a:br>
              <a:rPr lang="en-US" sz="1600" dirty="0" smtClean="0"/>
            </a:br>
            <a:r>
              <a:rPr lang="en-US" sz="1600" dirty="0" smtClean="0"/>
              <a:t>{…</a:t>
            </a:r>
            <a:r>
              <a:rPr lang="en-US" dirty="0" smtClean="0"/>
              <a:t/>
            </a:r>
            <a:br>
              <a:rPr lang="en-US" dirty="0" smtClean="0"/>
            </a:br>
            <a:r>
              <a:rPr lang="en-US" sz="1500" dirty="0" smtClean="0"/>
              <a:t>else </a:t>
            </a:r>
            <a:r>
              <a:rPr lang="en-US" sz="1500" dirty="0"/>
              <a:t>if(*</a:t>
            </a:r>
            <a:r>
              <a:rPr lang="en-US" sz="1500" dirty="0" err="1"/>
              <a:t>str</a:t>
            </a:r>
            <a:r>
              <a:rPr lang="en-US" sz="1500" dirty="0"/>
              <a:t> == </a:t>
            </a:r>
            <a:r>
              <a:rPr lang="en-US" sz="1500" dirty="0" smtClean="0">
                <a:solidFill>
                  <a:srgbClr val="FFC000"/>
                </a:solidFill>
              </a:rPr>
              <a:t>‘&amp;'</a:t>
            </a:r>
            <a:r>
              <a:rPr lang="en-US" sz="1500" dirty="0" smtClean="0"/>
              <a:t>)</a:t>
            </a:r>
            <a:endParaRPr lang="en-US" sz="1500" dirty="0"/>
          </a:p>
          <a:p>
            <a:pPr marL="0" indent="0">
              <a:lnSpc>
                <a:spcPct val="100000"/>
              </a:lnSpc>
              <a:spcBef>
                <a:spcPts val="0"/>
              </a:spcBef>
              <a:buNone/>
            </a:pPr>
            <a:r>
              <a:rPr lang="en-US" sz="1500" dirty="0"/>
              <a:t>   {</a:t>
            </a:r>
          </a:p>
          <a:p>
            <a:pPr marL="0" indent="0">
              <a:lnSpc>
                <a:spcPct val="100000"/>
              </a:lnSpc>
              <a:spcBef>
                <a:spcPts val="0"/>
              </a:spcBef>
              <a:buNone/>
            </a:pPr>
            <a:r>
              <a:rPr lang="en-US" sz="1500" dirty="0"/>
              <a:t>       priority </a:t>
            </a:r>
            <a:r>
              <a:rPr lang="en-US" sz="1500" dirty="0" smtClean="0"/>
              <a:t>= </a:t>
            </a:r>
            <a:r>
              <a:rPr lang="en-US" sz="1500" dirty="0" smtClean="0">
                <a:solidFill>
                  <a:srgbClr val="FFC000"/>
                </a:solidFill>
              </a:rPr>
              <a:t>AND_OP</a:t>
            </a:r>
            <a:r>
              <a:rPr lang="en-US" sz="1500" dirty="0"/>
              <a:t>;</a:t>
            </a:r>
          </a:p>
          <a:p>
            <a:pPr marL="0" indent="0">
              <a:lnSpc>
                <a:spcPct val="100000"/>
              </a:lnSpc>
              <a:spcBef>
                <a:spcPts val="0"/>
              </a:spcBef>
              <a:buNone/>
            </a:pPr>
            <a:r>
              <a:rPr lang="en-US" sz="1500" dirty="0"/>
              <a:t>       if(</a:t>
            </a:r>
            <a:r>
              <a:rPr lang="en-US" sz="1500" dirty="0" err="1"/>
              <a:t>blocklevel</a:t>
            </a:r>
            <a:r>
              <a:rPr lang="en-US" sz="1500" dirty="0"/>
              <a:t> &gt; 0)</a:t>
            </a:r>
          </a:p>
          <a:p>
            <a:pPr marL="0" indent="0">
              <a:lnSpc>
                <a:spcPct val="100000"/>
              </a:lnSpc>
              <a:spcBef>
                <a:spcPts val="0"/>
              </a:spcBef>
              <a:buNone/>
            </a:pPr>
            <a:r>
              <a:rPr lang="en-US" sz="1500" dirty="0"/>
              <a:t>       { // </a:t>
            </a:r>
            <a:r>
              <a:rPr lang="en-US" sz="1500" dirty="0" err="1"/>
              <a:t>printf</a:t>
            </a:r>
            <a:r>
              <a:rPr lang="en-US" sz="1500" dirty="0"/>
              <a:t>("Symbol founded is %c, priority is %d\n !",*</a:t>
            </a:r>
            <a:r>
              <a:rPr lang="en-US" sz="1500" dirty="0" err="1"/>
              <a:t>str</a:t>
            </a:r>
            <a:r>
              <a:rPr lang="en-US" sz="1500" dirty="0"/>
              <a:t> , </a:t>
            </a:r>
            <a:r>
              <a:rPr lang="en-US" sz="1500" dirty="0" err="1"/>
              <a:t>priority+mapBlocklevel</a:t>
            </a:r>
            <a:r>
              <a:rPr lang="en-US" sz="1500" dirty="0"/>
              <a:t>(</a:t>
            </a:r>
            <a:r>
              <a:rPr lang="en-US" sz="1500" dirty="0" err="1"/>
              <a:t>blocklevel</a:t>
            </a:r>
            <a:r>
              <a:rPr lang="en-US" sz="1500" dirty="0"/>
              <a:t>));</a:t>
            </a:r>
          </a:p>
          <a:p>
            <a:pPr marL="0" indent="0">
              <a:lnSpc>
                <a:spcPct val="100000"/>
              </a:lnSpc>
              <a:spcBef>
                <a:spcPts val="0"/>
              </a:spcBef>
              <a:buNone/>
            </a:pPr>
            <a:r>
              <a:rPr lang="en-US" sz="1500" dirty="0"/>
              <a:t>              fill(</a:t>
            </a:r>
            <a:r>
              <a:rPr lang="en-US" sz="1500" dirty="0" err="1"/>
              <a:t>OPERATOR,priority</a:t>
            </a:r>
            <a:r>
              <a:rPr lang="en-US" sz="1500" dirty="0"/>
              <a:t> + </a:t>
            </a:r>
            <a:r>
              <a:rPr lang="en-US" sz="1500" dirty="0" err="1"/>
              <a:t>mapBlocklevel</a:t>
            </a:r>
            <a:r>
              <a:rPr lang="en-US" sz="1500" dirty="0"/>
              <a:t>(</a:t>
            </a:r>
            <a:r>
              <a:rPr lang="en-US" sz="1500" dirty="0" err="1"/>
              <a:t>blocklevel</a:t>
            </a:r>
            <a:r>
              <a:rPr lang="en-US" sz="1500" dirty="0"/>
              <a:t>),NULL </a:t>
            </a:r>
            <a:r>
              <a:rPr lang="en-US" sz="1500" dirty="0" smtClean="0"/>
              <a:t>,</a:t>
            </a:r>
            <a:r>
              <a:rPr lang="en-US" sz="1500" dirty="0" smtClean="0">
                <a:solidFill>
                  <a:srgbClr val="FFC000"/>
                </a:solidFill>
              </a:rPr>
              <a:t>AND_OP</a:t>
            </a:r>
            <a:r>
              <a:rPr lang="en-US" sz="1500" dirty="0" smtClean="0"/>
              <a:t>,</a:t>
            </a:r>
            <a:r>
              <a:rPr lang="en-US" sz="1500" dirty="0" smtClean="0">
                <a:solidFill>
                  <a:srgbClr val="92D050"/>
                </a:solidFill>
              </a:rPr>
              <a:t>BINARY_OP</a:t>
            </a:r>
            <a:r>
              <a:rPr lang="en-US" sz="1500" dirty="0"/>
              <a:t>);</a:t>
            </a:r>
          </a:p>
          <a:p>
            <a:pPr marL="0" indent="0">
              <a:lnSpc>
                <a:spcPct val="100000"/>
              </a:lnSpc>
              <a:spcBef>
                <a:spcPts val="0"/>
              </a:spcBef>
              <a:buNone/>
            </a:pPr>
            <a:r>
              <a:rPr lang="en-US" sz="1500" dirty="0"/>
              <a:t>       } else</a:t>
            </a:r>
          </a:p>
          <a:p>
            <a:pPr marL="0" indent="0">
              <a:lnSpc>
                <a:spcPct val="100000"/>
              </a:lnSpc>
              <a:spcBef>
                <a:spcPts val="0"/>
              </a:spcBef>
              <a:buNone/>
            </a:pPr>
            <a:r>
              <a:rPr lang="en-US" sz="1500" dirty="0"/>
              <a:t>       {</a:t>
            </a:r>
          </a:p>
          <a:p>
            <a:pPr marL="0" indent="0">
              <a:lnSpc>
                <a:spcPct val="100000"/>
              </a:lnSpc>
              <a:spcBef>
                <a:spcPts val="0"/>
              </a:spcBef>
              <a:buNone/>
            </a:pPr>
            <a:r>
              <a:rPr lang="en-US" sz="1500" dirty="0"/>
              <a:t>         fill(</a:t>
            </a:r>
            <a:r>
              <a:rPr lang="en-US" sz="1500" dirty="0" err="1"/>
              <a:t>OPERATOR,priority,NULL</a:t>
            </a:r>
            <a:r>
              <a:rPr lang="en-US" sz="1500" dirty="0"/>
              <a:t>, </a:t>
            </a:r>
            <a:r>
              <a:rPr lang="en-US" sz="1500" dirty="0" smtClean="0">
                <a:solidFill>
                  <a:srgbClr val="FFC000"/>
                </a:solidFill>
              </a:rPr>
              <a:t>AND_OP</a:t>
            </a:r>
            <a:r>
              <a:rPr lang="en-US" sz="1500" dirty="0" smtClean="0"/>
              <a:t>,</a:t>
            </a:r>
            <a:r>
              <a:rPr lang="en-US" sz="1500" dirty="0" smtClean="0">
                <a:solidFill>
                  <a:srgbClr val="92D050"/>
                </a:solidFill>
              </a:rPr>
              <a:t>BINARY_OP</a:t>
            </a:r>
            <a:r>
              <a:rPr lang="en-US" sz="1500" dirty="0" smtClean="0"/>
              <a:t> </a:t>
            </a:r>
            <a:r>
              <a:rPr lang="en-US" sz="1500" dirty="0"/>
              <a:t>);</a:t>
            </a:r>
          </a:p>
          <a:p>
            <a:pPr marL="0" indent="0">
              <a:lnSpc>
                <a:spcPct val="100000"/>
              </a:lnSpc>
              <a:spcBef>
                <a:spcPts val="0"/>
              </a:spcBef>
              <a:buNone/>
            </a:pPr>
            <a:r>
              <a:rPr lang="en-US" sz="1500" dirty="0"/>
              <a:t>       }</a:t>
            </a:r>
          </a:p>
          <a:p>
            <a:pPr marL="0" indent="0">
              <a:lnSpc>
                <a:spcPct val="100000"/>
              </a:lnSpc>
              <a:spcBef>
                <a:spcPts val="0"/>
              </a:spcBef>
              <a:buNone/>
            </a:pPr>
            <a:r>
              <a:rPr lang="en-US" sz="1500" dirty="0"/>
              <a:t>       return 1;</a:t>
            </a:r>
          </a:p>
          <a:p>
            <a:pPr marL="0" indent="0">
              <a:lnSpc>
                <a:spcPct val="100000"/>
              </a:lnSpc>
              <a:spcBef>
                <a:spcPts val="0"/>
              </a:spcBef>
              <a:buNone/>
            </a:pPr>
            <a:r>
              <a:rPr lang="en-US" sz="1500" dirty="0"/>
              <a:t>   }</a:t>
            </a:r>
            <a:br>
              <a:rPr lang="en-US" sz="1500" dirty="0"/>
            </a:br>
            <a:r>
              <a:rPr lang="en-US" sz="1500" dirty="0" smtClean="0"/>
              <a:t>…</a:t>
            </a:r>
            <a:br>
              <a:rPr lang="en-US" sz="1500" dirty="0" smtClean="0"/>
            </a:br>
            <a:r>
              <a:rPr lang="en-US" sz="1500" dirty="0" smtClean="0"/>
              <a:t>}</a:t>
            </a:r>
            <a:endParaRPr lang="en-IN" sz="1500" dirty="0"/>
          </a:p>
        </p:txBody>
      </p:sp>
    </p:spTree>
    <p:extLst>
      <p:ext uri="{BB962C8B-B14F-4D97-AF65-F5344CB8AC3E}">
        <p14:creationId xmlns:p14="http://schemas.microsoft.com/office/powerpoint/2010/main" val="3487525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00000"/>
              </a:lnSpc>
              <a:spcBef>
                <a:spcPts val="0"/>
              </a:spcBef>
              <a:buNone/>
            </a:pPr>
            <a:r>
              <a:rPr lang="en-IN" sz="1600" dirty="0" err="1"/>
              <a:t>enum</a:t>
            </a:r>
            <a:r>
              <a:rPr lang="en-IN" sz="1600" dirty="0"/>
              <a:t> Priority  </a:t>
            </a:r>
          </a:p>
          <a:p>
            <a:pPr marL="0" indent="0">
              <a:lnSpc>
                <a:spcPct val="100000"/>
              </a:lnSpc>
              <a:spcBef>
                <a:spcPts val="0"/>
              </a:spcBef>
              <a:buNone/>
            </a:pPr>
            <a:r>
              <a:rPr lang="en-IN" sz="1600" dirty="0"/>
              <a:t>{</a:t>
            </a:r>
          </a:p>
          <a:p>
            <a:pPr marL="0" indent="0">
              <a:lnSpc>
                <a:spcPct val="100000"/>
              </a:lnSpc>
              <a:spcBef>
                <a:spcPts val="0"/>
              </a:spcBef>
              <a:buNone/>
            </a:pPr>
            <a:r>
              <a:rPr lang="en-IN" sz="1600" dirty="0"/>
              <a:t>    ZERO_OP,</a:t>
            </a:r>
          </a:p>
          <a:p>
            <a:pPr marL="0" indent="0">
              <a:lnSpc>
                <a:spcPct val="100000"/>
              </a:lnSpc>
              <a:spcBef>
                <a:spcPts val="0"/>
              </a:spcBef>
              <a:buNone/>
            </a:pPr>
            <a:r>
              <a:rPr lang="en-IN" sz="1600" dirty="0"/>
              <a:t>    SUB_OP,</a:t>
            </a:r>
          </a:p>
          <a:p>
            <a:pPr marL="0" indent="0">
              <a:lnSpc>
                <a:spcPct val="100000"/>
              </a:lnSpc>
              <a:spcBef>
                <a:spcPts val="0"/>
              </a:spcBef>
              <a:buNone/>
            </a:pPr>
            <a:r>
              <a:rPr lang="en-IN" sz="1600" dirty="0"/>
              <a:t>    ADD_OP,</a:t>
            </a:r>
          </a:p>
          <a:p>
            <a:pPr marL="0" indent="0">
              <a:lnSpc>
                <a:spcPct val="100000"/>
              </a:lnSpc>
              <a:spcBef>
                <a:spcPts val="0"/>
              </a:spcBef>
              <a:buNone/>
            </a:pPr>
            <a:r>
              <a:rPr lang="en-IN" sz="1600" dirty="0"/>
              <a:t>    DIV_OP,</a:t>
            </a:r>
          </a:p>
          <a:p>
            <a:pPr marL="0" indent="0">
              <a:lnSpc>
                <a:spcPct val="100000"/>
              </a:lnSpc>
              <a:spcBef>
                <a:spcPts val="0"/>
              </a:spcBef>
              <a:buNone/>
            </a:pPr>
            <a:r>
              <a:rPr lang="en-IN" sz="1600" dirty="0"/>
              <a:t>    MUL_OP</a:t>
            </a:r>
            <a:r>
              <a:rPr lang="en-IN" sz="1600" dirty="0" smtClean="0"/>
              <a:t>,</a:t>
            </a:r>
            <a:br>
              <a:rPr lang="en-IN" sz="1600" dirty="0" smtClean="0"/>
            </a:br>
            <a:r>
              <a:rPr lang="en-IN" sz="1600" dirty="0" smtClean="0"/>
              <a:t>    </a:t>
            </a:r>
            <a:r>
              <a:rPr lang="en-IN" sz="1600" dirty="0" smtClean="0">
                <a:solidFill>
                  <a:srgbClr val="FFC000"/>
                </a:solidFill>
              </a:rPr>
              <a:t>AND_OP,</a:t>
            </a:r>
            <a:endParaRPr lang="en-IN" sz="1600" dirty="0">
              <a:solidFill>
                <a:srgbClr val="FFC000"/>
              </a:solidFill>
            </a:endParaRPr>
          </a:p>
          <a:p>
            <a:pPr marL="0" indent="0">
              <a:lnSpc>
                <a:spcPct val="100000"/>
              </a:lnSpc>
              <a:spcBef>
                <a:spcPts val="0"/>
              </a:spcBef>
              <a:buNone/>
            </a:pPr>
            <a:r>
              <a:rPr lang="en-IN" sz="1600" dirty="0"/>
              <a:t>    LAST_OP</a:t>
            </a:r>
          </a:p>
          <a:p>
            <a:pPr marL="0" indent="0">
              <a:lnSpc>
                <a:spcPct val="100000"/>
              </a:lnSpc>
              <a:spcBef>
                <a:spcPts val="0"/>
              </a:spcBef>
              <a:buNone/>
            </a:pPr>
            <a:r>
              <a:rPr lang="en-IN" sz="1600" dirty="0" smtClean="0"/>
              <a:t>};</a:t>
            </a:r>
            <a:br>
              <a:rPr lang="en-IN" sz="1600" dirty="0" smtClean="0"/>
            </a:br>
            <a:r>
              <a:rPr lang="en-IN" sz="1600" dirty="0" smtClean="0"/>
              <a:t/>
            </a:r>
            <a:br>
              <a:rPr lang="en-IN" sz="1600" dirty="0" smtClean="0"/>
            </a:br>
            <a:r>
              <a:rPr lang="en-IN" sz="1600" dirty="0" smtClean="0"/>
              <a:t>Add the operator in the priority list, so that a corresponding integer value is assigned to the operator.</a:t>
            </a:r>
            <a:endParaRPr lang="en-IN" sz="1600"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Debugging reference for developers!</a:t>
            </a:r>
            <a:endParaRPr lang="en-IN" dirty="0"/>
          </a:p>
        </p:txBody>
      </p:sp>
    </p:spTree>
    <p:extLst>
      <p:ext uri="{BB962C8B-B14F-4D97-AF65-F5344CB8AC3E}">
        <p14:creationId xmlns:p14="http://schemas.microsoft.com/office/powerpoint/2010/main" val="697856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8606"/>
            <a:ext cx="10515600" cy="5399902"/>
          </a:xfrm>
        </p:spPr>
        <p:txBody>
          <a:bodyPr>
            <a:noAutofit/>
          </a:bodyPr>
          <a:lstStyle/>
          <a:p>
            <a:pPr marL="0" indent="0">
              <a:lnSpc>
                <a:spcPct val="100000"/>
              </a:lnSpc>
              <a:spcBef>
                <a:spcPts val="0"/>
              </a:spcBef>
              <a:buNone/>
            </a:pPr>
            <a:r>
              <a:rPr lang="en-IN" sz="1000" dirty="0"/>
              <a:t>v</a:t>
            </a:r>
            <a:r>
              <a:rPr lang="en-IN" sz="1000" dirty="0" smtClean="0"/>
              <a:t>oid </a:t>
            </a:r>
            <a:r>
              <a:rPr lang="en-IN" sz="1000" dirty="0" err="1" smtClean="0"/>
              <a:t>expr_resolver</a:t>
            </a:r>
            <a:r>
              <a:rPr lang="en-IN" sz="1000" dirty="0" smtClean="0"/>
              <a:t>()</a:t>
            </a:r>
            <a:br>
              <a:rPr lang="en-IN" sz="1000" dirty="0" smtClean="0"/>
            </a:br>
            <a:r>
              <a:rPr lang="en-IN" sz="1000" dirty="0" smtClean="0"/>
              <a:t>{ ….</a:t>
            </a:r>
            <a:br>
              <a:rPr lang="en-IN" sz="1000" dirty="0" smtClean="0"/>
            </a:br>
            <a:r>
              <a:rPr lang="en-IN" sz="1000" dirty="0"/>
              <a:t>  // start the reduce functionality</a:t>
            </a:r>
          </a:p>
          <a:p>
            <a:pPr marL="0" indent="0">
              <a:lnSpc>
                <a:spcPct val="100000"/>
              </a:lnSpc>
              <a:spcBef>
                <a:spcPts val="0"/>
              </a:spcBef>
              <a:buNone/>
            </a:pPr>
            <a:r>
              <a:rPr lang="en-IN" sz="1000" dirty="0"/>
              <a:t>        if(</a:t>
            </a:r>
            <a:r>
              <a:rPr lang="en-IN" sz="1000" dirty="0" err="1"/>
              <a:t>left_op</a:t>
            </a:r>
            <a:r>
              <a:rPr lang="en-IN" sz="1000" dirty="0"/>
              <a:t> == NULL &amp;&amp; </a:t>
            </a:r>
            <a:r>
              <a:rPr lang="en-IN" sz="1000" dirty="0" err="1"/>
              <a:t>right_op</a:t>
            </a:r>
            <a:r>
              <a:rPr lang="en-IN" sz="1000" dirty="0"/>
              <a:t> == NULL)</a:t>
            </a:r>
          </a:p>
          <a:p>
            <a:pPr marL="0" indent="0">
              <a:lnSpc>
                <a:spcPct val="100000"/>
              </a:lnSpc>
              <a:spcBef>
                <a:spcPts val="0"/>
              </a:spcBef>
              <a:buNone/>
            </a:pPr>
            <a:r>
              <a:rPr lang="en-IN" sz="1000" dirty="0"/>
              <a:t>         return ;</a:t>
            </a:r>
          </a:p>
          <a:p>
            <a:pPr marL="0" indent="0">
              <a:lnSpc>
                <a:spcPct val="100000"/>
              </a:lnSpc>
              <a:spcBef>
                <a:spcPts val="0"/>
              </a:spcBef>
              <a:buNone/>
            </a:pPr>
            <a:r>
              <a:rPr lang="en-IN" sz="1000" dirty="0"/>
              <a:t>        if((</a:t>
            </a:r>
            <a:r>
              <a:rPr lang="en-IN" sz="1000" dirty="0" err="1"/>
              <a:t>left_op</a:t>
            </a:r>
            <a:r>
              <a:rPr lang="en-IN" sz="1000" dirty="0"/>
              <a:t> == NULL &amp;&amp; </a:t>
            </a:r>
            <a:r>
              <a:rPr lang="en-IN" sz="1000" dirty="0" err="1"/>
              <a:t>right_op</a:t>
            </a:r>
            <a:r>
              <a:rPr lang="en-IN" sz="1000" dirty="0"/>
              <a:t> != NULL) || (</a:t>
            </a:r>
            <a:r>
              <a:rPr lang="en-IN" sz="1000" dirty="0" err="1"/>
              <a:t>left_op</a:t>
            </a:r>
            <a:r>
              <a:rPr lang="en-IN" sz="1000" dirty="0"/>
              <a:t> != NULL &amp;&amp; </a:t>
            </a:r>
            <a:r>
              <a:rPr lang="en-IN" sz="1000" dirty="0" err="1"/>
              <a:t>right_op</a:t>
            </a:r>
            <a:r>
              <a:rPr lang="en-IN" sz="1000" dirty="0"/>
              <a:t> == NULL))</a:t>
            </a:r>
          </a:p>
          <a:p>
            <a:pPr marL="0" indent="0">
              <a:lnSpc>
                <a:spcPct val="100000"/>
              </a:lnSpc>
              <a:spcBef>
                <a:spcPts val="0"/>
              </a:spcBef>
              <a:buNone/>
            </a:pPr>
            <a:r>
              <a:rPr lang="en-IN" sz="1000" dirty="0"/>
              <a:t>        {</a:t>
            </a:r>
          </a:p>
          <a:p>
            <a:pPr marL="0" indent="0">
              <a:lnSpc>
                <a:spcPct val="100000"/>
              </a:lnSpc>
              <a:spcBef>
                <a:spcPts val="0"/>
              </a:spcBef>
              <a:buNone/>
            </a:pPr>
            <a:r>
              <a:rPr lang="en-IN" sz="1000" dirty="0"/>
              <a:t>            </a:t>
            </a:r>
            <a:r>
              <a:rPr lang="en-IN" sz="1000" dirty="0" err="1"/>
              <a:t>printf</a:t>
            </a:r>
            <a:r>
              <a:rPr lang="en-IN" sz="1000" dirty="0"/>
              <a:t>("Expression string is wrong !\n");</a:t>
            </a:r>
          </a:p>
          <a:p>
            <a:pPr marL="0" indent="0">
              <a:lnSpc>
                <a:spcPct val="100000"/>
              </a:lnSpc>
              <a:spcBef>
                <a:spcPts val="0"/>
              </a:spcBef>
              <a:buNone/>
            </a:pPr>
            <a:r>
              <a:rPr lang="en-IN" sz="1000" dirty="0"/>
              <a:t>        }</a:t>
            </a:r>
          </a:p>
          <a:p>
            <a:pPr marL="0" indent="0">
              <a:lnSpc>
                <a:spcPct val="100000"/>
              </a:lnSpc>
              <a:spcBef>
                <a:spcPts val="0"/>
              </a:spcBef>
              <a:buNone/>
            </a:pPr>
            <a:r>
              <a:rPr lang="en-IN" sz="1000" dirty="0"/>
              <a:t>        switch(p-&gt;op)</a:t>
            </a:r>
          </a:p>
          <a:p>
            <a:pPr marL="0" indent="0">
              <a:lnSpc>
                <a:spcPct val="100000"/>
              </a:lnSpc>
              <a:spcBef>
                <a:spcPts val="0"/>
              </a:spcBef>
              <a:buNone/>
            </a:pPr>
            <a:r>
              <a:rPr lang="en-IN" sz="1000" dirty="0"/>
              <a:t>        {</a:t>
            </a:r>
          </a:p>
          <a:p>
            <a:pPr marL="0" indent="0">
              <a:lnSpc>
                <a:spcPct val="100000"/>
              </a:lnSpc>
              <a:spcBef>
                <a:spcPts val="0"/>
              </a:spcBef>
              <a:buNone/>
            </a:pPr>
            <a:r>
              <a:rPr lang="en-IN" sz="1000" dirty="0"/>
              <a:t>            case </a:t>
            </a:r>
            <a:r>
              <a:rPr lang="en-IN" sz="1000" dirty="0" smtClean="0"/>
              <a:t>SUB_OP:</a:t>
            </a:r>
            <a:endParaRPr lang="en-IN" sz="1000" dirty="0"/>
          </a:p>
          <a:p>
            <a:pPr marL="0" indent="0">
              <a:lnSpc>
                <a:spcPct val="100000"/>
              </a:lnSpc>
              <a:spcBef>
                <a:spcPts val="0"/>
              </a:spcBef>
              <a:buNone/>
            </a:pPr>
            <a:r>
              <a:rPr lang="en-IN" sz="1000" dirty="0"/>
              <a:t>             sum  = </a:t>
            </a:r>
            <a:r>
              <a:rPr lang="en-IN" sz="1000" dirty="0" err="1"/>
              <a:t>atoi</a:t>
            </a:r>
            <a:r>
              <a:rPr lang="en-IN" sz="1000" dirty="0"/>
              <a:t>(</a:t>
            </a:r>
            <a:r>
              <a:rPr lang="en-IN" sz="1000" dirty="0" err="1"/>
              <a:t>left_op</a:t>
            </a:r>
            <a:r>
              <a:rPr lang="en-IN" sz="1000" dirty="0"/>
              <a:t>-&gt;</a:t>
            </a:r>
            <a:r>
              <a:rPr lang="en-IN" sz="1000" dirty="0" err="1"/>
              <a:t>str</a:t>
            </a:r>
            <a:r>
              <a:rPr lang="en-IN" sz="1000" dirty="0"/>
              <a:t>-&gt;value) - </a:t>
            </a:r>
            <a:r>
              <a:rPr lang="en-IN" sz="1000" dirty="0" err="1"/>
              <a:t>atoi</a:t>
            </a:r>
            <a:r>
              <a:rPr lang="en-IN" sz="1000" dirty="0"/>
              <a:t>(</a:t>
            </a:r>
            <a:r>
              <a:rPr lang="en-IN" sz="1000" dirty="0" err="1"/>
              <a:t>right_op</a:t>
            </a:r>
            <a:r>
              <a:rPr lang="en-IN" sz="1000" dirty="0"/>
              <a:t>-&gt;</a:t>
            </a:r>
            <a:r>
              <a:rPr lang="en-IN" sz="1000" dirty="0" err="1"/>
              <a:t>str</a:t>
            </a:r>
            <a:r>
              <a:rPr lang="en-IN" sz="1000" dirty="0"/>
              <a:t>-&gt;value);</a:t>
            </a:r>
          </a:p>
          <a:p>
            <a:pPr marL="0" indent="0">
              <a:lnSpc>
                <a:spcPct val="100000"/>
              </a:lnSpc>
              <a:spcBef>
                <a:spcPts val="0"/>
              </a:spcBef>
              <a:buNone/>
            </a:pPr>
            <a:r>
              <a:rPr lang="en-IN" sz="1000" dirty="0"/>
              <a:t>            break;</a:t>
            </a:r>
          </a:p>
          <a:p>
            <a:pPr marL="0" indent="0">
              <a:lnSpc>
                <a:spcPct val="100000"/>
              </a:lnSpc>
              <a:spcBef>
                <a:spcPts val="0"/>
              </a:spcBef>
              <a:buNone/>
            </a:pPr>
            <a:r>
              <a:rPr lang="en-IN" sz="1000" dirty="0"/>
              <a:t>            case </a:t>
            </a:r>
            <a:r>
              <a:rPr lang="en-IN" sz="1000" dirty="0" smtClean="0"/>
              <a:t>ADD_OP:</a:t>
            </a:r>
            <a:endParaRPr lang="en-IN" sz="1000" dirty="0"/>
          </a:p>
          <a:p>
            <a:pPr marL="0" indent="0">
              <a:lnSpc>
                <a:spcPct val="100000"/>
              </a:lnSpc>
              <a:spcBef>
                <a:spcPts val="0"/>
              </a:spcBef>
              <a:buNone/>
            </a:pPr>
            <a:r>
              <a:rPr lang="en-IN" sz="1000" dirty="0"/>
              <a:t>             sum  = </a:t>
            </a:r>
            <a:r>
              <a:rPr lang="en-IN" sz="1000" dirty="0" err="1"/>
              <a:t>atoi</a:t>
            </a:r>
            <a:r>
              <a:rPr lang="en-IN" sz="1000" dirty="0"/>
              <a:t>(</a:t>
            </a:r>
            <a:r>
              <a:rPr lang="en-IN" sz="1000" dirty="0" err="1"/>
              <a:t>left_op</a:t>
            </a:r>
            <a:r>
              <a:rPr lang="en-IN" sz="1000" dirty="0"/>
              <a:t>-&gt;</a:t>
            </a:r>
            <a:r>
              <a:rPr lang="en-IN" sz="1000" dirty="0" err="1"/>
              <a:t>str</a:t>
            </a:r>
            <a:r>
              <a:rPr lang="en-IN" sz="1000" dirty="0"/>
              <a:t>-&gt;value) + </a:t>
            </a:r>
            <a:r>
              <a:rPr lang="en-IN" sz="1000" dirty="0" err="1"/>
              <a:t>atoi</a:t>
            </a:r>
            <a:r>
              <a:rPr lang="en-IN" sz="1000" dirty="0"/>
              <a:t>(</a:t>
            </a:r>
            <a:r>
              <a:rPr lang="en-IN" sz="1000" dirty="0" err="1"/>
              <a:t>right_op</a:t>
            </a:r>
            <a:r>
              <a:rPr lang="en-IN" sz="1000" dirty="0"/>
              <a:t>-&gt;</a:t>
            </a:r>
            <a:r>
              <a:rPr lang="en-IN" sz="1000" dirty="0" err="1"/>
              <a:t>str</a:t>
            </a:r>
            <a:r>
              <a:rPr lang="en-IN" sz="1000" dirty="0"/>
              <a:t>-&gt;value);</a:t>
            </a:r>
          </a:p>
          <a:p>
            <a:pPr marL="0" indent="0">
              <a:lnSpc>
                <a:spcPct val="100000"/>
              </a:lnSpc>
              <a:spcBef>
                <a:spcPts val="0"/>
              </a:spcBef>
              <a:buNone/>
            </a:pPr>
            <a:r>
              <a:rPr lang="en-IN" sz="1000" dirty="0"/>
              <a:t>            break;</a:t>
            </a:r>
          </a:p>
          <a:p>
            <a:pPr marL="0" indent="0">
              <a:lnSpc>
                <a:spcPct val="100000"/>
              </a:lnSpc>
              <a:spcBef>
                <a:spcPts val="0"/>
              </a:spcBef>
              <a:buNone/>
            </a:pPr>
            <a:r>
              <a:rPr lang="en-IN" sz="1000" dirty="0"/>
              <a:t>            case </a:t>
            </a:r>
            <a:r>
              <a:rPr lang="en-IN" sz="1000" dirty="0" smtClean="0"/>
              <a:t>DIV_OP:</a:t>
            </a:r>
            <a:endParaRPr lang="en-IN" sz="1000" dirty="0"/>
          </a:p>
          <a:p>
            <a:pPr marL="0" indent="0">
              <a:lnSpc>
                <a:spcPct val="100000"/>
              </a:lnSpc>
              <a:spcBef>
                <a:spcPts val="0"/>
              </a:spcBef>
              <a:buNone/>
            </a:pPr>
            <a:r>
              <a:rPr lang="en-IN" sz="1000" dirty="0"/>
              <a:t>             sum  = </a:t>
            </a:r>
            <a:r>
              <a:rPr lang="en-IN" sz="1000" dirty="0" err="1"/>
              <a:t>atoi</a:t>
            </a:r>
            <a:r>
              <a:rPr lang="en-IN" sz="1000" dirty="0"/>
              <a:t>(</a:t>
            </a:r>
            <a:r>
              <a:rPr lang="en-IN" sz="1000" dirty="0" err="1"/>
              <a:t>left_op</a:t>
            </a:r>
            <a:r>
              <a:rPr lang="en-IN" sz="1000" dirty="0"/>
              <a:t>-&gt;</a:t>
            </a:r>
            <a:r>
              <a:rPr lang="en-IN" sz="1000" dirty="0" err="1"/>
              <a:t>str</a:t>
            </a:r>
            <a:r>
              <a:rPr lang="en-IN" sz="1000" dirty="0"/>
              <a:t>-&gt;value) / </a:t>
            </a:r>
            <a:r>
              <a:rPr lang="en-IN" sz="1000" dirty="0" err="1"/>
              <a:t>atoi</a:t>
            </a:r>
            <a:r>
              <a:rPr lang="en-IN" sz="1000" dirty="0"/>
              <a:t>(</a:t>
            </a:r>
            <a:r>
              <a:rPr lang="en-IN" sz="1000" dirty="0" err="1"/>
              <a:t>right_op</a:t>
            </a:r>
            <a:r>
              <a:rPr lang="en-IN" sz="1000" dirty="0"/>
              <a:t>-&gt;</a:t>
            </a:r>
            <a:r>
              <a:rPr lang="en-IN" sz="1000" dirty="0" err="1"/>
              <a:t>str</a:t>
            </a:r>
            <a:r>
              <a:rPr lang="en-IN" sz="1000" dirty="0"/>
              <a:t>-&gt;value);</a:t>
            </a:r>
          </a:p>
          <a:p>
            <a:pPr marL="0" indent="0">
              <a:lnSpc>
                <a:spcPct val="100000"/>
              </a:lnSpc>
              <a:spcBef>
                <a:spcPts val="0"/>
              </a:spcBef>
              <a:buNone/>
            </a:pPr>
            <a:r>
              <a:rPr lang="en-IN" sz="1000" dirty="0"/>
              <a:t>            break;</a:t>
            </a:r>
          </a:p>
          <a:p>
            <a:pPr marL="0" indent="0">
              <a:lnSpc>
                <a:spcPct val="100000"/>
              </a:lnSpc>
              <a:spcBef>
                <a:spcPts val="0"/>
              </a:spcBef>
              <a:buNone/>
            </a:pPr>
            <a:r>
              <a:rPr lang="en-IN" sz="1000" dirty="0"/>
              <a:t>            case </a:t>
            </a:r>
            <a:r>
              <a:rPr lang="en-IN" sz="1000" dirty="0" smtClean="0"/>
              <a:t>MUL_OP:</a:t>
            </a:r>
            <a:endParaRPr lang="en-IN" sz="1000" dirty="0"/>
          </a:p>
          <a:p>
            <a:pPr marL="0" indent="0">
              <a:lnSpc>
                <a:spcPct val="100000"/>
              </a:lnSpc>
              <a:spcBef>
                <a:spcPts val="0"/>
              </a:spcBef>
              <a:buNone/>
            </a:pPr>
            <a:r>
              <a:rPr lang="en-IN" sz="1000" dirty="0"/>
              <a:t>             sum  = </a:t>
            </a:r>
            <a:r>
              <a:rPr lang="en-IN" sz="1000" dirty="0" err="1"/>
              <a:t>atoi</a:t>
            </a:r>
            <a:r>
              <a:rPr lang="en-IN" sz="1000" dirty="0"/>
              <a:t>(</a:t>
            </a:r>
            <a:r>
              <a:rPr lang="en-IN" sz="1000" dirty="0" err="1"/>
              <a:t>left_op</a:t>
            </a:r>
            <a:r>
              <a:rPr lang="en-IN" sz="1000" dirty="0"/>
              <a:t>-&gt;</a:t>
            </a:r>
            <a:r>
              <a:rPr lang="en-IN" sz="1000" dirty="0" err="1"/>
              <a:t>str</a:t>
            </a:r>
            <a:r>
              <a:rPr lang="en-IN" sz="1000" dirty="0"/>
              <a:t>-&gt;value) * </a:t>
            </a:r>
            <a:r>
              <a:rPr lang="en-IN" sz="1000" dirty="0" err="1"/>
              <a:t>atoi</a:t>
            </a:r>
            <a:r>
              <a:rPr lang="en-IN" sz="1000" dirty="0"/>
              <a:t>(</a:t>
            </a:r>
            <a:r>
              <a:rPr lang="en-IN" sz="1000" dirty="0" err="1"/>
              <a:t>right_op</a:t>
            </a:r>
            <a:r>
              <a:rPr lang="en-IN" sz="1000" dirty="0"/>
              <a:t>-&gt;</a:t>
            </a:r>
            <a:r>
              <a:rPr lang="en-IN" sz="1000" dirty="0" err="1"/>
              <a:t>str</a:t>
            </a:r>
            <a:r>
              <a:rPr lang="en-IN" sz="1000" dirty="0"/>
              <a:t>-&gt;value);</a:t>
            </a:r>
          </a:p>
          <a:p>
            <a:pPr marL="0" indent="0">
              <a:lnSpc>
                <a:spcPct val="100000"/>
              </a:lnSpc>
              <a:spcBef>
                <a:spcPts val="0"/>
              </a:spcBef>
              <a:buNone/>
            </a:pPr>
            <a:r>
              <a:rPr lang="en-IN" sz="1000" dirty="0"/>
              <a:t>            break</a:t>
            </a:r>
            <a:r>
              <a:rPr lang="en-IN" sz="1000" dirty="0" smtClean="0"/>
              <a:t>;</a:t>
            </a:r>
            <a:br>
              <a:rPr lang="en-IN" sz="1000" dirty="0" smtClean="0"/>
            </a:br>
            <a:r>
              <a:rPr lang="en-IN" sz="1000" dirty="0" smtClean="0">
                <a:solidFill>
                  <a:srgbClr val="FFC000"/>
                </a:solidFill>
              </a:rPr>
              <a:t>            </a:t>
            </a:r>
            <a:r>
              <a:rPr lang="en-IN" sz="1000" dirty="0">
                <a:solidFill>
                  <a:srgbClr val="FFC000"/>
                </a:solidFill>
              </a:rPr>
              <a:t>case </a:t>
            </a:r>
            <a:r>
              <a:rPr lang="en-IN" sz="1000" dirty="0" smtClean="0">
                <a:solidFill>
                  <a:srgbClr val="FFC000"/>
                </a:solidFill>
              </a:rPr>
              <a:t>AND_OP:</a:t>
            </a:r>
            <a:endParaRPr lang="en-IN" sz="1000" dirty="0">
              <a:solidFill>
                <a:srgbClr val="FFC000"/>
              </a:solidFill>
            </a:endParaRPr>
          </a:p>
          <a:p>
            <a:pPr marL="0" indent="0">
              <a:lnSpc>
                <a:spcPct val="100000"/>
              </a:lnSpc>
              <a:spcBef>
                <a:spcPts val="0"/>
              </a:spcBef>
              <a:buNone/>
            </a:pPr>
            <a:r>
              <a:rPr lang="en-IN" sz="1000" dirty="0">
                <a:solidFill>
                  <a:srgbClr val="FFC000"/>
                </a:solidFill>
              </a:rPr>
              <a:t>             sum  = </a:t>
            </a:r>
            <a:r>
              <a:rPr lang="en-IN" sz="1000" dirty="0" err="1">
                <a:solidFill>
                  <a:srgbClr val="FFC000"/>
                </a:solidFill>
              </a:rPr>
              <a:t>atoi</a:t>
            </a:r>
            <a:r>
              <a:rPr lang="en-IN" sz="1000" dirty="0">
                <a:solidFill>
                  <a:srgbClr val="FFC000"/>
                </a:solidFill>
              </a:rPr>
              <a:t>(</a:t>
            </a:r>
            <a:r>
              <a:rPr lang="en-IN" sz="1000" dirty="0" err="1">
                <a:solidFill>
                  <a:srgbClr val="FFC000"/>
                </a:solidFill>
              </a:rPr>
              <a:t>left_op</a:t>
            </a:r>
            <a:r>
              <a:rPr lang="en-IN" sz="1000" dirty="0">
                <a:solidFill>
                  <a:srgbClr val="FFC000"/>
                </a:solidFill>
              </a:rPr>
              <a:t>-&gt;</a:t>
            </a:r>
            <a:r>
              <a:rPr lang="en-IN" sz="1000" dirty="0" err="1">
                <a:solidFill>
                  <a:srgbClr val="FFC000"/>
                </a:solidFill>
              </a:rPr>
              <a:t>str</a:t>
            </a:r>
            <a:r>
              <a:rPr lang="en-IN" sz="1000" dirty="0">
                <a:solidFill>
                  <a:srgbClr val="FFC000"/>
                </a:solidFill>
              </a:rPr>
              <a:t>-&gt;value) </a:t>
            </a:r>
            <a:r>
              <a:rPr lang="en-IN" sz="1000" dirty="0" smtClean="0">
                <a:solidFill>
                  <a:srgbClr val="FFC000"/>
                </a:solidFill>
              </a:rPr>
              <a:t>&amp; </a:t>
            </a:r>
            <a:r>
              <a:rPr lang="en-IN" sz="1000" dirty="0" err="1">
                <a:solidFill>
                  <a:srgbClr val="FFC000"/>
                </a:solidFill>
              </a:rPr>
              <a:t>atoi</a:t>
            </a:r>
            <a:r>
              <a:rPr lang="en-IN" sz="1000" dirty="0">
                <a:solidFill>
                  <a:srgbClr val="FFC000"/>
                </a:solidFill>
              </a:rPr>
              <a:t>(</a:t>
            </a:r>
            <a:r>
              <a:rPr lang="en-IN" sz="1000" dirty="0" err="1">
                <a:solidFill>
                  <a:srgbClr val="FFC000"/>
                </a:solidFill>
              </a:rPr>
              <a:t>right_op</a:t>
            </a:r>
            <a:r>
              <a:rPr lang="en-IN" sz="1000" dirty="0">
                <a:solidFill>
                  <a:srgbClr val="FFC000"/>
                </a:solidFill>
              </a:rPr>
              <a:t>-&gt;</a:t>
            </a:r>
            <a:r>
              <a:rPr lang="en-IN" sz="1000" dirty="0" err="1">
                <a:solidFill>
                  <a:srgbClr val="FFC000"/>
                </a:solidFill>
              </a:rPr>
              <a:t>str</a:t>
            </a:r>
            <a:r>
              <a:rPr lang="en-IN" sz="1000" dirty="0">
                <a:solidFill>
                  <a:srgbClr val="FFC000"/>
                </a:solidFill>
              </a:rPr>
              <a:t>-&gt;value);</a:t>
            </a:r>
          </a:p>
          <a:p>
            <a:pPr marL="0" indent="0">
              <a:lnSpc>
                <a:spcPct val="100000"/>
              </a:lnSpc>
              <a:spcBef>
                <a:spcPts val="0"/>
              </a:spcBef>
              <a:buNone/>
            </a:pPr>
            <a:r>
              <a:rPr lang="en-IN" sz="1000" dirty="0">
                <a:solidFill>
                  <a:srgbClr val="FFC000"/>
                </a:solidFill>
              </a:rPr>
              <a:t>            break;</a:t>
            </a:r>
          </a:p>
          <a:p>
            <a:pPr marL="0" indent="0">
              <a:lnSpc>
                <a:spcPct val="100000"/>
              </a:lnSpc>
              <a:spcBef>
                <a:spcPts val="0"/>
              </a:spcBef>
              <a:buNone/>
            </a:pPr>
            <a:endParaRPr lang="en-IN" sz="1000" dirty="0"/>
          </a:p>
          <a:p>
            <a:pPr marL="0" indent="0">
              <a:lnSpc>
                <a:spcPct val="100000"/>
              </a:lnSpc>
              <a:spcBef>
                <a:spcPts val="0"/>
              </a:spcBef>
              <a:buNone/>
            </a:pPr>
            <a:r>
              <a:rPr lang="en-IN" sz="1000" dirty="0"/>
              <a:t>        }</a:t>
            </a:r>
          </a:p>
          <a:p>
            <a:pPr marL="0" indent="0">
              <a:lnSpc>
                <a:spcPct val="100000"/>
              </a:lnSpc>
              <a:buNone/>
            </a:pPr>
            <a:r>
              <a:rPr lang="en-US" sz="1000" dirty="0" smtClean="0"/>
              <a:t>….</a:t>
            </a:r>
            <a:br>
              <a:rPr lang="en-US" sz="1000" dirty="0" smtClean="0"/>
            </a:br>
            <a:r>
              <a:rPr lang="en-US" sz="1000" dirty="0" smtClean="0"/>
              <a:t>}</a:t>
            </a:r>
            <a:br>
              <a:rPr lang="en-US" sz="1000" dirty="0" smtClean="0"/>
            </a:br>
            <a:r>
              <a:rPr lang="en-US" sz="1600" dirty="0" smtClean="0"/>
              <a:t>In </a:t>
            </a:r>
            <a:r>
              <a:rPr lang="en-US" sz="1600" dirty="0" err="1" smtClean="0"/>
              <a:t>expr_resolver</a:t>
            </a:r>
            <a:r>
              <a:rPr lang="en-US" sz="1600" dirty="0" smtClean="0"/>
              <a:t>() add the case for doing the &amp; operation.</a:t>
            </a:r>
            <a:endParaRPr lang="en-IN" sz="1600" dirty="0"/>
          </a:p>
        </p:txBody>
      </p:sp>
      <p:sp>
        <p:nvSpPr>
          <p:cNvPr id="4" name="Title 1"/>
          <p:cNvSpPr txBox="1">
            <a:spLocks/>
          </p:cNvSpPr>
          <p:nvPr/>
        </p:nvSpPr>
        <p:spPr>
          <a:xfrm>
            <a:off x="941172" y="109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Debugging reference for developers!</a:t>
            </a:r>
            <a:endParaRPr lang="en-IN" dirty="0"/>
          </a:p>
        </p:txBody>
      </p:sp>
    </p:spTree>
    <p:extLst>
      <p:ext uri="{BB962C8B-B14F-4D97-AF65-F5344CB8AC3E}">
        <p14:creationId xmlns:p14="http://schemas.microsoft.com/office/powerpoint/2010/main" val="237140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expression resolver ?</a:t>
            </a:r>
            <a:endParaRPr lang="en-IN" dirty="0"/>
          </a:p>
        </p:txBody>
      </p:sp>
      <p:sp>
        <p:nvSpPr>
          <p:cNvPr id="3" name="Content Placeholder 2"/>
          <p:cNvSpPr>
            <a:spLocks noGrp="1"/>
          </p:cNvSpPr>
          <p:nvPr>
            <p:ph idx="1"/>
          </p:nvPr>
        </p:nvSpPr>
        <p:spPr/>
        <p:txBody>
          <a:bodyPr>
            <a:normAutofit/>
          </a:bodyPr>
          <a:lstStyle/>
          <a:p>
            <a:r>
              <a:rPr lang="en-US" sz="2000" dirty="0" smtClean="0"/>
              <a:t>For solving the expression using very easy method </a:t>
            </a:r>
          </a:p>
          <a:p>
            <a:r>
              <a:rPr lang="en-US" sz="2000" dirty="0" smtClean="0"/>
              <a:t>Languages that don’t use pointers can also use this method using references.</a:t>
            </a:r>
          </a:p>
          <a:p>
            <a:r>
              <a:rPr lang="en-US" sz="2000" dirty="0" smtClean="0"/>
              <a:t>Removing the tree </a:t>
            </a:r>
            <a:r>
              <a:rPr lang="en-US" sz="2000" dirty="0" err="1" smtClean="0"/>
              <a:t>datastructure</a:t>
            </a:r>
            <a:r>
              <a:rPr lang="en-US" sz="2000" dirty="0" smtClean="0"/>
              <a:t>/stack as it makes expression evaluation very complex</a:t>
            </a:r>
          </a:p>
          <a:p>
            <a:r>
              <a:rPr lang="en-US" sz="2000" dirty="0" smtClean="0"/>
              <a:t>For compiler designing using expression resolution to emit assembly instruction in very simple method</a:t>
            </a:r>
          </a:p>
          <a:p>
            <a:r>
              <a:rPr lang="en-US" sz="2000" dirty="0" smtClean="0"/>
              <a:t>For designing calculators in high level languages.</a:t>
            </a:r>
            <a:endParaRPr lang="en-IN" sz="2000" dirty="0"/>
          </a:p>
        </p:txBody>
      </p:sp>
    </p:spTree>
    <p:extLst>
      <p:ext uri="{BB962C8B-B14F-4D97-AF65-F5344CB8AC3E}">
        <p14:creationId xmlns:p14="http://schemas.microsoft.com/office/powerpoint/2010/main" val="251755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structure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sz="2000" dirty="0" err="1"/>
              <a:t>struct</a:t>
            </a:r>
            <a:r>
              <a:rPr lang="en-IN" sz="2000" dirty="0"/>
              <a:t> </a:t>
            </a:r>
            <a:r>
              <a:rPr lang="en-IN" sz="2000" dirty="0" err="1"/>
              <a:t>ListNode</a:t>
            </a:r>
            <a:r>
              <a:rPr lang="en-IN" sz="2000" dirty="0" smtClean="0"/>
              <a:t/>
            </a:r>
            <a:br>
              <a:rPr lang="en-IN" sz="2000" dirty="0" smtClean="0"/>
            </a:br>
            <a:r>
              <a:rPr lang="en-IN" sz="2000" dirty="0"/>
              <a:t>{</a:t>
            </a:r>
            <a:br>
              <a:rPr lang="en-IN" sz="2000" dirty="0"/>
            </a:br>
            <a:r>
              <a:rPr lang="en-IN" sz="2000" dirty="0"/>
              <a:t> </a:t>
            </a:r>
            <a:r>
              <a:rPr lang="en-IN" sz="2000" dirty="0" smtClean="0"/>
              <a:t>   </a:t>
            </a:r>
            <a:r>
              <a:rPr lang="en-IN" sz="2000" dirty="0" err="1" smtClean="0"/>
              <a:t>struct</a:t>
            </a:r>
            <a:r>
              <a:rPr lang="en-IN" sz="2000" dirty="0" smtClean="0"/>
              <a:t> </a:t>
            </a:r>
            <a:r>
              <a:rPr lang="en-IN" sz="2000" dirty="0" err="1"/>
              <a:t>ListNode</a:t>
            </a:r>
            <a:r>
              <a:rPr lang="en-IN" sz="2000" dirty="0"/>
              <a:t>* </a:t>
            </a:r>
            <a:r>
              <a:rPr lang="en-IN" sz="2000" dirty="0" err="1" smtClean="0"/>
              <a:t>prev</a:t>
            </a:r>
            <a:r>
              <a:rPr lang="en-IN" sz="2000" dirty="0" smtClean="0"/>
              <a:t>;</a:t>
            </a:r>
            <a:br>
              <a:rPr lang="en-IN" sz="2000" dirty="0" smtClean="0"/>
            </a:br>
            <a:r>
              <a:rPr lang="en-IN" sz="2000" dirty="0"/>
              <a:t>    </a:t>
            </a:r>
            <a:r>
              <a:rPr lang="en-IN" sz="2000" dirty="0" err="1"/>
              <a:t>int</a:t>
            </a:r>
            <a:r>
              <a:rPr lang="en-IN" sz="2000" dirty="0"/>
              <a:t> </a:t>
            </a:r>
            <a:r>
              <a:rPr lang="en-IN" sz="2000" dirty="0" err="1"/>
              <a:t>isOperatorOrOperand</a:t>
            </a:r>
            <a:r>
              <a:rPr lang="en-IN" sz="2000" dirty="0" smtClean="0"/>
              <a:t>; // tells whether this node is an operator or operand</a:t>
            </a:r>
            <a:br>
              <a:rPr lang="en-IN" sz="2000" dirty="0" smtClean="0"/>
            </a:br>
            <a:r>
              <a:rPr lang="en-IN" sz="2000" dirty="0"/>
              <a:t>    </a:t>
            </a:r>
            <a:r>
              <a:rPr lang="en-IN" sz="2000" dirty="0" err="1"/>
              <a:t>int</a:t>
            </a:r>
            <a:r>
              <a:rPr lang="en-IN" sz="2000" dirty="0"/>
              <a:t> priority</a:t>
            </a:r>
            <a:r>
              <a:rPr lang="en-IN" sz="2000" dirty="0" smtClean="0"/>
              <a:t>;                // priority of the operator and operand</a:t>
            </a:r>
            <a:br>
              <a:rPr lang="en-IN" sz="2000" dirty="0" smtClean="0"/>
            </a:br>
            <a:r>
              <a:rPr lang="en-IN" sz="2000" dirty="0"/>
              <a:t>    </a:t>
            </a:r>
            <a:r>
              <a:rPr lang="en-IN" sz="2000" dirty="0" err="1"/>
              <a:t>struct</a:t>
            </a:r>
            <a:r>
              <a:rPr lang="en-IN" sz="2000" dirty="0"/>
              <a:t> Symbol *</a:t>
            </a:r>
            <a:r>
              <a:rPr lang="en-IN" sz="2000" dirty="0" err="1"/>
              <a:t>str</a:t>
            </a:r>
            <a:r>
              <a:rPr lang="en-IN" sz="2000" dirty="0" smtClean="0"/>
              <a:t>; // pointer to symbol table for operand</a:t>
            </a:r>
            <a:br>
              <a:rPr lang="en-IN" sz="2000" dirty="0" smtClean="0"/>
            </a:br>
            <a:r>
              <a:rPr lang="en-IN" sz="2000" dirty="0"/>
              <a:t>    char op</a:t>
            </a:r>
            <a:r>
              <a:rPr lang="en-IN" sz="2000" dirty="0" smtClean="0"/>
              <a:t>;               // operator variable</a:t>
            </a:r>
            <a:br>
              <a:rPr lang="en-IN" sz="2000" dirty="0" smtClean="0"/>
            </a:br>
            <a:r>
              <a:rPr lang="en-IN" sz="2000" dirty="0"/>
              <a:t>    </a:t>
            </a:r>
            <a:r>
              <a:rPr lang="en-IN" sz="2000" dirty="0" err="1"/>
              <a:t>struct</a:t>
            </a:r>
            <a:r>
              <a:rPr lang="en-IN" sz="2000" dirty="0"/>
              <a:t> </a:t>
            </a:r>
            <a:r>
              <a:rPr lang="en-IN" sz="2000" dirty="0" err="1"/>
              <a:t>ListNode</a:t>
            </a:r>
            <a:r>
              <a:rPr lang="en-IN" sz="2000" dirty="0"/>
              <a:t>* next</a:t>
            </a:r>
            <a:r>
              <a:rPr lang="en-IN" sz="2000" dirty="0" smtClean="0"/>
              <a:t>; </a:t>
            </a:r>
            <a:br>
              <a:rPr lang="en-IN" sz="2000" dirty="0" smtClean="0"/>
            </a:br>
            <a:r>
              <a:rPr lang="en-IN" sz="2000" dirty="0" smtClean="0"/>
              <a:t>};</a:t>
            </a:r>
            <a:br>
              <a:rPr lang="en-IN" sz="2000" dirty="0" smtClean="0"/>
            </a:br>
            <a:r>
              <a:rPr lang="en-IN" sz="2000" dirty="0" smtClean="0"/>
              <a:t/>
            </a:r>
            <a:br>
              <a:rPr lang="en-IN" sz="2000" dirty="0" smtClean="0"/>
            </a:br>
            <a:r>
              <a:rPr lang="en-IN" sz="2000" dirty="0" smtClean="0"/>
              <a:t>List of operators and priority</a:t>
            </a:r>
            <a:br>
              <a:rPr lang="en-IN" sz="2000" dirty="0" smtClean="0"/>
            </a:br>
            <a:r>
              <a:rPr lang="en-IN" sz="2000" dirty="0" smtClean="0"/>
              <a:t/>
            </a:r>
            <a:br>
              <a:rPr lang="en-IN" sz="2000" dirty="0" smtClean="0"/>
            </a:br>
            <a:r>
              <a:rPr lang="en-IN" sz="2000" dirty="0" smtClean="0"/>
              <a:t>*      4</a:t>
            </a:r>
            <a:br>
              <a:rPr lang="en-IN" sz="2000" dirty="0" smtClean="0"/>
            </a:br>
            <a:r>
              <a:rPr lang="en-IN" sz="2000" dirty="0" smtClean="0"/>
              <a:t>/      3</a:t>
            </a:r>
            <a:br>
              <a:rPr lang="en-IN" sz="2000" dirty="0" smtClean="0"/>
            </a:br>
            <a:r>
              <a:rPr lang="en-IN" sz="2000" dirty="0" smtClean="0"/>
              <a:t>+      2</a:t>
            </a:r>
            <a:br>
              <a:rPr lang="en-IN" sz="2000" dirty="0" smtClean="0"/>
            </a:br>
            <a:r>
              <a:rPr lang="en-IN" sz="2000" dirty="0" smtClean="0"/>
              <a:t>-       1</a:t>
            </a:r>
            <a:br>
              <a:rPr lang="en-IN" sz="2000" dirty="0" smtClean="0"/>
            </a:br>
            <a:endParaRPr lang="en-IN" sz="2000" dirty="0"/>
          </a:p>
        </p:txBody>
      </p:sp>
    </p:spTree>
    <p:extLst>
      <p:ext uri="{BB962C8B-B14F-4D97-AF65-F5344CB8AC3E}">
        <p14:creationId xmlns:p14="http://schemas.microsoft.com/office/powerpoint/2010/main" val="87726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algorithm</a:t>
            </a:r>
            <a:endParaRPr lang="en-IN" dirty="0"/>
          </a:p>
        </p:txBody>
      </p:sp>
      <p:sp>
        <p:nvSpPr>
          <p:cNvPr id="3" name="Content Placeholder 2"/>
          <p:cNvSpPr>
            <a:spLocks noGrp="1"/>
          </p:cNvSpPr>
          <p:nvPr>
            <p:ph idx="1"/>
          </p:nvPr>
        </p:nvSpPr>
        <p:spPr/>
        <p:txBody>
          <a:bodyPr>
            <a:normAutofit/>
          </a:bodyPr>
          <a:lstStyle/>
          <a:p>
            <a:r>
              <a:rPr lang="en-US" sz="2000" dirty="0" smtClean="0"/>
              <a:t>Here each operator or operand are store in a single node, one operand or one operator at a time in a node.</a:t>
            </a:r>
          </a:p>
          <a:p>
            <a:r>
              <a:rPr lang="en-IN" sz="2000" dirty="0" err="1" smtClean="0"/>
              <a:t>isOperatorOrOperand</a:t>
            </a:r>
            <a:r>
              <a:rPr lang="en-IN" sz="2000" dirty="0" smtClean="0"/>
              <a:t> tells whether it is an operand or operator</a:t>
            </a:r>
            <a:br>
              <a:rPr lang="en-IN" sz="2000" dirty="0" smtClean="0"/>
            </a:br>
            <a:r>
              <a:rPr lang="en-IN" sz="2000" dirty="0" smtClean="0"/>
              <a:t>example:- for ‘+’ , </a:t>
            </a:r>
            <a:r>
              <a:rPr lang="en-IN" sz="2000" dirty="0" err="1" smtClean="0"/>
              <a:t>isOperatorOrOperand</a:t>
            </a:r>
            <a:r>
              <a:rPr lang="en-IN" sz="2000" dirty="0" smtClean="0"/>
              <a:t> is 1</a:t>
            </a:r>
            <a:br>
              <a:rPr lang="en-IN" sz="2000" dirty="0" smtClean="0"/>
            </a:br>
            <a:r>
              <a:rPr lang="en-IN" sz="2000" dirty="0" smtClean="0"/>
              <a:t>                   for ‘2’, </a:t>
            </a:r>
            <a:r>
              <a:rPr lang="en-IN" sz="2000" dirty="0" err="1" smtClean="0"/>
              <a:t>isOperatorOrOperand</a:t>
            </a:r>
            <a:r>
              <a:rPr lang="en-IN" sz="2000" dirty="0" smtClean="0"/>
              <a:t> is 0</a:t>
            </a:r>
            <a:endParaRPr lang="en-IN" sz="2000" dirty="0"/>
          </a:p>
          <a:p>
            <a:r>
              <a:rPr lang="en-IN" sz="2000" dirty="0" smtClean="0"/>
              <a:t>Priority for operand is decided by nearby operators</a:t>
            </a:r>
            <a:br>
              <a:rPr lang="en-IN" sz="2000" dirty="0" smtClean="0"/>
            </a:br>
            <a:r>
              <a:rPr lang="en-IN" sz="2000" dirty="0" smtClean="0"/>
              <a:t/>
            </a:r>
            <a:br>
              <a:rPr lang="en-IN" sz="2000" dirty="0" smtClean="0"/>
            </a:br>
            <a:r>
              <a:rPr lang="en-IN" sz="2000" dirty="0" smtClean="0"/>
              <a:t>example:- </a:t>
            </a:r>
            <a:r>
              <a:rPr lang="en-IN" sz="2000" dirty="0" err="1" smtClean="0"/>
              <a:t>a+b</a:t>
            </a:r>
            <a:r>
              <a:rPr lang="en-IN" sz="2000" dirty="0" smtClean="0"/>
              <a:t>*c-d*b, here it will compare the operator of ‘*’ and ‘-’ to decide the priority of operand ‘c’, as ‘*’ has greater priority than ‘-’ so c will be assigned with priority of ‘*’ only.  </a:t>
            </a:r>
          </a:p>
        </p:txBody>
      </p:sp>
      <p:pic>
        <p:nvPicPr>
          <p:cNvPr id="4" name="Picture 3"/>
          <p:cNvPicPr>
            <a:picLocks noChangeAspect="1"/>
          </p:cNvPicPr>
          <p:nvPr/>
        </p:nvPicPr>
        <p:blipFill>
          <a:blip r:embed="rId2"/>
          <a:stretch>
            <a:fillRect/>
          </a:stretch>
        </p:blipFill>
        <p:spPr>
          <a:xfrm>
            <a:off x="2006152" y="4864178"/>
            <a:ext cx="2604484" cy="839223"/>
          </a:xfrm>
          <a:prstGeom prst="rect">
            <a:avLst/>
          </a:prstGeom>
        </p:spPr>
      </p:pic>
    </p:spTree>
    <p:extLst>
      <p:ext uri="{BB962C8B-B14F-4D97-AF65-F5344CB8AC3E}">
        <p14:creationId xmlns:p14="http://schemas.microsoft.com/office/powerpoint/2010/main" val="417023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Stepwise Evaluation of Linked List</a:t>
            </a:r>
            <a:endParaRPr lang="en-IN" dirty="0"/>
          </a:p>
        </p:txBody>
      </p:sp>
      <p:pic>
        <p:nvPicPr>
          <p:cNvPr id="4" name="Content Placeholder 3"/>
          <p:cNvPicPr>
            <a:picLocks noGrp="1" noChangeAspect="1"/>
          </p:cNvPicPr>
          <p:nvPr>
            <p:ph idx="1"/>
          </p:nvPr>
        </p:nvPicPr>
        <p:blipFill>
          <a:blip r:embed="rId2"/>
          <a:stretch>
            <a:fillRect/>
          </a:stretch>
        </p:blipFill>
        <p:spPr>
          <a:xfrm>
            <a:off x="700880" y="1690688"/>
            <a:ext cx="10790240" cy="3809475"/>
          </a:xfrm>
          <a:prstGeom prst="rect">
            <a:avLst/>
          </a:prstGeom>
        </p:spPr>
      </p:pic>
    </p:spTree>
    <p:extLst>
      <p:ext uri="{BB962C8B-B14F-4D97-AF65-F5344CB8AC3E}">
        <p14:creationId xmlns:p14="http://schemas.microsoft.com/office/powerpoint/2010/main" val="381570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Stepwise Evaluation of Linked List</a:t>
            </a:r>
            <a:endParaRPr lang="en-IN" dirty="0"/>
          </a:p>
        </p:txBody>
      </p:sp>
      <p:pic>
        <p:nvPicPr>
          <p:cNvPr id="5" name="Content Placeholder 4"/>
          <p:cNvPicPr>
            <a:picLocks noGrp="1" noChangeAspect="1"/>
          </p:cNvPicPr>
          <p:nvPr>
            <p:ph idx="1"/>
          </p:nvPr>
        </p:nvPicPr>
        <p:blipFill>
          <a:blip r:embed="rId2"/>
          <a:stretch>
            <a:fillRect/>
          </a:stretch>
        </p:blipFill>
        <p:spPr>
          <a:xfrm>
            <a:off x="1559617" y="2164201"/>
            <a:ext cx="8228327" cy="1073736"/>
          </a:xfrm>
          <a:prstGeom prst="rect">
            <a:avLst/>
          </a:prstGeom>
        </p:spPr>
      </p:pic>
      <p:sp>
        <p:nvSpPr>
          <p:cNvPr id="6" name="TextBox 5"/>
          <p:cNvSpPr txBox="1"/>
          <p:nvPr/>
        </p:nvSpPr>
        <p:spPr>
          <a:xfrm>
            <a:off x="669700" y="1416676"/>
            <a:ext cx="5383370" cy="646331"/>
          </a:xfrm>
          <a:prstGeom prst="rect">
            <a:avLst/>
          </a:prstGeom>
          <a:noFill/>
        </p:spPr>
        <p:txBody>
          <a:bodyPr wrap="square" rtlCol="0">
            <a:spAutoFit/>
          </a:bodyPr>
          <a:lstStyle/>
          <a:p>
            <a:r>
              <a:rPr lang="en-US" dirty="0" smtClean="0"/>
              <a:t>Repeat Step 2 Again by finding out the next maximum priority operator here ‘+’ has the maximum priority</a:t>
            </a:r>
            <a:endParaRPr lang="en-IN" dirty="0"/>
          </a:p>
        </p:txBody>
      </p:sp>
      <p:sp>
        <p:nvSpPr>
          <p:cNvPr id="9" name="TextBox 8"/>
          <p:cNvSpPr txBox="1"/>
          <p:nvPr/>
        </p:nvSpPr>
        <p:spPr>
          <a:xfrm>
            <a:off x="669700" y="3165010"/>
            <a:ext cx="5383370" cy="369332"/>
          </a:xfrm>
          <a:prstGeom prst="rect">
            <a:avLst/>
          </a:prstGeom>
          <a:noFill/>
        </p:spPr>
        <p:txBody>
          <a:bodyPr wrap="square" rtlCol="0">
            <a:spAutoFit/>
          </a:bodyPr>
          <a:lstStyle/>
          <a:p>
            <a:r>
              <a:rPr lang="en-US" dirty="0" smtClean="0"/>
              <a:t>Repeat Step 3 Again</a:t>
            </a:r>
            <a:endParaRPr lang="en-IN" dirty="0"/>
          </a:p>
        </p:txBody>
      </p:sp>
      <p:sp>
        <p:nvSpPr>
          <p:cNvPr id="11" name="TextBox 10"/>
          <p:cNvSpPr txBox="1"/>
          <p:nvPr/>
        </p:nvSpPr>
        <p:spPr>
          <a:xfrm>
            <a:off x="669700" y="4854635"/>
            <a:ext cx="4596686" cy="923330"/>
          </a:xfrm>
          <a:prstGeom prst="rect">
            <a:avLst/>
          </a:prstGeom>
          <a:noFill/>
        </p:spPr>
        <p:txBody>
          <a:bodyPr wrap="square" rtlCol="0">
            <a:spAutoFit/>
          </a:bodyPr>
          <a:lstStyle/>
          <a:p>
            <a:r>
              <a:rPr lang="en-US" dirty="0" smtClean="0"/>
              <a:t>Repeat the above procedures until and unless one node remains (head-&gt;next == NULL) and return the result when one node is remaining.</a:t>
            </a:r>
            <a:endParaRPr lang="en-IN" dirty="0"/>
          </a:p>
        </p:txBody>
      </p:sp>
      <p:pic>
        <p:nvPicPr>
          <p:cNvPr id="12" name="Picture 11"/>
          <p:cNvPicPr>
            <a:picLocks noChangeAspect="1"/>
          </p:cNvPicPr>
          <p:nvPr/>
        </p:nvPicPr>
        <p:blipFill>
          <a:blip r:embed="rId3"/>
          <a:stretch>
            <a:fillRect/>
          </a:stretch>
        </p:blipFill>
        <p:spPr>
          <a:xfrm>
            <a:off x="1757093" y="3711450"/>
            <a:ext cx="4742468" cy="644176"/>
          </a:xfrm>
          <a:prstGeom prst="rect">
            <a:avLst/>
          </a:prstGeom>
        </p:spPr>
      </p:pic>
      <p:pic>
        <p:nvPicPr>
          <p:cNvPr id="13" name="Picture 12"/>
          <p:cNvPicPr>
            <a:picLocks noChangeAspect="1"/>
          </p:cNvPicPr>
          <p:nvPr/>
        </p:nvPicPr>
        <p:blipFill>
          <a:blip r:embed="rId4"/>
          <a:stretch>
            <a:fillRect/>
          </a:stretch>
        </p:blipFill>
        <p:spPr>
          <a:xfrm>
            <a:off x="1899366" y="5885645"/>
            <a:ext cx="1325774" cy="705654"/>
          </a:xfrm>
          <a:prstGeom prst="rect">
            <a:avLst/>
          </a:prstGeom>
        </p:spPr>
      </p:pic>
    </p:spTree>
    <p:extLst>
      <p:ext uri="{BB962C8B-B14F-4D97-AF65-F5344CB8AC3E}">
        <p14:creationId xmlns:p14="http://schemas.microsoft.com/office/powerpoint/2010/main" val="214752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resolve if braces are there ?</a:t>
            </a:r>
            <a:endParaRPr lang="en-IN" dirty="0"/>
          </a:p>
        </p:txBody>
      </p:sp>
      <p:sp>
        <p:nvSpPr>
          <p:cNvPr id="3" name="Content Placeholder 2"/>
          <p:cNvSpPr>
            <a:spLocks noGrp="1"/>
          </p:cNvSpPr>
          <p:nvPr>
            <p:ph idx="1"/>
          </p:nvPr>
        </p:nvSpPr>
        <p:spPr>
          <a:xfrm>
            <a:off x="670775" y="1690688"/>
            <a:ext cx="10515600" cy="4351338"/>
          </a:xfrm>
        </p:spPr>
        <p:txBody>
          <a:bodyPr>
            <a:normAutofit/>
          </a:bodyPr>
          <a:lstStyle/>
          <a:p>
            <a:r>
              <a:rPr lang="en-US" sz="2000" dirty="0" smtClean="0"/>
              <a:t>We have a variable defined as </a:t>
            </a:r>
            <a:r>
              <a:rPr lang="en-US" sz="2000" dirty="0" err="1" smtClean="0"/>
              <a:t>blocklevel</a:t>
            </a:r>
            <a:endParaRPr lang="en-US" sz="2000" dirty="0" smtClean="0"/>
          </a:p>
          <a:p>
            <a:r>
              <a:rPr lang="en-US" sz="2000" dirty="0" smtClean="0"/>
              <a:t>on encountering ‘(‘, we increment the </a:t>
            </a:r>
            <a:r>
              <a:rPr lang="en-US" sz="2000" dirty="0" err="1" smtClean="0"/>
              <a:t>blocklevel</a:t>
            </a:r>
            <a:endParaRPr lang="en-US" sz="2000" dirty="0"/>
          </a:p>
          <a:p>
            <a:r>
              <a:rPr lang="en-US" sz="2000" dirty="0" smtClean="0"/>
              <a:t>on encountering ‘)’, we decrement the </a:t>
            </a:r>
            <a:r>
              <a:rPr lang="en-US" sz="2000" dirty="0" err="1" smtClean="0"/>
              <a:t>blocklevel</a:t>
            </a:r>
            <a:r>
              <a:rPr lang="en-US" sz="2000" dirty="0" smtClean="0"/>
              <a:t> </a:t>
            </a:r>
            <a:endParaRPr lang="en-US" sz="2000" dirty="0"/>
          </a:p>
          <a:p>
            <a:r>
              <a:rPr lang="en-US" sz="2000" dirty="0" smtClean="0"/>
              <a:t>we have designed a formula , it is applicable when </a:t>
            </a:r>
            <a:r>
              <a:rPr lang="en-US" sz="2000" dirty="0" err="1" smtClean="0"/>
              <a:t>blocklevel</a:t>
            </a:r>
            <a:r>
              <a:rPr lang="en-US" sz="2000" dirty="0" smtClean="0"/>
              <a:t> &gt; 0</a:t>
            </a:r>
            <a:br>
              <a:rPr lang="en-US" sz="2000" dirty="0" smtClean="0"/>
            </a:br>
            <a:r>
              <a:rPr lang="en-US" sz="2000" dirty="0" smtClean="0"/>
              <a:t>   </a:t>
            </a:r>
            <a:br>
              <a:rPr lang="en-US" sz="2000" dirty="0" smtClean="0"/>
            </a:br>
            <a:r>
              <a:rPr lang="en-US" sz="2000" dirty="0" smtClean="0"/>
              <a:t>if(</a:t>
            </a:r>
            <a:r>
              <a:rPr lang="en-US" sz="2000" dirty="0" err="1" smtClean="0"/>
              <a:t>blocklevel</a:t>
            </a:r>
            <a:r>
              <a:rPr lang="en-US" sz="2000" dirty="0" smtClean="0"/>
              <a:t> &gt; 0)</a:t>
            </a:r>
            <a:br>
              <a:rPr lang="en-US" sz="2000" dirty="0" smtClean="0"/>
            </a:br>
            <a:r>
              <a:rPr lang="en-US" sz="2000" dirty="0" smtClean="0"/>
              <a:t>  priority = 4*</a:t>
            </a:r>
            <a:r>
              <a:rPr lang="en-US" sz="2000" dirty="0" err="1" smtClean="0"/>
              <a:t>blocklevel+operator_priority</a:t>
            </a:r>
            <a:r>
              <a:rPr lang="en-US" sz="2000" dirty="0" smtClean="0"/>
              <a:t>;</a:t>
            </a:r>
            <a:br>
              <a:rPr lang="en-US" sz="2000" dirty="0" smtClean="0"/>
            </a:br>
            <a:r>
              <a:rPr lang="en-US" sz="2000" dirty="0" smtClean="0"/>
              <a:t/>
            </a:r>
            <a:br>
              <a:rPr lang="en-US" sz="2000" dirty="0" smtClean="0"/>
            </a:br>
            <a:r>
              <a:rPr lang="en-US" sz="2000" dirty="0" smtClean="0"/>
              <a:t>where, </a:t>
            </a:r>
            <a:r>
              <a:rPr lang="en-US" sz="2000" dirty="0" err="1" smtClean="0"/>
              <a:t>operator_priority</a:t>
            </a:r>
            <a:r>
              <a:rPr lang="en-US" sz="2000" dirty="0" smtClean="0"/>
              <a:t> is given as</a:t>
            </a:r>
            <a:r>
              <a:rPr lang="en-IN" sz="2000" dirty="0"/>
              <a:t/>
            </a:r>
            <a:br>
              <a:rPr lang="en-IN" sz="2000" dirty="0"/>
            </a:br>
            <a:r>
              <a:rPr lang="en-IN" sz="2000" dirty="0"/>
              <a:t/>
            </a:r>
            <a:br>
              <a:rPr lang="en-IN" sz="2000" dirty="0"/>
            </a:br>
            <a:r>
              <a:rPr lang="en-IN" sz="2000" dirty="0"/>
              <a:t>*      4</a:t>
            </a:r>
            <a:br>
              <a:rPr lang="en-IN" sz="2000" dirty="0"/>
            </a:br>
            <a:r>
              <a:rPr lang="en-IN" sz="2000" dirty="0"/>
              <a:t>/      3</a:t>
            </a:r>
            <a:br>
              <a:rPr lang="en-IN" sz="2000" dirty="0"/>
            </a:br>
            <a:r>
              <a:rPr lang="en-IN" sz="2000" dirty="0"/>
              <a:t>+      2</a:t>
            </a:r>
            <a:br>
              <a:rPr lang="en-IN" sz="2000" dirty="0"/>
            </a:br>
            <a:r>
              <a:rPr lang="en-IN" sz="2000" dirty="0"/>
              <a:t>-       1</a:t>
            </a:r>
          </a:p>
        </p:txBody>
      </p:sp>
    </p:spTree>
    <p:extLst>
      <p:ext uri="{BB962C8B-B14F-4D97-AF65-F5344CB8AC3E}">
        <p14:creationId xmlns:p14="http://schemas.microsoft.com/office/powerpoint/2010/main" val="334479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Formula for braces</a:t>
            </a:r>
            <a:endParaRPr lang="en-IN" dirty="0"/>
          </a:p>
        </p:txBody>
      </p:sp>
      <p:sp>
        <p:nvSpPr>
          <p:cNvPr id="3" name="Content Placeholder 2"/>
          <p:cNvSpPr>
            <a:spLocks noGrp="1"/>
          </p:cNvSpPr>
          <p:nvPr>
            <p:ph idx="1"/>
          </p:nvPr>
        </p:nvSpPr>
        <p:spPr>
          <a:xfrm>
            <a:off x="420710" y="1690688"/>
            <a:ext cx="10933090" cy="4351338"/>
          </a:xfrm>
        </p:spPr>
        <p:txBody>
          <a:bodyPr/>
          <a:lstStyle/>
          <a:p>
            <a:pPr marL="0" indent="0">
              <a:buNone/>
            </a:pPr>
            <a:r>
              <a:rPr lang="en-US" sz="1800" dirty="0"/>
              <a:t>if(</a:t>
            </a:r>
            <a:r>
              <a:rPr lang="en-US" sz="1800" dirty="0" err="1"/>
              <a:t>blocklevel</a:t>
            </a:r>
            <a:r>
              <a:rPr lang="en-US" sz="1800" dirty="0"/>
              <a:t> &gt; 0)</a:t>
            </a:r>
            <a:br>
              <a:rPr lang="en-US" sz="1800" dirty="0"/>
            </a:br>
            <a:r>
              <a:rPr lang="en-US" sz="1800" dirty="0"/>
              <a:t>  priority = </a:t>
            </a:r>
            <a:r>
              <a:rPr lang="en-US" sz="1800" dirty="0" smtClean="0"/>
              <a:t>4*</a:t>
            </a:r>
            <a:r>
              <a:rPr lang="en-US" sz="1800" dirty="0" err="1" smtClean="0"/>
              <a:t>blocklevel+operator_priority</a:t>
            </a:r>
            <a:r>
              <a:rPr lang="en-US" sz="1800" dirty="0" smtClean="0"/>
              <a:t>;</a:t>
            </a:r>
            <a:br>
              <a:rPr lang="en-US" sz="1800" dirty="0" smtClean="0"/>
            </a:br>
            <a:r>
              <a:rPr lang="en-US" sz="1800" dirty="0" smtClean="0"/>
              <a:t/>
            </a:r>
            <a:br>
              <a:rPr lang="en-US" sz="1800" dirty="0" smtClean="0"/>
            </a:br>
            <a:r>
              <a:rPr lang="en-US" sz="1800" dirty="0" smtClean="0"/>
              <a:t>4 is added here for expression which are not inside braces and priority for +,-,/* ranges from 1 to 4,  example:-  a + b *c</a:t>
            </a:r>
          </a:p>
          <a:p>
            <a:pPr marL="0" indent="0">
              <a:buNone/>
            </a:pPr>
            <a:r>
              <a:rPr lang="en-US" sz="1800" dirty="0" err="1" smtClean="0"/>
              <a:t>Blocklevel</a:t>
            </a:r>
            <a:r>
              <a:rPr lang="en-US" sz="1800" dirty="0" smtClean="0"/>
              <a:t> determines how many braces inside the expression is, </a:t>
            </a:r>
            <a:br>
              <a:rPr lang="en-US" sz="1800" dirty="0" smtClean="0"/>
            </a:br>
            <a:r>
              <a:rPr lang="en-US" sz="1800" dirty="0" smtClean="0"/>
              <a:t>example:- (((</a:t>
            </a:r>
            <a:r>
              <a:rPr lang="en-US" sz="1800" dirty="0" err="1" smtClean="0"/>
              <a:t>a+b</a:t>
            </a:r>
            <a:r>
              <a:rPr lang="en-US" sz="1800" dirty="0" smtClean="0"/>
              <a:t>))) </a:t>
            </a:r>
            <a:br>
              <a:rPr lang="en-US" sz="1800" dirty="0" smtClean="0"/>
            </a:br>
            <a:r>
              <a:rPr lang="en-US" sz="1800" dirty="0" err="1" smtClean="0"/>
              <a:t>blocklevel</a:t>
            </a:r>
            <a:r>
              <a:rPr lang="en-US" sz="1800" dirty="0" smtClean="0"/>
              <a:t> is 3 here </a:t>
            </a:r>
          </a:p>
          <a:p>
            <a:pPr marL="0" indent="0">
              <a:buNone/>
            </a:pPr>
            <a:r>
              <a:rPr lang="en-US" sz="1800" dirty="0" smtClean="0"/>
              <a:t>4*</a:t>
            </a:r>
            <a:r>
              <a:rPr lang="en-US" sz="1800" dirty="0" err="1" smtClean="0"/>
              <a:t>Blocklevel</a:t>
            </a:r>
            <a:r>
              <a:rPr lang="en-US" sz="1800" dirty="0" smtClean="0"/>
              <a:t> + </a:t>
            </a:r>
            <a:r>
              <a:rPr lang="en-US" sz="1800" dirty="0" err="1" smtClean="0"/>
              <a:t>operator_priority</a:t>
            </a:r>
            <a:r>
              <a:rPr lang="en-US" sz="1800" dirty="0" smtClean="0"/>
              <a:t> tells what should be priority </a:t>
            </a:r>
            <a:br>
              <a:rPr lang="en-US" sz="1800" dirty="0" smtClean="0"/>
            </a:br>
            <a:r>
              <a:rPr lang="en-US" sz="1800" dirty="0" smtClean="0"/>
              <a:t>Below example shows how priority values from 1 to 12 is allocated as given for expression ‘</a:t>
            </a:r>
            <a:r>
              <a:rPr lang="en-US" sz="1800" dirty="0" err="1" smtClean="0"/>
              <a:t>a+b</a:t>
            </a:r>
            <a:r>
              <a:rPr lang="en-US" sz="1800" dirty="0" smtClean="0"/>
              <a:t>*c+(c-d)-((c-d))’</a:t>
            </a:r>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1735656" y="5034826"/>
            <a:ext cx="4703780" cy="1733021"/>
          </a:xfrm>
          <a:prstGeom prst="rect">
            <a:avLst/>
          </a:prstGeom>
        </p:spPr>
      </p:pic>
    </p:spTree>
    <p:extLst>
      <p:ext uri="{BB962C8B-B14F-4D97-AF65-F5344CB8AC3E}">
        <p14:creationId xmlns:p14="http://schemas.microsoft.com/office/powerpoint/2010/main" val="4117914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1177</Words>
  <Application>Microsoft Office PowerPoint</Application>
  <PresentationFormat>Widescreen</PresentationFormat>
  <Paragraphs>343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Expression evaluation using Priority Linked list</vt:lpstr>
      <vt:lpstr>What is Expression Resolver?</vt:lpstr>
      <vt:lpstr>Why expression resolver ?</vt:lpstr>
      <vt:lpstr>Node structure</vt:lpstr>
      <vt:lpstr>Structure of the algorithm</vt:lpstr>
      <vt:lpstr>Stepwise Evaluation of Linked List</vt:lpstr>
      <vt:lpstr>Stepwise Evaluation of Linked List</vt:lpstr>
      <vt:lpstr>How to resolve if braces are there ?</vt:lpstr>
      <vt:lpstr>Inside the Formula for braces</vt:lpstr>
      <vt:lpstr>Reduction procedure(reduce)</vt:lpstr>
      <vt:lpstr>Stepwise Evaluation of Double Linked List with braces</vt:lpstr>
      <vt:lpstr>Stepwise Evaluation of Double Linked List with braces</vt:lpstr>
      <vt:lpstr>Stepwise Evaluation of Double Linked List with braces</vt:lpstr>
      <vt:lpstr>Assembly generation using expression resolver</vt:lpstr>
      <vt:lpstr>Assembly generation using expression resolver</vt:lpstr>
      <vt:lpstr>  Code overview</vt:lpstr>
      <vt:lpstr>Code overview</vt:lpstr>
      <vt:lpstr>Code overview</vt:lpstr>
      <vt:lpstr>Code overview</vt:lpstr>
      <vt:lpstr>Code overview</vt:lpstr>
      <vt:lpstr>Code overview</vt:lpstr>
      <vt:lpstr>Code overview</vt:lpstr>
      <vt:lpstr>Code overview</vt:lpstr>
      <vt:lpstr>Code overview</vt:lpstr>
      <vt:lpstr>Code overview</vt:lpstr>
      <vt:lpstr>Code overview</vt:lpstr>
      <vt:lpstr>Debugging reference for developers!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 evaluation using Priority Linked list</dc:title>
  <dc:creator>Daipayan Bhowal Uttam Ranjan Bhowal</dc:creator>
  <cp:lastModifiedBy>Daipayan Bhowal Uttam Ranjan Bhowal</cp:lastModifiedBy>
  <cp:revision>152</cp:revision>
  <dcterms:created xsi:type="dcterms:W3CDTF">2022-06-18T06:44:43Z</dcterms:created>
  <dcterms:modified xsi:type="dcterms:W3CDTF">2023-01-12T17:16:00Z</dcterms:modified>
</cp:coreProperties>
</file>