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1"/>
  </p:notesMasterIdLst>
  <p:sldIdLst>
    <p:sldId id="286" r:id="rId2"/>
    <p:sldId id="257" r:id="rId3"/>
    <p:sldId id="259" r:id="rId4"/>
    <p:sldId id="285" r:id="rId5"/>
    <p:sldId id="258" r:id="rId6"/>
    <p:sldId id="287" r:id="rId7"/>
    <p:sldId id="261" r:id="rId8"/>
    <p:sldId id="288" r:id="rId9"/>
    <p:sldId id="263" r:id="rId10"/>
    <p:sldId id="289" r:id="rId11"/>
    <p:sldId id="317" r:id="rId12"/>
    <p:sldId id="290" r:id="rId13"/>
    <p:sldId id="264"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Lst>
  <p:sldSz cx="9144000" cy="5143500" type="screen16x9"/>
  <p:notesSz cx="6858000" cy="9144000"/>
  <p:embeddedFontLst>
    <p:embeddedFont>
      <p:font typeface="Cambria Math" panose="02040503050406030204" pitchFamily="18" charset="0"/>
      <p:regular r:id="rId42"/>
    </p:embeddedFont>
    <p:embeddedFont>
      <p:font typeface="Montserrat" panose="020B0604020202020204" charset="0"/>
      <p:regular r:id="rId43"/>
      <p:bold r:id="rId44"/>
      <p:italic r:id="rId45"/>
      <p:boldItalic r:id="rId46"/>
    </p:embeddedFont>
    <p:embeddedFont>
      <p:font typeface="Karla"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5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78434E-6063-4D0F-BE41-96421684D9B2}">
  <a:tblStyle styleId="{CF78434E-6063-4D0F-BE41-96421684D9B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76781" autoAdjust="0"/>
  </p:normalViewPr>
  <p:slideViewPr>
    <p:cSldViewPr snapToGrid="0">
      <p:cViewPr varScale="1">
        <p:scale>
          <a:sx n="89" d="100"/>
          <a:sy n="89" d="100"/>
        </p:scale>
        <p:origin x="11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tc.vn/bitcoin-se-tang-gia-1000-lan-len-4-trieu-usd-d466340.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8860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5087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333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1982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313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6977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592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Hình</a:t>
            </a:r>
            <a:r>
              <a:rPr lang="en-US" dirty="0" smtClean="0"/>
              <a:t> </a:t>
            </a:r>
            <a:r>
              <a:rPr lang="en-US" dirty="0" err="1" smtClean="0"/>
              <a:t>thành</a:t>
            </a:r>
            <a:r>
              <a:rPr lang="en-US" dirty="0" smtClean="0"/>
              <a:t> </a:t>
            </a:r>
            <a:r>
              <a:rPr lang="en-US" dirty="0" err="1" smtClean="0"/>
              <a:t>từ</a:t>
            </a:r>
            <a:r>
              <a:rPr lang="en-US" dirty="0" smtClean="0"/>
              <a:t> </a:t>
            </a:r>
            <a:r>
              <a:rPr lang="en-US" dirty="0" err="1" smtClean="0"/>
              <a:t>năm</a:t>
            </a:r>
            <a:r>
              <a:rPr lang="en-US" dirty="0" smtClean="0"/>
              <a:t> 2008, </a:t>
            </a:r>
            <a:r>
              <a:rPr lang="vi-VN" sz="1100" b="0" i="0" u="none" strike="noStrike" cap="none" dirty="0" smtClean="0">
                <a:solidFill>
                  <a:srgbClr val="000000"/>
                </a:solidFill>
                <a:effectLst/>
                <a:latin typeface="Arial"/>
                <a:ea typeface="Arial"/>
                <a:cs typeface="Arial"/>
                <a:sym typeface="Arial"/>
              </a:rPr>
              <a:t>Theo CoinMarketCap, trong 24 giờ qua, giá </a:t>
            </a:r>
            <a:r>
              <a:rPr lang="vi-VN" sz="1100" b="0" i="0" u="none" strike="noStrike" cap="none" dirty="0" smtClean="0">
                <a:solidFill>
                  <a:srgbClr val="000000"/>
                </a:solidFill>
                <a:effectLst/>
                <a:latin typeface="Arial"/>
                <a:ea typeface="Arial"/>
                <a:cs typeface="Arial"/>
                <a:sym typeface="Arial"/>
                <a:hlinkClick r:id="rId3"/>
              </a:rPr>
              <a:t>Bitcoin</a:t>
            </a:r>
            <a:r>
              <a:rPr lang="vi-VN"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giảm</a:t>
            </a:r>
            <a:r>
              <a:rPr lang="en-US" sz="1100" b="0" i="0" u="none" strike="noStrike" cap="none" baseline="0" dirty="0" smtClean="0">
                <a:solidFill>
                  <a:srgbClr val="000000"/>
                </a:solidFill>
                <a:effectLst/>
                <a:latin typeface="Arial"/>
                <a:ea typeface="Arial"/>
                <a:cs typeface="Arial"/>
                <a:sym typeface="Arial"/>
              </a:rPr>
              <a:t> 1.3%</a:t>
            </a:r>
            <a:r>
              <a:rPr lang="vi-VN" sz="1100" b="0" i="0" u="none" strike="noStrike" cap="none" dirty="0" smtClean="0">
                <a:solidFill>
                  <a:srgbClr val="000000"/>
                </a:solidFill>
                <a:effectLst/>
                <a:latin typeface="Arial"/>
                <a:ea typeface="Arial"/>
                <a:cs typeface="Arial"/>
                <a:sym typeface="Arial"/>
              </a:rPr>
              <a:t>. Vốn hóa thị trường hiện đạt </a:t>
            </a:r>
            <a:r>
              <a:rPr lang="en-US" sz="1100" b="0" i="0" u="none" strike="noStrike" cap="none" dirty="0" smtClean="0">
                <a:solidFill>
                  <a:srgbClr val="000000"/>
                </a:solidFill>
                <a:effectLst/>
                <a:latin typeface="Arial"/>
                <a:ea typeface="Arial"/>
                <a:cs typeface="Arial"/>
                <a:sym typeface="Arial"/>
              </a:rPr>
              <a:t>140</a:t>
            </a:r>
            <a:r>
              <a:rPr lang="vi-VN" sz="1100" b="0" i="0" u="none" strike="noStrike" cap="none" dirty="0" smtClean="0">
                <a:solidFill>
                  <a:srgbClr val="000000"/>
                </a:solidFill>
                <a:effectLst/>
                <a:latin typeface="Arial"/>
                <a:ea typeface="Arial"/>
                <a:cs typeface="Arial"/>
                <a:sym typeface="Arial"/>
              </a:rPr>
              <a:t> tỷ USD, giá trị giao dịch đạt 2</a:t>
            </a:r>
            <a:r>
              <a:rPr lang="en-US" sz="1100" b="0" i="0" u="none" strike="noStrike" cap="none" dirty="0" smtClean="0">
                <a:solidFill>
                  <a:srgbClr val="000000"/>
                </a:solidFill>
                <a:effectLst/>
                <a:latin typeface="Arial"/>
                <a:ea typeface="Arial"/>
                <a:cs typeface="Arial"/>
                <a:sym typeface="Arial"/>
              </a:rPr>
              <a:t>3</a:t>
            </a:r>
            <a:r>
              <a:rPr lang="vi-VN" sz="1100" b="0"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5</a:t>
            </a:r>
            <a:r>
              <a:rPr lang="vi-VN" sz="1100" b="0" i="0" u="none" strike="noStrike" cap="none" dirty="0" smtClean="0">
                <a:solidFill>
                  <a:srgbClr val="000000"/>
                </a:solidFill>
                <a:effectLst/>
                <a:latin typeface="Arial"/>
                <a:ea typeface="Arial"/>
                <a:cs typeface="Arial"/>
                <a:sym typeface="Arial"/>
              </a:rPr>
              <a:t> tỷ USD.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38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t>Mỗi người dùng Bitcoin có thể sử dụng bất kỳ ví nào để quản lý khóa và tín dụng riêng tư và giao dịch với người dùng khác bằng cách tạo giao dịch.</a:t>
            </a:r>
            <a:r>
              <a:rPr lang="en-US" dirty="0" smtClean="0"/>
              <a:t> </a:t>
            </a:r>
            <a:r>
              <a:rPr lang="vi-VN" dirty="0" smtClean="0"/>
              <a:t>Mỗi giao dịch có thể chứa một số đầu vào được chọn từ nhóm UTXO và đầu ra cho người nhận.</a:t>
            </a:r>
            <a:endParaRPr lang="en-US" dirty="0" smtClean="0"/>
          </a:p>
          <a:p>
            <a:pPr marL="0" lvl="0" indent="0" algn="l" rtl="0">
              <a:spcBef>
                <a:spcPts val="0"/>
              </a:spcBef>
              <a:spcAft>
                <a:spcPts val="0"/>
              </a:spcAft>
              <a:buNone/>
            </a:pPr>
            <a:r>
              <a:rPr lang="en-US" dirty="0" smtClean="0"/>
              <a:t>Vi</a:t>
            </a:r>
            <a:r>
              <a:rPr lang="vi-VN" dirty="0" smtClean="0"/>
              <a:t>ệc chọn các đầu</a:t>
            </a:r>
            <a:r>
              <a:rPr lang="en-US" baseline="0" dirty="0" smtClean="0"/>
              <a:t> </a:t>
            </a:r>
            <a:r>
              <a:rPr lang="en-US" baseline="0" dirty="0" err="1" smtClean="0"/>
              <a:t>vào</a:t>
            </a:r>
            <a:r>
              <a:rPr lang="vi-VN" dirty="0" smtClean="0"/>
              <a:t> trong tập UTXO(UTXO pool) cho các đầu ra(inputs) không tốt, kích thước tập UTXO(UTXO pool size) sẽ càng ngày càng lớn</a:t>
            </a:r>
            <a:br>
              <a:rPr lang="vi-VN" dirty="0" smtClean="0"/>
            </a:b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08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8610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9"/>
          <p:cNvSpPr txBox="1">
            <a:spLocks noGrp="1"/>
          </p:cNvSpPr>
          <p:nvPr>
            <p:ph type="body" idx="1"/>
          </p:nvPr>
        </p:nvSpPr>
        <p:spPr>
          <a:xfrm>
            <a:off x="841000" y="1600975"/>
            <a:ext cx="2094900" cy="2410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3" name="Google Shape;53;p9"/>
          <p:cNvSpPr txBox="1">
            <a:spLocks noGrp="1"/>
          </p:cNvSpPr>
          <p:nvPr>
            <p:ph type="body" idx="2"/>
          </p:nvPr>
        </p:nvSpPr>
        <p:spPr>
          <a:xfrm>
            <a:off x="3043281" y="1600975"/>
            <a:ext cx="2094900" cy="2410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4" name="Google Shape;54;p9"/>
          <p:cNvSpPr txBox="1">
            <a:spLocks noGrp="1"/>
          </p:cNvSpPr>
          <p:nvPr>
            <p:ph type="body" idx="3"/>
          </p:nvPr>
        </p:nvSpPr>
        <p:spPr>
          <a:xfrm>
            <a:off x="5245562" y="1600975"/>
            <a:ext cx="2094900" cy="2410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8BC34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marL="914400" lvl="1"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marL="1371600" lvl="2"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marL="1828800" lvl="3"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marL="2286000" lvl="4"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marL="2743200" lvl="5"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marL="3200400" lvl="6"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marL="3657600" lvl="7"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marL="4114800" lvl="8"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rgbClr val="FFFFFF"/>
                </a:solidFill>
                <a:latin typeface="Montserrat"/>
                <a:ea typeface="Montserrat"/>
                <a:cs typeface="Montserrat"/>
                <a:sym typeface="Montserrat"/>
              </a:defRPr>
            </a:lvl1pPr>
            <a:lvl2pPr lvl="1" algn="r">
              <a:buNone/>
              <a:defRPr sz="1300" b="1">
                <a:solidFill>
                  <a:srgbClr val="FFFFFF"/>
                </a:solidFill>
                <a:latin typeface="Montserrat"/>
                <a:ea typeface="Montserrat"/>
                <a:cs typeface="Montserrat"/>
                <a:sym typeface="Montserrat"/>
              </a:defRPr>
            </a:lvl2pPr>
            <a:lvl3pPr lvl="2" algn="r">
              <a:buNone/>
              <a:defRPr sz="1300" b="1">
                <a:solidFill>
                  <a:srgbClr val="FFFFFF"/>
                </a:solidFill>
                <a:latin typeface="Montserrat"/>
                <a:ea typeface="Montserrat"/>
                <a:cs typeface="Montserrat"/>
                <a:sym typeface="Montserrat"/>
              </a:defRPr>
            </a:lvl3pPr>
            <a:lvl4pPr lvl="3" algn="r">
              <a:buNone/>
              <a:defRPr sz="1300" b="1">
                <a:solidFill>
                  <a:srgbClr val="FFFFFF"/>
                </a:solidFill>
                <a:latin typeface="Montserrat"/>
                <a:ea typeface="Montserrat"/>
                <a:cs typeface="Montserrat"/>
                <a:sym typeface="Montserrat"/>
              </a:defRPr>
            </a:lvl4pPr>
            <a:lvl5pPr lvl="4" algn="r">
              <a:buNone/>
              <a:defRPr sz="1300" b="1">
                <a:solidFill>
                  <a:srgbClr val="FFFFFF"/>
                </a:solidFill>
                <a:latin typeface="Montserrat"/>
                <a:ea typeface="Montserrat"/>
                <a:cs typeface="Montserrat"/>
                <a:sym typeface="Montserrat"/>
              </a:defRPr>
            </a:lvl5pPr>
            <a:lvl6pPr lvl="5" algn="r">
              <a:buNone/>
              <a:defRPr sz="1300" b="1">
                <a:solidFill>
                  <a:srgbClr val="FFFFFF"/>
                </a:solidFill>
                <a:latin typeface="Montserrat"/>
                <a:ea typeface="Montserrat"/>
                <a:cs typeface="Montserrat"/>
                <a:sym typeface="Montserrat"/>
              </a:defRPr>
            </a:lvl6pPr>
            <a:lvl7pPr lvl="6" algn="r">
              <a:buNone/>
              <a:defRPr sz="1300" b="1">
                <a:solidFill>
                  <a:srgbClr val="FFFFFF"/>
                </a:solidFill>
                <a:latin typeface="Montserrat"/>
                <a:ea typeface="Montserrat"/>
                <a:cs typeface="Montserrat"/>
                <a:sym typeface="Montserrat"/>
              </a:defRPr>
            </a:lvl7pPr>
            <a:lvl8pPr lvl="7" algn="r">
              <a:buNone/>
              <a:defRPr sz="1300" b="1">
                <a:solidFill>
                  <a:srgbClr val="FFFFFF"/>
                </a:solidFill>
                <a:latin typeface="Montserrat"/>
                <a:ea typeface="Montserrat"/>
                <a:cs typeface="Montserrat"/>
                <a:sym typeface="Montserrat"/>
              </a:defRPr>
            </a:lvl8pPr>
            <a:lvl9pPr lvl="8" algn="r">
              <a:buNone/>
              <a:defRPr sz="1300" b="1">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pic>
        <p:nvPicPr>
          <p:cNvPr id="3" name="Picture 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65574" y="70056"/>
            <a:ext cx="560439" cy="497757"/>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8" r:id="rId5"/>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coinmarketcap.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6" name="TextBox 5"/>
          <p:cNvSpPr txBox="1"/>
          <p:nvPr/>
        </p:nvSpPr>
        <p:spPr>
          <a:xfrm>
            <a:off x="949894" y="869648"/>
            <a:ext cx="5812810" cy="584775"/>
          </a:xfrm>
          <a:prstGeom prst="rect">
            <a:avLst/>
          </a:prstGeom>
          <a:noFill/>
        </p:spPr>
        <p:txBody>
          <a:bodyPr wrap="none" rtlCol="0">
            <a:spAutoFit/>
          </a:bodyPr>
          <a:lstStyle/>
          <a:p>
            <a:r>
              <a:rPr lang="en-US" sz="3200" b="1" dirty="0">
                <a:latin typeface="+mn-lt"/>
              </a:rPr>
              <a:t>MATHEMATICAL MODELING</a:t>
            </a:r>
          </a:p>
        </p:txBody>
      </p:sp>
      <p:sp>
        <p:nvSpPr>
          <p:cNvPr id="7" name="Rectangle 6"/>
          <p:cNvSpPr/>
          <p:nvPr/>
        </p:nvSpPr>
        <p:spPr>
          <a:xfrm>
            <a:off x="378424" y="1547708"/>
            <a:ext cx="6955750" cy="954107"/>
          </a:xfrm>
          <a:prstGeom prst="rect">
            <a:avLst/>
          </a:prstGeom>
        </p:spPr>
        <p:txBody>
          <a:bodyPr wrap="none">
            <a:spAutoFit/>
          </a:bodyPr>
          <a:lstStyle/>
          <a:p>
            <a:pPr algn="ctr"/>
            <a:r>
              <a:rPr lang="en-US" sz="2800" b="1" dirty="0" smtClean="0">
                <a:latin typeface="+mj-lt"/>
              </a:rPr>
              <a:t>Report Assignment </a:t>
            </a:r>
          </a:p>
          <a:p>
            <a:pPr algn="ctr"/>
            <a:r>
              <a:rPr lang="en-US" sz="2800" b="1" dirty="0" smtClean="0">
                <a:latin typeface="+mj-lt"/>
              </a:rPr>
              <a:t>Mathematical </a:t>
            </a:r>
            <a:r>
              <a:rPr lang="en-US" sz="2800" b="1" dirty="0">
                <a:latin typeface="+mj-lt"/>
              </a:rPr>
              <a:t>model for UTXO selection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3708" y="2595100"/>
            <a:ext cx="3080569" cy="2548401"/>
          </a:xfrm>
          <a:prstGeom prst="rect">
            <a:avLst/>
          </a:prstGeom>
        </p:spPr>
      </p:pic>
      <p:grpSp>
        <p:nvGrpSpPr>
          <p:cNvPr id="9" name="Google Shape;167;p22"/>
          <p:cNvGrpSpPr/>
          <p:nvPr/>
        </p:nvGrpSpPr>
        <p:grpSpPr>
          <a:xfrm>
            <a:off x="295832" y="173078"/>
            <a:ext cx="443239" cy="443239"/>
            <a:chOff x="5941025" y="3634400"/>
            <a:chExt cx="467650" cy="467650"/>
          </a:xfrm>
        </p:grpSpPr>
        <p:sp>
          <p:nvSpPr>
            <p:cNvPr id="10" name="Google Shape;168;p22"/>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9;p22"/>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0;p22"/>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1;p22"/>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2;p22"/>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p22"/>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56550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2.  </a:t>
            </a:r>
            <a:r>
              <a:rPr lang="en-US" sz="2400" b="1" dirty="0" err="1" smtClean="0"/>
              <a:t>Xây</a:t>
            </a:r>
            <a:r>
              <a:rPr lang="en-US" sz="2400" b="1" dirty="0" smtClean="0"/>
              <a:t> </a:t>
            </a:r>
            <a:r>
              <a:rPr lang="en-US" sz="2400" b="1" dirty="0" err="1" smtClean="0"/>
              <a:t>dựng</a:t>
            </a:r>
            <a:r>
              <a:rPr lang="en-US" sz="2400" b="1" dirty="0" smtClean="0"/>
              <a:t> </a:t>
            </a:r>
            <a:r>
              <a:rPr lang="en-US" sz="2400" b="1" dirty="0" err="1" smtClean="0"/>
              <a:t>vấn</a:t>
            </a:r>
            <a:r>
              <a:rPr lang="en-US" sz="2400" b="1" dirty="0" smtClean="0"/>
              <a:t> </a:t>
            </a:r>
            <a:r>
              <a:rPr lang="en-US" sz="2400" b="1" dirty="0" err="1" smtClean="0"/>
              <a:t>đề</a:t>
            </a:r>
            <a:endParaRPr lang="en-US" sz="2400" b="1" dirty="0"/>
          </a:p>
        </p:txBody>
      </p:sp>
      <p:sp>
        <p:nvSpPr>
          <p:cNvPr id="4" name="Rectangle 3"/>
          <p:cNvSpPr/>
          <p:nvPr/>
        </p:nvSpPr>
        <p:spPr>
          <a:xfrm>
            <a:off x="280219" y="743414"/>
            <a:ext cx="6776189" cy="707886"/>
          </a:xfrm>
          <a:prstGeom prst="rect">
            <a:avLst/>
          </a:prstGeom>
        </p:spPr>
        <p:txBody>
          <a:bodyPr wrap="square">
            <a:spAutoFit/>
          </a:bodyPr>
          <a:lstStyle/>
          <a:p>
            <a:pPr marL="342900" indent="-342900" algn="just">
              <a:buFont typeface="Arial" panose="020B0604020202020204" pitchFamily="34" charset="0"/>
              <a:buChar char="•"/>
            </a:pPr>
            <a:r>
              <a:rPr lang="vi-VN" sz="2000" dirty="0"/>
              <a:t>Trường hợp tốt nhất là tồn tại trong UTXOs những ví chính xác với số tiền cần </a:t>
            </a:r>
            <a:r>
              <a:rPr lang="vi-VN" sz="2000" dirty="0" smtClean="0"/>
              <a:t>gửi</a:t>
            </a:r>
            <a:r>
              <a:rPr lang="en-US" sz="2000" dirty="0" smtClean="0"/>
              <a:t>.</a:t>
            </a:r>
            <a:endParaRPr lang="en-US" sz="2000" dirty="0"/>
          </a:p>
        </p:txBody>
      </p:sp>
      <p:sp>
        <p:nvSpPr>
          <p:cNvPr id="5" name="Rectangle 4"/>
          <p:cNvSpPr/>
          <p:nvPr/>
        </p:nvSpPr>
        <p:spPr>
          <a:xfrm>
            <a:off x="280220" y="1563443"/>
            <a:ext cx="6638166" cy="1938992"/>
          </a:xfrm>
          <a:prstGeom prst="rect">
            <a:avLst/>
          </a:prstGeom>
        </p:spPr>
        <p:txBody>
          <a:bodyPr wrap="square">
            <a:spAutoFit/>
          </a:bodyPr>
          <a:lstStyle/>
          <a:p>
            <a:pPr marL="342900" indent="-342900" algn="just">
              <a:buFont typeface="Arial" panose="020B0604020202020204" pitchFamily="34" charset="0"/>
              <a:buChar char="•"/>
            </a:pPr>
            <a:r>
              <a:rPr lang="en-US" sz="2000" dirty="0" err="1"/>
              <a:t>Việc</a:t>
            </a:r>
            <a:r>
              <a:rPr lang="en-US" sz="2000" dirty="0"/>
              <a:t> </a:t>
            </a:r>
            <a:r>
              <a:rPr lang="en-US" sz="2000" dirty="0" err="1"/>
              <a:t>lựa</a:t>
            </a:r>
            <a:r>
              <a:rPr lang="en-US" sz="2000" dirty="0"/>
              <a:t> </a:t>
            </a:r>
            <a:r>
              <a:rPr lang="en-US" sz="2000" dirty="0" err="1"/>
              <a:t>chọn</a:t>
            </a:r>
            <a:r>
              <a:rPr lang="en-US" sz="2000" dirty="0"/>
              <a:t> UTXOs </a:t>
            </a:r>
            <a:r>
              <a:rPr lang="en-US" sz="2000" dirty="0" err="1"/>
              <a:t>cần</a:t>
            </a:r>
            <a:r>
              <a:rPr lang="en-US" sz="2000" dirty="0"/>
              <a:t> </a:t>
            </a:r>
            <a:r>
              <a:rPr lang="en-US" sz="2000" dirty="0" err="1"/>
              <a:t>thoả</a:t>
            </a:r>
            <a:r>
              <a:rPr lang="en-US" sz="2000" dirty="0"/>
              <a:t> </a:t>
            </a:r>
            <a:r>
              <a:rPr lang="en-US" sz="2000" dirty="0" err="1"/>
              <a:t>mãn</a:t>
            </a:r>
            <a:r>
              <a:rPr lang="en-US" sz="2000" dirty="0"/>
              <a:t> 2 </a:t>
            </a:r>
            <a:r>
              <a:rPr lang="en-US" sz="2000" dirty="0" err="1"/>
              <a:t>tiêu</a:t>
            </a:r>
            <a:r>
              <a:rPr lang="en-US" sz="2000" dirty="0"/>
              <a:t> </a:t>
            </a:r>
            <a:r>
              <a:rPr lang="en-US" sz="2000" dirty="0" err="1"/>
              <a:t>chí</a:t>
            </a:r>
            <a:r>
              <a:rPr lang="en-US" sz="2000" dirty="0" smtClean="0"/>
              <a:t>:</a:t>
            </a:r>
          </a:p>
          <a:p>
            <a:pPr algn="just"/>
            <a:endParaRPr lang="en-US" sz="2000" dirty="0" smtClean="0"/>
          </a:p>
          <a:p>
            <a:pPr marL="342900" indent="-342900" algn="just">
              <a:buFont typeface="Wingdings" panose="05000000000000000000" pitchFamily="2" charset="2"/>
              <a:buChar char="ü"/>
            </a:pPr>
            <a:r>
              <a:rPr lang="vi-VN" sz="2000" dirty="0"/>
              <a:t>Giảm thiểu kích thước giao dịch dẫn đến giảm phí giao </a:t>
            </a:r>
            <a:r>
              <a:rPr lang="vi-VN" sz="2000" dirty="0" smtClean="0"/>
              <a:t>dịch</a:t>
            </a:r>
            <a:r>
              <a:rPr lang="en-US" sz="2000" dirty="0" smtClean="0"/>
              <a:t>.</a:t>
            </a:r>
            <a:r>
              <a:rPr lang="vi-VN" sz="2000" dirty="0" smtClean="0"/>
              <a:t> </a:t>
            </a:r>
            <a:endParaRPr lang="en-US" sz="2000" dirty="0" smtClean="0"/>
          </a:p>
          <a:p>
            <a:pPr algn="just"/>
            <a:endParaRPr lang="en-US" sz="2000" dirty="0" smtClean="0"/>
          </a:p>
          <a:p>
            <a:pPr marL="342900" indent="-342900" algn="just">
              <a:buFont typeface="Wingdings" panose="05000000000000000000" pitchFamily="2" charset="2"/>
              <a:buChar char="ü"/>
            </a:pPr>
            <a:r>
              <a:rPr lang="vi-VN" sz="2000" dirty="0" smtClean="0"/>
              <a:t>“</a:t>
            </a:r>
            <a:r>
              <a:rPr lang="vi-VN" sz="2000" dirty="0"/>
              <a:t>UTXOs pool” nhỏ </a:t>
            </a:r>
            <a:r>
              <a:rPr lang="vi-VN" sz="2000" dirty="0" smtClean="0"/>
              <a:t>lại</a:t>
            </a:r>
            <a:r>
              <a:rPr lang="en-US" sz="2000" dirty="0" smtClean="0"/>
              <a:t>.</a:t>
            </a:r>
            <a:endParaRPr lang="en-US" sz="2000" dirty="0"/>
          </a:p>
        </p:txBody>
      </p:sp>
    </p:spTree>
    <p:extLst>
      <p:ext uri="{BB962C8B-B14F-4D97-AF65-F5344CB8AC3E}">
        <p14:creationId xmlns:p14="http://schemas.microsoft.com/office/powerpoint/2010/main" val="3076843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2.  </a:t>
            </a:r>
            <a:r>
              <a:rPr lang="en-US" sz="2400" b="1" dirty="0" err="1" smtClean="0"/>
              <a:t>Xây</a:t>
            </a:r>
            <a:r>
              <a:rPr lang="en-US" sz="2400" b="1" dirty="0" smtClean="0"/>
              <a:t> </a:t>
            </a:r>
            <a:r>
              <a:rPr lang="en-US" sz="2400" b="1" dirty="0" err="1" smtClean="0"/>
              <a:t>dựng</a:t>
            </a:r>
            <a:r>
              <a:rPr lang="en-US" sz="2400" b="1" dirty="0" smtClean="0"/>
              <a:t> </a:t>
            </a:r>
            <a:r>
              <a:rPr lang="en-US" sz="2400" b="1" dirty="0" err="1" smtClean="0"/>
              <a:t>vấn</a:t>
            </a:r>
            <a:r>
              <a:rPr lang="en-US" sz="2400" b="1" dirty="0" smtClean="0"/>
              <a:t> </a:t>
            </a:r>
            <a:r>
              <a:rPr lang="en-US" sz="2400" b="1" dirty="0" err="1" smtClean="0"/>
              <a:t>đề</a:t>
            </a:r>
            <a:endParaRPr lang="en-US" sz="2400" b="1" dirty="0"/>
          </a:p>
        </p:txBody>
      </p:sp>
      <p:sp>
        <p:nvSpPr>
          <p:cNvPr id="4" name="TextBox 3"/>
          <p:cNvSpPr txBox="1"/>
          <p:nvPr/>
        </p:nvSpPr>
        <p:spPr>
          <a:xfrm>
            <a:off x="280219" y="631271"/>
            <a:ext cx="1196161" cy="400110"/>
          </a:xfrm>
          <a:prstGeom prst="rect">
            <a:avLst/>
          </a:prstGeom>
          <a:noFill/>
        </p:spPr>
        <p:txBody>
          <a:bodyPr wrap="none" rtlCol="0">
            <a:spAutoFit/>
          </a:bodyPr>
          <a:lstStyle/>
          <a:p>
            <a:r>
              <a:rPr lang="en-US" sz="2000" dirty="0" err="1" smtClean="0"/>
              <a:t>Yêu</a:t>
            </a:r>
            <a:r>
              <a:rPr lang="en-US" sz="2000" dirty="0" smtClean="0"/>
              <a:t> </a:t>
            </a:r>
            <a:r>
              <a:rPr lang="en-US" sz="2000" dirty="0" err="1" smtClean="0"/>
              <a:t>cầu</a:t>
            </a:r>
            <a:r>
              <a:rPr lang="en-US" sz="2000" dirty="0" smtClean="0"/>
              <a:t>:</a:t>
            </a:r>
            <a:endParaRPr lang="en-US" sz="2000" dirty="0"/>
          </a:p>
        </p:txBody>
      </p:sp>
      <p:sp>
        <p:nvSpPr>
          <p:cNvPr id="5" name="Rectangle 4"/>
          <p:cNvSpPr/>
          <p:nvPr/>
        </p:nvSpPr>
        <p:spPr>
          <a:xfrm>
            <a:off x="280219" y="1092936"/>
            <a:ext cx="6595034" cy="1631216"/>
          </a:xfrm>
          <a:prstGeom prst="rect">
            <a:avLst/>
          </a:prstGeom>
        </p:spPr>
        <p:txBody>
          <a:bodyPr wrap="square">
            <a:spAutoFit/>
          </a:bodyPr>
          <a:lstStyle/>
          <a:p>
            <a:pPr marL="342900" indent="-342900">
              <a:buFont typeface="Arial" panose="020B0604020202020204" pitchFamily="34" charset="0"/>
              <a:buChar char="•"/>
            </a:pPr>
            <a:r>
              <a:rPr lang="vi-VN" sz="2000" dirty="0"/>
              <a:t>Kích thước giao dịch không vượt quá kích thước của một block</a:t>
            </a:r>
            <a:r>
              <a:rPr lang="vi-VN" sz="2000" dirty="0" smtClean="0"/>
              <a:t>.</a:t>
            </a:r>
            <a:endParaRPr lang="en-US" sz="2000" dirty="0" smtClean="0"/>
          </a:p>
          <a:p>
            <a:endParaRPr lang="en-US" sz="2000" dirty="0" smtClean="0"/>
          </a:p>
          <a:p>
            <a:pPr marL="342900" indent="-342900">
              <a:buFont typeface="Arial" panose="020B0604020202020204" pitchFamily="34" charset="0"/>
              <a:buChar char="•"/>
            </a:pPr>
            <a:r>
              <a:rPr lang="vi-VN" sz="2000" dirty="0" smtClean="0"/>
              <a:t>Tất </a:t>
            </a:r>
            <a:r>
              <a:rPr lang="vi-VN" sz="2000" dirty="0"/>
              <a:t>cả các output phải lớn hơn một giá trị gọi là “dust threshold” để tránh tạo ra các giao dịch “spam”.</a:t>
            </a:r>
            <a:endParaRPr lang="en-US" sz="2000" dirty="0"/>
          </a:p>
        </p:txBody>
      </p:sp>
    </p:spTree>
    <p:extLst>
      <p:ext uri="{BB962C8B-B14F-4D97-AF65-F5344CB8AC3E}">
        <p14:creationId xmlns:p14="http://schemas.microsoft.com/office/powerpoint/2010/main" val="1837826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553410" y="1725284"/>
            <a:ext cx="3522300" cy="15927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chemeClr val="tx1"/>
                </a:solidFill>
                <a:latin typeface="+mj-lt"/>
              </a:rPr>
              <a:t>3</a:t>
            </a:r>
            <a:r>
              <a:rPr lang="en" sz="4400" dirty="0" smtClean="0">
                <a:solidFill>
                  <a:schemeClr val="tx1"/>
                </a:solidFill>
                <a:latin typeface="+mj-lt"/>
              </a:rPr>
              <a:t>. Mô hình đề xuất</a:t>
            </a:r>
            <a:endParaRPr sz="4400" dirty="0">
              <a:solidFill>
                <a:schemeClr val="tx1"/>
              </a:solidFill>
              <a:latin typeface="+mj-lt"/>
            </a:endParaRP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742440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62"/>
        <p:cNvGrpSpPr/>
        <p:nvPr/>
      </p:nvGrpSpPr>
      <p:grpSpPr>
        <a:xfrm>
          <a:off x="0" y="0"/>
          <a:ext cx="0" cy="0"/>
          <a:chOff x="0" y="0"/>
          <a:chExt cx="0" cy="0"/>
        </a:xfrm>
      </p:grpSpPr>
      <p:sp>
        <p:nvSpPr>
          <p:cNvPr id="174" name="Google Shape;174;p2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8" name="TextBox 17"/>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7" name="TextBox 6"/>
          <p:cNvSpPr txBox="1"/>
          <p:nvPr/>
        </p:nvSpPr>
        <p:spPr>
          <a:xfrm>
            <a:off x="280219" y="631271"/>
            <a:ext cx="6248827" cy="430887"/>
          </a:xfrm>
          <a:prstGeom prst="rect">
            <a:avLst/>
          </a:prstGeom>
          <a:noFill/>
        </p:spPr>
        <p:txBody>
          <a:bodyPr wrap="none" rtlCol="0">
            <a:spAutoFit/>
          </a:bodyPr>
          <a:lstStyle/>
          <a:p>
            <a:r>
              <a:rPr lang="en-US" sz="2200" b="1" dirty="0" smtClean="0"/>
              <a:t>3.1.  Model 1: </a:t>
            </a:r>
            <a:r>
              <a:rPr lang="en-US" sz="2200" b="1" dirty="0" err="1" smtClean="0"/>
              <a:t>Tối</a:t>
            </a:r>
            <a:r>
              <a:rPr lang="en-US" sz="2200" b="1" dirty="0" smtClean="0"/>
              <a:t> </a:t>
            </a:r>
            <a:r>
              <a:rPr lang="en-US" sz="2200" b="1" dirty="0" err="1" smtClean="0"/>
              <a:t>thiểu</a:t>
            </a:r>
            <a:r>
              <a:rPr lang="en-US" sz="2200" b="1" dirty="0"/>
              <a:t> </a:t>
            </a:r>
            <a:r>
              <a:rPr lang="en-US" sz="2200" b="1" dirty="0" err="1" smtClean="0"/>
              <a:t>kích</a:t>
            </a:r>
            <a:r>
              <a:rPr lang="en-US" sz="2200" b="1" dirty="0" smtClean="0"/>
              <a:t> </a:t>
            </a:r>
            <a:r>
              <a:rPr lang="en-US" sz="2200" b="1" dirty="0" err="1" smtClean="0"/>
              <a:t>thước</a:t>
            </a:r>
            <a:r>
              <a:rPr lang="en-US" sz="2200" b="1" dirty="0" smtClean="0"/>
              <a:t> </a:t>
            </a:r>
            <a:r>
              <a:rPr lang="en-US" sz="2200" b="1" dirty="0" err="1" smtClean="0"/>
              <a:t>giao</a:t>
            </a:r>
            <a:r>
              <a:rPr lang="en-US" sz="2200" b="1" dirty="0" smtClean="0"/>
              <a:t> </a:t>
            </a:r>
            <a:r>
              <a:rPr lang="en-US" sz="2200" b="1" dirty="0" err="1" smtClean="0"/>
              <a:t>dịch</a:t>
            </a:r>
            <a:r>
              <a:rPr lang="en-US" sz="2200" b="1" dirty="0" smtClean="0"/>
              <a:t>  </a:t>
            </a:r>
            <a:endParaRPr lang="en-US" sz="2200" b="1" dirty="0"/>
          </a:p>
        </p:txBody>
      </p:sp>
      <p:pic>
        <p:nvPicPr>
          <p:cNvPr id="8" name="Picture 7"/>
          <p:cNvPicPr>
            <a:picLocks noChangeAspect="1"/>
          </p:cNvPicPr>
          <p:nvPr/>
        </p:nvPicPr>
        <p:blipFill>
          <a:blip r:embed="rId3"/>
          <a:stretch>
            <a:fillRect/>
          </a:stretch>
        </p:blipFill>
        <p:spPr>
          <a:xfrm>
            <a:off x="463040" y="1523823"/>
            <a:ext cx="6610620" cy="3226028"/>
          </a:xfrm>
          <a:prstGeom prst="rect">
            <a:avLst/>
          </a:prstGeom>
        </p:spPr>
      </p:pic>
      <p:sp>
        <p:nvSpPr>
          <p:cNvPr id="9" name="TextBox 8"/>
          <p:cNvSpPr txBox="1"/>
          <p:nvPr/>
        </p:nvSpPr>
        <p:spPr>
          <a:xfrm>
            <a:off x="463040" y="1123713"/>
            <a:ext cx="2775119" cy="400110"/>
          </a:xfrm>
          <a:prstGeom prst="rect">
            <a:avLst/>
          </a:prstGeom>
          <a:noFill/>
        </p:spPr>
        <p:txBody>
          <a:bodyPr wrap="none" rtlCol="0">
            <a:spAutoFit/>
          </a:bodyPr>
          <a:lstStyle/>
          <a:p>
            <a:r>
              <a:rPr lang="en-US" sz="2000" dirty="0" err="1" smtClean="0"/>
              <a:t>Các</a:t>
            </a:r>
            <a:r>
              <a:rPr lang="en-US" sz="2000" dirty="0" smtClean="0"/>
              <a:t> </a:t>
            </a:r>
            <a:r>
              <a:rPr lang="en-US" sz="2000" dirty="0" err="1" smtClean="0"/>
              <a:t>tham</a:t>
            </a:r>
            <a:r>
              <a:rPr lang="en-US" sz="2000" dirty="0" smtClean="0"/>
              <a:t> </a:t>
            </a:r>
            <a:r>
              <a:rPr lang="en-US" sz="2000" dirty="0" err="1" smtClean="0"/>
              <a:t>số</a:t>
            </a:r>
            <a:r>
              <a:rPr lang="en-US" sz="2000" dirty="0" smtClean="0"/>
              <a:t> </a:t>
            </a:r>
            <a:r>
              <a:rPr lang="en-US" sz="2000" dirty="0" err="1" smtClean="0"/>
              <a:t>sử</a:t>
            </a:r>
            <a:r>
              <a:rPr lang="en-US" sz="2000" dirty="0" smtClean="0"/>
              <a:t> </a:t>
            </a:r>
            <a:r>
              <a:rPr lang="en-US" sz="2000" dirty="0" err="1" smtClean="0"/>
              <a:t>dụng</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4" name="TextBox 3"/>
          <p:cNvSpPr txBox="1"/>
          <p:nvPr/>
        </p:nvSpPr>
        <p:spPr>
          <a:xfrm>
            <a:off x="280219" y="631271"/>
            <a:ext cx="6248827" cy="430887"/>
          </a:xfrm>
          <a:prstGeom prst="rect">
            <a:avLst/>
          </a:prstGeom>
          <a:noFill/>
        </p:spPr>
        <p:txBody>
          <a:bodyPr wrap="none" rtlCol="0">
            <a:spAutoFit/>
          </a:bodyPr>
          <a:lstStyle/>
          <a:p>
            <a:r>
              <a:rPr lang="en-US" sz="2200" b="1" dirty="0" smtClean="0"/>
              <a:t>3.1.  Model 1: </a:t>
            </a:r>
            <a:r>
              <a:rPr lang="en-US" sz="2200" b="1" dirty="0" err="1" smtClean="0"/>
              <a:t>Tối</a:t>
            </a:r>
            <a:r>
              <a:rPr lang="en-US" sz="2200" b="1" dirty="0" smtClean="0"/>
              <a:t> </a:t>
            </a:r>
            <a:r>
              <a:rPr lang="en-US" sz="2200" b="1" dirty="0" err="1" smtClean="0"/>
              <a:t>thiểu</a:t>
            </a:r>
            <a:r>
              <a:rPr lang="en-US" sz="2200" b="1" dirty="0"/>
              <a:t> </a:t>
            </a:r>
            <a:r>
              <a:rPr lang="en-US" sz="2200" b="1" dirty="0" err="1" smtClean="0"/>
              <a:t>kích</a:t>
            </a:r>
            <a:r>
              <a:rPr lang="en-US" sz="2200" b="1" dirty="0" smtClean="0"/>
              <a:t> </a:t>
            </a:r>
            <a:r>
              <a:rPr lang="en-US" sz="2200" b="1" dirty="0" err="1" smtClean="0"/>
              <a:t>thước</a:t>
            </a:r>
            <a:r>
              <a:rPr lang="en-US" sz="2200" b="1" dirty="0" smtClean="0"/>
              <a:t> </a:t>
            </a:r>
            <a:r>
              <a:rPr lang="en-US" sz="2200" b="1" dirty="0" err="1" smtClean="0"/>
              <a:t>giao</a:t>
            </a:r>
            <a:r>
              <a:rPr lang="en-US" sz="2200" b="1" dirty="0" smtClean="0"/>
              <a:t> </a:t>
            </a:r>
            <a:r>
              <a:rPr lang="en-US" sz="2200" b="1" dirty="0" err="1" smtClean="0"/>
              <a:t>dịch</a:t>
            </a:r>
            <a:r>
              <a:rPr lang="en-US" sz="2200" b="1" dirty="0" smtClean="0"/>
              <a:t>  </a:t>
            </a:r>
            <a:endParaRPr lang="en-US" sz="2200" b="1" dirty="0"/>
          </a:p>
        </p:txBody>
      </p:sp>
      <p:sp>
        <p:nvSpPr>
          <p:cNvPr id="5" name="TextBox 4"/>
          <p:cNvSpPr txBox="1"/>
          <p:nvPr/>
        </p:nvSpPr>
        <p:spPr>
          <a:xfrm>
            <a:off x="280219" y="1062158"/>
            <a:ext cx="3557384" cy="400110"/>
          </a:xfrm>
          <a:prstGeom prst="rect">
            <a:avLst/>
          </a:prstGeom>
          <a:noFill/>
        </p:spPr>
        <p:txBody>
          <a:bodyPr wrap="none" rtlCol="0">
            <a:spAutoFit/>
          </a:bodyPr>
          <a:lstStyle/>
          <a:p>
            <a:r>
              <a:rPr lang="en-US" sz="2000" b="1" dirty="0" smtClean="0"/>
              <a:t>3.1.1.  </a:t>
            </a:r>
            <a:r>
              <a:rPr lang="en-US" sz="2000" b="1" dirty="0" err="1" smtClean="0"/>
              <a:t>Các</a:t>
            </a:r>
            <a:r>
              <a:rPr lang="en-US" sz="2000" b="1" dirty="0" smtClean="0"/>
              <a:t> </a:t>
            </a:r>
            <a:r>
              <a:rPr lang="en-US" sz="2000" b="1" dirty="0" err="1" smtClean="0"/>
              <a:t>biến</a:t>
            </a:r>
            <a:r>
              <a:rPr lang="en-US" sz="2000" b="1" dirty="0" smtClean="0"/>
              <a:t> </a:t>
            </a:r>
            <a:r>
              <a:rPr lang="en-US" sz="2000" b="1" dirty="0" err="1" smtClean="0"/>
              <a:t>quyết</a:t>
            </a:r>
            <a:r>
              <a:rPr lang="en-US" sz="2000" b="1" dirty="0" smtClean="0"/>
              <a:t> </a:t>
            </a:r>
            <a:r>
              <a:rPr lang="en-US" sz="2000" b="1" dirty="0" err="1" smtClean="0"/>
              <a:t>định</a:t>
            </a:r>
            <a:r>
              <a:rPr lang="en-US" sz="2000" b="1" dirty="0" smtClean="0"/>
              <a:t>: </a:t>
            </a:r>
            <a:endParaRPr lang="en-US" sz="2000" b="1" dirty="0"/>
          </a:p>
        </p:txBody>
      </p:sp>
      <p:pic>
        <p:nvPicPr>
          <p:cNvPr id="6" name="Picture 5"/>
          <p:cNvPicPr>
            <a:picLocks noChangeAspect="1"/>
          </p:cNvPicPr>
          <p:nvPr/>
        </p:nvPicPr>
        <p:blipFill>
          <a:blip r:embed="rId2"/>
          <a:stretch>
            <a:fillRect/>
          </a:stretch>
        </p:blipFill>
        <p:spPr>
          <a:xfrm>
            <a:off x="1510251" y="1962166"/>
            <a:ext cx="5381625" cy="1133475"/>
          </a:xfrm>
          <a:prstGeom prst="rect">
            <a:avLst/>
          </a:prstGeom>
        </p:spPr>
      </p:pic>
    </p:spTree>
    <p:extLst>
      <p:ext uri="{BB962C8B-B14F-4D97-AF65-F5344CB8AC3E}">
        <p14:creationId xmlns:p14="http://schemas.microsoft.com/office/powerpoint/2010/main" val="1542200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4" name="TextBox 3"/>
          <p:cNvSpPr txBox="1"/>
          <p:nvPr/>
        </p:nvSpPr>
        <p:spPr>
          <a:xfrm>
            <a:off x="280219" y="631271"/>
            <a:ext cx="6248827" cy="430887"/>
          </a:xfrm>
          <a:prstGeom prst="rect">
            <a:avLst/>
          </a:prstGeom>
          <a:noFill/>
        </p:spPr>
        <p:txBody>
          <a:bodyPr wrap="none" rtlCol="0">
            <a:spAutoFit/>
          </a:bodyPr>
          <a:lstStyle/>
          <a:p>
            <a:r>
              <a:rPr lang="en-US" sz="2200" b="1" dirty="0" smtClean="0"/>
              <a:t>3.1.  Model 1: </a:t>
            </a:r>
            <a:r>
              <a:rPr lang="en-US" sz="2200" b="1" dirty="0" err="1" smtClean="0"/>
              <a:t>Tối</a:t>
            </a:r>
            <a:r>
              <a:rPr lang="en-US" sz="2200" b="1" dirty="0" smtClean="0"/>
              <a:t> </a:t>
            </a:r>
            <a:r>
              <a:rPr lang="en-US" sz="2200" b="1" dirty="0" err="1" smtClean="0"/>
              <a:t>thiểu</a:t>
            </a:r>
            <a:r>
              <a:rPr lang="en-US" sz="2200" b="1" dirty="0"/>
              <a:t> </a:t>
            </a:r>
            <a:r>
              <a:rPr lang="en-US" sz="2200" b="1" dirty="0" err="1" smtClean="0"/>
              <a:t>kích</a:t>
            </a:r>
            <a:r>
              <a:rPr lang="en-US" sz="2200" b="1" dirty="0" smtClean="0"/>
              <a:t> </a:t>
            </a:r>
            <a:r>
              <a:rPr lang="en-US" sz="2200" b="1" dirty="0" err="1" smtClean="0"/>
              <a:t>thước</a:t>
            </a:r>
            <a:r>
              <a:rPr lang="en-US" sz="2200" b="1" dirty="0" smtClean="0"/>
              <a:t> </a:t>
            </a:r>
            <a:r>
              <a:rPr lang="en-US" sz="2200" b="1" dirty="0" err="1" smtClean="0"/>
              <a:t>giao</a:t>
            </a:r>
            <a:r>
              <a:rPr lang="en-US" sz="2200" b="1" dirty="0" smtClean="0"/>
              <a:t> </a:t>
            </a:r>
            <a:r>
              <a:rPr lang="en-US" sz="2200" b="1" dirty="0" err="1" smtClean="0"/>
              <a:t>dịch</a:t>
            </a:r>
            <a:r>
              <a:rPr lang="en-US" sz="2200" b="1" dirty="0" smtClean="0"/>
              <a:t>  </a:t>
            </a:r>
            <a:endParaRPr lang="en-US" sz="2200" b="1" dirty="0"/>
          </a:p>
        </p:txBody>
      </p:sp>
      <p:sp>
        <p:nvSpPr>
          <p:cNvPr id="5" name="TextBox 4"/>
          <p:cNvSpPr txBox="1"/>
          <p:nvPr/>
        </p:nvSpPr>
        <p:spPr>
          <a:xfrm>
            <a:off x="280219" y="1062158"/>
            <a:ext cx="6353494" cy="400110"/>
          </a:xfrm>
          <a:prstGeom prst="rect">
            <a:avLst/>
          </a:prstGeom>
          <a:noFill/>
        </p:spPr>
        <p:txBody>
          <a:bodyPr wrap="square" rtlCol="0">
            <a:spAutoFit/>
          </a:bodyPr>
          <a:lstStyle/>
          <a:p>
            <a:r>
              <a:rPr lang="en-US" sz="2000" b="1" dirty="0" smtClean="0"/>
              <a:t>3.1.2  </a:t>
            </a:r>
            <a:r>
              <a:rPr lang="en-US" sz="2000" b="1" dirty="0" err="1" smtClean="0"/>
              <a:t>Các</a:t>
            </a:r>
            <a:r>
              <a:rPr lang="en-US" sz="2000" b="1" dirty="0" smtClean="0"/>
              <a:t> </a:t>
            </a:r>
            <a:r>
              <a:rPr lang="en-US" sz="2000" b="1" dirty="0" err="1" smtClean="0"/>
              <a:t>biến</a:t>
            </a:r>
            <a:r>
              <a:rPr lang="en-US" sz="2000" b="1" dirty="0" smtClean="0"/>
              <a:t> </a:t>
            </a:r>
            <a:r>
              <a:rPr lang="en-US" sz="2000" b="1" dirty="0" err="1" smtClean="0"/>
              <a:t>trung</a:t>
            </a:r>
            <a:r>
              <a:rPr lang="en-US" sz="2000" b="1" dirty="0" smtClean="0"/>
              <a:t> </a:t>
            </a:r>
            <a:r>
              <a:rPr lang="en-US" sz="2000" b="1" dirty="0" err="1" smtClean="0"/>
              <a:t>gian</a:t>
            </a:r>
            <a:r>
              <a:rPr lang="en-US" sz="2000" b="1" dirty="0" smtClean="0"/>
              <a:t>:</a:t>
            </a:r>
            <a:endParaRPr lang="en-US" sz="2000" b="1" dirty="0"/>
          </a:p>
        </p:txBody>
      </p:sp>
      <mc:AlternateContent xmlns:mc="http://schemas.openxmlformats.org/markup-compatibility/2006" xmlns:a14="http://schemas.microsoft.com/office/drawing/2010/main">
        <mc:Choice Requires="a14">
          <p:sp>
            <p:nvSpPr>
              <p:cNvPr id="8" name="TextBox 7"/>
              <p:cNvSpPr txBox="1"/>
              <p:nvPr/>
            </p:nvSpPr>
            <p:spPr>
              <a:xfrm>
                <a:off x="280219" y="1647645"/>
                <a:ext cx="7479102" cy="1056571"/>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𝑣</m:t>
                        </m:r>
                      </m:sub>
                    </m:sSub>
                  </m:oMath>
                </a14:m>
                <a:r>
                  <a:rPr lang="en-US" sz="2000" dirty="0" smtClean="0"/>
                  <a:t>: </a:t>
                </a:r>
                <a:r>
                  <a:rPr lang="vi-VN" sz="2000" dirty="0"/>
                  <a:t>Giá trị của Output thay đổi (Số lượng</a:t>
                </a:r>
                <a:r>
                  <a:rPr lang="vi-VN" sz="2000" dirty="0" smtClean="0"/>
                  <a:t>)</a:t>
                </a:r>
                <a:r>
                  <a:rPr lang="en-US" sz="2000" dirty="0" smtClean="0"/>
                  <a:t>.</a:t>
                </a:r>
              </a:p>
              <a:p>
                <a:pPr marL="342900" indent="-342900">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𝑠</m:t>
                        </m:r>
                      </m:sub>
                    </m:sSub>
                    <m:r>
                      <m:rPr>
                        <m:nor/>
                      </m:rPr>
                      <a:rPr lang="vi-VN" sz="2000" dirty="0"/>
                      <m:t>: </m:t>
                    </m:r>
                    <m:r>
                      <m:rPr>
                        <m:nor/>
                      </m:rPr>
                      <a:rPr lang="vi-VN" sz="2000" dirty="0"/>
                      <m:t>K</m:t>
                    </m:r>
                    <m:r>
                      <m:rPr>
                        <m:nor/>
                      </m:rPr>
                      <a:rPr lang="vi-VN" sz="2000" dirty="0"/>
                      <m:t>í</m:t>
                    </m:r>
                    <m:r>
                      <m:rPr>
                        <m:nor/>
                      </m:rPr>
                      <a:rPr lang="vi-VN" sz="2000" dirty="0"/>
                      <m:t>ch</m:t>
                    </m:r>
                    <m:r>
                      <m:rPr>
                        <m:nor/>
                      </m:rPr>
                      <a:rPr lang="vi-VN" sz="2000" dirty="0"/>
                      <m:t> </m:t>
                    </m:r>
                    <m:r>
                      <m:rPr>
                        <m:nor/>
                      </m:rPr>
                      <a:rPr lang="vi-VN" sz="2000" dirty="0"/>
                      <m:t>th</m:t>
                    </m:r>
                    <m:r>
                      <m:rPr>
                        <m:nor/>
                      </m:rPr>
                      <a:rPr lang="vi-VN" sz="2000" dirty="0"/>
                      <m:t>ướ</m:t>
                    </m:r>
                    <m:r>
                      <m:rPr>
                        <m:nor/>
                      </m:rPr>
                      <a:rPr lang="vi-VN" sz="2000" dirty="0"/>
                      <m:t>c</m:t>
                    </m:r>
                    <m:r>
                      <m:rPr>
                        <m:nor/>
                      </m:rPr>
                      <a:rPr lang="vi-VN" sz="2000" dirty="0"/>
                      <m:t> </m:t>
                    </m:r>
                    <m:r>
                      <m:rPr>
                        <m:nor/>
                      </m:rPr>
                      <a:rPr lang="vi-VN" sz="2000" dirty="0"/>
                      <m:t>c</m:t>
                    </m:r>
                    <m:r>
                      <m:rPr>
                        <m:nor/>
                      </m:rPr>
                      <a:rPr lang="vi-VN" sz="2000" dirty="0"/>
                      <m:t>ủ</m:t>
                    </m:r>
                    <m:r>
                      <m:rPr>
                        <m:nor/>
                      </m:rPr>
                      <a:rPr lang="vi-VN" sz="2000" dirty="0"/>
                      <m:t>a</m:t>
                    </m:r>
                    <m:r>
                      <m:rPr>
                        <m:nor/>
                      </m:rPr>
                      <a:rPr lang="vi-VN" sz="2000" dirty="0"/>
                      <m:t> </m:t>
                    </m:r>
                    <m:r>
                      <m:rPr>
                        <m:nor/>
                      </m:rPr>
                      <a:rPr lang="vi-VN" sz="2000" dirty="0"/>
                      <m:t>Output</m:t>
                    </m:r>
                    <m:r>
                      <m:rPr>
                        <m:nor/>
                      </m:rPr>
                      <a:rPr lang="vi-VN" sz="2000" dirty="0"/>
                      <m:t> </m:t>
                    </m:r>
                    <m:r>
                      <m:rPr>
                        <m:nor/>
                      </m:rPr>
                      <a:rPr lang="vi-VN" sz="2000" dirty="0"/>
                      <m:t>thay</m:t>
                    </m:r>
                    <m:r>
                      <m:rPr>
                        <m:nor/>
                      </m:rPr>
                      <a:rPr lang="vi-VN" sz="2000" dirty="0"/>
                      <m:t> đổ</m:t>
                    </m:r>
                    <m:r>
                      <m:rPr>
                        <m:nor/>
                      </m:rPr>
                      <a:rPr lang="vi-VN" sz="2000" dirty="0"/>
                      <m:t>i</m:t>
                    </m:r>
                    <m:r>
                      <m:rPr>
                        <m:nor/>
                      </m:rPr>
                      <a:rPr lang="en-US" sz="2000" b="0" i="0" dirty="0" smtClean="0"/>
                      <m:t>.</m:t>
                    </m:r>
                  </m:oMath>
                </a14:m>
                <a:endParaRPr lang="en-US" sz="2000" dirty="0" smtClean="0"/>
              </a:p>
              <a:p>
                <a:pPr marL="342900" indent="-342900">
                  <a:buFont typeface="Arial" panose="020B0604020202020204" pitchFamily="34" charset="0"/>
                  <a:buChar char="•"/>
                </a:pPr>
                <a:r>
                  <a:rPr lang="vi-VN" sz="2000" dirty="0"/>
                  <a:t>y : Quy mô giao </a:t>
                </a:r>
                <a:r>
                  <a:rPr lang="vi-VN" sz="2000" dirty="0" smtClean="0"/>
                  <a:t>dịch</a:t>
                </a:r>
                <a:r>
                  <a:rPr lang="en-US" sz="2000" dirty="0" smtClean="0"/>
                  <a:t>.</a:t>
                </a:r>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280219" y="1647645"/>
                <a:ext cx="7479102" cy="1056571"/>
              </a:xfrm>
              <a:prstGeom prst="rect">
                <a:avLst/>
              </a:prstGeom>
              <a:blipFill>
                <a:blip r:embed="rId3"/>
                <a:stretch>
                  <a:fillRect l="-733" t="-2299" b="-6897"/>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856694" y="2967230"/>
            <a:ext cx="5095875" cy="1066800"/>
          </a:xfrm>
          <a:prstGeom prst="rect">
            <a:avLst/>
          </a:prstGeom>
        </p:spPr>
      </p:pic>
    </p:spTree>
    <p:extLst>
      <p:ext uri="{BB962C8B-B14F-4D97-AF65-F5344CB8AC3E}">
        <p14:creationId xmlns:p14="http://schemas.microsoft.com/office/powerpoint/2010/main" val="510666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5" name="TextBox 4"/>
          <p:cNvSpPr txBox="1"/>
          <p:nvPr/>
        </p:nvSpPr>
        <p:spPr>
          <a:xfrm>
            <a:off x="280219" y="631271"/>
            <a:ext cx="6248827" cy="430887"/>
          </a:xfrm>
          <a:prstGeom prst="rect">
            <a:avLst/>
          </a:prstGeom>
          <a:noFill/>
        </p:spPr>
        <p:txBody>
          <a:bodyPr wrap="none" rtlCol="0">
            <a:spAutoFit/>
          </a:bodyPr>
          <a:lstStyle/>
          <a:p>
            <a:r>
              <a:rPr lang="en-US" sz="2200" b="1" dirty="0" smtClean="0"/>
              <a:t>3.1.  Model 1: </a:t>
            </a:r>
            <a:r>
              <a:rPr lang="en-US" sz="2200" b="1" dirty="0" err="1" smtClean="0"/>
              <a:t>Tối</a:t>
            </a:r>
            <a:r>
              <a:rPr lang="en-US" sz="2200" b="1" dirty="0" smtClean="0"/>
              <a:t> </a:t>
            </a:r>
            <a:r>
              <a:rPr lang="en-US" sz="2200" b="1" dirty="0" err="1" smtClean="0"/>
              <a:t>thiểu</a:t>
            </a:r>
            <a:r>
              <a:rPr lang="en-US" sz="2200" b="1" dirty="0"/>
              <a:t> </a:t>
            </a:r>
            <a:r>
              <a:rPr lang="en-US" sz="2200" b="1" dirty="0" err="1" smtClean="0"/>
              <a:t>kích</a:t>
            </a:r>
            <a:r>
              <a:rPr lang="en-US" sz="2200" b="1" dirty="0" smtClean="0"/>
              <a:t> </a:t>
            </a:r>
            <a:r>
              <a:rPr lang="en-US" sz="2200" b="1" dirty="0" err="1" smtClean="0"/>
              <a:t>thước</a:t>
            </a:r>
            <a:r>
              <a:rPr lang="en-US" sz="2200" b="1" dirty="0" smtClean="0"/>
              <a:t> </a:t>
            </a:r>
            <a:r>
              <a:rPr lang="en-US" sz="2200" b="1" dirty="0" err="1" smtClean="0"/>
              <a:t>giao</a:t>
            </a:r>
            <a:r>
              <a:rPr lang="en-US" sz="2200" b="1" dirty="0" smtClean="0"/>
              <a:t> </a:t>
            </a:r>
            <a:r>
              <a:rPr lang="en-US" sz="2200" b="1" dirty="0" err="1" smtClean="0"/>
              <a:t>dịch</a:t>
            </a:r>
            <a:r>
              <a:rPr lang="en-US" sz="2200" b="1" dirty="0" smtClean="0"/>
              <a:t>  </a:t>
            </a:r>
            <a:endParaRPr lang="en-US" sz="2200" b="1" dirty="0"/>
          </a:p>
        </p:txBody>
      </p:sp>
      <p:sp>
        <p:nvSpPr>
          <p:cNvPr id="6" name="TextBox 5"/>
          <p:cNvSpPr txBox="1"/>
          <p:nvPr/>
        </p:nvSpPr>
        <p:spPr>
          <a:xfrm>
            <a:off x="280219" y="1092936"/>
            <a:ext cx="6858000" cy="707886"/>
          </a:xfrm>
          <a:prstGeom prst="rect">
            <a:avLst/>
          </a:prstGeom>
          <a:noFill/>
        </p:spPr>
        <p:txBody>
          <a:bodyPr wrap="square" rtlCol="0">
            <a:spAutoFit/>
          </a:bodyPr>
          <a:lstStyle/>
          <a:p>
            <a:pPr algn="just"/>
            <a:r>
              <a:rPr lang="en-US" sz="2000" b="1" dirty="0" smtClean="0"/>
              <a:t>3.1.3  </a:t>
            </a:r>
            <a:r>
              <a:rPr lang="vi-VN" sz="2000" b="1" dirty="0" smtClean="0"/>
              <a:t>Những </a:t>
            </a:r>
            <a:r>
              <a:rPr lang="vi-VN" sz="2000" b="1" dirty="0"/>
              <a:t>ràng buộc: </a:t>
            </a:r>
            <a:r>
              <a:rPr lang="vi-VN" sz="2000" dirty="0"/>
              <a:t>Được định nghĩa trong chiến lược lựa chọn đề xuất có thể được xây dựng như sau: </a:t>
            </a:r>
            <a:endParaRPr lang="en-US" sz="2000" dirty="0"/>
          </a:p>
        </p:txBody>
      </p:sp>
      <p:sp>
        <p:nvSpPr>
          <p:cNvPr id="7" name="TextBox 6"/>
          <p:cNvSpPr txBox="1"/>
          <p:nvPr/>
        </p:nvSpPr>
        <p:spPr>
          <a:xfrm>
            <a:off x="280219" y="2009955"/>
            <a:ext cx="6858000" cy="707886"/>
          </a:xfrm>
          <a:prstGeom prst="rect">
            <a:avLst/>
          </a:prstGeom>
          <a:noFill/>
        </p:spPr>
        <p:txBody>
          <a:bodyPr wrap="square" rtlCol="0">
            <a:spAutoFit/>
          </a:bodyPr>
          <a:lstStyle/>
          <a:p>
            <a:pPr marL="342900" indent="-342900" algn="just">
              <a:buFont typeface="Arial" panose="020B0604020202020204" pitchFamily="34" charset="0"/>
              <a:buChar char="•"/>
            </a:pPr>
            <a:r>
              <a:rPr lang="vi-VN" sz="2000" dirty="0" smtClean="0"/>
              <a:t>Kích </a:t>
            </a:r>
            <a:r>
              <a:rPr lang="vi-VN" sz="2000" dirty="0"/>
              <a:t>thước giao dịch không được vượt quá kích thước dữ liệu khối tối đa.</a:t>
            </a:r>
            <a:endParaRPr lang="en-US" sz="2000" dirty="0"/>
          </a:p>
        </p:txBody>
      </p:sp>
      <p:pic>
        <p:nvPicPr>
          <p:cNvPr id="8" name="Picture 7"/>
          <p:cNvPicPr>
            <a:picLocks noChangeAspect="1"/>
          </p:cNvPicPr>
          <p:nvPr/>
        </p:nvPicPr>
        <p:blipFill>
          <a:blip r:embed="rId2"/>
          <a:stretch>
            <a:fillRect/>
          </a:stretch>
        </p:blipFill>
        <p:spPr>
          <a:xfrm>
            <a:off x="955124" y="2926974"/>
            <a:ext cx="6048375" cy="828675"/>
          </a:xfrm>
          <a:prstGeom prst="rect">
            <a:avLst/>
          </a:prstGeom>
        </p:spPr>
      </p:pic>
    </p:spTree>
    <p:extLst>
      <p:ext uri="{BB962C8B-B14F-4D97-AF65-F5344CB8AC3E}">
        <p14:creationId xmlns:p14="http://schemas.microsoft.com/office/powerpoint/2010/main" val="2088912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4" name="TextBox 3"/>
          <p:cNvSpPr txBox="1"/>
          <p:nvPr/>
        </p:nvSpPr>
        <p:spPr>
          <a:xfrm>
            <a:off x="280219" y="631271"/>
            <a:ext cx="6248827" cy="430887"/>
          </a:xfrm>
          <a:prstGeom prst="rect">
            <a:avLst/>
          </a:prstGeom>
          <a:noFill/>
        </p:spPr>
        <p:txBody>
          <a:bodyPr wrap="none" rtlCol="0">
            <a:spAutoFit/>
          </a:bodyPr>
          <a:lstStyle/>
          <a:p>
            <a:r>
              <a:rPr lang="en-US" sz="2200" b="1" dirty="0" smtClean="0"/>
              <a:t>3.1.  Model 1: </a:t>
            </a:r>
            <a:r>
              <a:rPr lang="en-US" sz="2200" b="1" dirty="0" err="1" smtClean="0"/>
              <a:t>Tối</a:t>
            </a:r>
            <a:r>
              <a:rPr lang="en-US" sz="2200" b="1" dirty="0" smtClean="0"/>
              <a:t> </a:t>
            </a:r>
            <a:r>
              <a:rPr lang="en-US" sz="2200" b="1" dirty="0" err="1" smtClean="0"/>
              <a:t>thiểu</a:t>
            </a:r>
            <a:r>
              <a:rPr lang="en-US" sz="2200" b="1" dirty="0"/>
              <a:t> </a:t>
            </a:r>
            <a:r>
              <a:rPr lang="en-US" sz="2200" b="1" dirty="0" err="1" smtClean="0"/>
              <a:t>kích</a:t>
            </a:r>
            <a:r>
              <a:rPr lang="en-US" sz="2200" b="1" dirty="0" smtClean="0"/>
              <a:t> </a:t>
            </a:r>
            <a:r>
              <a:rPr lang="en-US" sz="2200" b="1" dirty="0" err="1" smtClean="0"/>
              <a:t>thước</a:t>
            </a:r>
            <a:r>
              <a:rPr lang="en-US" sz="2200" b="1" dirty="0" smtClean="0"/>
              <a:t> </a:t>
            </a:r>
            <a:r>
              <a:rPr lang="en-US" sz="2200" b="1" dirty="0" err="1" smtClean="0"/>
              <a:t>giao</a:t>
            </a:r>
            <a:r>
              <a:rPr lang="en-US" sz="2200" b="1" dirty="0" smtClean="0"/>
              <a:t> </a:t>
            </a:r>
            <a:r>
              <a:rPr lang="en-US" sz="2200" b="1" dirty="0" err="1" smtClean="0"/>
              <a:t>dịch</a:t>
            </a:r>
            <a:r>
              <a:rPr lang="en-US" sz="2200" b="1" dirty="0" smtClean="0"/>
              <a:t>  </a:t>
            </a:r>
            <a:endParaRPr lang="en-US" sz="2200" b="1" dirty="0"/>
          </a:p>
        </p:txBody>
      </p:sp>
      <p:sp>
        <p:nvSpPr>
          <p:cNvPr id="5" name="Rectangle 4"/>
          <p:cNvSpPr/>
          <p:nvPr/>
        </p:nvSpPr>
        <p:spPr>
          <a:xfrm>
            <a:off x="280219" y="1698768"/>
            <a:ext cx="5413661" cy="400110"/>
          </a:xfrm>
          <a:prstGeom prst="rect">
            <a:avLst/>
          </a:prstGeom>
        </p:spPr>
        <p:txBody>
          <a:bodyPr wrap="none">
            <a:spAutoFit/>
          </a:bodyPr>
          <a:lstStyle/>
          <a:p>
            <a:pPr marL="342900" indent="-342900">
              <a:buFont typeface="Arial" panose="020B0604020202020204" pitchFamily="34" charset="0"/>
              <a:buChar char="•"/>
            </a:pPr>
            <a:r>
              <a:rPr lang="en-US" sz="2000" dirty="0" err="1" smtClean="0"/>
              <a:t>Một</a:t>
            </a:r>
            <a:r>
              <a:rPr lang="en-US" sz="2000" dirty="0" smtClean="0"/>
              <a:t> </a:t>
            </a:r>
            <a:r>
              <a:rPr lang="en-US" sz="2000" dirty="0" err="1"/>
              <a:t>giao</a:t>
            </a:r>
            <a:r>
              <a:rPr lang="en-US" sz="2000" dirty="0"/>
              <a:t> </a:t>
            </a:r>
            <a:r>
              <a:rPr lang="en-US" sz="2000" dirty="0" err="1"/>
              <a:t>dịch</a:t>
            </a:r>
            <a:r>
              <a:rPr lang="en-US" sz="2000" dirty="0"/>
              <a:t> </a:t>
            </a:r>
            <a:r>
              <a:rPr lang="en-US" sz="2000" dirty="0" err="1"/>
              <a:t>phải</a:t>
            </a:r>
            <a:r>
              <a:rPr lang="en-US" sz="2000" dirty="0"/>
              <a:t> </a:t>
            </a:r>
            <a:r>
              <a:rPr lang="en-US" sz="2000" dirty="0" err="1"/>
              <a:t>có</a:t>
            </a:r>
            <a:r>
              <a:rPr lang="en-US" sz="2000" dirty="0"/>
              <a:t> </a:t>
            </a:r>
            <a:r>
              <a:rPr lang="en-US" sz="2000" dirty="0" err="1"/>
              <a:t>đủ</a:t>
            </a:r>
            <a:r>
              <a:rPr lang="en-US" sz="2000" dirty="0"/>
              <a:t> </a:t>
            </a:r>
            <a:r>
              <a:rPr lang="en-US" sz="2000" dirty="0" err="1"/>
              <a:t>giá</a:t>
            </a:r>
            <a:r>
              <a:rPr lang="en-US" sz="2000" dirty="0"/>
              <a:t> </a:t>
            </a:r>
            <a:r>
              <a:rPr lang="en-US" sz="2000" dirty="0" err="1"/>
              <a:t>trị</a:t>
            </a:r>
            <a:r>
              <a:rPr lang="en-US" sz="2000" dirty="0"/>
              <a:t> </a:t>
            </a:r>
            <a:r>
              <a:rPr lang="en-US" sz="2000" dirty="0" err="1"/>
              <a:t>để</a:t>
            </a:r>
            <a:r>
              <a:rPr lang="en-US" sz="2000" dirty="0"/>
              <a:t> </a:t>
            </a:r>
            <a:r>
              <a:rPr lang="en-US" sz="2000" dirty="0" err="1"/>
              <a:t>tiêu</a:t>
            </a:r>
            <a:r>
              <a:rPr lang="en-US" sz="2000" dirty="0"/>
              <a:t> </a:t>
            </a:r>
            <a:r>
              <a:rPr lang="en-US" sz="2000" dirty="0" err="1"/>
              <a:t>thụ</a:t>
            </a:r>
            <a:r>
              <a:rPr lang="en-US" sz="2000" dirty="0"/>
              <a:t>. </a:t>
            </a:r>
          </a:p>
        </p:txBody>
      </p:sp>
      <p:pic>
        <p:nvPicPr>
          <p:cNvPr id="6" name="Picture 5"/>
          <p:cNvPicPr>
            <a:picLocks noChangeAspect="1"/>
          </p:cNvPicPr>
          <p:nvPr/>
        </p:nvPicPr>
        <p:blipFill>
          <a:blip r:embed="rId2"/>
          <a:stretch>
            <a:fillRect/>
          </a:stretch>
        </p:blipFill>
        <p:spPr>
          <a:xfrm>
            <a:off x="504269" y="2382238"/>
            <a:ext cx="5800725" cy="1000125"/>
          </a:xfrm>
          <a:prstGeom prst="rect">
            <a:avLst/>
          </a:prstGeom>
        </p:spPr>
      </p:pic>
      <p:sp>
        <p:nvSpPr>
          <p:cNvPr id="7" name="Rectangle 6"/>
          <p:cNvSpPr/>
          <p:nvPr/>
        </p:nvSpPr>
        <p:spPr>
          <a:xfrm>
            <a:off x="280219" y="1092936"/>
            <a:ext cx="3204723" cy="400110"/>
          </a:xfrm>
          <a:prstGeom prst="rect">
            <a:avLst/>
          </a:prstGeom>
        </p:spPr>
        <p:txBody>
          <a:bodyPr wrap="none">
            <a:spAutoFit/>
          </a:bodyPr>
          <a:lstStyle/>
          <a:p>
            <a:r>
              <a:rPr lang="en-US" sz="2000" b="1" dirty="0"/>
              <a:t>3.1.3  </a:t>
            </a:r>
            <a:r>
              <a:rPr lang="vi-VN" sz="2000" b="1" dirty="0"/>
              <a:t>Những ràng buộc: </a:t>
            </a:r>
            <a:endParaRPr lang="en-US" sz="2000" dirty="0"/>
          </a:p>
        </p:txBody>
      </p:sp>
    </p:spTree>
    <p:extLst>
      <p:ext uri="{BB962C8B-B14F-4D97-AF65-F5344CB8AC3E}">
        <p14:creationId xmlns:p14="http://schemas.microsoft.com/office/powerpoint/2010/main" val="2585843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4" name="TextBox 3"/>
          <p:cNvSpPr txBox="1"/>
          <p:nvPr/>
        </p:nvSpPr>
        <p:spPr>
          <a:xfrm>
            <a:off x="280219" y="631271"/>
            <a:ext cx="6248827" cy="430887"/>
          </a:xfrm>
          <a:prstGeom prst="rect">
            <a:avLst/>
          </a:prstGeom>
          <a:noFill/>
        </p:spPr>
        <p:txBody>
          <a:bodyPr wrap="none" rtlCol="0">
            <a:spAutoFit/>
          </a:bodyPr>
          <a:lstStyle/>
          <a:p>
            <a:r>
              <a:rPr lang="en-US" sz="2200" b="1" dirty="0" smtClean="0"/>
              <a:t>3.1.  Model 1: </a:t>
            </a:r>
            <a:r>
              <a:rPr lang="en-US" sz="2200" b="1" dirty="0" err="1" smtClean="0"/>
              <a:t>Tối</a:t>
            </a:r>
            <a:r>
              <a:rPr lang="en-US" sz="2200" b="1" dirty="0" smtClean="0"/>
              <a:t> </a:t>
            </a:r>
            <a:r>
              <a:rPr lang="en-US" sz="2200" b="1" dirty="0" err="1" smtClean="0"/>
              <a:t>thiểu</a:t>
            </a:r>
            <a:r>
              <a:rPr lang="en-US" sz="2200" b="1" dirty="0"/>
              <a:t> </a:t>
            </a:r>
            <a:r>
              <a:rPr lang="en-US" sz="2200" b="1" dirty="0" err="1" smtClean="0"/>
              <a:t>kích</a:t>
            </a:r>
            <a:r>
              <a:rPr lang="en-US" sz="2200" b="1" dirty="0" smtClean="0"/>
              <a:t> </a:t>
            </a:r>
            <a:r>
              <a:rPr lang="en-US" sz="2200" b="1" dirty="0" err="1" smtClean="0"/>
              <a:t>thước</a:t>
            </a:r>
            <a:r>
              <a:rPr lang="en-US" sz="2200" b="1" dirty="0" smtClean="0"/>
              <a:t> </a:t>
            </a:r>
            <a:r>
              <a:rPr lang="en-US" sz="2200" b="1" dirty="0" err="1" smtClean="0"/>
              <a:t>giao</a:t>
            </a:r>
            <a:r>
              <a:rPr lang="en-US" sz="2200" b="1" dirty="0" smtClean="0"/>
              <a:t> </a:t>
            </a:r>
            <a:r>
              <a:rPr lang="en-US" sz="2200" b="1" dirty="0" err="1" smtClean="0"/>
              <a:t>dịch</a:t>
            </a:r>
            <a:r>
              <a:rPr lang="en-US" sz="2200" b="1" dirty="0" smtClean="0"/>
              <a:t>  </a:t>
            </a:r>
            <a:endParaRPr lang="en-US" sz="2200" b="1" dirty="0"/>
          </a:p>
        </p:txBody>
      </p:sp>
      <p:sp>
        <p:nvSpPr>
          <p:cNvPr id="5" name="Rectangle 4"/>
          <p:cNvSpPr/>
          <p:nvPr/>
        </p:nvSpPr>
        <p:spPr>
          <a:xfrm>
            <a:off x="280219" y="1092936"/>
            <a:ext cx="3204723" cy="400110"/>
          </a:xfrm>
          <a:prstGeom prst="rect">
            <a:avLst/>
          </a:prstGeom>
        </p:spPr>
        <p:txBody>
          <a:bodyPr wrap="none">
            <a:spAutoFit/>
          </a:bodyPr>
          <a:lstStyle/>
          <a:p>
            <a:r>
              <a:rPr lang="en-US" sz="2000" b="1" dirty="0"/>
              <a:t>3.1.3  </a:t>
            </a:r>
            <a:r>
              <a:rPr lang="vi-VN" sz="2000" b="1" dirty="0"/>
              <a:t>Những ràng buộc: </a:t>
            </a:r>
            <a:endParaRPr lang="en-US" sz="2000" dirty="0"/>
          </a:p>
        </p:txBody>
      </p:sp>
      <p:sp>
        <p:nvSpPr>
          <p:cNvPr id="6" name="Rectangle 5"/>
          <p:cNvSpPr/>
          <p:nvPr/>
        </p:nvSpPr>
        <p:spPr>
          <a:xfrm>
            <a:off x="280219" y="1493046"/>
            <a:ext cx="6862453" cy="1015663"/>
          </a:xfrm>
          <a:prstGeom prst="rect">
            <a:avLst/>
          </a:prstGeom>
        </p:spPr>
        <p:txBody>
          <a:bodyPr wrap="square">
            <a:spAutoFit/>
          </a:bodyPr>
          <a:lstStyle/>
          <a:p>
            <a:pPr marL="342900" indent="-342900" algn="just">
              <a:buFont typeface="Arial" panose="020B0604020202020204" pitchFamily="34" charset="0"/>
              <a:buChar char="•"/>
            </a:pPr>
            <a:r>
              <a:rPr lang="vi-VN" sz="2000" dirty="0"/>
              <a:t>Tất cả các đầu ra giao dịch phải cao hơn ngưỡng bụi để chắc chắn rằng giao dịch này được chuyển tiếp đến mạng và được xác nhận.</a:t>
            </a:r>
            <a:endParaRPr lang="en-US" sz="2000" dirty="0"/>
          </a:p>
        </p:txBody>
      </p:sp>
      <p:pic>
        <p:nvPicPr>
          <p:cNvPr id="7" name="Picture 6"/>
          <p:cNvPicPr>
            <a:picLocks noChangeAspect="1"/>
          </p:cNvPicPr>
          <p:nvPr/>
        </p:nvPicPr>
        <p:blipFill>
          <a:blip r:embed="rId2"/>
          <a:stretch>
            <a:fillRect/>
          </a:stretch>
        </p:blipFill>
        <p:spPr>
          <a:xfrm>
            <a:off x="887821" y="2834406"/>
            <a:ext cx="5362575" cy="923925"/>
          </a:xfrm>
          <a:prstGeom prst="rect">
            <a:avLst/>
          </a:prstGeom>
        </p:spPr>
      </p:pic>
    </p:spTree>
    <p:extLst>
      <p:ext uri="{BB962C8B-B14F-4D97-AF65-F5344CB8AC3E}">
        <p14:creationId xmlns:p14="http://schemas.microsoft.com/office/powerpoint/2010/main" val="201003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4" name="TextBox 3"/>
          <p:cNvSpPr txBox="1"/>
          <p:nvPr/>
        </p:nvSpPr>
        <p:spPr>
          <a:xfrm>
            <a:off x="280219" y="631271"/>
            <a:ext cx="6248827" cy="430887"/>
          </a:xfrm>
          <a:prstGeom prst="rect">
            <a:avLst/>
          </a:prstGeom>
          <a:noFill/>
        </p:spPr>
        <p:txBody>
          <a:bodyPr wrap="none" rtlCol="0">
            <a:spAutoFit/>
          </a:bodyPr>
          <a:lstStyle/>
          <a:p>
            <a:r>
              <a:rPr lang="en-US" sz="2200" b="1" dirty="0" smtClean="0"/>
              <a:t>3.1.  Model 1: </a:t>
            </a:r>
            <a:r>
              <a:rPr lang="en-US" sz="2200" b="1" dirty="0" err="1" smtClean="0"/>
              <a:t>Tối</a:t>
            </a:r>
            <a:r>
              <a:rPr lang="en-US" sz="2200" b="1" dirty="0" smtClean="0"/>
              <a:t> </a:t>
            </a:r>
            <a:r>
              <a:rPr lang="en-US" sz="2200" b="1" dirty="0" err="1" smtClean="0"/>
              <a:t>thiểu</a:t>
            </a:r>
            <a:r>
              <a:rPr lang="en-US" sz="2200" b="1" dirty="0"/>
              <a:t> </a:t>
            </a:r>
            <a:r>
              <a:rPr lang="en-US" sz="2200" b="1" dirty="0" err="1" smtClean="0"/>
              <a:t>kích</a:t>
            </a:r>
            <a:r>
              <a:rPr lang="en-US" sz="2200" b="1" dirty="0" smtClean="0"/>
              <a:t> </a:t>
            </a:r>
            <a:r>
              <a:rPr lang="en-US" sz="2200" b="1" dirty="0" err="1" smtClean="0"/>
              <a:t>thước</a:t>
            </a:r>
            <a:r>
              <a:rPr lang="en-US" sz="2200" b="1" dirty="0" smtClean="0"/>
              <a:t> </a:t>
            </a:r>
            <a:r>
              <a:rPr lang="en-US" sz="2200" b="1" dirty="0" err="1" smtClean="0"/>
              <a:t>giao</a:t>
            </a:r>
            <a:r>
              <a:rPr lang="en-US" sz="2200" b="1" dirty="0" smtClean="0"/>
              <a:t> </a:t>
            </a:r>
            <a:r>
              <a:rPr lang="en-US" sz="2200" b="1" dirty="0" err="1" smtClean="0"/>
              <a:t>dịch</a:t>
            </a:r>
            <a:r>
              <a:rPr lang="en-US" sz="2200" b="1" dirty="0" smtClean="0"/>
              <a:t>  </a:t>
            </a:r>
            <a:endParaRPr lang="en-US" sz="2200" b="1" dirty="0"/>
          </a:p>
        </p:txBody>
      </p:sp>
      <p:sp>
        <p:nvSpPr>
          <p:cNvPr id="5" name="Rectangle 4"/>
          <p:cNvSpPr/>
          <p:nvPr/>
        </p:nvSpPr>
        <p:spPr>
          <a:xfrm>
            <a:off x="280219" y="1092936"/>
            <a:ext cx="3204723" cy="400110"/>
          </a:xfrm>
          <a:prstGeom prst="rect">
            <a:avLst/>
          </a:prstGeom>
        </p:spPr>
        <p:txBody>
          <a:bodyPr wrap="none">
            <a:spAutoFit/>
          </a:bodyPr>
          <a:lstStyle/>
          <a:p>
            <a:r>
              <a:rPr lang="en-US" sz="2000" b="1" dirty="0"/>
              <a:t>3.1.3  </a:t>
            </a:r>
            <a:r>
              <a:rPr lang="vi-VN" sz="2000" b="1" dirty="0"/>
              <a:t>Những ràng buộc: </a:t>
            </a:r>
            <a:endParaRPr lang="en-US" sz="2000" dirty="0"/>
          </a:p>
        </p:txBody>
      </p:sp>
      <mc:AlternateContent xmlns:mc="http://schemas.openxmlformats.org/markup-compatibility/2006" xmlns:a14="http://schemas.microsoft.com/office/drawing/2010/main">
        <mc:Choice Requires="a14">
          <p:sp>
            <p:nvSpPr>
              <p:cNvPr id="6" name="Rectangle 5"/>
              <p:cNvSpPr/>
              <p:nvPr/>
            </p:nvSpPr>
            <p:spPr>
              <a:xfrm>
                <a:off x="280219" y="1523823"/>
                <a:ext cx="6853826" cy="732060"/>
              </a:xfrm>
              <a:prstGeom prst="rect">
                <a:avLst/>
              </a:prstGeom>
            </p:spPr>
            <p:txBody>
              <a:bodyPr wrap="square">
                <a:spAutoFit/>
              </a:bodyPr>
              <a:lstStyle/>
              <a:p>
                <a:pPr marL="342900" indent="-342900" algn="just">
                  <a:buFont typeface="Arial" panose="020B0604020202020204" pitchFamily="34" charset="0"/>
                  <a:buChar char="•"/>
                </a:pPr>
                <a:r>
                  <a:rPr lang="vi-VN" sz="2000" dirty="0" smtClean="0"/>
                  <a:t>Mối quan hệ giữa giá trị Output thay đổi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b="0" i="1" smtClean="0">
                            <a:latin typeface="Cambria Math" panose="02040503050406030204" pitchFamily="18" charset="0"/>
                          </a:rPr>
                          <m:t>𝑣</m:t>
                        </m:r>
                      </m:sub>
                    </m:sSub>
                  </m:oMath>
                </a14:m>
                <a:r>
                  <a:rPr lang="vi-VN" sz="2000" dirty="0" smtClean="0"/>
                  <a:t> </a:t>
                </a:r>
                <a:r>
                  <a:rPr lang="vi-VN" sz="2000" dirty="0"/>
                  <a:t>và kích thước của nó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𝑠</m:t>
                        </m:r>
                      </m:sub>
                    </m:sSub>
                  </m:oMath>
                </a14:m>
                <a:r>
                  <a:rPr lang="en-US" sz="2000" dirty="0" smtClean="0"/>
                  <a:t> </a:t>
                </a:r>
                <a:r>
                  <a:rPr lang="vi-VN" sz="2000" dirty="0" smtClean="0"/>
                  <a:t>được </a:t>
                </a:r>
                <a:r>
                  <a:rPr lang="vi-VN" sz="2000" dirty="0"/>
                  <a:t>định nghĩa như </a:t>
                </a:r>
                <a:r>
                  <a:rPr lang="vi-VN" sz="2000" dirty="0" smtClean="0"/>
                  <a:t>sau</a:t>
                </a:r>
                <a:r>
                  <a:rPr lang="en-US" sz="2000" dirty="0"/>
                  <a:t>:</a:t>
                </a:r>
              </a:p>
            </p:txBody>
          </p:sp>
        </mc:Choice>
        <mc:Fallback xmlns="">
          <p:sp>
            <p:nvSpPr>
              <p:cNvPr id="6" name="Rectangle 5"/>
              <p:cNvSpPr>
                <a:spLocks noRot="1" noChangeAspect="1" noMove="1" noResize="1" noEditPoints="1" noAdjustHandles="1" noChangeArrowheads="1" noChangeShapeType="1" noTextEdit="1"/>
              </p:cNvSpPr>
              <p:nvPr/>
            </p:nvSpPr>
            <p:spPr>
              <a:xfrm>
                <a:off x="280219" y="1523823"/>
                <a:ext cx="6853826" cy="732060"/>
              </a:xfrm>
              <a:prstGeom prst="rect">
                <a:avLst/>
              </a:prstGeom>
              <a:blipFill>
                <a:blip r:embed="rId2"/>
                <a:stretch>
                  <a:fillRect l="-801" t="-4167" r="-890" b="-1166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585571" y="2606615"/>
            <a:ext cx="4943475" cy="723900"/>
          </a:xfrm>
          <a:prstGeom prst="rect">
            <a:avLst/>
          </a:prstGeom>
        </p:spPr>
      </p:pic>
    </p:spTree>
    <p:extLst>
      <p:ext uri="{BB962C8B-B14F-4D97-AF65-F5344CB8AC3E}">
        <p14:creationId xmlns:p14="http://schemas.microsoft.com/office/powerpoint/2010/main" val="3755516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88"/>
        <p:cNvGrpSpPr/>
        <p:nvPr/>
      </p:nvGrpSpPr>
      <p:grpSpPr>
        <a:xfrm>
          <a:off x="0" y="0"/>
          <a:ext cx="0" cy="0"/>
          <a:chOff x="0" y="0"/>
          <a:chExt cx="0" cy="0"/>
        </a:xfrm>
      </p:grpSpPr>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TextBox 2"/>
          <p:cNvSpPr txBox="1"/>
          <p:nvPr/>
        </p:nvSpPr>
        <p:spPr>
          <a:xfrm>
            <a:off x="272846" y="169607"/>
            <a:ext cx="3583858" cy="461665"/>
          </a:xfrm>
          <a:prstGeom prst="rect">
            <a:avLst/>
          </a:prstGeom>
          <a:noFill/>
        </p:spPr>
        <p:txBody>
          <a:bodyPr wrap="square" rtlCol="0">
            <a:spAutoFit/>
          </a:bodyPr>
          <a:lstStyle/>
          <a:p>
            <a:r>
              <a:rPr lang="en-US" sz="2400" b="1" dirty="0" err="1" smtClean="0">
                <a:latin typeface="+mn-lt"/>
              </a:rPr>
              <a:t>Thành</a:t>
            </a:r>
            <a:r>
              <a:rPr lang="en-US" sz="2400" b="1" dirty="0" smtClean="0">
                <a:latin typeface="+mn-lt"/>
              </a:rPr>
              <a:t> </a:t>
            </a:r>
            <a:r>
              <a:rPr lang="en-US" sz="2400" b="1" dirty="0" err="1" smtClean="0">
                <a:latin typeface="+mn-lt"/>
              </a:rPr>
              <a:t>viên</a:t>
            </a:r>
            <a:r>
              <a:rPr lang="en-US" sz="2400" b="1" dirty="0" smtClean="0">
                <a:latin typeface="+mn-lt"/>
              </a:rPr>
              <a:t> </a:t>
            </a:r>
            <a:r>
              <a:rPr lang="en-US" sz="2400" b="1" dirty="0" err="1" smtClean="0">
                <a:latin typeface="+mn-lt"/>
              </a:rPr>
              <a:t>nhóm</a:t>
            </a:r>
            <a:r>
              <a:rPr lang="en-US" sz="2400" b="1" dirty="0" smtClean="0">
                <a:latin typeface="+mn-lt"/>
              </a:rPr>
              <a:t> 7:</a:t>
            </a:r>
            <a:endParaRPr lang="en-US" sz="2400" b="1" dirty="0">
              <a:latin typeface="+mn-lt"/>
            </a:endParaRPr>
          </a:p>
        </p:txBody>
      </p:sp>
      <p:sp>
        <p:nvSpPr>
          <p:cNvPr id="4" name="TextBox 3"/>
          <p:cNvSpPr txBox="1"/>
          <p:nvPr/>
        </p:nvSpPr>
        <p:spPr>
          <a:xfrm>
            <a:off x="442452" y="1125343"/>
            <a:ext cx="5995219" cy="1938992"/>
          </a:xfrm>
          <a:prstGeom prst="rect">
            <a:avLst/>
          </a:prstGeom>
          <a:noFill/>
        </p:spPr>
        <p:txBody>
          <a:bodyPr wrap="square" rtlCol="0">
            <a:spAutoFit/>
          </a:bodyPr>
          <a:lstStyle/>
          <a:p>
            <a:pPr marL="457200" indent="-457200">
              <a:buFont typeface="+mj-lt"/>
              <a:buAutoNum type="arabicPeriod"/>
            </a:pPr>
            <a:r>
              <a:rPr lang="en-US" sz="2000" dirty="0" err="1" smtClean="0"/>
              <a:t>Phạm</a:t>
            </a:r>
            <a:r>
              <a:rPr lang="en-US" sz="2000" dirty="0" smtClean="0"/>
              <a:t> </a:t>
            </a:r>
            <a:r>
              <a:rPr lang="en-US" sz="2000" dirty="0" err="1" smtClean="0"/>
              <a:t>Tấn</a:t>
            </a:r>
            <a:r>
              <a:rPr lang="en-US" sz="2000" dirty="0" smtClean="0"/>
              <a:t> </a:t>
            </a:r>
            <a:r>
              <a:rPr lang="en-US" sz="2000" dirty="0" err="1" smtClean="0"/>
              <a:t>Đại</a:t>
            </a:r>
            <a:r>
              <a:rPr lang="en-US" sz="2000" dirty="0" smtClean="0"/>
              <a:t>		- 1710929</a:t>
            </a:r>
          </a:p>
          <a:p>
            <a:pPr marL="457200" indent="-457200">
              <a:buFont typeface="+mj-lt"/>
              <a:buAutoNum type="arabicPeriod"/>
            </a:pPr>
            <a:r>
              <a:rPr lang="en-US" sz="2000" dirty="0" err="1" smtClean="0"/>
              <a:t>Nguyễn</a:t>
            </a:r>
            <a:r>
              <a:rPr lang="en-US" sz="2000" dirty="0" smtClean="0"/>
              <a:t> </a:t>
            </a:r>
            <a:r>
              <a:rPr lang="en-US" sz="2000" dirty="0" err="1" smtClean="0"/>
              <a:t>Lê</a:t>
            </a:r>
            <a:r>
              <a:rPr lang="en-US" sz="2000" dirty="0" smtClean="0"/>
              <a:t> </a:t>
            </a:r>
            <a:r>
              <a:rPr lang="en-US" sz="2000" dirty="0" err="1" smtClean="0"/>
              <a:t>Hoàng</a:t>
            </a:r>
            <a:r>
              <a:rPr lang="en-US" sz="2000" dirty="0" smtClean="0"/>
              <a:t> </a:t>
            </a:r>
            <a:r>
              <a:rPr lang="en-US" sz="2000" dirty="0" err="1" smtClean="0"/>
              <a:t>Hiệu</a:t>
            </a:r>
            <a:r>
              <a:rPr lang="en-US" sz="2000" dirty="0" smtClean="0"/>
              <a:t>	- 1711355</a:t>
            </a:r>
          </a:p>
          <a:p>
            <a:pPr marL="457200" indent="-457200">
              <a:buFont typeface="+mj-lt"/>
              <a:buAutoNum type="arabicPeriod"/>
            </a:pPr>
            <a:r>
              <a:rPr lang="en-US" sz="2000" dirty="0" err="1" smtClean="0"/>
              <a:t>Trần</a:t>
            </a:r>
            <a:r>
              <a:rPr lang="en-US" sz="2000" dirty="0" smtClean="0"/>
              <a:t> </a:t>
            </a:r>
            <a:r>
              <a:rPr lang="en-US" sz="2000" dirty="0" err="1" smtClean="0"/>
              <a:t>Xuân</a:t>
            </a:r>
            <a:r>
              <a:rPr lang="en-US" sz="2000" dirty="0" smtClean="0"/>
              <a:t> </a:t>
            </a:r>
            <a:r>
              <a:rPr lang="en-US" sz="2000" dirty="0" err="1" smtClean="0"/>
              <a:t>Hội</a:t>
            </a:r>
            <a:r>
              <a:rPr lang="en-US" sz="2000" dirty="0" smtClean="0"/>
              <a:t>		- 1711457</a:t>
            </a:r>
          </a:p>
          <a:p>
            <a:pPr marL="457200" indent="-457200">
              <a:buFont typeface="+mj-lt"/>
              <a:buAutoNum type="arabicPeriod"/>
            </a:pPr>
            <a:r>
              <a:rPr lang="en-US" sz="2000" dirty="0" smtClean="0"/>
              <a:t>Cao Minh </a:t>
            </a:r>
            <a:r>
              <a:rPr lang="en-US" sz="2000" dirty="0" err="1" smtClean="0"/>
              <a:t>Khôi</a:t>
            </a:r>
            <a:r>
              <a:rPr lang="en-US" sz="2000" dirty="0" smtClean="0"/>
              <a:t>		- 1710148</a:t>
            </a:r>
          </a:p>
          <a:p>
            <a:pPr marL="457200" indent="-457200">
              <a:buFont typeface="+mj-lt"/>
              <a:buAutoNum type="arabicPeriod"/>
            </a:pPr>
            <a:r>
              <a:rPr lang="en-US" sz="2000" dirty="0" err="1" smtClean="0"/>
              <a:t>Nguyễn</a:t>
            </a:r>
            <a:r>
              <a:rPr lang="en-US" sz="2000" dirty="0" smtClean="0"/>
              <a:t> </a:t>
            </a:r>
            <a:r>
              <a:rPr lang="en-US" sz="2000" dirty="0" err="1" smtClean="0"/>
              <a:t>Bảo</a:t>
            </a:r>
            <a:r>
              <a:rPr lang="en-US" sz="2000" dirty="0" smtClean="0"/>
              <a:t> </a:t>
            </a:r>
            <a:r>
              <a:rPr lang="en-US" sz="2000" dirty="0" err="1" smtClean="0"/>
              <a:t>Phúc</a:t>
            </a:r>
            <a:r>
              <a:rPr lang="en-US" sz="2000" dirty="0" smtClean="0"/>
              <a:t>		- 1712674</a:t>
            </a:r>
          </a:p>
          <a:p>
            <a:pPr marL="457200" indent="-457200">
              <a:buFont typeface="+mj-lt"/>
              <a:buAutoNum type="arabicPeriod"/>
            </a:pPr>
            <a:r>
              <a:rPr lang="en-US" sz="2000" dirty="0" err="1" smtClean="0"/>
              <a:t>Nguyễn</a:t>
            </a:r>
            <a:r>
              <a:rPr lang="en-US" sz="2000" dirty="0" smtClean="0"/>
              <a:t> </a:t>
            </a:r>
            <a:r>
              <a:rPr lang="en-US" sz="2000" dirty="0" err="1" smtClean="0"/>
              <a:t>Vũ</a:t>
            </a:r>
            <a:r>
              <a:rPr lang="en-US" sz="2000" dirty="0" smtClean="0"/>
              <a:t> </a:t>
            </a:r>
            <a:r>
              <a:rPr lang="en-US" sz="2000" dirty="0" err="1" smtClean="0"/>
              <a:t>Hoàng</a:t>
            </a:r>
            <a:r>
              <a:rPr lang="en-US" sz="2000" dirty="0" smtClean="0"/>
              <a:t> </a:t>
            </a:r>
            <a:r>
              <a:rPr lang="en-US" sz="2000" dirty="0" err="1" smtClean="0"/>
              <a:t>Phúc</a:t>
            </a:r>
            <a:r>
              <a:rPr lang="en-US" sz="2000" dirty="0" smtClean="0"/>
              <a:t>	- 1712691</a:t>
            </a:r>
            <a:endParaRPr lang="en-US" sz="2000" dirty="0"/>
          </a:p>
        </p:txBody>
      </p:sp>
      <p:sp>
        <p:nvSpPr>
          <p:cNvPr id="2" name="TextBox 1"/>
          <p:cNvSpPr txBox="1"/>
          <p:nvPr/>
        </p:nvSpPr>
        <p:spPr>
          <a:xfrm>
            <a:off x="560717" y="3605842"/>
            <a:ext cx="45719" cy="307777"/>
          </a:xfrm>
          <a:prstGeom prst="rect">
            <a:avLst/>
          </a:prstGeom>
          <a:noFill/>
        </p:spPr>
        <p:txBody>
          <a:bodyPr wrap="square" rtlCol="0">
            <a:spAutoFit/>
          </a:bodyPr>
          <a:lstStyle/>
          <a:p>
            <a:endParaRPr lang="en-US" dirty="0"/>
          </a:p>
        </p:txBody>
      </p:sp>
      <p:sp>
        <p:nvSpPr>
          <p:cNvPr id="5" name="Rectangle 4"/>
          <p:cNvSpPr/>
          <p:nvPr/>
        </p:nvSpPr>
        <p:spPr>
          <a:xfrm>
            <a:off x="442452" y="3759730"/>
            <a:ext cx="8416876" cy="707886"/>
          </a:xfrm>
          <a:prstGeom prst="rect">
            <a:avLst/>
          </a:prstGeom>
        </p:spPr>
        <p:txBody>
          <a:bodyPr wrap="square">
            <a:spAutoFit/>
          </a:bodyPr>
          <a:lstStyle/>
          <a:p>
            <a:r>
              <a:rPr lang="vi-VN" sz="2000" dirty="0"/>
              <a:t>Đường link truy cập các file trong bài tập lớn: </a:t>
            </a:r>
            <a:endParaRPr lang="en-US" sz="2000" dirty="0" smtClean="0"/>
          </a:p>
          <a:p>
            <a:r>
              <a:rPr lang="vi-VN" sz="2000" i="1" u="sng" dirty="0" smtClean="0"/>
              <a:t>http</a:t>
            </a:r>
            <a:r>
              <a:rPr lang="vi-VN" sz="2000" i="1" u="sng" dirty="0"/>
              <a:t>://bit.ly/submit_gr7</a:t>
            </a:r>
            <a:endParaRPr lang="en-US" sz="2000" i="1"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4" name="TextBox 3"/>
          <p:cNvSpPr txBox="1"/>
          <p:nvPr/>
        </p:nvSpPr>
        <p:spPr>
          <a:xfrm>
            <a:off x="280219" y="631271"/>
            <a:ext cx="6248827" cy="430887"/>
          </a:xfrm>
          <a:prstGeom prst="rect">
            <a:avLst/>
          </a:prstGeom>
          <a:noFill/>
        </p:spPr>
        <p:txBody>
          <a:bodyPr wrap="none" rtlCol="0">
            <a:spAutoFit/>
          </a:bodyPr>
          <a:lstStyle/>
          <a:p>
            <a:r>
              <a:rPr lang="en-US" sz="2200" b="1" dirty="0" smtClean="0"/>
              <a:t>3.1.  Model 1: </a:t>
            </a:r>
            <a:r>
              <a:rPr lang="en-US" sz="2200" b="1" dirty="0" err="1" smtClean="0"/>
              <a:t>Tối</a:t>
            </a:r>
            <a:r>
              <a:rPr lang="en-US" sz="2200" b="1" dirty="0" smtClean="0"/>
              <a:t> </a:t>
            </a:r>
            <a:r>
              <a:rPr lang="en-US" sz="2200" b="1" dirty="0" err="1" smtClean="0"/>
              <a:t>thiểu</a:t>
            </a:r>
            <a:r>
              <a:rPr lang="en-US" sz="2200" b="1" dirty="0"/>
              <a:t> </a:t>
            </a:r>
            <a:r>
              <a:rPr lang="en-US" sz="2200" b="1" dirty="0" err="1" smtClean="0"/>
              <a:t>kích</a:t>
            </a:r>
            <a:r>
              <a:rPr lang="en-US" sz="2200" b="1" dirty="0" smtClean="0"/>
              <a:t> </a:t>
            </a:r>
            <a:r>
              <a:rPr lang="en-US" sz="2200" b="1" dirty="0" err="1" smtClean="0"/>
              <a:t>thước</a:t>
            </a:r>
            <a:r>
              <a:rPr lang="en-US" sz="2200" b="1" dirty="0" smtClean="0"/>
              <a:t> </a:t>
            </a:r>
            <a:r>
              <a:rPr lang="en-US" sz="2200" b="1" dirty="0" err="1" smtClean="0"/>
              <a:t>giao</a:t>
            </a:r>
            <a:r>
              <a:rPr lang="en-US" sz="2200" b="1" dirty="0" smtClean="0"/>
              <a:t> </a:t>
            </a:r>
            <a:r>
              <a:rPr lang="en-US" sz="2200" b="1" dirty="0" err="1" smtClean="0"/>
              <a:t>dịch</a:t>
            </a:r>
            <a:r>
              <a:rPr lang="en-US" sz="2200" b="1" dirty="0" smtClean="0"/>
              <a:t>  </a:t>
            </a:r>
            <a:endParaRPr lang="en-US" sz="2200" b="1" dirty="0"/>
          </a:p>
        </p:txBody>
      </p:sp>
      <p:sp>
        <p:nvSpPr>
          <p:cNvPr id="5" name="Rectangle 4"/>
          <p:cNvSpPr/>
          <p:nvPr/>
        </p:nvSpPr>
        <p:spPr>
          <a:xfrm>
            <a:off x="280219" y="1092936"/>
            <a:ext cx="3204723" cy="400110"/>
          </a:xfrm>
          <a:prstGeom prst="rect">
            <a:avLst/>
          </a:prstGeom>
        </p:spPr>
        <p:txBody>
          <a:bodyPr wrap="none">
            <a:spAutoFit/>
          </a:bodyPr>
          <a:lstStyle/>
          <a:p>
            <a:r>
              <a:rPr lang="en-US" sz="2000" b="1" dirty="0"/>
              <a:t>3.1.3  </a:t>
            </a:r>
            <a:r>
              <a:rPr lang="vi-VN" sz="2000" b="1" dirty="0"/>
              <a:t>Những ràng buộc: </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280219" y="1523823"/>
                <a:ext cx="2708818" cy="400110"/>
              </a:xfrm>
              <a:prstGeom prst="rect">
                <a:avLst/>
              </a:prstGeom>
              <a:noFill/>
            </p:spPr>
            <p:txBody>
              <a:bodyPr wrap="none" rtlCol="0">
                <a:spAutoFit/>
              </a:bodyPr>
              <a:lstStyle/>
              <a:p>
                <a:pPr marL="342900" indent="-342900">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oMath>
                </a14:m>
                <a:r>
                  <a:rPr lang="en-US" sz="2000" dirty="0" smtClean="0"/>
                  <a:t> </a:t>
                </a:r>
                <a:r>
                  <a:rPr lang="en-US" sz="2000" dirty="0" err="1" smtClean="0"/>
                  <a:t>là</a:t>
                </a:r>
                <a:r>
                  <a:rPr lang="en-US" sz="2000" dirty="0" smtClean="0"/>
                  <a:t> </a:t>
                </a:r>
                <a:r>
                  <a:rPr lang="en-US" sz="2000" dirty="0" err="1" smtClean="0"/>
                  <a:t>biến</a:t>
                </a:r>
                <a:r>
                  <a:rPr lang="en-US" sz="2000" dirty="0" smtClean="0"/>
                  <a:t> </a:t>
                </a:r>
                <a:r>
                  <a:rPr lang="en-US" sz="2000" dirty="0" err="1" smtClean="0"/>
                  <a:t>nhị</a:t>
                </a:r>
                <a:r>
                  <a:rPr lang="en-US" sz="2000" dirty="0" smtClean="0"/>
                  <a:t> </a:t>
                </a:r>
                <a:r>
                  <a:rPr lang="en-US" sz="2000" dirty="0" err="1" smtClean="0"/>
                  <a:t>phân</a:t>
                </a:r>
                <a:r>
                  <a:rPr lang="en-US" sz="20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280219" y="1523823"/>
                <a:ext cx="2708818" cy="400110"/>
              </a:xfrm>
              <a:prstGeom prst="rect">
                <a:avLst/>
              </a:prstGeom>
              <a:blipFill>
                <a:blip r:embed="rId2"/>
                <a:stretch>
                  <a:fillRect l="-2027" t="-7576" r="-1351" b="-27273"/>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25440" y="2357078"/>
            <a:ext cx="4629150" cy="619125"/>
          </a:xfrm>
          <a:prstGeom prst="rect">
            <a:avLst/>
          </a:prstGeom>
        </p:spPr>
      </p:pic>
    </p:spTree>
    <p:extLst>
      <p:ext uri="{BB962C8B-B14F-4D97-AF65-F5344CB8AC3E}">
        <p14:creationId xmlns:p14="http://schemas.microsoft.com/office/powerpoint/2010/main" val="1752560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4" name="TextBox 3"/>
          <p:cNvSpPr txBox="1"/>
          <p:nvPr/>
        </p:nvSpPr>
        <p:spPr>
          <a:xfrm>
            <a:off x="280219" y="631271"/>
            <a:ext cx="6248827" cy="430887"/>
          </a:xfrm>
          <a:prstGeom prst="rect">
            <a:avLst/>
          </a:prstGeom>
          <a:noFill/>
        </p:spPr>
        <p:txBody>
          <a:bodyPr wrap="none" rtlCol="0">
            <a:spAutoFit/>
          </a:bodyPr>
          <a:lstStyle/>
          <a:p>
            <a:r>
              <a:rPr lang="en-US" sz="2200" b="1" dirty="0" smtClean="0"/>
              <a:t>3.1.  Model 1: </a:t>
            </a:r>
            <a:r>
              <a:rPr lang="en-US" sz="2200" b="1" dirty="0" err="1" smtClean="0"/>
              <a:t>Tối</a:t>
            </a:r>
            <a:r>
              <a:rPr lang="en-US" sz="2200" b="1" dirty="0" smtClean="0"/>
              <a:t> </a:t>
            </a:r>
            <a:r>
              <a:rPr lang="en-US" sz="2200" b="1" dirty="0" err="1" smtClean="0"/>
              <a:t>thiểu</a:t>
            </a:r>
            <a:r>
              <a:rPr lang="en-US" sz="2200" b="1" dirty="0"/>
              <a:t> </a:t>
            </a:r>
            <a:r>
              <a:rPr lang="en-US" sz="2200" b="1" dirty="0" err="1" smtClean="0"/>
              <a:t>kích</a:t>
            </a:r>
            <a:r>
              <a:rPr lang="en-US" sz="2200" b="1" dirty="0" smtClean="0"/>
              <a:t> </a:t>
            </a:r>
            <a:r>
              <a:rPr lang="en-US" sz="2200" b="1" dirty="0" err="1" smtClean="0"/>
              <a:t>thước</a:t>
            </a:r>
            <a:r>
              <a:rPr lang="en-US" sz="2200" b="1" dirty="0" smtClean="0"/>
              <a:t> </a:t>
            </a:r>
            <a:r>
              <a:rPr lang="en-US" sz="2200" b="1" dirty="0" err="1" smtClean="0"/>
              <a:t>giao</a:t>
            </a:r>
            <a:r>
              <a:rPr lang="en-US" sz="2200" b="1" dirty="0" smtClean="0"/>
              <a:t> </a:t>
            </a:r>
            <a:r>
              <a:rPr lang="en-US" sz="2200" b="1" dirty="0" err="1" smtClean="0"/>
              <a:t>dịch</a:t>
            </a:r>
            <a:r>
              <a:rPr lang="en-US" sz="2200" b="1" dirty="0" smtClean="0"/>
              <a:t>  </a:t>
            </a:r>
            <a:endParaRPr lang="en-US" sz="2200" b="1" dirty="0"/>
          </a:p>
        </p:txBody>
      </p:sp>
      <p:sp>
        <p:nvSpPr>
          <p:cNvPr id="5" name="Rectangle 4"/>
          <p:cNvSpPr/>
          <p:nvPr/>
        </p:nvSpPr>
        <p:spPr>
          <a:xfrm>
            <a:off x="280219" y="1092936"/>
            <a:ext cx="6814686" cy="400110"/>
          </a:xfrm>
          <a:prstGeom prst="rect">
            <a:avLst/>
          </a:prstGeom>
        </p:spPr>
        <p:txBody>
          <a:bodyPr wrap="none">
            <a:spAutoFit/>
          </a:bodyPr>
          <a:lstStyle/>
          <a:p>
            <a:r>
              <a:rPr lang="en-US" sz="2000" b="1" dirty="0"/>
              <a:t>3.1.3  </a:t>
            </a:r>
            <a:r>
              <a:rPr lang="en-US" sz="2000" b="1" dirty="0" err="1"/>
              <a:t>H</a:t>
            </a:r>
            <a:r>
              <a:rPr lang="en-US" sz="2000" b="1" dirty="0" err="1" smtClean="0"/>
              <a:t>àm</a:t>
            </a:r>
            <a:r>
              <a:rPr lang="en-US" sz="2000" b="1" dirty="0" smtClean="0"/>
              <a:t> </a:t>
            </a:r>
            <a:r>
              <a:rPr lang="en-US" sz="2000" b="1" dirty="0" err="1" smtClean="0"/>
              <a:t>mục</a:t>
            </a:r>
            <a:r>
              <a:rPr lang="en-US" sz="2000" b="1" dirty="0" smtClean="0"/>
              <a:t> </a:t>
            </a:r>
            <a:r>
              <a:rPr lang="en-US" sz="2000" b="1" dirty="0" err="1" smtClean="0"/>
              <a:t>tiêu</a:t>
            </a:r>
            <a:r>
              <a:rPr lang="vi-VN" sz="2000" b="1" dirty="0" smtClean="0"/>
              <a:t>:</a:t>
            </a:r>
            <a:r>
              <a:rPr lang="en-US" sz="2000" b="1" dirty="0" smtClean="0"/>
              <a:t> </a:t>
            </a:r>
            <a:r>
              <a:rPr lang="vi-VN" sz="2000" dirty="0"/>
              <a:t>Tối thiểu hóa kích thước giao dịch. </a:t>
            </a:r>
            <a:r>
              <a:rPr lang="vi-VN" sz="2000" b="1" dirty="0" smtClean="0"/>
              <a:t> </a:t>
            </a:r>
            <a:endParaRPr lang="en-US" sz="2000" dirty="0"/>
          </a:p>
        </p:txBody>
      </p:sp>
      <p:pic>
        <p:nvPicPr>
          <p:cNvPr id="6" name="Picture 5"/>
          <p:cNvPicPr>
            <a:picLocks noChangeAspect="1"/>
          </p:cNvPicPr>
          <p:nvPr/>
        </p:nvPicPr>
        <p:blipFill>
          <a:blip r:embed="rId2"/>
          <a:stretch>
            <a:fillRect/>
          </a:stretch>
        </p:blipFill>
        <p:spPr>
          <a:xfrm>
            <a:off x="1227556" y="1628505"/>
            <a:ext cx="4791075" cy="885825"/>
          </a:xfrm>
          <a:prstGeom prst="rect">
            <a:avLst/>
          </a:prstGeom>
        </p:spPr>
      </p:pic>
    </p:spTree>
    <p:extLst>
      <p:ext uri="{BB962C8B-B14F-4D97-AF65-F5344CB8AC3E}">
        <p14:creationId xmlns:p14="http://schemas.microsoft.com/office/powerpoint/2010/main" val="3182553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4" name="TextBox 3"/>
          <p:cNvSpPr txBox="1"/>
          <p:nvPr/>
        </p:nvSpPr>
        <p:spPr>
          <a:xfrm>
            <a:off x="280219" y="631271"/>
            <a:ext cx="5758308" cy="430887"/>
          </a:xfrm>
          <a:prstGeom prst="rect">
            <a:avLst/>
          </a:prstGeom>
          <a:noFill/>
        </p:spPr>
        <p:txBody>
          <a:bodyPr wrap="none" rtlCol="0">
            <a:spAutoFit/>
          </a:bodyPr>
          <a:lstStyle/>
          <a:p>
            <a:r>
              <a:rPr lang="en-US" sz="2200" b="1" dirty="0" smtClean="0"/>
              <a:t>3.2.  Model 2: </a:t>
            </a:r>
            <a:r>
              <a:rPr lang="en-US" sz="2200" b="1" dirty="0" err="1" smtClean="0"/>
              <a:t>Tối</a:t>
            </a:r>
            <a:r>
              <a:rPr lang="en-US" sz="2200" b="1" dirty="0" smtClean="0"/>
              <a:t> </a:t>
            </a:r>
            <a:r>
              <a:rPr lang="en-US" sz="2200" b="1" dirty="0" err="1" smtClean="0"/>
              <a:t>đa</a:t>
            </a:r>
            <a:r>
              <a:rPr lang="en-US" sz="2200" b="1" dirty="0" smtClean="0"/>
              <a:t> </a:t>
            </a:r>
            <a:r>
              <a:rPr lang="en-US" sz="2200" b="1" dirty="0" err="1" smtClean="0"/>
              <a:t>hóa</a:t>
            </a:r>
            <a:r>
              <a:rPr lang="en-US" sz="2200" b="1" dirty="0" smtClean="0"/>
              <a:t> </a:t>
            </a:r>
            <a:r>
              <a:rPr lang="en-US" sz="2200" b="1" dirty="0" err="1" smtClean="0"/>
              <a:t>số</a:t>
            </a:r>
            <a:r>
              <a:rPr lang="en-US" sz="2200" b="1" dirty="0" smtClean="0"/>
              <a:t> </a:t>
            </a:r>
            <a:r>
              <a:rPr lang="en-US" sz="2200" b="1" dirty="0" err="1" smtClean="0"/>
              <a:t>lượng</a:t>
            </a:r>
            <a:r>
              <a:rPr lang="en-US" sz="2200" b="1" dirty="0" smtClean="0"/>
              <a:t> UTXO  </a:t>
            </a:r>
            <a:endParaRPr lang="en-US" sz="2200" b="1" dirty="0"/>
          </a:p>
        </p:txBody>
      </p:sp>
      <p:sp>
        <p:nvSpPr>
          <p:cNvPr id="5" name="TextBox 4"/>
          <p:cNvSpPr txBox="1"/>
          <p:nvPr/>
        </p:nvSpPr>
        <p:spPr>
          <a:xfrm>
            <a:off x="280219" y="1062158"/>
            <a:ext cx="2260555" cy="400110"/>
          </a:xfrm>
          <a:prstGeom prst="rect">
            <a:avLst/>
          </a:prstGeom>
          <a:noFill/>
        </p:spPr>
        <p:txBody>
          <a:bodyPr wrap="none" rtlCol="0">
            <a:spAutoFit/>
          </a:bodyPr>
          <a:lstStyle/>
          <a:p>
            <a:r>
              <a:rPr lang="en-US" sz="2000" b="1" dirty="0" smtClean="0"/>
              <a:t>3.2.1.  </a:t>
            </a:r>
            <a:r>
              <a:rPr lang="en-US" sz="2000" b="1" dirty="0" err="1" smtClean="0"/>
              <a:t>Các</a:t>
            </a:r>
            <a:r>
              <a:rPr lang="en-US" sz="2000" b="1" dirty="0" smtClean="0"/>
              <a:t> </a:t>
            </a:r>
            <a:r>
              <a:rPr lang="en-US" sz="2000" b="1" dirty="0" err="1" smtClean="0"/>
              <a:t>biến</a:t>
            </a:r>
            <a:r>
              <a:rPr lang="en-US" sz="2000" b="1" dirty="0" smtClean="0"/>
              <a:t> : </a:t>
            </a:r>
            <a:endParaRPr lang="en-US" sz="2000" b="1" dirty="0"/>
          </a:p>
        </p:txBody>
      </p:sp>
      <p:sp>
        <p:nvSpPr>
          <p:cNvPr id="6" name="TextBox 5"/>
          <p:cNvSpPr txBox="1"/>
          <p:nvPr/>
        </p:nvSpPr>
        <p:spPr>
          <a:xfrm>
            <a:off x="280219" y="1523823"/>
            <a:ext cx="4568879" cy="400110"/>
          </a:xfrm>
          <a:prstGeom prst="rect">
            <a:avLst/>
          </a:prstGeom>
          <a:noFill/>
        </p:spPr>
        <p:txBody>
          <a:bodyPr wrap="none" rtlCol="0">
            <a:spAutoFit/>
          </a:bodyPr>
          <a:lstStyle/>
          <a:p>
            <a:r>
              <a:rPr lang="en-US" sz="2000" dirty="0" err="1" smtClean="0"/>
              <a:t>Bao</a:t>
            </a:r>
            <a:r>
              <a:rPr lang="en-US" sz="2000" dirty="0" smtClean="0"/>
              <a:t> </a:t>
            </a:r>
            <a:r>
              <a:rPr lang="en-US" sz="2000" dirty="0" err="1"/>
              <a:t>gồm</a:t>
            </a: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biến</a:t>
            </a:r>
            <a:r>
              <a:rPr lang="en-US" sz="2000" dirty="0"/>
              <a:t> </a:t>
            </a:r>
            <a:r>
              <a:rPr lang="en-US" sz="2000" dirty="0" err="1"/>
              <a:t>trong</a:t>
            </a:r>
            <a:r>
              <a:rPr lang="en-US" sz="2000" dirty="0"/>
              <a:t> Model 1</a:t>
            </a:r>
          </a:p>
        </p:txBody>
      </p:sp>
    </p:spTree>
    <p:extLst>
      <p:ext uri="{BB962C8B-B14F-4D97-AF65-F5344CB8AC3E}">
        <p14:creationId xmlns:p14="http://schemas.microsoft.com/office/powerpoint/2010/main" val="1937539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4" name="TextBox 3"/>
          <p:cNvSpPr txBox="1"/>
          <p:nvPr/>
        </p:nvSpPr>
        <p:spPr>
          <a:xfrm>
            <a:off x="280219" y="631271"/>
            <a:ext cx="5758308" cy="430887"/>
          </a:xfrm>
          <a:prstGeom prst="rect">
            <a:avLst/>
          </a:prstGeom>
          <a:noFill/>
        </p:spPr>
        <p:txBody>
          <a:bodyPr wrap="none" rtlCol="0">
            <a:spAutoFit/>
          </a:bodyPr>
          <a:lstStyle/>
          <a:p>
            <a:r>
              <a:rPr lang="en-US" sz="2200" b="1" dirty="0" smtClean="0"/>
              <a:t>3.2.  Model 2: </a:t>
            </a:r>
            <a:r>
              <a:rPr lang="en-US" sz="2200" b="1" dirty="0" err="1" smtClean="0"/>
              <a:t>Tối</a:t>
            </a:r>
            <a:r>
              <a:rPr lang="en-US" sz="2200" b="1" dirty="0" smtClean="0"/>
              <a:t> </a:t>
            </a:r>
            <a:r>
              <a:rPr lang="en-US" sz="2200" b="1" dirty="0" err="1" smtClean="0"/>
              <a:t>đa</a:t>
            </a:r>
            <a:r>
              <a:rPr lang="en-US" sz="2200" b="1" dirty="0" smtClean="0"/>
              <a:t> </a:t>
            </a:r>
            <a:r>
              <a:rPr lang="en-US" sz="2200" b="1" dirty="0" err="1" smtClean="0"/>
              <a:t>hóa</a:t>
            </a:r>
            <a:r>
              <a:rPr lang="en-US" sz="2200" b="1" dirty="0" smtClean="0"/>
              <a:t> </a:t>
            </a:r>
            <a:r>
              <a:rPr lang="en-US" sz="2200" b="1" dirty="0" err="1" smtClean="0"/>
              <a:t>số</a:t>
            </a:r>
            <a:r>
              <a:rPr lang="en-US" sz="2200" b="1" dirty="0" smtClean="0"/>
              <a:t> </a:t>
            </a:r>
            <a:r>
              <a:rPr lang="en-US" sz="2200" b="1" dirty="0" err="1" smtClean="0"/>
              <a:t>lượng</a:t>
            </a:r>
            <a:r>
              <a:rPr lang="en-US" sz="2200" b="1" dirty="0" smtClean="0"/>
              <a:t> UTXO  </a:t>
            </a:r>
            <a:endParaRPr lang="en-US" sz="2200" b="1" dirty="0"/>
          </a:p>
        </p:txBody>
      </p:sp>
      <p:sp>
        <p:nvSpPr>
          <p:cNvPr id="5" name="TextBox 4"/>
          <p:cNvSpPr txBox="1"/>
          <p:nvPr/>
        </p:nvSpPr>
        <p:spPr>
          <a:xfrm>
            <a:off x="280219" y="1062158"/>
            <a:ext cx="2973891" cy="400110"/>
          </a:xfrm>
          <a:prstGeom prst="rect">
            <a:avLst/>
          </a:prstGeom>
          <a:noFill/>
        </p:spPr>
        <p:txBody>
          <a:bodyPr wrap="none" rtlCol="0">
            <a:spAutoFit/>
          </a:bodyPr>
          <a:lstStyle/>
          <a:p>
            <a:r>
              <a:rPr lang="en-US" sz="2000" b="1" dirty="0" smtClean="0"/>
              <a:t>3.2.2.  </a:t>
            </a:r>
            <a:r>
              <a:rPr lang="en-US" sz="2000" b="1" dirty="0" err="1" smtClean="0"/>
              <a:t>Các</a:t>
            </a:r>
            <a:r>
              <a:rPr lang="en-US" sz="2000" b="1" dirty="0"/>
              <a:t> </a:t>
            </a:r>
            <a:r>
              <a:rPr lang="en-US" sz="2000" b="1" dirty="0" err="1" smtClean="0"/>
              <a:t>ràng</a:t>
            </a:r>
            <a:r>
              <a:rPr lang="en-US" sz="2000" b="1" dirty="0" smtClean="0"/>
              <a:t> </a:t>
            </a:r>
            <a:r>
              <a:rPr lang="en-US" sz="2000" b="1" dirty="0" err="1" smtClean="0"/>
              <a:t>buộc</a:t>
            </a:r>
            <a:r>
              <a:rPr lang="en-US" sz="2000" b="1" dirty="0" smtClean="0"/>
              <a:t> : </a:t>
            </a:r>
            <a:endParaRPr lang="en-US" sz="2000" b="1" dirty="0"/>
          </a:p>
        </p:txBody>
      </p:sp>
      <p:sp>
        <p:nvSpPr>
          <p:cNvPr id="6" name="TextBox 5"/>
          <p:cNvSpPr txBox="1"/>
          <p:nvPr/>
        </p:nvSpPr>
        <p:spPr>
          <a:xfrm>
            <a:off x="280219" y="1432166"/>
            <a:ext cx="6836573" cy="707886"/>
          </a:xfrm>
          <a:prstGeom prst="rect">
            <a:avLst/>
          </a:prstGeom>
          <a:noFill/>
        </p:spPr>
        <p:txBody>
          <a:bodyPr wrap="square" rtlCol="0">
            <a:spAutoFit/>
          </a:bodyPr>
          <a:lstStyle/>
          <a:p>
            <a:r>
              <a:rPr lang="en-US" sz="2000" dirty="0" smtClean="0"/>
              <a:t>B</a:t>
            </a:r>
            <a:r>
              <a:rPr lang="vi-VN" sz="2000" dirty="0" smtClean="0"/>
              <a:t>ao </a:t>
            </a:r>
            <a:r>
              <a:rPr lang="vi-VN" sz="2000" dirty="0"/>
              <a:t>gồm tất cả các ràng buộc trong Model 1 và có thêm một ràng buộc như sau:</a:t>
            </a:r>
            <a:endParaRPr lang="en-US" sz="2000" dirty="0"/>
          </a:p>
        </p:txBody>
      </p:sp>
      <p:pic>
        <p:nvPicPr>
          <p:cNvPr id="7" name="Picture 6"/>
          <p:cNvPicPr>
            <a:picLocks noChangeAspect="1"/>
          </p:cNvPicPr>
          <p:nvPr/>
        </p:nvPicPr>
        <p:blipFill>
          <a:blip r:embed="rId2"/>
          <a:stretch>
            <a:fillRect/>
          </a:stretch>
        </p:blipFill>
        <p:spPr>
          <a:xfrm>
            <a:off x="1336915" y="2140052"/>
            <a:ext cx="4210050" cy="781050"/>
          </a:xfrm>
          <a:prstGeom prst="rect">
            <a:avLst/>
          </a:prstGeom>
        </p:spPr>
      </p:pic>
      <p:sp>
        <p:nvSpPr>
          <p:cNvPr id="8" name="TextBox 7"/>
          <p:cNvSpPr txBox="1"/>
          <p:nvPr/>
        </p:nvSpPr>
        <p:spPr>
          <a:xfrm>
            <a:off x="280218" y="3036498"/>
            <a:ext cx="7293773" cy="707886"/>
          </a:xfrm>
          <a:prstGeom prst="rect">
            <a:avLst/>
          </a:prstGeom>
          <a:noFill/>
        </p:spPr>
        <p:txBody>
          <a:bodyPr wrap="square" rtlCol="0">
            <a:spAutoFit/>
          </a:bodyPr>
          <a:lstStyle/>
          <a:p>
            <a:pPr algn="just"/>
            <a:r>
              <a:rPr lang="en-US" sz="2000" dirty="0" err="1" smtClean="0"/>
              <a:t>Với</a:t>
            </a:r>
            <a:r>
              <a:rPr lang="en-US" sz="2000" dirty="0" smtClean="0"/>
              <a:t>:</a:t>
            </a:r>
          </a:p>
          <a:p>
            <a:pPr marL="342900" indent="-342900" algn="just">
              <a:buFont typeface="Arial" panose="020B0604020202020204" pitchFamily="34" charset="0"/>
              <a:buChar char="•"/>
            </a:pPr>
            <a:r>
              <a:rPr lang="vi-VN" sz="2000" dirty="0"/>
              <a:t>Y là kích thước giao dịch tối thiểu thu được ở Model 1</a:t>
            </a:r>
            <a:r>
              <a:rPr lang="vi-VN" sz="2000" dirty="0" smtClean="0"/>
              <a:t>.</a:t>
            </a:r>
            <a:endParaRPr lang="en-US" sz="2000" dirty="0" smtClean="0"/>
          </a:p>
        </p:txBody>
      </p:sp>
      <mc:AlternateContent xmlns:mc="http://schemas.openxmlformats.org/markup-compatibility/2006" xmlns:a14="http://schemas.microsoft.com/office/drawing/2010/main">
        <mc:Choice Requires="a14">
          <p:sp>
            <p:nvSpPr>
              <p:cNvPr id="9" name="Rectangle 8"/>
              <p:cNvSpPr/>
              <p:nvPr/>
            </p:nvSpPr>
            <p:spPr>
              <a:xfrm>
                <a:off x="294782" y="3744384"/>
                <a:ext cx="6692614" cy="400110"/>
              </a:xfrm>
              <a:prstGeom prst="rect">
                <a:avLst/>
              </a:prstGeom>
            </p:spPr>
            <p:txBody>
              <a:bodyPr wrap="square">
                <a:spAutoFit/>
              </a:bodyPr>
              <a:lstStyle/>
              <a:p>
                <a:pPr marL="342900"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𝛾</m:t>
                    </m:r>
                  </m:oMath>
                </a14:m>
                <a:r>
                  <a:rPr lang="en-US" sz="2000" dirty="0" smtClean="0"/>
                  <a:t>: </a:t>
                </a:r>
                <a:r>
                  <a:rPr lang="fr-FR" sz="2000" dirty="0"/>
                  <a:t>là 1 </a:t>
                </a:r>
                <a:r>
                  <a:rPr lang="fr-FR" sz="2000" dirty="0" err="1"/>
                  <a:t>hệ</a:t>
                </a:r>
                <a:r>
                  <a:rPr lang="fr-FR" sz="2000" dirty="0"/>
                  <a:t> </a:t>
                </a:r>
                <a:r>
                  <a:rPr lang="fr-FR" sz="2000" dirty="0" err="1"/>
                  <a:t>số</a:t>
                </a:r>
                <a:r>
                  <a:rPr lang="fr-FR" sz="2000" dirty="0"/>
                  <a:t> </a:t>
                </a:r>
                <a:r>
                  <a:rPr lang="fr-FR" sz="2000" dirty="0" smtClean="0"/>
                  <a:t>(0 &lt; </a:t>
                </a:r>
                <a14:m>
                  <m:oMath xmlns:m="http://schemas.openxmlformats.org/officeDocument/2006/math">
                    <m:r>
                      <a:rPr lang="en-US" sz="2000" i="1">
                        <a:latin typeface="Cambria Math" panose="02040503050406030204" pitchFamily="18" charset="0"/>
                      </a:rPr>
                      <m:t>𝛾</m:t>
                    </m:r>
                  </m:oMath>
                </a14:m>
                <a:r>
                  <a:rPr lang="fr-FR" sz="2000" dirty="0" smtClean="0"/>
                  <a:t> &lt;1 ).</a:t>
                </a:r>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94782" y="3744384"/>
                <a:ext cx="6692614" cy="400110"/>
              </a:xfrm>
              <a:prstGeom prst="rect">
                <a:avLst/>
              </a:prstGeom>
              <a:blipFill>
                <a:blip r:embed="rId3"/>
                <a:stretch>
                  <a:fillRect l="-820"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2472188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3.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đề</a:t>
            </a:r>
            <a:r>
              <a:rPr lang="en-US" sz="2400" b="1" dirty="0" smtClean="0"/>
              <a:t> </a:t>
            </a:r>
            <a:r>
              <a:rPr lang="en-US" sz="2400" b="1" dirty="0" err="1" smtClean="0"/>
              <a:t>xuất</a:t>
            </a:r>
            <a:endParaRPr lang="en-US" sz="2400" b="1" dirty="0"/>
          </a:p>
        </p:txBody>
      </p:sp>
      <p:sp>
        <p:nvSpPr>
          <p:cNvPr id="4" name="TextBox 3"/>
          <p:cNvSpPr txBox="1"/>
          <p:nvPr/>
        </p:nvSpPr>
        <p:spPr>
          <a:xfrm>
            <a:off x="280219" y="631271"/>
            <a:ext cx="5758308" cy="430887"/>
          </a:xfrm>
          <a:prstGeom prst="rect">
            <a:avLst/>
          </a:prstGeom>
          <a:noFill/>
        </p:spPr>
        <p:txBody>
          <a:bodyPr wrap="none" rtlCol="0">
            <a:spAutoFit/>
          </a:bodyPr>
          <a:lstStyle/>
          <a:p>
            <a:r>
              <a:rPr lang="en-US" sz="2200" b="1" dirty="0" smtClean="0"/>
              <a:t>3.2.  Model 2: </a:t>
            </a:r>
            <a:r>
              <a:rPr lang="en-US" sz="2200" b="1" dirty="0" err="1" smtClean="0"/>
              <a:t>Tối</a:t>
            </a:r>
            <a:r>
              <a:rPr lang="en-US" sz="2200" b="1" dirty="0" smtClean="0"/>
              <a:t> </a:t>
            </a:r>
            <a:r>
              <a:rPr lang="en-US" sz="2200" b="1" dirty="0" err="1" smtClean="0"/>
              <a:t>đa</a:t>
            </a:r>
            <a:r>
              <a:rPr lang="en-US" sz="2200" b="1" dirty="0" smtClean="0"/>
              <a:t> </a:t>
            </a:r>
            <a:r>
              <a:rPr lang="en-US" sz="2200" b="1" dirty="0" err="1" smtClean="0"/>
              <a:t>hóa</a:t>
            </a:r>
            <a:r>
              <a:rPr lang="en-US" sz="2200" b="1" dirty="0" smtClean="0"/>
              <a:t> </a:t>
            </a:r>
            <a:r>
              <a:rPr lang="en-US" sz="2200" b="1" dirty="0" err="1" smtClean="0"/>
              <a:t>số</a:t>
            </a:r>
            <a:r>
              <a:rPr lang="en-US" sz="2200" b="1" dirty="0" smtClean="0"/>
              <a:t> </a:t>
            </a:r>
            <a:r>
              <a:rPr lang="en-US" sz="2200" b="1" dirty="0" err="1" smtClean="0"/>
              <a:t>lượng</a:t>
            </a:r>
            <a:r>
              <a:rPr lang="en-US" sz="2200" b="1" dirty="0" smtClean="0"/>
              <a:t> UTXO  </a:t>
            </a:r>
            <a:endParaRPr lang="en-US" sz="2200" b="1" dirty="0"/>
          </a:p>
        </p:txBody>
      </p:sp>
      <p:sp>
        <p:nvSpPr>
          <p:cNvPr id="5" name="TextBox 4"/>
          <p:cNvSpPr txBox="1"/>
          <p:nvPr/>
        </p:nvSpPr>
        <p:spPr>
          <a:xfrm>
            <a:off x="280219" y="1062158"/>
            <a:ext cx="2871299" cy="400110"/>
          </a:xfrm>
          <a:prstGeom prst="rect">
            <a:avLst/>
          </a:prstGeom>
          <a:noFill/>
        </p:spPr>
        <p:txBody>
          <a:bodyPr wrap="none" rtlCol="0">
            <a:spAutoFit/>
          </a:bodyPr>
          <a:lstStyle/>
          <a:p>
            <a:r>
              <a:rPr lang="en-US" sz="2000" b="1" dirty="0" smtClean="0"/>
              <a:t>3.2.3.  </a:t>
            </a:r>
            <a:r>
              <a:rPr lang="en-US" sz="2000" b="1" dirty="0" err="1" smtClean="0"/>
              <a:t>Hàm</a:t>
            </a:r>
            <a:r>
              <a:rPr lang="en-US" sz="2000" b="1" dirty="0" smtClean="0"/>
              <a:t> </a:t>
            </a:r>
            <a:r>
              <a:rPr lang="en-US" sz="2000" b="1" dirty="0" err="1" smtClean="0"/>
              <a:t>mục</a:t>
            </a:r>
            <a:r>
              <a:rPr lang="en-US" sz="2000" b="1" dirty="0" smtClean="0"/>
              <a:t> </a:t>
            </a:r>
            <a:r>
              <a:rPr lang="en-US" sz="2000" b="1" dirty="0" err="1" smtClean="0"/>
              <a:t>tiêu</a:t>
            </a:r>
            <a:r>
              <a:rPr lang="en-US" sz="2000" b="1" dirty="0" smtClean="0"/>
              <a:t> : </a:t>
            </a:r>
            <a:endParaRPr lang="en-US" sz="2000" b="1" dirty="0"/>
          </a:p>
        </p:txBody>
      </p:sp>
      <p:pic>
        <p:nvPicPr>
          <p:cNvPr id="6" name="Picture 5"/>
          <p:cNvPicPr>
            <a:picLocks noChangeAspect="1"/>
          </p:cNvPicPr>
          <p:nvPr/>
        </p:nvPicPr>
        <p:blipFill>
          <a:blip r:embed="rId2"/>
          <a:stretch>
            <a:fillRect/>
          </a:stretch>
        </p:blipFill>
        <p:spPr>
          <a:xfrm>
            <a:off x="1203495" y="2316940"/>
            <a:ext cx="5162550" cy="999087"/>
          </a:xfrm>
          <a:prstGeom prst="rect">
            <a:avLst/>
          </a:prstGeom>
        </p:spPr>
      </p:pic>
      <p:sp>
        <p:nvSpPr>
          <p:cNvPr id="7" name="Rectangle 6"/>
          <p:cNvSpPr/>
          <p:nvPr/>
        </p:nvSpPr>
        <p:spPr>
          <a:xfrm>
            <a:off x="280219" y="1739266"/>
            <a:ext cx="6853826" cy="400110"/>
          </a:xfrm>
          <a:prstGeom prst="rect">
            <a:avLst/>
          </a:prstGeom>
        </p:spPr>
        <p:txBody>
          <a:bodyPr wrap="square">
            <a:spAutoFit/>
          </a:bodyPr>
          <a:lstStyle/>
          <a:p>
            <a:r>
              <a:rPr lang="vi-VN" sz="2000" dirty="0"/>
              <a:t>Tối đa hóa số lượng </a:t>
            </a:r>
            <a:r>
              <a:rPr lang="vi-VN" sz="2000" dirty="0" smtClean="0"/>
              <a:t>UTXO</a:t>
            </a:r>
            <a:r>
              <a:rPr lang="en-US" sz="2000" dirty="0" smtClean="0"/>
              <a:t>:</a:t>
            </a:r>
            <a:endParaRPr lang="en-US" sz="2000" dirty="0"/>
          </a:p>
        </p:txBody>
      </p:sp>
    </p:spTree>
    <p:extLst>
      <p:ext uri="{BB962C8B-B14F-4D97-AF65-F5344CB8AC3E}">
        <p14:creationId xmlns:p14="http://schemas.microsoft.com/office/powerpoint/2010/main" val="1732516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4" name="TextBox 3"/>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5" name="TextBox 4"/>
          <p:cNvSpPr txBox="1"/>
          <p:nvPr/>
        </p:nvSpPr>
        <p:spPr>
          <a:xfrm>
            <a:off x="280219" y="631271"/>
            <a:ext cx="3265638" cy="430887"/>
          </a:xfrm>
          <a:prstGeom prst="rect">
            <a:avLst/>
          </a:prstGeom>
          <a:noFill/>
        </p:spPr>
        <p:txBody>
          <a:bodyPr wrap="none" rtlCol="0">
            <a:spAutoFit/>
          </a:bodyPr>
          <a:lstStyle/>
          <a:p>
            <a:r>
              <a:rPr lang="en-US" sz="2200" b="1" dirty="0" smtClean="0"/>
              <a:t>4.1. </a:t>
            </a:r>
            <a:r>
              <a:rPr lang="en-US" sz="2200" b="1" dirty="0" err="1" smtClean="0"/>
              <a:t>Định</a:t>
            </a:r>
            <a:r>
              <a:rPr lang="en-US" sz="2200" b="1" dirty="0" smtClean="0"/>
              <a:t> </a:t>
            </a:r>
            <a:r>
              <a:rPr lang="en-US" sz="2200" b="1" dirty="0" err="1" smtClean="0"/>
              <a:t>dạng</a:t>
            </a:r>
            <a:r>
              <a:rPr lang="en-US" sz="2200" b="1" dirty="0" smtClean="0"/>
              <a:t> </a:t>
            </a:r>
            <a:r>
              <a:rPr lang="en-US" sz="2200" b="1" dirty="0" err="1" smtClean="0"/>
              <a:t>đầu</a:t>
            </a:r>
            <a:r>
              <a:rPr lang="en-US" sz="2200" b="1" dirty="0" smtClean="0"/>
              <a:t> </a:t>
            </a:r>
            <a:r>
              <a:rPr lang="en-US" sz="2200" b="1" dirty="0" err="1" smtClean="0"/>
              <a:t>vào</a:t>
            </a:r>
            <a:endParaRPr lang="en-US" sz="2200" b="1" dirty="0"/>
          </a:p>
        </p:txBody>
      </p:sp>
      <p:sp>
        <p:nvSpPr>
          <p:cNvPr id="6" name="TextBox 5"/>
          <p:cNvSpPr txBox="1"/>
          <p:nvPr/>
        </p:nvSpPr>
        <p:spPr>
          <a:xfrm>
            <a:off x="280219" y="1062158"/>
            <a:ext cx="2004075" cy="400110"/>
          </a:xfrm>
          <a:prstGeom prst="rect">
            <a:avLst/>
          </a:prstGeom>
          <a:noFill/>
        </p:spPr>
        <p:txBody>
          <a:bodyPr wrap="none" rtlCol="0">
            <a:spAutoFit/>
          </a:bodyPr>
          <a:lstStyle/>
          <a:p>
            <a:r>
              <a:rPr lang="en-US" sz="2000" b="1" dirty="0" smtClean="0"/>
              <a:t>4.1.1. Model 1: </a:t>
            </a:r>
            <a:endParaRPr lang="en-US" sz="2000" b="1" dirty="0"/>
          </a:p>
        </p:txBody>
      </p:sp>
      <p:pic>
        <p:nvPicPr>
          <p:cNvPr id="8" name="Picture 7"/>
          <p:cNvPicPr>
            <a:picLocks noChangeAspect="1"/>
          </p:cNvPicPr>
          <p:nvPr/>
        </p:nvPicPr>
        <p:blipFill>
          <a:blip r:embed="rId3"/>
          <a:stretch>
            <a:fillRect/>
          </a:stretch>
        </p:blipFill>
        <p:spPr>
          <a:xfrm>
            <a:off x="147099" y="3110646"/>
            <a:ext cx="6236448" cy="1760751"/>
          </a:xfrm>
          <a:prstGeom prst="rect">
            <a:avLst/>
          </a:prstGeom>
        </p:spPr>
      </p:pic>
      <p:pic>
        <p:nvPicPr>
          <p:cNvPr id="9" name="Picture 8"/>
          <p:cNvPicPr>
            <a:picLocks noChangeAspect="1"/>
          </p:cNvPicPr>
          <p:nvPr/>
        </p:nvPicPr>
        <p:blipFill>
          <a:blip r:embed="rId4"/>
          <a:stretch>
            <a:fillRect/>
          </a:stretch>
        </p:blipFill>
        <p:spPr>
          <a:xfrm>
            <a:off x="181155" y="1629659"/>
            <a:ext cx="6325668" cy="1480987"/>
          </a:xfrm>
          <a:prstGeom prst="rect">
            <a:avLst/>
          </a:prstGeom>
        </p:spPr>
      </p:pic>
    </p:spTree>
    <p:extLst>
      <p:ext uri="{BB962C8B-B14F-4D97-AF65-F5344CB8AC3E}">
        <p14:creationId xmlns:p14="http://schemas.microsoft.com/office/powerpoint/2010/main" val="4283296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3265638" cy="430887"/>
          </a:xfrm>
          <a:prstGeom prst="rect">
            <a:avLst/>
          </a:prstGeom>
          <a:noFill/>
        </p:spPr>
        <p:txBody>
          <a:bodyPr wrap="none" rtlCol="0">
            <a:spAutoFit/>
          </a:bodyPr>
          <a:lstStyle/>
          <a:p>
            <a:r>
              <a:rPr lang="en-US" sz="2200" b="1" dirty="0" smtClean="0"/>
              <a:t>4.1. </a:t>
            </a:r>
            <a:r>
              <a:rPr lang="en-US" sz="2200" b="1" dirty="0" err="1" smtClean="0"/>
              <a:t>Định</a:t>
            </a:r>
            <a:r>
              <a:rPr lang="en-US" sz="2200" b="1" dirty="0" smtClean="0"/>
              <a:t> </a:t>
            </a:r>
            <a:r>
              <a:rPr lang="en-US" sz="2200" b="1" dirty="0" err="1" smtClean="0"/>
              <a:t>dạng</a:t>
            </a:r>
            <a:r>
              <a:rPr lang="en-US" sz="2200" b="1" dirty="0" smtClean="0"/>
              <a:t> </a:t>
            </a:r>
            <a:r>
              <a:rPr lang="en-US" sz="2200" b="1" dirty="0" err="1" smtClean="0"/>
              <a:t>đầu</a:t>
            </a:r>
            <a:r>
              <a:rPr lang="en-US" sz="2200" b="1" dirty="0" smtClean="0"/>
              <a:t> </a:t>
            </a:r>
            <a:r>
              <a:rPr lang="en-US" sz="2200" b="1" dirty="0" err="1" smtClean="0"/>
              <a:t>vào</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4.1.2. Model 2: </a:t>
            </a:r>
            <a:endParaRPr lang="en-US" sz="2000" b="1" dirty="0"/>
          </a:p>
        </p:txBody>
      </p:sp>
      <p:pic>
        <p:nvPicPr>
          <p:cNvPr id="6" name="Picture 5"/>
          <p:cNvPicPr>
            <a:picLocks noChangeAspect="1"/>
          </p:cNvPicPr>
          <p:nvPr/>
        </p:nvPicPr>
        <p:blipFill>
          <a:blip r:embed="rId2"/>
          <a:stretch>
            <a:fillRect/>
          </a:stretch>
        </p:blipFill>
        <p:spPr>
          <a:xfrm>
            <a:off x="280219" y="1613139"/>
            <a:ext cx="5870414" cy="3333511"/>
          </a:xfrm>
          <a:prstGeom prst="rect">
            <a:avLst/>
          </a:prstGeom>
        </p:spPr>
      </p:pic>
    </p:spTree>
    <p:extLst>
      <p:ext uri="{BB962C8B-B14F-4D97-AF65-F5344CB8AC3E}">
        <p14:creationId xmlns:p14="http://schemas.microsoft.com/office/powerpoint/2010/main" val="2103905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3044423" cy="430887"/>
          </a:xfrm>
          <a:prstGeom prst="rect">
            <a:avLst/>
          </a:prstGeom>
          <a:noFill/>
        </p:spPr>
        <p:txBody>
          <a:bodyPr wrap="none" rtlCol="0">
            <a:spAutoFit/>
          </a:bodyPr>
          <a:lstStyle/>
          <a:p>
            <a:r>
              <a:rPr lang="en-US" sz="2200" b="1" dirty="0" smtClean="0"/>
              <a:t>4.2. </a:t>
            </a:r>
            <a:r>
              <a:rPr lang="en-US" sz="2200" b="1" dirty="0" err="1" smtClean="0"/>
              <a:t>Định</a:t>
            </a:r>
            <a:r>
              <a:rPr lang="en-US" sz="2200" b="1" dirty="0" smtClean="0"/>
              <a:t> </a:t>
            </a:r>
            <a:r>
              <a:rPr lang="en-US" sz="2200" b="1" dirty="0" err="1" smtClean="0"/>
              <a:t>dạng</a:t>
            </a:r>
            <a:r>
              <a:rPr lang="en-US" sz="2200" b="1" dirty="0" smtClean="0"/>
              <a:t> </a:t>
            </a:r>
            <a:r>
              <a:rPr lang="en-US" sz="2200" b="1" dirty="0" err="1" smtClean="0"/>
              <a:t>đầu</a:t>
            </a:r>
            <a:r>
              <a:rPr lang="en-US" sz="2200" b="1" dirty="0" smtClean="0"/>
              <a:t> </a:t>
            </a:r>
            <a:r>
              <a:rPr lang="en-US" sz="2200" b="1" dirty="0" err="1" smtClean="0"/>
              <a:t>ra</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4.2.1. Model 1: </a:t>
            </a:r>
            <a:endParaRPr lang="en-US" sz="2000" b="1" dirty="0"/>
          </a:p>
        </p:txBody>
      </p:sp>
      <mc:AlternateContent xmlns:mc="http://schemas.openxmlformats.org/markup-compatibility/2006">
        <mc:Choice xmlns:a14="http://schemas.microsoft.com/office/drawing/2010/main" Requires="a14">
          <p:sp>
            <p:nvSpPr>
              <p:cNvPr id="6" name="Rectangle 5"/>
              <p:cNvSpPr/>
              <p:nvPr/>
            </p:nvSpPr>
            <p:spPr>
              <a:xfrm>
                <a:off x="280218" y="1523823"/>
                <a:ext cx="7043607" cy="2862322"/>
              </a:xfrm>
              <a:prstGeom prst="rect">
                <a:avLst/>
              </a:prstGeom>
            </p:spPr>
            <p:txBody>
              <a:bodyPr wrap="square">
                <a:spAutoFit/>
              </a:bodyPr>
              <a:lstStyle/>
              <a:p>
                <a:r>
                  <a:rPr lang="vi-VN" sz="2000" dirty="0" smtClean="0"/>
                  <a:t>Đầu ra bao gồm: </a:t>
                </a:r>
                <a:endParaRPr lang="en-US" sz="2000" dirty="0" smtClean="0"/>
              </a:p>
              <a:p>
                <a:endParaRPr lang="en-US" sz="2000" dirty="0" smtClean="0"/>
              </a:p>
              <a:p>
                <a:pPr marL="342900" lvl="1" indent="-342900">
                  <a:buFont typeface="Arial" panose="020B0604020202020204" pitchFamily="34" charset="0"/>
                  <a:buChar char="•"/>
                </a:pPr>
                <a:r>
                  <a:rPr lang="en-US" sz="2000" dirty="0" smtClean="0"/>
                  <a:t> </a:t>
                </a:r>
                <a:r>
                  <a:rPr lang="vi-VN" sz="2000" dirty="0" smtClean="0"/>
                  <a:t>Tập </a:t>
                </a:r>
                <a:r>
                  <a:rPr lang="vi-VN" sz="2000" dirty="0"/>
                  <a:t>các UTXOs được lựa </a:t>
                </a:r>
                <a:r>
                  <a:rPr lang="vi-VN" sz="2000" dirty="0" smtClean="0"/>
                  <a:t>chọn</a:t>
                </a:r>
                <a:r>
                  <a:rPr lang="en-US" sz="2000" dirty="0" smtClean="0"/>
                  <a:t>.</a:t>
                </a:r>
              </a:p>
              <a:p>
                <a:pPr lvl="1"/>
                <a:r>
                  <a:rPr lang="en-US" sz="2000" dirty="0" smtClean="0"/>
                  <a:t> </a:t>
                </a:r>
              </a:p>
              <a:p>
                <a:pPr marL="342900" lvl="1" indent="-342900">
                  <a:buFont typeface="Arial" panose="020B0604020202020204" pitchFamily="34" charset="0"/>
                  <a:buChar char="•"/>
                </a:pPr>
                <a:r>
                  <a:rPr lang="en-US" sz="2000" dirty="0" err="1" smtClean="0"/>
                  <a:t>K</a:t>
                </a:r>
                <a:r>
                  <a:rPr lang="en-US" sz="2000" dirty="0" err="1" smtClean="0"/>
                  <a:t>ích</a:t>
                </a:r>
                <a:r>
                  <a:rPr lang="en-US" sz="2000" dirty="0" smtClean="0"/>
                  <a:t> </a:t>
                </a:r>
                <a:r>
                  <a:rPr lang="en-US" sz="2000" dirty="0" err="1" smtClean="0"/>
                  <a:t>thước</a:t>
                </a:r>
                <a:r>
                  <a:rPr lang="en-US" sz="2000" dirty="0" smtClean="0"/>
                  <a:t> </a:t>
                </a:r>
                <a:r>
                  <a:rPr lang="en-US" sz="2000" dirty="0" err="1" smtClean="0"/>
                  <a:t>giao</a:t>
                </a:r>
                <a:r>
                  <a:rPr lang="en-US" sz="2000" dirty="0" smtClean="0"/>
                  <a:t> </a:t>
                </a:r>
                <a:r>
                  <a:rPr lang="en-US" sz="2000" dirty="0" err="1" smtClean="0"/>
                  <a:t>dịch</a:t>
                </a:r>
                <a:r>
                  <a:rPr lang="en-US" sz="2000" dirty="0" smtClean="0"/>
                  <a:t>.</a:t>
                </a:r>
                <a:r>
                  <a:rPr lang="vi-VN" sz="2000" dirty="0" smtClean="0"/>
                  <a:t>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𝑣</m:t>
                        </m:r>
                      </m:sub>
                    </m:sSub>
                  </m:oMath>
                </a14:m>
                <a:r>
                  <a:rPr lang="vi-VN" sz="2000" dirty="0" smtClean="0"/>
                  <a:t>: </a:t>
                </a:r>
                <a:r>
                  <a:rPr lang="vi-VN" sz="2000" dirty="0"/>
                  <a:t>Giá trị của đầu ra thay </a:t>
                </a:r>
                <a:r>
                  <a:rPr lang="vi-VN" sz="2000" dirty="0" smtClean="0"/>
                  <a:t>đổi</a:t>
                </a:r>
                <a:r>
                  <a:rPr lang="en-US" sz="2000" dirty="0" smtClean="0"/>
                  <a:t>.</a:t>
                </a:r>
              </a:p>
              <a:p>
                <a:endParaRPr lang="en-US" sz="2000" dirty="0" smtClean="0"/>
              </a:p>
              <a:p>
                <a:pPr marL="342900"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b="0" i="1" smtClean="0">
                            <a:latin typeface="Cambria Math" panose="02040503050406030204" pitchFamily="18" charset="0"/>
                          </a:rPr>
                          <m:t>𝑠</m:t>
                        </m:r>
                      </m:sub>
                    </m:sSub>
                  </m:oMath>
                </a14:m>
                <a:r>
                  <a:rPr lang="vi-VN" sz="2000" dirty="0" smtClean="0"/>
                  <a:t>: </a:t>
                </a:r>
                <a:r>
                  <a:rPr lang="vi-VN" sz="2000" dirty="0"/>
                  <a:t>Kích thước của đầu ra thay </a:t>
                </a:r>
                <a:r>
                  <a:rPr lang="vi-VN" sz="2000" dirty="0" smtClean="0"/>
                  <a:t>đổi</a:t>
                </a:r>
                <a:r>
                  <a:rPr lang="en-US" sz="2000" dirty="0" smtClean="0"/>
                  <a:t>.</a:t>
                </a:r>
                <a:endParaRPr lang="en-US" sz="2000" dirty="0"/>
              </a:p>
            </p:txBody>
          </p:sp>
        </mc:Choice>
        <mc:Fallback>
          <p:sp>
            <p:nvSpPr>
              <p:cNvPr id="6" name="Rectangle 5"/>
              <p:cNvSpPr>
                <a:spLocks noRot="1" noChangeAspect="1" noMove="1" noResize="1" noEditPoints="1" noAdjustHandles="1" noChangeArrowheads="1" noChangeShapeType="1" noTextEdit="1"/>
              </p:cNvSpPr>
              <p:nvPr/>
            </p:nvSpPr>
            <p:spPr>
              <a:xfrm>
                <a:off x="280218" y="1523823"/>
                <a:ext cx="7043607" cy="2862322"/>
              </a:xfrm>
              <a:prstGeom prst="rect">
                <a:avLst/>
              </a:prstGeom>
              <a:blipFill>
                <a:blip r:embed="rId3"/>
                <a:stretch>
                  <a:fillRect l="-952" t="-1064" b="-2979"/>
                </a:stretch>
              </a:blipFill>
            </p:spPr>
            <p:txBody>
              <a:bodyPr/>
              <a:lstStyle/>
              <a:p>
                <a:r>
                  <a:rPr lang="en-US">
                    <a:noFill/>
                  </a:rPr>
                  <a:t> </a:t>
                </a:r>
              </a:p>
            </p:txBody>
          </p:sp>
        </mc:Fallback>
      </mc:AlternateContent>
    </p:spTree>
    <p:extLst>
      <p:ext uri="{BB962C8B-B14F-4D97-AF65-F5344CB8AC3E}">
        <p14:creationId xmlns:p14="http://schemas.microsoft.com/office/powerpoint/2010/main" val="3722403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3044423" cy="430887"/>
          </a:xfrm>
          <a:prstGeom prst="rect">
            <a:avLst/>
          </a:prstGeom>
          <a:noFill/>
        </p:spPr>
        <p:txBody>
          <a:bodyPr wrap="none" rtlCol="0">
            <a:spAutoFit/>
          </a:bodyPr>
          <a:lstStyle/>
          <a:p>
            <a:r>
              <a:rPr lang="en-US" sz="2200" b="1" dirty="0" smtClean="0"/>
              <a:t>4.2. </a:t>
            </a:r>
            <a:r>
              <a:rPr lang="en-US" sz="2200" b="1" dirty="0" err="1" smtClean="0"/>
              <a:t>Định</a:t>
            </a:r>
            <a:r>
              <a:rPr lang="en-US" sz="2200" b="1" dirty="0" smtClean="0"/>
              <a:t> </a:t>
            </a:r>
            <a:r>
              <a:rPr lang="en-US" sz="2200" b="1" dirty="0" err="1" smtClean="0"/>
              <a:t>dạng</a:t>
            </a:r>
            <a:r>
              <a:rPr lang="en-US" sz="2200" b="1" dirty="0" smtClean="0"/>
              <a:t> </a:t>
            </a:r>
            <a:r>
              <a:rPr lang="en-US" sz="2200" b="1" dirty="0" err="1" smtClean="0"/>
              <a:t>đầu</a:t>
            </a:r>
            <a:r>
              <a:rPr lang="en-US" sz="2200" b="1" dirty="0" smtClean="0"/>
              <a:t> </a:t>
            </a:r>
            <a:r>
              <a:rPr lang="en-US" sz="2200" b="1" dirty="0" err="1" smtClean="0"/>
              <a:t>ra</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4.2.2. Model 2: </a:t>
            </a:r>
            <a:endParaRPr lang="en-US" sz="2000" b="1" dirty="0"/>
          </a:p>
        </p:txBody>
      </p:sp>
      <p:sp>
        <p:nvSpPr>
          <p:cNvPr id="6" name="Rectangle 5"/>
          <p:cNvSpPr/>
          <p:nvPr/>
        </p:nvSpPr>
        <p:spPr>
          <a:xfrm>
            <a:off x="280219" y="1462268"/>
            <a:ext cx="6983223" cy="2554545"/>
          </a:xfrm>
          <a:prstGeom prst="rect">
            <a:avLst/>
          </a:prstGeom>
        </p:spPr>
        <p:txBody>
          <a:bodyPr wrap="square">
            <a:spAutoFit/>
          </a:bodyPr>
          <a:lstStyle/>
          <a:p>
            <a:pPr algn="just"/>
            <a:r>
              <a:rPr lang="vi-VN" sz="2000" dirty="0"/>
              <a:t>Đầu ra Tương tự như Model 1, có thêm một số thành phần mới như </a:t>
            </a:r>
            <a:r>
              <a:rPr lang="vi-VN" sz="2000" dirty="0" smtClean="0"/>
              <a:t>:</a:t>
            </a:r>
            <a:endParaRPr lang="en-US" sz="2000" dirty="0" smtClean="0"/>
          </a:p>
          <a:p>
            <a:pPr algn="just"/>
            <a:endParaRPr lang="en-US" sz="2000" dirty="0" smtClean="0"/>
          </a:p>
          <a:p>
            <a:pPr marL="342900" indent="-342900" algn="just">
              <a:buFont typeface="Arial" panose="020B0604020202020204" pitchFamily="34" charset="0"/>
              <a:buChar char="•"/>
            </a:pPr>
            <a:r>
              <a:rPr lang="vi-VN" sz="2000" dirty="0" smtClean="0"/>
              <a:t>Số </a:t>
            </a:r>
            <a:r>
              <a:rPr lang="vi-VN" sz="2000" dirty="0"/>
              <a:t>lượng UTXO. </a:t>
            </a:r>
            <a:endParaRPr lang="en-US" sz="2000" dirty="0" smtClean="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vi-VN" sz="2000" dirty="0" smtClean="0"/>
              <a:t>Tổng </a:t>
            </a:r>
            <a:r>
              <a:rPr lang="vi-VN" sz="2000" dirty="0"/>
              <a:t>giá trị đầu vào</a:t>
            </a:r>
            <a:r>
              <a:rPr lang="vi-VN" sz="2000" dirty="0" smtClean="0"/>
              <a:t>.</a:t>
            </a:r>
            <a:endParaRPr lang="en-US" sz="2000" dirty="0" smtClean="0"/>
          </a:p>
          <a:p>
            <a:pPr algn="just"/>
            <a:endParaRPr lang="en-US" sz="2000" dirty="0" smtClean="0"/>
          </a:p>
          <a:p>
            <a:pPr marL="342900" indent="-342900" algn="just">
              <a:buFont typeface="Arial" panose="020B0604020202020204" pitchFamily="34" charset="0"/>
              <a:buChar char="•"/>
            </a:pPr>
            <a:r>
              <a:rPr lang="vi-VN" sz="2000" dirty="0" smtClean="0"/>
              <a:t>Tổng </a:t>
            </a:r>
            <a:r>
              <a:rPr lang="vi-VN" sz="2000" dirty="0"/>
              <a:t>giá trị đầu ra.</a:t>
            </a:r>
            <a:endParaRPr lang="en-US" sz="2000" dirty="0"/>
          </a:p>
        </p:txBody>
      </p:sp>
    </p:spTree>
    <p:extLst>
      <p:ext uri="{BB962C8B-B14F-4D97-AF65-F5344CB8AC3E}">
        <p14:creationId xmlns:p14="http://schemas.microsoft.com/office/powerpoint/2010/main" val="1603066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4309193" cy="430887"/>
          </a:xfrm>
          <a:prstGeom prst="rect">
            <a:avLst/>
          </a:prstGeom>
          <a:noFill/>
        </p:spPr>
        <p:txBody>
          <a:bodyPr wrap="none" rtlCol="0">
            <a:spAutoFit/>
          </a:bodyPr>
          <a:lstStyle/>
          <a:p>
            <a:r>
              <a:rPr lang="en-US" sz="2200" b="1" dirty="0" smtClean="0"/>
              <a:t>4.3. </a:t>
            </a:r>
            <a:r>
              <a:rPr lang="en-US" sz="2200" b="1" dirty="0" err="1" smtClean="0"/>
              <a:t>Hiện</a:t>
            </a:r>
            <a:r>
              <a:rPr lang="en-US" sz="2200" b="1" dirty="0" smtClean="0"/>
              <a:t> </a:t>
            </a:r>
            <a:r>
              <a:rPr lang="en-US" sz="2200" b="1" dirty="0" err="1" smtClean="0"/>
              <a:t>thực</a:t>
            </a:r>
            <a:r>
              <a:rPr lang="en-US" sz="2200" b="1" dirty="0" smtClean="0"/>
              <a:t> </a:t>
            </a:r>
            <a:r>
              <a:rPr lang="en-US" sz="2200" b="1" dirty="0" err="1" smtClean="0"/>
              <a:t>với</a:t>
            </a:r>
            <a:r>
              <a:rPr lang="en-US" sz="2200" b="1" dirty="0" smtClean="0"/>
              <a:t> GLPK/AMPL</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4.3.1. Model 1: </a:t>
            </a:r>
            <a:endParaRPr lang="en-US" sz="2000" b="1" dirty="0"/>
          </a:p>
        </p:txBody>
      </p:sp>
      <p:sp>
        <p:nvSpPr>
          <p:cNvPr id="6" name="TextBox 5"/>
          <p:cNvSpPr txBox="1"/>
          <p:nvPr/>
        </p:nvSpPr>
        <p:spPr>
          <a:xfrm>
            <a:off x="280219" y="1462268"/>
            <a:ext cx="6323163" cy="400110"/>
          </a:xfrm>
          <a:prstGeom prst="rect">
            <a:avLst/>
          </a:prstGeom>
          <a:noFill/>
        </p:spPr>
        <p:txBody>
          <a:bodyPr wrap="square" rtlCol="0">
            <a:spAutoFit/>
          </a:bodyPr>
          <a:lstStyle/>
          <a:p>
            <a:pPr algn="just"/>
            <a:r>
              <a:rPr lang="en-US" sz="2000" dirty="0" smtClean="0"/>
              <a:t>Code: </a:t>
            </a:r>
            <a:r>
              <a:rPr lang="en-US" sz="2000" dirty="0" err="1" smtClean="0"/>
              <a:t>Tham</a:t>
            </a:r>
            <a:r>
              <a:rPr lang="en-US" sz="2000" dirty="0" smtClean="0"/>
              <a:t> </a:t>
            </a:r>
            <a:r>
              <a:rPr lang="en-US" sz="2000" dirty="0" err="1" smtClean="0"/>
              <a:t>khảo</a:t>
            </a:r>
            <a:r>
              <a:rPr lang="en-US" sz="2000" dirty="0" smtClean="0"/>
              <a:t> </a:t>
            </a:r>
            <a:r>
              <a:rPr lang="en-US" sz="2000" dirty="0" err="1" smtClean="0"/>
              <a:t>trong</a:t>
            </a:r>
            <a:r>
              <a:rPr lang="en-US" sz="2000" dirty="0" smtClean="0"/>
              <a:t> </a:t>
            </a:r>
            <a:r>
              <a:rPr lang="en-US" sz="2000" dirty="0" err="1" smtClean="0"/>
              <a:t>báo</a:t>
            </a:r>
            <a:r>
              <a:rPr lang="en-US" sz="2000" dirty="0" smtClean="0"/>
              <a:t> </a:t>
            </a:r>
            <a:r>
              <a:rPr lang="en-US" sz="2000" dirty="0" err="1" smtClean="0"/>
              <a:t>cáo</a:t>
            </a:r>
            <a:r>
              <a:rPr lang="en-US" sz="2000" dirty="0" smtClean="0"/>
              <a:t>.</a:t>
            </a:r>
            <a:endParaRPr lang="en-US" sz="2000" dirty="0"/>
          </a:p>
        </p:txBody>
      </p:sp>
      <p:sp>
        <p:nvSpPr>
          <p:cNvPr id="7" name="Rectangle 6"/>
          <p:cNvSpPr/>
          <p:nvPr/>
        </p:nvSpPr>
        <p:spPr>
          <a:xfrm>
            <a:off x="280219" y="1862378"/>
            <a:ext cx="7276521" cy="400110"/>
          </a:xfrm>
          <a:prstGeom prst="rect">
            <a:avLst/>
          </a:prstGeom>
        </p:spPr>
        <p:txBody>
          <a:bodyPr wrap="square">
            <a:spAutoFit/>
          </a:bodyPr>
          <a:lstStyle/>
          <a:p>
            <a:pPr algn="just"/>
            <a:r>
              <a:rPr lang="vi-VN" sz="2000" dirty="0"/>
              <a:t>Với file data mẫu ở phần </a:t>
            </a:r>
            <a:r>
              <a:rPr lang="vi-VN" sz="2000" dirty="0" smtClean="0"/>
              <a:t>4.1</a:t>
            </a:r>
            <a:r>
              <a:rPr lang="en-US" sz="2000" dirty="0" smtClean="0"/>
              <a:t>.1</a:t>
            </a:r>
            <a:r>
              <a:rPr lang="vi-VN" sz="2000" dirty="0" smtClean="0"/>
              <a:t> </a:t>
            </a:r>
            <a:r>
              <a:rPr lang="vi-VN" sz="2000" dirty="0"/>
              <a:t>ta có kết quả nhận được là:</a:t>
            </a:r>
            <a:endParaRPr lang="en-US" sz="2000" dirty="0"/>
          </a:p>
        </p:txBody>
      </p:sp>
      <p:pic>
        <p:nvPicPr>
          <p:cNvPr id="8" name="Picture 7"/>
          <p:cNvPicPr>
            <a:picLocks noChangeAspect="1"/>
          </p:cNvPicPr>
          <p:nvPr/>
        </p:nvPicPr>
        <p:blipFill>
          <a:blip r:embed="rId2"/>
          <a:stretch>
            <a:fillRect/>
          </a:stretch>
        </p:blipFill>
        <p:spPr>
          <a:xfrm>
            <a:off x="332137" y="2323561"/>
            <a:ext cx="6551743" cy="1040741"/>
          </a:xfrm>
          <a:prstGeom prst="rect">
            <a:avLst/>
          </a:prstGeom>
        </p:spPr>
      </p:pic>
      <p:pic>
        <p:nvPicPr>
          <p:cNvPr id="9" name="Picture 8"/>
          <p:cNvPicPr>
            <a:picLocks noChangeAspect="1"/>
          </p:cNvPicPr>
          <p:nvPr/>
        </p:nvPicPr>
        <p:blipFill>
          <a:blip r:embed="rId3"/>
          <a:stretch>
            <a:fillRect/>
          </a:stretch>
        </p:blipFill>
        <p:spPr>
          <a:xfrm>
            <a:off x="332137" y="3364302"/>
            <a:ext cx="6612127" cy="1009290"/>
          </a:xfrm>
          <a:prstGeom prst="rect">
            <a:avLst/>
          </a:prstGeom>
        </p:spPr>
      </p:pic>
    </p:spTree>
    <p:extLst>
      <p:ext uri="{BB962C8B-B14F-4D97-AF65-F5344CB8AC3E}">
        <p14:creationId xmlns:p14="http://schemas.microsoft.com/office/powerpoint/2010/main" val="3506675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570662" y="2130724"/>
            <a:ext cx="3522300" cy="8422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solidFill>
                  <a:schemeClr val="tx1"/>
                </a:solidFill>
                <a:latin typeface="+mj-lt"/>
              </a:rPr>
              <a:t>1.</a:t>
            </a:r>
            <a:r>
              <a:rPr lang="en" sz="4400" dirty="0">
                <a:solidFill>
                  <a:schemeClr val="tx1"/>
                </a:solidFill>
                <a:latin typeface="+mj-lt"/>
              </a:rPr>
              <a:t> </a:t>
            </a:r>
            <a:r>
              <a:rPr lang="en" sz="4400" dirty="0" smtClean="0">
                <a:solidFill>
                  <a:schemeClr val="tx1"/>
                </a:solidFill>
                <a:latin typeface="+mj-lt"/>
              </a:rPr>
              <a:t>Giới thiệu</a:t>
            </a:r>
            <a:endParaRPr sz="4400" dirty="0">
              <a:solidFill>
                <a:schemeClr val="tx1"/>
              </a:solidFill>
              <a:latin typeface="+mj-lt"/>
            </a:endParaRP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4309193" cy="430887"/>
          </a:xfrm>
          <a:prstGeom prst="rect">
            <a:avLst/>
          </a:prstGeom>
          <a:noFill/>
        </p:spPr>
        <p:txBody>
          <a:bodyPr wrap="none" rtlCol="0">
            <a:spAutoFit/>
          </a:bodyPr>
          <a:lstStyle/>
          <a:p>
            <a:r>
              <a:rPr lang="en-US" sz="2200" b="1" dirty="0" smtClean="0"/>
              <a:t>4.3. </a:t>
            </a:r>
            <a:r>
              <a:rPr lang="en-US" sz="2200" b="1" dirty="0" err="1" smtClean="0"/>
              <a:t>Hiện</a:t>
            </a:r>
            <a:r>
              <a:rPr lang="en-US" sz="2200" b="1" dirty="0" smtClean="0"/>
              <a:t> </a:t>
            </a:r>
            <a:r>
              <a:rPr lang="en-US" sz="2200" b="1" dirty="0" err="1" smtClean="0"/>
              <a:t>thực</a:t>
            </a:r>
            <a:r>
              <a:rPr lang="en-US" sz="2200" b="1" dirty="0" smtClean="0"/>
              <a:t> </a:t>
            </a:r>
            <a:r>
              <a:rPr lang="en-US" sz="2200" b="1" dirty="0" err="1" smtClean="0"/>
              <a:t>với</a:t>
            </a:r>
            <a:r>
              <a:rPr lang="en-US" sz="2200" b="1" dirty="0" smtClean="0"/>
              <a:t> GLPK/AMPL</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4.3.2. Model 2: </a:t>
            </a:r>
            <a:endParaRPr lang="en-US" sz="2000" b="1" dirty="0"/>
          </a:p>
        </p:txBody>
      </p:sp>
      <p:pic>
        <p:nvPicPr>
          <p:cNvPr id="7" name="Picture 6"/>
          <p:cNvPicPr>
            <a:picLocks noChangeAspect="1"/>
          </p:cNvPicPr>
          <p:nvPr/>
        </p:nvPicPr>
        <p:blipFill>
          <a:blip r:embed="rId2"/>
          <a:stretch>
            <a:fillRect/>
          </a:stretch>
        </p:blipFill>
        <p:spPr>
          <a:xfrm>
            <a:off x="280219" y="2351958"/>
            <a:ext cx="6879706" cy="926081"/>
          </a:xfrm>
          <a:prstGeom prst="rect">
            <a:avLst/>
          </a:prstGeom>
        </p:spPr>
      </p:pic>
      <p:sp>
        <p:nvSpPr>
          <p:cNvPr id="8" name="TextBox 7"/>
          <p:cNvSpPr txBox="1"/>
          <p:nvPr/>
        </p:nvSpPr>
        <p:spPr>
          <a:xfrm>
            <a:off x="280219" y="1462268"/>
            <a:ext cx="6323163" cy="400110"/>
          </a:xfrm>
          <a:prstGeom prst="rect">
            <a:avLst/>
          </a:prstGeom>
          <a:noFill/>
        </p:spPr>
        <p:txBody>
          <a:bodyPr wrap="square" rtlCol="0">
            <a:spAutoFit/>
          </a:bodyPr>
          <a:lstStyle/>
          <a:p>
            <a:r>
              <a:rPr lang="en-US" sz="2000" dirty="0" smtClean="0"/>
              <a:t>Code: </a:t>
            </a:r>
            <a:r>
              <a:rPr lang="en-US" sz="2000" dirty="0" err="1" smtClean="0"/>
              <a:t>Tham</a:t>
            </a:r>
            <a:r>
              <a:rPr lang="en-US" sz="2000" dirty="0" smtClean="0"/>
              <a:t> </a:t>
            </a:r>
            <a:r>
              <a:rPr lang="en-US" sz="2000" dirty="0" err="1" smtClean="0"/>
              <a:t>khảo</a:t>
            </a:r>
            <a:r>
              <a:rPr lang="en-US" sz="2000" dirty="0" smtClean="0"/>
              <a:t> </a:t>
            </a:r>
            <a:r>
              <a:rPr lang="en-US" sz="2000" dirty="0" err="1" smtClean="0"/>
              <a:t>trong</a:t>
            </a:r>
            <a:r>
              <a:rPr lang="en-US" sz="2000" dirty="0" smtClean="0"/>
              <a:t> </a:t>
            </a:r>
            <a:r>
              <a:rPr lang="en-US" sz="2000" dirty="0" err="1" smtClean="0"/>
              <a:t>báo</a:t>
            </a:r>
            <a:r>
              <a:rPr lang="en-US" sz="2000" dirty="0" smtClean="0"/>
              <a:t> </a:t>
            </a:r>
            <a:r>
              <a:rPr lang="en-US" sz="2000" dirty="0" err="1" smtClean="0"/>
              <a:t>cáo</a:t>
            </a:r>
            <a:r>
              <a:rPr lang="en-US" sz="2000" dirty="0" smtClean="0"/>
              <a:t>.</a:t>
            </a:r>
            <a:endParaRPr lang="en-US" sz="2000" dirty="0"/>
          </a:p>
        </p:txBody>
      </p:sp>
      <p:sp>
        <p:nvSpPr>
          <p:cNvPr id="9" name="Rectangle 8"/>
          <p:cNvSpPr/>
          <p:nvPr/>
        </p:nvSpPr>
        <p:spPr>
          <a:xfrm>
            <a:off x="280219" y="1862378"/>
            <a:ext cx="7276521" cy="400110"/>
          </a:xfrm>
          <a:prstGeom prst="rect">
            <a:avLst/>
          </a:prstGeom>
        </p:spPr>
        <p:txBody>
          <a:bodyPr wrap="square">
            <a:spAutoFit/>
          </a:bodyPr>
          <a:lstStyle/>
          <a:p>
            <a:r>
              <a:rPr lang="vi-VN" sz="2000" dirty="0"/>
              <a:t>Với file data mẫu ở phần </a:t>
            </a:r>
            <a:r>
              <a:rPr lang="vi-VN" sz="2000" dirty="0" smtClean="0"/>
              <a:t>4.1</a:t>
            </a:r>
            <a:r>
              <a:rPr lang="en-US" sz="2000" dirty="0" smtClean="0"/>
              <a:t>.2</a:t>
            </a:r>
            <a:r>
              <a:rPr lang="vi-VN" sz="2000" dirty="0" smtClean="0"/>
              <a:t> </a:t>
            </a:r>
            <a:r>
              <a:rPr lang="vi-VN" sz="2000" dirty="0"/>
              <a:t>ta có kết quả nhận được là:</a:t>
            </a:r>
            <a:endParaRPr lang="en-US" sz="2000" dirty="0"/>
          </a:p>
        </p:txBody>
      </p:sp>
      <p:pic>
        <p:nvPicPr>
          <p:cNvPr id="10" name="Picture 9"/>
          <p:cNvPicPr>
            <a:picLocks noChangeAspect="1"/>
          </p:cNvPicPr>
          <p:nvPr/>
        </p:nvPicPr>
        <p:blipFill>
          <a:blip r:embed="rId3"/>
          <a:stretch>
            <a:fillRect/>
          </a:stretch>
        </p:blipFill>
        <p:spPr>
          <a:xfrm>
            <a:off x="280220" y="3278039"/>
            <a:ext cx="6879706" cy="1716655"/>
          </a:xfrm>
          <a:prstGeom prst="rect">
            <a:avLst/>
          </a:prstGeom>
        </p:spPr>
      </p:pic>
    </p:spTree>
    <p:extLst>
      <p:ext uri="{BB962C8B-B14F-4D97-AF65-F5344CB8AC3E}">
        <p14:creationId xmlns:p14="http://schemas.microsoft.com/office/powerpoint/2010/main" val="3726063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3562194" cy="430887"/>
          </a:xfrm>
          <a:prstGeom prst="rect">
            <a:avLst/>
          </a:prstGeom>
          <a:noFill/>
        </p:spPr>
        <p:txBody>
          <a:bodyPr wrap="none" rtlCol="0">
            <a:spAutoFit/>
          </a:bodyPr>
          <a:lstStyle/>
          <a:p>
            <a:r>
              <a:rPr lang="en-US" sz="2200" b="1" dirty="0" smtClean="0"/>
              <a:t>4.4. </a:t>
            </a:r>
            <a:r>
              <a:rPr lang="en-US" sz="2200" b="1" dirty="0" err="1" smtClean="0"/>
              <a:t>Kết</a:t>
            </a:r>
            <a:r>
              <a:rPr lang="en-US" sz="2200" b="1" dirty="0" smtClean="0"/>
              <a:t> </a:t>
            </a:r>
            <a:r>
              <a:rPr lang="en-US" sz="2200" b="1" dirty="0" err="1" smtClean="0"/>
              <a:t>quả</a:t>
            </a:r>
            <a:r>
              <a:rPr lang="en-US" sz="2200" b="1" dirty="0" smtClean="0"/>
              <a:t> </a:t>
            </a:r>
            <a:r>
              <a:rPr lang="en-US" sz="2200" b="1" dirty="0" err="1" smtClean="0"/>
              <a:t>thực</a:t>
            </a:r>
            <a:r>
              <a:rPr lang="en-US" sz="2200" b="1" dirty="0" smtClean="0"/>
              <a:t> </a:t>
            </a:r>
            <a:r>
              <a:rPr lang="en-US" sz="2200" b="1" dirty="0" err="1" smtClean="0"/>
              <a:t>nghiệm</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4.4.1. Model 1: </a:t>
            </a:r>
            <a:endParaRPr lang="en-US" sz="2000" b="1" dirty="0"/>
          </a:p>
        </p:txBody>
      </p:sp>
      <p:pic>
        <p:nvPicPr>
          <p:cNvPr id="6" name="Picture 5"/>
          <p:cNvPicPr>
            <a:picLocks noChangeAspect="1"/>
          </p:cNvPicPr>
          <p:nvPr/>
        </p:nvPicPr>
        <p:blipFill>
          <a:blip r:embed="rId2"/>
          <a:stretch>
            <a:fillRect/>
          </a:stretch>
        </p:blipFill>
        <p:spPr>
          <a:xfrm>
            <a:off x="682475" y="1770302"/>
            <a:ext cx="6105525" cy="2085975"/>
          </a:xfrm>
          <a:prstGeom prst="rect">
            <a:avLst/>
          </a:prstGeom>
        </p:spPr>
      </p:pic>
    </p:spTree>
    <p:extLst>
      <p:ext uri="{BB962C8B-B14F-4D97-AF65-F5344CB8AC3E}">
        <p14:creationId xmlns:p14="http://schemas.microsoft.com/office/powerpoint/2010/main" val="41824675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3562194" cy="430887"/>
          </a:xfrm>
          <a:prstGeom prst="rect">
            <a:avLst/>
          </a:prstGeom>
          <a:noFill/>
        </p:spPr>
        <p:txBody>
          <a:bodyPr wrap="none" rtlCol="0">
            <a:spAutoFit/>
          </a:bodyPr>
          <a:lstStyle/>
          <a:p>
            <a:r>
              <a:rPr lang="en-US" sz="2200" b="1" dirty="0" smtClean="0"/>
              <a:t>4.4. </a:t>
            </a:r>
            <a:r>
              <a:rPr lang="en-US" sz="2200" b="1" dirty="0" err="1" smtClean="0"/>
              <a:t>Kết</a:t>
            </a:r>
            <a:r>
              <a:rPr lang="en-US" sz="2200" b="1" dirty="0" smtClean="0"/>
              <a:t> </a:t>
            </a:r>
            <a:r>
              <a:rPr lang="en-US" sz="2200" b="1" dirty="0" err="1" smtClean="0"/>
              <a:t>quả</a:t>
            </a:r>
            <a:r>
              <a:rPr lang="en-US" sz="2200" b="1" dirty="0" smtClean="0"/>
              <a:t> </a:t>
            </a:r>
            <a:r>
              <a:rPr lang="en-US" sz="2200" b="1" dirty="0" err="1" smtClean="0"/>
              <a:t>thực</a:t>
            </a:r>
            <a:r>
              <a:rPr lang="en-US" sz="2200" b="1" dirty="0" smtClean="0"/>
              <a:t> </a:t>
            </a:r>
            <a:r>
              <a:rPr lang="en-US" sz="2200" b="1" dirty="0" err="1" smtClean="0"/>
              <a:t>nghiệm</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4.4.1. Model 1: </a:t>
            </a:r>
            <a:endParaRPr lang="en-US" sz="2000" b="1" dirty="0"/>
          </a:p>
        </p:txBody>
      </p:sp>
      <p:pic>
        <p:nvPicPr>
          <p:cNvPr id="6" name="Picture 5"/>
          <p:cNvPicPr>
            <a:picLocks noChangeAspect="1"/>
          </p:cNvPicPr>
          <p:nvPr/>
        </p:nvPicPr>
        <p:blipFill>
          <a:blip r:embed="rId2"/>
          <a:stretch>
            <a:fillRect/>
          </a:stretch>
        </p:blipFill>
        <p:spPr>
          <a:xfrm>
            <a:off x="1527838" y="1722227"/>
            <a:ext cx="4629150" cy="1733550"/>
          </a:xfrm>
          <a:prstGeom prst="rect">
            <a:avLst/>
          </a:prstGeom>
        </p:spPr>
      </p:pic>
    </p:spTree>
    <p:extLst>
      <p:ext uri="{BB962C8B-B14F-4D97-AF65-F5344CB8AC3E}">
        <p14:creationId xmlns:p14="http://schemas.microsoft.com/office/powerpoint/2010/main" val="1239025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3562194" cy="430887"/>
          </a:xfrm>
          <a:prstGeom prst="rect">
            <a:avLst/>
          </a:prstGeom>
          <a:noFill/>
        </p:spPr>
        <p:txBody>
          <a:bodyPr wrap="none" rtlCol="0">
            <a:spAutoFit/>
          </a:bodyPr>
          <a:lstStyle/>
          <a:p>
            <a:r>
              <a:rPr lang="en-US" sz="2200" b="1" dirty="0" smtClean="0"/>
              <a:t>4.4. </a:t>
            </a:r>
            <a:r>
              <a:rPr lang="en-US" sz="2200" b="1" dirty="0" err="1" smtClean="0"/>
              <a:t>Kết</a:t>
            </a:r>
            <a:r>
              <a:rPr lang="en-US" sz="2200" b="1" dirty="0" smtClean="0"/>
              <a:t> </a:t>
            </a:r>
            <a:r>
              <a:rPr lang="en-US" sz="2200" b="1" dirty="0" err="1" smtClean="0"/>
              <a:t>quả</a:t>
            </a:r>
            <a:r>
              <a:rPr lang="en-US" sz="2200" b="1" dirty="0" smtClean="0"/>
              <a:t> </a:t>
            </a:r>
            <a:r>
              <a:rPr lang="en-US" sz="2200" b="1" dirty="0" err="1" smtClean="0"/>
              <a:t>thực</a:t>
            </a:r>
            <a:r>
              <a:rPr lang="en-US" sz="2200" b="1" dirty="0" smtClean="0"/>
              <a:t> </a:t>
            </a:r>
            <a:r>
              <a:rPr lang="en-US" sz="2200" b="1" dirty="0" err="1" smtClean="0"/>
              <a:t>nghiệm</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4.4.1. Model 1: </a:t>
            </a:r>
            <a:endParaRPr lang="en-US" sz="2000" b="1" dirty="0"/>
          </a:p>
        </p:txBody>
      </p:sp>
      <p:pic>
        <p:nvPicPr>
          <p:cNvPr id="6" name="Picture 5"/>
          <p:cNvPicPr>
            <a:picLocks noChangeAspect="1"/>
          </p:cNvPicPr>
          <p:nvPr/>
        </p:nvPicPr>
        <p:blipFill>
          <a:blip r:embed="rId2"/>
          <a:stretch>
            <a:fillRect/>
          </a:stretch>
        </p:blipFill>
        <p:spPr>
          <a:xfrm>
            <a:off x="819509" y="1523823"/>
            <a:ext cx="5711139" cy="3384607"/>
          </a:xfrm>
          <a:prstGeom prst="rect">
            <a:avLst/>
          </a:prstGeom>
        </p:spPr>
      </p:pic>
    </p:spTree>
    <p:extLst>
      <p:ext uri="{BB962C8B-B14F-4D97-AF65-F5344CB8AC3E}">
        <p14:creationId xmlns:p14="http://schemas.microsoft.com/office/powerpoint/2010/main" val="27206356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3562194" cy="430887"/>
          </a:xfrm>
          <a:prstGeom prst="rect">
            <a:avLst/>
          </a:prstGeom>
          <a:noFill/>
        </p:spPr>
        <p:txBody>
          <a:bodyPr wrap="none" rtlCol="0">
            <a:spAutoFit/>
          </a:bodyPr>
          <a:lstStyle/>
          <a:p>
            <a:r>
              <a:rPr lang="en-US" sz="2200" b="1" dirty="0" smtClean="0"/>
              <a:t>4.4. </a:t>
            </a:r>
            <a:r>
              <a:rPr lang="en-US" sz="2200" b="1" dirty="0" err="1" smtClean="0"/>
              <a:t>Kết</a:t>
            </a:r>
            <a:r>
              <a:rPr lang="en-US" sz="2200" b="1" dirty="0" smtClean="0"/>
              <a:t> </a:t>
            </a:r>
            <a:r>
              <a:rPr lang="en-US" sz="2200" b="1" dirty="0" err="1" smtClean="0"/>
              <a:t>quả</a:t>
            </a:r>
            <a:r>
              <a:rPr lang="en-US" sz="2200" b="1" dirty="0" smtClean="0"/>
              <a:t> </a:t>
            </a:r>
            <a:r>
              <a:rPr lang="en-US" sz="2200" b="1" dirty="0" err="1" smtClean="0"/>
              <a:t>thực</a:t>
            </a:r>
            <a:r>
              <a:rPr lang="en-US" sz="2200" b="1" dirty="0" smtClean="0"/>
              <a:t> </a:t>
            </a:r>
            <a:r>
              <a:rPr lang="en-US" sz="2200" b="1" dirty="0" err="1" smtClean="0"/>
              <a:t>nghiệm</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4.4.1. Model 2: </a:t>
            </a:r>
            <a:endParaRPr lang="en-US" sz="2000" b="1" dirty="0"/>
          </a:p>
        </p:txBody>
      </p:sp>
      <p:pic>
        <p:nvPicPr>
          <p:cNvPr id="6" name="Picture 5"/>
          <p:cNvPicPr>
            <a:picLocks noChangeAspect="1"/>
          </p:cNvPicPr>
          <p:nvPr/>
        </p:nvPicPr>
        <p:blipFill>
          <a:blip r:embed="rId2"/>
          <a:stretch>
            <a:fillRect/>
          </a:stretch>
        </p:blipFill>
        <p:spPr>
          <a:xfrm>
            <a:off x="1710995" y="1750713"/>
            <a:ext cx="3686175" cy="1038225"/>
          </a:xfrm>
          <a:prstGeom prst="rect">
            <a:avLst/>
          </a:prstGeom>
        </p:spPr>
      </p:pic>
      <p:pic>
        <p:nvPicPr>
          <p:cNvPr id="7" name="Picture 6"/>
          <p:cNvPicPr>
            <a:picLocks noChangeAspect="1"/>
          </p:cNvPicPr>
          <p:nvPr/>
        </p:nvPicPr>
        <p:blipFill>
          <a:blip r:embed="rId3"/>
          <a:stretch>
            <a:fillRect/>
          </a:stretch>
        </p:blipFill>
        <p:spPr>
          <a:xfrm>
            <a:off x="1155940" y="2754434"/>
            <a:ext cx="4761780" cy="1317234"/>
          </a:xfrm>
          <a:prstGeom prst="rect">
            <a:avLst/>
          </a:prstGeom>
        </p:spPr>
      </p:pic>
    </p:spTree>
    <p:extLst>
      <p:ext uri="{BB962C8B-B14F-4D97-AF65-F5344CB8AC3E}">
        <p14:creationId xmlns:p14="http://schemas.microsoft.com/office/powerpoint/2010/main" val="3036323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3562194" cy="430887"/>
          </a:xfrm>
          <a:prstGeom prst="rect">
            <a:avLst/>
          </a:prstGeom>
          <a:noFill/>
        </p:spPr>
        <p:txBody>
          <a:bodyPr wrap="none" rtlCol="0">
            <a:spAutoFit/>
          </a:bodyPr>
          <a:lstStyle/>
          <a:p>
            <a:r>
              <a:rPr lang="en-US" sz="2200" b="1" dirty="0" smtClean="0"/>
              <a:t>4.4. </a:t>
            </a:r>
            <a:r>
              <a:rPr lang="en-US" sz="2200" b="1" dirty="0" err="1" smtClean="0"/>
              <a:t>Kết</a:t>
            </a:r>
            <a:r>
              <a:rPr lang="en-US" sz="2200" b="1" dirty="0" smtClean="0"/>
              <a:t> </a:t>
            </a:r>
            <a:r>
              <a:rPr lang="en-US" sz="2200" b="1" dirty="0" err="1" smtClean="0"/>
              <a:t>quả</a:t>
            </a:r>
            <a:r>
              <a:rPr lang="en-US" sz="2200" b="1" dirty="0" smtClean="0"/>
              <a:t> </a:t>
            </a:r>
            <a:r>
              <a:rPr lang="en-US" sz="2200" b="1" dirty="0" err="1" smtClean="0"/>
              <a:t>thực</a:t>
            </a:r>
            <a:r>
              <a:rPr lang="en-US" sz="2200" b="1" dirty="0" smtClean="0"/>
              <a:t> </a:t>
            </a:r>
            <a:r>
              <a:rPr lang="en-US" sz="2200" b="1" dirty="0" err="1" smtClean="0"/>
              <a:t>nghiệm</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4.4.1. Model 2: </a:t>
            </a:r>
            <a:endParaRPr lang="en-US" sz="2000" b="1" dirty="0"/>
          </a:p>
        </p:txBody>
      </p:sp>
      <p:pic>
        <p:nvPicPr>
          <p:cNvPr id="6" name="Picture 5"/>
          <p:cNvPicPr>
            <a:picLocks noChangeAspect="1"/>
          </p:cNvPicPr>
          <p:nvPr/>
        </p:nvPicPr>
        <p:blipFill>
          <a:blip r:embed="rId2"/>
          <a:stretch>
            <a:fillRect/>
          </a:stretch>
        </p:blipFill>
        <p:spPr>
          <a:xfrm>
            <a:off x="590075" y="1523823"/>
            <a:ext cx="6504676" cy="3319281"/>
          </a:xfrm>
          <a:prstGeom prst="rect">
            <a:avLst/>
          </a:prstGeom>
        </p:spPr>
      </p:pic>
    </p:spTree>
    <p:extLst>
      <p:ext uri="{BB962C8B-B14F-4D97-AF65-F5344CB8AC3E}">
        <p14:creationId xmlns:p14="http://schemas.microsoft.com/office/powerpoint/2010/main" val="3798462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3562194" cy="430887"/>
          </a:xfrm>
          <a:prstGeom prst="rect">
            <a:avLst/>
          </a:prstGeom>
          <a:noFill/>
        </p:spPr>
        <p:txBody>
          <a:bodyPr wrap="none" rtlCol="0">
            <a:spAutoFit/>
          </a:bodyPr>
          <a:lstStyle/>
          <a:p>
            <a:r>
              <a:rPr lang="en-US" sz="2200" b="1" dirty="0" smtClean="0"/>
              <a:t>4.4. </a:t>
            </a:r>
            <a:r>
              <a:rPr lang="en-US" sz="2200" b="1" dirty="0" err="1" smtClean="0"/>
              <a:t>Kết</a:t>
            </a:r>
            <a:r>
              <a:rPr lang="en-US" sz="2200" b="1" dirty="0" smtClean="0"/>
              <a:t> </a:t>
            </a:r>
            <a:r>
              <a:rPr lang="en-US" sz="2200" b="1" dirty="0" err="1" smtClean="0"/>
              <a:t>quả</a:t>
            </a:r>
            <a:r>
              <a:rPr lang="en-US" sz="2200" b="1" dirty="0" smtClean="0"/>
              <a:t> </a:t>
            </a:r>
            <a:r>
              <a:rPr lang="en-US" sz="2200" b="1" dirty="0" err="1" smtClean="0"/>
              <a:t>thực</a:t>
            </a:r>
            <a:r>
              <a:rPr lang="en-US" sz="2200" b="1" dirty="0" smtClean="0"/>
              <a:t> </a:t>
            </a:r>
            <a:r>
              <a:rPr lang="en-US" sz="2200" b="1" dirty="0" err="1" smtClean="0"/>
              <a:t>nghiệm</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4.4.1. Model 2: </a:t>
            </a:r>
            <a:endParaRPr lang="en-US" sz="2000" b="1" dirty="0"/>
          </a:p>
        </p:txBody>
      </p:sp>
      <p:pic>
        <p:nvPicPr>
          <p:cNvPr id="7" name="Picture 6"/>
          <p:cNvPicPr>
            <a:picLocks noChangeAspect="1"/>
          </p:cNvPicPr>
          <p:nvPr/>
        </p:nvPicPr>
        <p:blipFill>
          <a:blip r:embed="rId2"/>
          <a:stretch>
            <a:fillRect/>
          </a:stretch>
        </p:blipFill>
        <p:spPr>
          <a:xfrm>
            <a:off x="432129" y="1792608"/>
            <a:ext cx="6236090" cy="2555105"/>
          </a:xfrm>
          <a:prstGeom prst="rect">
            <a:avLst/>
          </a:prstGeom>
        </p:spPr>
      </p:pic>
    </p:spTree>
    <p:extLst>
      <p:ext uri="{BB962C8B-B14F-4D97-AF65-F5344CB8AC3E}">
        <p14:creationId xmlns:p14="http://schemas.microsoft.com/office/powerpoint/2010/main" val="15874278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a:t>4</a:t>
            </a:r>
            <a:r>
              <a:rPr lang="en-US" sz="2400" b="1" dirty="0" smtClean="0"/>
              <a:t>.  </a:t>
            </a:r>
            <a:r>
              <a:rPr lang="en-US" sz="2400" b="1" dirty="0" err="1" smtClean="0"/>
              <a:t>Đánh</a:t>
            </a:r>
            <a:r>
              <a:rPr lang="en-US" sz="2400" b="1" dirty="0" smtClean="0"/>
              <a:t> </a:t>
            </a:r>
            <a:r>
              <a:rPr lang="en-US" sz="2400" b="1" dirty="0" err="1" smtClean="0"/>
              <a:t>giá</a:t>
            </a:r>
            <a:r>
              <a:rPr lang="en-US" sz="2400" b="1" dirty="0" smtClean="0"/>
              <a:t> </a:t>
            </a:r>
            <a:r>
              <a:rPr lang="en-US" sz="2400" b="1" dirty="0" err="1" smtClean="0"/>
              <a:t>thực</a:t>
            </a:r>
            <a:r>
              <a:rPr lang="en-US" sz="2400" b="1" dirty="0" smtClean="0"/>
              <a:t> </a:t>
            </a:r>
            <a:r>
              <a:rPr lang="en-US" sz="2400" b="1" dirty="0" err="1" smtClean="0"/>
              <a:t>nghiệm</a:t>
            </a:r>
            <a:endParaRPr lang="en-US" sz="2400" b="1" dirty="0"/>
          </a:p>
        </p:txBody>
      </p:sp>
      <p:sp>
        <p:nvSpPr>
          <p:cNvPr id="4" name="TextBox 3"/>
          <p:cNvSpPr txBox="1"/>
          <p:nvPr/>
        </p:nvSpPr>
        <p:spPr>
          <a:xfrm>
            <a:off x="280219" y="631271"/>
            <a:ext cx="3562194" cy="430887"/>
          </a:xfrm>
          <a:prstGeom prst="rect">
            <a:avLst/>
          </a:prstGeom>
          <a:noFill/>
        </p:spPr>
        <p:txBody>
          <a:bodyPr wrap="none" rtlCol="0">
            <a:spAutoFit/>
          </a:bodyPr>
          <a:lstStyle/>
          <a:p>
            <a:r>
              <a:rPr lang="en-US" sz="2200" b="1" dirty="0" smtClean="0"/>
              <a:t>4.4. </a:t>
            </a:r>
            <a:r>
              <a:rPr lang="en-US" sz="2200" b="1" dirty="0" err="1" smtClean="0"/>
              <a:t>Kết</a:t>
            </a:r>
            <a:r>
              <a:rPr lang="en-US" sz="2200" b="1" dirty="0" smtClean="0"/>
              <a:t> </a:t>
            </a:r>
            <a:r>
              <a:rPr lang="en-US" sz="2200" b="1" dirty="0" err="1" smtClean="0"/>
              <a:t>quả</a:t>
            </a:r>
            <a:r>
              <a:rPr lang="en-US" sz="2200" b="1" dirty="0" smtClean="0"/>
              <a:t> </a:t>
            </a:r>
            <a:r>
              <a:rPr lang="en-US" sz="2200" b="1" dirty="0" err="1" smtClean="0"/>
              <a:t>thực</a:t>
            </a:r>
            <a:r>
              <a:rPr lang="en-US" sz="2200" b="1" dirty="0" smtClean="0"/>
              <a:t> </a:t>
            </a:r>
            <a:r>
              <a:rPr lang="en-US" sz="2200" b="1" dirty="0" err="1" smtClean="0"/>
              <a:t>nghiệm</a:t>
            </a:r>
            <a:endParaRPr lang="en-US" sz="2200" b="1" dirty="0"/>
          </a:p>
        </p:txBody>
      </p:sp>
      <p:sp>
        <p:nvSpPr>
          <p:cNvPr id="5" name="TextBox 4"/>
          <p:cNvSpPr txBox="1"/>
          <p:nvPr/>
        </p:nvSpPr>
        <p:spPr>
          <a:xfrm>
            <a:off x="280219" y="1062158"/>
            <a:ext cx="2004075" cy="400110"/>
          </a:xfrm>
          <a:prstGeom prst="rect">
            <a:avLst/>
          </a:prstGeom>
          <a:noFill/>
        </p:spPr>
        <p:txBody>
          <a:bodyPr wrap="none" rtlCol="0">
            <a:spAutoFit/>
          </a:bodyPr>
          <a:lstStyle/>
          <a:p>
            <a:r>
              <a:rPr lang="en-US" sz="2000" b="1" dirty="0" smtClean="0"/>
              <a:t>4.4.1. Model 2: </a:t>
            </a:r>
            <a:endParaRPr lang="en-US" sz="2000" b="1" dirty="0"/>
          </a:p>
        </p:txBody>
      </p:sp>
      <p:pic>
        <p:nvPicPr>
          <p:cNvPr id="6" name="Picture 5"/>
          <p:cNvPicPr>
            <a:picLocks noChangeAspect="1"/>
          </p:cNvPicPr>
          <p:nvPr/>
        </p:nvPicPr>
        <p:blipFill>
          <a:blip r:embed="rId3"/>
          <a:stretch>
            <a:fillRect/>
          </a:stretch>
        </p:blipFill>
        <p:spPr>
          <a:xfrm>
            <a:off x="396996" y="1680481"/>
            <a:ext cx="6616280" cy="3069370"/>
          </a:xfrm>
          <a:prstGeom prst="rect">
            <a:avLst/>
          </a:prstGeom>
        </p:spPr>
      </p:pic>
    </p:spTree>
    <p:extLst>
      <p:ext uri="{BB962C8B-B14F-4D97-AF65-F5344CB8AC3E}">
        <p14:creationId xmlns:p14="http://schemas.microsoft.com/office/powerpoint/2010/main" val="35900663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3" name="TextBox 2"/>
          <p:cNvSpPr txBox="1"/>
          <p:nvPr/>
        </p:nvSpPr>
        <p:spPr>
          <a:xfrm>
            <a:off x="280219" y="169606"/>
            <a:ext cx="3920845" cy="461665"/>
          </a:xfrm>
          <a:prstGeom prst="rect">
            <a:avLst/>
          </a:prstGeom>
          <a:noFill/>
        </p:spPr>
        <p:txBody>
          <a:bodyPr wrap="square" rtlCol="0">
            <a:spAutoFit/>
          </a:bodyPr>
          <a:lstStyle/>
          <a:p>
            <a:r>
              <a:rPr lang="en-US" sz="2400" b="1" dirty="0" smtClean="0"/>
              <a:t>5.  </a:t>
            </a:r>
            <a:r>
              <a:rPr lang="en-US" sz="2400" b="1" dirty="0" err="1" smtClean="0"/>
              <a:t>Kết</a:t>
            </a:r>
            <a:r>
              <a:rPr lang="en-US" sz="2400" b="1" dirty="0" smtClean="0"/>
              <a:t> </a:t>
            </a:r>
            <a:r>
              <a:rPr lang="en-US" sz="2400" b="1" dirty="0" err="1" smtClean="0"/>
              <a:t>luận</a:t>
            </a:r>
            <a:endParaRPr lang="en-US" sz="2400" b="1" dirty="0"/>
          </a:p>
        </p:txBody>
      </p:sp>
      <p:sp>
        <p:nvSpPr>
          <p:cNvPr id="4" name="Rectangle 3"/>
          <p:cNvSpPr/>
          <p:nvPr/>
        </p:nvSpPr>
        <p:spPr>
          <a:xfrm>
            <a:off x="280219" y="631271"/>
            <a:ext cx="6836573" cy="3785652"/>
          </a:xfrm>
          <a:prstGeom prst="rect">
            <a:avLst/>
          </a:prstGeom>
        </p:spPr>
        <p:txBody>
          <a:bodyPr wrap="square">
            <a:spAutoFit/>
          </a:bodyPr>
          <a:lstStyle/>
          <a:p>
            <a:pPr algn="just"/>
            <a:r>
              <a:rPr lang="vi-VN" sz="2000" dirty="0"/>
              <a:t>Trong bài tập lớn này, chúng tôi đã đề xuất hai mô hình toán học để giải quyết hai mục tiêu thiết yếu khi tạo giao dịch mới trên </a:t>
            </a:r>
            <a:r>
              <a:rPr lang="vi-VN" sz="2000" dirty="0" smtClean="0"/>
              <a:t>blockchain</a:t>
            </a:r>
            <a:r>
              <a:rPr lang="en-US" sz="2000" dirty="0" smtClean="0"/>
              <a:t>:</a:t>
            </a:r>
          </a:p>
          <a:p>
            <a:pPr algn="just"/>
            <a:endParaRPr lang="en-US" sz="2000" dirty="0" smtClean="0"/>
          </a:p>
          <a:p>
            <a:pPr marL="342900" indent="-342900" algn="just">
              <a:buFont typeface="Arial" panose="020B0604020202020204" pitchFamily="34" charset="0"/>
              <a:buChar char="•"/>
            </a:pPr>
            <a:r>
              <a:rPr lang="vi-VN" sz="2000" dirty="0" smtClean="0"/>
              <a:t>Mô </a:t>
            </a:r>
            <a:r>
              <a:rPr lang="vi-VN" sz="2000" dirty="0"/>
              <a:t>hình đầu tiên giảm thiểu kích thước giao dịch để có thể tạo ra một khoản phí nhỏ </a:t>
            </a:r>
            <a:r>
              <a:rPr lang="vi-VN" sz="2000" dirty="0" smtClean="0"/>
              <a:t>cho nhiệm vụ khai thác chịu trách nhiệm xác thực giao dịch này trên mạng</a:t>
            </a:r>
            <a:r>
              <a:rPr lang="en-US" sz="2000" dirty="0" smtClean="0"/>
              <a:t>.</a:t>
            </a:r>
          </a:p>
          <a:p>
            <a:pPr algn="just"/>
            <a:endParaRPr lang="en-US" sz="2000" dirty="0" smtClean="0"/>
          </a:p>
          <a:p>
            <a:pPr marL="342900" indent="-342900" algn="just">
              <a:buFont typeface="Arial" panose="020B0604020202020204" pitchFamily="34" charset="0"/>
              <a:buChar char="•"/>
            </a:pPr>
            <a:r>
              <a:rPr lang="en-US" sz="2000" dirty="0" err="1" smtClean="0"/>
              <a:t>Mô</a:t>
            </a:r>
            <a:r>
              <a:rPr lang="en-US" sz="2000" dirty="0" smtClean="0"/>
              <a:t> </a:t>
            </a:r>
            <a:r>
              <a:rPr lang="en-US" sz="2000" dirty="0" err="1" smtClean="0"/>
              <a:t>hình</a:t>
            </a:r>
            <a:r>
              <a:rPr lang="en-US" sz="2000" dirty="0" smtClean="0"/>
              <a:t> </a:t>
            </a:r>
            <a:r>
              <a:rPr lang="en-US" sz="2000" dirty="0" err="1" smtClean="0"/>
              <a:t>thứ</a:t>
            </a:r>
            <a:r>
              <a:rPr lang="en-US" sz="2000" dirty="0" smtClean="0"/>
              <a:t> </a:t>
            </a:r>
            <a:r>
              <a:rPr lang="en-US" sz="2000" dirty="0" err="1" smtClean="0"/>
              <a:t>hai</a:t>
            </a:r>
            <a:r>
              <a:rPr lang="en-US" sz="2000" dirty="0" smtClean="0"/>
              <a:t> </a:t>
            </a:r>
            <a:r>
              <a:rPr lang="vi-VN" sz="2000" dirty="0" smtClean="0"/>
              <a:t>được xây dựng để hạn chế sự bùng nổ của nhóm UTXO bằng cách chọn càng nhiều số lượng UTXO trong khi duy trì quy mô giao dịch để giúp người dùng trả chi phí phù hợp và phù hợp</a:t>
            </a:r>
            <a:r>
              <a:rPr lang="en-US" sz="2000" dirty="0" smtClean="0"/>
              <a:t>.</a:t>
            </a:r>
            <a:endParaRPr lang="en-US" sz="2000" dirty="0"/>
          </a:p>
        </p:txBody>
      </p:sp>
    </p:spTree>
    <p:extLst>
      <p:ext uri="{BB962C8B-B14F-4D97-AF65-F5344CB8AC3E}">
        <p14:creationId xmlns:p14="http://schemas.microsoft.com/office/powerpoint/2010/main" val="15093763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3" name="TextBox 2"/>
          <p:cNvSpPr txBox="1"/>
          <p:nvPr/>
        </p:nvSpPr>
        <p:spPr>
          <a:xfrm>
            <a:off x="914400" y="1229710"/>
            <a:ext cx="7291552" cy="1323439"/>
          </a:xfrm>
          <a:prstGeom prst="rect">
            <a:avLst/>
          </a:prstGeom>
          <a:noFill/>
        </p:spPr>
        <p:txBody>
          <a:bodyPr wrap="square" rtlCol="0">
            <a:spAutoFit/>
          </a:bodyPr>
          <a:lstStyle/>
          <a:p>
            <a:pPr algn="ctr"/>
            <a:r>
              <a:rPr lang="en-US" sz="4000" dirty="0" err="1" smtClean="0"/>
              <a:t>Cám</a:t>
            </a:r>
            <a:r>
              <a:rPr lang="en-US" sz="4000" dirty="0" smtClean="0"/>
              <a:t> </a:t>
            </a:r>
            <a:r>
              <a:rPr lang="en-US" sz="4000" dirty="0" err="1" smtClean="0"/>
              <a:t>ơn</a:t>
            </a:r>
            <a:r>
              <a:rPr lang="en-US" sz="4000" dirty="0" smtClean="0"/>
              <a:t> </a:t>
            </a:r>
            <a:r>
              <a:rPr lang="en-US" sz="4000" dirty="0" err="1" smtClean="0"/>
              <a:t>thầy</a:t>
            </a:r>
            <a:r>
              <a:rPr lang="en-US" sz="4000" dirty="0" smtClean="0"/>
              <a:t> </a:t>
            </a:r>
            <a:r>
              <a:rPr lang="en-US" sz="4000" dirty="0" err="1" smtClean="0"/>
              <a:t>cùng</a:t>
            </a:r>
            <a:r>
              <a:rPr lang="en-US" sz="4000" dirty="0" smtClean="0"/>
              <a:t> </a:t>
            </a:r>
            <a:r>
              <a:rPr lang="en-US" sz="4000" dirty="0" err="1" smtClean="0"/>
              <a:t>các</a:t>
            </a:r>
            <a:r>
              <a:rPr lang="en-US" sz="4000" dirty="0" smtClean="0"/>
              <a:t> </a:t>
            </a:r>
            <a:r>
              <a:rPr lang="en-US" sz="4000" dirty="0" err="1" smtClean="0"/>
              <a:t>bạn</a:t>
            </a:r>
            <a:r>
              <a:rPr lang="en-US" sz="4000" dirty="0" smtClean="0"/>
              <a:t> </a:t>
            </a:r>
            <a:r>
              <a:rPr lang="en-US" sz="4000" dirty="0" err="1" smtClean="0"/>
              <a:t>đã</a:t>
            </a:r>
            <a:r>
              <a:rPr lang="en-US" sz="4000" dirty="0" smtClean="0"/>
              <a:t> </a:t>
            </a:r>
            <a:r>
              <a:rPr lang="en-US" sz="4000" dirty="0" err="1" smtClean="0"/>
              <a:t>lắng</a:t>
            </a:r>
            <a:r>
              <a:rPr lang="en-US" sz="4000" dirty="0" smtClean="0"/>
              <a:t> </a:t>
            </a:r>
            <a:r>
              <a:rPr lang="en-US" sz="4000" dirty="0" err="1" smtClean="0"/>
              <a:t>nghe</a:t>
            </a:r>
            <a:r>
              <a:rPr lang="en-US" sz="4000" dirty="0" smtClean="0"/>
              <a:t>.</a:t>
            </a: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887" y="60384"/>
            <a:ext cx="575284" cy="52621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5090" y="2783103"/>
            <a:ext cx="3350172" cy="1966748"/>
          </a:xfrm>
          <a:prstGeom prst="rect">
            <a:avLst/>
          </a:prstGeom>
        </p:spPr>
      </p:pic>
    </p:spTree>
    <p:extLst>
      <p:ext uri="{BB962C8B-B14F-4D97-AF65-F5344CB8AC3E}">
        <p14:creationId xmlns:p14="http://schemas.microsoft.com/office/powerpoint/2010/main" val="3033334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Box 2"/>
          <p:cNvSpPr txBox="1"/>
          <p:nvPr/>
        </p:nvSpPr>
        <p:spPr>
          <a:xfrm>
            <a:off x="280219" y="169606"/>
            <a:ext cx="3163529" cy="461665"/>
          </a:xfrm>
          <a:prstGeom prst="rect">
            <a:avLst/>
          </a:prstGeom>
          <a:noFill/>
        </p:spPr>
        <p:txBody>
          <a:bodyPr wrap="square" rtlCol="0">
            <a:spAutoFit/>
          </a:bodyPr>
          <a:lstStyle/>
          <a:p>
            <a:pPr marL="457200" indent="-457200">
              <a:buFont typeface="+mj-lt"/>
              <a:buAutoNum type="arabicPeriod"/>
            </a:pPr>
            <a:r>
              <a:rPr lang="en-US" sz="2400" b="1" dirty="0" err="1" smtClean="0"/>
              <a:t>Giới</a:t>
            </a:r>
            <a:r>
              <a:rPr lang="en-US" sz="2400" b="1" dirty="0" smtClean="0"/>
              <a:t> </a:t>
            </a:r>
            <a:r>
              <a:rPr lang="en-US" sz="2400" b="1" dirty="0" err="1" smtClean="0"/>
              <a:t>thiệu</a:t>
            </a:r>
            <a:endParaRPr lang="en-US" sz="2400" b="1" dirty="0"/>
          </a:p>
        </p:txBody>
      </p:sp>
      <p:sp>
        <p:nvSpPr>
          <p:cNvPr id="4" name="TextBox 3"/>
          <p:cNvSpPr txBox="1"/>
          <p:nvPr/>
        </p:nvSpPr>
        <p:spPr>
          <a:xfrm>
            <a:off x="464574" y="789039"/>
            <a:ext cx="6622026" cy="707886"/>
          </a:xfrm>
          <a:prstGeom prst="rect">
            <a:avLst/>
          </a:prstGeom>
          <a:noFill/>
        </p:spPr>
        <p:txBody>
          <a:bodyPr wrap="square" rtlCol="0">
            <a:spAutoFit/>
          </a:bodyPr>
          <a:lstStyle/>
          <a:p>
            <a:pPr algn="just"/>
            <a:r>
              <a:rPr lang="en-US" sz="2000" dirty="0" err="1"/>
              <a:t>Tiền</a:t>
            </a:r>
            <a:r>
              <a:rPr lang="en-US" sz="2000" dirty="0"/>
              <a:t> </a:t>
            </a:r>
            <a:r>
              <a:rPr lang="en-US" sz="2000" dirty="0" err="1"/>
              <a:t>mã</a:t>
            </a:r>
            <a:r>
              <a:rPr lang="en-US" sz="2000" dirty="0"/>
              <a:t> </a:t>
            </a:r>
            <a:r>
              <a:rPr lang="en-US" sz="2000" dirty="0" err="1"/>
              <a:t>hóa</a:t>
            </a:r>
            <a:r>
              <a:rPr lang="en-US" sz="2000" dirty="0"/>
              <a:t> </a:t>
            </a:r>
            <a:r>
              <a:rPr lang="en-US" sz="2000" dirty="0" err="1"/>
              <a:t>phân</a:t>
            </a:r>
            <a:r>
              <a:rPr lang="en-US" sz="2000" dirty="0"/>
              <a:t> </a:t>
            </a:r>
            <a:r>
              <a:rPr lang="en-US" sz="2000" dirty="0" err="1"/>
              <a:t>tán</a:t>
            </a:r>
            <a:r>
              <a:rPr lang="en-US" sz="2000" dirty="0"/>
              <a:t> </a:t>
            </a:r>
            <a:r>
              <a:rPr lang="en-US" sz="2000" dirty="0" err="1"/>
              <a:t>là</a:t>
            </a:r>
            <a:r>
              <a:rPr lang="en-US" sz="2000" dirty="0"/>
              <a:t> </a:t>
            </a:r>
            <a:r>
              <a:rPr lang="en-US" sz="2000" dirty="0" err="1"/>
              <a:t>một</a:t>
            </a:r>
            <a:r>
              <a:rPr lang="en-US" sz="2000" dirty="0"/>
              <a:t> </a:t>
            </a:r>
            <a:r>
              <a:rPr lang="en-US" sz="2000" dirty="0" err="1"/>
              <a:t>loại</a:t>
            </a:r>
            <a:r>
              <a:rPr lang="en-US" sz="2000" dirty="0"/>
              <a:t> </a:t>
            </a:r>
            <a:r>
              <a:rPr lang="en-US" sz="2000" dirty="0" err="1"/>
              <a:t>tài</a:t>
            </a:r>
            <a:r>
              <a:rPr lang="en-US" sz="2000" dirty="0"/>
              <a:t> </a:t>
            </a:r>
            <a:r>
              <a:rPr lang="en-US" sz="2000" dirty="0" err="1"/>
              <a:t>sản</a:t>
            </a:r>
            <a:r>
              <a:rPr lang="en-US" sz="2000" dirty="0"/>
              <a:t> </a:t>
            </a:r>
            <a:r>
              <a:rPr lang="en-US" sz="2000" dirty="0" err="1"/>
              <a:t>số</a:t>
            </a:r>
            <a:r>
              <a:rPr lang="en-US" sz="2000" dirty="0"/>
              <a:t> </a:t>
            </a:r>
            <a:r>
              <a:rPr lang="en-US" sz="2000" dirty="0" err="1"/>
              <a:t>sử</a:t>
            </a:r>
            <a:r>
              <a:rPr lang="en-US" sz="2000" dirty="0"/>
              <a:t> </a:t>
            </a:r>
            <a:r>
              <a:rPr lang="en-US" sz="2000" dirty="0" err="1"/>
              <a:t>dụng</a:t>
            </a:r>
            <a:r>
              <a:rPr lang="en-US" sz="2000" dirty="0"/>
              <a:t> </a:t>
            </a:r>
            <a:r>
              <a:rPr lang="en-US" sz="2000" dirty="0" err="1"/>
              <a:t>hệ</a:t>
            </a:r>
            <a:r>
              <a:rPr lang="en-US" sz="2000" dirty="0"/>
              <a:t> </a:t>
            </a:r>
            <a:r>
              <a:rPr lang="en-US" sz="2000" dirty="0" err="1"/>
              <a:t>thống</a:t>
            </a:r>
            <a:r>
              <a:rPr lang="en-US" sz="2000" dirty="0"/>
              <a:t> </a:t>
            </a:r>
            <a:r>
              <a:rPr lang="en-US" sz="2000" dirty="0" err="1"/>
              <a:t>mật</a:t>
            </a:r>
            <a:r>
              <a:rPr lang="en-US" sz="2000" dirty="0"/>
              <a:t> </a:t>
            </a:r>
            <a:r>
              <a:rPr lang="en-US" sz="2000" dirty="0" err="1"/>
              <a:t>mã</a:t>
            </a:r>
            <a:r>
              <a:rPr lang="en-US" sz="2000" dirty="0"/>
              <a:t> </a:t>
            </a:r>
            <a:r>
              <a:rPr lang="en-US" sz="2000" dirty="0" err="1"/>
              <a:t>học</a:t>
            </a:r>
            <a:r>
              <a:rPr lang="en-US" sz="2000" dirty="0"/>
              <a:t> </a:t>
            </a:r>
            <a:r>
              <a:rPr lang="en-US" sz="2000" dirty="0" err="1"/>
              <a:t>để</a:t>
            </a:r>
            <a:r>
              <a:rPr lang="en-US" sz="2000" dirty="0"/>
              <a:t> </a:t>
            </a:r>
            <a:r>
              <a:rPr lang="en-US" sz="2000" dirty="0" err="1"/>
              <a:t>bảo</a:t>
            </a:r>
            <a:r>
              <a:rPr lang="en-US" sz="2000" dirty="0"/>
              <a:t> </a:t>
            </a:r>
            <a:r>
              <a:rPr lang="en-US" sz="2000" dirty="0" err="1"/>
              <a:t>vệ</a:t>
            </a:r>
            <a:r>
              <a:rPr lang="en-US" sz="2000" dirty="0"/>
              <a:t> </a:t>
            </a:r>
            <a:r>
              <a:rPr lang="en-US" sz="2000" dirty="0" err="1"/>
              <a:t>các</a:t>
            </a:r>
            <a:r>
              <a:rPr lang="en-US" sz="2000" dirty="0"/>
              <a:t> </a:t>
            </a:r>
            <a:r>
              <a:rPr lang="en-US" sz="2000" dirty="0" err="1"/>
              <a:t>giao</a:t>
            </a:r>
            <a:r>
              <a:rPr lang="en-US" sz="2000" dirty="0"/>
              <a:t> </a:t>
            </a:r>
            <a:r>
              <a:rPr lang="en-US" sz="2000" dirty="0" err="1" smtClean="0"/>
              <a:t>dịch</a:t>
            </a:r>
            <a:r>
              <a:rPr lang="en-US" sz="2000" dirty="0" smtClean="0"/>
              <a:t>.</a:t>
            </a:r>
            <a:endParaRPr lang="en-US" sz="2000" dirty="0"/>
          </a:p>
        </p:txBody>
      </p:sp>
      <p:sp>
        <p:nvSpPr>
          <p:cNvPr id="5" name="TextBox 4"/>
          <p:cNvSpPr txBox="1"/>
          <p:nvPr/>
        </p:nvSpPr>
        <p:spPr>
          <a:xfrm>
            <a:off x="464574" y="1873046"/>
            <a:ext cx="6312309" cy="707886"/>
          </a:xfrm>
          <a:prstGeom prst="rect">
            <a:avLst/>
          </a:prstGeom>
          <a:noFill/>
        </p:spPr>
        <p:txBody>
          <a:bodyPr wrap="square" rtlCol="0">
            <a:spAutoFit/>
          </a:bodyPr>
          <a:lstStyle/>
          <a:p>
            <a:pPr algn="just"/>
            <a:r>
              <a:rPr lang="vi-VN" sz="2000" dirty="0" smtClean="0"/>
              <a:t>Tất </a:t>
            </a:r>
            <a:r>
              <a:rPr lang="vi-VN" sz="2000" dirty="0"/>
              <a:t>cả các giao dịch trong hệ thống đều được ghi lại trong sổ cái gọi là </a:t>
            </a:r>
            <a:r>
              <a:rPr lang="vi-VN" sz="2000" dirty="0" smtClean="0"/>
              <a:t>blockchain</a:t>
            </a:r>
            <a:r>
              <a:rPr lang="en-US" sz="2000" dirty="0" smtClean="0"/>
              <a:t>.</a:t>
            </a:r>
            <a:endParaRPr lang="en-US" sz="2000" dirty="0"/>
          </a:p>
        </p:txBody>
      </p:sp>
    </p:spTree>
    <p:extLst>
      <p:ext uri="{BB962C8B-B14F-4D97-AF65-F5344CB8AC3E}">
        <p14:creationId xmlns:p14="http://schemas.microsoft.com/office/powerpoint/2010/main" val="970653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 name="TextBox 10"/>
          <p:cNvSpPr txBox="1"/>
          <p:nvPr/>
        </p:nvSpPr>
        <p:spPr>
          <a:xfrm>
            <a:off x="280219" y="169606"/>
            <a:ext cx="3163529" cy="461665"/>
          </a:xfrm>
          <a:prstGeom prst="rect">
            <a:avLst/>
          </a:prstGeom>
          <a:noFill/>
        </p:spPr>
        <p:txBody>
          <a:bodyPr wrap="square" rtlCol="0">
            <a:spAutoFit/>
          </a:bodyPr>
          <a:lstStyle/>
          <a:p>
            <a:pPr marL="457200" indent="-457200">
              <a:buFont typeface="+mj-lt"/>
              <a:buAutoNum type="arabicPeriod"/>
            </a:pPr>
            <a:r>
              <a:rPr lang="en-US" sz="2400" b="1" dirty="0" err="1" smtClean="0"/>
              <a:t>Giới</a:t>
            </a:r>
            <a:r>
              <a:rPr lang="en-US" sz="2400" b="1" dirty="0" smtClean="0"/>
              <a:t> </a:t>
            </a:r>
            <a:r>
              <a:rPr lang="en-US" sz="2400" b="1" dirty="0" err="1" smtClean="0"/>
              <a:t>thiệu</a:t>
            </a:r>
            <a:endParaRPr lang="en-US" sz="2400" b="1" dirty="0"/>
          </a:p>
        </p:txBody>
      </p:sp>
      <p:sp>
        <p:nvSpPr>
          <p:cNvPr id="2" name="TextBox 1"/>
          <p:cNvSpPr txBox="1"/>
          <p:nvPr/>
        </p:nvSpPr>
        <p:spPr>
          <a:xfrm>
            <a:off x="420329" y="631271"/>
            <a:ext cx="5254965" cy="400110"/>
          </a:xfrm>
          <a:prstGeom prst="rect">
            <a:avLst/>
          </a:prstGeom>
          <a:noFill/>
        </p:spPr>
        <p:txBody>
          <a:bodyPr wrap="none" rtlCol="0">
            <a:spAutoFit/>
          </a:bodyPr>
          <a:lstStyle/>
          <a:p>
            <a:r>
              <a:rPr lang="en-US" sz="2000" dirty="0" err="1">
                <a:latin typeface="+mn-lt"/>
              </a:rPr>
              <a:t>Ví</a:t>
            </a:r>
            <a:r>
              <a:rPr lang="en-US" sz="2000" dirty="0">
                <a:latin typeface="+mn-lt"/>
              </a:rPr>
              <a:t> </a:t>
            </a:r>
            <a:r>
              <a:rPr lang="en-US" sz="2000" dirty="0" err="1">
                <a:latin typeface="+mn-lt"/>
              </a:rPr>
              <a:t>dụ</a:t>
            </a:r>
            <a:r>
              <a:rPr lang="en-US" sz="2000" dirty="0">
                <a:latin typeface="+mn-lt"/>
              </a:rPr>
              <a:t> </a:t>
            </a:r>
            <a:r>
              <a:rPr lang="en-US" sz="2000" dirty="0" err="1">
                <a:latin typeface="+mn-lt"/>
              </a:rPr>
              <a:t>nổi</a:t>
            </a:r>
            <a:r>
              <a:rPr lang="en-US" sz="2000" dirty="0">
                <a:latin typeface="+mn-lt"/>
              </a:rPr>
              <a:t> </a:t>
            </a:r>
            <a:r>
              <a:rPr lang="en-US" sz="2000" dirty="0" err="1">
                <a:latin typeface="+mn-lt"/>
              </a:rPr>
              <a:t>tiếng</a:t>
            </a:r>
            <a:r>
              <a:rPr lang="en-US" sz="2000" dirty="0">
                <a:latin typeface="+mn-lt"/>
              </a:rPr>
              <a:t> </a:t>
            </a:r>
            <a:r>
              <a:rPr lang="en-US" sz="2000" dirty="0" err="1">
                <a:latin typeface="+mn-lt"/>
              </a:rPr>
              <a:t>nhất</a:t>
            </a:r>
            <a:r>
              <a:rPr lang="en-US" sz="2000" dirty="0">
                <a:latin typeface="+mn-lt"/>
              </a:rPr>
              <a:t> </a:t>
            </a:r>
            <a:r>
              <a:rPr lang="en-US" sz="2000" dirty="0" err="1">
                <a:latin typeface="+mn-lt"/>
              </a:rPr>
              <a:t>về</a:t>
            </a:r>
            <a:r>
              <a:rPr lang="en-US" sz="2000" dirty="0">
                <a:latin typeface="+mn-lt"/>
              </a:rPr>
              <a:t> </a:t>
            </a:r>
            <a:r>
              <a:rPr lang="en-US" sz="2000" dirty="0" err="1">
                <a:latin typeface="+mn-lt"/>
              </a:rPr>
              <a:t>tiền</a:t>
            </a:r>
            <a:r>
              <a:rPr lang="en-US" sz="2000" dirty="0">
                <a:latin typeface="+mn-lt"/>
              </a:rPr>
              <a:t> </a:t>
            </a:r>
            <a:r>
              <a:rPr lang="en-US" sz="2000" dirty="0" err="1">
                <a:latin typeface="+mn-lt"/>
              </a:rPr>
              <a:t>mã</a:t>
            </a:r>
            <a:r>
              <a:rPr lang="en-US" sz="2000" dirty="0">
                <a:latin typeface="+mn-lt"/>
              </a:rPr>
              <a:t> </a:t>
            </a:r>
            <a:r>
              <a:rPr lang="en-US" sz="2000" dirty="0" err="1">
                <a:latin typeface="+mn-lt"/>
              </a:rPr>
              <a:t>hóa</a:t>
            </a:r>
            <a:r>
              <a:rPr lang="en-US" sz="2000" dirty="0">
                <a:latin typeface="+mn-lt"/>
              </a:rPr>
              <a:t> </a:t>
            </a:r>
            <a:r>
              <a:rPr lang="en-US" sz="2000" dirty="0" err="1">
                <a:latin typeface="+mn-lt"/>
              </a:rPr>
              <a:t>là</a:t>
            </a:r>
            <a:r>
              <a:rPr lang="en-US" sz="2000" dirty="0">
                <a:latin typeface="+mn-lt"/>
              </a:rPr>
              <a:t> Bitcoin</a:t>
            </a:r>
          </a:p>
        </p:txBody>
      </p:sp>
      <p:pic>
        <p:nvPicPr>
          <p:cNvPr id="5" name="Picture 4"/>
          <p:cNvPicPr>
            <a:picLocks noChangeAspect="1"/>
          </p:cNvPicPr>
          <p:nvPr/>
        </p:nvPicPr>
        <p:blipFill>
          <a:blip r:embed="rId3"/>
          <a:stretch>
            <a:fillRect/>
          </a:stretch>
        </p:blipFill>
        <p:spPr>
          <a:xfrm>
            <a:off x="280219" y="1092936"/>
            <a:ext cx="6673646" cy="3287335"/>
          </a:xfrm>
          <a:prstGeom prst="rect">
            <a:avLst/>
          </a:prstGeom>
        </p:spPr>
      </p:pic>
      <p:sp>
        <p:nvSpPr>
          <p:cNvPr id="6" name="TextBox 5"/>
          <p:cNvSpPr txBox="1"/>
          <p:nvPr/>
        </p:nvSpPr>
        <p:spPr>
          <a:xfrm>
            <a:off x="553065" y="4616245"/>
            <a:ext cx="6400800" cy="307777"/>
          </a:xfrm>
          <a:prstGeom prst="rect">
            <a:avLst/>
          </a:prstGeom>
          <a:noFill/>
        </p:spPr>
        <p:txBody>
          <a:bodyPr wrap="square" rtlCol="0">
            <a:spAutoFit/>
          </a:bodyPr>
          <a:lstStyle/>
          <a:p>
            <a:r>
              <a:rPr lang="en-US" dirty="0" err="1" smtClean="0"/>
              <a:t>Nguồn</a:t>
            </a:r>
            <a:r>
              <a:rPr lang="en-US" dirty="0" smtClean="0"/>
              <a:t>: </a:t>
            </a:r>
            <a:r>
              <a:rPr lang="en-US" dirty="0">
                <a:hlinkClick r:id="rId4"/>
              </a:rPr>
              <a:t>https://coinmarketcap.com</a:t>
            </a:r>
            <a:r>
              <a:rPr lang="en-US" dirty="0" smtClean="0">
                <a:hlinkClick r:id="rId4"/>
              </a:rPr>
              <a:t>/</a:t>
            </a:r>
            <a:r>
              <a:rPr lang="en-US" dirty="0" smtClean="0"/>
              <a:t> . </a:t>
            </a:r>
            <a:r>
              <a:rPr lang="en-US" dirty="0" err="1" smtClean="0"/>
              <a:t>Số</a:t>
            </a:r>
            <a:r>
              <a:rPr lang="en-US" dirty="0" smtClean="0"/>
              <a:t> </a:t>
            </a:r>
            <a:r>
              <a:rPr lang="en-US" dirty="0" err="1" smtClean="0"/>
              <a:t>liệu</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đến</a:t>
            </a:r>
            <a:r>
              <a:rPr lang="en-US" dirty="0" smtClean="0"/>
              <a:t> </a:t>
            </a:r>
            <a:r>
              <a:rPr lang="en-US" dirty="0" err="1" smtClean="0"/>
              <a:t>ngày</a:t>
            </a:r>
            <a:r>
              <a:rPr lang="en-US" dirty="0" smtClean="0"/>
              <a:t> 20/05/2019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Box 2"/>
          <p:cNvSpPr txBox="1"/>
          <p:nvPr/>
        </p:nvSpPr>
        <p:spPr>
          <a:xfrm>
            <a:off x="280219" y="169606"/>
            <a:ext cx="3163529" cy="461665"/>
          </a:xfrm>
          <a:prstGeom prst="rect">
            <a:avLst/>
          </a:prstGeom>
          <a:noFill/>
        </p:spPr>
        <p:txBody>
          <a:bodyPr wrap="square" rtlCol="0">
            <a:spAutoFit/>
          </a:bodyPr>
          <a:lstStyle/>
          <a:p>
            <a:pPr marL="457200" indent="-457200">
              <a:buFont typeface="+mj-lt"/>
              <a:buAutoNum type="arabicPeriod"/>
            </a:pPr>
            <a:r>
              <a:rPr lang="en-US" sz="2400" b="1" dirty="0" err="1" smtClean="0"/>
              <a:t>Giới</a:t>
            </a:r>
            <a:r>
              <a:rPr lang="en-US" sz="2400" b="1" dirty="0" smtClean="0"/>
              <a:t> </a:t>
            </a:r>
            <a:r>
              <a:rPr lang="en-US" sz="2400" b="1" dirty="0" err="1" smtClean="0"/>
              <a:t>thiệu</a:t>
            </a:r>
            <a:endParaRPr lang="en-US" sz="2400" b="1" dirty="0"/>
          </a:p>
        </p:txBody>
      </p:sp>
      <p:sp>
        <p:nvSpPr>
          <p:cNvPr id="4" name="TextBox 3"/>
          <p:cNvSpPr txBox="1"/>
          <p:nvPr/>
        </p:nvSpPr>
        <p:spPr>
          <a:xfrm>
            <a:off x="388189" y="879894"/>
            <a:ext cx="6633712" cy="1015663"/>
          </a:xfrm>
          <a:prstGeom prst="rect">
            <a:avLst/>
          </a:prstGeom>
          <a:noFill/>
        </p:spPr>
        <p:txBody>
          <a:bodyPr wrap="square" rtlCol="0">
            <a:spAutoFit/>
          </a:bodyPr>
          <a:lstStyle/>
          <a:p>
            <a:pPr algn="just"/>
            <a:r>
              <a:rPr lang="vi-VN" sz="2000" dirty="0"/>
              <a:t>Đối với loại blockchain sử dụng transaction-base, chiến lược chọn các “UTXO” cho giao dịch là cực kì quan trọng trong việc quản lí số dư trong </a:t>
            </a:r>
            <a:r>
              <a:rPr lang="vi-VN" sz="2000" dirty="0" smtClean="0"/>
              <a:t>ví</a:t>
            </a:r>
            <a:r>
              <a:rPr lang="en-US" sz="2000" dirty="0" smtClean="0"/>
              <a:t>.</a:t>
            </a:r>
            <a:endParaRPr lang="en-US" sz="2000" dirty="0"/>
          </a:p>
        </p:txBody>
      </p:sp>
      <p:sp>
        <p:nvSpPr>
          <p:cNvPr id="5" name="TextBox 4"/>
          <p:cNvSpPr txBox="1"/>
          <p:nvPr/>
        </p:nvSpPr>
        <p:spPr>
          <a:xfrm>
            <a:off x="388189" y="2144180"/>
            <a:ext cx="6633712" cy="1015663"/>
          </a:xfrm>
          <a:prstGeom prst="rect">
            <a:avLst/>
          </a:prstGeom>
          <a:noFill/>
        </p:spPr>
        <p:txBody>
          <a:bodyPr wrap="square" rtlCol="0">
            <a:spAutoFit/>
          </a:bodyPr>
          <a:lstStyle/>
          <a:p>
            <a:pPr algn="just"/>
            <a:r>
              <a:rPr lang="vi-VN" sz="2000" dirty="0"/>
              <a:t>Một phương pháp tối ưu phải thỏa mãn các ràng buộc và các yêu cầu cần thiết cho ba nhóm đó là người dùng, “miners” và cộng </a:t>
            </a:r>
            <a:r>
              <a:rPr lang="vi-VN" sz="2000" dirty="0" smtClean="0"/>
              <a:t>đồng</a:t>
            </a:r>
            <a:r>
              <a:rPr lang="en-US" sz="2000" dirty="0" smtClean="0"/>
              <a:t>.</a:t>
            </a:r>
            <a:endParaRPr lang="en-US" sz="2000" dirty="0"/>
          </a:p>
        </p:txBody>
      </p:sp>
    </p:spTree>
    <p:extLst>
      <p:ext uri="{BB962C8B-B14F-4D97-AF65-F5344CB8AC3E}">
        <p14:creationId xmlns:p14="http://schemas.microsoft.com/office/powerpoint/2010/main" val="486315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4" name="TextBox 13"/>
          <p:cNvSpPr txBox="1"/>
          <p:nvPr/>
        </p:nvSpPr>
        <p:spPr>
          <a:xfrm>
            <a:off x="280219" y="169606"/>
            <a:ext cx="3163529" cy="461665"/>
          </a:xfrm>
          <a:prstGeom prst="rect">
            <a:avLst/>
          </a:prstGeom>
          <a:noFill/>
        </p:spPr>
        <p:txBody>
          <a:bodyPr wrap="square" rtlCol="0">
            <a:spAutoFit/>
          </a:bodyPr>
          <a:lstStyle/>
          <a:p>
            <a:pPr marL="457200" indent="-457200">
              <a:buFont typeface="+mj-lt"/>
              <a:buAutoNum type="arabicPeriod"/>
            </a:pPr>
            <a:r>
              <a:rPr lang="en-US" sz="2400" b="1" dirty="0" err="1" smtClean="0"/>
              <a:t>Giới</a:t>
            </a:r>
            <a:r>
              <a:rPr lang="en-US" sz="2400" b="1" dirty="0" smtClean="0"/>
              <a:t> </a:t>
            </a:r>
            <a:r>
              <a:rPr lang="en-US" sz="2400" b="1" dirty="0" err="1" smtClean="0"/>
              <a:t>thiệu</a:t>
            </a:r>
            <a:endParaRPr lang="en-US" sz="2400" b="1" dirty="0"/>
          </a:p>
        </p:txBody>
      </p:sp>
      <p:sp>
        <p:nvSpPr>
          <p:cNvPr id="4" name="TextBox 3"/>
          <p:cNvSpPr txBox="1"/>
          <p:nvPr/>
        </p:nvSpPr>
        <p:spPr>
          <a:xfrm>
            <a:off x="280219" y="741872"/>
            <a:ext cx="6504317" cy="707886"/>
          </a:xfrm>
          <a:prstGeom prst="rect">
            <a:avLst/>
          </a:prstGeom>
          <a:noFill/>
        </p:spPr>
        <p:txBody>
          <a:bodyPr wrap="square" rtlCol="0">
            <a:spAutoFit/>
          </a:bodyPr>
          <a:lstStyle/>
          <a:p>
            <a:pPr algn="just"/>
            <a:r>
              <a:rPr lang="en-US" sz="2000" dirty="0" err="1"/>
              <a:t>Trong</a:t>
            </a:r>
            <a:r>
              <a:rPr lang="en-US" sz="2000" dirty="0"/>
              <a:t> </a:t>
            </a:r>
            <a:r>
              <a:rPr lang="en-US" sz="2000" dirty="0" err="1"/>
              <a:t>bài</a:t>
            </a:r>
            <a:r>
              <a:rPr lang="en-US" sz="2000" dirty="0"/>
              <a:t> </a:t>
            </a:r>
            <a:r>
              <a:rPr lang="en-US" sz="2000" dirty="0" err="1"/>
              <a:t>tập</a:t>
            </a:r>
            <a:r>
              <a:rPr lang="en-US" sz="2000" dirty="0"/>
              <a:t> </a:t>
            </a:r>
            <a:r>
              <a:rPr lang="en-US" sz="2000" dirty="0" err="1"/>
              <a:t>lớn</a:t>
            </a:r>
            <a:r>
              <a:rPr lang="en-US" sz="2000" dirty="0"/>
              <a:t> </a:t>
            </a:r>
            <a:r>
              <a:rPr lang="en-US" sz="2000" dirty="0" err="1" smtClean="0"/>
              <a:t>này</a:t>
            </a:r>
            <a:r>
              <a:rPr lang="en-US" sz="2000" dirty="0" smtClean="0"/>
              <a:t>, ta </a:t>
            </a:r>
            <a:r>
              <a:rPr lang="en-US" sz="2000" dirty="0" err="1" smtClean="0"/>
              <a:t>phải</a:t>
            </a:r>
            <a:r>
              <a:rPr lang="en-US" sz="2000" dirty="0" smtClean="0"/>
              <a:t> </a:t>
            </a:r>
            <a:r>
              <a:rPr lang="en-US" sz="2000" dirty="0" err="1" smtClean="0"/>
              <a:t>tạo</a:t>
            </a:r>
            <a:r>
              <a:rPr lang="en-US" sz="2000" dirty="0" smtClean="0"/>
              <a:t> </a:t>
            </a:r>
            <a:r>
              <a:rPr lang="en-US" sz="2000" dirty="0" err="1"/>
              <a:t>ra</a:t>
            </a:r>
            <a:r>
              <a:rPr lang="en-US" sz="2000" dirty="0"/>
              <a:t> </a:t>
            </a:r>
            <a:r>
              <a:rPr lang="en-US" sz="2000" dirty="0" err="1"/>
              <a:t>một</a:t>
            </a:r>
            <a:r>
              <a:rPr lang="en-US" sz="2000" dirty="0"/>
              <a:t> </a:t>
            </a:r>
            <a:r>
              <a:rPr lang="en-US" sz="2000" dirty="0" err="1"/>
              <a:t>mô</a:t>
            </a:r>
            <a:r>
              <a:rPr lang="en-US" sz="2000" dirty="0"/>
              <a:t> </a:t>
            </a:r>
            <a:r>
              <a:rPr lang="en-US" sz="2000" dirty="0" err="1"/>
              <a:t>hình</a:t>
            </a:r>
            <a:r>
              <a:rPr lang="en-US" sz="2000" dirty="0"/>
              <a:t> </a:t>
            </a:r>
            <a:r>
              <a:rPr lang="en-US" sz="2000" dirty="0" err="1"/>
              <a:t>để</a:t>
            </a:r>
            <a:r>
              <a:rPr lang="en-US" sz="2000" dirty="0"/>
              <a:t> </a:t>
            </a:r>
            <a:r>
              <a:rPr lang="en-US" sz="2000" dirty="0" err="1"/>
              <a:t>chọn</a:t>
            </a:r>
            <a:r>
              <a:rPr lang="en-US" sz="2000" dirty="0"/>
              <a:t> </a:t>
            </a:r>
            <a:r>
              <a:rPr lang="en-US" sz="2000" dirty="0" err="1"/>
              <a:t>các</a:t>
            </a:r>
            <a:r>
              <a:rPr lang="en-US" sz="2000" dirty="0"/>
              <a:t> UTXO </a:t>
            </a:r>
            <a:r>
              <a:rPr lang="en-US" sz="2000" dirty="0" err="1"/>
              <a:t>của</a:t>
            </a:r>
            <a:r>
              <a:rPr lang="en-US" sz="2000" dirty="0"/>
              <a:t> </a:t>
            </a:r>
            <a:r>
              <a:rPr lang="en-US" sz="2000" dirty="0" err="1"/>
              <a:t>một</a:t>
            </a:r>
            <a:r>
              <a:rPr lang="en-US" sz="2000" dirty="0"/>
              <a:t> </a:t>
            </a:r>
            <a:r>
              <a:rPr lang="en-US" sz="2000" dirty="0" err="1"/>
              <a:t>giao</a:t>
            </a:r>
            <a:r>
              <a:rPr lang="en-US" sz="2000" dirty="0"/>
              <a:t> </a:t>
            </a:r>
            <a:r>
              <a:rPr lang="en-US" sz="2000" dirty="0" err="1"/>
              <a:t>dịch</a:t>
            </a:r>
            <a:r>
              <a:rPr lang="en-US" sz="2000" dirty="0"/>
              <a:t> </a:t>
            </a:r>
            <a:r>
              <a:rPr lang="en-US" sz="2000" dirty="0" err="1"/>
              <a:t>sao</a:t>
            </a:r>
            <a:r>
              <a:rPr lang="en-US" sz="2000" dirty="0"/>
              <a:t> </a:t>
            </a:r>
            <a:r>
              <a:rPr lang="en-US" sz="2000" dirty="0" err="1" smtClean="0"/>
              <a:t>cho</a:t>
            </a:r>
            <a:r>
              <a:rPr lang="en-US" sz="2000" dirty="0" smtClean="0"/>
              <a:t>:</a:t>
            </a:r>
            <a:endParaRPr lang="en-US" sz="2000" dirty="0"/>
          </a:p>
        </p:txBody>
      </p:sp>
      <p:sp>
        <p:nvSpPr>
          <p:cNvPr id="5" name="TextBox 4"/>
          <p:cNvSpPr txBox="1"/>
          <p:nvPr/>
        </p:nvSpPr>
        <p:spPr>
          <a:xfrm>
            <a:off x="457200" y="1664898"/>
            <a:ext cx="5564038"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err="1" smtClean="0"/>
              <a:t>Trả</a:t>
            </a:r>
            <a:r>
              <a:rPr lang="en-US" sz="2000" dirty="0" smtClean="0"/>
              <a:t> </a:t>
            </a:r>
            <a:r>
              <a:rPr lang="en-US" sz="2000" dirty="0" err="1"/>
              <a:t>phí</a:t>
            </a:r>
            <a:r>
              <a:rPr lang="en-US" sz="2000" dirty="0"/>
              <a:t> </a:t>
            </a:r>
            <a:r>
              <a:rPr lang="en-US" sz="2000" dirty="0" err="1"/>
              <a:t>thấp</a:t>
            </a:r>
            <a:r>
              <a:rPr lang="en-US" sz="2000" dirty="0"/>
              <a:t> </a:t>
            </a:r>
            <a:r>
              <a:rPr lang="en-US" sz="2000" dirty="0" err="1"/>
              <a:t>nhất</a:t>
            </a:r>
            <a:r>
              <a:rPr lang="en-US" sz="2000" dirty="0"/>
              <a:t> </a:t>
            </a:r>
            <a:r>
              <a:rPr lang="en-US" sz="2000" dirty="0" err="1"/>
              <a:t>cho</a:t>
            </a:r>
            <a:r>
              <a:rPr lang="en-US" sz="2000" dirty="0"/>
              <a:t> “miners</a:t>
            </a:r>
            <a:r>
              <a:rPr lang="en-US" sz="2000" dirty="0" smtClean="0"/>
              <a:t>”.</a:t>
            </a:r>
          </a:p>
          <a:p>
            <a:pPr algn="just"/>
            <a:endParaRPr lang="en-US" sz="2000" dirty="0" smtClean="0"/>
          </a:p>
          <a:p>
            <a:pPr marL="342900" indent="-342900" algn="just">
              <a:buFont typeface="Arial" panose="020B0604020202020204" pitchFamily="34" charset="0"/>
              <a:buChar char="•"/>
            </a:pPr>
            <a:r>
              <a:rPr lang="en-US" sz="2000" dirty="0" smtClean="0"/>
              <a:t>C</a:t>
            </a:r>
            <a:r>
              <a:rPr lang="vi-VN" sz="2000" dirty="0" smtClean="0"/>
              <a:t>họn </a:t>
            </a:r>
            <a:r>
              <a:rPr lang="vi-VN" sz="2000" dirty="0"/>
              <a:t>càng nhiều các “UTXO” có kích thước nhỏ càng </a:t>
            </a:r>
            <a:r>
              <a:rPr lang="vi-VN" sz="2000" dirty="0" smtClean="0"/>
              <a:t>tốt</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553410" y="1725284"/>
            <a:ext cx="3522300" cy="15927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solidFill>
                  <a:schemeClr val="tx1"/>
                </a:solidFill>
                <a:latin typeface="+mj-lt"/>
              </a:rPr>
              <a:t>2. Xây dựng vấn đề</a:t>
            </a:r>
            <a:endParaRPr sz="4400" dirty="0">
              <a:solidFill>
                <a:schemeClr val="tx1"/>
              </a:solidFill>
              <a:latin typeface="+mj-lt"/>
            </a:endParaRP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779897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158" name="Google Shape;158;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0" name="TextBox 9"/>
          <p:cNvSpPr txBox="1"/>
          <p:nvPr/>
        </p:nvSpPr>
        <p:spPr>
          <a:xfrm>
            <a:off x="280219" y="169606"/>
            <a:ext cx="3920845" cy="461665"/>
          </a:xfrm>
          <a:prstGeom prst="rect">
            <a:avLst/>
          </a:prstGeom>
          <a:noFill/>
        </p:spPr>
        <p:txBody>
          <a:bodyPr wrap="square" rtlCol="0">
            <a:spAutoFit/>
          </a:bodyPr>
          <a:lstStyle/>
          <a:p>
            <a:r>
              <a:rPr lang="en-US" sz="2400" b="1" dirty="0" smtClean="0"/>
              <a:t>2.  </a:t>
            </a:r>
            <a:r>
              <a:rPr lang="en-US" sz="2400" b="1" dirty="0" err="1" smtClean="0"/>
              <a:t>Xây</a:t>
            </a:r>
            <a:r>
              <a:rPr lang="en-US" sz="2400" b="1" dirty="0" smtClean="0"/>
              <a:t> </a:t>
            </a:r>
            <a:r>
              <a:rPr lang="en-US" sz="2400" b="1" dirty="0" err="1" smtClean="0"/>
              <a:t>dựng</a:t>
            </a:r>
            <a:r>
              <a:rPr lang="en-US" sz="2400" b="1" dirty="0" smtClean="0"/>
              <a:t> </a:t>
            </a:r>
            <a:r>
              <a:rPr lang="en-US" sz="2400" b="1" dirty="0" err="1" smtClean="0"/>
              <a:t>vấn</a:t>
            </a:r>
            <a:r>
              <a:rPr lang="en-US" sz="2400" b="1" dirty="0" smtClean="0"/>
              <a:t> </a:t>
            </a:r>
            <a:r>
              <a:rPr lang="en-US" sz="2400" b="1" dirty="0" err="1" smtClean="0"/>
              <a:t>đề</a:t>
            </a:r>
            <a:endParaRPr lang="en-US" sz="2400" b="1" dirty="0"/>
          </a:p>
        </p:txBody>
      </p:sp>
      <p:sp>
        <p:nvSpPr>
          <p:cNvPr id="5" name="TextBox 4"/>
          <p:cNvSpPr txBox="1"/>
          <p:nvPr/>
        </p:nvSpPr>
        <p:spPr>
          <a:xfrm>
            <a:off x="280219" y="631271"/>
            <a:ext cx="3899140" cy="400110"/>
          </a:xfrm>
          <a:prstGeom prst="rect">
            <a:avLst/>
          </a:prstGeom>
          <a:noFill/>
        </p:spPr>
        <p:txBody>
          <a:bodyPr wrap="square" rtlCol="0">
            <a:spAutoFit/>
          </a:bodyPr>
          <a:lstStyle/>
          <a:p>
            <a:r>
              <a:rPr lang="en-US" sz="2000" dirty="0" err="1" smtClean="0"/>
              <a:t>Phát</a:t>
            </a:r>
            <a:r>
              <a:rPr lang="en-US" sz="2000" dirty="0" smtClean="0"/>
              <a:t> </a:t>
            </a:r>
            <a:r>
              <a:rPr lang="en-US" sz="2000" dirty="0" err="1" smtClean="0"/>
              <a:t>biểu</a:t>
            </a:r>
            <a:r>
              <a:rPr lang="en-US" sz="2000" dirty="0" smtClean="0"/>
              <a:t> </a:t>
            </a:r>
            <a:r>
              <a:rPr lang="en-US" sz="2000" dirty="0" err="1" smtClean="0"/>
              <a:t>vấn</a:t>
            </a:r>
            <a:r>
              <a:rPr lang="en-US" sz="2000" dirty="0" smtClean="0"/>
              <a:t> </a:t>
            </a:r>
            <a:r>
              <a:rPr lang="en-US" sz="2000" dirty="0" err="1" smtClean="0"/>
              <a:t>đề</a:t>
            </a:r>
            <a:r>
              <a:rPr lang="en-US" sz="2000" dirty="0" smtClean="0"/>
              <a:t>: </a:t>
            </a:r>
            <a:endParaRPr lang="en-US" sz="2000" dirty="0"/>
          </a:p>
        </p:txBody>
      </p:sp>
      <p:sp>
        <p:nvSpPr>
          <p:cNvPr id="6" name="TextBox 5"/>
          <p:cNvSpPr txBox="1"/>
          <p:nvPr/>
        </p:nvSpPr>
        <p:spPr>
          <a:xfrm>
            <a:off x="280219" y="1047185"/>
            <a:ext cx="6879706" cy="707886"/>
          </a:xfrm>
          <a:prstGeom prst="rect">
            <a:avLst/>
          </a:prstGeom>
          <a:noFill/>
        </p:spPr>
        <p:txBody>
          <a:bodyPr wrap="square" rtlCol="0">
            <a:spAutoFit/>
          </a:bodyPr>
          <a:lstStyle/>
          <a:p>
            <a:pPr marL="342900" indent="-342900">
              <a:buFont typeface="Arial" panose="020B0604020202020204" pitchFamily="34" charset="0"/>
              <a:buChar char="•"/>
            </a:pPr>
            <a:r>
              <a:rPr lang="vi-VN" sz="2000" dirty="0"/>
              <a:t>Mỗi người dùng Bitcoin có thể sử dụng bất kì ví nào </a:t>
            </a:r>
            <a:r>
              <a:rPr lang="vi-VN" sz="2000" dirty="0" smtClean="0"/>
              <a:t>và </a:t>
            </a:r>
            <a:r>
              <a:rPr lang="vi-VN" sz="2000" dirty="0"/>
              <a:t>có thể có nhiều đầu </a:t>
            </a:r>
            <a:r>
              <a:rPr lang="vi-VN" sz="2000" dirty="0" smtClean="0"/>
              <a:t>ra</a:t>
            </a:r>
            <a:r>
              <a:rPr lang="en-US" sz="2000" dirty="0" smtClean="0"/>
              <a:t>.</a:t>
            </a:r>
            <a:endParaRPr lang="en-US" sz="2000" dirty="0"/>
          </a:p>
        </p:txBody>
      </p:sp>
      <p:sp>
        <p:nvSpPr>
          <p:cNvPr id="7" name="TextBox 6"/>
          <p:cNvSpPr txBox="1"/>
          <p:nvPr/>
        </p:nvSpPr>
        <p:spPr>
          <a:xfrm>
            <a:off x="280219" y="1989830"/>
            <a:ext cx="6879707"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err="1" smtClean="0"/>
              <a:t>Việc</a:t>
            </a:r>
            <a:r>
              <a:rPr lang="en-US" sz="2000" dirty="0" smtClean="0"/>
              <a:t> </a:t>
            </a:r>
            <a:r>
              <a:rPr lang="en-US" sz="2000" dirty="0" err="1"/>
              <a:t>lựa</a:t>
            </a:r>
            <a:r>
              <a:rPr lang="en-US" sz="2000" dirty="0"/>
              <a:t> </a:t>
            </a:r>
            <a:r>
              <a:rPr lang="en-US" sz="2000" dirty="0" err="1"/>
              <a:t>chọn</a:t>
            </a:r>
            <a:r>
              <a:rPr lang="en-US" sz="2000" dirty="0"/>
              <a:t> UTXOs </a:t>
            </a:r>
            <a:r>
              <a:rPr lang="en-US" sz="2000" dirty="0" err="1"/>
              <a:t>đóng</a:t>
            </a:r>
            <a:r>
              <a:rPr lang="en-US" sz="2000" dirty="0"/>
              <a:t> </a:t>
            </a:r>
            <a:r>
              <a:rPr lang="en-US" sz="2000" dirty="0" err="1"/>
              <a:t>vai</a:t>
            </a:r>
            <a:r>
              <a:rPr lang="en-US" sz="2000" dirty="0"/>
              <a:t> </a:t>
            </a:r>
            <a:r>
              <a:rPr lang="en-US" sz="2000" dirty="0" err="1"/>
              <a:t>trò</a:t>
            </a:r>
            <a:r>
              <a:rPr lang="en-US" sz="2000" dirty="0"/>
              <a:t> </a:t>
            </a:r>
            <a:r>
              <a:rPr lang="en-US" sz="2000" dirty="0" err="1"/>
              <a:t>quan</a:t>
            </a:r>
            <a:r>
              <a:rPr lang="en-US" sz="2000" dirty="0"/>
              <a:t> </a:t>
            </a:r>
            <a:r>
              <a:rPr lang="en-US" sz="2000" dirty="0" err="1"/>
              <a:t>trọng</a:t>
            </a:r>
            <a:r>
              <a:rPr lang="en-US" sz="2000" dirty="0"/>
              <a:t> </a:t>
            </a:r>
            <a:r>
              <a:rPr lang="en-US" sz="2000" dirty="0" err="1"/>
              <a:t>trong</a:t>
            </a:r>
            <a:r>
              <a:rPr lang="en-US" sz="2000" dirty="0"/>
              <a:t> </a:t>
            </a:r>
            <a:r>
              <a:rPr lang="en-US" sz="2000" dirty="0" err="1"/>
              <a:t>việc</a:t>
            </a:r>
            <a:r>
              <a:rPr lang="en-US" sz="2000" dirty="0"/>
              <a:t> </a:t>
            </a:r>
            <a:r>
              <a:rPr lang="en-US" sz="2000" dirty="0" err="1"/>
              <a:t>quản</a:t>
            </a:r>
            <a:r>
              <a:rPr lang="en-US" sz="2000" dirty="0"/>
              <a:t> </a:t>
            </a:r>
            <a:r>
              <a:rPr lang="en-US" sz="2000" dirty="0" err="1"/>
              <a:t>lí</a:t>
            </a:r>
            <a:r>
              <a:rPr lang="en-US" sz="2000" dirty="0"/>
              <a:t> </a:t>
            </a:r>
            <a:r>
              <a:rPr lang="en-US" sz="2000" dirty="0" err="1"/>
              <a:t>ví</a:t>
            </a:r>
            <a:r>
              <a:rPr lang="en-US" sz="2000" dirty="0"/>
              <a:t> </a:t>
            </a:r>
            <a:r>
              <a:rPr lang="en-US" sz="2000" dirty="0" err="1"/>
              <a:t>điện</a:t>
            </a:r>
            <a:r>
              <a:rPr lang="en-US" sz="2000" dirty="0"/>
              <a:t> </a:t>
            </a:r>
            <a:r>
              <a:rPr lang="en-US" sz="2000" dirty="0" err="1"/>
              <a:t>tử</a:t>
            </a:r>
            <a:r>
              <a:rPr lang="en-US" sz="2000" dirty="0"/>
              <a:t>. </a:t>
            </a:r>
          </a:p>
        </p:txBody>
      </p:sp>
      <p:sp>
        <p:nvSpPr>
          <p:cNvPr id="8" name="Rectangle 7"/>
          <p:cNvSpPr/>
          <p:nvPr/>
        </p:nvSpPr>
        <p:spPr>
          <a:xfrm>
            <a:off x="280219" y="2932475"/>
            <a:ext cx="6879706" cy="707886"/>
          </a:xfrm>
          <a:prstGeom prst="rect">
            <a:avLst/>
          </a:prstGeom>
        </p:spPr>
        <p:txBody>
          <a:bodyPr wrap="square">
            <a:spAutoFit/>
          </a:bodyPr>
          <a:lstStyle/>
          <a:p>
            <a:pPr marL="342900" indent="-342900">
              <a:buFont typeface="Arial" panose="020B0604020202020204" pitchFamily="34" charset="0"/>
              <a:buChar char="•"/>
            </a:pPr>
            <a:r>
              <a:rPr lang="vi-VN" sz="2000" dirty="0" smtClean="0"/>
              <a:t>Giao </a:t>
            </a:r>
            <a:r>
              <a:rPr lang="vi-VN" sz="2000" dirty="0"/>
              <a:t>dịch sẽ chưa được thêm vào “sổ cái” (legder) cho đến khi nó được giải </a:t>
            </a:r>
            <a:r>
              <a:rPr lang="vi-VN" sz="2000" dirty="0" smtClean="0"/>
              <a:t>ra</a:t>
            </a:r>
            <a:r>
              <a:rPr lang="en-US" sz="2000" dirty="0" smtClean="0"/>
              <a:t>.</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rvira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1424</Words>
  <Application>Microsoft Office PowerPoint</Application>
  <PresentationFormat>On-screen Show (16:9)</PresentationFormat>
  <Paragraphs>204</Paragraphs>
  <Slides>39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Cambria Math</vt:lpstr>
      <vt:lpstr>Arial</vt:lpstr>
      <vt:lpstr>Montserrat</vt:lpstr>
      <vt:lpstr>Wingdings</vt:lpstr>
      <vt:lpstr>Karla</vt:lpstr>
      <vt:lpstr>Arviragus template</vt:lpstr>
      <vt:lpstr>PowerPoint Presentation</vt:lpstr>
      <vt:lpstr>PowerPoint Presentation</vt:lpstr>
      <vt:lpstr>1. Giới thiệu</vt:lpstr>
      <vt:lpstr>PowerPoint Presentation</vt:lpstr>
      <vt:lpstr>PowerPoint Presentation</vt:lpstr>
      <vt:lpstr>PowerPoint Presentation</vt:lpstr>
      <vt:lpstr>PowerPoint Presentation</vt:lpstr>
      <vt:lpstr>2. Xây dựng vấn đề</vt:lpstr>
      <vt:lpstr>PowerPoint Presentation</vt:lpstr>
      <vt:lpstr>PowerPoint Presentation</vt:lpstr>
      <vt:lpstr>PowerPoint Presentation</vt:lpstr>
      <vt:lpstr>3. Mô hình đề xuất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HOÀNG HIỆU</dc:creator>
  <cp:lastModifiedBy>HIEU DZ</cp:lastModifiedBy>
  <cp:revision>35</cp:revision>
  <dcterms:modified xsi:type="dcterms:W3CDTF">2019-05-22T00:30:21Z</dcterms:modified>
</cp:coreProperties>
</file>