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5577" initials="D" lastIdx="1" clrIdx="0">
    <p:extLst>
      <p:ext uri="{19B8F6BF-5375-455C-9EA6-DF929625EA0E}">
        <p15:presenceInfo xmlns:p15="http://schemas.microsoft.com/office/powerpoint/2012/main" userId="DELL557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850" y="54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5T22:01:36.287"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41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B9665AA-BBE1-4913-8981-1A6E60A88435}"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382975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248237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6464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1464517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14310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1578564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4157945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174914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130459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665AA-BBE1-4913-8981-1A6E60A88435}"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75201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9665AA-BBE1-4913-8981-1A6E60A88435}"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5424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665AA-BBE1-4913-8981-1A6E60A88435}"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369111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9665AA-BBE1-4913-8981-1A6E60A88435}"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194168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665AA-BBE1-4913-8981-1A6E60A88435}"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414209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9665AA-BBE1-4913-8981-1A6E60A88435}"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414085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9665AA-BBE1-4913-8981-1A6E60A88435}"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1AE8A-8C1F-45B4-8482-65BD49D283D8}" type="slidenum">
              <a:rPr lang="en-US" smtClean="0"/>
              <a:t>‹#›</a:t>
            </a:fld>
            <a:endParaRPr lang="en-US"/>
          </a:p>
        </p:txBody>
      </p:sp>
    </p:spTree>
    <p:extLst>
      <p:ext uri="{BB962C8B-B14F-4D97-AF65-F5344CB8AC3E}">
        <p14:creationId xmlns:p14="http://schemas.microsoft.com/office/powerpoint/2010/main" val="14462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B9665AA-BBE1-4913-8981-1A6E60A88435}" type="datetimeFigureOut">
              <a:rPr lang="en-US" smtClean="0"/>
              <a:t>6/5/2022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D1AE8A-8C1F-45B4-8482-65BD49D283D8}" type="slidenum">
              <a:rPr lang="en-US" smtClean="0"/>
              <a:t>‹#›</a:t>
            </a:fld>
            <a:endParaRPr lang="en-US"/>
          </a:p>
        </p:txBody>
      </p:sp>
    </p:spTree>
    <p:extLst>
      <p:ext uri="{BB962C8B-B14F-4D97-AF65-F5344CB8AC3E}">
        <p14:creationId xmlns:p14="http://schemas.microsoft.com/office/powerpoint/2010/main" val="145958873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D500-6778-01E3-0083-682F41FE36D6}"/>
              </a:ext>
            </a:extLst>
          </p:cNvPr>
          <p:cNvSpPr>
            <a:spLocks noGrp="1"/>
          </p:cNvSpPr>
          <p:nvPr>
            <p:ph type="ctrTitle"/>
          </p:nvPr>
        </p:nvSpPr>
        <p:spPr>
          <a:xfrm>
            <a:off x="684212" y="685799"/>
            <a:ext cx="10923070" cy="1676401"/>
          </a:xfrm>
        </p:spPr>
        <p:txBody>
          <a:bodyPr/>
          <a:lstStyle/>
          <a:p>
            <a:pPr algn="ctr"/>
            <a:r>
              <a:rPr lang="vi-VN" b="0" i="0" dirty="0">
                <a:solidFill>
                  <a:srgbClr val="000000"/>
                </a:solidFill>
                <a:effectLst/>
                <a:latin typeface="Helvetica Neue"/>
              </a:rPr>
              <a:t>Không chỉ là quyền ra biển của người dân!</a:t>
            </a:r>
            <a:endParaRPr lang="en-US" dirty="0"/>
          </a:p>
        </p:txBody>
      </p:sp>
      <p:sp>
        <p:nvSpPr>
          <p:cNvPr id="3" name="Subtitle 2">
            <a:extLst>
              <a:ext uri="{FF2B5EF4-FFF2-40B4-BE49-F238E27FC236}">
                <a16:creationId xmlns:a16="http://schemas.microsoft.com/office/drawing/2014/main" id="{7667E25A-2CEF-91CD-3BCC-020D6734DAA6}"/>
              </a:ext>
            </a:extLst>
          </p:cNvPr>
          <p:cNvSpPr>
            <a:spLocks noGrp="1"/>
          </p:cNvSpPr>
          <p:nvPr>
            <p:ph type="subTitle" idx="1"/>
          </p:nvPr>
        </p:nvSpPr>
        <p:spPr>
          <a:xfrm>
            <a:off x="684212" y="2636520"/>
            <a:ext cx="6400800" cy="3840479"/>
          </a:xfrm>
        </p:spPr>
        <p:txBody>
          <a:bodyPr>
            <a:noAutofit/>
          </a:bodyPr>
          <a:lstStyle/>
          <a:p>
            <a:pPr marL="342900" indent="-342900">
              <a:buFont typeface="Arial" panose="020B0604020202020204" pitchFamily="34" charset="0"/>
              <a:buChar char="•"/>
            </a:pPr>
            <a:r>
              <a:rPr lang="en-US" sz="2800" b="0" i="0" dirty="0" err="1">
                <a:solidFill>
                  <a:srgbClr val="222222"/>
                </a:solidFill>
                <a:effectLst/>
                <a:latin typeface="Helvetica Neue"/>
              </a:rPr>
              <a:t>Không</a:t>
            </a:r>
            <a:r>
              <a:rPr lang="en-US" sz="2800" b="0" i="0" dirty="0">
                <a:solidFill>
                  <a:srgbClr val="222222"/>
                </a:solidFill>
                <a:effectLst/>
                <a:latin typeface="Helvetica Neue"/>
              </a:rPr>
              <a:t> </a:t>
            </a:r>
            <a:r>
              <a:rPr lang="en-US" sz="2800" b="0" i="0" dirty="0" err="1">
                <a:solidFill>
                  <a:srgbClr val="222222"/>
                </a:solidFill>
                <a:effectLst/>
                <a:latin typeface="Helvetica Neue"/>
              </a:rPr>
              <a:t>còn</a:t>
            </a:r>
            <a:r>
              <a:rPr lang="en-US" sz="2800" b="0" i="0" dirty="0">
                <a:solidFill>
                  <a:srgbClr val="222222"/>
                </a:solidFill>
                <a:effectLst/>
                <a:latin typeface="Helvetica Neue"/>
              </a:rPr>
              <a:t> </a:t>
            </a:r>
            <a:r>
              <a:rPr lang="en-US" sz="2800" b="0" i="0" dirty="0" err="1">
                <a:solidFill>
                  <a:srgbClr val="222222"/>
                </a:solidFill>
                <a:effectLst/>
                <a:latin typeface="Helvetica Neue"/>
              </a:rPr>
              <a:t>lối</a:t>
            </a:r>
            <a:r>
              <a:rPr lang="en-US" sz="2800" b="0" i="0" dirty="0">
                <a:solidFill>
                  <a:srgbClr val="222222"/>
                </a:solidFill>
                <a:effectLst/>
                <a:latin typeface="Helvetica Neue"/>
              </a:rPr>
              <a:t> </a:t>
            </a:r>
            <a:r>
              <a:rPr lang="en-US" sz="2800" b="0" i="0" dirty="0" err="1">
                <a:solidFill>
                  <a:srgbClr val="222222"/>
                </a:solidFill>
                <a:effectLst/>
                <a:latin typeface="Helvetica Neue"/>
              </a:rPr>
              <a:t>đi</a:t>
            </a:r>
            <a:r>
              <a:rPr lang="en-US" sz="2800" b="0" i="0" dirty="0">
                <a:solidFill>
                  <a:srgbClr val="222222"/>
                </a:solidFill>
                <a:effectLst/>
                <a:latin typeface="Helvetica Neue"/>
              </a:rPr>
              <a:t> </a:t>
            </a:r>
            <a:r>
              <a:rPr lang="en-US" sz="2800" b="0" i="0" dirty="0" err="1">
                <a:solidFill>
                  <a:srgbClr val="222222"/>
                </a:solidFill>
                <a:effectLst/>
                <a:latin typeface="Helvetica Neue"/>
              </a:rPr>
              <a:t>xuống</a:t>
            </a:r>
            <a:r>
              <a:rPr lang="en-US" sz="2800" b="0" i="0" dirty="0">
                <a:solidFill>
                  <a:srgbClr val="222222"/>
                </a:solidFill>
                <a:effectLst/>
                <a:latin typeface="Helvetica Neue"/>
              </a:rPr>
              <a:t> </a:t>
            </a:r>
            <a:r>
              <a:rPr lang="en-US" sz="2800" b="0" i="0" dirty="0" err="1">
                <a:solidFill>
                  <a:srgbClr val="222222"/>
                </a:solidFill>
                <a:effectLst/>
                <a:latin typeface="Helvetica Neue"/>
              </a:rPr>
              <a:t>bãi</a:t>
            </a:r>
            <a:r>
              <a:rPr lang="en-US" sz="2800" b="0" i="0" dirty="0">
                <a:solidFill>
                  <a:srgbClr val="222222"/>
                </a:solidFill>
                <a:effectLst/>
                <a:latin typeface="Helvetica Neue"/>
              </a:rPr>
              <a:t> </a:t>
            </a:r>
            <a:r>
              <a:rPr lang="en-US" sz="2800" b="0" i="0" dirty="0" err="1">
                <a:solidFill>
                  <a:srgbClr val="222222"/>
                </a:solidFill>
                <a:effectLst/>
                <a:latin typeface="Helvetica Neue"/>
              </a:rPr>
              <a:t>tắm</a:t>
            </a:r>
            <a:r>
              <a:rPr lang="en-US" sz="2800" b="0" i="0" dirty="0">
                <a:solidFill>
                  <a:srgbClr val="222222"/>
                </a:solidFill>
                <a:effectLst/>
                <a:latin typeface="Helvetica Neue"/>
              </a:rPr>
              <a:t> </a:t>
            </a:r>
            <a:r>
              <a:rPr lang="en-US" sz="2800" b="0" i="0" dirty="0" err="1">
                <a:solidFill>
                  <a:srgbClr val="222222"/>
                </a:solidFill>
                <a:effectLst/>
                <a:latin typeface="Helvetica Neue"/>
              </a:rPr>
              <a:t>tự</a:t>
            </a:r>
            <a:r>
              <a:rPr lang="en-US" sz="2800" b="0" i="0" dirty="0">
                <a:solidFill>
                  <a:srgbClr val="222222"/>
                </a:solidFill>
                <a:effectLst/>
                <a:latin typeface="Helvetica Neue"/>
              </a:rPr>
              <a:t> </a:t>
            </a:r>
            <a:r>
              <a:rPr lang="en-US" sz="2800" b="0" i="0" dirty="0" err="1">
                <a:solidFill>
                  <a:srgbClr val="222222"/>
                </a:solidFill>
                <a:effectLst/>
                <a:latin typeface="Helvetica Neue"/>
              </a:rPr>
              <a:t>nhiên</a:t>
            </a:r>
            <a:endParaRPr lang="en-US" sz="2800" b="0" i="0" dirty="0">
              <a:solidFill>
                <a:srgbClr val="222222"/>
              </a:solidFill>
              <a:effectLst/>
              <a:latin typeface="Helvetica Neue"/>
            </a:endParaRPr>
          </a:p>
          <a:p>
            <a:pPr marL="342900" indent="-342900">
              <a:buFont typeface="Arial" panose="020B0604020202020204" pitchFamily="34" charset="0"/>
              <a:buChar char="•"/>
            </a:pPr>
            <a:r>
              <a:rPr lang="vi-VN" sz="2800" b="0" i="0" dirty="0">
                <a:solidFill>
                  <a:srgbClr val="222222"/>
                </a:solidFill>
                <a:effectLst/>
                <a:latin typeface="Helvetica Neue"/>
              </a:rPr>
              <a:t>Resort chắn biển có ở khắp nơi</a:t>
            </a:r>
            <a:endParaRPr lang="en-US" sz="2800" dirty="0">
              <a:solidFill>
                <a:srgbClr val="222222"/>
              </a:solidFill>
              <a:latin typeface="Helvetica Neue"/>
            </a:endParaRPr>
          </a:p>
          <a:p>
            <a:pPr marL="342900" indent="-342900">
              <a:buFont typeface="Arial" panose="020B0604020202020204" pitchFamily="34" charset="0"/>
              <a:buChar char="•"/>
            </a:pPr>
            <a:r>
              <a:rPr lang="vi-VN" sz="2800" b="0" i="0" dirty="0">
                <a:solidFill>
                  <a:srgbClr val="222222"/>
                </a:solidFill>
                <a:effectLst/>
                <a:latin typeface="Helvetica Neue"/>
              </a:rPr>
              <a:t>Những thách thức không thể làm ngơ</a:t>
            </a:r>
            <a:endParaRPr lang="en-US" sz="2800" b="0" i="0" dirty="0">
              <a:solidFill>
                <a:srgbClr val="222222"/>
              </a:solidFill>
              <a:effectLst/>
              <a:latin typeface="Helvetica Neue"/>
            </a:endParaRPr>
          </a:p>
          <a:p>
            <a:pPr marL="342900" indent="-342900">
              <a:buFont typeface="Arial" panose="020B0604020202020204" pitchFamily="34" charset="0"/>
              <a:buChar char="•"/>
            </a:pPr>
            <a:r>
              <a:rPr lang="en-US" sz="2800" dirty="0" err="1">
                <a:solidFill>
                  <a:srgbClr val="222222"/>
                </a:solidFill>
                <a:latin typeface="Helvetica Neue"/>
              </a:rPr>
              <a:t>P</a:t>
            </a:r>
            <a:r>
              <a:rPr lang="en-US" sz="2800" b="0" i="0" dirty="0" err="1">
                <a:solidFill>
                  <a:srgbClr val="222222"/>
                </a:solidFill>
                <a:effectLst/>
                <a:latin typeface="Helvetica Neue"/>
              </a:rPr>
              <a:t>hát</a:t>
            </a:r>
            <a:r>
              <a:rPr lang="en-US" sz="2800" b="0" i="0" dirty="0">
                <a:solidFill>
                  <a:srgbClr val="222222"/>
                </a:solidFill>
                <a:effectLst/>
                <a:latin typeface="Helvetica Neue"/>
              </a:rPr>
              <a:t> </a:t>
            </a:r>
            <a:r>
              <a:rPr lang="en-US" sz="2800" b="0" i="0" dirty="0" err="1">
                <a:solidFill>
                  <a:srgbClr val="222222"/>
                </a:solidFill>
                <a:effectLst/>
                <a:latin typeface="Helvetica Neue"/>
              </a:rPr>
              <a:t>triển</a:t>
            </a:r>
            <a:r>
              <a:rPr lang="en-US" sz="2800" b="0" i="0" dirty="0">
                <a:solidFill>
                  <a:srgbClr val="222222"/>
                </a:solidFill>
                <a:effectLst/>
                <a:latin typeface="Helvetica Neue"/>
              </a:rPr>
              <a:t> du </a:t>
            </a:r>
            <a:r>
              <a:rPr lang="en-US" sz="2800" b="0" i="0" dirty="0" err="1">
                <a:solidFill>
                  <a:srgbClr val="222222"/>
                </a:solidFill>
                <a:effectLst/>
                <a:latin typeface="Helvetica Neue"/>
              </a:rPr>
              <a:t>lịch</a:t>
            </a:r>
            <a:r>
              <a:rPr lang="en-US" sz="2800" b="0" i="0" dirty="0">
                <a:solidFill>
                  <a:srgbClr val="222222"/>
                </a:solidFill>
                <a:effectLst/>
                <a:latin typeface="Helvetica Neue"/>
              </a:rPr>
              <a:t> </a:t>
            </a:r>
            <a:r>
              <a:rPr lang="en-US" sz="2800" b="0" i="0" dirty="0" err="1">
                <a:solidFill>
                  <a:srgbClr val="222222"/>
                </a:solidFill>
                <a:effectLst/>
                <a:latin typeface="Helvetica Neue"/>
              </a:rPr>
              <a:t>biển</a:t>
            </a:r>
            <a:r>
              <a:rPr lang="en-US" sz="2800" b="0" i="0" dirty="0">
                <a:solidFill>
                  <a:srgbClr val="222222"/>
                </a:solidFill>
                <a:effectLst/>
                <a:latin typeface="Helvetica Neue"/>
              </a:rPr>
              <a:t> </a:t>
            </a:r>
            <a:r>
              <a:rPr lang="en-US" sz="2800" b="0" i="0" dirty="0" err="1">
                <a:solidFill>
                  <a:srgbClr val="222222"/>
                </a:solidFill>
                <a:effectLst/>
                <a:latin typeface="Helvetica Neue"/>
              </a:rPr>
              <a:t>bền</a:t>
            </a:r>
            <a:r>
              <a:rPr lang="en-US" sz="2800" b="0" i="0" dirty="0">
                <a:solidFill>
                  <a:srgbClr val="222222"/>
                </a:solidFill>
                <a:effectLst/>
                <a:latin typeface="Helvetica Neue"/>
              </a:rPr>
              <a:t> </a:t>
            </a:r>
            <a:r>
              <a:rPr lang="en-US" sz="2800" b="0" i="0" dirty="0" err="1">
                <a:solidFill>
                  <a:srgbClr val="222222"/>
                </a:solidFill>
                <a:effectLst/>
                <a:latin typeface="Helvetica Neue"/>
              </a:rPr>
              <a:t>vững</a:t>
            </a:r>
            <a:endParaRPr lang="en-US" sz="2800" b="0" i="0" dirty="0">
              <a:solidFill>
                <a:srgbClr val="222222"/>
              </a:solidFill>
              <a:effectLst/>
              <a:latin typeface="Helvetica Neue"/>
            </a:endParaRPr>
          </a:p>
          <a:p>
            <a:pPr marL="342900"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76080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D462-7BDD-B1C1-0DF1-3EF2D0BFDF53}"/>
              </a:ext>
            </a:extLst>
          </p:cNvPr>
          <p:cNvSpPr>
            <a:spLocks noGrp="1"/>
          </p:cNvSpPr>
          <p:nvPr>
            <p:ph type="title"/>
          </p:nvPr>
        </p:nvSpPr>
        <p:spPr>
          <a:xfrm>
            <a:off x="1016000" y="182032"/>
            <a:ext cx="10680700" cy="1507067"/>
          </a:xfrm>
        </p:spPr>
        <p:txBody>
          <a:bodyPr>
            <a:noAutofit/>
          </a:bodyPr>
          <a:lstStyle/>
          <a:p>
            <a:r>
              <a:rPr lang="en-US" b="0" i="0" dirty="0" err="1">
                <a:solidFill>
                  <a:srgbClr val="222222"/>
                </a:solidFill>
                <a:effectLst/>
                <a:latin typeface="Helvetica Neue"/>
              </a:rPr>
              <a:t>Không</a:t>
            </a:r>
            <a:r>
              <a:rPr lang="en-US" b="0" i="0" dirty="0">
                <a:solidFill>
                  <a:srgbClr val="222222"/>
                </a:solidFill>
                <a:effectLst/>
                <a:latin typeface="Helvetica Neue"/>
              </a:rPr>
              <a:t> </a:t>
            </a:r>
            <a:r>
              <a:rPr lang="en-US" b="0" i="0" dirty="0" err="1">
                <a:solidFill>
                  <a:srgbClr val="222222"/>
                </a:solidFill>
                <a:effectLst/>
                <a:latin typeface="Helvetica Neue"/>
              </a:rPr>
              <a:t>còn</a:t>
            </a:r>
            <a:r>
              <a:rPr lang="en-US" b="0" i="0" dirty="0">
                <a:solidFill>
                  <a:srgbClr val="222222"/>
                </a:solidFill>
                <a:effectLst/>
                <a:latin typeface="Helvetica Neue"/>
              </a:rPr>
              <a:t> </a:t>
            </a:r>
            <a:r>
              <a:rPr lang="en-US" b="0" i="0" dirty="0" err="1">
                <a:solidFill>
                  <a:srgbClr val="222222"/>
                </a:solidFill>
                <a:effectLst/>
                <a:latin typeface="Helvetica Neue"/>
              </a:rPr>
              <a:t>lối</a:t>
            </a:r>
            <a:r>
              <a:rPr lang="en-US" b="0" i="0" dirty="0">
                <a:solidFill>
                  <a:srgbClr val="222222"/>
                </a:solidFill>
                <a:effectLst/>
                <a:latin typeface="Helvetica Neue"/>
              </a:rPr>
              <a:t> </a:t>
            </a:r>
            <a:r>
              <a:rPr lang="en-US" b="0" i="0" dirty="0" err="1">
                <a:solidFill>
                  <a:srgbClr val="222222"/>
                </a:solidFill>
                <a:effectLst/>
                <a:latin typeface="Helvetica Neue"/>
              </a:rPr>
              <a:t>đi</a:t>
            </a:r>
            <a:r>
              <a:rPr lang="en-US" b="0" i="0" dirty="0">
                <a:solidFill>
                  <a:srgbClr val="222222"/>
                </a:solidFill>
                <a:effectLst/>
                <a:latin typeface="Helvetica Neue"/>
              </a:rPr>
              <a:t> </a:t>
            </a:r>
            <a:r>
              <a:rPr lang="en-US" b="0" i="0" dirty="0" err="1">
                <a:solidFill>
                  <a:srgbClr val="222222"/>
                </a:solidFill>
                <a:effectLst/>
                <a:latin typeface="Helvetica Neue"/>
              </a:rPr>
              <a:t>xuống</a:t>
            </a:r>
            <a:r>
              <a:rPr lang="en-US" b="0" i="0" dirty="0">
                <a:solidFill>
                  <a:srgbClr val="222222"/>
                </a:solidFill>
                <a:effectLst/>
                <a:latin typeface="Helvetica Neue"/>
              </a:rPr>
              <a:t> </a:t>
            </a:r>
            <a:r>
              <a:rPr lang="en-US" b="0" i="0" dirty="0" err="1">
                <a:solidFill>
                  <a:srgbClr val="222222"/>
                </a:solidFill>
                <a:effectLst/>
                <a:latin typeface="Helvetica Neue"/>
              </a:rPr>
              <a:t>bãi</a:t>
            </a:r>
            <a:r>
              <a:rPr lang="en-US" b="0" i="0" dirty="0">
                <a:solidFill>
                  <a:srgbClr val="222222"/>
                </a:solidFill>
                <a:effectLst/>
                <a:latin typeface="Helvetica Neue"/>
              </a:rPr>
              <a:t> </a:t>
            </a:r>
            <a:r>
              <a:rPr lang="en-US" b="0" i="0" dirty="0" err="1">
                <a:solidFill>
                  <a:srgbClr val="222222"/>
                </a:solidFill>
                <a:effectLst/>
                <a:latin typeface="Helvetica Neue"/>
              </a:rPr>
              <a:t>tắm</a:t>
            </a:r>
            <a:r>
              <a:rPr lang="en-US" b="0" i="0" dirty="0">
                <a:solidFill>
                  <a:srgbClr val="222222"/>
                </a:solidFill>
                <a:effectLst/>
                <a:latin typeface="Helvetica Neue"/>
              </a:rPr>
              <a:t> </a:t>
            </a:r>
            <a:r>
              <a:rPr lang="en-US" b="0" i="0" dirty="0" err="1">
                <a:solidFill>
                  <a:srgbClr val="222222"/>
                </a:solidFill>
                <a:effectLst/>
                <a:latin typeface="Helvetica Neue"/>
              </a:rPr>
              <a:t>tự</a:t>
            </a:r>
            <a:r>
              <a:rPr lang="en-US" b="0" i="0" dirty="0">
                <a:solidFill>
                  <a:srgbClr val="222222"/>
                </a:solidFill>
                <a:effectLst/>
                <a:latin typeface="Helvetica Neue"/>
              </a:rPr>
              <a:t> </a:t>
            </a:r>
            <a:r>
              <a:rPr lang="en-US" b="0" i="0" dirty="0" err="1">
                <a:solidFill>
                  <a:srgbClr val="222222"/>
                </a:solidFill>
                <a:effectLst/>
                <a:latin typeface="Helvetica Neue"/>
              </a:rPr>
              <a:t>nhiên</a:t>
            </a:r>
            <a:br>
              <a:rPr lang="en-US" b="0" i="0" dirty="0">
                <a:solidFill>
                  <a:srgbClr val="222222"/>
                </a:solidFill>
                <a:effectLst/>
                <a:latin typeface="Helvetica Neue"/>
              </a:rPr>
            </a:br>
            <a:endParaRPr lang="en-US" dirty="0"/>
          </a:p>
        </p:txBody>
      </p:sp>
      <p:sp>
        <p:nvSpPr>
          <p:cNvPr id="3" name="Content Placeholder 2">
            <a:extLst>
              <a:ext uri="{FF2B5EF4-FFF2-40B4-BE49-F238E27FC236}">
                <a16:creationId xmlns:a16="http://schemas.microsoft.com/office/drawing/2014/main" id="{31C6AD15-BC4A-F6EB-8F5F-D5B81DE8D5D4}"/>
              </a:ext>
            </a:extLst>
          </p:cNvPr>
          <p:cNvSpPr>
            <a:spLocks noGrp="1"/>
          </p:cNvSpPr>
          <p:nvPr>
            <p:ph idx="1"/>
          </p:nvPr>
        </p:nvSpPr>
        <p:spPr>
          <a:xfrm>
            <a:off x="836612" y="1179406"/>
            <a:ext cx="10974388" cy="5282354"/>
          </a:xfrm>
        </p:spPr>
        <p:txBody>
          <a:bodyPr>
            <a:normAutofit/>
          </a:bodyPr>
          <a:lstStyle/>
          <a:p>
            <a:r>
              <a:rPr lang="en-US" sz="2800" b="0" i="0" dirty="0" err="1">
                <a:solidFill>
                  <a:srgbClr val="222222"/>
                </a:solidFill>
                <a:effectLst/>
                <a:latin typeface="Helvetica Neue"/>
              </a:rPr>
              <a:t>Cách</a:t>
            </a:r>
            <a:r>
              <a:rPr lang="en-US" sz="2800" b="0" i="0" dirty="0">
                <a:solidFill>
                  <a:srgbClr val="222222"/>
                </a:solidFill>
                <a:effectLst/>
                <a:latin typeface="Helvetica Neue"/>
              </a:rPr>
              <a:t> </a:t>
            </a:r>
            <a:r>
              <a:rPr lang="en-US" sz="2800" b="0" i="0" dirty="0" err="1">
                <a:solidFill>
                  <a:srgbClr val="222222"/>
                </a:solidFill>
                <a:effectLst/>
                <a:latin typeface="Helvetica Neue"/>
              </a:rPr>
              <a:t>đây</a:t>
            </a:r>
            <a:r>
              <a:rPr lang="en-US" sz="2800" b="0" i="0" dirty="0">
                <a:solidFill>
                  <a:srgbClr val="222222"/>
                </a:solidFill>
                <a:effectLst/>
                <a:latin typeface="Helvetica Neue"/>
              </a:rPr>
              <a:t> </a:t>
            </a:r>
            <a:r>
              <a:rPr lang="en-US" sz="2800" b="0" i="0" dirty="0" err="1">
                <a:solidFill>
                  <a:srgbClr val="222222"/>
                </a:solidFill>
                <a:effectLst/>
                <a:latin typeface="Helvetica Neue"/>
              </a:rPr>
              <a:t>khoảng</a:t>
            </a:r>
            <a:r>
              <a:rPr lang="en-US" sz="2800" b="0" i="0" dirty="0">
                <a:solidFill>
                  <a:srgbClr val="222222"/>
                </a:solidFill>
                <a:effectLst/>
                <a:latin typeface="Helvetica Neue"/>
              </a:rPr>
              <a:t> 20 </a:t>
            </a:r>
            <a:r>
              <a:rPr lang="en-US" sz="2800" b="0" i="0" dirty="0" err="1">
                <a:solidFill>
                  <a:srgbClr val="222222"/>
                </a:solidFill>
                <a:effectLst/>
                <a:latin typeface="Helvetica Neue"/>
              </a:rPr>
              <a:t>năm</a:t>
            </a:r>
            <a:r>
              <a:rPr lang="en-US" sz="2800" b="0" i="0" dirty="0">
                <a:solidFill>
                  <a:srgbClr val="222222"/>
                </a:solidFill>
                <a:effectLst/>
                <a:latin typeface="Helvetica Neue"/>
              </a:rPr>
              <a:t>, </a:t>
            </a:r>
            <a:r>
              <a:rPr lang="en-US" sz="2800" dirty="0">
                <a:solidFill>
                  <a:srgbClr val="222222"/>
                </a:solidFill>
                <a:latin typeface="Helvetica Neue"/>
              </a:rPr>
              <a:t>b</a:t>
            </a:r>
            <a:r>
              <a:rPr lang="vi-VN" sz="2800" b="0" i="0" dirty="0">
                <a:solidFill>
                  <a:srgbClr val="222222"/>
                </a:solidFill>
                <a:effectLst/>
                <a:latin typeface="Helvetica Neue"/>
              </a:rPr>
              <a:t>iển mặc nhiên là của mọi người, bãi biển cũng mặc nhiên là nơi cư dân địa phương hay bất cứ ai cũng được tự do xuống bơi, ngắm thỏa thích.</a:t>
            </a:r>
            <a:endParaRPr lang="en-US" sz="2800" b="0" i="0" dirty="0">
              <a:solidFill>
                <a:srgbClr val="222222"/>
              </a:solidFill>
              <a:effectLst/>
              <a:latin typeface="Helvetica Neue"/>
            </a:endParaRPr>
          </a:p>
          <a:p>
            <a:r>
              <a:rPr lang="en-US" sz="2800" b="0" i="0" dirty="0">
                <a:solidFill>
                  <a:srgbClr val="222222"/>
                </a:solidFill>
                <a:effectLst/>
                <a:latin typeface="Helvetica Neue"/>
              </a:rPr>
              <a:t> </a:t>
            </a:r>
            <a:r>
              <a:rPr lang="en-US" sz="2800" b="0" i="0" dirty="0" err="1">
                <a:solidFill>
                  <a:srgbClr val="222222"/>
                </a:solidFill>
                <a:effectLst/>
                <a:latin typeface="Helvetica Neue"/>
              </a:rPr>
              <a:t>Dải</a:t>
            </a:r>
            <a:r>
              <a:rPr lang="en-US" sz="2800" b="0" i="0" dirty="0">
                <a:solidFill>
                  <a:srgbClr val="222222"/>
                </a:solidFill>
                <a:effectLst/>
                <a:latin typeface="Helvetica Neue"/>
              </a:rPr>
              <a:t> </a:t>
            </a:r>
            <a:r>
              <a:rPr lang="en-US" sz="2800" b="0" i="0" dirty="0" err="1">
                <a:solidFill>
                  <a:srgbClr val="222222"/>
                </a:solidFill>
                <a:effectLst/>
                <a:latin typeface="Helvetica Neue"/>
              </a:rPr>
              <a:t>bờ</a:t>
            </a:r>
            <a:r>
              <a:rPr lang="en-US" sz="2800" b="0" i="0" dirty="0">
                <a:solidFill>
                  <a:srgbClr val="222222"/>
                </a:solidFill>
                <a:effectLst/>
                <a:latin typeface="Helvetica Neue"/>
              </a:rPr>
              <a:t> </a:t>
            </a:r>
            <a:r>
              <a:rPr lang="en-US" sz="2800" b="0" i="0" dirty="0" err="1">
                <a:solidFill>
                  <a:srgbClr val="222222"/>
                </a:solidFill>
                <a:effectLst/>
                <a:latin typeface="Helvetica Neue"/>
              </a:rPr>
              <a:t>biển</a:t>
            </a:r>
            <a:r>
              <a:rPr lang="en-US" sz="2800" b="0" i="0" dirty="0">
                <a:solidFill>
                  <a:srgbClr val="222222"/>
                </a:solidFill>
                <a:effectLst/>
                <a:latin typeface="Helvetica Neue"/>
              </a:rPr>
              <a:t> </a:t>
            </a:r>
            <a:r>
              <a:rPr lang="en-US" sz="2800" b="0" i="0" dirty="0" err="1">
                <a:solidFill>
                  <a:srgbClr val="222222"/>
                </a:solidFill>
                <a:effectLst/>
                <a:latin typeface="Helvetica Neue"/>
              </a:rPr>
              <a:t>xinh</a:t>
            </a:r>
            <a:r>
              <a:rPr lang="en-US" sz="2800" b="0" i="0" dirty="0">
                <a:solidFill>
                  <a:srgbClr val="222222"/>
                </a:solidFill>
                <a:effectLst/>
                <a:latin typeface="Helvetica Neue"/>
              </a:rPr>
              <a:t> </a:t>
            </a:r>
            <a:r>
              <a:rPr lang="en-US" sz="2800" b="0" i="0" dirty="0" err="1">
                <a:solidFill>
                  <a:srgbClr val="222222"/>
                </a:solidFill>
                <a:effectLst/>
                <a:latin typeface="Helvetica Neue"/>
              </a:rPr>
              <a:t>đẹp</a:t>
            </a:r>
            <a:r>
              <a:rPr lang="en-US" sz="2800" b="0" i="0" dirty="0">
                <a:solidFill>
                  <a:srgbClr val="222222"/>
                </a:solidFill>
                <a:effectLst/>
                <a:latin typeface="Helvetica Neue"/>
              </a:rPr>
              <a:t> </a:t>
            </a:r>
            <a:r>
              <a:rPr lang="en-US" sz="2800" b="0" i="0" dirty="0" err="1">
                <a:solidFill>
                  <a:srgbClr val="222222"/>
                </a:solidFill>
                <a:effectLst/>
                <a:latin typeface="Helvetica Neue"/>
              </a:rPr>
              <a:t>này</a:t>
            </a:r>
            <a:r>
              <a:rPr lang="en-US" sz="2800" b="0" i="0" dirty="0">
                <a:solidFill>
                  <a:srgbClr val="222222"/>
                </a:solidFill>
                <a:effectLst/>
                <a:latin typeface="Helvetica Neue"/>
              </a:rPr>
              <a:t> </a:t>
            </a:r>
            <a:r>
              <a:rPr lang="en-US" sz="2800" b="0" i="0" dirty="0" err="1">
                <a:solidFill>
                  <a:srgbClr val="222222"/>
                </a:solidFill>
                <a:effectLst/>
                <a:latin typeface="Helvetica Neue"/>
              </a:rPr>
              <a:t>bây</a:t>
            </a:r>
            <a:r>
              <a:rPr lang="en-US" sz="2800" b="0" i="0" dirty="0">
                <a:solidFill>
                  <a:srgbClr val="222222"/>
                </a:solidFill>
                <a:effectLst/>
                <a:latin typeface="Helvetica Neue"/>
              </a:rPr>
              <a:t> </a:t>
            </a:r>
            <a:r>
              <a:rPr lang="en-US" sz="2800" b="0" i="0" dirty="0" err="1">
                <a:solidFill>
                  <a:srgbClr val="222222"/>
                </a:solidFill>
                <a:effectLst/>
                <a:latin typeface="Helvetica Neue"/>
              </a:rPr>
              <a:t>giờ</a:t>
            </a:r>
            <a:r>
              <a:rPr lang="en-US" sz="2800" b="0" i="0" dirty="0">
                <a:solidFill>
                  <a:srgbClr val="222222"/>
                </a:solidFill>
                <a:effectLst/>
                <a:latin typeface="Helvetica Neue"/>
              </a:rPr>
              <a:t> </a:t>
            </a:r>
            <a:r>
              <a:rPr lang="en-US" sz="2800" b="0" i="0" dirty="0" err="1">
                <a:solidFill>
                  <a:srgbClr val="222222"/>
                </a:solidFill>
                <a:effectLst/>
                <a:latin typeface="Helvetica Neue"/>
              </a:rPr>
              <a:t>có</a:t>
            </a:r>
            <a:r>
              <a:rPr lang="en-US" sz="2800" b="0" i="0" dirty="0">
                <a:solidFill>
                  <a:srgbClr val="222222"/>
                </a:solidFill>
                <a:effectLst/>
                <a:latin typeface="Helvetica Neue"/>
              </a:rPr>
              <a:t> </a:t>
            </a:r>
            <a:r>
              <a:rPr lang="en-US" sz="2800" b="0" i="0" dirty="0" err="1">
                <a:solidFill>
                  <a:srgbClr val="222222"/>
                </a:solidFill>
                <a:effectLst/>
                <a:latin typeface="Helvetica Neue"/>
              </a:rPr>
              <a:t>hàng</a:t>
            </a:r>
            <a:r>
              <a:rPr lang="en-US" sz="2800" b="0" i="0" dirty="0">
                <a:solidFill>
                  <a:srgbClr val="222222"/>
                </a:solidFill>
                <a:effectLst/>
                <a:latin typeface="Helvetica Neue"/>
              </a:rPr>
              <a:t> </a:t>
            </a:r>
            <a:r>
              <a:rPr lang="en-US" sz="2800" b="0" i="0" dirty="0" err="1">
                <a:solidFill>
                  <a:srgbClr val="222222"/>
                </a:solidFill>
                <a:effectLst/>
                <a:latin typeface="Helvetica Neue"/>
              </a:rPr>
              <a:t>chục</a:t>
            </a:r>
            <a:r>
              <a:rPr lang="en-US" sz="2800" b="0" i="0" dirty="0">
                <a:solidFill>
                  <a:srgbClr val="222222"/>
                </a:solidFill>
                <a:effectLst/>
                <a:latin typeface="Helvetica Neue"/>
              </a:rPr>
              <a:t> </a:t>
            </a:r>
            <a:r>
              <a:rPr lang="en-US" sz="2800" b="0" i="0" dirty="0" err="1">
                <a:solidFill>
                  <a:srgbClr val="222222"/>
                </a:solidFill>
                <a:effectLst/>
                <a:latin typeface="Helvetica Neue"/>
              </a:rPr>
              <a:t>dự</a:t>
            </a:r>
            <a:r>
              <a:rPr lang="en-US" sz="2800" b="0" i="0" dirty="0">
                <a:solidFill>
                  <a:srgbClr val="222222"/>
                </a:solidFill>
                <a:effectLst/>
                <a:latin typeface="Helvetica Neue"/>
              </a:rPr>
              <a:t> </a:t>
            </a:r>
            <a:r>
              <a:rPr lang="en-US" sz="2800" b="0" i="0" dirty="0" err="1">
                <a:solidFill>
                  <a:srgbClr val="222222"/>
                </a:solidFill>
                <a:effectLst/>
                <a:latin typeface="Helvetica Neue"/>
              </a:rPr>
              <a:t>án</a:t>
            </a:r>
            <a:r>
              <a:rPr lang="en-US" sz="2800" b="0" i="0" dirty="0">
                <a:solidFill>
                  <a:srgbClr val="222222"/>
                </a:solidFill>
                <a:effectLst/>
                <a:latin typeface="Helvetica Neue"/>
              </a:rPr>
              <a:t> resort 4-5 </a:t>
            </a:r>
            <a:r>
              <a:rPr lang="en-US" sz="2800" b="0" i="0" dirty="0" err="1">
                <a:solidFill>
                  <a:srgbClr val="222222"/>
                </a:solidFill>
                <a:effectLst/>
                <a:latin typeface="Helvetica Neue"/>
              </a:rPr>
              <a:t>sao</a:t>
            </a:r>
            <a:r>
              <a:rPr lang="en-US" sz="2800" b="0" i="0" dirty="0">
                <a:solidFill>
                  <a:srgbClr val="222222"/>
                </a:solidFill>
                <a:effectLst/>
                <a:latin typeface="Helvetica Neue"/>
              </a:rPr>
              <a:t> </a:t>
            </a:r>
            <a:r>
              <a:rPr lang="en-US" sz="2800" b="0" i="0" dirty="0" err="1">
                <a:solidFill>
                  <a:srgbClr val="222222"/>
                </a:solidFill>
                <a:effectLst/>
                <a:latin typeface="Helvetica Neue"/>
              </a:rPr>
              <a:t>đang</a:t>
            </a:r>
            <a:r>
              <a:rPr lang="en-US" sz="2800" b="0" i="0" dirty="0">
                <a:solidFill>
                  <a:srgbClr val="222222"/>
                </a:solidFill>
                <a:effectLst/>
                <a:latin typeface="Helvetica Neue"/>
              </a:rPr>
              <a:t> </a:t>
            </a:r>
            <a:r>
              <a:rPr lang="en-US" sz="2800" b="0" i="0" dirty="0" err="1">
                <a:solidFill>
                  <a:srgbClr val="222222"/>
                </a:solidFill>
                <a:effectLst/>
                <a:latin typeface="Helvetica Neue"/>
              </a:rPr>
              <a:t>hoạt</a:t>
            </a:r>
            <a:r>
              <a:rPr lang="en-US" sz="2800" b="0" i="0" dirty="0">
                <a:solidFill>
                  <a:srgbClr val="222222"/>
                </a:solidFill>
                <a:effectLst/>
                <a:latin typeface="Helvetica Neue"/>
              </a:rPr>
              <a:t> </a:t>
            </a:r>
            <a:r>
              <a:rPr lang="en-US" sz="2800" b="0" i="0" dirty="0" err="1">
                <a:solidFill>
                  <a:srgbClr val="222222"/>
                </a:solidFill>
                <a:effectLst/>
                <a:latin typeface="Helvetica Neue"/>
              </a:rPr>
              <a:t>động</a:t>
            </a:r>
            <a:endParaRPr lang="en-US" sz="2800" dirty="0">
              <a:solidFill>
                <a:srgbClr val="222222"/>
              </a:solidFill>
              <a:latin typeface="Helvetica Neue"/>
            </a:endParaRPr>
          </a:p>
          <a:p>
            <a:r>
              <a:rPr lang="en-US" sz="2800" b="0" i="0" dirty="0">
                <a:solidFill>
                  <a:srgbClr val="222222"/>
                </a:solidFill>
                <a:effectLst/>
                <a:latin typeface="Helvetica Neue"/>
              </a:rPr>
              <a:t> </a:t>
            </a:r>
            <a:r>
              <a:rPr lang="en-US" sz="2800" b="0" i="0" dirty="0" err="1">
                <a:solidFill>
                  <a:srgbClr val="222222"/>
                </a:solidFill>
                <a:effectLst/>
                <a:latin typeface="Helvetica Neue"/>
              </a:rPr>
              <a:t>Dải</a:t>
            </a:r>
            <a:r>
              <a:rPr lang="en-US" sz="2800" b="0" i="0" dirty="0">
                <a:solidFill>
                  <a:srgbClr val="222222"/>
                </a:solidFill>
                <a:effectLst/>
                <a:latin typeface="Helvetica Neue"/>
              </a:rPr>
              <a:t> </a:t>
            </a:r>
            <a:r>
              <a:rPr lang="en-US" sz="2800" b="0" i="0" dirty="0" err="1">
                <a:solidFill>
                  <a:srgbClr val="222222"/>
                </a:solidFill>
                <a:effectLst/>
                <a:latin typeface="Helvetica Neue"/>
              </a:rPr>
              <a:t>bờ</a:t>
            </a:r>
            <a:r>
              <a:rPr lang="en-US" sz="2800" b="0" i="0" dirty="0">
                <a:solidFill>
                  <a:srgbClr val="222222"/>
                </a:solidFill>
                <a:effectLst/>
                <a:latin typeface="Helvetica Neue"/>
              </a:rPr>
              <a:t> </a:t>
            </a:r>
            <a:r>
              <a:rPr lang="en-US" sz="2800" b="0" i="0" dirty="0" err="1">
                <a:solidFill>
                  <a:srgbClr val="222222"/>
                </a:solidFill>
                <a:effectLst/>
                <a:latin typeface="Helvetica Neue"/>
              </a:rPr>
              <a:t>biển</a:t>
            </a:r>
            <a:r>
              <a:rPr lang="en-US" sz="2800" b="0" i="0" dirty="0">
                <a:solidFill>
                  <a:srgbClr val="222222"/>
                </a:solidFill>
                <a:effectLst/>
                <a:latin typeface="Helvetica Neue"/>
              </a:rPr>
              <a:t> </a:t>
            </a:r>
            <a:r>
              <a:rPr lang="en-US" sz="2800" b="0" i="0" dirty="0" err="1">
                <a:solidFill>
                  <a:srgbClr val="222222"/>
                </a:solidFill>
                <a:effectLst/>
                <a:latin typeface="Helvetica Neue"/>
              </a:rPr>
              <a:t>xinh</a:t>
            </a:r>
            <a:r>
              <a:rPr lang="en-US" sz="2800" b="0" i="0" dirty="0">
                <a:solidFill>
                  <a:srgbClr val="222222"/>
                </a:solidFill>
                <a:effectLst/>
                <a:latin typeface="Helvetica Neue"/>
              </a:rPr>
              <a:t> </a:t>
            </a:r>
            <a:r>
              <a:rPr lang="en-US" sz="2800" b="0" i="0" dirty="0" err="1">
                <a:solidFill>
                  <a:srgbClr val="222222"/>
                </a:solidFill>
                <a:effectLst/>
                <a:latin typeface="Helvetica Neue"/>
              </a:rPr>
              <a:t>đẹp</a:t>
            </a:r>
            <a:r>
              <a:rPr lang="en-US" sz="2800" b="0" i="0" dirty="0">
                <a:solidFill>
                  <a:srgbClr val="222222"/>
                </a:solidFill>
                <a:effectLst/>
                <a:latin typeface="Helvetica Neue"/>
              </a:rPr>
              <a:t> </a:t>
            </a:r>
            <a:r>
              <a:rPr lang="en-US" sz="2800" b="0" i="0" dirty="0" err="1">
                <a:solidFill>
                  <a:srgbClr val="222222"/>
                </a:solidFill>
                <a:effectLst/>
                <a:latin typeface="Helvetica Neue"/>
              </a:rPr>
              <a:t>này</a:t>
            </a:r>
            <a:r>
              <a:rPr lang="en-US" sz="2800" b="0" i="0" dirty="0">
                <a:solidFill>
                  <a:srgbClr val="222222"/>
                </a:solidFill>
                <a:effectLst/>
                <a:latin typeface="Helvetica Neue"/>
              </a:rPr>
              <a:t> </a:t>
            </a:r>
            <a:r>
              <a:rPr lang="en-US" sz="2800" b="0" i="0" dirty="0" err="1">
                <a:solidFill>
                  <a:srgbClr val="222222"/>
                </a:solidFill>
                <a:effectLst/>
                <a:latin typeface="Helvetica Neue"/>
              </a:rPr>
              <a:t>bây</a:t>
            </a:r>
            <a:r>
              <a:rPr lang="en-US" sz="2800" b="0" i="0" dirty="0">
                <a:solidFill>
                  <a:srgbClr val="222222"/>
                </a:solidFill>
                <a:effectLst/>
                <a:latin typeface="Helvetica Neue"/>
              </a:rPr>
              <a:t> </a:t>
            </a:r>
            <a:r>
              <a:rPr lang="en-US" sz="2800" b="0" i="0" dirty="0" err="1">
                <a:solidFill>
                  <a:srgbClr val="222222"/>
                </a:solidFill>
                <a:effectLst/>
                <a:latin typeface="Helvetica Neue"/>
              </a:rPr>
              <a:t>giờ</a:t>
            </a:r>
            <a:r>
              <a:rPr lang="en-US" sz="2800" b="0" i="0" dirty="0">
                <a:solidFill>
                  <a:srgbClr val="222222"/>
                </a:solidFill>
                <a:effectLst/>
                <a:latin typeface="Helvetica Neue"/>
              </a:rPr>
              <a:t> </a:t>
            </a:r>
            <a:r>
              <a:rPr lang="en-US" sz="2800" b="0" i="0" dirty="0" err="1">
                <a:solidFill>
                  <a:srgbClr val="222222"/>
                </a:solidFill>
                <a:effectLst/>
                <a:latin typeface="Helvetica Neue"/>
              </a:rPr>
              <a:t>có</a:t>
            </a:r>
            <a:r>
              <a:rPr lang="en-US" sz="2800" b="0" i="0" dirty="0">
                <a:solidFill>
                  <a:srgbClr val="222222"/>
                </a:solidFill>
                <a:effectLst/>
                <a:latin typeface="Helvetica Neue"/>
              </a:rPr>
              <a:t> </a:t>
            </a:r>
            <a:r>
              <a:rPr lang="en-US" sz="2800" b="0" i="0" dirty="0" err="1">
                <a:solidFill>
                  <a:srgbClr val="222222"/>
                </a:solidFill>
                <a:effectLst/>
                <a:latin typeface="Helvetica Neue"/>
              </a:rPr>
              <a:t>hàng</a:t>
            </a:r>
            <a:r>
              <a:rPr lang="en-US" sz="2800" b="0" i="0" dirty="0">
                <a:solidFill>
                  <a:srgbClr val="222222"/>
                </a:solidFill>
                <a:effectLst/>
                <a:latin typeface="Helvetica Neue"/>
              </a:rPr>
              <a:t> </a:t>
            </a:r>
            <a:r>
              <a:rPr lang="en-US" sz="2800" b="0" i="0" dirty="0" err="1">
                <a:solidFill>
                  <a:srgbClr val="222222"/>
                </a:solidFill>
                <a:effectLst/>
                <a:latin typeface="Helvetica Neue"/>
              </a:rPr>
              <a:t>chục</a:t>
            </a:r>
            <a:r>
              <a:rPr lang="en-US" sz="2800" b="0" i="0" dirty="0">
                <a:solidFill>
                  <a:srgbClr val="222222"/>
                </a:solidFill>
                <a:effectLst/>
                <a:latin typeface="Helvetica Neue"/>
              </a:rPr>
              <a:t> </a:t>
            </a:r>
            <a:r>
              <a:rPr lang="en-US" sz="2800" b="0" i="0" dirty="0" err="1">
                <a:solidFill>
                  <a:srgbClr val="222222"/>
                </a:solidFill>
                <a:effectLst/>
                <a:latin typeface="Helvetica Neue"/>
              </a:rPr>
              <a:t>dự</a:t>
            </a:r>
            <a:r>
              <a:rPr lang="en-US" sz="2800" b="0" i="0" dirty="0">
                <a:solidFill>
                  <a:srgbClr val="222222"/>
                </a:solidFill>
                <a:effectLst/>
                <a:latin typeface="Helvetica Neue"/>
              </a:rPr>
              <a:t> </a:t>
            </a:r>
            <a:r>
              <a:rPr lang="en-US" sz="2800" b="0" i="0" dirty="0" err="1">
                <a:solidFill>
                  <a:srgbClr val="222222"/>
                </a:solidFill>
                <a:effectLst/>
                <a:latin typeface="Helvetica Neue"/>
              </a:rPr>
              <a:t>án</a:t>
            </a:r>
            <a:r>
              <a:rPr lang="en-US" sz="2800" b="0" i="0" dirty="0">
                <a:solidFill>
                  <a:srgbClr val="222222"/>
                </a:solidFill>
                <a:effectLst/>
                <a:latin typeface="Helvetica Neue"/>
              </a:rPr>
              <a:t> resort 4-5 </a:t>
            </a:r>
            <a:r>
              <a:rPr lang="en-US" sz="2800" b="0" i="0" dirty="0" err="1">
                <a:solidFill>
                  <a:srgbClr val="222222"/>
                </a:solidFill>
                <a:effectLst/>
                <a:latin typeface="Helvetica Neue"/>
              </a:rPr>
              <a:t>sao</a:t>
            </a:r>
            <a:r>
              <a:rPr lang="en-US" sz="2800" b="0" i="0" dirty="0">
                <a:solidFill>
                  <a:srgbClr val="222222"/>
                </a:solidFill>
                <a:effectLst/>
                <a:latin typeface="Helvetica Neue"/>
              </a:rPr>
              <a:t> </a:t>
            </a:r>
            <a:r>
              <a:rPr lang="en-US" sz="2800" b="0" i="0" dirty="0" err="1">
                <a:solidFill>
                  <a:srgbClr val="222222"/>
                </a:solidFill>
                <a:effectLst/>
                <a:latin typeface="Helvetica Neue"/>
              </a:rPr>
              <a:t>đang</a:t>
            </a:r>
            <a:r>
              <a:rPr lang="en-US" sz="2800" b="0" i="0" dirty="0">
                <a:solidFill>
                  <a:srgbClr val="222222"/>
                </a:solidFill>
                <a:effectLst/>
                <a:latin typeface="Helvetica Neue"/>
              </a:rPr>
              <a:t> </a:t>
            </a:r>
            <a:r>
              <a:rPr lang="en-US" sz="2800" b="0" i="0" dirty="0" err="1">
                <a:solidFill>
                  <a:srgbClr val="222222"/>
                </a:solidFill>
                <a:effectLst/>
                <a:latin typeface="Helvetica Neue"/>
              </a:rPr>
              <a:t>hoạt</a:t>
            </a:r>
            <a:r>
              <a:rPr lang="en-US" sz="2800" b="0" i="0" dirty="0">
                <a:solidFill>
                  <a:srgbClr val="222222"/>
                </a:solidFill>
                <a:effectLst/>
                <a:latin typeface="Helvetica Neue"/>
              </a:rPr>
              <a:t> </a:t>
            </a:r>
            <a:r>
              <a:rPr lang="en-US" sz="2800" b="0" i="0" dirty="0" err="1">
                <a:solidFill>
                  <a:srgbClr val="222222"/>
                </a:solidFill>
                <a:effectLst/>
                <a:latin typeface="Helvetica Neue"/>
              </a:rPr>
              <a:t>động</a:t>
            </a:r>
            <a:endParaRPr lang="en-US" sz="2800" dirty="0"/>
          </a:p>
        </p:txBody>
      </p:sp>
    </p:spTree>
    <p:extLst>
      <p:ext uri="{BB962C8B-B14F-4D97-AF65-F5344CB8AC3E}">
        <p14:creationId xmlns:p14="http://schemas.microsoft.com/office/powerpoint/2010/main" val="197601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2E19-07D1-DFCD-3701-86C74C7F61CD}"/>
              </a:ext>
            </a:extLst>
          </p:cNvPr>
          <p:cNvSpPr>
            <a:spLocks noGrp="1"/>
          </p:cNvSpPr>
          <p:nvPr>
            <p:ph type="title"/>
          </p:nvPr>
        </p:nvSpPr>
        <p:spPr>
          <a:xfrm>
            <a:off x="1232852" y="159172"/>
            <a:ext cx="10265728" cy="1507067"/>
          </a:xfrm>
        </p:spPr>
        <p:txBody>
          <a:bodyPr/>
          <a:lstStyle/>
          <a:p>
            <a:pPr algn="ctr"/>
            <a:r>
              <a:rPr lang="vi-VN" b="0" i="0" dirty="0">
                <a:solidFill>
                  <a:srgbClr val="222222"/>
                </a:solidFill>
                <a:effectLst/>
                <a:latin typeface="Helvetica Neue"/>
              </a:rPr>
              <a:t>Resort chắn biển có ở khắp nơi</a:t>
            </a:r>
            <a:br>
              <a:rPr lang="en-US" dirty="0">
                <a:solidFill>
                  <a:srgbClr val="222222"/>
                </a:solidFill>
                <a:latin typeface="Helvetica Neue"/>
              </a:rPr>
            </a:br>
            <a:endParaRPr lang="en-US" dirty="0"/>
          </a:p>
        </p:txBody>
      </p:sp>
      <p:sp>
        <p:nvSpPr>
          <p:cNvPr id="3" name="Content Placeholder 2">
            <a:extLst>
              <a:ext uri="{FF2B5EF4-FFF2-40B4-BE49-F238E27FC236}">
                <a16:creationId xmlns:a16="http://schemas.microsoft.com/office/drawing/2014/main" id="{64712D5C-E42B-64E3-9C83-EC441BFEC129}"/>
              </a:ext>
            </a:extLst>
          </p:cNvPr>
          <p:cNvSpPr>
            <a:spLocks noGrp="1"/>
          </p:cNvSpPr>
          <p:nvPr>
            <p:ph idx="1"/>
          </p:nvPr>
        </p:nvSpPr>
        <p:spPr>
          <a:xfrm>
            <a:off x="355600" y="1028700"/>
            <a:ext cx="11546840" cy="5364479"/>
          </a:xfrm>
        </p:spPr>
        <p:txBody>
          <a:bodyPr>
            <a:noAutofit/>
          </a:bodyPr>
          <a:lstStyle/>
          <a:p>
            <a:r>
              <a:rPr lang="en-US" sz="2800" dirty="0" err="1">
                <a:solidFill>
                  <a:srgbClr val="222222"/>
                </a:solidFill>
                <a:latin typeface="Helvetica Neue"/>
              </a:rPr>
              <a:t>T</a:t>
            </a:r>
            <a:r>
              <a:rPr lang="en-US" sz="2800" b="0" i="0" dirty="0" err="1">
                <a:solidFill>
                  <a:srgbClr val="222222"/>
                </a:solidFill>
                <a:effectLst/>
                <a:latin typeface="Helvetica Neue"/>
              </a:rPr>
              <a:t>ình</a:t>
            </a:r>
            <a:r>
              <a:rPr lang="en-US" sz="2800" b="0" i="0" dirty="0">
                <a:solidFill>
                  <a:srgbClr val="222222"/>
                </a:solidFill>
                <a:effectLst/>
                <a:latin typeface="Helvetica Neue"/>
              </a:rPr>
              <a:t> </a:t>
            </a:r>
            <a:r>
              <a:rPr lang="en-US" sz="2800" b="0" i="0" dirty="0" err="1">
                <a:solidFill>
                  <a:srgbClr val="222222"/>
                </a:solidFill>
                <a:effectLst/>
                <a:latin typeface="Helvetica Neue"/>
              </a:rPr>
              <a:t>trạng</a:t>
            </a:r>
            <a:r>
              <a:rPr lang="en-US" sz="2800" b="0" i="0" dirty="0">
                <a:solidFill>
                  <a:srgbClr val="222222"/>
                </a:solidFill>
                <a:effectLst/>
                <a:latin typeface="Helvetica Neue"/>
              </a:rPr>
              <a:t> resort </a:t>
            </a:r>
            <a:r>
              <a:rPr lang="en-US" sz="2800" b="0" i="0" dirty="0" err="1">
                <a:solidFill>
                  <a:srgbClr val="222222"/>
                </a:solidFill>
                <a:effectLst/>
                <a:latin typeface="Helvetica Neue"/>
              </a:rPr>
              <a:t>chắn</a:t>
            </a:r>
            <a:r>
              <a:rPr lang="en-US" sz="2800" b="0" i="0" dirty="0">
                <a:solidFill>
                  <a:srgbClr val="222222"/>
                </a:solidFill>
                <a:effectLst/>
                <a:latin typeface="Helvetica Neue"/>
              </a:rPr>
              <a:t> </a:t>
            </a:r>
            <a:r>
              <a:rPr lang="en-US" sz="2800" b="0" i="0" dirty="0" err="1">
                <a:solidFill>
                  <a:srgbClr val="222222"/>
                </a:solidFill>
                <a:effectLst/>
                <a:latin typeface="Helvetica Neue"/>
              </a:rPr>
              <a:t>biển</a:t>
            </a:r>
            <a:r>
              <a:rPr lang="en-US" sz="2800" b="0" i="0" dirty="0">
                <a:solidFill>
                  <a:srgbClr val="222222"/>
                </a:solidFill>
                <a:effectLst/>
                <a:latin typeface="Helvetica Neue"/>
              </a:rPr>
              <a:t> , </a:t>
            </a:r>
            <a:r>
              <a:rPr lang="en-US" sz="2800" b="0" i="0" dirty="0" err="1">
                <a:solidFill>
                  <a:srgbClr val="222222"/>
                </a:solidFill>
                <a:effectLst/>
                <a:latin typeface="Helvetica Neue"/>
              </a:rPr>
              <a:t>đã</a:t>
            </a:r>
            <a:r>
              <a:rPr lang="en-US" sz="2800" b="0" i="0" dirty="0">
                <a:solidFill>
                  <a:srgbClr val="222222"/>
                </a:solidFill>
                <a:effectLst/>
                <a:latin typeface="Helvetica Neue"/>
              </a:rPr>
              <a:t> </a:t>
            </a:r>
            <a:r>
              <a:rPr lang="en-US" sz="2800" b="0" i="0" dirty="0" err="1">
                <a:solidFill>
                  <a:srgbClr val="222222"/>
                </a:solidFill>
                <a:effectLst/>
                <a:latin typeface="Helvetica Neue"/>
              </a:rPr>
              <a:t>diễn</a:t>
            </a:r>
            <a:r>
              <a:rPr lang="en-US" sz="2800" b="0" i="0" dirty="0">
                <a:solidFill>
                  <a:srgbClr val="222222"/>
                </a:solidFill>
                <a:effectLst/>
                <a:latin typeface="Helvetica Neue"/>
              </a:rPr>
              <a:t> </a:t>
            </a:r>
            <a:r>
              <a:rPr lang="en-US" sz="2800" b="0" i="0" dirty="0" err="1">
                <a:solidFill>
                  <a:srgbClr val="222222"/>
                </a:solidFill>
                <a:effectLst/>
                <a:latin typeface="Helvetica Neue"/>
              </a:rPr>
              <a:t>ra</a:t>
            </a:r>
            <a:r>
              <a:rPr lang="en-US" sz="2800" b="0" i="0" dirty="0">
                <a:solidFill>
                  <a:srgbClr val="222222"/>
                </a:solidFill>
                <a:effectLst/>
                <a:latin typeface="Helvetica Neue"/>
              </a:rPr>
              <a:t> </a:t>
            </a:r>
            <a:r>
              <a:rPr lang="en-US" sz="2800" b="0" i="0" dirty="0" err="1">
                <a:solidFill>
                  <a:srgbClr val="222222"/>
                </a:solidFill>
                <a:effectLst/>
                <a:latin typeface="Helvetica Neue"/>
              </a:rPr>
              <a:t>nhiều</a:t>
            </a:r>
            <a:r>
              <a:rPr lang="en-US" sz="2800" b="0" i="0" dirty="0">
                <a:solidFill>
                  <a:srgbClr val="222222"/>
                </a:solidFill>
                <a:effectLst/>
                <a:latin typeface="Helvetica Neue"/>
              </a:rPr>
              <a:t> </a:t>
            </a:r>
            <a:r>
              <a:rPr lang="en-US" sz="2800" b="0" i="0" dirty="0" err="1">
                <a:solidFill>
                  <a:srgbClr val="222222"/>
                </a:solidFill>
                <a:effectLst/>
                <a:latin typeface="Helvetica Neue"/>
              </a:rPr>
              <a:t>năm</a:t>
            </a:r>
            <a:r>
              <a:rPr lang="en-US" sz="2800" b="0" i="0" dirty="0">
                <a:solidFill>
                  <a:srgbClr val="222222"/>
                </a:solidFill>
                <a:effectLst/>
                <a:latin typeface="Helvetica Neue"/>
              </a:rPr>
              <a:t> </a:t>
            </a:r>
            <a:r>
              <a:rPr lang="vi-VN" sz="2800" b="0" i="0" dirty="0">
                <a:solidFill>
                  <a:srgbClr val="222222"/>
                </a:solidFill>
                <a:effectLst/>
                <a:latin typeface="Helvetica Neue"/>
              </a:rPr>
              <a:t>chủ yếu khu vực miền Trung kéo dài từ Thanh Hóa đến Bình Thuận khi du lịch và bất động sản nghỉ dưỡng ven biển bùng nổ.</a:t>
            </a:r>
            <a:endParaRPr lang="en-US" sz="2800" b="0" i="0" dirty="0">
              <a:solidFill>
                <a:srgbClr val="222222"/>
              </a:solidFill>
              <a:effectLst/>
              <a:latin typeface="Helvetica Neue"/>
            </a:endParaRPr>
          </a:p>
          <a:p>
            <a:r>
              <a:rPr lang="en-US" sz="2800" dirty="0">
                <a:solidFill>
                  <a:srgbClr val="222222"/>
                </a:solidFill>
                <a:latin typeface="Helvetica Neue"/>
              </a:rPr>
              <a:t>K</a:t>
            </a:r>
            <a:r>
              <a:rPr lang="sv-SE" sz="2800" b="0" i="0" dirty="0">
                <a:solidFill>
                  <a:srgbClr val="222222"/>
                </a:solidFill>
                <a:effectLst/>
                <a:latin typeface="Helvetica Neue"/>
              </a:rPr>
              <a:t>hu du lịch Ana Mandara</a:t>
            </a:r>
            <a:r>
              <a:rPr lang="en-US" sz="2800" b="0" i="0" dirty="0">
                <a:solidFill>
                  <a:srgbClr val="222222"/>
                </a:solidFill>
                <a:effectLst/>
                <a:latin typeface="Helvetica Neue"/>
              </a:rPr>
              <a:t> </a:t>
            </a:r>
            <a:r>
              <a:rPr lang="en-US" sz="2800" b="0" i="0" dirty="0" err="1">
                <a:solidFill>
                  <a:srgbClr val="222222"/>
                </a:solidFill>
                <a:effectLst/>
                <a:latin typeface="Helvetica Neue"/>
              </a:rPr>
              <a:t>đã</a:t>
            </a:r>
            <a:r>
              <a:rPr lang="en-US" sz="2800" b="0" i="0" dirty="0">
                <a:solidFill>
                  <a:srgbClr val="222222"/>
                </a:solidFill>
                <a:effectLst/>
                <a:latin typeface="Helvetica Neue"/>
              </a:rPr>
              <a:t> “</a:t>
            </a:r>
            <a:r>
              <a:rPr lang="en-US" sz="2800" b="0" i="0" dirty="0" err="1">
                <a:solidFill>
                  <a:srgbClr val="222222"/>
                </a:solidFill>
                <a:effectLst/>
                <a:latin typeface="Helvetica Neue"/>
              </a:rPr>
              <a:t>bít</a:t>
            </a:r>
            <a:r>
              <a:rPr lang="en-US" sz="2800" b="0" i="0" dirty="0">
                <a:solidFill>
                  <a:srgbClr val="222222"/>
                </a:solidFill>
                <a:effectLst/>
                <a:latin typeface="Helvetica Neue"/>
              </a:rPr>
              <a:t>” </a:t>
            </a:r>
            <a:r>
              <a:rPr lang="en-US" sz="2800" b="0" i="0" dirty="0" err="1">
                <a:solidFill>
                  <a:srgbClr val="222222"/>
                </a:solidFill>
                <a:effectLst/>
                <a:latin typeface="Helvetica Neue"/>
              </a:rPr>
              <a:t>toàn</a:t>
            </a:r>
            <a:r>
              <a:rPr lang="en-US" sz="2800" b="0" i="0" dirty="0">
                <a:solidFill>
                  <a:srgbClr val="222222"/>
                </a:solidFill>
                <a:effectLst/>
                <a:latin typeface="Helvetica Neue"/>
              </a:rPr>
              <a:t> </a:t>
            </a:r>
            <a:r>
              <a:rPr lang="en-US" sz="2800" b="0" i="0" dirty="0" err="1">
                <a:solidFill>
                  <a:srgbClr val="222222"/>
                </a:solidFill>
                <a:effectLst/>
                <a:latin typeface="Helvetica Neue"/>
              </a:rPr>
              <a:t>bộ</a:t>
            </a:r>
            <a:r>
              <a:rPr lang="en-US" sz="2800" b="0" i="0" dirty="0">
                <a:solidFill>
                  <a:srgbClr val="222222"/>
                </a:solidFill>
                <a:effectLst/>
                <a:latin typeface="Helvetica Neue"/>
              </a:rPr>
              <a:t> </a:t>
            </a:r>
            <a:r>
              <a:rPr lang="en-US" sz="2800" b="0" i="0" dirty="0" err="1">
                <a:solidFill>
                  <a:srgbClr val="222222"/>
                </a:solidFill>
                <a:effectLst/>
                <a:latin typeface="Helvetica Neue"/>
              </a:rPr>
              <a:t>chiều</a:t>
            </a:r>
            <a:r>
              <a:rPr lang="en-US" sz="2800" b="0" i="0" dirty="0">
                <a:solidFill>
                  <a:srgbClr val="222222"/>
                </a:solidFill>
                <a:effectLst/>
                <a:latin typeface="Helvetica Neue"/>
              </a:rPr>
              <a:t> </a:t>
            </a:r>
            <a:r>
              <a:rPr lang="en-US" sz="2800" b="0" i="0" dirty="0" err="1">
                <a:solidFill>
                  <a:srgbClr val="222222"/>
                </a:solidFill>
                <a:effectLst/>
                <a:latin typeface="Helvetica Neue"/>
              </a:rPr>
              <a:t>dài</a:t>
            </a:r>
            <a:r>
              <a:rPr lang="en-US" sz="2800" b="0" i="0" dirty="0">
                <a:solidFill>
                  <a:srgbClr val="222222"/>
                </a:solidFill>
                <a:effectLst/>
                <a:latin typeface="Helvetica Neue"/>
              </a:rPr>
              <a:t> </a:t>
            </a:r>
            <a:r>
              <a:rPr lang="en-US" sz="2800" b="0" i="0" dirty="0" err="1">
                <a:solidFill>
                  <a:srgbClr val="222222"/>
                </a:solidFill>
                <a:effectLst/>
                <a:latin typeface="Helvetica Neue"/>
              </a:rPr>
              <a:t>khoảng</a:t>
            </a:r>
            <a:r>
              <a:rPr lang="en-US" sz="2800" b="0" i="0" dirty="0">
                <a:solidFill>
                  <a:srgbClr val="222222"/>
                </a:solidFill>
                <a:effectLst/>
                <a:latin typeface="Helvetica Neue"/>
              </a:rPr>
              <a:t> 400m </a:t>
            </a:r>
            <a:r>
              <a:rPr lang="en-US" sz="2800" b="0" i="0" dirty="0" err="1">
                <a:solidFill>
                  <a:srgbClr val="222222"/>
                </a:solidFill>
                <a:effectLst/>
                <a:latin typeface="Helvetica Neue"/>
              </a:rPr>
              <a:t>của</a:t>
            </a:r>
            <a:r>
              <a:rPr lang="en-US" sz="2800" b="0" i="0" dirty="0">
                <a:solidFill>
                  <a:srgbClr val="222222"/>
                </a:solidFill>
                <a:effectLst/>
                <a:latin typeface="Helvetica Neue"/>
              </a:rPr>
              <a:t> </a:t>
            </a:r>
            <a:r>
              <a:rPr lang="en-US" sz="2800" b="0" i="0" dirty="0" err="1">
                <a:solidFill>
                  <a:srgbClr val="222222"/>
                </a:solidFill>
                <a:effectLst/>
                <a:latin typeface="Helvetica Neue"/>
              </a:rPr>
              <a:t>bờ</a:t>
            </a:r>
            <a:r>
              <a:rPr lang="en-US" sz="2800" b="0" i="0" dirty="0">
                <a:solidFill>
                  <a:srgbClr val="222222"/>
                </a:solidFill>
                <a:effectLst/>
                <a:latin typeface="Helvetica Neue"/>
              </a:rPr>
              <a:t> </a:t>
            </a:r>
            <a:r>
              <a:rPr lang="en-US" sz="2800" b="0" i="0" dirty="0" err="1">
                <a:solidFill>
                  <a:srgbClr val="222222"/>
                </a:solidFill>
                <a:effectLst/>
                <a:latin typeface="Helvetica Neue"/>
              </a:rPr>
              <a:t>biển</a:t>
            </a:r>
            <a:r>
              <a:rPr lang="en-US" sz="2800" b="0" i="0" dirty="0">
                <a:solidFill>
                  <a:srgbClr val="222222"/>
                </a:solidFill>
                <a:effectLst/>
                <a:latin typeface="Helvetica Neue"/>
              </a:rPr>
              <a:t> </a:t>
            </a:r>
            <a:r>
              <a:rPr lang="en-US" sz="2800" b="0" i="0" dirty="0" err="1">
                <a:solidFill>
                  <a:srgbClr val="222222"/>
                </a:solidFill>
                <a:effectLst/>
                <a:latin typeface="Helvetica Neue"/>
              </a:rPr>
              <a:t>Nha</a:t>
            </a:r>
            <a:r>
              <a:rPr lang="en-US" sz="2800" b="0" i="0" dirty="0">
                <a:solidFill>
                  <a:srgbClr val="222222"/>
                </a:solidFill>
                <a:effectLst/>
                <a:latin typeface="Helvetica Neue"/>
              </a:rPr>
              <a:t> Trang</a:t>
            </a:r>
          </a:p>
          <a:p>
            <a:r>
              <a:rPr lang="vi-VN" sz="2800" b="0" i="0" dirty="0">
                <a:solidFill>
                  <a:srgbClr val="222222"/>
                </a:solidFill>
                <a:effectLst/>
                <a:latin typeface="Helvetica Neue"/>
              </a:rPr>
              <a:t>Dự án khu du lịch nghỉ dưỡng Lancaster Nam Ô Resort &amp; Spa tại thành phố Đà Nẵng</a:t>
            </a:r>
            <a:r>
              <a:rPr lang="en-US" sz="2800" dirty="0">
                <a:solidFill>
                  <a:srgbClr val="222222"/>
                </a:solidFill>
                <a:latin typeface="Helvetica Neue"/>
              </a:rPr>
              <a:t> </a:t>
            </a:r>
            <a:r>
              <a:rPr lang="vi-VN" sz="2800" b="0" i="0" dirty="0">
                <a:solidFill>
                  <a:srgbClr val="222222"/>
                </a:solidFill>
                <a:effectLst/>
                <a:latin typeface="Helvetica Neue"/>
              </a:rPr>
              <a:t>thiết lập rào chắn, cản trở việc ngư dân xuống biển</a:t>
            </a:r>
            <a:r>
              <a:rPr lang="en-US" sz="2800" dirty="0">
                <a:solidFill>
                  <a:srgbClr val="222222"/>
                </a:solidFill>
                <a:latin typeface="Helvetica Neue"/>
              </a:rPr>
              <a:t> </a:t>
            </a:r>
            <a:r>
              <a:rPr lang="en-US" sz="2800" dirty="0" err="1">
                <a:solidFill>
                  <a:srgbClr val="222222"/>
                </a:solidFill>
                <a:latin typeface="Helvetica Neue"/>
              </a:rPr>
              <a:t>vào</a:t>
            </a:r>
            <a:r>
              <a:rPr lang="en-US" sz="2800" dirty="0">
                <a:solidFill>
                  <a:srgbClr val="222222"/>
                </a:solidFill>
                <a:latin typeface="Helvetica Neue"/>
              </a:rPr>
              <a:t> </a:t>
            </a:r>
            <a:r>
              <a:rPr lang="en-US" sz="2800" dirty="0" err="1">
                <a:solidFill>
                  <a:srgbClr val="222222"/>
                </a:solidFill>
                <a:latin typeface="Helvetica Neue"/>
              </a:rPr>
              <a:t>năm</a:t>
            </a:r>
            <a:r>
              <a:rPr lang="en-US" sz="2800" dirty="0">
                <a:solidFill>
                  <a:srgbClr val="222222"/>
                </a:solidFill>
                <a:latin typeface="Helvetica Neue"/>
              </a:rPr>
              <a:t> 2018</a:t>
            </a:r>
          </a:p>
          <a:p>
            <a:r>
              <a:rPr lang="vi-VN" sz="2800" b="0" i="0" dirty="0">
                <a:solidFill>
                  <a:srgbClr val="222222"/>
                </a:solidFill>
                <a:effectLst/>
                <a:latin typeface="Helvetica Neue"/>
              </a:rPr>
              <a:t>Tại một số bãi biển như Sầm Sơn (Thanh Hóa), Thuận An (Thừa Thiên-Huế), Cửa Đại (Hội An), hay Quy Nhơn (Bình Định), người dân cũng bức xúc các dự án lớn chiếm dụng mặt tiền biển. </a:t>
            </a:r>
            <a:endParaRPr lang="en-US" sz="2800" dirty="0"/>
          </a:p>
        </p:txBody>
      </p:sp>
    </p:spTree>
    <p:extLst>
      <p:ext uri="{BB962C8B-B14F-4D97-AF65-F5344CB8AC3E}">
        <p14:creationId xmlns:p14="http://schemas.microsoft.com/office/powerpoint/2010/main" val="21409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FFCF-1A91-91BC-DCF4-CAF889F4E351}"/>
              </a:ext>
            </a:extLst>
          </p:cNvPr>
          <p:cNvSpPr>
            <a:spLocks noGrp="1"/>
          </p:cNvSpPr>
          <p:nvPr>
            <p:ph type="title"/>
          </p:nvPr>
        </p:nvSpPr>
        <p:spPr>
          <a:xfrm>
            <a:off x="533400" y="159174"/>
            <a:ext cx="11224260" cy="1507067"/>
          </a:xfrm>
        </p:spPr>
        <p:txBody>
          <a:bodyPr/>
          <a:lstStyle/>
          <a:p>
            <a:pPr algn="ctr"/>
            <a:r>
              <a:rPr lang="vi-VN" b="0" i="0" dirty="0">
                <a:solidFill>
                  <a:srgbClr val="222222"/>
                </a:solidFill>
                <a:effectLst/>
                <a:latin typeface="Helvetica Neue"/>
              </a:rPr>
              <a:t>Những thách thức không thể làm ngơ</a:t>
            </a:r>
            <a:endParaRPr lang="en-US" dirty="0"/>
          </a:p>
        </p:txBody>
      </p:sp>
      <p:sp>
        <p:nvSpPr>
          <p:cNvPr id="3" name="Content Placeholder 2">
            <a:extLst>
              <a:ext uri="{FF2B5EF4-FFF2-40B4-BE49-F238E27FC236}">
                <a16:creationId xmlns:a16="http://schemas.microsoft.com/office/drawing/2014/main" id="{563637B6-C83A-7D9B-7DBF-27490A4843C1}"/>
              </a:ext>
            </a:extLst>
          </p:cNvPr>
          <p:cNvSpPr>
            <a:spLocks noGrp="1"/>
          </p:cNvSpPr>
          <p:nvPr>
            <p:ph idx="1"/>
          </p:nvPr>
        </p:nvSpPr>
        <p:spPr>
          <a:xfrm>
            <a:off x="318452" y="1386840"/>
            <a:ext cx="11637328" cy="4815839"/>
          </a:xfrm>
        </p:spPr>
        <p:txBody>
          <a:bodyPr/>
          <a:lstStyle/>
          <a:p>
            <a:r>
              <a:rPr lang="vi-VN" b="0" i="0" dirty="0">
                <a:solidFill>
                  <a:srgbClr val="222222"/>
                </a:solidFill>
                <a:effectLst/>
                <a:latin typeface="Helvetica Neue"/>
              </a:rPr>
              <a:t>Trước tiên là thách thức về quy hoạch biển. Quy hoạch nhiều bãi biển đẹp ở Việt Nam đã bị phá vỡ, phát triển manh mún và khó điều chỉnh.</a:t>
            </a:r>
            <a:endParaRPr lang="en-US" b="0" i="0" dirty="0">
              <a:solidFill>
                <a:srgbClr val="222222"/>
              </a:solidFill>
              <a:effectLst/>
              <a:latin typeface="Helvetica Neue"/>
            </a:endParaRPr>
          </a:p>
          <a:p>
            <a:r>
              <a:rPr lang="en-US" dirty="0">
                <a:solidFill>
                  <a:srgbClr val="222222"/>
                </a:solidFill>
                <a:latin typeface="Helvetica Neue"/>
              </a:rPr>
              <a:t>S</a:t>
            </a:r>
            <a:r>
              <a:rPr lang="vi-VN" b="0" i="0" dirty="0">
                <a:solidFill>
                  <a:srgbClr val="222222"/>
                </a:solidFill>
                <a:effectLst/>
                <a:latin typeface="Helvetica Neue"/>
              </a:rPr>
              <a:t>ự phát triển này còn gia tăng các áp lực lên môi trường ven biển, tăng nguy cơ xói mòn đường bờ biển và làm suy thoái hệ sinh thái biển đảo</a:t>
            </a:r>
            <a:r>
              <a:rPr lang="en-US" b="0" i="0" dirty="0">
                <a:solidFill>
                  <a:srgbClr val="222222"/>
                </a:solidFill>
                <a:effectLst/>
                <a:latin typeface="Helvetica Neue"/>
              </a:rPr>
              <a:t>.</a:t>
            </a:r>
          </a:p>
          <a:p>
            <a:r>
              <a:rPr lang="en-US" dirty="0">
                <a:solidFill>
                  <a:srgbClr val="222222"/>
                </a:solidFill>
                <a:latin typeface="Helvetica Neue"/>
              </a:rPr>
              <a:t>P</a:t>
            </a:r>
            <a:r>
              <a:rPr lang="vi-VN" b="0" i="0" dirty="0">
                <a:solidFill>
                  <a:srgbClr val="222222"/>
                </a:solidFill>
                <a:effectLst/>
                <a:latin typeface="Helvetica Neue"/>
              </a:rPr>
              <a:t>hải bảo đảm quyền tiếp cận của người dân với biển. Nhưng sự hiện diện của các resort phần nào đó đã tước đi đặc quyền này của người dân.</a:t>
            </a:r>
            <a:endParaRPr lang="en-US" b="0" i="0" dirty="0">
              <a:solidFill>
                <a:srgbClr val="222222"/>
              </a:solidFill>
              <a:effectLst/>
              <a:latin typeface="Helvetica Neue"/>
            </a:endParaRPr>
          </a:p>
          <a:p>
            <a:r>
              <a:rPr lang="vi-VN" b="0" i="0" dirty="0">
                <a:solidFill>
                  <a:srgbClr val="222222"/>
                </a:solidFill>
                <a:effectLst/>
                <a:latin typeface="Helvetica Neue"/>
              </a:rPr>
              <a:t> </a:t>
            </a:r>
            <a:r>
              <a:rPr lang="en-US" b="0" i="0" dirty="0">
                <a:solidFill>
                  <a:srgbClr val="222222"/>
                </a:solidFill>
                <a:effectLst/>
                <a:latin typeface="Helvetica Neue"/>
              </a:rPr>
              <a:t>T</a:t>
            </a:r>
            <a:r>
              <a:rPr lang="vi-VN" b="0" i="0" dirty="0">
                <a:solidFill>
                  <a:srgbClr val="222222"/>
                </a:solidFill>
                <a:effectLst/>
                <a:latin typeface="Helvetica Neue"/>
              </a:rPr>
              <a:t>ài nguyên biển và hải đảo phải được quản lý thống nhất</a:t>
            </a:r>
            <a:r>
              <a:rPr lang="en-US" b="0" i="0" dirty="0">
                <a:solidFill>
                  <a:srgbClr val="222222"/>
                </a:solidFill>
                <a:effectLst/>
                <a:latin typeface="Helvetica Neue"/>
              </a:rPr>
              <a:t> </a:t>
            </a:r>
            <a:r>
              <a:rPr lang="en-US" b="0" i="0" dirty="0" err="1">
                <a:solidFill>
                  <a:srgbClr val="222222"/>
                </a:solidFill>
                <a:effectLst/>
                <a:latin typeface="Helvetica Neue"/>
              </a:rPr>
              <a:t>theo</a:t>
            </a:r>
            <a:r>
              <a:rPr lang="en-US" b="0" i="0" dirty="0">
                <a:solidFill>
                  <a:srgbClr val="222222"/>
                </a:solidFill>
                <a:effectLst/>
                <a:latin typeface="Helvetica Neue"/>
              </a:rPr>
              <a:t> </a:t>
            </a:r>
            <a:r>
              <a:rPr lang="en-US" b="0" i="0" dirty="0" err="1">
                <a:solidFill>
                  <a:srgbClr val="222222"/>
                </a:solidFill>
                <a:effectLst/>
                <a:latin typeface="Helvetica Neue"/>
              </a:rPr>
              <a:t>chiến</a:t>
            </a:r>
            <a:r>
              <a:rPr lang="en-US" b="0" i="0" dirty="0">
                <a:solidFill>
                  <a:srgbClr val="222222"/>
                </a:solidFill>
                <a:effectLst/>
                <a:latin typeface="Helvetica Neue"/>
              </a:rPr>
              <a:t> </a:t>
            </a:r>
            <a:r>
              <a:rPr lang="en-US" b="0" i="0" dirty="0" err="1">
                <a:solidFill>
                  <a:srgbClr val="222222"/>
                </a:solidFill>
                <a:effectLst/>
                <a:latin typeface="Helvetica Neue"/>
              </a:rPr>
              <a:t>lược</a:t>
            </a:r>
            <a:r>
              <a:rPr lang="en-US" b="0" i="0" dirty="0">
                <a:solidFill>
                  <a:srgbClr val="222222"/>
                </a:solidFill>
                <a:effectLst/>
                <a:latin typeface="Helvetica Neue"/>
              </a:rPr>
              <a:t> </a:t>
            </a:r>
            <a:r>
              <a:rPr lang="en-US" b="0" i="0" dirty="0" err="1">
                <a:solidFill>
                  <a:srgbClr val="222222"/>
                </a:solidFill>
                <a:effectLst/>
                <a:latin typeface="Helvetica Neue"/>
              </a:rPr>
              <a:t>khai</a:t>
            </a:r>
            <a:r>
              <a:rPr lang="en-US" b="0" i="0" dirty="0">
                <a:solidFill>
                  <a:srgbClr val="222222"/>
                </a:solidFill>
                <a:effectLst/>
                <a:latin typeface="Helvetica Neue"/>
              </a:rPr>
              <a:t> </a:t>
            </a:r>
            <a:r>
              <a:rPr lang="en-US" b="0" i="0" dirty="0" err="1">
                <a:solidFill>
                  <a:srgbClr val="222222"/>
                </a:solidFill>
                <a:effectLst/>
                <a:latin typeface="Helvetica Neue"/>
              </a:rPr>
              <a:t>thác</a:t>
            </a:r>
            <a:r>
              <a:rPr lang="vi-VN" b="0" i="0" dirty="0">
                <a:solidFill>
                  <a:srgbClr val="222222"/>
                </a:solidFill>
                <a:effectLst/>
                <a:latin typeface="Helvetica Neue"/>
              </a:rPr>
              <a:t>, sử dụng bền vững tài nguyên và bảo vệ môi trường biển</a:t>
            </a:r>
            <a:r>
              <a:rPr lang="en-US" b="0" i="0" dirty="0">
                <a:solidFill>
                  <a:srgbClr val="222222"/>
                </a:solidFill>
                <a:effectLst/>
                <a:latin typeface="Helvetica Neue"/>
              </a:rPr>
              <a:t>,</a:t>
            </a:r>
            <a:r>
              <a:rPr lang="vi-VN" b="0" i="0" dirty="0">
                <a:solidFill>
                  <a:srgbClr val="222222"/>
                </a:solidFill>
                <a:effectLst/>
                <a:latin typeface="Helvetica Neue"/>
              </a:rPr>
              <a:t>bảo đảm quốc phòng, an ninh.</a:t>
            </a:r>
            <a:endParaRPr lang="en-US" dirty="0"/>
          </a:p>
        </p:txBody>
      </p:sp>
    </p:spTree>
    <p:extLst>
      <p:ext uri="{BB962C8B-B14F-4D97-AF65-F5344CB8AC3E}">
        <p14:creationId xmlns:p14="http://schemas.microsoft.com/office/powerpoint/2010/main" val="317447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BAA3-36F8-1A19-B93D-55BF14B59276}"/>
              </a:ext>
            </a:extLst>
          </p:cNvPr>
          <p:cNvSpPr>
            <a:spLocks noGrp="1"/>
          </p:cNvSpPr>
          <p:nvPr>
            <p:ph type="title"/>
          </p:nvPr>
        </p:nvSpPr>
        <p:spPr>
          <a:xfrm>
            <a:off x="396240" y="692573"/>
            <a:ext cx="11635740" cy="1303868"/>
          </a:xfrm>
        </p:spPr>
        <p:txBody>
          <a:bodyPr/>
          <a:lstStyle/>
          <a:p>
            <a:pPr algn="ctr"/>
            <a:r>
              <a:rPr lang="en-US" dirty="0" err="1">
                <a:solidFill>
                  <a:srgbClr val="222222"/>
                </a:solidFill>
                <a:latin typeface="Helvetica Neue"/>
              </a:rPr>
              <a:t>P</a:t>
            </a:r>
            <a:r>
              <a:rPr lang="en-US" b="0" i="0" dirty="0" err="1">
                <a:solidFill>
                  <a:srgbClr val="222222"/>
                </a:solidFill>
                <a:effectLst/>
                <a:latin typeface="Helvetica Neue"/>
              </a:rPr>
              <a:t>hát</a:t>
            </a:r>
            <a:r>
              <a:rPr lang="en-US" b="0" i="0" dirty="0">
                <a:solidFill>
                  <a:srgbClr val="222222"/>
                </a:solidFill>
                <a:effectLst/>
                <a:latin typeface="Helvetica Neue"/>
              </a:rPr>
              <a:t> </a:t>
            </a:r>
            <a:r>
              <a:rPr lang="en-US" b="0" i="0" dirty="0" err="1">
                <a:solidFill>
                  <a:srgbClr val="222222"/>
                </a:solidFill>
                <a:effectLst/>
                <a:latin typeface="Helvetica Neue"/>
              </a:rPr>
              <a:t>triển</a:t>
            </a:r>
            <a:r>
              <a:rPr lang="en-US" b="0" i="0" dirty="0">
                <a:solidFill>
                  <a:srgbClr val="222222"/>
                </a:solidFill>
                <a:effectLst/>
                <a:latin typeface="Helvetica Neue"/>
              </a:rPr>
              <a:t> du </a:t>
            </a:r>
            <a:r>
              <a:rPr lang="en-US" b="0" i="0" dirty="0" err="1">
                <a:solidFill>
                  <a:srgbClr val="222222"/>
                </a:solidFill>
                <a:effectLst/>
                <a:latin typeface="Helvetica Neue"/>
              </a:rPr>
              <a:t>lịch</a:t>
            </a:r>
            <a:r>
              <a:rPr lang="en-US" b="0" i="0" dirty="0">
                <a:solidFill>
                  <a:srgbClr val="222222"/>
                </a:solidFill>
                <a:effectLst/>
                <a:latin typeface="Helvetica Neue"/>
              </a:rPr>
              <a:t> </a:t>
            </a:r>
            <a:r>
              <a:rPr lang="en-US" b="0" i="0" dirty="0" err="1">
                <a:solidFill>
                  <a:srgbClr val="222222"/>
                </a:solidFill>
                <a:effectLst/>
                <a:latin typeface="Helvetica Neue"/>
              </a:rPr>
              <a:t>biển</a:t>
            </a:r>
            <a:r>
              <a:rPr lang="en-US" b="0" i="0" dirty="0">
                <a:solidFill>
                  <a:srgbClr val="222222"/>
                </a:solidFill>
                <a:effectLst/>
                <a:latin typeface="Helvetica Neue"/>
              </a:rPr>
              <a:t> </a:t>
            </a:r>
            <a:r>
              <a:rPr lang="en-US" b="0" i="0" dirty="0" err="1">
                <a:solidFill>
                  <a:srgbClr val="222222"/>
                </a:solidFill>
                <a:effectLst/>
                <a:latin typeface="Helvetica Neue"/>
              </a:rPr>
              <a:t>bền</a:t>
            </a:r>
            <a:r>
              <a:rPr lang="en-US" b="0" i="0" dirty="0">
                <a:solidFill>
                  <a:srgbClr val="222222"/>
                </a:solidFill>
                <a:effectLst/>
                <a:latin typeface="Helvetica Neue"/>
              </a:rPr>
              <a:t> </a:t>
            </a:r>
            <a:r>
              <a:rPr lang="en-US" b="0" i="0" dirty="0" err="1">
                <a:solidFill>
                  <a:srgbClr val="222222"/>
                </a:solidFill>
                <a:effectLst/>
                <a:latin typeface="Helvetica Neue"/>
              </a:rPr>
              <a:t>vững</a:t>
            </a:r>
            <a:br>
              <a:rPr lang="en-US" b="0" i="0" dirty="0">
                <a:solidFill>
                  <a:srgbClr val="222222"/>
                </a:solidFill>
                <a:effectLst/>
                <a:latin typeface="Helvetica Neue"/>
              </a:rPr>
            </a:br>
            <a:endParaRPr lang="en-US" dirty="0"/>
          </a:p>
        </p:txBody>
      </p:sp>
      <p:sp>
        <p:nvSpPr>
          <p:cNvPr id="3" name="Content Placeholder 2">
            <a:extLst>
              <a:ext uri="{FF2B5EF4-FFF2-40B4-BE49-F238E27FC236}">
                <a16:creationId xmlns:a16="http://schemas.microsoft.com/office/drawing/2014/main" id="{C2425B81-E3FA-7227-9231-BF63AE0FDD51}"/>
              </a:ext>
            </a:extLst>
          </p:cNvPr>
          <p:cNvSpPr>
            <a:spLocks noGrp="1"/>
          </p:cNvSpPr>
          <p:nvPr>
            <p:ph idx="1"/>
          </p:nvPr>
        </p:nvSpPr>
        <p:spPr>
          <a:xfrm>
            <a:off x="722312" y="1493520"/>
            <a:ext cx="11309668" cy="4968240"/>
          </a:xfrm>
        </p:spPr>
        <p:txBody>
          <a:bodyPr>
            <a:noAutofit/>
          </a:bodyPr>
          <a:lstStyle/>
          <a:p>
            <a:r>
              <a:rPr lang="en-US" sz="2800" dirty="0" err="1">
                <a:solidFill>
                  <a:srgbClr val="222222"/>
                </a:solidFill>
                <a:latin typeface="Helvetica Neue"/>
              </a:rPr>
              <a:t>V</a:t>
            </a:r>
            <a:r>
              <a:rPr lang="en-US" sz="2800" b="0" i="0" dirty="0" err="1">
                <a:solidFill>
                  <a:srgbClr val="222222"/>
                </a:solidFill>
                <a:effectLst/>
                <a:latin typeface="Helvetica Neue"/>
              </a:rPr>
              <a:t>iệc</a:t>
            </a:r>
            <a:r>
              <a:rPr lang="en-US" sz="2800" b="0" i="0" dirty="0">
                <a:solidFill>
                  <a:srgbClr val="222222"/>
                </a:solidFill>
                <a:effectLst/>
                <a:latin typeface="Helvetica Neue"/>
              </a:rPr>
              <a:t> </a:t>
            </a:r>
            <a:r>
              <a:rPr lang="en-US" sz="2800" b="0" i="0" dirty="0" err="1">
                <a:solidFill>
                  <a:srgbClr val="222222"/>
                </a:solidFill>
                <a:effectLst/>
                <a:latin typeface="Helvetica Neue"/>
              </a:rPr>
              <a:t>lập</a:t>
            </a:r>
            <a:r>
              <a:rPr lang="en-US" sz="2800" b="0" i="0" dirty="0">
                <a:solidFill>
                  <a:srgbClr val="222222"/>
                </a:solidFill>
                <a:effectLst/>
                <a:latin typeface="Helvetica Neue"/>
              </a:rPr>
              <a:t> </a:t>
            </a:r>
            <a:r>
              <a:rPr lang="en-US" sz="2800" b="0" i="0" dirty="0" err="1">
                <a:solidFill>
                  <a:srgbClr val="222222"/>
                </a:solidFill>
                <a:effectLst/>
                <a:latin typeface="Helvetica Neue"/>
              </a:rPr>
              <a:t>quy</a:t>
            </a:r>
            <a:r>
              <a:rPr lang="en-US" sz="2800" b="0" i="0" dirty="0">
                <a:solidFill>
                  <a:srgbClr val="222222"/>
                </a:solidFill>
                <a:effectLst/>
                <a:latin typeface="Helvetica Neue"/>
              </a:rPr>
              <a:t> </a:t>
            </a:r>
            <a:r>
              <a:rPr lang="en-US" sz="2800" b="0" i="0" dirty="0" err="1">
                <a:solidFill>
                  <a:srgbClr val="222222"/>
                </a:solidFill>
                <a:effectLst/>
                <a:latin typeface="Helvetica Neue"/>
              </a:rPr>
              <a:t>hoạch</a:t>
            </a:r>
            <a:r>
              <a:rPr lang="en-US" sz="2800" b="0" i="0" dirty="0">
                <a:solidFill>
                  <a:srgbClr val="222222"/>
                </a:solidFill>
                <a:effectLst/>
                <a:latin typeface="Helvetica Neue"/>
              </a:rPr>
              <a:t> </a:t>
            </a:r>
            <a:r>
              <a:rPr lang="en-US" sz="2800" b="0" i="0" dirty="0" err="1">
                <a:solidFill>
                  <a:srgbClr val="222222"/>
                </a:solidFill>
                <a:effectLst/>
                <a:latin typeface="Helvetica Neue"/>
              </a:rPr>
              <a:t>xây</a:t>
            </a:r>
            <a:r>
              <a:rPr lang="en-US" sz="2800" b="0" i="0" dirty="0">
                <a:solidFill>
                  <a:srgbClr val="222222"/>
                </a:solidFill>
                <a:effectLst/>
                <a:latin typeface="Helvetica Neue"/>
              </a:rPr>
              <a:t> </a:t>
            </a:r>
            <a:r>
              <a:rPr lang="en-US" sz="2800" b="0" i="0" dirty="0" err="1">
                <a:solidFill>
                  <a:srgbClr val="222222"/>
                </a:solidFill>
                <a:effectLst/>
                <a:latin typeface="Helvetica Neue"/>
              </a:rPr>
              <a:t>dựng</a:t>
            </a:r>
            <a:r>
              <a:rPr lang="en-US" sz="2800" b="0" i="0" dirty="0">
                <a:solidFill>
                  <a:srgbClr val="222222"/>
                </a:solidFill>
                <a:effectLst/>
                <a:latin typeface="Helvetica Neue"/>
              </a:rPr>
              <a:t> </a:t>
            </a:r>
            <a:r>
              <a:rPr lang="en-US" sz="2800" b="0" i="0" dirty="0" err="1">
                <a:solidFill>
                  <a:srgbClr val="222222"/>
                </a:solidFill>
                <a:effectLst/>
                <a:latin typeface="Helvetica Neue"/>
              </a:rPr>
              <a:t>các</a:t>
            </a:r>
            <a:r>
              <a:rPr lang="en-US" sz="2800" b="0" i="0" dirty="0">
                <a:solidFill>
                  <a:srgbClr val="222222"/>
                </a:solidFill>
                <a:effectLst/>
                <a:latin typeface="Helvetica Neue"/>
              </a:rPr>
              <a:t> </a:t>
            </a:r>
            <a:r>
              <a:rPr lang="en-US" sz="2800" b="0" i="0" dirty="0" err="1">
                <a:solidFill>
                  <a:srgbClr val="222222"/>
                </a:solidFill>
                <a:effectLst/>
                <a:latin typeface="Helvetica Neue"/>
              </a:rPr>
              <a:t>khu</a:t>
            </a:r>
            <a:r>
              <a:rPr lang="en-US" sz="2800" b="0" i="0" dirty="0">
                <a:solidFill>
                  <a:srgbClr val="222222"/>
                </a:solidFill>
                <a:effectLst/>
                <a:latin typeface="Helvetica Neue"/>
              </a:rPr>
              <a:t> du </a:t>
            </a:r>
            <a:r>
              <a:rPr lang="en-US" sz="2800" b="0" i="0" dirty="0" err="1">
                <a:solidFill>
                  <a:srgbClr val="222222"/>
                </a:solidFill>
                <a:effectLst/>
                <a:latin typeface="Helvetica Neue"/>
              </a:rPr>
              <a:t>lịch</a:t>
            </a:r>
            <a:r>
              <a:rPr lang="en-US" sz="2800" b="0" i="0" dirty="0">
                <a:solidFill>
                  <a:srgbClr val="222222"/>
                </a:solidFill>
                <a:effectLst/>
                <a:latin typeface="Helvetica Neue"/>
              </a:rPr>
              <a:t>, </a:t>
            </a:r>
            <a:r>
              <a:rPr lang="en-US" sz="2800" b="0" i="0" dirty="0" err="1">
                <a:solidFill>
                  <a:srgbClr val="222222"/>
                </a:solidFill>
                <a:effectLst/>
                <a:latin typeface="Helvetica Neue"/>
              </a:rPr>
              <a:t>luôn</a:t>
            </a:r>
            <a:r>
              <a:rPr lang="en-US" sz="2800" b="0" i="0" dirty="0">
                <a:solidFill>
                  <a:srgbClr val="222222"/>
                </a:solidFill>
                <a:effectLst/>
                <a:latin typeface="Helvetica Neue"/>
              </a:rPr>
              <a:t> </a:t>
            </a:r>
            <a:r>
              <a:rPr lang="en-US" sz="2800" b="0" i="0" dirty="0" err="1">
                <a:solidFill>
                  <a:srgbClr val="222222"/>
                </a:solidFill>
                <a:effectLst/>
                <a:latin typeface="Helvetica Neue"/>
              </a:rPr>
              <a:t>yêu</a:t>
            </a:r>
            <a:r>
              <a:rPr lang="en-US" sz="2800" b="0" i="0" dirty="0">
                <a:solidFill>
                  <a:srgbClr val="222222"/>
                </a:solidFill>
                <a:effectLst/>
                <a:latin typeface="Helvetica Neue"/>
              </a:rPr>
              <a:t> </a:t>
            </a:r>
            <a:r>
              <a:rPr lang="en-US" sz="2800" b="0" i="0" dirty="0" err="1">
                <a:solidFill>
                  <a:srgbClr val="222222"/>
                </a:solidFill>
                <a:effectLst/>
                <a:latin typeface="Helvetica Neue"/>
              </a:rPr>
              <a:t>cầu</a:t>
            </a:r>
            <a:r>
              <a:rPr lang="en-US" sz="2800" b="0" i="0" dirty="0">
                <a:solidFill>
                  <a:srgbClr val="222222"/>
                </a:solidFill>
                <a:effectLst/>
                <a:latin typeface="Helvetica Neue"/>
              </a:rPr>
              <a:t> </a:t>
            </a:r>
            <a:r>
              <a:rPr lang="en-US" sz="2800" b="0" i="0" dirty="0" err="1">
                <a:solidFill>
                  <a:srgbClr val="222222"/>
                </a:solidFill>
                <a:effectLst/>
                <a:latin typeface="Helvetica Neue"/>
              </a:rPr>
              <a:t>việc</a:t>
            </a:r>
            <a:r>
              <a:rPr lang="en-US" sz="2800" b="0" i="0" dirty="0">
                <a:solidFill>
                  <a:srgbClr val="222222"/>
                </a:solidFill>
                <a:effectLst/>
                <a:latin typeface="Helvetica Neue"/>
              </a:rPr>
              <a:t> </a:t>
            </a:r>
            <a:r>
              <a:rPr lang="en-US" sz="2800" b="0" i="0" dirty="0" err="1">
                <a:solidFill>
                  <a:srgbClr val="222222"/>
                </a:solidFill>
                <a:effectLst/>
                <a:latin typeface="Helvetica Neue"/>
              </a:rPr>
              <a:t>lập</a:t>
            </a:r>
            <a:r>
              <a:rPr lang="en-US" sz="2800" b="0" i="0" dirty="0">
                <a:solidFill>
                  <a:srgbClr val="222222"/>
                </a:solidFill>
                <a:effectLst/>
                <a:latin typeface="Helvetica Neue"/>
              </a:rPr>
              <a:t> </a:t>
            </a:r>
            <a:r>
              <a:rPr lang="en-US" sz="2800" b="0" i="0" dirty="0" err="1">
                <a:solidFill>
                  <a:srgbClr val="222222"/>
                </a:solidFill>
                <a:effectLst/>
                <a:latin typeface="Helvetica Neue"/>
              </a:rPr>
              <a:t>quy</a:t>
            </a:r>
            <a:r>
              <a:rPr lang="en-US" sz="2800" b="0" i="0" dirty="0">
                <a:solidFill>
                  <a:srgbClr val="222222"/>
                </a:solidFill>
                <a:effectLst/>
                <a:latin typeface="Helvetica Neue"/>
              </a:rPr>
              <a:t> </a:t>
            </a:r>
            <a:r>
              <a:rPr lang="en-US" sz="2800" b="0" i="0" dirty="0" err="1">
                <a:solidFill>
                  <a:srgbClr val="222222"/>
                </a:solidFill>
                <a:effectLst/>
                <a:latin typeface="Helvetica Neue"/>
              </a:rPr>
              <a:t>hoạch</a:t>
            </a:r>
            <a:r>
              <a:rPr lang="en-US" sz="2800" b="0" i="0" dirty="0">
                <a:solidFill>
                  <a:srgbClr val="222222"/>
                </a:solidFill>
                <a:effectLst/>
                <a:latin typeface="Helvetica Neue"/>
              </a:rPr>
              <a:t> </a:t>
            </a:r>
            <a:r>
              <a:rPr lang="en-US" sz="2800" b="0" i="0" dirty="0" err="1">
                <a:solidFill>
                  <a:srgbClr val="222222"/>
                </a:solidFill>
                <a:effectLst/>
                <a:latin typeface="Helvetica Neue"/>
              </a:rPr>
              <a:t>xây</a:t>
            </a:r>
            <a:r>
              <a:rPr lang="en-US" sz="2800" b="0" i="0" dirty="0">
                <a:solidFill>
                  <a:srgbClr val="222222"/>
                </a:solidFill>
                <a:effectLst/>
                <a:latin typeface="Helvetica Neue"/>
              </a:rPr>
              <a:t> </a:t>
            </a:r>
            <a:r>
              <a:rPr lang="en-US" sz="2800" b="0" i="0" dirty="0" err="1">
                <a:solidFill>
                  <a:srgbClr val="222222"/>
                </a:solidFill>
                <a:effectLst/>
                <a:latin typeface="Helvetica Neue"/>
              </a:rPr>
              <a:t>dựng</a:t>
            </a:r>
            <a:r>
              <a:rPr lang="en-US" sz="2800" b="0" i="0" dirty="0">
                <a:solidFill>
                  <a:srgbClr val="222222"/>
                </a:solidFill>
                <a:effectLst/>
                <a:latin typeface="Helvetica Neue"/>
              </a:rPr>
              <a:t> </a:t>
            </a:r>
            <a:r>
              <a:rPr lang="en-US" sz="2800" b="0" i="0" dirty="0" err="1">
                <a:solidFill>
                  <a:srgbClr val="222222"/>
                </a:solidFill>
                <a:effectLst/>
                <a:latin typeface="Helvetica Neue"/>
              </a:rPr>
              <a:t>phải</a:t>
            </a:r>
            <a:r>
              <a:rPr lang="en-US" sz="2800" b="0" i="0" dirty="0">
                <a:solidFill>
                  <a:srgbClr val="222222"/>
                </a:solidFill>
                <a:effectLst/>
                <a:latin typeface="Helvetica Neue"/>
              </a:rPr>
              <a:t> </a:t>
            </a:r>
            <a:r>
              <a:rPr lang="en-US" sz="2800" b="0" i="0" dirty="0" err="1">
                <a:solidFill>
                  <a:srgbClr val="222222"/>
                </a:solidFill>
                <a:effectLst/>
                <a:latin typeface="Helvetica Neue"/>
              </a:rPr>
              <a:t>đảm</a:t>
            </a:r>
            <a:r>
              <a:rPr lang="en-US" sz="2800" b="0" i="0" dirty="0">
                <a:solidFill>
                  <a:srgbClr val="222222"/>
                </a:solidFill>
                <a:effectLst/>
                <a:latin typeface="Helvetica Neue"/>
              </a:rPr>
              <a:t> </a:t>
            </a:r>
            <a:r>
              <a:rPr lang="en-US" sz="2800" b="0" i="0" dirty="0" err="1">
                <a:solidFill>
                  <a:srgbClr val="222222"/>
                </a:solidFill>
                <a:effectLst/>
                <a:latin typeface="Helvetica Neue"/>
              </a:rPr>
              <a:t>bảo</a:t>
            </a:r>
            <a:r>
              <a:rPr lang="en-US" sz="2800" b="0" i="0" dirty="0">
                <a:solidFill>
                  <a:srgbClr val="222222"/>
                </a:solidFill>
                <a:effectLst/>
                <a:latin typeface="Helvetica Neue"/>
              </a:rPr>
              <a:t> </a:t>
            </a:r>
            <a:r>
              <a:rPr lang="en-US" sz="2800" b="0" i="0" dirty="0" err="1">
                <a:solidFill>
                  <a:srgbClr val="222222"/>
                </a:solidFill>
                <a:effectLst/>
                <a:latin typeface="Helvetica Neue"/>
              </a:rPr>
              <a:t>tuân</a:t>
            </a:r>
            <a:r>
              <a:rPr lang="en-US" sz="2800" b="0" i="0" dirty="0">
                <a:solidFill>
                  <a:srgbClr val="222222"/>
                </a:solidFill>
                <a:effectLst/>
                <a:latin typeface="Helvetica Neue"/>
              </a:rPr>
              <a:t> </a:t>
            </a:r>
            <a:r>
              <a:rPr lang="en-US" sz="2800" b="0" i="0" dirty="0" err="1">
                <a:solidFill>
                  <a:srgbClr val="222222"/>
                </a:solidFill>
                <a:effectLst/>
                <a:latin typeface="Helvetica Neue"/>
              </a:rPr>
              <a:t>thủ</a:t>
            </a:r>
            <a:r>
              <a:rPr lang="en-US" sz="2800" b="0" i="0" dirty="0">
                <a:solidFill>
                  <a:srgbClr val="222222"/>
                </a:solidFill>
                <a:effectLst/>
                <a:latin typeface="Helvetica Neue"/>
              </a:rPr>
              <a:t> </a:t>
            </a:r>
            <a:r>
              <a:rPr lang="en-US" sz="2800" b="0" i="0" dirty="0" err="1">
                <a:solidFill>
                  <a:srgbClr val="222222"/>
                </a:solidFill>
                <a:effectLst/>
                <a:latin typeface="Helvetica Neue"/>
              </a:rPr>
              <a:t>các</a:t>
            </a:r>
            <a:r>
              <a:rPr lang="en-US" sz="2800" b="0" i="0" dirty="0">
                <a:solidFill>
                  <a:srgbClr val="222222"/>
                </a:solidFill>
                <a:effectLst/>
                <a:latin typeface="Helvetica Neue"/>
              </a:rPr>
              <a:t> </a:t>
            </a:r>
            <a:r>
              <a:rPr lang="en-US" sz="2800" b="0" i="0" dirty="0" err="1">
                <a:solidFill>
                  <a:srgbClr val="222222"/>
                </a:solidFill>
                <a:effectLst/>
                <a:latin typeface="Helvetica Neue"/>
              </a:rPr>
              <a:t>quy</a:t>
            </a:r>
            <a:r>
              <a:rPr lang="en-US" sz="2800" b="0" i="0" dirty="0">
                <a:solidFill>
                  <a:srgbClr val="222222"/>
                </a:solidFill>
                <a:effectLst/>
                <a:latin typeface="Helvetica Neue"/>
              </a:rPr>
              <a:t> </a:t>
            </a:r>
            <a:r>
              <a:rPr lang="en-US" sz="2800" b="0" i="0" dirty="0" err="1">
                <a:solidFill>
                  <a:srgbClr val="222222"/>
                </a:solidFill>
                <a:effectLst/>
                <a:latin typeface="Helvetica Neue"/>
              </a:rPr>
              <a:t>định</a:t>
            </a:r>
            <a:r>
              <a:rPr lang="en-US" sz="2800" b="0" i="0" dirty="0">
                <a:solidFill>
                  <a:srgbClr val="222222"/>
                </a:solidFill>
                <a:effectLst/>
                <a:latin typeface="Helvetica Neue"/>
              </a:rPr>
              <a:t> </a:t>
            </a:r>
            <a:r>
              <a:rPr lang="en-US" sz="2800" b="0" i="0" dirty="0" err="1">
                <a:solidFill>
                  <a:srgbClr val="222222"/>
                </a:solidFill>
                <a:effectLst/>
                <a:latin typeface="Helvetica Neue"/>
              </a:rPr>
              <a:t>về</a:t>
            </a:r>
            <a:r>
              <a:rPr lang="en-US" sz="2800" b="0" i="0" dirty="0">
                <a:solidFill>
                  <a:srgbClr val="222222"/>
                </a:solidFill>
                <a:effectLst/>
                <a:latin typeface="Helvetica Neue"/>
              </a:rPr>
              <a:t> </a:t>
            </a:r>
            <a:r>
              <a:rPr lang="en-US" sz="2800" b="0" i="0" dirty="0" err="1">
                <a:solidFill>
                  <a:srgbClr val="222222"/>
                </a:solidFill>
                <a:effectLst/>
                <a:latin typeface="Helvetica Neue"/>
              </a:rPr>
              <a:t>bảo</a:t>
            </a:r>
            <a:r>
              <a:rPr lang="en-US" sz="2800" b="0" i="0" dirty="0">
                <a:solidFill>
                  <a:srgbClr val="222222"/>
                </a:solidFill>
                <a:effectLst/>
                <a:latin typeface="Helvetica Neue"/>
              </a:rPr>
              <a:t> </a:t>
            </a:r>
            <a:r>
              <a:rPr lang="en-US" sz="2800" b="0" i="0" dirty="0" err="1">
                <a:solidFill>
                  <a:srgbClr val="222222"/>
                </a:solidFill>
                <a:effectLst/>
                <a:latin typeface="Helvetica Neue"/>
              </a:rPr>
              <a:t>vệ</a:t>
            </a:r>
            <a:r>
              <a:rPr lang="en-US" sz="2800" b="0" i="0" dirty="0">
                <a:solidFill>
                  <a:srgbClr val="222222"/>
                </a:solidFill>
                <a:effectLst/>
                <a:latin typeface="Helvetica Neue"/>
              </a:rPr>
              <a:t> </a:t>
            </a:r>
            <a:r>
              <a:rPr lang="en-US" sz="2800" b="0" i="0" dirty="0" err="1">
                <a:solidFill>
                  <a:srgbClr val="222222"/>
                </a:solidFill>
                <a:effectLst/>
                <a:latin typeface="Helvetica Neue"/>
              </a:rPr>
              <a:t>hành</a:t>
            </a:r>
            <a:r>
              <a:rPr lang="en-US" sz="2800" b="0" i="0" dirty="0">
                <a:solidFill>
                  <a:srgbClr val="222222"/>
                </a:solidFill>
                <a:effectLst/>
                <a:latin typeface="Helvetica Neue"/>
              </a:rPr>
              <a:t> lang </a:t>
            </a:r>
            <a:r>
              <a:rPr lang="en-US" sz="2800" b="0" i="0" dirty="0" err="1">
                <a:solidFill>
                  <a:srgbClr val="222222"/>
                </a:solidFill>
                <a:effectLst/>
                <a:latin typeface="Helvetica Neue"/>
              </a:rPr>
              <a:t>bờ</a:t>
            </a:r>
            <a:r>
              <a:rPr lang="en-US" sz="2800" b="0" i="0" dirty="0">
                <a:solidFill>
                  <a:srgbClr val="222222"/>
                </a:solidFill>
                <a:effectLst/>
                <a:latin typeface="Helvetica Neue"/>
              </a:rPr>
              <a:t> </a:t>
            </a:r>
            <a:r>
              <a:rPr lang="en-US" sz="2800" b="0" i="0" dirty="0" err="1">
                <a:solidFill>
                  <a:srgbClr val="222222"/>
                </a:solidFill>
                <a:effectLst/>
                <a:latin typeface="Helvetica Neue"/>
              </a:rPr>
              <a:t>biển</a:t>
            </a:r>
            <a:r>
              <a:rPr lang="en-US" sz="2800" b="0" i="0" dirty="0">
                <a:solidFill>
                  <a:srgbClr val="222222"/>
                </a:solidFill>
                <a:effectLst/>
                <a:latin typeface="Helvetica Neue"/>
              </a:rPr>
              <a:t>.</a:t>
            </a:r>
          </a:p>
          <a:p>
            <a:r>
              <a:rPr lang="en-US" sz="2800" dirty="0">
                <a:solidFill>
                  <a:srgbClr val="222222"/>
                </a:solidFill>
                <a:latin typeface="Helvetica Neue"/>
              </a:rPr>
              <a:t>N</a:t>
            </a:r>
            <a:r>
              <a:rPr lang="vi-VN" sz="2800" b="0" i="0" dirty="0">
                <a:solidFill>
                  <a:srgbClr val="222222"/>
                </a:solidFill>
                <a:effectLst/>
                <a:latin typeface="Helvetica Neue"/>
              </a:rPr>
              <a:t>gừng (hoặc rút giấy phép) đối với các dự án xây dựng khách sạn, khu nghỉ dưỡng che chắn hết tầm nhìn bãi biển.</a:t>
            </a:r>
            <a:endParaRPr lang="en-US" sz="2800" b="0" i="0" dirty="0">
              <a:solidFill>
                <a:srgbClr val="222222"/>
              </a:solidFill>
              <a:effectLst/>
              <a:latin typeface="Helvetica Neue"/>
            </a:endParaRPr>
          </a:p>
          <a:p>
            <a:r>
              <a:rPr lang="en-US" sz="2800" dirty="0">
                <a:solidFill>
                  <a:srgbClr val="222222"/>
                </a:solidFill>
                <a:latin typeface="Helvetica Neue"/>
              </a:rPr>
              <a:t>M</a:t>
            </a:r>
            <a:r>
              <a:rPr lang="vi-VN" sz="2800" b="0" i="0" dirty="0">
                <a:solidFill>
                  <a:srgbClr val="222222"/>
                </a:solidFill>
                <a:effectLst/>
                <a:latin typeface="Helvetica Neue"/>
              </a:rPr>
              <a:t>ở lối xuống biển cho người dân </a:t>
            </a:r>
            <a:endParaRPr lang="en-US" sz="2800" dirty="0"/>
          </a:p>
        </p:txBody>
      </p:sp>
    </p:spTree>
    <p:extLst>
      <p:ext uri="{BB962C8B-B14F-4D97-AF65-F5344CB8AC3E}">
        <p14:creationId xmlns:p14="http://schemas.microsoft.com/office/powerpoint/2010/main" val="43266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575E27-D499-8CFC-7E1C-18445AA3BABE}"/>
              </a:ext>
            </a:extLst>
          </p:cNvPr>
          <p:cNvPicPr>
            <a:picLocks noGrp="1" noChangeAspect="1"/>
          </p:cNvPicPr>
          <p:nvPr>
            <p:ph idx="1"/>
          </p:nvPr>
        </p:nvPicPr>
        <p:blipFill>
          <a:blip r:embed="rId2"/>
          <a:stretch>
            <a:fillRect/>
          </a:stretch>
        </p:blipFill>
        <p:spPr>
          <a:xfrm>
            <a:off x="2278459" y="254000"/>
            <a:ext cx="8195310" cy="5463540"/>
          </a:xfrm>
          <a:prstGeom prst="rect">
            <a:avLst/>
          </a:prstGeom>
        </p:spPr>
      </p:pic>
      <p:sp>
        <p:nvSpPr>
          <p:cNvPr id="5" name="TextBox 4">
            <a:extLst>
              <a:ext uri="{FF2B5EF4-FFF2-40B4-BE49-F238E27FC236}">
                <a16:creationId xmlns:a16="http://schemas.microsoft.com/office/drawing/2014/main" id="{4EE1F5A0-E19F-BFAB-05D1-5E959F5AB219}"/>
              </a:ext>
            </a:extLst>
          </p:cNvPr>
          <p:cNvSpPr txBox="1"/>
          <p:nvPr/>
        </p:nvSpPr>
        <p:spPr>
          <a:xfrm>
            <a:off x="3683000" y="5930900"/>
            <a:ext cx="7680308" cy="369332"/>
          </a:xfrm>
          <a:prstGeom prst="rect">
            <a:avLst/>
          </a:prstGeom>
          <a:noFill/>
        </p:spPr>
        <p:txBody>
          <a:bodyPr wrap="none" rtlCol="0">
            <a:spAutoFit/>
          </a:bodyPr>
          <a:lstStyle/>
          <a:p>
            <a:r>
              <a:rPr lang="vi-VN" b="0" i="1" dirty="0">
                <a:solidFill>
                  <a:srgbClr val="222222"/>
                </a:solidFill>
                <a:effectLst/>
                <a:latin typeface="Helvetica Neue"/>
              </a:rPr>
              <a:t>Một lối đi xuống biển được mở giữa 2 resort tại Đà Nẵng. Ảnh: Nhân Tâm</a:t>
            </a:r>
            <a:endParaRPr lang="en-US" dirty="0"/>
          </a:p>
        </p:txBody>
      </p:sp>
    </p:spTree>
    <p:extLst>
      <p:ext uri="{BB962C8B-B14F-4D97-AF65-F5344CB8AC3E}">
        <p14:creationId xmlns:p14="http://schemas.microsoft.com/office/powerpoint/2010/main" val="158601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36AD73-DE20-E943-FBDC-B188F22E36A3}"/>
              </a:ext>
            </a:extLst>
          </p:cNvPr>
          <p:cNvPicPr>
            <a:picLocks noGrp="1" noChangeAspect="1"/>
          </p:cNvPicPr>
          <p:nvPr>
            <p:ph idx="1"/>
          </p:nvPr>
        </p:nvPicPr>
        <p:blipFill>
          <a:blip r:embed="rId2"/>
          <a:stretch>
            <a:fillRect/>
          </a:stretch>
        </p:blipFill>
        <p:spPr>
          <a:xfrm>
            <a:off x="2240359" y="685800"/>
            <a:ext cx="7692390" cy="5128260"/>
          </a:xfrm>
          <a:prstGeom prst="rect">
            <a:avLst/>
          </a:prstGeom>
        </p:spPr>
      </p:pic>
      <p:sp>
        <p:nvSpPr>
          <p:cNvPr id="6" name="TextBox 5">
            <a:extLst>
              <a:ext uri="{FF2B5EF4-FFF2-40B4-BE49-F238E27FC236}">
                <a16:creationId xmlns:a16="http://schemas.microsoft.com/office/drawing/2014/main" id="{23DA48F6-1646-3F3C-DC91-82988E412ACC}"/>
              </a:ext>
            </a:extLst>
          </p:cNvPr>
          <p:cNvSpPr txBox="1"/>
          <p:nvPr/>
        </p:nvSpPr>
        <p:spPr>
          <a:xfrm>
            <a:off x="2857500" y="5974080"/>
            <a:ext cx="6972300" cy="646331"/>
          </a:xfrm>
          <a:prstGeom prst="rect">
            <a:avLst/>
          </a:prstGeom>
          <a:noFill/>
        </p:spPr>
        <p:txBody>
          <a:bodyPr wrap="square" rtlCol="0">
            <a:spAutoFit/>
          </a:bodyPr>
          <a:lstStyle/>
          <a:p>
            <a:r>
              <a:rPr lang="en-US" i="1" dirty="0" err="1">
                <a:solidFill>
                  <a:srgbClr val="222222"/>
                </a:solidFill>
                <a:latin typeface="Helvetica Neue"/>
              </a:rPr>
              <a:t>T</a:t>
            </a:r>
            <a:r>
              <a:rPr lang="en-US" b="0" i="1" dirty="0" err="1">
                <a:solidFill>
                  <a:srgbClr val="222222"/>
                </a:solidFill>
                <a:effectLst/>
                <a:latin typeface="Helvetica Neue"/>
              </a:rPr>
              <a:t>ầm</a:t>
            </a:r>
            <a:r>
              <a:rPr lang="en-US" b="0" i="1" dirty="0">
                <a:solidFill>
                  <a:srgbClr val="222222"/>
                </a:solidFill>
                <a:effectLst/>
                <a:latin typeface="Helvetica Neue"/>
              </a:rPr>
              <a:t> </a:t>
            </a:r>
            <a:r>
              <a:rPr lang="en-US" b="0" i="1" dirty="0" err="1">
                <a:solidFill>
                  <a:srgbClr val="222222"/>
                </a:solidFill>
                <a:effectLst/>
                <a:latin typeface="Helvetica Neue"/>
              </a:rPr>
              <a:t>nhìn</a:t>
            </a:r>
            <a:r>
              <a:rPr lang="en-US" b="0" i="1" dirty="0">
                <a:solidFill>
                  <a:srgbClr val="222222"/>
                </a:solidFill>
                <a:effectLst/>
                <a:latin typeface="Helvetica Neue"/>
              </a:rPr>
              <a:t> </a:t>
            </a:r>
            <a:r>
              <a:rPr lang="en-US" b="0" i="1" dirty="0" err="1">
                <a:solidFill>
                  <a:srgbClr val="222222"/>
                </a:solidFill>
                <a:effectLst/>
                <a:latin typeface="Helvetica Neue"/>
              </a:rPr>
              <a:t>ra</a:t>
            </a:r>
            <a:r>
              <a:rPr lang="en-US" b="0" i="1" dirty="0">
                <a:solidFill>
                  <a:srgbClr val="222222"/>
                </a:solidFill>
                <a:effectLst/>
                <a:latin typeface="Helvetica Neue"/>
              </a:rPr>
              <a:t> </a:t>
            </a:r>
            <a:r>
              <a:rPr lang="en-US" b="0" i="1" dirty="0" err="1">
                <a:solidFill>
                  <a:srgbClr val="222222"/>
                </a:solidFill>
                <a:effectLst/>
                <a:latin typeface="Helvetica Neue"/>
              </a:rPr>
              <a:t>biển</a:t>
            </a:r>
            <a:r>
              <a:rPr lang="en-US" b="0" i="1" dirty="0">
                <a:solidFill>
                  <a:srgbClr val="222222"/>
                </a:solidFill>
                <a:effectLst/>
                <a:latin typeface="Helvetica Neue"/>
              </a:rPr>
              <a:t> </a:t>
            </a:r>
            <a:r>
              <a:rPr lang="en-US" b="0" i="1" dirty="0" err="1">
                <a:solidFill>
                  <a:srgbClr val="222222"/>
                </a:solidFill>
                <a:effectLst/>
                <a:latin typeface="Helvetica Neue"/>
              </a:rPr>
              <a:t>cũng</a:t>
            </a:r>
            <a:r>
              <a:rPr lang="en-US" b="0" i="1" dirty="0">
                <a:solidFill>
                  <a:srgbClr val="222222"/>
                </a:solidFill>
                <a:effectLst/>
                <a:latin typeface="Helvetica Neue"/>
              </a:rPr>
              <a:t> </a:t>
            </a:r>
            <a:r>
              <a:rPr lang="en-US" b="0" i="1" dirty="0" err="1">
                <a:solidFill>
                  <a:srgbClr val="222222"/>
                </a:solidFill>
                <a:effectLst/>
                <a:latin typeface="Helvetica Neue"/>
              </a:rPr>
              <a:t>bị</a:t>
            </a:r>
            <a:r>
              <a:rPr lang="en-US" b="0" i="1" dirty="0">
                <a:solidFill>
                  <a:srgbClr val="222222"/>
                </a:solidFill>
                <a:effectLst/>
                <a:latin typeface="Helvetica Neue"/>
              </a:rPr>
              <a:t> </a:t>
            </a:r>
            <a:r>
              <a:rPr lang="en-US" b="0" i="1" dirty="0" err="1">
                <a:solidFill>
                  <a:srgbClr val="222222"/>
                </a:solidFill>
                <a:effectLst/>
                <a:latin typeface="Helvetica Neue"/>
              </a:rPr>
              <a:t>các</a:t>
            </a:r>
            <a:r>
              <a:rPr lang="en-US" b="0" i="1" dirty="0">
                <a:solidFill>
                  <a:srgbClr val="222222"/>
                </a:solidFill>
                <a:effectLst/>
                <a:latin typeface="Helvetica Neue"/>
              </a:rPr>
              <a:t> </a:t>
            </a:r>
            <a:r>
              <a:rPr lang="en-US" b="0" i="1" dirty="0" err="1">
                <a:solidFill>
                  <a:srgbClr val="222222"/>
                </a:solidFill>
                <a:effectLst/>
                <a:latin typeface="Helvetica Neue"/>
              </a:rPr>
              <a:t>dự</a:t>
            </a:r>
            <a:r>
              <a:rPr lang="en-US" b="0" i="1" dirty="0">
                <a:solidFill>
                  <a:srgbClr val="222222"/>
                </a:solidFill>
                <a:effectLst/>
                <a:latin typeface="Helvetica Neue"/>
              </a:rPr>
              <a:t> </a:t>
            </a:r>
            <a:r>
              <a:rPr lang="en-US" b="0" i="1" dirty="0" err="1">
                <a:solidFill>
                  <a:srgbClr val="222222"/>
                </a:solidFill>
                <a:effectLst/>
                <a:latin typeface="Helvetica Neue"/>
              </a:rPr>
              <a:t>án</a:t>
            </a:r>
            <a:r>
              <a:rPr lang="en-US" b="0" i="1" dirty="0">
                <a:solidFill>
                  <a:srgbClr val="222222"/>
                </a:solidFill>
                <a:effectLst/>
                <a:latin typeface="Helvetica Neue"/>
              </a:rPr>
              <a:t> resort </a:t>
            </a:r>
            <a:r>
              <a:rPr lang="en-US" b="0" i="1" dirty="0" err="1">
                <a:solidFill>
                  <a:srgbClr val="222222"/>
                </a:solidFill>
                <a:effectLst/>
                <a:latin typeface="Helvetica Neue"/>
              </a:rPr>
              <a:t>và</a:t>
            </a:r>
            <a:r>
              <a:rPr lang="en-US" b="0" i="1" dirty="0">
                <a:solidFill>
                  <a:srgbClr val="222222"/>
                </a:solidFill>
                <a:effectLst/>
                <a:latin typeface="Helvetica Neue"/>
              </a:rPr>
              <a:t> </a:t>
            </a:r>
            <a:r>
              <a:rPr lang="en-US" b="0" i="1" dirty="0" err="1">
                <a:solidFill>
                  <a:srgbClr val="222222"/>
                </a:solidFill>
                <a:effectLst/>
                <a:latin typeface="Helvetica Neue"/>
              </a:rPr>
              <a:t>khu</a:t>
            </a:r>
            <a:r>
              <a:rPr lang="en-US" b="0" i="1" dirty="0">
                <a:solidFill>
                  <a:srgbClr val="222222"/>
                </a:solidFill>
                <a:effectLst/>
                <a:latin typeface="Helvetica Neue"/>
              </a:rPr>
              <a:t> </a:t>
            </a:r>
            <a:r>
              <a:rPr lang="en-US" b="0" i="1" dirty="0" err="1">
                <a:solidFill>
                  <a:srgbClr val="222222"/>
                </a:solidFill>
                <a:effectLst/>
                <a:latin typeface="Helvetica Neue"/>
              </a:rPr>
              <a:t>phức</a:t>
            </a:r>
            <a:r>
              <a:rPr lang="en-US" b="0" i="1" dirty="0">
                <a:solidFill>
                  <a:srgbClr val="222222"/>
                </a:solidFill>
                <a:effectLst/>
                <a:latin typeface="Helvetica Neue"/>
              </a:rPr>
              <a:t> </a:t>
            </a:r>
            <a:r>
              <a:rPr lang="en-US" b="0" i="1" dirty="0" err="1">
                <a:solidFill>
                  <a:srgbClr val="222222"/>
                </a:solidFill>
                <a:effectLst/>
                <a:latin typeface="Helvetica Neue"/>
              </a:rPr>
              <a:t>hợp</a:t>
            </a:r>
            <a:r>
              <a:rPr lang="en-US" b="0" i="1" dirty="0">
                <a:solidFill>
                  <a:srgbClr val="222222"/>
                </a:solidFill>
                <a:effectLst/>
                <a:latin typeface="Helvetica Neue"/>
              </a:rPr>
              <a:t> </a:t>
            </a:r>
            <a:r>
              <a:rPr lang="en-US" b="0" i="1" dirty="0" err="1">
                <a:solidFill>
                  <a:srgbClr val="222222"/>
                </a:solidFill>
                <a:effectLst/>
                <a:latin typeface="Helvetica Neue"/>
              </a:rPr>
              <a:t>che</a:t>
            </a:r>
            <a:r>
              <a:rPr lang="en-US" b="0" i="1" dirty="0">
                <a:solidFill>
                  <a:srgbClr val="222222"/>
                </a:solidFill>
                <a:effectLst/>
                <a:latin typeface="Helvetica Neue"/>
              </a:rPr>
              <a:t> </a:t>
            </a:r>
            <a:r>
              <a:rPr lang="en-US" b="0" i="1" dirty="0" err="1">
                <a:solidFill>
                  <a:srgbClr val="222222"/>
                </a:solidFill>
                <a:effectLst/>
                <a:latin typeface="Helvetica Neue"/>
              </a:rPr>
              <a:t>khuất</a:t>
            </a:r>
            <a:r>
              <a:rPr lang="en-US" b="0" i="1" dirty="0">
                <a:solidFill>
                  <a:srgbClr val="222222"/>
                </a:solidFill>
                <a:effectLst/>
                <a:latin typeface="Helvetica Neue"/>
              </a:rPr>
              <a:t>. </a:t>
            </a:r>
            <a:r>
              <a:rPr lang="en-US" b="0" i="1" dirty="0" err="1">
                <a:solidFill>
                  <a:srgbClr val="222222"/>
                </a:solidFill>
                <a:effectLst/>
                <a:latin typeface="Helvetica Neue"/>
              </a:rPr>
              <a:t>Nguồn</a:t>
            </a:r>
            <a:r>
              <a:rPr lang="en-US" b="0" i="1" dirty="0">
                <a:solidFill>
                  <a:srgbClr val="222222"/>
                </a:solidFill>
                <a:effectLst/>
                <a:latin typeface="Helvetica Neue"/>
              </a:rPr>
              <a:t>: </a:t>
            </a:r>
            <a:r>
              <a:rPr lang="en-US" b="0" i="1" dirty="0" err="1">
                <a:solidFill>
                  <a:srgbClr val="222222"/>
                </a:solidFill>
                <a:effectLst/>
                <a:latin typeface="Helvetica Neue"/>
              </a:rPr>
              <a:t>Trung</a:t>
            </a:r>
            <a:r>
              <a:rPr lang="en-US" b="0" i="1" dirty="0">
                <a:solidFill>
                  <a:srgbClr val="222222"/>
                </a:solidFill>
                <a:effectLst/>
                <a:latin typeface="Helvetica Neue"/>
              </a:rPr>
              <a:t> </a:t>
            </a:r>
            <a:r>
              <a:rPr lang="en-US" b="0" i="1" dirty="0" err="1">
                <a:solidFill>
                  <a:srgbClr val="222222"/>
                </a:solidFill>
                <a:effectLst/>
                <a:latin typeface="Helvetica Neue"/>
              </a:rPr>
              <a:t>tâm</a:t>
            </a:r>
            <a:r>
              <a:rPr lang="en-US" b="0" i="1" dirty="0">
                <a:solidFill>
                  <a:srgbClr val="222222"/>
                </a:solidFill>
                <a:effectLst/>
                <a:latin typeface="Helvetica Neue"/>
              </a:rPr>
              <a:t> </a:t>
            </a:r>
            <a:r>
              <a:rPr lang="en-US" b="0" i="1" dirty="0" err="1">
                <a:solidFill>
                  <a:srgbClr val="222222"/>
                </a:solidFill>
                <a:effectLst/>
                <a:latin typeface="Helvetica Neue"/>
              </a:rPr>
              <a:t>xúc</a:t>
            </a:r>
            <a:r>
              <a:rPr lang="en-US" b="0" i="1" dirty="0">
                <a:solidFill>
                  <a:srgbClr val="222222"/>
                </a:solidFill>
                <a:effectLst/>
                <a:latin typeface="Helvetica Neue"/>
              </a:rPr>
              <a:t> </a:t>
            </a:r>
            <a:r>
              <a:rPr lang="en-US" b="0" i="1" dirty="0" err="1">
                <a:solidFill>
                  <a:srgbClr val="222222"/>
                </a:solidFill>
                <a:effectLst/>
                <a:latin typeface="Helvetica Neue"/>
              </a:rPr>
              <a:t>tiến</a:t>
            </a:r>
            <a:r>
              <a:rPr lang="en-US" b="0" i="1" dirty="0">
                <a:solidFill>
                  <a:srgbClr val="222222"/>
                </a:solidFill>
                <a:effectLst/>
                <a:latin typeface="Helvetica Neue"/>
              </a:rPr>
              <a:t> du </a:t>
            </a:r>
            <a:r>
              <a:rPr lang="en-US" b="0" i="1" dirty="0" err="1">
                <a:solidFill>
                  <a:srgbClr val="222222"/>
                </a:solidFill>
                <a:effectLst/>
                <a:latin typeface="Helvetica Neue"/>
              </a:rPr>
              <a:t>lịch</a:t>
            </a:r>
            <a:r>
              <a:rPr lang="en-US" b="0" i="1" dirty="0">
                <a:solidFill>
                  <a:srgbClr val="222222"/>
                </a:solidFill>
                <a:effectLst/>
                <a:latin typeface="Helvetica Neue"/>
              </a:rPr>
              <a:t> </a:t>
            </a:r>
            <a:r>
              <a:rPr lang="en-US" b="0" i="1" dirty="0" err="1">
                <a:solidFill>
                  <a:srgbClr val="222222"/>
                </a:solidFill>
                <a:effectLst/>
                <a:latin typeface="Helvetica Neue"/>
              </a:rPr>
              <a:t>Đà</a:t>
            </a:r>
            <a:r>
              <a:rPr lang="en-US" b="0" i="1" dirty="0">
                <a:solidFill>
                  <a:srgbClr val="222222"/>
                </a:solidFill>
                <a:effectLst/>
                <a:latin typeface="Helvetica Neue"/>
              </a:rPr>
              <a:t> </a:t>
            </a:r>
            <a:r>
              <a:rPr lang="en-US" b="0" i="1" dirty="0" err="1">
                <a:solidFill>
                  <a:srgbClr val="222222"/>
                </a:solidFill>
                <a:effectLst/>
                <a:latin typeface="Helvetica Neue"/>
              </a:rPr>
              <a:t>Nẵng</a:t>
            </a:r>
            <a:endParaRPr lang="en-US" dirty="0"/>
          </a:p>
        </p:txBody>
      </p:sp>
    </p:spTree>
    <p:extLst>
      <p:ext uri="{BB962C8B-B14F-4D97-AF65-F5344CB8AC3E}">
        <p14:creationId xmlns:p14="http://schemas.microsoft.com/office/powerpoint/2010/main" val="421969387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54</TotalTime>
  <Words>553</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Helvetica Neue</vt:lpstr>
      <vt:lpstr>Wingdings 3</vt:lpstr>
      <vt:lpstr>Slice</vt:lpstr>
      <vt:lpstr>Không chỉ là quyền ra biển của người dân!</vt:lpstr>
      <vt:lpstr>Không còn lối đi xuống bãi tắm tự nhiên </vt:lpstr>
      <vt:lpstr>Resort chắn biển có ở khắp nơi </vt:lpstr>
      <vt:lpstr>Những thách thức không thể làm ngơ</vt:lpstr>
      <vt:lpstr>Phát triển du lịch biển bền vững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Không chỉ là quyền ra biển của người dân!</dc:title>
  <dc:creator>DELL5577</dc:creator>
  <cp:lastModifiedBy>DELL5577</cp:lastModifiedBy>
  <cp:revision>2</cp:revision>
  <dcterms:created xsi:type="dcterms:W3CDTF">2022-06-05T14:33:32Z</dcterms:created>
  <dcterms:modified xsi:type="dcterms:W3CDTF">2022-06-05T15:28:22Z</dcterms:modified>
</cp:coreProperties>
</file>