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70" r:id="rId3"/>
    <p:sldId id="257" r:id="rId4"/>
    <p:sldId id="281" r:id="rId5"/>
    <p:sldId id="271" r:id="rId6"/>
    <p:sldId id="261" r:id="rId7"/>
    <p:sldId id="278" r:id="rId8"/>
    <p:sldId id="279" r:id="rId9"/>
    <p:sldId id="272" r:id="rId10"/>
    <p:sldId id="280" r:id="rId11"/>
    <p:sldId id="276" r:id="rId12"/>
    <p:sldId id="277" r:id="rId13"/>
    <p:sldId id="273" r:id="rId14"/>
    <p:sldId id="274" r:id="rId15"/>
    <p:sldId id="275" r:id="rId16"/>
    <p:sldId id="269" r:id="rId17"/>
    <p:sldId id="267"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4" d="100"/>
          <a:sy n="74" d="100"/>
        </p:scale>
        <p:origin x="-37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D8B72D-C68B-4DC2-ADAC-FD3F48892364}" type="datetimeFigureOut">
              <a:rPr lang="en-US" smtClean="0"/>
              <a:t>4/16/2019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F04DD0-5C7D-4A4F-BC9A-C6256DAF3719}" type="slidenum">
              <a:rPr lang="en-US" smtClean="0"/>
              <a:t>‹#›</a:t>
            </a:fld>
            <a:endParaRPr lang="en-US"/>
          </a:p>
        </p:txBody>
      </p:sp>
    </p:spTree>
    <p:extLst>
      <p:ext uri="{BB962C8B-B14F-4D97-AF65-F5344CB8AC3E}">
        <p14:creationId xmlns:p14="http://schemas.microsoft.com/office/powerpoint/2010/main" val="406474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4/16/2019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4/16/2019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mdbootstrap.com/freebies/react/admin-dashboar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11.jp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39331" y="4447751"/>
            <a:ext cx="8637072" cy="977621"/>
          </a:xfrm>
        </p:spPr>
        <p:txBody>
          <a:bodyPr/>
          <a:lstStyle/>
          <a:p>
            <a:pPr algn="r"/>
            <a:r>
              <a:rPr lang="en-US" b="1" err="1" smtClean="0"/>
              <a:t>Người</a:t>
            </a:r>
            <a:r>
              <a:rPr lang="en-US" b="1" smtClean="0"/>
              <a:t> thực hiện</a:t>
            </a:r>
            <a:r>
              <a:rPr lang="en-US" smtClean="0"/>
              <a:t>: </a:t>
            </a:r>
            <a:r>
              <a:rPr lang="en-US" dirty="0" err="1" smtClean="0"/>
              <a:t>Nguyễn</a:t>
            </a:r>
            <a:r>
              <a:rPr lang="en-US" dirty="0" smtClean="0"/>
              <a:t> </a:t>
            </a:r>
            <a:r>
              <a:rPr lang="en-US" dirty="0" err="1" smtClean="0"/>
              <a:t>Thị</a:t>
            </a:r>
            <a:r>
              <a:rPr lang="en-US" dirty="0" smtClean="0"/>
              <a:t> </a:t>
            </a:r>
            <a:r>
              <a:rPr lang="en-US" err="1" smtClean="0"/>
              <a:t>Thùy</a:t>
            </a:r>
            <a:r>
              <a:rPr lang="en-US" smtClean="0"/>
              <a:t> Dương.</a:t>
            </a:r>
          </a:p>
          <a:p>
            <a:pPr algn="r"/>
            <a:r>
              <a:rPr lang="en-US" sz="1600" i="1"/>
              <a:t>(</a:t>
            </a:r>
            <a:r>
              <a:rPr lang="en-US" sz="1600" i="1" smtClean="0"/>
              <a:t>Sinh viên lớp sư phạm toán k38 - đại học quy nhơn)</a:t>
            </a:r>
            <a:endParaRPr lang="en-US" sz="1600" i="1" dirty="0" smtClean="0"/>
          </a:p>
        </p:txBody>
      </p:sp>
      <p:sp>
        <p:nvSpPr>
          <p:cNvPr id="4" name="TextBox 3"/>
          <p:cNvSpPr txBox="1"/>
          <p:nvPr/>
        </p:nvSpPr>
        <p:spPr>
          <a:xfrm>
            <a:off x="2807594" y="3245476"/>
            <a:ext cx="184731" cy="369332"/>
          </a:xfrm>
          <a:prstGeom prst="rect">
            <a:avLst/>
          </a:prstGeom>
          <a:noFill/>
        </p:spPr>
        <p:txBody>
          <a:bodyPr wrap="none" rtlCol="0">
            <a:spAutoFit/>
          </a:bodyPr>
          <a:lstStyle/>
          <a:p>
            <a:endParaRPr lang="vi-VN"/>
          </a:p>
        </p:txBody>
      </p:sp>
      <p:sp>
        <p:nvSpPr>
          <p:cNvPr id="13" name="Rectangle 12"/>
          <p:cNvSpPr/>
          <p:nvPr/>
        </p:nvSpPr>
        <p:spPr>
          <a:xfrm>
            <a:off x="480456" y="2670914"/>
            <a:ext cx="11231088" cy="830997"/>
          </a:xfrm>
          <a:prstGeom prst="rect">
            <a:avLst/>
          </a:prstGeom>
          <a:noFill/>
        </p:spPr>
        <p:txBody>
          <a:bodyPr wrap="none" lIns="91440" tIns="45720" rIns="91440" bIns="45720">
            <a:spAutoFit/>
            <a:scene3d>
              <a:camera prst="orthographicFront"/>
              <a:lightRig rig="soft" dir="tl">
                <a:rot lat="0" lon="0" rev="0"/>
              </a:lightRig>
            </a:scene3d>
            <a:sp3d extrusionH="57150" contourW="25400" prstMaterial="matte">
              <a:bevelT w="25400" h="55880" prst="riblet"/>
              <a:contourClr>
                <a:schemeClr val="accent2">
                  <a:tint val="20000"/>
                </a:schemeClr>
              </a:contourClr>
            </a:sp3d>
          </a:bodyPr>
          <a:lstStyle/>
          <a:p>
            <a:pPr algn="ctr"/>
            <a:r>
              <a:rPr lang="en-US" sz="4800" b="1" cap="none" spc="50" smtClean="0">
                <a:ln w="11430">
                  <a:solidFill>
                    <a:schemeClr val="accent2">
                      <a:lumMod val="50000"/>
                    </a:schemeClr>
                  </a:solidFill>
                </a:ln>
                <a:solidFill>
                  <a:schemeClr val="accent1">
                    <a:lumMod val="75000"/>
                  </a:schemeClr>
                </a:solidFill>
                <a:effectLst>
                  <a:outerShdw blurRad="60007" dist="310007" dir="7680000" sy="30000" kx="1300200" algn="ctr" rotWithShape="0">
                    <a:prstClr val="black">
                      <a:alpha val="32000"/>
                    </a:prstClr>
                  </a:outerShdw>
                </a:effectLst>
              </a:rPr>
              <a:t>Matching Me - Website </a:t>
            </a:r>
            <a:r>
              <a:rPr lang="en-US" sz="4800" b="1" cap="none" spc="50">
                <a:ln w="11430">
                  <a:solidFill>
                    <a:schemeClr val="accent2">
                      <a:lumMod val="50000"/>
                    </a:schemeClr>
                  </a:solidFill>
                </a:ln>
                <a:solidFill>
                  <a:schemeClr val="accent1">
                    <a:lumMod val="75000"/>
                  </a:schemeClr>
                </a:solidFill>
                <a:effectLst>
                  <a:outerShdw blurRad="60007" dist="310007" dir="7680000" sy="30000" kx="1300200" algn="ctr" rotWithShape="0">
                    <a:prstClr val="black">
                      <a:alpha val="32000"/>
                    </a:prstClr>
                  </a:outerShdw>
                </a:effectLst>
              </a:rPr>
              <a:t>kết nối gia </a:t>
            </a:r>
            <a:r>
              <a:rPr lang="en-US" sz="4800" b="1" cap="none" spc="50" smtClean="0">
                <a:ln w="11430">
                  <a:solidFill>
                    <a:schemeClr val="accent2">
                      <a:lumMod val="50000"/>
                    </a:schemeClr>
                  </a:solidFill>
                </a:ln>
                <a:solidFill>
                  <a:schemeClr val="accent1">
                    <a:lumMod val="75000"/>
                  </a:schemeClr>
                </a:solidFill>
                <a:effectLst>
                  <a:outerShdw blurRad="60007" dist="310007" dir="7680000" sy="30000" kx="1300200" algn="ctr" rotWithShape="0">
                    <a:prstClr val="black">
                      <a:alpha val="32000"/>
                    </a:prstClr>
                  </a:outerShdw>
                </a:effectLst>
              </a:rPr>
              <a:t>sư</a:t>
            </a:r>
            <a:endParaRPr lang="vi-VN" sz="4800" b="1" cap="none" spc="50">
              <a:ln w="11430">
                <a:solidFill>
                  <a:schemeClr val="accent2">
                    <a:lumMod val="50000"/>
                  </a:schemeClr>
                </a:solidFill>
              </a:ln>
              <a:solidFill>
                <a:schemeClr val="accent1">
                  <a:lumMod val="75000"/>
                </a:schemeClr>
              </a:solidFill>
              <a:effectLst>
                <a:outerShdw blurRad="60007" dist="310007" dir="7680000" sy="30000" kx="1300200" algn="ctr" rotWithShape="0">
                  <a:prstClr val="black">
                    <a:alpha val="32000"/>
                  </a:prstClr>
                </a:outerShdw>
              </a:effectLst>
            </a:endParaRPr>
          </a:p>
        </p:txBody>
      </p:sp>
      <p:sp>
        <p:nvSpPr>
          <p:cNvPr id="2" name="Rectangle 1"/>
          <p:cNvSpPr/>
          <p:nvPr/>
        </p:nvSpPr>
        <p:spPr>
          <a:xfrm>
            <a:off x="193398" y="797511"/>
            <a:ext cx="11341566" cy="1754326"/>
          </a:xfrm>
          <a:prstGeom prst="rect">
            <a:avLst/>
          </a:prstGeom>
          <a:noFill/>
        </p:spPr>
        <p:txBody>
          <a:bodyPr wrap="none" lIns="91440" tIns="45720" rIns="91440" bIns="45720">
            <a:spAutoFit/>
            <a:scene3d>
              <a:camera prst="perspectiveBelow"/>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smtClean="0">
                <a:ln>
                  <a:solidFill>
                    <a:schemeClr val="accent3">
                      <a:lumMod val="50000"/>
                    </a:schemeClr>
                  </a:solidFill>
                </a:ln>
                <a:solidFill>
                  <a:schemeClr val="accent1"/>
                </a:solidFill>
                <a:effectLst>
                  <a:outerShdw blurRad="50800" dist="38100" dir="5400000" algn="t" rotWithShape="0">
                    <a:prstClr val="black">
                      <a:alpha val="40000"/>
                    </a:prstClr>
                  </a:outerShdw>
                  <a:reflection blurRad="6350" stA="55000" endA="300" endPos="45500" dir="5400000" sy="-100000" algn="bl" rotWithShape="0"/>
                </a:effectLst>
              </a:rPr>
              <a:t>BÁO CÁO ĐỀ TÀI </a:t>
            </a:r>
          </a:p>
          <a:p>
            <a:pPr algn="ctr"/>
            <a:r>
              <a:rPr lang="en-US" sz="5400" b="1" cap="all" spc="0" smtClean="0">
                <a:ln>
                  <a:solidFill>
                    <a:schemeClr val="accent3">
                      <a:lumMod val="50000"/>
                    </a:schemeClr>
                  </a:solidFill>
                </a:ln>
                <a:solidFill>
                  <a:schemeClr val="accent1"/>
                </a:solidFill>
                <a:effectLst>
                  <a:outerShdw blurRad="50800" dist="38100" dir="5400000" algn="t" rotWithShape="0">
                    <a:prstClr val="black">
                      <a:alpha val="40000"/>
                    </a:prstClr>
                  </a:outerShdw>
                  <a:reflection blurRad="6350" stA="55000" endA="300" endPos="45500" dir="5400000" sy="-100000" algn="bl" rotWithShape="0"/>
                </a:effectLst>
              </a:rPr>
              <a:t>CUỘC THI PHẦN MỀM SÁNG TẠO</a:t>
            </a:r>
            <a:endParaRPr lang="vi-VN" sz="5400" b="1" cap="all" spc="0">
              <a:ln>
                <a:solidFill>
                  <a:schemeClr val="accent3">
                    <a:lumMod val="50000"/>
                  </a:schemeClr>
                </a:solidFill>
              </a:ln>
              <a:solidFill>
                <a:schemeClr val="accent1"/>
              </a:solidFill>
              <a:effectLst>
                <a:outerShdw blurRad="50800" dist="38100" dir="5400000" algn="t" rotWithShape="0">
                  <a:prstClr val="black">
                    <a:alpha val="40000"/>
                  </a:prstClr>
                </a:outerShdw>
                <a:reflection blurRad="6350" stA="55000" endA="300" endPos="45500" dir="5400000" sy="-100000" algn="bl" rotWithShape="0"/>
              </a:effectLst>
            </a:endParaRPr>
          </a:p>
        </p:txBody>
      </p:sp>
    </p:spTree>
    <p:extLst>
      <p:ext uri="{BB962C8B-B14F-4D97-AF65-F5344CB8AC3E}">
        <p14:creationId xmlns:p14="http://schemas.microsoft.com/office/powerpoint/2010/main" val="326533716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grpId="0" nodeType="clickEffect">
                                  <p:stCondLst>
                                    <p:cond delay="0"/>
                                  </p:stCondLst>
                                  <p:childTnLst>
                                    <p:animClr clrSpc="rgb" dir="cw">
                                      <p:cBhvr override="childStyle">
                                        <p:cTn id="13" dur="250" autoRev="1" fill="remove"/>
                                        <p:tgtEl>
                                          <p:spTgt spid="13"/>
                                        </p:tgtEl>
                                        <p:attrNameLst>
                                          <p:attrName>style.color</p:attrName>
                                        </p:attrNameLst>
                                      </p:cBhvr>
                                      <p:to>
                                        <a:schemeClr val="bg1"/>
                                      </p:to>
                                    </p:animClr>
                                    <p:animClr clrSpc="rgb" dir="cw">
                                      <p:cBhvr>
                                        <p:cTn id="14" dur="250" autoRev="1" fill="remove"/>
                                        <p:tgtEl>
                                          <p:spTgt spid="13"/>
                                        </p:tgtEl>
                                        <p:attrNameLst>
                                          <p:attrName>fillcolor</p:attrName>
                                        </p:attrNameLst>
                                      </p:cBhvr>
                                      <p:to>
                                        <a:schemeClr val="bg1"/>
                                      </p:to>
                                    </p:animClr>
                                    <p:set>
                                      <p:cBhvr>
                                        <p:cTn id="15" dur="250" autoRev="1" fill="remove"/>
                                        <p:tgtEl>
                                          <p:spTgt spid="13"/>
                                        </p:tgtEl>
                                        <p:attrNameLst>
                                          <p:attrName>fill.type</p:attrName>
                                        </p:attrNameLst>
                                      </p:cBhvr>
                                      <p:to>
                                        <p:strVal val="solid"/>
                                      </p:to>
                                    </p:set>
                                    <p:set>
                                      <p:cBhvr>
                                        <p:cTn id="16" dur="250" autoRev="1" fill="remove"/>
                                        <p:tgtEl>
                                          <p:spTgt spid="1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5" presetClass="emph" presetSubtype="0" grpId="0" nodeType="clickEffect">
                                  <p:stCondLst>
                                    <p:cond delay="0"/>
                                  </p:stCondLst>
                                  <p:iterate type="lt">
                                    <p:tmAbs val="25"/>
                                  </p:iterate>
                                  <p:childTnLst>
                                    <p:set>
                                      <p:cBhvr override="childStyle">
                                        <p:cTn id="20" dur="indefinite"/>
                                        <p:tgtEl>
                                          <p:spTgt spid="3">
                                            <p:txEl>
                                              <p:pRg st="0" end="0"/>
                                            </p:txEl>
                                          </p:spTgt>
                                        </p:tgtEl>
                                        <p:attrNameLst>
                                          <p:attrName>style.fontWeight</p:attrName>
                                        </p:attrNameLst>
                                      </p:cBhvr>
                                      <p:to>
                                        <p:strVal val="bold"/>
                                      </p:to>
                                    </p:set>
                                  </p:childTnLst>
                                </p:cTn>
                              </p:par>
                              <p:par>
                                <p:cTn id="21" presetID="15" presetClass="emph" presetSubtype="0" nodeType="withEffect">
                                  <p:stCondLst>
                                    <p:cond delay="0"/>
                                  </p:stCondLst>
                                  <p:iterate type="lt">
                                    <p:tmAbs val="25"/>
                                  </p:iterate>
                                  <p:childTnLst>
                                    <p:set>
                                      <p:cBhvr override="childStyle">
                                        <p:cTn id="22" dur="indefinite"/>
                                        <p:tgtEl>
                                          <p:spTgt spid="3">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5814" y="257174"/>
            <a:ext cx="10629900" cy="5229225"/>
          </a:xfrm>
        </p:spPr>
      </p:pic>
    </p:spTree>
    <p:extLst>
      <p:ext uri="{BB962C8B-B14F-4D97-AF65-F5344CB8AC3E}">
        <p14:creationId xmlns:p14="http://schemas.microsoft.com/office/powerpoint/2010/main" val="2179118512"/>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effectLst>
                  <a:outerShdw blurRad="38100" dist="38100" dir="2700000" algn="tl">
                    <a:srgbClr val="000000">
                      <a:alpha val="43137"/>
                    </a:srgbClr>
                  </a:outerShdw>
                </a:effectLst>
              </a:rPr>
              <a:t>PHÂN TÍCH THIẾT KẾ VÀ CÔNG NGHỆ</a:t>
            </a:r>
            <a:endParaRPr lang="vi-VN" b="1">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58098" y="1358886"/>
            <a:ext cx="9603275" cy="3450613"/>
          </a:xfrm>
        </p:spPr>
        <p:txBody>
          <a:bodyPr>
            <a:normAutofit/>
          </a:bodyPr>
          <a:lstStyle/>
          <a:p>
            <a:pPr marL="0" indent="0">
              <a:buNone/>
            </a:pPr>
            <a:r>
              <a:rPr lang="en-US" sz="2400" b="1" smtClean="0"/>
              <a:t>Các </a:t>
            </a:r>
            <a:r>
              <a:rPr lang="en-US" sz="2400" b="1"/>
              <a:t>công nghệ sử dụng phía Server</a:t>
            </a:r>
            <a:r>
              <a:rPr lang="en-US" sz="2400" b="1" smtClean="0"/>
              <a:t>:</a:t>
            </a:r>
          </a:p>
          <a:p>
            <a:r>
              <a:rPr lang="en-US" sz="2200" b="1" smtClean="0"/>
              <a:t>Ngôn ngữ lập trình:  </a:t>
            </a:r>
            <a:r>
              <a:rPr lang="en-US" sz="2200" smtClean="0"/>
              <a:t>Java.</a:t>
            </a:r>
          </a:p>
          <a:p>
            <a:r>
              <a:rPr lang="en-US" sz="2200" b="1" smtClean="0"/>
              <a:t>Application &amp; Framework:</a:t>
            </a:r>
          </a:p>
          <a:p>
            <a:pPr lvl="1"/>
            <a:endParaRPr lang="en-US" sz="200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172" y="3774708"/>
            <a:ext cx="1667455" cy="90119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2573" y="3824197"/>
            <a:ext cx="2419082" cy="80221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1734" y="3512522"/>
            <a:ext cx="1519639" cy="1425564"/>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88935" y="4038207"/>
            <a:ext cx="374197" cy="374197"/>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09268" y="4038207"/>
            <a:ext cx="374197" cy="374197"/>
          </a:xfrm>
          <a:prstGeom prst="rect">
            <a:avLst/>
          </a:prstGeom>
        </p:spPr>
      </p:pic>
    </p:spTree>
    <p:extLst>
      <p:ext uri="{BB962C8B-B14F-4D97-AF65-F5344CB8AC3E}">
        <p14:creationId xmlns:p14="http://schemas.microsoft.com/office/powerpoint/2010/main" val="133651861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effectLst>
                  <a:outerShdw blurRad="38100" dist="38100" dir="2700000" algn="tl">
                    <a:srgbClr val="000000">
                      <a:alpha val="43137"/>
                    </a:srgbClr>
                  </a:outerShdw>
                </a:effectLst>
              </a:rPr>
              <a:t>PHÂN TÍCH THIẾT KẾ VÀ CÔNG NGHỆ</a:t>
            </a:r>
            <a:endParaRPr lang="vi-VN" b="1">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US" b="1" smtClean="0"/>
              <a:t>Các </a:t>
            </a:r>
            <a:r>
              <a:rPr lang="en-US" b="1"/>
              <a:t>công nghệ sử dụng phía Client</a:t>
            </a:r>
            <a:r>
              <a:rPr lang="en-US" b="1" smtClean="0"/>
              <a:t>:</a:t>
            </a:r>
          </a:p>
          <a:p>
            <a:r>
              <a:rPr lang="en-US" b="1" smtClean="0"/>
              <a:t>Ngôn ngữ lập trình: </a:t>
            </a:r>
            <a:r>
              <a:rPr lang="en-US" smtClean="0"/>
              <a:t>React JS.</a:t>
            </a:r>
          </a:p>
          <a:p>
            <a:endParaRPr lang="en-US" smtClean="0"/>
          </a:p>
          <a:p>
            <a:r>
              <a:rPr lang="en-US" b="1" smtClean="0"/>
              <a:t>Giao diện: </a:t>
            </a:r>
            <a:r>
              <a:rPr lang="en-US" smtClean="0"/>
              <a:t>Tham khảo và sử dụng </a:t>
            </a:r>
            <a:r>
              <a:rPr lang="vi-VN" i="1"/>
              <a:t>React Admin Dashboard </a:t>
            </a:r>
            <a:r>
              <a:rPr lang="vi-VN" i="1" smtClean="0"/>
              <a:t>Template</a:t>
            </a:r>
            <a:r>
              <a:rPr lang="en-US" i="1" smtClean="0"/>
              <a:t>. </a:t>
            </a:r>
          </a:p>
          <a:p>
            <a:pPr marL="0" indent="0">
              <a:buNone/>
            </a:pPr>
            <a:r>
              <a:rPr lang="en-US" i="1" smtClean="0">
                <a:solidFill>
                  <a:schemeClr val="accent2"/>
                </a:solidFill>
              </a:rPr>
              <a:t>		(</a:t>
            </a:r>
            <a:r>
              <a:rPr lang="vi-VN" i="1">
                <a:solidFill>
                  <a:schemeClr val="accent2"/>
                </a:solidFill>
                <a:hlinkClick r:id="rId2"/>
              </a:rPr>
              <a:t>https://mdbootstrap.com/freebies/react/admin-dashboard</a:t>
            </a:r>
            <a:r>
              <a:rPr lang="en-US" i="1" smtClean="0">
                <a:solidFill>
                  <a:schemeClr val="accent2"/>
                </a:solidFill>
              </a:rPr>
              <a:t>)</a:t>
            </a:r>
            <a:endParaRPr lang="en-US" b="1" smtClean="0"/>
          </a:p>
          <a:p>
            <a:r>
              <a:rPr lang="en-US" b="1" smtClean="0"/>
              <a:t>Library: </a:t>
            </a:r>
            <a:r>
              <a:rPr lang="en-US" smtClean="0"/>
              <a:t>bootstrap, mdbreact, react-router-dom,...</a:t>
            </a:r>
            <a:endParaRPr lang="en-US" b="1"/>
          </a:p>
          <a:p>
            <a:endParaRPr lang="vi-VN"/>
          </a:p>
          <a:p>
            <a:endParaRPr lang="en-US" smtClean="0"/>
          </a:p>
        </p:txBody>
      </p:sp>
      <p:pic>
        <p:nvPicPr>
          <p:cNvPr id="1026" name="Picture 2" descr="https://upload.wikimedia.org/wikipedia/commons/thumb/a/a7/React-icon.svg/640px-React-ico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6130" y="1757645"/>
            <a:ext cx="3288785" cy="2322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94914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heel(1)">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heel(1)">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heel(1)">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smtClean="0">
                <a:effectLst>
                  <a:outerShdw blurRad="38100" dist="38100" dir="2700000" algn="tl">
                    <a:srgbClr val="000000">
                      <a:alpha val="43137"/>
                    </a:srgbClr>
                  </a:outerShdw>
                </a:effectLst>
              </a:rPr>
              <a:t>ĐÁNH GIÁ sản phẩm</a:t>
            </a:r>
            <a:r>
              <a:rPr lang="en-US" b="1">
                <a:effectLst>
                  <a:outerShdw blurRad="38100" dist="38100" dir="2700000" algn="tl">
                    <a:srgbClr val="000000">
                      <a:alpha val="43137"/>
                    </a:srgbClr>
                  </a:outerShdw>
                </a:effectLst>
              </a:rPr>
              <a:t> </a:t>
            </a:r>
            <a:r>
              <a:rPr lang="en-US" b="1" smtClean="0">
                <a:effectLst>
                  <a:outerShdw blurRad="38100" dist="38100" dir="2700000" algn="tl">
                    <a:srgbClr val="000000">
                      <a:alpha val="43137"/>
                    </a:srgbClr>
                  </a:outerShdw>
                </a:effectLst>
              </a:rPr>
              <a:t>Hiện tại</a:t>
            </a:r>
            <a:endParaRPr lang="vi-VN" b="1">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51579" y="2015732"/>
            <a:ext cx="9603275" cy="3908550"/>
          </a:xfrm>
        </p:spPr>
        <p:txBody>
          <a:bodyPr>
            <a:normAutofit/>
          </a:bodyPr>
          <a:lstStyle/>
          <a:p>
            <a:pPr marL="0" indent="0">
              <a:buNone/>
            </a:pPr>
            <a:r>
              <a:rPr lang="en-US" sz="2400" b="1" smtClean="0"/>
              <a:t>Ưu điểm:</a:t>
            </a:r>
          </a:p>
          <a:p>
            <a:pPr>
              <a:buFont typeface="Courier New" pitchFamily="49" charset="0"/>
              <a:buChar char="o"/>
            </a:pPr>
            <a:r>
              <a:rPr lang="en-US" sz="2200"/>
              <a:t>Hiện thực hóa ý </a:t>
            </a:r>
            <a:r>
              <a:rPr lang="en-US" sz="2200" smtClean="0"/>
              <a:t>tưởng và ứng dụng vào thực tế.</a:t>
            </a:r>
            <a:endParaRPr lang="en-US" sz="2200"/>
          </a:p>
          <a:p>
            <a:pPr>
              <a:buFont typeface="Courier New" pitchFamily="49" charset="0"/>
              <a:buChar char="o"/>
            </a:pPr>
            <a:r>
              <a:rPr lang="en-US" sz="2200"/>
              <a:t>Đăng ký, đăng bài và kết nối nhận lớp nhanh chóng, dễ dàng.</a:t>
            </a:r>
          </a:p>
          <a:p>
            <a:pPr marL="0" indent="0">
              <a:buNone/>
            </a:pPr>
            <a:r>
              <a:rPr lang="en-US" sz="2400" b="1"/>
              <a:t>Hạn chế: </a:t>
            </a:r>
          </a:p>
          <a:p>
            <a:pPr>
              <a:buFont typeface="Courier New" pitchFamily="49" charset="0"/>
              <a:buChar char="o"/>
            </a:pPr>
            <a:r>
              <a:rPr lang="en-US" sz="2200"/>
              <a:t>Tính xác </a:t>
            </a:r>
            <a:r>
              <a:rPr lang="en-US" sz="2200" smtClean="0"/>
              <a:t>minh người dùng </a:t>
            </a:r>
            <a:r>
              <a:rPr lang="en-US" sz="2200"/>
              <a:t>của hệ thống chưa cao</a:t>
            </a:r>
            <a:r>
              <a:rPr lang="en-US" sz="2200" smtClean="0"/>
              <a:t>.</a:t>
            </a:r>
          </a:p>
          <a:p>
            <a:pPr>
              <a:buFont typeface="Courier New" pitchFamily="49" charset="0"/>
              <a:buChar char="o"/>
            </a:pPr>
            <a:r>
              <a:rPr lang="en-US" sz="2200" smtClean="0"/>
              <a:t> </a:t>
            </a:r>
            <a:r>
              <a:rPr lang="en-US" sz="2200" smtClean="0"/>
              <a:t>Trang Web còn đơn sơ, một </a:t>
            </a:r>
            <a:r>
              <a:rPr lang="en-US" sz="2200"/>
              <a:t>số chức năng còn thủ công.	</a:t>
            </a:r>
            <a:endParaRPr lang="en-US" sz="2600" b="1" smtClean="0"/>
          </a:p>
          <a:p>
            <a:pPr marL="0" indent="0">
              <a:buNone/>
            </a:pPr>
            <a:r>
              <a:rPr lang="en-US" sz="2400" b="1" smtClean="0"/>
              <a:t>Kết luận.</a:t>
            </a:r>
          </a:p>
        </p:txBody>
      </p:sp>
    </p:spTree>
    <p:extLst>
      <p:ext uri="{BB962C8B-B14F-4D97-AF65-F5344CB8AC3E}">
        <p14:creationId xmlns:p14="http://schemas.microsoft.com/office/powerpoint/2010/main" val="23971528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2"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974" y="1113612"/>
            <a:ext cx="9603275" cy="1049235"/>
          </a:xfrm>
        </p:spPr>
        <p:txBody>
          <a:bodyPr>
            <a:normAutofit/>
          </a:bodyPr>
          <a:lstStyle/>
          <a:p>
            <a:pPr algn="ctr"/>
            <a:r>
              <a:rPr lang="en-US" sz="4000" b="1" smtClean="0">
                <a:effectLst>
                  <a:outerShdw blurRad="38100" dist="38100" dir="2700000" algn="tl">
                    <a:srgbClr val="000000">
                      <a:alpha val="43137"/>
                    </a:srgbClr>
                  </a:outerShdw>
                </a:effectLst>
              </a:rPr>
              <a:t>DEMO TRANG WEB</a:t>
            </a:r>
            <a:endParaRPr lang="vi-VN" sz="4000" b="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61784476"/>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5821" y="1139369"/>
            <a:ext cx="9603275" cy="1049235"/>
          </a:xfrm>
        </p:spPr>
        <p:txBody>
          <a:bodyPr>
            <a:normAutofit/>
          </a:bodyPr>
          <a:lstStyle/>
          <a:p>
            <a:pPr algn="ctr"/>
            <a:r>
              <a:rPr lang="en-US" sz="4000" b="1" smtClean="0">
                <a:effectLst>
                  <a:outerShdw blurRad="38100" dist="38100" dir="2700000" algn="tl">
                    <a:srgbClr val="000000">
                      <a:alpha val="43137"/>
                    </a:srgbClr>
                  </a:outerShdw>
                </a:effectLst>
              </a:rPr>
              <a:t>HỎI VÀ TRẢ LỜI</a:t>
            </a:r>
            <a:endParaRPr lang="vi-VN" sz="4000" b="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59481696"/>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5776" y="2100263"/>
            <a:ext cx="11087100" cy="1594527"/>
          </a:xfrm>
          <a:prstGeom prst="rect">
            <a:avLst/>
          </a:prstGeom>
          <a:noFill/>
        </p:spPr>
        <p:txBody>
          <a:bodyPr wrap="none" lIns="91440" tIns="45720" rIns="91440" bIns="45720">
            <a:prstTxWarp prst="textChevronInverted">
              <a:avLst/>
            </a:prstTxWarp>
            <a:spAutoFit/>
            <a:scene3d>
              <a:camera prst="obliqueTopRight"/>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smtClean="0">
                <a:ln w="0">
                  <a:solidFill>
                    <a:schemeClr val="accent4">
                      <a:lumMod val="75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glow rad="228600">
                    <a:schemeClr val="accent1">
                      <a:satMod val="175000"/>
                      <a:alpha val="40000"/>
                    </a:schemeClr>
                  </a:glow>
                  <a:reflection blurRad="6350" stA="55000" endA="50" endPos="85000" dist="60007" dir="5400000" sy="-100000" algn="bl" rotWithShape="0"/>
                </a:effectLst>
              </a:rPr>
              <a:t>THANK FOR WATCHING</a:t>
            </a:r>
            <a:endParaRPr lang="vi-VN" sz="5400" b="1" cap="all" spc="0">
              <a:ln w="0">
                <a:solidFill>
                  <a:schemeClr val="accent4">
                    <a:lumMod val="75000"/>
                  </a:schemeClr>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glow rad="228600">
                  <a:schemeClr val="accent1">
                    <a:satMod val="175000"/>
                    <a:alpha val="40000"/>
                  </a:schemeClr>
                </a:glow>
                <a:reflection blurRad="6350" stA="55000" endA="50" endPos="85000" dist="60007" dir="5400000" sy="-100000" algn="bl" rotWithShape="0"/>
              </a:effectLst>
            </a:endParaRPr>
          </a:p>
        </p:txBody>
      </p:sp>
    </p:spTree>
    <p:extLst>
      <p:ext uri="{BB962C8B-B14F-4D97-AF65-F5344CB8AC3E}">
        <p14:creationId xmlns:p14="http://schemas.microsoft.com/office/powerpoint/2010/main" val="2933553942"/>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val="274805222"/>
              </p:ext>
            </p:extLst>
          </p:nvPr>
        </p:nvGraphicFramePr>
        <p:xfrm>
          <a:off x="218940" y="141667"/>
          <a:ext cx="11616745" cy="5882446"/>
        </p:xfrm>
        <a:graphic>
          <a:graphicData uri="http://schemas.openxmlformats.org/drawingml/2006/table">
            <a:tbl>
              <a:tblPr firstRow="1" firstCol="1" bandRow="1">
                <a:tableStyleId>{5C22544A-7EE6-4342-B048-85BDC9FD1C3A}</a:tableStyleId>
              </a:tblPr>
              <a:tblGrid>
                <a:gridCol w="1567172">
                  <a:extLst>
                    <a:ext uri="{9D8B030D-6E8A-4147-A177-3AD203B41FA5}">
                      <a16:colId xmlns="" xmlns:a16="http://schemas.microsoft.com/office/drawing/2014/main" val="3095117652"/>
                    </a:ext>
                  </a:extLst>
                </a:gridCol>
                <a:gridCol w="3433752">
                  <a:extLst>
                    <a:ext uri="{9D8B030D-6E8A-4147-A177-3AD203B41FA5}">
                      <a16:colId xmlns="" xmlns:a16="http://schemas.microsoft.com/office/drawing/2014/main" val="4027051794"/>
                    </a:ext>
                  </a:extLst>
                </a:gridCol>
                <a:gridCol w="6615821">
                  <a:extLst>
                    <a:ext uri="{9D8B030D-6E8A-4147-A177-3AD203B41FA5}">
                      <a16:colId xmlns="" xmlns:a16="http://schemas.microsoft.com/office/drawing/2014/main" val="1215824305"/>
                    </a:ext>
                  </a:extLst>
                </a:gridCol>
              </a:tblGrid>
              <a:tr h="624786">
                <a:tc>
                  <a:txBody>
                    <a:bodyPr/>
                    <a:lstStyle/>
                    <a:p>
                      <a:pPr marL="0" marR="0" algn="ctr">
                        <a:spcBef>
                          <a:spcPts val="0"/>
                        </a:spcBef>
                        <a:spcAft>
                          <a:spcPts val="0"/>
                        </a:spcAft>
                      </a:pPr>
                      <a:r>
                        <a:rPr lang="en-US" sz="1600">
                          <a:effectLst/>
                        </a:rPr>
                        <a:t>Loại người dùng</a:t>
                      </a:r>
                      <a:endParaRPr lang="en-US" sz="900">
                        <a:effectLst/>
                        <a:latin typeface="Times New Roman" panose="02020603050405020304" pitchFamily="18" charset="0"/>
                        <a:ea typeface="Times New Roman" panose="02020603050405020304" pitchFamily="18" charset="0"/>
                      </a:endParaRPr>
                    </a:p>
                  </a:txBody>
                  <a:tcPr marL="50841" marR="50841" marT="0" marB="0"/>
                </a:tc>
                <a:tc>
                  <a:txBody>
                    <a:bodyPr/>
                    <a:lstStyle/>
                    <a:p>
                      <a:pPr marL="0" marR="0" algn="ctr">
                        <a:spcBef>
                          <a:spcPts val="0"/>
                        </a:spcBef>
                        <a:spcAft>
                          <a:spcPts val="0"/>
                        </a:spcAft>
                      </a:pPr>
                      <a:r>
                        <a:rPr lang="en-US" sz="1600">
                          <a:effectLst/>
                        </a:rPr>
                        <a:t>Mô tả</a:t>
                      </a:r>
                      <a:endParaRPr lang="en-US" sz="900">
                        <a:effectLst/>
                        <a:latin typeface="Times New Roman" panose="02020603050405020304" pitchFamily="18" charset="0"/>
                        <a:ea typeface="Times New Roman" panose="02020603050405020304" pitchFamily="18" charset="0"/>
                      </a:endParaRPr>
                    </a:p>
                  </a:txBody>
                  <a:tcPr marL="50841" marR="50841" marT="0" marB="0"/>
                </a:tc>
                <a:tc>
                  <a:txBody>
                    <a:bodyPr/>
                    <a:lstStyle/>
                    <a:p>
                      <a:pPr marL="0" marR="0" algn="ctr">
                        <a:spcBef>
                          <a:spcPts val="0"/>
                        </a:spcBef>
                        <a:spcAft>
                          <a:spcPts val="0"/>
                        </a:spcAft>
                      </a:pPr>
                      <a:r>
                        <a:rPr lang="en-US" sz="1600" dirty="0" err="1">
                          <a:effectLst/>
                        </a:rPr>
                        <a:t>Chức</a:t>
                      </a:r>
                      <a:r>
                        <a:rPr lang="en-US" sz="1600" dirty="0">
                          <a:effectLst/>
                        </a:rPr>
                        <a:t> </a:t>
                      </a:r>
                      <a:r>
                        <a:rPr lang="en-US" sz="1600" dirty="0" err="1">
                          <a:effectLst/>
                        </a:rPr>
                        <a:t>năng</a:t>
                      </a:r>
                      <a:endParaRPr lang="en-US" sz="900" dirty="0">
                        <a:effectLst/>
                        <a:latin typeface="Times New Roman" panose="02020603050405020304" pitchFamily="18" charset="0"/>
                        <a:ea typeface="Times New Roman" panose="02020603050405020304" pitchFamily="18" charset="0"/>
                      </a:endParaRPr>
                    </a:p>
                  </a:txBody>
                  <a:tcPr marL="50841" marR="50841" marT="0" marB="0"/>
                </a:tc>
                <a:extLst>
                  <a:ext uri="{0D108BD9-81ED-4DB2-BD59-A6C34878D82A}">
                    <a16:rowId xmlns="" xmlns:a16="http://schemas.microsoft.com/office/drawing/2014/main" val="441741139"/>
                  </a:ext>
                </a:extLst>
              </a:tr>
              <a:tr h="1820410">
                <a:tc>
                  <a:txBody>
                    <a:bodyPr/>
                    <a:lstStyle/>
                    <a:p>
                      <a:pPr marL="0" marR="0" algn="ctr">
                        <a:spcBef>
                          <a:spcPts val="0"/>
                        </a:spcBef>
                        <a:spcAft>
                          <a:spcPts val="0"/>
                        </a:spcAft>
                      </a:pPr>
                      <a:r>
                        <a:rPr lang="en-US" sz="1600" dirty="0" err="1">
                          <a:effectLst/>
                        </a:rPr>
                        <a:t>Gia</a:t>
                      </a:r>
                      <a:r>
                        <a:rPr lang="en-US" sz="1600" dirty="0">
                          <a:effectLst/>
                        </a:rPr>
                        <a:t> </a:t>
                      </a:r>
                      <a:r>
                        <a:rPr lang="en-US" sz="1600" dirty="0" err="1">
                          <a:effectLst/>
                        </a:rPr>
                        <a:t>sư</a:t>
                      </a:r>
                      <a:endParaRPr lang="en-US" sz="900" dirty="0">
                        <a:effectLst/>
                        <a:latin typeface="Times New Roman" panose="02020603050405020304" pitchFamily="18" charset="0"/>
                        <a:ea typeface="Times New Roman" panose="02020603050405020304" pitchFamily="18" charset="0"/>
                      </a:endParaRPr>
                    </a:p>
                  </a:txBody>
                  <a:tcPr marL="50841" marR="50841" marT="0" marB="0"/>
                </a:tc>
                <a:tc>
                  <a:txBody>
                    <a:bodyPr/>
                    <a:lstStyle/>
                    <a:p>
                      <a:pPr marL="0" marR="0">
                        <a:spcBef>
                          <a:spcPts val="0"/>
                        </a:spcBef>
                        <a:spcAft>
                          <a:spcPts val="0"/>
                        </a:spcAft>
                      </a:pPr>
                      <a:r>
                        <a:rPr lang="en-US" sz="1800" dirty="0" err="1">
                          <a:effectLst/>
                        </a:rPr>
                        <a:t>Là</a:t>
                      </a:r>
                      <a:r>
                        <a:rPr lang="en-US" sz="1800" dirty="0">
                          <a:effectLst/>
                        </a:rPr>
                        <a:t> </a:t>
                      </a:r>
                      <a:r>
                        <a:rPr lang="en-US" sz="1800" dirty="0" err="1">
                          <a:effectLst/>
                        </a:rPr>
                        <a:t>sinh</a:t>
                      </a:r>
                      <a:r>
                        <a:rPr lang="en-US" sz="1800" dirty="0">
                          <a:effectLst/>
                        </a:rPr>
                        <a:t> </a:t>
                      </a:r>
                      <a:r>
                        <a:rPr lang="en-US" sz="1800" dirty="0" err="1">
                          <a:effectLst/>
                        </a:rPr>
                        <a:t>viên</a:t>
                      </a:r>
                      <a:r>
                        <a:rPr lang="en-US" sz="1800" dirty="0">
                          <a:effectLst/>
                        </a:rPr>
                        <a:t>, </a:t>
                      </a:r>
                      <a:r>
                        <a:rPr lang="en-US" sz="1800" dirty="0" err="1">
                          <a:effectLst/>
                        </a:rPr>
                        <a:t>giáo</a:t>
                      </a:r>
                      <a:r>
                        <a:rPr lang="en-US" sz="1800" dirty="0">
                          <a:effectLst/>
                        </a:rPr>
                        <a:t> </a:t>
                      </a:r>
                      <a:r>
                        <a:rPr lang="en-US" sz="1800" dirty="0" err="1">
                          <a:effectLst/>
                        </a:rPr>
                        <a:t>viên</a:t>
                      </a:r>
                      <a:r>
                        <a:rPr lang="en-US" sz="1800" dirty="0">
                          <a:effectLst/>
                        </a:rPr>
                        <a:t>, ... </a:t>
                      </a:r>
                      <a:r>
                        <a:rPr lang="en-US" sz="1800" dirty="0" err="1">
                          <a:effectLst/>
                        </a:rPr>
                        <a:t>có</a:t>
                      </a:r>
                      <a:r>
                        <a:rPr lang="en-US" sz="1800" dirty="0">
                          <a:effectLst/>
                        </a:rPr>
                        <a:t> </a:t>
                      </a:r>
                      <a:r>
                        <a:rPr lang="en-US" sz="1800" dirty="0" err="1">
                          <a:effectLst/>
                        </a:rPr>
                        <a:t>khả</a:t>
                      </a:r>
                      <a:r>
                        <a:rPr lang="en-US" sz="1800" dirty="0">
                          <a:effectLst/>
                        </a:rPr>
                        <a:t> </a:t>
                      </a:r>
                      <a:r>
                        <a:rPr lang="en-US" sz="1800" dirty="0" err="1">
                          <a:effectLst/>
                        </a:rPr>
                        <a:t>năng</a:t>
                      </a:r>
                      <a:r>
                        <a:rPr lang="en-US" sz="1800" dirty="0">
                          <a:effectLst/>
                        </a:rPr>
                        <a:t> </a:t>
                      </a:r>
                      <a:r>
                        <a:rPr lang="en-US" sz="1800" dirty="0" err="1">
                          <a:effectLst/>
                        </a:rPr>
                        <a:t>giảng</a:t>
                      </a:r>
                      <a:r>
                        <a:rPr lang="en-US" sz="1800" dirty="0">
                          <a:effectLst/>
                        </a:rPr>
                        <a:t> </a:t>
                      </a:r>
                      <a:r>
                        <a:rPr lang="en-US" sz="1800" dirty="0" err="1">
                          <a:effectLst/>
                        </a:rPr>
                        <a:t>dạy</a:t>
                      </a:r>
                      <a:r>
                        <a:rPr lang="en-US" sz="1800" dirty="0">
                          <a:effectLst/>
                        </a:rPr>
                        <a:t>. </a:t>
                      </a:r>
                      <a:endParaRPr lang="en-US" sz="1000" dirty="0">
                        <a:effectLst/>
                        <a:latin typeface="Times New Roman" panose="02020603050405020304" pitchFamily="18" charset="0"/>
                        <a:ea typeface="Times New Roman" panose="02020603050405020304" pitchFamily="18" charset="0"/>
                      </a:endParaRPr>
                    </a:p>
                  </a:txBody>
                  <a:tcPr marL="50841" marR="50841" marT="0" marB="0"/>
                </a:tc>
                <a:tc>
                  <a:txBody>
                    <a:bodyPr/>
                    <a:lstStyle/>
                    <a:p>
                      <a:pPr marL="0" marR="0">
                        <a:spcBef>
                          <a:spcPts val="0"/>
                        </a:spcBef>
                        <a:spcAft>
                          <a:spcPts val="0"/>
                        </a:spcAft>
                      </a:pPr>
                      <a:r>
                        <a:rPr lang="en-US" sz="1800" dirty="0">
                          <a:effectLst/>
                        </a:rPr>
                        <a:t>-</a:t>
                      </a:r>
                      <a:r>
                        <a:rPr lang="en-US" sz="1800" dirty="0" err="1">
                          <a:effectLst/>
                        </a:rPr>
                        <a:t>Đăng</a:t>
                      </a:r>
                      <a:r>
                        <a:rPr lang="en-US" sz="1800" dirty="0">
                          <a:effectLst/>
                        </a:rPr>
                        <a:t> </a:t>
                      </a:r>
                      <a:r>
                        <a:rPr lang="en-US" sz="1800" dirty="0" err="1">
                          <a:effectLst/>
                        </a:rPr>
                        <a:t>ký</a:t>
                      </a:r>
                      <a:r>
                        <a:rPr lang="en-US" sz="1800" dirty="0">
                          <a:effectLst/>
                        </a:rPr>
                        <a:t> </a:t>
                      </a:r>
                      <a:r>
                        <a:rPr lang="en-US" sz="1800" dirty="0" err="1">
                          <a:effectLst/>
                        </a:rPr>
                        <a:t>tài</a:t>
                      </a:r>
                      <a:r>
                        <a:rPr lang="en-US" sz="1800" dirty="0">
                          <a:effectLst/>
                        </a:rPr>
                        <a:t> </a:t>
                      </a:r>
                      <a:r>
                        <a:rPr lang="en-US" sz="1800" dirty="0" err="1">
                          <a:effectLst/>
                        </a:rPr>
                        <a:t>khoản</a:t>
                      </a:r>
                      <a:r>
                        <a:rPr lang="en-US" sz="1800" dirty="0">
                          <a:effectLst/>
                        </a:rPr>
                        <a:t>.</a:t>
                      </a:r>
                      <a:endParaRPr lang="en-US" sz="1000" dirty="0">
                        <a:effectLst/>
                      </a:endParaRPr>
                    </a:p>
                    <a:p>
                      <a:pPr marL="0" marR="0">
                        <a:spcBef>
                          <a:spcPts val="0"/>
                        </a:spcBef>
                        <a:spcAft>
                          <a:spcPts val="0"/>
                        </a:spcAft>
                      </a:pPr>
                      <a:r>
                        <a:rPr lang="en-US" sz="1800" dirty="0">
                          <a:effectLst/>
                        </a:rPr>
                        <a:t>-</a:t>
                      </a:r>
                      <a:r>
                        <a:rPr lang="en-US" sz="1800" dirty="0" err="1">
                          <a:effectLst/>
                        </a:rPr>
                        <a:t>Cung</a:t>
                      </a:r>
                      <a:r>
                        <a:rPr lang="en-US" sz="1800" dirty="0">
                          <a:effectLst/>
                        </a:rPr>
                        <a:t> </a:t>
                      </a:r>
                      <a:r>
                        <a:rPr lang="en-US" sz="1800" dirty="0" err="1">
                          <a:effectLst/>
                        </a:rPr>
                        <a:t>cấp</a:t>
                      </a:r>
                      <a:r>
                        <a:rPr lang="en-US" sz="1800" dirty="0">
                          <a:effectLst/>
                        </a:rPr>
                        <a:t>, </a:t>
                      </a:r>
                      <a:r>
                        <a:rPr lang="en-US" sz="1800" dirty="0" err="1">
                          <a:effectLst/>
                        </a:rPr>
                        <a:t>chỉnh</a:t>
                      </a:r>
                      <a:r>
                        <a:rPr lang="en-US" sz="1800" dirty="0">
                          <a:effectLst/>
                        </a:rPr>
                        <a:t> </a:t>
                      </a:r>
                      <a:r>
                        <a:rPr lang="en-US" sz="1800" dirty="0" err="1">
                          <a:effectLst/>
                        </a:rPr>
                        <a:t>sửa</a:t>
                      </a:r>
                      <a:r>
                        <a:rPr lang="en-US" sz="1800" dirty="0">
                          <a:effectLst/>
                        </a:rPr>
                        <a:t> </a:t>
                      </a:r>
                      <a:r>
                        <a:rPr lang="en-US" sz="1800" dirty="0" err="1">
                          <a:effectLst/>
                        </a:rPr>
                        <a:t>một</a:t>
                      </a:r>
                      <a:r>
                        <a:rPr lang="en-US" sz="1800" dirty="0">
                          <a:effectLst/>
                        </a:rPr>
                        <a:t> </a:t>
                      </a:r>
                      <a:r>
                        <a:rPr lang="en-US" sz="1800" dirty="0" err="1">
                          <a:effectLst/>
                        </a:rPr>
                        <a:t>số</a:t>
                      </a:r>
                      <a:r>
                        <a:rPr lang="en-US" sz="1800" dirty="0">
                          <a:effectLst/>
                        </a:rPr>
                        <a:t> </a:t>
                      </a:r>
                      <a:r>
                        <a:rPr lang="en-US" sz="1800" dirty="0" err="1">
                          <a:effectLst/>
                        </a:rPr>
                        <a:t>thông</a:t>
                      </a:r>
                      <a:r>
                        <a:rPr lang="en-US" sz="1800" dirty="0">
                          <a:effectLst/>
                        </a:rPr>
                        <a:t> tin </a:t>
                      </a:r>
                      <a:r>
                        <a:rPr lang="en-US" sz="1800" dirty="0" err="1">
                          <a:effectLst/>
                        </a:rPr>
                        <a:t>cho</a:t>
                      </a:r>
                      <a:r>
                        <a:rPr lang="en-US" sz="1800" dirty="0">
                          <a:effectLst/>
                        </a:rPr>
                        <a:t> </a:t>
                      </a:r>
                      <a:r>
                        <a:rPr lang="en-US" sz="1800" dirty="0" err="1">
                          <a:effectLst/>
                        </a:rPr>
                        <a:t>tài</a:t>
                      </a:r>
                      <a:r>
                        <a:rPr lang="en-US" sz="1800" dirty="0">
                          <a:effectLst/>
                        </a:rPr>
                        <a:t> </a:t>
                      </a:r>
                      <a:r>
                        <a:rPr lang="en-US" sz="1800" dirty="0" err="1">
                          <a:effectLst/>
                        </a:rPr>
                        <a:t>khoản</a:t>
                      </a:r>
                      <a:r>
                        <a:rPr lang="en-US" sz="1800" dirty="0">
                          <a:effectLst/>
                        </a:rPr>
                        <a:t>: </a:t>
                      </a:r>
                      <a:endParaRPr lang="en-US" sz="1000" dirty="0">
                        <a:effectLst/>
                      </a:endParaRPr>
                    </a:p>
                    <a:p>
                      <a:pPr marL="0" marR="0">
                        <a:spcBef>
                          <a:spcPts val="0"/>
                        </a:spcBef>
                        <a:spcAft>
                          <a:spcPts val="0"/>
                        </a:spcAft>
                      </a:pPr>
                      <a:r>
                        <a:rPr lang="en-US" sz="1800" dirty="0">
                          <a:effectLst/>
                        </a:rPr>
                        <a:t>-</a:t>
                      </a:r>
                      <a:r>
                        <a:rPr lang="en-US" sz="1800" dirty="0" err="1">
                          <a:effectLst/>
                        </a:rPr>
                        <a:t>Đăng</a:t>
                      </a:r>
                      <a:r>
                        <a:rPr lang="en-US" sz="1800" dirty="0">
                          <a:effectLst/>
                        </a:rPr>
                        <a:t> tin </a:t>
                      </a:r>
                      <a:r>
                        <a:rPr lang="en-US" sz="1800" dirty="0" err="1">
                          <a:effectLst/>
                        </a:rPr>
                        <a:t>tìm</a:t>
                      </a:r>
                      <a:r>
                        <a:rPr lang="en-US" sz="1800" dirty="0">
                          <a:effectLst/>
                        </a:rPr>
                        <a:t> </a:t>
                      </a:r>
                      <a:r>
                        <a:rPr lang="en-US" sz="1800" dirty="0" err="1">
                          <a:effectLst/>
                        </a:rPr>
                        <a:t>kiếm</a:t>
                      </a:r>
                      <a:r>
                        <a:rPr lang="en-US" sz="1800" dirty="0">
                          <a:effectLst/>
                        </a:rPr>
                        <a:t> </a:t>
                      </a:r>
                      <a:r>
                        <a:rPr lang="en-US" sz="1800" dirty="0" err="1">
                          <a:effectLst/>
                        </a:rPr>
                        <a:t>Gia</a:t>
                      </a:r>
                      <a:r>
                        <a:rPr lang="en-US" sz="1800" dirty="0">
                          <a:effectLst/>
                        </a:rPr>
                        <a:t> </a:t>
                      </a:r>
                      <a:r>
                        <a:rPr lang="en-US" sz="1800" dirty="0" err="1">
                          <a:effectLst/>
                        </a:rPr>
                        <a:t>chủ</a:t>
                      </a:r>
                      <a:r>
                        <a:rPr lang="en-US" sz="1800" dirty="0">
                          <a:effectLst/>
                        </a:rPr>
                        <a:t> + </a:t>
                      </a:r>
                      <a:r>
                        <a:rPr lang="en-US" sz="1800" dirty="0" err="1">
                          <a:effectLst/>
                        </a:rPr>
                        <a:t>yêu</a:t>
                      </a:r>
                      <a:r>
                        <a:rPr lang="en-US" sz="1800" dirty="0">
                          <a:effectLst/>
                        </a:rPr>
                        <a:t> </a:t>
                      </a:r>
                      <a:r>
                        <a:rPr lang="en-US" sz="1800" dirty="0" err="1">
                          <a:effectLst/>
                        </a:rPr>
                        <a:t>cầu</a:t>
                      </a:r>
                      <a:r>
                        <a:rPr lang="en-US" sz="1800" dirty="0">
                          <a:effectLst/>
                        </a:rPr>
                        <a:t> </a:t>
                      </a:r>
                      <a:r>
                        <a:rPr lang="en-US" sz="1800" dirty="0" err="1">
                          <a:effectLst/>
                        </a:rPr>
                        <a:t>tìm</a:t>
                      </a:r>
                      <a:r>
                        <a:rPr lang="en-US" sz="1800" dirty="0">
                          <a:effectLst/>
                        </a:rPr>
                        <a:t> </a:t>
                      </a:r>
                      <a:r>
                        <a:rPr lang="en-US" sz="1800" dirty="0" err="1">
                          <a:effectLst/>
                        </a:rPr>
                        <a:t>kiếm</a:t>
                      </a:r>
                      <a:r>
                        <a:rPr lang="en-US" sz="1800" dirty="0">
                          <a:effectLst/>
                        </a:rPr>
                        <a:t>.</a:t>
                      </a:r>
                      <a:endParaRPr lang="en-US" sz="1000" dirty="0">
                        <a:effectLst/>
                      </a:endParaRPr>
                    </a:p>
                    <a:p>
                      <a:pPr marL="0" marR="0">
                        <a:spcBef>
                          <a:spcPts val="0"/>
                        </a:spcBef>
                        <a:spcAft>
                          <a:spcPts val="0"/>
                        </a:spcAft>
                      </a:pPr>
                      <a:r>
                        <a:rPr lang="en-US" sz="1800" dirty="0">
                          <a:effectLst/>
                        </a:rPr>
                        <a:t>-</a:t>
                      </a:r>
                      <a:r>
                        <a:rPr lang="en-US" sz="1800" dirty="0" err="1">
                          <a:effectLst/>
                        </a:rPr>
                        <a:t>Đăng</a:t>
                      </a:r>
                      <a:r>
                        <a:rPr lang="en-US" sz="1800" dirty="0">
                          <a:effectLst/>
                        </a:rPr>
                        <a:t> </a:t>
                      </a:r>
                      <a:r>
                        <a:rPr lang="en-US" sz="1800" dirty="0" err="1">
                          <a:effectLst/>
                        </a:rPr>
                        <a:t>bài</a:t>
                      </a:r>
                      <a:r>
                        <a:rPr lang="en-US" sz="1800" dirty="0">
                          <a:effectLst/>
                        </a:rPr>
                        <a:t> </a:t>
                      </a:r>
                      <a:r>
                        <a:rPr lang="en-US" sz="1800" dirty="0" err="1">
                          <a:effectLst/>
                        </a:rPr>
                        <a:t>thảo</a:t>
                      </a:r>
                      <a:r>
                        <a:rPr lang="en-US" sz="1800" dirty="0">
                          <a:effectLst/>
                        </a:rPr>
                        <a:t> </a:t>
                      </a:r>
                      <a:r>
                        <a:rPr lang="en-US" sz="1800" dirty="0" err="1">
                          <a:effectLst/>
                        </a:rPr>
                        <a:t>luận</a:t>
                      </a:r>
                      <a:r>
                        <a:rPr lang="en-US" sz="1800" dirty="0">
                          <a:effectLst/>
                        </a:rPr>
                        <a:t> chia </a:t>
                      </a:r>
                      <a:r>
                        <a:rPr lang="en-US" sz="1800" dirty="0" err="1">
                          <a:effectLst/>
                        </a:rPr>
                        <a:t>sẻ</a:t>
                      </a:r>
                      <a:r>
                        <a:rPr lang="en-US" sz="1800" dirty="0">
                          <a:effectLst/>
                        </a:rPr>
                        <a:t> </a:t>
                      </a:r>
                      <a:r>
                        <a:rPr lang="en-US" sz="1800" dirty="0" err="1">
                          <a:effectLst/>
                        </a:rPr>
                        <a:t>về</a:t>
                      </a:r>
                      <a:r>
                        <a:rPr lang="en-US" sz="1800" dirty="0">
                          <a:effectLst/>
                        </a:rPr>
                        <a:t> </a:t>
                      </a:r>
                      <a:r>
                        <a:rPr lang="en-US" sz="1800" dirty="0" err="1">
                          <a:effectLst/>
                        </a:rPr>
                        <a:t>kinh</a:t>
                      </a:r>
                      <a:r>
                        <a:rPr lang="en-US" sz="1800" dirty="0">
                          <a:effectLst/>
                        </a:rPr>
                        <a:t> </a:t>
                      </a:r>
                      <a:r>
                        <a:rPr lang="en-US" sz="1800" dirty="0" err="1">
                          <a:effectLst/>
                        </a:rPr>
                        <a:t>nghiệm</a:t>
                      </a:r>
                      <a:r>
                        <a:rPr lang="en-US" sz="1800" dirty="0">
                          <a:effectLst/>
                        </a:rPr>
                        <a:t> hay </a:t>
                      </a:r>
                      <a:r>
                        <a:rPr lang="en-US" sz="1800" dirty="0" err="1">
                          <a:effectLst/>
                        </a:rPr>
                        <a:t>kiến</a:t>
                      </a:r>
                      <a:r>
                        <a:rPr lang="en-US" sz="1800" dirty="0">
                          <a:effectLst/>
                        </a:rPr>
                        <a:t> </a:t>
                      </a:r>
                      <a:r>
                        <a:rPr lang="en-US" sz="1800" dirty="0" err="1">
                          <a:effectLst/>
                        </a:rPr>
                        <a:t>thức</a:t>
                      </a:r>
                      <a:r>
                        <a:rPr lang="en-US" sz="1800" dirty="0">
                          <a:effectLst/>
                        </a:rPr>
                        <a:t> </a:t>
                      </a:r>
                      <a:r>
                        <a:rPr lang="en-US" sz="1800" dirty="0" err="1">
                          <a:effectLst/>
                        </a:rPr>
                        <a:t>khi</a:t>
                      </a:r>
                      <a:r>
                        <a:rPr lang="en-US" sz="1800" dirty="0">
                          <a:effectLst/>
                        </a:rPr>
                        <a:t> </a:t>
                      </a:r>
                      <a:r>
                        <a:rPr lang="en-US" sz="1800" dirty="0" err="1">
                          <a:effectLst/>
                        </a:rPr>
                        <a:t>dạy</a:t>
                      </a:r>
                      <a:r>
                        <a:rPr lang="en-US" sz="1800" dirty="0">
                          <a:effectLst/>
                        </a:rPr>
                        <a:t> </a:t>
                      </a:r>
                      <a:r>
                        <a:rPr lang="en-US" sz="1800" dirty="0" err="1">
                          <a:effectLst/>
                        </a:rPr>
                        <a:t>học</a:t>
                      </a:r>
                      <a:r>
                        <a:rPr lang="en-US" sz="1800" dirty="0">
                          <a:effectLst/>
                        </a:rPr>
                        <a:t>.</a:t>
                      </a:r>
                      <a:endParaRPr lang="en-US" sz="1000" dirty="0">
                        <a:effectLst/>
                      </a:endParaRPr>
                    </a:p>
                    <a:p>
                      <a:pPr marL="0" marR="0">
                        <a:spcBef>
                          <a:spcPts val="0"/>
                        </a:spcBef>
                        <a:spcAft>
                          <a:spcPts val="0"/>
                        </a:spcAft>
                      </a:pPr>
                      <a:r>
                        <a:rPr lang="en-US" sz="1800" dirty="0">
                          <a:effectLst/>
                        </a:rPr>
                        <a:t>-</a:t>
                      </a:r>
                      <a:r>
                        <a:rPr lang="en-US" sz="1800" dirty="0" err="1">
                          <a:effectLst/>
                        </a:rPr>
                        <a:t>Tìm</a:t>
                      </a:r>
                      <a:r>
                        <a:rPr lang="en-US" sz="1800" dirty="0">
                          <a:effectLst/>
                        </a:rPr>
                        <a:t> </a:t>
                      </a:r>
                      <a:r>
                        <a:rPr lang="en-US" sz="1800" dirty="0" err="1">
                          <a:effectLst/>
                        </a:rPr>
                        <a:t>kiếm</a:t>
                      </a:r>
                      <a:r>
                        <a:rPr lang="en-US" sz="1800" dirty="0">
                          <a:effectLst/>
                        </a:rPr>
                        <a:t> </a:t>
                      </a:r>
                      <a:r>
                        <a:rPr lang="en-US" sz="1800" dirty="0" err="1">
                          <a:effectLst/>
                        </a:rPr>
                        <a:t>các</a:t>
                      </a:r>
                      <a:r>
                        <a:rPr lang="en-US" sz="1800" dirty="0">
                          <a:effectLst/>
                        </a:rPr>
                        <a:t> </a:t>
                      </a:r>
                      <a:r>
                        <a:rPr lang="en-US" sz="1800" dirty="0" err="1">
                          <a:effectLst/>
                        </a:rPr>
                        <a:t>gia</a:t>
                      </a:r>
                      <a:r>
                        <a:rPr lang="en-US" sz="1800" dirty="0">
                          <a:effectLst/>
                        </a:rPr>
                        <a:t> </a:t>
                      </a:r>
                      <a:r>
                        <a:rPr lang="en-US" sz="1800" dirty="0" err="1">
                          <a:effectLst/>
                        </a:rPr>
                        <a:t>chủ</a:t>
                      </a:r>
                      <a:r>
                        <a:rPr lang="en-US" sz="1800" dirty="0">
                          <a:effectLst/>
                        </a:rPr>
                        <a:t> qua </a:t>
                      </a:r>
                      <a:r>
                        <a:rPr lang="en-US" sz="1800" dirty="0" err="1">
                          <a:effectLst/>
                        </a:rPr>
                        <a:t>các</a:t>
                      </a:r>
                      <a:r>
                        <a:rPr lang="en-US" sz="1800" dirty="0">
                          <a:effectLst/>
                        </a:rPr>
                        <a:t> </a:t>
                      </a:r>
                      <a:r>
                        <a:rPr lang="en-US" sz="1800" dirty="0" err="1">
                          <a:effectLst/>
                        </a:rPr>
                        <a:t>bài</a:t>
                      </a:r>
                      <a:r>
                        <a:rPr lang="en-US" sz="1800" dirty="0">
                          <a:effectLst/>
                        </a:rPr>
                        <a:t> </a:t>
                      </a:r>
                      <a:r>
                        <a:rPr lang="en-US" sz="1800" dirty="0" err="1">
                          <a:effectLst/>
                        </a:rPr>
                        <a:t>đăng</a:t>
                      </a:r>
                      <a:r>
                        <a:rPr lang="en-US" sz="1800" dirty="0">
                          <a:effectLst/>
                        </a:rPr>
                        <a:t> </a:t>
                      </a:r>
                      <a:r>
                        <a:rPr lang="en-US" sz="1800" dirty="0" err="1">
                          <a:effectLst/>
                        </a:rPr>
                        <a:t>của</a:t>
                      </a:r>
                      <a:r>
                        <a:rPr lang="en-US" sz="1800" dirty="0">
                          <a:effectLst/>
                        </a:rPr>
                        <a:t> </a:t>
                      </a:r>
                      <a:r>
                        <a:rPr lang="en-US" sz="1800" dirty="0" err="1">
                          <a:effectLst/>
                        </a:rPr>
                        <a:t>gia</a:t>
                      </a:r>
                      <a:r>
                        <a:rPr lang="en-US" sz="1800" dirty="0">
                          <a:effectLst/>
                        </a:rPr>
                        <a:t> </a:t>
                      </a:r>
                      <a:r>
                        <a:rPr lang="en-US" sz="1800" dirty="0" err="1">
                          <a:effectLst/>
                        </a:rPr>
                        <a:t>chủ</a:t>
                      </a:r>
                      <a:r>
                        <a:rPr lang="en-US" sz="1800" dirty="0">
                          <a:effectLst/>
                        </a:rPr>
                        <a:t>.</a:t>
                      </a:r>
                      <a:endParaRPr lang="en-US" sz="1000" dirty="0">
                        <a:effectLst/>
                      </a:endParaRPr>
                    </a:p>
                    <a:p>
                      <a:pPr marL="0" marR="0">
                        <a:spcBef>
                          <a:spcPts val="0"/>
                        </a:spcBef>
                        <a:spcAft>
                          <a:spcPts val="0"/>
                        </a:spcAft>
                      </a:pPr>
                      <a:r>
                        <a:rPr lang="en-US" sz="1800" dirty="0">
                          <a:effectLst/>
                        </a:rPr>
                        <a:t>-</a:t>
                      </a:r>
                      <a:r>
                        <a:rPr lang="en-US" sz="1800" dirty="0" err="1">
                          <a:effectLst/>
                        </a:rPr>
                        <a:t>Đánh</a:t>
                      </a:r>
                      <a:r>
                        <a:rPr lang="en-US" sz="1800" dirty="0">
                          <a:effectLst/>
                        </a:rPr>
                        <a:t> </a:t>
                      </a:r>
                      <a:r>
                        <a:rPr lang="en-US" sz="1800" dirty="0" err="1">
                          <a:effectLst/>
                        </a:rPr>
                        <a:t>giá</a:t>
                      </a:r>
                      <a:r>
                        <a:rPr lang="en-US" sz="1800" dirty="0">
                          <a:effectLst/>
                        </a:rPr>
                        <a:t>, </a:t>
                      </a:r>
                      <a:r>
                        <a:rPr lang="en-US" sz="1800" dirty="0" err="1">
                          <a:effectLst/>
                        </a:rPr>
                        <a:t>bình</a:t>
                      </a:r>
                      <a:r>
                        <a:rPr lang="en-US" sz="1800" dirty="0">
                          <a:effectLst/>
                        </a:rPr>
                        <a:t> </a:t>
                      </a:r>
                      <a:r>
                        <a:rPr lang="en-US" sz="1800" dirty="0" err="1">
                          <a:effectLst/>
                        </a:rPr>
                        <a:t>luận</a:t>
                      </a:r>
                      <a:r>
                        <a:rPr lang="en-US" sz="1800" dirty="0">
                          <a:effectLst/>
                        </a:rPr>
                        <a:t> </a:t>
                      </a:r>
                      <a:r>
                        <a:rPr lang="en-US" sz="1800" dirty="0" err="1">
                          <a:effectLst/>
                        </a:rPr>
                        <a:t>các</a:t>
                      </a:r>
                      <a:r>
                        <a:rPr lang="en-US" sz="1800" dirty="0">
                          <a:effectLst/>
                        </a:rPr>
                        <a:t> </a:t>
                      </a:r>
                      <a:r>
                        <a:rPr lang="en-US" sz="1800" dirty="0" err="1">
                          <a:effectLst/>
                        </a:rPr>
                        <a:t>Gia</a:t>
                      </a:r>
                      <a:r>
                        <a:rPr lang="en-US" sz="1800" dirty="0">
                          <a:effectLst/>
                        </a:rPr>
                        <a:t> </a:t>
                      </a:r>
                      <a:r>
                        <a:rPr lang="en-US" sz="1800" dirty="0" err="1">
                          <a:effectLst/>
                        </a:rPr>
                        <a:t>chủ</a:t>
                      </a:r>
                      <a:r>
                        <a:rPr lang="en-US" sz="1800" dirty="0">
                          <a:effectLst/>
                        </a:rPr>
                        <a:t> </a:t>
                      </a:r>
                      <a:r>
                        <a:rPr lang="en-US" sz="1800" dirty="0" err="1">
                          <a:effectLst/>
                        </a:rPr>
                        <a:t>sau</a:t>
                      </a:r>
                      <a:r>
                        <a:rPr lang="en-US" sz="1800" dirty="0">
                          <a:effectLst/>
                        </a:rPr>
                        <a:t> </a:t>
                      </a:r>
                      <a:r>
                        <a:rPr lang="en-US" sz="1800" dirty="0" err="1">
                          <a:effectLst/>
                        </a:rPr>
                        <a:t>khi</a:t>
                      </a:r>
                      <a:r>
                        <a:rPr lang="en-US" sz="1800" dirty="0">
                          <a:effectLst/>
                        </a:rPr>
                        <a:t> </a:t>
                      </a:r>
                      <a:r>
                        <a:rPr lang="en-US" sz="1800" dirty="0" err="1">
                          <a:effectLst/>
                        </a:rPr>
                        <a:t>gia</a:t>
                      </a:r>
                      <a:r>
                        <a:rPr lang="en-US" sz="1800" dirty="0">
                          <a:effectLst/>
                        </a:rPr>
                        <a:t> </a:t>
                      </a:r>
                      <a:r>
                        <a:rPr lang="en-US" sz="1800" dirty="0" err="1">
                          <a:effectLst/>
                        </a:rPr>
                        <a:t>sư</a:t>
                      </a:r>
                      <a:r>
                        <a:rPr lang="en-US" sz="1800" dirty="0">
                          <a:effectLst/>
                        </a:rPr>
                        <a:t> </a:t>
                      </a:r>
                      <a:r>
                        <a:rPr lang="en-US" sz="1800" dirty="0" err="1">
                          <a:effectLst/>
                        </a:rPr>
                        <a:t>đã</a:t>
                      </a:r>
                      <a:r>
                        <a:rPr lang="en-US" sz="1800" dirty="0">
                          <a:effectLst/>
                        </a:rPr>
                        <a:t> </a:t>
                      </a:r>
                      <a:r>
                        <a:rPr lang="en-US" sz="1800" dirty="0" err="1">
                          <a:effectLst/>
                        </a:rPr>
                        <a:t>nhận</a:t>
                      </a:r>
                      <a:r>
                        <a:rPr lang="en-US" sz="1800" dirty="0">
                          <a:effectLst/>
                        </a:rPr>
                        <a:t> </a:t>
                      </a:r>
                      <a:r>
                        <a:rPr lang="en-US" sz="1800" dirty="0" err="1">
                          <a:effectLst/>
                        </a:rPr>
                        <a:t>dạy</a:t>
                      </a:r>
                      <a:r>
                        <a:rPr lang="en-US" sz="1800" dirty="0">
                          <a:effectLst/>
                        </a:rPr>
                        <a:t>.</a:t>
                      </a:r>
                      <a:endParaRPr lang="en-US" sz="1000" dirty="0">
                        <a:effectLst/>
                        <a:latin typeface="Times New Roman" panose="02020603050405020304" pitchFamily="18" charset="0"/>
                        <a:ea typeface="Times New Roman" panose="02020603050405020304" pitchFamily="18" charset="0"/>
                      </a:endParaRPr>
                    </a:p>
                  </a:txBody>
                  <a:tcPr marL="50841" marR="50841" marT="0" marB="0"/>
                </a:tc>
                <a:extLst>
                  <a:ext uri="{0D108BD9-81ED-4DB2-BD59-A6C34878D82A}">
                    <a16:rowId xmlns="" xmlns:a16="http://schemas.microsoft.com/office/drawing/2014/main" val="1603839663"/>
                  </a:ext>
                </a:extLst>
              </a:tr>
              <a:tr h="2123812">
                <a:tc>
                  <a:txBody>
                    <a:bodyPr/>
                    <a:lstStyle/>
                    <a:p>
                      <a:pPr marL="0" marR="0" algn="ctr">
                        <a:spcBef>
                          <a:spcPts val="0"/>
                        </a:spcBef>
                        <a:spcAft>
                          <a:spcPts val="0"/>
                        </a:spcAft>
                      </a:pPr>
                      <a:r>
                        <a:rPr lang="en-US" sz="1600">
                          <a:effectLst/>
                        </a:rPr>
                        <a:t>Gia chủ</a:t>
                      </a:r>
                      <a:endParaRPr lang="en-US" sz="900">
                        <a:effectLst/>
                        <a:latin typeface="Times New Roman" panose="02020603050405020304" pitchFamily="18" charset="0"/>
                        <a:ea typeface="Times New Roman" panose="02020603050405020304" pitchFamily="18" charset="0"/>
                      </a:endParaRPr>
                    </a:p>
                  </a:txBody>
                  <a:tcPr marL="50841" marR="50841" marT="0" marB="0"/>
                </a:tc>
                <a:tc>
                  <a:txBody>
                    <a:bodyPr/>
                    <a:lstStyle/>
                    <a:p>
                      <a:pPr marL="0" marR="0">
                        <a:spcBef>
                          <a:spcPts val="0"/>
                        </a:spcBef>
                        <a:spcAft>
                          <a:spcPts val="0"/>
                        </a:spcAft>
                      </a:pPr>
                      <a:r>
                        <a:rPr lang="en-US" sz="1800" dirty="0" err="1">
                          <a:effectLst/>
                        </a:rPr>
                        <a:t>Phụ</a:t>
                      </a:r>
                      <a:r>
                        <a:rPr lang="en-US" sz="1800" dirty="0">
                          <a:effectLst/>
                        </a:rPr>
                        <a:t> </a:t>
                      </a:r>
                      <a:r>
                        <a:rPr lang="en-US" sz="1800" dirty="0" err="1">
                          <a:effectLst/>
                        </a:rPr>
                        <a:t>huynh</a:t>
                      </a:r>
                      <a:r>
                        <a:rPr lang="en-US" sz="1800" dirty="0">
                          <a:effectLst/>
                        </a:rPr>
                        <a:t> </a:t>
                      </a:r>
                      <a:r>
                        <a:rPr lang="en-US" sz="1800" dirty="0" err="1">
                          <a:effectLst/>
                        </a:rPr>
                        <a:t>học</a:t>
                      </a:r>
                      <a:r>
                        <a:rPr lang="en-US" sz="1800" dirty="0">
                          <a:effectLst/>
                        </a:rPr>
                        <a:t> </a:t>
                      </a:r>
                      <a:r>
                        <a:rPr lang="en-US" sz="1800" dirty="0" err="1">
                          <a:effectLst/>
                        </a:rPr>
                        <a:t>sinh</a:t>
                      </a:r>
                      <a:r>
                        <a:rPr lang="en-US" sz="1800" dirty="0">
                          <a:effectLst/>
                        </a:rPr>
                        <a:t>, </a:t>
                      </a:r>
                      <a:r>
                        <a:rPr lang="en-US" sz="1800" dirty="0" err="1">
                          <a:effectLst/>
                        </a:rPr>
                        <a:t>Học</a:t>
                      </a:r>
                      <a:r>
                        <a:rPr lang="en-US" sz="1800" dirty="0">
                          <a:effectLst/>
                        </a:rPr>
                        <a:t> </a:t>
                      </a:r>
                      <a:r>
                        <a:rPr lang="en-US" sz="1800" dirty="0" err="1">
                          <a:effectLst/>
                        </a:rPr>
                        <a:t>sinh</a:t>
                      </a:r>
                      <a:r>
                        <a:rPr lang="en-US" sz="1800" dirty="0">
                          <a:effectLst/>
                        </a:rPr>
                        <a:t> </a:t>
                      </a:r>
                      <a:r>
                        <a:rPr lang="en-US" sz="1800" dirty="0" err="1">
                          <a:effectLst/>
                        </a:rPr>
                        <a:t>cấp</a:t>
                      </a:r>
                      <a:r>
                        <a:rPr lang="en-US" sz="1800" dirty="0">
                          <a:effectLst/>
                        </a:rPr>
                        <a:t> 3, ... </a:t>
                      </a:r>
                      <a:r>
                        <a:rPr lang="en-US" sz="1800" dirty="0" err="1">
                          <a:effectLst/>
                        </a:rPr>
                        <a:t>có</a:t>
                      </a:r>
                      <a:r>
                        <a:rPr lang="en-US" sz="1800" dirty="0">
                          <a:effectLst/>
                        </a:rPr>
                        <a:t> </a:t>
                      </a:r>
                      <a:r>
                        <a:rPr lang="en-US" sz="1800" dirty="0" err="1">
                          <a:effectLst/>
                        </a:rPr>
                        <a:t>nhu</a:t>
                      </a:r>
                      <a:r>
                        <a:rPr lang="en-US" sz="1800" dirty="0">
                          <a:effectLst/>
                        </a:rPr>
                        <a:t> </a:t>
                      </a:r>
                      <a:r>
                        <a:rPr lang="en-US" sz="1800" dirty="0" err="1">
                          <a:effectLst/>
                        </a:rPr>
                        <a:t>cầu</a:t>
                      </a:r>
                      <a:r>
                        <a:rPr lang="en-US" sz="1800" dirty="0">
                          <a:effectLst/>
                        </a:rPr>
                        <a:t> </a:t>
                      </a:r>
                      <a:r>
                        <a:rPr lang="en-US" sz="1800" dirty="0" err="1">
                          <a:effectLst/>
                        </a:rPr>
                        <a:t>học</a:t>
                      </a:r>
                      <a:r>
                        <a:rPr lang="en-US" sz="1800" dirty="0">
                          <a:effectLst/>
                        </a:rPr>
                        <a:t> </a:t>
                      </a:r>
                      <a:r>
                        <a:rPr lang="en-US" sz="1800" dirty="0" err="1">
                          <a:effectLst/>
                        </a:rPr>
                        <a:t>gia</a:t>
                      </a:r>
                      <a:r>
                        <a:rPr lang="en-US" sz="1800" dirty="0">
                          <a:effectLst/>
                        </a:rPr>
                        <a:t> </a:t>
                      </a:r>
                      <a:r>
                        <a:rPr lang="en-US" sz="1800" dirty="0" err="1">
                          <a:effectLst/>
                        </a:rPr>
                        <a:t>sư</a:t>
                      </a:r>
                      <a:r>
                        <a:rPr lang="en-US" sz="1800" dirty="0">
                          <a:effectLst/>
                        </a:rPr>
                        <a:t>.</a:t>
                      </a:r>
                      <a:endParaRPr lang="en-US" sz="1000" dirty="0">
                        <a:effectLst/>
                        <a:latin typeface="Times New Roman" panose="02020603050405020304" pitchFamily="18" charset="0"/>
                        <a:ea typeface="Times New Roman" panose="02020603050405020304" pitchFamily="18" charset="0"/>
                      </a:endParaRPr>
                    </a:p>
                  </a:txBody>
                  <a:tcPr marL="50841" marR="50841" marT="0" marB="0"/>
                </a:tc>
                <a:tc>
                  <a:txBody>
                    <a:bodyPr/>
                    <a:lstStyle/>
                    <a:p>
                      <a:pPr marL="0" marR="0">
                        <a:spcBef>
                          <a:spcPts val="0"/>
                        </a:spcBef>
                        <a:spcAft>
                          <a:spcPts val="0"/>
                        </a:spcAft>
                      </a:pPr>
                      <a:r>
                        <a:rPr lang="en-US" sz="1800" dirty="0">
                          <a:effectLst/>
                        </a:rPr>
                        <a:t>-</a:t>
                      </a:r>
                      <a:r>
                        <a:rPr lang="en-US" sz="1800" dirty="0" err="1">
                          <a:effectLst/>
                        </a:rPr>
                        <a:t>Đăng</a:t>
                      </a:r>
                      <a:r>
                        <a:rPr lang="en-US" sz="1800" dirty="0">
                          <a:effectLst/>
                        </a:rPr>
                        <a:t> </a:t>
                      </a:r>
                      <a:r>
                        <a:rPr lang="en-US" sz="1800" dirty="0" err="1">
                          <a:effectLst/>
                        </a:rPr>
                        <a:t>ký</a:t>
                      </a:r>
                      <a:r>
                        <a:rPr lang="en-US" sz="1800" dirty="0">
                          <a:effectLst/>
                        </a:rPr>
                        <a:t> </a:t>
                      </a:r>
                      <a:r>
                        <a:rPr lang="en-US" sz="1800" dirty="0" err="1">
                          <a:effectLst/>
                        </a:rPr>
                        <a:t>tài</a:t>
                      </a:r>
                      <a:r>
                        <a:rPr lang="en-US" sz="1800" dirty="0">
                          <a:effectLst/>
                        </a:rPr>
                        <a:t> </a:t>
                      </a:r>
                      <a:r>
                        <a:rPr lang="en-US" sz="1800" dirty="0" err="1">
                          <a:effectLst/>
                        </a:rPr>
                        <a:t>khoản</a:t>
                      </a:r>
                      <a:r>
                        <a:rPr lang="en-US" sz="1800" dirty="0">
                          <a:effectLst/>
                        </a:rPr>
                        <a:t>.</a:t>
                      </a:r>
                      <a:endParaRPr lang="en-US" sz="1000" dirty="0">
                        <a:effectLst/>
                      </a:endParaRPr>
                    </a:p>
                    <a:p>
                      <a:pPr marL="0" marR="0">
                        <a:spcBef>
                          <a:spcPts val="0"/>
                        </a:spcBef>
                        <a:spcAft>
                          <a:spcPts val="0"/>
                        </a:spcAft>
                      </a:pPr>
                      <a:r>
                        <a:rPr lang="en-US" sz="1800" dirty="0">
                          <a:effectLst/>
                        </a:rPr>
                        <a:t>-</a:t>
                      </a:r>
                      <a:r>
                        <a:rPr lang="en-US" sz="1800" dirty="0" err="1">
                          <a:effectLst/>
                        </a:rPr>
                        <a:t>Cung</a:t>
                      </a:r>
                      <a:r>
                        <a:rPr lang="en-US" sz="1800" dirty="0">
                          <a:effectLst/>
                        </a:rPr>
                        <a:t> </a:t>
                      </a:r>
                      <a:r>
                        <a:rPr lang="en-US" sz="1800" dirty="0" err="1">
                          <a:effectLst/>
                        </a:rPr>
                        <a:t>cấp</a:t>
                      </a:r>
                      <a:r>
                        <a:rPr lang="en-US" sz="1800" dirty="0">
                          <a:effectLst/>
                        </a:rPr>
                        <a:t>, </a:t>
                      </a:r>
                      <a:r>
                        <a:rPr lang="en-US" sz="1800" dirty="0" err="1">
                          <a:effectLst/>
                        </a:rPr>
                        <a:t>chỉnh</a:t>
                      </a:r>
                      <a:r>
                        <a:rPr lang="en-US" sz="1800" dirty="0">
                          <a:effectLst/>
                        </a:rPr>
                        <a:t> </a:t>
                      </a:r>
                      <a:r>
                        <a:rPr lang="en-US" sz="1800" dirty="0" err="1">
                          <a:effectLst/>
                        </a:rPr>
                        <a:t>sửa</a:t>
                      </a:r>
                      <a:r>
                        <a:rPr lang="en-US" sz="1800" dirty="0">
                          <a:effectLst/>
                        </a:rPr>
                        <a:t> </a:t>
                      </a:r>
                      <a:r>
                        <a:rPr lang="en-US" sz="1800" dirty="0" err="1">
                          <a:effectLst/>
                        </a:rPr>
                        <a:t>một</a:t>
                      </a:r>
                      <a:r>
                        <a:rPr lang="en-US" sz="1800" dirty="0">
                          <a:effectLst/>
                        </a:rPr>
                        <a:t> </a:t>
                      </a:r>
                      <a:r>
                        <a:rPr lang="en-US" sz="1800" dirty="0" err="1">
                          <a:effectLst/>
                        </a:rPr>
                        <a:t>số</a:t>
                      </a:r>
                      <a:r>
                        <a:rPr lang="en-US" sz="1800" dirty="0">
                          <a:effectLst/>
                        </a:rPr>
                        <a:t> </a:t>
                      </a:r>
                      <a:r>
                        <a:rPr lang="en-US" sz="1800" dirty="0" err="1">
                          <a:effectLst/>
                        </a:rPr>
                        <a:t>thông</a:t>
                      </a:r>
                      <a:r>
                        <a:rPr lang="en-US" sz="1800" dirty="0">
                          <a:effectLst/>
                        </a:rPr>
                        <a:t> tin </a:t>
                      </a:r>
                      <a:r>
                        <a:rPr lang="en-US" sz="1800" dirty="0" err="1">
                          <a:effectLst/>
                        </a:rPr>
                        <a:t>cho</a:t>
                      </a:r>
                      <a:r>
                        <a:rPr lang="en-US" sz="1800" dirty="0">
                          <a:effectLst/>
                        </a:rPr>
                        <a:t> </a:t>
                      </a:r>
                      <a:r>
                        <a:rPr lang="en-US" sz="1800" dirty="0" err="1">
                          <a:effectLst/>
                        </a:rPr>
                        <a:t>tài</a:t>
                      </a:r>
                      <a:r>
                        <a:rPr lang="en-US" sz="1800" dirty="0">
                          <a:effectLst/>
                        </a:rPr>
                        <a:t> </a:t>
                      </a:r>
                      <a:r>
                        <a:rPr lang="en-US" sz="1800" dirty="0" err="1">
                          <a:effectLst/>
                        </a:rPr>
                        <a:t>khoản</a:t>
                      </a:r>
                      <a:r>
                        <a:rPr lang="en-US" sz="1800" dirty="0">
                          <a:effectLst/>
                        </a:rPr>
                        <a:t>: </a:t>
                      </a:r>
                      <a:endParaRPr lang="en-US" sz="1000" dirty="0">
                        <a:effectLst/>
                      </a:endParaRPr>
                    </a:p>
                    <a:p>
                      <a:pPr marL="0" marR="0">
                        <a:spcBef>
                          <a:spcPts val="0"/>
                        </a:spcBef>
                        <a:spcAft>
                          <a:spcPts val="0"/>
                        </a:spcAft>
                      </a:pPr>
                      <a:r>
                        <a:rPr lang="en-US" sz="1800" dirty="0">
                          <a:effectLst/>
                        </a:rPr>
                        <a:t>-</a:t>
                      </a:r>
                      <a:r>
                        <a:rPr lang="en-US" sz="1800" dirty="0" err="1">
                          <a:effectLst/>
                        </a:rPr>
                        <a:t>Đăng</a:t>
                      </a:r>
                      <a:r>
                        <a:rPr lang="en-US" sz="1800" dirty="0">
                          <a:effectLst/>
                        </a:rPr>
                        <a:t> tin </a:t>
                      </a:r>
                      <a:r>
                        <a:rPr lang="en-US" sz="1800" dirty="0" err="1">
                          <a:effectLst/>
                        </a:rPr>
                        <a:t>tìm</a:t>
                      </a:r>
                      <a:r>
                        <a:rPr lang="en-US" sz="1800" dirty="0">
                          <a:effectLst/>
                        </a:rPr>
                        <a:t> </a:t>
                      </a:r>
                      <a:r>
                        <a:rPr lang="en-US" sz="1800" dirty="0" err="1">
                          <a:effectLst/>
                        </a:rPr>
                        <a:t>kiếm</a:t>
                      </a:r>
                      <a:r>
                        <a:rPr lang="en-US" sz="1800" dirty="0">
                          <a:effectLst/>
                        </a:rPr>
                        <a:t> </a:t>
                      </a:r>
                      <a:r>
                        <a:rPr lang="en-US" sz="1800" dirty="0" err="1">
                          <a:effectLst/>
                        </a:rPr>
                        <a:t>Gia</a:t>
                      </a:r>
                      <a:r>
                        <a:rPr lang="en-US" sz="1800" dirty="0">
                          <a:effectLst/>
                        </a:rPr>
                        <a:t> </a:t>
                      </a:r>
                      <a:r>
                        <a:rPr lang="en-US" sz="1800" dirty="0" err="1">
                          <a:effectLst/>
                        </a:rPr>
                        <a:t>sư</a:t>
                      </a:r>
                      <a:r>
                        <a:rPr lang="en-US" sz="1800" dirty="0">
                          <a:effectLst/>
                        </a:rPr>
                        <a:t> + </a:t>
                      </a:r>
                      <a:r>
                        <a:rPr lang="en-US" sz="1800" dirty="0" err="1">
                          <a:effectLst/>
                        </a:rPr>
                        <a:t>yêu</a:t>
                      </a:r>
                      <a:r>
                        <a:rPr lang="en-US" sz="1800" dirty="0">
                          <a:effectLst/>
                        </a:rPr>
                        <a:t> </a:t>
                      </a:r>
                      <a:r>
                        <a:rPr lang="en-US" sz="1800" dirty="0" err="1">
                          <a:effectLst/>
                        </a:rPr>
                        <a:t>cầu</a:t>
                      </a:r>
                      <a:r>
                        <a:rPr lang="en-US" sz="1800" dirty="0">
                          <a:effectLst/>
                        </a:rPr>
                        <a:t> </a:t>
                      </a:r>
                      <a:r>
                        <a:rPr lang="en-US" sz="1800" dirty="0" err="1">
                          <a:effectLst/>
                        </a:rPr>
                        <a:t>tìm</a:t>
                      </a:r>
                      <a:r>
                        <a:rPr lang="en-US" sz="1800" dirty="0">
                          <a:effectLst/>
                        </a:rPr>
                        <a:t> </a:t>
                      </a:r>
                      <a:r>
                        <a:rPr lang="en-US" sz="1800" dirty="0" err="1">
                          <a:effectLst/>
                        </a:rPr>
                        <a:t>kiếm</a:t>
                      </a:r>
                      <a:r>
                        <a:rPr lang="en-US" sz="1800" dirty="0">
                          <a:effectLst/>
                        </a:rPr>
                        <a:t>.</a:t>
                      </a:r>
                      <a:endParaRPr lang="en-US" sz="1000" dirty="0">
                        <a:effectLst/>
                      </a:endParaRPr>
                    </a:p>
                    <a:p>
                      <a:pPr marL="0" marR="0">
                        <a:spcBef>
                          <a:spcPts val="0"/>
                        </a:spcBef>
                        <a:spcAft>
                          <a:spcPts val="0"/>
                        </a:spcAft>
                      </a:pPr>
                      <a:r>
                        <a:rPr lang="en-US" sz="1800" dirty="0">
                          <a:effectLst/>
                        </a:rPr>
                        <a:t>-</a:t>
                      </a:r>
                      <a:r>
                        <a:rPr lang="en-US" sz="1800" dirty="0" err="1">
                          <a:effectLst/>
                        </a:rPr>
                        <a:t>Đăng</a:t>
                      </a:r>
                      <a:r>
                        <a:rPr lang="en-US" sz="1800" dirty="0">
                          <a:effectLst/>
                        </a:rPr>
                        <a:t> </a:t>
                      </a:r>
                      <a:r>
                        <a:rPr lang="en-US" sz="1800" dirty="0" err="1">
                          <a:effectLst/>
                        </a:rPr>
                        <a:t>bài</a:t>
                      </a:r>
                      <a:r>
                        <a:rPr lang="en-US" sz="1800" dirty="0">
                          <a:effectLst/>
                        </a:rPr>
                        <a:t> </a:t>
                      </a:r>
                      <a:r>
                        <a:rPr lang="en-US" sz="1800" dirty="0" err="1">
                          <a:effectLst/>
                        </a:rPr>
                        <a:t>thảo</a:t>
                      </a:r>
                      <a:r>
                        <a:rPr lang="en-US" sz="1800" dirty="0">
                          <a:effectLst/>
                        </a:rPr>
                        <a:t> </a:t>
                      </a:r>
                      <a:r>
                        <a:rPr lang="en-US" sz="1800" dirty="0" err="1">
                          <a:effectLst/>
                        </a:rPr>
                        <a:t>luận</a:t>
                      </a:r>
                      <a:r>
                        <a:rPr lang="en-US" sz="1800" dirty="0">
                          <a:effectLst/>
                        </a:rPr>
                        <a:t> chia </a:t>
                      </a:r>
                      <a:r>
                        <a:rPr lang="en-US" sz="1800" dirty="0" err="1">
                          <a:effectLst/>
                        </a:rPr>
                        <a:t>sẻ</a:t>
                      </a:r>
                      <a:r>
                        <a:rPr lang="en-US" sz="1800" dirty="0">
                          <a:effectLst/>
                        </a:rPr>
                        <a:t> </a:t>
                      </a:r>
                      <a:r>
                        <a:rPr lang="en-US" sz="1800" dirty="0" err="1">
                          <a:effectLst/>
                        </a:rPr>
                        <a:t>về</a:t>
                      </a:r>
                      <a:r>
                        <a:rPr lang="en-US" sz="1800" dirty="0">
                          <a:effectLst/>
                        </a:rPr>
                        <a:t> </a:t>
                      </a:r>
                      <a:r>
                        <a:rPr lang="en-US" sz="1800" dirty="0" err="1">
                          <a:effectLst/>
                        </a:rPr>
                        <a:t>kinh</a:t>
                      </a:r>
                      <a:r>
                        <a:rPr lang="en-US" sz="1800" dirty="0">
                          <a:effectLst/>
                        </a:rPr>
                        <a:t> </a:t>
                      </a:r>
                      <a:r>
                        <a:rPr lang="en-US" sz="1800" dirty="0" err="1">
                          <a:effectLst/>
                        </a:rPr>
                        <a:t>nghiệm</a:t>
                      </a:r>
                      <a:r>
                        <a:rPr lang="en-US" sz="1800" dirty="0">
                          <a:effectLst/>
                        </a:rPr>
                        <a:t> hay </a:t>
                      </a:r>
                      <a:r>
                        <a:rPr lang="en-US" sz="1800" dirty="0" err="1">
                          <a:effectLst/>
                        </a:rPr>
                        <a:t>kiến</a:t>
                      </a:r>
                      <a:r>
                        <a:rPr lang="en-US" sz="1800" dirty="0">
                          <a:effectLst/>
                        </a:rPr>
                        <a:t> </a:t>
                      </a:r>
                      <a:r>
                        <a:rPr lang="en-US" sz="1800" dirty="0" err="1">
                          <a:effectLst/>
                        </a:rPr>
                        <a:t>thức</a:t>
                      </a:r>
                      <a:r>
                        <a:rPr lang="en-US" sz="1800" dirty="0">
                          <a:effectLst/>
                        </a:rPr>
                        <a:t> hay </a:t>
                      </a:r>
                      <a:r>
                        <a:rPr lang="en-US" sz="1800" dirty="0" err="1">
                          <a:effectLst/>
                        </a:rPr>
                        <a:t>những</a:t>
                      </a:r>
                      <a:r>
                        <a:rPr lang="en-US" sz="1800" dirty="0">
                          <a:effectLst/>
                        </a:rPr>
                        <a:t> </a:t>
                      </a:r>
                      <a:r>
                        <a:rPr lang="en-US" sz="1800" dirty="0" err="1">
                          <a:effectLst/>
                        </a:rPr>
                        <a:t>yêu</a:t>
                      </a:r>
                      <a:r>
                        <a:rPr lang="en-US" sz="1800" dirty="0">
                          <a:effectLst/>
                        </a:rPr>
                        <a:t> </a:t>
                      </a:r>
                      <a:r>
                        <a:rPr lang="en-US" sz="1800" dirty="0" err="1">
                          <a:effectLst/>
                        </a:rPr>
                        <a:t>cầu</a:t>
                      </a:r>
                      <a:r>
                        <a:rPr lang="en-US" sz="1800" dirty="0">
                          <a:effectLst/>
                        </a:rPr>
                        <a:t> </a:t>
                      </a:r>
                      <a:r>
                        <a:rPr lang="en-US" sz="1800" dirty="0" err="1">
                          <a:effectLst/>
                        </a:rPr>
                        <a:t>đối</a:t>
                      </a:r>
                      <a:r>
                        <a:rPr lang="en-US" sz="1800" dirty="0">
                          <a:effectLst/>
                        </a:rPr>
                        <a:t> </a:t>
                      </a:r>
                      <a:r>
                        <a:rPr lang="en-US" sz="1800" dirty="0" err="1">
                          <a:effectLst/>
                        </a:rPr>
                        <a:t>với</a:t>
                      </a:r>
                      <a:r>
                        <a:rPr lang="en-US" sz="1800" dirty="0">
                          <a:effectLst/>
                        </a:rPr>
                        <a:t> </a:t>
                      </a:r>
                      <a:r>
                        <a:rPr lang="en-US" sz="1800" dirty="0" err="1">
                          <a:effectLst/>
                        </a:rPr>
                        <a:t>gia</a:t>
                      </a:r>
                      <a:r>
                        <a:rPr lang="en-US" sz="1800" dirty="0">
                          <a:effectLst/>
                        </a:rPr>
                        <a:t> </a:t>
                      </a:r>
                      <a:r>
                        <a:rPr lang="en-US" sz="1800" dirty="0" err="1">
                          <a:effectLst/>
                        </a:rPr>
                        <a:t>sư</a:t>
                      </a:r>
                      <a:r>
                        <a:rPr lang="en-US" sz="1800" dirty="0">
                          <a:effectLst/>
                        </a:rPr>
                        <a:t>.</a:t>
                      </a:r>
                      <a:endParaRPr lang="en-US" sz="1000" dirty="0">
                        <a:effectLst/>
                      </a:endParaRPr>
                    </a:p>
                    <a:p>
                      <a:pPr marL="0" marR="0">
                        <a:spcBef>
                          <a:spcPts val="0"/>
                        </a:spcBef>
                        <a:spcAft>
                          <a:spcPts val="0"/>
                        </a:spcAft>
                      </a:pPr>
                      <a:r>
                        <a:rPr lang="en-US" sz="1800" dirty="0">
                          <a:effectLst/>
                        </a:rPr>
                        <a:t>-</a:t>
                      </a:r>
                      <a:r>
                        <a:rPr lang="en-US" sz="1800" dirty="0" err="1">
                          <a:effectLst/>
                        </a:rPr>
                        <a:t>Tìm</a:t>
                      </a:r>
                      <a:r>
                        <a:rPr lang="en-US" sz="1800" dirty="0">
                          <a:effectLst/>
                        </a:rPr>
                        <a:t> </a:t>
                      </a:r>
                      <a:r>
                        <a:rPr lang="en-US" sz="1800" dirty="0" err="1">
                          <a:effectLst/>
                        </a:rPr>
                        <a:t>kiếm</a:t>
                      </a:r>
                      <a:r>
                        <a:rPr lang="en-US" sz="1800" dirty="0">
                          <a:effectLst/>
                        </a:rPr>
                        <a:t> </a:t>
                      </a:r>
                      <a:r>
                        <a:rPr lang="en-US" sz="1800" dirty="0" err="1">
                          <a:effectLst/>
                        </a:rPr>
                        <a:t>các</a:t>
                      </a:r>
                      <a:r>
                        <a:rPr lang="en-US" sz="1800" dirty="0">
                          <a:effectLst/>
                        </a:rPr>
                        <a:t> </a:t>
                      </a:r>
                      <a:r>
                        <a:rPr lang="en-US" sz="1800" dirty="0" err="1">
                          <a:effectLst/>
                        </a:rPr>
                        <a:t>gia</a:t>
                      </a:r>
                      <a:r>
                        <a:rPr lang="en-US" sz="1800" dirty="0">
                          <a:effectLst/>
                        </a:rPr>
                        <a:t> </a:t>
                      </a:r>
                      <a:r>
                        <a:rPr lang="en-US" sz="1800" dirty="0" err="1">
                          <a:effectLst/>
                        </a:rPr>
                        <a:t>sư</a:t>
                      </a:r>
                      <a:r>
                        <a:rPr lang="en-US" sz="1800" dirty="0">
                          <a:effectLst/>
                        </a:rPr>
                        <a:t> qua </a:t>
                      </a:r>
                      <a:r>
                        <a:rPr lang="en-US" sz="1800" dirty="0" err="1">
                          <a:effectLst/>
                        </a:rPr>
                        <a:t>các</a:t>
                      </a:r>
                      <a:r>
                        <a:rPr lang="en-US" sz="1800" dirty="0">
                          <a:effectLst/>
                        </a:rPr>
                        <a:t> </a:t>
                      </a:r>
                      <a:r>
                        <a:rPr lang="en-US" sz="1800" dirty="0" err="1">
                          <a:effectLst/>
                        </a:rPr>
                        <a:t>bài</a:t>
                      </a:r>
                      <a:r>
                        <a:rPr lang="en-US" sz="1800" dirty="0">
                          <a:effectLst/>
                        </a:rPr>
                        <a:t> </a:t>
                      </a:r>
                      <a:r>
                        <a:rPr lang="en-US" sz="1800" dirty="0" err="1">
                          <a:effectLst/>
                        </a:rPr>
                        <a:t>đăng</a:t>
                      </a:r>
                      <a:r>
                        <a:rPr lang="en-US" sz="1800" dirty="0">
                          <a:effectLst/>
                        </a:rPr>
                        <a:t> </a:t>
                      </a:r>
                      <a:r>
                        <a:rPr lang="en-US" sz="1800" dirty="0" err="1">
                          <a:effectLst/>
                        </a:rPr>
                        <a:t>của</a:t>
                      </a:r>
                      <a:r>
                        <a:rPr lang="en-US" sz="1800" dirty="0">
                          <a:effectLst/>
                        </a:rPr>
                        <a:t> </a:t>
                      </a:r>
                      <a:r>
                        <a:rPr lang="en-US" sz="1800" dirty="0" err="1">
                          <a:effectLst/>
                        </a:rPr>
                        <a:t>gia</a:t>
                      </a:r>
                      <a:r>
                        <a:rPr lang="en-US" sz="1800" dirty="0">
                          <a:effectLst/>
                        </a:rPr>
                        <a:t> </a:t>
                      </a:r>
                      <a:r>
                        <a:rPr lang="en-US" sz="1800" dirty="0" err="1">
                          <a:effectLst/>
                        </a:rPr>
                        <a:t>sư</a:t>
                      </a:r>
                      <a:r>
                        <a:rPr lang="en-US" sz="1800" dirty="0">
                          <a:effectLst/>
                        </a:rPr>
                        <a:t>.</a:t>
                      </a:r>
                      <a:endParaRPr lang="en-US" sz="1000" dirty="0">
                        <a:effectLst/>
                      </a:endParaRPr>
                    </a:p>
                    <a:p>
                      <a:pPr marL="0" marR="0">
                        <a:spcBef>
                          <a:spcPts val="0"/>
                        </a:spcBef>
                        <a:spcAft>
                          <a:spcPts val="0"/>
                        </a:spcAft>
                      </a:pPr>
                      <a:r>
                        <a:rPr lang="en-US" sz="1800" dirty="0">
                          <a:effectLst/>
                        </a:rPr>
                        <a:t>-</a:t>
                      </a:r>
                      <a:r>
                        <a:rPr lang="en-US" sz="1800" dirty="0" err="1">
                          <a:effectLst/>
                        </a:rPr>
                        <a:t>Đánh</a:t>
                      </a:r>
                      <a:r>
                        <a:rPr lang="en-US" sz="1800" dirty="0">
                          <a:effectLst/>
                        </a:rPr>
                        <a:t> </a:t>
                      </a:r>
                      <a:r>
                        <a:rPr lang="en-US" sz="1800" dirty="0" err="1">
                          <a:effectLst/>
                        </a:rPr>
                        <a:t>giá</a:t>
                      </a:r>
                      <a:r>
                        <a:rPr lang="en-US" sz="1800" dirty="0">
                          <a:effectLst/>
                        </a:rPr>
                        <a:t>, </a:t>
                      </a:r>
                      <a:r>
                        <a:rPr lang="en-US" sz="1800" dirty="0" err="1">
                          <a:effectLst/>
                        </a:rPr>
                        <a:t>bình</a:t>
                      </a:r>
                      <a:r>
                        <a:rPr lang="en-US" sz="1800" dirty="0">
                          <a:effectLst/>
                        </a:rPr>
                        <a:t> </a:t>
                      </a:r>
                      <a:r>
                        <a:rPr lang="en-US" sz="1800" dirty="0" err="1">
                          <a:effectLst/>
                        </a:rPr>
                        <a:t>luận</a:t>
                      </a:r>
                      <a:r>
                        <a:rPr lang="en-US" sz="1800" dirty="0">
                          <a:effectLst/>
                        </a:rPr>
                        <a:t> </a:t>
                      </a:r>
                      <a:r>
                        <a:rPr lang="en-US" sz="1800" dirty="0" err="1">
                          <a:effectLst/>
                        </a:rPr>
                        <a:t>các</a:t>
                      </a:r>
                      <a:r>
                        <a:rPr lang="en-US" sz="1800" dirty="0">
                          <a:effectLst/>
                        </a:rPr>
                        <a:t> </a:t>
                      </a:r>
                      <a:r>
                        <a:rPr lang="en-US" sz="1800" dirty="0" err="1">
                          <a:effectLst/>
                        </a:rPr>
                        <a:t>Gia</a:t>
                      </a:r>
                      <a:r>
                        <a:rPr lang="en-US" sz="1800" dirty="0">
                          <a:effectLst/>
                        </a:rPr>
                        <a:t> </a:t>
                      </a:r>
                      <a:r>
                        <a:rPr lang="en-US" sz="1800" dirty="0" err="1">
                          <a:effectLst/>
                        </a:rPr>
                        <a:t>sư</a:t>
                      </a:r>
                      <a:r>
                        <a:rPr lang="en-US" sz="1800" dirty="0">
                          <a:effectLst/>
                        </a:rPr>
                        <a:t> </a:t>
                      </a:r>
                      <a:r>
                        <a:rPr lang="en-US" sz="1800" dirty="0" err="1">
                          <a:effectLst/>
                        </a:rPr>
                        <a:t>sau</a:t>
                      </a:r>
                      <a:r>
                        <a:rPr lang="en-US" sz="1800" dirty="0">
                          <a:effectLst/>
                        </a:rPr>
                        <a:t> </a:t>
                      </a:r>
                      <a:r>
                        <a:rPr lang="en-US" sz="1800" dirty="0" err="1">
                          <a:effectLst/>
                        </a:rPr>
                        <a:t>khi</a:t>
                      </a:r>
                      <a:r>
                        <a:rPr lang="en-US" sz="1800" dirty="0">
                          <a:effectLst/>
                        </a:rPr>
                        <a:t> </a:t>
                      </a:r>
                      <a:r>
                        <a:rPr lang="en-US" sz="1800" dirty="0" err="1">
                          <a:effectLst/>
                        </a:rPr>
                        <a:t>gia</a:t>
                      </a:r>
                      <a:r>
                        <a:rPr lang="en-US" sz="1800" dirty="0">
                          <a:effectLst/>
                        </a:rPr>
                        <a:t> </a:t>
                      </a:r>
                      <a:r>
                        <a:rPr lang="en-US" sz="1800" dirty="0" err="1">
                          <a:effectLst/>
                        </a:rPr>
                        <a:t>sư</a:t>
                      </a:r>
                      <a:r>
                        <a:rPr lang="en-US" sz="1800" dirty="0">
                          <a:effectLst/>
                        </a:rPr>
                        <a:t> </a:t>
                      </a:r>
                      <a:r>
                        <a:rPr lang="en-US" sz="1800" dirty="0" err="1">
                          <a:effectLst/>
                        </a:rPr>
                        <a:t>đã</a:t>
                      </a:r>
                      <a:r>
                        <a:rPr lang="en-US" sz="1800" dirty="0">
                          <a:effectLst/>
                        </a:rPr>
                        <a:t> </a:t>
                      </a:r>
                      <a:r>
                        <a:rPr lang="en-US" sz="1800" dirty="0" err="1">
                          <a:effectLst/>
                        </a:rPr>
                        <a:t>nhận</a:t>
                      </a:r>
                      <a:r>
                        <a:rPr lang="en-US" sz="1800" dirty="0">
                          <a:effectLst/>
                        </a:rPr>
                        <a:t> </a:t>
                      </a:r>
                      <a:r>
                        <a:rPr lang="en-US" sz="1800" dirty="0" err="1">
                          <a:effectLst/>
                        </a:rPr>
                        <a:t>dạy</a:t>
                      </a:r>
                      <a:r>
                        <a:rPr lang="en-US" sz="1800" dirty="0">
                          <a:effectLst/>
                        </a:rPr>
                        <a:t>.</a:t>
                      </a:r>
                      <a:endParaRPr lang="en-US" sz="1000" dirty="0">
                        <a:effectLst/>
                        <a:latin typeface="Times New Roman" panose="02020603050405020304" pitchFamily="18" charset="0"/>
                        <a:ea typeface="Times New Roman" panose="02020603050405020304" pitchFamily="18" charset="0"/>
                      </a:endParaRPr>
                    </a:p>
                  </a:txBody>
                  <a:tcPr marL="50841" marR="50841" marT="0" marB="0"/>
                </a:tc>
                <a:extLst>
                  <a:ext uri="{0D108BD9-81ED-4DB2-BD59-A6C34878D82A}">
                    <a16:rowId xmlns="" xmlns:a16="http://schemas.microsoft.com/office/drawing/2014/main" val="3545713920"/>
                  </a:ext>
                </a:extLst>
              </a:tr>
              <a:tr h="1213608">
                <a:tc>
                  <a:txBody>
                    <a:bodyPr/>
                    <a:lstStyle/>
                    <a:p>
                      <a:pPr marL="0" marR="0" algn="ctr">
                        <a:spcBef>
                          <a:spcPts val="0"/>
                        </a:spcBef>
                        <a:spcAft>
                          <a:spcPts val="0"/>
                        </a:spcAft>
                      </a:pPr>
                      <a:r>
                        <a:rPr lang="en-US" sz="1600" dirty="0" err="1">
                          <a:effectLst/>
                        </a:rPr>
                        <a:t>Quản</a:t>
                      </a:r>
                      <a:r>
                        <a:rPr lang="en-US" sz="1600" dirty="0">
                          <a:effectLst/>
                        </a:rPr>
                        <a:t> </a:t>
                      </a:r>
                      <a:r>
                        <a:rPr lang="en-US" sz="1600" dirty="0" err="1">
                          <a:effectLst/>
                        </a:rPr>
                        <a:t>trị</a:t>
                      </a:r>
                      <a:r>
                        <a:rPr lang="en-US" sz="1600" dirty="0">
                          <a:effectLst/>
                        </a:rPr>
                        <a:t> </a:t>
                      </a:r>
                      <a:r>
                        <a:rPr lang="en-US" sz="1600" dirty="0" err="1">
                          <a:effectLst/>
                        </a:rPr>
                        <a:t>viên</a:t>
                      </a:r>
                      <a:r>
                        <a:rPr lang="en-US" sz="1600" dirty="0">
                          <a:effectLst/>
                        </a:rPr>
                        <a:t> (Admin)</a:t>
                      </a:r>
                      <a:endParaRPr lang="en-US" sz="900" dirty="0">
                        <a:effectLst/>
                        <a:latin typeface="Times New Roman" panose="02020603050405020304" pitchFamily="18" charset="0"/>
                        <a:ea typeface="Times New Roman" panose="02020603050405020304" pitchFamily="18" charset="0"/>
                      </a:endParaRPr>
                    </a:p>
                  </a:txBody>
                  <a:tcPr marL="50841" marR="50841" marT="0" marB="0"/>
                </a:tc>
                <a:tc>
                  <a:txBody>
                    <a:bodyPr/>
                    <a:lstStyle/>
                    <a:p>
                      <a:pPr marL="0" marR="0">
                        <a:spcBef>
                          <a:spcPts val="0"/>
                        </a:spcBef>
                        <a:spcAft>
                          <a:spcPts val="0"/>
                        </a:spcAft>
                      </a:pPr>
                      <a:r>
                        <a:rPr lang="en-US" sz="1800" dirty="0" err="1">
                          <a:effectLst/>
                        </a:rPr>
                        <a:t>Người</a:t>
                      </a:r>
                      <a:r>
                        <a:rPr lang="en-US" sz="1800" dirty="0">
                          <a:effectLst/>
                        </a:rPr>
                        <a:t> </a:t>
                      </a:r>
                      <a:r>
                        <a:rPr lang="en-US" sz="1800" dirty="0" err="1">
                          <a:effectLst/>
                        </a:rPr>
                        <a:t>quản</a:t>
                      </a:r>
                      <a:r>
                        <a:rPr lang="en-US" sz="1800" dirty="0">
                          <a:effectLst/>
                        </a:rPr>
                        <a:t> </a:t>
                      </a:r>
                      <a:r>
                        <a:rPr lang="en-US" sz="1800" dirty="0" err="1">
                          <a:effectLst/>
                        </a:rPr>
                        <a:t>lý</a:t>
                      </a:r>
                      <a:r>
                        <a:rPr lang="en-US" sz="1800" dirty="0">
                          <a:effectLst/>
                        </a:rPr>
                        <a:t> </a:t>
                      </a:r>
                      <a:r>
                        <a:rPr lang="en-US" sz="1800" dirty="0" err="1">
                          <a:effectLst/>
                        </a:rPr>
                        <a:t>hệ</a:t>
                      </a:r>
                      <a:r>
                        <a:rPr lang="en-US" sz="1800" dirty="0">
                          <a:effectLst/>
                        </a:rPr>
                        <a:t> </a:t>
                      </a:r>
                      <a:r>
                        <a:rPr lang="en-US" sz="1800" dirty="0" err="1">
                          <a:effectLst/>
                        </a:rPr>
                        <a:t>thống</a:t>
                      </a:r>
                      <a:endParaRPr lang="en-US" sz="1000" dirty="0">
                        <a:effectLst/>
                        <a:latin typeface="Times New Roman" panose="02020603050405020304" pitchFamily="18" charset="0"/>
                        <a:ea typeface="Times New Roman" panose="02020603050405020304" pitchFamily="18" charset="0"/>
                      </a:endParaRPr>
                    </a:p>
                  </a:txBody>
                  <a:tcPr marL="50841" marR="50841" marT="0" marB="0"/>
                </a:tc>
                <a:tc>
                  <a:txBody>
                    <a:bodyPr/>
                    <a:lstStyle/>
                    <a:p>
                      <a:pPr marL="0" marR="0">
                        <a:spcBef>
                          <a:spcPts val="0"/>
                        </a:spcBef>
                        <a:spcAft>
                          <a:spcPts val="0"/>
                        </a:spcAft>
                      </a:pPr>
                      <a:r>
                        <a:rPr lang="en-US" sz="1800" dirty="0">
                          <a:effectLst/>
                        </a:rPr>
                        <a:t>-</a:t>
                      </a:r>
                      <a:r>
                        <a:rPr lang="en-US" sz="1800" dirty="0" err="1">
                          <a:effectLst/>
                        </a:rPr>
                        <a:t>Thêm</a:t>
                      </a:r>
                      <a:r>
                        <a:rPr lang="en-US" sz="1800" dirty="0">
                          <a:effectLst/>
                        </a:rPr>
                        <a:t>, </a:t>
                      </a:r>
                      <a:r>
                        <a:rPr lang="en-US" sz="1800" dirty="0" err="1">
                          <a:effectLst/>
                        </a:rPr>
                        <a:t>Xóa</a:t>
                      </a:r>
                      <a:r>
                        <a:rPr lang="en-US" sz="1800" dirty="0">
                          <a:effectLst/>
                        </a:rPr>
                        <a:t>, </a:t>
                      </a:r>
                      <a:r>
                        <a:rPr lang="en-US" sz="1800" dirty="0" err="1">
                          <a:effectLst/>
                        </a:rPr>
                        <a:t>Sửa</a:t>
                      </a:r>
                      <a:r>
                        <a:rPr lang="en-US" sz="1800" dirty="0">
                          <a:effectLst/>
                        </a:rPr>
                        <a:t>, </a:t>
                      </a:r>
                      <a:r>
                        <a:rPr lang="en-US" sz="1800" dirty="0" err="1">
                          <a:effectLst/>
                        </a:rPr>
                        <a:t>Đóng</a:t>
                      </a:r>
                      <a:r>
                        <a:rPr lang="en-US" sz="1800" dirty="0">
                          <a:effectLst/>
                        </a:rPr>
                        <a:t> </a:t>
                      </a:r>
                      <a:r>
                        <a:rPr lang="en-US" sz="1800" dirty="0" err="1">
                          <a:effectLst/>
                        </a:rPr>
                        <a:t>các</a:t>
                      </a:r>
                      <a:r>
                        <a:rPr lang="en-US" sz="1800" dirty="0">
                          <a:effectLst/>
                        </a:rPr>
                        <a:t> </a:t>
                      </a:r>
                      <a:r>
                        <a:rPr lang="en-US" sz="1800" dirty="0" err="1">
                          <a:effectLst/>
                        </a:rPr>
                        <a:t>tài</a:t>
                      </a:r>
                      <a:r>
                        <a:rPr lang="en-US" sz="1800" dirty="0">
                          <a:effectLst/>
                        </a:rPr>
                        <a:t> </a:t>
                      </a:r>
                      <a:r>
                        <a:rPr lang="en-US" sz="1800" dirty="0" err="1">
                          <a:effectLst/>
                        </a:rPr>
                        <a:t>khoản</a:t>
                      </a:r>
                      <a:r>
                        <a:rPr lang="en-US" sz="1800" dirty="0">
                          <a:effectLst/>
                        </a:rPr>
                        <a:t> user.</a:t>
                      </a:r>
                      <a:endParaRPr lang="en-US" sz="1000" dirty="0">
                        <a:effectLst/>
                      </a:endParaRPr>
                    </a:p>
                    <a:p>
                      <a:pPr marL="0" marR="0">
                        <a:spcBef>
                          <a:spcPts val="0"/>
                        </a:spcBef>
                        <a:spcAft>
                          <a:spcPts val="0"/>
                        </a:spcAft>
                      </a:pPr>
                      <a:r>
                        <a:rPr lang="en-US" sz="1800" dirty="0">
                          <a:effectLst/>
                        </a:rPr>
                        <a:t>-</a:t>
                      </a:r>
                      <a:r>
                        <a:rPr lang="en-US" sz="1800" dirty="0" err="1">
                          <a:effectLst/>
                        </a:rPr>
                        <a:t>Thêm</a:t>
                      </a:r>
                      <a:r>
                        <a:rPr lang="en-US" sz="1800" dirty="0">
                          <a:effectLst/>
                        </a:rPr>
                        <a:t>, </a:t>
                      </a:r>
                      <a:r>
                        <a:rPr lang="en-US" sz="1800" dirty="0" err="1">
                          <a:effectLst/>
                        </a:rPr>
                        <a:t>Xóa</a:t>
                      </a:r>
                      <a:r>
                        <a:rPr lang="en-US" sz="1800" dirty="0">
                          <a:effectLst/>
                        </a:rPr>
                        <a:t>, </a:t>
                      </a:r>
                      <a:r>
                        <a:rPr lang="en-US" sz="1800" dirty="0" err="1">
                          <a:effectLst/>
                        </a:rPr>
                        <a:t>Sửa</a:t>
                      </a:r>
                      <a:r>
                        <a:rPr lang="en-US" sz="1800" dirty="0">
                          <a:effectLst/>
                        </a:rPr>
                        <a:t>, </a:t>
                      </a:r>
                      <a:r>
                        <a:rPr lang="en-US" sz="1800" dirty="0" err="1">
                          <a:effectLst/>
                        </a:rPr>
                        <a:t>Sắp</a:t>
                      </a:r>
                      <a:r>
                        <a:rPr lang="en-US" sz="1800" dirty="0">
                          <a:effectLst/>
                        </a:rPr>
                        <a:t> </a:t>
                      </a:r>
                      <a:r>
                        <a:rPr lang="en-US" sz="1800" dirty="0" err="1">
                          <a:effectLst/>
                        </a:rPr>
                        <a:t>xếp</a:t>
                      </a:r>
                      <a:r>
                        <a:rPr lang="en-US" sz="1800" dirty="0">
                          <a:effectLst/>
                        </a:rPr>
                        <a:t> </a:t>
                      </a:r>
                      <a:r>
                        <a:rPr lang="en-US" sz="1800" dirty="0" err="1">
                          <a:effectLst/>
                        </a:rPr>
                        <a:t>các</a:t>
                      </a:r>
                      <a:r>
                        <a:rPr lang="en-US" sz="1800" dirty="0">
                          <a:effectLst/>
                        </a:rPr>
                        <a:t> </a:t>
                      </a:r>
                      <a:r>
                        <a:rPr lang="en-US" sz="1800" dirty="0" err="1">
                          <a:effectLst/>
                        </a:rPr>
                        <a:t>bài</a:t>
                      </a:r>
                      <a:r>
                        <a:rPr lang="en-US" sz="1800" dirty="0">
                          <a:effectLst/>
                        </a:rPr>
                        <a:t> </a:t>
                      </a:r>
                      <a:r>
                        <a:rPr lang="en-US" sz="1800" dirty="0" err="1">
                          <a:effectLst/>
                        </a:rPr>
                        <a:t>đăng</a:t>
                      </a:r>
                      <a:r>
                        <a:rPr lang="en-US" sz="1800" dirty="0">
                          <a:effectLst/>
                        </a:rPr>
                        <a:t> </a:t>
                      </a:r>
                      <a:r>
                        <a:rPr lang="en-US" sz="1800" dirty="0" err="1">
                          <a:effectLst/>
                        </a:rPr>
                        <a:t>của</a:t>
                      </a:r>
                      <a:r>
                        <a:rPr lang="en-US" sz="1800" dirty="0">
                          <a:effectLst/>
                        </a:rPr>
                        <a:t> User.</a:t>
                      </a:r>
                      <a:endParaRPr lang="en-US" sz="1000" dirty="0">
                        <a:effectLst/>
                      </a:endParaRPr>
                    </a:p>
                    <a:p>
                      <a:pPr marL="0" marR="0">
                        <a:spcBef>
                          <a:spcPts val="0"/>
                        </a:spcBef>
                        <a:spcAft>
                          <a:spcPts val="0"/>
                        </a:spcAft>
                      </a:pPr>
                      <a:r>
                        <a:rPr lang="en-US" sz="1800" dirty="0">
                          <a:effectLst/>
                        </a:rPr>
                        <a:t>-</a:t>
                      </a:r>
                      <a:r>
                        <a:rPr lang="en-US" sz="1800" dirty="0" err="1">
                          <a:effectLst/>
                        </a:rPr>
                        <a:t>Kiểm</a:t>
                      </a:r>
                      <a:r>
                        <a:rPr lang="en-US" sz="1800" dirty="0">
                          <a:effectLst/>
                        </a:rPr>
                        <a:t> </a:t>
                      </a:r>
                      <a:r>
                        <a:rPr lang="en-US" sz="1800" dirty="0" err="1">
                          <a:effectLst/>
                        </a:rPr>
                        <a:t>duyệt</a:t>
                      </a:r>
                      <a:r>
                        <a:rPr lang="en-US" sz="1800" dirty="0">
                          <a:effectLst/>
                        </a:rPr>
                        <a:t> </a:t>
                      </a:r>
                      <a:r>
                        <a:rPr lang="en-US" sz="1800" dirty="0" err="1">
                          <a:effectLst/>
                        </a:rPr>
                        <a:t>các</a:t>
                      </a:r>
                      <a:r>
                        <a:rPr lang="en-US" sz="1800" dirty="0">
                          <a:effectLst/>
                        </a:rPr>
                        <a:t> User, </a:t>
                      </a:r>
                      <a:r>
                        <a:rPr lang="en-US" sz="1800" dirty="0" err="1">
                          <a:effectLst/>
                        </a:rPr>
                        <a:t>các</a:t>
                      </a:r>
                      <a:r>
                        <a:rPr lang="en-US" sz="1800" dirty="0">
                          <a:effectLst/>
                        </a:rPr>
                        <a:t> </a:t>
                      </a:r>
                      <a:r>
                        <a:rPr lang="en-US" sz="1800" dirty="0" err="1">
                          <a:effectLst/>
                        </a:rPr>
                        <a:t>bài</a:t>
                      </a:r>
                      <a:r>
                        <a:rPr lang="en-US" sz="1800" dirty="0">
                          <a:effectLst/>
                        </a:rPr>
                        <a:t> </a:t>
                      </a:r>
                      <a:r>
                        <a:rPr lang="en-US" sz="1800" dirty="0" err="1">
                          <a:effectLst/>
                        </a:rPr>
                        <a:t>đăng</a:t>
                      </a:r>
                      <a:r>
                        <a:rPr lang="en-US" sz="1800" dirty="0">
                          <a:effectLst/>
                        </a:rPr>
                        <a:t>.</a:t>
                      </a:r>
                      <a:endParaRPr lang="en-US" sz="1000" dirty="0">
                        <a:effectLst/>
                      </a:endParaRPr>
                    </a:p>
                    <a:p>
                      <a:pPr marL="0" marR="0">
                        <a:spcBef>
                          <a:spcPts val="0"/>
                        </a:spcBef>
                        <a:spcAft>
                          <a:spcPts val="0"/>
                        </a:spcAft>
                      </a:pPr>
                      <a:r>
                        <a:rPr lang="en-US" sz="1800" dirty="0">
                          <a:effectLst/>
                        </a:rPr>
                        <a:t>-</a:t>
                      </a:r>
                      <a:r>
                        <a:rPr lang="en-US" sz="1800" dirty="0" err="1">
                          <a:effectLst/>
                        </a:rPr>
                        <a:t>Nhận</a:t>
                      </a:r>
                      <a:r>
                        <a:rPr lang="en-US" sz="1800" dirty="0">
                          <a:effectLst/>
                        </a:rPr>
                        <a:t> </a:t>
                      </a:r>
                      <a:r>
                        <a:rPr lang="en-US" sz="1800" dirty="0" err="1">
                          <a:effectLst/>
                        </a:rPr>
                        <a:t>và</a:t>
                      </a:r>
                      <a:r>
                        <a:rPr lang="en-US" sz="1800" dirty="0">
                          <a:effectLst/>
                        </a:rPr>
                        <a:t> </a:t>
                      </a:r>
                      <a:r>
                        <a:rPr lang="en-US" sz="1800" dirty="0" err="1">
                          <a:effectLst/>
                        </a:rPr>
                        <a:t>chuyển</a:t>
                      </a:r>
                      <a:r>
                        <a:rPr lang="en-US" sz="1800" dirty="0">
                          <a:effectLst/>
                        </a:rPr>
                        <a:t> </a:t>
                      </a:r>
                      <a:r>
                        <a:rPr lang="en-US" sz="1800" dirty="0" err="1">
                          <a:effectLst/>
                        </a:rPr>
                        <a:t>tiền</a:t>
                      </a:r>
                      <a:r>
                        <a:rPr lang="en-US" sz="1800" dirty="0">
                          <a:effectLst/>
                        </a:rPr>
                        <a:t> </a:t>
                      </a:r>
                      <a:r>
                        <a:rPr lang="en-US" sz="1800" dirty="0" err="1">
                          <a:effectLst/>
                        </a:rPr>
                        <a:t>phí</a:t>
                      </a:r>
                      <a:r>
                        <a:rPr lang="en-US" sz="1800" dirty="0">
                          <a:effectLst/>
                        </a:rPr>
                        <a:t> </a:t>
                      </a:r>
                      <a:r>
                        <a:rPr lang="en-US" sz="1800" dirty="0" err="1">
                          <a:effectLst/>
                        </a:rPr>
                        <a:t>kết</a:t>
                      </a:r>
                      <a:r>
                        <a:rPr lang="en-US" sz="1800" dirty="0">
                          <a:effectLst/>
                        </a:rPr>
                        <a:t> </a:t>
                      </a:r>
                      <a:r>
                        <a:rPr lang="en-US" sz="1800" dirty="0" err="1">
                          <a:effectLst/>
                        </a:rPr>
                        <a:t>nối</a:t>
                      </a:r>
                      <a:r>
                        <a:rPr lang="en-US" sz="1800" dirty="0">
                          <a:effectLst/>
                        </a:rPr>
                        <a:t> </a:t>
                      </a:r>
                      <a:r>
                        <a:rPr lang="en-US" sz="1800" dirty="0" err="1">
                          <a:effectLst/>
                        </a:rPr>
                        <a:t>cho</a:t>
                      </a:r>
                      <a:r>
                        <a:rPr lang="en-US" sz="1800" dirty="0">
                          <a:effectLst/>
                        </a:rPr>
                        <a:t> </a:t>
                      </a:r>
                      <a:r>
                        <a:rPr lang="en-US" sz="1800" dirty="0" err="1">
                          <a:effectLst/>
                        </a:rPr>
                        <a:t>các</a:t>
                      </a:r>
                      <a:r>
                        <a:rPr lang="en-US" sz="1800" dirty="0">
                          <a:effectLst/>
                        </a:rPr>
                        <a:t> User.</a:t>
                      </a:r>
                      <a:endParaRPr lang="en-US" sz="1000" dirty="0">
                        <a:effectLst/>
                        <a:latin typeface="Times New Roman" panose="02020603050405020304" pitchFamily="18" charset="0"/>
                        <a:ea typeface="Times New Roman" panose="02020603050405020304" pitchFamily="18" charset="0"/>
                      </a:endParaRPr>
                    </a:p>
                  </a:txBody>
                  <a:tcPr marL="50841" marR="50841" marT="0" marB="0"/>
                </a:tc>
                <a:extLst>
                  <a:ext uri="{0D108BD9-81ED-4DB2-BD59-A6C34878D82A}">
                    <a16:rowId xmlns="" xmlns:a16="http://schemas.microsoft.com/office/drawing/2014/main" val="1212176217"/>
                  </a:ext>
                </a:extLst>
              </a:tr>
            </a:tbl>
          </a:graphicData>
        </a:graphic>
      </p:graphicFrame>
    </p:spTree>
    <p:extLst>
      <p:ext uri="{BB962C8B-B14F-4D97-AF65-F5344CB8AC3E}">
        <p14:creationId xmlns:p14="http://schemas.microsoft.com/office/powerpoint/2010/main" val="3177657526"/>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585" y="1895515"/>
            <a:ext cx="2553984" cy="138033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475" y="1857630"/>
            <a:ext cx="3705225" cy="12287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7542" y="3354666"/>
            <a:ext cx="2327579" cy="2183488"/>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19652" y="3564955"/>
            <a:ext cx="2853451" cy="176290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14112" y="2377175"/>
            <a:ext cx="573145" cy="573145"/>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42024" y="4159838"/>
            <a:ext cx="573145" cy="573145"/>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51048" y="4159837"/>
            <a:ext cx="573145" cy="573145"/>
          </a:xfrm>
          <a:prstGeom prst="rect">
            <a:avLst/>
          </a:prstGeom>
        </p:spPr>
      </p:pic>
      <p:sp>
        <p:nvSpPr>
          <p:cNvPr id="13" name="Title 1"/>
          <p:cNvSpPr txBox="1">
            <a:spLocks/>
          </p:cNvSpPr>
          <p:nvPr/>
        </p:nvSpPr>
        <p:spPr>
          <a:xfrm>
            <a:off x="867379" y="295122"/>
            <a:ext cx="9603275" cy="1049235"/>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b="1">
                <a:effectLst>
                  <a:outerShdw blurRad="38100" dist="38100" dir="2700000" algn="tl">
                    <a:srgbClr val="000000">
                      <a:alpha val="43137"/>
                    </a:srgbClr>
                  </a:outerShdw>
                </a:effectLst>
              </a:rPr>
              <a:t>PHÂN TÍCH THIẾT KẾ VÀ CÔNG </a:t>
            </a:r>
            <a:r>
              <a:rPr lang="en-US" b="1" smtClean="0">
                <a:effectLst>
                  <a:outerShdw blurRad="38100" dist="38100" dir="2700000" algn="tl">
                    <a:srgbClr val="000000">
                      <a:alpha val="43137"/>
                    </a:srgbClr>
                  </a:outerShdw>
                </a:effectLst>
              </a:rPr>
              <a:t>NGHỆ</a:t>
            </a:r>
            <a:endParaRPr lang="en-US" smtClean="0"/>
          </a:p>
        </p:txBody>
      </p:sp>
      <p:sp>
        <p:nvSpPr>
          <p:cNvPr id="6" name="TextBox 5"/>
          <p:cNvSpPr txBox="1"/>
          <p:nvPr/>
        </p:nvSpPr>
        <p:spPr>
          <a:xfrm>
            <a:off x="466579" y="1036483"/>
            <a:ext cx="4391696" cy="461665"/>
          </a:xfrm>
          <a:prstGeom prst="rect">
            <a:avLst/>
          </a:prstGeom>
          <a:noFill/>
        </p:spPr>
        <p:txBody>
          <a:bodyPr wrap="square" rtlCol="0">
            <a:spAutoFit/>
          </a:bodyPr>
          <a:lstStyle/>
          <a:p>
            <a:r>
              <a:rPr lang="en-US" sz="2400" smtClean="0">
                <a:effectLst>
                  <a:outerShdw blurRad="38100" dist="38100" dir="2700000" algn="tl">
                    <a:srgbClr val="000000">
                      <a:alpha val="43137"/>
                    </a:srgbClr>
                  </a:outerShdw>
                </a:effectLst>
              </a:rPr>
              <a:t>Framework </a:t>
            </a:r>
            <a:r>
              <a:rPr lang="en-US" sz="2400">
                <a:effectLst>
                  <a:outerShdw blurRad="38100" dist="38100" dir="2700000" algn="tl">
                    <a:srgbClr val="000000">
                      <a:alpha val="43137"/>
                    </a:srgbClr>
                  </a:outerShdw>
                </a:effectLst>
              </a:rPr>
              <a:t>and </a:t>
            </a:r>
            <a:r>
              <a:rPr lang="en-US" sz="2400" smtClean="0">
                <a:effectLst>
                  <a:outerShdw blurRad="38100" dist="38100" dir="2700000" algn="tl">
                    <a:srgbClr val="000000">
                      <a:alpha val="43137"/>
                    </a:srgbClr>
                  </a:outerShdw>
                </a:effectLst>
              </a:rPr>
              <a:t>application</a:t>
            </a:r>
            <a:endParaRPr lang="en-US" sz="24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4363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effectLst>
                  <a:outerShdw blurRad="38100" dist="38100" dir="2700000" algn="tl">
                    <a:srgbClr val="000000">
                      <a:alpha val="43137"/>
                    </a:srgbClr>
                  </a:outerShdw>
                </a:effectLst>
              </a:rPr>
              <a:t>NỘI DUNG CHÍNH</a:t>
            </a:r>
            <a:endParaRPr lang="vi-VN" b="1">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457200" indent="-457200">
              <a:buFont typeface="+mj-lt"/>
              <a:buAutoNum type="arabicPeriod"/>
            </a:pPr>
            <a:r>
              <a:rPr lang="en-US" sz="2400" smtClean="0"/>
              <a:t>Giới thiệu về ý tưởng xây dựng sản phẩm.</a:t>
            </a:r>
          </a:p>
          <a:p>
            <a:pPr marL="457200" indent="-457200">
              <a:buFont typeface="+mj-lt"/>
              <a:buAutoNum type="arabicPeriod"/>
            </a:pPr>
            <a:r>
              <a:rPr lang="en-US" sz="2400" smtClean="0"/>
              <a:t>Tổng quan về website đã xây dựng được.</a:t>
            </a:r>
          </a:p>
          <a:p>
            <a:pPr marL="457200" indent="-457200">
              <a:buFont typeface="+mj-lt"/>
              <a:buAutoNum type="arabicPeriod"/>
            </a:pPr>
            <a:r>
              <a:rPr lang="en-US" sz="2400" smtClean="0"/>
              <a:t>Phân tích các công nghệ đã sử dụng để thiết kế hệ thống.</a:t>
            </a:r>
          </a:p>
          <a:p>
            <a:pPr marL="457200" indent="-457200">
              <a:buFont typeface="+mj-lt"/>
              <a:buAutoNum type="arabicPeriod"/>
            </a:pPr>
            <a:r>
              <a:rPr lang="en-US" sz="2400" smtClean="0"/>
              <a:t>Tự đánh giá sản phẩm hiện tại.</a:t>
            </a:r>
          </a:p>
          <a:p>
            <a:pPr marL="457200" indent="-457200">
              <a:buFont typeface="+mj-lt"/>
              <a:buAutoNum type="arabicPeriod"/>
            </a:pPr>
            <a:r>
              <a:rPr lang="en-US" sz="2400" smtClean="0"/>
              <a:t>Demo sản phẩm.</a:t>
            </a:r>
          </a:p>
          <a:p>
            <a:pPr marL="457200" indent="-457200">
              <a:buFont typeface="+mj-lt"/>
              <a:buAutoNum type="arabicPeriod"/>
            </a:pPr>
            <a:r>
              <a:rPr lang="en-US" sz="2400" smtClean="0"/>
              <a:t>Q&amp;A</a:t>
            </a:r>
          </a:p>
          <a:p>
            <a:pPr marL="457200" indent="-457200">
              <a:buFont typeface="+mj-lt"/>
              <a:buAutoNum type="arabicPeriod"/>
            </a:pPr>
            <a:endParaRPr lang="vi-VN"/>
          </a:p>
        </p:txBody>
      </p:sp>
    </p:spTree>
    <p:extLst>
      <p:ext uri="{BB962C8B-B14F-4D97-AF65-F5344CB8AC3E}">
        <p14:creationId xmlns:p14="http://schemas.microsoft.com/office/powerpoint/2010/main" val="368412653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667094"/>
          </a:xfrm>
        </p:spPr>
        <p:txBody>
          <a:bodyPr/>
          <a:lstStyle/>
          <a:p>
            <a:r>
              <a:rPr lang="en-US"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Giới</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thiệu</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Ý </a:t>
            </a:r>
            <a:r>
              <a:rPr lang="en-US"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tưởng</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1914526"/>
            <a:ext cx="9603275" cy="4214811"/>
          </a:xfrm>
        </p:spPr>
        <p:txBody>
          <a:bodyPr>
            <a:normAutofit lnSpcReduction="10000"/>
          </a:bodyPr>
          <a:lstStyle/>
          <a:p>
            <a:r>
              <a:rPr lang="en-US" sz="2400" b="1" smtClean="0"/>
              <a:t>Tên sản phẩm</a:t>
            </a:r>
            <a:r>
              <a:rPr lang="en-US" sz="2400" smtClean="0"/>
              <a:t>: MATCHING ME. </a:t>
            </a:r>
          </a:p>
          <a:p>
            <a:r>
              <a:rPr lang="en-US" sz="2400" b="1" smtClean="0"/>
              <a:t>Mô tả: </a:t>
            </a:r>
            <a:r>
              <a:rPr lang="en-US" sz="2400" smtClean="0"/>
              <a:t>Đây là một ứng dụng web thực hiện chức năng kết nối và tìm kiếm gia sư với học sinh.</a:t>
            </a:r>
          </a:p>
          <a:p>
            <a:r>
              <a:rPr lang="en-US" sz="2400" b="1" smtClean="0"/>
              <a:t>Động lực đi đến ý tưởng</a:t>
            </a:r>
            <a:r>
              <a:rPr lang="en-US" sz="2400" smtClean="0"/>
              <a:t>: </a:t>
            </a:r>
          </a:p>
          <a:p>
            <a:pPr>
              <a:buFont typeface="Courier New" pitchFamily="49" charset="0"/>
              <a:buChar char="o"/>
            </a:pPr>
            <a:r>
              <a:rPr lang="en-US" sz="2600" smtClean="0"/>
              <a:t>Xuất phát từ nhu cầu học thêm, dạy thêm rất cao của xã hội hiện nay. </a:t>
            </a:r>
          </a:p>
          <a:p>
            <a:pPr>
              <a:buFont typeface="Courier New" pitchFamily="49" charset="0"/>
              <a:buChar char="o"/>
            </a:pPr>
            <a:r>
              <a:rPr lang="en-US" sz="2600" smtClean="0"/>
              <a:t>Giúp đỡ các bạn sinh viên có thêm công việc để tăng kinh nghiệm và thu nhập. </a:t>
            </a:r>
            <a:endParaRPr lang="fr-FR" sz="2600" smtClean="0"/>
          </a:p>
        </p:txBody>
      </p:sp>
    </p:spTree>
    <p:extLst>
      <p:ext uri="{BB962C8B-B14F-4D97-AF65-F5344CB8AC3E}">
        <p14:creationId xmlns:p14="http://schemas.microsoft.com/office/powerpoint/2010/main" val="8512045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667094"/>
          </a:xfrm>
        </p:spPr>
        <p:txBody>
          <a:bodyPr/>
          <a:lstStyle/>
          <a:p>
            <a:r>
              <a:rPr lang="en-US"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Giới</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thiệu</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Ý </a:t>
            </a:r>
            <a:r>
              <a:rPr lang="en-US"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tưởng</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1914526"/>
            <a:ext cx="9603275" cy="4214811"/>
          </a:xfrm>
        </p:spPr>
        <p:txBody>
          <a:bodyPr>
            <a:noAutofit/>
          </a:bodyPr>
          <a:lstStyle/>
          <a:p>
            <a:pPr marL="0" indent="0">
              <a:buNone/>
            </a:pPr>
            <a:r>
              <a:rPr lang="en-US" sz="2400" b="1" smtClean="0"/>
              <a:t>Mục tiêu</a:t>
            </a:r>
            <a:r>
              <a:rPr lang="en-US" sz="2400" smtClean="0"/>
              <a:t>: </a:t>
            </a:r>
            <a:r>
              <a:rPr lang="fr-FR" sz="2400" smtClean="0"/>
              <a:t>Xây </a:t>
            </a:r>
            <a:r>
              <a:rPr lang="fr-FR" sz="2400" err="1"/>
              <a:t>dựng</a:t>
            </a:r>
            <a:r>
              <a:rPr lang="fr-FR" sz="2400"/>
              <a:t> </a:t>
            </a:r>
            <a:r>
              <a:rPr lang="fr-FR" sz="2400" smtClean="0"/>
              <a:t>một</a:t>
            </a:r>
            <a:r>
              <a:rPr lang="fr-FR" sz="2400"/>
              <a:t> </a:t>
            </a:r>
            <a:r>
              <a:rPr lang="fr-FR" sz="2400" smtClean="0"/>
              <a:t>hệ thống </a:t>
            </a:r>
            <a:r>
              <a:rPr lang="fr-FR" sz="2400" err="1"/>
              <a:t>kết</a:t>
            </a:r>
            <a:r>
              <a:rPr lang="fr-FR" sz="2400"/>
              <a:t> </a:t>
            </a:r>
            <a:r>
              <a:rPr lang="fr-FR" sz="2400" smtClean="0"/>
              <a:t>nối</a:t>
            </a:r>
            <a:r>
              <a:rPr lang="fr-FR" sz="2400"/>
              <a:t> </a:t>
            </a:r>
            <a:r>
              <a:rPr lang="fr-FR" sz="2400" smtClean="0"/>
              <a:t>học sinh, </a:t>
            </a:r>
            <a:r>
              <a:rPr lang="fr-FR" sz="2400"/>
              <a:t>p</a:t>
            </a:r>
            <a:r>
              <a:rPr lang="fr-FR" sz="2400" smtClean="0"/>
              <a:t>hụ </a:t>
            </a:r>
            <a:r>
              <a:rPr lang="fr-FR" sz="2400" dirty="0" err="1"/>
              <a:t>huynh</a:t>
            </a:r>
            <a:r>
              <a:rPr lang="fr-FR" sz="2400" dirty="0"/>
              <a:t> </a:t>
            </a:r>
            <a:r>
              <a:rPr lang="fr-FR" sz="2400" err="1"/>
              <a:t>học</a:t>
            </a:r>
            <a:r>
              <a:rPr lang="fr-FR" sz="2400"/>
              <a:t> </a:t>
            </a:r>
            <a:r>
              <a:rPr lang="fr-FR" sz="2400" smtClean="0"/>
              <a:t>sinh và các gia sư với nhau để phục vụ cho việc tìm kiếm gia sư dễ dàng hơn.</a:t>
            </a:r>
            <a:endParaRPr lang="en-US" sz="2400"/>
          </a:p>
          <a:p>
            <a:pPr>
              <a:buFont typeface="Courier New" pitchFamily="49" charset="0"/>
              <a:buChar char="o"/>
            </a:pPr>
            <a:r>
              <a:rPr lang="en-US" sz="2400" smtClean="0"/>
              <a:t>Đối với giáo viên, gia sư: có thể đáp ứng nhu cầu kết nối nhanh chóng với </a:t>
            </a:r>
            <a:r>
              <a:rPr lang="en-US" sz="2400"/>
              <a:t>h</a:t>
            </a:r>
            <a:r>
              <a:rPr lang="en-US" sz="2400" smtClean="0"/>
              <a:t>ọc sinh và phụ huynh học sinh.</a:t>
            </a:r>
            <a:endParaRPr lang="en-US" sz="2400"/>
          </a:p>
          <a:p>
            <a:pPr>
              <a:buFont typeface="Courier New" pitchFamily="49" charset="0"/>
              <a:buChar char="o"/>
            </a:pPr>
            <a:r>
              <a:rPr lang="en-US" sz="2400"/>
              <a:t>Đối với </a:t>
            </a:r>
            <a:r>
              <a:rPr lang="en-US" sz="2400" smtClean="0"/>
              <a:t> học sinh, phụ huynh: có thể chủ động lựa chọn gia sư hay giáo viên mà mình mong muốn.</a:t>
            </a:r>
          </a:p>
          <a:p>
            <a:pPr>
              <a:buFont typeface="Courier New" pitchFamily="49" charset="0"/>
              <a:buChar char="o"/>
            </a:pPr>
            <a:r>
              <a:rPr lang="en-US" sz="2400" smtClean="0"/>
              <a:t>Diễn đàn: Kênh kết nối chia sẻ kinh nghiệm, kiến thức của gia sư và học sinh.</a:t>
            </a:r>
            <a:endParaRPr lang="en-US" sz="2400"/>
          </a:p>
        </p:txBody>
      </p:sp>
    </p:spTree>
    <p:extLst>
      <p:ext uri="{BB962C8B-B14F-4D97-AF65-F5344CB8AC3E}">
        <p14:creationId xmlns:p14="http://schemas.microsoft.com/office/powerpoint/2010/main" val="42683637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Giới</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thiệu</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Ý </a:t>
            </a:r>
            <a:r>
              <a:rPr lang="en-US"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tưởng</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2015732"/>
            <a:ext cx="9603275" cy="3625214"/>
          </a:xfrm>
        </p:spPr>
        <p:txBody>
          <a:bodyPr>
            <a:normAutofit lnSpcReduction="10000"/>
          </a:bodyPr>
          <a:lstStyle/>
          <a:p>
            <a:pPr marL="0" indent="0">
              <a:buNone/>
            </a:pPr>
            <a:r>
              <a:rPr lang="fr-FR" sz="2400" b="1" smtClean="0">
                <a:effectLst>
                  <a:outerShdw blurRad="38100" dist="38100" dir="2700000" algn="tl">
                    <a:srgbClr val="000000">
                      <a:alpha val="43137"/>
                    </a:srgbClr>
                  </a:outerShdw>
                </a:effectLst>
              </a:rPr>
              <a:t>Điểm mạnh của ý tưởng:</a:t>
            </a:r>
          </a:p>
          <a:p>
            <a:pPr>
              <a:buFont typeface="Courier New" pitchFamily="49" charset="0"/>
              <a:buChar char="o"/>
            </a:pPr>
            <a:r>
              <a:rPr lang="fr-FR" sz="2200"/>
              <a:t>Gia sư có thể lựa chọn học </a:t>
            </a:r>
            <a:r>
              <a:rPr lang="fr-FR" sz="2200" smtClean="0"/>
              <a:t>sinh hoặc là chiêu sinh cho lớp học của mình.</a:t>
            </a:r>
            <a:endParaRPr lang="en-US" sz="2200"/>
          </a:p>
          <a:p>
            <a:pPr>
              <a:buFont typeface="Courier New" pitchFamily="49" charset="0"/>
              <a:buChar char="o"/>
            </a:pPr>
            <a:r>
              <a:rPr lang="fr-FR" sz="2200"/>
              <a:t>Phụ </a:t>
            </a:r>
            <a:r>
              <a:rPr lang="fr-FR" sz="2200" smtClean="0"/>
              <a:t>huynh, </a:t>
            </a:r>
            <a:r>
              <a:rPr lang="fr-FR" sz="2200"/>
              <a:t>học sinh cũng có quyền lựa chọn gia </a:t>
            </a:r>
            <a:r>
              <a:rPr lang="fr-FR" sz="2200" smtClean="0"/>
              <a:t>sư phong phú hơn </a:t>
            </a:r>
            <a:r>
              <a:rPr lang="fr-FR" sz="2200"/>
              <a:t>và đưa ra các yêu cầu mà họ mong muốn</a:t>
            </a:r>
            <a:r>
              <a:rPr lang="fr-FR" sz="2200" smtClean="0"/>
              <a:t>.</a:t>
            </a:r>
            <a:endParaRPr lang="en-US" sz="2200" smtClean="0"/>
          </a:p>
          <a:p>
            <a:pPr>
              <a:buFont typeface="Courier New" pitchFamily="49" charset="0"/>
              <a:buChar char="o"/>
            </a:pPr>
            <a:r>
              <a:rPr lang="fr-FR" sz="2200" smtClean="0"/>
              <a:t>Gia sư, Phụ huynh và Học sinh có thể đánh giá thái độ làm việc, giảng dạy và tinh thần học tập lẫn nhau.</a:t>
            </a:r>
          </a:p>
          <a:p>
            <a:pPr>
              <a:buFont typeface="Courier New" pitchFamily="49" charset="0"/>
              <a:buChar char="o"/>
            </a:pPr>
            <a:r>
              <a:rPr lang="fr-FR" sz="2200"/>
              <a:t>Tạo kênh kết nối trao đổi kiến thức giữa các gia sư với phụ huynh hay giữa các gia sư với nhau</a:t>
            </a:r>
            <a:r>
              <a:rPr lang="fr-FR" sz="2200" smtClean="0"/>
              <a:t>.</a:t>
            </a:r>
          </a:p>
          <a:p>
            <a:pPr marL="0" indent="0">
              <a:buNone/>
            </a:pPr>
            <a:endParaRPr lang="fr-FR" smtClean="0"/>
          </a:p>
        </p:txBody>
      </p:sp>
    </p:spTree>
    <p:extLst>
      <p:ext uri="{BB962C8B-B14F-4D97-AF65-F5344CB8AC3E}">
        <p14:creationId xmlns:p14="http://schemas.microsoft.com/office/powerpoint/2010/main" val="428333001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766704"/>
          </a:xfrm>
        </p:spPr>
        <p:txBody>
          <a:bodyPr>
            <a:normAutofit/>
          </a:bodyPr>
          <a:lstStyle/>
          <a:p>
            <a:r>
              <a:rPr lang="en-US" b="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Tổng quan về website đã xây dựng</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90216" y="1414463"/>
            <a:ext cx="9603275" cy="4664365"/>
          </a:xfrm>
        </p:spPr>
        <p:txBody>
          <a:bodyPr>
            <a:normAutofit fontScale="85000" lnSpcReduction="20000"/>
          </a:bodyPr>
          <a:lstStyle/>
          <a:p>
            <a:pPr marL="0" indent="0">
              <a:buNone/>
            </a:pPr>
            <a:r>
              <a:rPr lang="en-US" sz="2800" b="1" smtClean="0"/>
              <a:t>Các chức năng đã thực hiện được</a:t>
            </a:r>
            <a:r>
              <a:rPr lang="en-US" sz="2800" smtClean="0"/>
              <a:t>:</a:t>
            </a:r>
          </a:p>
          <a:p>
            <a:r>
              <a:rPr lang="en-US" sz="2400" smtClean="0"/>
              <a:t>Đăng ký, đăng nhập vào hệ thống.</a:t>
            </a:r>
          </a:p>
          <a:p>
            <a:r>
              <a:rPr lang="en-US" sz="2400" smtClean="0"/>
              <a:t>Chỉnh sửa và bổ sung các thông tin cho trang cá nhân.</a:t>
            </a:r>
          </a:p>
          <a:p>
            <a:r>
              <a:rPr lang="en-US" sz="2400" smtClean="0"/>
              <a:t>Hiển thị tất cả các bài đăng có trong hệ thống để người dùng tham khảo, lựa chọn.</a:t>
            </a:r>
          </a:p>
          <a:p>
            <a:r>
              <a:rPr lang="en-US" sz="2400" smtClean="0"/>
              <a:t>Cho phép user đăng tin lên hệ thống.</a:t>
            </a:r>
          </a:p>
          <a:p>
            <a:r>
              <a:rPr lang="en-US" sz="2400" smtClean="0"/>
              <a:t>Tìm kiếm các bài post theo môn hoặc theo loại </a:t>
            </a:r>
            <a:r>
              <a:rPr lang="en-US" sz="2400" i="1" smtClean="0"/>
              <a:t>(Tìm GS, Tìm HS).</a:t>
            </a:r>
          </a:p>
          <a:p>
            <a:r>
              <a:rPr lang="en-US" sz="2400" smtClean="0"/>
              <a:t> User có thể gửi phản hồi, yêu cầu thắc mắc đến Admin.</a:t>
            </a:r>
          </a:p>
          <a:p>
            <a:r>
              <a:rPr lang="en-US" sz="2400" i="1" smtClean="0"/>
              <a:t>Các chức năng của Admin:</a:t>
            </a:r>
            <a:r>
              <a:rPr lang="en-US" sz="2400" smtClean="0"/>
              <a:t> Quản lý user, Quản lý các bài đăng, Nhận yêu cầu và gửi thông tin bài đăng cho user đã đăng kí nhận lớp, Xử lý các phản hồi của User, Gửi thông báo cho user.</a:t>
            </a:r>
          </a:p>
        </p:txBody>
      </p:sp>
    </p:spTree>
    <p:extLst>
      <p:ext uri="{BB962C8B-B14F-4D97-AF65-F5344CB8AC3E}">
        <p14:creationId xmlns:p14="http://schemas.microsoft.com/office/powerpoint/2010/main" val="412639981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766704"/>
          </a:xfrm>
        </p:spPr>
        <p:txBody>
          <a:bodyPr>
            <a:normAutofit/>
          </a:bodyPr>
          <a:lstStyle/>
          <a:p>
            <a:r>
              <a:rPr lang="en-US" b="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Tổng quan về website đã xây dựng</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61640" y="1437403"/>
            <a:ext cx="9603275" cy="3753455"/>
          </a:xfrm>
        </p:spPr>
        <p:txBody>
          <a:bodyPr>
            <a:normAutofit lnSpcReduction="10000"/>
          </a:bodyPr>
          <a:lstStyle/>
          <a:p>
            <a:pPr marL="0" indent="0">
              <a:buNone/>
            </a:pPr>
            <a:r>
              <a:rPr lang="en-US" sz="2400" b="1" smtClean="0"/>
              <a:t>Các chức năng sẽ phát triển sau:</a:t>
            </a:r>
          </a:p>
          <a:p>
            <a:r>
              <a:rPr lang="en-US" sz="2400" smtClean="0"/>
              <a:t>Cho phép user xem một số thông tin công khai và đánh giá các user khác.</a:t>
            </a:r>
          </a:p>
          <a:p>
            <a:r>
              <a:rPr lang="en-US" sz="2400" smtClean="0"/>
              <a:t>Hiển thị </a:t>
            </a:r>
            <a:r>
              <a:rPr lang="en-US" sz="2400"/>
              <a:t>một số các </a:t>
            </a:r>
            <a:r>
              <a:rPr lang="en-US" sz="2400" smtClean="0"/>
              <a:t>user </a:t>
            </a:r>
            <a:r>
              <a:rPr lang="en-US" sz="2400"/>
              <a:t>tiêu biểu (rate cao, thực hiện được nhiều giao dịch) ở trang chủ</a:t>
            </a:r>
            <a:r>
              <a:rPr lang="en-US" sz="2400" smtClean="0"/>
              <a:t>.</a:t>
            </a:r>
          </a:p>
          <a:p>
            <a:r>
              <a:rPr lang="en-US" sz="2400" smtClean="0"/>
              <a:t>Chức năng thanh toán tiền khi kết nối thành công</a:t>
            </a:r>
            <a:r>
              <a:rPr lang="en-US" sz="2400" smtClean="0"/>
              <a:t>.</a:t>
            </a:r>
            <a:r>
              <a:rPr lang="vi-VN" sz="2400" smtClean="0"/>
              <a:t> </a:t>
            </a:r>
            <a:r>
              <a:rPr lang="en-US" sz="2400" smtClean="0"/>
              <a:t>Tạo </a:t>
            </a:r>
            <a:r>
              <a:rPr lang="en-US" sz="2400"/>
              <a:t>ra một diễn đàn để các </a:t>
            </a:r>
            <a:r>
              <a:rPr lang="en-US" sz="2400" smtClean="0"/>
              <a:t>user </a:t>
            </a:r>
            <a:r>
              <a:rPr lang="en-US" sz="2400"/>
              <a:t>đăng bài viết trao </a:t>
            </a:r>
            <a:r>
              <a:rPr lang="en-US" sz="2400"/>
              <a:t>đ</a:t>
            </a:r>
            <a:r>
              <a:rPr lang="en-US" sz="2400" smtClean="0"/>
              <a:t>ổi </a:t>
            </a:r>
            <a:r>
              <a:rPr lang="en-US" sz="2400"/>
              <a:t>kiến </a:t>
            </a:r>
            <a:r>
              <a:rPr lang="en-US" sz="2400" smtClean="0"/>
              <a:t>thức, </a:t>
            </a:r>
            <a:r>
              <a:rPr lang="en-US" sz="2400"/>
              <a:t>bình luận và chia sẻ kinh nghiệm giảng dạy, thái độ làm việc và nội dung liên quan</a:t>
            </a:r>
            <a:r>
              <a:rPr lang="en-US" sz="2400" smtClean="0"/>
              <a:t>.</a:t>
            </a:r>
            <a:endParaRPr lang="en-US" smtClean="0"/>
          </a:p>
        </p:txBody>
      </p:sp>
    </p:spTree>
    <p:extLst>
      <p:ext uri="{BB962C8B-B14F-4D97-AF65-F5344CB8AC3E}">
        <p14:creationId xmlns:p14="http://schemas.microsoft.com/office/powerpoint/2010/main" val="21457901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766704"/>
          </a:xfrm>
        </p:spPr>
        <p:txBody>
          <a:bodyPr>
            <a:normAutofit/>
          </a:bodyPr>
          <a:lstStyle/>
          <a:p>
            <a:r>
              <a:rPr lang="en-US" b="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Tổng quan về website đã xây dựng</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90216" y="1880315"/>
            <a:ext cx="9603275" cy="3753455"/>
          </a:xfrm>
        </p:spPr>
        <p:txBody>
          <a:bodyPr>
            <a:normAutofit/>
          </a:bodyPr>
          <a:lstStyle/>
          <a:p>
            <a:r>
              <a:rPr lang="en-US" sz="2400" b="1" smtClean="0"/>
              <a:t>Cách một user gửi request và nhận response trong hệ thống </a:t>
            </a:r>
            <a:r>
              <a:rPr lang="en-US" i="1" smtClean="0"/>
              <a:t>(VD: cách để một gia sư đăng kí và nhận lớp)</a:t>
            </a:r>
          </a:p>
        </p:txBody>
      </p:sp>
      <p:sp>
        <p:nvSpPr>
          <p:cNvPr id="4" name="Rounded Rectangle 3"/>
          <p:cNvSpPr/>
          <p:nvPr/>
        </p:nvSpPr>
        <p:spPr>
          <a:xfrm>
            <a:off x="2820488" y="2936381"/>
            <a:ext cx="1764405" cy="65682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Đăng kí nhận lớp</a:t>
            </a:r>
            <a:endParaRPr lang="vi-VN"/>
          </a:p>
        </p:txBody>
      </p:sp>
      <p:sp>
        <p:nvSpPr>
          <p:cNvPr id="6" name="Right Arrow 5"/>
          <p:cNvSpPr/>
          <p:nvPr/>
        </p:nvSpPr>
        <p:spPr>
          <a:xfrm>
            <a:off x="4726565" y="3170896"/>
            <a:ext cx="695458" cy="283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050" name="Picture 2"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650" y="3593206"/>
            <a:ext cx="938681" cy="1074826"/>
          </a:xfrm>
          <a:prstGeom prst="rect">
            <a:avLst/>
          </a:prstGeom>
          <a:noFill/>
          <a:extLst>
            <a:ext uri="{909E8E84-426E-40DD-AFC4-6F175D3DCCD1}">
              <a14:hiddenFill xmlns:a14="http://schemas.microsoft.com/office/drawing/2010/main">
                <a:solidFill>
                  <a:srgbClr val="FFFFFF"/>
                </a:solidFill>
              </a14:hiddenFill>
            </a:ext>
          </a:extLst>
        </p:spPr>
      </p:pic>
      <p:sp>
        <p:nvSpPr>
          <p:cNvPr id="9" name="Right Arrow 8"/>
          <p:cNvSpPr/>
          <p:nvPr/>
        </p:nvSpPr>
        <p:spPr>
          <a:xfrm rot="19378942">
            <a:off x="2261862" y="3631770"/>
            <a:ext cx="535658" cy="2217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TextBox 9"/>
          <p:cNvSpPr txBox="1"/>
          <p:nvPr/>
        </p:nvSpPr>
        <p:spPr>
          <a:xfrm>
            <a:off x="5161221" y="2652796"/>
            <a:ext cx="1416675" cy="369332"/>
          </a:xfrm>
          <a:prstGeom prst="rect">
            <a:avLst/>
          </a:prstGeom>
          <a:noFill/>
        </p:spPr>
        <p:txBody>
          <a:bodyPr wrap="square" rtlCol="0">
            <a:spAutoFit/>
          </a:bodyPr>
          <a:lstStyle/>
          <a:p>
            <a:r>
              <a:rPr lang="en-US" smtClean="0">
                <a:solidFill>
                  <a:schemeClr val="accent1"/>
                </a:solidFill>
                <a:effectLst>
                  <a:outerShdw blurRad="38100" dist="38100" dir="2700000" algn="tl">
                    <a:srgbClr val="000000">
                      <a:alpha val="43137"/>
                    </a:srgbClr>
                  </a:outerShdw>
                </a:effectLst>
              </a:rPr>
              <a:t>Feedback</a:t>
            </a:r>
            <a:endParaRPr lang="vi-VN">
              <a:solidFill>
                <a:schemeClr val="accent1"/>
              </a:solidFill>
              <a:effectLst>
                <a:outerShdw blurRad="38100" dist="38100" dir="2700000" algn="tl">
                  <a:srgbClr val="000000">
                    <a:alpha val="43137"/>
                  </a:srgbClr>
                </a:outerShdw>
              </a:effectLst>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1690" y="2977178"/>
            <a:ext cx="1031383" cy="1031383"/>
          </a:xfrm>
          <a:prstGeom prst="rect">
            <a:avLst/>
          </a:prstGeom>
        </p:spPr>
      </p:pic>
      <p:sp>
        <p:nvSpPr>
          <p:cNvPr id="15" name="Right Arrow 14"/>
          <p:cNvSpPr/>
          <p:nvPr/>
        </p:nvSpPr>
        <p:spPr>
          <a:xfrm rot="1194911">
            <a:off x="7269122" y="3428605"/>
            <a:ext cx="695458" cy="219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AutoShape 8" descr="Káº¿t quáº£ hÃ¬nh áº£nh cho admin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3023" y="3583267"/>
            <a:ext cx="1094704" cy="1094704"/>
          </a:xfrm>
          <a:prstGeom prst="rect">
            <a:avLst/>
          </a:prstGeom>
        </p:spPr>
      </p:pic>
      <p:sp>
        <p:nvSpPr>
          <p:cNvPr id="17" name="TextBox 16"/>
          <p:cNvSpPr txBox="1"/>
          <p:nvPr/>
        </p:nvSpPr>
        <p:spPr>
          <a:xfrm>
            <a:off x="8313326" y="3084899"/>
            <a:ext cx="1030310" cy="369332"/>
          </a:xfrm>
          <a:prstGeom prst="rect">
            <a:avLst/>
          </a:prstGeom>
          <a:noFill/>
        </p:spPr>
        <p:txBody>
          <a:bodyPr wrap="square" rtlCol="0">
            <a:spAutoFit/>
          </a:bodyPr>
          <a:lstStyle/>
          <a:p>
            <a:r>
              <a:rPr lang="en-US" smtClean="0"/>
              <a:t>Admin</a:t>
            </a:r>
            <a:endParaRPr lang="vi-VN"/>
          </a:p>
        </p:txBody>
      </p:sp>
      <p:cxnSp>
        <p:nvCxnSpPr>
          <p:cNvPr id="19" name="Straight Arrow Connector 18"/>
          <p:cNvCxnSpPr/>
          <p:nvPr/>
        </p:nvCxnSpPr>
        <p:spPr>
          <a:xfrm flipV="1">
            <a:off x="9594774" y="3538421"/>
            <a:ext cx="579550" cy="5921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594774" y="4391696"/>
            <a:ext cx="682581" cy="656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277355" y="3328135"/>
            <a:ext cx="1133340" cy="380289"/>
          </a:xfrm>
          <a:prstGeom prst="rect">
            <a:avLst/>
          </a:prstGeom>
          <a:noFill/>
        </p:spPr>
        <p:txBody>
          <a:bodyPr wrap="square" rtlCol="0">
            <a:spAutoFit/>
          </a:bodyPr>
          <a:lstStyle/>
          <a:p>
            <a:r>
              <a:rPr lang="en-US" smtClean="0"/>
              <a:t>ID user</a:t>
            </a:r>
            <a:endParaRPr lang="vi-VN"/>
          </a:p>
        </p:txBody>
      </p:sp>
      <p:sp>
        <p:nvSpPr>
          <p:cNvPr id="24" name="TextBox 23"/>
          <p:cNvSpPr txBox="1"/>
          <p:nvPr/>
        </p:nvSpPr>
        <p:spPr>
          <a:xfrm>
            <a:off x="10303112" y="4893972"/>
            <a:ext cx="1287887" cy="369332"/>
          </a:xfrm>
          <a:prstGeom prst="rect">
            <a:avLst/>
          </a:prstGeom>
          <a:noFill/>
        </p:spPr>
        <p:txBody>
          <a:bodyPr wrap="square" rtlCol="0">
            <a:spAutoFit/>
          </a:bodyPr>
          <a:lstStyle/>
          <a:p>
            <a:r>
              <a:rPr lang="en-US" smtClean="0"/>
              <a:t>ID Post</a:t>
            </a:r>
            <a:endParaRPr lang="vi-VN"/>
          </a:p>
        </p:txBody>
      </p:sp>
      <p:sp>
        <p:nvSpPr>
          <p:cNvPr id="25" name="Rounded Rectangle 24"/>
          <p:cNvSpPr/>
          <p:nvPr/>
        </p:nvSpPr>
        <p:spPr>
          <a:xfrm>
            <a:off x="6242164" y="5203478"/>
            <a:ext cx="1555127" cy="643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Gửi mail</a:t>
            </a:r>
            <a:endParaRPr lang="vi-VN"/>
          </a:p>
        </p:txBody>
      </p:sp>
      <p:sp>
        <p:nvSpPr>
          <p:cNvPr id="27" name="Right Arrow 26"/>
          <p:cNvSpPr/>
          <p:nvPr/>
        </p:nvSpPr>
        <p:spPr>
          <a:xfrm rot="8369943">
            <a:off x="7785295" y="4919631"/>
            <a:ext cx="695458" cy="219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Right Arrow 27"/>
          <p:cNvSpPr/>
          <p:nvPr/>
        </p:nvSpPr>
        <p:spPr>
          <a:xfrm rot="10800000">
            <a:off x="5240643" y="5364958"/>
            <a:ext cx="693309" cy="32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487" y="5048518"/>
            <a:ext cx="1031383" cy="1031383"/>
          </a:xfrm>
          <a:prstGeom prst="rect">
            <a:avLst/>
          </a:prstGeom>
        </p:spPr>
      </p:pic>
      <p:sp>
        <p:nvSpPr>
          <p:cNvPr id="31" name="TextBox 30"/>
          <p:cNvSpPr txBox="1"/>
          <p:nvPr/>
        </p:nvSpPr>
        <p:spPr>
          <a:xfrm>
            <a:off x="4126080" y="4649314"/>
            <a:ext cx="1416675" cy="369332"/>
          </a:xfrm>
          <a:prstGeom prst="rect">
            <a:avLst/>
          </a:prstGeom>
          <a:noFill/>
        </p:spPr>
        <p:txBody>
          <a:bodyPr wrap="square" rtlCol="0">
            <a:spAutoFit/>
          </a:bodyPr>
          <a:lstStyle/>
          <a:p>
            <a:r>
              <a:rPr lang="en-US" smtClean="0">
                <a:solidFill>
                  <a:schemeClr val="accent1"/>
                </a:solidFill>
                <a:effectLst>
                  <a:outerShdw blurRad="38100" dist="38100" dir="2700000" algn="tl">
                    <a:srgbClr val="000000">
                      <a:alpha val="43137"/>
                    </a:srgbClr>
                  </a:outerShdw>
                </a:effectLst>
              </a:rPr>
              <a:t>Mail Box</a:t>
            </a:r>
            <a:endParaRPr lang="vi-VN">
              <a:solidFill>
                <a:schemeClr val="accent1"/>
              </a:solidFill>
              <a:effectLst>
                <a:outerShdw blurRad="38100" dist="38100" dir="2700000" algn="tl">
                  <a:srgbClr val="000000">
                    <a:alpha val="43137"/>
                  </a:srgbClr>
                </a:outerShdw>
              </a:effectLst>
            </a:endParaRPr>
          </a:p>
        </p:txBody>
      </p:sp>
      <p:sp>
        <p:nvSpPr>
          <p:cNvPr id="32" name="Right Arrow 31"/>
          <p:cNvSpPr/>
          <p:nvPr/>
        </p:nvSpPr>
        <p:spPr>
          <a:xfrm rot="12003405">
            <a:off x="2395597" y="4902177"/>
            <a:ext cx="1084435" cy="2675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TextBox 28"/>
          <p:cNvSpPr txBox="1"/>
          <p:nvPr/>
        </p:nvSpPr>
        <p:spPr>
          <a:xfrm rot="1222109">
            <a:off x="2655990" y="4521272"/>
            <a:ext cx="1080479" cy="369332"/>
          </a:xfrm>
          <a:prstGeom prst="rect">
            <a:avLst/>
          </a:prstGeom>
          <a:noFill/>
        </p:spPr>
        <p:txBody>
          <a:bodyPr wrap="square" rtlCol="0">
            <a:spAutoFit/>
          </a:bodyPr>
          <a:lstStyle/>
          <a:p>
            <a:r>
              <a:rPr lang="en-US" smtClean="0"/>
              <a:t>Check </a:t>
            </a:r>
            <a:endParaRPr lang="vi-VN"/>
          </a:p>
        </p:txBody>
      </p:sp>
    </p:spTree>
    <p:extLst>
      <p:ext uri="{BB962C8B-B14F-4D97-AF65-F5344CB8AC3E}">
        <p14:creationId xmlns:p14="http://schemas.microsoft.com/office/powerpoint/2010/main" val="4044850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par>
                                <p:cTn id="32" presetID="22" presetClass="entr" presetSubtype="4"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9"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0-#ppt_w/2"/>
                                          </p:val>
                                        </p:tav>
                                        <p:tav tm="100000">
                                          <p:val>
                                            <p:strVal val="#ppt_x"/>
                                          </p:val>
                                        </p:tav>
                                      </p:tavLst>
                                    </p:anim>
                                    <p:anim calcmode="lin" valueType="num">
                                      <p:cBhvr additive="base">
                                        <p:cTn id="40"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ppt_x"/>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anim calcmode="lin" valueType="num">
                                      <p:cBhvr>
                                        <p:cTn id="56" dur="1000" fill="hold"/>
                                        <p:tgtEl>
                                          <p:spTgt spid="19"/>
                                        </p:tgtEl>
                                        <p:attrNameLst>
                                          <p:attrName>ppt_x</p:attrName>
                                        </p:attrNameLst>
                                      </p:cBhvr>
                                      <p:tavLst>
                                        <p:tav tm="0">
                                          <p:val>
                                            <p:strVal val="#ppt_x"/>
                                          </p:val>
                                        </p:tav>
                                        <p:tav tm="100000">
                                          <p:val>
                                            <p:strVal val="#ppt_x"/>
                                          </p:val>
                                        </p:tav>
                                      </p:tavLst>
                                    </p:anim>
                                    <p:anim calcmode="lin" valueType="num">
                                      <p:cBhvr>
                                        <p:cTn id="57" dur="1000" fill="hold"/>
                                        <p:tgtEl>
                                          <p:spTgt spid="19"/>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1000"/>
                                        <p:tgtEl>
                                          <p:spTgt spid="23"/>
                                        </p:tgtEl>
                                      </p:cBhvr>
                                    </p:animEffect>
                                    <p:anim calcmode="lin" valueType="num">
                                      <p:cBhvr>
                                        <p:cTn id="61" dur="1000" fill="hold"/>
                                        <p:tgtEl>
                                          <p:spTgt spid="23"/>
                                        </p:tgtEl>
                                        <p:attrNameLst>
                                          <p:attrName>ppt_x</p:attrName>
                                        </p:attrNameLst>
                                      </p:cBhvr>
                                      <p:tavLst>
                                        <p:tav tm="0">
                                          <p:val>
                                            <p:strVal val="#ppt_x"/>
                                          </p:val>
                                        </p:tav>
                                        <p:tav tm="100000">
                                          <p:val>
                                            <p:strVal val="#ppt_x"/>
                                          </p:val>
                                        </p:tav>
                                      </p:tavLst>
                                    </p:anim>
                                    <p:anim calcmode="lin" valueType="num">
                                      <p:cBhvr>
                                        <p:cTn id="6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1000"/>
                                        <p:tgtEl>
                                          <p:spTgt spid="21"/>
                                        </p:tgtEl>
                                      </p:cBhvr>
                                    </p:animEffect>
                                    <p:anim calcmode="lin" valueType="num">
                                      <p:cBhvr>
                                        <p:cTn id="68" dur="1000" fill="hold"/>
                                        <p:tgtEl>
                                          <p:spTgt spid="21"/>
                                        </p:tgtEl>
                                        <p:attrNameLst>
                                          <p:attrName>ppt_x</p:attrName>
                                        </p:attrNameLst>
                                      </p:cBhvr>
                                      <p:tavLst>
                                        <p:tav tm="0">
                                          <p:val>
                                            <p:strVal val="#ppt_x"/>
                                          </p:val>
                                        </p:tav>
                                        <p:tav tm="100000">
                                          <p:val>
                                            <p:strVal val="#ppt_x"/>
                                          </p:val>
                                        </p:tav>
                                      </p:tavLst>
                                    </p:anim>
                                    <p:anim calcmode="lin" valueType="num">
                                      <p:cBhvr>
                                        <p:cTn id="69" dur="1000" fill="hold"/>
                                        <p:tgtEl>
                                          <p:spTgt spid="2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1000"/>
                                        <p:tgtEl>
                                          <p:spTgt spid="24"/>
                                        </p:tgtEl>
                                      </p:cBhvr>
                                    </p:animEffect>
                                    <p:anim calcmode="lin" valueType="num">
                                      <p:cBhvr>
                                        <p:cTn id="73" dur="1000" fill="hold"/>
                                        <p:tgtEl>
                                          <p:spTgt spid="24"/>
                                        </p:tgtEl>
                                        <p:attrNameLst>
                                          <p:attrName>ppt_x</p:attrName>
                                        </p:attrNameLst>
                                      </p:cBhvr>
                                      <p:tavLst>
                                        <p:tav tm="0">
                                          <p:val>
                                            <p:strVal val="#ppt_x"/>
                                          </p:val>
                                        </p:tav>
                                        <p:tav tm="100000">
                                          <p:val>
                                            <p:strVal val="#ppt_x"/>
                                          </p:val>
                                        </p:tav>
                                      </p:tavLst>
                                    </p:anim>
                                    <p:anim calcmode="lin" valueType="num">
                                      <p:cBhvr>
                                        <p:cTn id="7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3"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500" fill="hold"/>
                                        <p:tgtEl>
                                          <p:spTgt spid="27"/>
                                        </p:tgtEl>
                                        <p:attrNameLst>
                                          <p:attrName>ppt_x</p:attrName>
                                        </p:attrNameLst>
                                      </p:cBhvr>
                                      <p:tavLst>
                                        <p:tav tm="0">
                                          <p:val>
                                            <p:strVal val="1+#ppt_w/2"/>
                                          </p:val>
                                        </p:tav>
                                        <p:tav tm="100000">
                                          <p:val>
                                            <p:strVal val="#ppt_x"/>
                                          </p:val>
                                        </p:tav>
                                      </p:tavLst>
                                    </p:anim>
                                    <p:anim calcmode="lin" valueType="num">
                                      <p:cBhvr additive="base">
                                        <p:cTn id="80"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6" presetClass="entr" presetSubtype="16" fill="hold" grpId="0" nodeType="click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circle(in)">
                                      <p:cBhvr>
                                        <p:cTn id="85" dur="2000"/>
                                        <p:tgtEl>
                                          <p:spTgt spid="25"/>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28"/>
                                        </p:tgtEl>
                                        <p:attrNameLst>
                                          <p:attrName>style.visibility</p:attrName>
                                        </p:attrNameLst>
                                      </p:cBhvr>
                                      <p:to>
                                        <p:strVal val="visible"/>
                                      </p:to>
                                    </p:set>
                                    <p:anim calcmode="lin" valueType="num">
                                      <p:cBhvr additive="base">
                                        <p:cTn id="90" dur="500" fill="hold"/>
                                        <p:tgtEl>
                                          <p:spTgt spid="28"/>
                                        </p:tgtEl>
                                        <p:attrNameLst>
                                          <p:attrName>ppt_x</p:attrName>
                                        </p:attrNameLst>
                                      </p:cBhvr>
                                      <p:tavLst>
                                        <p:tav tm="0">
                                          <p:val>
                                            <p:strVal val="#ppt_x"/>
                                          </p:val>
                                        </p:tav>
                                        <p:tav tm="100000">
                                          <p:val>
                                            <p:strVal val="#ppt_x"/>
                                          </p:val>
                                        </p:tav>
                                      </p:tavLst>
                                    </p:anim>
                                    <p:anim calcmode="lin" valueType="num">
                                      <p:cBhvr additive="base">
                                        <p:cTn id="9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down)">
                                      <p:cBhvr>
                                        <p:cTn id="96" dur="500"/>
                                        <p:tgtEl>
                                          <p:spTgt spid="30"/>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wipe(down)">
                                      <p:cBhvr>
                                        <p:cTn id="99" dur="500"/>
                                        <p:tgtEl>
                                          <p:spTgt spid="31"/>
                                        </p:tgtEl>
                                      </p:cBhvr>
                                    </p:animEffect>
                                  </p:childTnLst>
                                </p:cTn>
                              </p:par>
                            </p:childTnLst>
                          </p:cTn>
                        </p:par>
                      </p:childTnLst>
                    </p:cTn>
                  </p:par>
                  <p:par>
                    <p:cTn id="100" fill="hold">
                      <p:stCondLst>
                        <p:cond delay="indefinite"/>
                      </p:stCondLst>
                      <p:childTnLst>
                        <p:par>
                          <p:cTn id="101" fill="hold">
                            <p:stCondLst>
                              <p:cond delay="0"/>
                            </p:stCondLst>
                            <p:childTnLst>
                              <p:par>
                                <p:cTn id="102" presetID="2" presetClass="entr" presetSubtype="6" fill="hold" grpId="0" nodeType="clickEffect">
                                  <p:stCondLst>
                                    <p:cond delay="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1+#ppt_w/2"/>
                                          </p:val>
                                        </p:tav>
                                        <p:tav tm="100000">
                                          <p:val>
                                            <p:strVal val="#ppt_x"/>
                                          </p:val>
                                        </p:tav>
                                      </p:tavLst>
                                    </p:anim>
                                    <p:anim calcmode="lin" valueType="num">
                                      <p:cBhvr additive="base">
                                        <p:cTn id="105" dur="500" fill="hold"/>
                                        <p:tgtEl>
                                          <p:spTgt spid="32"/>
                                        </p:tgtEl>
                                        <p:attrNameLst>
                                          <p:attrName>ppt_y</p:attrName>
                                        </p:attrNameLst>
                                      </p:cBhvr>
                                      <p:tavLst>
                                        <p:tav tm="0">
                                          <p:val>
                                            <p:strVal val="1+#ppt_h/2"/>
                                          </p:val>
                                        </p:tav>
                                        <p:tav tm="100000">
                                          <p:val>
                                            <p:strVal val="#ppt_y"/>
                                          </p:val>
                                        </p:tav>
                                      </p:tavLst>
                                    </p:anim>
                                  </p:childTnLst>
                                </p:cTn>
                              </p:par>
                              <p:par>
                                <p:cTn id="106" presetID="2" presetClass="entr" presetSubtype="6" fill="hold" grpId="0" nodeType="withEffect">
                                  <p:stCondLst>
                                    <p:cond delay="0"/>
                                  </p:stCondLst>
                                  <p:childTnLst>
                                    <p:set>
                                      <p:cBhvr>
                                        <p:cTn id="107" dur="1" fill="hold">
                                          <p:stCondLst>
                                            <p:cond delay="0"/>
                                          </p:stCondLst>
                                        </p:cTn>
                                        <p:tgtEl>
                                          <p:spTgt spid="29"/>
                                        </p:tgtEl>
                                        <p:attrNameLst>
                                          <p:attrName>style.visibility</p:attrName>
                                        </p:attrNameLst>
                                      </p:cBhvr>
                                      <p:to>
                                        <p:strVal val="visible"/>
                                      </p:to>
                                    </p:set>
                                    <p:anim calcmode="lin" valueType="num">
                                      <p:cBhvr additive="base">
                                        <p:cTn id="108" dur="500" fill="hold"/>
                                        <p:tgtEl>
                                          <p:spTgt spid="29"/>
                                        </p:tgtEl>
                                        <p:attrNameLst>
                                          <p:attrName>ppt_x</p:attrName>
                                        </p:attrNameLst>
                                      </p:cBhvr>
                                      <p:tavLst>
                                        <p:tav tm="0">
                                          <p:val>
                                            <p:strVal val="1+#ppt_w/2"/>
                                          </p:val>
                                        </p:tav>
                                        <p:tav tm="100000">
                                          <p:val>
                                            <p:strVal val="#ppt_x"/>
                                          </p:val>
                                        </p:tav>
                                      </p:tavLst>
                                    </p:anim>
                                    <p:anim calcmode="lin" valueType="num">
                                      <p:cBhvr additive="base">
                                        <p:cTn id="10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0" grpId="0"/>
      <p:bldP spid="15" grpId="0" animBg="1"/>
      <p:bldP spid="17" grpId="0"/>
      <p:bldP spid="23" grpId="0"/>
      <p:bldP spid="24" grpId="0"/>
      <p:bldP spid="25" grpId="0" animBg="1"/>
      <p:bldP spid="27" grpId="0" animBg="1"/>
      <p:bldP spid="28" grpId="0" animBg="1"/>
      <p:bldP spid="31" grpId="0"/>
      <p:bldP spid="32" grpId="0" animBg="1"/>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effectLst>
                  <a:outerShdw blurRad="38100" dist="38100" dir="2700000" algn="tl">
                    <a:srgbClr val="000000">
                      <a:alpha val="43137"/>
                    </a:srgbClr>
                  </a:outerShdw>
                </a:effectLst>
              </a:rPr>
              <a:t>PHÂN TÍCH THIẾT KẾ VÀ CÔNG NGHỆ</a:t>
            </a:r>
            <a:endParaRPr lang="vi-VN" b="1">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400" b="1" smtClean="0"/>
              <a:t>Giới thiệu tổng quan: </a:t>
            </a:r>
            <a:r>
              <a:rPr lang="en-US" sz="2400"/>
              <a:t>Website Matching Me xây dựng dựa trên mô hình Client-Server và sử dụng RESTful API để truyền dữ liệu giữa Server và </a:t>
            </a:r>
            <a:r>
              <a:rPr lang="en-US" sz="2400" smtClean="0"/>
              <a:t>Client.</a:t>
            </a:r>
            <a:endParaRPr lang="en-US" sz="2400" b="1" smtClean="0"/>
          </a:p>
          <a:p>
            <a:r>
              <a:rPr lang="en-US" sz="2400" b="1" smtClean="0"/>
              <a:t>Database: </a:t>
            </a:r>
          </a:p>
          <a:p>
            <a:pPr lvl="1"/>
            <a:r>
              <a:rPr lang="en-US" sz="2000" smtClean="0"/>
              <a:t>Hệ quản trị cơ sở dữ liệu được sử dụng cho trang web là MySQL.</a:t>
            </a:r>
            <a:endParaRPr lang="en-US" sz="2000" b="1" smtClean="0"/>
          </a:p>
          <a:p>
            <a:pPr lvl="1"/>
            <a:r>
              <a:rPr lang="en-US" sz="2000" b="1" smtClean="0"/>
              <a:t>Mô hình thực thể </a:t>
            </a:r>
            <a:r>
              <a:rPr lang="en-US" sz="2000" smtClean="0"/>
              <a:t>(Hình ảnh)</a:t>
            </a:r>
          </a:p>
        </p:txBody>
      </p:sp>
    </p:spTree>
    <p:extLst>
      <p:ext uri="{BB962C8B-B14F-4D97-AF65-F5344CB8AC3E}">
        <p14:creationId xmlns:p14="http://schemas.microsoft.com/office/powerpoint/2010/main" val="11794624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869</TotalTime>
  <Words>1158</Words>
  <Application>Microsoft Office PowerPoint</Application>
  <PresentationFormat>Custom</PresentationFormat>
  <Paragraphs>107</Paragraphs>
  <Slides>18</Slides>
  <Notes>0</Notes>
  <HiddenSlides>2</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Gallery</vt:lpstr>
      <vt:lpstr>PowerPoint Presentation</vt:lpstr>
      <vt:lpstr>NỘI DUNG CHÍNH</vt:lpstr>
      <vt:lpstr>Giới thiệu Ý tưởng</vt:lpstr>
      <vt:lpstr>Giới thiệu Ý tưởng</vt:lpstr>
      <vt:lpstr>Giới thiệu Ý tưởng</vt:lpstr>
      <vt:lpstr>Tổng quan về website đã xây dựng</vt:lpstr>
      <vt:lpstr>Tổng quan về website đã xây dựng</vt:lpstr>
      <vt:lpstr>Tổng quan về website đã xây dựng</vt:lpstr>
      <vt:lpstr>PHÂN TÍCH THIẾT KẾ VÀ CÔNG NGHỆ</vt:lpstr>
      <vt:lpstr>PowerPoint Presentation</vt:lpstr>
      <vt:lpstr>PHÂN TÍCH THIẾT KẾ VÀ CÔNG NGHỆ</vt:lpstr>
      <vt:lpstr>PHÂN TÍCH THIẾT KẾ VÀ CÔNG NGHỆ</vt:lpstr>
      <vt:lpstr>ĐÁNH GIÁ sản phẩm Hiện tại</vt:lpstr>
      <vt:lpstr>DEMO TRANG WEB</vt:lpstr>
      <vt:lpstr>HỎI VÀ TRẢ LỜI</vt:lpstr>
      <vt:lpstr>PowerPoint Presentation</vt:lpstr>
      <vt:lpstr>PowerPoint Presentation</vt:lpstr>
      <vt:lpstr>PowerPoint Presentation</vt:lpstr>
    </vt:vector>
  </TitlesOfParts>
  <Company>TMA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Matching me - TRAng web kết nối gia sư</dc:title>
  <dc:creator>Windows 10 Standard</dc:creator>
  <cp:lastModifiedBy>A</cp:lastModifiedBy>
  <cp:revision>102</cp:revision>
  <dcterms:created xsi:type="dcterms:W3CDTF">2018-12-08T03:01:10Z</dcterms:created>
  <dcterms:modified xsi:type="dcterms:W3CDTF">2019-04-16T02:42:21Z</dcterms:modified>
</cp:coreProperties>
</file>