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95" d="100"/>
          <a:sy n="95" d="100"/>
        </p:scale>
        <p:origin x="8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D8C2-9DAE-49B0-A5E0-F98ECCF0DABC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F40C-C3F6-4974-9A82-A52AC821FE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35132" y="5275671"/>
            <a:ext cx="6191794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35131" y="4551568"/>
            <a:ext cx="6191795" cy="696544"/>
          </a:xfrm>
        </p:spPr>
        <p:txBody>
          <a:bodyPr>
            <a:noAutofit/>
          </a:bodyPr>
          <a:lstStyle>
            <a:lvl1pPr algn="ctr">
              <a:defRPr sz="420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zh-CN" altLang="en-US" dirty="0" smtClean="0"/>
              <a:t>单击此处添加您的标题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04375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967">
          <p15:clr>
            <a:srgbClr val="FBAE40"/>
          </p15:clr>
        </p15:guide>
        <p15:guide id="0" orient="horz" pos="2160" userDrawn="1">
          <p15:clr>
            <a:srgbClr val="FBAE40"/>
          </p15:clr>
        </p15:guide>
        <p15:guide id="2" pos="372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D8C2-9DAE-49B0-A5E0-F98ECCF0DABC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F40C-C3F6-4974-9A82-A52AC821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86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D8C2-9DAE-49B0-A5E0-F98ECCF0DABC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F40C-C3F6-4974-9A82-A52AC821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257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D8C2-9DAE-49B0-A5E0-F98ECCF0DABC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F40C-C3F6-4974-9A82-A52AC821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360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SO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单击此处添加目录页标题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D8C2-9DAE-49B0-A5E0-F98ECCF0DABC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F40C-C3F6-4974-9A82-A52AC821FE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目录条目"/>
          <p:cNvSpPr>
            <a:spLocks noGrp="1"/>
          </p:cNvSpPr>
          <p:nvPr>
            <p:ph type="body" sz="quarter" idx="13" hasCustomPrompt="1"/>
          </p:nvPr>
        </p:nvSpPr>
        <p:spPr>
          <a:xfrm>
            <a:off x="966650" y="1689463"/>
            <a:ext cx="7548699" cy="4389074"/>
          </a:xfrm>
          <a:effectLst/>
        </p:spPr>
        <p:txBody>
          <a:bodyPr>
            <a:normAutofit/>
          </a:bodyPr>
          <a:lstStyle>
            <a:lvl1pPr marL="514350" indent="-514350">
              <a:buClr>
                <a:schemeClr val="accent1">
                  <a:lumMod val="75000"/>
                </a:schemeClr>
              </a:buClr>
              <a:buSzPct val="100000"/>
              <a:buFont typeface="+mj-ea"/>
              <a:buAutoNum type="ea1JpnChsDbPeriod"/>
              <a:defRPr sz="2800" b="0" cap="none" spc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 smtClean="0"/>
              <a:t>单击此处添加目录条目</a:t>
            </a:r>
          </a:p>
        </p:txBody>
      </p:sp>
    </p:spTree>
    <p:extLst>
      <p:ext uri="{BB962C8B-B14F-4D97-AF65-F5344CB8AC3E}">
        <p14:creationId xmlns:p14="http://schemas.microsoft.com/office/powerpoint/2010/main" val="106611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D8C2-9DAE-49B0-A5E0-F98ECCF0DABC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F40C-C3F6-4974-9A82-A52AC821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86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6" y="2238834"/>
            <a:ext cx="5995988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574007" y="3531060"/>
            <a:ext cx="5995988" cy="492304"/>
          </a:xfrm>
          <a:prstGeom prst="rect">
            <a:avLst/>
          </a:prstGeom>
          <a:blipFill dpi="0" rotWithShape="1">
            <a:blip r:embed="rId2"/>
            <a:srcRect/>
            <a:stretch>
              <a:fillRect t="-2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D8C2-9DAE-49B0-A5E0-F98ECCF0DABC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F40C-C3F6-4974-9A82-A52AC821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66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SO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6" y="2238834"/>
            <a:ext cx="5995988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574006" y="3531060"/>
            <a:ext cx="5995987" cy="492304"/>
          </a:xfrm>
          <a:prstGeom prst="rect">
            <a:avLst/>
          </a:prstGeom>
          <a:blipFill>
            <a:blip r:embed="rId2"/>
            <a:stretch>
              <a:fillRect t="-2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D8C2-9DAE-49B0-A5E0-F98ECCF0DABC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F40C-C3F6-4974-9A82-A52AC821FE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9126045" y="-95437"/>
            <a:ext cx="36000" cy="36000"/>
          </a:xfrm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13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D8C2-9DAE-49B0-A5E0-F98ECCF0DABC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F40C-C3F6-4974-9A82-A52AC821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45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D8C2-9DAE-49B0-A5E0-F98ECCF0DABC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F40C-C3F6-4974-9A82-A52AC821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9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D8C2-9DAE-49B0-A5E0-F98ECCF0DABC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F40C-C3F6-4974-9A82-A52AC821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D8C2-9DAE-49B0-A5E0-F98ECCF0DABC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F40C-C3F6-4974-9A82-A52AC821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58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2" y="533402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28"/>
            <a:ext cx="462915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2" y="2133602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D8C2-9DAE-49B0-A5E0-F98ECCF0DABC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F40C-C3F6-4974-9A82-A52AC821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39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6462"/>
            <a:ext cx="9144000" cy="690446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-6880" y="1"/>
            <a:ext cx="9144000" cy="68580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0"/>
          <a:stretch/>
        </p:blipFill>
        <p:spPr>
          <a:xfrm flipH="1">
            <a:off x="1" y="-36021"/>
            <a:ext cx="9144001" cy="1390215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571864"/>
            <a:ext cx="6181999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6D8C2-9DAE-49B0-A5E0-F98ECCF0DABC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CF40C-C3F6-4974-9A82-A52AC821FE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19099" y="1410786"/>
            <a:ext cx="8292045" cy="500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32539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188" indent="-357188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/>
        </a:buClr>
        <a:buSzPct val="120000"/>
        <a:buFontTx/>
        <a:buBlip>
          <a:blip r:embed="rId17"/>
        </a:buBlip>
        <a:defRPr sz="2000" kern="1200" baseline="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88" indent="-357188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123" y="4691270"/>
            <a:ext cx="6191795" cy="1444738"/>
          </a:xfrm>
        </p:spPr>
        <p:txBody>
          <a:bodyPr/>
          <a:lstStyle/>
          <a:p>
            <a:r>
              <a:rPr lang="zh-CN" altLang="en-US" b="0" dirty="0"/>
              <a:t>案例：基于</a:t>
            </a:r>
            <a:r>
              <a:rPr lang="en-US" altLang="zh-CN" b="0" dirty="0"/>
              <a:t>bootstrap</a:t>
            </a:r>
            <a:r>
              <a:rPr lang="zh-CN" altLang="en-US" b="0" dirty="0"/>
              <a:t>的网页</a:t>
            </a:r>
            <a:r>
              <a:rPr lang="zh-CN" altLang="en-US" b="0" dirty="0" smtClean="0"/>
              <a:t>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178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423" y="1138196"/>
            <a:ext cx="8291513" cy="424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32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81" y="979672"/>
            <a:ext cx="8291513" cy="424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75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要</a:t>
            </a:r>
            <a:r>
              <a:rPr lang="zh-CN" altLang="en-US" dirty="0" smtClean="0"/>
              <a:t>把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文件放在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59" y="1998157"/>
            <a:ext cx="7638147" cy="39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28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745" y="948562"/>
            <a:ext cx="8292045" cy="5007428"/>
          </a:xfr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、把</a:t>
            </a:r>
            <a:r>
              <a:rPr lang="en-US" altLang="zh-CN" dirty="0" smtClean="0"/>
              <a:t>JS</a:t>
            </a:r>
            <a:r>
              <a:rPr lang="zh-CN" altLang="en-US" dirty="0" smtClean="0"/>
              <a:t>文件放到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的最下面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5" y="1523724"/>
            <a:ext cx="8346590" cy="430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02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2-2 </a:t>
            </a:r>
            <a:r>
              <a:rPr lang="zh-CN" altLang="en-US" dirty="0"/>
              <a:t>练习题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1/1.html5shiv.js</a:t>
            </a:r>
            <a:r>
              <a:rPr lang="zh-CN" altLang="en-US" dirty="0"/>
              <a:t>的作用是</a:t>
            </a:r>
            <a:r>
              <a:rPr lang="zh-CN" altLang="en-US" dirty="0" smtClean="0"/>
              <a:t>？（</a:t>
            </a:r>
            <a:r>
              <a:rPr lang="en-US" altLang="zh-CN" dirty="0" smtClean="0"/>
              <a:t>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      A </a:t>
            </a:r>
            <a:r>
              <a:rPr lang="zh-CN" altLang="en-US" dirty="0" smtClean="0"/>
              <a:t>一</a:t>
            </a:r>
            <a:r>
              <a:rPr lang="zh-CN" altLang="en-US" dirty="0"/>
              <a:t>个</a:t>
            </a:r>
            <a:r>
              <a:rPr lang="en-US" altLang="zh-CN" dirty="0"/>
              <a:t>html5 UI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r>
              <a:rPr lang="en-US" altLang="zh-CN" dirty="0" smtClean="0"/>
              <a:t>      B </a:t>
            </a:r>
            <a:r>
              <a:rPr lang="zh-CN" altLang="en-US" dirty="0" smtClean="0"/>
              <a:t>实现</a:t>
            </a:r>
            <a:r>
              <a:rPr lang="en-US" altLang="zh-CN" dirty="0"/>
              <a:t>css3</a:t>
            </a:r>
            <a:r>
              <a:rPr lang="zh-CN" altLang="en-US" dirty="0"/>
              <a:t>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r>
              <a:rPr lang="en-US" altLang="zh-CN" dirty="0" smtClean="0"/>
              <a:t>      C </a:t>
            </a:r>
            <a:r>
              <a:rPr lang="zh-CN" altLang="en-US" dirty="0" smtClean="0"/>
              <a:t>让</a:t>
            </a:r>
            <a:r>
              <a:rPr lang="en-US" altLang="zh-CN" dirty="0"/>
              <a:t>IE6-8</a:t>
            </a:r>
            <a:r>
              <a:rPr lang="zh-CN" altLang="en-US" dirty="0"/>
              <a:t>识别</a:t>
            </a:r>
            <a:r>
              <a:rPr lang="en-US" altLang="zh-CN" dirty="0"/>
              <a:t>css3</a:t>
            </a:r>
            <a:r>
              <a:rPr lang="zh-CN" altLang="en-US" dirty="0"/>
              <a:t>新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C00000"/>
                </a:solidFill>
              </a:rPr>
              <a:t>      D </a:t>
            </a:r>
            <a:r>
              <a:rPr lang="zh-CN" altLang="en-US" dirty="0" smtClean="0">
                <a:solidFill>
                  <a:srgbClr val="C00000"/>
                </a:solidFill>
              </a:rPr>
              <a:t>让</a:t>
            </a:r>
            <a:r>
              <a:rPr lang="en-US" altLang="zh-CN" dirty="0">
                <a:solidFill>
                  <a:srgbClr val="C00000"/>
                </a:solidFill>
              </a:rPr>
              <a:t>IE6-8</a:t>
            </a:r>
            <a:r>
              <a:rPr lang="zh-CN" altLang="en-US" dirty="0">
                <a:solidFill>
                  <a:srgbClr val="C00000"/>
                </a:solidFill>
              </a:rPr>
              <a:t>识别</a:t>
            </a:r>
            <a:r>
              <a:rPr lang="en-US" altLang="zh-CN" dirty="0">
                <a:solidFill>
                  <a:srgbClr val="C00000"/>
                </a:solidFill>
              </a:rPr>
              <a:t>html5</a:t>
            </a:r>
            <a:r>
              <a:rPr lang="zh-CN" altLang="en-US" dirty="0">
                <a:solidFill>
                  <a:srgbClr val="C00000"/>
                </a:solidFill>
              </a:rPr>
              <a:t>新</a:t>
            </a:r>
            <a:r>
              <a:rPr lang="zh-CN" altLang="en-US" dirty="0" smtClean="0">
                <a:solidFill>
                  <a:srgbClr val="C00000"/>
                </a:solidFill>
              </a:rPr>
              <a:t>元素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       知识</a:t>
            </a:r>
            <a:r>
              <a:rPr lang="zh-CN" altLang="en-US" dirty="0"/>
              <a:t>解析</a:t>
            </a:r>
          </a:p>
          <a:p>
            <a:pPr algn="l"/>
            <a:r>
              <a:rPr lang="zh-CN" altLang="en-US" dirty="0"/>
              <a:t>答案</a:t>
            </a:r>
            <a:r>
              <a:rPr lang="en-US" altLang="zh-CN" dirty="0"/>
              <a:t>: D </a:t>
            </a:r>
            <a:r>
              <a:rPr lang="zh-CN" altLang="en-US" dirty="0"/>
              <a:t>。</a:t>
            </a:r>
            <a:r>
              <a:rPr lang="en-US" altLang="zh-CN" dirty="0"/>
              <a:t>html5shiv</a:t>
            </a:r>
            <a:r>
              <a:rPr lang="zh-CN" altLang="en-US" dirty="0"/>
              <a:t>主要解决</a:t>
            </a:r>
            <a:r>
              <a:rPr lang="en-US" altLang="zh-CN" dirty="0"/>
              <a:t>HTML5</a:t>
            </a:r>
            <a:r>
              <a:rPr lang="zh-CN" altLang="en-US" dirty="0"/>
              <a:t>提出的新的元素不被</a:t>
            </a:r>
            <a:r>
              <a:rPr lang="en-US" altLang="zh-CN" dirty="0"/>
              <a:t>IE6-8</a:t>
            </a:r>
            <a:r>
              <a:rPr lang="zh-CN" altLang="en-US" dirty="0"/>
              <a:t>识别，这些新元素不能作为父节点包裹子元素，并且不能应用</a:t>
            </a:r>
            <a:r>
              <a:rPr lang="en-US" altLang="zh-CN" dirty="0"/>
              <a:t>CSS</a:t>
            </a:r>
            <a:r>
              <a:rPr lang="zh-CN" altLang="en-US" dirty="0"/>
              <a:t>样式。让</a:t>
            </a:r>
            <a:r>
              <a:rPr lang="en-US" altLang="zh-CN" dirty="0"/>
              <a:t>CSS </a:t>
            </a:r>
            <a:r>
              <a:rPr lang="zh-CN" altLang="en-US" dirty="0"/>
              <a:t>样式应用在未知元素上只需执行 </a:t>
            </a:r>
            <a:r>
              <a:rPr lang="en-US" altLang="zh-CN" dirty="0" err="1"/>
              <a:t>document.createElement</a:t>
            </a:r>
            <a:r>
              <a:rPr lang="en-US" altLang="zh-CN" dirty="0"/>
              <a:t>(</a:t>
            </a:r>
            <a:r>
              <a:rPr lang="en-US" altLang="zh-CN" dirty="0" err="1"/>
              <a:t>elementName</a:t>
            </a:r>
            <a:r>
              <a:rPr lang="en-US" altLang="zh-CN" dirty="0"/>
              <a:t>) </a:t>
            </a:r>
            <a:r>
              <a:rPr lang="zh-CN" altLang="en-US" dirty="0"/>
              <a:t>即可实现。</a:t>
            </a:r>
            <a:r>
              <a:rPr lang="en-US" altLang="zh-CN" dirty="0"/>
              <a:t>html5shiv</a:t>
            </a:r>
            <a:r>
              <a:rPr lang="zh-CN" altLang="en-US" dirty="0"/>
              <a:t>就是根据这个原理创建的。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65" y="3944644"/>
            <a:ext cx="464875" cy="56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71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2-3 </a:t>
            </a:r>
            <a:r>
              <a:rPr lang="zh-CN" altLang="en-US" dirty="0"/>
              <a:t>练习题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19098" y="1193365"/>
            <a:ext cx="8091853" cy="56646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166635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1/1.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下面代码的含义错误的是？</a:t>
            </a:r>
            <a:r>
              <a:rPr lang="zh-CN" altLang="en-US" dirty="0" smtClean="0">
                <a:latin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</a:rPr>
              <a:t>D</a:t>
            </a:r>
            <a:r>
              <a:rPr lang="zh-CN" altLang="en-US" dirty="0" smtClean="0">
                <a:latin typeface="微软雅黑" panose="020B0503020204020204" pitchFamily="34" charset="-122"/>
              </a:rPr>
              <a:t>）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0" lang="zh-CN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&lt;meta name="viewport" content="width=device-width, initial-scale=1"&gt;</a:t>
            </a:r>
          </a:p>
          <a:p>
            <a:pPr marL="457200" marR="0" lvl="1" indent="-45720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指令使用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device-width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标记可以指示视区宽度应为设备的屏幕宽度。</a:t>
            </a:r>
          </a:p>
          <a:p>
            <a:pPr marL="457200" marR="0" lvl="1" indent="-45720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ViewPort &lt;meta&gt;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标记用于指定用户是否可以缩放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页面。</a:t>
            </a:r>
          </a:p>
          <a:p>
            <a:pPr marL="457200" marR="0" lvl="1" indent="-45720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initial-scale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指令用于设置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页面的初始缩放比例。</a:t>
            </a:r>
          </a:p>
          <a:p>
            <a:pPr marL="457200" marR="0" lvl="1" indent="-45720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initial-scale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指令指定用户是否可以缩放视区，即缩放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页面的视图。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/>
              <a:t>       知识</a:t>
            </a:r>
            <a:r>
              <a:rPr lang="zh-CN" altLang="en-US" dirty="0"/>
              <a:t>解析</a:t>
            </a:r>
          </a:p>
          <a:p>
            <a:r>
              <a:rPr lang="zh-CN" altLang="en-US" dirty="0"/>
              <a:t>答案：</a:t>
            </a:r>
            <a:r>
              <a:rPr lang="en-US" altLang="zh-CN" dirty="0"/>
              <a:t>D</a:t>
            </a:r>
            <a:r>
              <a:rPr lang="zh-CN" altLang="en-US" dirty="0"/>
              <a:t>。 </a:t>
            </a:r>
            <a:r>
              <a:rPr lang="en-US" altLang="zh-CN" dirty="0"/>
              <a:t>user-scalable</a:t>
            </a:r>
            <a:r>
              <a:rPr lang="zh-CN" altLang="en-US" dirty="0"/>
              <a:t>指令指定用户是否可以缩放视区，即缩放</a:t>
            </a:r>
            <a:r>
              <a:rPr lang="en-US" altLang="zh-CN" dirty="0"/>
              <a:t>Web</a:t>
            </a:r>
            <a:r>
              <a:rPr lang="zh-CN" altLang="en-US" dirty="0"/>
              <a:t>页面的视图。值为</a:t>
            </a:r>
            <a:r>
              <a:rPr lang="en-US" altLang="zh-CN" dirty="0"/>
              <a:t>yes</a:t>
            </a:r>
            <a:r>
              <a:rPr lang="zh-CN" altLang="en-US" dirty="0"/>
              <a:t>时允许用户进行缩放，值为</a:t>
            </a:r>
            <a:r>
              <a:rPr lang="en-US" altLang="zh-CN" dirty="0"/>
              <a:t>no</a:t>
            </a:r>
            <a:r>
              <a:rPr lang="zh-CN" altLang="en-US" dirty="0"/>
              <a:t>时不允许缩放</a:t>
            </a:r>
            <a:r>
              <a:rPr lang="zh-CN" altLang="en-US" dirty="0" smtClean="0"/>
              <a:t>。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85" y="4744044"/>
            <a:ext cx="464875" cy="56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27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2-4 </a:t>
            </a:r>
            <a:r>
              <a:rPr lang="zh-CN" altLang="en-US" dirty="0"/>
              <a:t>编程练习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b="1" dirty="0"/>
              <a:t>编程练习</a:t>
            </a:r>
          </a:p>
          <a:p>
            <a:pPr latinLnBrk="1"/>
            <a:r>
              <a:rPr lang="zh-CN" altLang="en-US" dirty="0"/>
              <a:t>基于</a:t>
            </a:r>
            <a:r>
              <a:rPr lang="en-US" altLang="zh-CN" dirty="0"/>
              <a:t>Bootstrap</a:t>
            </a:r>
            <a:r>
              <a:rPr lang="zh-CN" altLang="en-US" dirty="0"/>
              <a:t>实现下图所示效果的页面，一个居中的标题和一个大按钮：</a:t>
            </a:r>
          </a:p>
          <a:p>
            <a:pPr latinLnBrk="1"/>
            <a:r>
              <a:rPr lang="zh-CN" altLang="en-US" b="1" dirty="0"/>
              <a:t>效果图</a:t>
            </a:r>
            <a:r>
              <a:rPr lang="en-US" altLang="zh-CN" b="1" dirty="0" smtClean="0"/>
              <a:t>:</a:t>
            </a:r>
          </a:p>
          <a:p>
            <a:pPr latinLnBrk="1"/>
            <a:endParaRPr lang="en-US" altLang="zh-CN" b="1" dirty="0"/>
          </a:p>
          <a:p>
            <a:pPr latinLnBrk="1"/>
            <a:endParaRPr lang="en-US" altLang="zh-CN" b="1" dirty="0" smtClean="0"/>
          </a:p>
          <a:p>
            <a:r>
              <a:rPr lang="zh-CN" altLang="en-US" b="1" dirty="0"/>
              <a:t>库引用地址</a:t>
            </a:r>
            <a:r>
              <a:rPr lang="en-US" altLang="zh-CN" b="1" dirty="0"/>
              <a:t>:</a:t>
            </a:r>
            <a:endParaRPr lang="zh-CN" altLang="en-US" dirty="0"/>
          </a:p>
          <a:p>
            <a:pPr algn="l"/>
            <a:r>
              <a:rPr lang="en-US" altLang="zh-CN" b="1" dirty="0" smtClean="0"/>
              <a:t>bootstrap</a:t>
            </a:r>
            <a:r>
              <a:rPr lang="zh-CN" altLang="en-US" b="1" dirty="0" smtClean="0"/>
              <a:t>框架</a:t>
            </a:r>
            <a:r>
              <a:rPr lang="en-US" altLang="zh-CN" b="1" dirty="0"/>
              <a:t>:</a:t>
            </a:r>
            <a:r>
              <a:rPr lang="zh-CN" altLang="en-US" dirty="0"/>
              <a:t> </a:t>
            </a:r>
            <a:r>
              <a:rPr lang="en-US" altLang="zh-CN" dirty="0"/>
              <a:t>//netdna.bootstrapcdn.com/bootstrap/3.1.1/</a:t>
            </a:r>
            <a:r>
              <a:rPr lang="en-US" altLang="zh-CN" dirty="0" err="1"/>
              <a:t>css</a:t>
            </a:r>
            <a:r>
              <a:rPr lang="en-US" altLang="zh-CN" dirty="0"/>
              <a:t>/bootstrap.min.css</a:t>
            </a:r>
          </a:p>
          <a:p>
            <a:pPr algn="l"/>
            <a:r>
              <a:rPr lang="en-US" altLang="zh-CN" b="1" dirty="0"/>
              <a:t>   </a:t>
            </a:r>
            <a:r>
              <a:rPr lang="en-US" altLang="zh-CN" b="1" dirty="0" err="1"/>
              <a:t>jquery</a:t>
            </a:r>
            <a:r>
              <a:rPr lang="zh-CN" altLang="en-US" b="1" dirty="0"/>
              <a:t>库</a:t>
            </a:r>
            <a:r>
              <a:rPr lang="en-US" altLang="zh-CN" b="1" dirty="0"/>
              <a:t>:</a:t>
            </a:r>
            <a:r>
              <a:rPr lang="zh-CN" altLang="en-US" dirty="0"/>
              <a:t> </a:t>
            </a:r>
            <a:r>
              <a:rPr lang="en-US" altLang="zh-CN" dirty="0"/>
              <a:t>http://cdn.bootcss.com/jquery/1.11.1/jquery.min.js</a:t>
            </a:r>
          </a:p>
          <a:p>
            <a:pPr algn="l"/>
            <a:r>
              <a:rPr lang="en-US" altLang="zh-CN" b="1" dirty="0"/>
              <a:t>   bootstrap.min.js</a:t>
            </a:r>
            <a:r>
              <a:rPr lang="zh-CN" altLang="en-US" b="1" dirty="0"/>
              <a:t>：</a:t>
            </a:r>
            <a:r>
              <a:rPr lang="en-US" altLang="zh-CN" dirty="0"/>
              <a:t>http://</a:t>
            </a:r>
            <a:r>
              <a:rPr lang="en-US" altLang="zh-CN" dirty="0" smtClean="0"/>
              <a:t>cdn.bootcss.com/bootstrap/3.2.0/js/bootstrap.min.js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673" y="2402445"/>
            <a:ext cx="1869232" cy="116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2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 smtClean="0"/>
              <a:t>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搭建基础的</a:t>
            </a:r>
            <a:r>
              <a:rPr lang="en-US" altLang="zh-CN" dirty="0"/>
              <a:t>bootstrap</a:t>
            </a:r>
            <a:r>
              <a:rPr lang="zh-CN" altLang="en-US" dirty="0"/>
              <a:t>页面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居中的标题和按钮</a:t>
            </a:r>
          </a:p>
          <a:p>
            <a:r>
              <a:rPr lang="zh-CN" altLang="en-US" b="1" dirty="0"/>
              <a:t>注意居中：</a:t>
            </a:r>
            <a:r>
              <a:rPr lang="zh-CN" altLang="en-US" dirty="0"/>
              <a:t>通过文本对齐类，可以简单方便的将文字重新对齐，如</a:t>
            </a:r>
            <a:r>
              <a:rPr lang="en-US" altLang="zh-CN" dirty="0"/>
              <a:t>class="text-center"</a:t>
            </a:r>
          </a:p>
        </p:txBody>
      </p:sp>
    </p:spTree>
    <p:extLst>
      <p:ext uri="{BB962C8B-B14F-4D97-AF65-F5344CB8AC3E}">
        <p14:creationId xmlns:p14="http://schemas.microsoft.com/office/powerpoint/2010/main" val="2505211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2-5 Bootstrap</a:t>
            </a:r>
            <a:r>
              <a:rPr lang="zh-CN" altLang="en-US" dirty="0"/>
              <a:t>知识准备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Bootstrap</a:t>
            </a:r>
            <a:r>
              <a:rPr lang="zh-CN" altLang="en-US" dirty="0" smtClean="0">
                <a:solidFill>
                  <a:srgbClr val="C00000"/>
                </a:solidFill>
              </a:rPr>
              <a:t>中的</a:t>
            </a:r>
            <a:r>
              <a:rPr lang="en-US" altLang="zh-CN" dirty="0" smtClean="0">
                <a:solidFill>
                  <a:srgbClr val="C00000"/>
                </a:solidFill>
              </a:rPr>
              <a:t>CSS</a:t>
            </a:r>
          </a:p>
          <a:p>
            <a:r>
              <a:rPr lang="en-US" altLang="zh-CN" dirty="0" smtClean="0"/>
              <a:t>Bootstrap</a:t>
            </a:r>
            <a:r>
              <a:rPr lang="zh-CN" altLang="en-US" dirty="0" smtClean="0"/>
              <a:t>自带了一系列漂亮的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页面设计中常用的元素</a:t>
            </a:r>
            <a:endParaRPr lang="en-US" altLang="zh-CN" dirty="0" smtClean="0"/>
          </a:p>
          <a:p>
            <a:r>
              <a:rPr lang="en-US" altLang="zh-CN" dirty="0" smtClean="0"/>
              <a:t>Bootstrap</a:t>
            </a:r>
            <a:r>
              <a:rPr lang="zh-CN" altLang="en-US" dirty="0" smtClean="0"/>
              <a:t>是移动设备优先的，它针对移动设备的样式融合进了框架的每个角落，使得只需要通过简单的编码，便可以实现漂亮的响应式布局。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02" y="4221706"/>
            <a:ext cx="2505075" cy="2085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643" y="4332239"/>
            <a:ext cx="1285875" cy="1647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332" y="4422726"/>
            <a:ext cx="8096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73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8" y="1238250"/>
            <a:ext cx="80200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3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2484" y="2009670"/>
            <a:ext cx="6181999" cy="2627985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0" dirty="0"/>
              <a:t>第</a:t>
            </a:r>
            <a:r>
              <a:rPr lang="en-US" altLang="zh-CN" sz="8000" b="0" dirty="0"/>
              <a:t>1</a:t>
            </a:r>
            <a:r>
              <a:rPr lang="zh-CN" altLang="en-US" sz="8000" b="0" dirty="0"/>
              <a:t>章 </a:t>
            </a:r>
            <a:r>
              <a:rPr lang="en-US" altLang="zh-CN" sz="8000" b="0" dirty="0" smtClean="0"/>
              <a:t/>
            </a:r>
            <a:br>
              <a:rPr lang="en-US" altLang="zh-CN" sz="8000" b="0" dirty="0" smtClean="0"/>
            </a:br>
            <a:r>
              <a:rPr lang="zh-CN" altLang="en-US" sz="8000" b="0" dirty="0" smtClean="0"/>
              <a:t>课程</a:t>
            </a:r>
            <a:r>
              <a:rPr lang="zh-CN" altLang="en-US" sz="8000" b="0" dirty="0"/>
              <a:t>介绍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095254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098" y="471383"/>
            <a:ext cx="6181999" cy="699594"/>
          </a:xfrm>
        </p:spPr>
        <p:txBody>
          <a:bodyPr/>
          <a:lstStyle/>
          <a:p>
            <a:r>
              <a:rPr lang="en-US" altLang="zh-CN" dirty="0" smtClean="0"/>
              <a:t>Bootstrap</a:t>
            </a:r>
            <a:r>
              <a:rPr lang="zh-CN" altLang="en-US" dirty="0" smtClean="0"/>
              <a:t>中的组件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099" y="1310305"/>
            <a:ext cx="8292045" cy="1041012"/>
          </a:xfrm>
        </p:spPr>
        <p:txBody>
          <a:bodyPr/>
          <a:lstStyle/>
          <a:p>
            <a:r>
              <a:rPr lang="en-US" altLang="zh-CN" dirty="0" smtClean="0"/>
              <a:t>Bootstrap</a:t>
            </a:r>
            <a:r>
              <a:rPr lang="zh-CN" altLang="en-US" dirty="0" smtClean="0"/>
              <a:t>包含很多可复用的组件，包括图标，下拉菜单，导航，警告框，弹出框等更多功能。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19098" y="2309771"/>
            <a:ext cx="6181999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Bootstrap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19099" y="3148693"/>
            <a:ext cx="8292045" cy="1041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just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20000"/>
              <a:buFontTx/>
              <a:buBlip>
                <a:blip r:embed="rId2"/>
              </a:buBlip>
              <a:defRPr sz="2000" kern="12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57188" indent="-357188" algn="just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rgbClr val="7D7D7D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Bootstrap</a:t>
            </a:r>
            <a:r>
              <a:rPr lang="zh-CN" altLang="en-US" dirty="0" smtClean="0"/>
              <a:t>包含一系列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插件，</a:t>
            </a:r>
            <a:endParaRPr lang="en-US" altLang="zh-CN" dirty="0" smtClean="0"/>
          </a:p>
          <a:p>
            <a:r>
              <a:rPr lang="zh-CN" altLang="en-US" dirty="0"/>
              <a:t>可以简单</a:t>
            </a:r>
            <a:r>
              <a:rPr lang="zh-CN" altLang="en-US" dirty="0" smtClean="0"/>
              <a:t>地一次性引入所有插件，或者单个引入到你的页面。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19098" y="4500771"/>
            <a:ext cx="6181999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定制</a:t>
            </a:r>
            <a:r>
              <a:rPr lang="en-US" altLang="zh-CN" dirty="0" smtClean="0"/>
              <a:t>Bootstrap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19099" y="5339693"/>
            <a:ext cx="8292045" cy="819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just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20000"/>
              <a:buFontTx/>
              <a:buBlip>
                <a:blip r:embed="rId2"/>
              </a:buBlip>
              <a:defRPr sz="2000" kern="12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57188" indent="-357188" algn="just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rgbClr val="7D7D7D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通过自定义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组件、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变量和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插件，可以定制一份属于自己的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779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2-6 </a:t>
            </a:r>
            <a:r>
              <a:rPr lang="zh-CN" altLang="en-US" dirty="0"/>
              <a:t>案例介绍和素材</a:t>
            </a:r>
            <a:r>
              <a:rPr lang="zh-CN" altLang="en-US" dirty="0" smtClean="0"/>
              <a:t>准备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9" y="1536820"/>
            <a:ext cx="8571244" cy="441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21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03" y="1181666"/>
            <a:ext cx="7998488" cy="41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83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08" y="1367989"/>
            <a:ext cx="80391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88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Bootstrap</a:t>
            </a:r>
            <a:r>
              <a:rPr lang="zh-CN" altLang="en-US" dirty="0" smtClean="0"/>
              <a:t>导航条的基本结构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746" y="1700213"/>
            <a:ext cx="75819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93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导航条 </a:t>
            </a:r>
            <a:r>
              <a:rPr lang="en-US" altLang="zh-CN" dirty="0" err="1" smtClean="0"/>
              <a:t>navbar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导航</a:t>
            </a:r>
            <a:r>
              <a:rPr lang="zh-CN" altLang="en-US" dirty="0" smtClean="0"/>
              <a:t>条依赖</a:t>
            </a:r>
            <a:r>
              <a:rPr lang="en-US" altLang="zh-CN" dirty="0" smtClean="0"/>
              <a:t>JavaScript,</a:t>
            </a:r>
            <a:r>
              <a:rPr lang="zh-CN" altLang="en-US" dirty="0" smtClean="0"/>
              <a:t>响应式导航条依赖折叠（</a:t>
            </a:r>
            <a:r>
              <a:rPr lang="en-US" altLang="zh-CN" dirty="0"/>
              <a:t>collapse</a:t>
            </a:r>
            <a:r>
              <a:rPr lang="zh-CN" altLang="en-US" dirty="0" smtClean="0"/>
              <a:t>）插件</a:t>
            </a:r>
            <a:endParaRPr lang="en-US" altLang="zh-CN" dirty="0" smtClean="0"/>
          </a:p>
          <a:p>
            <a:r>
              <a:rPr lang="zh-CN" altLang="en-US" dirty="0" smtClean="0"/>
              <a:t>添加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navbar</a:t>
            </a:r>
            <a:r>
              <a:rPr lang="en-US" altLang="zh-CN" dirty="0" smtClean="0"/>
              <a:t>-fixed-top </a:t>
            </a:r>
            <a:r>
              <a:rPr lang="zh-CN" altLang="en-US" dirty="0" smtClean="0"/>
              <a:t>类可以让导航条固定在顶部，固定法导航条会遮住页面上的其它内容，除非给</a:t>
            </a:r>
            <a:r>
              <a:rPr lang="en-US" altLang="zh-CN" dirty="0" smtClean="0"/>
              <a:t>&lt;body&gt;</a:t>
            </a:r>
            <a:r>
              <a:rPr lang="zh-CN" altLang="en-US" dirty="0" smtClean="0"/>
              <a:t>元素设置了 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。导航条的默认高度是</a:t>
            </a:r>
            <a:r>
              <a:rPr lang="en-US" altLang="zh-CN" dirty="0" smtClean="0"/>
              <a:t>50px</a:t>
            </a:r>
            <a:r>
              <a:rPr lang="zh-CN" altLang="en-US" dirty="0" smtClean="0"/>
              <a:t>，比如设置：</a:t>
            </a:r>
            <a:r>
              <a:rPr lang="en-US" altLang="zh-CN" dirty="0" smtClean="0"/>
              <a:t>body{ padding-top:70px; }</a:t>
            </a:r>
          </a:p>
          <a:p>
            <a:r>
              <a:rPr lang="zh-CN" altLang="en-US" dirty="0"/>
              <a:t>可以包含一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.container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.container-fluid </a:t>
            </a:r>
            <a:r>
              <a:rPr lang="zh-CN" altLang="en-US" dirty="0" smtClean="0"/>
              <a:t>容器，从而让导航条剧中或者自适应显示</a:t>
            </a:r>
            <a:endParaRPr lang="en-US" altLang="zh-CN" dirty="0" smtClean="0"/>
          </a:p>
          <a:p>
            <a:r>
              <a:rPr lang="zh-CN" altLang="en-US" dirty="0"/>
              <a:t>通过</a:t>
            </a:r>
            <a:r>
              <a:rPr lang="zh-CN" altLang="en-US" dirty="0" smtClean="0"/>
              <a:t>添加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navbar</a:t>
            </a:r>
            <a:r>
              <a:rPr lang="en-US" altLang="zh-CN" dirty="0" smtClean="0"/>
              <a:t>-inverse </a:t>
            </a:r>
            <a:r>
              <a:rPr lang="zh-CN" altLang="en-US" dirty="0" smtClean="0"/>
              <a:t>类可以改变导航条的外观，变成黑底显示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377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下拉菜单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8" y="1662164"/>
            <a:ext cx="8360952" cy="375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44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4-1 </a:t>
            </a:r>
            <a:r>
              <a:rPr lang="zh-CN" altLang="en-US" dirty="0"/>
              <a:t>编程挑战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099" y="1410785"/>
            <a:ext cx="8292045" cy="5371851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Bootstrap</a:t>
            </a:r>
            <a:r>
              <a:rPr lang="zh-CN" altLang="en-US" dirty="0"/>
              <a:t>实现下图所示效果的页面，一个管理系统的首页，包含：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导航栏（带登录和下拉菜单，黑色背景）；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左侧导航栏（可参考栅格布局，并添加样式）；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右侧管理面板：栅格布局，包含标题、按钮、面板、警告框、表格、徽章、进度条等多个组件</a:t>
            </a:r>
          </a:p>
          <a:p>
            <a:r>
              <a:rPr lang="zh-CN" altLang="en-US" b="1" dirty="0"/>
              <a:t>效果图</a:t>
            </a:r>
            <a:r>
              <a:rPr lang="en-US" altLang="zh-CN" b="1" dirty="0"/>
              <a:t>: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304" y="4125516"/>
            <a:ext cx="5210299" cy="250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28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库引用地址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098" y="1581608"/>
            <a:ext cx="8292045" cy="5007428"/>
          </a:xfrm>
        </p:spPr>
        <p:txBody>
          <a:bodyPr/>
          <a:lstStyle/>
          <a:p>
            <a:r>
              <a:rPr lang="en-US" altLang="zh-CN" dirty="0" smtClean="0"/>
              <a:t>bootstrap</a:t>
            </a:r>
            <a:r>
              <a:rPr lang="zh-CN" altLang="en-US" dirty="0"/>
              <a:t>框架</a:t>
            </a:r>
            <a:r>
              <a:rPr lang="en-US" altLang="zh-CN" dirty="0"/>
              <a:t>: //netdna.bootstrapcdn.com/bootstrap/3.1.1/</a:t>
            </a:r>
            <a:r>
              <a:rPr lang="en-US" altLang="zh-CN" dirty="0" err="1"/>
              <a:t>css</a:t>
            </a:r>
            <a:r>
              <a:rPr lang="en-US" altLang="zh-CN" dirty="0"/>
              <a:t>/bootstrap.min.css</a:t>
            </a:r>
          </a:p>
          <a:p>
            <a:pPr algn="l"/>
            <a:r>
              <a:rPr lang="en-US" altLang="zh-CN" dirty="0"/>
              <a:t>   </a:t>
            </a:r>
            <a:r>
              <a:rPr lang="en-US" altLang="zh-CN" dirty="0" err="1"/>
              <a:t>jquery</a:t>
            </a:r>
            <a:r>
              <a:rPr lang="zh-CN" altLang="en-US" dirty="0"/>
              <a:t>库</a:t>
            </a:r>
            <a:r>
              <a:rPr lang="en-US" altLang="zh-CN" dirty="0"/>
              <a:t>: http://cdn.bootcss.com/jquery/1.11.1/jquery.min.js</a:t>
            </a:r>
          </a:p>
          <a:p>
            <a:pPr algn="l"/>
            <a:r>
              <a:rPr lang="en-US" altLang="zh-CN" dirty="0"/>
              <a:t>   bootstrap.min.js</a:t>
            </a:r>
            <a:r>
              <a:rPr lang="zh-CN" altLang="en-US" dirty="0"/>
              <a:t>：</a:t>
            </a:r>
            <a:r>
              <a:rPr lang="en-US" altLang="zh-CN" dirty="0"/>
              <a:t>http://cdn.bootcss.com/bootstrap/3.2.0/js/bootstrap.min.js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5369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搭建基础的</a:t>
            </a:r>
            <a:r>
              <a:rPr lang="en-US" altLang="zh-CN" dirty="0"/>
              <a:t>bootstrap</a:t>
            </a:r>
            <a:r>
              <a:rPr lang="zh-CN" altLang="en-US" dirty="0"/>
              <a:t>页面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根据课程所学或官方文档先建立好导航条和基础栅格布局（左右两列）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左列制作成左侧导航，注意添加样式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右列是管理控制台，添加标题、按钮和下面的面板内容，内容为</a:t>
            </a:r>
            <a:r>
              <a:rPr lang="en-US" altLang="zh-CN" dirty="0"/>
              <a:t>2</a:t>
            </a:r>
            <a:r>
              <a:rPr lang="zh-CN" altLang="en-US" dirty="0"/>
              <a:t>列布局，面板使用</a:t>
            </a:r>
            <a:r>
              <a:rPr lang="en-US" altLang="zh-CN" dirty="0"/>
              <a:t>bootstrap</a:t>
            </a:r>
            <a:r>
              <a:rPr lang="zh-CN" altLang="en-US" dirty="0"/>
              <a:t>的</a:t>
            </a:r>
            <a:r>
              <a:rPr lang="en-US" altLang="zh-CN" dirty="0"/>
              <a:t>panel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在面板中添加警告框、表格、徽章导航、进度条等多个组件</a:t>
            </a:r>
          </a:p>
          <a:p>
            <a:r>
              <a:rPr lang="en-US" altLang="zh-CN" dirty="0"/>
              <a:t>6.</a:t>
            </a:r>
            <a:r>
              <a:rPr lang="zh-CN" altLang="en-US" dirty="0"/>
              <a:t>任务完成后，可以根据自己的想象，添加更多的组件</a:t>
            </a:r>
          </a:p>
          <a:p>
            <a:r>
              <a:rPr lang="zh-CN" altLang="en-US" dirty="0"/>
              <a:t>课后思考：</a:t>
            </a:r>
          </a:p>
          <a:p>
            <a:r>
              <a:rPr lang="zh-CN" altLang="en-US" dirty="0"/>
              <a:t>本案例代码没有针对移动设备优化，你可以试着添加一些样式，让本页面在移动设备中也能正常显示。</a:t>
            </a:r>
          </a:p>
        </p:txBody>
      </p:sp>
    </p:spTree>
    <p:extLst>
      <p:ext uri="{BB962C8B-B14F-4D97-AF65-F5344CB8AC3E}">
        <p14:creationId xmlns:p14="http://schemas.microsoft.com/office/powerpoint/2010/main" val="48260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084" y="1415090"/>
            <a:ext cx="8292045" cy="5007428"/>
          </a:xfrm>
        </p:spPr>
        <p:txBody>
          <a:bodyPr/>
          <a:lstStyle/>
          <a:p>
            <a:r>
              <a:rPr lang="zh-CN" altLang="en-US" dirty="0" smtClean="0"/>
              <a:t>简单、灵活的永裕大件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页面的</a:t>
            </a:r>
            <a:r>
              <a:rPr lang="en-US" altLang="zh-CN" dirty="0" err="1" smtClean="0"/>
              <a:t>HTML,CSS,JavaScript</a:t>
            </a:r>
            <a:r>
              <a:rPr lang="zh-CN" altLang="en-US" dirty="0" smtClean="0"/>
              <a:t>的工具集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Bootstrap=</a:t>
            </a:r>
            <a:r>
              <a:rPr lang="zh-CN" altLang="en-US" dirty="0"/>
              <a:t>简洁</a:t>
            </a:r>
            <a:r>
              <a:rPr lang="zh-CN" altLang="en-US" dirty="0" smtClean="0"/>
              <a:t>强大的前端开发框架</a:t>
            </a:r>
            <a:endParaRPr lang="en-US" altLang="zh-CN" dirty="0" smtClean="0"/>
          </a:p>
          <a:p>
            <a:r>
              <a:rPr lang="zh-CN" altLang="en-US" dirty="0" smtClean="0"/>
              <a:t>让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开发更迅速，更简单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932" y="1924312"/>
            <a:ext cx="2533650" cy="210502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48758" y="551768"/>
            <a:ext cx="6181999" cy="699594"/>
          </a:xfrm>
        </p:spPr>
        <p:txBody>
          <a:bodyPr/>
          <a:lstStyle/>
          <a:p>
            <a:r>
              <a:rPr lang="en-US" altLang="zh-CN" dirty="0" smtClean="0"/>
              <a:t>1-1 </a:t>
            </a:r>
            <a:r>
              <a:rPr lang="zh-CN" altLang="en-US" dirty="0"/>
              <a:t>课程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63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将学到的内容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Bootstrap </a:t>
            </a:r>
            <a:r>
              <a:rPr lang="zh-CN" altLang="en-US" dirty="0" smtClean="0"/>
              <a:t>概览介绍</a:t>
            </a:r>
            <a:endParaRPr lang="en-US" altLang="zh-CN" dirty="0" smtClean="0"/>
          </a:p>
          <a:p>
            <a:r>
              <a:rPr lang="en-US" altLang="zh-CN" dirty="0" smtClean="0"/>
              <a:t>Bootstrap </a:t>
            </a:r>
            <a:r>
              <a:rPr lang="zh-CN" altLang="en-US" dirty="0" smtClean="0"/>
              <a:t>实践案例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34" y="2681706"/>
            <a:ext cx="3367978" cy="288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01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1-2 </a:t>
            </a:r>
            <a:r>
              <a:rPr lang="zh-CN" altLang="en-US" dirty="0" smtClean="0"/>
              <a:t>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1/1.Bootstrap</a:t>
            </a:r>
            <a:r>
              <a:rPr lang="zh-CN" altLang="en-US" dirty="0"/>
              <a:t>是哪个组织创建的</a:t>
            </a:r>
            <a:r>
              <a:rPr lang="zh-CN" altLang="en-US" dirty="0" smtClean="0"/>
              <a:t>？（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       A google</a:t>
            </a:r>
          </a:p>
          <a:p>
            <a:r>
              <a:rPr lang="en-US" altLang="zh-CN" dirty="0" smtClean="0"/>
              <a:t>      B yahoo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      C twitter</a:t>
            </a:r>
          </a:p>
          <a:p>
            <a:r>
              <a:rPr lang="en-US" altLang="zh-CN" dirty="0" smtClean="0"/>
              <a:t>      D Facebook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   知识</a:t>
            </a:r>
            <a:r>
              <a:rPr lang="zh-CN" altLang="en-US" dirty="0"/>
              <a:t>解析</a:t>
            </a:r>
          </a:p>
          <a:p>
            <a:r>
              <a:rPr lang="zh-CN" altLang="en-US" dirty="0"/>
              <a:t>答案</a:t>
            </a:r>
            <a:r>
              <a:rPr lang="en-US" altLang="zh-CN" dirty="0"/>
              <a:t>:C </a:t>
            </a:r>
            <a:r>
              <a:rPr lang="zh-CN" altLang="en-US" dirty="0"/>
              <a:t>。 </a:t>
            </a:r>
            <a:r>
              <a:rPr lang="en-US" altLang="zh-CN" dirty="0"/>
              <a:t>Bootstrap</a:t>
            </a:r>
            <a:r>
              <a:rPr lang="zh-CN" altLang="en-US" dirty="0"/>
              <a:t>是</a:t>
            </a:r>
            <a:r>
              <a:rPr lang="en-US" altLang="zh-CN" dirty="0"/>
              <a:t>Twitter</a:t>
            </a:r>
            <a:r>
              <a:rPr lang="zh-CN" altLang="en-US" dirty="0"/>
              <a:t>推出的一个开源的用于前端开发的工具包。它由</a:t>
            </a:r>
            <a:r>
              <a:rPr lang="en-US" altLang="zh-CN" dirty="0"/>
              <a:t>Twitter</a:t>
            </a:r>
            <a:r>
              <a:rPr lang="zh-CN" altLang="en-US" dirty="0"/>
              <a:t>的设计师</a:t>
            </a:r>
            <a:r>
              <a:rPr lang="en-US" altLang="zh-CN" dirty="0"/>
              <a:t>Mark Otto</a:t>
            </a:r>
            <a:r>
              <a:rPr lang="zh-CN" altLang="en-US" dirty="0"/>
              <a:t>和</a:t>
            </a:r>
            <a:r>
              <a:rPr lang="en-US" altLang="zh-CN" dirty="0"/>
              <a:t>Jacob Thornton</a:t>
            </a:r>
            <a:r>
              <a:rPr lang="zh-CN" altLang="en-US" dirty="0"/>
              <a:t>合作开发，是一个</a:t>
            </a:r>
            <a:r>
              <a:rPr lang="en-US" altLang="zh-CN" dirty="0"/>
              <a:t>CSS/HTML</a:t>
            </a:r>
            <a:r>
              <a:rPr lang="zh-CN" altLang="en-US" dirty="0"/>
              <a:t>框架。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71" y="4135563"/>
            <a:ext cx="464875" cy="56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51178" y="2130251"/>
            <a:ext cx="7167407" cy="2467211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0" dirty="0" smtClean="0"/>
              <a:t>第</a:t>
            </a:r>
            <a:r>
              <a:rPr lang="en-US" altLang="zh-CN" sz="8000" b="0" dirty="0"/>
              <a:t>2</a:t>
            </a:r>
            <a:r>
              <a:rPr lang="zh-CN" altLang="en-US" sz="8000" b="0" dirty="0"/>
              <a:t>章 </a:t>
            </a:r>
            <a:r>
              <a:rPr lang="en-US" altLang="zh-CN" sz="8000" b="0" dirty="0" smtClean="0"/>
              <a:t/>
            </a:r>
            <a:br>
              <a:rPr lang="en-US" altLang="zh-CN" sz="8000" b="0" dirty="0" smtClean="0"/>
            </a:br>
            <a:r>
              <a:rPr lang="zh-CN" altLang="en-US" sz="8000" b="0" dirty="0" smtClean="0"/>
              <a:t>网页</a:t>
            </a:r>
            <a:r>
              <a:rPr lang="zh-CN" altLang="en-US" sz="8000" b="0" dirty="0"/>
              <a:t>制作准备</a:t>
            </a:r>
          </a:p>
        </p:txBody>
      </p:sp>
    </p:spTree>
    <p:extLst>
      <p:ext uri="{BB962C8B-B14F-4D97-AF65-F5344CB8AC3E}">
        <p14:creationId xmlns:p14="http://schemas.microsoft.com/office/powerpoint/2010/main" val="2658627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2-1 </a:t>
            </a:r>
            <a:r>
              <a:rPr lang="zh-CN" altLang="en-US" dirty="0"/>
              <a:t>如何开始使用</a:t>
            </a:r>
            <a:r>
              <a:rPr lang="en-US" altLang="zh-CN" dirty="0"/>
              <a:t>Bootstrap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099" y="1410786"/>
            <a:ext cx="8292045" cy="5447214"/>
          </a:xfrm>
        </p:spPr>
        <p:txBody>
          <a:bodyPr/>
          <a:lstStyle/>
          <a:p>
            <a:r>
              <a:rPr lang="en-US" altLang="zh-CN" dirty="0" smtClean="0">
                <a:hlinkClick r:id="rId2"/>
              </a:rPr>
              <a:t>http://getbootstrap.com</a:t>
            </a:r>
            <a:endParaRPr lang="en-US" altLang="zh-CN" dirty="0" smtClean="0"/>
          </a:p>
          <a:p>
            <a:r>
              <a:rPr lang="en-US" altLang="zh-CN" dirty="0" smtClean="0"/>
              <a:t>Bootstrap 2</a:t>
            </a:r>
          </a:p>
          <a:p>
            <a:r>
              <a:rPr lang="en-US" altLang="zh-CN" dirty="0"/>
              <a:t>Bootstrap 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Bootstrap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JS</a:t>
            </a:r>
            <a:r>
              <a:rPr lang="zh-CN" altLang="en-US" dirty="0" smtClean="0"/>
              <a:t>插件依赖于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，因此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要在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之前引用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68" y="3854210"/>
            <a:ext cx="5450393" cy="280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75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0" y="1039325"/>
            <a:ext cx="8533244" cy="440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4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133" y="1022396"/>
            <a:ext cx="8291513" cy="427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81445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KSO_GREEN7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83B40D"/>
      </a:accent1>
      <a:accent2>
        <a:srgbClr val="C5D12F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自定义 19">
      <a:majorFont>
        <a:latin typeface="Arial Rounded MT Bold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53b61e81e6f08</Template>
  <TotalTime>322</TotalTime>
  <Words>880</Words>
  <Application>Microsoft Office PowerPoint</Application>
  <PresentationFormat>全屏显示(4:3)</PresentationFormat>
  <Paragraphs>105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微软雅黑</vt:lpstr>
      <vt:lpstr>幼圆</vt:lpstr>
      <vt:lpstr>Arial</vt:lpstr>
      <vt:lpstr>Arial Black</vt:lpstr>
      <vt:lpstr>Arial Rounded MT Bold</vt:lpstr>
      <vt:lpstr>Calibri</vt:lpstr>
      <vt:lpstr>A000120140530A99PPBG</vt:lpstr>
      <vt:lpstr>案例：基于bootstrap的网页开发</vt:lpstr>
      <vt:lpstr>第1章  课程介绍</vt:lpstr>
      <vt:lpstr>1-1 课程介绍</vt:lpstr>
      <vt:lpstr>将学到的内容</vt:lpstr>
      <vt:lpstr>1-2 练习题</vt:lpstr>
      <vt:lpstr>第2章  网页制作准备</vt:lpstr>
      <vt:lpstr>2-1 如何开始使用Bootstrap</vt:lpstr>
      <vt:lpstr>PowerPoint 演示文稿</vt:lpstr>
      <vt:lpstr>PowerPoint 演示文稿</vt:lpstr>
      <vt:lpstr>PowerPoint 演示文稿</vt:lpstr>
      <vt:lpstr>PowerPoint 演示文稿</vt:lpstr>
      <vt:lpstr>注意：</vt:lpstr>
      <vt:lpstr>PowerPoint 演示文稿</vt:lpstr>
      <vt:lpstr>2-2 练习题</vt:lpstr>
      <vt:lpstr>2-3 练习题</vt:lpstr>
      <vt:lpstr>2-4 编程练习</vt:lpstr>
      <vt:lpstr>任务</vt:lpstr>
      <vt:lpstr>2-5 Bootstrap知识准备</vt:lpstr>
      <vt:lpstr>PowerPoint 演示文稿</vt:lpstr>
      <vt:lpstr>Bootstrap中的组件</vt:lpstr>
      <vt:lpstr>2-6 案例介绍和素材准备</vt:lpstr>
      <vt:lpstr>PowerPoint 演示文稿</vt:lpstr>
      <vt:lpstr>PowerPoint 演示文稿</vt:lpstr>
      <vt:lpstr>Bootstrap导航条的基本结构</vt:lpstr>
      <vt:lpstr>导航条 navbar</vt:lpstr>
      <vt:lpstr>下拉菜单</vt:lpstr>
      <vt:lpstr>4-1 编程挑战</vt:lpstr>
      <vt:lpstr>库引用地址:</vt:lpstr>
      <vt:lpstr>任务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案例：基于bootstrap的网页开发</dc:title>
  <dc:creator>代片片</dc:creator>
  <cp:lastModifiedBy>代片片</cp:lastModifiedBy>
  <cp:revision>63</cp:revision>
  <dcterms:created xsi:type="dcterms:W3CDTF">2014-10-11T08:24:03Z</dcterms:created>
  <dcterms:modified xsi:type="dcterms:W3CDTF">2014-10-12T13:38:58Z</dcterms:modified>
</cp:coreProperties>
</file>