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5" d="100"/>
          <a:sy n="95" d="100"/>
        </p:scale>
        <p:origin x="7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" t="168" r="1582" b="190"/>
          <a:stretch/>
        </p:blipFill>
        <p:spPr>
          <a:xfrm>
            <a:off x="0" y="-8709"/>
            <a:ext cx="9152709" cy="6866709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91F6-67D3-4BFD-85C1-B98D952CF91E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A5A5-38A3-4A56-AA53-EE461FFB6DE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170379" y="3654017"/>
            <a:ext cx="5797960" cy="46338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170379" y="2116187"/>
            <a:ext cx="5797960" cy="1489023"/>
          </a:xfrm>
        </p:spPr>
        <p:txBody>
          <a:bodyPr>
            <a:noAutofit/>
          </a:bodyPr>
          <a:lstStyle>
            <a:lvl1pPr algn="ctr">
              <a:defRPr sz="4200" baseline="0"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0254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91F6-67D3-4BFD-85C1-B98D952CF91E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A5A5-38A3-4A56-AA53-EE461FFB6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83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91F6-67D3-4BFD-85C1-B98D952CF91E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A5A5-38A3-4A56-AA53-EE461FFB6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6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91F6-67D3-4BFD-85C1-B98D952CF91E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A5A5-38A3-4A56-AA53-EE461FFB6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45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021109"/>
            <a:ext cx="5995988" cy="1235075"/>
          </a:xfrm>
        </p:spPr>
        <p:txBody>
          <a:bodyPr anchor="b">
            <a:normAutofit/>
          </a:bodyPr>
          <a:lstStyle>
            <a:lvl1pPr algn="ctr">
              <a:defRPr sz="4000"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69" y="3313333"/>
            <a:ext cx="3067663" cy="43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91F6-67D3-4BFD-85C1-B98D952CF91E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A5A5-38A3-4A56-AA53-EE461FFB6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8926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91F6-67D3-4BFD-85C1-B98D952CF91E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A5A5-38A3-4A56-AA53-EE461FFB6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8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91F6-67D3-4BFD-85C1-B98D952CF91E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A5A5-38A3-4A56-AA53-EE461FFB6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4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91F6-67D3-4BFD-85C1-B98D952CF91E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A5A5-38A3-4A56-AA53-EE461FFB6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57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91F6-67D3-4BFD-85C1-B98D952CF91E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A5A5-38A3-4A56-AA53-EE461FFB6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74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91F6-67D3-4BFD-85C1-B98D952CF91E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A5A5-38A3-4A56-AA53-EE461FFB6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38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91F6-67D3-4BFD-85C1-B98D952CF91E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A5A5-38A3-4A56-AA53-EE461FFB6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7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1"/>
          <a:stretch/>
        </p:blipFill>
        <p:spPr>
          <a:xfrm>
            <a:off x="0" y="1"/>
            <a:ext cx="9144000" cy="6862354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162557"/>
            <a:ext cx="6460673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B91F6-67D3-4BFD-85C1-B98D952CF91E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2A5A5-38A3-4A56-AA53-EE461FFB6DE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100" y="1026615"/>
            <a:ext cx="8002090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18596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effectLst>
            <a:reflection blurRad="6350" stA="17000" endPos="50000" dist="60007" dir="5400000" sy="-100000" algn="bl" rotWithShape="0"/>
          </a:effectLst>
          <a:latin typeface="Arial Black" panose="020B0A04020102020204" pitchFamily="34" charset="0"/>
          <a:ea typeface="+mj-ea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70000"/>
        <a:buFont typeface="Wingdings" panose="05000000000000000000" pitchFamily="2" charset="2"/>
        <a:buChar char="¦"/>
        <a:defRPr sz="2000" b="1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+mj-ea"/>
          <a:cs typeface="+mn-cs"/>
        </a:defRPr>
      </a:lvl1pPr>
      <a:lvl2pPr marL="357188" indent="-357188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accent3">
              <a:lumMod val="50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img.mukewang.com/53f4591f0001a13a18671057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73386" y="3794694"/>
            <a:ext cx="2914087" cy="305034"/>
          </a:xfrm>
        </p:spPr>
        <p:txBody>
          <a:bodyPr/>
          <a:lstStyle/>
          <a:p>
            <a:r>
              <a:rPr lang="en-US" altLang="zh-CN" sz="1100" spc="100" dirty="0" smtClean="0"/>
              <a:t>-</a:t>
            </a:r>
            <a:r>
              <a:rPr lang="zh-CN" altLang="en-US" sz="1100" spc="100" dirty="0" smtClean="0"/>
              <a:t>代片片笔记</a:t>
            </a:r>
            <a:endParaRPr lang="zh-CN" altLang="en-US" sz="1100" spc="1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0379" y="2723103"/>
            <a:ext cx="5797960" cy="882107"/>
          </a:xfrm>
        </p:spPr>
        <p:txBody>
          <a:bodyPr/>
          <a:lstStyle/>
          <a:p>
            <a:r>
              <a:rPr lang="zh-CN" altLang="en-US" dirty="0"/>
              <a:t>系列：玩转</a:t>
            </a:r>
            <a:r>
              <a:rPr lang="en-US" altLang="zh-CN" dirty="0"/>
              <a:t>Bootstrap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9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1-1 Bootstrap</a:t>
            </a:r>
            <a:r>
              <a:rPr lang="zh-CN" altLang="en-US" dirty="0"/>
              <a:t>简介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可简单、灵活的用于搭建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页面的</a:t>
            </a:r>
            <a:r>
              <a:rPr lang="en-US" altLang="zh-CN" dirty="0" err="1" smtClean="0"/>
              <a:t>HTML,CSS,JavaScript</a:t>
            </a:r>
            <a:r>
              <a:rPr lang="zh-CN" altLang="en-US" dirty="0" smtClean="0"/>
              <a:t>的工具集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89" y="2103088"/>
            <a:ext cx="75533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7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altLang="zh-CN" dirty="0" smtClean="0">
                <a:effectLst/>
              </a:rPr>
              <a:t>1-2 Bootstrap</a:t>
            </a:r>
            <a:r>
              <a:rPr lang="zh-CN" altLang="nl-NL" dirty="0">
                <a:effectLst/>
              </a:rPr>
              <a:t>到底是什么</a:t>
            </a:r>
            <a:r>
              <a:rPr lang="zh-CN" altLang="nl-NL" dirty="0" smtClean="0">
                <a:effectLst/>
              </a:rPr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欢迎来到</a:t>
            </a:r>
            <a:r>
              <a:rPr lang="en-US" altLang="zh-CN" b="0" dirty="0"/>
              <a:t>Bootstrap</a:t>
            </a:r>
            <a:r>
              <a:rPr lang="zh-CN" altLang="en-US" b="0" dirty="0"/>
              <a:t>课堂，加入高端大气上档次的</a:t>
            </a:r>
            <a:r>
              <a:rPr lang="en-US" altLang="zh-CN" b="0" dirty="0"/>
              <a:t>web</a:t>
            </a:r>
            <a:r>
              <a:rPr lang="zh-CN" altLang="en-US" b="0" dirty="0"/>
              <a:t>前端开发团队。上一小节</a:t>
            </a:r>
            <a:r>
              <a:rPr lang="en-US" altLang="zh-CN" b="0" dirty="0"/>
              <a:t>Bootstrap</a:t>
            </a:r>
            <a:r>
              <a:rPr lang="zh-CN" altLang="en-US" b="0" dirty="0"/>
              <a:t>做了简单的介绍，下面我们再来了解一下</a:t>
            </a:r>
            <a:r>
              <a:rPr lang="en-US" altLang="zh-CN" b="0" dirty="0"/>
              <a:t>Bootstrap</a:t>
            </a:r>
            <a:r>
              <a:rPr lang="zh-CN" altLang="en-US" b="0" dirty="0"/>
              <a:t>的前世今缘，在右侧是用</a:t>
            </a:r>
            <a:r>
              <a:rPr lang="en-US" altLang="zh-CN" b="0" dirty="0"/>
              <a:t>Bootstrap</a:t>
            </a:r>
            <a:r>
              <a:rPr lang="zh-CN" altLang="en-US" b="0" dirty="0"/>
              <a:t>预设的组件样式，包括按钮、表格、标签、导航等，感兴趣的小伙伴可以先睹为快，后面的章节我们会对这些组件做详细讲解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r>
              <a:rPr lang="en-US" altLang="zh-CN" b="0" dirty="0"/>
              <a:t>2011</a:t>
            </a:r>
            <a:r>
              <a:rPr lang="zh-CN" altLang="en-US" b="0" dirty="0"/>
              <a:t>年，</a:t>
            </a:r>
            <a:r>
              <a:rPr lang="en-US" altLang="zh-CN" b="0" dirty="0"/>
              <a:t>twitter</a:t>
            </a:r>
            <a:r>
              <a:rPr lang="zh-CN" altLang="en-US" b="0" dirty="0"/>
              <a:t>的“一小撮”工程师为了提高他们内部的分析和管理能力，用业余时间为他们的产品构建了一套易用、优雅、灵活、可扩展的前端工具集</a:t>
            </a:r>
            <a:r>
              <a:rPr lang="en-US" altLang="zh-CN" b="0" dirty="0"/>
              <a:t>--</a:t>
            </a:r>
            <a:r>
              <a:rPr lang="en-US" altLang="zh-CN" b="0" dirty="0" err="1"/>
              <a:t>BootStrap</a:t>
            </a:r>
            <a:r>
              <a:rPr lang="zh-CN" altLang="en-US" b="0" dirty="0"/>
              <a:t>。</a:t>
            </a:r>
            <a:r>
              <a:rPr lang="en-US" altLang="zh-CN" b="0" dirty="0"/>
              <a:t>Bootstrap</a:t>
            </a:r>
            <a:r>
              <a:rPr lang="zh-CN" altLang="en-US" b="0" dirty="0"/>
              <a:t>由</a:t>
            </a:r>
            <a:r>
              <a:rPr lang="en-US" altLang="zh-CN" b="0" dirty="0"/>
              <a:t>MARK OTTO</a:t>
            </a:r>
            <a:r>
              <a:rPr lang="zh-CN" altLang="en-US" b="0" dirty="0"/>
              <a:t>和</a:t>
            </a:r>
            <a:r>
              <a:rPr lang="en-US" altLang="zh-CN" b="0" dirty="0"/>
              <a:t>Jacob Thornton</a:t>
            </a:r>
            <a:r>
              <a:rPr lang="zh-CN" altLang="en-US" b="0" dirty="0"/>
              <a:t>所设计和建立，在</a:t>
            </a:r>
            <a:r>
              <a:rPr lang="en-US" altLang="zh-CN" b="0" dirty="0" err="1"/>
              <a:t>github</a:t>
            </a:r>
            <a:r>
              <a:rPr lang="zh-CN" altLang="en-US" b="0" dirty="0"/>
              <a:t>上开源之后，迅速成为该站上最多人</a:t>
            </a:r>
            <a:r>
              <a:rPr lang="en-US" altLang="zh-CN" b="0" dirty="0" err="1"/>
              <a:t>watch&amp;fork</a:t>
            </a:r>
            <a:r>
              <a:rPr lang="zh-CN" altLang="en-US" b="0" dirty="0"/>
              <a:t>的项目。大量工程师踊跃为该项目贡献代码，社区惊人地活跃，代码版本进化非常快速，官方文档质量极其高</a:t>
            </a:r>
            <a:r>
              <a:rPr lang="en-US" altLang="zh-CN" b="0" dirty="0"/>
              <a:t>(</a:t>
            </a:r>
            <a:r>
              <a:rPr lang="zh-CN" altLang="en-US" b="0" dirty="0"/>
              <a:t>可以说是优雅</a:t>
            </a:r>
            <a:r>
              <a:rPr lang="en-US" altLang="zh-CN" b="0" dirty="0"/>
              <a:t>)</a:t>
            </a:r>
            <a:r>
              <a:rPr lang="zh-CN" altLang="en-US" b="0" dirty="0"/>
              <a:t>，同时涌现了许多基于</a:t>
            </a:r>
            <a:r>
              <a:rPr lang="en-US" altLang="zh-CN" b="0" dirty="0"/>
              <a:t>Bootstrap</a:t>
            </a:r>
            <a:r>
              <a:rPr lang="zh-CN" altLang="en-US" b="0" dirty="0"/>
              <a:t>建设的网站：界面清新、简洁</a:t>
            </a:r>
            <a:r>
              <a:rPr lang="en-US" altLang="zh-CN" b="0" dirty="0"/>
              <a:t>;</a:t>
            </a:r>
            <a:r>
              <a:rPr lang="zh-CN" altLang="en-US" b="0" dirty="0"/>
              <a:t>要素排版利落大方。如屏幕这几个网站页面都是用</a:t>
            </a:r>
            <a:r>
              <a:rPr lang="en-US" altLang="zh-CN" b="0" dirty="0"/>
              <a:t>Bootstrap</a:t>
            </a:r>
            <a:r>
              <a:rPr lang="zh-CN" altLang="en-US" b="0" dirty="0"/>
              <a:t>框架制作的：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7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9146623" y="-2111909"/>
            <a:ext cx="3439829" cy="223238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8904633" y="-5521814"/>
            <a:ext cx="3930697" cy="553998"/>
          </a:xfrm>
          <a:prstGeom prst="rect">
            <a:avLst/>
          </a:prstGeom>
          <a:solidFill>
            <a:srgbClr val="D7D5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smtClean="0">
                <a:ln>
                  <a:noFill/>
                </a:ln>
                <a:solidFill>
                  <a:srgbClr val="1F24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个网站页面都是用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1F24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kumimoji="0" lang="zh-CN" sz="1000" b="0" i="0" u="none" strike="noStrike" cap="none" normalizeH="0" baseline="0" smtClean="0">
                <a:ln>
                  <a:noFill/>
                </a:ln>
                <a:solidFill>
                  <a:srgbClr val="1F24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框架制作的：</a:t>
            </a:r>
            <a:endParaRPr kumimoji="0" 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smtClean="0">
                <a:ln>
                  <a:noFill/>
                </a:ln>
                <a:solidFill>
                  <a:srgbClr val="5E5E5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  </a:t>
            </a:r>
            <a:endParaRPr kumimoji="0" 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smtClean="0">
                <a:ln>
                  <a:noFill/>
                </a:ln>
                <a:solidFill>
                  <a:srgbClr val="1F24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1F24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http://www.ghostchina.com/</a:t>
            </a:r>
            <a:r>
              <a:rPr kumimoji="0" lang="zh-CN" sz="1000" b="0" i="0" u="none" strike="noStrike" cap="none" normalizeH="0" baseline="0" smtClean="0">
                <a:ln>
                  <a:noFill/>
                </a:ln>
                <a:solidFill>
                  <a:srgbClr val="1F24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sz="63400" b="0" i="0" u="none" strike="noStrike" cap="none" normalizeH="0" baseline="0" smtClean="0">
              <a:ln>
                <a:noFill/>
              </a:ln>
              <a:solidFill>
                <a:srgbClr val="5E5E5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://img.mukewang.com/53f4591f0001a13a18671057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5" y="818047"/>
            <a:ext cx="7644387" cy="432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687376" y="5344439"/>
            <a:ext cx="3809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1F242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b="0" i="0" dirty="0" smtClean="0">
                <a:solidFill>
                  <a:srgbClr val="1F242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http://www.ghostchina.com/</a:t>
            </a:r>
            <a:r>
              <a:rPr lang="zh-CN" altLang="en-US" b="0" i="0" dirty="0" smtClean="0">
                <a:solidFill>
                  <a:srgbClr val="1F242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85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89" y="598215"/>
            <a:ext cx="8357977" cy="45452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37382" y="5274100"/>
            <a:ext cx="312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F24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1F24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http://www.zend.com/</a:t>
            </a:r>
            <a:r>
              <a:rPr lang="zh-CN" altLang="en-US" dirty="0">
                <a:solidFill>
                  <a:srgbClr val="1F24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52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0" y="599761"/>
            <a:ext cx="7686675" cy="49149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44410" y="5615745"/>
            <a:ext cx="3455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F24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1F24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http://www.uberflip.com/</a:t>
            </a:r>
            <a:r>
              <a:rPr lang="zh-CN" altLang="en-US" dirty="0">
                <a:solidFill>
                  <a:srgbClr val="1F24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11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ffectLst/>
              </a:rPr>
              <a:t>GitHub</a:t>
            </a:r>
            <a:r>
              <a:rPr lang="zh-CN" altLang="en-US" dirty="0">
                <a:effectLst/>
              </a:rPr>
              <a:t>上这样介绍 </a:t>
            </a:r>
            <a:r>
              <a:rPr lang="en-US" altLang="zh-CN" dirty="0">
                <a:effectLst/>
              </a:rPr>
              <a:t>bootstrap</a:t>
            </a:r>
            <a:r>
              <a:rPr lang="zh-CN" altLang="en-US" dirty="0">
                <a:effectLst/>
              </a:rPr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098" y="1227582"/>
            <a:ext cx="8002090" cy="3676014"/>
          </a:xfrm>
        </p:spPr>
        <p:txBody>
          <a:bodyPr/>
          <a:lstStyle/>
          <a:p>
            <a:r>
              <a:rPr lang="zh-CN" altLang="en-US" b="0" dirty="0"/>
              <a:t>  </a:t>
            </a:r>
            <a:r>
              <a:rPr lang="zh-CN" altLang="en-US" b="0" dirty="0" smtClean="0"/>
              <a:t> ☑</a:t>
            </a:r>
            <a:r>
              <a:rPr lang="zh-CN" altLang="en-US" b="0" dirty="0"/>
              <a:t>  简单灵活可用于架构流行的用户界面和交互接口的</a:t>
            </a:r>
            <a:r>
              <a:rPr lang="en-US" altLang="zh-CN" b="0" dirty="0"/>
              <a:t>html</a:t>
            </a:r>
            <a:r>
              <a:rPr lang="zh-CN" altLang="en-US" b="0" dirty="0"/>
              <a:t>、</a:t>
            </a:r>
            <a:r>
              <a:rPr lang="en-US" altLang="zh-CN" b="0" dirty="0" err="1"/>
              <a:t>css</a:t>
            </a:r>
            <a:r>
              <a:rPr lang="zh-CN" altLang="en-US" b="0" dirty="0"/>
              <a:t>、</a:t>
            </a:r>
            <a:r>
              <a:rPr lang="en-US" altLang="zh-CN" b="0" dirty="0" err="1"/>
              <a:t>javascript</a:t>
            </a:r>
            <a:r>
              <a:rPr lang="zh-CN" altLang="en-US" b="0" dirty="0"/>
              <a:t>工具集。</a:t>
            </a:r>
          </a:p>
          <a:p>
            <a:r>
              <a:rPr lang="zh-CN" altLang="en-US" b="0" dirty="0"/>
              <a:t>    ☑  基于</a:t>
            </a:r>
            <a:r>
              <a:rPr lang="en-US" altLang="zh-CN" b="0" dirty="0"/>
              <a:t>html5</a:t>
            </a:r>
            <a:r>
              <a:rPr lang="zh-CN" altLang="en-US" b="0" dirty="0"/>
              <a:t>、</a:t>
            </a:r>
            <a:r>
              <a:rPr lang="en-US" altLang="zh-CN" b="0" dirty="0"/>
              <a:t>css3</a:t>
            </a:r>
            <a:r>
              <a:rPr lang="zh-CN" altLang="en-US" b="0" dirty="0"/>
              <a:t>的</a:t>
            </a:r>
            <a:r>
              <a:rPr lang="en-US" altLang="zh-CN" b="0" dirty="0"/>
              <a:t>bootstrap</a:t>
            </a:r>
            <a:r>
              <a:rPr lang="zh-CN" altLang="en-US" b="0" dirty="0"/>
              <a:t>，具有大量的诱人特性：友好的学习曲线，卓越的兼容性，响应式设计，</a:t>
            </a:r>
            <a:r>
              <a:rPr lang="en-US" altLang="zh-CN" b="0" dirty="0"/>
              <a:t>12</a:t>
            </a:r>
            <a:r>
              <a:rPr lang="zh-CN" altLang="en-US" b="0" dirty="0"/>
              <a:t>列格网，样式向导文档。</a:t>
            </a:r>
          </a:p>
          <a:p>
            <a:r>
              <a:rPr lang="zh-CN" altLang="en-US" b="0" dirty="0"/>
              <a:t>    ☑  自定义</a:t>
            </a:r>
            <a:r>
              <a:rPr lang="en-US" altLang="zh-CN" b="0" dirty="0"/>
              <a:t>JQuery</a:t>
            </a:r>
            <a:r>
              <a:rPr lang="zh-CN" altLang="en-US" b="0" dirty="0"/>
              <a:t>插件，完整的类库，基于</a:t>
            </a:r>
            <a:r>
              <a:rPr lang="en-US" altLang="zh-CN" b="0" dirty="0"/>
              <a:t>Less</a:t>
            </a:r>
            <a:r>
              <a:rPr lang="zh-CN" altLang="en-US" b="0" dirty="0"/>
              <a:t>等。</a:t>
            </a:r>
          </a:p>
          <a:p>
            <a:r>
              <a:rPr lang="en-US" altLang="zh-CN" b="0" dirty="0"/>
              <a:t>Bootstrap</a:t>
            </a:r>
            <a:r>
              <a:rPr lang="zh-CN" altLang="en-US" b="0" dirty="0"/>
              <a:t>是否真的非常实用？带着这些问题，我们将完成接下来的学习旅程</a:t>
            </a:r>
            <a:r>
              <a:rPr lang="en-US" altLang="zh-CN" b="0" dirty="0"/>
              <a:t>——</a:t>
            </a:r>
            <a:r>
              <a:rPr lang="zh-CN" altLang="en-US" b="0" dirty="0"/>
              <a:t>玩转</a:t>
            </a:r>
            <a:r>
              <a:rPr lang="en-US" altLang="zh-CN" b="0" dirty="0"/>
              <a:t>Bootstrap</a:t>
            </a:r>
            <a:r>
              <a:rPr lang="zh-CN" altLang="en-US" b="0" dirty="0"/>
              <a:t>，并且通过</a:t>
            </a:r>
            <a:r>
              <a:rPr lang="en-US" altLang="zh-CN" b="0" dirty="0"/>
              <a:t>Bootstrap</a:t>
            </a:r>
            <a:r>
              <a:rPr lang="zh-CN" altLang="en-US" b="0" dirty="0"/>
              <a:t>构建自己的</a:t>
            </a:r>
            <a:r>
              <a:rPr lang="en-US" altLang="zh-CN" b="0" dirty="0"/>
              <a:t>Web</a:t>
            </a:r>
            <a:r>
              <a:rPr lang="zh-CN" altLang="en-US" b="0" dirty="0"/>
              <a:t>应用程序或者</a:t>
            </a:r>
            <a:r>
              <a:rPr lang="en-US" altLang="zh-CN" b="0" dirty="0"/>
              <a:t>Web</a:t>
            </a:r>
            <a:r>
              <a:rPr lang="zh-CN" altLang="en-US" b="0" dirty="0"/>
              <a:t>网站</a:t>
            </a:r>
            <a:r>
              <a:rPr lang="zh-CN" altLang="en-US" b="0" dirty="0" smtClean="0"/>
              <a:t>。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18374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1-3 </a:t>
            </a:r>
            <a:r>
              <a:rPr lang="zh-CN" altLang="en-US" dirty="0"/>
              <a:t>如何开始使用</a:t>
            </a:r>
            <a:r>
              <a:rPr lang="en-US" altLang="zh-CN" dirty="0"/>
              <a:t>Bootstrap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2029767"/>
            <a:ext cx="8002090" cy="3496826"/>
          </a:xfrm>
        </p:spPr>
        <p:txBody>
          <a:bodyPr/>
          <a:lstStyle/>
          <a:p>
            <a:r>
              <a:rPr lang="zh-CN" altLang="en-US" b="0" dirty="0"/>
              <a:t>小伙伴们，上一小节的视频课程已经对</a:t>
            </a:r>
            <a:r>
              <a:rPr lang="en-US" altLang="zh-CN" b="0" dirty="0"/>
              <a:t>Bootstrap</a:t>
            </a:r>
            <a:r>
              <a:rPr lang="zh-CN" altLang="en-US" b="0" dirty="0"/>
              <a:t>提供的模板做了详细的介绍，在这一小节中我们把这个模板代码粘贴过来，以供你们学习查看，你们可以根据实际情况在此基础上进行扩展，只需要确保文件引用顺序一致即可。</a:t>
            </a:r>
          </a:p>
          <a:p>
            <a:r>
              <a:rPr lang="zh-CN" altLang="en-US" b="0" dirty="0"/>
              <a:t>如右侧代码编辑器中就是最基本的</a:t>
            </a:r>
            <a:r>
              <a:rPr lang="en-US" altLang="zh-CN" b="0" dirty="0"/>
              <a:t>HTML</a:t>
            </a:r>
            <a:r>
              <a:rPr lang="zh-CN" altLang="en-US" b="0" dirty="0"/>
              <a:t>模板。</a:t>
            </a:r>
          </a:p>
          <a:p>
            <a:r>
              <a:rPr lang="zh-CN" altLang="en-US" b="0" dirty="0"/>
              <a:t>我们来简单解释一下其中几条的重要代码：</a:t>
            </a:r>
          </a:p>
          <a:p>
            <a:r>
              <a:rPr lang="en-US" altLang="zh-CN" b="0" dirty="0"/>
              <a:t>bootstrap</a:t>
            </a:r>
            <a:r>
              <a:rPr lang="zh-CN" altLang="en-US" b="0" dirty="0"/>
              <a:t>模板为使</a:t>
            </a:r>
            <a:r>
              <a:rPr lang="en-US" altLang="zh-CN" b="0" dirty="0"/>
              <a:t>IE6</a:t>
            </a:r>
            <a:r>
              <a:rPr lang="zh-CN" altLang="en-US" b="0" dirty="0"/>
              <a:t>、</a:t>
            </a:r>
            <a:r>
              <a:rPr lang="en-US" altLang="zh-CN" b="0" dirty="0"/>
              <a:t>7</a:t>
            </a:r>
            <a:r>
              <a:rPr lang="zh-CN" altLang="en-US" b="0" dirty="0"/>
              <a:t>、</a:t>
            </a:r>
            <a:r>
              <a:rPr lang="en-US" altLang="zh-CN" b="0" dirty="0"/>
              <a:t>8</a:t>
            </a:r>
            <a:r>
              <a:rPr lang="zh-CN" altLang="en-US" b="0" dirty="0"/>
              <a:t>版本（</a:t>
            </a:r>
            <a:r>
              <a:rPr lang="en-US" altLang="zh-CN" b="0" dirty="0"/>
              <a:t>IE9</a:t>
            </a:r>
            <a:r>
              <a:rPr lang="zh-CN" altLang="en-US" b="0" dirty="0"/>
              <a:t>以下版本）浏览器兼容</a:t>
            </a:r>
            <a:r>
              <a:rPr lang="en-US" altLang="zh-CN" b="0" dirty="0"/>
              <a:t>html5</a:t>
            </a:r>
            <a:r>
              <a:rPr lang="zh-CN" altLang="en-US" b="0" dirty="0"/>
              <a:t>新增的标签，引入下面代码文件即可</a:t>
            </a:r>
            <a:r>
              <a:rPr lang="zh-CN" altLang="en-US" b="0" dirty="0" smtClean="0"/>
              <a:t>。</a:t>
            </a:r>
            <a:endParaRPr lang="zh-CN" altLang="en-US" b="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19097" y="1190388"/>
            <a:ext cx="6460673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17000" endPos="50000" dist="60007" dir="5400000" sy="-100000" algn="bl" rotWithShape="0"/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1-4 </a:t>
            </a:r>
            <a:r>
              <a:rPr lang="zh-CN" altLang="en-US" dirty="0" smtClean="0">
                <a:effectLst/>
              </a:rPr>
              <a:t>基本</a:t>
            </a:r>
            <a:r>
              <a:rPr lang="zh-CN" altLang="en-US" dirty="0">
                <a:effectLst/>
              </a:rPr>
              <a:t>的</a:t>
            </a:r>
            <a:r>
              <a:rPr lang="en-US" altLang="zh-CN" dirty="0">
                <a:effectLst/>
              </a:rPr>
              <a:t>HTML</a:t>
            </a:r>
            <a:r>
              <a:rPr lang="zh-CN" altLang="en-US" dirty="0">
                <a:effectLst/>
              </a:rPr>
              <a:t>模板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71462" y="5526593"/>
            <a:ext cx="7649728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F2426"/>
                </a:solidFill>
                <a:effectLst/>
                <a:latin typeface="Georgia" panose="02040502050405020303" pitchFamily="18" charset="0"/>
              </a:rPr>
              <a:t>&lt;script src="https://oss.maxcdn.com/libs/html5shiv/3.7.0/html5shiv.js"&gt;&lt;/script&gt;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95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512466"/>
            <a:ext cx="8002090" cy="5707361"/>
          </a:xfrm>
        </p:spPr>
        <p:txBody>
          <a:bodyPr/>
          <a:lstStyle/>
          <a:p>
            <a:r>
              <a:rPr lang="zh-CN" altLang="en-US" b="0" dirty="0"/>
              <a:t>同理为使</a:t>
            </a:r>
            <a:r>
              <a:rPr lang="en-US" altLang="zh-CN" b="0" dirty="0"/>
              <a:t>IE6</a:t>
            </a:r>
            <a:r>
              <a:rPr lang="zh-CN" altLang="en-US" b="0" dirty="0"/>
              <a:t>、</a:t>
            </a:r>
            <a:r>
              <a:rPr lang="en-US" altLang="zh-CN" b="0" dirty="0"/>
              <a:t>7</a:t>
            </a:r>
            <a:r>
              <a:rPr lang="zh-CN" altLang="en-US" b="0" dirty="0"/>
              <a:t>、</a:t>
            </a:r>
            <a:r>
              <a:rPr lang="en-US" altLang="zh-CN" b="0" dirty="0"/>
              <a:t>8</a:t>
            </a:r>
            <a:r>
              <a:rPr lang="zh-CN" altLang="en-US" b="0" dirty="0"/>
              <a:t>版本浏览器兼容</a:t>
            </a:r>
            <a:r>
              <a:rPr lang="en-US" altLang="zh-CN" b="0" dirty="0"/>
              <a:t>css3</a:t>
            </a:r>
            <a:r>
              <a:rPr lang="zh-CN" altLang="en-US" b="0" dirty="0"/>
              <a:t>样式，引入下面代码：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02417" y="954110"/>
            <a:ext cx="8018585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F2426"/>
                </a:solidFill>
                <a:effectLst/>
                <a:latin typeface="Georgia" panose="02040502050405020303" pitchFamily="18" charset="0"/>
              </a:rPr>
              <a:t>&lt;script src="https://oss.maxcdn.com/libs/respond.js/1.4.2/respond.min.js"&gt;&lt;/script&gt;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19100" y="1371259"/>
            <a:ext cx="6460673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17000" endPos="50000" dist="60007" dir="5400000" sy="-100000" algn="bl" rotWithShape="0"/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1-5 </a:t>
            </a:r>
            <a:r>
              <a:rPr lang="zh-CN" altLang="en-US" dirty="0" smtClean="0">
                <a:effectLst/>
              </a:rPr>
              <a:t>全局样式</a:t>
            </a:r>
            <a:endParaRPr lang="zh-CN" altLang="en-US" dirty="0"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8263" y="2241781"/>
            <a:ext cx="83250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在制作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页面时，前端人员都习惯为网站设置一个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全局样式（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reset.css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。那么在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Bootstrap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框架中也不例外。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Bootstrap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框架的核心是轻量的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础代码库，他并没有一味的重置样式，而是注重各浏览器基础表现，降低开发难度。大部分前端人员都具有归零的思想，但实际你会发现，归零之后的样式在开发过程中会存在着潜在的问题，例如，在全局样式表中将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em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变成一个普通标记，明明应该是斜体，怎么就没效果了呢？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314190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05">
      <a:dk1>
        <a:srgbClr val="3F3F3F"/>
      </a:dk1>
      <a:lt1>
        <a:sysClr val="window" lastClr="FFFFFF"/>
      </a:lt1>
      <a:dk2>
        <a:srgbClr val="3B7273"/>
      </a:dk2>
      <a:lt2>
        <a:srgbClr val="EBF1F0"/>
      </a:lt2>
      <a:accent1>
        <a:srgbClr val="8CD620"/>
      </a:accent1>
      <a:accent2>
        <a:srgbClr val="48BD00"/>
      </a:accent2>
      <a:accent3>
        <a:srgbClr val="B0A560"/>
      </a:accent3>
      <a:accent4>
        <a:srgbClr val="489698"/>
      </a:accent4>
      <a:accent5>
        <a:srgbClr val="236B5F"/>
      </a:accent5>
      <a:accent6>
        <a:srgbClr val="FFC000"/>
      </a:accent6>
      <a:hlink>
        <a:srgbClr val="0070C0"/>
      </a:hlink>
      <a:folHlink>
        <a:srgbClr val="7F7F7F"/>
      </a:folHlink>
    </a:clrScheme>
    <a:fontScheme name="自定义 24">
      <a:majorFont>
        <a:latin typeface="Bell MT"/>
        <a:ea typeface="幼圆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5440d1ae55a1e</Template>
  <TotalTime>31</TotalTime>
  <Words>619</Words>
  <Application>Microsoft Office PowerPoint</Application>
  <PresentationFormat>全屏显示(4:3)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微软雅黑</vt:lpstr>
      <vt:lpstr>微软雅黑</vt:lpstr>
      <vt:lpstr>幼圆</vt:lpstr>
      <vt:lpstr>Arial</vt:lpstr>
      <vt:lpstr>Arial Black</vt:lpstr>
      <vt:lpstr>Bell MT</vt:lpstr>
      <vt:lpstr>Calibri</vt:lpstr>
      <vt:lpstr>Georgia</vt:lpstr>
      <vt:lpstr>Wingdings</vt:lpstr>
      <vt:lpstr>A000120140530A99PPBG</vt:lpstr>
      <vt:lpstr>系列：玩转Bootstrap</vt:lpstr>
      <vt:lpstr>1-1 Bootstrap简介 </vt:lpstr>
      <vt:lpstr>1-2 Bootstrap到底是什么？</vt:lpstr>
      <vt:lpstr>PowerPoint 演示文稿</vt:lpstr>
      <vt:lpstr>PowerPoint 演示文稿</vt:lpstr>
      <vt:lpstr>PowerPoint 演示文稿</vt:lpstr>
      <vt:lpstr>GitHub上这样介绍 bootstrap：</vt:lpstr>
      <vt:lpstr>1-3 如何开始使用Bootstrap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系列：玩转Bootstrap</dc:title>
  <dc:creator>代片片</dc:creator>
  <cp:lastModifiedBy>代片片</cp:lastModifiedBy>
  <cp:revision>14</cp:revision>
  <dcterms:created xsi:type="dcterms:W3CDTF">2014-10-20T13:56:38Z</dcterms:created>
  <dcterms:modified xsi:type="dcterms:W3CDTF">2014-10-21T01:41:31Z</dcterms:modified>
</cp:coreProperties>
</file>