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Lst>
  <p:notesMasterIdLst>
    <p:notesMasterId r:id="rId16"/>
  </p:notesMasterIdLst>
  <p:handoutMasterIdLst>
    <p:handoutMasterId r:id="rId17"/>
  </p:handoutMasterIdLst>
  <p:sldIdLst>
    <p:sldId id="446" r:id="rId5"/>
    <p:sldId id="453" r:id="rId6"/>
    <p:sldId id="458" r:id="rId7"/>
    <p:sldId id="454" r:id="rId8"/>
    <p:sldId id="464" r:id="rId9"/>
    <p:sldId id="465" r:id="rId10"/>
    <p:sldId id="463" r:id="rId11"/>
    <p:sldId id="455" r:id="rId12"/>
    <p:sldId id="466" r:id="rId13"/>
    <p:sldId id="459" r:id="rId14"/>
    <p:sldId id="4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43"/>
    <p:restoredTop sz="78562"/>
  </p:normalViewPr>
  <p:slideViewPr>
    <p:cSldViewPr snapToGrid="0">
      <p:cViewPr varScale="1">
        <p:scale>
          <a:sx n="105" d="100"/>
          <a:sy n="105" d="100"/>
        </p:scale>
        <p:origin x="856" y="200"/>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11/29/24</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11/29/24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Prof, thank you for your time in watching my presentation. </a:t>
            </a:r>
          </a:p>
          <a:p>
            <a:r>
              <a:rPr lang="en-US" dirty="0"/>
              <a:t>The topic of my project is …</a:t>
            </a:r>
          </a:p>
          <a:p>
            <a:r>
              <a:rPr lang="en-US" dirty="0"/>
              <a:t>My name is David. </a:t>
            </a:r>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10</a:t>
            </a:fld>
            <a:endParaRPr lang="en-US" dirty="0"/>
          </a:p>
        </p:txBody>
      </p:sp>
    </p:spTree>
    <p:extLst>
      <p:ext uri="{BB962C8B-B14F-4D97-AF65-F5344CB8AC3E}">
        <p14:creationId xmlns:p14="http://schemas.microsoft.com/office/powerpoint/2010/main" val="2647851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 up the project and findings so far… </a:t>
            </a:r>
          </a:p>
          <a:p>
            <a:r>
              <a:rPr lang="en-US" dirty="0"/>
              <a:t>I’ve got some results…</a:t>
            </a:r>
          </a:p>
          <a:p>
            <a:r>
              <a:rPr lang="en-US" dirty="0"/>
              <a:t>The next step, if time permit, to challenge, efficiency part of the problem. </a:t>
            </a:r>
          </a:p>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11</a:t>
            </a:fld>
            <a:endParaRPr lang="en-US" dirty="0"/>
          </a:p>
        </p:txBody>
      </p:sp>
    </p:spTree>
    <p:extLst>
      <p:ext uri="{BB962C8B-B14F-4D97-AF65-F5344CB8AC3E}">
        <p14:creationId xmlns:p14="http://schemas.microsoft.com/office/powerpoint/2010/main" val="1542269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i="1" dirty="0">
                <a:effectLst/>
                <a:latin typeface="Helvetica" pitchFamily="2" charset="0"/>
              </a:rPr>
              <a:t>This project leverage </a:t>
            </a:r>
            <a:r>
              <a:rPr lang="en-US" sz="1200" dirty="0">
                <a:solidFill>
                  <a:schemeClr val="bg1"/>
                </a:solidFill>
              </a:rPr>
              <a:t>CICIoT2023 dataset, which was collected recently by Canadian Institution of Cybersecurity on a network containing 100+ IoT devices. And the goal of the project is divided two part:</a:t>
            </a:r>
          </a:p>
          <a:p>
            <a:r>
              <a:rPr lang="en-US" sz="1200" dirty="0">
                <a:solidFill>
                  <a:schemeClr val="bg1"/>
                </a:solidFill>
                <a:effectLst/>
                <a:latin typeface="Helvetica" pitchFamily="2" charset="0"/>
              </a:rPr>
              <a:t>1. Effective Machine Learning, including …., which is required by </a:t>
            </a:r>
          </a:p>
          <a:p>
            <a:r>
              <a:rPr lang="en-US" sz="1200" dirty="0">
                <a:solidFill>
                  <a:schemeClr val="bg1"/>
                </a:solidFill>
                <a:effectLst/>
                <a:latin typeface="Helvetica" pitchFamily="2" charset="0"/>
              </a:rPr>
              <a:t>2. Is the challenging objective: do it efficiently, i.e. in a timely-manner. Why? Because it is the requirement of real world application, we will discuss it more at the end of. </a:t>
            </a:r>
            <a:endParaRPr lang="en-CA" dirty="0">
              <a:effectLst/>
              <a:latin typeface="Helvetica" pitchFamily="2" charset="0"/>
            </a:endParaRPr>
          </a:p>
          <a:p>
            <a:r>
              <a:rPr lang="en-US" dirty="0"/>
              <a:t> </a:t>
            </a:r>
          </a:p>
          <a:p>
            <a:r>
              <a:rPr lang="en-US" dirty="0"/>
              <a:t>Now, let’s begin our first part.  </a:t>
            </a:r>
          </a:p>
        </p:txBody>
      </p:sp>
      <p:sp>
        <p:nvSpPr>
          <p:cNvPr id="4" name="Slide Number Placeholder 3"/>
          <p:cNvSpPr>
            <a:spLocks noGrp="1"/>
          </p:cNvSpPr>
          <p:nvPr>
            <p:ph type="sldNum" sz="quarter" idx="5"/>
          </p:nvPr>
        </p:nvSpPr>
        <p:spPr/>
        <p:txBody>
          <a:bodyPr/>
          <a:lstStyle/>
          <a:p>
            <a:fld id="{6B83F1C3-4FA3-4491-97F4-43CA9C8BDFDF}" type="slidenum">
              <a:rPr lang="en-US" smtClean="0"/>
              <a:t>2</a:t>
            </a:fld>
            <a:endParaRPr lang="en-US" dirty="0"/>
          </a:p>
        </p:txBody>
      </p:sp>
    </p:spTree>
    <p:extLst>
      <p:ext uri="{BB962C8B-B14F-4D97-AF65-F5344CB8AC3E}">
        <p14:creationId xmlns:p14="http://schemas.microsoft.com/office/powerpoint/2010/main" val="3034133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lists common EDA(exploratory data analysis) methods and corresponding processing methods to prepare the data before trained on ML models.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I’ve finished </a:t>
            </a:r>
            <a:r>
              <a:rPr lang="en-CA" sz="1200" dirty="0">
                <a:effectLst/>
              </a:rPr>
              <a:t>Data Cleaning</a:t>
            </a:r>
            <a:r>
              <a:rPr lang="en-CA" sz="1200" dirty="0">
                <a:effectLst/>
                <a:latin typeface="inherit"/>
              </a:rPr>
              <a:t>, </a:t>
            </a:r>
            <a:r>
              <a:rPr lang="en-CA" sz="1200" dirty="0">
                <a:effectLst/>
              </a:rPr>
              <a:t>Target Label Analysis</a:t>
            </a:r>
            <a:r>
              <a:rPr lang="en-CA" sz="1200" dirty="0">
                <a:effectLst/>
                <a:latin typeface="inherit"/>
              </a:rPr>
              <a:t>, and </a:t>
            </a:r>
            <a:r>
              <a:rPr lang="en-CA" sz="1200" dirty="0">
                <a:effectLst/>
              </a:rPr>
              <a:t>Univariate Analysis and will finish </a:t>
            </a:r>
            <a:r>
              <a:rPr lang="en-CA" sz="1200" dirty="0">
                <a:solidFill>
                  <a:schemeClr val="bg1">
                    <a:lumMod val="75000"/>
                  </a:schemeClr>
                </a:solidFill>
                <a:effectLst/>
              </a:rPr>
              <a:t>Multivariate Analysis and show the result in the project code and </a:t>
            </a:r>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3</a:t>
            </a:fld>
            <a:endParaRPr lang="en-US" dirty="0"/>
          </a:p>
        </p:txBody>
      </p:sp>
    </p:spTree>
    <p:extLst>
      <p:ext uri="{BB962C8B-B14F-4D97-AF65-F5344CB8AC3E}">
        <p14:creationId xmlns:p14="http://schemas.microsoft.com/office/powerpoint/2010/main" val="2612069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 all, the original dataset is too large for experimenting ML models, so almost every notebook on Kaggle is based on 5% sampling data. </a:t>
            </a:r>
          </a:p>
          <a:p>
            <a:r>
              <a:rPr lang="en-US" dirty="0"/>
              <a:t>However, the proportion of dataset, as illustrated on the left side, is highly biased. The vast majority of attack types belong to DoS(Denial of Service), during which huge amount of request and response will be generated. Therefore, I changed the sampling algorithm to disproportional one. As you can see on the right, all the </a:t>
            </a:r>
          </a:p>
          <a:p>
            <a:r>
              <a:rPr lang="en-US" dirty="0"/>
              <a:t>By doing so, I can get following benefits: </a:t>
            </a:r>
          </a:p>
          <a:p>
            <a:endParaRPr lang="en-US" dirty="0"/>
          </a:p>
          <a:p>
            <a:r>
              <a:rPr lang="en-US" dirty="0"/>
              <a:t>Benefit1: more samples for each category for ML algorithm to train </a:t>
            </a:r>
          </a:p>
          <a:p>
            <a:r>
              <a:rPr lang="en-US" dirty="0"/>
              <a:t>Benefit2: ML models can be trained on smallest percentage of data analysis can be applied on</a:t>
            </a:r>
          </a:p>
        </p:txBody>
      </p:sp>
      <p:sp>
        <p:nvSpPr>
          <p:cNvPr id="4" name="Slide Number Placeholder 3"/>
          <p:cNvSpPr>
            <a:spLocks noGrp="1"/>
          </p:cNvSpPr>
          <p:nvPr>
            <p:ph type="sldNum" sz="quarter" idx="5"/>
          </p:nvPr>
        </p:nvSpPr>
        <p:spPr/>
        <p:txBody>
          <a:bodyPr/>
          <a:lstStyle/>
          <a:p>
            <a:fld id="{6B83F1C3-4FA3-4491-97F4-43CA9C8BDFDF}" type="slidenum">
              <a:rPr lang="en-US" smtClean="0"/>
              <a:t>4</a:t>
            </a:fld>
            <a:endParaRPr lang="en-US" dirty="0"/>
          </a:p>
        </p:txBody>
      </p:sp>
    </p:spTree>
    <p:extLst>
      <p:ext uri="{BB962C8B-B14F-4D97-AF65-F5344CB8AC3E}">
        <p14:creationId xmlns:p14="http://schemas.microsoft.com/office/powerpoint/2010/main" val="159950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have a more balanced sampled dataset, we turn to skewness/distribution analysis on single feature</a:t>
            </a:r>
          </a:p>
          <a:p>
            <a:r>
              <a:rPr lang="en-US" dirty="0"/>
              <a:t>Two kinds of data need </a:t>
            </a:r>
          </a:p>
          <a:p>
            <a:r>
              <a:rPr lang="en-US" dirty="0"/>
              <a:t>* Zero value of abs(skew) usually indicate a o same value</a:t>
            </a:r>
          </a:p>
          <a:p>
            <a:pPr marL="171450" indent="-171450">
              <a:buFont typeface="Arial" panose="020B0604020202020204" pitchFamily="34" charset="0"/>
              <a:buChar char="•"/>
            </a:pPr>
            <a:r>
              <a:rPr lang="en-US" dirty="0"/>
              <a:t>Extremely high value of abs(skew) &gt; 5, indicate a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In practice=&gt; drop most of these features not </a:t>
            </a:r>
          </a:p>
        </p:txBody>
      </p:sp>
      <p:sp>
        <p:nvSpPr>
          <p:cNvPr id="4" name="Slide Number Placeholder 3"/>
          <p:cNvSpPr>
            <a:spLocks noGrp="1"/>
          </p:cNvSpPr>
          <p:nvPr>
            <p:ph type="sldNum" sz="quarter" idx="5"/>
          </p:nvPr>
        </p:nvSpPr>
        <p:spPr/>
        <p:txBody>
          <a:bodyPr/>
          <a:lstStyle/>
          <a:p>
            <a:fld id="{6B83F1C3-4FA3-4491-97F4-43CA9C8BDFDF}" type="slidenum">
              <a:rPr lang="en-US" smtClean="0"/>
              <a:t>5</a:t>
            </a:fld>
            <a:endParaRPr lang="en-US" dirty="0"/>
          </a:p>
        </p:txBody>
      </p:sp>
    </p:spTree>
    <p:extLst>
      <p:ext uri="{BB962C8B-B14F-4D97-AF65-F5344CB8AC3E}">
        <p14:creationId xmlns:p14="http://schemas.microsoft.com/office/powerpoint/2010/main" val="3307997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solidFill>
                  <a:schemeClr val="bg1"/>
                </a:solidFill>
              </a:rPr>
              <a:t>Even for those features, whose skewness are not that extreme.</a:t>
            </a:r>
          </a:p>
          <a:p>
            <a:pPr marL="171450" indent="-171450">
              <a:buFont typeface="Arial" panose="020B0604020202020204" pitchFamily="34" charset="0"/>
              <a:buChar char="•"/>
            </a:pPr>
            <a:endParaRPr lang="en-US" sz="1200" dirty="0">
              <a:solidFill>
                <a:schemeClr val="bg1"/>
              </a:solidFill>
            </a:endParaRPr>
          </a:p>
        </p:txBody>
      </p:sp>
      <p:sp>
        <p:nvSpPr>
          <p:cNvPr id="4" name="Slide Number Placeholder 3"/>
          <p:cNvSpPr>
            <a:spLocks noGrp="1"/>
          </p:cNvSpPr>
          <p:nvPr>
            <p:ph type="sldNum" sz="quarter" idx="5"/>
          </p:nvPr>
        </p:nvSpPr>
        <p:spPr/>
        <p:txBody>
          <a:bodyPr/>
          <a:lstStyle/>
          <a:p>
            <a:fld id="{6B83F1C3-4FA3-4491-97F4-43CA9C8BDFDF}" type="slidenum">
              <a:rPr lang="en-US" smtClean="0"/>
              <a:t>6</a:t>
            </a:fld>
            <a:endParaRPr lang="en-US" dirty="0"/>
          </a:p>
        </p:txBody>
      </p:sp>
    </p:spTree>
    <p:extLst>
      <p:ext uri="{BB962C8B-B14F-4D97-AF65-F5344CB8AC3E}">
        <p14:creationId xmlns:p14="http://schemas.microsoft.com/office/powerpoint/2010/main" val="594370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 talk about model selection:</a:t>
            </a:r>
          </a:p>
          <a:p>
            <a:r>
              <a:rPr lang="en-US" dirty="0"/>
              <a:t>- two types: supervise/ unsupervised, the models selection covers models from both type suitable for the problem to tackle: classification/Abnormal detection</a:t>
            </a:r>
          </a:p>
          <a:p>
            <a:r>
              <a:rPr lang="en-US" dirty="0"/>
              <a:t>- Let me talk through the advantages each model briefly..</a:t>
            </a:r>
          </a:p>
          <a:p>
            <a:r>
              <a:rPr lang="en-US" dirty="0"/>
              <a:t>I will add two more model to the existing one: …</a:t>
            </a:r>
          </a:p>
        </p:txBody>
      </p:sp>
      <p:sp>
        <p:nvSpPr>
          <p:cNvPr id="4" name="Slide Number Placeholder 3"/>
          <p:cNvSpPr>
            <a:spLocks noGrp="1"/>
          </p:cNvSpPr>
          <p:nvPr>
            <p:ph type="sldNum" sz="quarter" idx="5"/>
          </p:nvPr>
        </p:nvSpPr>
        <p:spPr/>
        <p:txBody>
          <a:bodyPr/>
          <a:lstStyle/>
          <a:p>
            <a:fld id="{6B83F1C3-4FA3-4491-97F4-43CA9C8BDFDF}" type="slidenum">
              <a:rPr lang="en-US" smtClean="0"/>
              <a:t>7</a:t>
            </a:fld>
            <a:endParaRPr lang="en-US" dirty="0"/>
          </a:p>
        </p:txBody>
      </p:sp>
    </p:spTree>
    <p:extLst>
      <p:ext uri="{BB962C8B-B14F-4D97-AF65-F5344CB8AC3E}">
        <p14:creationId xmlns:p14="http://schemas.microsoft.com/office/powerpoint/2010/main" val="2397386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Here does these models perform? Let’s look at metrics analysis</a:t>
            </a:r>
          </a:p>
          <a:p>
            <a:pPr marL="171450" indent="-171450">
              <a:buFont typeface="Arial" panose="020B0604020202020204" pitchFamily="34" charset="0"/>
              <a:buChar char="•"/>
            </a:pPr>
            <a:r>
              <a:rPr lang="en-US" dirty="0"/>
              <a:t>Generally, each algorithm performs better in classifying smaller categories than bigger one. </a:t>
            </a:r>
          </a:p>
          <a:p>
            <a:pPr marL="628650" lvl="1" indent="-171450">
              <a:buFont typeface="Arial" panose="020B0604020202020204" pitchFamily="34" charset="0"/>
              <a:buChar char="•"/>
            </a:pPr>
            <a:r>
              <a:rPr lang="en-US" dirty="0"/>
              <a:t>KNN better in recall in classifying 8 than 2 category. key metric for intrusion detection(detect as many as one can) – analyze in more detailed way in  next slide</a:t>
            </a:r>
          </a:p>
          <a:p>
            <a:pPr marL="171450" indent="-171450">
              <a:buFont typeface="Arial" panose="020B0604020202020204" pitchFamily="34" charset="0"/>
              <a:buChar char="•"/>
            </a:pPr>
            <a:r>
              <a:rPr lang="en-US" dirty="0"/>
              <a:t>Individual model analysis, focusing on KNN and Random Forest, </a:t>
            </a:r>
          </a:p>
          <a:p>
            <a:pPr marL="628650" lvl="1" indent="-171450">
              <a:buFont typeface="Arial" panose="020B0604020202020204" pitchFamily="34" charset="0"/>
              <a:buChar char="•"/>
            </a:pPr>
            <a:r>
              <a:rPr lang="en-US" dirty="0"/>
              <a:t>KNN performs best due to the nature of algorithm when K (2/8/34)is known</a:t>
            </a:r>
          </a:p>
          <a:p>
            <a:pPr marL="628650" lvl="1" indent="-171450">
              <a:buFont typeface="Arial" panose="020B0604020202020204" pitchFamily="34" charset="0"/>
              <a:buChar char="•"/>
            </a:pPr>
            <a:r>
              <a:rPr lang="en-US" dirty="0"/>
              <a:t>Random Forest resistant to outliners but likely to overfit, e.g. it performs best in precision scores </a:t>
            </a:r>
          </a:p>
        </p:txBody>
      </p:sp>
      <p:sp>
        <p:nvSpPr>
          <p:cNvPr id="4" name="Slide Number Placeholder 3"/>
          <p:cNvSpPr>
            <a:spLocks noGrp="1"/>
          </p:cNvSpPr>
          <p:nvPr>
            <p:ph type="sldNum" sz="quarter" idx="5"/>
          </p:nvPr>
        </p:nvSpPr>
        <p:spPr/>
        <p:txBody>
          <a:bodyPr/>
          <a:lstStyle/>
          <a:p>
            <a:fld id="{6B83F1C3-4FA3-4491-97F4-43CA9C8BDFDF}" type="slidenum">
              <a:rPr lang="en-US" smtClean="0"/>
              <a:t>8</a:t>
            </a:fld>
            <a:endParaRPr lang="en-US" dirty="0"/>
          </a:p>
        </p:txBody>
      </p:sp>
    </p:spTree>
    <p:extLst>
      <p:ext uri="{BB962C8B-B14F-4D97-AF65-F5344CB8AC3E}">
        <p14:creationId xmlns:p14="http://schemas.microsoft.com/office/powerpoint/2010/main" val="844851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Confusion matrix is another technique for evaluation </a:t>
            </a:r>
          </a:p>
          <a:p>
            <a:r>
              <a:rPr lang="en-US" dirty="0"/>
              <a:t>First of all, let’s answer the question of last slide: Why KNN does better in classify 8 than 2 ? If we look carefully along the diagonal, we will found that..</a:t>
            </a:r>
          </a:p>
          <a:p>
            <a:r>
              <a:rPr lang="en-US" dirty="0"/>
              <a:t>After, let’s focus on the illustration itself…</a:t>
            </a:r>
          </a:p>
        </p:txBody>
      </p:sp>
      <p:sp>
        <p:nvSpPr>
          <p:cNvPr id="4" name="Slide Number Placeholder 3"/>
          <p:cNvSpPr>
            <a:spLocks noGrp="1"/>
          </p:cNvSpPr>
          <p:nvPr>
            <p:ph type="sldNum" sz="quarter" idx="5"/>
          </p:nvPr>
        </p:nvSpPr>
        <p:spPr/>
        <p:txBody>
          <a:bodyPr/>
          <a:lstStyle/>
          <a:p>
            <a:fld id="{6B83F1C3-4FA3-4491-97F4-43CA9C8BDFDF}" type="slidenum">
              <a:rPr lang="en-US" smtClean="0"/>
              <a:t>9</a:t>
            </a:fld>
            <a:endParaRPr lang="en-US" dirty="0"/>
          </a:p>
        </p:txBody>
      </p:sp>
    </p:spTree>
    <p:extLst>
      <p:ext uri="{BB962C8B-B14F-4D97-AF65-F5344CB8AC3E}">
        <p14:creationId xmlns:p14="http://schemas.microsoft.com/office/powerpoint/2010/main" val="2346763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11/29/24</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11/29/24</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11/29/24</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11/29/24</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p:blipFill>
        <p:spPr>
          <a:xfrm>
            <a:off x="450" y="0"/>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457200" y="4293705"/>
            <a:ext cx="6581554" cy="2119452"/>
          </a:xfrm>
        </p:spPr>
        <p:txBody>
          <a:bodyPr anchor="t" anchorCtr="0">
            <a:normAutofit fontScale="90000"/>
          </a:bodyPr>
          <a:lstStyle/>
          <a:p>
            <a:r>
              <a:rPr lang="en-US" dirty="0"/>
              <a:t>Effective and efficient Intrusion Detection </a:t>
            </a:r>
            <a:br>
              <a:rPr lang="en-US" dirty="0"/>
            </a:br>
            <a:r>
              <a:rPr lang="en-US" sz="2200" dirty="0"/>
              <a:t>via machine learning on </a:t>
            </a:r>
            <a:r>
              <a:rPr lang="en-US" sz="2200" dirty="0">
                <a:solidFill>
                  <a:schemeClr val="bg1"/>
                </a:solidFill>
              </a:rPr>
              <a:t>CICIoT2023 dataset</a:t>
            </a:r>
            <a:br>
              <a:rPr lang="en-US" sz="2200" dirty="0">
                <a:solidFill>
                  <a:schemeClr val="bg1"/>
                </a:solidFill>
              </a:rPr>
            </a:br>
            <a:r>
              <a:rPr lang="en-US" sz="2200" dirty="0">
                <a:solidFill>
                  <a:schemeClr val="bg1"/>
                </a:solidFill>
              </a:rPr>
              <a:t>David </a:t>
            </a:r>
            <a:r>
              <a:rPr lang="en-US" sz="2200" dirty="0" err="1">
                <a:solidFill>
                  <a:schemeClr val="bg1"/>
                </a:solidFill>
              </a:rPr>
              <a:t>dai</a:t>
            </a:r>
            <a:r>
              <a:rPr lang="en-US" sz="2200" dirty="0">
                <a:solidFill>
                  <a:schemeClr val="bg1"/>
                </a:solidFill>
              </a:rPr>
              <a:t> 235821890 </a:t>
            </a:r>
            <a:endParaRPr lang="en-US" dirty="0"/>
          </a:p>
        </p:txBody>
      </p:sp>
    </p:spTree>
    <p:extLst>
      <p:ext uri="{BB962C8B-B14F-4D97-AF65-F5344CB8AC3E}">
        <p14:creationId xmlns:p14="http://schemas.microsoft.com/office/powerpoint/2010/main" val="155831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78B572B6-CD71-524B-D529-C549B8026520}"/>
              </a:ext>
            </a:extLst>
          </p:cNvPr>
          <p:cNvSpPr>
            <a:spLocks noGrp="1"/>
          </p:cNvSpPr>
          <p:nvPr>
            <p:ph type="body" sz="quarter" idx="14"/>
          </p:nvPr>
        </p:nvSpPr>
        <p:spPr/>
        <p:txBody>
          <a:bodyPr/>
          <a:lstStyle/>
          <a:p>
            <a:endParaRPr lang="en-US" dirty="0"/>
          </a:p>
        </p:txBody>
      </p:sp>
      <p:sp>
        <p:nvSpPr>
          <p:cNvPr id="11" name="Picture Placeholder 10">
            <a:extLst>
              <a:ext uri="{FF2B5EF4-FFF2-40B4-BE49-F238E27FC236}">
                <a16:creationId xmlns:a16="http://schemas.microsoft.com/office/drawing/2014/main" id="{F919E1CE-EC65-6463-4B68-3E0A2CDE46B4}"/>
              </a:ext>
            </a:extLst>
          </p:cNvPr>
          <p:cNvSpPr>
            <a:spLocks noGrp="1"/>
          </p:cNvSpPr>
          <p:nvPr>
            <p:ph type="pic" sz="quarter" idx="15"/>
          </p:nvPr>
        </p:nvSpPr>
        <p:spPr/>
        <p:txBody>
          <a:bodyPr/>
          <a:lstStyle/>
          <a:p>
            <a:endParaRPr lang="en-US" dirty="0"/>
          </a:p>
        </p:txBody>
      </p:sp>
      <p:sp>
        <p:nvSpPr>
          <p:cNvPr id="4" name="Title 3">
            <a:extLst>
              <a:ext uri="{FF2B5EF4-FFF2-40B4-BE49-F238E27FC236}">
                <a16:creationId xmlns:a16="http://schemas.microsoft.com/office/drawing/2014/main" id="{910487E4-0946-04D0-E27C-8E09BA9D5891}"/>
              </a:ext>
            </a:extLst>
          </p:cNvPr>
          <p:cNvSpPr>
            <a:spLocks noGrp="1"/>
          </p:cNvSpPr>
          <p:nvPr>
            <p:ph type="title"/>
          </p:nvPr>
        </p:nvSpPr>
        <p:spPr>
          <a:xfrm>
            <a:off x="457199" y="1371600"/>
            <a:ext cx="3571876" cy="877824"/>
          </a:xfrm>
        </p:spPr>
        <p:txBody>
          <a:bodyPr>
            <a:normAutofit fontScale="90000"/>
          </a:bodyPr>
          <a:lstStyle/>
          <a:p>
            <a:r>
              <a:rPr lang="en-US" dirty="0"/>
              <a:t>Validate Model </a:t>
            </a:r>
            <a:br>
              <a:rPr lang="en-US" dirty="0"/>
            </a:br>
            <a:r>
              <a:rPr lang="en-US" dirty="0"/>
              <a:t>on higher percentage</a:t>
            </a:r>
            <a:br>
              <a:rPr lang="en-US" dirty="0"/>
            </a:br>
            <a:r>
              <a:rPr lang="en-US" dirty="0"/>
              <a:t>data</a:t>
            </a:r>
          </a:p>
        </p:txBody>
      </p:sp>
    </p:spTree>
    <p:extLst>
      <p:ext uri="{BB962C8B-B14F-4D97-AF65-F5344CB8AC3E}">
        <p14:creationId xmlns:p14="http://schemas.microsoft.com/office/powerpoint/2010/main" val="2436769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4DD364-2FD5-AC26-A532-BE64CFE432AF}"/>
              </a:ext>
            </a:extLst>
          </p:cNvPr>
          <p:cNvSpPr>
            <a:spLocks noGrp="1"/>
          </p:cNvSpPr>
          <p:nvPr>
            <p:ph type="title"/>
          </p:nvPr>
        </p:nvSpPr>
        <p:spPr/>
        <p:txBody>
          <a:bodyPr/>
          <a:lstStyle/>
          <a:p>
            <a:r>
              <a:rPr lang="en-US" dirty="0"/>
              <a:t>Summary &amp; outlook</a:t>
            </a:r>
          </a:p>
        </p:txBody>
      </p:sp>
      <p:sp>
        <p:nvSpPr>
          <p:cNvPr id="6" name="Text Placeholder 5">
            <a:extLst>
              <a:ext uri="{FF2B5EF4-FFF2-40B4-BE49-F238E27FC236}">
                <a16:creationId xmlns:a16="http://schemas.microsoft.com/office/drawing/2014/main" id="{DEA3539E-536F-576C-0937-9E05DA686006}"/>
              </a:ext>
            </a:extLst>
          </p:cNvPr>
          <p:cNvSpPr>
            <a:spLocks noGrp="1"/>
          </p:cNvSpPr>
          <p:nvPr>
            <p:ph type="body" sz="quarter" idx="14"/>
          </p:nvPr>
        </p:nvSpPr>
        <p:spPr>
          <a:xfrm>
            <a:off x="440434" y="2849962"/>
            <a:ext cx="5638801" cy="3550838"/>
          </a:xfrm>
        </p:spPr>
        <p:txBody>
          <a:bodyPr/>
          <a:lstStyle/>
          <a:p>
            <a:pPr marL="285750" indent="-285750">
              <a:buFont typeface="Arial" panose="020B0604020202020204" pitchFamily="34" charset="0"/>
              <a:buChar char="•"/>
            </a:pPr>
            <a:r>
              <a:rPr lang="en-US" sz="2000" dirty="0"/>
              <a:t>Effective Machine Learning</a:t>
            </a:r>
          </a:p>
          <a:p>
            <a:pPr marL="742950" lvl="1" indent="-285750">
              <a:buFont typeface="Arial" panose="020B0604020202020204" pitchFamily="34" charset="0"/>
              <a:buChar char="•"/>
            </a:pPr>
            <a:r>
              <a:rPr lang="en-US" sz="1600" dirty="0">
                <a:solidFill>
                  <a:schemeClr val="bg1"/>
                </a:solidFill>
              </a:rPr>
              <a:t>Get some result, still room to improve</a:t>
            </a:r>
          </a:p>
          <a:p>
            <a:pPr marL="1200150" lvl="2" indent="-285750">
              <a:buFont typeface="Arial" panose="020B0604020202020204" pitchFamily="34" charset="0"/>
              <a:buChar char="•"/>
            </a:pPr>
            <a:r>
              <a:rPr lang="en-US" sz="1600" dirty="0">
                <a:solidFill>
                  <a:schemeClr val="bg1"/>
                </a:solidFill>
              </a:rPr>
              <a:t>Multi-variant analysis</a:t>
            </a:r>
          </a:p>
          <a:p>
            <a:pPr marL="1200150" lvl="2" indent="-285750">
              <a:buFont typeface="Arial" panose="020B0604020202020204" pitchFamily="34" charset="0"/>
              <a:buChar char="•"/>
            </a:pPr>
            <a:r>
              <a:rPr lang="en-US" sz="1600" dirty="0">
                <a:solidFill>
                  <a:schemeClr val="bg1"/>
                </a:solidFill>
              </a:rPr>
              <a:t>transform highly skewed data</a:t>
            </a:r>
          </a:p>
          <a:p>
            <a:pPr marL="1200150" lvl="2" indent="-285750">
              <a:buFont typeface="Arial" panose="020B0604020202020204" pitchFamily="34" charset="0"/>
              <a:buChar char="•"/>
            </a:pPr>
            <a:r>
              <a:rPr lang="en-US" sz="1600" dirty="0">
                <a:solidFill>
                  <a:schemeClr val="bg1"/>
                </a:solidFill>
              </a:rPr>
              <a:t>More models </a:t>
            </a:r>
          </a:p>
          <a:p>
            <a:pPr marL="285750" indent="-285750">
              <a:buFont typeface="Arial" panose="020B0604020202020204" pitchFamily="34" charset="0"/>
              <a:buChar char="•"/>
            </a:pPr>
            <a:r>
              <a:rPr lang="en-US" sz="2000" dirty="0">
                <a:solidFill>
                  <a:schemeClr val="bg1">
                    <a:lumMod val="75000"/>
                  </a:schemeClr>
                </a:solidFill>
              </a:rPr>
              <a:t>Efficient Machine Learning </a:t>
            </a:r>
          </a:p>
          <a:p>
            <a:pPr marL="742950" lvl="1" indent="-285750">
              <a:buFont typeface="Arial" panose="020B0604020202020204" pitchFamily="34" charset="0"/>
              <a:buChar char="•"/>
            </a:pPr>
            <a:r>
              <a:rPr lang="en-US" sz="1600" dirty="0">
                <a:solidFill>
                  <a:schemeClr val="bg1">
                    <a:lumMod val="75000"/>
                  </a:schemeClr>
                </a:solidFill>
              </a:rPr>
              <a:t>Have the potential to use small data to predict large data</a:t>
            </a:r>
          </a:p>
          <a:p>
            <a:pPr marL="742950" lvl="1" indent="-285750">
              <a:buFont typeface="Arial" panose="020B0604020202020204" pitchFamily="34" charset="0"/>
              <a:buChar char="•"/>
            </a:pPr>
            <a:r>
              <a:rPr lang="en-US" sz="1600" dirty="0">
                <a:solidFill>
                  <a:schemeClr val="bg1">
                    <a:lumMod val="75000"/>
                  </a:schemeClr>
                </a:solidFill>
              </a:rPr>
              <a:t>Analysis on attribute importance together with optimal tuning library has the potential to transform ML result to rule settings for existing IPS</a:t>
            </a:r>
          </a:p>
          <a:p>
            <a:endParaRPr lang="en-US" dirty="0"/>
          </a:p>
        </p:txBody>
      </p:sp>
      <p:sp>
        <p:nvSpPr>
          <p:cNvPr id="7" name="Picture Placeholder 6">
            <a:extLst>
              <a:ext uri="{FF2B5EF4-FFF2-40B4-BE49-F238E27FC236}">
                <a16:creationId xmlns:a16="http://schemas.microsoft.com/office/drawing/2014/main" id="{D8CEF4EE-40CA-E489-7EA3-F769B2C754A2}"/>
              </a:ext>
            </a:extLst>
          </p:cNvPr>
          <p:cNvSpPr>
            <a:spLocks noGrp="1"/>
          </p:cNvSpPr>
          <p:nvPr>
            <p:ph type="pic" sz="quarter" idx="15"/>
          </p:nvPr>
        </p:nvSpPr>
        <p:spPr>
          <a:solidFill>
            <a:schemeClr val="bg1">
              <a:lumMod val="50000"/>
            </a:schemeClr>
          </a:solidFill>
        </p:spPr>
        <p:txBody>
          <a:bodyPr/>
          <a:lstStyle/>
          <a:p>
            <a:endParaRPr lang="en-US" dirty="0"/>
          </a:p>
        </p:txBody>
      </p:sp>
      <p:sp>
        <p:nvSpPr>
          <p:cNvPr id="11" name="TextBox 10">
            <a:extLst>
              <a:ext uri="{FF2B5EF4-FFF2-40B4-BE49-F238E27FC236}">
                <a16:creationId xmlns:a16="http://schemas.microsoft.com/office/drawing/2014/main" id="{515FE3E8-24CA-08C8-9E83-5CAE2566D5C1}"/>
              </a:ext>
            </a:extLst>
          </p:cNvPr>
          <p:cNvSpPr txBox="1"/>
          <p:nvPr/>
        </p:nvSpPr>
        <p:spPr>
          <a:xfrm>
            <a:off x="7677438" y="4092476"/>
            <a:ext cx="3935997" cy="2308324"/>
          </a:xfrm>
          <a:prstGeom prst="rect">
            <a:avLst/>
          </a:prstGeom>
          <a:noFill/>
        </p:spPr>
        <p:txBody>
          <a:bodyPr wrap="square">
            <a:spAutoFit/>
          </a:bodyPr>
          <a:lstStyle/>
          <a:p>
            <a:r>
              <a:rPr lang="en-CA" b="0" i="0" dirty="0">
                <a:solidFill>
                  <a:srgbClr val="282828"/>
                </a:solidFill>
                <a:effectLst/>
                <a:latin typeface="Montserrat" panose="020F0502020204030204" pitchFamily="34" charset="0"/>
              </a:rPr>
              <a:t>Suricata is a high-performance open-source Network IDS, IPS and Network Security Monitoring engine. </a:t>
            </a:r>
          </a:p>
          <a:p>
            <a:r>
              <a:rPr lang="en-CA" dirty="0">
                <a:solidFill>
                  <a:srgbClr val="282828"/>
                </a:solidFill>
                <a:latin typeface="Montserrat" panose="020F0502020204030204" pitchFamily="34" charset="0"/>
              </a:rPr>
              <a:t>It uses </a:t>
            </a:r>
            <a:r>
              <a:rPr lang="en-CA" b="1" dirty="0">
                <a:solidFill>
                  <a:srgbClr val="282828"/>
                </a:solidFill>
                <a:latin typeface="Montserrat" panose="020F0502020204030204" pitchFamily="34" charset="0"/>
              </a:rPr>
              <a:t>meerkat</a:t>
            </a:r>
            <a:r>
              <a:rPr lang="en-CA" dirty="0">
                <a:solidFill>
                  <a:srgbClr val="282828"/>
                </a:solidFill>
                <a:latin typeface="Montserrat" panose="020F0502020204030204" pitchFamily="34" charset="0"/>
              </a:rPr>
              <a:t> (the meaning of "Suricata" in Latin) to resemble vigilance, adaptability, speed and efficiency and teamwork. </a:t>
            </a:r>
            <a:endParaRPr lang="en-US" dirty="0"/>
          </a:p>
        </p:txBody>
      </p:sp>
      <p:pic>
        <p:nvPicPr>
          <p:cNvPr id="2" name="Picture 6">
            <a:extLst>
              <a:ext uri="{FF2B5EF4-FFF2-40B4-BE49-F238E27FC236}">
                <a16:creationId xmlns:a16="http://schemas.microsoft.com/office/drawing/2014/main" id="{024C299D-1188-545C-1174-0CB07246BE27}"/>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432959" y="451717"/>
            <a:ext cx="4053016" cy="4053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663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B8DE04E-C06D-61B8-DF10-158BB9AD9176}"/>
              </a:ext>
            </a:extLst>
          </p:cNvPr>
          <p:cNvSpPr>
            <a:spLocks noGrp="1"/>
          </p:cNvSpPr>
          <p:nvPr>
            <p:ph type="title"/>
          </p:nvPr>
        </p:nvSpPr>
        <p:spPr/>
        <p:txBody>
          <a:bodyPr>
            <a:normAutofit fontScale="90000"/>
          </a:bodyPr>
          <a:lstStyle/>
          <a:p>
            <a:r>
              <a:rPr lang="en-US" dirty="0"/>
              <a:t>Table of contents</a:t>
            </a:r>
          </a:p>
        </p:txBody>
      </p:sp>
      <p:sp>
        <p:nvSpPr>
          <p:cNvPr id="7" name="Text Placeholder 6">
            <a:extLst>
              <a:ext uri="{FF2B5EF4-FFF2-40B4-BE49-F238E27FC236}">
                <a16:creationId xmlns:a16="http://schemas.microsoft.com/office/drawing/2014/main" id="{F068193D-CF40-B9AE-681D-A101BB7E964A}"/>
              </a:ext>
            </a:extLst>
          </p:cNvPr>
          <p:cNvSpPr>
            <a:spLocks noGrp="1"/>
          </p:cNvSpPr>
          <p:nvPr>
            <p:ph type="body" sz="quarter" idx="14"/>
          </p:nvPr>
        </p:nvSpPr>
        <p:spPr>
          <a:xfrm>
            <a:off x="185351" y="2779776"/>
            <a:ext cx="3891349" cy="3255264"/>
          </a:xfrm>
        </p:spPr>
        <p:txBody>
          <a:bodyPr/>
          <a:lstStyle/>
          <a:p>
            <a:pPr marL="285750" indent="-285750">
              <a:buFont typeface="Arial" panose="020B0604020202020204" pitchFamily="34" charset="0"/>
              <a:buChar char="•"/>
            </a:pPr>
            <a:r>
              <a:rPr lang="en-US" sz="2000" dirty="0"/>
              <a:t>Effective Machine Learning</a:t>
            </a:r>
          </a:p>
          <a:p>
            <a:pPr marL="742950" lvl="1" indent="-285750">
              <a:buFont typeface="Arial" panose="020B0604020202020204" pitchFamily="34" charset="0"/>
              <a:buChar char="•"/>
            </a:pPr>
            <a:r>
              <a:rPr lang="en-US" sz="1600" dirty="0">
                <a:solidFill>
                  <a:schemeClr val="bg1"/>
                </a:solidFill>
              </a:rPr>
              <a:t>EDA &amp; Preprocessing</a:t>
            </a:r>
          </a:p>
          <a:p>
            <a:pPr marL="742950" lvl="1" indent="-285750">
              <a:buFont typeface="Arial" panose="020B0604020202020204" pitchFamily="34" charset="0"/>
              <a:buChar char="•"/>
            </a:pPr>
            <a:r>
              <a:rPr lang="en-US" sz="1600" dirty="0">
                <a:solidFill>
                  <a:schemeClr val="bg1"/>
                </a:solidFill>
              </a:rPr>
              <a:t>Model Selection &amp; Evaluation</a:t>
            </a:r>
          </a:p>
          <a:p>
            <a:pPr marL="285750" indent="-285750">
              <a:buFont typeface="Arial" panose="020B0604020202020204" pitchFamily="34" charset="0"/>
              <a:buChar char="•"/>
            </a:pPr>
            <a:r>
              <a:rPr lang="en-US" sz="2000" dirty="0">
                <a:solidFill>
                  <a:schemeClr val="bg1">
                    <a:lumMod val="75000"/>
                  </a:schemeClr>
                </a:solidFill>
              </a:rPr>
              <a:t>Efficient Machine Learning </a:t>
            </a:r>
          </a:p>
          <a:p>
            <a:pPr marL="742950" lvl="1" indent="-285750">
              <a:buFont typeface="Arial" panose="020B0604020202020204" pitchFamily="34" charset="0"/>
              <a:buChar char="•"/>
            </a:pPr>
            <a:r>
              <a:rPr lang="en-US" sz="1600" dirty="0">
                <a:solidFill>
                  <a:schemeClr val="bg1">
                    <a:lumMod val="75000"/>
                  </a:schemeClr>
                </a:solidFill>
              </a:rPr>
              <a:t>Model performance on different scale of sampling data</a:t>
            </a:r>
          </a:p>
          <a:p>
            <a:pPr marL="742950" lvl="1" indent="-285750">
              <a:buFont typeface="Arial" panose="020B0604020202020204" pitchFamily="34" charset="0"/>
              <a:buChar char="•"/>
            </a:pPr>
            <a:r>
              <a:rPr lang="en-US" sz="1600" dirty="0">
                <a:solidFill>
                  <a:schemeClr val="bg1">
                    <a:lumMod val="75000"/>
                  </a:schemeClr>
                </a:solidFill>
              </a:rPr>
              <a:t>Potential integration with IPS (Intrusion Prevention System)</a:t>
            </a:r>
          </a:p>
        </p:txBody>
      </p:sp>
      <p:pic>
        <p:nvPicPr>
          <p:cNvPr id="2050" name="Picture 2">
            <a:extLst>
              <a:ext uri="{FF2B5EF4-FFF2-40B4-BE49-F238E27FC236}">
                <a16:creationId xmlns:a16="http://schemas.microsoft.com/office/drawing/2014/main" id="{143C279C-8F4C-235F-D826-57DE06D69C8F}"/>
              </a:ext>
            </a:extLst>
          </p:cNvPr>
          <p:cNvPicPr>
            <a:picLocks noGrp="1" noChangeAspect="1" noChangeArrowheads="1"/>
          </p:cNvPicPr>
          <p:nvPr>
            <p:ph type="pic" sz="quarter" idx="15"/>
          </p:nvPr>
        </p:nvPicPr>
        <p:blipFill rotWithShape="1">
          <a:blip r:embed="rId3">
            <a:extLst>
              <a:ext uri="{28A0092B-C50C-407E-A947-70E740481C1C}">
                <a14:useLocalDpi xmlns:a14="http://schemas.microsoft.com/office/drawing/2010/main" val="0"/>
              </a:ext>
            </a:extLst>
          </a:blip>
          <a:srcRect l="11654" r="28534"/>
          <a:stretch/>
        </p:blipFill>
        <p:spPr bwMode="auto">
          <a:xfrm>
            <a:off x="4386648" y="466514"/>
            <a:ext cx="7043351" cy="5924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721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34787E7-4AA0-B028-C314-049D2BCB00FA}"/>
              </a:ext>
            </a:extLst>
          </p:cNvPr>
          <p:cNvSpPr>
            <a:spLocks noGrp="1"/>
          </p:cNvSpPr>
          <p:nvPr>
            <p:ph type="pic" sz="quarter" idx="15"/>
          </p:nvPr>
        </p:nvSpPr>
        <p:spPr/>
        <p:txBody>
          <a:bodyPr/>
          <a:lstStyle/>
          <a:p>
            <a:endParaRPr lang="en-US"/>
          </a:p>
        </p:txBody>
      </p:sp>
      <p:sp>
        <p:nvSpPr>
          <p:cNvPr id="5" name="Title 4">
            <a:extLst>
              <a:ext uri="{FF2B5EF4-FFF2-40B4-BE49-F238E27FC236}">
                <a16:creationId xmlns:a16="http://schemas.microsoft.com/office/drawing/2014/main" id="{5B6A39F1-881F-F283-E4E1-0C0E7B3EE24F}"/>
              </a:ext>
            </a:extLst>
          </p:cNvPr>
          <p:cNvSpPr>
            <a:spLocks noGrp="1"/>
          </p:cNvSpPr>
          <p:nvPr>
            <p:ph type="title"/>
          </p:nvPr>
        </p:nvSpPr>
        <p:spPr>
          <a:xfrm>
            <a:off x="303275" y="295737"/>
            <a:ext cx="5331406" cy="877824"/>
          </a:xfrm>
        </p:spPr>
        <p:txBody>
          <a:bodyPr>
            <a:normAutofit/>
          </a:bodyPr>
          <a:lstStyle/>
          <a:p>
            <a:r>
              <a:rPr lang="en-US" dirty="0"/>
              <a:t>EDA &amp; preprocessing</a:t>
            </a:r>
          </a:p>
        </p:txBody>
      </p:sp>
      <p:graphicFrame>
        <p:nvGraphicFramePr>
          <p:cNvPr id="3" name="Table 2">
            <a:extLst>
              <a:ext uri="{FF2B5EF4-FFF2-40B4-BE49-F238E27FC236}">
                <a16:creationId xmlns:a16="http://schemas.microsoft.com/office/drawing/2014/main" id="{5FF7BD3E-7FF7-A362-4A25-15AB0C862812}"/>
              </a:ext>
            </a:extLst>
          </p:cNvPr>
          <p:cNvGraphicFramePr>
            <a:graphicFrameLocks noGrp="1"/>
          </p:cNvGraphicFramePr>
          <p:nvPr>
            <p:extLst>
              <p:ext uri="{D42A27DB-BD31-4B8C-83A1-F6EECF244321}">
                <p14:modId xmlns:p14="http://schemas.microsoft.com/office/powerpoint/2010/main" val="2519958037"/>
              </p:ext>
            </p:extLst>
          </p:nvPr>
        </p:nvGraphicFramePr>
        <p:xfrm>
          <a:off x="514102" y="1066840"/>
          <a:ext cx="11163795" cy="5074921"/>
        </p:xfrm>
        <a:graphic>
          <a:graphicData uri="http://schemas.openxmlformats.org/drawingml/2006/table">
            <a:tbl>
              <a:tblPr>
                <a:tableStyleId>{08FB837D-C827-4EFA-A057-4D05807E0F7C}</a:tableStyleId>
              </a:tblPr>
              <a:tblGrid>
                <a:gridCol w="2268855">
                  <a:extLst>
                    <a:ext uri="{9D8B030D-6E8A-4147-A177-3AD203B41FA5}">
                      <a16:colId xmlns:a16="http://schemas.microsoft.com/office/drawing/2014/main" val="206310412"/>
                    </a:ext>
                  </a:extLst>
                </a:gridCol>
                <a:gridCol w="3840265">
                  <a:extLst>
                    <a:ext uri="{9D8B030D-6E8A-4147-A177-3AD203B41FA5}">
                      <a16:colId xmlns:a16="http://schemas.microsoft.com/office/drawing/2014/main" val="2814391426"/>
                    </a:ext>
                  </a:extLst>
                </a:gridCol>
                <a:gridCol w="5054675">
                  <a:extLst>
                    <a:ext uri="{9D8B030D-6E8A-4147-A177-3AD203B41FA5}">
                      <a16:colId xmlns:a16="http://schemas.microsoft.com/office/drawing/2014/main" val="3292877833"/>
                    </a:ext>
                  </a:extLst>
                </a:gridCol>
              </a:tblGrid>
              <a:tr h="658626">
                <a:tc>
                  <a:txBody>
                    <a:bodyPr/>
                    <a:lstStyle/>
                    <a:p>
                      <a:pPr fontAlgn="ctr"/>
                      <a:r>
                        <a:rPr lang="en-CA" sz="1600" b="1" dirty="0">
                          <a:effectLst/>
                        </a:rPr>
                        <a:t>EDA Method</a:t>
                      </a:r>
                      <a:endParaRPr lang="en-CA" sz="1600" b="1" dirty="0">
                        <a:effectLst/>
                        <a:latin typeface="inherit"/>
                      </a:endParaRPr>
                    </a:p>
                  </a:txBody>
                  <a:tcPr marL="80580" marR="80580" marT="40290" marB="40290" anchor="ctr"/>
                </a:tc>
                <a:tc>
                  <a:txBody>
                    <a:bodyPr/>
                    <a:lstStyle/>
                    <a:p>
                      <a:pPr fontAlgn="ctr"/>
                      <a:r>
                        <a:rPr lang="en-CA" sz="1600" b="1" dirty="0">
                          <a:effectLst/>
                        </a:rPr>
                        <a:t>Typical Preprocessing/</a:t>
                      </a:r>
                    </a:p>
                    <a:p>
                      <a:pPr fontAlgn="ctr"/>
                      <a:r>
                        <a:rPr lang="en-CA" sz="1600" b="1" dirty="0">
                          <a:effectLst/>
                        </a:rPr>
                        <a:t>Feature Engineering</a:t>
                      </a:r>
                      <a:endParaRPr lang="en-CA" sz="1600" b="1" dirty="0">
                        <a:effectLst/>
                        <a:latin typeface="inherit"/>
                      </a:endParaRPr>
                    </a:p>
                  </a:txBody>
                  <a:tcPr marL="80580" marR="80580" marT="40290" marB="40290" anchor="ctr"/>
                </a:tc>
                <a:tc>
                  <a:txBody>
                    <a:bodyPr/>
                    <a:lstStyle/>
                    <a:p>
                      <a:pPr fontAlgn="ctr"/>
                      <a:r>
                        <a:rPr lang="en-CA" sz="1600" b="1">
                          <a:effectLst/>
                        </a:rPr>
                        <a:t>Relevancy to current probelm</a:t>
                      </a:r>
                      <a:endParaRPr lang="en-CA" sz="1600" b="1">
                        <a:effectLst/>
                        <a:latin typeface="inherit"/>
                      </a:endParaRPr>
                    </a:p>
                  </a:txBody>
                  <a:tcPr marL="80580" marR="80580" marT="40290" marB="40290" anchor="ctr"/>
                </a:tc>
                <a:extLst>
                  <a:ext uri="{0D108BD9-81ED-4DB2-BD59-A6C34878D82A}">
                    <a16:rowId xmlns:a16="http://schemas.microsoft.com/office/drawing/2014/main" val="1497632748"/>
                  </a:ext>
                </a:extLst>
              </a:tr>
              <a:tr h="933943">
                <a:tc>
                  <a:txBody>
                    <a:bodyPr/>
                    <a:lstStyle/>
                    <a:p>
                      <a:pPr fontAlgn="ctr"/>
                      <a:r>
                        <a:rPr lang="en-CA" sz="1600" dirty="0">
                          <a:effectLst/>
                        </a:rPr>
                        <a:t>Data Cleaning</a:t>
                      </a:r>
                      <a:endParaRPr lang="en-CA" sz="1600" dirty="0">
                        <a:effectLst/>
                        <a:latin typeface="inherit"/>
                      </a:endParaRPr>
                    </a:p>
                  </a:txBody>
                  <a:tcPr marL="80580" marR="80580" marT="40290" marB="40290" anchor="ctr"/>
                </a:tc>
                <a:tc>
                  <a:txBody>
                    <a:bodyPr/>
                    <a:lstStyle/>
                    <a:p>
                      <a:pPr fontAlgn="ctr"/>
                      <a:r>
                        <a:rPr lang="en-CA" sz="1600">
                          <a:effectLst/>
                        </a:rPr>
                        <a:t>Handle missing values, duplicates, and outliers.</a:t>
                      </a:r>
                      <a:endParaRPr lang="en-CA" sz="1600">
                        <a:effectLst/>
                        <a:latin typeface="inherit"/>
                      </a:endParaRPr>
                    </a:p>
                  </a:txBody>
                  <a:tcPr marL="80580" marR="80580" marT="40290" marB="40290" anchor="ctr"/>
                </a:tc>
                <a:tc>
                  <a:txBody>
                    <a:bodyPr/>
                    <a:lstStyle/>
                    <a:p>
                      <a:pPr fontAlgn="ctr"/>
                      <a:r>
                        <a:rPr lang="en-CA" sz="1600" dirty="0">
                          <a:effectLst/>
                        </a:rPr>
                        <a:t>outlier is the challenge of the dataset, capping techniques are applied to extreme data</a:t>
                      </a:r>
                      <a:endParaRPr lang="en-CA" sz="1600" dirty="0">
                        <a:effectLst/>
                        <a:latin typeface="inherit"/>
                      </a:endParaRPr>
                    </a:p>
                  </a:txBody>
                  <a:tcPr marL="80580" marR="80580" marT="40290" marB="40290" anchor="ctr"/>
                </a:tc>
                <a:extLst>
                  <a:ext uri="{0D108BD9-81ED-4DB2-BD59-A6C34878D82A}">
                    <a16:rowId xmlns:a16="http://schemas.microsoft.com/office/drawing/2014/main" val="1917377544"/>
                  </a:ext>
                </a:extLst>
              </a:tr>
              <a:tr h="941242">
                <a:tc>
                  <a:txBody>
                    <a:bodyPr/>
                    <a:lstStyle/>
                    <a:p>
                      <a:pPr fontAlgn="ctr"/>
                      <a:r>
                        <a:rPr lang="en-CA" sz="1600" dirty="0">
                          <a:effectLst/>
                        </a:rPr>
                        <a:t>Univariate Analysis</a:t>
                      </a:r>
                      <a:endParaRPr lang="en-CA" sz="1600" dirty="0">
                        <a:effectLst/>
                        <a:latin typeface="inherit"/>
                      </a:endParaRPr>
                    </a:p>
                  </a:txBody>
                  <a:tcPr marL="80580" marR="80580" marT="40290" marB="40290" anchor="ctr"/>
                </a:tc>
                <a:tc>
                  <a:txBody>
                    <a:bodyPr/>
                    <a:lstStyle/>
                    <a:p>
                      <a:pPr fontAlgn="ctr"/>
                      <a:r>
                        <a:rPr lang="en-CA" sz="1600" dirty="0">
                          <a:effectLst/>
                        </a:rPr>
                        <a:t>Normalize/encode features, transform skewed data.</a:t>
                      </a:r>
                      <a:endParaRPr lang="en-CA" sz="1600" dirty="0">
                        <a:effectLst/>
                        <a:latin typeface="inherit"/>
                      </a:endParaRPr>
                    </a:p>
                  </a:txBody>
                  <a:tcPr marL="80580" marR="80580" marT="40290" marB="40290" anchor="ctr"/>
                </a:tc>
                <a:tc>
                  <a:txBody>
                    <a:bodyPr/>
                    <a:lstStyle/>
                    <a:p>
                      <a:pPr fontAlgn="ctr"/>
                      <a:r>
                        <a:rPr lang="en-CA" sz="1600" dirty="0">
                          <a:effectLst/>
                        </a:rPr>
                        <a:t>show skewness of the data and visualize with histogram, boxplot, drop column with limited info</a:t>
                      </a:r>
                      <a:endParaRPr lang="en-CA" sz="1600" dirty="0">
                        <a:effectLst/>
                        <a:latin typeface="inherit"/>
                      </a:endParaRPr>
                    </a:p>
                  </a:txBody>
                  <a:tcPr marL="80580" marR="80580" marT="40290" marB="40290" anchor="ctr"/>
                </a:tc>
                <a:extLst>
                  <a:ext uri="{0D108BD9-81ED-4DB2-BD59-A6C34878D82A}">
                    <a16:rowId xmlns:a16="http://schemas.microsoft.com/office/drawing/2014/main" val="1098592309"/>
                  </a:ext>
                </a:extLst>
              </a:tr>
              <a:tr h="658626">
                <a:tc>
                  <a:txBody>
                    <a:bodyPr/>
                    <a:lstStyle/>
                    <a:p>
                      <a:pPr fontAlgn="ctr"/>
                      <a:r>
                        <a:rPr lang="en-CA" sz="1600" dirty="0">
                          <a:solidFill>
                            <a:schemeClr val="bg1">
                              <a:lumMod val="75000"/>
                            </a:schemeClr>
                          </a:solidFill>
                          <a:effectLst/>
                        </a:rPr>
                        <a:t>Multivariate Analysis</a:t>
                      </a:r>
                      <a:endParaRPr lang="en-CA" sz="1600" dirty="0">
                        <a:solidFill>
                          <a:schemeClr val="bg1">
                            <a:lumMod val="75000"/>
                          </a:schemeClr>
                        </a:solidFill>
                        <a:effectLst/>
                        <a:latin typeface="inherit"/>
                      </a:endParaRPr>
                    </a:p>
                  </a:txBody>
                  <a:tcPr marL="80580" marR="80580" marT="40290" marB="40290" anchor="ctr"/>
                </a:tc>
                <a:tc>
                  <a:txBody>
                    <a:bodyPr/>
                    <a:lstStyle/>
                    <a:p>
                      <a:pPr fontAlgn="ctr"/>
                      <a:r>
                        <a:rPr lang="en-CA" sz="1600" dirty="0">
                          <a:solidFill>
                            <a:schemeClr val="bg1">
                              <a:lumMod val="75000"/>
                            </a:schemeClr>
                          </a:solidFill>
                          <a:effectLst/>
                        </a:rPr>
                        <a:t>Normalize, reduce multicollinearity, apply dimensionality reduction.</a:t>
                      </a:r>
                      <a:endParaRPr lang="en-CA" sz="1600" dirty="0">
                        <a:solidFill>
                          <a:schemeClr val="bg1">
                            <a:lumMod val="75000"/>
                          </a:schemeClr>
                        </a:solidFill>
                        <a:effectLst/>
                        <a:latin typeface="inherit"/>
                      </a:endParaRPr>
                    </a:p>
                  </a:txBody>
                  <a:tcPr marL="80580" marR="80580" marT="40290" marB="40290" anchor="ctr"/>
                </a:tc>
                <a:tc>
                  <a:txBody>
                    <a:bodyPr/>
                    <a:lstStyle/>
                    <a:p>
                      <a:pPr fontAlgn="ctr"/>
                      <a:r>
                        <a:rPr lang="en-CA" sz="1600" dirty="0">
                          <a:solidFill>
                            <a:schemeClr val="bg1">
                              <a:lumMod val="75000"/>
                            </a:schemeClr>
                          </a:solidFill>
                          <a:effectLst/>
                        </a:rPr>
                        <a:t>show Correlation table and reduce dimension with PCA/t-CNS</a:t>
                      </a:r>
                      <a:endParaRPr lang="en-CA" sz="1600" dirty="0">
                        <a:solidFill>
                          <a:schemeClr val="bg1">
                            <a:lumMod val="75000"/>
                          </a:schemeClr>
                        </a:solidFill>
                        <a:effectLst/>
                        <a:latin typeface="inherit"/>
                      </a:endParaRPr>
                    </a:p>
                  </a:txBody>
                  <a:tcPr marL="80580" marR="80580" marT="40290" marB="40290" anchor="ctr"/>
                </a:tc>
                <a:extLst>
                  <a:ext uri="{0D108BD9-81ED-4DB2-BD59-A6C34878D82A}">
                    <a16:rowId xmlns:a16="http://schemas.microsoft.com/office/drawing/2014/main" val="1128997523"/>
                  </a:ext>
                </a:extLst>
              </a:tr>
              <a:tr h="941242">
                <a:tc>
                  <a:txBody>
                    <a:bodyPr/>
                    <a:lstStyle/>
                    <a:p>
                      <a:pPr fontAlgn="ctr"/>
                      <a:r>
                        <a:rPr lang="en-CA" sz="1600" dirty="0">
                          <a:effectLst/>
                        </a:rPr>
                        <a:t>Target Label Analysis</a:t>
                      </a:r>
                      <a:endParaRPr lang="en-CA" sz="1600" dirty="0">
                        <a:effectLst/>
                        <a:latin typeface="inherit"/>
                      </a:endParaRPr>
                    </a:p>
                  </a:txBody>
                  <a:tcPr marL="80580" marR="80580" marT="40290" marB="40290" anchor="ctr"/>
                </a:tc>
                <a:tc>
                  <a:txBody>
                    <a:bodyPr/>
                    <a:lstStyle/>
                    <a:p>
                      <a:pPr fontAlgn="ctr"/>
                      <a:r>
                        <a:rPr lang="en-CA" sz="1600">
                          <a:effectLst/>
                        </a:rPr>
                        <a:t>Balance classes, transform skewed distributions.</a:t>
                      </a:r>
                      <a:endParaRPr lang="en-CA" sz="1600">
                        <a:effectLst/>
                        <a:latin typeface="inherit"/>
                      </a:endParaRPr>
                    </a:p>
                  </a:txBody>
                  <a:tcPr marL="80580" marR="80580" marT="40290" marB="40290" anchor="ctr"/>
                </a:tc>
                <a:tc>
                  <a:txBody>
                    <a:bodyPr/>
                    <a:lstStyle/>
                    <a:p>
                      <a:pPr fontAlgn="ctr"/>
                      <a:r>
                        <a:rPr lang="en-CA" sz="1600" dirty="0">
                          <a:effectLst/>
                        </a:rPr>
                        <a:t>the label class is highly biased , especially for (D)DOS. Disproportional Sampling is used to balance class</a:t>
                      </a:r>
                      <a:endParaRPr lang="en-CA" sz="1600" dirty="0">
                        <a:effectLst/>
                        <a:latin typeface="inherit"/>
                      </a:endParaRPr>
                    </a:p>
                  </a:txBody>
                  <a:tcPr marL="80580" marR="80580" marT="40290" marB="40290" anchor="ctr"/>
                </a:tc>
                <a:extLst>
                  <a:ext uri="{0D108BD9-81ED-4DB2-BD59-A6C34878D82A}">
                    <a16:rowId xmlns:a16="http://schemas.microsoft.com/office/drawing/2014/main" val="841707575"/>
                  </a:ext>
                </a:extLst>
              </a:tr>
              <a:tr h="941242">
                <a:tc>
                  <a:txBody>
                    <a:bodyPr/>
                    <a:lstStyle/>
                    <a:p>
                      <a:pPr fontAlgn="ctr"/>
                      <a:r>
                        <a:rPr lang="en-CA" sz="1600" dirty="0">
                          <a:solidFill>
                            <a:schemeClr val="bg1">
                              <a:lumMod val="75000"/>
                            </a:schemeClr>
                          </a:solidFill>
                          <a:effectLst/>
                        </a:rPr>
                        <a:t>Time Series Analysis</a:t>
                      </a:r>
                      <a:endParaRPr lang="en-CA" sz="1600" dirty="0">
                        <a:solidFill>
                          <a:schemeClr val="bg1">
                            <a:lumMod val="75000"/>
                          </a:schemeClr>
                        </a:solidFill>
                        <a:effectLst/>
                        <a:latin typeface="inherit"/>
                      </a:endParaRPr>
                    </a:p>
                  </a:txBody>
                  <a:tcPr marL="80580" marR="80580" marT="40290" marB="40290" anchor="ctr"/>
                </a:tc>
                <a:tc>
                  <a:txBody>
                    <a:bodyPr/>
                    <a:lstStyle/>
                    <a:p>
                      <a:pPr fontAlgn="ctr"/>
                      <a:r>
                        <a:rPr lang="en-CA" sz="1600" dirty="0">
                          <a:solidFill>
                            <a:schemeClr val="bg1">
                              <a:lumMod val="75000"/>
                            </a:schemeClr>
                          </a:solidFill>
                          <a:effectLst/>
                        </a:rPr>
                        <a:t>Interpolate missing data, extract date/time features, apply smoothing.</a:t>
                      </a:r>
                      <a:endParaRPr lang="en-CA" sz="1600" dirty="0">
                        <a:solidFill>
                          <a:schemeClr val="bg1">
                            <a:lumMod val="75000"/>
                          </a:schemeClr>
                        </a:solidFill>
                        <a:effectLst/>
                        <a:latin typeface="inherit"/>
                      </a:endParaRPr>
                    </a:p>
                  </a:txBody>
                  <a:tcPr marL="80580" marR="80580" marT="40290" marB="40290" anchor="ctr"/>
                </a:tc>
                <a:tc>
                  <a:txBody>
                    <a:bodyPr/>
                    <a:lstStyle/>
                    <a:p>
                      <a:pPr fontAlgn="ctr"/>
                      <a:r>
                        <a:rPr lang="en-CA" sz="1600" dirty="0">
                          <a:solidFill>
                            <a:schemeClr val="bg1">
                              <a:lumMod val="75000"/>
                            </a:schemeClr>
                          </a:solidFill>
                          <a:effectLst/>
                        </a:rPr>
                        <a:t>N/A, the temporal information dataset has been compacted into each flow as row of data. We only have statistical info of each flow. </a:t>
                      </a:r>
                      <a:endParaRPr lang="en-CA" sz="1600" dirty="0">
                        <a:solidFill>
                          <a:schemeClr val="bg1">
                            <a:lumMod val="75000"/>
                          </a:schemeClr>
                        </a:solidFill>
                        <a:effectLst/>
                        <a:latin typeface="inherit"/>
                      </a:endParaRPr>
                    </a:p>
                  </a:txBody>
                  <a:tcPr marL="80580" marR="80580" marT="40290" marB="40290" anchor="ctr"/>
                </a:tc>
                <a:extLst>
                  <a:ext uri="{0D108BD9-81ED-4DB2-BD59-A6C34878D82A}">
                    <a16:rowId xmlns:a16="http://schemas.microsoft.com/office/drawing/2014/main" val="1725322596"/>
                  </a:ext>
                </a:extLst>
              </a:tr>
            </a:tbl>
          </a:graphicData>
        </a:graphic>
      </p:graphicFrame>
    </p:spTree>
    <p:extLst>
      <p:ext uri="{BB962C8B-B14F-4D97-AF65-F5344CB8AC3E}">
        <p14:creationId xmlns:p14="http://schemas.microsoft.com/office/powerpoint/2010/main" val="892611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4BB8654-3DE5-237D-7444-9FED980D97B8}"/>
              </a:ext>
            </a:extLst>
          </p:cNvPr>
          <p:cNvPicPr>
            <a:picLocks noChangeAspect="1"/>
          </p:cNvPicPr>
          <p:nvPr/>
        </p:nvPicPr>
        <p:blipFill>
          <a:blip r:embed="rId3"/>
          <a:stretch>
            <a:fillRect/>
          </a:stretch>
        </p:blipFill>
        <p:spPr>
          <a:xfrm>
            <a:off x="533464" y="9687"/>
            <a:ext cx="11125072" cy="6848313"/>
          </a:xfrm>
          <a:prstGeom prst="rect">
            <a:avLst/>
          </a:prstGeom>
        </p:spPr>
      </p:pic>
      <p:sp>
        <p:nvSpPr>
          <p:cNvPr id="22" name="Text Placeholder 4">
            <a:extLst>
              <a:ext uri="{FF2B5EF4-FFF2-40B4-BE49-F238E27FC236}">
                <a16:creationId xmlns:a16="http://schemas.microsoft.com/office/drawing/2014/main" id="{8BC9EEE8-A192-E91C-5986-59A058241234}"/>
              </a:ext>
            </a:extLst>
          </p:cNvPr>
          <p:cNvSpPr>
            <a:spLocks noGrp="1"/>
          </p:cNvSpPr>
          <p:nvPr>
            <p:ph type="title"/>
          </p:nvPr>
        </p:nvSpPr>
        <p:spPr>
          <a:xfrm>
            <a:off x="1066928" y="6005382"/>
            <a:ext cx="7817580" cy="710483"/>
          </a:xfrm>
        </p:spPr>
        <p:txBody>
          <a:bodyPr anchor="ctr">
            <a:normAutofit/>
          </a:bodyPr>
          <a:lstStyle/>
          <a:p>
            <a:r>
              <a:rPr lang="en-US" dirty="0">
                <a:solidFill>
                  <a:schemeClr val="tx1"/>
                </a:solidFill>
              </a:rPr>
              <a:t> </a:t>
            </a:r>
          </a:p>
          <a:p>
            <a:endParaRPr lang="en-US" dirty="0"/>
          </a:p>
        </p:txBody>
      </p:sp>
      <p:sp>
        <p:nvSpPr>
          <p:cNvPr id="8" name="Right Arrow 7">
            <a:extLst>
              <a:ext uri="{FF2B5EF4-FFF2-40B4-BE49-F238E27FC236}">
                <a16:creationId xmlns:a16="http://schemas.microsoft.com/office/drawing/2014/main" id="{D529F1B8-365A-A362-CBB4-FD64BCC77D56}"/>
              </a:ext>
            </a:extLst>
          </p:cNvPr>
          <p:cNvSpPr/>
          <p:nvPr/>
        </p:nvSpPr>
        <p:spPr>
          <a:xfrm>
            <a:off x="4374292" y="3027405"/>
            <a:ext cx="741405" cy="803189"/>
          </a:xfrm>
          <a:prstGeom prst="rightArrow">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676644D-A3E6-7217-6D1D-3BFA97E19363}"/>
              </a:ext>
            </a:extLst>
          </p:cNvPr>
          <p:cNvSpPr txBox="1"/>
          <p:nvPr/>
        </p:nvSpPr>
        <p:spPr>
          <a:xfrm>
            <a:off x="385762" y="5636050"/>
            <a:ext cx="8515601" cy="646331"/>
          </a:xfrm>
          <a:prstGeom prst="rect">
            <a:avLst/>
          </a:prstGeom>
          <a:noFill/>
        </p:spPr>
        <p:txBody>
          <a:bodyPr wrap="none" rtlCol="0">
            <a:spAutoFit/>
          </a:bodyPr>
          <a:lstStyle/>
          <a:p>
            <a:r>
              <a:rPr lang="en-US" dirty="0"/>
              <a:t>In original proportions, (D)DoS attacks comprises vast majority of the attack types;</a:t>
            </a:r>
          </a:p>
          <a:p>
            <a:r>
              <a:rPr lang="en-US" dirty="0"/>
              <a:t>After disproportional sampling, classes are distributed in a more balanced way</a:t>
            </a:r>
          </a:p>
        </p:txBody>
      </p:sp>
      <p:sp>
        <p:nvSpPr>
          <p:cNvPr id="10" name="Frame 9">
            <a:extLst>
              <a:ext uri="{FF2B5EF4-FFF2-40B4-BE49-F238E27FC236}">
                <a16:creationId xmlns:a16="http://schemas.microsoft.com/office/drawing/2014/main" id="{EC72923C-0FAC-7024-B84E-091ED8106F87}"/>
              </a:ext>
            </a:extLst>
          </p:cNvPr>
          <p:cNvSpPr/>
          <p:nvPr/>
        </p:nvSpPr>
        <p:spPr>
          <a:xfrm>
            <a:off x="9101158" y="900113"/>
            <a:ext cx="2557378" cy="3623120"/>
          </a:xfrm>
          <a:prstGeom prst="frame">
            <a:avLst>
              <a:gd name="adj1" fmla="val 2610"/>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08944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Picture Placeholder 1">
            <a:extLst>
              <a:ext uri="{FF2B5EF4-FFF2-40B4-BE49-F238E27FC236}">
                <a16:creationId xmlns:a16="http://schemas.microsoft.com/office/drawing/2014/main" id="{6F49C0FF-D366-DBFF-7832-36605EE2C14F}"/>
              </a:ext>
            </a:extLst>
          </p:cNvPr>
          <p:cNvSpPr>
            <a:spLocks noGrp="1"/>
          </p:cNvSpPr>
          <p:nvPr>
            <p:ph type="pic" sz="quarter" idx="13"/>
          </p:nvPr>
        </p:nvSpPr>
        <p:spPr>
          <a:xfrm>
            <a:off x="-2" y="0"/>
            <a:ext cx="12192001" cy="6973908"/>
          </a:xfrm>
        </p:spPr>
        <p:txBody>
          <a:bodyPr/>
          <a:lstStyle/>
          <a:p>
            <a:endParaRPr lang="en-US" dirty="0"/>
          </a:p>
        </p:txBody>
      </p:sp>
      <p:sp>
        <p:nvSpPr>
          <p:cNvPr id="18" name="Title 2">
            <a:extLst>
              <a:ext uri="{FF2B5EF4-FFF2-40B4-BE49-F238E27FC236}">
                <a16:creationId xmlns:a16="http://schemas.microsoft.com/office/drawing/2014/main" id="{D1424F5E-869A-9341-FF3F-DC7895BABA87}"/>
              </a:ext>
            </a:extLst>
          </p:cNvPr>
          <p:cNvSpPr>
            <a:spLocks noGrp="1"/>
          </p:cNvSpPr>
          <p:nvPr>
            <p:ph type="title"/>
          </p:nvPr>
        </p:nvSpPr>
        <p:spPr>
          <a:xfrm>
            <a:off x="0" y="1"/>
            <a:ext cx="11174819" cy="621792"/>
          </a:xfrm>
        </p:spPr>
        <p:txBody>
          <a:bodyPr/>
          <a:lstStyle/>
          <a:p>
            <a:pPr marL="457200" lvl="1" algn="l" rtl="0">
              <a:lnSpc>
                <a:spcPct val="90000"/>
              </a:lnSpc>
              <a:spcBef>
                <a:spcPct val="0"/>
              </a:spcBef>
            </a:pPr>
            <a:r>
              <a:rPr lang="en-US" sz="3600" kern="1200" cap="all" dirty="0">
                <a:solidFill>
                  <a:schemeClr val="bg1"/>
                </a:solidFill>
                <a:latin typeface="+mj-lt"/>
                <a:ea typeface="+mj-ea"/>
                <a:cs typeface="+mj-cs"/>
              </a:rPr>
              <a:t>High skewness – extreme data</a:t>
            </a:r>
          </a:p>
        </p:txBody>
      </p:sp>
      <p:pic>
        <p:nvPicPr>
          <p:cNvPr id="5" name="Picture 4">
            <a:extLst>
              <a:ext uri="{FF2B5EF4-FFF2-40B4-BE49-F238E27FC236}">
                <a16:creationId xmlns:a16="http://schemas.microsoft.com/office/drawing/2014/main" id="{863B1385-70AF-9B01-6AD6-FD4268414B4A}"/>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36546" y="621793"/>
            <a:ext cx="5649093" cy="5655440"/>
          </a:xfrm>
          <a:prstGeom prst="rect">
            <a:avLst/>
          </a:prstGeom>
        </p:spPr>
      </p:pic>
      <p:sp>
        <p:nvSpPr>
          <p:cNvPr id="3" name="Text Placeholder 2">
            <a:extLst>
              <a:ext uri="{FF2B5EF4-FFF2-40B4-BE49-F238E27FC236}">
                <a16:creationId xmlns:a16="http://schemas.microsoft.com/office/drawing/2014/main" id="{C8455E15-91DC-3A3C-3AF5-CFA85E76DCC3}"/>
              </a:ext>
            </a:extLst>
          </p:cNvPr>
          <p:cNvSpPr>
            <a:spLocks noGrp="1"/>
          </p:cNvSpPr>
          <p:nvPr>
            <p:ph type="body" sz="quarter" idx="15"/>
          </p:nvPr>
        </p:nvSpPr>
        <p:spPr>
          <a:xfrm>
            <a:off x="233226" y="6393140"/>
            <a:ext cx="5455732" cy="348951"/>
          </a:xfrm>
        </p:spPr>
        <p:txBody>
          <a:bodyPr/>
          <a:lstStyle/>
          <a:p>
            <a:r>
              <a:rPr lang="en-US" dirty="0">
                <a:solidFill>
                  <a:schemeClr val="bg1"/>
                </a:solidFill>
              </a:rPr>
              <a:t>zero skewness for bool value =&gt; all single value except for </a:t>
            </a:r>
            <a:r>
              <a:rPr lang="en-US" dirty="0" err="1">
                <a:solidFill>
                  <a:schemeClr val="bg1"/>
                </a:solidFill>
              </a:rPr>
              <a:t>tcp</a:t>
            </a:r>
            <a:r>
              <a:rPr lang="en-US" dirty="0">
                <a:solidFill>
                  <a:schemeClr val="bg1"/>
                </a:solidFill>
              </a:rPr>
              <a:t> indicator</a:t>
            </a:r>
          </a:p>
        </p:txBody>
      </p:sp>
      <p:pic>
        <p:nvPicPr>
          <p:cNvPr id="8" name="Picture 7">
            <a:extLst>
              <a:ext uri="{FF2B5EF4-FFF2-40B4-BE49-F238E27FC236}">
                <a16:creationId xmlns:a16="http://schemas.microsoft.com/office/drawing/2014/main" id="{CE3CBE2F-4EB7-A5D6-FF1A-0051A24C35B8}"/>
              </a:ext>
            </a:extLst>
          </p:cNvPr>
          <p:cNvPicPr>
            <a:picLocks noChangeAspect="1"/>
          </p:cNvPicPr>
          <p:nvPr/>
        </p:nvPicPr>
        <p:blipFill>
          <a:blip r:embed="rId4"/>
          <a:stretch>
            <a:fillRect/>
          </a:stretch>
        </p:blipFill>
        <p:spPr>
          <a:xfrm>
            <a:off x="6104761" y="621793"/>
            <a:ext cx="5409284" cy="5655440"/>
          </a:xfrm>
          <a:prstGeom prst="rect">
            <a:avLst/>
          </a:prstGeom>
        </p:spPr>
      </p:pic>
      <p:sp>
        <p:nvSpPr>
          <p:cNvPr id="10" name="Text Placeholder 2">
            <a:extLst>
              <a:ext uri="{FF2B5EF4-FFF2-40B4-BE49-F238E27FC236}">
                <a16:creationId xmlns:a16="http://schemas.microsoft.com/office/drawing/2014/main" id="{95412AF6-D0B4-4CA7-23CD-9B500CDC7EE2}"/>
              </a:ext>
            </a:extLst>
          </p:cNvPr>
          <p:cNvSpPr txBox="1">
            <a:spLocks/>
          </p:cNvSpPr>
          <p:nvPr/>
        </p:nvSpPr>
        <p:spPr>
          <a:xfrm>
            <a:off x="6095999" y="6393141"/>
            <a:ext cx="5455731" cy="348951"/>
          </a:xfrm>
          <a:prstGeom prst="rect">
            <a:avLst/>
          </a:prstGeom>
        </p:spPr>
        <p:txBody>
          <a:bodyPr lIns="0"/>
          <a:lstStyle>
            <a:lvl1pPr marL="0" indent="0" algn="l" defTabSz="914400" rtl="0" eaLnBrk="1" latinLnBrk="0" hangingPunct="1">
              <a:lnSpc>
                <a:spcPts val="1800"/>
              </a:lnSpc>
              <a:spcBef>
                <a:spcPts val="0"/>
              </a:spcBef>
              <a:buFont typeface="Arial" panose="020B0604020202020204" pitchFamily="34" charset="0"/>
              <a:buNone/>
              <a:defRPr sz="1200" b="1" kern="1200">
                <a:solidFill>
                  <a:schemeClr val="tx1"/>
                </a:solidFill>
                <a:latin typeface="+mn-lt"/>
                <a:ea typeface="+mn-ea"/>
                <a:cs typeface="+mn-cs"/>
              </a:defRPr>
            </a:lvl1pPr>
            <a:lvl2pPr marL="457200" indent="0" algn="l" defTabSz="914400" rtl="0" eaLnBrk="1" latinLnBrk="0" hangingPunct="1">
              <a:lnSpc>
                <a:spcPts val="1800"/>
              </a:lnSpc>
              <a:spcBef>
                <a:spcPts val="0"/>
              </a:spcBef>
              <a:buFont typeface="Arial" panose="020B0604020202020204" pitchFamily="34" charset="0"/>
              <a:buNone/>
              <a:defRPr sz="1200" b="1" kern="1200">
                <a:solidFill>
                  <a:schemeClr val="tx1"/>
                </a:solidFill>
                <a:latin typeface="+mn-lt"/>
                <a:ea typeface="+mn-ea"/>
                <a:cs typeface="+mn-cs"/>
              </a:defRPr>
            </a:lvl2pPr>
            <a:lvl3pPr marL="914400" indent="0" algn="l" defTabSz="914400" rtl="0" eaLnBrk="1" latinLnBrk="0" hangingPunct="1">
              <a:lnSpc>
                <a:spcPts val="1800"/>
              </a:lnSpc>
              <a:spcBef>
                <a:spcPts val="0"/>
              </a:spcBef>
              <a:buFont typeface="Arial" panose="020B0604020202020204" pitchFamily="34" charset="0"/>
              <a:buNone/>
              <a:defRPr sz="1200" b="1" kern="1200">
                <a:solidFill>
                  <a:schemeClr val="tx1"/>
                </a:solidFill>
                <a:latin typeface="+mn-lt"/>
                <a:ea typeface="+mn-ea"/>
                <a:cs typeface="+mn-cs"/>
              </a:defRPr>
            </a:lvl3pPr>
            <a:lvl4pPr marL="1371600" indent="0" algn="l" defTabSz="914400" rtl="0" eaLnBrk="1" latinLnBrk="0" hangingPunct="1">
              <a:lnSpc>
                <a:spcPts val="1800"/>
              </a:lnSpc>
              <a:spcBef>
                <a:spcPts val="0"/>
              </a:spcBef>
              <a:buFont typeface="Arial" panose="020B0604020202020204" pitchFamily="34" charset="0"/>
              <a:buNone/>
              <a:defRPr sz="1200" b="1" kern="1200">
                <a:solidFill>
                  <a:schemeClr val="tx1"/>
                </a:solidFill>
                <a:latin typeface="+mn-lt"/>
                <a:ea typeface="+mn-ea"/>
                <a:cs typeface="+mn-cs"/>
              </a:defRPr>
            </a:lvl4pPr>
            <a:lvl5pPr marL="1828800" indent="0" algn="l" defTabSz="914400" rtl="0" eaLnBrk="1" latinLnBrk="0" hangingPunct="1">
              <a:lnSpc>
                <a:spcPts val="1800"/>
              </a:lnSpc>
              <a:spcBef>
                <a:spcPts val="0"/>
              </a:spcBef>
              <a:buFont typeface="Arial" panose="020B0604020202020204" pitchFamily="34" charset="0"/>
              <a:buNone/>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Extreme high skewness =&gt;  capping outliers exceeding (0.05, 0.95)</a:t>
            </a:r>
          </a:p>
        </p:txBody>
      </p:sp>
    </p:spTree>
    <p:extLst>
      <p:ext uri="{BB962C8B-B14F-4D97-AF65-F5344CB8AC3E}">
        <p14:creationId xmlns:p14="http://schemas.microsoft.com/office/powerpoint/2010/main" val="876502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Picture Placeholder 1">
            <a:extLst>
              <a:ext uri="{FF2B5EF4-FFF2-40B4-BE49-F238E27FC236}">
                <a16:creationId xmlns:a16="http://schemas.microsoft.com/office/drawing/2014/main" id="{6F49C0FF-D366-DBFF-7832-36605EE2C14F}"/>
              </a:ext>
            </a:extLst>
          </p:cNvPr>
          <p:cNvSpPr>
            <a:spLocks noGrp="1"/>
          </p:cNvSpPr>
          <p:nvPr>
            <p:ph type="pic" sz="quarter" idx="13"/>
          </p:nvPr>
        </p:nvSpPr>
        <p:spPr>
          <a:xfrm>
            <a:off x="0" y="0"/>
            <a:ext cx="12192000" cy="6858000"/>
          </a:xfrm>
        </p:spPr>
        <p:txBody>
          <a:bodyPr/>
          <a:lstStyle/>
          <a:p>
            <a:r>
              <a:rPr lang="en-US" dirty="0"/>
              <a:t> </a:t>
            </a:r>
          </a:p>
        </p:txBody>
      </p:sp>
      <p:sp>
        <p:nvSpPr>
          <p:cNvPr id="18" name="Title 2">
            <a:extLst>
              <a:ext uri="{FF2B5EF4-FFF2-40B4-BE49-F238E27FC236}">
                <a16:creationId xmlns:a16="http://schemas.microsoft.com/office/drawing/2014/main" id="{D1424F5E-869A-9341-FF3F-DC7895BABA87}"/>
              </a:ext>
            </a:extLst>
          </p:cNvPr>
          <p:cNvSpPr>
            <a:spLocks noGrp="1"/>
          </p:cNvSpPr>
          <p:nvPr>
            <p:ph type="title"/>
          </p:nvPr>
        </p:nvSpPr>
        <p:spPr>
          <a:xfrm>
            <a:off x="164166" y="278393"/>
            <a:ext cx="4855357" cy="777483"/>
          </a:xfrm>
        </p:spPr>
        <p:txBody>
          <a:bodyPr>
            <a:normAutofit fontScale="90000"/>
          </a:bodyPr>
          <a:lstStyle/>
          <a:p>
            <a:pPr marL="457200" lvl="1" algn="l" rtl="0">
              <a:lnSpc>
                <a:spcPct val="90000"/>
              </a:lnSpc>
              <a:spcBef>
                <a:spcPct val="0"/>
              </a:spcBef>
            </a:pPr>
            <a:r>
              <a:rPr lang="en-US" sz="3600" kern="1200" cap="all" dirty="0">
                <a:solidFill>
                  <a:schemeClr val="bg1"/>
                </a:solidFill>
                <a:latin typeface="+mj-lt"/>
                <a:ea typeface="+mj-ea"/>
                <a:cs typeface="+mj-cs"/>
              </a:rPr>
              <a:t>High skewness </a:t>
            </a:r>
            <a:br>
              <a:rPr lang="en-US" sz="3600" kern="1200" cap="all" dirty="0">
                <a:solidFill>
                  <a:schemeClr val="bg1"/>
                </a:solidFill>
                <a:latin typeface="+mj-lt"/>
                <a:ea typeface="+mj-ea"/>
                <a:cs typeface="+mj-cs"/>
              </a:rPr>
            </a:br>
            <a:r>
              <a:rPr lang="en-US" sz="3600" kern="1200" cap="all" dirty="0">
                <a:solidFill>
                  <a:schemeClr val="bg1"/>
                </a:solidFill>
                <a:latin typeface="+mj-lt"/>
                <a:ea typeface="+mj-ea"/>
                <a:cs typeface="+mj-cs"/>
              </a:rPr>
              <a:t>– “Normal” data</a:t>
            </a:r>
          </a:p>
        </p:txBody>
      </p:sp>
      <p:pic>
        <p:nvPicPr>
          <p:cNvPr id="4" name="Picture 3">
            <a:extLst>
              <a:ext uri="{FF2B5EF4-FFF2-40B4-BE49-F238E27FC236}">
                <a16:creationId xmlns:a16="http://schemas.microsoft.com/office/drawing/2014/main" id="{B659CD07-2B61-863C-ECAC-C1185FD9C6CB}"/>
              </a:ext>
            </a:extLst>
          </p:cNvPr>
          <p:cNvPicPr>
            <a:picLocks noChangeAspect="1"/>
          </p:cNvPicPr>
          <p:nvPr/>
        </p:nvPicPr>
        <p:blipFill>
          <a:blip r:embed="rId3"/>
          <a:stretch>
            <a:fillRect/>
          </a:stretch>
        </p:blipFill>
        <p:spPr>
          <a:xfrm>
            <a:off x="5183689" y="80319"/>
            <a:ext cx="6844145" cy="6858000"/>
          </a:xfrm>
          <a:prstGeom prst="rect">
            <a:avLst/>
          </a:prstGeom>
        </p:spPr>
      </p:pic>
      <p:sp>
        <p:nvSpPr>
          <p:cNvPr id="5" name="Text Placeholder 3">
            <a:extLst>
              <a:ext uri="{FF2B5EF4-FFF2-40B4-BE49-F238E27FC236}">
                <a16:creationId xmlns:a16="http://schemas.microsoft.com/office/drawing/2014/main" id="{6026DE29-1EE4-13EE-4465-2BB746696C4E}"/>
              </a:ext>
            </a:extLst>
          </p:cNvPr>
          <p:cNvSpPr>
            <a:spLocks noGrp="1"/>
          </p:cNvSpPr>
          <p:nvPr>
            <p:ph type="body" sz="quarter" idx="14"/>
          </p:nvPr>
        </p:nvSpPr>
        <p:spPr>
          <a:xfrm>
            <a:off x="239584" y="1330451"/>
            <a:ext cx="4704522" cy="5149861"/>
          </a:xfrm>
        </p:spPr>
        <p:txBody>
          <a:bodyPr/>
          <a:lstStyle/>
          <a:p>
            <a:pPr marL="171450" indent="-171450">
              <a:buFont typeface="Arial" panose="020B0604020202020204" pitchFamily="34" charset="0"/>
              <a:buChar char="•"/>
            </a:pPr>
            <a:r>
              <a:rPr lang="en-US" sz="2400" dirty="0">
                <a:solidFill>
                  <a:schemeClr val="bg1"/>
                </a:solidFill>
              </a:rPr>
              <a:t>Evident outliers </a:t>
            </a:r>
          </a:p>
          <a:p>
            <a:pPr marL="742950" lvl="1" indent="-285750">
              <a:buFont typeface="Arial" panose="020B0604020202020204" pitchFamily="34" charset="0"/>
              <a:buChar char="•"/>
            </a:pPr>
            <a:r>
              <a:rPr lang="en-US" sz="1800" dirty="0">
                <a:solidFill>
                  <a:schemeClr val="bg1"/>
                </a:solidFill>
              </a:rPr>
              <a:t>Almost all features, except for variance</a:t>
            </a:r>
          </a:p>
          <a:p>
            <a:pPr marL="285750" indent="-285750">
              <a:buFont typeface="Arial" panose="020B0604020202020204" pitchFamily="34" charset="0"/>
              <a:buChar char="•"/>
            </a:pPr>
            <a:r>
              <a:rPr lang="en-US" sz="2400" dirty="0">
                <a:solidFill>
                  <a:schemeClr val="bg1"/>
                </a:solidFill>
              </a:rPr>
              <a:t>High skewness in feature with less outliers</a:t>
            </a:r>
          </a:p>
          <a:p>
            <a:pPr marL="742950" lvl="1" indent="-285750">
              <a:buFont typeface="Arial" panose="020B0604020202020204" pitchFamily="34" charset="0"/>
              <a:buChar char="•"/>
            </a:pPr>
            <a:r>
              <a:rPr lang="en-US" sz="1800" dirty="0">
                <a:solidFill>
                  <a:schemeClr val="bg1"/>
                </a:solidFill>
              </a:rPr>
              <a:t>The median value lean to one end of the box </a:t>
            </a:r>
          </a:p>
          <a:p>
            <a:pPr marL="742950" lvl="1" indent="-285750">
              <a:buFont typeface="Arial" panose="020B0604020202020204" pitchFamily="34" charset="0"/>
              <a:buChar char="•"/>
            </a:pPr>
            <a:r>
              <a:rPr lang="en-US" sz="1800" dirty="0">
                <a:solidFill>
                  <a:schemeClr val="bg1"/>
                </a:solidFill>
              </a:rPr>
              <a:t>scale transform(learning transform) doesn’t work well</a:t>
            </a:r>
          </a:p>
          <a:p>
            <a:pPr marL="285750" indent="-285750">
              <a:buFont typeface="Arial" panose="020B0604020202020204" pitchFamily="34" charset="0"/>
              <a:buChar char="•"/>
            </a:pPr>
            <a:r>
              <a:rPr lang="en-US" sz="2400" dirty="0"/>
              <a:t>How to improve?</a:t>
            </a:r>
          </a:p>
          <a:p>
            <a:pPr marL="742950" lvl="1" indent="-285750">
              <a:buFont typeface="Arial" panose="020B0604020202020204" pitchFamily="34" charset="0"/>
              <a:buChar char="•"/>
            </a:pPr>
            <a:r>
              <a:rPr lang="en-US" sz="1800" dirty="0">
                <a:solidFill>
                  <a:schemeClr val="bg1"/>
                </a:solidFill>
              </a:rPr>
              <a:t>Capping outliers – double-edged sword when the goal is to detect abnormality…</a:t>
            </a:r>
          </a:p>
          <a:p>
            <a:pPr marL="742950" lvl="1" indent="-285750">
              <a:buFont typeface="Arial" panose="020B0604020202020204" pitchFamily="34" charset="0"/>
              <a:buChar char="•"/>
            </a:pPr>
            <a:r>
              <a:rPr lang="en-US" sz="1800" dirty="0">
                <a:solidFill>
                  <a:schemeClr val="bg1"/>
                </a:solidFill>
              </a:rPr>
              <a:t>Transform skewness of the features – together after evaluating the effect of multivariate analysis</a:t>
            </a:r>
            <a:endParaRPr lang="en-US" sz="1200" dirty="0">
              <a:solidFill>
                <a:schemeClr val="bg1"/>
              </a:solidFill>
            </a:endParaRPr>
          </a:p>
        </p:txBody>
      </p:sp>
    </p:spTree>
    <p:extLst>
      <p:ext uri="{BB962C8B-B14F-4D97-AF65-F5344CB8AC3E}">
        <p14:creationId xmlns:p14="http://schemas.microsoft.com/office/powerpoint/2010/main" val="9092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34787E7-4AA0-B028-C314-049D2BCB00FA}"/>
              </a:ext>
            </a:extLst>
          </p:cNvPr>
          <p:cNvSpPr>
            <a:spLocks noGrp="1"/>
          </p:cNvSpPr>
          <p:nvPr>
            <p:ph type="pic" sz="quarter" idx="15"/>
          </p:nvPr>
        </p:nvSpPr>
        <p:spPr/>
        <p:txBody>
          <a:bodyPr/>
          <a:lstStyle/>
          <a:p>
            <a:endParaRPr lang="en-US"/>
          </a:p>
        </p:txBody>
      </p:sp>
      <p:sp>
        <p:nvSpPr>
          <p:cNvPr id="5" name="Title 4">
            <a:extLst>
              <a:ext uri="{FF2B5EF4-FFF2-40B4-BE49-F238E27FC236}">
                <a16:creationId xmlns:a16="http://schemas.microsoft.com/office/drawing/2014/main" id="{5B6A39F1-881F-F283-E4E1-0C0E7B3EE24F}"/>
              </a:ext>
            </a:extLst>
          </p:cNvPr>
          <p:cNvSpPr>
            <a:spLocks noGrp="1"/>
          </p:cNvSpPr>
          <p:nvPr>
            <p:ph type="title"/>
          </p:nvPr>
        </p:nvSpPr>
        <p:spPr>
          <a:xfrm>
            <a:off x="351182" y="209217"/>
            <a:ext cx="6738730" cy="877824"/>
          </a:xfrm>
        </p:spPr>
        <p:txBody>
          <a:bodyPr>
            <a:normAutofit/>
          </a:bodyPr>
          <a:lstStyle/>
          <a:p>
            <a:r>
              <a:rPr lang="en-US" dirty="0"/>
              <a:t>Model selection</a:t>
            </a:r>
          </a:p>
        </p:txBody>
      </p:sp>
      <p:sp>
        <p:nvSpPr>
          <p:cNvPr id="3" name="Text Placeholder 2">
            <a:extLst>
              <a:ext uri="{FF2B5EF4-FFF2-40B4-BE49-F238E27FC236}">
                <a16:creationId xmlns:a16="http://schemas.microsoft.com/office/drawing/2014/main" id="{7B313305-1A54-4C6E-D97A-329532BA54A1}"/>
              </a:ext>
            </a:extLst>
          </p:cNvPr>
          <p:cNvSpPr>
            <a:spLocks noGrp="1"/>
          </p:cNvSpPr>
          <p:nvPr>
            <p:ph type="body" sz="quarter" idx="14"/>
          </p:nvPr>
        </p:nvSpPr>
        <p:spPr/>
        <p:txBody>
          <a:bodyPr/>
          <a:lstStyle/>
          <a:p>
            <a:endParaRPr lang="en-US"/>
          </a:p>
        </p:txBody>
      </p:sp>
      <p:graphicFrame>
        <p:nvGraphicFramePr>
          <p:cNvPr id="6" name="Table 5">
            <a:extLst>
              <a:ext uri="{FF2B5EF4-FFF2-40B4-BE49-F238E27FC236}">
                <a16:creationId xmlns:a16="http://schemas.microsoft.com/office/drawing/2014/main" id="{2022F10F-133E-BCCB-356C-51058D3A077D}"/>
              </a:ext>
            </a:extLst>
          </p:cNvPr>
          <p:cNvGraphicFramePr>
            <a:graphicFrameLocks noGrp="1"/>
          </p:cNvGraphicFramePr>
          <p:nvPr>
            <p:extLst>
              <p:ext uri="{D42A27DB-BD31-4B8C-83A1-F6EECF244321}">
                <p14:modId xmlns:p14="http://schemas.microsoft.com/office/powerpoint/2010/main" val="3381525026"/>
              </p:ext>
            </p:extLst>
          </p:nvPr>
        </p:nvGraphicFramePr>
        <p:xfrm>
          <a:off x="457199" y="1087040"/>
          <a:ext cx="11045688" cy="4810840"/>
        </p:xfrm>
        <a:graphic>
          <a:graphicData uri="http://schemas.openxmlformats.org/drawingml/2006/table">
            <a:tbl>
              <a:tblPr>
                <a:tableStyleId>{08FB837D-C827-4EFA-A057-4D05807E0F7C}</a:tableStyleId>
              </a:tblPr>
              <a:tblGrid>
                <a:gridCol w="2232992">
                  <a:extLst>
                    <a:ext uri="{9D8B030D-6E8A-4147-A177-3AD203B41FA5}">
                      <a16:colId xmlns:a16="http://schemas.microsoft.com/office/drawing/2014/main" val="2505588738"/>
                    </a:ext>
                  </a:extLst>
                </a:gridCol>
                <a:gridCol w="2107096">
                  <a:extLst>
                    <a:ext uri="{9D8B030D-6E8A-4147-A177-3AD203B41FA5}">
                      <a16:colId xmlns:a16="http://schemas.microsoft.com/office/drawing/2014/main" val="837272129"/>
                    </a:ext>
                  </a:extLst>
                </a:gridCol>
                <a:gridCol w="6705600">
                  <a:extLst>
                    <a:ext uri="{9D8B030D-6E8A-4147-A177-3AD203B41FA5}">
                      <a16:colId xmlns:a16="http://schemas.microsoft.com/office/drawing/2014/main" val="3109786442"/>
                    </a:ext>
                  </a:extLst>
                </a:gridCol>
              </a:tblGrid>
              <a:tr h="427630">
                <a:tc>
                  <a:txBody>
                    <a:bodyPr/>
                    <a:lstStyle/>
                    <a:p>
                      <a:pPr fontAlgn="ctr"/>
                      <a:r>
                        <a:rPr lang="en-CA" b="1" dirty="0">
                          <a:effectLst/>
                        </a:rPr>
                        <a:t>Model</a:t>
                      </a:r>
                      <a:endParaRPr lang="en-CA" b="1" dirty="0">
                        <a:effectLst/>
                        <a:latin typeface="inherit"/>
                      </a:endParaRPr>
                    </a:p>
                  </a:txBody>
                  <a:tcPr anchor="ctr"/>
                </a:tc>
                <a:tc>
                  <a:txBody>
                    <a:bodyPr/>
                    <a:lstStyle/>
                    <a:p>
                      <a:pPr fontAlgn="ctr"/>
                      <a:r>
                        <a:rPr lang="en-CA" b="1" dirty="0">
                          <a:effectLst/>
                        </a:rPr>
                        <a:t>Type</a:t>
                      </a:r>
                      <a:endParaRPr lang="en-CA" b="1" dirty="0">
                        <a:effectLst/>
                        <a:latin typeface="inherit"/>
                      </a:endParaRPr>
                    </a:p>
                  </a:txBody>
                  <a:tcPr anchor="ctr"/>
                </a:tc>
                <a:tc>
                  <a:txBody>
                    <a:bodyPr/>
                    <a:lstStyle/>
                    <a:p>
                      <a:pPr fontAlgn="ctr"/>
                      <a:r>
                        <a:rPr lang="en-CA" b="1">
                          <a:effectLst/>
                        </a:rPr>
                        <a:t>Advantage</a:t>
                      </a:r>
                      <a:endParaRPr lang="en-CA" b="1">
                        <a:effectLst/>
                        <a:latin typeface="inherit"/>
                      </a:endParaRPr>
                    </a:p>
                  </a:txBody>
                  <a:tcPr anchor="ctr"/>
                </a:tc>
                <a:extLst>
                  <a:ext uri="{0D108BD9-81ED-4DB2-BD59-A6C34878D82A}">
                    <a16:rowId xmlns:a16="http://schemas.microsoft.com/office/drawing/2014/main" val="870160771"/>
                  </a:ext>
                </a:extLst>
              </a:tr>
              <a:tr h="748353">
                <a:tc>
                  <a:txBody>
                    <a:bodyPr/>
                    <a:lstStyle/>
                    <a:p>
                      <a:pPr fontAlgn="ctr"/>
                      <a:r>
                        <a:rPr lang="en-CA" dirty="0">
                          <a:effectLst/>
                        </a:rPr>
                        <a:t>Logistic Regression</a:t>
                      </a:r>
                      <a:endParaRPr lang="en-CA" dirty="0">
                        <a:effectLst/>
                        <a:latin typeface="inherit"/>
                      </a:endParaRPr>
                    </a:p>
                  </a:txBody>
                  <a:tcPr anchor="ctr"/>
                </a:tc>
                <a:tc>
                  <a:txBody>
                    <a:bodyPr/>
                    <a:lstStyle/>
                    <a:p>
                      <a:pPr fontAlgn="ctr"/>
                      <a:r>
                        <a:rPr lang="en-CA" dirty="0">
                          <a:effectLst/>
                        </a:rPr>
                        <a:t>Supervised</a:t>
                      </a:r>
                      <a:endParaRPr lang="en-CA" dirty="0">
                        <a:effectLst/>
                        <a:latin typeface="inherit"/>
                      </a:endParaRPr>
                    </a:p>
                  </a:txBody>
                  <a:tcPr anchor="ctr"/>
                </a:tc>
                <a:tc>
                  <a:txBody>
                    <a:bodyPr/>
                    <a:lstStyle/>
                    <a:p>
                      <a:pPr fontAlgn="ctr"/>
                      <a:r>
                        <a:rPr lang="en-CA">
                          <a:effectLst/>
                        </a:rPr>
                        <a:t>Easy to implement, computational efficient</a:t>
                      </a:r>
                      <a:endParaRPr lang="en-CA">
                        <a:effectLst/>
                        <a:latin typeface="inherit"/>
                      </a:endParaRPr>
                    </a:p>
                  </a:txBody>
                  <a:tcPr anchor="ctr"/>
                </a:tc>
                <a:extLst>
                  <a:ext uri="{0D108BD9-81ED-4DB2-BD59-A6C34878D82A}">
                    <a16:rowId xmlns:a16="http://schemas.microsoft.com/office/drawing/2014/main" val="2494185139"/>
                  </a:ext>
                </a:extLst>
              </a:tr>
              <a:tr h="1389798">
                <a:tc>
                  <a:txBody>
                    <a:bodyPr/>
                    <a:lstStyle/>
                    <a:p>
                      <a:pPr fontAlgn="ctr"/>
                      <a:r>
                        <a:rPr lang="en-CA">
                          <a:effectLst/>
                        </a:rPr>
                        <a:t>KNN</a:t>
                      </a:r>
                      <a:endParaRPr lang="en-CA">
                        <a:effectLst/>
                        <a:latin typeface="inherit"/>
                      </a:endParaRPr>
                    </a:p>
                  </a:txBody>
                  <a:tcPr anchor="ctr"/>
                </a:tc>
                <a:tc>
                  <a:txBody>
                    <a:bodyPr/>
                    <a:lstStyle/>
                    <a:p>
                      <a:pPr fontAlgn="ctr"/>
                      <a:r>
                        <a:rPr lang="en-CA" dirty="0">
                          <a:effectLst/>
                        </a:rPr>
                        <a:t>Supervised</a:t>
                      </a:r>
                      <a:endParaRPr lang="en-CA" dirty="0">
                        <a:effectLst/>
                        <a:latin typeface="inherit"/>
                      </a:endParaRPr>
                    </a:p>
                  </a:txBody>
                  <a:tcPr anchor="ctr"/>
                </a:tc>
                <a:tc>
                  <a:txBody>
                    <a:bodyPr/>
                    <a:lstStyle/>
                    <a:p>
                      <a:pPr fontAlgn="ctr"/>
                      <a:r>
                        <a:rPr lang="en-CA" dirty="0">
                          <a:effectLst/>
                        </a:rPr>
                        <a:t>widely-used for classification of known number(k) of clusters, can upgrade to outlier robust variant: DBSCAN</a:t>
                      </a:r>
                      <a:endParaRPr lang="en-CA" dirty="0">
                        <a:effectLst/>
                        <a:latin typeface="inherit"/>
                      </a:endParaRPr>
                    </a:p>
                  </a:txBody>
                  <a:tcPr anchor="ctr"/>
                </a:tc>
                <a:extLst>
                  <a:ext uri="{0D108BD9-81ED-4DB2-BD59-A6C34878D82A}">
                    <a16:rowId xmlns:a16="http://schemas.microsoft.com/office/drawing/2014/main" val="1753899000"/>
                  </a:ext>
                </a:extLst>
              </a:tr>
              <a:tr h="748353">
                <a:tc>
                  <a:txBody>
                    <a:bodyPr/>
                    <a:lstStyle/>
                    <a:p>
                      <a:pPr fontAlgn="ctr"/>
                      <a:r>
                        <a:rPr lang="en-CA">
                          <a:effectLst/>
                        </a:rPr>
                        <a:t>Random Forest</a:t>
                      </a:r>
                      <a:endParaRPr lang="en-CA">
                        <a:effectLst/>
                        <a:latin typeface="inherit"/>
                      </a:endParaRPr>
                    </a:p>
                  </a:txBody>
                  <a:tcPr anchor="ctr"/>
                </a:tc>
                <a:tc>
                  <a:txBody>
                    <a:bodyPr/>
                    <a:lstStyle/>
                    <a:p>
                      <a:pPr fontAlgn="ctr"/>
                      <a:r>
                        <a:rPr lang="en-CA" dirty="0">
                          <a:solidFill>
                            <a:srgbClr val="FF0000"/>
                          </a:solidFill>
                          <a:effectLst/>
                        </a:rPr>
                        <a:t>Supervised</a:t>
                      </a:r>
                      <a:endParaRPr lang="en-CA" dirty="0">
                        <a:solidFill>
                          <a:srgbClr val="FF0000"/>
                        </a:solidFill>
                        <a:effectLst/>
                        <a:latin typeface="inherit"/>
                      </a:endParaRPr>
                    </a:p>
                  </a:txBody>
                  <a:tcPr anchor="ctr"/>
                </a:tc>
                <a:tc>
                  <a:txBody>
                    <a:bodyPr/>
                    <a:lstStyle/>
                    <a:p>
                      <a:pPr fontAlgn="ctr"/>
                      <a:r>
                        <a:rPr lang="en-CA" dirty="0">
                          <a:effectLst/>
                        </a:rPr>
                        <a:t>Ensemble decision trees to tackle </a:t>
                      </a:r>
                      <a:r>
                        <a:rPr lang="en-CA" dirty="0">
                          <a:solidFill>
                            <a:srgbClr val="FF0000"/>
                          </a:solidFill>
                          <a:effectLst/>
                        </a:rPr>
                        <a:t>overfit</a:t>
                      </a:r>
                      <a:r>
                        <a:rPr lang="en-CA" dirty="0">
                          <a:effectLst/>
                        </a:rPr>
                        <a:t>, robust to skewness of data</a:t>
                      </a:r>
                      <a:endParaRPr lang="en-CA" dirty="0">
                        <a:effectLst/>
                        <a:latin typeface="inherit"/>
                      </a:endParaRPr>
                    </a:p>
                  </a:txBody>
                  <a:tcPr anchor="ctr"/>
                </a:tc>
                <a:extLst>
                  <a:ext uri="{0D108BD9-81ED-4DB2-BD59-A6C34878D82A}">
                    <a16:rowId xmlns:a16="http://schemas.microsoft.com/office/drawing/2014/main" val="4258265306"/>
                  </a:ext>
                </a:extLst>
              </a:tr>
              <a:tr h="748353">
                <a:tc>
                  <a:txBody>
                    <a:bodyPr/>
                    <a:lstStyle/>
                    <a:p>
                      <a:pPr fontAlgn="ctr"/>
                      <a:r>
                        <a:rPr lang="en-CA" dirty="0">
                          <a:solidFill>
                            <a:schemeClr val="bg1">
                              <a:lumMod val="75000"/>
                            </a:schemeClr>
                          </a:solidFill>
                          <a:effectLst/>
                        </a:rPr>
                        <a:t>k-means</a:t>
                      </a:r>
                      <a:endParaRPr lang="en-CA" dirty="0">
                        <a:solidFill>
                          <a:schemeClr val="bg1">
                            <a:lumMod val="75000"/>
                          </a:schemeClr>
                        </a:solidFill>
                        <a:effectLst/>
                        <a:latin typeface="inherit"/>
                      </a:endParaRPr>
                    </a:p>
                  </a:txBody>
                  <a:tcPr anchor="ctr"/>
                </a:tc>
                <a:tc>
                  <a:txBody>
                    <a:bodyPr/>
                    <a:lstStyle/>
                    <a:p>
                      <a:pPr fontAlgn="ctr"/>
                      <a:r>
                        <a:rPr lang="en-CA" dirty="0">
                          <a:solidFill>
                            <a:schemeClr val="bg1">
                              <a:lumMod val="75000"/>
                            </a:schemeClr>
                          </a:solidFill>
                          <a:effectLst/>
                        </a:rPr>
                        <a:t>Unsupervised</a:t>
                      </a:r>
                      <a:endParaRPr lang="en-CA" dirty="0">
                        <a:solidFill>
                          <a:schemeClr val="bg1">
                            <a:lumMod val="75000"/>
                          </a:schemeClr>
                        </a:solidFill>
                        <a:effectLst/>
                        <a:latin typeface="inherit"/>
                      </a:endParaRPr>
                    </a:p>
                  </a:txBody>
                  <a:tcPr anchor="ctr"/>
                </a:tc>
                <a:tc>
                  <a:txBody>
                    <a:bodyPr/>
                    <a:lstStyle/>
                    <a:p>
                      <a:pPr fontAlgn="ctr"/>
                      <a:r>
                        <a:rPr lang="en-CA" dirty="0">
                          <a:solidFill>
                            <a:schemeClr val="bg1">
                              <a:lumMod val="75000"/>
                            </a:schemeClr>
                          </a:solidFill>
                          <a:effectLst/>
                        </a:rPr>
                        <a:t>similar to KNN, can be used as comparison with KNN</a:t>
                      </a:r>
                      <a:endParaRPr lang="en-CA" dirty="0">
                        <a:solidFill>
                          <a:schemeClr val="bg1">
                            <a:lumMod val="75000"/>
                          </a:schemeClr>
                        </a:solidFill>
                        <a:effectLst/>
                        <a:latin typeface="inherit"/>
                      </a:endParaRPr>
                    </a:p>
                  </a:txBody>
                  <a:tcPr anchor="ctr"/>
                </a:tc>
                <a:extLst>
                  <a:ext uri="{0D108BD9-81ED-4DB2-BD59-A6C34878D82A}">
                    <a16:rowId xmlns:a16="http://schemas.microsoft.com/office/drawing/2014/main" val="3415825624"/>
                  </a:ext>
                </a:extLst>
              </a:tr>
              <a:tr h="748353">
                <a:tc>
                  <a:txBody>
                    <a:bodyPr/>
                    <a:lstStyle/>
                    <a:p>
                      <a:pPr fontAlgn="ctr"/>
                      <a:r>
                        <a:rPr lang="en-CA">
                          <a:solidFill>
                            <a:schemeClr val="bg1">
                              <a:lumMod val="75000"/>
                            </a:schemeClr>
                          </a:solidFill>
                          <a:effectLst/>
                        </a:rPr>
                        <a:t>Auto-encoder</a:t>
                      </a:r>
                      <a:endParaRPr lang="en-CA">
                        <a:solidFill>
                          <a:schemeClr val="bg1">
                            <a:lumMod val="75000"/>
                          </a:schemeClr>
                        </a:solidFill>
                        <a:effectLst/>
                        <a:latin typeface="inherit"/>
                      </a:endParaRPr>
                    </a:p>
                  </a:txBody>
                  <a:tcPr anchor="ctr"/>
                </a:tc>
                <a:tc>
                  <a:txBody>
                    <a:bodyPr/>
                    <a:lstStyle/>
                    <a:p>
                      <a:pPr fontAlgn="ctr"/>
                      <a:r>
                        <a:rPr lang="en-CA">
                          <a:solidFill>
                            <a:schemeClr val="bg1">
                              <a:lumMod val="75000"/>
                            </a:schemeClr>
                          </a:solidFill>
                          <a:effectLst/>
                        </a:rPr>
                        <a:t>Unsupervised</a:t>
                      </a:r>
                      <a:endParaRPr lang="en-CA">
                        <a:solidFill>
                          <a:schemeClr val="bg1">
                            <a:lumMod val="75000"/>
                          </a:schemeClr>
                        </a:solidFill>
                        <a:effectLst/>
                        <a:latin typeface="inherit"/>
                      </a:endParaRPr>
                    </a:p>
                  </a:txBody>
                  <a:tcPr anchor="ctr"/>
                </a:tc>
                <a:tc>
                  <a:txBody>
                    <a:bodyPr/>
                    <a:lstStyle/>
                    <a:p>
                      <a:pPr fontAlgn="ctr"/>
                      <a:r>
                        <a:rPr lang="en-CA" dirty="0">
                          <a:solidFill>
                            <a:schemeClr val="bg1">
                              <a:lumMod val="75000"/>
                            </a:schemeClr>
                          </a:solidFill>
                          <a:effectLst/>
                        </a:rPr>
                        <a:t>Deep Learning model for abnormal detection</a:t>
                      </a:r>
                      <a:endParaRPr lang="en-CA" dirty="0">
                        <a:solidFill>
                          <a:schemeClr val="bg1">
                            <a:lumMod val="75000"/>
                          </a:schemeClr>
                        </a:solidFill>
                        <a:effectLst/>
                        <a:latin typeface="inherit"/>
                      </a:endParaRPr>
                    </a:p>
                  </a:txBody>
                  <a:tcPr anchor="ctr"/>
                </a:tc>
                <a:extLst>
                  <a:ext uri="{0D108BD9-81ED-4DB2-BD59-A6C34878D82A}">
                    <a16:rowId xmlns:a16="http://schemas.microsoft.com/office/drawing/2014/main" val="3453989013"/>
                  </a:ext>
                </a:extLst>
              </a:tr>
            </a:tbl>
          </a:graphicData>
        </a:graphic>
      </p:graphicFrame>
    </p:spTree>
    <p:extLst>
      <p:ext uri="{BB962C8B-B14F-4D97-AF65-F5344CB8AC3E}">
        <p14:creationId xmlns:p14="http://schemas.microsoft.com/office/powerpoint/2010/main" val="586215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822BEEA-C0AD-646B-18FE-E414A358CD62}"/>
              </a:ext>
            </a:extLst>
          </p:cNvPr>
          <p:cNvSpPr>
            <a:spLocks noGrp="1"/>
          </p:cNvSpPr>
          <p:nvPr>
            <p:ph type="pic" sz="quarter" idx="13"/>
          </p:nvPr>
        </p:nvSpPr>
        <p:spPr/>
        <p:txBody>
          <a:bodyPr/>
          <a:lstStyle/>
          <a:p>
            <a:endParaRPr lang="en-US" dirty="0"/>
          </a:p>
        </p:txBody>
      </p:sp>
      <p:sp>
        <p:nvSpPr>
          <p:cNvPr id="3" name="Title 2">
            <a:extLst>
              <a:ext uri="{FF2B5EF4-FFF2-40B4-BE49-F238E27FC236}">
                <a16:creationId xmlns:a16="http://schemas.microsoft.com/office/drawing/2014/main" id="{56F1E9EE-5E6A-6662-127F-9120044AF58F}"/>
              </a:ext>
            </a:extLst>
          </p:cNvPr>
          <p:cNvSpPr>
            <a:spLocks noGrp="1"/>
          </p:cNvSpPr>
          <p:nvPr>
            <p:ph type="title"/>
          </p:nvPr>
        </p:nvSpPr>
        <p:spPr>
          <a:xfrm>
            <a:off x="0" y="0"/>
            <a:ext cx="11174819" cy="621793"/>
          </a:xfrm>
        </p:spPr>
        <p:txBody>
          <a:bodyPr/>
          <a:lstStyle/>
          <a:p>
            <a:r>
              <a:rPr lang="en-US" dirty="0"/>
              <a:t>Metrics analysis</a:t>
            </a:r>
          </a:p>
        </p:txBody>
      </p:sp>
      <p:sp>
        <p:nvSpPr>
          <p:cNvPr id="5" name="Text Placeholder 4">
            <a:extLst>
              <a:ext uri="{FF2B5EF4-FFF2-40B4-BE49-F238E27FC236}">
                <a16:creationId xmlns:a16="http://schemas.microsoft.com/office/drawing/2014/main" id="{1B2872DA-51A4-A5DF-9F61-E85D239B7AA4}"/>
              </a:ext>
            </a:extLst>
          </p:cNvPr>
          <p:cNvSpPr>
            <a:spLocks noGrp="1"/>
          </p:cNvSpPr>
          <p:nvPr>
            <p:ph type="body" sz="quarter" idx="15"/>
          </p:nvPr>
        </p:nvSpPr>
        <p:spPr/>
        <p:txBody>
          <a:bodyPr/>
          <a:lstStyle/>
          <a:p>
            <a:endParaRPr lang="en-US" dirty="0"/>
          </a:p>
        </p:txBody>
      </p:sp>
      <p:pic>
        <p:nvPicPr>
          <p:cNvPr id="15" name="Picture 14">
            <a:extLst>
              <a:ext uri="{FF2B5EF4-FFF2-40B4-BE49-F238E27FC236}">
                <a16:creationId xmlns:a16="http://schemas.microsoft.com/office/drawing/2014/main" id="{F6D9AD38-36AF-C6E5-66FF-AFB9E6A51E20}"/>
              </a:ext>
            </a:extLst>
          </p:cNvPr>
          <p:cNvPicPr>
            <a:picLocks noChangeAspect="1"/>
          </p:cNvPicPr>
          <p:nvPr/>
        </p:nvPicPr>
        <p:blipFill>
          <a:blip r:embed="rId3"/>
          <a:stretch>
            <a:fillRect/>
          </a:stretch>
        </p:blipFill>
        <p:spPr>
          <a:xfrm>
            <a:off x="46286" y="621793"/>
            <a:ext cx="6049714" cy="5631415"/>
          </a:xfrm>
          <a:prstGeom prst="rect">
            <a:avLst/>
          </a:prstGeom>
        </p:spPr>
      </p:pic>
      <p:pic>
        <p:nvPicPr>
          <p:cNvPr id="16" name="Picture 15">
            <a:extLst>
              <a:ext uri="{FF2B5EF4-FFF2-40B4-BE49-F238E27FC236}">
                <a16:creationId xmlns:a16="http://schemas.microsoft.com/office/drawing/2014/main" id="{4935E05C-2C97-FBB5-C89F-CF10FB974CC3}"/>
              </a:ext>
            </a:extLst>
          </p:cNvPr>
          <p:cNvPicPr>
            <a:picLocks noChangeAspect="1"/>
          </p:cNvPicPr>
          <p:nvPr/>
        </p:nvPicPr>
        <p:blipFill>
          <a:blip r:embed="rId4"/>
          <a:stretch>
            <a:fillRect/>
          </a:stretch>
        </p:blipFill>
        <p:spPr>
          <a:xfrm>
            <a:off x="6128909" y="621793"/>
            <a:ext cx="6036270" cy="5614414"/>
          </a:xfrm>
          <a:prstGeom prst="rect">
            <a:avLst/>
          </a:prstGeom>
        </p:spPr>
      </p:pic>
      <p:sp>
        <p:nvSpPr>
          <p:cNvPr id="19" name="Text Placeholder 2">
            <a:extLst>
              <a:ext uri="{FF2B5EF4-FFF2-40B4-BE49-F238E27FC236}">
                <a16:creationId xmlns:a16="http://schemas.microsoft.com/office/drawing/2014/main" id="{2C78EF09-4E28-BA32-9907-559FE7834ACF}"/>
              </a:ext>
            </a:extLst>
          </p:cNvPr>
          <p:cNvSpPr txBox="1">
            <a:spLocks/>
          </p:cNvSpPr>
          <p:nvPr/>
        </p:nvSpPr>
        <p:spPr>
          <a:xfrm>
            <a:off x="154094" y="6389629"/>
            <a:ext cx="7015331" cy="348951"/>
          </a:xfrm>
          <a:prstGeom prst="rect">
            <a:avLst/>
          </a:prstGeom>
        </p:spPr>
        <p:txBody>
          <a:bodyPr lIns="0"/>
          <a:lstStyle>
            <a:lvl1pPr marL="0" indent="0" algn="l" defTabSz="914400" rtl="0" eaLnBrk="1" latinLnBrk="0" hangingPunct="1">
              <a:lnSpc>
                <a:spcPts val="1800"/>
              </a:lnSpc>
              <a:spcBef>
                <a:spcPts val="0"/>
              </a:spcBef>
              <a:buFont typeface="Arial" panose="020B0604020202020204" pitchFamily="34" charset="0"/>
              <a:buNone/>
              <a:defRPr sz="1200" b="1" kern="1200">
                <a:solidFill>
                  <a:schemeClr val="tx1"/>
                </a:solidFill>
                <a:latin typeface="+mn-lt"/>
                <a:ea typeface="+mn-ea"/>
                <a:cs typeface="+mn-cs"/>
              </a:defRPr>
            </a:lvl1pPr>
            <a:lvl2pPr marL="457200" indent="0" algn="l" defTabSz="914400" rtl="0" eaLnBrk="1" latinLnBrk="0" hangingPunct="1">
              <a:lnSpc>
                <a:spcPts val="1800"/>
              </a:lnSpc>
              <a:spcBef>
                <a:spcPts val="0"/>
              </a:spcBef>
              <a:buFont typeface="Arial" panose="020B0604020202020204" pitchFamily="34" charset="0"/>
              <a:buNone/>
              <a:defRPr sz="1200" b="1" kern="1200">
                <a:solidFill>
                  <a:schemeClr val="tx1"/>
                </a:solidFill>
                <a:latin typeface="+mn-lt"/>
                <a:ea typeface="+mn-ea"/>
                <a:cs typeface="+mn-cs"/>
              </a:defRPr>
            </a:lvl2pPr>
            <a:lvl3pPr marL="914400" indent="0" algn="l" defTabSz="914400" rtl="0" eaLnBrk="1" latinLnBrk="0" hangingPunct="1">
              <a:lnSpc>
                <a:spcPts val="1800"/>
              </a:lnSpc>
              <a:spcBef>
                <a:spcPts val="0"/>
              </a:spcBef>
              <a:buFont typeface="Arial" panose="020B0604020202020204" pitchFamily="34" charset="0"/>
              <a:buNone/>
              <a:defRPr sz="1200" b="1" kern="1200">
                <a:solidFill>
                  <a:schemeClr val="tx1"/>
                </a:solidFill>
                <a:latin typeface="+mn-lt"/>
                <a:ea typeface="+mn-ea"/>
                <a:cs typeface="+mn-cs"/>
              </a:defRPr>
            </a:lvl3pPr>
            <a:lvl4pPr marL="1371600" indent="0" algn="l" defTabSz="914400" rtl="0" eaLnBrk="1" latinLnBrk="0" hangingPunct="1">
              <a:lnSpc>
                <a:spcPts val="1800"/>
              </a:lnSpc>
              <a:spcBef>
                <a:spcPts val="0"/>
              </a:spcBef>
              <a:buFont typeface="Arial" panose="020B0604020202020204" pitchFamily="34" charset="0"/>
              <a:buNone/>
              <a:defRPr sz="1200" b="1" kern="1200">
                <a:solidFill>
                  <a:schemeClr val="tx1"/>
                </a:solidFill>
                <a:latin typeface="+mn-lt"/>
                <a:ea typeface="+mn-ea"/>
                <a:cs typeface="+mn-cs"/>
              </a:defRPr>
            </a:lvl4pPr>
            <a:lvl5pPr marL="1828800" indent="0" algn="l" defTabSz="914400" rtl="0" eaLnBrk="1" latinLnBrk="0" hangingPunct="1">
              <a:lnSpc>
                <a:spcPts val="1800"/>
              </a:lnSpc>
              <a:spcBef>
                <a:spcPts val="0"/>
              </a:spcBef>
              <a:buFont typeface="Arial" panose="020B0604020202020204" pitchFamily="34" charset="0"/>
              <a:buNone/>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Accuracy/Recall/Precision/F1-score on smallest percentage(0.001) of original dataset</a:t>
            </a:r>
          </a:p>
        </p:txBody>
      </p:sp>
    </p:spTree>
    <p:extLst>
      <p:ext uri="{BB962C8B-B14F-4D97-AF65-F5344CB8AC3E}">
        <p14:creationId xmlns:p14="http://schemas.microsoft.com/office/powerpoint/2010/main" val="3583358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BC0BF11-2EAE-F11E-7B7D-E87BC743C2A7}"/>
              </a:ext>
            </a:extLst>
          </p:cNvPr>
          <p:cNvSpPr>
            <a:spLocks noGrp="1"/>
          </p:cNvSpPr>
          <p:nvPr>
            <p:ph type="pic" sz="quarter" idx="13"/>
          </p:nvPr>
        </p:nvSpPr>
        <p:spPr>
          <a:xfrm>
            <a:off x="0" y="0"/>
            <a:ext cx="12192000" cy="6858000"/>
          </a:xfrm>
        </p:spPr>
        <p:txBody>
          <a:bodyPr/>
          <a:lstStyle/>
          <a:p>
            <a:r>
              <a:rPr lang="en-US" dirty="0"/>
              <a:t> </a:t>
            </a:r>
          </a:p>
        </p:txBody>
      </p:sp>
      <p:sp>
        <p:nvSpPr>
          <p:cNvPr id="3" name="Title 2">
            <a:extLst>
              <a:ext uri="{FF2B5EF4-FFF2-40B4-BE49-F238E27FC236}">
                <a16:creationId xmlns:a16="http://schemas.microsoft.com/office/drawing/2014/main" id="{CD6A1534-D9A0-D07E-8E3E-502838C5884E}"/>
              </a:ext>
            </a:extLst>
          </p:cNvPr>
          <p:cNvSpPr>
            <a:spLocks noGrp="1"/>
          </p:cNvSpPr>
          <p:nvPr>
            <p:ph type="title"/>
          </p:nvPr>
        </p:nvSpPr>
        <p:spPr>
          <a:xfrm>
            <a:off x="457199" y="914400"/>
            <a:ext cx="4247323" cy="903767"/>
          </a:xfrm>
        </p:spPr>
        <p:txBody>
          <a:bodyPr>
            <a:normAutofit fontScale="90000"/>
          </a:bodyPr>
          <a:lstStyle/>
          <a:p>
            <a:r>
              <a:rPr lang="en-US" dirty="0"/>
              <a:t>Classification analysis</a:t>
            </a:r>
          </a:p>
        </p:txBody>
      </p:sp>
      <p:sp>
        <p:nvSpPr>
          <p:cNvPr id="4" name="Text Placeholder 3">
            <a:extLst>
              <a:ext uri="{FF2B5EF4-FFF2-40B4-BE49-F238E27FC236}">
                <a16:creationId xmlns:a16="http://schemas.microsoft.com/office/drawing/2014/main" id="{4A7702F6-D71B-31D1-BE62-39D7057BBC24}"/>
              </a:ext>
            </a:extLst>
          </p:cNvPr>
          <p:cNvSpPr>
            <a:spLocks noGrp="1"/>
          </p:cNvSpPr>
          <p:nvPr>
            <p:ph type="body" sz="quarter" idx="14"/>
          </p:nvPr>
        </p:nvSpPr>
        <p:spPr>
          <a:xfrm>
            <a:off x="90300" y="1988489"/>
            <a:ext cx="4704522" cy="4197096"/>
          </a:xfrm>
        </p:spPr>
        <p:txBody>
          <a:bodyPr/>
          <a:lstStyle/>
          <a:p>
            <a:pPr marL="285750" indent="-285750">
              <a:buFont typeface="Arial" panose="020B0604020202020204" pitchFamily="34" charset="0"/>
              <a:buChar char="•"/>
            </a:pPr>
            <a:r>
              <a:rPr lang="en-US" sz="2400" dirty="0"/>
              <a:t>Two large group of attack type</a:t>
            </a:r>
          </a:p>
          <a:p>
            <a:pPr marL="742950" lvl="1" indent="-285750">
              <a:buFont typeface="Arial" panose="020B0604020202020204" pitchFamily="34" charset="0"/>
              <a:buChar char="•"/>
            </a:pPr>
            <a:r>
              <a:rPr lang="en-US" sz="1800" dirty="0">
                <a:solidFill>
                  <a:schemeClr val="bg1"/>
                </a:solidFill>
              </a:rPr>
              <a:t>(D)Dos-like: DDoS, DoS, </a:t>
            </a:r>
            <a:r>
              <a:rPr lang="en-US" sz="1800" dirty="0" err="1">
                <a:solidFill>
                  <a:schemeClr val="bg1"/>
                </a:solidFill>
              </a:rPr>
              <a:t>Mirai</a:t>
            </a:r>
            <a:endParaRPr lang="en-US" sz="1800" dirty="0">
              <a:solidFill>
                <a:schemeClr val="bg1"/>
              </a:solidFill>
            </a:endParaRPr>
          </a:p>
          <a:p>
            <a:pPr marL="742950" lvl="1" indent="-285750">
              <a:buFont typeface="Arial" panose="020B0604020202020204" pitchFamily="34" charset="0"/>
              <a:buChar char="•"/>
            </a:pPr>
            <a:r>
              <a:rPr lang="en-US" sz="1800" dirty="0">
                <a:solidFill>
                  <a:schemeClr val="bg1"/>
                </a:solidFill>
              </a:rPr>
              <a:t>Recon-like: Brute Force, Recon, Spoofing, Web + Benign</a:t>
            </a:r>
          </a:p>
          <a:p>
            <a:pPr marL="285750" indent="-285750">
              <a:buFont typeface="Arial" panose="020B0604020202020204" pitchFamily="34" charset="0"/>
              <a:buChar char="•"/>
            </a:pPr>
            <a:r>
              <a:rPr lang="en-US" sz="2400" dirty="0"/>
              <a:t>Two distinct characteristics</a:t>
            </a:r>
          </a:p>
          <a:p>
            <a:pPr marL="742950" lvl="1" indent="-285750">
              <a:buFont typeface="Arial" panose="020B0604020202020204" pitchFamily="34" charset="0"/>
              <a:buChar char="•"/>
            </a:pPr>
            <a:r>
              <a:rPr lang="en-US" sz="1800" dirty="0">
                <a:solidFill>
                  <a:schemeClr val="bg1"/>
                </a:solidFill>
              </a:rPr>
              <a:t>(D)Dos-like: very distinctive among others</a:t>
            </a:r>
          </a:p>
          <a:p>
            <a:pPr marL="742950" lvl="1" indent="-285750">
              <a:buFont typeface="Arial" panose="020B0604020202020204" pitchFamily="34" charset="0"/>
              <a:buChar char="•"/>
            </a:pPr>
            <a:r>
              <a:rPr lang="en-US" sz="1800" dirty="0">
                <a:solidFill>
                  <a:schemeClr val="bg1"/>
                </a:solidFill>
              </a:rPr>
              <a:t>Recon-like: easy to be mistaken as others</a:t>
            </a:r>
          </a:p>
          <a:p>
            <a:pPr marL="285750" indent="-285750">
              <a:buFont typeface="Arial" panose="020B0604020202020204" pitchFamily="34" charset="0"/>
              <a:buChar char="•"/>
            </a:pPr>
            <a:r>
              <a:rPr lang="en-US" sz="2400" dirty="0"/>
              <a:t>How to improve?</a:t>
            </a:r>
          </a:p>
          <a:p>
            <a:pPr marL="742950" lvl="1" indent="-285750">
              <a:buFont typeface="Arial" panose="020B0604020202020204" pitchFamily="34" charset="0"/>
              <a:buChar char="•"/>
            </a:pPr>
            <a:r>
              <a:rPr lang="en-US" sz="1800" dirty="0">
                <a:solidFill>
                  <a:schemeClr val="bg1"/>
                </a:solidFill>
              </a:rPr>
              <a:t>Multi-variant analysis and dimension reduction</a:t>
            </a:r>
          </a:p>
          <a:p>
            <a:pPr marL="742950" lvl="1" indent="-285750">
              <a:buFont typeface="Arial" panose="020B0604020202020204" pitchFamily="34" charset="0"/>
              <a:buChar char="•"/>
            </a:pPr>
            <a:r>
              <a:rPr lang="en-US" sz="1800" dirty="0">
                <a:solidFill>
                  <a:schemeClr val="bg1"/>
                </a:solidFill>
              </a:rPr>
              <a:t>granular feature engineering on tangled categories</a:t>
            </a:r>
          </a:p>
          <a:p>
            <a:endParaRPr lang="en-US" sz="1200" dirty="0">
              <a:solidFill>
                <a:schemeClr val="bg1"/>
              </a:solidFill>
            </a:endParaRPr>
          </a:p>
        </p:txBody>
      </p:sp>
      <p:pic>
        <p:nvPicPr>
          <p:cNvPr id="6" name="Picture 5">
            <a:extLst>
              <a:ext uri="{FF2B5EF4-FFF2-40B4-BE49-F238E27FC236}">
                <a16:creationId xmlns:a16="http://schemas.microsoft.com/office/drawing/2014/main" id="{D2A1BDE1-4C04-1A6F-E308-8F3CFB22F3CE}"/>
              </a:ext>
            </a:extLst>
          </p:cNvPr>
          <p:cNvPicPr>
            <a:picLocks noChangeAspect="1"/>
          </p:cNvPicPr>
          <p:nvPr/>
        </p:nvPicPr>
        <p:blipFill>
          <a:blip r:embed="rId3"/>
          <a:stretch>
            <a:fillRect/>
          </a:stretch>
        </p:blipFill>
        <p:spPr>
          <a:xfrm>
            <a:off x="4885121" y="168833"/>
            <a:ext cx="6920503" cy="6016752"/>
          </a:xfrm>
          <a:prstGeom prst="rect">
            <a:avLst/>
          </a:prstGeom>
        </p:spPr>
      </p:pic>
      <p:sp>
        <p:nvSpPr>
          <p:cNvPr id="8" name="Text Placeholder 2">
            <a:extLst>
              <a:ext uri="{FF2B5EF4-FFF2-40B4-BE49-F238E27FC236}">
                <a16:creationId xmlns:a16="http://schemas.microsoft.com/office/drawing/2014/main" id="{3E25F67B-EE01-F9E6-EBFD-FEE464E32653}"/>
              </a:ext>
            </a:extLst>
          </p:cNvPr>
          <p:cNvSpPr>
            <a:spLocks noGrp="1"/>
          </p:cNvSpPr>
          <p:nvPr>
            <p:ph type="body" sz="quarter" idx="15"/>
          </p:nvPr>
        </p:nvSpPr>
        <p:spPr>
          <a:xfrm>
            <a:off x="4605793" y="6354418"/>
            <a:ext cx="7479158" cy="348951"/>
          </a:xfrm>
        </p:spPr>
        <p:txBody>
          <a:bodyPr/>
          <a:lstStyle/>
          <a:p>
            <a:r>
              <a:rPr lang="en-US" dirty="0">
                <a:solidFill>
                  <a:schemeClr val="bg1"/>
                </a:solidFill>
              </a:rPr>
              <a:t>Confusion Matrix : KNN in detecting 8 categories including Benign traffic vs. 7 types  of attack traffic</a:t>
            </a:r>
          </a:p>
        </p:txBody>
      </p:sp>
    </p:spTree>
    <p:extLst>
      <p:ext uri="{BB962C8B-B14F-4D97-AF65-F5344CB8AC3E}">
        <p14:creationId xmlns:p14="http://schemas.microsoft.com/office/powerpoint/2010/main" val="2042473706"/>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Balancing Act</Template>
  <TotalTime>10382</TotalTime>
  <Words>1262</Words>
  <Application>Microsoft Macintosh PowerPoint</Application>
  <PresentationFormat>Widescreen</PresentationFormat>
  <Paragraphs>139</Paragraphs>
  <Slides>11</Slides>
  <Notes>11</Notes>
  <HiddenSlides>1</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11</vt:i4>
      </vt:variant>
    </vt:vector>
  </HeadingPairs>
  <TitlesOfParts>
    <vt:vector size="22" baseType="lpstr">
      <vt:lpstr>inherit</vt:lpstr>
      <vt:lpstr>Arial</vt:lpstr>
      <vt:lpstr>Calibri</vt:lpstr>
      <vt:lpstr>Helvetica</vt:lpstr>
      <vt:lpstr>Montserrat</vt:lpstr>
      <vt:lpstr>Segoe UI</vt:lpstr>
      <vt:lpstr>Segoe UI Light</vt:lpstr>
      <vt:lpstr>Balancing Act</vt:lpstr>
      <vt:lpstr>Wellspring</vt:lpstr>
      <vt:lpstr>Star of the show</vt:lpstr>
      <vt:lpstr>Amusements</vt:lpstr>
      <vt:lpstr>Effective and efficient Intrusion Detection  via machine learning on CICIoT2023 dataset David dai 235821890 </vt:lpstr>
      <vt:lpstr>Table of contents</vt:lpstr>
      <vt:lpstr>EDA &amp; preprocessing</vt:lpstr>
      <vt:lpstr>  </vt:lpstr>
      <vt:lpstr>High skewness – extreme data</vt:lpstr>
      <vt:lpstr>High skewness  – “Normal” data</vt:lpstr>
      <vt:lpstr>Model selection</vt:lpstr>
      <vt:lpstr>Metrics analysis</vt:lpstr>
      <vt:lpstr>Classification analysis</vt:lpstr>
      <vt:lpstr>Validate Model  on higher percentage data</vt:lpstr>
      <vt:lpstr>Summary &amp; outlook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Intrusion Detection via machine learning</dc:title>
  <dc:creator>David</dc:creator>
  <cp:lastModifiedBy>David</cp:lastModifiedBy>
  <cp:revision>195</cp:revision>
  <dcterms:created xsi:type="dcterms:W3CDTF">2024-11-21T15:47:08Z</dcterms:created>
  <dcterms:modified xsi:type="dcterms:W3CDTF">2024-12-03T12:26:20Z</dcterms:modified>
</cp:coreProperties>
</file>