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57" r:id="rId4"/>
    <p:sldId id="258" r:id="rId5"/>
    <p:sldId id="261" r:id="rId6"/>
    <p:sldId id="262" r:id="rId7"/>
    <p:sldId id="265" r:id="rId8"/>
    <p:sldId id="271" r:id="rId9"/>
    <p:sldId id="269" r:id="rId10"/>
    <p:sldId id="270" r:id="rId11"/>
    <p:sldId id="272"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974" y="-4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3666395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3559706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45603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F113EA-9294-4088-9983-ACA71664B1F1}" type="datetimeFigureOut">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1737904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F113EA-9294-4088-9983-ACA71664B1F1}" type="datetimeFigureOut">
              <a:rPr lang="en-US" smtClean="0"/>
              <a:t>5/6/2011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1267961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F113EA-9294-4088-9983-ACA71664B1F1}" type="datetimeFigureOut">
              <a:rPr lang="en-US" smtClean="0"/>
              <a:t>5/6/2011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3729131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113EA-9294-4088-9983-ACA71664B1F1}" type="datetimeFigureOut">
              <a:rPr lang="en-US" smtClean="0"/>
              <a:t>5/6/2011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2838834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113EA-9294-4088-9983-ACA71664B1F1}" type="datetimeFigureOut">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397777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113EA-9294-4088-9983-ACA71664B1F1}" type="datetimeFigureOut">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1744507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118621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extLst>
      <p:ext uri="{BB962C8B-B14F-4D97-AF65-F5344CB8AC3E}">
        <p14:creationId xmlns:p14="http://schemas.microsoft.com/office/powerpoint/2010/main" val="257930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113EA-9294-4088-9983-ACA71664B1F1}" type="datetimeFigureOut">
              <a:rPr lang="en-US" smtClean="0"/>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113EA-9294-4088-9983-ACA71664B1F1}" type="datetimeFigureOut">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F113EA-9294-4088-9983-ACA71664B1F1}" type="datetimeFigureOut">
              <a:rPr lang="en-US" smtClean="0"/>
              <a:t>5/6/2011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F113EA-9294-4088-9983-ACA71664B1F1}" type="datetimeFigureOut">
              <a:rPr lang="en-US" smtClean="0"/>
              <a:t>5/6/2011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113EA-9294-4088-9983-ACA71664B1F1}" type="datetimeFigureOut">
              <a:rPr lang="en-US" smtClean="0"/>
              <a:t>5/6/2011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113EA-9294-4088-9983-ACA71664B1F1}" type="datetimeFigureOut">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BD34-37CE-4A7C-9BE1-FB34C9B9F9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113EA-9294-4088-9983-ACA71664B1F1}" type="datetimeFigureOut">
              <a:rPr lang="en-US" smtClean="0"/>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BD34-37CE-4A7C-9BE1-FB34C9B9F9BF}" type="slidenum">
              <a:rPr lang="en-US" smtClean="0"/>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2AF113EA-9294-4088-9983-ACA71664B1F1}" type="datetimeFigureOut">
              <a:rPr lang="en-US" smtClean="0"/>
              <a:t>5/6/2011</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48C4BD34-37CE-4A7C-9BE1-FB34C9B9F9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113EA-9294-4088-9983-ACA71664B1F1}" type="datetimeFigureOut">
              <a:rPr lang="en-US" smtClean="0"/>
              <a:t>5/6/2011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BD34-37CE-4A7C-9BE1-FB34C9B9F9BF}" type="slidenum">
              <a:rPr lang="en-US" smtClean="0"/>
              <a:t>‹#›</a:t>
            </a:fld>
            <a:endParaRPr lang="en-US"/>
          </a:p>
        </p:txBody>
      </p:sp>
    </p:spTree>
    <p:extLst>
      <p:ext uri="{BB962C8B-B14F-4D97-AF65-F5344CB8AC3E}">
        <p14:creationId xmlns:p14="http://schemas.microsoft.com/office/powerpoint/2010/main" val="17073841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305800" cy="2590800"/>
          </a:xfrm>
        </p:spPr>
        <p:txBody>
          <a:bodyPr>
            <a:normAutofit fontScale="90000"/>
          </a:bodyPr>
          <a:lstStyle/>
          <a:p>
            <a:pPr algn="ctr"/>
            <a:r>
              <a:rPr lang="en-US" sz="3800" dirty="0" smtClean="0"/>
              <a:t>CS 578 Medical </a:t>
            </a:r>
            <a:br>
              <a:rPr lang="en-US" sz="3800" dirty="0" smtClean="0"/>
            </a:br>
            <a:r>
              <a:rPr lang="en-US" sz="3800" dirty="0" smtClean="0"/>
              <a:t>Image Analysis </a:t>
            </a:r>
            <a:br>
              <a:rPr lang="en-US" sz="3800" dirty="0" smtClean="0"/>
            </a:br>
            <a:r>
              <a:rPr lang="en-US" sz="3800" dirty="0" smtClean="0"/>
              <a:t>Final Project</a:t>
            </a:r>
            <a:br>
              <a:rPr lang="en-US" sz="3800" dirty="0" smtClean="0"/>
            </a:br>
            <a:r>
              <a:rPr lang="en-US" sz="3800" dirty="0" smtClean="0"/>
              <a:t>“</a:t>
            </a:r>
            <a:r>
              <a:rPr lang="en-US" sz="3600" b="1" dirty="0" smtClean="0"/>
              <a:t>Interactive </a:t>
            </a:r>
            <a:r>
              <a:rPr lang="en-US" sz="3600" b="1" dirty="0"/>
              <a:t>Segmentation using Graph </a:t>
            </a:r>
            <a:r>
              <a:rPr lang="en-US" sz="3600" b="1" dirty="0" smtClean="0"/>
              <a:t>Cuts”</a:t>
            </a:r>
            <a:endParaRPr lang="en-US" sz="3800" dirty="0"/>
          </a:p>
        </p:txBody>
      </p:sp>
      <p:sp>
        <p:nvSpPr>
          <p:cNvPr id="3" name="Subtitle 2"/>
          <p:cNvSpPr>
            <a:spLocks noGrp="1"/>
          </p:cNvSpPr>
          <p:nvPr>
            <p:ph type="subTitle" idx="1"/>
          </p:nvPr>
        </p:nvSpPr>
        <p:spPr>
          <a:xfrm>
            <a:off x="685800" y="4777380"/>
            <a:ext cx="7696200" cy="861420"/>
          </a:xfrm>
        </p:spPr>
        <p:txBody>
          <a:bodyPr>
            <a:normAutofit fontScale="85000" lnSpcReduction="10000"/>
          </a:bodyPr>
          <a:lstStyle/>
          <a:p>
            <a:r>
              <a:rPr lang="en-US" dirty="0" smtClean="0"/>
              <a:t>Ravindra Gadde                                Instructor:Dr.Tim McGraw</a:t>
            </a:r>
          </a:p>
          <a:p>
            <a:r>
              <a:rPr lang="en-US" dirty="0" smtClean="0"/>
              <a:t>Raghu Kiran Yalamanchili                       </a:t>
            </a:r>
            <a:endParaRPr lang="en-US" dirty="0"/>
          </a:p>
        </p:txBody>
      </p:sp>
    </p:spTree>
    <p:extLst>
      <p:ext uri="{BB962C8B-B14F-4D97-AF65-F5344CB8AC3E}">
        <p14:creationId xmlns:p14="http://schemas.microsoft.com/office/powerpoint/2010/main" val="3101638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39501" y="1066800"/>
            <a:ext cx="5011420" cy="4718050"/>
            <a:chOff x="0" y="0"/>
            <a:chExt cx="5011947" cy="4718649"/>
          </a:xfrm>
        </p:grpSpPr>
        <p:pic>
          <p:nvPicPr>
            <p:cNvPr id="5" name="Picture 4" descr="C:\Documents and Settings\Ravindra Babu Gadde\Desktop\My Dropbox\MIA_final\MIA_final_code\reslts\brain_segment_grow_cu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11947" cy="4261449"/>
            </a:xfrm>
            <a:prstGeom prst="rect">
              <a:avLst/>
            </a:prstGeom>
            <a:noFill/>
            <a:ln>
              <a:noFill/>
            </a:ln>
          </p:spPr>
        </p:pic>
        <p:sp>
          <p:nvSpPr>
            <p:cNvPr id="6" name="Text Box 2"/>
            <p:cNvSpPr txBox="1">
              <a:spLocks noChangeArrowheads="1"/>
            </p:cNvSpPr>
            <p:nvPr/>
          </p:nvSpPr>
          <p:spPr bwMode="auto">
            <a:xfrm>
              <a:off x="923026" y="1802921"/>
              <a:ext cx="1112807" cy="422694"/>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sz="1100" b="1">
                  <a:effectLst/>
                  <a:latin typeface="Calibri"/>
                  <a:ea typeface="Calibri"/>
                  <a:cs typeface="Times New Roman"/>
                </a:rPr>
                <a:t>Original Image</a:t>
              </a:r>
              <a:endParaRPr lang="en-US" sz="1100">
                <a:effectLst/>
                <a:latin typeface="Calibri"/>
                <a:ea typeface="Calibri"/>
                <a:cs typeface="Times New Roman"/>
              </a:endParaRPr>
            </a:p>
          </p:txBody>
        </p:sp>
        <p:sp>
          <p:nvSpPr>
            <p:cNvPr id="7" name="Text Box 2"/>
            <p:cNvSpPr txBox="1">
              <a:spLocks noChangeArrowheads="1"/>
            </p:cNvSpPr>
            <p:nvPr/>
          </p:nvSpPr>
          <p:spPr bwMode="auto">
            <a:xfrm>
              <a:off x="3148641" y="1802921"/>
              <a:ext cx="1112808" cy="422694"/>
            </a:xfrm>
            <a:prstGeom prst="rect">
              <a:avLst/>
            </a:prstGeom>
            <a:no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sz="1100" b="1">
                  <a:effectLst/>
                  <a:latin typeface="Calibri"/>
                  <a:ea typeface="Calibri"/>
                  <a:cs typeface="Times New Roman"/>
                </a:rPr>
                <a:t>Seeds</a:t>
              </a:r>
              <a:endParaRPr lang="en-US" sz="1100">
                <a:effectLst/>
                <a:latin typeface="Calibri"/>
                <a:ea typeface="Calibri"/>
                <a:cs typeface="Times New Roman"/>
              </a:endParaRPr>
            </a:p>
          </p:txBody>
        </p:sp>
        <p:sp>
          <p:nvSpPr>
            <p:cNvPr id="8" name="Text Box 2"/>
            <p:cNvSpPr txBox="1">
              <a:spLocks noChangeArrowheads="1"/>
            </p:cNvSpPr>
            <p:nvPr/>
          </p:nvSpPr>
          <p:spPr bwMode="auto">
            <a:xfrm>
              <a:off x="966158" y="3899140"/>
              <a:ext cx="1293962" cy="819509"/>
            </a:xfrm>
            <a:prstGeom prst="rect">
              <a:avLst/>
            </a:prstGeom>
            <a:no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sz="1100" b="1">
                  <a:effectLst/>
                  <a:latin typeface="Calibri"/>
                  <a:ea typeface="Calibri"/>
                  <a:cs typeface="Times New Roman"/>
                </a:rPr>
                <a:t>Segmented Image represented with boundary</a:t>
              </a:r>
              <a:endParaRPr lang="en-US" sz="1100">
                <a:effectLst/>
                <a:latin typeface="Calibri"/>
                <a:ea typeface="Calibri"/>
                <a:cs typeface="Times New Roman"/>
              </a:endParaRPr>
            </a:p>
          </p:txBody>
        </p:sp>
        <p:sp>
          <p:nvSpPr>
            <p:cNvPr id="9" name="Text Box 2"/>
            <p:cNvSpPr txBox="1">
              <a:spLocks noChangeArrowheads="1"/>
            </p:cNvSpPr>
            <p:nvPr/>
          </p:nvSpPr>
          <p:spPr bwMode="auto">
            <a:xfrm>
              <a:off x="3148641" y="3959524"/>
              <a:ext cx="1112808" cy="621102"/>
            </a:xfrm>
            <a:prstGeom prst="rect">
              <a:avLst/>
            </a:prstGeom>
            <a:no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sz="1100" b="1">
                  <a:effectLst/>
                  <a:latin typeface="Calibri"/>
                  <a:ea typeface="Calibri"/>
                  <a:cs typeface="Times New Roman"/>
                </a:rPr>
                <a:t>Segmented Image</a:t>
              </a:r>
              <a:endParaRPr lang="en-US" sz="1100">
                <a:effectLst/>
                <a:latin typeface="Calibri"/>
                <a:ea typeface="Calibri"/>
                <a:cs typeface="Times New Roman"/>
              </a:endParaRPr>
            </a:p>
          </p:txBody>
        </p:sp>
      </p:grpSp>
    </p:spTree>
    <p:extLst>
      <p:ext uri="{BB962C8B-B14F-4D97-AF65-F5344CB8AC3E}">
        <p14:creationId xmlns:p14="http://schemas.microsoft.com/office/powerpoint/2010/main" val="1638315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References:</a:t>
            </a:r>
            <a:endParaRPr lang="en-US" dirty="0"/>
          </a:p>
        </p:txBody>
      </p:sp>
      <p:sp>
        <p:nvSpPr>
          <p:cNvPr id="3" name="Content Placeholder 2"/>
          <p:cNvSpPr>
            <a:spLocks noGrp="1"/>
          </p:cNvSpPr>
          <p:nvPr>
            <p:ph idx="1"/>
          </p:nvPr>
        </p:nvSpPr>
        <p:spPr/>
        <p:txBody>
          <a:bodyPr/>
          <a:lstStyle/>
          <a:p>
            <a:pPr lvl="0"/>
            <a:r>
              <a:rPr lang="en-US" dirty="0" err="1"/>
              <a:t>Y.Boykov,M.P</a:t>
            </a:r>
            <a:r>
              <a:rPr lang="en-US" dirty="0"/>
              <a:t> Jolly,</a:t>
            </a:r>
            <a:r>
              <a:rPr lang="en-US" b="1" i="1" dirty="0"/>
              <a:t> </a:t>
            </a:r>
            <a:r>
              <a:rPr lang="en-US" i="1" dirty="0"/>
              <a:t>Interactive Graph Cuts </a:t>
            </a:r>
            <a:r>
              <a:rPr lang="en-US" dirty="0"/>
              <a:t>for Optimal Boundary &amp; Region Segmentation of Objects in N-D </a:t>
            </a:r>
            <a:r>
              <a:rPr lang="en-US" dirty="0" err="1"/>
              <a:t>Images,ICCV</a:t>
            </a:r>
            <a:r>
              <a:rPr lang="en-US" dirty="0"/>
              <a:t> 2001.</a:t>
            </a:r>
          </a:p>
          <a:p>
            <a:pPr lvl="0"/>
            <a:r>
              <a:rPr lang="en-US" i="1" dirty="0" err="1"/>
              <a:t>Rother</a:t>
            </a:r>
            <a:r>
              <a:rPr lang="en-US" i="1" dirty="0"/>
              <a:t> </a:t>
            </a:r>
            <a:r>
              <a:rPr lang="en-US" i="1" dirty="0" err="1"/>
              <a:t>et.,al</a:t>
            </a:r>
            <a:r>
              <a:rPr lang="en-US" i="1" dirty="0"/>
              <a:t> </a:t>
            </a:r>
            <a:r>
              <a:rPr lang="en-US" i="1" dirty="0" smtClean="0"/>
              <a:t>“Grab Cut” </a:t>
            </a:r>
            <a:r>
              <a:rPr lang="en-US" i="1" dirty="0"/>
              <a:t>— Interactive Foreground Extraction using Iterated Graph Cuts,2004</a:t>
            </a:r>
            <a:endParaRPr lang="en-US" dirty="0"/>
          </a:p>
          <a:p>
            <a:pPr lvl="0"/>
            <a:r>
              <a:rPr lang="en-US" i="1" dirty="0" err="1"/>
              <a:t>Y.Li</a:t>
            </a:r>
            <a:r>
              <a:rPr lang="en-US" i="1" dirty="0"/>
              <a:t> </a:t>
            </a:r>
            <a:r>
              <a:rPr lang="en-US" i="1" dirty="0" err="1"/>
              <a:t>et.,al</a:t>
            </a:r>
            <a:r>
              <a:rPr lang="en-US" i="1" dirty="0"/>
              <a:t> lazy Snapping,SIGGRAPH,2004</a:t>
            </a:r>
            <a:endParaRPr lang="en-US" dirty="0"/>
          </a:p>
          <a:p>
            <a:pPr lvl="0"/>
            <a:r>
              <a:rPr lang="en-US" dirty="0"/>
              <a:t>Vladimir </a:t>
            </a:r>
            <a:r>
              <a:rPr lang="en-US" dirty="0" err="1"/>
              <a:t>Vezhnevets</a:t>
            </a:r>
            <a:r>
              <a:rPr lang="en-US" dirty="0"/>
              <a:t> </a:t>
            </a:r>
            <a:r>
              <a:rPr lang="en-US" dirty="0" err="1"/>
              <a:t>et.,</a:t>
            </a:r>
            <a:r>
              <a:rPr lang="en-US" dirty="0" err="1" smtClean="0"/>
              <a:t>al.,“Grow</a:t>
            </a:r>
            <a:r>
              <a:rPr lang="en-US" dirty="0" smtClean="0"/>
              <a:t> Cut</a:t>
            </a:r>
            <a:r>
              <a:rPr lang="en-US" dirty="0"/>
              <a:t>” - Interactive Multi-Label N-D Image Segmentation By Cellular Automata.</a:t>
            </a:r>
          </a:p>
          <a:p>
            <a:pPr lvl="0"/>
            <a:r>
              <a:rPr lang="en-US" dirty="0" err="1"/>
              <a:t>M.Gupta</a:t>
            </a:r>
            <a:r>
              <a:rPr lang="en-US" dirty="0"/>
              <a:t> et.al</a:t>
            </a:r>
            <a:r>
              <a:rPr lang="en-US" dirty="0" smtClean="0"/>
              <a:t>,“ Segmentation </a:t>
            </a:r>
            <a:r>
              <a:rPr lang="en-US" dirty="0" err="1"/>
              <a:t>tool”,CMU</a:t>
            </a:r>
            <a:r>
              <a:rPr lang="en-US" dirty="0"/>
              <a:t>.</a:t>
            </a:r>
          </a:p>
          <a:p>
            <a:pPr marL="0" indent="0">
              <a:buNone/>
            </a:pPr>
            <a:endParaRPr lang="en-US" dirty="0"/>
          </a:p>
        </p:txBody>
      </p:sp>
    </p:spTree>
    <p:extLst>
      <p:ext uri="{BB962C8B-B14F-4D97-AF65-F5344CB8AC3E}">
        <p14:creationId xmlns:p14="http://schemas.microsoft.com/office/powerpoint/2010/main" val="2128722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800" dirty="0" smtClean="0"/>
              <a:t>Outline:</a:t>
            </a:r>
            <a:endParaRPr lang="en-US" sz="3800" dirty="0"/>
          </a:p>
        </p:txBody>
      </p:sp>
      <p:sp>
        <p:nvSpPr>
          <p:cNvPr id="3" name="Content Placeholder 2"/>
          <p:cNvSpPr>
            <a:spLocks noGrp="1"/>
          </p:cNvSpPr>
          <p:nvPr>
            <p:ph idx="1"/>
          </p:nvPr>
        </p:nvSpPr>
        <p:spPr>
          <a:xfrm>
            <a:off x="2133600" y="1752601"/>
            <a:ext cx="6000955" cy="3809999"/>
          </a:xfrm>
        </p:spPr>
        <p:txBody>
          <a:bodyPr>
            <a:normAutofit/>
          </a:bodyPr>
          <a:lstStyle/>
          <a:p>
            <a:pPr algn="just">
              <a:buFont typeface="Wingdings" pitchFamily="2" charset="2"/>
              <a:buChar char="v"/>
            </a:pPr>
            <a:r>
              <a:rPr lang="en-US" sz="2500" dirty="0" smtClean="0"/>
              <a:t>Introduction</a:t>
            </a:r>
          </a:p>
          <a:p>
            <a:pPr algn="just">
              <a:buFont typeface="Wingdings" pitchFamily="2" charset="2"/>
              <a:buChar char="v"/>
            </a:pPr>
            <a:r>
              <a:rPr lang="en-US" sz="2500" dirty="0" smtClean="0"/>
              <a:t>Approach and Implementation Details</a:t>
            </a:r>
          </a:p>
          <a:p>
            <a:pPr algn="just">
              <a:buFont typeface="Wingdings" pitchFamily="2" charset="2"/>
              <a:buChar char="v"/>
            </a:pPr>
            <a:r>
              <a:rPr lang="en-US" sz="2500" dirty="0" smtClean="0"/>
              <a:t>Results</a:t>
            </a:r>
          </a:p>
          <a:p>
            <a:pPr algn="just">
              <a:buFont typeface="Wingdings" pitchFamily="2" charset="2"/>
              <a:buChar char="v"/>
            </a:pPr>
            <a:r>
              <a:rPr lang="en-US" sz="2500" dirty="0" smtClean="0"/>
              <a:t>Other Implementations</a:t>
            </a:r>
          </a:p>
          <a:p>
            <a:pPr algn="just">
              <a:buFont typeface="Wingdings" pitchFamily="2" charset="2"/>
              <a:buChar char="v"/>
            </a:pPr>
            <a:r>
              <a:rPr lang="en-US" sz="2500" smtClean="0"/>
              <a:t>References</a:t>
            </a:r>
            <a:endParaRPr lang="en-US" sz="2500" dirty="0" smtClean="0"/>
          </a:p>
        </p:txBody>
      </p:sp>
    </p:spTree>
    <p:extLst>
      <p:ext uri="{BB962C8B-B14F-4D97-AF65-F5344CB8AC3E}">
        <p14:creationId xmlns:p14="http://schemas.microsoft.com/office/powerpoint/2010/main" val="963605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Introduction:</a:t>
            </a:r>
            <a:endParaRPr lang="en-US" dirty="0"/>
          </a:p>
        </p:txBody>
      </p:sp>
      <p:sp>
        <p:nvSpPr>
          <p:cNvPr id="3" name="Content Placeholder 2"/>
          <p:cNvSpPr>
            <a:spLocks noGrp="1"/>
          </p:cNvSpPr>
          <p:nvPr>
            <p:ph idx="1"/>
          </p:nvPr>
        </p:nvSpPr>
        <p:spPr>
          <a:xfrm>
            <a:off x="1009443" y="1676401"/>
            <a:ext cx="7125112" cy="3810000"/>
          </a:xfrm>
        </p:spPr>
        <p:txBody>
          <a:bodyPr>
            <a:normAutofit fontScale="77500" lnSpcReduction="20000"/>
          </a:bodyPr>
          <a:lstStyle/>
          <a:p>
            <a:pPr algn="just"/>
            <a:endParaRPr lang="en-US" dirty="0" smtClean="0"/>
          </a:p>
          <a:p>
            <a:pPr algn="just"/>
            <a:endParaRPr lang="en-US" dirty="0"/>
          </a:p>
          <a:p>
            <a:pPr algn="just"/>
            <a:endParaRPr lang="en-US" dirty="0" smtClean="0"/>
          </a:p>
          <a:p>
            <a:pPr algn="just"/>
            <a:r>
              <a:rPr lang="en-US" dirty="0"/>
              <a:t>In this project, we implemented Interactive Segmentation using graph cut based on the paper Yuri </a:t>
            </a:r>
            <a:r>
              <a:rPr lang="en-US" dirty="0" err="1"/>
              <a:t>Boykov</a:t>
            </a:r>
            <a:r>
              <a:rPr lang="en-US" dirty="0"/>
              <a:t> Marie –Pierre Jolly “Interactive Graph Cuts for Optimal Boundary &amp; Region Segmentation of Objects in N-D Images”. </a:t>
            </a:r>
          </a:p>
          <a:p>
            <a:r>
              <a:rPr lang="en-US" dirty="0"/>
              <a:t>Here Interactive segmentation involves imposing both Hard Constraints (Indicate the pixels of the object region and the background region by the user) and soft constraints (Boundary and region properties of the segments</a:t>
            </a:r>
            <a:r>
              <a:rPr lang="en-US" dirty="0" smtClean="0"/>
              <a:t>).</a:t>
            </a:r>
            <a:r>
              <a:rPr lang="en-US" dirty="0"/>
              <a:t> </a:t>
            </a:r>
          </a:p>
          <a:p>
            <a:r>
              <a:rPr lang="en-US" dirty="0" smtClean="0"/>
              <a:t>Implemented </a:t>
            </a:r>
            <a:r>
              <a:rPr lang="en-US" dirty="0"/>
              <a:t>algorithm is tested on both the Synthetic medical images (Brain MRI) and Non-medical images. The effect of adding noise to the original image on the actual segmentation is studied. This approach is compared with the other advanced techniques such as Grab cut, Lazy </a:t>
            </a:r>
            <a:r>
              <a:rPr lang="en-US" dirty="0" smtClean="0"/>
              <a:t>snapping, and Grow cut.</a:t>
            </a:r>
            <a:endParaRPr lang="en-US" dirty="0"/>
          </a:p>
          <a:p>
            <a:pPr marL="0" indent="0">
              <a:buNone/>
            </a:pPr>
            <a:r>
              <a:rPr lang="en-US" dirty="0"/>
              <a:t> </a:t>
            </a:r>
          </a:p>
          <a:p>
            <a:pPr algn="just"/>
            <a:endParaRPr lang="en-US" dirty="0" smtClean="0"/>
          </a:p>
          <a:p>
            <a:pPr marL="0" indent="0" algn="just">
              <a:buNone/>
            </a:pPr>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375162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Approach and Implementation Details: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1400" dirty="0"/>
                  <a:t>Initially Graph G = {V, E} is formed by nodes V and edges E. Along with consideration the Pixels of the image as nodes ,two additional nodes S(source)  for object and T (Terminal) for the background are considered.</a:t>
                </a:r>
              </a:p>
              <a:p>
                <a:r>
                  <a:rPr lang="en-US" sz="1400" dirty="0"/>
                  <a:t>To convert Image in to weighted graph 4-neighbourhood system is considered. As mentioned in the paper, for each pair of nodes an edge is formed called n-link. The weight function that is assigned for each n-link (</a:t>
                </a:r>
                <a:r>
                  <a:rPr lang="en-US" sz="1400" dirty="0" err="1" smtClean="0"/>
                  <a:t>Bp,q</a:t>
                </a:r>
                <a:r>
                  <a:rPr lang="en-US" sz="1400" dirty="0" smtClean="0"/>
                  <a:t> </a:t>
                </a:r>
                <a:r>
                  <a:rPr lang="en-US" sz="1400" dirty="0"/>
                  <a:t>)is given below.</a:t>
                </a:r>
              </a:p>
              <a:p>
                <a:pPr marL="0" indent="0">
                  <a:buNone/>
                </a:pPr>
                <a:r>
                  <a:rPr lang="en-US" sz="1400" dirty="0" smtClean="0"/>
                  <a:t> </a:t>
                </a:r>
                <a:r>
                  <a:rPr lang="en-US" sz="1400" dirty="0" err="1" smtClean="0"/>
                  <a:t>Bp,q</a:t>
                </a:r>
                <a:r>
                  <a:rPr lang="en-US" sz="1400" dirty="0" smtClean="0"/>
                  <a:t>  </a:t>
                </a:r>
                <a:r>
                  <a:rPr lang="en-US" sz="1400" dirty="0"/>
                  <a:t>is a measure of the similarity of image intensities at </a:t>
                </a:r>
                <a:r>
                  <a:rPr lang="en-US" sz="1400" dirty="0" smtClean="0"/>
                  <a:t> pixels </a:t>
                </a:r>
                <a:r>
                  <a:rPr lang="en-US" sz="1400" dirty="0"/>
                  <a:t>p and q</a:t>
                </a:r>
                <a:r>
                  <a:rPr lang="en-US" sz="1400" dirty="0" smtClean="0"/>
                  <a:t>.</a:t>
                </a:r>
                <a:r>
                  <a:rPr lang="en-US" sz="1400" dirty="0"/>
                  <a:t> </a:t>
                </a:r>
              </a:p>
              <a:p>
                <a:pPr marL="0" indent="0" algn="ctr">
                  <a:buNone/>
                </a:pPr>
                <a14:m>
                  <m:oMath xmlns:m="http://schemas.openxmlformats.org/officeDocument/2006/math">
                    <m:r>
                      <a:rPr lang="en-US" sz="1400" i="1">
                        <a:latin typeface="Cambria Math"/>
                      </a:rPr>
                      <m:t>𝐵𝑝</m:t>
                    </m:r>
                    <m:r>
                      <a:rPr lang="en-US" sz="1400" i="1">
                        <a:latin typeface="Cambria Math"/>
                      </a:rPr>
                      <m:t>,</m:t>
                    </m:r>
                    <m:r>
                      <a:rPr lang="en-US" sz="1400" i="1">
                        <a:latin typeface="Cambria Math"/>
                      </a:rPr>
                      <m:t>𝑞</m:t>
                    </m:r>
                    <m:r>
                      <a:rPr lang="en-US" sz="1400" i="1">
                        <a:latin typeface="Cambria Math"/>
                      </a:rPr>
                      <m:t>=</m:t>
                    </m:r>
                    <m:r>
                      <a:rPr lang="en-US" sz="1400" i="1">
                        <a:latin typeface="Cambria Math"/>
                      </a:rPr>
                      <m:t>𝑐𝑒𝑥𝑝</m:t>
                    </m:r>
                    <m:d>
                      <m:dPr>
                        <m:ctrlPr>
                          <a:rPr lang="en-US" sz="1400" i="1">
                            <a:latin typeface="Cambria Math"/>
                          </a:rPr>
                        </m:ctrlPr>
                      </m:dPr>
                      <m:e>
                        <m:r>
                          <a:rPr lang="en-US" sz="1400" i="1">
                            <a:latin typeface="Cambria Math"/>
                          </a:rPr>
                          <m:t>−</m:t>
                        </m:r>
                        <m:f>
                          <m:fPr>
                            <m:ctrlPr>
                              <a:rPr lang="en-US" sz="1400" i="1">
                                <a:latin typeface="Cambria Math"/>
                              </a:rPr>
                            </m:ctrlPr>
                          </m:fPr>
                          <m:num>
                            <m:d>
                              <m:dPr>
                                <m:ctrlPr>
                                  <a:rPr lang="en-US" sz="1400" i="1">
                                    <a:latin typeface="Cambria Math"/>
                                  </a:rPr>
                                </m:ctrlPr>
                              </m:dPr>
                              <m:e>
                                <m:r>
                                  <a:rPr lang="en-US" sz="1400" i="1">
                                    <a:latin typeface="Cambria Math"/>
                                  </a:rPr>
                                  <m:t>𝐼𝑝</m:t>
                                </m:r>
                                <m:r>
                                  <a:rPr lang="en-US" sz="1400" i="1">
                                    <a:latin typeface="Cambria Math"/>
                                  </a:rPr>
                                  <m:t>−</m:t>
                                </m:r>
                                <m:r>
                                  <a:rPr lang="en-US" sz="1400" i="1">
                                    <a:latin typeface="Cambria Math"/>
                                  </a:rPr>
                                  <m:t>𝐼𝑞</m:t>
                                </m:r>
                              </m:e>
                            </m:d>
                            <m:r>
                              <a:rPr lang="en-US" sz="1400" i="1">
                                <a:latin typeface="Cambria Math"/>
                              </a:rPr>
                              <m:t>2</m:t>
                            </m:r>
                          </m:num>
                          <m:den>
                            <m:r>
                              <a:rPr lang="en-US" sz="1400" i="1">
                                <a:latin typeface="Cambria Math"/>
                              </a:rPr>
                              <m:t>2</m:t>
                            </m:r>
                            <m:r>
                              <a:rPr lang="en-US" sz="1400" i="1">
                                <a:latin typeface="Cambria Math"/>
                              </a:rPr>
                              <m:t>𝜎</m:t>
                            </m:r>
                            <m:r>
                              <a:rPr lang="en-US" sz="1400" i="1">
                                <a:latin typeface="Cambria Math"/>
                              </a:rPr>
                              <m:t>2</m:t>
                            </m:r>
                          </m:den>
                        </m:f>
                      </m:e>
                    </m:d>
                    <m:r>
                      <a:rPr lang="en-US" sz="1400" i="1">
                        <a:latin typeface="Cambria Math"/>
                      </a:rPr>
                      <m:t>1/</m:t>
                    </m:r>
                    <m:r>
                      <a:rPr lang="en-US" sz="1400" i="1">
                        <a:latin typeface="Cambria Math"/>
                      </a:rPr>
                      <m:t>𝑑𝑖𝑠𝑡</m:t>
                    </m:r>
                    <m:r>
                      <a:rPr lang="en-US" sz="1400" i="1">
                        <a:latin typeface="Cambria Math"/>
                      </a:rPr>
                      <m:t>(</m:t>
                    </m:r>
                    <m:r>
                      <a:rPr lang="en-US" sz="1400" i="1">
                        <a:latin typeface="Cambria Math"/>
                      </a:rPr>
                      <m:t>𝑝</m:t>
                    </m:r>
                    <m:r>
                      <a:rPr lang="en-US" sz="1400" i="1">
                        <a:latin typeface="Cambria Math"/>
                      </a:rPr>
                      <m:t>,</m:t>
                    </m:r>
                    <m:r>
                      <a:rPr lang="en-US" sz="1400" i="1">
                        <a:latin typeface="Cambria Math"/>
                      </a:rPr>
                      <m:t>𝑞</m:t>
                    </m:r>
                    <m:r>
                      <a:rPr lang="en-US" sz="1400" i="1">
                        <a:latin typeface="Cambria Math"/>
                      </a:rPr>
                      <m:t>)</m:t>
                    </m:r>
                  </m:oMath>
                </a14:m>
                <a:r>
                  <a:rPr lang="en-US" sz="1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6" r="-342"/>
                </a:stretch>
              </a:blipFill>
            </p:spPr>
            <p:txBody>
              <a:bodyPr/>
              <a:lstStyle/>
              <a:p>
                <a:r>
                  <a:rPr lang="en-US">
                    <a:noFill/>
                  </a:rPr>
                  <a:t> </a:t>
                </a:r>
              </a:p>
            </p:txBody>
          </p:sp>
        </mc:Fallback>
      </mc:AlternateContent>
    </p:spTree>
    <p:extLst>
      <p:ext uri="{BB962C8B-B14F-4D97-AF65-F5344CB8AC3E}">
        <p14:creationId xmlns:p14="http://schemas.microsoft.com/office/powerpoint/2010/main" val="296983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443" y="1143001"/>
            <a:ext cx="7125112" cy="4715798"/>
          </a:xfrm>
        </p:spPr>
        <p:txBody>
          <a:bodyPr>
            <a:normAutofit/>
          </a:bodyPr>
          <a:lstStyle/>
          <a:p>
            <a:pPr algn="just"/>
            <a:r>
              <a:rPr lang="en-US" sz="1400" dirty="0"/>
              <a:t>To incorporate user supplied initialization, a set of pixels in foreground (object) and Background are </a:t>
            </a:r>
            <a:r>
              <a:rPr lang="en-US" sz="1400" dirty="0" smtClean="0"/>
              <a:t>selected.</a:t>
            </a:r>
          </a:p>
          <a:p>
            <a:pPr algn="just"/>
            <a:r>
              <a:rPr lang="en-US" sz="1400" dirty="0"/>
              <a:t>Weights to the edges of the graph are assigned according to the algorithm specified in the </a:t>
            </a:r>
            <a:r>
              <a:rPr lang="en-US" sz="1400" dirty="0" smtClean="0"/>
              <a:t>Yuri </a:t>
            </a:r>
            <a:r>
              <a:rPr lang="en-US" sz="1400" dirty="0" err="1" smtClean="0"/>
              <a:t>Boykov</a:t>
            </a:r>
            <a:r>
              <a:rPr lang="en-US" sz="1400" dirty="0" smtClean="0"/>
              <a:t> </a:t>
            </a:r>
            <a:r>
              <a:rPr lang="en-US" sz="1400" dirty="0"/>
              <a:t>paper.</a:t>
            </a:r>
          </a:p>
          <a:p>
            <a:r>
              <a:rPr lang="en-US" sz="1400" dirty="0"/>
              <a:t>The initialized regions are used to define the histograms for the region based segmentation. Here negative log likelihood’s are used to define the weights</a:t>
            </a:r>
          </a:p>
          <a:p>
            <a:pPr marL="0" indent="0" algn="ctr">
              <a:buNone/>
            </a:pPr>
            <a:r>
              <a:rPr lang="en-US" sz="1400" dirty="0" err="1" smtClean="0"/>
              <a:t>Rp</a:t>
            </a:r>
            <a:r>
              <a:rPr lang="en-US" sz="1400" dirty="0" smtClean="0"/>
              <a:t>(“</a:t>
            </a:r>
            <a:r>
              <a:rPr lang="en-US" sz="1400" dirty="0" err="1"/>
              <a:t>obj</a:t>
            </a:r>
            <a:r>
              <a:rPr lang="en-US" sz="1400" dirty="0"/>
              <a:t>”)=-</a:t>
            </a:r>
            <a:r>
              <a:rPr lang="en-US" sz="1400" dirty="0" err="1"/>
              <a:t>ln</a:t>
            </a:r>
            <a:r>
              <a:rPr lang="en-US" sz="1400" dirty="0"/>
              <a:t> </a:t>
            </a:r>
            <a:r>
              <a:rPr lang="en-US" sz="1400" dirty="0" smtClean="0"/>
              <a:t> </a:t>
            </a:r>
            <a:r>
              <a:rPr lang="en-US" sz="1400" dirty="0" err="1" smtClean="0"/>
              <a:t>Pr</a:t>
            </a:r>
            <a:r>
              <a:rPr lang="en-US" sz="1400" dirty="0" smtClean="0"/>
              <a:t>(</a:t>
            </a:r>
            <a:r>
              <a:rPr lang="en-US" sz="1400" dirty="0" err="1" smtClean="0"/>
              <a:t>Ip</a:t>
            </a:r>
            <a:r>
              <a:rPr lang="en-US" sz="1400" dirty="0" smtClean="0"/>
              <a:t>\O</a:t>
            </a:r>
            <a:r>
              <a:rPr lang="en-US" sz="1400" dirty="0"/>
              <a:t>);</a:t>
            </a:r>
          </a:p>
          <a:p>
            <a:pPr marL="0" indent="0" algn="ctr">
              <a:buNone/>
            </a:pPr>
            <a:r>
              <a:rPr lang="en-US" sz="1400" dirty="0" err="1" smtClean="0"/>
              <a:t>Rp</a:t>
            </a:r>
            <a:r>
              <a:rPr lang="en-US" sz="1400" dirty="0" smtClean="0"/>
              <a:t>(“</a:t>
            </a:r>
            <a:r>
              <a:rPr lang="en-US" sz="1400" dirty="0" err="1"/>
              <a:t>bkg</a:t>
            </a:r>
            <a:r>
              <a:rPr lang="en-US" sz="1400" dirty="0"/>
              <a:t>”)=-</a:t>
            </a:r>
            <a:r>
              <a:rPr lang="en-US" sz="1400" dirty="0" err="1"/>
              <a:t>ln</a:t>
            </a:r>
            <a:r>
              <a:rPr lang="en-US" sz="1400" dirty="0"/>
              <a:t> </a:t>
            </a:r>
            <a:r>
              <a:rPr lang="en-US" sz="1400" dirty="0" smtClean="0"/>
              <a:t> </a:t>
            </a:r>
            <a:r>
              <a:rPr lang="en-US" sz="1400" dirty="0" err="1" smtClean="0"/>
              <a:t>Pr</a:t>
            </a:r>
            <a:r>
              <a:rPr lang="en-US" sz="1400" dirty="0" smtClean="0"/>
              <a:t>(</a:t>
            </a:r>
            <a:r>
              <a:rPr lang="en-US" sz="1400" dirty="0" err="1" smtClean="0"/>
              <a:t>Ip</a:t>
            </a:r>
            <a:r>
              <a:rPr lang="en-US" sz="1400" dirty="0" smtClean="0"/>
              <a:t>\B);</a:t>
            </a:r>
          </a:p>
          <a:p>
            <a:pPr marL="0" indent="0">
              <a:buNone/>
            </a:pPr>
            <a:r>
              <a:rPr lang="en-US" sz="1400" dirty="0" smtClean="0"/>
              <a:t>Here </a:t>
            </a:r>
            <a:r>
              <a:rPr lang="en-US" sz="1400" dirty="0" err="1"/>
              <a:t>Pr</a:t>
            </a:r>
            <a:r>
              <a:rPr lang="en-US" sz="1400" dirty="0"/>
              <a:t>(</a:t>
            </a:r>
            <a:r>
              <a:rPr lang="en-US" sz="1400" dirty="0" err="1"/>
              <a:t>Ip</a:t>
            </a:r>
            <a:r>
              <a:rPr lang="en-US" sz="1400" dirty="0"/>
              <a:t>\O),</a:t>
            </a:r>
            <a:r>
              <a:rPr lang="en-US" sz="1400" dirty="0" err="1"/>
              <a:t>Pr</a:t>
            </a:r>
            <a:r>
              <a:rPr lang="en-US" sz="1400" dirty="0"/>
              <a:t>(</a:t>
            </a:r>
            <a:r>
              <a:rPr lang="en-US" sz="1400" dirty="0" err="1"/>
              <a:t>Ip</a:t>
            </a:r>
            <a:r>
              <a:rPr lang="en-US" sz="1400" dirty="0"/>
              <a:t>\B) are the </a:t>
            </a:r>
            <a:r>
              <a:rPr lang="en-US" sz="1400" dirty="0" smtClean="0"/>
              <a:t>intensities of histograms of object  and </a:t>
            </a:r>
            <a:r>
              <a:rPr lang="en-US" sz="1400" dirty="0"/>
              <a:t>background respectively. The other </a:t>
            </a:r>
            <a:r>
              <a:rPr lang="en-US" sz="1400" dirty="0" smtClean="0"/>
              <a:t>implementation details </a:t>
            </a:r>
            <a:r>
              <a:rPr lang="en-US" sz="1400" dirty="0"/>
              <a:t>are </a:t>
            </a:r>
            <a:r>
              <a:rPr lang="en-US" sz="1400" dirty="0" smtClean="0"/>
              <a:t>mostly derived </a:t>
            </a:r>
            <a:r>
              <a:rPr lang="en-US" sz="1400" dirty="0"/>
              <a:t>from the paper.</a:t>
            </a:r>
          </a:p>
          <a:p>
            <a:pPr marL="0" indent="0" algn="ctr">
              <a:buNone/>
            </a:pPr>
            <a:endParaRPr lang="en-US" sz="1400" dirty="0"/>
          </a:p>
        </p:txBody>
      </p:sp>
    </p:spTree>
    <p:extLst>
      <p:ext uri="{BB962C8B-B14F-4D97-AF65-F5344CB8AC3E}">
        <p14:creationId xmlns:p14="http://schemas.microsoft.com/office/powerpoint/2010/main" val="2245448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312" y="609600"/>
            <a:ext cx="6610555" cy="45719"/>
          </a:xfrm>
        </p:spPr>
        <p:txBody>
          <a:bodyPr>
            <a:normAutofit fontScale="90000"/>
          </a:bodyPr>
          <a:lstStyle/>
          <a:p>
            <a:pPr algn="just"/>
            <a:r>
              <a:rPr lang="en-US" dirty="0" smtClean="0"/>
              <a:t>Results:</a:t>
            </a:r>
            <a:endParaRPr lang="en-US" dirty="0"/>
          </a:p>
        </p:txBody>
      </p:sp>
      <p:grpSp>
        <p:nvGrpSpPr>
          <p:cNvPr id="4" name="Group 3"/>
          <p:cNvGrpSpPr/>
          <p:nvPr/>
        </p:nvGrpSpPr>
        <p:grpSpPr>
          <a:xfrm>
            <a:off x="1097465" y="872910"/>
            <a:ext cx="6978650" cy="2759711"/>
            <a:chOff x="0" y="0"/>
            <a:chExt cx="6978770" cy="2759973"/>
          </a:xfrm>
        </p:grpSpPr>
        <p:pic>
          <p:nvPicPr>
            <p:cNvPr id="5" name="Picture 4" descr="C:\Users\Raghu\Downloads\reslts\reslts\segment_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67419"/>
              <a:ext cx="4692770" cy="2268747"/>
            </a:xfrm>
            <a:prstGeom prst="rect">
              <a:avLst/>
            </a:prstGeom>
            <a:noFill/>
            <a:ln>
              <a:noFill/>
            </a:ln>
          </p:spPr>
        </p:pic>
        <p:pic>
          <p:nvPicPr>
            <p:cNvPr id="6" name="Picture 5" descr="C:\Users\Raghu\Downloads\reslts\reslts\waterfall.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91706"/>
              <a:ext cx="2605178" cy="1578633"/>
            </a:xfrm>
            <a:prstGeom prst="rect">
              <a:avLst/>
            </a:prstGeom>
            <a:noFill/>
            <a:ln>
              <a:noFill/>
            </a:ln>
          </p:spPr>
        </p:pic>
        <p:sp>
          <p:nvSpPr>
            <p:cNvPr id="7" name="Text Box 2"/>
            <p:cNvSpPr txBox="1">
              <a:spLocks noChangeArrowheads="1"/>
            </p:cNvSpPr>
            <p:nvPr/>
          </p:nvSpPr>
          <p:spPr bwMode="auto">
            <a:xfrm>
              <a:off x="2044461" y="0"/>
              <a:ext cx="2380890" cy="431321"/>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Times New Roman"/>
                  <a:ea typeface="Calibri"/>
                  <a:cs typeface="Times New Roman"/>
                </a:rPr>
                <a:t>Beach Image</a:t>
              </a:r>
              <a:endParaRPr lang="en-US" sz="1100">
                <a:effectLst/>
                <a:latin typeface="Calibri"/>
                <a:ea typeface="Calibri"/>
                <a:cs typeface="Times New Roman"/>
              </a:endParaRPr>
            </a:p>
            <a:p>
              <a:pPr marL="0" marR="0">
                <a:lnSpc>
                  <a:spcPct val="115000"/>
                </a:lnSpc>
                <a:spcBef>
                  <a:spcPts val="0"/>
                </a:spcBef>
                <a:spcAft>
                  <a:spcPts val="1000"/>
                </a:spcAft>
              </a:pPr>
              <a:r>
                <a:rPr lang="en-US" sz="1100">
                  <a:effectLst/>
                  <a:latin typeface="Calibri"/>
                  <a:ea typeface="Calibri"/>
                  <a:cs typeface="Times New Roman"/>
                </a:rPr>
                <a:t> </a:t>
              </a:r>
            </a:p>
          </p:txBody>
        </p:sp>
        <p:sp>
          <p:nvSpPr>
            <p:cNvPr id="8" name="Text Box 2"/>
            <p:cNvSpPr txBox="1">
              <a:spLocks noChangeArrowheads="1"/>
            </p:cNvSpPr>
            <p:nvPr/>
          </p:nvSpPr>
          <p:spPr bwMode="auto">
            <a:xfrm>
              <a:off x="3407434" y="2277373"/>
              <a:ext cx="2924175" cy="4826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dirty="0">
                  <a:effectLst/>
                  <a:latin typeface="Calibri"/>
                  <a:ea typeface="Calibri"/>
                  <a:cs typeface="Calibri"/>
                </a:rPr>
                <a:t>Segmented Background Output image after the interactive initialization of foreground and</a:t>
              </a:r>
              <a:r>
                <a:rPr lang="en-US" sz="1100" dirty="0">
                  <a:effectLst/>
                  <a:latin typeface="Calibri"/>
                  <a:ea typeface="Calibri"/>
                  <a:cs typeface="Calibri"/>
                </a:rPr>
                <a:t> Background</a:t>
              </a:r>
              <a:endParaRPr lang="en-US" sz="1100" dirty="0">
                <a:effectLst/>
                <a:latin typeface="Calibri"/>
                <a:ea typeface="Calibri"/>
                <a:cs typeface="Times New Roman"/>
              </a:endParaRPr>
            </a:p>
          </p:txBody>
        </p:sp>
        <p:sp>
          <p:nvSpPr>
            <p:cNvPr id="9" name="Text Box 2"/>
            <p:cNvSpPr txBox="1">
              <a:spLocks noChangeArrowheads="1"/>
            </p:cNvSpPr>
            <p:nvPr/>
          </p:nvSpPr>
          <p:spPr bwMode="auto">
            <a:xfrm>
              <a:off x="0" y="2277373"/>
              <a:ext cx="2924175" cy="4826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Calibri"/>
                  <a:ea typeface="Calibri"/>
                  <a:cs typeface="Calibri"/>
                </a:rPr>
                <a:t>Original Image</a:t>
              </a:r>
              <a:endParaRPr lang="en-US" sz="1100">
                <a:effectLst/>
                <a:latin typeface="Calibri"/>
                <a:ea typeface="Calibri"/>
                <a:cs typeface="Times New Roman"/>
              </a:endParaRPr>
            </a:p>
          </p:txBody>
        </p:sp>
      </p:grpSp>
      <p:grpSp>
        <p:nvGrpSpPr>
          <p:cNvPr id="10" name="Group 9"/>
          <p:cNvGrpSpPr/>
          <p:nvPr/>
        </p:nvGrpSpPr>
        <p:grpSpPr>
          <a:xfrm>
            <a:off x="1347213" y="3728299"/>
            <a:ext cx="6081752" cy="3087732"/>
            <a:chOff x="0" y="0"/>
            <a:chExt cx="6400620" cy="3182668"/>
          </a:xfrm>
        </p:grpSpPr>
        <p:sp>
          <p:nvSpPr>
            <p:cNvPr id="11" name="Text Box 2"/>
            <p:cNvSpPr txBox="1">
              <a:spLocks noChangeArrowheads="1"/>
            </p:cNvSpPr>
            <p:nvPr/>
          </p:nvSpPr>
          <p:spPr bwMode="auto">
            <a:xfrm>
              <a:off x="1854679" y="0"/>
              <a:ext cx="2924175" cy="4826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Calibri"/>
                  <a:ea typeface="Calibri"/>
                  <a:cs typeface="Calibri"/>
                </a:rPr>
                <a:t>Brain MRI image</a:t>
              </a:r>
              <a:endParaRPr lang="en-US" sz="1100">
                <a:effectLst/>
                <a:latin typeface="Calibri"/>
                <a:ea typeface="Calibri"/>
                <a:cs typeface="Times New Roman"/>
              </a:endParaRPr>
            </a:p>
          </p:txBody>
        </p:sp>
        <p:pic>
          <p:nvPicPr>
            <p:cNvPr id="12" name="Picture 11" descr="C:\Users\Raghu\Downloads\reslts\reslts\brain.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958" y="396815"/>
              <a:ext cx="1699404" cy="2061713"/>
            </a:xfrm>
            <a:prstGeom prst="rect">
              <a:avLst/>
            </a:prstGeom>
            <a:noFill/>
            <a:ln>
              <a:noFill/>
            </a:ln>
          </p:spPr>
        </p:pic>
        <p:pic>
          <p:nvPicPr>
            <p:cNvPr id="13" name="Picture 12" descr="C:\Users\Raghu\Downloads\reslts\reslts\brain_segment_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9743" y="301925"/>
              <a:ext cx="2009955" cy="2303252"/>
            </a:xfrm>
            <a:prstGeom prst="rect">
              <a:avLst/>
            </a:prstGeom>
            <a:noFill/>
            <a:ln>
              <a:noFill/>
            </a:ln>
          </p:spPr>
        </p:pic>
        <p:sp>
          <p:nvSpPr>
            <p:cNvPr id="14" name="Text Box 2"/>
            <p:cNvSpPr txBox="1">
              <a:spLocks noChangeArrowheads="1"/>
            </p:cNvSpPr>
            <p:nvPr/>
          </p:nvSpPr>
          <p:spPr bwMode="auto">
            <a:xfrm>
              <a:off x="0" y="2700068"/>
              <a:ext cx="2924175" cy="4826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Calibri"/>
                  <a:ea typeface="Calibri"/>
                  <a:cs typeface="Calibri"/>
                </a:rPr>
                <a:t>Original Image</a:t>
              </a:r>
              <a:endParaRPr lang="en-US" sz="1100">
                <a:effectLst/>
                <a:latin typeface="Calibri"/>
                <a:ea typeface="Calibri"/>
                <a:cs typeface="Times New Roman"/>
              </a:endParaRPr>
            </a:p>
          </p:txBody>
        </p:sp>
        <p:sp>
          <p:nvSpPr>
            <p:cNvPr id="15" name="Text Box 2"/>
            <p:cNvSpPr txBox="1">
              <a:spLocks noChangeArrowheads="1"/>
            </p:cNvSpPr>
            <p:nvPr/>
          </p:nvSpPr>
          <p:spPr bwMode="auto">
            <a:xfrm>
              <a:off x="3476445" y="2605177"/>
              <a:ext cx="2924175" cy="4826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Calibri"/>
                  <a:ea typeface="Calibri"/>
                  <a:cs typeface="Calibri"/>
                </a:rPr>
                <a:t>Segmented Foreground image using Yuri Algorithm</a:t>
              </a:r>
              <a:endParaRPr lang="en-US" sz="1100">
                <a:effectLst/>
                <a:latin typeface="Calibri"/>
                <a:ea typeface="Calibri"/>
                <a:cs typeface="Times New Roman"/>
              </a:endParaRPr>
            </a:p>
          </p:txBody>
        </p:sp>
      </p:grpSp>
    </p:spTree>
    <p:extLst>
      <p:ext uri="{BB962C8B-B14F-4D97-AF65-F5344CB8AC3E}">
        <p14:creationId xmlns:p14="http://schemas.microsoft.com/office/powerpoint/2010/main" val="150427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Contd.,</a:t>
            </a:r>
            <a:endParaRPr lang="en-US" dirty="0"/>
          </a:p>
        </p:txBody>
      </p:sp>
      <p:grpSp>
        <p:nvGrpSpPr>
          <p:cNvPr id="6" name="Group 5"/>
          <p:cNvGrpSpPr/>
          <p:nvPr/>
        </p:nvGrpSpPr>
        <p:grpSpPr>
          <a:xfrm>
            <a:off x="1760945" y="1074647"/>
            <a:ext cx="6263579" cy="3145664"/>
            <a:chOff x="0" y="0"/>
            <a:chExt cx="6590031" cy="3830128"/>
          </a:xfrm>
        </p:grpSpPr>
        <p:grpSp>
          <p:nvGrpSpPr>
            <p:cNvPr id="7" name="Group 6"/>
            <p:cNvGrpSpPr/>
            <p:nvPr/>
          </p:nvGrpSpPr>
          <p:grpSpPr>
            <a:xfrm>
              <a:off x="0" y="439947"/>
              <a:ext cx="6590031" cy="2544445"/>
              <a:chOff x="0" y="0"/>
              <a:chExt cx="6590582" cy="2544792"/>
            </a:xfrm>
          </p:grpSpPr>
          <p:pic>
            <p:nvPicPr>
              <p:cNvPr id="11" name="Picture 10" descr="C:\Users\Raghu\Downloads\reslts\reslts\abdomen_segmen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117" y="0"/>
                <a:ext cx="5115465" cy="2544792"/>
              </a:xfrm>
              <a:prstGeom prst="rect">
                <a:avLst/>
              </a:prstGeom>
              <a:noFill/>
              <a:ln>
                <a:noFill/>
              </a:ln>
            </p:spPr>
          </p:pic>
          <p:pic>
            <p:nvPicPr>
              <p:cNvPr id="12" name="Picture 11" descr="C:\Users\Raghu\Downloads\reslts\reslts\abdom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2528"/>
                <a:ext cx="2286000" cy="2061713"/>
              </a:xfrm>
              <a:prstGeom prst="rect">
                <a:avLst/>
              </a:prstGeom>
              <a:noFill/>
              <a:ln>
                <a:noFill/>
              </a:ln>
            </p:spPr>
          </p:pic>
        </p:grpSp>
        <p:sp>
          <p:nvSpPr>
            <p:cNvPr id="8" name="Text Box 2"/>
            <p:cNvSpPr txBox="1">
              <a:spLocks noChangeArrowheads="1"/>
            </p:cNvSpPr>
            <p:nvPr/>
          </p:nvSpPr>
          <p:spPr bwMode="auto">
            <a:xfrm>
              <a:off x="1337094" y="0"/>
              <a:ext cx="2380891" cy="750498"/>
            </a:xfrm>
            <a:prstGeom prst="rect">
              <a:avLst/>
            </a:prstGeom>
            <a:no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sz="1100" b="1">
                  <a:effectLst/>
                  <a:latin typeface="Calibri"/>
                  <a:ea typeface="Calibri"/>
                  <a:cs typeface="Calibri"/>
                </a:rPr>
                <a:t>Abdomen Image</a:t>
              </a:r>
              <a:endParaRPr lang="en-US" sz="1100">
                <a:effectLst/>
                <a:latin typeface="Calibri"/>
                <a:ea typeface="Calibri"/>
                <a:cs typeface="Times New Roman"/>
              </a:endParaRPr>
            </a:p>
            <a:p>
              <a:pPr marL="0" marR="0">
                <a:lnSpc>
                  <a:spcPct val="115000"/>
                </a:lnSpc>
                <a:spcBef>
                  <a:spcPts val="0"/>
                </a:spcBef>
                <a:spcAft>
                  <a:spcPts val="1000"/>
                </a:spcAft>
              </a:pPr>
              <a:r>
                <a:rPr lang="en-US" sz="1100">
                  <a:effectLst/>
                  <a:latin typeface="Calibri"/>
                  <a:ea typeface="Calibri"/>
                  <a:cs typeface="Times New Roman"/>
                </a:rPr>
                <a:t> </a:t>
              </a:r>
            </a:p>
          </p:txBody>
        </p:sp>
        <p:sp>
          <p:nvSpPr>
            <p:cNvPr id="9" name="Text Box 2"/>
            <p:cNvSpPr txBox="1">
              <a:spLocks noChangeArrowheads="1"/>
            </p:cNvSpPr>
            <p:nvPr/>
          </p:nvSpPr>
          <p:spPr bwMode="auto">
            <a:xfrm>
              <a:off x="60385" y="2976113"/>
              <a:ext cx="2380890" cy="750498"/>
            </a:xfrm>
            <a:prstGeom prst="rect">
              <a:avLst/>
            </a:prstGeom>
            <a:no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sz="1100" b="1">
                  <a:effectLst/>
                  <a:latin typeface="Calibri"/>
                  <a:ea typeface="Calibri"/>
                  <a:cs typeface="Calibri"/>
                </a:rPr>
                <a:t>Original Image</a:t>
              </a:r>
              <a:endParaRPr lang="en-US" sz="1100">
                <a:effectLst/>
                <a:latin typeface="Calibri"/>
                <a:ea typeface="Calibri"/>
                <a:cs typeface="Times New Roman"/>
              </a:endParaRPr>
            </a:p>
            <a:p>
              <a:pPr marL="0" marR="0">
                <a:lnSpc>
                  <a:spcPct val="115000"/>
                </a:lnSpc>
                <a:spcBef>
                  <a:spcPts val="0"/>
                </a:spcBef>
                <a:spcAft>
                  <a:spcPts val="1000"/>
                </a:spcAft>
              </a:pPr>
              <a:r>
                <a:rPr lang="en-US" sz="1100">
                  <a:effectLst/>
                  <a:latin typeface="Calibri"/>
                  <a:ea typeface="Calibri"/>
                  <a:cs typeface="Times New Roman"/>
                </a:rPr>
                <a:t> </a:t>
              </a:r>
            </a:p>
          </p:txBody>
        </p:sp>
        <p:sp>
          <p:nvSpPr>
            <p:cNvPr id="10" name="Text Box 2"/>
            <p:cNvSpPr txBox="1">
              <a:spLocks noChangeArrowheads="1"/>
            </p:cNvSpPr>
            <p:nvPr/>
          </p:nvSpPr>
          <p:spPr bwMode="auto">
            <a:xfrm>
              <a:off x="3019245" y="2889849"/>
              <a:ext cx="2380891" cy="940279"/>
            </a:xfrm>
            <a:prstGeom prst="rect">
              <a:avLst/>
            </a:prstGeom>
            <a:no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sz="1100" b="1">
                  <a:effectLst/>
                  <a:latin typeface="Calibri"/>
                  <a:ea typeface="Calibri"/>
                  <a:cs typeface="Calibri"/>
                </a:rPr>
                <a:t>Segmented Foreground image using Yuri Algorithm</a:t>
              </a:r>
              <a:endParaRPr lang="en-US" sz="1100">
                <a:effectLst/>
                <a:latin typeface="Calibri"/>
                <a:ea typeface="Calibri"/>
                <a:cs typeface="Times New Roman"/>
              </a:endParaRPr>
            </a:p>
            <a:p>
              <a:pPr marL="0" marR="0">
                <a:lnSpc>
                  <a:spcPct val="115000"/>
                </a:lnSpc>
                <a:spcBef>
                  <a:spcPts val="0"/>
                </a:spcBef>
                <a:spcAft>
                  <a:spcPts val="1000"/>
                </a:spcAft>
              </a:pPr>
              <a:r>
                <a:rPr lang="en-US" sz="1100">
                  <a:effectLst/>
                  <a:latin typeface="Calibri"/>
                  <a:ea typeface="Calibri"/>
                  <a:cs typeface="Times New Roman"/>
                </a:rPr>
                <a:t> </a:t>
              </a:r>
            </a:p>
          </p:txBody>
        </p:sp>
      </p:grpSp>
      <p:grpSp>
        <p:nvGrpSpPr>
          <p:cNvPr id="13" name="Group 12"/>
          <p:cNvGrpSpPr/>
          <p:nvPr/>
        </p:nvGrpSpPr>
        <p:grpSpPr>
          <a:xfrm>
            <a:off x="990483" y="3987918"/>
            <a:ext cx="6461126" cy="2725420"/>
            <a:chOff x="0" y="0"/>
            <a:chExt cx="6461185" cy="2725947"/>
          </a:xfrm>
        </p:grpSpPr>
        <p:grpSp>
          <p:nvGrpSpPr>
            <p:cNvPr id="14" name="Group 13"/>
            <p:cNvGrpSpPr/>
            <p:nvPr/>
          </p:nvGrpSpPr>
          <p:grpSpPr>
            <a:xfrm>
              <a:off x="0" y="0"/>
              <a:ext cx="2924175" cy="2717166"/>
              <a:chOff x="0" y="0"/>
              <a:chExt cx="2924175" cy="2717320"/>
            </a:xfrm>
          </p:grpSpPr>
          <p:pic>
            <p:nvPicPr>
              <p:cNvPr id="17" name="Picture 16" descr="C:\Users\Raghu\Downloads\reslts\reslts\brain_segment_2_moise.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562" y="483079"/>
                <a:ext cx="2078966" cy="2234241"/>
              </a:xfrm>
              <a:prstGeom prst="rect">
                <a:avLst/>
              </a:prstGeom>
              <a:noFill/>
              <a:ln>
                <a:noFill/>
              </a:ln>
            </p:spPr>
          </p:pic>
          <p:sp>
            <p:nvSpPr>
              <p:cNvPr id="18" name="Text Box 2"/>
              <p:cNvSpPr txBox="1">
                <a:spLocks noChangeArrowheads="1"/>
              </p:cNvSpPr>
              <p:nvPr/>
            </p:nvSpPr>
            <p:spPr bwMode="auto">
              <a:xfrm>
                <a:off x="0" y="0"/>
                <a:ext cx="2924175" cy="4826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Calibri"/>
                    <a:ea typeface="Calibri"/>
                    <a:cs typeface="Calibri"/>
                  </a:rPr>
                  <a:t>Segmented Brain MRI image with noise</a:t>
                </a:r>
                <a:endParaRPr lang="en-US" sz="1100">
                  <a:effectLst/>
                  <a:latin typeface="Calibri"/>
                  <a:ea typeface="Calibri"/>
                  <a:cs typeface="Times New Roman"/>
                </a:endParaRPr>
              </a:p>
            </p:txBody>
          </p:sp>
        </p:grpSp>
        <p:pic>
          <p:nvPicPr>
            <p:cNvPr id="15" name="Picture 14" descr="C:\Users\Raghu\Downloads\reslts\reslts\abdomen_segment_nois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10951" y="379562"/>
              <a:ext cx="2950234" cy="2346385"/>
            </a:xfrm>
            <a:prstGeom prst="rect">
              <a:avLst/>
            </a:prstGeom>
            <a:noFill/>
            <a:ln>
              <a:noFill/>
            </a:ln>
          </p:spPr>
        </p:pic>
        <p:sp>
          <p:nvSpPr>
            <p:cNvPr id="16" name="Text Box 2"/>
            <p:cNvSpPr txBox="1">
              <a:spLocks noChangeArrowheads="1"/>
            </p:cNvSpPr>
            <p:nvPr/>
          </p:nvSpPr>
          <p:spPr bwMode="auto">
            <a:xfrm>
              <a:off x="3631721" y="34505"/>
              <a:ext cx="2708694" cy="79363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100" b="1">
                  <a:effectLst/>
                  <a:latin typeface="Calibri"/>
                  <a:ea typeface="Calibri"/>
                  <a:cs typeface="Calibri"/>
                </a:rPr>
                <a:t>Segmented Abdomen image with noise</a:t>
              </a:r>
              <a:endParaRPr lang="en-US" sz="1100">
                <a:effectLst/>
                <a:latin typeface="Calibri"/>
                <a:ea typeface="Calibri"/>
                <a:cs typeface="Times New Roman"/>
              </a:endParaRPr>
            </a:p>
            <a:p>
              <a:pPr marL="0" marR="0">
                <a:lnSpc>
                  <a:spcPct val="115000"/>
                </a:lnSpc>
                <a:spcBef>
                  <a:spcPts val="0"/>
                </a:spcBef>
                <a:spcAft>
                  <a:spcPts val="1000"/>
                </a:spcAft>
              </a:pPr>
              <a:r>
                <a:rPr lang="en-US" sz="1100">
                  <a:effectLst/>
                  <a:latin typeface="Calibri"/>
                  <a:ea typeface="Calibri"/>
                  <a:cs typeface="Times New Roman"/>
                </a:rPr>
                <a:t> </a:t>
              </a:r>
            </a:p>
          </p:txBody>
        </p:sp>
      </p:grpSp>
    </p:spTree>
    <p:extLst>
      <p:ext uri="{BB962C8B-B14F-4D97-AF65-F5344CB8AC3E}">
        <p14:creationId xmlns:p14="http://schemas.microsoft.com/office/powerpoint/2010/main" val="1695130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Implementations:</a:t>
            </a:r>
            <a:endParaRPr lang="en-US" dirty="0"/>
          </a:p>
        </p:txBody>
      </p:sp>
      <p:sp>
        <p:nvSpPr>
          <p:cNvPr id="3" name="Content Placeholder 2"/>
          <p:cNvSpPr>
            <a:spLocks noGrp="1"/>
          </p:cNvSpPr>
          <p:nvPr>
            <p:ph idx="1"/>
          </p:nvPr>
        </p:nvSpPr>
        <p:spPr>
          <a:xfrm>
            <a:off x="1066800" y="1676400"/>
            <a:ext cx="7125112" cy="4508638"/>
          </a:xfrm>
        </p:spPr>
        <p:txBody>
          <a:bodyPr>
            <a:normAutofit fontScale="92500" lnSpcReduction="20000"/>
          </a:bodyPr>
          <a:lstStyle/>
          <a:p>
            <a:endParaRPr lang="en-US" dirty="0" smtClean="0"/>
          </a:p>
          <a:p>
            <a:endParaRPr lang="en-US" dirty="0"/>
          </a:p>
          <a:p>
            <a:endParaRPr lang="en-US" dirty="0" smtClean="0"/>
          </a:p>
          <a:p>
            <a:pPr marL="0" indent="0">
              <a:buNone/>
            </a:pPr>
            <a:r>
              <a:rPr lang="en-US" dirty="0" smtClean="0"/>
              <a:t>There </a:t>
            </a:r>
            <a:r>
              <a:rPr lang="en-US" dirty="0"/>
              <a:t>are advanced segmentation algorithms in the literature </a:t>
            </a:r>
            <a:r>
              <a:rPr lang="en-US" dirty="0" smtClean="0"/>
              <a:t>    which </a:t>
            </a:r>
            <a:r>
              <a:rPr lang="en-US" dirty="0"/>
              <a:t>extends the concepts of graph cuts. </a:t>
            </a:r>
            <a:r>
              <a:rPr lang="en-US" dirty="0" smtClean="0"/>
              <a:t>Prominent of them are </a:t>
            </a:r>
            <a:endParaRPr lang="en-US" dirty="0"/>
          </a:p>
          <a:p>
            <a:r>
              <a:rPr lang="en-US" b="1" dirty="0" smtClean="0"/>
              <a:t>Grab Cut: </a:t>
            </a:r>
            <a:r>
              <a:rPr lang="en-US" dirty="0" smtClean="0"/>
              <a:t>Grab </a:t>
            </a:r>
            <a:r>
              <a:rPr lang="en-US" dirty="0"/>
              <a:t>Cuts extends graph-cut by introducing iterative segmentation scheme that uses graph-cut for intermediate steps. </a:t>
            </a:r>
            <a:endParaRPr lang="en-US" dirty="0" smtClean="0"/>
          </a:p>
          <a:p>
            <a:r>
              <a:rPr lang="en-US" b="1" dirty="0" smtClean="0"/>
              <a:t>Lazy Snapping: </a:t>
            </a:r>
            <a:r>
              <a:rPr lang="en-US" dirty="0" smtClean="0"/>
              <a:t>Lazy  snapping </a:t>
            </a:r>
            <a:r>
              <a:rPr lang="en-US" dirty="0"/>
              <a:t>is an interactive image cut out tool. Lazy Snapping separates coarse and fine scale processing, making object specification and detailed adjustment </a:t>
            </a:r>
            <a:r>
              <a:rPr lang="en-US" i="1" dirty="0"/>
              <a:t>easy</a:t>
            </a:r>
            <a:r>
              <a:rPr lang="en-US" dirty="0" smtClean="0"/>
              <a:t>.</a:t>
            </a:r>
          </a:p>
          <a:p>
            <a:r>
              <a:rPr lang="en-US" b="1" dirty="0" smtClean="0"/>
              <a:t>Grow Cut: </a:t>
            </a:r>
            <a:r>
              <a:rPr lang="en-US" dirty="0" smtClean="0"/>
              <a:t>Given </a:t>
            </a:r>
            <a:r>
              <a:rPr lang="en-US" dirty="0"/>
              <a:t>a small number of user-labeled pixels, the rest of the image is segmented automatically by a Cellular </a:t>
            </a:r>
            <a:r>
              <a:rPr lang="en-US" dirty="0" smtClean="0"/>
              <a:t>Automaton. The process is iterative.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73958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14967" y="2303980"/>
            <a:ext cx="5684518" cy="2630804"/>
            <a:chOff x="0" y="0"/>
            <a:chExt cx="5684808" cy="2631057"/>
          </a:xfrm>
        </p:grpSpPr>
        <p:pic>
          <p:nvPicPr>
            <p:cNvPr id="5" name="Picture 4" descr="C:\Users\Raghu\Downloads\M210186-Multiple_sclerosis_brain_MRI-SP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0770"/>
              <a:ext cx="1276710" cy="1613140"/>
            </a:xfrm>
            <a:prstGeom prst="rect">
              <a:avLst/>
            </a:prstGeom>
            <a:noFill/>
            <a:ln>
              <a:noFill/>
            </a:ln>
          </p:spPr>
        </p:pic>
        <p:pic>
          <p:nvPicPr>
            <p:cNvPr id="6" name="Picture 5" descr="C:\Users\Raghu\Downloads\brain_segment_grabcut.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5065" y="112144"/>
              <a:ext cx="1639019" cy="1777041"/>
            </a:xfrm>
            <a:prstGeom prst="rect">
              <a:avLst/>
            </a:prstGeom>
            <a:noFill/>
            <a:ln>
              <a:noFill/>
            </a:ln>
          </p:spPr>
        </p:pic>
        <p:pic>
          <p:nvPicPr>
            <p:cNvPr id="7" name="Picture 6" descr="C:\Users\Raghu\Downloads\brain_segment_grab_lazy.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5789" y="0"/>
              <a:ext cx="1561381" cy="1828800"/>
            </a:xfrm>
            <a:prstGeom prst="rect">
              <a:avLst/>
            </a:prstGeom>
            <a:noFill/>
            <a:ln>
              <a:noFill/>
            </a:ln>
          </p:spPr>
        </p:pic>
        <p:sp>
          <p:nvSpPr>
            <p:cNvPr id="8" name="Text Box 2"/>
            <p:cNvSpPr txBox="1">
              <a:spLocks noChangeArrowheads="1"/>
            </p:cNvSpPr>
            <p:nvPr/>
          </p:nvSpPr>
          <p:spPr bwMode="auto">
            <a:xfrm>
              <a:off x="86265" y="1828800"/>
              <a:ext cx="1112807" cy="422695"/>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sz="1100" b="1">
                  <a:effectLst/>
                  <a:latin typeface="Calibri"/>
                  <a:ea typeface="Calibri"/>
                  <a:cs typeface="Times New Roman"/>
                </a:rPr>
                <a:t>Original Image</a:t>
              </a:r>
              <a:endParaRPr lang="en-US" sz="1100">
                <a:effectLst/>
                <a:latin typeface="Calibri"/>
                <a:ea typeface="Calibri"/>
                <a:cs typeface="Times New Roman"/>
              </a:endParaRPr>
            </a:p>
          </p:txBody>
        </p:sp>
        <p:sp>
          <p:nvSpPr>
            <p:cNvPr id="9" name="Text Box 2"/>
            <p:cNvSpPr txBox="1">
              <a:spLocks noChangeArrowheads="1"/>
            </p:cNvSpPr>
            <p:nvPr/>
          </p:nvSpPr>
          <p:spPr bwMode="auto">
            <a:xfrm>
              <a:off x="2044461" y="1811547"/>
              <a:ext cx="1509623" cy="621102"/>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sz="1100" b="1">
                  <a:effectLst/>
                  <a:latin typeface="Calibri"/>
                  <a:ea typeface="Calibri"/>
                  <a:cs typeface="Times New Roman"/>
                </a:rPr>
                <a:t>Segmented image using Grab cut</a:t>
              </a:r>
              <a:endParaRPr lang="en-US" sz="1100">
                <a:effectLst/>
                <a:latin typeface="Calibri"/>
                <a:ea typeface="Calibri"/>
                <a:cs typeface="Times New Roman"/>
              </a:endParaRPr>
            </a:p>
          </p:txBody>
        </p:sp>
        <p:sp>
          <p:nvSpPr>
            <p:cNvPr id="10" name="Text Box 2"/>
            <p:cNvSpPr txBox="1">
              <a:spLocks noChangeArrowheads="1"/>
            </p:cNvSpPr>
            <p:nvPr/>
          </p:nvSpPr>
          <p:spPr bwMode="auto">
            <a:xfrm>
              <a:off x="4175185" y="1811547"/>
              <a:ext cx="1509623" cy="81951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sz="1100" b="1">
                  <a:effectLst/>
                  <a:latin typeface="Calibri"/>
                  <a:ea typeface="Calibri"/>
                  <a:cs typeface="Times New Roman"/>
                </a:rPr>
                <a:t>Segmented image using Grab cut + lazy snapping</a:t>
              </a:r>
              <a:endParaRPr lang="en-US" sz="1100">
                <a:effectLst/>
                <a:latin typeface="Calibri"/>
                <a:ea typeface="Calibri"/>
                <a:cs typeface="Times New Roman"/>
              </a:endParaRPr>
            </a:p>
          </p:txBody>
        </p:sp>
      </p:grpSp>
    </p:spTree>
    <p:extLst>
      <p:ext uri="{BB962C8B-B14F-4D97-AF65-F5344CB8AC3E}">
        <p14:creationId xmlns:p14="http://schemas.microsoft.com/office/powerpoint/2010/main" val="4158894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1739</TotalTime>
  <Words>566</Words>
  <Application>Microsoft Office PowerPoint</Application>
  <PresentationFormat>On-screen Show (4:3)</PresentationFormat>
  <Paragraphs>74</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Winter</vt:lpstr>
      <vt:lpstr>Office Theme</vt:lpstr>
      <vt:lpstr>CS 578 Medical  Image Analysis  Final Project “Interactive Segmentation using Graph Cuts”</vt:lpstr>
      <vt:lpstr>Outline:</vt:lpstr>
      <vt:lpstr>Introduction:</vt:lpstr>
      <vt:lpstr>Approach and Implementation Details:</vt:lpstr>
      <vt:lpstr>PowerPoint Presentation</vt:lpstr>
      <vt:lpstr>Results:</vt:lpstr>
      <vt:lpstr>Results Contd.,</vt:lpstr>
      <vt:lpstr>Other Implementations:</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591E Computer Vision Final Project</dc:title>
  <dc:creator>Raghu</dc:creator>
  <cp:lastModifiedBy>Ravindra Babu Gadde</cp:lastModifiedBy>
  <cp:revision>71</cp:revision>
  <dcterms:created xsi:type="dcterms:W3CDTF">2011-04-25T15:11:37Z</dcterms:created>
  <dcterms:modified xsi:type="dcterms:W3CDTF">2011-05-07T03:48:44Z</dcterms:modified>
</cp:coreProperties>
</file>