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84" r:id="rId4"/>
    <p:sldId id="296" r:id="rId5"/>
    <p:sldId id="297" r:id="rId6"/>
    <p:sldId id="298" r:id="rId7"/>
    <p:sldId id="299" r:id="rId8"/>
    <p:sldId id="300" r:id="rId9"/>
    <p:sldId id="31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20" r:id="rId20"/>
    <p:sldId id="318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54">
          <p15:clr>
            <a:srgbClr val="A4A3A4"/>
          </p15:clr>
        </p15:guide>
        <p15:guide id="3" pos="2880">
          <p15:clr>
            <a:srgbClr val="A4A3A4"/>
          </p15:clr>
        </p15:guide>
        <p15:guide id="4" pos="340">
          <p15:clr>
            <a:srgbClr val="A4A3A4"/>
          </p15:clr>
        </p15:guide>
        <p15:guide id="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B"/>
    <a:srgbClr val="FF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106" d="100"/>
          <a:sy n="106" d="100"/>
        </p:scale>
        <p:origin x="144" y="96"/>
      </p:cViewPr>
      <p:guideLst>
        <p:guide orient="horz" pos="2157"/>
        <p:guide orient="horz" pos="854"/>
        <p:guide pos="2880"/>
        <p:guide pos="340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E14B7-28DD-4B23-BF86-D55ED04F40F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C1480-1C61-4753-B4BB-799E0D1F7586}">
      <dgm:prSet phldrT="[Text]"/>
      <dgm:spPr/>
      <dgm:t>
        <a:bodyPr/>
        <a:lstStyle/>
        <a:p>
          <a:r>
            <a:rPr lang="en-US" dirty="0" err="1"/>
            <a:t>新邮件</a:t>
          </a:r>
          <a:endParaRPr lang="en-US" dirty="0"/>
        </a:p>
      </dgm:t>
    </dgm:pt>
    <dgm:pt modelId="{8C7AC46F-BF88-42D4-BE5D-AAF2E55618D1}" type="parTrans" cxnId="{0094A77A-3997-4E09-ABC5-9A36FC4F11F5}">
      <dgm:prSet/>
      <dgm:spPr/>
      <dgm:t>
        <a:bodyPr/>
        <a:lstStyle/>
        <a:p>
          <a:endParaRPr lang="en-US"/>
        </a:p>
      </dgm:t>
    </dgm:pt>
    <dgm:pt modelId="{2D6EFBC4-3B01-4E31-B3FC-6083A6E07870}" type="sibTrans" cxnId="{0094A77A-3997-4E09-ABC5-9A36FC4F11F5}">
      <dgm:prSet/>
      <dgm:spPr/>
      <dgm:t>
        <a:bodyPr/>
        <a:lstStyle/>
        <a:p>
          <a:endParaRPr lang="en-US"/>
        </a:p>
      </dgm:t>
    </dgm:pt>
    <dgm:pt modelId="{629671B8-A0E5-403A-8803-B97FF3170B7B}">
      <dgm:prSet phldrT="[Text]"/>
      <dgm:spPr/>
      <dgm:t>
        <a:bodyPr/>
        <a:lstStyle/>
        <a:p>
          <a:r>
            <a:rPr lang="en-US" dirty="0" err="1"/>
            <a:t>解析词条</a:t>
          </a:r>
          <a:endParaRPr lang="en-US" dirty="0"/>
        </a:p>
      </dgm:t>
    </dgm:pt>
    <dgm:pt modelId="{00703D7F-2EE3-4BA8-899D-5CC2940FB28E}" type="parTrans" cxnId="{4DEDAF44-453C-411B-B3C0-69D5F67ADE5C}">
      <dgm:prSet/>
      <dgm:spPr/>
      <dgm:t>
        <a:bodyPr/>
        <a:lstStyle/>
        <a:p>
          <a:endParaRPr lang="en-US"/>
        </a:p>
      </dgm:t>
    </dgm:pt>
    <dgm:pt modelId="{5F5103FA-E4AB-432D-88EA-5180BDFFAF8F}" type="sibTrans" cxnId="{4DEDAF44-453C-411B-B3C0-69D5F67ADE5C}">
      <dgm:prSet/>
      <dgm:spPr/>
      <dgm:t>
        <a:bodyPr/>
        <a:lstStyle/>
        <a:p>
          <a:endParaRPr lang="en-US"/>
        </a:p>
      </dgm:t>
    </dgm:pt>
    <dgm:pt modelId="{72A607B6-A68E-4315-9C99-3FF037CB917C}">
      <dgm:prSet phldrT="[Text]"/>
      <dgm:spPr/>
      <dgm:t>
        <a:bodyPr/>
        <a:lstStyle/>
        <a:p>
          <a:r>
            <a:rPr lang="en-US" dirty="0" err="1"/>
            <a:t>重算概率</a:t>
          </a:r>
          <a:endParaRPr lang="en-US" dirty="0"/>
        </a:p>
      </dgm:t>
    </dgm:pt>
    <dgm:pt modelId="{89BD02FC-5D7E-438A-92BE-BD6CA4636327}" type="parTrans" cxnId="{33FADC03-F2DE-4645-B2C0-A0A6A9713008}">
      <dgm:prSet/>
      <dgm:spPr/>
      <dgm:t>
        <a:bodyPr/>
        <a:lstStyle/>
        <a:p>
          <a:endParaRPr lang="en-US"/>
        </a:p>
      </dgm:t>
    </dgm:pt>
    <dgm:pt modelId="{860D2A6D-5C33-49D0-AE68-9125AB4CEDC2}" type="sibTrans" cxnId="{33FADC03-F2DE-4645-B2C0-A0A6A9713008}">
      <dgm:prSet/>
      <dgm:spPr/>
      <dgm:t>
        <a:bodyPr/>
        <a:lstStyle/>
        <a:p>
          <a:endParaRPr lang="en-US"/>
        </a:p>
      </dgm:t>
    </dgm:pt>
    <dgm:pt modelId="{36C5D338-7C86-4CD4-93EE-6EAF2876EDE9}">
      <dgm:prSet phldrT="[Text]"/>
      <dgm:spPr/>
      <dgm:t>
        <a:bodyPr/>
        <a:lstStyle/>
        <a:p>
          <a:r>
            <a:rPr lang="en-US" dirty="0" err="1"/>
            <a:t>更新模型</a:t>
          </a:r>
          <a:endParaRPr lang="en-US" dirty="0"/>
        </a:p>
      </dgm:t>
    </dgm:pt>
    <dgm:pt modelId="{DB6FBBD5-745D-43E5-81C1-E714AB3EF168}" type="parTrans" cxnId="{9CA810AA-E298-413B-BF6A-93318892F60E}">
      <dgm:prSet/>
      <dgm:spPr/>
      <dgm:t>
        <a:bodyPr/>
        <a:lstStyle/>
        <a:p>
          <a:endParaRPr lang="en-US"/>
        </a:p>
      </dgm:t>
    </dgm:pt>
    <dgm:pt modelId="{EFC9DB7B-B39D-4CF9-AE05-427B2A79363B}" type="sibTrans" cxnId="{9CA810AA-E298-413B-BF6A-93318892F60E}">
      <dgm:prSet/>
      <dgm:spPr/>
      <dgm:t>
        <a:bodyPr/>
        <a:lstStyle/>
        <a:p>
          <a:endParaRPr lang="en-US"/>
        </a:p>
      </dgm:t>
    </dgm:pt>
    <dgm:pt modelId="{AFFD0191-3957-48A7-B3C0-73193EF2F405}">
      <dgm:prSet phldrT="[Text]"/>
      <dgm:spPr/>
      <dgm:t>
        <a:bodyPr/>
        <a:lstStyle/>
        <a:p>
          <a:r>
            <a:rPr lang="en-US" dirty="0" err="1"/>
            <a:t>提高分辨概率</a:t>
          </a:r>
          <a:endParaRPr lang="en-US" dirty="0"/>
        </a:p>
      </dgm:t>
    </dgm:pt>
    <dgm:pt modelId="{0C41A6A5-E1E5-4546-BB9D-E7241AA3DD21}" type="parTrans" cxnId="{8F85E315-6FFD-4AA6-8D7C-A588334F6D8E}">
      <dgm:prSet/>
      <dgm:spPr/>
      <dgm:t>
        <a:bodyPr/>
        <a:lstStyle/>
        <a:p>
          <a:endParaRPr lang="en-US"/>
        </a:p>
      </dgm:t>
    </dgm:pt>
    <dgm:pt modelId="{2614311F-15AB-43F8-8B31-92A1CDCC0FD5}" type="sibTrans" cxnId="{8F85E315-6FFD-4AA6-8D7C-A588334F6D8E}">
      <dgm:prSet/>
      <dgm:spPr/>
      <dgm:t>
        <a:bodyPr/>
        <a:lstStyle/>
        <a:p>
          <a:endParaRPr lang="en-US"/>
        </a:p>
      </dgm:t>
    </dgm:pt>
    <dgm:pt modelId="{598114F7-09D5-40EF-A133-DE82F9497D05}" type="pres">
      <dgm:prSet presAssocID="{702E14B7-28DD-4B23-BF86-D55ED04F40F5}" presName="cycle" presStyleCnt="0">
        <dgm:presLayoutVars>
          <dgm:dir/>
          <dgm:resizeHandles val="exact"/>
        </dgm:presLayoutVars>
      </dgm:prSet>
      <dgm:spPr/>
    </dgm:pt>
    <dgm:pt modelId="{D2377F38-B529-4FD4-B38C-640F2DCD24E6}" type="pres">
      <dgm:prSet presAssocID="{1FAC1480-1C61-4753-B4BB-799E0D1F7586}" presName="node" presStyleLbl="node1" presStyleIdx="0" presStyleCnt="5">
        <dgm:presLayoutVars>
          <dgm:bulletEnabled val="1"/>
        </dgm:presLayoutVars>
      </dgm:prSet>
      <dgm:spPr/>
    </dgm:pt>
    <dgm:pt modelId="{F347156B-4189-4029-93C0-633B77F76247}" type="pres">
      <dgm:prSet presAssocID="{1FAC1480-1C61-4753-B4BB-799E0D1F7586}" presName="spNode" presStyleCnt="0"/>
      <dgm:spPr/>
    </dgm:pt>
    <dgm:pt modelId="{F31B4934-8A99-4A6C-96EC-9D22DAF40D19}" type="pres">
      <dgm:prSet presAssocID="{2D6EFBC4-3B01-4E31-B3FC-6083A6E07870}" presName="sibTrans" presStyleLbl="sibTrans1D1" presStyleIdx="0" presStyleCnt="5"/>
      <dgm:spPr/>
    </dgm:pt>
    <dgm:pt modelId="{D3AE1F92-BAA6-47E8-9EBF-8659DF9BD02C}" type="pres">
      <dgm:prSet presAssocID="{629671B8-A0E5-403A-8803-B97FF3170B7B}" presName="node" presStyleLbl="node1" presStyleIdx="1" presStyleCnt="5">
        <dgm:presLayoutVars>
          <dgm:bulletEnabled val="1"/>
        </dgm:presLayoutVars>
      </dgm:prSet>
      <dgm:spPr/>
    </dgm:pt>
    <dgm:pt modelId="{09429968-ED47-4E9B-803B-4FCF1C0C86EF}" type="pres">
      <dgm:prSet presAssocID="{629671B8-A0E5-403A-8803-B97FF3170B7B}" presName="spNode" presStyleCnt="0"/>
      <dgm:spPr/>
    </dgm:pt>
    <dgm:pt modelId="{9931555F-01A1-44AC-9BB2-7A8EC46F579D}" type="pres">
      <dgm:prSet presAssocID="{5F5103FA-E4AB-432D-88EA-5180BDFFAF8F}" presName="sibTrans" presStyleLbl="sibTrans1D1" presStyleIdx="1" presStyleCnt="5"/>
      <dgm:spPr/>
    </dgm:pt>
    <dgm:pt modelId="{69DAC5C6-EC2C-4136-BC06-C510B22FB21A}" type="pres">
      <dgm:prSet presAssocID="{72A607B6-A68E-4315-9C99-3FF037CB917C}" presName="node" presStyleLbl="node1" presStyleIdx="2" presStyleCnt="5">
        <dgm:presLayoutVars>
          <dgm:bulletEnabled val="1"/>
        </dgm:presLayoutVars>
      </dgm:prSet>
      <dgm:spPr/>
    </dgm:pt>
    <dgm:pt modelId="{7FDF052B-CE73-4CD5-B52A-C2BD52ACF406}" type="pres">
      <dgm:prSet presAssocID="{72A607B6-A68E-4315-9C99-3FF037CB917C}" presName="spNode" presStyleCnt="0"/>
      <dgm:spPr/>
    </dgm:pt>
    <dgm:pt modelId="{5FEC372F-90CB-4970-BC70-98045BB8ED63}" type="pres">
      <dgm:prSet presAssocID="{860D2A6D-5C33-49D0-AE68-9125AB4CEDC2}" presName="sibTrans" presStyleLbl="sibTrans1D1" presStyleIdx="2" presStyleCnt="5"/>
      <dgm:spPr/>
    </dgm:pt>
    <dgm:pt modelId="{5A79A556-D9C0-4B4C-9371-44A5D6DC51EA}" type="pres">
      <dgm:prSet presAssocID="{36C5D338-7C86-4CD4-93EE-6EAF2876EDE9}" presName="node" presStyleLbl="node1" presStyleIdx="3" presStyleCnt="5">
        <dgm:presLayoutVars>
          <dgm:bulletEnabled val="1"/>
        </dgm:presLayoutVars>
      </dgm:prSet>
      <dgm:spPr/>
    </dgm:pt>
    <dgm:pt modelId="{D12A3EF1-4476-410E-A3AA-ECD15652925E}" type="pres">
      <dgm:prSet presAssocID="{36C5D338-7C86-4CD4-93EE-6EAF2876EDE9}" presName="spNode" presStyleCnt="0"/>
      <dgm:spPr/>
    </dgm:pt>
    <dgm:pt modelId="{25944626-F0A1-40DA-B042-2366F0467566}" type="pres">
      <dgm:prSet presAssocID="{EFC9DB7B-B39D-4CF9-AE05-427B2A79363B}" presName="sibTrans" presStyleLbl="sibTrans1D1" presStyleIdx="3" presStyleCnt="5"/>
      <dgm:spPr/>
    </dgm:pt>
    <dgm:pt modelId="{ED701F4B-F6D7-4AE8-A70B-6356865AE79A}" type="pres">
      <dgm:prSet presAssocID="{AFFD0191-3957-48A7-B3C0-73193EF2F405}" presName="node" presStyleLbl="node1" presStyleIdx="4" presStyleCnt="5">
        <dgm:presLayoutVars>
          <dgm:bulletEnabled val="1"/>
        </dgm:presLayoutVars>
      </dgm:prSet>
      <dgm:spPr/>
    </dgm:pt>
    <dgm:pt modelId="{11F8D5D9-12B9-4443-B1FB-112E4D2AD122}" type="pres">
      <dgm:prSet presAssocID="{AFFD0191-3957-48A7-B3C0-73193EF2F405}" presName="spNode" presStyleCnt="0"/>
      <dgm:spPr/>
    </dgm:pt>
    <dgm:pt modelId="{A8AC4620-B203-47A7-9FA2-79FCB27F7273}" type="pres">
      <dgm:prSet presAssocID="{2614311F-15AB-43F8-8B31-92A1CDCC0FD5}" presName="sibTrans" presStyleLbl="sibTrans1D1" presStyleIdx="4" presStyleCnt="5"/>
      <dgm:spPr/>
    </dgm:pt>
  </dgm:ptLst>
  <dgm:cxnLst>
    <dgm:cxn modelId="{D2DD487E-9847-4772-A0B3-45624B44F3D0}" type="presOf" srcId="{2D6EFBC4-3B01-4E31-B3FC-6083A6E07870}" destId="{F31B4934-8A99-4A6C-96EC-9D22DAF40D19}" srcOrd="0" destOrd="0" presId="urn:microsoft.com/office/officeart/2005/8/layout/cycle5"/>
    <dgm:cxn modelId="{333F5928-8C4A-4DAF-AD78-7B1C4D08212C}" type="presOf" srcId="{5F5103FA-E4AB-432D-88EA-5180BDFFAF8F}" destId="{9931555F-01A1-44AC-9BB2-7A8EC46F579D}" srcOrd="0" destOrd="0" presId="urn:microsoft.com/office/officeart/2005/8/layout/cycle5"/>
    <dgm:cxn modelId="{359C3A09-6C6D-4AD3-99FC-5A63705AB0A4}" type="presOf" srcId="{AFFD0191-3957-48A7-B3C0-73193EF2F405}" destId="{ED701F4B-F6D7-4AE8-A70B-6356865AE79A}" srcOrd="0" destOrd="0" presId="urn:microsoft.com/office/officeart/2005/8/layout/cycle5"/>
    <dgm:cxn modelId="{4DEDAF44-453C-411B-B3C0-69D5F67ADE5C}" srcId="{702E14B7-28DD-4B23-BF86-D55ED04F40F5}" destId="{629671B8-A0E5-403A-8803-B97FF3170B7B}" srcOrd="1" destOrd="0" parTransId="{00703D7F-2EE3-4BA8-899D-5CC2940FB28E}" sibTransId="{5F5103FA-E4AB-432D-88EA-5180BDFFAF8F}"/>
    <dgm:cxn modelId="{41145E51-6CDE-4ACD-AB5A-913771DDEA7A}" type="presOf" srcId="{2614311F-15AB-43F8-8B31-92A1CDCC0FD5}" destId="{A8AC4620-B203-47A7-9FA2-79FCB27F7273}" srcOrd="0" destOrd="0" presId="urn:microsoft.com/office/officeart/2005/8/layout/cycle5"/>
    <dgm:cxn modelId="{A3BBBD2C-B18F-4338-ABC6-E8787EC7E16F}" type="presOf" srcId="{629671B8-A0E5-403A-8803-B97FF3170B7B}" destId="{D3AE1F92-BAA6-47E8-9EBF-8659DF9BD02C}" srcOrd="0" destOrd="0" presId="urn:microsoft.com/office/officeart/2005/8/layout/cycle5"/>
    <dgm:cxn modelId="{A361FC91-093F-41D6-B84F-597C8DA8F855}" type="presOf" srcId="{702E14B7-28DD-4B23-BF86-D55ED04F40F5}" destId="{598114F7-09D5-40EF-A133-DE82F9497D05}" srcOrd="0" destOrd="0" presId="urn:microsoft.com/office/officeart/2005/8/layout/cycle5"/>
    <dgm:cxn modelId="{6170A03F-7ECA-4DA6-B91F-13CD93715300}" type="presOf" srcId="{EFC9DB7B-B39D-4CF9-AE05-427B2A79363B}" destId="{25944626-F0A1-40DA-B042-2366F0467566}" srcOrd="0" destOrd="0" presId="urn:microsoft.com/office/officeart/2005/8/layout/cycle5"/>
    <dgm:cxn modelId="{D07F787D-8256-4D26-97DF-5E74CAE9EC41}" type="presOf" srcId="{860D2A6D-5C33-49D0-AE68-9125AB4CEDC2}" destId="{5FEC372F-90CB-4970-BC70-98045BB8ED63}" srcOrd="0" destOrd="0" presId="urn:microsoft.com/office/officeart/2005/8/layout/cycle5"/>
    <dgm:cxn modelId="{33FADC03-F2DE-4645-B2C0-A0A6A9713008}" srcId="{702E14B7-28DD-4B23-BF86-D55ED04F40F5}" destId="{72A607B6-A68E-4315-9C99-3FF037CB917C}" srcOrd="2" destOrd="0" parTransId="{89BD02FC-5D7E-438A-92BE-BD6CA4636327}" sibTransId="{860D2A6D-5C33-49D0-AE68-9125AB4CEDC2}"/>
    <dgm:cxn modelId="{8F85E315-6FFD-4AA6-8D7C-A588334F6D8E}" srcId="{702E14B7-28DD-4B23-BF86-D55ED04F40F5}" destId="{AFFD0191-3957-48A7-B3C0-73193EF2F405}" srcOrd="4" destOrd="0" parTransId="{0C41A6A5-E1E5-4546-BB9D-E7241AA3DD21}" sibTransId="{2614311F-15AB-43F8-8B31-92A1CDCC0FD5}"/>
    <dgm:cxn modelId="{575ACF5D-BA38-4D04-B3FF-6A62FC6E08ED}" type="presOf" srcId="{36C5D338-7C86-4CD4-93EE-6EAF2876EDE9}" destId="{5A79A556-D9C0-4B4C-9371-44A5D6DC51EA}" srcOrd="0" destOrd="0" presId="urn:microsoft.com/office/officeart/2005/8/layout/cycle5"/>
    <dgm:cxn modelId="{693C906A-DF0A-4512-A5CB-2C3B936B5DD6}" type="presOf" srcId="{72A607B6-A68E-4315-9C99-3FF037CB917C}" destId="{69DAC5C6-EC2C-4136-BC06-C510B22FB21A}" srcOrd="0" destOrd="0" presId="urn:microsoft.com/office/officeart/2005/8/layout/cycle5"/>
    <dgm:cxn modelId="{9CA810AA-E298-413B-BF6A-93318892F60E}" srcId="{702E14B7-28DD-4B23-BF86-D55ED04F40F5}" destId="{36C5D338-7C86-4CD4-93EE-6EAF2876EDE9}" srcOrd="3" destOrd="0" parTransId="{DB6FBBD5-745D-43E5-81C1-E714AB3EF168}" sibTransId="{EFC9DB7B-B39D-4CF9-AE05-427B2A79363B}"/>
    <dgm:cxn modelId="{0094A77A-3997-4E09-ABC5-9A36FC4F11F5}" srcId="{702E14B7-28DD-4B23-BF86-D55ED04F40F5}" destId="{1FAC1480-1C61-4753-B4BB-799E0D1F7586}" srcOrd="0" destOrd="0" parTransId="{8C7AC46F-BF88-42D4-BE5D-AAF2E55618D1}" sibTransId="{2D6EFBC4-3B01-4E31-B3FC-6083A6E07870}"/>
    <dgm:cxn modelId="{2B554FC7-CBCA-43EE-AE1C-871981F87663}" type="presOf" srcId="{1FAC1480-1C61-4753-B4BB-799E0D1F7586}" destId="{D2377F38-B529-4FD4-B38C-640F2DCD24E6}" srcOrd="0" destOrd="0" presId="urn:microsoft.com/office/officeart/2005/8/layout/cycle5"/>
    <dgm:cxn modelId="{7ACB7EBB-5AEE-4F8B-8192-D78158477DB0}" type="presParOf" srcId="{598114F7-09D5-40EF-A133-DE82F9497D05}" destId="{D2377F38-B529-4FD4-B38C-640F2DCD24E6}" srcOrd="0" destOrd="0" presId="urn:microsoft.com/office/officeart/2005/8/layout/cycle5"/>
    <dgm:cxn modelId="{6D389559-BD0E-49A4-89C8-9E69B0E75397}" type="presParOf" srcId="{598114F7-09D5-40EF-A133-DE82F9497D05}" destId="{F347156B-4189-4029-93C0-633B77F76247}" srcOrd="1" destOrd="0" presId="urn:microsoft.com/office/officeart/2005/8/layout/cycle5"/>
    <dgm:cxn modelId="{95C80D80-D13D-4518-BF1B-894B0F110B1E}" type="presParOf" srcId="{598114F7-09D5-40EF-A133-DE82F9497D05}" destId="{F31B4934-8A99-4A6C-96EC-9D22DAF40D19}" srcOrd="2" destOrd="0" presId="urn:microsoft.com/office/officeart/2005/8/layout/cycle5"/>
    <dgm:cxn modelId="{9F13F1C1-0DC6-4241-8373-756CFC20FA2A}" type="presParOf" srcId="{598114F7-09D5-40EF-A133-DE82F9497D05}" destId="{D3AE1F92-BAA6-47E8-9EBF-8659DF9BD02C}" srcOrd="3" destOrd="0" presId="urn:microsoft.com/office/officeart/2005/8/layout/cycle5"/>
    <dgm:cxn modelId="{49C9C72C-7D17-4B72-8009-BD843AECEC2B}" type="presParOf" srcId="{598114F7-09D5-40EF-A133-DE82F9497D05}" destId="{09429968-ED47-4E9B-803B-4FCF1C0C86EF}" srcOrd="4" destOrd="0" presId="urn:microsoft.com/office/officeart/2005/8/layout/cycle5"/>
    <dgm:cxn modelId="{9811D090-3D20-4E9C-BA36-F2E7CF48FDFA}" type="presParOf" srcId="{598114F7-09D5-40EF-A133-DE82F9497D05}" destId="{9931555F-01A1-44AC-9BB2-7A8EC46F579D}" srcOrd="5" destOrd="0" presId="urn:microsoft.com/office/officeart/2005/8/layout/cycle5"/>
    <dgm:cxn modelId="{E86332B2-0EC3-4B31-8931-DF71F8B937A3}" type="presParOf" srcId="{598114F7-09D5-40EF-A133-DE82F9497D05}" destId="{69DAC5C6-EC2C-4136-BC06-C510B22FB21A}" srcOrd="6" destOrd="0" presId="urn:microsoft.com/office/officeart/2005/8/layout/cycle5"/>
    <dgm:cxn modelId="{969A315D-72D8-426A-AD9F-048924ACE5FA}" type="presParOf" srcId="{598114F7-09D5-40EF-A133-DE82F9497D05}" destId="{7FDF052B-CE73-4CD5-B52A-C2BD52ACF406}" srcOrd="7" destOrd="0" presId="urn:microsoft.com/office/officeart/2005/8/layout/cycle5"/>
    <dgm:cxn modelId="{E36C3D62-3262-4C19-8DB4-951556E48F00}" type="presParOf" srcId="{598114F7-09D5-40EF-A133-DE82F9497D05}" destId="{5FEC372F-90CB-4970-BC70-98045BB8ED63}" srcOrd="8" destOrd="0" presId="urn:microsoft.com/office/officeart/2005/8/layout/cycle5"/>
    <dgm:cxn modelId="{0CF5C7F0-818F-4194-A9AB-92B5FCA217B8}" type="presParOf" srcId="{598114F7-09D5-40EF-A133-DE82F9497D05}" destId="{5A79A556-D9C0-4B4C-9371-44A5D6DC51EA}" srcOrd="9" destOrd="0" presId="urn:microsoft.com/office/officeart/2005/8/layout/cycle5"/>
    <dgm:cxn modelId="{3D096B62-901A-4E58-AB8D-E676C1105044}" type="presParOf" srcId="{598114F7-09D5-40EF-A133-DE82F9497D05}" destId="{D12A3EF1-4476-410E-A3AA-ECD15652925E}" srcOrd="10" destOrd="0" presId="urn:microsoft.com/office/officeart/2005/8/layout/cycle5"/>
    <dgm:cxn modelId="{D2945BC6-4321-4D2E-8ED8-C66946E0866C}" type="presParOf" srcId="{598114F7-09D5-40EF-A133-DE82F9497D05}" destId="{25944626-F0A1-40DA-B042-2366F0467566}" srcOrd="11" destOrd="0" presId="urn:microsoft.com/office/officeart/2005/8/layout/cycle5"/>
    <dgm:cxn modelId="{0834E56F-E872-4D5D-8BFA-6EC69B4130D2}" type="presParOf" srcId="{598114F7-09D5-40EF-A133-DE82F9497D05}" destId="{ED701F4B-F6D7-4AE8-A70B-6356865AE79A}" srcOrd="12" destOrd="0" presId="urn:microsoft.com/office/officeart/2005/8/layout/cycle5"/>
    <dgm:cxn modelId="{CB3F1ED2-3201-4D2C-8249-96693D8A5E04}" type="presParOf" srcId="{598114F7-09D5-40EF-A133-DE82F9497D05}" destId="{11F8D5D9-12B9-4443-B1FB-112E4D2AD122}" srcOrd="13" destOrd="0" presId="urn:microsoft.com/office/officeart/2005/8/layout/cycle5"/>
    <dgm:cxn modelId="{3E7C550B-9967-42D3-BC00-DCB70EFA22B3}" type="presParOf" srcId="{598114F7-09D5-40EF-A133-DE82F9497D05}" destId="{A8AC4620-B203-47A7-9FA2-79FCB27F727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77F38-B529-4FD4-B38C-640F2DCD24E6}">
      <dsp:nvSpPr>
        <dsp:cNvPr id="0" name=""/>
        <dsp:cNvSpPr/>
      </dsp:nvSpPr>
      <dsp:spPr>
        <a:xfrm>
          <a:off x="2298328" y="1436"/>
          <a:ext cx="1187646" cy="77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新邮件</a:t>
          </a:r>
          <a:endParaRPr lang="en-US" sz="1400" kern="1200" dirty="0"/>
        </a:p>
      </dsp:txBody>
      <dsp:txXfrm>
        <a:off x="2336012" y="39120"/>
        <a:ext cx="1112278" cy="696602"/>
      </dsp:txXfrm>
    </dsp:sp>
    <dsp:sp modelId="{F31B4934-8A99-4A6C-96EC-9D22DAF40D19}">
      <dsp:nvSpPr>
        <dsp:cNvPr id="0" name=""/>
        <dsp:cNvSpPr/>
      </dsp:nvSpPr>
      <dsp:spPr>
        <a:xfrm>
          <a:off x="1349751" y="387421"/>
          <a:ext cx="3084800" cy="3084800"/>
        </a:xfrm>
        <a:custGeom>
          <a:avLst/>
          <a:gdLst/>
          <a:ahLst/>
          <a:cxnLst/>
          <a:rect l="0" t="0" r="0" b="0"/>
          <a:pathLst>
            <a:path>
              <a:moveTo>
                <a:pt x="2295349" y="196270"/>
              </a:moveTo>
              <a:arcTo wR="1542400" hR="1542400" stAng="17953210" swAng="12118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E1F92-BAA6-47E8-9EBF-8659DF9BD02C}">
      <dsp:nvSpPr>
        <dsp:cNvPr id="0" name=""/>
        <dsp:cNvSpPr/>
      </dsp:nvSpPr>
      <dsp:spPr>
        <a:xfrm>
          <a:off x="3765238" y="1067208"/>
          <a:ext cx="1187646" cy="77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解析词条</a:t>
          </a:r>
          <a:endParaRPr lang="en-US" sz="1400" kern="1200" dirty="0"/>
        </a:p>
      </dsp:txBody>
      <dsp:txXfrm>
        <a:off x="3802922" y="1104892"/>
        <a:ext cx="1112278" cy="696602"/>
      </dsp:txXfrm>
    </dsp:sp>
    <dsp:sp modelId="{9931555F-01A1-44AC-9BB2-7A8EC46F579D}">
      <dsp:nvSpPr>
        <dsp:cNvPr id="0" name=""/>
        <dsp:cNvSpPr/>
      </dsp:nvSpPr>
      <dsp:spPr>
        <a:xfrm>
          <a:off x="1349751" y="387421"/>
          <a:ext cx="3084800" cy="3084800"/>
        </a:xfrm>
        <a:custGeom>
          <a:avLst/>
          <a:gdLst/>
          <a:ahLst/>
          <a:cxnLst/>
          <a:rect l="0" t="0" r="0" b="0"/>
          <a:pathLst>
            <a:path>
              <a:moveTo>
                <a:pt x="3081104" y="1649117"/>
              </a:moveTo>
              <a:arcTo wR="1542400" hR="1542400" stAng="21838045" swAng="1360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AC5C6-EC2C-4136-BC06-C510B22FB21A}">
      <dsp:nvSpPr>
        <dsp:cNvPr id="0" name=""/>
        <dsp:cNvSpPr/>
      </dsp:nvSpPr>
      <dsp:spPr>
        <a:xfrm>
          <a:off x="3204928" y="2791664"/>
          <a:ext cx="1187646" cy="77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重算概率</a:t>
          </a:r>
          <a:endParaRPr lang="en-US" sz="1400" kern="1200" dirty="0"/>
        </a:p>
      </dsp:txBody>
      <dsp:txXfrm>
        <a:off x="3242612" y="2829348"/>
        <a:ext cx="1112278" cy="696602"/>
      </dsp:txXfrm>
    </dsp:sp>
    <dsp:sp modelId="{5FEC372F-90CB-4970-BC70-98045BB8ED63}">
      <dsp:nvSpPr>
        <dsp:cNvPr id="0" name=""/>
        <dsp:cNvSpPr/>
      </dsp:nvSpPr>
      <dsp:spPr>
        <a:xfrm>
          <a:off x="1349751" y="387421"/>
          <a:ext cx="3084800" cy="3084800"/>
        </a:xfrm>
        <a:custGeom>
          <a:avLst/>
          <a:gdLst/>
          <a:ahLst/>
          <a:cxnLst/>
          <a:rect l="0" t="0" r="0" b="0"/>
          <a:pathLst>
            <a:path>
              <a:moveTo>
                <a:pt x="1731771" y="3073131"/>
              </a:moveTo>
              <a:arcTo wR="1542400" hR="1542400" stAng="4976856" swAng="8462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9A556-D9C0-4B4C-9371-44A5D6DC51EA}">
      <dsp:nvSpPr>
        <dsp:cNvPr id="0" name=""/>
        <dsp:cNvSpPr/>
      </dsp:nvSpPr>
      <dsp:spPr>
        <a:xfrm>
          <a:off x="1391728" y="2791664"/>
          <a:ext cx="1187646" cy="77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更新模型</a:t>
          </a:r>
          <a:endParaRPr lang="en-US" sz="1400" kern="1200" dirty="0"/>
        </a:p>
      </dsp:txBody>
      <dsp:txXfrm>
        <a:off x="1429412" y="2829348"/>
        <a:ext cx="1112278" cy="696602"/>
      </dsp:txXfrm>
    </dsp:sp>
    <dsp:sp modelId="{25944626-F0A1-40DA-B042-2366F0467566}">
      <dsp:nvSpPr>
        <dsp:cNvPr id="0" name=""/>
        <dsp:cNvSpPr/>
      </dsp:nvSpPr>
      <dsp:spPr>
        <a:xfrm>
          <a:off x="1349751" y="387421"/>
          <a:ext cx="3084800" cy="3084800"/>
        </a:xfrm>
        <a:custGeom>
          <a:avLst/>
          <a:gdLst/>
          <a:ahLst/>
          <a:cxnLst/>
          <a:rect l="0" t="0" r="0" b="0"/>
          <a:pathLst>
            <a:path>
              <a:moveTo>
                <a:pt x="163668" y="2233845"/>
              </a:moveTo>
              <a:arcTo wR="1542400" hR="1542400" stAng="9201953" swAng="1360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1F4B-F6D7-4AE8-A70B-6356865AE79A}">
      <dsp:nvSpPr>
        <dsp:cNvPr id="0" name=""/>
        <dsp:cNvSpPr/>
      </dsp:nvSpPr>
      <dsp:spPr>
        <a:xfrm>
          <a:off x="831419" y="1067208"/>
          <a:ext cx="1187646" cy="771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提高分辨概率</a:t>
          </a:r>
          <a:endParaRPr lang="en-US" sz="1400" kern="1200" dirty="0"/>
        </a:p>
      </dsp:txBody>
      <dsp:txXfrm>
        <a:off x="869103" y="1104892"/>
        <a:ext cx="1112278" cy="696602"/>
      </dsp:txXfrm>
    </dsp:sp>
    <dsp:sp modelId="{A8AC4620-B203-47A7-9FA2-79FCB27F7273}">
      <dsp:nvSpPr>
        <dsp:cNvPr id="0" name=""/>
        <dsp:cNvSpPr/>
      </dsp:nvSpPr>
      <dsp:spPr>
        <a:xfrm>
          <a:off x="1349751" y="387421"/>
          <a:ext cx="3084800" cy="3084800"/>
        </a:xfrm>
        <a:custGeom>
          <a:avLst/>
          <a:gdLst/>
          <a:ahLst/>
          <a:cxnLst/>
          <a:rect l="0" t="0" r="0" b="0"/>
          <a:pathLst>
            <a:path>
              <a:moveTo>
                <a:pt x="370977" y="539022"/>
              </a:moveTo>
              <a:arcTo wR="1542400" hR="1542400" stAng="13234894" swAng="12118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FA5F387B-780A-4D5D-B901-3BBF899F9848}" type="datetime1">
              <a:rPr lang="zh-CN" altLang="en-US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>
                <a:ea typeface="宋体" panose="02010600030101010101" pitchFamily="2" charset="-122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ea typeface="宋体" panose="02010600030101010101" pitchFamily="2" charset="-122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ea typeface="宋体" panose="02010600030101010101" pitchFamily="2" charset="-122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ea typeface="宋体" panose="02010600030101010101" pitchFamily="2" charset="-122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DEFFBF-D568-499E-BA25-60083BA2BA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6D17968-B0EB-4E10-B022-5931424414FD}" type="datetime1">
              <a:rPr lang="zh-CN" altLang="en-US" smtClean="0">
                <a:latin typeface="Arial" charset="0"/>
              </a:rPr>
              <a:pPr>
                <a:defRPr/>
              </a:pPr>
              <a:t>2017/6/15</a:t>
            </a:fld>
            <a:endParaRPr lang="zh-CN" altLang="en-US">
              <a:latin typeface="Arial" charset="0"/>
            </a:endParaRPr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557C8C3-381C-4AAC-ADC5-71F0561D4D0F}" type="slidenum">
              <a:rPr lang="zh-CN" altLang="en-US" smtClean="0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82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932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84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分词</a:t>
            </a:r>
            <a:r>
              <a:rPr lang="zh-CN" altLang="en-US" sz="1200" dirty="0"/>
              <a:t>： 中文词库，第三方的 分词工具，更准确地词语识别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取词： 过滤掉一些</a:t>
            </a:r>
            <a:endParaRPr lang="en-US" altLang="zh-CN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35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分词</a:t>
            </a:r>
            <a:r>
              <a:rPr lang="zh-CN" altLang="en-US" sz="1200" dirty="0"/>
              <a:t>： 中文词库，第三方的 分词工具，更准确地词语识别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取词： 过滤掉一些</a:t>
            </a:r>
            <a:endParaRPr lang="en-US" altLang="zh-CN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431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ln/>
          <a:extLst/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</a:rPr>
              <a:t>Verify after each deployment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</a:rPr>
              <a:t>Notify related party about the progress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prstClr val="black"/>
                </a:solidFill>
                <a:latin typeface="Calibri"/>
              </a:rPr>
              <a:t>Practice much and solve problems more quickly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prstClr val="black"/>
              </a:solidFill>
              <a:latin typeface="Calibri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zh-CN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AF8A664-5AC3-4435-A2B7-C35739615DC3}" type="datetime1">
              <a:rPr lang="zh-CN" altLang="en-US" smtClean="0">
                <a:latin typeface="Arial" charset="0"/>
              </a:rPr>
              <a:pPr>
                <a:defRPr/>
              </a:pPr>
              <a:t>2017/6/15</a:t>
            </a:fld>
            <a:endParaRPr lang="zh-CN" altLang="en-US">
              <a:latin typeface="Arial" charset="0"/>
            </a:endParaRPr>
          </a:p>
        </p:txBody>
      </p:sp>
      <p:sp>
        <p:nvSpPr>
          <p:cNvPr id="1843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F65C819-B246-47ED-B784-E0C67355B290}" type="slidenum">
              <a:rPr lang="zh-CN" altLang="en-US" smtClean="0">
                <a:ea typeface="宋体" panose="02010600030101010101" pitchFamily="2" charset="-122"/>
              </a:rPr>
              <a:pPr/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后验概率　＝　先验概率 ｘ 调整因子</a:t>
            </a:r>
            <a:endParaRPr lang="en-US" altLang="zh-CN"/>
          </a:p>
          <a:p>
            <a:r>
              <a:rPr lang="en-US" altLang="zh-CN"/>
              <a:t>P(B|A)/P(B)</a:t>
            </a:r>
            <a:r>
              <a:rPr lang="zh-CN" altLang="en-US"/>
              <a:t>称为</a:t>
            </a:r>
            <a:r>
              <a:rPr lang="en-US" altLang="zh-CN"/>
              <a:t>"</a:t>
            </a:r>
            <a:r>
              <a:rPr lang="zh-CN" altLang="en-US"/>
              <a:t>可能性函数</a:t>
            </a:r>
            <a:r>
              <a:rPr lang="en-US" altLang="zh-CN"/>
              <a:t>"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9D2BB5-ACF5-439E-9429-9BB0A13D32AC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FB3AB2E-9983-4402-A296-6FC14FE6A5BE}" type="slidenum">
              <a:rPr lang="zh-CN" altLang="en-US" smtClean="0">
                <a:ea typeface="宋体" panose="02010600030101010101" pitchFamily="2" charset="-122"/>
              </a:rPr>
              <a:pPr/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1D98EC-7EB6-4779-8F5F-43EC3341B861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0C21AF4-7AA8-46A0-A5BC-FC70797447D1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41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29CC1E-C014-45FC-A8B6-19D6C57AE96A}" type="datetime1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DD24-21C7-4D89-86DC-2D89390E28D9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16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6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15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/>
              <a:t>朴素贝叶斯： 朴素（</a:t>
            </a:r>
            <a:r>
              <a:rPr lang="en-US" altLang="zh-CN" sz="1200" dirty="0"/>
              <a:t>naive</a:t>
            </a:r>
            <a:r>
              <a:rPr lang="zh-CN" altLang="en-US" sz="1200" dirty="0"/>
              <a:t>）即一个特征或者单词出现的可能性与它和其他单词相邻没有关系，是独立的</a:t>
            </a:r>
            <a:endParaRPr lang="en-US" altLang="zh-CN" sz="1200" dirty="0"/>
          </a:p>
          <a:p>
            <a:r>
              <a:rPr lang="zh-CN" altLang="en-US" sz="1200" dirty="0"/>
              <a:t>收集数据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提供文本文件</a:t>
            </a:r>
            <a:endParaRPr lang="en-US" altLang="zh-CN" sz="1200" dirty="0"/>
          </a:p>
          <a:p>
            <a:r>
              <a:rPr lang="zh-CN" altLang="en-US" sz="1200" dirty="0"/>
              <a:t>准备数据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将文本文件解析成词条向量</a:t>
            </a:r>
            <a:endParaRPr lang="en-US" altLang="zh-CN" sz="1200" dirty="0"/>
          </a:p>
          <a:p>
            <a:r>
              <a:rPr lang="zh-CN" altLang="en-US" sz="1200" dirty="0"/>
              <a:t>分析数据 </a:t>
            </a:r>
            <a:r>
              <a:rPr lang="en-US" altLang="zh-CN" sz="1200" dirty="0"/>
              <a:t>: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检查词条确保解析的正确性</a:t>
            </a:r>
            <a:endParaRPr lang="en-US" altLang="zh-CN" sz="1200" dirty="0"/>
          </a:p>
          <a:p>
            <a:r>
              <a:rPr lang="zh-CN" altLang="en-US" sz="1200" dirty="0"/>
              <a:t>训练算法 </a:t>
            </a:r>
            <a:r>
              <a:rPr lang="en-US" altLang="zh-CN" sz="1200" dirty="0"/>
              <a:t>: </a:t>
            </a:r>
            <a:r>
              <a:rPr lang="zh-CN" altLang="en-US" sz="1200" dirty="0"/>
              <a:t>计算不同的独立特征的条件概率</a:t>
            </a:r>
            <a:endParaRPr lang="en-US" altLang="zh-CN" sz="1200" dirty="0"/>
          </a:p>
          <a:p>
            <a:r>
              <a:rPr lang="zh-CN" altLang="en-US" sz="1200" dirty="0"/>
              <a:t>测试算法：计算错误率</a:t>
            </a:r>
            <a:endParaRPr lang="en-US" altLang="zh-CN" sz="1200" dirty="0"/>
          </a:p>
          <a:p>
            <a:r>
              <a:rPr lang="zh-CN" altLang="en-US" sz="1200" dirty="0"/>
              <a:t>使用算法 </a:t>
            </a:r>
            <a:r>
              <a:rPr lang="en-US" altLang="zh-CN" sz="1200" dirty="0"/>
              <a:t>:  </a:t>
            </a:r>
            <a:r>
              <a:rPr lang="zh-CN" altLang="en-US" sz="1200" dirty="0"/>
              <a:t>实际应用，文档分类</a:t>
            </a:r>
            <a:endParaRPr lang="en-US" sz="1200" dirty="0"/>
          </a:p>
          <a:p>
            <a:endParaRPr 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D29CC1E-C014-45FC-A8B6-19D6C57AE96A}" type="datetime1">
              <a:rPr lang="zh-CN" altLang="en-US" smtClean="0"/>
              <a:pPr>
                <a:defRPr/>
              </a:pPr>
              <a:t>2017/6/15</a:t>
            </a:fld>
            <a:endParaRPr lang="zh-CN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EEDD24-21C7-4D89-86DC-2D89390E28D9}" type="slidenum">
              <a:rPr lang="zh-CN" altLang="en-US">
                <a:ea typeface="宋体" panose="02010600030101010101" pitchFamily="2" charset="-122"/>
              </a:rPr>
              <a:pPr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0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1DF35-E0C8-414E-AA7D-344DE2B8AAC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9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EA072-A526-4A21-B9F0-4EB0E19715B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99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A21B-9582-4530-B691-9F0FC95151F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55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368EA-DA8A-412F-AE5E-BDE09BDCA20C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0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8B82F-A122-403D-90BD-19CF660E3D1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30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E9FC-0D9B-4DB0-8077-5BD066760C6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1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A09B1-359E-4BAC-A35B-11B6643E57B2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48E4-34B0-4691-A7C3-7B8A8AC0188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689C3-1E64-4A77-9510-EC2326D5E2CC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97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7D280-697E-467A-8000-2DCFA2312F6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51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6B77E-4419-4F4A-A2FE-21838F62DBB1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0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52EAA-71FD-4854-B951-072D0A40FE08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35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ED5C25B5-A077-401F-A823-7C75459DD6C7}" type="slidenum">
              <a:rPr lang="zh-CN" altLang="en-US"/>
              <a:pPr>
                <a:defRPr/>
              </a:pPr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y.oschina.net/u/158589/blog/6103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ruanyifeng.com/blog/2011/08/bayesian_inference_part_two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ruanyifeng.com/blog/2011/08/bayesian_inference_part_one.html" TargetMode="External"/><Relationship Id="rId5" Type="http://schemas.openxmlformats.org/officeDocument/2006/relationships/hyperlink" Target="http://www.paulgraham.com/spam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fxsjy/jie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0"/>
            <a:ext cx="9151938" cy="5375275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11113" y="5218113"/>
            <a:ext cx="3240088" cy="252412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946400" y="5218113"/>
            <a:ext cx="3240088" cy="252412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903913" y="5218113"/>
            <a:ext cx="3240087" cy="252412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" name="1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106488"/>
            <a:ext cx="3986213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副标题 4"/>
          <p:cNvSpPr txBox="1">
            <a:spLocks noChangeArrowheads="1"/>
          </p:cNvSpPr>
          <p:nvPr/>
        </p:nvSpPr>
        <p:spPr bwMode="auto">
          <a:xfrm>
            <a:off x="3025775" y="1582738"/>
            <a:ext cx="61182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4400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Naive Bayes Practice</a:t>
            </a:r>
            <a:br>
              <a:rPr lang="en-US" sz="4400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</a:br>
            <a:r>
              <a:rPr lang="en-US" sz="4400" dirty="0">
                <a:solidFill>
                  <a:prstClr val="white"/>
                </a:solidFill>
                <a:latin typeface="Calibri"/>
                <a:ea typeface="+mj-ea"/>
                <a:cs typeface="+mj-cs"/>
              </a:rPr>
              <a:t>		– Spam Filter</a:t>
            </a:r>
            <a:endParaRPr lang="zh-CN" altLang="en-US" sz="4000" dirty="0">
              <a:latin typeface="Cambria Math" panose="02040503050406030204" pitchFamily="18" charset="0"/>
              <a:sym typeface="Calibri" panose="020F0502020204030204" pitchFamily="34" charset="0"/>
            </a:endParaRPr>
          </a:p>
        </p:txBody>
      </p:sp>
      <p:pic>
        <p:nvPicPr>
          <p:cNvPr id="1536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81150"/>
            <a:ext cx="30607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02EE5-E3C2-4BAD-88FA-A01824F3D9A2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457200" y="1227001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收集数据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准备数据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训练算法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4.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测试算法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5.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算法优化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1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13437" y="1064019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收集数据</a:t>
            </a:r>
            <a:endParaRPr lang="en-US" altLang="zh-CN" sz="3200" dirty="0"/>
          </a:p>
          <a:p>
            <a:endParaRPr lang="en-US" altLang="zh-CN" sz="1600" dirty="0"/>
          </a:p>
          <a:p>
            <a:pPr marL="514350" indent="-514350">
              <a:buAutoNum type="arabicPeriod"/>
            </a:pPr>
            <a:r>
              <a:rPr lang="zh-CN" altLang="en-US" sz="2400" dirty="0"/>
              <a:t>邮件收集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中文词库</a:t>
            </a:r>
            <a:endParaRPr lang="en-US" sz="2400" dirty="0"/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44538" y="286617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9719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6916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944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垃圾邮件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普通邮件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2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3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1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12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06101" y="1200470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准备数据</a:t>
            </a:r>
            <a:endParaRPr lang="en-US" altLang="zh-CN" sz="3200" dirty="0"/>
          </a:p>
          <a:p>
            <a:endParaRPr lang="en-US" sz="16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构建字典树</a:t>
            </a:r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4288318" y="1480391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 flipH="1">
            <a:off x="3534520" y="1768625"/>
            <a:ext cx="832888" cy="59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50274" y="1824428"/>
            <a:ext cx="15436" cy="5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5"/>
          </p:cNvCxnSpPr>
          <p:nvPr/>
        </p:nvCxnSpPr>
        <p:spPr>
          <a:xfrm>
            <a:off x="4749288" y="1768625"/>
            <a:ext cx="732486" cy="58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82263" y="3009054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术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957513" y="2540707"/>
            <a:ext cx="299615" cy="5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9" idx="1"/>
          </p:cNvCxnSpPr>
          <p:nvPr/>
        </p:nvCxnSpPr>
        <p:spPr>
          <a:xfrm>
            <a:off x="3571698" y="2704985"/>
            <a:ext cx="189655" cy="35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62284" y="3876167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市</a:t>
            </a:r>
          </a:p>
        </p:txBody>
      </p:sp>
      <p:cxnSp>
        <p:nvCxnSpPr>
          <p:cNvPr id="38" name="Straight Arrow Connector 37"/>
          <p:cNvCxnSpPr>
            <a:endCxn id="46" idx="0"/>
          </p:cNvCxnSpPr>
          <p:nvPr/>
        </p:nvCxnSpPr>
        <p:spPr>
          <a:xfrm flipH="1">
            <a:off x="2432314" y="3236972"/>
            <a:ext cx="317450" cy="63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80124" y="2338655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武</a:t>
            </a:r>
          </a:p>
        </p:txBody>
      </p:sp>
      <p:sp>
        <p:nvSpPr>
          <p:cNvPr id="50" name="Oval 49"/>
          <p:cNvSpPr/>
          <p:nvPr/>
        </p:nvSpPr>
        <p:spPr>
          <a:xfrm>
            <a:off x="4276725" y="2371863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正</a:t>
            </a:r>
          </a:p>
        </p:txBody>
      </p:sp>
      <p:sp>
        <p:nvSpPr>
          <p:cNvPr id="51" name="Oval 50"/>
          <p:cNvSpPr/>
          <p:nvPr/>
        </p:nvSpPr>
        <p:spPr>
          <a:xfrm>
            <a:off x="2591039" y="3013802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汉</a:t>
            </a:r>
          </a:p>
        </p:txBody>
      </p:sp>
      <p:sp>
        <p:nvSpPr>
          <p:cNvPr id="52" name="Oval 51"/>
          <p:cNvSpPr/>
          <p:nvPr/>
        </p:nvSpPr>
        <p:spPr>
          <a:xfrm>
            <a:off x="5223902" y="2363192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欢</a:t>
            </a:r>
          </a:p>
        </p:txBody>
      </p:sp>
      <p:sp>
        <p:nvSpPr>
          <p:cNvPr id="53" name="Oval 52"/>
          <p:cNvSpPr/>
          <p:nvPr/>
        </p:nvSpPr>
        <p:spPr>
          <a:xfrm>
            <a:off x="4377428" y="3021314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名</a:t>
            </a:r>
          </a:p>
        </p:txBody>
      </p:sp>
      <p:cxnSp>
        <p:nvCxnSpPr>
          <p:cNvPr id="41" name="Straight Arrow Connector 40"/>
          <p:cNvCxnSpPr>
            <a:endCxn id="53" idx="0"/>
          </p:cNvCxnSpPr>
          <p:nvPr/>
        </p:nvCxnSpPr>
        <p:spPr>
          <a:xfrm>
            <a:off x="4577556" y="2709550"/>
            <a:ext cx="69902" cy="31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338953" y="3018623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乐</a:t>
            </a:r>
          </a:p>
        </p:txBody>
      </p:sp>
      <p:cxnSp>
        <p:nvCxnSpPr>
          <p:cNvPr id="43" name="Straight Arrow Connector 42"/>
          <p:cNvCxnSpPr>
            <a:endCxn id="56" idx="0"/>
          </p:cNvCxnSpPr>
          <p:nvPr/>
        </p:nvCxnSpPr>
        <p:spPr>
          <a:xfrm>
            <a:off x="5493932" y="2709550"/>
            <a:ext cx="115051" cy="30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48008" y="3018623"/>
            <a:ext cx="540060" cy="337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庆</a:t>
            </a:r>
          </a:p>
        </p:txBody>
      </p:sp>
      <p:cxnSp>
        <p:nvCxnSpPr>
          <p:cNvPr id="45" name="Straight Arrow Connector 44"/>
          <p:cNvCxnSpPr>
            <a:endCxn id="59" idx="0"/>
          </p:cNvCxnSpPr>
          <p:nvPr/>
        </p:nvCxnSpPr>
        <p:spPr>
          <a:xfrm>
            <a:off x="5763962" y="2676342"/>
            <a:ext cx="554076" cy="3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1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13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06101" y="1200470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准备数据</a:t>
            </a:r>
            <a:endParaRPr lang="en-US" altLang="zh-CN" sz="3200" dirty="0"/>
          </a:p>
          <a:p>
            <a:endParaRPr lang="en-US" sz="1600" dirty="0"/>
          </a:p>
          <a:p>
            <a:pPr marL="457200" indent="-457200">
              <a:buAutoNum type="arabicPeriod" startAt="2"/>
            </a:pPr>
            <a:r>
              <a:rPr lang="en-US" altLang="zh-CN" sz="2400" dirty="0" err="1"/>
              <a:t>分词，构建历史词库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 err="1"/>
              <a:t>示例</a:t>
            </a:r>
            <a:r>
              <a:rPr lang="en-US" sz="2400" dirty="0"/>
              <a:t>： </a:t>
            </a:r>
            <a:r>
              <a:rPr lang="en-US" sz="2400" dirty="0" err="1"/>
              <a:t>武汉市长江大桥欢迎你</a:t>
            </a:r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7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1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06101" y="1200470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训练算法</a:t>
            </a:r>
            <a:endParaRPr lang="en-US" altLang="zh-CN" sz="3200" dirty="0"/>
          </a:p>
          <a:p>
            <a:endParaRPr lang="en-US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2148226"/>
            <a:ext cx="3219450" cy="3810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3553551" y="2692531"/>
            <a:ext cx="359804" cy="37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930" y="3302763"/>
            <a:ext cx="4514850" cy="666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561" y="4786600"/>
            <a:ext cx="5600700" cy="666750"/>
          </a:xfrm>
          <a:prstGeom prst="rect">
            <a:avLst/>
          </a:prstGeom>
        </p:spPr>
      </p:pic>
      <p:sp>
        <p:nvSpPr>
          <p:cNvPr id="11" name="Arrow: Down 10"/>
          <p:cNvSpPr/>
          <p:nvPr/>
        </p:nvSpPr>
        <p:spPr>
          <a:xfrm>
            <a:off x="3611993" y="4149486"/>
            <a:ext cx="421475" cy="417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15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06101" y="1232756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训练算法</a:t>
            </a:r>
            <a:endParaRPr lang="en-US" altLang="zh-CN" sz="3200" dirty="0"/>
          </a:p>
          <a:p>
            <a:endParaRPr lang="en-US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0146" y="187486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21538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31005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0345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24472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武汉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长江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P(W|H)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P(W|S)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74183"/>
                  </a:ext>
                </a:extLst>
              </a:tr>
            </a:tbl>
          </a:graphicData>
        </a:graphic>
      </p:graphicFrame>
      <p:sp>
        <p:nvSpPr>
          <p:cNvPr id="5" name="Arrow: Down 4"/>
          <p:cNvSpPr/>
          <p:nvPr/>
        </p:nvSpPr>
        <p:spPr>
          <a:xfrm>
            <a:off x="3477302" y="3056780"/>
            <a:ext cx="396044" cy="484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899" y="3721748"/>
            <a:ext cx="451485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85" y="5065508"/>
            <a:ext cx="1419423" cy="543001"/>
          </a:xfrm>
          <a:prstGeom prst="rect">
            <a:avLst/>
          </a:prstGeom>
        </p:spPr>
      </p:pic>
      <p:sp>
        <p:nvSpPr>
          <p:cNvPr id="12" name="Arrow: Down 11"/>
          <p:cNvSpPr/>
          <p:nvPr/>
        </p:nvSpPr>
        <p:spPr>
          <a:xfrm>
            <a:off x="3423414" y="4468838"/>
            <a:ext cx="449932" cy="518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9818" y="45060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不存在词条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8008" y="5093420"/>
            <a:ext cx="6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r>
              <a:rPr lang="en-US" altLang="zh-CN" sz="2400" dirty="0"/>
              <a:t>.4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9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  <p:bldP spid="5" grpId="0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450" y="295751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83568" y="1420631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训练算法</a:t>
            </a:r>
            <a:endParaRPr lang="en-US" altLang="zh-CN" sz="3200" dirty="0"/>
          </a:p>
          <a:p>
            <a:endParaRPr lang="en-US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835696" y="1844824"/>
          <a:ext cx="5784304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53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450" y="295751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83568" y="1420631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测试算法</a:t>
            </a:r>
            <a:endParaRPr lang="en-US" altLang="zh-CN" sz="3200" dirty="0"/>
          </a:p>
          <a:p>
            <a:endParaRPr lang="en-US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450" y="295751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19125" y="1387953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dirty="0"/>
              <a:t>算法优化</a:t>
            </a:r>
            <a:endParaRPr lang="en-US" altLang="zh-CN" sz="3200" dirty="0"/>
          </a:p>
          <a:p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分词优化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000" dirty="0"/>
              <a:t>丰富词库，第三方分词工具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参数的调优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98402EE5-E3C2-4BAD-88FA-A01824F3D9A2}" type="slidenum">
              <a:rPr lang="zh-CN" altLang="en-US">
                <a:latin typeface="微软雅黑" panose="020B0503020204020204" pitchFamily="34" charset="-122"/>
              </a:rPr>
              <a:pPr/>
              <a:t>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3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450" y="295751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Calibri" panose="020F0502020204030204" pitchFamily="34" charset="0"/>
              </a:rPr>
              <a:t>Reference</a:t>
            </a:r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619125" y="1664804"/>
            <a:ext cx="6689725" cy="36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Paul Graham : A plan for Spam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6"/>
              </a:rPr>
              <a:t>贝叶斯推断及其互联网应用（一）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7"/>
              </a:rPr>
              <a:t>贝叶斯推断及其互联网应用（二）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hlinkClick r:id="rId8"/>
              </a:rPr>
              <a:t>Trie </a:t>
            </a:r>
            <a:r>
              <a:rPr lang="zh-CN" altLang="en-US" sz="1600" dirty="0">
                <a:hlinkClick r:id="rId8"/>
              </a:rPr>
              <a:t>的原理和实现 </a:t>
            </a:r>
            <a:r>
              <a:rPr lang="en-US" altLang="zh-CN" sz="1600" dirty="0">
                <a:hlinkClick r:id="rId8"/>
              </a:rPr>
              <a:t>(python </a:t>
            </a:r>
            <a:r>
              <a:rPr lang="zh-CN" altLang="en-US" sz="1600" dirty="0">
                <a:hlinkClick r:id="rId8"/>
              </a:rPr>
              <a:t>实现）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9"/>
              </a:rPr>
              <a:t>结巴中文分词组件（</a:t>
            </a:r>
            <a:r>
              <a:rPr lang="en-US" altLang="zh-CN" sz="1600" dirty="0">
                <a:hlinkClick r:id="rId9"/>
              </a:rPr>
              <a:t>python</a:t>
            </a:r>
            <a:r>
              <a:rPr lang="zh-CN" altLang="en-US" sz="1600" dirty="0">
                <a:hlinkClick r:id="rId9"/>
              </a:rPr>
              <a:t>）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24" name="副标题 2"/>
          <p:cNvSpPr>
            <a:spLocks noChangeArrowheads="1"/>
          </p:cNvSpPr>
          <p:nvPr/>
        </p:nvSpPr>
        <p:spPr bwMode="auto">
          <a:xfrm>
            <a:off x="1712913" y="2930525"/>
            <a:ext cx="5127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AutoShape 2" descr="http://chart.googleapis.com/chart?cht=tx&amp;chl=P(S)%3DP(H)%3D50%25&amp;chs=4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4537FAD-1AFC-4F31-BD84-8640B3A34301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矩形 8"/>
          <p:cNvSpPr>
            <a:spLocks noChangeArrowheads="1"/>
          </p:cNvSpPr>
          <p:nvPr/>
        </p:nvSpPr>
        <p:spPr bwMode="auto">
          <a:xfrm>
            <a:off x="0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矩形 7"/>
          <p:cNvSpPr>
            <a:spLocks noChangeArrowheads="1"/>
          </p:cNvSpPr>
          <p:nvPr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矩形 9"/>
          <p:cNvSpPr>
            <a:spLocks noChangeArrowheads="1"/>
          </p:cNvSpPr>
          <p:nvPr/>
        </p:nvSpPr>
        <p:spPr bwMode="auto">
          <a:xfrm>
            <a:off x="2957513" y="6122988"/>
            <a:ext cx="3240087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矩形 10"/>
          <p:cNvSpPr>
            <a:spLocks noChangeArrowheads="1"/>
          </p:cNvSpPr>
          <p:nvPr/>
        </p:nvSpPr>
        <p:spPr bwMode="auto">
          <a:xfrm>
            <a:off x="5915025" y="6122988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5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634841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5938" y="90488"/>
            <a:ext cx="82296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600" b="1">
                <a:solidFill>
                  <a:srgbClr val="56575B"/>
                </a:solidFill>
              </a:rPr>
              <a:t>Outline</a:t>
            </a:r>
            <a:endParaRPr lang="zh-CN" altLang="en-US" sz="360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68313" y="1592263"/>
            <a:ext cx="8485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pitchFamily="34" charset="0"/>
              </a:rPr>
              <a:t>Practice on Spam Filter </a:t>
            </a: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31800" y="944563"/>
            <a:ext cx="8485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en-US" sz="2400">
                <a:solidFill>
                  <a:srgbClr val="000000"/>
                </a:solidFill>
                <a:latin typeface="微软雅黑" panose="020B0503020204020204" pitchFamily="34" charset="-122"/>
              </a:rPr>
              <a:t>Basic Probability Theory</a:t>
            </a:r>
            <a:endParaRPr lang="en-US" altLang="zh-CN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-7938" y="3933825"/>
            <a:ext cx="9151938" cy="2924175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0" y="3968750"/>
            <a:ext cx="3240088" cy="252413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2957513" y="3968750"/>
            <a:ext cx="3240087" cy="252413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5915025" y="3968750"/>
            <a:ext cx="3240088" cy="252413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标题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68588" y="1749425"/>
            <a:ext cx="3529012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/>
            <a:r>
              <a:rPr lang="en-US" altLang="zh-CN" sz="7200" b="1">
                <a:solidFill>
                  <a:srgbClr val="56575B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60925" y="4437063"/>
            <a:ext cx="2951163" cy="1436687"/>
            <a:chOff x="0" y="0"/>
            <a:chExt cx="2952327" cy="1435549"/>
          </a:xfrm>
        </p:grpSpPr>
        <p:sp>
          <p:nvSpPr>
            <p:cNvPr id="25608" name="TextBox 7"/>
            <p:cNvSpPr>
              <a:spLocks noChangeArrowheads="1"/>
            </p:cNvSpPr>
            <p:nvPr/>
          </p:nvSpPr>
          <p:spPr bwMode="auto">
            <a:xfrm>
              <a:off x="0" y="1035439"/>
              <a:ext cx="29523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 eaLnBrk="1" hangingPunct="1"/>
              <a:r>
                <a:rPr lang="en-US" altLang="zh-CN" sz="2000">
                  <a:solidFill>
                    <a:schemeClr val="bg1"/>
                  </a:solidFill>
                  <a:latin typeface="Calibri" panose="020F0502020204030204" pitchFamily="34" charset="0"/>
                  <a:sym typeface="Arial" panose="020B0604020202020204" pitchFamily="34" charset="0"/>
                </a:rPr>
                <a:t> 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609" name="TextBox 9"/>
            <p:cNvSpPr>
              <a:spLocks noChangeArrowheads="1"/>
            </p:cNvSpPr>
            <p:nvPr/>
          </p:nvSpPr>
          <p:spPr bwMode="auto">
            <a:xfrm>
              <a:off x="1512167" y="567476"/>
              <a:ext cx="14401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610" name="TextBox 10"/>
            <p:cNvSpPr>
              <a:spLocks noChangeArrowheads="1"/>
            </p:cNvSpPr>
            <p:nvPr/>
          </p:nvSpPr>
          <p:spPr bwMode="auto">
            <a:xfrm>
              <a:off x="720079" y="0"/>
              <a:ext cx="223224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40" grpId="0" animBg="1"/>
      <p:bldP spid="14341" grpId="0" animBg="1"/>
      <p:bldP spid="14342" grpId="0" animBg="1"/>
      <p:bldP spid="143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55650" y="800100"/>
            <a:ext cx="701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在事件</a:t>
            </a:r>
            <a:r>
              <a:rPr lang="en-US" altLang="zh-CN"/>
              <a:t>B</a:t>
            </a:r>
            <a:r>
              <a:rPr lang="zh-CN" altLang="en-US"/>
              <a:t>发生的情况下，事件</a:t>
            </a:r>
            <a:r>
              <a:rPr lang="en-US" altLang="zh-CN"/>
              <a:t>A</a:t>
            </a:r>
            <a:r>
              <a:rPr lang="zh-CN" altLang="en-US"/>
              <a:t>发生的概率，用</a:t>
            </a:r>
            <a:r>
              <a:rPr lang="en-US" altLang="zh-CN"/>
              <a:t>P(A|B)</a:t>
            </a:r>
            <a:r>
              <a:rPr lang="zh-CN" altLang="en-US"/>
              <a:t>表示。</a:t>
            </a:r>
            <a:endParaRPr lang="en-US" altLang="zh-CN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>
                <a:solidFill>
                  <a:srgbClr val="56575B"/>
                </a:solidFill>
              </a:rPr>
              <a:t>条件概率: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2393950"/>
            <a:ext cx="3105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4910138"/>
            <a:ext cx="21717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3289300"/>
            <a:ext cx="3028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4106863"/>
            <a:ext cx="34956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Down Arrow 22"/>
          <p:cNvSpPr/>
          <p:nvPr/>
        </p:nvSpPr>
        <p:spPr>
          <a:xfrm>
            <a:off x="4348163" y="2082800"/>
            <a:ext cx="149225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4359275" y="2906713"/>
            <a:ext cx="147638" cy="306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4365625" y="3709988"/>
            <a:ext cx="147638" cy="306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4414838" y="4618038"/>
            <a:ext cx="147637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511300"/>
            <a:ext cx="2095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501775"/>
            <a:ext cx="1771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F61214C-A9A3-4E0B-BE22-3C4ECCADC8AD}" type="slidenum">
              <a:rPr lang="zh-CN" altLang="en-US" smtClean="0">
                <a:latin typeface="微软雅黑" panose="020B0503020204020204" pitchFamily="34" charset="-122"/>
              </a:rPr>
              <a:pPr/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75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6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7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8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79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" grpId="0"/>
      <p:bldP spid="23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755650" y="800100"/>
            <a:ext cx="7019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如果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A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和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A'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构成样本空间的一个划分，那么事件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B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的概率，就等于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A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和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A'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的概率分别乘以</a:t>
            </a:r>
            <a:r>
              <a:rPr lang="en-US" altLang="zh-CN">
                <a:solidFill>
                  <a:srgbClr val="111111"/>
                </a:solidFill>
                <a:latin typeface="Georgia" panose="02040502050405020303" pitchFamily="18" charset="0"/>
              </a:rPr>
              <a:t>B</a:t>
            </a:r>
            <a:r>
              <a:rPr lang="zh-CN" altLang="en-US">
                <a:solidFill>
                  <a:srgbClr val="111111"/>
                </a:solidFill>
                <a:latin typeface="Georgia" panose="02040502050405020303" pitchFamily="18" charset="0"/>
              </a:rPr>
              <a:t>对这两个事件的条件概率之和</a:t>
            </a:r>
            <a:endParaRPr lang="en-US" altLang="zh-CN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>
                <a:solidFill>
                  <a:srgbClr val="56575B"/>
                </a:solidFill>
              </a:rPr>
              <a:t>全概率:</a:t>
            </a:r>
            <a:endParaRPr lang="en-US" altLang="en-US"/>
          </a:p>
        </p:txBody>
      </p:sp>
      <p:pic>
        <p:nvPicPr>
          <p:cNvPr id="215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16063"/>
            <a:ext cx="2981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516063"/>
            <a:ext cx="3021013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846513"/>
            <a:ext cx="3067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684713"/>
            <a:ext cx="39258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2276475" y="4294188"/>
            <a:ext cx="149225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7634C7D-0479-41F6-A4E5-1FCD54893528}" type="slidenum">
              <a:rPr lang="zh-CN" altLang="en-US" smtClean="0">
                <a:latin typeface="微软雅黑" panose="020B0503020204020204" pitchFamily="34" charset="-122"/>
              </a:rPr>
              <a:pPr/>
              <a:t>4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8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9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0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21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1522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2570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>
                <a:solidFill>
                  <a:srgbClr val="56575B"/>
                </a:solidFill>
              </a:rPr>
              <a:t>条件概率的另一种写法</a:t>
            </a:r>
            <a:r>
              <a:rPr lang="en-US" altLang="zh-CN" b="1">
                <a:solidFill>
                  <a:srgbClr val="56575B"/>
                </a:solidFill>
              </a:rPr>
              <a:t>:</a:t>
            </a:r>
            <a:endParaRPr lang="en-US" altLang="en-US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2074863"/>
            <a:ext cx="3924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933450"/>
            <a:ext cx="21717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72013" y="1282700"/>
            <a:ext cx="438150" cy="28305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4591050" y="2182813"/>
            <a:ext cx="438150" cy="19653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767138"/>
            <a:ext cx="3219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38476596-1A32-4E56-976A-5D6ED8D8847F}" type="slidenum">
              <a:rPr lang="zh-CN" altLang="en-US" smtClean="0">
                <a:latin typeface="微软雅黑" panose="020B0503020204020204" pitchFamily="34" charset="-122"/>
              </a:rPr>
              <a:pPr/>
              <a:t>5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41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2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3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4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2545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Rectangle 44"/>
          <p:cNvSpPr>
            <a:spLocks noChangeArrowheads="1"/>
          </p:cNvSpPr>
          <p:nvPr/>
        </p:nvSpPr>
        <p:spPr bwMode="auto">
          <a:xfrm>
            <a:off x="584200" y="879475"/>
            <a:ext cx="70929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已知某种疾病的发病率是</a:t>
            </a:r>
            <a:r>
              <a:rPr lang="en-US" altLang="zh-CN"/>
              <a:t>0.001</a:t>
            </a:r>
            <a:r>
              <a:rPr lang="zh-CN" altLang="en-US"/>
              <a:t>，即</a:t>
            </a:r>
            <a:r>
              <a:rPr lang="en-US" altLang="zh-CN"/>
              <a:t>1000</a:t>
            </a:r>
            <a:r>
              <a:rPr lang="zh-CN" altLang="en-US"/>
              <a:t>人中会有</a:t>
            </a:r>
            <a:r>
              <a:rPr lang="en-US" altLang="zh-CN"/>
              <a:t>1</a:t>
            </a:r>
            <a:r>
              <a:rPr lang="zh-CN" altLang="en-US"/>
              <a:t>个人得病。现有一种试剂可以检验患者是否得病，在患者确实得病的情况下，它有</a:t>
            </a:r>
            <a:r>
              <a:rPr lang="en-US" altLang="zh-CN"/>
              <a:t>99%</a:t>
            </a:r>
            <a:r>
              <a:rPr lang="zh-CN" altLang="en-US"/>
              <a:t>的可能呈现阳性。在患者没有得病的情况下，它有</a:t>
            </a:r>
            <a:r>
              <a:rPr lang="en-US" altLang="zh-CN"/>
              <a:t>5%</a:t>
            </a:r>
            <a:r>
              <a:rPr lang="zh-CN" altLang="en-US"/>
              <a:t>的可能呈现阳性。现有一个病人的检验结果为阳性，问他确实得病的可能性有多大？</a:t>
            </a:r>
            <a:endParaRPr lang="en-US" altLang="zh-CN"/>
          </a:p>
        </p:txBody>
      </p:sp>
      <p:sp>
        <p:nvSpPr>
          <p:cNvPr id="23559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141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>
                <a:solidFill>
                  <a:srgbClr val="56575B"/>
                </a:solidFill>
              </a:rPr>
              <a:t>假阳性问题</a:t>
            </a:r>
            <a:r>
              <a:rPr lang="en-US" altLang="zh-CN" b="1">
                <a:solidFill>
                  <a:srgbClr val="56575B"/>
                </a:solidFill>
              </a:rPr>
              <a:t>:</a:t>
            </a:r>
            <a:endParaRPr lang="en-US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686175"/>
            <a:ext cx="322103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4465638"/>
            <a:ext cx="54308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副标题 2"/>
          <p:cNvSpPr txBox="1">
            <a:spLocks noChangeArrowheads="1"/>
          </p:cNvSpPr>
          <p:nvPr/>
        </p:nvSpPr>
        <p:spPr bwMode="auto">
          <a:xfrm>
            <a:off x="885825" y="2865438"/>
            <a:ext cx="66897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分析：假设事件</a:t>
            </a:r>
            <a:r>
              <a:rPr lang="en-US" altLang="zh-CN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表示得病，</a:t>
            </a:r>
            <a:r>
              <a:rPr lang="zh-CN" altLang="en-US" sz="1400" dirty="0"/>
              <a:t>那么</a:t>
            </a:r>
            <a:r>
              <a:rPr lang="en-US" altLang="en-US" sz="1400" dirty="0"/>
              <a:t>P(A)</a:t>
            </a:r>
            <a:r>
              <a:rPr lang="zh-CN" altLang="en-US" sz="1400" dirty="0"/>
              <a:t>为</a:t>
            </a:r>
            <a:r>
              <a:rPr lang="en-US" altLang="zh-CN" sz="1400" dirty="0"/>
              <a:t>0.001;</a:t>
            </a:r>
            <a:r>
              <a:rPr lang="zh-CN" altLang="en-US" sz="1400" dirty="0">
                <a:solidFill>
                  <a:srgbClr val="111111"/>
                </a:solidFill>
                <a:latin typeface="Georgia" panose="02040502050405020303" pitchFamily="18" charset="0"/>
              </a:rPr>
              <a:t> 假定</a:t>
            </a:r>
            <a:r>
              <a:rPr lang="en-US" altLang="zh-CN" sz="1400" dirty="0">
                <a:solidFill>
                  <a:srgbClr val="111111"/>
                </a:solidFill>
                <a:latin typeface="Georgia" panose="02040502050405020303" pitchFamily="18" charset="0"/>
              </a:rPr>
              <a:t>B</a:t>
            </a:r>
            <a:r>
              <a:rPr lang="zh-CN" altLang="en-US" sz="1400" dirty="0">
                <a:solidFill>
                  <a:srgbClr val="111111"/>
                </a:solidFill>
                <a:latin typeface="Georgia" panose="02040502050405020303" pitchFamily="18" charset="0"/>
              </a:rPr>
              <a:t>事件表示阳性，那么要计算的就是</a:t>
            </a:r>
            <a:r>
              <a:rPr lang="en-US" altLang="zh-CN" sz="1400" dirty="0">
                <a:solidFill>
                  <a:srgbClr val="111111"/>
                </a:solidFill>
                <a:latin typeface="Georgia" panose="02040502050405020303" pitchFamily="18" charset="0"/>
              </a:rPr>
              <a:t>P(A|B)</a:t>
            </a:r>
            <a:endParaRPr lang="zh-CN" altLang="en-US" sz="1400" dirty="0">
              <a:latin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56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3E9DD31-D8B2-49E4-AACB-826EAA57467B}" type="slidenum">
              <a:rPr lang="zh-CN" altLang="en-US" smtClean="0">
                <a:latin typeface="微软雅黑" panose="020B0503020204020204" pitchFamily="34" charset="-122"/>
              </a:rPr>
              <a:pPr/>
              <a:t>6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4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5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6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7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568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Rectangle 44"/>
          <p:cNvSpPr>
            <a:spLocks noChangeArrowheads="1"/>
          </p:cNvSpPr>
          <p:nvPr/>
        </p:nvSpPr>
        <p:spPr bwMode="auto">
          <a:xfrm>
            <a:off x="584200" y="879475"/>
            <a:ext cx="7092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一封邮件中出现了“</a:t>
            </a:r>
            <a:r>
              <a:rPr lang="en-US" altLang="zh-CN"/>
              <a:t>sex</a:t>
            </a:r>
            <a:r>
              <a:rPr lang="zh-CN" altLang="en-US"/>
              <a:t>”这个词，问这封邮件属于垃圾邮件的概率有多高？</a:t>
            </a:r>
            <a:endParaRPr lang="en-US" altLang="zh-CN"/>
          </a:p>
        </p:txBody>
      </p:sp>
      <p:sp>
        <p:nvSpPr>
          <p:cNvPr id="24583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>
                <a:solidFill>
                  <a:srgbClr val="56575B"/>
                </a:solidFill>
              </a:rPr>
              <a:t>垃圾邮件过滤：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559175"/>
            <a:ext cx="3390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副标题 2"/>
          <p:cNvSpPr txBox="1">
            <a:spLocks noChangeArrowheads="1"/>
          </p:cNvSpPr>
          <p:nvPr/>
        </p:nvSpPr>
        <p:spPr bwMode="auto">
          <a:xfrm>
            <a:off x="684213" y="1946275"/>
            <a:ext cx="66897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分析：假设事件</a:t>
            </a:r>
            <a:r>
              <a:rPr lang="en-US" altLang="zh-CN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S</a:t>
            </a: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spam</a:t>
            </a: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）表示垃圾邮件出现的概率，事件</a:t>
            </a:r>
            <a:r>
              <a:rPr lang="en-US" altLang="zh-CN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H</a:t>
            </a: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healthy</a:t>
            </a:r>
            <a:r>
              <a:rPr lang="zh-CN" altLang="en-US" sz="1400" dirty="0">
                <a:latin typeface="微软雅黑" panose="020B0503020204020204" pitchFamily="34" charset="-122"/>
                <a:sym typeface="Calibri" panose="020F0502020204030204" pitchFamily="34" charset="0"/>
              </a:rPr>
              <a:t>）</a:t>
            </a:r>
            <a:r>
              <a:rPr lang="zh-CN" altLang="en-US" sz="1400" dirty="0">
                <a:solidFill>
                  <a:srgbClr val="111111"/>
                </a:solidFill>
                <a:latin typeface="Georgia" panose="02040502050405020303" pitchFamily="18" charset="0"/>
              </a:rPr>
              <a:t>表示正常邮件出现的概率，事件</a:t>
            </a:r>
            <a:r>
              <a:rPr lang="en-US" altLang="zh-CN" sz="1400" dirty="0">
                <a:solidFill>
                  <a:srgbClr val="111111"/>
                </a:solidFill>
                <a:latin typeface="Georgia" panose="02040502050405020303" pitchFamily="18" charset="0"/>
              </a:rPr>
              <a:t>W</a:t>
            </a:r>
            <a:r>
              <a:rPr lang="zh-CN" altLang="en-US" sz="1400" dirty="0">
                <a:solidFill>
                  <a:srgbClr val="111111"/>
                </a:solidFill>
                <a:latin typeface="Georgia" panose="02040502050405020303" pitchFamily="18" charset="0"/>
              </a:rPr>
              <a:t>（</a:t>
            </a:r>
            <a:r>
              <a:rPr lang="en-US" altLang="zh-CN" sz="1400" dirty="0">
                <a:solidFill>
                  <a:srgbClr val="111111"/>
                </a:solidFill>
                <a:latin typeface="Georgia" panose="02040502050405020303" pitchFamily="18" charset="0"/>
              </a:rPr>
              <a:t>word</a:t>
            </a:r>
            <a:r>
              <a:rPr lang="zh-CN" altLang="en-US" sz="1400" dirty="0">
                <a:solidFill>
                  <a:srgbClr val="111111"/>
                </a:solidFill>
                <a:latin typeface="Georgia" panose="02040502050405020303" pitchFamily="18" charset="0"/>
              </a:rPr>
              <a:t>）表示某个词出现的概率，那么要计算就是</a:t>
            </a:r>
            <a:r>
              <a:rPr lang="en-US" altLang="zh-CN" sz="1400" dirty="0">
                <a:solidFill>
                  <a:srgbClr val="111111"/>
                </a:solidFill>
                <a:latin typeface="Georgia" panose="02040502050405020303" pitchFamily="18" charset="0"/>
              </a:rPr>
              <a:t>P(S|W)</a:t>
            </a:r>
            <a:endParaRPr lang="zh-CN" altLang="en-US" sz="1400" dirty="0">
              <a:latin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671763"/>
            <a:ext cx="3219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D45B540-E21C-4D57-8E72-64F827EE5F25}" type="slidenum">
              <a:rPr lang="zh-CN" altLang="en-US" smtClean="0">
                <a:latin typeface="微软雅黑" panose="020B0503020204020204" pitchFamily="34" charset="-122"/>
              </a:rPr>
              <a:pPr/>
              <a:t>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8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9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0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1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4592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A547F7-D43E-4D39-A7E6-5F176C098257}" type="slidenum">
              <a:rPr lang="zh-CN" altLang="en-US" smtClean="0">
                <a:latin typeface="微软雅黑" panose="020B0503020204020204" pitchFamily="34" charset="-122"/>
              </a:rPr>
              <a:pPr/>
              <a:t>8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5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6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7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576263" y="842963"/>
            <a:ext cx="701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在多个事件发生的情况下，另一个事件发生概率有多大。</a:t>
            </a:r>
            <a:endParaRPr lang="en-US" altLang="zh-CN"/>
          </a:p>
        </p:txBody>
      </p:sp>
      <p:sp>
        <p:nvSpPr>
          <p:cNvPr id="25614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118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>
                <a:solidFill>
                  <a:srgbClr val="56575B"/>
                </a:solidFill>
              </a:rPr>
              <a:t>联合</a:t>
            </a:r>
            <a:r>
              <a:rPr lang="en-US" altLang="zh-CN" b="1">
                <a:solidFill>
                  <a:srgbClr val="56575B"/>
                </a:solidFill>
              </a:rPr>
              <a:t>概率: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006600"/>
            <a:ext cx="2362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副标题 2"/>
          <p:cNvSpPr txBox="1">
            <a:spLocks noChangeArrowheads="1"/>
          </p:cNvSpPr>
          <p:nvPr/>
        </p:nvSpPr>
        <p:spPr bwMode="auto">
          <a:xfrm>
            <a:off x="785813" y="1663700"/>
            <a:ext cx="6689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/>
              <a:t>将</a:t>
            </a:r>
            <a:r>
              <a:rPr lang="en-US" altLang="zh-CN" sz="1400"/>
              <a:t>P(S|W1)</a:t>
            </a:r>
            <a:r>
              <a:rPr lang="zh-CN" altLang="en-US" sz="1400"/>
              <a:t>记为</a:t>
            </a:r>
            <a:r>
              <a:rPr lang="en-US" altLang="zh-CN" sz="1400"/>
              <a:t>P1</a:t>
            </a:r>
            <a:r>
              <a:rPr lang="zh-CN" altLang="en-US" sz="1400"/>
              <a:t>，</a:t>
            </a:r>
            <a:r>
              <a:rPr lang="en-US" altLang="zh-CN" sz="1400"/>
              <a:t>P(S|W2)</a:t>
            </a:r>
            <a:r>
              <a:rPr lang="zh-CN" altLang="en-US" sz="1400"/>
              <a:t>记为</a:t>
            </a:r>
            <a:r>
              <a:rPr lang="en-US" altLang="zh-CN" sz="1400"/>
              <a:t>P2</a:t>
            </a:r>
            <a:r>
              <a:rPr lang="zh-CN" altLang="en-US" sz="1400"/>
              <a:t>，联合概率为：</a:t>
            </a:r>
            <a:endParaRPr lang="zh-CN" altLang="en-US" sz="1400">
              <a:latin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副标题 2"/>
          <p:cNvSpPr txBox="1">
            <a:spLocks noChangeArrowheads="1"/>
          </p:cNvSpPr>
          <p:nvPr/>
        </p:nvSpPr>
        <p:spPr bwMode="auto">
          <a:xfrm>
            <a:off x="785813" y="3203575"/>
            <a:ext cx="6689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latin typeface="微软雅黑" panose="020B0503020204020204" pitchFamily="34" charset="-122"/>
                <a:sym typeface="Calibri" panose="020F0502020204030204" pitchFamily="34" charset="0"/>
              </a:rPr>
              <a:t>扩展到</a:t>
            </a:r>
            <a:r>
              <a:rPr lang="en-US" altLang="zh-CN" sz="1400">
                <a:latin typeface="微软雅黑" panose="020B0503020204020204" pitchFamily="34" charset="-122"/>
                <a:sym typeface="Calibri" panose="020F0502020204030204" pitchFamily="34" charset="0"/>
              </a:rPr>
              <a:t>15</a:t>
            </a:r>
            <a:r>
              <a:rPr lang="zh-CN" altLang="en-US" sz="1400">
                <a:latin typeface="微软雅黑" panose="020B0503020204020204" pitchFamily="34" charset="-122"/>
                <a:sym typeface="Calibri" panose="020F0502020204030204" pitchFamily="34" charset="0"/>
              </a:rPr>
              <a:t>个词，联合概率为：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570288"/>
            <a:ext cx="36957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408738" y="64897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1FA8A3D8-D00F-441C-9E29-DB99EF0B6698}" type="slidenum">
              <a:rPr lang="zh-CN" altLang="en-US" smtClean="0">
                <a:latin typeface="微软雅黑" panose="020B0503020204020204" pitchFamily="34" charset="-122"/>
              </a:rPr>
              <a:pPr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矩形 8"/>
          <p:cNvSpPr>
            <a:spLocks noChangeArrowheads="1"/>
          </p:cNvSpPr>
          <p:nvPr/>
        </p:nvSpPr>
        <p:spPr bwMode="auto">
          <a:xfrm>
            <a:off x="-7938" y="6223000"/>
            <a:ext cx="3240088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28" name="矩形 7"/>
          <p:cNvSpPr>
            <a:spLocks noChangeArrowheads="1"/>
          </p:cNvSpPr>
          <p:nvPr/>
        </p:nvSpPr>
        <p:spPr bwMode="auto">
          <a:xfrm>
            <a:off x="0" y="6316663"/>
            <a:ext cx="9144000" cy="620712"/>
          </a:xfrm>
          <a:prstGeom prst="rect">
            <a:avLst/>
          </a:prstGeom>
          <a:solidFill>
            <a:srgbClr val="56575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29" name="矩形 9"/>
          <p:cNvSpPr>
            <a:spLocks noChangeArrowheads="1"/>
          </p:cNvSpPr>
          <p:nvPr/>
        </p:nvSpPr>
        <p:spPr bwMode="auto">
          <a:xfrm>
            <a:off x="2949575" y="6223000"/>
            <a:ext cx="3240088" cy="107950"/>
          </a:xfrm>
          <a:prstGeom prst="rect">
            <a:avLst/>
          </a:prstGeom>
          <a:solidFill>
            <a:srgbClr val="FFCC0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30" name="矩形 10"/>
          <p:cNvSpPr>
            <a:spLocks noChangeArrowheads="1"/>
          </p:cNvSpPr>
          <p:nvPr/>
        </p:nvSpPr>
        <p:spPr bwMode="auto">
          <a:xfrm>
            <a:off x="5907088" y="6223000"/>
            <a:ext cx="3240087" cy="107950"/>
          </a:xfrm>
          <a:prstGeom prst="rect">
            <a:avLst/>
          </a:prstGeom>
          <a:solidFill>
            <a:srgbClr val="009ED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6631" name="43 Imagen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481763"/>
            <a:ext cx="365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44 Imagen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89700"/>
            <a:ext cx="3635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同侧圆角矩形 11"/>
          <p:cNvSpPr>
            <a:spLocks/>
          </p:cNvSpPr>
          <p:nvPr/>
        </p:nvSpPr>
        <p:spPr bwMode="auto">
          <a:xfrm>
            <a:off x="4540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同侧圆角矩形 14"/>
          <p:cNvSpPr>
            <a:spLocks/>
          </p:cNvSpPr>
          <p:nvPr/>
        </p:nvSpPr>
        <p:spPr bwMode="auto">
          <a:xfrm>
            <a:off x="26003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同侧圆角矩形 17"/>
          <p:cNvSpPr>
            <a:spLocks/>
          </p:cNvSpPr>
          <p:nvPr/>
        </p:nvSpPr>
        <p:spPr bwMode="auto">
          <a:xfrm>
            <a:off x="4746625" y="1473200"/>
            <a:ext cx="1836738" cy="1371600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同侧圆角矩形 20"/>
          <p:cNvSpPr>
            <a:spLocks/>
          </p:cNvSpPr>
          <p:nvPr/>
        </p:nvSpPr>
        <p:spPr bwMode="auto">
          <a:xfrm>
            <a:off x="395288" y="3681413"/>
            <a:ext cx="1835150" cy="1370012"/>
          </a:xfrm>
          <a:custGeom>
            <a:avLst/>
            <a:gdLst/>
            <a:ahLst/>
            <a:cxnLst/>
            <a:rect l="0" t="0" r="0" b="0"/>
            <a:pathLst/>
          </a:custGeom>
          <a:solidFill>
            <a:srgbClr val="FFFFFF"/>
          </a:solidFill>
          <a:ln w="25400" cap="flat" cmpd="sng">
            <a:solidFill>
              <a:srgbClr val="009ED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TextBox 13"/>
          <p:cNvSpPr txBox="1">
            <a:spLocks noChangeArrowheads="1"/>
          </p:cNvSpPr>
          <p:nvPr/>
        </p:nvSpPr>
        <p:spPr bwMode="auto">
          <a:xfrm>
            <a:off x="576263" y="40481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>
                <a:solidFill>
                  <a:srgbClr val="56575B"/>
                </a:solidFill>
              </a:rPr>
              <a:t>模型选择：</a:t>
            </a:r>
            <a:endParaRPr lang="en-US" altLang="en-US"/>
          </a:p>
        </p:txBody>
      </p:sp>
      <p:sp>
        <p:nvSpPr>
          <p:cNvPr id="26638" name="Rectangle 1"/>
          <p:cNvSpPr>
            <a:spLocks noChangeArrowheads="1"/>
          </p:cNvSpPr>
          <p:nvPr/>
        </p:nvSpPr>
        <p:spPr bwMode="auto">
          <a:xfrm>
            <a:off x="663575" y="1149350"/>
            <a:ext cx="457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特征提取：</a:t>
            </a:r>
            <a:endParaRPr lang="en-US" altLang="zh-CN"/>
          </a:p>
          <a:p>
            <a:r>
              <a:rPr lang="en-US" altLang="en-US"/>
              <a:t>	</a:t>
            </a:r>
            <a:r>
              <a:rPr lang="en-US" altLang="zh-CN"/>
              <a:t>-</a:t>
            </a:r>
            <a:r>
              <a:rPr lang="zh-CN" altLang="en-US"/>
              <a:t>词集模型</a:t>
            </a:r>
            <a:endParaRPr lang="en-US" altLang="zh-CN"/>
          </a:p>
          <a:p>
            <a:r>
              <a:rPr lang="en-US" altLang="en-US"/>
              <a:t>	</a:t>
            </a:r>
            <a:r>
              <a:rPr lang="en-US" altLang="zh-CN"/>
              <a:t>-</a:t>
            </a:r>
            <a:r>
              <a:rPr lang="zh-CN" altLang="en-US"/>
              <a:t>词袋模型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44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157258562</TotalTime>
  <Pages>0</Pages>
  <Words>1195</Words>
  <Characters>0</Characters>
  <Application>Microsoft Office PowerPoint</Application>
  <DocSecurity>0</DocSecurity>
  <PresentationFormat>On-screen Show (4:3)</PresentationFormat>
  <Lines>0</Lines>
  <Paragraphs>247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微软雅黑</vt:lpstr>
      <vt:lpstr>Calibri</vt:lpstr>
      <vt:lpstr>宋体</vt:lpstr>
      <vt:lpstr>Cambria Math</vt:lpstr>
      <vt:lpstr>Wingdings</vt:lpstr>
      <vt:lpstr>Georgia</vt:lpstr>
      <vt:lpstr>Impact</vt:lpstr>
      <vt:lpstr>Office 主题​​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on Spam Filter </vt:lpstr>
      <vt:lpstr>Practice on Spam Filter </vt:lpstr>
      <vt:lpstr>Practice on Spam Filter </vt:lpstr>
      <vt:lpstr>Practice on Spam Filter </vt:lpstr>
      <vt:lpstr>Practice on Spam Filter </vt:lpstr>
      <vt:lpstr>Practice on Spam Filter </vt:lpstr>
      <vt:lpstr>Practice on Spam Filter </vt:lpstr>
      <vt:lpstr>Practice on Spam Filter </vt:lpstr>
      <vt:lpstr>Practice on Spam Filter </vt:lpstr>
      <vt:lpstr>Reference</vt:lpstr>
      <vt:lpstr>Thanks</vt:lpstr>
    </vt:vector>
  </TitlesOfParts>
  <Company>SENIOR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RGB：0,158,259</dc:title>
  <dc:creator>Guo Baocheng</dc:creator>
  <cp:lastModifiedBy>WINDS LIU (DOCU-IRIS-ISD-OOCLL/ZHA)</cp:lastModifiedBy>
  <cp:revision>283</cp:revision>
  <cp:lastPrinted>1899-12-30T00:00:00Z</cp:lastPrinted>
  <dcterms:created xsi:type="dcterms:W3CDTF">2012-03-02T05:45:00Z</dcterms:created>
  <dcterms:modified xsi:type="dcterms:W3CDTF">2017-06-15T01:59:56Z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