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342" r:id="rId4"/>
    <p:sldId id="28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0" r:id="rId20"/>
    <p:sldId id="328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1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E8E8EF"/>
    <a:srgbClr val="CDCDDE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5177" autoAdjust="0"/>
  </p:normalViewPr>
  <p:slideViewPr>
    <p:cSldViewPr>
      <p:cViewPr varScale="1">
        <p:scale>
          <a:sx n="103" d="100"/>
          <a:sy n="103" d="100"/>
        </p:scale>
        <p:origin x="2004" y="114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26385-955D-4874-BB46-F706FDAED1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1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7B8D-5FC5-48ED-A433-99209608ED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04C8-85D9-4317-A486-97A6C5FF80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57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05D6-92BC-40CC-844C-61876A89D5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143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BD474-B3F0-4258-9143-A9B7CA4EDC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358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CFAC8-8FB8-481B-BF34-FCD1F6A7A3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789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C738-91A3-43D4-868F-D93B5AE257B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421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3E1D-A94C-4E4F-98EA-BBE5A3B806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4544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6A43-7963-4E77-B8D5-82D89DB41C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215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0BA4-34A1-4CFB-8A0E-C24EB3DC6A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378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1C95-A442-4592-9760-9131A062C19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51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54894-E1DF-4FE6-928C-33790AE2542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927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89651-7E24-42E1-9936-2A7C22269A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2957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53788-3763-4566-8BE2-4D35A4A99C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794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9F6AC-850F-4546-B7D1-5B8FDBDD80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0725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F6E25-19C8-4B9F-8353-8582B1DFC7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61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10FC3-CC0B-4B72-836A-FC3125CA32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65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D88D-AD7C-42A7-AC24-751528D754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13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D405-6DB3-47C7-AD28-F51BF18560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12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BF272-35B4-47DB-BE5A-2C22363330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528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BC91-E36F-40A8-8629-E1CEA9D3D1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80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98C6F-FA97-4908-B858-BF64535914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215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67879-9ADC-4EA9-BEFC-D947690876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1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AE4597B-7B8F-42B5-88BA-1F2F0DD6BA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C2A322D9-E3C0-4329-A6B5-28455E82701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iqsh/Data-Science-Learning/tree/master/big-team-sharing/2017-6-1-Feature-Engineering/sample-code" TargetMode="External"/><Relationship Id="rId2" Type="http://schemas.openxmlformats.org/officeDocument/2006/relationships/hyperlink" Target="https://github.com/daiqsh/Data-Science-Learning/blob/master/big-team-sharing/2017-6-1-Feature-Engineering/learning-material.md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6"/>
            <a:ext cx="9115058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72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  <a:t>Feature Engineering</a:t>
            </a:r>
            <a:br>
              <a:rPr lang="en-US" altLang="zh-CN" sz="80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</a:br>
            <a:r>
              <a:rPr lang="en-US" altLang="zh-CN" sz="5400" dirty="0">
                <a:solidFill>
                  <a:schemeClr val="accent3">
                    <a:lumMod val="85000"/>
                  </a:schemeClr>
                </a:solidFill>
                <a:ea typeface="微软雅黑" pitchFamily="34" charset="-122"/>
              </a:rPr>
              <a:t>           in Machine Learning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3200" dirty="0">
                <a:solidFill>
                  <a:srgbClr val="FFC000"/>
                </a:solidFill>
                <a:ea typeface="微软雅黑" pitchFamily="34" charset="-122"/>
              </a:rPr>
              <a:t>@Yellow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3601"/>
            <a:ext cx="3086472" cy="3086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55" y="186789"/>
            <a:ext cx="6580353" cy="661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3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8000" dirty="0">
                <a:solidFill>
                  <a:schemeClr val="bg1"/>
                </a:solidFill>
                <a:ea typeface="微软雅黑" pitchFamily="34" charset="-122"/>
              </a:rPr>
              <a:t>数据预处理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86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哪些数据对最后的结果预测有帮助的？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数据我们能采集到吗？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-&gt;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程序埋点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(e.g.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手机上用户打开一篇文章到离开的时间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Δt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=t1-t2)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-&gt;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非法的访问记录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Garbage in -&gt; Garbage out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算法只是一个加工机器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成品取决于原材料的好坏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数据清洗做的事情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去掉脏数据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46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impossible</a:t>
            </a: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米的人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一天睡了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组合或通过统计判定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地址写美国但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一直都是中国的人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年龄填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岁但学历填博士的人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79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3337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13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补齐缺失值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均值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中位数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6414"/>
              </p:ext>
            </p:extLst>
          </p:nvPr>
        </p:nvGraphicFramePr>
        <p:xfrm>
          <a:off x="194461" y="2924944"/>
          <a:ext cx="3441436" cy="37444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null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51670"/>
              </p:ext>
            </p:extLst>
          </p:nvPr>
        </p:nvGraphicFramePr>
        <p:xfrm>
          <a:off x="5076056" y="2924944"/>
          <a:ext cx="3441436" cy="37444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22</a:t>
                      </a:r>
                      <a:endParaRPr lang="zh-CN" altLang="en-US" sz="32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燕尾形箭头 2"/>
          <p:cNvSpPr/>
          <p:nvPr/>
        </p:nvSpPr>
        <p:spPr>
          <a:xfrm>
            <a:off x="3923928" y="4509120"/>
            <a:ext cx="936104" cy="72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7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数据采样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有很多情况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正负样本是不均衡的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比如患病的人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健康人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大多数算法对正负样本的比例是敏感的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正负样本不平衡的处理方法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正样本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负样本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且量都大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downsampleling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分层抽样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正样本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负样本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但量不大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采集更多数据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oversampling</a:t>
            </a:r>
          </a:p>
        </p:txBody>
      </p:sp>
    </p:spTree>
    <p:extLst>
      <p:ext uri="{BB962C8B-B14F-4D97-AF65-F5344CB8AC3E}">
        <p14:creationId xmlns:p14="http://schemas.microsoft.com/office/powerpoint/2010/main" val="298085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8000" dirty="0">
                <a:solidFill>
                  <a:schemeClr val="bg1"/>
                </a:solidFill>
                <a:ea typeface="微软雅黑" pitchFamily="34" charset="-122"/>
              </a:rPr>
              <a:t>特征处理与提取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62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机器学习算法的输入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4916452"/>
            <a:ext cx="3754967" cy="1930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463" y="1091645"/>
            <a:ext cx="833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对大部分机器学习算法来说，其输入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</a:t>
            </a:r>
            <a:r>
              <a: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46425"/>
            <a:ext cx="7848872" cy="2670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2348880"/>
            <a:ext cx="6480720" cy="2448272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>
            <a:off x="44826" y="4581128"/>
            <a:ext cx="638741" cy="10081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7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特征的类型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数值型（连续值）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类别型（离散值）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50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564" y="1091645"/>
            <a:ext cx="10072748" cy="564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57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数值型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身高、温度、风速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常见处理手段：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Standardization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统计值（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mean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min…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52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把每列均值为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、方差为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的标准型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防止某个特征数据过大影响模型的训练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常用的标准化方法为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z-score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861048"/>
            <a:ext cx="52143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Standardization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0" y="2780928"/>
            <a:ext cx="83477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统计值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52401" y="1120853"/>
            <a:ext cx="89487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通过对总体数据进行统计，提炼一些新的特征（平均值、方差、分位数等）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571989"/>
            <a:ext cx="3960440" cy="415579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4463" y="2852936"/>
            <a:ext cx="408950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随机生成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个数，取值范围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[0,1000] =&gt;</a:t>
            </a:r>
          </a:p>
        </p:txBody>
      </p:sp>
    </p:spTree>
    <p:extLst>
      <p:ext uri="{BB962C8B-B14F-4D97-AF65-F5344CB8AC3E}">
        <p14:creationId xmlns:p14="http://schemas.microsoft.com/office/powerpoint/2010/main" val="340618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31237" y="1060813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把连续型的特征切成多个段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 e.g.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(0,18],(18,50],(50,100]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跟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并不呈线性关系时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79941"/>
              </p:ext>
            </p:extLst>
          </p:nvPr>
        </p:nvGraphicFramePr>
        <p:xfrm>
          <a:off x="194463" y="3130702"/>
          <a:ext cx="2577340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80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51798"/>
              </p:ext>
            </p:extLst>
          </p:nvPr>
        </p:nvGraphicFramePr>
        <p:xfrm>
          <a:off x="3707904" y="3130701"/>
          <a:ext cx="5272070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2953447745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4235909384"/>
                    </a:ext>
                  </a:extLst>
                </a:gridCol>
                <a:gridCol w="978819">
                  <a:extLst>
                    <a:ext uri="{9D8B030D-6E8A-4147-A177-3AD203B41FA5}">
                      <a16:colId xmlns:a16="http://schemas.microsoft.com/office/drawing/2014/main" val="391512233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Age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儿童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Dick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80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907299" y="4507876"/>
            <a:ext cx="6480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6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类别型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1043977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花的颜色（红黄蓝）、天气（晴雨阴）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常见处理手段：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 （类别型转换成数值）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00860"/>
              </p:ext>
            </p:extLst>
          </p:nvPr>
        </p:nvGraphicFramePr>
        <p:xfrm>
          <a:off x="107504" y="3429000"/>
          <a:ext cx="3456384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7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Date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20986"/>
              </p:ext>
            </p:extLst>
          </p:nvPr>
        </p:nvGraphicFramePr>
        <p:xfrm>
          <a:off x="4482889" y="3429000"/>
          <a:ext cx="4536502" cy="322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11">
                  <a:extLst>
                    <a:ext uri="{9D8B030D-6E8A-4147-A177-3AD203B41FA5}">
                      <a16:colId xmlns:a16="http://schemas.microsoft.com/office/drawing/2014/main" val="295344774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3590938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91512233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/>
                        <a:t>Date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雨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20170104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753516" y="4797756"/>
            <a:ext cx="6480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类别型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1043977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常见处理手段：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聚类（如果经过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编码后维度变得很大）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6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类别型</a:t>
            </a:r>
          </a:p>
        </p:txBody>
      </p:sp>
      <p:graphicFrame>
        <p:nvGraphicFramePr>
          <p:cNvPr id="4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3731"/>
              </p:ext>
            </p:extLst>
          </p:nvPr>
        </p:nvGraphicFramePr>
        <p:xfrm>
          <a:off x="165254" y="1091645"/>
          <a:ext cx="4118714" cy="2577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User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条纹圆领上衣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蓝色圆领上衣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深色牛仔裤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35459" y="877059"/>
            <a:ext cx="4448746" cy="299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思考：对于电商来说，商品种类以亿来计算，如果通过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one-hot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编码每种商品映射到一个维度，得有多大？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86416"/>
              </p:ext>
            </p:extLst>
          </p:nvPr>
        </p:nvGraphicFramePr>
        <p:xfrm>
          <a:off x="165254" y="4077072"/>
          <a:ext cx="5054818" cy="2577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708">
                  <a:extLst>
                    <a:ext uri="{9D8B030D-6E8A-4147-A177-3AD203B41FA5}">
                      <a16:colId xmlns:a16="http://schemas.microsoft.com/office/drawing/2014/main" val="2031413237"/>
                    </a:ext>
                  </a:extLst>
                </a:gridCol>
              </a:tblGrid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User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圆领上衣</a:t>
                      </a:r>
                    </a:p>
                  </a:txBody>
                  <a:tcPr>
                    <a:solidFill>
                      <a:srgbClr val="7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牛仔裤</a:t>
                      </a:r>
                    </a:p>
                  </a:txBody>
                  <a:tcPr>
                    <a:solidFill>
                      <a:srgbClr val="7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Tom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Mary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364088" y="4077072"/>
            <a:ext cx="377991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通过一定的规则对商品进行</a:t>
            </a: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聚类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，减少维度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005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既可以看作连续值，也可以看作离散值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连续值：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持续时间（一个网页逗留了多久）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间隔时间（两次登录之间间隔多久）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离散值：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一年中的第几周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春夏秋冬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0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时间型 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（如 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2017-3-1 9:15:30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80728"/>
            <a:ext cx="8948738" cy="62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可以直接从时间中提取出来的：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年、月、日、时、分、秒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可以自己构造出来的：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一年中的第几周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春夏秋冬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离节假日还有多少天  （购物预测）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是否工作日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4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63513" y="1360488"/>
            <a:ext cx="8785225" cy="49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机器学习的一般步骤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1" indent="-857250" eaLnBrk="1" hangingPunct="1">
              <a:lnSpc>
                <a:spcPct val="120000"/>
              </a:lnSpc>
              <a:buSzPct val="97000"/>
              <a:buFont typeface="+mj-lt"/>
              <a:buAutoNum type="romanU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1" indent="-857250" eaLnBrk="1" hangingPunct="1">
              <a:lnSpc>
                <a:spcPct val="120000"/>
              </a:lnSpc>
              <a:buSzPct val="97000"/>
              <a:buFont typeface="+mj-lt"/>
              <a:buAutoNum type="romanU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数据预处理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1" indent="-857250" eaLnBrk="1" hangingPunct="1">
              <a:lnSpc>
                <a:spcPct val="120000"/>
              </a:lnSpc>
              <a:buSzPct val="97000"/>
              <a:buFont typeface="+mj-lt"/>
              <a:buAutoNum type="romanU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特征处理与提取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14450" lvl="1" indent="-857250" eaLnBrk="1" hangingPunct="1">
              <a:lnSpc>
                <a:spcPct val="120000"/>
              </a:lnSpc>
              <a:buSzPct val="97000"/>
              <a:buFont typeface="+mj-lt"/>
              <a:buAutoNum type="romanU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特征选择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Arial" charset="0"/>
              <a:buAutoNum type="arabicPeriod"/>
            </a:pP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文本型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自然语言处理（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），文字必须转换成可以量化的特征向量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词袋法（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bag of words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TF-IDF</a:t>
            </a: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*上面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种方法都是用于把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一段文本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转换成向量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47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词袋法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" y="1710872"/>
            <a:ext cx="915311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26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TF-IDF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908720"/>
            <a:ext cx="8948738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用以评估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一个词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文本集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一份文本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的重要程度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一个词的重要程度跟它在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文本中出现的次数成正比</a:t>
            </a:r>
            <a:endParaRPr lang="en-US" altLang="zh-CN" sz="28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但同时会随着它在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文本集中出现的次数成反比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下降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TF(Term Frequency)</a:t>
            </a:r>
          </a:p>
          <a:p>
            <a:pPr marL="857250" lvl="2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TF(t)=(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在当前文档中出现的次数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/ (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在全部文档中出现次数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IDF</a:t>
            </a:r>
          </a:p>
          <a:p>
            <a:pPr marL="857250" lvl="2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IDF(t)=</a:t>
            </a:r>
            <a:r>
              <a:rPr lang="en-US" altLang="zh-CN" sz="2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ln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总文档数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8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的文档数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TF-IDF(t) = TF(t) * IDF(t)</a:t>
            </a:r>
          </a:p>
        </p:txBody>
      </p:sp>
    </p:spTree>
    <p:extLst>
      <p:ext uri="{BB962C8B-B14F-4D97-AF65-F5344CB8AC3E}">
        <p14:creationId xmlns:p14="http://schemas.microsoft.com/office/powerpoint/2010/main" val="46872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8000" dirty="0">
                <a:solidFill>
                  <a:schemeClr val="bg1"/>
                </a:solidFill>
                <a:ea typeface="微软雅黑" pitchFamily="34" charset="-122"/>
              </a:rPr>
              <a:t>特征选择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158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特征选择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66845"/>
            <a:ext cx="8948738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原因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冗余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部分特征的</a:t>
            </a: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相关度太高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浪费计算性能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噪音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部分特征对结果预测有负影响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特征选择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降维：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两者都可以减少特征的维度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前者</a:t>
            </a: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踢掉对预测没有用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的特征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后者做</a:t>
            </a:r>
            <a:r>
              <a:rPr lang="zh-CN" altLang="en-US" sz="3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特征的组合计算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生成新的特征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94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特征选择方式之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66845"/>
            <a:ext cx="8948738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单个特征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相关程度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留下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相关的部分特征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Pearson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系数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度量两个变量</a:t>
            </a:r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的相关性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2" indent="0" eaLnBrk="1" hangingPunct="1"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2" indent="-7429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没有考虑特征之间的关联关系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可能会把有用的特征踢掉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47987"/>
            <a:ext cx="3240360" cy="118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08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特征选择方式之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Wrapper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66845"/>
            <a:ext cx="89487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把特征选择看作一个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特征子集搜索问题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筛选各种特征子集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用模型评估效果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递归特征删除算法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RFE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比如用线性回归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怎么做呢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用全体特征跑一次算法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根据线性模型的系数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+ Θ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baseline="-25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+ …, Θ</a:t>
            </a:r>
            <a:r>
              <a:rPr lang="zh-CN" altLang="en-US" sz="24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体现相关性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删掉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5~10%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弱特征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0" lvl="2" indent="-5715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不断迭代步骤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1&amp;2,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直到准确率出现大的下滑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304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0" y="966845"/>
            <a:ext cx="8948738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微软雅黑" pitchFamily="34" charset="-122"/>
              </a:rPr>
              <a:t>Yellow’s learning list: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24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https://github.com/daiqsh/Data-Science-Learning/blob/master/big-team-sharing/2017-6-1-Feature-Engineering/learning-material.md</a:t>
            </a:r>
            <a:endParaRPr lang="en-US" altLang="zh-CN" sz="2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2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微软雅黑" pitchFamily="34" charset="-122"/>
              </a:rPr>
              <a:t>(2) Sample codes: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2400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https://github.com/daiqsh/Data-Science-Learning/tree/master/big-team-sharing/2017-6-1-Feature-Engineering/sample-code</a:t>
            </a:r>
            <a:endParaRPr lang="en-US" altLang="zh-CN" sz="2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endParaRPr lang="en-US" altLang="zh-CN" sz="2400" u="sng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24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>
                <a:solidFill>
                  <a:schemeClr val="bg1"/>
                </a:solidFill>
                <a:ea typeface="微软雅黑" pitchFamily="34" charset="-122"/>
              </a:rPr>
            </a:br>
            <a:r>
              <a:rPr lang="en-US" altLang="zh-CN" sz="8000">
                <a:solidFill>
                  <a:schemeClr val="bg1"/>
                </a:solidFill>
                <a:ea typeface="微软雅黑" pitchFamily="34" charset="-122"/>
              </a:rPr>
              <a:t>Q &amp; A</a:t>
            </a:r>
            <a:br>
              <a:rPr lang="zh-CN" altLang="en-US" sz="720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ML Flow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1" y="1628800"/>
            <a:ext cx="838064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63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itchFamily="34" charset="-122"/>
              </a:rPr>
            </a:br>
            <a:r>
              <a:rPr lang="zh-CN" altLang="en-US" sz="8000" dirty="0">
                <a:solidFill>
                  <a:schemeClr val="bg1"/>
                </a:solidFill>
                <a:ea typeface="微软雅黑" pitchFamily="34" charset="-122"/>
              </a:rPr>
              <a:t>特征工程</a:t>
            </a:r>
            <a:br>
              <a:rPr lang="zh-CN" altLang="en-US" sz="7200" dirty="0">
                <a:solidFill>
                  <a:schemeClr val="bg1"/>
                </a:solidFill>
                <a:ea typeface="微软雅黑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39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大神怎么说的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?...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Coming up with features is difficult, time-consuming, requires expert knowledge. "Applied machine learning" is basically feature engineering.</a:t>
            </a:r>
          </a:p>
          <a:p>
            <a:pPr marL="0" indent="0" eaLnBrk="1" hangingPunct="1">
              <a:lnSpc>
                <a:spcPct val="120000"/>
              </a:lnSpc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-- Andrew Ng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8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数据中抽取出来对结果预测有用的信息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使用专业背景知识和技巧处理数据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使得特征能在机器学习算法上发挥更好作用的过程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86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94463" y="260648"/>
            <a:ext cx="84819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1" y="1360488"/>
            <a:ext cx="8948738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更好的特征意味着更好的结果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更好的特征意味着只需要用更简单的算法</a:t>
            </a:r>
          </a:p>
        </p:txBody>
      </p:sp>
    </p:spTree>
    <p:extLst>
      <p:ext uri="{BB962C8B-B14F-4D97-AF65-F5344CB8AC3E}">
        <p14:creationId xmlns:p14="http://schemas.microsoft.com/office/powerpoint/2010/main" val="21091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482110" cy="652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9788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157257535</TotalTime>
  <Pages>0</Pages>
  <Words>1508</Words>
  <Characters>0</Characters>
  <Application>Microsoft Office PowerPoint</Application>
  <DocSecurity>0</DocSecurity>
  <PresentationFormat>On-screen Show (4:3)</PresentationFormat>
  <Lines>0</Lines>
  <Paragraphs>253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Arial Rounded MT Bold</vt:lpstr>
      <vt:lpstr>默认设计模板</vt:lpstr>
      <vt:lpstr>默认设计模板_3</vt:lpstr>
      <vt:lpstr>  Feature Engineering            in Machine Learning  @Yellow </vt:lpstr>
      <vt:lpstr>PowerPoint Presentation</vt:lpstr>
      <vt:lpstr>PowerPoint Presentation</vt:lpstr>
      <vt:lpstr>PowerPoint Presentation</vt:lpstr>
      <vt:lpstr> 特征工程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数据预处理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特征处理与提取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特征选择 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creator>beifeng.xy</dc:creator>
  <cp:lastModifiedBy>YELLOW HUANG (DOCU-IRIS-ISD-OOCLL/ZHA)</cp:lastModifiedBy>
  <cp:revision>140</cp:revision>
  <cp:lastPrinted>1899-12-30T00:00:00Z</cp:lastPrinted>
  <dcterms:created xsi:type="dcterms:W3CDTF">2011-04-14T14:51:18Z</dcterms:created>
  <dcterms:modified xsi:type="dcterms:W3CDTF">2017-06-01T01:59:24Z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