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6" r:id="rId2"/>
    <p:sldId id="350" r:id="rId3"/>
    <p:sldId id="347" r:id="rId4"/>
    <p:sldId id="349" r:id="rId5"/>
    <p:sldId id="35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3"/>
  </p:normalViewPr>
  <p:slideViewPr>
    <p:cSldViewPr snapToGrid="0" snapToObjects="1">
      <p:cViewPr varScale="1">
        <p:scale>
          <a:sx n="111" d="100"/>
          <a:sy n="111" d="100"/>
        </p:scale>
        <p:origin x="2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08DE-B0A4-F84D-A430-4C7E60E94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9CAE3-5939-A345-A763-55638AF98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C802-0E50-EE44-A841-DC705FCE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3806-2433-AA46-B70C-2AB7B543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F10A-C871-9849-8D8D-2BB83142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1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E4B4-13C1-BB48-9C9E-98E17823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8ED4D-CCBD-6C4A-9D51-E9C9809A7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4E27-92A7-7641-88C5-B3BE38D0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EF2-C1B1-7C40-B708-EA2A314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F6811-6585-1446-8DE0-93BB4C3B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D7F97-7033-B14F-BB66-DC70E3270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1D64C-8D95-A74A-8B3E-812671434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5D0D0-0D6B-A542-851B-6A6F0521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894E3-7192-6846-A196-938F4B4B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B5854-E6D8-A84C-9C23-BDC58CD3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92000" cy="1331424"/>
          </a:xfrm>
          <a:prstGeom prst="rect">
            <a:avLst/>
          </a:prstGeom>
          <a:solidFill>
            <a:srgbClr val="6D6E1F">
              <a:alpha val="1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srgbClr val="19191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1" y="292101"/>
            <a:ext cx="11582400" cy="52664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1" y="1827215"/>
            <a:ext cx="11582400" cy="365601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552849" y="6587115"/>
            <a:ext cx="959468" cy="225580"/>
          </a:xfrm>
          <a:prstGeom prst="rect">
            <a:avLst/>
          </a:prstGeom>
        </p:spPr>
        <p:txBody>
          <a:bodyPr/>
          <a:lstStyle>
            <a:lvl1pPr algn="ctr">
              <a:defRPr sz="1333">
                <a:latin typeface="Arial" charset="0"/>
                <a:ea typeface="Arial" charset="0"/>
                <a:cs typeface="Arial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43B09B9-FE11-485D-B193-4DE649C9C9A3}" type="slidenum">
              <a:rPr lang="en-US" smtClean="0">
                <a:solidFill>
                  <a:srgbClr val="191919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191919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1569" y="5974563"/>
            <a:ext cx="1031471" cy="7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9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7C23-916B-0745-9BCC-7F1761B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FBE4-6EFF-0042-B16F-12FE696A7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25DA-3C95-6341-8CD1-60B0BC3E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8AFF-C17D-9F44-8376-381EB236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740B-6D59-4744-8090-F047E9FD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AD4E-5BB3-EC4D-94E1-B711B0A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611E-2764-3E4F-A38C-850D1DE46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927E-969E-A04C-9EF7-BC8A4648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988D-88EB-3B41-95C8-ABB62B22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66B3-D488-9C49-BF3E-E15CE970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F0CF-A542-1740-954A-A5B5942F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1DA1-38F2-1449-BCA4-C457B5912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D23A-E4C8-F54F-8690-A816CF27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21226-A24A-4749-B6F6-6DA54A89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3B5A3-4412-2B4B-BAD1-C522C814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8B73A-8DD2-CB4F-8B30-F712A795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D43F-5A62-BD4A-B247-85F5E2D3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8C4CC-6678-4B45-A8A9-CBABAEEE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18E0B-3D09-7748-976F-ED20E7AB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C53D3-7B04-B645-941E-9B6C2420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F5825-C018-FE41-A9C2-DA03C438A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222D4-E5F1-324B-8E2F-8505DC6E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99F3B-3FE4-D146-9693-5E38855B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2777-851E-294E-933C-04EEBE6A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1AA8-AA85-5348-ADFA-B2C9BCED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B661D-410F-464D-ACB8-9E9B4A1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6278A-EAB6-394B-9CA8-6E773AB7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E9DFC-437B-6D44-A7C1-CAC0ED0E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98C3D-D4AB-104D-BC64-4A7912DA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CB1D9-B81E-C846-BE94-C8F41344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D9D80-E2EA-3D46-8D99-7E72CC4C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73B7-D04F-084E-96EE-4515A0D9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4B26-B955-4549-9289-9A1C0C39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E9541-44DB-FB4C-B338-1D2943BE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E804A-1B06-764C-9269-C8D20D22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FE892-2BB3-DF44-86BB-B9F6E2EC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FBFA1-30FC-8E44-9FC0-0C2F2D5E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1CFA-9FD9-754F-9889-6567C7A1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D57F7-2DDD-4B4B-B2A9-11B09B6D1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04CCC-E963-3F48-B6A7-F5A88E24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E94C6-F56B-1F41-8D7A-C726D983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B120D-3958-F440-9214-5702BFF2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0F127-6CA2-4D47-A950-3F252F7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F826F-15CD-0A4B-9C9D-3EDEE488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671A-CE29-664B-9718-5470AD30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2DBC-9897-7248-B4D1-1392451CA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DEA5-65A7-3E44-89AA-45D858198F39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1460F-0B6A-C743-8AFF-32EC81F1B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FCB0-65AF-F54C-BB4B-C5625743F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E8142-35CA-49E7-99FA-E026ABF11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578" y="1519924"/>
            <a:ext cx="4960563" cy="507337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Brings together existing (and new) interpretability techniques alongside datasets and machine learning models.</a:t>
            </a:r>
          </a:p>
          <a:p>
            <a:pPr>
              <a:lnSpc>
                <a:spcPct val="150000"/>
              </a:lnSpc>
            </a:pPr>
            <a:r>
              <a:rPr lang="en-GB" dirty="0"/>
              <a:t>Simplifies experimentation and data generation.</a:t>
            </a:r>
          </a:p>
          <a:p>
            <a:pPr>
              <a:lnSpc>
                <a:spcPct val="150000"/>
              </a:lnSpc>
            </a:pPr>
            <a:r>
              <a:rPr lang="en-GB" dirty="0"/>
              <a:t>Allows the sharing and testing of ideas across the research team reducing repeated work and setup time. </a:t>
            </a:r>
          </a:p>
          <a:p>
            <a:pPr>
              <a:lnSpc>
                <a:spcPct val="150000"/>
              </a:lnSpc>
            </a:pPr>
            <a:r>
              <a:rPr lang="en-GB" dirty="0"/>
              <a:t>Engage with the wider community through open-sourcing the framework.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6475D94-BF80-442B-B7FA-5CFCF86C1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36200" y="6593302"/>
            <a:ext cx="719601" cy="225580"/>
          </a:xfrm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43B09B9-FE11-485D-B193-4DE649C9C9A3}" type="slidenum">
              <a:rPr lang="en-US" smtClean="0">
                <a:solidFill>
                  <a:srgbClr val="191919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191919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83EFFE-7997-5B4C-BD75-F74801008976}"/>
              </a:ext>
            </a:extLst>
          </p:cNvPr>
          <p:cNvSpPr txBox="1">
            <a:spLocks/>
          </p:cNvSpPr>
          <p:nvPr/>
        </p:nvSpPr>
        <p:spPr>
          <a:xfrm>
            <a:off x="438151" y="292101"/>
            <a:ext cx="11582400" cy="52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Interpretability Framework - Motivation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1F628-D51C-B84C-BCBF-05EFC668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09" y="1852540"/>
            <a:ext cx="6785242" cy="3807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95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8E8E-A9A7-FD41-8721-3D774192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Interpretability Framework - Architecture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8E84D-50A6-6C43-8A0A-67A0174A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941" y="1597306"/>
            <a:ext cx="8351610" cy="4167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503A24-3EBF-DA4B-8BF6-4024645B98C7}"/>
              </a:ext>
            </a:extLst>
          </p:cNvPr>
          <p:cNvSpPr/>
          <p:nvPr/>
        </p:nvSpPr>
        <p:spPr>
          <a:xfrm>
            <a:off x="165844" y="1633882"/>
            <a:ext cx="3160062" cy="63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Interface Layer </a:t>
            </a:r>
            <a:r>
              <a:rPr lang="en-US" sz="1600" dirty="0"/>
              <a:t> </a:t>
            </a:r>
            <a:br>
              <a:rPr lang="en-US" sz="1200" dirty="0"/>
            </a:br>
            <a:r>
              <a:rPr lang="en-US" sz="1400" dirty="0">
                <a:solidFill>
                  <a:schemeClr val="bg1"/>
                </a:solidFill>
              </a:rPr>
              <a:t>Decoupled user interfaces.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C42C1-B07D-8B4F-8F95-85862F92DD8E}"/>
              </a:ext>
            </a:extLst>
          </p:cNvPr>
          <p:cNvSpPr/>
          <p:nvPr/>
        </p:nvSpPr>
        <p:spPr>
          <a:xfrm>
            <a:off x="165844" y="2848607"/>
            <a:ext cx="3160062" cy="723450"/>
          </a:xfrm>
          <a:prstGeom prst="rect">
            <a:avLst/>
          </a:prstGeom>
          <a:solidFill>
            <a:srgbClr val="708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Unification Layer</a:t>
            </a:r>
            <a:r>
              <a:rPr lang="en-US" sz="1600" dirty="0"/>
              <a:t> </a:t>
            </a:r>
            <a:br>
              <a:rPr lang="en-US" sz="1200" dirty="0"/>
            </a:br>
            <a:r>
              <a:rPr lang="en-US" sz="1400" dirty="0">
                <a:solidFill>
                  <a:schemeClr val="bg1"/>
                </a:solidFill>
              </a:rPr>
              <a:t>API offering easy access to framework items.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C7F57B-D91C-D94A-B2AC-BE56784F18FF}"/>
              </a:ext>
            </a:extLst>
          </p:cNvPr>
          <p:cNvSpPr/>
          <p:nvPr/>
        </p:nvSpPr>
        <p:spPr>
          <a:xfrm>
            <a:off x="165844" y="4992857"/>
            <a:ext cx="3160062" cy="777007"/>
          </a:xfrm>
          <a:prstGeom prst="rect">
            <a:avLst/>
          </a:prstGeom>
          <a:solidFill>
            <a:srgbClr val="8473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bg1"/>
                </a:solidFill>
              </a:rPr>
              <a:t>Class &amp; Implementations Layer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Classes wrap around implementations of items maximizing interconnectivity.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AE22-0EC5-804B-9586-9A82A2242AF3}"/>
              </a:ext>
            </a:extLst>
          </p:cNvPr>
          <p:cNvSpPr/>
          <p:nvPr/>
        </p:nvSpPr>
        <p:spPr>
          <a:xfrm>
            <a:off x="165844" y="4216960"/>
            <a:ext cx="3160062" cy="729944"/>
          </a:xfrm>
          <a:prstGeom prst="rect">
            <a:avLst/>
          </a:prstGeom>
          <a:solidFill>
            <a:srgbClr val="60A2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Service Layer</a:t>
            </a:r>
            <a:br>
              <a:rPr lang="en-US" sz="1200" dirty="0"/>
            </a:br>
            <a:r>
              <a:rPr lang="en-US" sz="1400" dirty="0">
                <a:solidFill>
                  <a:schemeClr val="bg1"/>
                </a:solidFill>
              </a:rPr>
              <a:t>Services for each category coordinate instantiation and data passing.</a:t>
            </a:r>
          </a:p>
        </p:txBody>
      </p:sp>
    </p:spTree>
    <p:extLst>
      <p:ext uri="{BB962C8B-B14F-4D97-AF65-F5344CB8AC3E}">
        <p14:creationId xmlns:p14="http://schemas.microsoft.com/office/powerpoint/2010/main" val="338384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97FC-D808-4E01-BA84-DD09D5FF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Interpretability Framework - Example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F51D-B789-4810-B148-5CA923FE08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36200" y="6593302"/>
            <a:ext cx="719601" cy="225580"/>
          </a:xfrm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43B09B9-FE11-485D-B193-4DE649C9C9A3}" type="slidenum">
              <a:rPr lang="en-US" smtClean="0">
                <a:solidFill>
                  <a:srgbClr val="191919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>
              <a:solidFill>
                <a:srgbClr val="191919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6EACCC0-29EF-4647-9F5B-D039F88A9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578" y="1519924"/>
            <a:ext cx="11682973" cy="43788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GB" dirty="0"/>
              <a:t>Compare the outputs of </a:t>
            </a:r>
            <a:r>
              <a:rPr lang="en-GB" b="1" dirty="0"/>
              <a:t>multiple interpretability techniques</a:t>
            </a:r>
            <a:r>
              <a:rPr lang="en-GB" dirty="0"/>
              <a:t> when processing the </a:t>
            </a:r>
            <a:r>
              <a:rPr lang="en-GB" b="1" dirty="0"/>
              <a:t>same model</a:t>
            </a:r>
            <a:r>
              <a:rPr lang="en-GB" dirty="0"/>
              <a:t> </a:t>
            </a:r>
            <a:r>
              <a:rPr lang="en-GB" b="1" dirty="0"/>
              <a:t>and input</a:t>
            </a:r>
            <a:r>
              <a:rPr lang="en-GB" dirty="0"/>
              <a:t> to evaluate their </a:t>
            </a:r>
            <a:r>
              <a:rPr lang="en-GB" b="1" dirty="0"/>
              <a:t>strengths &amp; weaknesses</a:t>
            </a:r>
            <a:r>
              <a:rPr lang="en-GB" dirty="0"/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GB" dirty="0"/>
              <a:t>Compare multiple outputs generated by a </a:t>
            </a:r>
            <a:r>
              <a:rPr lang="en-GB" b="1" dirty="0"/>
              <a:t>single interpretability technique </a:t>
            </a:r>
            <a:r>
              <a:rPr lang="en-GB" dirty="0"/>
              <a:t>for the </a:t>
            </a:r>
            <a:r>
              <a:rPr lang="en-GB" b="1" dirty="0"/>
              <a:t>same input</a:t>
            </a:r>
            <a:r>
              <a:rPr lang="en-GB" dirty="0"/>
              <a:t> to evaluate the </a:t>
            </a:r>
            <a:r>
              <a:rPr lang="en-GB" b="1" dirty="0"/>
              <a:t>technique’s stability</a:t>
            </a:r>
            <a:r>
              <a:rPr lang="en-GB" dirty="0"/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GB" dirty="0"/>
              <a:t>Compare outputs from a </a:t>
            </a:r>
            <a:r>
              <a:rPr lang="en-GB" b="1" dirty="0"/>
              <a:t>single interpretability technique </a:t>
            </a:r>
            <a:r>
              <a:rPr lang="en-GB" dirty="0"/>
              <a:t>when using </a:t>
            </a:r>
            <a:r>
              <a:rPr lang="en-GB" b="1" dirty="0"/>
              <a:t>different models (e.g. architecture, training, algorithm)</a:t>
            </a:r>
            <a:r>
              <a:rPr lang="en-GB" dirty="0"/>
              <a:t> to evaluate how the </a:t>
            </a:r>
            <a:r>
              <a:rPr lang="en-GB" b="1" dirty="0"/>
              <a:t>technique’s</a:t>
            </a:r>
            <a:r>
              <a:rPr lang="en-GB" dirty="0"/>
              <a:t> </a:t>
            </a:r>
            <a:r>
              <a:rPr lang="en-GB" b="1" dirty="0"/>
              <a:t>effectiveness depends on the model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79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432B-F262-429A-96A2-78543601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Interpretability Framework – Current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73BDF-5383-4D7F-A459-008239ADD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43B09B9-FE11-485D-B193-4DE649C9C9A3}" type="slidenum">
              <a:rPr lang="en-US" smtClean="0">
                <a:solidFill>
                  <a:srgbClr val="191919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>
              <a:solidFill>
                <a:srgbClr val="19191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DC371-099E-514D-A287-34279C97694F}"/>
              </a:ext>
            </a:extLst>
          </p:cNvPr>
          <p:cNvSpPr/>
          <p:nvPr/>
        </p:nvSpPr>
        <p:spPr>
          <a:xfrm>
            <a:off x="356349" y="1570255"/>
            <a:ext cx="116642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</a:rPr>
              <a:t>Comparative/sensitivity analyses of explanation techniques - </a:t>
            </a:r>
            <a:r>
              <a:rPr lang="en-GB" dirty="0">
                <a:latin typeface="ArialMT"/>
              </a:rPr>
              <a:t>we demonstrated the debugging process of generating multiple explanations from the same technique to measure and improve its stability. 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>
              <a:latin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</a:rPr>
              <a:t>Empirical studies of explanation visualisations</a:t>
            </a:r>
            <a:r>
              <a:rPr lang="en-GB" dirty="0">
                <a:latin typeface="Arial" panose="020B0604020202020204" pitchFamily="34" charset="0"/>
              </a:rPr>
              <a:t> – exploration of the effect the choices made for visualising explanation data can effect it’s utility. </a:t>
            </a:r>
            <a:endParaRPr lang="en-GB" dirty="0">
              <a:latin typeface="ArialMT"/>
            </a:endParaRPr>
          </a:p>
          <a:p>
            <a:endParaRPr lang="en-GB" dirty="0"/>
          </a:p>
          <a:p>
            <a:endParaRPr lang="en-GB" b="1" dirty="0">
              <a:latin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</a:rPr>
              <a:t>Eliciting stakeholder requirements for application-level interpretability – </a:t>
            </a:r>
            <a:r>
              <a:rPr lang="en-GB" dirty="0">
                <a:latin typeface="ArialMT"/>
              </a:rPr>
              <a:t>engaging with subject-matter experts to gain insights as to what constitutes a useful explanation for aiding task performance. </a:t>
            </a:r>
            <a:endParaRPr lang="en-GB" dirty="0"/>
          </a:p>
        </p:txBody>
      </p:sp>
      <p:pic>
        <p:nvPicPr>
          <p:cNvPr id="1026" name="Picture 2" descr="https://lh5.googleusercontent.com/uNY-rKKezMrE9TOiRPfg17A1RMtZFS-25iYucbUHscc9g2Fe0NooxcsGcRMLWt9LnF09a-BMV0b2y3skA-76jMmz3Ue6MhQvRDQS0gaju5NN76v5IpWRgaKpbmrcvMXI1Wiv26gd0oA">
            <a:extLst>
              <a:ext uri="{FF2B5EF4-FFF2-40B4-BE49-F238E27FC236}">
                <a16:creationId xmlns:a16="http://schemas.microsoft.com/office/drawing/2014/main" id="{33158D71-47F1-494C-8AF2-FA6F86BB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6" y="236518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i3FmyQ8gxMJUop_WpY9OJ92_kUdotWgkr1Y5KTGemcofp09H8-eWz3zY9QgpJbfDceB0XdiTYkOk9gieIerAyerGYvxcmPvcoJqz2wN33m28KldvCAR4eoQBA2VMKDgTaDOlfo5JcNA">
            <a:extLst>
              <a:ext uri="{FF2B5EF4-FFF2-40B4-BE49-F238E27FC236}">
                <a16:creationId xmlns:a16="http://schemas.microsoft.com/office/drawing/2014/main" id="{0F7B03B0-B405-CD48-80F1-008E31FE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63" y="236518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70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450D-15C0-FD40-958D-8DA4FBA7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Interpretability Framework – Included Items (so far)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B65F31-1016-CE4E-9BB8-BB986B1A6DE7}"/>
              </a:ext>
            </a:extLst>
          </p:cNvPr>
          <p:cNvSpPr txBox="1">
            <a:spLocks/>
          </p:cNvSpPr>
          <p:nvPr/>
        </p:nvSpPr>
        <p:spPr>
          <a:xfrm>
            <a:off x="438151" y="1627633"/>
            <a:ext cx="3219449" cy="3300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10128F-E3A9-744D-AC9D-A6AEBE8902E4}"/>
              </a:ext>
            </a:extLst>
          </p:cNvPr>
          <p:cNvSpPr txBox="1">
            <a:spLocks/>
          </p:cNvSpPr>
          <p:nvPr/>
        </p:nvSpPr>
        <p:spPr>
          <a:xfrm>
            <a:off x="7613143" y="1636778"/>
            <a:ext cx="3461003" cy="3300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F1BBF-DBCB-F44C-AFFB-9FC2E000B73B}"/>
              </a:ext>
            </a:extLst>
          </p:cNvPr>
          <p:cNvSpPr/>
          <p:nvPr/>
        </p:nvSpPr>
        <p:spPr>
          <a:xfrm>
            <a:off x="438150" y="1627634"/>
            <a:ext cx="3786377" cy="330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Gun Wielder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Traffic Congestion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CIFAR-10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MNIST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ImageNet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F9143-4001-484E-B90B-A8FD8755986B}"/>
              </a:ext>
            </a:extLst>
          </p:cNvPr>
          <p:cNvSpPr/>
          <p:nvPr/>
        </p:nvSpPr>
        <p:spPr>
          <a:xfrm>
            <a:off x="4309110" y="1627634"/>
            <a:ext cx="3786377" cy="330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Models</a:t>
            </a:r>
          </a:p>
          <a:p>
            <a:r>
              <a:rPr lang="en-US" dirty="0">
                <a:solidFill>
                  <a:schemeClr val="tx1"/>
                </a:solidFill>
              </a:rPr>
              <a:t>Neural Networks Architectures: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VGG16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VGG19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InceptionV3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Inception </a:t>
            </a:r>
            <a:r>
              <a:rPr lang="en-US" dirty="0" err="1">
                <a:solidFill>
                  <a:schemeClr val="tx1"/>
                </a:solidFill>
              </a:rPr>
              <a:t>ResNet</a:t>
            </a:r>
            <a:r>
              <a:rPr lang="en-US" dirty="0">
                <a:solidFill>
                  <a:schemeClr val="tx1"/>
                </a:solidFill>
              </a:rPr>
              <a:t> V2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MobileNet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Xception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Other Models: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Support Vector Machine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F3971-F45B-0C4E-B6B1-4D8980AA5EFE}"/>
              </a:ext>
            </a:extLst>
          </p:cNvPr>
          <p:cNvSpPr/>
          <p:nvPr/>
        </p:nvSpPr>
        <p:spPr>
          <a:xfrm>
            <a:off x="8095487" y="1636778"/>
            <a:ext cx="3870960" cy="330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Explanation</a:t>
            </a:r>
            <a:r>
              <a:rPr lang="en-US" dirty="0">
                <a:solidFill>
                  <a:schemeClr val="tx1"/>
                </a:solidFill>
              </a:rPr>
              <a:t>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Shapely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Deep Taylor LRP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Influence Functions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3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276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ArialMT</vt:lpstr>
      <vt:lpstr>Arial</vt:lpstr>
      <vt:lpstr>Calibri</vt:lpstr>
      <vt:lpstr>Calibri Light</vt:lpstr>
      <vt:lpstr>Office Theme</vt:lpstr>
      <vt:lpstr>PowerPoint Presentation</vt:lpstr>
      <vt:lpstr>Interpretability Framework - Architecture</vt:lpstr>
      <vt:lpstr>Interpretability Framework - Example Use Cases</vt:lpstr>
      <vt:lpstr>Interpretability Framework – Current &amp; Future Work</vt:lpstr>
      <vt:lpstr>Interpretability Framework – Included Items (so far)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Harborne</dc:creator>
  <cp:lastModifiedBy>Daniel Harborne</cp:lastModifiedBy>
  <cp:revision>16</cp:revision>
  <dcterms:created xsi:type="dcterms:W3CDTF">2018-08-31T01:18:36Z</dcterms:created>
  <dcterms:modified xsi:type="dcterms:W3CDTF">2018-09-02T22:53:06Z</dcterms:modified>
</cp:coreProperties>
</file>