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73B8"/>
    <a:srgbClr val="FFDC94"/>
    <a:srgbClr val="60A2A5"/>
    <a:srgbClr val="7084B4"/>
    <a:srgbClr val="07084B"/>
    <a:srgbClr val="116611"/>
    <a:srgbClr val="004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74"/>
  </p:normalViewPr>
  <p:slideViewPr>
    <p:cSldViewPr snapToGrid="0" snapToObjects="1">
      <p:cViewPr varScale="1">
        <p:scale>
          <a:sx n="132" d="100"/>
          <a:sy n="132" d="100"/>
        </p:scale>
        <p:origin x="5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C94A-CAD1-B54F-8CBF-783AA4929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8A1CFC-2C6B-1D4B-BCED-9C5C7C15E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6F57-EAF7-7449-9B26-9746F15B2574}"/>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5" name="Footer Placeholder 4">
            <a:extLst>
              <a:ext uri="{FF2B5EF4-FFF2-40B4-BE49-F238E27FC236}">
                <a16:creationId xmlns:a16="http://schemas.microsoft.com/office/drawing/2014/main" id="{C3517056-8069-1E4A-97F9-6FFA77724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654C6-9700-A24D-BD83-5C67B236A938}"/>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67845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DDB8-76D3-9D43-AA49-E45E2CB96B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DAE51-D4CD-2246-8C31-544C7A8AF9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FB242-C024-1A43-B097-92880A056E94}"/>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5" name="Footer Placeholder 4">
            <a:extLst>
              <a:ext uri="{FF2B5EF4-FFF2-40B4-BE49-F238E27FC236}">
                <a16:creationId xmlns:a16="http://schemas.microsoft.com/office/drawing/2014/main" id="{A5CB1DC3-4133-7B46-916C-C25878AAB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5FB37-CC7A-0641-8E02-585E875E0CE6}"/>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96583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598D3-D51F-7A49-A70B-A1AD68AF48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A3D113-52D8-7247-93CF-03C6840A6E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1F163-E3E1-6043-9B30-CFB711097181}"/>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5" name="Footer Placeholder 4">
            <a:extLst>
              <a:ext uri="{FF2B5EF4-FFF2-40B4-BE49-F238E27FC236}">
                <a16:creationId xmlns:a16="http://schemas.microsoft.com/office/drawing/2014/main" id="{DE759CF2-24D4-4545-A34D-9B03BAD0F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59BBE-64F7-8745-B69F-40F2FED9517E}"/>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25424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1894-72D6-6440-9964-42732F525D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E6270-51BA-8040-913E-D21EAB2B9F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59324-9417-7842-8A17-8B88D0429337}"/>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5" name="Footer Placeholder 4">
            <a:extLst>
              <a:ext uri="{FF2B5EF4-FFF2-40B4-BE49-F238E27FC236}">
                <a16:creationId xmlns:a16="http://schemas.microsoft.com/office/drawing/2014/main" id="{B6A4002F-F244-424D-B8D8-563BF9CAF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F671D-2992-9746-9255-341CC56CFECE}"/>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83093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59C7-8FDC-A947-983F-A6B35050A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E99FD2-C963-F940-AA18-B98CE0DAB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8FE14A-458F-104E-9D3C-7C5EAE9ABFE9}"/>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5" name="Footer Placeholder 4">
            <a:extLst>
              <a:ext uri="{FF2B5EF4-FFF2-40B4-BE49-F238E27FC236}">
                <a16:creationId xmlns:a16="http://schemas.microsoft.com/office/drawing/2014/main" id="{C38CEFB0-6270-B64D-A439-460CA9711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AAC8D-C144-974E-A946-BB665635EDF5}"/>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237664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B13F-69E1-2E47-950A-F343891F3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5710EF-085F-C04D-B495-5D72AD5EB3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EAF01D-3B42-6144-A77C-2C950D9684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B8007E-1B99-3344-8222-3D0D272FF8AB}"/>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6" name="Footer Placeholder 5">
            <a:extLst>
              <a:ext uri="{FF2B5EF4-FFF2-40B4-BE49-F238E27FC236}">
                <a16:creationId xmlns:a16="http://schemas.microsoft.com/office/drawing/2014/main" id="{93FF48F9-863A-A544-AD32-E926AE7234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7DEE1B-B6F1-D94B-A7DE-17FE808BC460}"/>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145357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FA2A-7279-CD46-9C98-3595F5395B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05DB87-6E36-8F4B-9B78-4B6E2F86B6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EEF389-2EFE-374E-9AB0-913B9A1678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3BC560-27C2-3F4F-A931-77207D876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AC6B65-6904-F945-B64F-277037B56D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97A8DF-463B-604F-A2EC-6C691C77D526}"/>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8" name="Footer Placeholder 7">
            <a:extLst>
              <a:ext uri="{FF2B5EF4-FFF2-40B4-BE49-F238E27FC236}">
                <a16:creationId xmlns:a16="http://schemas.microsoft.com/office/drawing/2014/main" id="{6FC2D3F4-F176-3D4F-9DC7-7358856046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55700-4558-BE4B-B68A-0FCC0C897643}"/>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2212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E456-D159-8D4B-AF75-3F2E0A2C58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230E1-138D-5140-A780-4893EED738AA}"/>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4" name="Footer Placeholder 3">
            <a:extLst>
              <a:ext uri="{FF2B5EF4-FFF2-40B4-BE49-F238E27FC236}">
                <a16:creationId xmlns:a16="http://schemas.microsoft.com/office/drawing/2014/main" id="{D96C023A-E82A-E745-AB87-21325B1CC9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AF9994-F533-0C4E-B056-E718093433A7}"/>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29611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A51AA-1FCE-6047-B807-57A258B3A55F}"/>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3" name="Footer Placeholder 2">
            <a:extLst>
              <a:ext uri="{FF2B5EF4-FFF2-40B4-BE49-F238E27FC236}">
                <a16:creationId xmlns:a16="http://schemas.microsoft.com/office/drawing/2014/main" id="{FB04B4B6-DC34-9441-B887-FE73FEE00E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32C15B-21C5-2541-88EC-928F13DCDF65}"/>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62718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A27B-9F60-8E4E-A654-0CAA135A9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01AA41-501B-8D49-8D7F-23340F7CA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25FE8-DC8B-9A49-84E5-BA5BCB2B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7E74C5-3571-9645-B2BB-AB46897D0750}"/>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6" name="Footer Placeholder 5">
            <a:extLst>
              <a:ext uri="{FF2B5EF4-FFF2-40B4-BE49-F238E27FC236}">
                <a16:creationId xmlns:a16="http://schemas.microsoft.com/office/drawing/2014/main" id="{52CFF187-3B26-6941-9B05-EB1D8DE46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B9CBB-0679-A347-B61C-3DDF60983D96}"/>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176883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E8EF-B4A4-9141-9B16-070ABBB5A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A6C58-F91E-1746-9B5F-00D060C7F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50B1FB-5DDE-7A4E-99D1-31B088806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F1F334-8BCB-9F4D-98F2-044215A419C2}"/>
              </a:ext>
            </a:extLst>
          </p:cNvPr>
          <p:cNvSpPr>
            <a:spLocks noGrp="1"/>
          </p:cNvSpPr>
          <p:nvPr>
            <p:ph type="dt" sz="half" idx="10"/>
          </p:nvPr>
        </p:nvSpPr>
        <p:spPr/>
        <p:txBody>
          <a:bodyPr/>
          <a:lstStyle/>
          <a:p>
            <a:fld id="{FF9317FB-B5E3-4248-B17E-0F59F14C9065}" type="datetimeFigureOut">
              <a:rPr lang="en-US" smtClean="0"/>
              <a:t>9/7/18</a:t>
            </a:fld>
            <a:endParaRPr lang="en-US"/>
          </a:p>
        </p:txBody>
      </p:sp>
      <p:sp>
        <p:nvSpPr>
          <p:cNvPr id="6" name="Footer Placeholder 5">
            <a:extLst>
              <a:ext uri="{FF2B5EF4-FFF2-40B4-BE49-F238E27FC236}">
                <a16:creationId xmlns:a16="http://schemas.microsoft.com/office/drawing/2014/main" id="{8DD683E6-B9B5-F840-9FDD-9DE8044D5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71CEA-BE65-9947-B5C6-9202BCA63908}"/>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35703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EC21D-4903-F442-BD8F-5CA17216E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97C810-6571-934F-91B5-29408B8E9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788C3-3FF5-D141-9554-380E514B9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317FB-B5E3-4248-B17E-0F59F14C9065}" type="datetimeFigureOut">
              <a:rPr lang="en-US" smtClean="0"/>
              <a:t>9/7/18</a:t>
            </a:fld>
            <a:endParaRPr lang="en-US"/>
          </a:p>
        </p:txBody>
      </p:sp>
      <p:sp>
        <p:nvSpPr>
          <p:cNvPr id="5" name="Footer Placeholder 4">
            <a:extLst>
              <a:ext uri="{FF2B5EF4-FFF2-40B4-BE49-F238E27FC236}">
                <a16:creationId xmlns:a16="http://schemas.microsoft.com/office/drawing/2014/main" id="{DADE7292-BE52-8A48-A617-03CF73D54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FBBC37-2F86-DD45-B5D0-27D153138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A3296-DFF5-304F-9DC2-F61EBF8D8930}" type="slidenum">
              <a:rPr lang="en-US" smtClean="0"/>
              <a:t>‹#›</a:t>
            </a:fld>
            <a:endParaRPr lang="en-US"/>
          </a:p>
        </p:txBody>
      </p:sp>
    </p:spTree>
    <p:extLst>
      <p:ext uri="{BB962C8B-B14F-4D97-AF65-F5344CB8AC3E}">
        <p14:creationId xmlns:p14="http://schemas.microsoft.com/office/powerpoint/2010/main" val="128026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E2D6071-FE46-C54E-9C9B-811E6EFF21F3}"/>
              </a:ext>
            </a:extLst>
          </p:cNvPr>
          <p:cNvSpPr/>
          <p:nvPr/>
        </p:nvSpPr>
        <p:spPr>
          <a:xfrm>
            <a:off x="4168440" y="4159506"/>
            <a:ext cx="3850105" cy="2214975"/>
          </a:xfrm>
          <a:prstGeom prst="rect">
            <a:avLst/>
          </a:prstGeom>
          <a:solidFill>
            <a:srgbClr val="60A2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en-US" sz="2000" dirty="0"/>
              <a:t>ModelsAAS</a:t>
            </a:r>
          </a:p>
        </p:txBody>
      </p:sp>
      <p:sp>
        <p:nvSpPr>
          <p:cNvPr id="52" name="Rectangle 51">
            <a:extLst>
              <a:ext uri="{FF2B5EF4-FFF2-40B4-BE49-F238E27FC236}">
                <a16:creationId xmlns:a16="http://schemas.microsoft.com/office/drawing/2014/main" id="{789A2B4C-5294-8F4C-97C7-3DD1118DB6DE}"/>
              </a:ext>
            </a:extLst>
          </p:cNvPr>
          <p:cNvSpPr/>
          <p:nvPr/>
        </p:nvSpPr>
        <p:spPr>
          <a:xfrm>
            <a:off x="8245643" y="4159507"/>
            <a:ext cx="3850105" cy="2214975"/>
          </a:xfrm>
          <a:prstGeom prst="rect">
            <a:avLst/>
          </a:prstGeom>
          <a:solidFill>
            <a:srgbClr val="60A2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en-US" sz="2000" dirty="0"/>
              <a:t>ExplanationsAAS</a:t>
            </a:r>
          </a:p>
        </p:txBody>
      </p:sp>
      <p:sp>
        <p:nvSpPr>
          <p:cNvPr id="51" name="Rectangle 50">
            <a:extLst>
              <a:ext uri="{FF2B5EF4-FFF2-40B4-BE49-F238E27FC236}">
                <a16:creationId xmlns:a16="http://schemas.microsoft.com/office/drawing/2014/main" id="{24053078-B142-C047-8A82-3424128B0B50}"/>
              </a:ext>
            </a:extLst>
          </p:cNvPr>
          <p:cNvSpPr/>
          <p:nvPr/>
        </p:nvSpPr>
        <p:spPr>
          <a:xfrm>
            <a:off x="91237" y="4159507"/>
            <a:ext cx="3850105" cy="2214975"/>
          </a:xfrm>
          <a:prstGeom prst="rect">
            <a:avLst/>
          </a:prstGeom>
          <a:solidFill>
            <a:srgbClr val="60A2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en-US" sz="2000" dirty="0"/>
              <a:t>DatasetsAAS</a:t>
            </a:r>
          </a:p>
        </p:txBody>
      </p:sp>
      <p:grpSp>
        <p:nvGrpSpPr>
          <p:cNvPr id="49" name="Group 48">
            <a:extLst>
              <a:ext uri="{FF2B5EF4-FFF2-40B4-BE49-F238E27FC236}">
                <a16:creationId xmlns:a16="http://schemas.microsoft.com/office/drawing/2014/main" id="{9F1A4802-5F18-9E45-A43F-6DA10A6D3AE8}"/>
              </a:ext>
            </a:extLst>
          </p:cNvPr>
          <p:cNvGrpSpPr/>
          <p:nvPr/>
        </p:nvGrpSpPr>
        <p:grpSpPr>
          <a:xfrm>
            <a:off x="4263189" y="4853689"/>
            <a:ext cx="3656396" cy="1328286"/>
            <a:chOff x="57150" y="4533499"/>
            <a:chExt cx="3656396" cy="1328286"/>
          </a:xfrm>
        </p:grpSpPr>
        <p:sp>
          <p:nvSpPr>
            <p:cNvPr id="16" name="Rounded Rectangle 15">
              <a:extLst>
                <a:ext uri="{FF2B5EF4-FFF2-40B4-BE49-F238E27FC236}">
                  <a16:creationId xmlns:a16="http://schemas.microsoft.com/office/drawing/2014/main" id="{EDCB0697-F86E-7C47-8907-2EC3FC6F9B9C}"/>
                </a:ext>
              </a:extLst>
            </p:cNvPr>
            <p:cNvSpPr/>
            <p:nvPr/>
          </p:nvSpPr>
          <p:spPr>
            <a:xfrm>
              <a:off x="1306629"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SVM</a:t>
              </a:r>
            </a:p>
          </p:txBody>
        </p:sp>
        <p:sp>
          <p:nvSpPr>
            <p:cNvPr id="17" name="Rectangle 16">
              <a:extLst>
                <a:ext uri="{FF2B5EF4-FFF2-40B4-BE49-F238E27FC236}">
                  <a16:creationId xmlns:a16="http://schemas.microsoft.com/office/drawing/2014/main" id="{C1C2EE13-DC81-304A-A1D9-F49D3D2CD85B}"/>
                </a:ext>
              </a:extLst>
            </p:cNvPr>
            <p:cNvSpPr/>
            <p:nvPr/>
          </p:nvSpPr>
          <p:spPr>
            <a:xfrm>
              <a:off x="1490712"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SVM</a:t>
              </a:r>
            </a:p>
          </p:txBody>
        </p:sp>
        <p:sp>
          <p:nvSpPr>
            <p:cNvPr id="32" name="Rounded Rectangle 31">
              <a:extLst>
                <a:ext uri="{FF2B5EF4-FFF2-40B4-BE49-F238E27FC236}">
                  <a16:creationId xmlns:a16="http://schemas.microsoft.com/office/drawing/2014/main" id="{E3B5E1A4-D238-6840-BD56-E45CB2D3912D}"/>
                </a:ext>
              </a:extLst>
            </p:cNvPr>
            <p:cNvSpPr/>
            <p:nvPr/>
          </p:nvSpPr>
          <p:spPr>
            <a:xfrm>
              <a:off x="57150"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VGG CNN</a:t>
              </a:r>
            </a:p>
          </p:txBody>
        </p:sp>
        <p:sp>
          <p:nvSpPr>
            <p:cNvPr id="33" name="Rectangle 32">
              <a:extLst>
                <a:ext uri="{FF2B5EF4-FFF2-40B4-BE49-F238E27FC236}">
                  <a16:creationId xmlns:a16="http://schemas.microsoft.com/office/drawing/2014/main" id="{E18244D2-4A00-BF47-9F47-E8471940D8BE}"/>
                </a:ext>
              </a:extLst>
            </p:cNvPr>
            <p:cNvSpPr/>
            <p:nvPr/>
          </p:nvSpPr>
          <p:spPr>
            <a:xfrm>
              <a:off x="241233"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VGG CNN</a:t>
              </a:r>
            </a:p>
          </p:txBody>
        </p:sp>
        <p:sp>
          <p:nvSpPr>
            <p:cNvPr id="34" name="Rounded Rectangle 33">
              <a:extLst>
                <a:ext uri="{FF2B5EF4-FFF2-40B4-BE49-F238E27FC236}">
                  <a16:creationId xmlns:a16="http://schemas.microsoft.com/office/drawing/2014/main" id="{AAC77C43-5086-A54D-B0AB-76FAAAEE40AA}"/>
                </a:ext>
              </a:extLst>
            </p:cNvPr>
            <p:cNvSpPr/>
            <p:nvPr/>
          </p:nvSpPr>
          <p:spPr>
            <a:xfrm>
              <a:off x="2556108"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t>
              </a:r>
            </a:p>
          </p:txBody>
        </p:sp>
        <p:sp>
          <p:nvSpPr>
            <p:cNvPr id="35" name="Rectangle 34">
              <a:extLst>
                <a:ext uri="{FF2B5EF4-FFF2-40B4-BE49-F238E27FC236}">
                  <a16:creationId xmlns:a16="http://schemas.microsoft.com/office/drawing/2014/main" id="{1C66AE6A-3F70-4A41-8BBD-762167CF7A81}"/>
                </a:ext>
              </a:extLst>
            </p:cNvPr>
            <p:cNvSpPr/>
            <p:nvPr/>
          </p:nvSpPr>
          <p:spPr>
            <a:xfrm>
              <a:off x="2740191"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grpSp>
      <p:grpSp>
        <p:nvGrpSpPr>
          <p:cNvPr id="50" name="Group 49">
            <a:extLst>
              <a:ext uri="{FF2B5EF4-FFF2-40B4-BE49-F238E27FC236}">
                <a16:creationId xmlns:a16="http://schemas.microsoft.com/office/drawing/2014/main" id="{DCBC6F37-6209-AD4E-ADE8-1B1AC817F4D8}"/>
              </a:ext>
            </a:extLst>
          </p:cNvPr>
          <p:cNvGrpSpPr/>
          <p:nvPr/>
        </p:nvGrpSpPr>
        <p:grpSpPr>
          <a:xfrm>
            <a:off x="8329263" y="4853690"/>
            <a:ext cx="3656396" cy="1328286"/>
            <a:chOff x="4069281" y="4533499"/>
            <a:chExt cx="3656396" cy="1328286"/>
          </a:xfrm>
        </p:grpSpPr>
        <p:sp>
          <p:nvSpPr>
            <p:cNvPr id="36" name="Rounded Rectangle 35">
              <a:extLst>
                <a:ext uri="{FF2B5EF4-FFF2-40B4-BE49-F238E27FC236}">
                  <a16:creationId xmlns:a16="http://schemas.microsoft.com/office/drawing/2014/main" id="{B436F5B5-04F0-0E46-B5E6-99A5876DDC5A}"/>
                </a:ext>
              </a:extLst>
            </p:cNvPr>
            <p:cNvSpPr/>
            <p:nvPr/>
          </p:nvSpPr>
          <p:spPr>
            <a:xfrm>
              <a:off x="5318760"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Deep Taylor</a:t>
              </a:r>
            </a:p>
          </p:txBody>
        </p:sp>
        <p:sp>
          <p:nvSpPr>
            <p:cNvPr id="37" name="Rectangle 36">
              <a:extLst>
                <a:ext uri="{FF2B5EF4-FFF2-40B4-BE49-F238E27FC236}">
                  <a16:creationId xmlns:a16="http://schemas.microsoft.com/office/drawing/2014/main" id="{06189F1D-C91F-4F49-8762-BF7045B2DC0B}"/>
                </a:ext>
              </a:extLst>
            </p:cNvPr>
            <p:cNvSpPr/>
            <p:nvPr/>
          </p:nvSpPr>
          <p:spPr>
            <a:xfrm>
              <a:off x="5502843"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Deep Taylor</a:t>
              </a:r>
            </a:p>
          </p:txBody>
        </p:sp>
        <p:sp>
          <p:nvSpPr>
            <p:cNvPr id="38" name="Rounded Rectangle 37">
              <a:extLst>
                <a:ext uri="{FF2B5EF4-FFF2-40B4-BE49-F238E27FC236}">
                  <a16:creationId xmlns:a16="http://schemas.microsoft.com/office/drawing/2014/main" id="{FAFD286F-FD28-AD4E-89E9-84FDA4EF242A}"/>
                </a:ext>
              </a:extLst>
            </p:cNvPr>
            <p:cNvSpPr/>
            <p:nvPr/>
          </p:nvSpPr>
          <p:spPr>
            <a:xfrm>
              <a:off x="4069281"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LIME</a:t>
              </a:r>
            </a:p>
          </p:txBody>
        </p:sp>
        <p:sp>
          <p:nvSpPr>
            <p:cNvPr id="39" name="Rectangle 38">
              <a:extLst>
                <a:ext uri="{FF2B5EF4-FFF2-40B4-BE49-F238E27FC236}">
                  <a16:creationId xmlns:a16="http://schemas.microsoft.com/office/drawing/2014/main" id="{6D26C7B8-ABCE-614B-932F-2DE04A7E0A0B}"/>
                </a:ext>
              </a:extLst>
            </p:cNvPr>
            <p:cNvSpPr/>
            <p:nvPr/>
          </p:nvSpPr>
          <p:spPr>
            <a:xfrm>
              <a:off x="4253364"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LIME</a:t>
              </a:r>
            </a:p>
          </p:txBody>
        </p:sp>
        <p:sp>
          <p:nvSpPr>
            <p:cNvPr id="40" name="Rounded Rectangle 39">
              <a:extLst>
                <a:ext uri="{FF2B5EF4-FFF2-40B4-BE49-F238E27FC236}">
                  <a16:creationId xmlns:a16="http://schemas.microsoft.com/office/drawing/2014/main" id="{41B76CE9-2073-794C-A5A1-B21791F6F7E7}"/>
                </a:ext>
              </a:extLst>
            </p:cNvPr>
            <p:cNvSpPr/>
            <p:nvPr/>
          </p:nvSpPr>
          <p:spPr>
            <a:xfrm>
              <a:off x="6568239"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t>
              </a:r>
            </a:p>
          </p:txBody>
        </p:sp>
        <p:sp>
          <p:nvSpPr>
            <p:cNvPr id="41" name="Rectangle 40">
              <a:extLst>
                <a:ext uri="{FF2B5EF4-FFF2-40B4-BE49-F238E27FC236}">
                  <a16:creationId xmlns:a16="http://schemas.microsoft.com/office/drawing/2014/main" id="{6BCA61CC-F9C8-3C4F-9551-229BB68A72DE}"/>
                </a:ext>
              </a:extLst>
            </p:cNvPr>
            <p:cNvSpPr/>
            <p:nvPr/>
          </p:nvSpPr>
          <p:spPr>
            <a:xfrm>
              <a:off x="6752322"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grpSp>
      <p:grpSp>
        <p:nvGrpSpPr>
          <p:cNvPr id="48" name="Group 47">
            <a:extLst>
              <a:ext uri="{FF2B5EF4-FFF2-40B4-BE49-F238E27FC236}">
                <a16:creationId xmlns:a16="http://schemas.microsoft.com/office/drawing/2014/main" id="{FB18DC85-1CD1-E044-ABAD-A738900817D6}"/>
              </a:ext>
            </a:extLst>
          </p:cNvPr>
          <p:cNvGrpSpPr/>
          <p:nvPr/>
        </p:nvGrpSpPr>
        <p:grpSpPr>
          <a:xfrm>
            <a:off x="192101" y="4863315"/>
            <a:ext cx="3656396" cy="1328286"/>
            <a:chOff x="8073390" y="4417990"/>
            <a:chExt cx="3656396" cy="1328286"/>
          </a:xfrm>
        </p:grpSpPr>
        <p:sp>
          <p:nvSpPr>
            <p:cNvPr id="42" name="Rounded Rectangle 41">
              <a:extLst>
                <a:ext uri="{FF2B5EF4-FFF2-40B4-BE49-F238E27FC236}">
                  <a16:creationId xmlns:a16="http://schemas.microsoft.com/office/drawing/2014/main" id="{B68DC392-D58C-EE47-A943-37C1845B1908}"/>
                </a:ext>
              </a:extLst>
            </p:cNvPr>
            <p:cNvSpPr/>
            <p:nvPr/>
          </p:nvSpPr>
          <p:spPr>
            <a:xfrm>
              <a:off x="9322869" y="4417990"/>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ImageNet</a:t>
              </a:r>
            </a:p>
          </p:txBody>
        </p:sp>
        <p:sp>
          <p:nvSpPr>
            <p:cNvPr id="43" name="Rectangle 42">
              <a:extLst>
                <a:ext uri="{FF2B5EF4-FFF2-40B4-BE49-F238E27FC236}">
                  <a16:creationId xmlns:a16="http://schemas.microsoft.com/office/drawing/2014/main" id="{64E8ED20-1604-1841-A0B6-AC7116FCF84C}"/>
                </a:ext>
              </a:extLst>
            </p:cNvPr>
            <p:cNvSpPr/>
            <p:nvPr/>
          </p:nvSpPr>
          <p:spPr>
            <a:xfrm>
              <a:off x="9506952" y="4831873"/>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ImageNet</a:t>
              </a:r>
            </a:p>
          </p:txBody>
        </p:sp>
        <p:sp>
          <p:nvSpPr>
            <p:cNvPr id="44" name="Rounded Rectangle 43">
              <a:extLst>
                <a:ext uri="{FF2B5EF4-FFF2-40B4-BE49-F238E27FC236}">
                  <a16:creationId xmlns:a16="http://schemas.microsoft.com/office/drawing/2014/main" id="{CABE0588-DFC6-F94C-B83F-AAC8562C586A}"/>
                </a:ext>
              </a:extLst>
            </p:cNvPr>
            <p:cNvSpPr/>
            <p:nvPr/>
          </p:nvSpPr>
          <p:spPr>
            <a:xfrm>
              <a:off x="8073390" y="4417990"/>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CIFAR-10</a:t>
              </a:r>
            </a:p>
          </p:txBody>
        </p:sp>
        <p:sp>
          <p:nvSpPr>
            <p:cNvPr id="45" name="Rectangle 44">
              <a:extLst>
                <a:ext uri="{FF2B5EF4-FFF2-40B4-BE49-F238E27FC236}">
                  <a16:creationId xmlns:a16="http://schemas.microsoft.com/office/drawing/2014/main" id="{53F1625D-3AF3-AF49-95FF-0D789AF7BCA3}"/>
                </a:ext>
              </a:extLst>
            </p:cNvPr>
            <p:cNvSpPr/>
            <p:nvPr/>
          </p:nvSpPr>
          <p:spPr>
            <a:xfrm>
              <a:off x="8257473" y="4831873"/>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CIFAR-10</a:t>
              </a:r>
            </a:p>
          </p:txBody>
        </p:sp>
        <p:sp>
          <p:nvSpPr>
            <p:cNvPr id="46" name="Rounded Rectangle 45">
              <a:extLst>
                <a:ext uri="{FF2B5EF4-FFF2-40B4-BE49-F238E27FC236}">
                  <a16:creationId xmlns:a16="http://schemas.microsoft.com/office/drawing/2014/main" id="{BBFADA5E-378C-B243-BAED-BB693C0DD313}"/>
                </a:ext>
              </a:extLst>
            </p:cNvPr>
            <p:cNvSpPr/>
            <p:nvPr/>
          </p:nvSpPr>
          <p:spPr>
            <a:xfrm>
              <a:off x="10572348" y="4417990"/>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t>
              </a:r>
            </a:p>
          </p:txBody>
        </p:sp>
        <p:sp>
          <p:nvSpPr>
            <p:cNvPr id="47" name="Rectangle 46">
              <a:extLst>
                <a:ext uri="{FF2B5EF4-FFF2-40B4-BE49-F238E27FC236}">
                  <a16:creationId xmlns:a16="http://schemas.microsoft.com/office/drawing/2014/main" id="{4BE8EACA-5081-F54F-94BF-60CCE0E0C046}"/>
                </a:ext>
              </a:extLst>
            </p:cNvPr>
            <p:cNvSpPr/>
            <p:nvPr/>
          </p:nvSpPr>
          <p:spPr>
            <a:xfrm>
              <a:off x="10756431" y="4831873"/>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grpSp>
      <p:sp>
        <p:nvSpPr>
          <p:cNvPr id="54" name="Rectangle 53">
            <a:extLst>
              <a:ext uri="{FF2B5EF4-FFF2-40B4-BE49-F238E27FC236}">
                <a16:creationId xmlns:a16="http://schemas.microsoft.com/office/drawing/2014/main" id="{0D2B5FAE-3417-3A44-860E-AA1206529710}"/>
              </a:ext>
            </a:extLst>
          </p:cNvPr>
          <p:cNvSpPr/>
          <p:nvPr/>
        </p:nvSpPr>
        <p:spPr>
          <a:xfrm>
            <a:off x="89131" y="2164959"/>
            <a:ext cx="12004511" cy="1071050"/>
          </a:xfrm>
          <a:prstGeom prst="rect">
            <a:avLst/>
          </a:prstGeom>
          <a:solidFill>
            <a:srgbClr val="708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Unification API</a:t>
            </a:r>
          </a:p>
        </p:txBody>
      </p:sp>
      <p:sp>
        <p:nvSpPr>
          <p:cNvPr id="55" name="Rectangle 54">
            <a:extLst>
              <a:ext uri="{FF2B5EF4-FFF2-40B4-BE49-F238E27FC236}">
                <a16:creationId xmlns:a16="http://schemas.microsoft.com/office/drawing/2014/main" id="{CC77483D-A3D2-FB4D-87FE-1A10A50EE7B6}"/>
              </a:ext>
            </a:extLst>
          </p:cNvPr>
          <p:cNvSpPr/>
          <p:nvPr/>
        </p:nvSpPr>
        <p:spPr>
          <a:xfrm>
            <a:off x="91237" y="412993"/>
            <a:ext cx="5421431"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Technique Exploration Interface</a:t>
            </a:r>
          </a:p>
        </p:txBody>
      </p:sp>
      <p:sp>
        <p:nvSpPr>
          <p:cNvPr id="57" name="Rectangle 56">
            <a:extLst>
              <a:ext uri="{FF2B5EF4-FFF2-40B4-BE49-F238E27FC236}">
                <a16:creationId xmlns:a16="http://schemas.microsoft.com/office/drawing/2014/main" id="{AB47ACB4-75CD-0444-B322-7FFDCBD6555F}"/>
              </a:ext>
            </a:extLst>
          </p:cNvPr>
          <p:cNvSpPr/>
          <p:nvPr/>
        </p:nvSpPr>
        <p:spPr>
          <a:xfrm>
            <a:off x="10602625" y="412993"/>
            <a:ext cx="1493123"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
            </a:r>
          </a:p>
        </p:txBody>
      </p:sp>
      <p:sp>
        <p:nvSpPr>
          <p:cNvPr id="56" name="Rectangle 55">
            <a:extLst>
              <a:ext uri="{FF2B5EF4-FFF2-40B4-BE49-F238E27FC236}">
                <a16:creationId xmlns:a16="http://schemas.microsoft.com/office/drawing/2014/main" id="{92B03B9A-7926-C043-A11B-EAC7510F3575}"/>
              </a:ext>
            </a:extLst>
          </p:cNvPr>
          <p:cNvSpPr/>
          <p:nvPr/>
        </p:nvSpPr>
        <p:spPr>
          <a:xfrm>
            <a:off x="5726531" y="412993"/>
            <a:ext cx="466223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Node-Red Dashboard</a:t>
            </a:r>
          </a:p>
        </p:txBody>
      </p:sp>
      <p:sp>
        <p:nvSpPr>
          <p:cNvPr id="64" name="Up Arrow 63">
            <a:extLst>
              <a:ext uri="{FF2B5EF4-FFF2-40B4-BE49-F238E27FC236}">
                <a16:creationId xmlns:a16="http://schemas.microsoft.com/office/drawing/2014/main" id="{60E397AC-139B-694B-B96F-C952CD4E534D}"/>
              </a:ext>
            </a:extLst>
          </p:cNvPr>
          <p:cNvSpPr/>
          <p:nvPr/>
        </p:nvSpPr>
        <p:spPr>
          <a:xfrm>
            <a:off x="2810798" y="119219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Up Arrow 64">
            <a:extLst>
              <a:ext uri="{FF2B5EF4-FFF2-40B4-BE49-F238E27FC236}">
                <a16:creationId xmlns:a16="http://schemas.microsoft.com/office/drawing/2014/main" id="{73B68EC3-FF79-8F4B-A729-434F1AFD7665}"/>
              </a:ext>
            </a:extLst>
          </p:cNvPr>
          <p:cNvSpPr/>
          <p:nvPr/>
        </p:nvSpPr>
        <p:spPr>
          <a:xfrm rot="10800000">
            <a:off x="2218426" y="1192191"/>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Up Arrow 67">
            <a:extLst>
              <a:ext uri="{FF2B5EF4-FFF2-40B4-BE49-F238E27FC236}">
                <a16:creationId xmlns:a16="http://schemas.microsoft.com/office/drawing/2014/main" id="{6C6A11CD-CFC6-474F-A4D8-BB4560480C65}"/>
              </a:ext>
            </a:extLst>
          </p:cNvPr>
          <p:cNvSpPr/>
          <p:nvPr/>
        </p:nvSpPr>
        <p:spPr>
          <a:xfrm>
            <a:off x="11408860" y="118731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Up Arrow 68">
            <a:extLst>
              <a:ext uri="{FF2B5EF4-FFF2-40B4-BE49-F238E27FC236}">
                <a16:creationId xmlns:a16="http://schemas.microsoft.com/office/drawing/2014/main" id="{0F99BAC3-06E3-8446-95AB-94092053C71A}"/>
              </a:ext>
            </a:extLst>
          </p:cNvPr>
          <p:cNvSpPr/>
          <p:nvPr/>
        </p:nvSpPr>
        <p:spPr>
          <a:xfrm rot="10800000">
            <a:off x="10816488" y="1187313"/>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Up Arrow 70">
            <a:extLst>
              <a:ext uri="{FF2B5EF4-FFF2-40B4-BE49-F238E27FC236}">
                <a16:creationId xmlns:a16="http://schemas.microsoft.com/office/drawing/2014/main" id="{C47E32DA-3CF6-4741-B6A5-00D01205EE7D}"/>
              </a:ext>
            </a:extLst>
          </p:cNvPr>
          <p:cNvSpPr/>
          <p:nvPr/>
        </p:nvSpPr>
        <p:spPr>
          <a:xfrm>
            <a:off x="8134175" y="118731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Up Arrow 71">
            <a:extLst>
              <a:ext uri="{FF2B5EF4-FFF2-40B4-BE49-F238E27FC236}">
                <a16:creationId xmlns:a16="http://schemas.microsoft.com/office/drawing/2014/main" id="{A9BF81E8-5B19-A646-8EE1-447B8F97772E}"/>
              </a:ext>
            </a:extLst>
          </p:cNvPr>
          <p:cNvSpPr/>
          <p:nvPr/>
        </p:nvSpPr>
        <p:spPr>
          <a:xfrm rot="10800000">
            <a:off x="7541803" y="1187311"/>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74DDA96D-9479-CF43-A78F-4619161A2B25}"/>
              </a:ext>
            </a:extLst>
          </p:cNvPr>
          <p:cNvGrpSpPr/>
          <p:nvPr/>
        </p:nvGrpSpPr>
        <p:grpSpPr>
          <a:xfrm>
            <a:off x="1483592" y="3126549"/>
            <a:ext cx="1065396" cy="1169046"/>
            <a:chOff x="1488911" y="3392777"/>
            <a:chExt cx="1065396" cy="1169046"/>
          </a:xfrm>
        </p:grpSpPr>
        <p:sp>
          <p:nvSpPr>
            <p:cNvPr id="73" name="Up Arrow 72">
              <a:extLst>
                <a:ext uri="{FF2B5EF4-FFF2-40B4-BE49-F238E27FC236}">
                  <a16:creationId xmlns:a16="http://schemas.microsoft.com/office/drawing/2014/main" id="{BABB4191-5EDC-F449-9A16-8CCAB33C30FF}"/>
                </a:ext>
              </a:extLst>
            </p:cNvPr>
            <p:cNvSpPr/>
            <p:nvPr/>
          </p:nvSpPr>
          <p:spPr>
            <a:xfrm>
              <a:off x="2081283" y="3392780"/>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Up Arrow 73">
              <a:extLst>
                <a:ext uri="{FF2B5EF4-FFF2-40B4-BE49-F238E27FC236}">
                  <a16:creationId xmlns:a16="http://schemas.microsoft.com/office/drawing/2014/main" id="{15890E96-9831-6441-9503-1DBE7A114DFE}"/>
                </a:ext>
              </a:extLst>
            </p:cNvPr>
            <p:cNvSpPr/>
            <p:nvPr/>
          </p:nvSpPr>
          <p:spPr>
            <a:xfrm rot="10800000">
              <a:off x="1488911" y="3392777"/>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BC0B5749-F02B-6646-A731-DB267E024434}"/>
              </a:ext>
            </a:extLst>
          </p:cNvPr>
          <p:cNvGrpSpPr/>
          <p:nvPr/>
        </p:nvGrpSpPr>
        <p:grpSpPr>
          <a:xfrm>
            <a:off x="9640866" y="3126550"/>
            <a:ext cx="1065396" cy="1169044"/>
            <a:chOff x="9640763" y="3392773"/>
            <a:chExt cx="1065396" cy="1169044"/>
          </a:xfrm>
        </p:grpSpPr>
        <p:sp>
          <p:nvSpPr>
            <p:cNvPr id="75" name="Up Arrow 74">
              <a:extLst>
                <a:ext uri="{FF2B5EF4-FFF2-40B4-BE49-F238E27FC236}">
                  <a16:creationId xmlns:a16="http://schemas.microsoft.com/office/drawing/2014/main" id="{9A967416-9D09-D64B-BFD1-1907BDC412FF}"/>
                </a:ext>
              </a:extLst>
            </p:cNvPr>
            <p:cNvSpPr/>
            <p:nvPr/>
          </p:nvSpPr>
          <p:spPr>
            <a:xfrm>
              <a:off x="10233135" y="339277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Up Arrow 75">
              <a:extLst>
                <a:ext uri="{FF2B5EF4-FFF2-40B4-BE49-F238E27FC236}">
                  <a16:creationId xmlns:a16="http://schemas.microsoft.com/office/drawing/2014/main" id="{426D8E73-D4AB-5649-AEDC-287D0AC702C6}"/>
                </a:ext>
              </a:extLst>
            </p:cNvPr>
            <p:cNvSpPr/>
            <p:nvPr/>
          </p:nvSpPr>
          <p:spPr>
            <a:xfrm rot="10800000">
              <a:off x="9640763" y="3392773"/>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E71B10A-CA09-2641-89DC-BD3452509D89}"/>
              </a:ext>
            </a:extLst>
          </p:cNvPr>
          <p:cNvGrpSpPr/>
          <p:nvPr/>
        </p:nvGrpSpPr>
        <p:grpSpPr>
          <a:xfrm>
            <a:off x="5555474" y="3126549"/>
            <a:ext cx="1065396" cy="1169046"/>
            <a:chOff x="5564889" y="3392774"/>
            <a:chExt cx="1065396" cy="1169046"/>
          </a:xfrm>
        </p:grpSpPr>
        <p:sp>
          <p:nvSpPr>
            <p:cNvPr id="77" name="Up Arrow 76">
              <a:extLst>
                <a:ext uri="{FF2B5EF4-FFF2-40B4-BE49-F238E27FC236}">
                  <a16:creationId xmlns:a16="http://schemas.microsoft.com/office/drawing/2014/main" id="{760D7042-ADE8-E34A-A2D1-43324575C4FE}"/>
                </a:ext>
              </a:extLst>
            </p:cNvPr>
            <p:cNvSpPr/>
            <p:nvPr/>
          </p:nvSpPr>
          <p:spPr>
            <a:xfrm>
              <a:off x="6157261" y="3392777"/>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Up Arrow 77">
              <a:extLst>
                <a:ext uri="{FF2B5EF4-FFF2-40B4-BE49-F238E27FC236}">
                  <a16:creationId xmlns:a16="http://schemas.microsoft.com/office/drawing/2014/main" id="{65DDEB09-A568-5440-9A6F-F77EE7086F05}"/>
                </a:ext>
              </a:extLst>
            </p:cNvPr>
            <p:cNvSpPr/>
            <p:nvPr/>
          </p:nvSpPr>
          <p:spPr>
            <a:xfrm rot="10800000">
              <a:off x="5564889" y="339277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367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FCA9EA2-DBF0-BB4E-B764-0A8A07AA3487}"/>
              </a:ext>
            </a:extLst>
          </p:cNvPr>
          <p:cNvSpPr/>
          <p:nvPr/>
        </p:nvSpPr>
        <p:spPr>
          <a:xfrm>
            <a:off x="94128" y="183811"/>
            <a:ext cx="2617694" cy="124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t>Interface Layer </a:t>
            </a:r>
            <a:r>
              <a:rPr lang="en-US" sz="1400" dirty="0"/>
              <a:t> </a:t>
            </a:r>
            <a:br>
              <a:rPr lang="en-US" sz="1200" dirty="0"/>
            </a:br>
            <a:r>
              <a:rPr lang="en-US" sz="1200" dirty="0">
                <a:solidFill>
                  <a:schemeClr val="bg1"/>
                </a:solidFill>
              </a:rPr>
              <a:t>Decoupled interfaces that utilize the Unification API to offer customized ways to interact with the datasets, models and explanations offered in the framework. </a:t>
            </a:r>
          </a:p>
        </p:txBody>
      </p:sp>
      <p:sp>
        <p:nvSpPr>
          <p:cNvPr id="9" name="Rectangle 8">
            <a:extLst>
              <a:ext uri="{FF2B5EF4-FFF2-40B4-BE49-F238E27FC236}">
                <a16:creationId xmlns:a16="http://schemas.microsoft.com/office/drawing/2014/main" id="{0ADE60F0-DD62-6649-BE3E-6A023EE0D02B}"/>
              </a:ext>
            </a:extLst>
          </p:cNvPr>
          <p:cNvSpPr/>
          <p:nvPr/>
        </p:nvSpPr>
        <p:spPr>
          <a:xfrm>
            <a:off x="94128" y="1768820"/>
            <a:ext cx="2617694" cy="1066972"/>
          </a:xfrm>
          <a:prstGeom prst="rect">
            <a:avLst/>
          </a:prstGeom>
          <a:solidFill>
            <a:srgbClr val="7084B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t>Unification Layer</a:t>
            </a:r>
            <a:r>
              <a:rPr lang="en-US" sz="1400" dirty="0"/>
              <a:t> </a:t>
            </a:r>
            <a:br>
              <a:rPr lang="en-US" sz="1200" dirty="0"/>
            </a:br>
            <a:r>
              <a:rPr lang="en-US" sz="1200" dirty="0">
                <a:solidFill>
                  <a:schemeClr val="bg1"/>
                </a:solidFill>
              </a:rPr>
              <a:t>An API that offering a single end point for accessing the items within the framework, simplifying the process of integrating them in to applications.</a:t>
            </a:r>
          </a:p>
        </p:txBody>
      </p:sp>
      <p:sp>
        <p:nvSpPr>
          <p:cNvPr id="10" name="Rectangle 9">
            <a:extLst>
              <a:ext uri="{FF2B5EF4-FFF2-40B4-BE49-F238E27FC236}">
                <a16:creationId xmlns:a16="http://schemas.microsoft.com/office/drawing/2014/main" id="{6E7ED669-E775-F647-879A-01602FF9D333}"/>
              </a:ext>
            </a:extLst>
          </p:cNvPr>
          <p:cNvSpPr/>
          <p:nvPr/>
        </p:nvSpPr>
        <p:spPr>
          <a:xfrm>
            <a:off x="94128" y="4187223"/>
            <a:ext cx="2617694" cy="2112215"/>
          </a:xfrm>
          <a:prstGeom prst="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Class &amp; Implementations Layer</a:t>
            </a:r>
            <a:br>
              <a:rPr lang="en-US" sz="1200" dirty="0">
                <a:solidFill>
                  <a:schemeClr val="bg1"/>
                </a:solidFill>
              </a:rPr>
            </a:br>
            <a:r>
              <a:rPr lang="en-US" sz="1200" dirty="0">
                <a:solidFill>
                  <a:schemeClr val="bg1"/>
                </a:solidFill>
              </a:rPr>
              <a:t>Wrapper classes are implemented around datasets, models and explanation techniques. These provide normalized input and output signatures for using the items. This streamlines the creation of pipelines of items and allows for the inclusion of models and techniques without requiring the use of a single, specific Machine Learning. </a:t>
            </a:r>
          </a:p>
        </p:txBody>
      </p:sp>
      <p:sp>
        <p:nvSpPr>
          <p:cNvPr id="11" name="Rectangle 10">
            <a:extLst>
              <a:ext uri="{FF2B5EF4-FFF2-40B4-BE49-F238E27FC236}">
                <a16:creationId xmlns:a16="http://schemas.microsoft.com/office/drawing/2014/main" id="{870089C4-FB44-2549-B763-CFCC52CD9FE9}"/>
              </a:ext>
            </a:extLst>
          </p:cNvPr>
          <p:cNvSpPr/>
          <p:nvPr/>
        </p:nvSpPr>
        <p:spPr>
          <a:xfrm>
            <a:off x="94128" y="3073528"/>
            <a:ext cx="2617694" cy="1047060"/>
          </a:xfrm>
          <a:prstGeom prst="rect">
            <a:avLst/>
          </a:prstGeom>
          <a:solidFill>
            <a:srgbClr val="60A2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t>Service Layer</a:t>
            </a:r>
            <a:br>
              <a:rPr lang="en-US" sz="1200" dirty="0"/>
            </a:br>
            <a:r>
              <a:rPr lang="en-US" sz="1200" dirty="0">
                <a:solidFill>
                  <a:schemeClr val="bg1"/>
                </a:solidFill>
              </a:rPr>
              <a:t>“~AAS” (As A Service) web servers existing for each item type. These handle the instantiation and running of the frameworks classes.</a:t>
            </a:r>
          </a:p>
        </p:txBody>
      </p:sp>
      <p:pic>
        <p:nvPicPr>
          <p:cNvPr id="16" name="Picture 15">
            <a:extLst>
              <a:ext uri="{FF2B5EF4-FFF2-40B4-BE49-F238E27FC236}">
                <a16:creationId xmlns:a16="http://schemas.microsoft.com/office/drawing/2014/main" id="{FB29F033-60DA-5745-BBDC-7E36D038C362}"/>
              </a:ext>
            </a:extLst>
          </p:cNvPr>
          <p:cNvPicPr>
            <a:picLocks noChangeAspect="1"/>
          </p:cNvPicPr>
          <p:nvPr/>
        </p:nvPicPr>
        <p:blipFill>
          <a:blip r:embed="rId2"/>
          <a:stretch>
            <a:fillRect/>
          </a:stretch>
        </p:blipFill>
        <p:spPr>
          <a:xfrm>
            <a:off x="2835797" y="448202"/>
            <a:ext cx="9263605" cy="4795129"/>
          </a:xfrm>
          <a:prstGeom prst="rect">
            <a:avLst/>
          </a:prstGeom>
        </p:spPr>
      </p:pic>
    </p:spTree>
    <p:extLst>
      <p:ext uri="{BB962C8B-B14F-4D97-AF65-F5344CB8AC3E}">
        <p14:creationId xmlns:p14="http://schemas.microsoft.com/office/powerpoint/2010/main" val="3318939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43</Words>
  <Application>Microsoft Macintosh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Harborne</dc:creator>
  <cp:lastModifiedBy>Daniel Harborne</cp:lastModifiedBy>
  <cp:revision>20</cp:revision>
  <dcterms:created xsi:type="dcterms:W3CDTF">2018-08-30T00:31:57Z</dcterms:created>
  <dcterms:modified xsi:type="dcterms:W3CDTF">2018-09-07T09:42:10Z</dcterms:modified>
</cp:coreProperties>
</file>