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9" r:id="rId3"/>
    <p:sldId id="257" r:id="rId4"/>
    <p:sldId id="297" r:id="rId5"/>
    <p:sldId id="298" r:id="rId6"/>
    <p:sldId id="280" r:id="rId7"/>
    <p:sldId id="348" r:id="rId8"/>
    <p:sldId id="299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81" r:id="rId25"/>
    <p:sldId id="317" r:id="rId26"/>
    <p:sldId id="316" r:id="rId27"/>
    <p:sldId id="318" r:id="rId28"/>
    <p:sldId id="319" r:id="rId29"/>
    <p:sldId id="321" r:id="rId30"/>
    <p:sldId id="320" r:id="rId31"/>
    <p:sldId id="324" r:id="rId32"/>
    <p:sldId id="322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25" r:id="rId52"/>
    <p:sldId id="344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5320" autoAdjust="0"/>
  </p:normalViewPr>
  <p:slideViewPr>
    <p:cSldViewPr>
      <p:cViewPr varScale="1">
        <p:scale>
          <a:sx n="80" d="100"/>
          <a:sy n="80" d="100"/>
        </p:scale>
        <p:origin x="119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98BD3F16-7BD9-42C5-BD9B-6512B3962B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6807BBCA-779F-4960-A069-09A6A25530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ECCD04D3-D956-4C5B-AC75-B2158843D0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1029">
            <a:extLst>
              <a:ext uri="{FF2B5EF4-FFF2-40B4-BE49-F238E27FC236}">
                <a16:creationId xmlns:a16="http://schemas.microsoft.com/office/drawing/2014/main" id="{F1165644-5589-4B45-9BEE-EC7D6633C1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1030">
            <a:extLst>
              <a:ext uri="{FF2B5EF4-FFF2-40B4-BE49-F238E27FC236}">
                <a16:creationId xmlns:a16="http://schemas.microsoft.com/office/drawing/2014/main" id="{383EB44F-70DC-45C1-BFA8-86CADEA28F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1031">
            <a:extLst>
              <a:ext uri="{FF2B5EF4-FFF2-40B4-BE49-F238E27FC236}">
                <a16:creationId xmlns:a16="http://schemas.microsoft.com/office/drawing/2014/main" id="{04C53151-EC01-4197-9B23-8A78C23C0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1F6C03-9861-411D-8652-990198978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8B9F-19D5-417B-9BE2-C95491B38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410812-82FD-4471-84A7-1CE366C9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396275-524E-4D69-A8BB-13917C4A7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8FC0E-7F3E-4EE0-9A6E-6B08E5277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26BFD3-07D1-46A7-9A60-703F99861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03228-06CB-4703-B3ED-FD6D374D8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9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EA05-FACC-443E-B00D-D3C0793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7FDDC-B88A-4FD7-B5B2-3B7FAACD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AD4FAD-7E10-434D-B3F1-2D3AEDBF9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755911-2A70-46AE-A135-11AE18AFD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48912-0E22-4751-A9C9-964746E1A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11CE-61A1-42A5-8780-5C3944B93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0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436A2-0163-4D4B-B408-7F56ACD80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DB80E-3A8F-497F-8FA1-BD1C17B3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BC7A98-252A-4DD1-A4FC-0EF4F52B7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B250C8-4032-4A9D-B668-097654D31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5BEF9-5E8D-44A9-949A-54A40AD30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5C6EB-CB89-442F-BBDF-99F9F3064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BB68-A752-43CC-A853-F5F02A3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34BA-07B3-483C-902E-230FF6A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7A2530-9F21-448E-AB9F-FF5D6138E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35EE1-7509-4447-A03D-DC269C6AD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9B2278-4DF3-4942-8EDB-9AF2062EA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11CE-825E-440C-8409-A83682127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9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C620-70E3-4353-AAA8-DC608E2A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1E988-C2AF-4CB8-B58B-5ED0DBD7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282B1C-CD67-4702-8514-4EBA7CEA1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C770E-2067-4D41-8E0D-7458CB673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8DB603-253B-4E99-8139-89646957C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671B5-D6E5-4DAC-BBBB-0906A50B6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0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E457-64FF-4B55-BDAC-A51F0D4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4574D-1490-4E05-80F5-9D450D8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64B04-08CF-4083-86D2-2D21CB64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B671E-EF0D-4BD2-9254-FE04F0543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E4E1D-4E1B-4862-ABEE-3BA19BAAF9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5AB61-9D9C-4BE6-B1AE-0EE0C3EA8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2CF9E-529C-4BC7-A3CC-0BA5A3156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2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422B-C195-491C-BB5B-F91BE4B0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FB177-F41B-47A6-95D3-F10B4738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E96A9-9666-4BBF-A21D-61D370727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01200-F1B4-4575-AF77-2787CDE8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A14A4-EEDB-40A0-9F43-C58133424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D6512F-C26C-4C2A-AE96-D34FA492C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794F05-E90C-4969-B937-88A6B6603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9BEFB6-91B2-4CDC-BF90-003AF80CB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749E-F1B6-47F4-A856-58A97982D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9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C5A21-2D49-47A3-B92C-9DE23B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AE3FE7-0ED2-4F34-92C4-36505A6F8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8ADF2B-4C0C-4E4C-9A8F-902B3587F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CA5501-2302-4507-8BE2-1ACACB0FA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6F178-5F09-409D-BE96-FF4DDC149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3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863C6C-F617-4190-9AD5-8A2290C2A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C23554-C2AB-4BDB-AFA8-66104E7AA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F45D5-8159-47EC-8BE8-F9D035C76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952C-A747-42C5-A2C2-779FFD7FC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2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03F5-12B8-4800-A930-0722021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E2AFD-1025-48B9-A5C7-A2B1F15B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7B58B-2489-4CB0-ACF5-DA762417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32069-AAE4-4DBE-89B2-9B58D5CD9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84D5F-11A6-451E-8694-A493C29C1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BF00E-EA4E-4991-B4F2-D64B2BA05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6575-D9E5-4EAA-BE3D-5A5FA92614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0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53B7-BA03-4E33-B090-3A2C2483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2C617-B42C-4FBC-931D-FF777E97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5D4E3-4113-4E79-B6A6-E355C4AF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B86D5-ACA5-47B9-893C-06D27788F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05F0E-6984-4E17-8672-2E4D5FF9D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84103-42C0-4AAE-8866-2461E5662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757B8-38A2-4E53-970A-DEBD196B9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86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05160F-B00B-42C7-BEC4-5512E6C51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BEC21F-C7EF-4A5E-8973-C18CC1417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54DB59-5C85-42D1-942B-881907B5AA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4C864D-795A-48A8-9DE0-14665DB27D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B3A113-0F22-4EB2-9980-022CA9DDB6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34956247-D615-4312-AE75-FEA79F378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B70858-8803-48FD-A1F2-BE89063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69CBB-06DB-4586-9163-27DAAA212D2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65244F88-1A14-485B-A1BF-9A2928BA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791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 b="1" dirty="0"/>
              <a:t>Bash Shell Scripting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 err="1"/>
              <a:t>fndsoft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(list)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{list;}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[[ expression ]]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((expression))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for name [[ in [word ...]];] do list; done;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for (( expr1; expr2; expr3; )); do list; done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select name [in word]; do list; done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case word in [ [(] pattern [|pattern] ...) list;;]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if list; then list; [</a:t>
            </a:r>
            <a:r>
              <a:rPr lang="en-US" altLang="zh-CN" sz="2000" b="1" dirty="0" err="1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 list; then list;] ... [else list;] fi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while list-1; do list-2; done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until list-1; do list-2; done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65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放在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会被放在单独的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环境里执行。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赋值语句，环境变量等都不会再外面生效。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(list)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6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当前的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环境里执行，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里面的逗号必须要以分号或者空行隔开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称为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group command.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直接就返回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的返回值。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{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是保留字，会结合其他元素，形成新的语义，必须通过空格或者其他的元字符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(meta character)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隔离开。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{list;}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6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根据算术计算规则产生结果输出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结果非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0,0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效果等价于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let "expression"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((expression)) </a:t>
            </a:r>
          </a:p>
        </p:txBody>
      </p:sp>
    </p:spTree>
    <p:extLst>
      <p:ext uri="{BB962C8B-B14F-4D97-AF65-F5344CB8AC3E}">
        <p14:creationId xmlns:p14="http://schemas.microsoft.com/office/powerpoint/2010/main" val="201613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根据逻辑计算结果返回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 splitting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和路径展开不会做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~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参数，变量展开，算术运算，命令替换，进程替换，引号取出会做。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-f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之类的条件运算不能在引号里。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字符串的顺序比较按照当前的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local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进行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test ??????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[[ expression ]] </a:t>
            </a:r>
          </a:p>
        </p:txBody>
      </p:sp>
    </p:spTree>
    <p:extLst>
      <p:ext uri="{BB962C8B-B14F-4D97-AF65-F5344CB8AC3E}">
        <p14:creationId xmlns:p14="http://schemas.microsoft.com/office/powerpoint/2010/main" val="349280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==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!=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操作里右边的会作为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处理的满足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 Matching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规则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	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[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参考专门的章节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]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=~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操作里，右边会作为正则表达式处理。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成功，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失败。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编译失败。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通过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nocasematch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执行是否进行大小写匹配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BASH_REMATCH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里存放分割的字符串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[[ expression ]] </a:t>
            </a:r>
          </a:p>
        </p:txBody>
      </p:sp>
    </p:spTree>
    <p:extLst>
      <p:ext uri="{BB962C8B-B14F-4D97-AF65-F5344CB8AC3E}">
        <p14:creationId xmlns:p14="http://schemas.microsoft.com/office/powerpoint/2010/main" val="291446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可以通过下面的方式相互组合，形成新的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	       :: (expression)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	       :: !expression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	       :: expression1 &amp;&amp; expression2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	       :: expression1 || expression2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&amp;&amp;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||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处理时，如果前一条足以产生结果，后面的不会参与计算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[[ expression ]] </a:t>
            </a:r>
          </a:p>
        </p:txBody>
      </p:sp>
    </p:spTree>
    <p:extLst>
      <p:ext uri="{BB962C8B-B14F-4D97-AF65-F5344CB8AC3E}">
        <p14:creationId xmlns:p14="http://schemas.microsoft.com/office/powerpoint/2010/main" val="16944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里的每一项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形成数组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针对数组每一项执行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返回最后一项的返回值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如果展开是空的，不会执行，返回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 for name [[ in [word ...]];] do list; done;</a:t>
            </a:r>
          </a:p>
        </p:txBody>
      </p:sp>
    </p:spTree>
    <p:extLst>
      <p:ext uri="{BB962C8B-B14F-4D97-AF65-F5344CB8AC3E}">
        <p14:creationId xmlns:p14="http://schemas.microsoft.com/office/powerpoint/2010/main" val="186504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273658"/>
            <a:ext cx="78488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根据算式表达式计算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expression1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依次校验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expression2,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直到出现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时退出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expression2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时执行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expression3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如果不指定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expression2,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则认为一直是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返回最后一条的返回值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86559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 for (( expr1; expr2; expr3; )); do list; done</a:t>
            </a:r>
          </a:p>
        </p:txBody>
      </p:sp>
    </p:spTree>
    <p:extLst>
      <p:ext uri="{BB962C8B-B14F-4D97-AF65-F5344CB8AC3E}">
        <p14:creationId xmlns:p14="http://schemas.microsoft.com/office/powerpoint/2010/main" val="22913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150507"/>
            <a:ext cx="784887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被乍看成多个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item.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item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输出到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stderr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上，前面给出编号。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系统显示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PS3,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然后读取输入。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如果读到的数据和索引数字匹配，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被设置为匹配的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如果是空行，会继续显示提示。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如果读到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EOF,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命令结束。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select name [in word]; do list; done</a:t>
            </a:r>
          </a:p>
        </p:txBody>
      </p:sp>
    </p:spTree>
    <p:extLst>
      <p:ext uri="{BB962C8B-B14F-4D97-AF65-F5344CB8AC3E}">
        <p14:creationId xmlns:p14="http://schemas.microsoft.com/office/powerpoint/2010/main" val="170455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57056C2-1A78-412D-B7A9-F9E84943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787C-8931-4ED1-904A-95EB8532E63A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864E548-388C-45F9-B403-1D313F5096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A1D87E3-3818-4980-889B-3336EEE8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03987"/>
            <a:ext cx="828092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基本元素</a:t>
            </a:r>
            <a:endParaRPr kumimoji="0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基础语法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引号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参数与变量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命令展开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重定向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算术展开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逻辑表达式展开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基础表达式展开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命令执行流程和执行环境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退出状态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内置命令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150507"/>
            <a:ext cx="784887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如果读到未匹配的内容，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设置为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null,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读到的数据放到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$REPLY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会一直循环执行，知道碰到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break;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返回结果是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里面的最后一条。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如果没有执行命令，返回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899592" y="1425078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select name [in word]; do list; done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86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150507"/>
            <a:ext cx="78488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里的每一项匹配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展开方式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</a:t>
            </a:r>
            <a:r>
              <a:rPr lang="en-US" altLang="zh-CN" sz="1600" dirty="0" err="1">
                <a:solidFill>
                  <a:schemeClr val="accent2"/>
                </a:solidFill>
                <a:latin typeface="楷体_GB2312" pitchFamily="49" charset="-122"/>
                <a:sym typeface="Monotype Sorts" pitchFamily="2" charset="2"/>
              </a:rPr>
              <a:t>tilde,parameter,variable,arithmatic,command,process,quote</a:t>
            </a:r>
            <a:endParaRPr lang="en-US" altLang="zh-CN" sz="1600" dirty="0">
              <a:solidFill>
                <a:schemeClr val="accent2"/>
              </a:solidFill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nocasematch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参数会影响大小写敏感匹配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匹配成功后会执行相关的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;;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结束，整个匹配的执行结束。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;&amp;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结束，会继续执行后面的模式，不会继续匹配。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;;&amp;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结束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会有条件执行后面的模式，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case word in [ [(] pattern [|pattern] ...) list;;]</a:t>
            </a:r>
          </a:p>
        </p:txBody>
      </p:sp>
    </p:spTree>
    <p:extLst>
      <p:ext uri="{BB962C8B-B14F-4D97-AF65-F5344CB8AC3E}">
        <p14:creationId xmlns:p14="http://schemas.microsoft.com/office/powerpoint/2010/main" val="146901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150507"/>
            <a:ext cx="78488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先执行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如果结果是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then list;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如果结果非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0,elif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轮流执行，如果结果是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then list,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执行结束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如果结果非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0,else 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执行。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最后一条指令的执行结果，作为结果返回。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if list; then list; [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elif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 list; then list;] ... [else list;] fi</a:t>
            </a:r>
          </a:p>
        </p:txBody>
      </p:sp>
    </p:spTree>
    <p:extLst>
      <p:ext uri="{BB962C8B-B14F-4D97-AF65-F5344CB8AC3E}">
        <p14:creationId xmlns:p14="http://schemas.microsoft.com/office/powerpoint/2010/main" val="75589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复合命令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90" y="2710716"/>
            <a:ext cx="78488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while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情况下，只要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list-1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的最后一条指令返回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，会一直执行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list-2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until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情况下，只要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list-1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的最后一条指令返回非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，会一直执行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list-1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最后一条指令的执行结果，最为最终结果返回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AF92C-F941-48F4-B6ED-90D2C371BBE9}"/>
              </a:ext>
            </a:extLst>
          </p:cNvPr>
          <p:cNvSpPr txBox="1"/>
          <p:nvPr/>
        </p:nvSpPr>
        <p:spPr>
          <a:xfrm>
            <a:off x="392290" y="1268760"/>
            <a:ext cx="8065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while list-1; do list-2; done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until list-1; do list-2; done</a:t>
            </a:r>
          </a:p>
        </p:txBody>
      </p:sp>
    </p:spTree>
    <p:extLst>
      <p:ext uri="{BB962C8B-B14F-4D97-AF65-F5344CB8AC3E}">
        <p14:creationId xmlns:p14="http://schemas.microsoft.com/office/powerpoint/2010/main" val="231242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引号</a:t>
            </a:r>
            <a:r>
              <a:rPr lang="en-US" altLang="zh-CN" sz="3200" b="1" dirty="0"/>
              <a:t>QUOTING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30423"/>
            <a:ext cx="82809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$‘string’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的形式会被特殊处理，‘’里面的转义字符会被处理，使用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ANSI C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的规范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.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其他的逻辑还是一样的。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\a \b \e \r \n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ect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$"string"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的形式会被转换为当前的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locale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，如果当前的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locale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POSIX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则忽略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metachatacter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[???]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如果需要表示自己的时候必须出现在引号了。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history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expanssion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[!]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如果需要表示自己必须出现在引号里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不在引号里的反斜线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\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作用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作为转义符号解释后面字符的功能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和换行符号结合表示命令尚未完成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会在输入流里和空行一并被移除</a:t>
            </a:r>
            <a:endParaRPr lang="en-US" altLang="zh-CN" sz="1800" dirty="0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5679E4-3FC3-427E-B23C-8E6C9772C333}"/>
              </a:ext>
            </a:extLst>
          </p:cNvPr>
          <p:cNvSpPr txBox="1"/>
          <p:nvPr/>
        </p:nvSpPr>
        <p:spPr>
          <a:xfrm>
            <a:off x="539552" y="126876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Quoting is used to remove the special meaning of certain characters or words to the shell.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0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引号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三种引号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96752"/>
            <a:ext cx="828092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单引号里的所有的字符都会保持原来的含义，因此单引号里不能出现单引号，即便使用转义符号，因为转义符号失效了。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双引号里的情况比较复杂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绝大多数的字符保持原有的含义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在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posix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模式下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！保持原有含义，及时开启历史展开。非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posix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模式下，进行展开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`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保持原来的含义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\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只有在碰到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`,$,",\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和空行的时候保持转义的用途。其余情况下保持原有含义。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!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用了转义，！导致的历史展开不会被执行。否则就要执行历史展开。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\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对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!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转义的时候，前面的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\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也不会去掉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*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@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在双引号里有特别的含义</a:t>
            </a:r>
            <a:endParaRPr lang="en-US" altLang="zh-CN" sz="18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945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“参数”</a:t>
            </a:r>
            <a:r>
              <a:rPr lang="en-US" altLang="zh-CN" sz="3200" b="1" dirty="0"/>
              <a:t>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参数是一个存储值的实体。可以是名称、数字或者是一些特别指定的特殊字符。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变量是一个用名称标记的参数。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一个变量有一个值和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个或者多个属性。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变量的属性同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declare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内置指令声明。</a:t>
            </a:r>
          </a:p>
        </p:txBody>
      </p:sp>
    </p:spTree>
    <p:extLst>
      <p:ext uri="{BB962C8B-B14F-4D97-AF65-F5344CB8AC3E}">
        <p14:creationId xmlns:p14="http://schemas.microsoft.com/office/powerpoint/2010/main" val="10182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“参数”</a:t>
            </a:r>
            <a:r>
              <a:rPr lang="en-US" altLang="zh-CN" sz="3200" b="1" dirty="0"/>
              <a:t>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一个变量被赋值后就被设置了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当然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null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字符串也是合法的。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name=[value]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设置后的变量可以通过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unset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撤销掉。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所有变量设置之前会经历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tilde,parameter,variable,command,arithmatic,quote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展开处理。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如果变量的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intger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属性被设置，值会被进行算术计算，即便没有使用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$(())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标签。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除非涉及到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$@,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值不会做字符串拆分。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不会做路径展开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赋值语句还可以作为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alias,declare,typeset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export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readonly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local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的参数</a:t>
            </a:r>
          </a:p>
        </p:txBody>
      </p:sp>
    </p:spTree>
    <p:extLst>
      <p:ext uri="{BB962C8B-B14F-4D97-AF65-F5344CB8AC3E}">
        <p14:creationId xmlns:p14="http://schemas.microsoft.com/office/powerpoint/2010/main" val="304727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“参数”</a:t>
            </a:r>
            <a:r>
              <a:rPr lang="en-US" altLang="zh-CN" sz="3200" b="1" dirty="0"/>
              <a:t>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+=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字符串是可以使用的，对上涉及的那些命令也适用。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如果类型是整数，数值会加上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如果是数组，新的内容会加到原来的数组最后面。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如果是关联数组，会创建新的键值对。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如果是字符串，会进行拼接。</a:t>
            </a:r>
          </a:p>
        </p:txBody>
      </p:sp>
    </p:spTree>
    <p:extLst>
      <p:ext uri="{BB962C8B-B14F-4D97-AF65-F5344CB8AC3E}">
        <p14:creationId xmlns:p14="http://schemas.microsoft.com/office/powerpoint/2010/main" val="405739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“参数”</a:t>
            </a:r>
            <a:r>
              <a:rPr lang="en-US" altLang="zh-CN" sz="3200" b="1" dirty="0"/>
              <a:t>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=&gt;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可以设置用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declare -n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local -n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给变量设置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nameref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属性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用于创建当前变量到其他变量的引用。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可以间接地操作变量内容。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一般用于想函数传递间接引用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declare -n ref=$1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      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数组类型的变量不可以有引用。引用变量可以指向数组元素。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     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::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引用变量可以通过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unset -n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移除，如果不用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，被引用的对象也被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unset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掉了。</a:t>
            </a:r>
          </a:p>
        </p:txBody>
      </p:sp>
    </p:spTree>
    <p:extLst>
      <p:ext uri="{BB962C8B-B14F-4D97-AF65-F5344CB8AC3E}">
        <p14:creationId xmlns:p14="http://schemas.microsoft.com/office/powerpoint/2010/main" val="12108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shell</a:t>
            </a:r>
            <a:r>
              <a:rPr lang="zh-CN" altLang="en-US" sz="3200" b="1" dirty="0"/>
              <a:t>脚本基本元素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空格（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space/tab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单词元素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(token)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sequence of characters considered as a single unit by the shell. Also known as a </a:t>
            </a:r>
            <a:r>
              <a:rPr lang="en-US" altLang="zh-CN" b="1" dirty="0"/>
              <a:t>token</a:t>
            </a:r>
            <a:r>
              <a:rPr lang="en-US" altLang="zh-CN" dirty="0"/>
              <a:t>.</a:t>
            </a:r>
            <a:endParaRPr lang="zh-CN" altLang="en-US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spcBef>
                <a:spcPct val="50000"/>
              </a:spcBef>
              <a:buFont typeface="Monotype Sorts"/>
              <a:buChar char="l"/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标识符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r>
              <a:rPr lang="en-US" altLang="zh-CN" dirty="0"/>
              <a:t>A </a:t>
            </a:r>
            <a:r>
              <a:rPr lang="en-US" altLang="zh-CN" i="1" dirty="0"/>
              <a:t>word </a:t>
            </a:r>
            <a:r>
              <a:rPr lang="en-US" altLang="zh-CN" dirty="0"/>
              <a:t>consisting only of alphanumeric characters and underscores, and beginning with an alphabetic</a:t>
            </a:r>
          </a:p>
          <a:p>
            <a:r>
              <a:rPr lang="en-US" altLang="zh-CN" dirty="0"/>
              <a:t>character or an underscore.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Positional 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用数字标识的参数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不可以用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无意义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在函数里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会被临时地替换掉。函数完成后恢复。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set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重新赋值，不可以用赋值语句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如果数字多于两位，必须用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${20}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的方式访问</a:t>
            </a:r>
          </a:p>
        </p:txBody>
      </p:sp>
    </p:spTree>
    <p:extLst>
      <p:ext uri="{BB962C8B-B14F-4D97-AF65-F5344CB8AC3E}">
        <p14:creationId xmlns:p14="http://schemas.microsoft.com/office/powerpoint/2010/main" val="339356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Special Parameters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对下面的字符参数做特殊处理，他们只可以被引用，不可以被赋值。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*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展开成位置参数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@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展开成位置参数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#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展开成位置参数的个数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?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展开成前一个指令执行的结果返回值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传递的选项参数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展开成当前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的进程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，在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里面也是当前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的进程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id,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而不是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subshell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的进程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id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!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展开成最近放到后台的任务进程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id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展开成当前的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脚本，在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初始化的时候就处理了</a:t>
            </a:r>
          </a:p>
        </p:txBody>
      </p:sp>
    </p:spTree>
    <p:extLst>
      <p:ext uri="{BB962C8B-B14F-4D97-AF65-F5344CB8AC3E}">
        <p14:creationId xmlns:p14="http://schemas.microsoft.com/office/powerpoint/2010/main" val="53025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数组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提供一维数组和关联数组变量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任何变量都可以作为一维数组使用。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declare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指令可以显式地定义一维数组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无最大长度限制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不要求连续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通过数字或者数字表达式访问其中的元素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下标从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开始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除非特别指定，下标不能是负数。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关联数组通过任意字符串访问内容</a:t>
            </a:r>
          </a:p>
        </p:txBody>
      </p:sp>
    </p:spTree>
    <p:extLst>
      <p:ext uri="{BB962C8B-B14F-4D97-AF65-F5344CB8AC3E}">
        <p14:creationId xmlns:p14="http://schemas.microsoft.com/office/powerpoint/2010/main" val="225808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数组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835292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如果变量初始化时的形式是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name[subscript]=value,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会自动创建数组。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subscrpt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也可以是产生数字结果的表达式。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declare -a name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用于显式声明数组。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关联数组的声明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declare -A name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可以用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delcare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为数组声明属性，声明的属性会应用到所有数组元素上。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数组可以以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name=(value1,..,,valuen)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的方式赋值，其中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value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的格式是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[subscript]=string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赋值会设置到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subscript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指定的下标上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下标不要求是连续的。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如果是索引数组，前面的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[subscript]=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可以省略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这种情况下值会添加到数组最后面。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如果是关联数组，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"[subscript]="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不可以省略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这个语法对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declare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声明的方式也适用。</a:t>
            </a:r>
          </a:p>
        </p:txBody>
      </p:sp>
    </p:spTree>
    <p:extLst>
      <p:ext uri="{BB962C8B-B14F-4D97-AF65-F5344CB8AC3E}">
        <p14:creationId xmlns:p14="http://schemas.microsoft.com/office/powerpoint/2010/main" val="425778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数组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940257"/>
            <a:ext cx="784887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单个数组的元素的赋值使用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name[subscript]=value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的方式。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数组访问的形式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${name[subscript]}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如果下标是负数，则起点从数组最大下标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+1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处开始计算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1600" dirty="0" err="1">
                <a:latin typeface="楷体_GB2312" pitchFamily="49" charset="-122"/>
                <a:sym typeface="Monotype Sorts" pitchFamily="2" charset="2"/>
              </a:rPr>
              <a:t>subcript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是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'@'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或者*，会访问到数组的所有元素。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@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和*访问数组的区别是什么？</a:t>
            </a:r>
            <a:r>
              <a:rPr lang="en-US" altLang="zh-CN" sz="1600" dirty="0" err="1">
                <a:latin typeface="楷体_GB2312" pitchFamily="49" charset="-122"/>
                <a:sym typeface="Monotype Sorts" pitchFamily="2" charset="2"/>
              </a:rPr>
              <a:t>xxxx</a:t>
            </a:r>
            <a:endParaRPr lang="en-US" altLang="zh-CN" sz="1600" dirty="0">
              <a:latin typeface="楷体_GB2312" pitchFamily="49" charset="-122"/>
              <a:sym typeface="Monotype Sorts" pitchFamily="2" charset="2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${#name[subscript]} 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返回的是元素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${name[subscript]}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的长度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${#name[*]} 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返回的是数组的长度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不指定下标访问数组，等价于访问第一个元素。</a:t>
            </a:r>
            <a:endParaRPr lang="en-US" altLang="zh-CN" sz="1600" dirty="0">
              <a:latin typeface="楷体_GB2312" pitchFamily="49" charset="-122"/>
              <a:sym typeface="Monotype Sorts" pitchFamily="2" charset="2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用一个合理的下标访问数组，如果元素不存在，则会创建元素。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数组下标位置上如果被赋值过，即可认为元素被设置了，</a:t>
            </a:r>
            <a:r>
              <a:rPr lang="en-US" altLang="zh-CN" sz="1600" dirty="0">
                <a:latin typeface="楷体_GB2312" pitchFamily="49" charset="-122"/>
                <a:sym typeface="Monotype Sorts" pitchFamily="2" charset="2"/>
              </a:rPr>
              <a:t>null</a:t>
            </a:r>
            <a:r>
              <a:rPr lang="zh-CN" altLang="en-US" sz="1600" dirty="0">
                <a:latin typeface="楷体_GB2312" pitchFamily="49" charset="-122"/>
                <a:sym typeface="Monotype Sorts" pitchFamily="2" charset="2"/>
              </a:rPr>
              <a:t>字符串也可以。</a:t>
            </a:r>
          </a:p>
        </p:txBody>
      </p:sp>
    </p:spTree>
    <p:extLst>
      <p:ext uri="{BB962C8B-B14F-4D97-AF65-F5344CB8AC3E}">
        <p14:creationId xmlns:p14="http://schemas.microsoft.com/office/powerpoint/2010/main" val="3989820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数组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${!name[@]}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${!name[*]}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访问到数组的下标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unset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可以销毁数组，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unset name[subscript]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销毁的是数组的元素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declare,local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readonly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都接受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-a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-A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分别创建索引数组和关联数组，如果同时出现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-A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优先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read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使用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-a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时可以读到一个数组</a:t>
            </a:r>
          </a:p>
        </p:txBody>
      </p:sp>
    </p:spTree>
    <p:extLst>
      <p:ext uri="{BB962C8B-B14F-4D97-AF65-F5344CB8AC3E}">
        <p14:creationId xmlns:p14="http://schemas.microsoft.com/office/powerpoint/2010/main" val="319498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展开</a:t>
            </a:r>
            <a:r>
              <a:rPr lang="en-US" altLang="zh-CN" sz="3200" b="1" dirty="0"/>
              <a:t>(expansion)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命令在拆分成单词后，就会进行命令展开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bash 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总共有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7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种类型的命令展开。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拆分的依据是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separator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为什么没有逻辑展开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?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展开的顺序是 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展开完成后，命令中的所有非语法作用的引号都会被去掉</a:t>
            </a:r>
          </a:p>
        </p:txBody>
      </p:sp>
    </p:spTree>
    <p:extLst>
      <p:ext uri="{BB962C8B-B14F-4D97-AF65-F5344CB8AC3E}">
        <p14:creationId xmlns:p14="http://schemas.microsoft.com/office/powerpoint/2010/main" val="924887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展开</a:t>
            </a:r>
            <a:r>
              <a:rPr lang="en-US" altLang="zh-CN" sz="3200" b="1" dirty="0"/>
              <a:t>(expansion)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可以改变单词数量的展开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括号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 splitting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pathname expansion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$@ ${name[*]}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例外</a:t>
            </a:r>
          </a:p>
        </p:txBody>
      </p:sp>
    </p:spTree>
    <p:extLst>
      <p:ext uri="{BB962C8B-B14F-4D97-AF65-F5344CB8AC3E}">
        <p14:creationId xmlns:p14="http://schemas.microsoft.com/office/powerpoint/2010/main" val="455432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 花括号展开</a:t>
            </a:r>
            <a:r>
              <a:rPr lang="en-US" altLang="zh-CN" sz="3200" b="1" dirty="0"/>
              <a:t>(brace expansion)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括号展开是一种用于生成任意多个满足一定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字符串的机制。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有点类似于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pathname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括号展开优先级是最高的，因此如果其中出现在其他展开中是特殊字符的情况会保留原始样式。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除了展开，不对内容做任何解释处理。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不满足语法形式的，保持原样不做展开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为了不和变量展开区别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不会展开</a:t>
            </a:r>
          </a:p>
        </p:txBody>
      </p:sp>
    </p:spTree>
    <p:extLst>
      <p:ext uri="{BB962C8B-B14F-4D97-AF65-F5344CB8AC3E}">
        <p14:creationId xmlns:p14="http://schemas.microsoft.com/office/powerpoint/2010/main" val="1383539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4486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花括号展开</a:t>
            </a:r>
            <a:r>
              <a:rPr lang="en-US" altLang="zh-CN" sz="3200" b="1" dirty="0"/>
              <a:t>(brace expansion)</a:t>
            </a:r>
            <a:endParaRPr lang="zh-CN" altLang="en-US" sz="3200" b="1" dirty="0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括号宽展的形式是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1.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可选的前导字符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aa,bbb,ccc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可选的后续字符串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2.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可选的前导字符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{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表达式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可选的后续字符串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3.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表达式的格式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{x..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yy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..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incr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楷体_GB2312" pitchFamily="49" charset="-122"/>
                <a:sym typeface="Monotype Sorts" pitchFamily="2" charset="2"/>
              </a:rPr>
              <a:t>x,y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标识起始和终止标识，可以是数字或者单个字符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必须是相同类型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楷体_GB2312" pitchFamily="49" charset="-122"/>
                <a:sym typeface="Monotype Sorts" pitchFamily="2" charset="2"/>
              </a:rPr>
              <a:t>x,y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闭区间</a:t>
            </a:r>
            <a:endParaRPr lang="en-US" altLang="zh-CN" sz="1800" dirty="0">
              <a:latin typeface="楷体_GB2312" pitchFamily="49" charset="-122"/>
              <a:sym typeface="Monotype Sorts" pitchFamily="2" charset="2"/>
            </a:endParaRPr>
          </a:p>
          <a:p>
            <a:pPr marL="1257300" lvl="2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数字前面可以加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做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padding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其中</a:t>
            </a:r>
            <a:r>
              <a:rPr lang="en-US" altLang="zh-CN" sz="1800" dirty="0" err="1">
                <a:latin typeface="楷体_GB2312" pitchFamily="49" charset="-122"/>
                <a:sym typeface="Monotype Sorts" pitchFamily="2" charset="2"/>
              </a:rPr>
              <a:t>incr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是可选的标识增长的步长</a:t>
            </a:r>
          </a:p>
        </p:txBody>
      </p:sp>
    </p:spTree>
    <p:extLst>
      <p:ext uri="{BB962C8B-B14F-4D97-AF65-F5344CB8AC3E}">
        <p14:creationId xmlns:p14="http://schemas.microsoft.com/office/powerpoint/2010/main" val="31563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脚本的基本元素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元字符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r>
              <a:rPr lang="en-US" altLang="zh-CN" dirty="0"/>
              <a:t>A character that, when unquoted, separates words. One of the following:</a:t>
            </a:r>
          </a:p>
          <a:p>
            <a:pPr algn="ctr"/>
            <a:r>
              <a:rPr lang="en-US" altLang="zh-CN" b="1" dirty="0"/>
              <a:t>| &amp; ; ( ) &lt; &gt; space tab newline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控制字符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</a:t>
            </a:r>
            <a:r>
              <a:rPr lang="en-US" altLang="zh-CN" i="1" dirty="0"/>
              <a:t>token </a:t>
            </a:r>
            <a:r>
              <a:rPr lang="en-US" altLang="zh-CN" dirty="0"/>
              <a:t>that performs a control function. It is one of the following symbols: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/>
              <a:t>|| &amp; &amp;&amp; ; ;; ;&amp; ;;&amp; ( ) | |&amp; &lt;newline&gt;</a:t>
            </a:r>
          </a:p>
        </p:txBody>
      </p:sp>
    </p:spTree>
    <p:extLst>
      <p:ext uri="{BB962C8B-B14F-4D97-AF65-F5344CB8AC3E}">
        <p14:creationId xmlns:p14="http://schemas.microsoft.com/office/powerpoint/2010/main" val="284096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波浪线展开（</a:t>
            </a:r>
            <a:r>
              <a:rPr lang="en-US" altLang="zh-CN" sz="3200" b="1" dirty="0"/>
              <a:t> </a:t>
            </a:r>
            <a:r>
              <a:rPr lang="en-US" altLang="zh-CN" sz="3200" b="1"/>
              <a:t>Tilde Expansion </a:t>
            </a:r>
            <a:r>
              <a:rPr lang="zh-CN" altLang="en-US" sz="3200" b="1" dirty="0"/>
              <a:t>）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tilde-prefix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的含义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展开条件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~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后面是空的就是当前目录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~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后面如果有转义字符不转换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~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后面没有转义字符，就当做一个用户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用户不存在就原样输出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用户存在就这个用户的根目录，这个用户不一定是当前登录用户。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更复杂的情况补充</a:t>
            </a:r>
          </a:p>
        </p:txBody>
      </p:sp>
    </p:spTree>
    <p:extLst>
      <p:ext uri="{BB962C8B-B14F-4D97-AF65-F5344CB8AC3E}">
        <p14:creationId xmlns:p14="http://schemas.microsoft.com/office/powerpoint/2010/main" val="3237397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参数展开（</a:t>
            </a:r>
            <a:r>
              <a:rPr lang="en-US" altLang="zh-CN" sz="3200" b="1" dirty="0"/>
              <a:t>Parameter Expansion</a:t>
            </a:r>
            <a:r>
              <a:rPr lang="zh-CN" altLang="en-US" sz="3200" b="1" dirty="0"/>
              <a:t>）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可以引入参数展开，命令替换，算术展开。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后面的变量名建议放在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{}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里防止被误解析。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在使用花括号的情况下，匹配花括号是第一个没有转义、没有引号，没有内嵌在算术表达式、命令替换和参数表达式中的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};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${parameter} parameter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可能是长度超过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位的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positional parameter.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或者结果需要参拼接运算。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${parameter} parameter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可以是一个变量或者一个数组。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paratemer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!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开头的，且名称不是引用类型，后面的部分作为变量名，间接展开。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a=A b=a  ${!b}=A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530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${parameter-word}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未设置或为空时，使用默认。（无状态）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${parameter=word}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未设置或为空时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赋值后使用。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有状态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parameter?word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未设置或为空时，提示错误。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parameter+word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未设置或为空，不替换，否则用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parameter:offset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parameter:offset:length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字符串截取，如果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offset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是负数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parameter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@, ${xx[@]}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${xx[*]}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或者是关联数组名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按照以下规则处理</a:t>
            </a:r>
          </a:p>
        </p:txBody>
      </p:sp>
    </p:spTree>
    <p:extLst>
      <p:ext uri="{BB962C8B-B14F-4D97-AF65-F5344CB8AC3E}">
        <p14:creationId xmlns:p14="http://schemas.microsoft.com/office/powerpoint/2010/main" val="420332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${!prefix*}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${!prefix@} 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头部匹配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${!name[@]}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${!name[*]}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数组下标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${#parameter}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字符串计算长度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${#@} ${#*}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命令行参数个数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数组元素个数</a:t>
            </a:r>
          </a:p>
        </p:txBody>
      </p:sp>
    </p:spTree>
    <p:extLst>
      <p:ext uri="{BB962C8B-B14F-4D97-AF65-F5344CB8AC3E}">
        <p14:creationId xmlns:p14="http://schemas.microsoft.com/office/powerpoint/2010/main" val="353544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parameter#word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${parameter##word}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移除开头匹配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匹配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parameter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的开头部分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如果匹配开头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#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删除开头的最小匹配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如果匹配开头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##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删除开头的最大匹配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${@}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${*}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或者是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${xxx[@]} , ${xxx[*]}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将上面的规则应用到每一项后，输出结果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472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parameter%word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${parameter%%word}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移除结尾匹配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规则类似 上面的规则</a:t>
            </a:r>
          </a:p>
        </p:txBody>
      </p:sp>
    </p:spTree>
    <p:extLst>
      <p:ext uri="{BB962C8B-B14F-4D97-AF65-F5344CB8AC3E}">
        <p14:creationId xmlns:p14="http://schemas.microsoft.com/office/powerpoint/2010/main" val="1820268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${parameter/pattern/word}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正则表达式替换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以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/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开头，全部匹配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最大匹配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都会被替换。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以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#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开头，只匹配头部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pattern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以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%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开头，只匹配尾部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如果是空的等于没有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如果输数组，应用到每一项输出。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nocasematch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影响匹配规则</a:t>
            </a:r>
          </a:p>
        </p:txBody>
      </p:sp>
    </p:spTree>
    <p:extLst>
      <p:ext uri="{BB962C8B-B14F-4D97-AF65-F5344CB8AC3E}">
        <p14:creationId xmlns:p14="http://schemas.microsoft.com/office/powerpoint/2010/main" val="1829211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参数展开规则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parameter^pattern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大写转换首字母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${parameter^^pattern}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大写转换全匹配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parameter,pattern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小写转换首字母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${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parameter,,pattern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}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小写转换全匹配</a:t>
            </a:r>
          </a:p>
        </p:txBody>
      </p:sp>
    </p:spTree>
    <p:extLst>
      <p:ext uri="{BB962C8B-B14F-4D97-AF65-F5344CB8AC3E}">
        <p14:creationId xmlns:p14="http://schemas.microsoft.com/office/powerpoint/2010/main" val="164770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命令展开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用命令的输出来取代命令名称本身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两种形式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$(command)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`command`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可以嵌套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因为在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pathname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word split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之前执行，如果在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不会做这两个替换。</a:t>
            </a:r>
          </a:p>
        </p:txBody>
      </p:sp>
    </p:spTree>
    <p:extLst>
      <p:ext uri="{BB962C8B-B14F-4D97-AF65-F5344CB8AC3E}">
        <p14:creationId xmlns:p14="http://schemas.microsoft.com/office/powerpoint/2010/main" val="28582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算术展开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计算的算术表达式的值并替换结果。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形式是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$((express))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里面的替换规则和双引号内类似，只是双引号不做展开。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排在参数替换，变量替换，命令替换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引号移除之后。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可以嵌套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如果失败会报错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计算的规则参考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ARITHMATIC EVALUATION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792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脚本的基本元素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关键字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algn="ctr"/>
            <a:r>
              <a:rPr lang="en-US" altLang="zh-CN" b="1" dirty="0"/>
              <a:t>! case </a:t>
            </a:r>
            <a:r>
              <a:rPr lang="en-US" altLang="zh-CN" b="1" dirty="0" err="1"/>
              <a:t>coproc</a:t>
            </a:r>
            <a:r>
              <a:rPr lang="en-US" altLang="zh-CN" b="1" dirty="0"/>
              <a:t> do done </a:t>
            </a:r>
            <a:r>
              <a:rPr lang="en-US" altLang="zh-CN" b="1" dirty="0" err="1"/>
              <a:t>elif</a:t>
            </a:r>
            <a:r>
              <a:rPr lang="en-US" altLang="zh-CN" b="1" dirty="0"/>
              <a:t> else </a:t>
            </a:r>
          </a:p>
          <a:p>
            <a:pPr algn="ctr"/>
            <a:r>
              <a:rPr lang="en-US" altLang="zh-CN" b="1" dirty="0" err="1"/>
              <a:t>esac</a:t>
            </a:r>
            <a:r>
              <a:rPr lang="en-US" altLang="zh-CN" b="1" dirty="0"/>
              <a:t> fi for function if in select then</a:t>
            </a:r>
          </a:p>
          <a:p>
            <a:pPr algn="ctr"/>
            <a:r>
              <a:rPr lang="en-US" altLang="zh-CN" b="1" dirty="0"/>
              <a:t>until while { } time [[ ]]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6109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进程展开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command &gt; &gt;(list)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整个当成一个文件，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command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生成的文件输出到里面，再由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处理。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command &lt;(list) 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的输出被整个当成文件，叫给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command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处理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只在支持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FIFO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的系统上生效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生效的时候，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process substitution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是和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parameter,variable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expansion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并行执行的。</a:t>
            </a:r>
          </a:p>
        </p:txBody>
      </p:sp>
    </p:spTree>
    <p:extLst>
      <p:ext uri="{BB962C8B-B14F-4D97-AF65-F5344CB8AC3E}">
        <p14:creationId xmlns:p14="http://schemas.microsoft.com/office/powerpoint/2010/main" val="2892999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内置环境变量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BASHPID PPID PWD RANDOM IFS PATH TMOUT TMPDIR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647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内置命令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：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source alias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bg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break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buildin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cd continue declare typeset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dirs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echo eval exec exit export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fg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getopts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history jobs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kill let local logout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popd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pushd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pwd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read return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shift test times trap </a:t>
            </a:r>
            <a:r>
              <a:rPr lang="en-US" altLang="zh-CN" sz="2000" dirty="0" err="1">
                <a:latin typeface="楷体_GB2312" pitchFamily="49" charset="-122"/>
                <a:sym typeface="Monotype Sorts" pitchFamily="2" charset="2"/>
              </a:rPr>
              <a:t>umask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 unalias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589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简单命令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 A simple command is a 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sym typeface="Monotype Sorts" pitchFamily="2" charset="2"/>
              </a:rPr>
              <a:t>sequence of optional variable assignments 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followed by 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blank-separated words and redirections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, and </a:t>
            </a:r>
            <a:r>
              <a:rPr lang="en-US" altLang="zh-CN" sz="1800" b="1" dirty="0">
                <a:solidFill>
                  <a:srgbClr val="0070C0"/>
                </a:solidFill>
                <a:latin typeface="楷体_GB2312" pitchFamily="49" charset="-122"/>
                <a:sym typeface="Monotype Sorts" pitchFamily="2" charset="2"/>
              </a:rPr>
              <a:t>terminated by a control operator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.</a:t>
            </a:r>
            <a:endParaRPr lang="zh-CN" altLang="en-US" sz="18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管道流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(pipeline)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A pipeline is a 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sym typeface="Monotype Sorts" pitchFamily="2" charset="2"/>
              </a:rPr>
              <a:t>sequence of one or more commands 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separated by one of the control operators 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| or |&amp;. The format for a pipeline is: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楷体_GB2312" pitchFamily="49" charset="-122"/>
                <a:sym typeface="Monotype Sorts" pitchFamily="2" charset="2"/>
              </a:rPr>
              <a:t>[time [−p]] [ ! ] command [ [|\||&amp;] command2 ... ]</a:t>
            </a:r>
            <a:endParaRPr lang="zh-CN" altLang="en-US" sz="18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44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简单命令展开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赋值语句和重定向语句部分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非赋值和重定向命令按照规则展开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展开的单词第一部分作为命令，其余作为参数。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赋值语句最终会更新到环境里</a:t>
            </a:r>
          </a:p>
        </p:txBody>
      </p:sp>
    </p:spTree>
    <p:extLst>
      <p:ext uri="{BB962C8B-B14F-4D97-AF65-F5344CB8AC3E}">
        <p14:creationId xmlns:p14="http://schemas.microsoft.com/office/powerpoint/2010/main" val="152002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命令列表（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）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A list is a </a:t>
            </a:r>
            <a:r>
              <a:rPr lang="en-US" altLang="zh-CN" sz="1800" dirty="0">
                <a:solidFill>
                  <a:srgbClr val="0070C0"/>
                </a:solidFill>
                <a:latin typeface="楷体_GB2312" pitchFamily="49" charset="-122"/>
                <a:sym typeface="Monotype Sorts" pitchFamily="2" charset="2"/>
              </a:rPr>
              <a:t>sequence of one or more pipelines 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separated by one of the operators 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；，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&amp;, &amp;&amp;, or ||, and 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49" charset="-122"/>
                <a:sym typeface="Monotype Sorts" pitchFamily="2" charset="2"/>
              </a:rPr>
              <a:t>optionally terminated by one of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zh-CN" altLang="en-US" sz="1800" dirty="0">
                <a:latin typeface="楷体_GB2312" pitchFamily="49" charset="-122"/>
                <a:sym typeface="Monotype Sorts" pitchFamily="2" charset="2"/>
              </a:rPr>
              <a:t>；</a:t>
            </a: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 &amp;, or &lt;newline&gt;.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itchFamily="49" charset="-122"/>
                <a:sym typeface="Monotype Sorts" pitchFamily="2" charset="2"/>
              </a:rPr>
              <a:t>       Of these list operators, &amp;&amp; and || have equal precedence, followed by ; and &amp;, which have equal precedence.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42A3BB-612E-4C8F-9E10-4D93881332DD}"/>
              </a:ext>
            </a:extLst>
          </p:cNvPr>
          <p:cNvSpPr txBox="1"/>
          <p:nvPr/>
        </p:nvSpPr>
        <p:spPr>
          <a:xfrm>
            <a:off x="539552" y="400506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一个或多个管道流组成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被</a:t>
            </a:r>
            <a:r>
              <a:rPr lang="en-US" altLang="zh-CN" dirty="0"/>
              <a:t>;,&amp;,&amp;&amp;,||</a:t>
            </a:r>
            <a:r>
              <a:rPr lang="zh-CN" altLang="en-US" dirty="0"/>
              <a:t>分割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; &amp;  &lt;newline</a:t>
            </a:r>
            <a:r>
              <a:rPr lang="zh-CN" altLang="en-US" dirty="0"/>
              <a:t>结束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52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4800"/>
            <a:ext cx="75292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基础语法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命令列表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57384"/>
            <a:ext cx="78488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在一个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list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里可以有多个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newline,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分割命令。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&amp;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把进程放到后台的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subshell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里，不等待结束，直接返回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0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;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依次执行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最后一条的返回结果作为结果。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&amp;&amp;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只有前面的执行成功，后面的才会执行。最后一个结果作为最终结果。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||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只有前面的失败，后面的才会执行。 最后一个结果，作为最终结果。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&amp;&amp;  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不是逻辑运算，是依赖关系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604892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3591</Words>
  <Application>Microsoft Office PowerPoint</Application>
  <PresentationFormat>全屏显示(4:3)</PresentationFormat>
  <Paragraphs>431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Monotype Sorts</vt:lpstr>
      <vt:lpstr>楷体</vt:lpstr>
      <vt:lpstr>楷体_GB2312</vt:lpstr>
      <vt:lpstr>宋体</vt:lpstr>
      <vt:lpstr>Arial</vt:lpstr>
      <vt:lpstr>Times New Roman</vt:lpstr>
      <vt:lpstr>默认设计模板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jyq</dc:creator>
  <cp:lastModifiedBy>wangzh</cp:lastModifiedBy>
  <cp:revision>285</cp:revision>
  <cp:lastPrinted>1998-03-19T09:31:18Z</cp:lastPrinted>
  <dcterms:created xsi:type="dcterms:W3CDTF">1998-03-19T01:44:54Z</dcterms:created>
  <dcterms:modified xsi:type="dcterms:W3CDTF">2019-01-03T13:02:49Z</dcterms:modified>
</cp:coreProperties>
</file>