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4"/>
  </p:sldMasterIdLst>
  <p:sldIdLst>
    <p:sldId id="256" r:id="rId5"/>
    <p:sldId id="257" r:id="rId6"/>
    <p:sldId id="258" r:id="rId7"/>
    <p:sldId id="261" r:id="rId8"/>
    <p:sldId id="260"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84" r:id="rId23"/>
    <p:sldId id="275" r:id="rId24"/>
    <p:sldId id="276" r:id="rId25"/>
    <p:sldId id="277" r:id="rId26"/>
    <p:sldId id="278" r:id="rId27"/>
    <p:sldId id="280" r:id="rId28"/>
    <p:sldId id="287" r:id="rId29"/>
    <p:sldId id="279" r:id="rId30"/>
    <p:sldId id="281" r:id="rId31"/>
    <p:sldId id="286" r:id="rId32"/>
    <p:sldId id="282" r:id="rId33"/>
    <p:sldId id="288" r:id="rId34"/>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26" autoAdjust="0"/>
    <p:restoredTop sz="94660"/>
  </p:normalViewPr>
  <p:slideViewPr>
    <p:cSldViewPr snapToGrid="0">
      <p:cViewPr varScale="1">
        <p:scale>
          <a:sx n="67" d="100"/>
          <a:sy n="67" d="100"/>
        </p:scale>
        <p:origin x="68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1EEB74-13EF-405B-8D31-279647EF0F08}" type="doc">
      <dgm:prSet loTypeId="urn:microsoft.com/office/officeart/2005/8/layout/list1" loCatId="list" qsTypeId="urn:microsoft.com/office/officeart/2005/8/quickstyle/simple4" qsCatId="simple" csTypeId="urn:microsoft.com/office/officeart/2005/8/colors/colorful1" csCatId="colorful" phldr="1"/>
      <dgm:spPr/>
      <dgm:t>
        <a:bodyPr/>
        <a:lstStyle/>
        <a:p>
          <a:endParaRPr lang="en-US"/>
        </a:p>
      </dgm:t>
    </dgm:pt>
    <dgm:pt modelId="{F5F61198-702A-47AA-8338-1652DC636B99}">
      <dgm:prSet/>
      <dgm:spPr/>
      <dgm:t>
        <a:bodyPr/>
        <a:lstStyle/>
        <a:p>
          <a:r>
            <a:rPr lang="en-US" b="1"/>
            <a:t>Outlines</a:t>
          </a:r>
          <a:endParaRPr lang="en-US"/>
        </a:p>
      </dgm:t>
    </dgm:pt>
    <dgm:pt modelId="{F229A39D-86C9-4C0B-B949-1ED6C01C4336}" type="parTrans" cxnId="{B9E5821B-EA8D-46C0-BEBB-FAE4580BFCD5}">
      <dgm:prSet/>
      <dgm:spPr/>
      <dgm:t>
        <a:bodyPr/>
        <a:lstStyle/>
        <a:p>
          <a:endParaRPr lang="en-US"/>
        </a:p>
      </dgm:t>
    </dgm:pt>
    <dgm:pt modelId="{1CF2B1B1-B9E5-4376-8E16-5B663B708912}" type="sibTrans" cxnId="{B9E5821B-EA8D-46C0-BEBB-FAE4580BFCD5}">
      <dgm:prSet/>
      <dgm:spPr/>
      <dgm:t>
        <a:bodyPr/>
        <a:lstStyle/>
        <a:p>
          <a:endParaRPr lang="en-US"/>
        </a:p>
      </dgm:t>
    </dgm:pt>
    <dgm:pt modelId="{7979C0BF-E77F-4BB4-884E-05EBC262FB9B}">
      <dgm:prSet/>
      <dgm:spPr/>
      <dgm:t>
        <a:bodyPr/>
        <a:lstStyle/>
        <a:p>
          <a:r>
            <a:rPr lang="en-US" b="1"/>
            <a:t>Introduction</a:t>
          </a:r>
          <a:endParaRPr lang="en-US"/>
        </a:p>
      </dgm:t>
    </dgm:pt>
    <dgm:pt modelId="{DCE3E2E2-B993-4742-A50D-1E5D8814EFC0}" type="parTrans" cxnId="{CE8B96EC-4A81-46B9-8F62-AA3F18A35113}">
      <dgm:prSet/>
      <dgm:spPr/>
      <dgm:t>
        <a:bodyPr/>
        <a:lstStyle/>
        <a:p>
          <a:endParaRPr lang="en-US"/>
        </a:p>
      </dgm:t>
    </dgm:pt>
    <dgm:pt modelId="{2B589F40-36E0-4849-ADF9-50A82722C8D0}" type="sibTrans" cxnId="{CE8B96EC-4A81-46B9-8F62-AA3F18A35113}">
      <dgm:prSet/>
      <dgm:spPr/>
      <dgm:t>
        <a:bodyPr/>
        <a:lstStyle/>
        <a:p>
          <a:endParaRPr lang="en-US"/>
        </a:p>
      </dgm:t>
    </dgm:pt>
    <dgm:pt modelId="{285C502E-2F62-426D-9711-E7E5667AB1C2}">
      <dgm:prSet/>
      <dgm:spPr/>
      <dgm:t>
        <a:bodyPr/>
        <a:lstStyle/>
        <a:p>
          <a:r>
            <a:rPr lang="en-US" dirty="0"/>
            <a:t>Introduction</a:t>
          </a:r>
        </a:p>
      </dgm:t>
    </dgm:pt>
    <dgm:pt modelId="{E6EE4C00-11B2-4677-B5B8-80518BAE7629}" type="parTrans" cxnId="{9EDE3B20-0C1D-4109-A336-128A806F53A9}">
      <dgm:prSet/>
      <dgm:spPr/>
      <dgm:t>
        <a:bodyPr/>
        <a:lstStyle/>
        <a:p>
          <a:endParaRPr lang="en-US"/>
        </a:p>
      </dgm:t>
    </dgm:pt>
    <dgm:pt modelId="{61EE2505-CF98-4988-829B-B072B77E915E}" type="sibTrans" cxnId="{9EDE3B20-0C1D-4109-A336-128A806F53A9}">
      <dgm:prSet/>
      <dgm:spPr/>
      <dgm:t>
        <a:bodyPr/>
        <a:lstStyle/>
        <a:p>
          <a:endParaRPr lang="en-US"/>
        </a:p>
      </dgm:t>
    </dgm:pt>
    <dgm:pt modelId="{6761F153-8CF2-43E6-860F-EA4A4CEED5B8}">
      <dgm:prSet/>
      <dgm:spPr/>
      <dgm:t>
        <a:bodyPr/>
        <a:lstStyle/>
        <a:p>
          <a:r>
            <a:rPr lang="en-US" dirty="0"/>
            <a:t>Research Aims and Objectives</a:t>
          </a:r>
        </a:p>
      </dgm:t>
    </dgm:pt>
    <dgm:pt modelId="{33751E6B-4582-439E-A86A-1A4F7F211090}" type="parTrans" cxnId="{73CADB6C-46CB-4C69-A70A-8C4DA62CC6FC}">
      <dgm:prSet/>
      <dgm:spPr/>
      <dgm:t>
        <a:bodyPr/>
        <a:lstStyle/>
        <a:p>
          <a:endParaRPr lang="en-US"/>
        </a:p>
      </dgm:t>
    </dgm:pt>
    <dgm:pt modelId="{E5C051D2-5F7B-4D72-8181-70B719937CD8}" type="sibTrans" cxnId="{73CADB6C-46CB-4C69-A70A-8C4DA62CC6FC}">
      <dgm:prSet/>
      <dgm:spPr/>
      <dgm:t>
        <a:bodyPr/>
        <a:lstStyle/>
        <a:p>
          <a:endParaRPr lang="en-US"/>
        </a:p>
      </dgm:t>
    </dgm:pt>
    <dgm:pt modelId="{9E0E48D2-954C-422A-880F-C765C3A9F01F}">
      <dgm:prSet/>
      <dgm:spPr/>
      <dgm:t>
        <a:bodyPr/>
        <a:lstStyle/>
        <a:p>
          <a:r>
            <a:rPr lang="en-US" dirty="0"/>
            <a:t>Work done in this research</a:t>
          </a:r>
        </a:p>
      </dgm:t>
    </dgm:pt>
    <dgm:pt modelId="{79392481-D6EC-4CB8-BB92-CF2288B7BA61}" type="parTrans" cxnId="{BCF0B85B-B66B-44B2-A678-33EFEEFF6C81}">
      <dgm:prSet/>
      <dgm:spPr/>
      <dgm:t>
        <a:bodyPr/>
        <a:lstStyle/>
        <a:p>
          <a:endParaRPr lang="en-US"/>
        </a:p>
      </dgm:t>
    </dgm:pt>
    <dgm:pt modelId="{CA5BE02D-A26B-4E51-9F15-958851F56544}" type="sibTrans" cxnId="{BCF0B85B-B66B-44B2-A678-33EFEEFF6C81}">
      <dgm:prSet/>
      <dgm:spPr/>
      <dgm:t>
        <a:bodyPr/>
        <a:lstStyle/>
        <a:p>
          <a:endParaRPr lang="en-US"/>
        </a:p>
      </dgm:t>
    </dgm:pt>
    <dgm:pt modelId="{50C4BBA9-DAB0-417D-A1BD-D09192185620}">
      <dgm:prSet/>
      <dgm:spPr/>
      <dgm:t>
        <a:bodyPr/>
        <a:lstStyle/>
        <a:p>
          <a:r>
            <a:rPr lang="en-US"/>
            <a:t>Justification for twitter preference over other social media</a:t>
          </a:r>
        </a:p>
      </dgm:t>
    </dgm:pt>
    <dgm:pt modelId="{2198FE63-3348-4587-B159-7381062224C7}" type="parTrans" cxnId="{82E8AB49-67E1-4022-B40E-86A58A58AF1F}">
      <dgm:prSet/>
      <dgm:spPr/>
      <dgm:t>
        <a:bodyPr/>
        <a:lstStyle/>
        <a:p>
          <a:endParaRPr lang="en-US"/>
        </a:p>
      </dgm:t>
    </dgm:pt>
    <dgm:pt modelId="{9BEB9BCC-289A-43FC-A55F-7C05176C83AB}" type="sibTrans" cxnId="{82E8AB49-67E1-4022-B40E-86A58A58AF1F}">
      <dgm:prSet/>
      <dgm:spPr/>
      <dgm:t>
        <a:bodyPr/>
        <a:lstStyle/>
        <a:p>
          <a:endParaRPr lang="en-US"/>
        </a:p>
      </dgm:t>
    </dgm:pt>
    <dgm:pt modelId="{D62314CA-D69D-46B4-92D2-DC9E34D8F244}">
      <dgm:prSet/>
      <dgm:spPr/>
      <dgm:t>
        <a:bodyPr/>
        <a:lstStyle/>
        <a:p>
          <a:r>
            <a:rPr lang="en-US"/>
            <a:t>Related Modules</a:t>
          </a:r>
        </a:p>
      </dgm:t>
    </dgm:pt>
    <dgm:pt modelId="{56BE1A5F-61B8-495B-82D8-F41F69B18168}" type="parTrans" cxnId="{FD524742-DB20-4413-B284-CA021E8F64A8}">
      <dgm:prSet/>
      <dgm:spPr/>
      <dgm:t>
        <a:bodyPr/>
        <a:lstStyle/>
        <a:p>
          <a:endParaRPr lang="en-US"/>
        </a:p>
      </dgm:t>
    </dgm:pt>
    <dgm:pt modelId="{F8A668D1-6555-4D11-B908-6A604FF35216}" type="sibTrans" cxnId="{FD524742-DB20-4413-B284-CA021E8F64A8}">
      <dgm:prSet/>
      <dgm:spPr/>
      <dgm:t>
        <a:bodyPr/>
        <a:lstStyle/>
        <a:p>
          <a:endParaRPr lang="en-US"/>
        </a:p>
      </dgm:t>
    </dgm:pt>
    <dgm:pt modelId="{07FC2B6F-74C5-464B-BEEF-187B8718D7AF}">
      <dgm:prSet/>
      <dgm:spPr/>
      <dgm:t>
        <a:bodyPr/>
        <a:lstStyle/>
        <a:p>
          <a:r>
            <a:rPr lang="en-US" b="1"/>
            <a:t>Review of related works</a:t>
          </a:r>
          <a:endParaRPr lang="en-US"/>
        </a:p>
      </dgm:t>
    </dgm:pt>
    <dgm:pt modelId="{79E54AAB-AD4A-4396-8C88-A820BBE16A60}" type="parTrans" cxnId="{2B7A9611-A8BE-4316-8365-C4ABBE13AD7A}">
      <dgm:prSet/>
      <dgm:spPr/>
      <dgm:t>
        <a:bodyPr/>
        <a:lstStyle/>
        <a:p>
          <a:endParaRPr lang="en-US"/>
        </a:p>
      </dgm:t>
    </dgm:pt>
    <dgm:pt modelId="{542598C1-D80D-4F2E-9DFE-33AE529981AD}" type="sibTrans" cxnId="{2B7A9611-A8BE-4316-8365-C4ABBE13AD7A}">
      <dgm:prSet/>
      <dgm:spPr/>
      <dgm:t>
        <a:bodyPr/>
        <a:lstStyle/>
        <a:p>
          <a:endParaRPr lang="en-US"/>
        </a:p>
      </dgm:t>
    </dgm:pt>
    <dgm:pt modelId="{F557BBB5-AD1C-4AFF-918C-63E5C1AB69FF}">
      <dgm:prSet/>
      <dgm:spPr/>
      <dgm:t>
        <a:bodyPr/>
        <a:lstStyle/>
        <a:p>
          <a:r>
            <a:rPr lang="en-NG" b="1"/>
            <a:t>Methodology</a:t>
          </a:r>
          <a:endParaRPr lang="en-US"/>
        </a:p>
      </dgm:t>
    </dgm:pt>
    <dgm:pt modelId="{8AE936CF-DF93-48A9-8F91-A6646760FE4F}" type="parTrans" cxnId="{2F310422-F230-4704-9643-04074DFD3A0B}">
      <dgm:prSet/>
      <dgm:spPr/>
      <dgm:t>
        <a:bodyPr/>
        <a:lstStyle/>
        <a:p>
          <a:endParaRPr lang="en-US"/>
        </a:p>
      </dgm:t>
    </dgm:pt>
    <dgm:pt modelId="{A2412DA6-E6E8-444E-A465-35C17EF6FD7A}" type="sibTrans" cxnId="{2F310422-F230-4704-9643-04074DFD3A0B}">
      <dgm:prSet/>
      <dgm:spPr/>
      <dgm:t>
        <a:bodyPr/>
        <a:lstStyle/>
        <a:p>
          <a:endParaRPr lang="en-US"/>
        </a:p>
      </dgm:t>
    </dgm:pt>
    <dgm:pt modelId="{4180E227-573D-4420-9720-F9D423F07045}">
      <dgm:prSet/>
      <dgm:spPr/>
      <dgm:t>
        <a:bodyPr/>
        <a:lstStyle/>
        <a:p>
          <a:r>
            <a:rPr lang="en-US"/>
            <a:t>Dataset collection and cleaning</a:t>
          </a:r>
        </a:p>
      </dgm:t>
    </dgm:pt>
    <dgm:pt modelId="{D0635D61-ED59-40FA-AB3D-624CCFA72FD9}" type="parTrans" cxnId="{099752AE-AC61-4C3B-B459-4267B24D0738}">
      <dgm:prSet/>
      <dgm:spPr/>
      <dgm:t>
        <a:bodyPr/>
        <a:lstStyle/>
        <a:p>
          <a:endParaRPr lang="en-US"/>
        </a:p>
      </dgm:t>
    </dgm:pt>
    <dgm:pt modelId="{454239E7-51F6-4774-A9FD-BBEB74E4102D}" type="sibTrans" cxnId="{099752AE-AC61-4C3B-B459-4267B24D0738}">
      <dgm:prSet/>
      <dgm:spPr/>
      <dgm:t>
        <a:bodyPr/>
        <a:lstStyle/>
        <a:p>
          <a:endParaRPr lang="en-US"/>
        </a:p>
      </dgm:t>
    </dgm:pt>
    <dgm:pt modelId="{6CE83675-CB23-479E-B688-CFA89909963B}">
      <dgm:prSet/>
      <dgm:spPr/>
      <dgm:t>
        <a:bodyPr/>
        <a:lstStyle/>
        <a:p>
          <a:r>
            <a:rPr lang="en-US"/>
            <a:t>Data Cleaning and preparation</a:t>
          </a:r>
        </a:p>
      </dgm:t>
    </dgm:pt>
    <dgm:pt modelId="{F2848DB7-DC9E-4E1F-B734-F46FC34B0918}" type="parTrans" cxnId="{CBC60011-A95E-430B-B55D-0D938A278A21}">
      <dgm:prSet/>
      <dgm:spPr/>
      <dgm:t>
        <a:bodyPr/>
        <a:lstStyle/>
        <a:p>
          <a:endParaRPr lang="en-US"/>
        </a:p>
      </dgm:t>
    </dgm:pt>
    <dgm:pt modelId="{20F8CBC0-8709-42EA-B12F-CE449BE03929}" type="sibTrans" cxnId="{CBC60011-A95E-430B-B55D-0D938A278A21}">
      <dgm:prSet/>
      <dgm:spPr/>
      <dgm:t>
        <a:bodyPr/>
        <a:lstStyle/>
        <a:p>
          <a:endParaRPr lang="en-US"/>
        </a:p>
      </dgm:t>
    </dgm:pt>
    <dgm:pt modelId="{46CF0CD3-914B-4B82-BEC8-D984A3C74DF0}">
      <dgm:prSet/>
      <dgm:spPr/>
      <dgm:t>
        <a:bodyPr/>
        <a:lstStyle/>
        <a:p>
          <a:r>
            <a:rPr lang="en-US"/>
            <a:t>Explanatory Analysis</a:t>
          </a:r>
        </a:p>
      </dgm:t>
    </dgm:pt>
    <dgm:pt modelId="{84F3D3D1-7B85-4936-9EF0-FD170CD3D57E}" type="parTrans" cxnId="{4A247686-3228-4A21-B83E-DD5B0DB2E2BB}">
      <dgm:prSet/>
      <dgm:spPr/>
      <dgm:t>
        <a:bodyPr/>
        <a:lstStyle/>
        <a:p>
          <a:endParaRPr lang="en-US"/>
        </a:p>
      </dgm:t>
    </dgm:pt>
    <dgm:pt modelId="{7A5989B9-8EC1-4AB3-A9D1-092E68B58AA4}" type="sibTrans" cxnId="{4A247686-3228-4A21-B83E-DD5B0DB2E2BB}">
      <dgm:prSet/>
      <dgm:spPr/>
      <dgm:t>
        <a:bodyPr/>
        <a:lstStyle/>
        <a:p>
          <a:endParaRPr lang="en-US"/>
        </a:p>
      </dgm:t>
    </dgm:pt>
    <dgm:pt modelId="{24D1D8E5-44AA-4292-BD26-2DF163715D89}">
      <dgm:prSet/>
      <dgm:spPr/>
      <dgm:t>
        <a:bodyPr/>
        <a:lstStyle/>
        <a:p>
          <a:r>
            <a:rPr lang="en-US" dirty="0"/>
            <a:t>Analysis of the pre-processed Datasets</a:t>
          </a:r>
        </a:p>
      </dgm:t>
    </dgm:pt>
    <dgm:pt modelId="{F571FE0F-334B-4F6F-AF9A-CD0B781FB7EE}" type="parTrans" cxnId="{F93A6F16-F57A-41F4-B707-6162CC1F8A8C}">
      <dgm:prSet/>
      <dgm:spPr/>
      <dgm:t>
        <a:bodyPr/>
        <a:lstStyle/>
        <a:p>
          <a:endParaRPr lang="en-US"/>
        </a:p>
      </dgm:t>
    </dgm:pt>
    <dgm:pt modelId="{B6A519F5-EF81-4658-AD8C-2B1575689010}" type="sibTrans" cxnId="{F93A6F16-F57A-41F4-B707-6162CC1F8A8C}">
      <dgm:prSet/>
      <dgm:spPr/>
      <dgm:t>
        <a:bodyPr/>
        <a:lstStyle/>
        <a:p>
          <a:endParaRPr lang="en-US"/>
        </a:p>
      </dgm:t>
    </dgm:pt>
    <dgm:pt modelId="{D86993EB-C623-4DA8-9548-74B3B86D0B9C}">
      <dgm:prSet/>
      <dgm:spPr/>
      <dgm:t>
        <a:bodyPr/>
        <a:lstStyle/>
        <a:p>
          <a:r>
            <a:rPr lang="en-US" b="1"/>
            <a:t>Result Discussion</a:t>
          </a:r>
          <a:endParaRPr lang="en-US"/>
        </a:p>
      </dgm:t>
    </dgm:pt>
    <dgm:pt modelId="{3CE164C6-C2AA-4801-BA43-F8BB315C71F3}" type="parTrans" cxnId="{8C037243-678B-4C20-A726-D1E8646F8861}">
      <dgm:prSet/>
      <dgm:spPr/>
      <dgm:t>
        <a:bodyPr/>
        <a:lstStyle/>
        <a:p>
          <a:endParaRPr lang="en-US"/>
        </a:p>
      </dgm:t>
    </dgm:pt>
    <dgm:pt modelId="{5A7FB254-A793-42F8-8FAC-AA23F1B05A54}" type="sibTrans" cxnId="{8C037243-678B-4C20-A726-D1E8646F8861}">
      <dgm:prSet/>
      <dgm:spPr/>
      <dgm:t>
        <a:bodyPr/>
        <a:lstStyle/>
        <a:p>
          <a:endParaRPr lang="en-US"/>
        </a:p>
      </dgm:t>
    </dgm:pt>
    <dgm:pt modelId="{2463CBD4-86B2-4DDE-B5DB-E29A2BC1B4A5}">
      <dgm:prSet/>
      <dgm:spPr/>
      <dgm:t>
        <a:bodyPr/>
        <a:lstStyle/>
        <a:p>
          <a:r>
            <a:rPr lang="en-US" b="1" dirty="0"/>
            <a:t>Conclusion and Recommendation</a:t>
          </a:r>
          <a:endParaRPr lang="en-US" dirty="0"/>
        </a:p>
      </dgm:t>
    </dgm:pt>
    <dgm:pt modelId="{9E21E1E4-7AA4-40DA-B240-B09A0E2D6E6B}" type="parTrans" cxnId="{477E8B9B-9AF0-44A5-908A-78BBD37C04AF}">
      <dgm:prSet/>
      <dgm:spPr/>
      <dgm:t>
        <a:bodyPr/>
        <a:lstStyle/>
        <a:p>
          <a:endParaRPr lang="en-US"/>
        </a:p>
      </dgm:t>
    </dgm:pt>
    <dgm:pt modelId="{992B138D-B7F0-461C-A033-A23A7A88274F}" type="sibTrans" cxnId="{477E8B9B-9AF0-44A5-908A-78BBD37C04AF}">
      <dgm:prSet/>
      <dgm:spPr/>
      <dgm:t>
        <a:bodyPr/>
        <a:lstStyle/>
        <a:p>
          <a:endParaRPr lang="en-US"/>
        </a:p>
      </dgm:t>
    </dgm:pt>
    <dgm:pt modelId="{975D2825-D081-4894-942C-AF96BE11AAF1}">
      <dgm:prSet/>
      <dgm:spPr/>
      <dgm:t>
        <a:bodyPr/>
        <a:lstStyle/>
        <a:p>
          <a:r>
            <a:rPr lang="en-US" b="1" dirty="0"/>
            <a:t>Legal/Ethic relating to the research.</a:t>
          </a:r>
          <a:endParaRPr lang="en-US" dirty="0"/>
        </a:p>
      </dgm:t>
    </dgm:pt>
    <dgm:pt modelId="{AB4E8E94-6A0F-4475-8FA1-87906E1B89D5}" type="parTrans" cxnId="{D1D2A4C2-F9B4-464B-B2F3-F75FF7F4DCCE}">
      <dgm:prSet/>
      <dgm:spPr/>
      <dgm:t>
        <a:bodyPr/>
        <a:lstStyle/>
        <a:p>
          <a:endParaRPr lang="en-US"/>
        </a:p>
      </dgm:t>
    </dgm:pt>
    <dgm:pt modelId="{D9333BB0-526C-4293-8380-F4C0B5CDECB9}" type="sibTrans" cxnId="{D1D2A4C2-F9B4-464B-B2F3-F75FF7F4DCCE}">
      <dgm:prSet/>
      <dgm:spPr/>
      <dgm:t>
        <a:bodyPr/>
        <a:lstStyle/>
        <a:p>
          <a:endParaRPr lang="en-US"/>
        </a:p>
      </dgm:t>
    </dgm:pt>
    <dgm:pt modelId="{2E80CD16-53FE-465C-947C-A5026831B8ED}">
      <dgm:prSet/>
      <dgm:spPr/>
      <dgm:t>
        <a:bodyPr/>
        <a:lstStyle/>
        <a:p>
          <a:r>
            <a:rPr lang="en-US" b="1" dirty="0"/>
            <a:t>Project management Dashboard </a:t>
          </a:r>
          <a:endParaRPr lang="en-US" dirty="0"/>
        </a:p>
      </dgm:t>
    </dgm:pt>
    <dgm:pt modelId="{649C976D-0616-4E02-9D0E-3C2DFA3A7FCD}" type="parTrans" cxnId="{295B9C55-FD0C-4A74-977A-DEB222D6C049}">
      <dgm:prSet/>
      <dgm:spPr/>
    </dgm:pt>
    <dgm:pt modelId="{9B0D9D07-1498-4019-A2C3-6C84FAB82E49}" type="sibTrans" cxnId="{295B9C55-FD0C-4A74-977A-DEB222D6C049}">
      <dgm:prSet/>
      <dgm:spPr/>
    </dgm:pt>
    <dgm:pt modelId="{399325C7-3B70-4533-B5BE-89DF4C1A6EB1}" type="pres">
      <dgm:prSet presAssocID="{AA1EEB74-13EF-405B-8D31-279647EF0F08}" presName="linear" presStyleCnt="0">
        <dgm:presLayoutVars>
          <dgm:dir/>
          <dgm:animLvl val="lvl"/>
          <dgm:resizeHandles val="exact"/>
        </dgm:presLayoutVars>
      </dgm:prSet>
      <dgm:spPr/>
    </dgm:pt>
    <dgm:pt modelId="{4A8A5445-50AA-495B-9E2B-4E7E24F165F0}" type="pres">
      <dgm:prSet presAssocID="{F5F61198-702A-47AA-8338-1652DC636B99}" presName="parentLin" presStyleCnt="0"/>
      <dgm:spPr/>
    </dgm:pt>
    <dgm:pt modelId="{628E588A-3957-4B2C-BF13-140A3BCD5569}" type="pres">
      <dgm:prSet presAssocID="{F5F61198-702A-47AA-8338-1652DC636B99}" presName="parentLeftMargin" presStyleLbl="node1" presStyleIdx="0" presStyleCnt="1"/>
      <dgm:spPr/>
    </dgm:pt>
    <dgm:pt modelId="{A4ED006A-A0CA-4B4F-B8DE-A1998D8AC65D}" type="pres">
      <dgm:prSet presAssocID="{F5F61198-702A-47AA-8338-1652DC636B99}" presName="parentText" presStyleLbl="node1" presStyleIdx="0" presStyleCnt="1">
        <dgm:presLayoutVars>
          <dgm:chMax val="0"/>
          <dgm:bulletEnabled val="1"/>
        </dgm:presLayoutVars>
      </dgm:prSet>
      <dgm:spPr/>
    </dgm:pt>
    <dgm:pt modelId="{6EA67275-42D6-4074-B0A5-000D17D73F15}" type="pres">
      <dgm:prSet presAssocID="{F5F61198-702A-47AA-8338-1652DC636B99}" presName="negativeSpace" presStyleCnt="0"/>
      <dgm:spPr/>
    </dgm:pt>
    <dgm:pt modelId="{A987B6D5-3E9C-46DF-A652-AE6F54B710FA}" type="pres">
      <dgm:prSet presAssocID="{F5F61198-702A-47AA-8338-1652DC636B99}" presName="childText" presStyleLbl="conFgAcc1" presStyleIdx="0" presStyleCnt="1">
        <dgm:presLayoutVars>
          <dgm:bulletEnabled val="1"/>
        </dgm:presLayoutVars>
      </dgm:prSet>
      <dgm:spPr/>
    </dgm:pt>
  </dgm:ptLst>
  <dgm:cxnLst>
    <dgm:cxn modelId="{85024200-1C85-4563-A7FE-FC87A9E68800}" type="presOf" srcId="{D62314CA-D69D-46B4-92D2-DC9E34D8F244}" destId="{A987B6D5-3E9C-46DF-A652-AE6F54B710FA}" srcOrd="0" destOrd="5" presId="urn:microsoft.com/office/officeart/2005/8/layout/list1"/>
    <dgm:cxn modelId="{CDD05C03-8A4D-48D8-92BA-58949BC2135D}" type="presOf" srcId="{50C4BBA9-DAB0-417D-A1BD-D09192185620}" destId="{A987B6D5-3E9C-46DF-A652-AE6F54B710FA}" srcOrd="0" destOrd="4" presId="urn:microsoft.com/office/officeart/2005/8/layout/list1"/>
    <dgm:cxn modelId="{CBC60011-A95E-430B-B55D-0D938A278A21}" srcId="{F557BBB5-AD1C-4AFF-918C-63E5C1AB69FF}" destId="{6CE83675-CB23-479E-B688-CFA89909963B}" srcOrd="1" destOrd="0" parTransId="{F2848DB7-DC9E-4E1F-B734-F46FC34B0918}" sibTransId="{20F8CBC0-8709-42EA-B12F-CE449BE03929}"/>
    <dgm:cxn modelId="{2B7A9611-A8BE-4316-8365-C4ABBE13AD7A}" srcId="{F5F61198-702A-47AA-8338-1652DC636B99}" destId="{07FC2B6F-74C5-464B-BEEF-187B8718D7AF}" srcOrd="1" destOrd="0" parTransId="{79E54AAB-AD4A-4396-8C88-A820BBE16A60}" sibTransId="{542598C1-D80D-4F2E-9DFE-33AE529981AD}"/>
    <dgm:cxn modelId="{9E563515-F4DF-453B-886C-191439209957}" type="presOf" srcId="{24D1D8E5-44AA-4292-BD26-2DF163715D89}" destId="{A987B6D5-3E9C-46DF-A652-AE6F54B710FA}" srcOrd="0" destOrd="11" presId="urn:microsoft.com/office/officeart/2005/8/layout/list1"/>
    <dgm:cxn modelId="{F93A6F16-F57A-41F4-B707-6162CC1F8A8C}" srcId="{F557BBB5-AD1C-4AFF-918C-63E5C1AB69FF}" destId="{24D1D8E5-44AA-4292-BD26-2DF163715D89}" srcOrd="3" destOrd="0" parTransId="{F571FE0F-334B-4F6F-AF9A-CD0B781FB7EE}" sibTransId="{B6A519F5-EF81-4658-AD8C-2B1575689010}"/>
    <dgm:cxn modelId="{B9E5821B-EA8D-46C0-BEBB-FAE4580BFCD5}" srcId="{AA1EEB74-13EF-405B-8D31-279647EF0F08}" destId="{F5F61198-702A-47AA-8338-1652DC636B99}" srcOrd="0" destOrd="0" parTransId="{F229A39D-86C9-4C0B-B949-1ED6C01C4336}" sibTransId="{1CF2B1B1-B9E5-4376-8E16-5B663B708912}"/>
    <dgm:cxn modelId="{DCE1401C-BCA9-443A-8E48-1B5523A6A280}" type="presOf" srcId="{F5F61198-702A-47AA-8338-1652DC636B99}" destId="{A4ED006A-A0CA-4B4F-B8DE-A1998D8AC65D}" srcOrd="1" destOrd="0" presId="urn:microsoft.com/office/officeart/2005/8/layout/list1"/>
    <dgm:cxn modelId="{9EDE3B20-0C1D-4109-A336-128A806F53A9}" srcId="{7979C0BF-E77F-4BB4-884E-05EBC262FB9B}" destId="{285C502E-2F62-426D-9711-E7E5667AB1C2}" srcOrd="0" destOrd="0" parTransId="{E6EE4C00-11B2-4677-B5B8-80518BAE7629}" sibTransId="{61EE2505-CF98-4988-829B-B072B77E915E}"/>
    <dgm:cxn modelId="{2F310422-F230-4704-9643-04074DFD3A0B}" srcId="{F5F61198-702A-47AA-8338-1652DC636B99}" destId="{F557BBB5-AD1C-4AFF-918C-63E5C1AB69FF}" srcOrd="2" destOrd="0" parTransId="{8AE936CF-DF93-48A9-8F91-A6646760FE4F}" sibTransId="{A2412DA6-E6E8-444E-A465-35C17EF6FD7A}"/>
    <dgm:cxn modelId="{6AE7FB2E-CBDF-42DF-BF65-7DB5B00298E5}" type="presOf" srcId="{6761F153-8CF2-43E6-860F-EA4A4CEED5B8}" destId="{A987B6D5-3E9C-46DF-A652-AE6F54B710FA}" srcOrd="0" destOrd="2" presId="urn:microsoft.com/office/officeart/2005/8/layout/list1"/>
    <dgm:cxn modelId="{4B722F2F-E22D-43BE-8642-B1F992313CE1}" type="presOf" srcId="{07FC2B6F-74C5-464B-BEEF-187B8718D7AF}" destId="{A987B6D5-3E9C-46DF-A652-AE6F54B710FA}" srcOrd="0" destOrd="6" presId="urn:microsoft.com/office/officeart/2005/8/layout/list1"/>
    <dgm:cxn modelId="{BCF0B85B-B66B-44B2-A678-33EFEEFF6C81}" srcId="{7979C0BF-E77F-4BB4-884E-05EBC262FB9B}" destId="{9E0E48D2-954C-422A-880F-C765C3A9F01F}" srcOrd="2" destOrd="0" parTransId="{79392481-D6EC-4CB8-BB92-CF2288B7BA61}" sibTransId="{CA5BE02D-A26B-4E51-9F15-958851F56544}"/>
    <dgm:cxn modelId="{FD524742-DB20-4413-B284-CA021E8F64A8}" srcId="{7979C0BF-E77F-4BB4-884E-05EBC262FB9B}" destId="{D62314CA-D69D-46B4-92D2-DC9E34D8F244}" srcOrd="4" destOrd="0" parTransId="{56BE1A5F-61B8-495B-82D8-F41F69B18168}" sibTransId="{F8A668D1-6555-4D11-B908-6A604FF35216}"/>
    <dgm:cxn modelId="{1CBB6D42-A2C1-4F76-8F5E-813C490AEBAA}" type="presOf" srcId="{6CE83675-CB23-479E-B688-CFA89909963B}" destId="{A987B6D5-3E9C-46DF-A652-AE6F54B710FA}" srcOrd="0" destOrd="9" presId="urn:microsoft.com/office/officeart/2005/8/layout/list1"/>
    <dgm:cxn modelId="{8C037243-678B-4C20-A726-D1E8646F8861}" srcId="{F5F61198-702A-47AA-8338-1652DC636B99}" destId="{D86993EB-C623-4DA8-9548-74B3B86D0B9C}" srcOrd="3" destOrd="0" parTransId="{3CE164C6-C2AA-4801-BA43-F8BB315C71F3}" sibTransId="{5A7FB254-A793-42F8-8FAC-AA23F1B05A54}"/>
    <dgm:cxn modelId="{82E8AB49-67E1-4022-B40E-86A58A58AF1F}" srcId="{7979C0BF-E77F-4BB4-884E-05EBC262FB9B}" destId="{50C4BBA9-DAB0-417D-A1BD-D09192185620}" srcOrd="3" destOrd="0" parTransId="{2198FE63-3348-4587-B159-7381062224C7}" sibTransId="{9BEB9BCC-289A-43FC-A55F-7C05176C83AB}"/>
    <dgm:cxn modelId="{73CADB6C-46CB-4C69-A70A-8C4DA62CC6FC}" srcId="{7979C0BF-E77F-4BB4-884E-05EBC262FB9B}" destId="{6761F153-8CF2-43E6-860F-EA4A4CEED5B8}" srcOrd="1" destOrd="0" parTransId="{33751E6B-4582-439E-A86A-1A4F7F211090}" sibTransId="{E5C051D2-5F7B-4D72-8181-70B719937CD8}"/>
    <dgm:cxn modelId="{295B9C55-FD0C-4A74-977A-DEB222D6C049}" srcId="{F5F61198-702A-47AA-8338-1652DC636B99}" destId="{2E80CD16-53FE-465C-947C-A5026831B8ED}" srcOrd="6" destOrd="0" parTransId="{649C976D-0616-4E02-9D0E-3C2DFA3A7FCD}" sibTransId="{9B0D9D07-1498-4019-A2C3-6C84FAB82E49}"/>
    <dgm:cxn modelId="{D5326E56-692F-43CA-B024-E1B5466FD42B}" type="presOf" srcId="{975D2825-D081-4894-942C-AF96BE11AAF1}" destId="{A987B6D5-3E9C-46DF-A652-AE6F54B710FA}" srcOrd="0" destOrd="14" presId="urn:microsoft.com/office/officeart/2005/8/layout/list1"/>
    <dgm:cxn modelId="{4A247686-3228-4A21-B83E-DD5B0DB2E2BB}" srcId="{F557BBB5-AD1C-4AFF-918C-63E5C1AB69FF}" destId="{46CF0CD3-914B-4B82-BEC8-D984A3C74DF0}" srcOrd="2" destOrd="0" parTransId="{84F3D3D1-7B85-4936-9EF0-FD170CD3D57E}" sibTransId="{7A5989B9-8EC1-4AB3-A9D1-092E68B58AA4}"/>
    <dgm:cxn modelId="{5FCCA58A-A29D-4917-BE1E-161D3BA8FA53}" type="presOf" srcId="{2463CBD4-86B2-4DDE-B5DB-E29A2BC1B4A5}" destId="{A987B6D5-3E9C-46DF-A652-AE6F54B710FA}" srcOrd="0" destOrd="13" presId="urn:microsoft.com/office/officeart/2005/8/layout/list1"/>
    <dgm:cxn modelId="{4812A79A-8494-4A91-9A4F-38E3F54C3D4B}" type="presOf" srcId="{D86993EB-C623-4DA8-9548-74B3B86D0B9C}" destId="{A987B6D5-3E9C-46DF-A652-AE6F54B710FA}" srcOrd="0" destOrd="12" presId="urn:microsoft.com/office/officeart/2005/8/layout/list1"/>
    <dgm:cxn modelId="{477E8B9B-9AF0-44A5-908A-78BBD37C04AF}" srcId="{F5F61198-702A-47AA-8338-1652DC636B99}" destId="{2463CBD4-86B2-4DDE-B5DB-E29A2BC1B4A5}" srcOrd="4" destOrd="0" parTransId="{9E21E1E4-7AA4-40DA-B240-B09A0E2D6E6B}" sibTransId="{992B138D-B7F0-461C-A033-A23A7A88274F}"/>
    <dgm:cxn modelId="{1B53E1AA-15BB-4877-A658-04BEF9CE4164}" type="presOf" srcId="{46CF0CD3-914B-4B82-BEC8-D984A3C74DF0}" destId="{A987B6D5-3E9C-46DF-A652-AE6F54B710FA}" srcOrd="0" destOrd="10" presId="urn:microsoft.com/office/officeart/2005/8/layout/list1"/>
    <dgm:cxn modelId="{4E803BAE-DB7D-472C-906B-C733C06768F8}" type="presOf" srcId="{AA1EEB74-13EF-405B-8D31-279647EF0F08}" destId="{399325C7-3B70-4533-B5BE-89DF4C1A6EB1}" srcOrd="0" destOrd="0" presId="urn:microsoft.com/office/officeart/2005/8/layout/list1"/>
    <dgm:cxn modelId="{099752AE-AC61-4C3B-B459-4267B24D0738}" srcId="{F557BBB5-AD1C-4AFF-918C-63E5C1AB69FF}" destId="{4180E227-573D-4420-9720-F9D423F07045}" srcOrd="0" destOrd="0" parTransId="{D0635D61-ED59-40FA-AB3D-624CCFA72FD9}" sibTransId="{454239E7-51F6-4774-A9FD-BBEB74E4102D}"/>
    <dgm:cxn modelId="{5BC577B1-901F-4C4B-A49A-CCE317D9482B}" type="presOf" srcId="{9E0E48D2-954C-422A-880F-C765C3A9F01F}" destId="{A987B6D5-3E9C-46DF-A652-AE6F54B710FA}" srcOrd="0" destOrd="3" presId="urn:microsoft.com/office/officeart/2005/8/layout/list1"/>
    <dgm:cxn modelId="{05E864BC-AFDF-4706-A089-F309DE192C54}" type="presOf" srcId="{285C502E-2F62-426D-9711-E7E5667AB1C2}" destId="{A987B6D5-3E9C-46DF-A652-AE6F54B710FA}" srcOrd="0" destOrd="1" presId="urn:microsoft.com/office/officeart/2005/8/layout/list1"/>
    <dgm:cxn modelId="{D1D2A4C2-F9B4-464B-B2F3-F75FF7F4DCCE}" srcId="{F5F61198-702A-47AA-8338-1652DC636B99}" destId="{975D2825-D081-4894-942C-AF96BE11AAF1}" srcOrd="5" destOrd="0" parTransId="{AB4E8E94-6A0F-4475-8FA1-87906E1B89D5}" sibTransId="{D9333BB0-526C-4293-8380-F4C0B5CDECB9}"/>
    <dgm:cxn modelId="{3EA94BCB-AB22-4C9C-A7FD-44D6359733DB}" type="presOf" srcId="{4180E227-573D-4420-9720-F9D423F07045}" destId="{A987B6D5-3E9C-46DF-A652-AE6F54B710FA}" srcOrd="0" destOrd="8" presId="urn:microsoft.com/office/officeart/2005/8/layout/list1"/>
    <dgm:cxn modelId="{06F9B2D1-24BD-45DD-9AFE-2650ECD4804B}" type="presOf" srcId="{2E80CD16-53FE-465C-947C-A5026831B8ED}" destId="{A987B6D5-3E9C-46DF-A652-AE6F54B710FA}" srcOrd="0" destOrd="15" presId="urn:microsoft.com/office/officeart/2005/8/layout/list1"/>
    <dgm:cxn modelId="{361523D6-E294-4BE0-B1E1-D58838DD2412}" type="presOf" srcId="{F5F61198-702A-47AA-8338-1652DC636B99}" destId="{628E588A-3957-4B2C-BF13-140A3BCD5569}" srcOrd="0" destOrd="0" presId="urn:microsoft.com/office/officeart/2005/8/layout/list1"/>
    <dgm:cxn modelId="{919F5FE3-B9C9-4E1D-B417-8CAB74153DF7}" type="presOf" srcId="{7979C0BF-E77F-4BB4-884E-05EBC262FB9B}" destId="{A987B6D5-3E9C-46DF-A652-AE6F54B710FA}" srcOrd="0" destOrd="0" presId="urn:microsoft.com/office/officeart/2005/8/layout/list1"/>
    <dgm:cxn modelId="{EE3524EB-3C08-4465-9870-CF5EE274AD36}" type="presOf" srcId="{F557BBB5-AD1C-4AFF-918C-63E5C1AB69FF}" destId="{A987B6D5-3E9C-46DF-A652-AE6F54B710FA}" srcOrd="0" destOrd="7" presId="urn:microsoft.com/office/officeart/2005/8/layout/list1"/>
    <dgm:cxn modelId="{CE8B96EC-4A81-46B9-8F62-AA3F18A35113}" srcId="{F5F61198-702A-47AA-8338-1652DC636B99}" destId="{7979C0BF-E77F-4BB4-884E-05EBC262FB9B}" srcOrd="0" destOrd="0" parTransId="{DCE3E2E2-B993-4742-A50D-1E5D8814EFC0}" sibTransId="{2B589F40-36E0-4849-ADF9-50A82722C8D0}"/>
    <dgm:cxn modelId="{53C97C3F-884D-4FAB-B139-AC7C0C8A5620}" type="presParOf" srcId="{399325C7-3B70-4533-B5BE-89DF4C1A6EB1}" destId="{4A8A5445-50AA-495B-9E2B-4E7E24F165F0}" srcOrd="0" destOrd="0" presId="urn:microsoft.com/office/officeart/2005/8/layout/list1"/>
    <dgm:cxn modelId="{CE79C0C3-A34E-476A-83FA-91E214712984}" type="presParOf" srcId="{4A8A5445-50AA-495B-9E2B-4E7E24F165F0}" destId="{628E588A-3957-4B2C-BF13-140A3BCD5569}" srcOrd="0" destOrd="0" presId="urn:microsoft.com/office/officeart/2005/8/layout/list1"/>
    <dgm:cxn modelId="{DF176406-2493-4763-92DB-37CCE8421EA4}" type="presParOf" srcId="{4A8A5445-50AA-495B-9E2B-4E7E24F165F0}" destId="{A4ED006A-A0CA-4B4F-B8DE-A1998D8AC65D}" srcOrd="1" destOrd="0" presId="urn:microsoft.com/office/officeart/2005/8/layout/list1"/>
    <dgm:cxn modelId="{481D4E07-B07B-429F-871C-639D62A936D4}" type="presParOf" srcId="{399325C7-3B70-4533-B5BE-89DF4C1A6EB1}" destId="{6EA67275-42D6-4074-B0A5-000D17D73F15}" srcOrd="1" destOrd="0" presId="urn:microsoft.com/office/officeart/2005/8/layout/list1"/>
    <dgm:cxn modelId="{FCA5582E-A14A-433B-B705-6F2EB70E434E}" type="presParOf" srcId="{399325C7-3B70-4533-B5BE-89DF4C1A6EB1}" destId="{A987B6D5-3E9C-46DF-A652-AE6F54B710FA}"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87B6D5-3E9C-46DF-A652-AE6F54B710FA}">
      <dsp:nvSpPr>
        <dsp:cNvPr id="0" name=""/>
        <dsp:cNvSpPr/>
      </dsp:nvSpPr>
      <dsp:spPr>
        <a:xfrm>
          <a:off x="0" y="389120"/>
          <a:ext cx="6666833" cy="49266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54076" rIns="517420" bIns="120904" numCol="1" spcCol="1270" anchor="t" anchorCtr="0">
          <a:noAutofit/>
        </a:bodyPr>
        <a:lstStyle/>
        <a:p>
          <a:pPr marL="171450" lvl="1" indent="-171450" algn="l" defTabSz="755650">
            <a:lnSpc>
              <a:spcPct val="90000"/>
            </a:lnSpc>
            <a:spcBef>
              <a:spcPct val="0"/>
            </a:spcBef>
            <a:spcAft>
              <a:spcPct val="15000"/>
            </a:spcAft>
            <a:buChar char="•"/>
          </a:pPr>
          <a:r>
            <a:rPr lang="en-US" sz="1700" b="1" kern="1200"/>
            <a:t>Introduction</a:t>
          </a:r>
          <a:endParaRPr lang="en-US" sz="1700" kern="1200"/>
        </a:p>
        <a:p>
          <a:pPr marL="342900" lvl="2" indent="-171450" algn="l" defTabSz="755650">
            <a:lnSpc>
              <a:spcPct val="90000"/>
            </a:lnSpc>
            <a:spcBef>
              <a:spcPct val="0"/>
            </a:spcBef>
            <a:spcAft>
              <a:spcPct val="15000"/>
            </a:spcAft>
            <a:buChar char="•"/>
          </a:pPr>
          <a:r>
            <a:rPr lang="en-US" sz="1700" kern="1200" dirty="0"/>
            <a:t>Introduction</a:t>
          </a:r>
        </a:p>
        <a:p>
          <a:pPr marL="342900" lvl="2" indent="-171450" algn="l" defTabSz="755650">
            <a:lnSpc>
              <a:spcPct val="90000"/>
            </a:lnSpc>
            <a:spcBef>
              <a:spcPct val="0"/>
            </a:spcBef>
            <a:spcAft>
              <a:spcPct val="15000"/>
            </a:spcAft>
            <a:buChar char="•"/>
          </a:pPr>
          <a:r>
            <a:rPr lang="en-US" sz="1700" kern="1200" dirty="0"/>
            <a:t>Research Aims and Objectives</a:t>
          </a:r>
        </a:p>
        <a:p>
          <a:pPr marL="342900" lvl="2" indent="-171450" algn="l" defTabSz="755650">
            <a:lnSpc>
              <a:spcPct val="90000"/>
            </a:lnSpc>
            <a:spcBef>
              <a:spcPct val="0"/>
            </a:spcBef>
            <a:spcAft>
              <a:spcPct val="15000"/>
            </a:spcAft>
            <a:buChar char="•"/>
          </a:pPr>
          <a:r>
            <a:rPr lang="en-US" sz="1700" kern="1200" dirty="0"/>
            <a:t>Work done in this research</a:t>
          </a:r>
        </a:p>
        <a:p>
          <a:pPr marL="342900" lvl="2" indent="-171450" algn="l" defTabSz="755650">
            <a:lnSpc>
              <a:spcPct val="90000"/>
            </a:lnSpc>
            <a:spcBef>
              <a:spcPct val="0"/>
            </a:spcBef>
            <a:spcAft>
              <a:spcPct val="15000"/>
            </a:spcAft>
            <a:buChar char="•"/>
          </a:pPr>
          <a:r>
            <a:rPr lang="en-US" sz="1700" kern="1200"/>
            <a:t>Justification for twitter preference over other social media</a:t>
          </a:r>
        </a:p>
        <a:p>
          <a:pPr marL="342900" lvl="2" indent="-171450" algn="l" defTabSz="755650">
            <a:lnSpc>
              <a:spcPct val="90000"/>
            </a:lnSpc>
            <a:spcBef>
              <a:spcPct val="0"/>
            </a:spcBef>
            <a:spcAft>
              <a:spcPct val="15000"/>
            </a:spcAft>
            <a:buChar char="•"/>
          </a:pPr>
          <a:r>
            <a:rPr lang="en-US" sz="1700" kern="1200"/>
            <a:t>Related Modules</a:t>
          </a:r>
        </a:p>
        <a:p>
          <a:pPr marL="171450" lvl="1" indent="-171450" algn="l" defTabSz="755650">
            <a:lnSpc>
              <a:spcPct val="90000"/>
            </a:lnSpc>
            <a:spcBef>
              <a:spcPct val="0"/>
            </a:spcBef>
            <a:spcAft>
              <a:spcPct val="15000"/>
            </a:spcAft>
            <a:buChar char="•"/>
          </a:pPr>
          <a:r>
            <a:rPr lang="en-US" sz="1700" b="1" kern="1200"/>
            <a:t>Review of related works</a:t>
          </a:r>
          <a:endParaRPr lang="en-US" sz="1700" kern="1200"/>
        </a:p>
        <a:p>
          <a:pPr marL="171450" lvl="1" indent="-171450" algn="l" defTabSz="755650">
            <a:lnSpc>
              <a:spcPct val="90000"/>
            </a:lnSpc>
            <a:spcBef>
              <a:spcPct val="0"/>
            </a:spcBef>
            <a:spcAft>
              <a:spcPct val="15000"/>
            </a:spcAft>
            <a:buChar char="•"/>
          </a:pPr>
          <a:r>
            <a:rPr lang="en-NG" sz="1700" b="1" kern="1200"/>
            <a:t>Methodology</a:t>
          </a:r>
          <a:endParaRPr lang="en-US" sz="1700" kern="1200"/>
        </a:p>
        <a:p>
          <a:pPr marL="342900" lvl="2" indent="-171450" algn="l" defTabSz="755650">
            <a:lnSpc>
              <a:spcPct val="90000"/>
            </a:lnSpc>
            <a:spcBef>
              <a:spcPct val="0"/>
            </a:spcBef>
            <a:spcAft>
              <a:spcPct val="15000"/>
            </a:spcAft>
            <a:buChar char="•"/>
          </a:pPr>
          <a:r>
            <a:rPr lang="en-US" sz="1700" kern="1200"/>
            <a:t>Dataset collection and cleaning</a:t>
          </a:r>
        </a:p>
        <a:p>
          <a:pPr marL="342900" lvl="2" indent="-171450" algn="l" defTabSz="755650">
            <a:lnSpc>
              <a:spcPct val="90000"/>
            </a:lnSpc>
            <a:spcBef>
              <a:spcPct val="0"/>
            </a:spcBef>
            <a:spcAft>
              <a:spcPct val="15000"/>
            </a:spcAft>
            <a:buChar char="•"/>
          </a:pPr>
          <a:r>
            <a:rPr lang="en-US" sz="1700" kern="1200"/>
            <a:t>Data Cleaning and preparation</a:t>
          </a:r>
        </a:p>
        <a:p>
          <a:pPr marL="342900" lvl="2" indent="-171450" algn="l" defTabSz="755650">
            <a:lnSpc>
              <a:spcPct val="90000"/>
            </a:lnSpc>
            <a:spcBef>
              <a:spcPct val="0"/>
            </a:spcBef>
            <a:spcAft>
              <a:spcPct val="15000"/>
            </a:spcAft>
            <a:buChar char="•"/>
          </a:pPr>
          <a:r>
            <a:rPr lang="en-US" sz="1700" kern="1200"/>
            <a:t>Explanatory Analysis</a:t>
          </a:r>
        </a:p>
        <a:p>
          <a:pPr marL="342900" lvl="2" indent="-171450" algn="l" defTabSz="755650">
            <a:lnSpc>
              <a:spcPct val="90000"/>
            </a:lnSpc>
            <a:spcBef>
              <a:spcPct val="0"/>
            </a:spcBef>
            <a:spcAft>
              <a:spcPct val="15000"/>
            </a:spcAft>
            <a:buChar char="•"/>
          </a:pPr>
          <a:r>
            <a:rPr lang="en-US" sz="1700" kern="1200" dirty="0"/>
            <a:t>Analysis of the pre-processed Datasets</a:t>
          </a:r>
        </a:p>
        <a:p>
          <a:pPr marL="171450" lvl="1" indent="-171450" algn="l" defTabSz="755650">
            <a:lnSpc>
              <a:spcPct val="90000"/>
            </a:lnSpc>
            <a:spcBef>
              <a:spcPct val="0"/>
            </a:spcBef>
            <a:spcAft>
              <a:spcPct val="15000"/>
            </a:spcAft>
            <a:buChar char="•"/>
          </a:pPr>
          <a:r>
            <a:rPr lang="en-US" sz="1700" b="1" kern="1200"/>
            <a:t>Result Discussion</a:t>
          </a:r>
          <a:endParaRPr lang="en-US" sz="1700" kern="1200"/>
        </a:p>
        <a:p>
          <a:pPr marL="171450" lvl="1" indent="-171450" algn="l" defTabSz="755650">
            <a:lnSpc>
              <a:spcPct val="90000"/>
            </a:lnSpc>
            <a:spcBef>
              <a:spcPct val="0"/>
            </a:spcBef>
            <a:spcAft>
              <a:spcPct val="15000"/>
            </a:spcAft>
            <a:buChar char="•"/>
          </a:pPr>
          <a:r>
            <a:rPr lang="en-US" sz="1700" b="1" kern="1200" dirty="0"/>
            <a:t>Conclusion and Recommendation</a:t>
          </a:r>
          <a:endParaRPr lang="en-US" sz="1700" kern="1200" dirty="0"/>
        </a:p>
        <a:p>
          <a:pPr marL="171450" lvl="1" indent="-171450" algn="l" defTabSz="755650">
            <a:lnSpc>
              <a:spcPct val="90000"/>
            </a:lnSpc>
            <a:spcBef>
              <a:spcPct val="0"/>
            </a:spcBef>
            <a:spcAft>
              <a:spcPct val="15000"/>
            </a:spcAft>
            <a:buChar char="•"/>
          </a:pPr>
          <a:r>
            <a:rPr lang="en-US" sz="1700" b="1" kern="1200" dirty="0"/>
            <a:t>Legal/Ethic relating to the research.</a:t>
          </a:r>
          <a:endParaRPr lang="en-US" sz="1700" kern="1200" dirty="0"/>
        </a:p>
        <a:p>
          <a:pPr marL="171450" lvl="1" indent="-171450" algn="l" defTabSz="755650">
            <a:lnSpc>
              <a:spcPct val="90000"/>
            </a:lnSpc>
            <a:spcBef>
              <a:spcPct val="0"/>
            </a:spcBef>
            <a:spcAft>
              <a:spcPct val="15000"/>
            </a:spcAft>
            <a:buChar char="•"/>
          </a:pPr>
          <a:r>
            <a:rPr lang="en-US" sz="1700" b="1" kern="1200" dirty="0"/>
            <a:t>Project management Dashboard </a:t>
          </a:r>
          <a:endParaRPr lang="en-US" sz="1700" kern="1200" dirty="0"/>
        </a:p>
      </dsp:txBody>
      <dsp:txXfrm>
        <a:off x="0" y="389120"/>
        <a:ext cx="6666833" cy="4926600"/>
      </dsp:txXfrm>
    </dsp:sp>
    <dsp:sp modelId="{A4ED006A-A0CA-4B4F-B8DE-A1998D8AC65D}">
      <dsp:nvSpPr>
        <dsp:cNvPr id="0" name=""/>
        <dsp:cNvSpPr/>
      </dsp:nvSpPr>
      <dsp:spPr>
        <a:xfrm>
          <a:off x="333341" y="138200"/>
          <a:ext cx="4666783" cy="5018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b="1" kern="1200"/>
            <a:t>Outlines</a:t>
          </a:r>
          <a:endParaRPr lang="en-US" sz="1700" kern="1200"/>
        </a:p>
      </dsp:txBody>
      <dsp:txXfrm>
        <a:off x="357839" y="162698"/>
        <a:ext cx="4617787"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E31C5-0DFA-430A-93FF-38DC50FFD2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B0F06808-A5CF-4AE6-937D-AD42846B9A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3C23C4A9-68F6-47B4-970A-6C2F97DD222F}"/>
              </a:ext>
            </a:extLst>
          </p:cNvPr>
          <p:cNvSpPr>
            <a:spLocks noGrp="1"/>
          </p:cNvSpPr>
          <p:nvPr>
            <p:ph type="dt" sz="half" idx="10"/>
          </p:nvPr>
        </p:nvSpPr>
        <p:spPr/>
        <p:txBody>
          <a:bodyPr/>
          <a:lstStyle/>
          <a:p>
            <a:fld id="{DCE34725-DAB6-4202-9AC5-B69B048362BC}" type="datetimeFigureOut">
              <a:rPr lang="en-NG" smtClean="0"/>
              <a:t>27/08/2021</a:t>
            </a:fld>
            <a:endParaRPr lang="en-NG"/>
          </a:p>
        </p:txBody>
      </p:sp>
      <p:sp>
        <p:nvSpPr>
          <p:cNvPr id="5" name="Footer Placeholder 4">
            <a:extLst>
              <a:ext uri="{FF2B5EF4-FFF2-40B4-BE49-F238E27FC236}">
                <a16:creationId xmlns:a16="http://schemas.microsoft.com/office/drawing/2014/main" id="{CD6B2393-0123-4BF6-8496-AB058198AF0F}"/>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82B5F74E-4D41-4E7E-BD3B-DBDDDAE55257}"/>
              </a:ext>
            </a:extLst>
          </p:cNvPr>
          <p:cNvSpPr>
            <a:spLocks noGrp="1"/>
          </p:cNvSpPr>
          <p:nvPr>
            <p:ph type="sldNum" sz="quarter" idx="12"/>
          </p:nvPr>
        </p:nvSpPr>
        <p:spPr/>
        <p:txBody>
          <a:bodyPr/>
          <a:lstStyle/>
          <a:p>
            <a:fld id="{E7C06ADB-ABBD-462A-B40A-156269E565FF}" type="slidenum">
              <a:rPr lang="en-NG" smtClean="0"/>
              <a:t>‹#›</a:t>
            </a:fld>
            <a:endParaRPr lang="en-NG"/>
          </a:p>
        </p:txBody>
      </p:sp>
    </p:spTree>
    <p:extLst>
      <p:ext uri="{BB962C8B-B14F-4D97-AF65-F5344CB8AC3E}">
        <p14:creationId xmlns:p14="http://schemas.microsoft.com/office/powerpoint/2010/main" val="2474469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28E5E-6EA3-403D-B34F-8DBBE21DF236}"/>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B935CB46-5046-4811-9EFB-A80DD976E3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81F304A1-3FCD-4FC9-82E0-3AF16539ECCC}"/>
              </a:ext>
            </a:extLst>
          </p:cNvPr>
          <p:cNvSpPr>
            <a:spLocks noGrp="1"/>
          </p:cNvSpPr>
          <p:nvPr>
            <p:ph type="dt" sz="half" idx="10"/>
          </p:nvPr>
        </p:nvSpPr>
        <p:spPr/>
        <p:txBody>
          <a:bodyPr/>
          <a:lstStyle/>
          <a:p>
            <a:fld id="{DCE34725-DAB6-4202-9AC5-B69B048362BC}" type="datetimeFigureOut">
              <a:rPr lang="en-NG" smtClean="0"/>
              <a:t>27/08/2021</a:t>
            </a:fld>
            <a:endParaRPr lang="en-NG"/>
          </a:p>
        </p:txBody>
      </p:sp>
      <p:sp>
        <p:nvSpPr>
          <p:cNvPr id="5" name="Footer Placeholder 4">
            <a:extLst>
              <a:ext uri="{FF2B5EF4-FFF2-40B4-BE49-F238E27FC236}">
                <a16:creationId xmlns:a16="http://schemas.microsoft.com/office/drawing/2014/main" id="{02B59804-8EF8-43E7-A859-403E387FD06E}"/>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D372C1DA-C2D8-4C51-AA5E-6F8460D6CAD7}"/>
              </a:ext>
            </a:extLst>
          </p:cNvPr>
          <p:cNvSpPr>
            <a:spLocks noGrp="1"/>
          </p:cNvSpPr>
          <p:nvPr>
            <p:ph type="sldNum" sz="quarter" idx="12"/>
          </p:nvPr>
        </p:nvSpPr>
        <p:spPr/>
        <p:txBody>
          <a:bodyPr/>
          <a:lstStyle/>
          <a:p>
            <a:fld id="{E7C06ADB-ABBD-462A-B40A-156269E565FF}" type="slidenum">
              <a:rPr lang="en-NG" smtClean="0"/>
              <a:t>‹#›</a:t>
            </a:fld>
            <a:endParaRPr lang="en-NG"/>
          </a:p>
        </p:txBody>
      </p:sp>
    </p:spTree>
    <p:extLst>
      <p:ext uri="{BB962C8B-B14F-4D97-AF65-F5344CB8AC3E}">
        <p14:creationId xmlns:p14="http://schemas.microsoft.com/office/powerpoint/2010/main" val="2987812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4202F4-5C04-43D5-9A29-0270603C4C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4E2FD0DE-26EA-4366-BEE4-A1FE495ADA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428CD8F5-5876-4F71-8C3B-91FB4657BF34}"/>
              </a:ext>
            </a:extLst>
          </p:cNvPr>
          <p:cNvSpPr>
            <a:spLocks noGrp="1"/>
          </p:cNvSpPr>
          <p:nvPr>
            <p:ph type="dt" sz="half" idx="10"/>
          </p:nvPr>
        </p:nvSpPr>
        <p:spPr/>
        <p:txBody>
          <a:bodyPr/>
          <a:lstStyle/>
          <a:p>
            <a:fld id="{DCE34725-DAB6-4202-9AC5-B69B048362BC}" type="datetimeFigureOut">
              <a:rPr lang="en-NG" smtClean="0"/>
              <a:t>27/08/2021</a:t>
            </a:fld>
            <a:endParaRPr lang="en-NG"/>
          </a:p>
        </p:txBody>
      </p:sp>
      <p:sp>
        <p:nvSpPr>
          <p:cNvPr id="5" name="Footer Placeholder 4">
            <a:extLst>
              <a:ext uri="{FF2B5EF4-FFF2-40B4-BE49-F238E27FC236}">
                <a16:creationId xmlns:a16="http://schemas.microsoft.com/office/drawing/2014/main" id="{58734738-9DB6-4128-A9ED-77708E4D48C6}"/>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4A4CC7CE-6CEE-40FB-A118-F3F85BC0A608}"/>
              </a:ext>
            </a:extLst>
          </p:cNvPr>
          <p:cNvSpPr>
            <a:spLocks noGrp="1"/>
          </p:cNvSpPr>
          <p:nvPr>
            <p:ph type="sldNum" sz="quarter" idx="12"/>
          </p:nvPr>
        </p:nvSpPr>
        <p:spPr/>
        <p:txBody>
          <a:bodyPr/>
          <a:lstStyle/>
          <a:p>
            <a:fld id="{E7C06ADB-ABBD-462A-B40A-156269E565FF}" type="slidenum">
              <a:rPr lang="en-NG" smtClean="0"/>
              <a:t>‹#›</a:t>
            </a:fld>
            <a:endParaRPr lang="en-NG"/>
          </a:p>
        </p:txBody>
      </p:sp>
    </p:spTree>
    <p:extLst>
      <p:ext uri="{BB962C8B-B14F-4D97-AF65-F5344CB8AC3E}">
        <p14:creationId xmlns:p14="http://schemas.microsoft.com/office/powerpoint/2010/main" val="1239656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089BE-DAA7-430C-B134-1743F881AE6A}"/>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72283E6F-8953-431C-AC1C-34A15CE2CF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4872F664-E0B4-4F62-ACFD-7421C324513A}"/>
              </a:ext>
            </a:extLst>
          </p:cNvPr>
          <p:cNvSpPr>
            <a:spLocks noGrp="1"/>
          </p:cNvSpPr>
          <p:nvPr>
            <p:ph type="dt" sz="half" idx="10"/>
          </p:nvPr>
        </p:nvSpPr>
        <p:spPr/>
        <p:txBody>
          <a:bodyPr/>
          <a:lstStyle/>
          <a:p>
            <a:fld id="{DCE34725-DAB6-4202-9AC5-B69B048362BC}" type="datetimeFigureOut">
              <a:rPr lang="en-NG" smtClean="0"/>
              <a:t>27/08/2021</a:t>
            </a:fld>
            <a:endParaRPr lang="en-NG"/>
          </a:p>
        </p:txBody>
      </p:sp>
      <p:sp>
        <p:nvSpPr>
          <p:cNvPr id="5" name="Footer Placeholder 4">
            <a:extLst>
              <a:ext uri="{FF2B5EF4-FFF2-40B4-BE49-F238E27FC236}">
                <a16:creationId xmlns:a16="http://schemas.microsoft.com/office/drawing/2014/main" id="{7BD63470-393B-4DBC-B77E-6CAFA8EBDB05}"/>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DA524BF3-ACA7-40F5-B2D8-043505BD9438}"/>
              </a:ext>
            </a:extLst>
          </p:cNvPr>
          <p:cNvSpPr>
            <a:spLocks noGrp="1"/>
          </p:cNvSpPr>
          <p:nvPr>
            <p:ph type="sldNum" sz="quarter" idx="12"/>
          </p:nvPr>
        </p:nvSpPr>
        <p:spPr/>
        <p:txBody>
          <a:bodyPr/>
          <a:lstStyle/>
          <a:p>
            <a:fld id="{E7C06ADB-ABBD-462A-B40A-156269E565FF}" type="slidenum">
              <a:rPr lang="en-NG" smtClean="0"/>
              <a:t>‹#›</a:t>
            </a:fld>
            <a:endParaRPr lang="en-NG"/>
          </a:p>
        </p:txBody>
      </p:sp>
    </p:spTree>
    <p:extLst>
      <p:ext uri="{BB962C8B-B14F-4D97-AF65-F5344CB8AC3E}">
        <p14:creationId xmlns:p14="http://schemas.microsoft.com/office/powerpoint/2010/main" val="3517268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C384D-B99C-476E-8F3C-4981D0E349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7442649B-FF40-4975-90C5-D77F589F50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0C9D45-3C69-4456-86D5-ECBD93B094A1}"/>
              </a:ext>
            </a:extLst>
          </p:cNvPr>
          <p:cNvSpPr>
            <a:spLocks noGrp="1"/>
          </p:cNvSpPr>
          <p:nvPr>
            <p:ph type="dt" sz="half" idx="10"/>
          </p:nvPr>
        </p:nvSpPr>
        <p:spPr/>
        <p:txBody>
          <a:bodyPr/>
          <a:lstStyle/>
          <a:p>
            <a:fld id="{DCE34725-DAB6-4202-9AC5-B69B048362BC}" type="datetimeFigureOut">
              <a:rPr lang="en-NG" smtClean="0"/>
              <a:t>27/08/2021</a:t>
            </a:fld>
            <a:endParaRPr lang="en-NG"/>
          </a:p>
        </p:txBody>
      </p:sp>
      <p:sp>
        <p:nvSpPr>
          <p:cNvPr id="5" name="Footer Placeholder 4">
            <a:extLst>
              <a:ext uri="{FF2B5EF4-FFF2-40B4-BE49-F238E27FC236}">
                <a16:creationId xmlns:a16="http://schemas.microsoft.com/office/drawing/2014/main" id="{BA2CA835-0B2F-4CC1-B0B8-24D14949B607}"/>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28D37D4C-424E-444A-8A50-B0C61419A148}"/>
              </a:ext>
            </a:extLst>
          </p:cNvPr>
          <p:cNvSpPr>
            <a:spLocks noGrp="1"/>
          </p:cNvSpPr>
          <p:nvPr>
            <p:ph type="sldNum" sz="quarter" idx="12"/>
          </p:nvPr>
        </p:nvSpPr>
        <p:spPr/>
        <p:txBody>
          <a:bodyPr/>
          <a:lstStyle/>
          <a:p>
            <a:fld id="{E7C06ADB-ABBD-462A-B40A-156269E565FF}" type="slidenum">
              <a:rPr lang="en-NG" smtClean="0"/>
              <a:t>‹#›</a:t>
            </a:fld>
            <a:endParaRPr lang="en-NG"/>
          </a:p>
        </p:txBody>
      </p:sp>
    </p:spTree>
    <p:extLst>
      <p:ext uri="{BB962C8B-B14F-4D97-AF65-F5344CB8AC3E}">
        <p14:creationId xmlns:p14="http://schemas.microsoft.com/office/powerpoint/2010/main" val="2380309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75CE3-548A-45A0-B3DD-AA5A6BB95220}"/>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0C025E4B-6626-4AF8-9326-45E992085D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26FDDA20-FA41-43C2-886E-8E58CA0760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AF9C9A99-1D8F-481B-A2C6-C53B05D118DD}"/>
              </a:ext>
            </a:extLst>
          </p:cNvPr>
          <p:cNvSpPr>
            <a:spLocks noGrp="1"/>
          </p:cNvSpPr>
          <p:nvPr>
            <p:ph type="dt" sz="half" idx="10"/>
          </p:nvPr>
        </p:nvSpPr>
        <p:spPr/>
        <p:txBody>
          <a:bodyPr/>
          <a:lstStyle/>
          <a:p>
            <a:fld id="{DCE34725-DAB6-4202-9AC5-B69B048362BC}" type="datetimeFigureOut">
              <a:rPr lang="en-NG" smtClean="0"/>
              <a:t>27/08/2021</a:t>
            </a:fld>
            <a:endParaRPr lang="en-NG"/>
          </a:p>
        </p:txBody>
      </p:sp>
      <p:sp>
        <p:nvSpPr>
          <p:cNvPr id="6" name="Footer Placeholder 5">
            <a:extLst>
              <a:ext uri="{FF2B5EF4-FFF2-40B4-BE49-F238E27FC236}">
                <a16:creationId xmlns:a16="http://schemas.microsoft.com/office/drawing/2014/main" id="{51031FDD-A3E5-4022-8290-F6C9248DC1CD}"/>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E41AB5A9-99B2-4F99-85C3-123668D863B4}"/>
              </a:ext>
            </a:extLst>
          </p:cNvPr>
          <p:cNvSpPr>
            <a:spLocks noGrp="1"/>
          </p:cNvSpPr>
          <p:nvPr>
            <p:ph type="sldNum" sz="quarter" idx="12"/>
          </p:nvPr>
        </p:nvSpPr>
        <p:spPr/>
        <p:txBody>
          <a:bodyPr/>
          <a:lstStyle/>
          <a:p>
            <a:fld id="{E7C06ADB-ABBD-462A-B40A-156269E565FF}" type="slidenum">
              <a:rPr lang="en-NG" smtClean="0"/>
              <a:t>‹#›</a:t>
            </a:fld>
            <a:endParaRPr lang="en-NG"/>
          </a:p>
        </p:txBody>
      </p:sp>
    </p:spTree>
    <p:extLst>
      <p:ext uri="{BB962C8B-B14F-4D97-AF65-F5344CB8AC3E}">
        <p14:creationId xmlns:p14="http://schemas.microsoft.com/office/powerpoint/2010/main" val="4254936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2B8E5-2121-4AC2-BDAD-35BE1AAD86EC}"/>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F104DCF4-6A6D-486D-BC43-D026F15AB8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0943BB-821F-4B8F-ABF9-C9C14DA56E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DB3B7C10-9A36-4543-8C5A-7B300270B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A7DFA3-B35E-4E71-BFE8-5C992F3B84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4E5A833B-206A-43F0-9592-6AB5152B71AB}"/>
              </a:ext>
            </a:extLst>
          </p:cNvPr>
          <p:cNvSpPr>
            <a:spLocks noGrp="1"/>
          </p:cNvSpPr>
          <p:nvPr>
            <p:ph type="dt" sz="half" idx="10"/>
          </p:nvPr>
        </p:nvSpPr>
        <p:spPr/>
        <p:txBody>
          <a:bodyPr/>
          <a:lstStyle/>
          <a:p>
            <a:fld id="{DCE34725-DAB6-4202-9AC5-B69B048362BC}" type="datetimeFigureOut">
              <a:rPr lang="en-NG" smtClean="0"/>
              <a:t>27/08/2021</a:t>
            </a:fld>
            <a:endParaRPr lang="en-NG"/>
          </a:p>
        </p:txBody>
      </p:sp>
      <p:sp>
        <p:nvSpPr>
          <p:cNvPr id="8" name="Footer Placeholder 7">
            <a:extLst>
              <a:ext uri="{FF2B5EF4-FFF2-40B4-BE49-F238E27FC236}">
                <a16:creationId xmlns:a16="http://schemas.microsoft.com/office/drawing/2014/main" id="{FCCA1959-E1EE-4E12-8194-24B3F22C767A}"/>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632AD380-EDA6-401F-85E1-29D2D6A5DB56}"/>
              </a:ext>
            </a:extLst>
          </p:cNvPr>
          <p:cNvSpPr>
            <a:spLocks noGrp="1"/>
          </p:cNvSpPr>
          <p:nvPr>
            <p:ph type="sldNum" sz="quarter" idx="12"/>
          </p:nvPr>
        </p:nvSpPr>
        <p:spPr/>
        <p:txBody>
          <a:bodyPr/>
          <a:lstStyle/>
          <a:p>
            <a:fld id="{E7C06ADB-ABBD-462A-B40A-156269E565FF}" type="slidenum">
              <a:rPr lang="en-NG" smtClean="0"/>
              <a:t>‹#›</a:t>
            </a:fld>
            <a:endParaRPr lang="en-NG"/>
          </a:p>
        </p:txBody>
      </p:sp>
    </p:spTree>
    <p:extLst>
      <p:ext uri="{BB962C8B-B14F-4D97-AF65-F5344CB8AC3E}">
        <p14:creationId xmlns:p14="http://schemas.microsoft.com/office/powerpoint/2010/main" val="2422023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64880-42EA-472B-80CD-D42C54500572}"/>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825E3574-CF90-47DD-BCBE-95FE1A7C89DF}"/>
              </a:ext>
            </a:extLst>
          </p:cNvPr>
          <p:cNvSpPr>
            <a:spLocks noGrp="1"/>
          </p:cNvSpPr>
          <p:nvPr>
            <p:ph type="dt" sz="half" idx="10"/>
          </p:nvPr>
        </p:nvSpPr>
        <p:spPr/>
        <p:txBody>
          <a:bodyPr/>
          <a:lstStyle/>
          <a:p>
            <a:fld id="{DCE34725-DAB6-4202-9AC5-B69B048362BC}" type="datetimeFigureOut">
              <a:rPr lang="en-NG" smtClean="0"/>
              <a:t>27/08/2021</a:t>
            </a:fld>
            <a:endParaRPr lang="en-NG"/>
          </a:p>
        </p:txBody>
      </p:sp>
      <p:sp>
        <p:nvSpPr>
          <p:cNvPr id="4" name="Footer Placeholder 3">
            <a:extLst>
              <a:ext uri="{FF2B5EF4-FFF2-40B4-BE49-F238E27FC236}">
                <a16:creationId xmlns:a16="http://schemas.microsoft.com/office/drawing/2014/main" id="{2173EFBA-44A6-4E68-8F96-DB5A5B6C27D6}"/>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F8658B73-3A4C-4CEF-80A2-B04667F76A6A}"/>
              </a:ext>
            </a:extLst>
          </p:cNvPr>
          <p:cNvSpPr>
            <a:spLocks noGrp="1"/>
          </p:cNvSpPr>
          <p:nvPr>
            <p:ph type="sldNum" sz="quarter" idx="12"/>
          </p:nvPr>
        </p:nvSpPr>
        <p:spPr/>
        <p:txBody>
          <a:bodyPr/>
          <a:lstStyle/>
          <a:p>
            <a:fld id="{E7C06ADB-ABBD-462A-B40A-156269E565FF}" type="slidenum">
              <a:rPr lang="en-NG" smtClean="0"/>
              <a:t>‹#›</a:t>
            </a:fld>
            <a:endParaRPr lang="en-NG"/>
          </a:p>
        </p:txBody>
      </p:sp>
    </p:spTree>
    <p:extLst>
      <p:ext uri="{BB962C8B-B14F-4D97-AF65-F5344CB8AC3E}">
        <p14:creationId xmlns:p14="http://schemas.microsoft.com/office/powerpoint/2010/main" val="324941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B3F22E-A6DC-40C4-9BA9-71B9A0965784}"/>
              </a:ext>
            </a:extLst>
          </p:cNvPr>
          <p:cNvSpPr>
            <a:spLocks noGrp="1"/>
          </p:cNvSpPr>
          <p:nvPr>
            <p:ph type="dt" sz="half" idx="10"/>
          </p:nvPr>
        </p:nvSpPr>
        <p:spPr/>
        <p:txBody>
          <a:bodyPr/>
          <a:lstStyle/>
          <a:p>
            <a:fld id="{DCE34725-DAB6-4202-9AC5-B69B048362BC}" type="datetimeFigureOut">
              <a:rPr lang="en-NG" smtClean="0"/>
              <a:t>27/08/2021</a:t>
            </a:fld>
            <a:endParaRPr lang="en-NG"/>
          </a:p>
        </p:txBody>
      </p:sp>
      <p:sp>
        <p:nvSpPr>
          <p:cNvPr id="3" name="Footer Placeholder 2">
            <a:extLst>
              <a:ext uri="{FF2B5EF4-FFF2-40B4-BE49-F238E27FC236}">
                <a16:creationId xmlns:a16="http://schemas.microsoft.com/office/drawing/2014/main" id="{3F069C04-F7AF-4F22-9B1B-4089ED8EC96E}"/>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67EC8EAC-6478-4E91-ACDA-92A3C289C001}"/>
              </a:ext>
            </a:extLst>
          </p:cNvPr>
          <p:cNvSpPr>
            <a:spLocks noGrp="1"/>
          </p:cNvSpPr>
          <p:nvPr>
            <p:ph type="sldNum" sz="quarter" idx="12"/>
          </p:nvPr>
        </p:nvSpPr>
        <p:spPr/>
        <p:txBody>
          <a:bodyPr/>
          <a:lstStyle/>
          <a:p>
            <a:fld id="{E7C06ADB-ABBD-462A-B40A-156269E565FF}" type="slidenum">
              <a:rPr lang="en-NG" smtClean="0"/>
              <a:t>‹#›</a:t>
            </a:fld>
            <a:endParaRPr lang="en-NG"/>
          </a:p>
        </p:txBody>
      </p:sp>
    </p:spTree>
    <p:extLst>
      <p:ext uri="{BB962C8B-B14F-4D97-AF65-F5344CB8AC3E}">
        <p14:creationId xmlns:p14="http://schemas.microsoft.com/office/powerpoint/2010/main" val="2441992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24103-86C5-4225-B403-5586BE2D08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623D3D7E-A9BB-4868-94F9-EBE1527256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44A6E91A-F36A-4EFA-88E8-DEF24A9B67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3B016F-69A6-454A-AA70-63BBD49AA4E9}"/>
              </a:ext>
            </a:extLst>
          </p:cNvPr>
          <p:cNvSpPr>
            <a:spLocks noGrp="1"/>
          </p:cNvSpPr>
          <p:nvPr>
            <p:ph type="dt" sz="half" idx="10"/>
          </p:nvPr>
        </p:nvSpPr>
        <p:spPr/>
        <p:txBody>
          <a:bodyPr/>
          <a:lstStyle/>
          <a:p>
            <a:fld id="{DCE34725-DAB6-4202-9AC5-B69B048362BC}" type="datetimeFigureOut">
              <a:rPr lang="en-NG" smtClean="0"/>
              <a:t>27/08/2021</a:t>
            </a:fld>
            <a:endParaRPr lang="en-NG"/>
          </a:p>
        </p:txBody>
      </p:sp>
      <p:sp>
        <p:nvSpPr>
          <p:cNvPr id="6" name="Footer Placeholder 5">
            <a:extLst>
              <a:ext uri="{FF2B5EF4-FFF2-40B4-BE49-F238E27FC236}">
                <a16:creationId xmlns:a16="http://schemas.microsoft.com/office/drawing/2014/main" id="{FC3415BB-E944-4B00-9909-02F7DE345F65}"/>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5A36BFC1-6C31-4B01-9F6E-F59782F6AAA0}"/>
              </a:ext>
            </a:extLst>
          </p:cNvPr>
          <p:cNvSpPr>
            <a:spLocks noGrp="1"/>
          </p:cNvSpPr>
          <p:nvPr>
            <p:ph type="sldNum" sz="quarter" idx="12"/>
          </p:nvPr>
        </p:nvSpPr>
        <p:spPr/>
        <p:txBody>
          <a:bodyPr/>
          <a:lstStyle/>
          <a:p>
            <a:fld id="{E7C06ADB-ABBD-462A-B40A-156269E565FF}" type="slidenum">
              <a:rPr lang="en-NG" smtClean="0"/>
              <a:t>‹#›</a:t>
            </a:fld>
            <a:endParaRPr lang="en-NG"/>
          </a:p>
        </p:txBody>
      </p:sp>
    </p:spTree>
    <p:extLst>
      <p:ext uri="{BB962C8B-B14F-4D97-AF65-F5344CB8AC3E}">
        <p14:creationId xmlns:p14="http://schemas.microsoft.com/office/powerpoint/2010/main" val="3056703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833D-C349-4862-8954-5DBBCF01E0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3C3F2DC2-C19B-465A-A8D2-F48D4D2E1A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0054DF1B-1506-472B-9520-BA0FE2284B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9CB8FF-DEAD-423B-ADAC-FF391E4595E7}"/>
              </a:ext>
            </a:extLst>
          </p:cNvPr>
          <p:cNvSpPr>
            <a:spLocks noGrp="1"/>
          </p:cNvSpPr>
          <p:nvPr>
            <p:ph type="dt" sz="half" idx="10"/>
          </p:nvPr>
        </p:nvSpPr>
        <p:spPr/>
        <p:txBody>
          <a:bodyPr/>
          <a:lstStyle/>
          <a:p>
            <a:fld id="{DCE34725-DAB6-4202-9AC5-B69B048362BC}" type="datetimeFigureOut">
              <a:rPr lang="en-NG" smtClean="0"/>
              <a:t>27/08/2021</a:t>
            </a:fld>
            <a:endParaRPr lang="en-NG"/>
          </a:p>
        </p:txBody>
      </p:sp>
      <p:sp>
        <p:nvSpPr>
          <p:cNvPr id="6" name="Footer Placeholder 5">
            <a:extLst>
              <a:ext uri="{FF2B5EF4-FFF2-40B4-BE49-F238E27FC236}">
                <a16:creationId xmlns:a16="http://schemas.microsoft.com/office/drawing/2014/main" id="{A14538C7-D79A-41D1-9AA5-42966031B756}"/>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DBF62A19-2A80-4014-AE5D-AE251FE92CA9}"/>
              </a:ext>
            </a:extLst>
          </p:cNvPr>
          <p:cNvSpPr>
            <a:spLocks noGrp="1"/>
          </p:cNvSpPr>
          <p:nvPr>
            <p:ph type="sldNum" sz="quarter" idx="12"/>
          </p:nvPr>
        </p:nvSpPr>
        <p:spPr/>
        <p:txBody>
          <a:bodyPr/>
          <a:lstStyle/>
          <a:p>
            <a:fld id="{E7C06ADB-ABBD-462A-B40A-156269E565FF}" type="slidenum">
              <a:rPr lang="en-NG" smtClean="0"/>
              <a:t>‹#›</a:t>
            </a:fld>
            <a:endParaRPr lang="en-NG"/>
          </a:p>
        </p:txBody>
      </p:sp>
    </p:spTree>
    <p:extLst>
      <p:ext uri="{BB962C8B-B14F-4D97-AF65-F5344CB8AC3E}">
        <p14:creationId xmlns:p14="http://schemas.microsoft.com/office/powerpoint/2010/main" val="2958051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762C3B-C0E7-43F9-AB9F-65D14978F7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4CCE107C-C2AF-4E0C-BE97-1953A0F064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5525C8CE-F43F-4167-93B8-E7C53CE664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E34725-DAB6-4202-9AC5-B69B048362BC}" type="datetimeFigureOut">
              <a:rPr lang="en-NG" smtClean="0"/>
              <a:t>27/08/2021</a:t>
            </a:fld>
            <a:endParaRPr lang="en-NG"/>
          </a:p>
        </p:txBody>
      </p:sp>
      <p:sp>
        <p:nvSpPr>
          <p:cNvPr id="5" name="Footer Placeholder 4">
            <a:extLst>
              <a:ext uri="{FF2B5EF4-FFF2-40B4-BE49-F238E27FC236}">
                <a16:creationId xmlns:a16="http://schemas.microsoft.com/office/drawing/2014/main" id="{24DC8301-B49F-459B-9403-06D5C136E2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E589F0E0-9D30-4F51-AF6D-F5EF56F57D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C06ADB-ABBD-462A-B40A-156269E565FF}" type="slidenum">
              <a:rPr lang="en-NG" smtClean="0"/>
              <a:t>‹#›</a:t>
            </a:fld>
            <a:endParaRPr lang="en-NG"/>
          </a:p>
        </p:txBody>
      </p:sp>
    </p:spTree>
    <p:extLst>
      <p:ext uri="{BB962C8B-B14F-4D97-AF65-F5344CB8AC3E}">
        <p14:creationId xmlns:p14="http://schemas.microsoft.com/office/powerpoint/2010/main" val="91563076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towardsdatascience.com/illustrated-guide-to-lstms-and-gru-s-a-step-by-step-explanation-44e9eb85bf21" TargetMode="External"/><Relationship Id="rId2" Type="http://schemas.openxmlformats.org/officeDocument/2006/relationships/hyperlink" Target="http://cs229.stanford.edu/proj2011/GoelMittal-StockMarketPredictionUsingTwitterSentimentAnalysis.pdf" TargetMode="External"/><Relationship Id="rId1" Type="http://schemas.openxmlformats.org/officeDocument/2006/relationships/slideLayout" Target="../slideLayouts/slideLayout2.xml"/><Relationship Id="rId4" Type="http://schemas.openxmlformats.org/officeDocument/2006/relationships/hyperlink" Target="https://www.statista.com/topics/1145/internet-usage-worldwide/#:~:text=In%202019%2C%20the%20number%20of,currently%20connected%20to%20the%20intern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88373-0E98-43A0-9CC4-A755386157D6}"/>
              </a:ext>
            </a:extLst>
          </p:cNvPr>
          <p:cNvSpPr>
            <a:spLocks noGrp="1"/>
          </p:cNvSpPr>
          <p:nvPr>
            <p:ph type="ctrTitle"/>
          </p:nvPr>
        </p:nvSpPr>
        <p:spPr>
          <a:xfrm>
            <a:off x="7464614" y="1783959"/>
            <a:ext cx="4087306" cy="2889114"/>
          </a:xfrm>
        </p:spPr>
        <p:txBody>
          <a:bodyPr anchor="b">
            <a:normAutofit/>
          </a:bodyPr>
          <a:lstStyle/>
          <a:p>
            <a:pPr algn="l">
              <a:spcAft>
                <a:spcPts val="800"/>
              </a:spcAft>
            </a:pPr>
            <a:r>
              <a:rPr lang="en-US" sz="2200" b="1">
                <a:effectLst/>
                <a:latin typeface="Arial" panose="020B0604020202020204" pitchFamily="34" charset="0"/>
                <a:ea typeface="Calibri" panose="020F0502020204030204" pitchFamily="34" charset="0"/>
                <a:cs typeface="Times New Roman" panose="02020603050405020304" pitchFamily="18" charset="0"/>
              </a:rPr>
              <a:t>Stocks Price prediction </a:t>
            </a:r>
            <a:br>
              <a:rPr lang="en-US" sz="2200" b="1">
                <a:effectLst/>
                <a:latin typeface="Arial" panose="020B0604020202020204" pitchFamily="34" charset="0"/>
                <a:ea typeface="Calibri" panose="020F0502020204030204" pitchFamily="34" charset="0"/>
                <a:cs typeface="Times New Roman" panose="02020603050405020304" pitchFamily="18" charset="0"/>
              </a:rPr>
            </a:br>
            <a:r>
              <a:rPr lang="en-US" sz="2200" b="1">
                <a:effectLst/>
                <a:latin typeface="Arial" panose="020B0604020202020204" pitchFamily="34" charset="0"/>
                <a:ea typeface="Calibri" panose="020F0502020204030204" pitchFamily="34" charset="0"/>
                <a:cs typeface="Times New Roman" panose="02020603050405020304" pitchFamily="18" charset="0"/>
              </a:rPr>
              <a:t>with</a:t>
            </a:r>
            <a:br>
              <a:rPr lang="en-NG" sz="2200">
                <a:effectLst/>
                <a:latin typeface="Calibri" panose="020F0502020204030204" pitchFamily="34" charset="0"/>
                <a:ea typeface="Calibri" panose="020F0502020204030204" pitchFamily="34" charset="0"/>
                <a:cs typeface="Times New Roman" panose="02020603050405020304" pitchFamily="18" charset="0"/>
              </a:rPr>
            </a:br>
            <a:r>
              <a:rPr lang="en-US" sz="2200" b="1">
                <a:effectLst/>
                <a:latin typeface="Arial" panose="020B0604020202020204" pitchFamily="34" charset="0"/>
                <a:ea typeface="Calibri" panose="020F0502020204030204" pitchFamily="34" charset="0"/>
                <a:cs typeface="Times New Roman" panose="02020603050405020304" pitchFamily="18" charset="0"/>
              </a:rPr>
              <a:t>twitter sentiment analysis</a:t>
            </a:r>
            <a:br>
              <a:rPr lang="en-NG" sz="2200">
                <a:effectLst/>
                <a:latin typeface="Calibri" panose="020F0502020204030204" pitchFamily="34" charset="0"/>
                <a:ea typeface="Calibri" panose="020F0502020204030204" pitchFamily="34" charset="0"/>
                <a:cs typeface="Times New Roman" panose="02020603050405020304" pitchFamily="18" charset="0"/>
              </a:rPr>
            </a:br>
            <a:br>
              <a:rPr lang="en-US" sz="2200">
                <a:effectLst/>
                <a:latin typeface="Calibri" panose="020F0502020204030204" pitchFamily="34" charset="0"/>
                <a:ea typeface="Calibri" panose="020F0502020204030204" pitchFamily="34" charset="0"/>
                <a:cs typeface="Times New Roman" panose="02020603050405020304" pitchFamily="18" charset="0"/>
              </a:rPr>
            </a:br>
            <a:r>
              <a:rPr lang="en-US" sz="2200" b="1">
                <a:effectLst/>
                <a:latin typeface="Arial" panose="020B0604020202020204" pitchFamily="34" charset="0"/>
                <a:ea typeface="Calibri" panose="020F0502020204030204" pitchFamily="34" charset="0"/>
                <a:cs typeface="Times New Roman" panose="02020603050405020304" pitchFamily="18" charset="0"/>
              </a:rPr>
              <a:t>BY</a:t>
            </a:r>
            <a:br>
              <a:rPr lang="en-NG" sz="2200">
                <a:effectLst/>
                <a:latin typeface="Calibri" panose="020F0502020204030204" pitchFamily="34" charset="0"/>
                <a:ea typeface="Calibri" panose="020F0502020204030204" pitchFamily="34" charset="0"/>
                <a:cs typeface="Times New Roman" panose="02020603050405020304" pitchFamily="18" charset="0"/>
              </a:rPr>
            </a:br>
            <a:r>
              <a:rPr lang="en-US" sz="2200" b="1">
                <a:effectLst/>
                <a:latin typeface="Arial" panose="020B0604020202020204" pitchFamily="34" charset="0"/>
                <a:ea typeface="Calibri" panose="020F0502020204030204" pitchFamily="34" charset="0"/>
                <a:cs typeface="Times New Roman" panose="02020603050405020304" pitchFamily="18" charset="0"/>
              </a:rPr>
              <a:t>Awodaisi Adeyanju</a:t>
            </a:r>
            <a:br>
              <a:rPr lang="en-NG" sz="2200">
                <a:effectLst/>
                <a:latin typeface="Calibri" panose="020F0502020204030204" pitchFamily="34" charset="0"/>
                <a:ea typeface="Calibri" panose="020F0502020204030204" pitchFamily="34" charset="0"/>
                <a:cs typeface="Times New Roman" panose="02020603050405020304" pitchFamily="18" charset="0"/>
              </a:rPr>
            </a:br>
            <a:r>
              <a:rPr lang="en-US" sz="2200" b="1">
                <a:effectLst/>
                <a:latin typeface="Arial" panose="020B0604020202020204" pitchFamily="34" charset="0"/>
                <a:ea typeface="Calibri" panose="020F0502020204030204" pitchFamily="34" charset="0"/>
                <a:cs typeface="Times New Roman" panose="02020603050405020304" pitchFamily="18" charset="0"/>
              </a:rPr>
              <a:t> </a:t>
            </a:r>
            <a:br>
              <a:rPr lang="en-NG" sz="2200">
                <a:effectLst/>
                <a:latin typeface="Calibri" panose="020F0502020204030204" pitchFamily="34" charset="0"/>
                <a:ea typeface="Calibri" panose="020F0502020204030204" pitchFamily="34" charset="0"/>
                <a:cs typeface="Times New Roman" panose="02020603050405020304" pitchFamily="18" charset="0"/>
              </a:rPr>
            </a:br>
            <a:br>
              <a:rPr lang="en-NG" sz="2200">
                <a:effectLst/>
                <a:latin typeface="Calibri" panose="020F0502020204030204" pitchFamily="34" charset="0"/>
                <a:ea typeface="Calibri" panose="020F0502020204030204" pitchFamily="34" charset="0"/>
                <a:cs typeface="Times New Roman" panose="02020603050405020304" pitchFamily="18" charset="0"/>
              </a:rPr>
            </a:br>
            <a:r>
              <a:rPr lang="en-US" sz="2200" b="1">
                <a:latin typeface="Arial" panose="020B0604020202020204" pitchFamily="34" charset="0"/>
                <a:ea typeface="Calibri" panose="020F0502020204030204" pitchFamily="34" charset="0"/>
                <a:cs typeface="Times New Roman" panose="02020603050405020304" pitchFamily="18" charset="0"/>
              </a:rPr>
              <a:t>SID: 10029592</a:t>
            </a:r>
            <a:endParaRPr lang="en-NG" sz="2200" b="1">
              <a:latin typeface="Arial" panose="020B0604020202020204" pitchFamily="34" charset="0"/>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C0C8B893-5D7F-4CE9-91CD-3A50916A24F7}"/>
              </a:ext>
            </a:extLst>
          </p:cNvPr>
          <p:cNvSpPr>
            <a:spLocks noGrp="1"/>
          </p:cNvSpPr>
          <p:nvPr>
            <p:ph type="subTitle" idx="1"/>
          </p:nvPr>
        </p:nvSpPr>
        <p:spPr>
          <a:xfrm>
            <a:off x="7484491" y="4820467"/>
            <a:ext cx="4087305" cy="1147863"/>
          </a:xfrm>
        </p:spPr>
        <p:txBody>
          <a:bodyPr anchor="t">
            <a:normAutofit/>
          </a:bodyPr>
          <a:lstStyle/>
          <a:p>
            <a:pPr algn="l"/>
            <a:r>
              <a:rPr lang="en-US" sz="2000" b="1">
                <a:effectLst/>
                <a:latin typeface="Arial" panose="020B0604020202020204" pitchFamily="34" charset="0"/>
                <a:ea typeface="Calibri" panose="020F0502020204030204" pitchFamily="34" charset="0"/>
                <a:cs typeface="Times New Roman" panose="02020603050405020304" pitchFamily="18" charset="0"/>
              </a:rPr>
              <a:t>August 2021</a:t>
            </a:r>
            <a:endParaRPr lang="en-NG" sz="2000"/>
          </a:p>
        </p:txBody>
      </p:sp>
      <p:sp>
        <p:nvSpPr>
          <p:cNvPr id="109" name="Freeform: Shape 10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7" name="Picture 16" descr="Logo, company name&#10;&#10;Description automatically generated">
            <a:extLst>
              <a:ext uri="{FF2B5EF4-FFF2-40B4-BE49-F238E27FC236}">
                <a16:creationId xmlns:a16="http://schemas.microsoft.com/office/drawing/2014/main" id="{5D227960-9CC1-4519-A648-8FA6CC122342}"/>
              </a:ext>
            </a:extLst>
          </p:cNvPr>
          <p:cNvPicPr/>
          <p:nvPr/>
        </p:nvPicPr>
        <p:blipFill rotWithShape="1">
          <a:blip r:embed="rId2">
            <a:extLst>
              <a:ext uri="{28A0092B-C50C-407E-A947-70E740481C1C}">
                <a14:useLocalDpi xmlns:a14="http://schemas.microsoft.com/office/drawing/2010/main" val="0"/>
              </a:ext>
            </a:extLst>
          </a:blip>
          <a:srcRect t="2426" r="1" b="1"/>
          <a:stretch/>
        </p:blipFill>
        <p:spPr bwMode="auto">
          <a:xfrm>
            <a:off x="0" y="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p:spPr>
      </p:pic>
    </p:spTree>
    <p:extLst>
      <p:ext uri="{BB962C8B-B14F-4D97-AF65-F5344CB8AC3E}">
        <p14:creationId xmlns:p14="http://schemas.microsoft.com/office/powerpoint/2010/main" val="173416725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D0C7E9-7480-4DC7-BB19-CBE1A5887361}"/>
              </a:ext>
            </a:extLst>
          </p:cNvPr>
          <p:cNvSpPr>
            <a:spLocks noGrp="1"/>
          </p:cNvSpPr>
          <p:nvPr>
            <p:ph type="title"/>
          </p:nvPr>
        </p:nvSpPr>
        <p:spPr>
          <a:xfrm>
            <a:off x="1371599" y="294538"/>
            <a:ext cx="9895951" cy="1033669"/>
          </a:xfrm>
        </p:spPr>
        <p:txBody>
          <a:bodyPr>
            <a:normAutofit/>
          </a:bodyPr>
          <a:lstStyle/>
          <a:p>
            <a:r>
              <a:rPr lang="en-US" sz="4000" b="1">
                <a:solidFill>
                  <a:srgbClr val="FFFFFF"/>
                </a:solidFill>
                <a:effectLst/>
                <a:latin typeface="Arial" panose="020B0604020202020204" pitchFamily="34" charset="0"/>
                <a:ea typeface="Calibri" panose="020F0502020204030204" pitchFamily="34" charset="0"/>
              </a:rPr>
              <a:t>Review of related works</a:t>
            </a:r>
            <a:endParaRPr lang="en-NG" sz="4000">
              <a:solidFill>
                <a:srgbClr val="FFFFFF"/>
              </a:solidFill>
            </a:endParaRPr>
          </a:p>
        </p:txBody>
      </p:sp>
      <p:sp>
        <p:nvSpPr>
          <p:cNvPr id="3" name="Content Placeholder 2">
            <a:extLst>
              <a:ext uri="{FF2B5EF4-FFF2-40B4-BE49-F238E27FC236}">
                <a16:creationId xmlns:a16="http://schemas.microsoft.com/office/drawing/2014/main" id="{846D9275-DDBF-45A7-A4A1-D0C51A4ACBDE}"/>
              </a:ext>
            </a:extLst>
          </p:cNvPr>
          <p:cNvSpPr>
            <a:spLocks noGrp="1"/>
          </p:cNvSpPr>
          <p:nvPr>
            <p:ph idx="1"/>
          </p:nvPr>
        </p:nvSpPr>
        <p:spPr>
          <a:xfrm>
            <a:off x="1371599" y="2318197"/>
            <a:ext cx="9724031" cy="3683358"/>
          </a:xfrm>
        </p:spPr>
        <p:txBody>
          <a:bodyPr anchor="ctr">
            <a:normAutofit/>
          </a:bodyPr>
          <a:lstStyle/>
          <a:p>
            <a:pPr>
              <a:buFont typeface="Wingdings" panose="05000000000000000000" pitchFamily="2" charset="2"/>
              <a:buChar char="v"/>
            </a:pPr>
            <a:r>
              <a:rPr lang="en-US" sz="2000" b="1" dirty="0">
                <a:effectLst/>
                <a:latin typeface="Arial" panose="020B0604020202020204" pitchFamily="34" charset="0"/>
                <a:ea typeface="Calibri" panose="020F0502020204030204" pitchFamily="34" charset="0"/>
                <a:cs typeface="Arial" panose="020B0604020202020204" pitchFamily="34" charset="0"/>
              </a:rPr>
              <a:t> </a:t>
            </a:r>
            <a:r>
              <a:rPr lang="en-NG" sz="2000" b="1" dirty="0">
                <a:effectLst/>
                <a:latin typeface="Arial" panose="020B0604020202020204" pitchFamily="34" charset="0"/>
                <a:ea typeface="Calibri" panose="020F0502020204030204" pitchFamily="34" charset="0"/>
                <a:cs typeface="Arial" panose="020B0604020202020204" pitchFamily="34" charset="0"/>
              </a:rPr>
              <a:t>Sidra </a:t>
            </a:r>
            <a:r>
              <a:rPr lang="en-NG" sz="2000" b="1">
                <a:effectLst/>
                <a:latin typeface="Arial" panose="020B0604020202020204" pitchFamily="34" charset="0"/>
                <a:ea typeface="Calibri" panose="020F0502020204030204" pitchFamily="34" charset="0"/>
                <a:cs typeface="Arial" panose="020B0604020202020204" pitchFamily="34" charset="0"/>
              </a:rPr>
              <a:t>Mehtab</a:t>
            </a:r>
            <a:r>
              <a:rPr lang="en-NG" sz="2000" b="1" dirty="0">
                <a:effectLst/>
                <a:latin typeface="Arial" panose="020B0604020202020204" pitchFamily="34" charset="0"/>
                <a:ea typeface="Calibri" panose="020F0502020204030204" pitchFamily="34" charset="0"/>
                <a:cs typeface="Arial" panose="020B0604020202020204" pitchFamily="34" charset="0"/>
              </a:rPr>
              <a:t> &amp; </a:t>
            </a:r>
            <a:r>
              <a:rPr lang="en-NG" sz="2000" b="1">
                <a:effectLst/>
                <a:latin typeface="Arial" panose="020B0604020202020204" pitchFamily="34" charset="0"/>
                <a:ea typeface="Calibri" panose="020F0502020204030204" pitchFamily="34" charset="0"/>
                <a:cs typeface="Arial" panose="020B0604020202020204" pitchFamily="34" charset="0"/>
              </a:rPr>
              <a:t>Jaydip</a:t>
            </a:r>
            <a:r>
              <a:rPr lang="en-NG" sz="2000" b="1" dirty="0">
                <a:effectLst/>
                <a:latin typeface="Arial" panose="020B0604020202020204" pitchFamily="34" charset="0"/>
                <a:ea typeface="Calibri" panose="020F0502020204030204" pitchFamily="34" charset="0"/>
                <a:cs typeface="Arial" panose="020B0604020202020204" pitchFamily="34" charset="0"/>
              </a:rPr>
              <a:t> Sen</a:t>
            </a:r>
            <a:r>
              <a:rPr lang="en-US" sz="2000" b="1" dirty="0">
                <a:effectLst/>
                <a:latin typeface="Arial" panose="020B0604020202020204" pitchFamily="34" charset="0"/>
                <a:ea typeface="Calibri" panose="020F0502020204030204" pitchFamily="34" charset="0"/>
                <a:cs typeface="Arial" panose="020B0604020202020204" pitchFamily="34" charset="0"/>
              </a:rPr>
              <a:t> (April 2020) and </a:t>
            </a:r>
            <a:r>
              <a:rPr lang="en-US" sz="2000" b="1">
                <a:effectLst/>
                <a:latin typeface="Arial" panose="020B0604020202020204" pitchFamily="34" charset="0"/>
                <a:ea typeface="Calibri" panose="020F0502020204030204" pitchFamily="34" charset="0"/>
                <a:cs typeface="Arial" panose="020B0604020202020204" pitchFamily="34" charset="0"/>
              </a:rPr>
              <a:t>Qiu</a:t>
            </a:r>
            <a:r>
              <a:rPr lang="en-US" sz="2000" b="1" dirty="0">
                <a:effectLst/>
                <a:latin typeface="Arial" panose="020B0604020202020204" pitchFamily="34" charset="0"/>
                <a:ea typeface="Calibri" panose="020F0502020204030204" pitchFamily="34" charset="0"/>
                <a:cs typeface="Arial" panose="020B0604020202020204" pitchFamily="34" charset="0"/>
              </a:rPr>
              <a:t> J, Wang B, Zhou C (2020): </a:t>
            </a:r>
            <a:r>
              <a:rPr lang="en-US" sz="2000" dirty="0">
                <a:effectLst/>
                <a:latin typeface="Arial" panose="020B0604020202020204" pitchFamily="34" charset="0"/>
                <a:ea typeface="Calibri" panose="020F0502020204030204" pitchFamily="34" charset="0"/>
                <a:cs typeface="Arial" panose="020B0604020202020204" pitchFamily="34" charset="0"/>
              </a:rPr>
              <a:t> worked on the prediction of stock prices using historical prices data. Both made use of LSTM algorithms for the predictions. </a:t>
            </a:r>
            <a:r>
              <a:rPr lang="en-NG" sz="2000" dirty="0">
                <a:effectLst/>
                <a:latin typeface="Arial" panose="020B0604020202020204" pitchFamily="34" charset="0"/>
                <a:ea typeface="Calibri" panose="020F0502020204030204" pitchFamily="34" charset="0"/>
                <a:cs typeface="Arial" panose="020B0604020202020204" pitchFamily="34" charset="0"/>
              </a:rPr>
              <a:t>Sidra </a:t>
            </a:r>
            <a:r>
              <a:rPr lang="en-NG" sz="2000">
                <a:effectLst/>
                <a:latin typeface="Arial" panose="020B0604020202020204" pitchFamily="34" charset="0"/>
                <a:ea typeface="Calibri" panose="020F0502020204030204" pitchFamily="34" charset="0"/>
                <a:cs typeface="Arial" panose="020B0604020202020204" pitchFamily="34" charset="0"/>
              </a:rPr>
              <a:t>Mehtab</a:t>
            </a:r>
            <a:r>
              <a:rPr lang="en-NG" sz="2000" dirty="0">
                <a:effectLst/>
                <a:latin typeface="Arial" panose="020B0604020202020204" pitchFamily="34" charset="0"/>
                <a:ea typeface="Calibri" panose="020F0502020204030204" pitchFamily="34" charset="0"/>
                <a:cs typeface="Arial" panose="020B0604020202020204" pitchFamily="34" charset="0"/>
              </a:rPr>
              <a:t> &amp; </a:t>
            </a:r>
            <a:r>
              <a:rPr lang="en-NG" sz="2000">
                <a:effectLst/>
                <a:latin typeface="Arial" panose="020B0604020202020204" pitchFamily="34" charset="0"/>
                <a:ea typeface="Calibri" panose="020F0502020204030204" pitchFamily="34" charset="0"/>
                <a:cs typeface="Arial" panose="020B0604020202020204" pitchFamily="34" charset="0"/>
              </a:rPr>
              <a:t>Jaydip</a:t>
            </a:r>
            <a:r>
              <a:rPr lang="en-NG" sz="2000" dirty="0">
                <a:effectLst/>
                <a:latin typeface="Arial" panose="020B0604020202020204" pitchFamily="34" charset="0"/>
                <a:ea typeface="Calibri" panose="020F0502020204030204" pitchFamily="34" charset="0"/>
                <a:cs typeface="Arial" panose="020B0604020202020204" pitchFamily="34" charset="0"/>
              </a:rPr>
              <a:t> Sen </a:t>
            </a:r>
            <a:r>
              <a:rPr lang="en-US" sz="2000" dirty="0">
                <a:effectLst/>
                <a:latin typeface="Arial" panose="020B0604020202020204" pitchFamily="34" charset="0"/>
                <a:ea typeface="Calibri" panose="020F0502020204030204" pitchFamily="34" charset="0"/>
                <a:cs typeface="Arial" panose="020B0604020202020204" pitchFamily="34" charset="0"/>
              </a:rPr>
              <a:t>focused on</a:t>
            </a:r>
            <a:r>
              <a:rPr lang="en-US" sz="2000" b="1" dirty="0">
                <a:effectLst/>
                <a:latin typeface="Arial" panose="020B0604020202020204" pitchFamily="34" charset="0"/>
                <a:ea typeface="Calibri" panose="020F0502020204030204" pitchFamily="34" charset="0"/>
                <a:cs typeface="Arial" panose="020B0604020202020204" pitchFamily="34" charset="0"/>
              </a:rPr>
              <a:t> </a:t>
            </a:r>
            <a:r>
              <a:rPr lang="en-US" sz="2000" dirty="0">
                <a:effectLst/>
                <a:latin typeface="Arial" panose="020B0604020202020204" pitchFamily="34" charset="0"/>
                <a:ea typeface="Calibri" panose="020F0502020204030204" pitchFamily="34" charset="0"/>
                <a:cs typeface="Arial" panose="020B0604020202020204" pitchFamily="34" charset="0"/>
              </a:rPr>
              <a:t>every five minutes performance of stock price instead of usual dependance on daily close price for their prediction. </a:t>
            </a:r>
            <a:r>
              <a:rPr lang="en-US" sz="2000">
                <a:effectLst/>
                <a:latin typeface="Arial" panose="020B0604020202020204" pitchFamily="34" charset="0"/>
                <a:ea typeface="Calibri" panose="020F0502020204030204" pitchFamily="34" charset="0"/>
                <a:cs typeface="Arial" panose="020B0604020202020204" pitchFamily="34" charset="0"/>
              </a:rPr>
              <a:t>Qiu</a:t>
            </a:r>
            <a:r>
              <a:rPr lang="en-US" sz="2000" dirty="0">
                <a:effectLst/>
                <a:latin typeface="Arial" panose="020B0604020202020204" pitchFamily="34" charset="0"/>
                <a:ea typeface="Calibri" panose="020F0502020204030204" pitchFamily="34" charset="0"/>
                <a:cs typeface="Arial" panose="020B0604020202020204" pitchFamily="34" charset="0"/>
              </a:rPr>
              <a:t> J &amp; co worked on the LSTM architecture for the prediction. </a:t>
            </a:r>
          </a:p>
          <a:p>
            <a:endParaRPr lang="en-US" sz="2000" dirty="0">
              <a:latin typeface="Arial" panose="020B0604020202020204" pitchFamily="34" charset="0"/>
              <a:ea typeface="Calibri" panose="020F0502020204030204" pitchFamily="34" charset="0"/>
              <a:cs typeface="Arial" panose="020B0604020202020204" pitchFamily="34" charset="0"/>
            </a:endParaRPr>
          </a:p>
          <a:p>
            <a:pPr>
              <a:buFont typeface="Wingdings" panose="05000000000000000000" pitchFamily="2" charset="2"/>
              <a:buChar char="v"/>
            </a:pPr>
            <a:r>
              <a:rPr lang="en-US" sz="2000" b="1" dirty="0">
                <a:effectLst/>
                <a:latin typeface="Arial" panose="020B0604020202020204" pitchFamily="34" charset="0"/>
                <a:ea typeface="Calibri" panose="020F0502020204030204" pitchFamily="34" charset="0"/>
                <a:cs typeface="Arial" panose="020B0604020202020204" pitchFamily="34" charset="0"/>
              </a:rPr>
              <a:t> Limitation: </a:t>
            </a:r>
          </a:p>
          <a:p>
            <a:pPr>
              <a:buFont typeface="Wingdings" panose="05000000000000000000" pitchFamily="2" charset="2"/>
              <a:buChar char="ü"/>
            </a:pPr>
            <a:r>
              <a:rPr lang="en-US" sz="2000" dirty="0">
                <a:effectLst/>
                <a:latin typeface="Arial" panose="020B0604020202020204" pitchFamily="34" charset="0"/>
                <a:ea typeface="Calibri" panose="020F0502020204030204" pitchFamily="34" charset="0"/>
                <a:cs typeface="Arial" panose="020B0604020202020204" pitchFamily="34" charset="0"/>
              </a:rPr>
              <a:t>Prediction of stocks price with only historical price data may not provide accurate prediction as other factors beyond the financial data also affect movement of stocks. </a:t>
            </a:r>
            <a:endParaRPr lang="en-NG" sz="2000" dirty="0">
              <a:effectLst/>
              <a:latin typeface="Arial" panose="020B0604020202020204" pitchFamily="34" charset="0"/>
              <a:ea typeface="Calibri" panose="020F0502020204030204" pitchFamily="34" charset="0"/>
              <a:cs typeface="Arial" panose="020B0604020202020204" pitchFamily="34" charset="0"/>
            </a:endParaRPr>
          </a:p>
          <a:p>
            <a:endParaRPr lang="en-NG" sz="2000"/>
          </a:p>
        </p:txBody>
      </p:sp>
    </p:spTree>
    <p:extLst>
      <p:ext uri="{BB962C8B-B14F-4D97-AF65-F5344CB8AC3E}">
        <p14:creationId xmlns:p14="http://schemas.microsoft.com/office/powerpoint/2010/main" val="928786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233D47-731C-4702-9BA0-E38469D04125}"/>
              </a:ext>
            </a:extLst>
          </p:cNvPr>
          <p:cNvSpPr>
            <a:spLocks noGrp="1"/>
          </p:cNvSpPr>
          <p:nvPr>
            <p:ph type="title"/>
          </p:nvPr>
        </p:nvSpPr>
        <p:spPr>
          <a:xfrm>
            <a:off x="1371599" y="5510253"/>
            <a:ext cx="9895951" cy="1033669"/>
          </a:xfrm>
        </p:spPr>
        <p:txBody>
          <a:bodyPr>
            <a:normAutofit/>
          </a:bodyPr>
          <a:lstStyle/>
          <a:p>
            <a:r>
              <a:rPr lang="en-NG" sz="2500" b="1" dirty="0">
                <a:solidFill>
                  <a:srgbClr val="FFFFFF"/>
                </a:solidFill>
                <a:effectLst/>
                <a:latin typeface="Arial" panose="020B0604020202020204" pitchFamily="34" charset="0"/>
                <a:ea typeface="Calibri" panose="020F0502020204030204" pitchFamily="34" charset="0"/>
              </a:rPr>
              <a:t> </a:t>
            </a:r>
            <a:r>
              <a:rPr lang="en-NG" sz="2500" b="1" dirty="0">
                <a:solidFill>
                  <a:srgbClr val="FFFFFF"/>
                </a:solidFill>
                <a:effectLst/>
                <a:latin typeface="Arial" panose="020B0604020202020204" pitchFamily="34" charset="0"/>
                <a:ea typeface="Calibri" panose="020F0502020204030204" pitchFamily="34" charset="0"/>
                <a:cs typeface="Arial" panose="020B0604020202020204" pitchFamily="34" charset="0"/>
              </a:rPr>
              <a:t>Methodology</a:t>
            </a:r>
            <a:r>
              <a:rPr lang="en-US" sz="2500" b="1" dirty="0">
                <a:solidFill>
                  <a:srgbClr val="FFFFFF"/>
                </a:solidFill>
                <a:effectLst/>
                <a:latin typeface="Arial" panose="020B0604020202020204" pitchFamily="34" charset="0"/>
                <a:ea typeface="Calibri" panose="020F0502020204030204" pitchFamily="34" charset="0"/>
                <a:cs typeface="Arial" panose="020B0604020202020204" pitchFamily="34" charset="0"/>
              </a:rPr>
              <a:t> -  </a:t>
            </a:r>
            <a:r>
              <a:rPr lang="en-US" sz="2500" dirty="0">
                <a:solidFill>
                  <a:srgbClr val="FFFFFF"/>
                </a:solidFill>
                <a:effectLst/>
                <a:latin typeface="Arial" panose="020B0604020202020204" pitchFamily="34" charset="0"/>
                <a:ea typeface="Calibri" panose="020F0502020204030204" pitchFamily="34" charset="0"/>
                <a:cs typeface="Arial" panose="020B0604020202020204" pitchFamily="34" charset="0"/>
              </a:rPr>
              <a:t>The summarizes Diagram for methodology Steps.  </a:t>
            </a:r>
            <a:br>
              <a:rPr lang="en-NG" sz="2500" dirty="0">
                <a:solidFill>
                  <a:srgbClr val="FFFFFF"/>
                </a:solidFill>
                <a:effectLst/>
                <a:latin typeface="Arial" panose="020B0604020202020204" pitchFamily="34" charset="0"/>
                <a:ea typeface="Calibri" panose="020F0502020204030204" pitchFamily="34" charset="0"/>
                <a:cs typeface="Arial" panose="020B0604020202020204" pitchFamily="34" charset="0"/>
              </a:rPr>
            </a:br>
            <a:endParaRPr lang="en-NG" sz="2500" dirty="0">
              <a:solidFill>
                <a:srgbClr val="FFFFFF"/>
              </a:solidFill>
              <a:latin typeface="Arial" panose="020B0604020202020204" pitchFamily="34" charset="0"/>
              <a:cs typeface="Arial" panose="020B0604020202020204" pitchFamily="34" charset="0"/>
            </a:endParaRPr>
          </a:p>
        </p:txBody>
      </p:sp>
      <p:pic>
        <p:nvPicPr>
          <p:cNvPr id="4" name="Picture 3" descr="Diagram&#10;&#10;Description automatically generated">
            <a:extLst>
              <a:ext uri="{FF2B5EF4-FFF2-40B4-BE49-F238E27FC236}">
                <a16:creationId xmlns:a16="http://schemas.microsoft.com/office/drawing/2014/main" id="{55F33D1B-6088-4D43-81C5-EA653A36B8C4}"/>
              </a:ext>
            </a:extLst>
          </p:cNvPr>
          <p:cNvPicPr/>
          <p:nvPr/>
        </p:nvPicPr>
        <p:blipFill>
          <a:blip r:embed="rId2"/>
          <a:stretch>
            <a:fillRect/>
          </a:stretch>
        </p:blipFill>
        <p:spPr>
          <a:xfrm>
            <a:off x="1181100" y="364470"/>
            <a:ext cx="9715499" cy="4026555"/>
          </a:xfrm>
          <a:prstGeom prst="rect">
            <a:avLst/>
          </a:prstGeom>
        </p:spPr>
      </p:pic>
      <p:sp>
        <p:nvSpPr>
          <p:cNvPr id="3" name="Content Placeholder 2">
            <a:extLst>
              <a:ext uri="{FF2B5EF4-FFF2-40B4-BE49-F238E27FC236}">
                <a16:creationId xmlns:a16="http://schemas.microsoft.com/office/drawing/2014/main" id="{A1CE3665-15F3-4CD7-A5C6-32634D783D82}"/>
              </a:ext>
            </a:extLst>
          </p:cNvPr>
          <p:cNvSpPr>
            <a:spLocks noGrp="1"/>
          </p:cNvSpPr>
          <p:nvPr>
            <p:ph idx="1"/>
          </p:nvPr>
        </p:nvSpPr>
        <p:spPr>
          <a:xfrm>
            <a:off x="1940256" y="3852249"/>
            <a:ext cx="8332826" cy="1119982"/>
          </a:xfrm>
        </p:spPr>
        <p:txBody>
          <a:bodyPr anchor="ctr">
            <a:normAutofit/>
          </a:bodyPr>
          <a:lstStyle/>
          <a:p>
            <a:endParaRPr lang="en-US" sz="2000"/>
          </a:p>
          <a:p>
            <a:endParaRPr lang="en-NG" sz="2000"/>
          </a:p>
        </p:txBody>
      </p:sp>
    </p:spTree>
    <p:extLst>
      <p:ext uri="{BB962C8B-B14F-4D97-AF65-F5344CB8AC3E}">
        <p14:creationId xmlns:p14="http://schemas.microsoft.com/office/powerpoint/2010/main" val="246968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6953D-C994-498E-ADFD-53A91A49C395}"/>
              </a:ext>
            </a:extLst>
          </p:cNvPr>
          <p:cNvSpPr>
            <a:spLocks noGrp="1"/>
          </p:cNvSpPr>
          <p:nvPr>
            <p:ph type="title"/>
          </p:nvPr>
        </p:nvSpPr>
        <p:spPr/>
        <p:txBody>
          <a:bodyPr>
            <a:normAutofit/>
          </a:bodyPr>
          <a:lstStyle/>
          <a:p>
            <a:r>
              <a:rPr lang="en-US" sz="2800" b="1" dirty="0">
                <a:solidFill>
                  <a:schemeClr val="accent1">
                    <a:lumMod val="75000"/>
                  </a:schemeClr>
                </a:solidFill>
                <a:effectLst/>
                <a:latin typeface="Arial" panose="020B0604020202020204" pitchFamily="34" charset="0"/>
                <a:ea typeface="Calibri" panose="020F0502020204030204" pitchFamily="34" charset="0"/>
              </a:rPr>
              <a:t>Methodology</a:t>
            </a:r>
            <a:r>
              <a:rPr lang="en-US" sz="2800" b="1" dirty="0">
                <a:effectLst/>
                <a:latin typeface="Arial" panose="020B0604020202020204" pitchFamily="34" charset="0"/>
                <a:ea typeface="Calibri" panose="020F0502020204030204" pitchFamily="34" charset="0"/>
              </a:rPr>
              <a:t> - </a:t>
            </a:r>
            <a:r>
              <a:rPr lang="en-US" sz="2800" dirty="0">
                <a:effectLst/>
                <a:latin typeface="Arial" panose="020B0604020202020204" pitchFamily="34" charset="0"/>
                <a:ea typeface="Calibri" panose="020F0502020204030204" pitchFamily="34" charset="0"/>
              </a:rPr>
              <a:t>Dataset collection and cleaning</a:t>
            </a:r>
            <a:endParaRPr lang="en-NG" sz="2800" dirty="0"/>
          </a:p>
        </p:txBody>
      </p:sp>
      <p:sp>
        <p:nvSpPr>
          <p:cNvPr id="3" name="Content Placeholder 2">
            <a:extLst>
              <a:ext uri="{FF2B5EF4-FFF2-40B4-BE49-F238E27FC236}">
                <a16:creationId xmlns:a16="http://schemas.microsoft.com/office/drawing/2014/main" id="{5B9D5BF9-3218-4B10-AB0C-3D2723114652}"/>
              </a:ext>
            </a:extLst>
          </p:cNvPr>
          <p:cNvSpPr>
            <a:spLocks noGrp="1"/>
          </p:cNvSpPr>
          <p:nvPr>
            <p:ph idx="1"/>
          </p:nvPr>
        </p:nvSpPr>
        <p:spPr>
          <a:xfrm>
            <a:off x="838200" y="1825624"/>
            <a:ext cx="10515600" cy="4918076"/>
          </a:xfrm>
        </p:spPr>
        <p:txBody>
          <a:bodyPr>
            <a:normAutofit fontScale="25000" lnSpcReduction="20000"/>
          </a:bodyPr>
          <a:lstStyle/>
          <a:p>
            <a:pPr algn="just">
              <a:lnSpc>
                <a:spcPct val="107000"/>
              </a:lnSpc>
              <a:spcAft>
                <a:spcPts val="800"/>
              </a:spcAft>
              <a:buFont typeface="Wingdings" panose="05000000000000000000" pitchFamily="2" charset="2"/>
              <a:buChar char="v"/>
            </a:pPr>
            <a:r>
              <a:rPr lang="en-US" sz="6800" dirty="0">
                <a:effectLst/>
                <a:latin typeface="Arial" panose="020B0604020202020204" pitchFamily="34" charset="0"/>
                <a:ea typeface="Calibri" panose="020F0502020204030204" pitchFamily="34" charset="0"/>
                <a:cs typeface="Arial" panose="020B0604020202020204" pitchFamily="34" charset="0"/>
              </a:rPr>
              <a:t>I made use of two datasets – tweets and historical prices data for the HSBC and IAG. </a:t>
            </a:r>
            <a:endParaRPr lang="en-NG" sz="6800" dirty="0">
              <a:effectLst/>
              <a:latin typeface="Arial" panose="020B0604020202020204" pitchFamily="34" charset="0"/>
              <a:ea typeface="Calibri" panose="020F0502020204030204" pitchFamily="34" charset="0"/>
              <a:cs typeface="Arial" panose="020B0604020202020204" pitchFamily="34" charset="0"/>
            </a:endParaRPr>
          </a:p>
          <a:p>
            <a:pPr lvl="0" algn="just">
              <a:lnSpc>
                <a:spcPct val="150000"/>
              </a:lnSpc>
              <a:buFont typeface="Wingdings" panose="05000000000000000000" pitchFamily="2" charset="2"/>
              <a:buChar char="v"/>
            </a:pPr>
            <a:r>
              <a:rPr lang="en-US" sz="6800" b="1" dirty="0">
                <a:effectLst/>
                <a:latin typeface="Arial" panose="020B0604020202020204" pitchFamily="34" charset="0"/>
                <a:ea typeface="Calibri" panose="020F0502020204030204" pitchFamily="34" charset="0"/>
                <a:cs typeface="Arial" panose="020B0604020202020204" pitchFamily="34" charset="0"/>
              </a:rPr>
              <a:t>Tweets download </a:t>
            </a:r>
          </a:p>
          <a:p>
            <a:pPr lvl="0" algn="just">
              <a:lnSpc>
                <a:spcPct val="150000"/>
              </a:lnSpc>
              <a:buFont typeface="Wingdings" panose="05000000000000000000" pitchFamily="2" charset="2"/>
              <a:buChar char="ü"/>
            </a:pPr>
            <a:r>
              <a:rPr lang="en-US" sz="6800" dirty="0">
                <a:effectLst/>
                <a:latin typeface="Arial" panose="020B0604020202020204" pitchFamily="34" charset="0"/>
                <a:ea typeface="Calibri" panose="020F0502020204030204" pitchFamily="34" charset="0"/>
                <a:cs typeface="Arial" panose="020B0604020202020204" pitchFamily="34" charset="0"/>
              </a:rPr>
              <a:t>I made use of </a:t>
            </a:r>
            <a:r>
              <a:rPr lang="en-US" sz="6800" dirty="0" err="1">
                <a:effectLst/>
                <a:latin typeface="Arial" panose="020B0604020202020204" pitchFamily="34" charset="0"/>
                <a:ea typeface="Calibri" panose="020F0502020204030204" pitchFamily="34" charset="0"/>
                <a:cs typeface="Arial" panose="020B0604020202020204" pitchFamily="34" charset="0"/>
              </a:rPr>
              <a:t>snscrape</a:t>
            </a:r>
            <a:r>
              <a:rPr lang="en-US" sz="6800" dirty="0">
                <a:effectLst/>
                <a:latin typeface="Arial" panose="020B0604020202020204" pitchFamily="34" charset="0"/>
                <a:ea typeface="Calibri" panose="020F0502020204030204" pitchFamily="34" charset="0"/>
                <a:cs typeface="Arial" panose="020B0604020202020204" pitchFamily="34" charset="0"/>
              </a:rPr>
              <a:t> python library to extract all tweets in which HSBC and British Airways were mentioned between January and June 2021.</a:t>
            </a:r>
            <a:r>
              <a:rPr lang="en-US" sz="6800" b="1" dirty="0">
                <a:effectLst/>
                <a:latin typeface="Arial" panose="020B0604020202020204" pitchFamily="34" charset="0"/>
                <a:ea typeface="Calibri" panose="020F0502020204030204" pitchFamily="34" charset="0"/>
                <a:cs typeface="Arial" panose="020B0604020202020204" pitchFamily="34" charset="0"/>
              </a:rPr>
              <a:t>  </a:t>
            </a:r>
            <a:r>
              <a:rPr lang="en-US" sz="6800" dirty="0">
                <a:effectLst/>
                <a:latin typeface="Arial" panose="020B0604020202020204" pitchFamily="34" charset="0"/>
                <a:ea typeface="Calibri" panose="020F0502020204030204" pitchFamily="34" charset="0"/>
                <a:cs typeface="Arial" panose="020B0604020202020204" pitchFamily="34" charset="0"/>
              </a:rPr>
              <a:t>BA was used for IAG because there were little tweets about IAG, anything sentiment about BA affects IAG directly. Also, there was another company named IAG that is into agriculture in the USA that may increase noise in our data. We downloaded </a:t>
            </a:r>
            <a:r>
              <a:rPr lang="en-NG" sz="6800" dirty="0">
                <a:effectLst/>
                <a:latin typeface="Arial" panose="020B0604020202020204" pitchFamily="34" charset="0"/>
                <a:ea typeface="Calibri" panose="020F0502020204030204" pitchFamily="34" charset="0"/>
                <a:cs typeface="Arial" panose="020B0604020202020204" pitchFamily="34" charset="0"/>
              </a:rPr>
              <a:t>219</a:t>
            </a:r>
            <a:r>
              <a:rPr lang="en-US" sz="6800" dirty="0">
                <a:effectLst/>
                <a:latin typeface="Arial" panose="020B0604020202020204" pitchFamily="34" charset="0"/>
                <a:ea typeface="Calibri" panose="020F0502020204030204" pitchFamily="34" charset="0"/>
                <a:cs typeface="Arial" panose="020B0604020202020204" pitchFamily="34" charset="0"/>
              </a:rPr>
              <a:t>,</a:t>
            </a:r>
            <a:r>
              <a:rPr lang="en-NG" sz="6800" dirty="0">
                <a:effectLst/>
                <a:latin typeface="Arial" panose="020B0604020202020204" pitchFamily="34" charset="0"/>
                <a:ea typeface="Calibri" panose="020F0502020204030204" pitchFamily="34" charset="0"/>
                <a:cs typeface="Arial" panose="020B0604020202020204" pitchFamily="34" charset="0"/>
              </a:rPr>
              <a:t>872 and 154,391 </a:t>
            </a:r>
            <a:r>
              <a:rPr lang="en-US" sz="6800" dirty="0">
                <a:effectLst/>
                <a:latin typeface="Arial" panose="020B0604020202020204" pitchFamily="34" charset="0"/>
                <a:ea typeface="Calibri" panose="020F0502020204030204" pitchFamily="34" charset="0"/>
                <a:cs typeface="Arial" panose="020B0604020202020204" pitchFamily="34" charset="0"/>
              </a:rPr>
              <a:t>tweets respectively for HSBC and BA-IAG</a:t>
            </a:r>
            <a:endParaRPr lang="en-US" sz="6800" b="1" dirty="0">
              <a:effectLst/>
              <a:latin typeface="Arial" panose="020B0604020202020204" pitchFamily="34" charset="0"/>
              <a:ea typeface="Calibri" panose="020F0502020204030204" pitchFamily="34" charset="0"/>
              <a:cs typeface="Arial" panose="020B0604020202020204" pitchFamily="34" charset="0"/>
            </a:endParaRPr>
          </a:p>
          <a:p>
            <a:pPr lvl="0" algn="just">
              <a:lnSpc>
                <a:spcPct val="150000"/>
              </a:lnSpc>
              <a:spcAft>
                <a:spcPts val="800"/>
              </a:spcAft>
              <a:buFont typeface="Wingdings" panose="05000000000000000000" pitchFamily="2" charset="2"/>
              <a:buChar char="v"/>
            </a:pPr>
            <a:r>
              <a:rPr lang="en-US" sz="6800" b="1" dirty="0">
                <a:effectLst/>
                <a:latin typeface="Arial" panose="020B0604020202020204" pitchFamily="34" charset="0"/>
                <a:ea typeface="Calibri" panose="020F0502020204030204" pitchFamily="34" charset="0"/>
                <a:cs typeface="Arial" panose="020B0604020202020204" pitchFamily="34" charset="0"/>
              </a:rPr>
              <a:t>The historical price data </a:t>
            </a:r>
            <a:endParaRPr lang="en-US" sz="6800" b="1" dirty="0">
              <a:latin typeface="Arial" panose="020B0604020202020204" pitchFamily="34" charset="0"/>
              <a:ea typeface="Calibri" panose="020F0502020204030204" pitchFamily="34" charset="0"/>
              <a:cs typeface="Arial" panose="020B0604020202020204" pitchFamily="34" charset="0"/>
            </a:endParaRPr>
          </a:p>
          <a:p>
            <a:pPr lvl="0" algn="just">
              <a:lnSpc>
                <a:spcPct val="150000"/>
              </a:lnSpc>
              <a:spcAft>
                <a:spcPts val="800"/>
              </a:spcAft>
              <a:buFont typeface="Wingdings" panose="05000000000000000000" pitchFamily="2" charset="2"/>
              <a:buChar char="ü"/>
            </a:pPr>
            <a:r>
              <a:rPr lang="en-US" sz="6800" dirty="0">
                <a:effectLst/>
                <a:latin typeface="Arial" panose="020B0604020202020204" pitchFamily="34" charset="0"/>
                <a:ea typeface="Calibri" panose="020F0502020204030204" pitchFamily="34" charset="0"/>
                <a:cs typeface="Arial" panose="020B0604020202020204" pitchFamily="34" charset="0"/>
              </a:rPr>
              <a:t>I scraped from yahoo finance (</a:t>
            </a:r>
            <a:r>
              <a:rPr lang="en-US" sz="6800" dirty="0" err="1">
                <a:effectLst/>
                <a:latin typeface="Arial" panose="020B0604020202020204" pitchFamily="34" charset="0"/>
                <a:ea typeface="Calibri" panose="020F0502020204030204" pitchFamily="34" charset="0"/>
                <a:cs typeface="Arial" panose="020B0604020202020204" pitchFamily="34" charset="0"/>
              </a:rPr>
              <a:t>fyahoo</a:t>
            </a:r>
            <a:r>
              <a:rPr lang="en-US" sz="6800" dirty="0">
                <a:effectLst/>
                <a:latin typeface="Arial" panose="020B0604020202020204" pitchFamily="34" charset="0"/>
                <a:ea typeface="Calibri" panose="020F0502020204030204" pitchFamily="34" charset="0"/>
                <a:cs typeface="Arial" panose="020B0604020202020204" pitchFamily="34" charset="0"/>
              </a:rPr>
              <a:t>) with the help of free </a:t>
            </a:r>
            <a:r>
              <a:rPr lang="en-US" sz="6800" dirty="0" err="1">
                <a:effectLst/>
                <a:latin typeface="Arial" panose="020B0604020202020204" pitchFamily="34" charset="0"/>
                <a:ea typeface="Calibri" panose="020F0502020204030204" pitchFamily="34" charset="0"/>
                <a:cs typeface="Arial" panose="020B0604020202020204" pitchFamily="34" charset="0"/>
              </a:rPr>
              <a:t>fyahoo</a:t>
            </a:r>
            <a:r>
              <a:rPr lang="en-US" sz="6800" dirty="0">
                <a:effectLst/>
                <a:latin typeface="Arial" panose="020B0604020202020204" pitchFamily="34" charset="0"/>
                <a:ea typeface="Calibri" panose="020F0502020204030204" pitchFamily="34" charset="0"/>
                <a:cs typeface="Arial" panose="020B0604020202020204" pitchFamily="34" charset="0"/>
              </a:rPr>
              <a:t> API. Because HSBC and IAG are also listed in other markets (Hong Kong, Madrid, and New York), we used HSBC Ticker (HABS.L) for London stock exchange for the download. </a:t>
            </a:r>
            <a:endParaRPr lang="en-NG" sz="6800" dirty="0">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NG" dirty="0"/>
          </a:p>
        </p:txBody>
      </p:sp>
    </p:spTree>
    <p:extLst>
      <p:ext uri="{BB962C8B-B14F-4D97-AF65-F5344CB8AC3E}">
        <p14:creationId xmlns:p14="http://schemas.microsoft.com/office/powerpoint/2010/main" val="3222306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B8B303-0EBF-49E2-AB71-C2198C2E0457}"/>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3000" b="1" dirty="0">
                <a:solidFill>
                  <a:schemeClr val="bg2"/>
                </a:solidFill>
                <a:effectLst/>
              </a:rPr>
              <a:t>Methodology </a:t>
            </a:r>
            <a:r>
              <a:rPr lang="en-US" sz="3000" b="1" dirty="0">
                <a:solidFill>
                  <a:srgbClr val="FFFFFF"/>
                </a:solidFill>
                <a:effectLst/>
              </a:rPr>
              <a:t>- </a:t>
            </a:r>
            <a:r>
              <a:rPr lang="en-US" sz="3000" dirty="0">
                <a:solidFill>
                  <a:srgbClr val="FFFFFF"/>
                </a:solidFill>
                <a:effectLst/>
              </a:rPr>
              <a:t>Dataset collected </a:t>
            </a:r>
            <a:br>
              <a:rPr lang="en-US" sz="3000" dirty="0">
                <a:solidFill>
                  <a:srgbClr val="FFFFFF"/>
                </a:solidFill>
                <a:effectLst/>
              </a:rPr>
            </a:br>
            <a:endParaRPr lang="en-US" sz="3000" dirty="0">
              <a:solidFill>
                <a:srgbClr val="FFFFFF"/>
              </a:solidFill>
            </a:endParaRPr>
          </a:p>
        </p:txBody>
      </p:sp>
      <p:cxnSp>
        <p:nvCxnSpPr>
          <p:cNvPr id="18" name="Straight Connector 1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Picture 8" descr="Graphical user interface, text, application, email&#10;&#10;Description automatically generated">
            <a:extLst>
              <a:ext uri="{FF2B5EF4-FFF2-40B4-BE49-F238E27FC236}">
                <a16:creationId xmlns:a16="http://schemas.microsoft.com/office/drawing/2014/main" id="{1895B645-CFCC-4613-BCA9-7CB334CB1F7E}"/>
              </a:ext>
            </a:extLst>
          </p:cNvPr>
          <p:cNvPicPr/>
          <p:nvPr/>
        </p:nvPicPr>
        <p:blipFill>
          <a:blip r:embed="rId2"/>
          <a:stretch>
            <a:fillRect/>
          </a:stretch>
        </p:blipFill>
        <p:spPr>
          <a:xfrm>
            <a:off x="331567" y="2503833"/>
            <a:ext cx="5455917" cy="3620742"/>
          </a:xfrm>
          <a:prstGeom prst="rect">
            <a:avLst/>
          </a:prstGeom>
        </p:spPr>
      </p:pic>
      <p:cxnSp>
        <p:nvCxnSpPr>
          <p:cNvPr id="20" name="Straight Connector 19">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1" name="Picture 10" descr="Table&#10;&#10;Description automatically generated">
            <a:extLst>
              <a:ext uri="{FF2B5EF4-FFF2-40B4-BE49-F238E27FC236}">
                <a16:creationId xmlns:a16="http://schemas.microsoft.com/office/drawing/2014/main" id="{6BB03F6E-953B-412D-8804-D14C914FEE12}"/>
              </a:ext>
            </a:extLst>
          </p:cNvPr>
          <p:cNvPicPr/>
          <p:nvPr/>
        </p:nvPicPr>
        <p:blipFill>
          <a:blip r:embed="rId3"/>
          <a:stretch>
            <a:fillRect/>
          </a:stretch>
        </p:blipFill>
        <p:spPr>
          <a:xfrm>
            <a:off x="6404516" y="2338419"/>
            <a:ext cx="5455917" cy="3916017"/>
          </a:xfrm>
          <a:prstGeom prst="rect">
            <a:avLst/>
          </a:prstGeom>
        </p:spPr>
      </p:pic>
    </p:spTree>
    <p:extLst>
      <p:ext uri="{BB962C8B-B14F-4D97-AF65-F5344CB8AC3E}">
        <p14:creationId xmlns:p14="http://schemas.microsoft.com/office/powerpoint/2010/main" val="896586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B8B303-0EBF-49E2-AB71-C2198C2E0457}"/>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3000" b="1" dirty="0">
                <a:solidFill>
                  <a:schemeClr val="bg2"/>
                </a:solidFill>
                <a:effectLst/>
              </a:rPr>
              <a:t>Methodology</a:t>
            </a:r>
            <a:r>
              <a:rPr lang="en-US" sz="3000" b="1" dirty="0">
                <a:solidFill>
                  <a:srgbClr val="FFFFFF"/>
                </a:solidFill>
                <a:effectLst/>
              </a:rPr>
              <a:t> - </a:t>
            </a:r>
            <a:r>
              <a:rPr lang="en-US" sz="3000" dirty="0">
                <a:solidFill>
                  <a:srgbClr val="FFFFFF"/>
                </a:solidFill>
                <a:effectLst/>
              </a:rPr>
              <a:t>Dataset collected </a:t>
            </a:r>
            <a:br>
              <a:rPr lang="en-US" sz="3000" dirty="0">
                <a:solidFill>
                  <a:srgbClr val="FFFFFF"/>
                </a:solidFill>
                <a:effectLst/>
              </a:rPr>
            </a:br>
            <a:endParaRPr lang="en-US" sz="3000" dirty="0">
              <a:solidFill>
                <a:srgbClr val="FFFFFF"/>
              </a:solidFill>
            </a:endParaRPr>
          </a:p>
        </p:txBody>
      </p:sp>
      <p:cxnSp>
        <p:nvCxnSpPr>
          <p:cNvPr id="18" name="Straight Connector 1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Picture 5" descr="Table&#10;&#10;Description automatically generated">
            <a:extLst>
              <a:ext uri="{FF2B5EF4-FFF2-40B4-BE49-F238E27FC236}">
                <a16:creationId xmlns:a16="http://schemas.microsoft.com/office/drawing/2014/main" id="{EA7D2DF6-A9CA-480C-AFE1-0C77BBB2BDE2}"/>
              </a:ext>
            </a:extLst>
          </p:cNvPr>
          <p:cNvPicPr>
            <a:picLocks noChangeAspect="1"/>
          </p:cNvPicPr>
          <p:nvPr/>
        </p:nvPicPr>
        <p:blipFill>
          <a:blip r:embed="rId2"/>
          <a:stretch>
            <a:fillRect/>
          </a:stretch>
        </p:blipFill>
        <p:spPr>
          <a:xfrm>
            <a:off x="89452" y="2873537"/>
            <a:ext cx="6026825" cy="3104198"/>
          </a:xfrm>
          <a:prstGeom prst="rect">
            <a:avLst/>
          </a:prstGeom>
        </p:spPr>
      </p:pic>
      <p:pic>
        <p:nvPicPr>
          <p:cNvPr id="10" name="Picture 9" descr="Table&#10;&#10;Description automatically generated">
            <a:extLst>
              <a:ext uri="{FF2B5EF4-FFF2-40B4-BE49-F238E27FC236}">
                <a16:creationId xmlns:a16="http://schemas.microsoft.com/office/drawing/2014/main" id="{D5590AA2-A6F6-4E19-B9B7-B6BCD42A9743}"/>
              </a:ext>
            </a:extLst>
          </p:cNvPr>
          <p:cNvPicPr>
            <a:picLocks noChangeAspect="1"/>
          </p:cNvPicPr>
          <p:nvPr/>
        </p:nvPicPr>
        <p:blipFill>
          <a:blip r:embed="rId3"/>
          <a:stretch>
            <a:fillRect/>
          </a:stretch>
        </p:blipFill>
        <p:spPr>
          <a:xfrm>
            <a:off x="6231281" y="2873537"/>
            <a:ext cx="5871267" cy="3104198"/>
          </a:xfrm>
          <a:prstGeom prst="rect">
            <a:avLst/>
          </a:prstGeom>
        </p:spPr>
      </p:pic>
    </p:spTree>
    <p:extLst>
      <p:ext uri="{BB962C8B-B14F-4D97-AF65-F5344CB8AC3E}">
        <p14:creationId xmlns:p14="http://schemas.microsoft.com/office/powerpoint/2010/main" val="1490839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935613-EC19-4BFA-B517-2DE4DEF053A6}"/>
              </a:ext>
            </a:extLst>
          </p:cNvPr>
          <p:cNvSpPr>
            <a:spLocks noGrp="1"/>
          </p:cNvSpPr>
          <p:nvPr>
            <p:ph type="title"/>
          </p:nvPr>
        </p:nvSpPr>
        <p:spPr>
          <a:xfrm>
            <a:off x="1371599" y="294538"/>
            <a:ext cx="9895951" cy="1033669"/>
          </a:xfrm>
        </p:spPr>
        <p:txBody>
          <a:bodyPr>
            <a:normAutofit/>
          </a:bodyPr>
          <a:lstStyle/>
          <a:p>
            <a:r>
              <a:rPr lang="en-US" sz="3400" b="1">
                <a:solidFill>
                  <a:srgbClr val="FFFFFF"/>
                </a:solidFill>
                <a:effectLst/>
                <a:latin typeface="Arial" panose="020B0604020202020204" pitchFamily="34" charset="0"/>
                <a:ea typeface="Calibri" panose="020F0502020204030204" pitchFamily="34" charset="0"/>
              </a:rPr>
              <a:t>Methodology - </a:t>
            </a:r>
            <a:r>
              <a:rPr lang="en-US" sz="3400">
                <a:solidFill>
                  <a:srgbClr val="FFFFFF"/>
                </a:solidFill>
                <a:effectLst/>
                <a:latin typeface="Arial" panose="020B0604020202020204" pitchFamily="34" charset="0"/>
                <a:ea typeface="Calibri" panose="020F0502020204030204" pitchFamily="34" charset="0"/>
              </a:rPr>
              <a:t>Data Cleaning and preparation</a:t>
            </a:r>
            <a:br>
              <a:rPr lang="en-NG" sz="3400">
                <a:solidFill>
                  <a:srgbClr val="FFFFFF"/>
                </a:solidFill>
              </a:rPr>
            </a:br>
            <a:endParaRPr lang="en-NG" sz="3400">
              <a:solidFill>
                <a:srgbClr val="FFFFFF"/>
              </a:solidFill>
            </a:endParaRPr>
          </a:p>
        </p:txBody>
      </p:sp>
      <p:sp>
        <p:nvSpPr>
          <p:cNvPr id="3" name="Content Placeholder 2">
            <a:extLst>
              <a:ext uri="{FF2B5EF4-FFF2-40B4-BE49-F238E27FC236}">
                <a16:creationId xmlns:a16="http://schemas.microsoft.com/office/drawing/2014/main" id="{85D64E53-0E73-4A28-8953-4F3482D27DF8}"/>
              </a:ext>
            </a:extLst>
          </p:cNvPr>
          <p:cNvSpPr>
            <a:spLocks noGrp="1"/>
          </p:cNvSpPr>
          <p:nvPr>
            <p:ph idx="1"/>
          </p:nvPr>
        </p:nvSpPr>
        <p:spPr>
          <a:xfrm>
            <a:off x="1371599" y="2318197"/>
            <a:ext cx="9724031" cy="3683358"/>
          </a:xfrm>
        </p:spPr>
        <p:txBody>
          <a:bodyPr anchor="ctr">
            <a:normAutofit/>
          </a:bodyPr>
          <a:lstStyle/>
          <a:p>
            <a:pPr>
              <a:spcAft>
                <a:spcPts val="800"/>
              </a:spcAft>
              <a:buFont typeface="Wingdings" panose="05000000000000000000" pitchFamily="2" charset="2"/>
              <a:buChar char="v"/>
            </a:pPr>
            <a:r>
              <a:rPr lang="en-US" sz="1700">
                <a:effectLst/>
                <a:latin typeface="Arial" panose="020B0604020202020204" pitchFamily="34" charset="0"/>
                <a:ea typeface="Calibri" panose="020F0502020204030204" pitchFamily="34" charset="0"/>
                <a:cs typeface="Times New Roman" panose="02020603050405020304" pitchFamily="18" charset="0"/>
              </a:rPr>
              <a:t>To prepare the dataset for the analysis and predictions, the following were done on the dataset. </a:t>
            </a:r>
            <a:endParaRPr lang="en-NG" sz="1700">
              <a:effectLst/>
              <a:latin typeface="Calibri" panose="020F0502020204030204" pitchFamily="34" charset="0"/>
              <a:ea typeface="Calibri" panose="020F0502020204030204" pitchFamily="34" charset="0"/>
              <a:cs typeface="Times New Roman" panose="02020603050405020304" pitchFamily="18" charset="0"/>
            </a:endParaRPr>
          </a:p>
          <a:p>
            <a:pPr lvl="0">
              <a:buFont typeface="Wingdings" panose="05000000000000000000" pitchFamily="2" charset="2"/>
              <a:buChar char="ü"/>
            </a:pPr>
            <a:r>
              <a:rPr lang="en-US" sz="1700">
                <a:effectLst/>
                <a:latin typeface="Arial" panose="020B0604020202020204" pitchFamily="34" charset="0"/>
                <a:ea typeface="Calibri" panose="020F0502020204030204" pitchFamily="34" charset="0"/>
                <a:cs typeface="Times New Roman" panose="02020603050405020304" pitchFamily="18" charset="0"/>
              </a:rPr>
              <a:t>Determining and Removal of non-influential tweets- filtered out tweets from UserID with less than 1000 followers and those tweets that did not have at least 1 like. </a:t>
            </a:r>
            <a:endParaRPr lang="en-NG" sz="1700">
              <a:effectLst/>
              <a:latin typeface="Calibri" panose="020F0502020204030204" pitchFamily="34" charset="0"/>
              <a:ea typeface="Calibri" panose="020F0502020204030204" pitchFamily="34" charset="0"/>
              <a:cs typeface="Times New Roman" panose="02020603050405020304" pitchFamily="18" charset="0"/>
            </a:endParaRPr>
          </a:p>
          <a:p>
            <a:pPr lvl="0">
              <a:buFont typeface="Wingdings" panose="05000000000000000000" pitchFamily="2" charset="2"/>
              <a:buChar char="ü"/>
            </a:pPr>
            <a:r>
              <a:rPr lang="en-US" sz="1700">
                <a:effectLst/>
                <a:latin typeface="Arial" panose="020B0604020202020204" pitchFamily="34" charset="0"/>
                <a:ea typeface="Calibri" panose="020F0502020204030204" pitchFamily="34" charset="0"/>
                <a:cs typeface="Times New Roman" panose="02020603050405020304" pitchFamily="18" charset="0"/>
              </a:rPr>
              <a:t>Tokenisation of tweets</a:t>
            </a:r>
            <a:endParaRPr lang="en-NG" sz="1700">
              <a:effectLst/>
              <a:latin typeface="Calibri" panose="020F0502020204030204" pitchFamily="34" charset="0"/>
              <a:ea typeface="Calibri" panose="020F0502020204030204" pitchFamily="34" charset="0"/>
              <a:cs typeface="Times New Roman" panose="02020603050405020304" pitchFamily="18" charset="0"/>
            </a:endParaRPr>
          </a:p>
          <a:p>
            <a:pPr lvl="0">
              <a:buFont typeface="Wingdings" panose="05000000000000000000" pitchFamily="2" charset="2"/>
              <a:buChar char="ü"/>
            </a:pPr>
            <a:r>
              <a:rPr lang="en-US" sz="1700">
                <a:effectLst/>
                <a:latin typeface="Arial" panose="020B0604020202020204" pitchFamily="34" charset="0"/>
                <a:ea typeface="Calibri" panose="020F0502020204030204" pitchFamily="34" charset="0"/>
                <a:cs typeface="Times New Roman" panose="02020603050405020304" pitchFamily="18" charset="0"/>
              </a:rPr>
              <a:t>Removal of non-english tweets</a:t>
            </a:r>
            <a:endParaRPr lang="en-NG" sz="1700">
              <a:effectLst/>
              <a:latin typeface="Calibri" panose="020F0502020204030204" pitchFamily="34" charset="0"/>
              <a:ea typeface="Calibri" panose="020F0502020204030204" pitchFamily="34" charset="0"/>
              <a:cs typeface="Times New Roman" panose="02020603050405020304" pitchFamily="18" charset="0"/>
            </a:endParaRPr>
          </a:p>
          <a:p>
            <a:pPr lvl="0">
              <a:buFont typeface="Wingdings" panose="05000000000000000000" pitchFamily="2" charset="2"/>
              <a:buChar char="ü"/>
            </a:pPr>
            <a:r>
              <a:rPr lang="en-NG" sz="1700">
                <a:effectLst/>
                <a:latin typeface="Arial" panose="020B0604020202020204" pitchFamily="34" charset="0"/>
                <a:ea typeface="Calibri" panose="020F0502020204030204" pitchFamily="34" charset="0"/>
                <a:cs typeface="Times New Roman" panose="02020603050405020304" pitchFamily="18" charset="0"/>
              </a:rPr>
              <a:t>Twitter Symbols</a:t>
            </a:r>
            <a:r>
              <a:rPr lang="en-US" sz="1700">
                <a:effectLst/>
                <a:latin typeface="Arial" panose="020B0604020202020204" pitchFamily="34" charset="0"/>
                <a:ea typeface="Calibri" panose="020F0502020204030204" pitchFamily="34" charset="0"/>
                <a:cs typeface="Times New Roman" panose="02020603050405020304" pitchFamily="18" charset="0"/>
              </a:rPr>
              <a:t> Removal (</a:t>
            </a:r>
            <a:r>
              <a:rPr lang="en-NG" sz="1700">
                <a:effectLst/>
                <a:latin typeface="Arial" panose="020B0604020202020204" pitchFamily="34" charset="0"/>
                <a:ea typeface="Calibri" panose="020F0502020204030204" pitchFamily="34" charset="0"/>
                <a:cs typeface="Times New Roman" panose="02020603050405020304" pitchFamily="18" charset="0"/>
              </a:rPr>
              <a:t>“#”</a:t>
            </a:r>
            <a:r>
              <a:rPr lang="en-US" sz="1700">
                <a:effectLst/>
                <a:latin typeface="Arial" panose="020B0604020202020204" pitchFamily="34" charset="0"/>
                <a:ea typeface="Calibri" panose="020F0502020204030204" pitchFamily="34" charset="0"/>
                <a:cs typeface="Times New Roman" panose="02020603050405020304" pitchFamily="18" charset="0"/>
              </a:rPr>
              <a:t>, </a:t>
            </a:r>
            <a:r>
              <a:rPr lang="en-NG" sz="1700">
                <a:effectLst/>
                <a:latin typeface="Arial" panose="020B0604020202020204" pitchFamily="34" charset="0"/>
                <a:ea typeface="Calibri" panose="020F0502020204030204" pitchFamily="34" charset="0"/>
                <a:cs typeface="Times New Roman" panose="02020603050405020304" pitchFamily="18" charset="0"/>
              </a:rPr>
              <a:t>“@”</a:t>
            </a:r>
            <a:r>
              <a:rPr lang="en-US" sz="1700">
                <a:effectLst/>
                <a:latin typeface="Arial" panose="020B0604020202020204" pitchFamily="34" charset="0"/>
                <a:ea typeface="Calibri" panose="020F0502020204030204" pitchFamily="34" charset="0"/>
                <a:cs typeface="Times New Roman" panose="02020603050405020304" pitchFamily="18" charset="0"/>
              </a:rPr>
              <a:t> or htts)</a:t>
            </a:r>
            <a:endParaRPr lang="en-NG" sz="1700">
              <a:effectLst/>
              <a:latin typeface="Calibri" panose="020F0502020204030204" pitchFamily="34" charset="0"/>
              <a:ea typeface="Calibri" panose="020F0502020204030204" pitchFamily="34" charset="0"/>
              <a:cs typeface="Times New Roman" panose="02020603050405020304" pitchFamily="18" charset="0"/>
            </a:endParaRPr>
          </a:p>
          <a:p>
            <a:pPr lvl="0">
              <a:spcAft>
                <a:spcPts val="800"/>
              </a:spcAft>
              <a:buFont typeface="Wingdings" panose="05000000000000000000" pitchFamily="2" charset="2"/>
              <a:buChar char="ü"/>
            </a:pPr>
            <a:r>
              <a:rPr lang="en-US" sz="1700">
                <a:effectLst/>
                <a:latin typeface="Arial" panose="020B0604020202020204" pitchFamily="34" charset="0"/>
                <a:ea typeface="Calibri" panose="020F0502020204030204" pitchFamily="34" charset="0"/>
                <a:cs typeface="Times New Roman" panose="02020603050405020304" pitchFamily="18" charset="0"/>
              </a:rPr>
              <a:t>Stopwords</a:t>
            </a:r>
            <a:r>
              <a:rPr lang="en-US" sz="1700" b="1">
                <a:effectLst/>
                <a:latin typeface="Arial" panose="020B0604020202020204" pitchFamily="34" charset="0"/>
                <a:ea typeface="Calibri" panose="020F0502020204030204" pitchFamily="34" charset="0"/>
                <a:cs typeface="Times New Roman" panose="02020603050405020304" pitchFamily="18" charset="0"/>
              </a:rPr>
              <a:t> </a:t>
            </a:r>
            <a:endParaRPr lang="en-NG" sz="170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buFont typeface="Wingdings" panose="05000000000000000000" pitchFamily="2" charset="2"/>
              <a:buChar char="v"/>
            </a:pPr>
            <a:r>
              <a:rPr lang="en-US" sz="1700">
                <a:effectLst/>
                <a:latin typeface="Arial" panose="020B0604020202020204" pitchFamily="34" charset="0"/>
                <a:ea typeface="Calibri" panose="020F0502020204030204" pitchFamily="34" charset="0"/>
                <a:cs typeface="Times New Roman" panose="02020603050405020304" pitchFamily="18" charset="0"/>
              </a:rPr>
              <a:t>We used the n</a:t>
            </a:r>
            <a:r>
              <a:rPr lang="en-NG" sz="1700">
                <a:effectLst/>
                <a:latin typeface="Arial" panose="020B0604020202020204" pitchFamily="34" charset="0"/>
                <a:ea typeface="Calibri" panose="020F0502020204030204" pitchFamily="34" charset="0"/>
                <a:cs typeface="Times New Roman" panose="02020603050405020304" pitchFamily="18" charset="0"/>
              </a:rPr>
              <a:t>atural Language ToolKit library </a:t>
            </a:r>
            <a:r>
              <a:rPr lang="en-US" sz="1700">
                <a:effectLst/>
                <a:latin typeface="Arial" panose="020B0604020202020204" pitchFamily="34" charset="0"/>
                <a:ea typeface="Calibri" panose="020F0502020204030204" pitchFamily="34" charset="0"/>
                <a:cs typeface="Times New Roman" panose="02020603050405020304" pitchFamily="18" charset="0"/>
              </a:rPr>
              <a:t>in python (NLTL) for the above exercises. Except for the removal of non-influential tweets. The extracted dataset for historical price data are cleaned.</a:t>
            </a:r>
            <a:endParaRPr lang="en-NG" sz="17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NG" sz="1700"/>
          </a:p>
        </p:txBody>
      </p:sp>
    </p:spTree>
    <p:extLst>
      <p:ext uri="{BB962C8B-B14F-4D97-AF65-F5344CB8AC3E}">
        <p14:creationId xmlns:p14="http://schemas.microsoft.com/office/powerpoint/2010/main" val="3298490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25" name="Rectangle 24">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23577A8-DFB9-4056-B7CA-CB8B3E359296}"/>
              </a:ext>
            </a:extLst>
          </p:cNvPr>
          <p:cNvSpPr>
            <a:spLocks noGrp="1"/>
          </p:cNvSpPr>
          <p:nvPr>
            <p:ph type="title"/>
          </p:nvPr>
        </p:nvSpPr>
        <p:spPr>
          <a:xfrm>
            <a:off x="1371598" y="319314"/>
            <a:ext cx="9477377" cy="1030515"/>
          </a:xfrm>
        </p:spPr>
        <p:txBody>
          <a:bodyPr anchor="ctr">
            <a:normAutofit/>
          </a:bodyPr>
          <a:lstStyle/>
          <a:p>
            <a:r>
              <a:rPr lang="en-US" sz="3400" b="1">
                <a:solidFill>
                  <a:srgbClr val="FFFFFF"/>
                </a:solidFill>
                <a:effectLst/>
                <a:latin typeface="Arial" panose="020B0604020202020204" pitchFamily="34" charset="0"/>
                <a:ea typeface="Calibri" panose="020F0502020204030204" pitchFamily="34" charset="0"/>
              </a:rPr>
              <a:t>Methodology - </a:t>
            </a:r>
            <a:r>
              <a:rPr lang="en-US" sz="3400" b="1">
                <a:solidFill>
                  <a:srgbClr val="FFFFFF"/>
                </a:solidFill>
                <a:effectLst/>
                <a:latin typeface="Arial" panose="020B0604020202020204" pitchFamily="34" charset="0"/>
                <a:ea typeface="Calibri" panose="020F0502020204030204" pitchFamily="34" charset="0"/>
                <a:cs typeface="Times New Roman" panose="02020603050405020304" pitchFamily="18" charset="0"/>
              </a:rPr>
              <a:t>Explanatory Analysis</a:t>
            </a:r>
            <a:br>
              <a:rPr lang="en-NG" sz="34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NG" sz="3400">
              <a:solidFill>
                <a:srgbClr val="FFFFFF"/>
              </a:solidFill>
            </a:endParaRPr>
          </a:p>
        </p:txBody>
      </p:sp>
      <p:pic>
        <p:nvPicPr>
          <p:cNvPr id="17" name="Picture 16" descr="Chart, line chart&#10;&#10;Description automatically generated">
            <a:extLst>
              <a:ext uri="{FF2B5EF4-FFF2-40B4-BE49-F238E27FC236}">
                <a16:creationId xmlns:a16="http://schemas.microsoft.com/office/drawing/2014/main" id="{D99841ED-2F54-4042-9AE3-8DB688FB3CED}"/>
              </a:ext>
            </a:extLst>
          </p:cNvPr>
          <p:cNvPicPr/>
          <p:nvPr/>
        </p:nvPicPr>
        <p:blipFill>
          <a:blip r:embed="rId2"/>
          <a:stretch>
            <a:fillRect/>
          </a:stretch>
        </p:blipFill>
        <p:spPr>
          <a:xfrm>
            <a:off x="1894586" y="2050595"/>
            <a:ext cx="4042263" cy="2617365"/>
          </a:xfrm>
          <a:prstGeom prst="rect">
            <a:avLst/>
          </a:prstGeom>
        </p:spPr>
      </p:pic>
      <p:pic>
        <p:nvPicPr>
          <p:cNvPr id="16" name="Picture 15" descr="Text&#10;&#10;Description automatically generated with medium confidence">
            <a:extLst>
              <a:ext uri="{FF2B5EF4-FFF2-40B4-BE49-F238E27FC236}">
                <a16:creationId xmlns:a16="http://schemas.microsoft.com/office/drawing/2014/main" id="{31383CE3-762D-4853-9D65-0B00BEA46539}"/>
              </a:ext>
            </a:extLst>
          </p:cNvPr>
          <p:cNvPicPr/>
          <p:nvPr/>
        </p:nvPicPr>
        <p:blipFill>
          <a:blip r:embed="rId3"/>
          <a:stretch>
            <a:fillRect/>
          </a:stretch>
        </p:blipFill>
        <p:spPr>
          <a:xfrm>
            <a:off x="6267671" y="2074130"/>
            <a:ext cx="4290763" cy="2617365"/>
          </a:xfrm>
          <a:prstGeom prst="rect">
            <a:avLst/>
          </a:prstGeom>
        </p:spPr>
      </p:pic>
      <p:sp>
        <p:nvSpPr>
          <p:cNvPr id="3" name="Content Placeholder 2">
            <a:extLst>
              <a:ext uri="{FF2B5EF4-FFF2-40B4-BE49-F238E27FC236}">
                <a16:creationId xmlns:a16="http://schemas.microsoft.com/office/drawing/2014/main" id="{4456C54D-6F44-4365-B6A9-70971272245E}"/>
              </a:ext>
            </a:extLst>
          </p:cNvPr>
          <p:cNvSpPr>
            <a:spLocks noGrp="1"/>
          </p:cNvSpPr>
          <p:nvPr>
            <p:ph idx="1"/>
          </p:nvPr>
        </p:nvSpPr>
        <p:spPr>
          <a:xfrm>
            <a:off x="1371598" y="5070346"/>
            <a:ext cx="9496427" cy="1385266"/>
          </a:xfrm>
        </p:spPr>
        <p:txBody>
          <a:bodyPr>
            <a:normAutofit/>
          </a:bodyPr>
          <a:lstStyle/>
          <a:p>
            <a:pPr>
              <a:buFont typeface="Wingdings" panose="05000000000000000000" pitchFamily="2" charset="2"/>
              <a:buChar char="ü"/>
            </a:pPr>
            <a:r>
              <a:rPr lang="en-US" sz="1700" b="1">
                <a:effectLst/>
                <a:latin typeface="Arial" panose="020B0604020202020204" pitchFamily="34" charset="0"/>
                <a:ea typeface="Calibri" panose="020F0502020204030204" pitchFamily="34" charset="0"/>
              </a:rPr>
              <a:t>Time series plots for the historical data: </a:t>
            </a:r>
            <a:r>
              <a:rPr lang="en-US" sz="1700">
                <a:effectLst/>
                <a:latin typeface="Arial" panose="020B0604020202020204" pitchFamily="34" charset="0"/>
                <a:ea typeface="Calibri" panose="020F0502020204030204" pitchFamily="34" charset="0"/>
              </a:rPr>
              <a:t>The plots of the price's movements for HSBC and IAG shows similar properties</a:t>
            </a:r>
          </a:p>
          <a:p>
            <a:pPr>
              <a:buFont typeface="Wingdings" panose="05000000000000000000" pitchFamily="2" charset="2"/>
              <a:buChar char="ü"/>
            </a:pPr>
            <a:r>
              <a:rPr lang="en-US" sz="1700">
                <a:effectLst/>
                <a:latin typeface="Arial" panose="020B0604020202020204" pitchFamily="34" charset="0"/>
                <a:ea typeface="Calibri" panose="020F0502020204030204" pitchFamily="34" charset="0"/>
                <a:cs typeface="Times New Roman" panose="02020603050405020304" pitchFamily="18" charset="0"/>
              </a:rPr>
              <a:t>The plots of the prices movements for HSBC and IAG shows similar properties, The prices of both stocks picked late January and went down again in February. The two stock reached their peaks in March 2021 before they went down again in June. </a:t>
            </a:r>
            <a:endParaRPr lang="en-NG" sz="1700">
              <a:effectLst/>
              <a:latin typeface="Calibri" panose="020F0502020204030204" pitchFamily="34" charset="0"/>
              <a:ea typeface="Calibri" panose="020F0502020204030204" pitchFamily="34" charset="0"/>
              <a:cs typeface="Times New Roman" panose="02020603050405020304" pitchFamily="18" charset="0"/>
            </a:endParaRPr>
          </a:p>
          <a:p>
            <a:endParaRPr lang="en-US" sz="1700">
              <a:latin typeface="Arial" panose="020B0604020202020204" pitchFamily="34" charset="0"/>
              <a:ea typeface="Calibri" panose="020F0502020204030204" pitchFamily="34" charset="0"/>
            </a:endParaRPr>
          </a:p>
          <a:p>
            <a:endParaRPr lang="en-US" sz="1700">
              <a:effectLst/>
              <a:latin typeface="Arial" panose="020B0604020202020204" pitchFamily="34" charset="0"/>
              <a:ea typeface="Calibri" panose="020F0502020204030204" pitchFamily="34" charset="0"/>
            </a:endParaRPr>
          </a:p>
          <a:p>
            <a:endParaRPr lang="en-US" sz="1700">
              <a:effectLst/>
              <a:latin typeface="Arial" panose="020B0604020202020204" pitchFamily="34" charset="0"/>
              <a:ea typeface="Calibri" panose="020F0502020204030204" pitchFamily="34" charset="0"/>
            </a:endParaRPr>
          </a:p>
          <a:p>
            <a:pPr marL="0" indent="0">
              <a:buNone/>
            </a:pPr>
            <a:endParaRPr lang="en-US" sz="1700">
              <a:latin typeface="Arial" panose="020B0604020202020204" pitchFamily="34" charset="0"/>
            </a:endParaRPr>
          </a:p>
          <a:p>
            <a:pPr marL="0" indent="0">
              <a:buNone/>
            </a:pPr>
            <a:endParaRPr lang="en-US" sz="1700">
              <a:latin typeface="Arial" panose="020B0604020202020204" pitchFamily="34" charset="0"/>
            </a:endParaRPr>
          </a:p>
          <a:p>
            <a:pPr marL="0" indent="0">
              <a:buNone/>
            </a:pPr>
            <a:endParaRPr lang="en-US" sz="1700">
              <a:latin typeface="Arial" panose="020B0604020202020204" pitchFamily="34" charset="0"/>
            </a:endParaRPr>
          </a:p>
        </p:txBody>
      </p:sp>
    </p:spTree>
    <p:extLst>
      <p:ext uri="{BB962C8B-B14F-4D97-AF65-F5344CB8AC3E}">
        <p14:creationId xmlns:p14="http://schemas.microsoft.com/office/powerpoint/2010/main" val="883320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0A26D18-5A42-4708-93B4-7AA137A981AA}"/>
              </a:ext>
            </a:extLst>
          </p:cNvPr>
          <p:cNvSpPr>
            <a:spLocks noGrp="1"/>
          </p:cNvSpPr>
          <p:nvPr>
            <p:ph type="title"/>
          </p:nvPr>
        </p:nvSpPr>
        <p:spPr>
          <a:xfrm>
            <a:off x="767289" y="1296537"/>
            <a:ext cx="4220967" cy="1907840"/>
          </a:xfrm>
        </p:spPr>
        <p:txBody>
          <a:bodyPr anchor="b">
            <a:normAutofit/>
          </a:bodyPr>
          <a:lstStyle/>
          <a:p>
            <a:r>
              <a:rPr lang="en-US" b="1" dirty="0">
                <a:solidFill>
                  <a:schemeClr val="accent1">
                    <a:lumMod val="75000"/>
                  </a:schemeClr>
                </a:solidFill>
                <a:effectLst/>
                <a:latin typeface="Arial" panose="020B0604020202020204" pitchFamily="34" charset="0"/>
                <a:ea typeface="Calibri" panose="020F0502020204030204" pitchFamily="34" charset="0"/>
              </a:rPr>
              <a:t>Methodology - </a:t>
            </a:r>
            <a:r>
              <a:rPr lang="en-US" b="1" dirty="0">
                <a:solidFill>
                  <a:schemeClr val="accent1">
                    <a:lumMod val="75000"/>
                  </a:schemeClr>
                </a:solidFill>
                <a:effectLst/>
                <a:latin typeface="Arial" panose="020B0604020202020204" pitchFamily="34" charset="0"/>
                <a:ea typeface="Calibri" panose="020F0502020204030204" pitchFamily="34" charset="0"/>
                <a:cs typeface="Times New Roman" panose="02020603050405020304" pitchFamily="18" charset="0"/>
              </a:rPr>
              <a:t>Explanatory Analysis</a:t>
            </a:r>
            <a:endParaRPr lang="en-NG" dirty="0">
              <a:solidFill>
                <a:schemeClr val="accent1">
                  <a:lumMod val="75000"/>
                </a:schemeClr>
              </a:solidFill>
            </a:endParaRPr>
          </a:p>
        </p:txBody>
      </p:sp>
      <p:grpSp>
        <p:nvGrpSpPr>
          <p:cNvPr id="14" name="Group 13">
            <a:extLst>
              <a:ext uri="{FF2B5EF4-FFF2-40B4-BE49-F238E27FC236}">
                <a16:creationId xmlns:a16="http://schemas.microsoft.com/office/drawing/2014/main" id="{9C6E8597-0CCE-4A8A-9326-AA52691A1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15" name="Freeform 5">
              <a:extLst>
                <a:ext uri="{FF2B5EF4-FFF2-40B4-BE49-F238E27FC236}">
                  <a16:creationId xmlns:a16="http://schemas.microsoft.com/office/drawing/2014/main" id="{E78FE76E-DF1D-420B-957F-8ECE93C02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CF2F61F0-9758-4DEF-AC08-7B00F04A46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4" name="Picture 3" descr="Text&#10;&#10;Description automatically generated">
            <a:extLst>
              <a:ext uri="{FF2B5EF4-FFF2-40B4-BE49-F238E27FC236}">
                <a16:creationId xmlns:a16="http://schemas.microsoft.com/office/drawing/2014/main" id="{29C560F4-A8BB-4BE2-B25B-ABB9BC645A84}"/>
              </a:ext>
            </a:extLst>
          </p:cNvPr>
          <p:cNvPicPr/>
          <p:nvPr/>
        </p:nvPicPr>
        <p:blipFill>
          <a:blip r:embed="rId2"/>
          <a:stretch>
            <a:fillRect/>
          </a:stretch>
        </p:blipFill>
        <p:spPr>
          <a:xfrm>
            <a:off x="6670329" y="891906"/>
            <a:ext cx="4659273" cy="2376229"/>
          </a:xfrm>
          <a:prstGeom prst="rect">
            <a:avLst/>
          </a:prstGeom>
        </p:spPr>
      </p:pic>
      <p:sp>
        <p:nvSpPr>
          <p:cNvPr id="3" name="Content Placeholder 2">
            <a:extLst>
              <a:ext uri="{FF2B5EF4-FFF2-40B4-BE49-F238E27FC236}">
                <a16:creationId xmlns:a16="http://schemas.microsoft.com/office/drawing/2014/main" id="{7A362B73-F4C7-46CF-94FD-EDA3B04F7F94}"/>
              </a:ext>
            </a:extLst>
          </p:cNvPr>
          <p:cNvSpPr>
            <a:spLocks noGrp="1"/>
          </p:cNvSpPr>
          <p:nvPr>
            <p:ph idx="1"/>
          </p:nvPr>
        </p:nvSpPr>
        <p:spPr>
          <a:xfrm>
            <a:off x="767290" y="3428999"/>
            <a:ext cx="4075054" cy="2741213"/>
          </a:xfrm>
        </p:spPr>
        <p:txBody>
          <a:bodyPr anchor="t">
            <a:normAutofit/>
          </a:bodyPr>
          <a:lstStyle/>
          <a:p>
            <a:pPr>
              <a:buFont typeface="Wingdings" panose="05000000000000000000" pitchFamily="2" charset="2"/>
              <a:buChar char="v"/>
            </a:pPr>
            <a:r>
              <a:rPr lang="en-US" sz="1700" b="1" dirty="0" err="1">
                <a:solidFill>
                  <a:schemeClr val="bg1"/>
                </a:solidFill>
                <a:effectLst/>
                <a:latin typeface="Arial" panose="020B0604020202020204" pitchFamily="34" charset="0"/>
                <a:ea typeface="Calibri" panose="020F0502020204030204" pitchFamily="34" charset="0"/>
                <a:cs typeface="Times New Roman" panose="02020603050405020304" pitchFamily="18" charset="0"/>
              </a:rPr>
              <a:t>Wordclouds</a:t>
            </a:r>
            <a:r>
              <a:rPr lang="en-US" sz="1700" b="1"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 plot of the tweets: </a:t>
            </a:r>
            <a:r>
              <a:rPr lang="en-US" sz="17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Some of the words in the tweets text that contributed to the polarity cores used for the prediction are shown below.</a:t>
            </a:r>
            <a:r>
              <a:rPr lang="en-US" sz="1700" b="1"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 </a:t>
            </a:r>
            <a:r>
              <a:rPr lang="en-US" sz="17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For example, amazing, help, supporting, awards, great, and available </a:t>
            </a:r>
            <a:r>
              <a:rPr lang="en-US" sz="1700" dirty="0">
                <a:solidFill>
                  <a:schemeClr val="bg1"/>
                </a:solidFill>
                <a:latin typeface="Arial" panose="020B0604020202020204" pitchFamily="34" charset="0"/>
                <a:ea typeface="Calibri" panose="020F0502020204030204" pitchFamily="34" charset="0"/>
                <a:cs typeface="Times New Roman" panose="02020603050405020304" pitchFamily="18" charset="0"/>
              </a:rPr>
              <a:t>were</a:t>
            </a:r>
            <a:r>
              <a:rPr lang="en-US" sz="17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 positive words that came through for HSBC. Negative words such as Extinction, rebellion, laundering could be seen as well. See figure below .</a:t>
            </a:r>
          </a:p>
          <a:p>
            <a:pPr>
              <a:buFont typeface="Wingdings" panose="05000000000000000000" pitchFamily="2" charset="2"/>
              <a:buChar char="v"/>
            </a:pPr>
            <a:endParaRPr lang="en-US" sz="1700" dirty="0">
              <a:solidFill>
                <a:schemeClr val="bg1"/>
              </a:solidFill>
              <a:latin typeface="Arial" panose="020B0604020202020204" pitchFamily="34" charset="0"/>
              <a:ea typeface="Calibri" panose="020F0502020204030204" pitchFamily="34" charset="0"/>
              <a:cs typeface="Times New Roman" panose="02020603050405020304" pitchFamily="18" charset="0"/>
            </a:endParaRPr>
          </a:p>
          <a:p>
            <a:pPr marL="0" indent="0">
              <a:buNone/>
            </a:pPr>
            <a:endParaRPr lang="en-NG" sz="17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NG" sz="1700" dirty="0">
              <a:solidFill>
                <a:schemeClr val="bg1"/>
              </a:solidFill>
            </a:endParaRPr>
          </a:p>
        </p:txBody>
      </p:sp>
      <p:pic>
        <p:nvPicPr>
          <p:cNvPr id="5" name="Picture 4" descr="Text, chat or text message&#10;&#10;Description automatically generated">
            <a:extLst>
              <a:ext uri="{FF2B5EF4-FFF2-40B4-BE49-F238E27FC236}">
                <a16:creationId xmlns:a16="http://schemas.microsoft.com/office/drawing/2014/main" id="{28ADD214-7A9C-4E40-912B-079A298FBCB1}"/>
              </a:ext>
            </a:extLst>
          </p:cNvPr>
          <p:cNvPicPr/>
          <p:nvPr/>
        </p:nvPicPr>
        <p:blipFill>
          <a:blip r:embed="rId3"/>
          <a:stretch>
            <a:fillRect/>
          </a:stretch>
        </p:blipFill>
        <p:spPr>
          <a:xfrm>
            <a:off x="6737894" y="3608916"/>
            <a:ext cx="4524142" cy="2873848"/>
          </a:xfrm>
          <a:prstGeom prst="rect">
            <a:avLst/>
          </a:prstGeom>
        </p:spPr>
      </p:pic>
    </p:spTree>
    <p:extLst>
      <p:ext uri="{BB962C8B-B14F-4D97-AF65-F5344CB8AC3E}">
        <p14:creationId xmlns:p14="http://schemas.microsoft.com/office/powerpoint/2010/main" val="1025089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9DA157-261B-449F-8FFB-48B3F2D361EF}"/>
              </a:ext>
            </a:extLst>
          </p:cNvPr>
          <p:cNvSpPr>
            <a:spLocks noGrp="1"/>
          </p:cNvSpPr>
          <p:nvPr>
            <p:ph type="title"/>
          </p:nvPr>
        </p:nvSpPr>
        <p:spPr>
          <a:xfrm>
            <a:off x="1371599" y="294538"/>
            <a:ext cx="9895951" cy="1033669"/>
          </a:xfrm>
        </p:spPr>
        <p:txBody>
          <a:bodyPr>
            <a:normAutofit/>
          </a:bodyPr>
          <a:lstStyle/>
          <a:p>
            <a:r>
              <a:rPr lang="en-US" sz="2800" b="1" dirty="0">
                <a:solidFill>
                  <a:srgbClr val="FFFFFF"/>
                </a:solidFill>
                <a:effectLst/>
                <a:latin typeface="Arial" panose="020B0604020202020204" pitchFamily="34" charset="0"/>
                <a:ea typeface="Calibri" panose="020F0502020204030204" pitchFamily="34" charset="0"/>
              </a:rPr>
              <a:t>Methodology - </a:t>
            </a:r>
            <a:r>
              <a:rPr lang="en-US" sz="2800" b="1" dirty="0">
                <a:solidFill>
                  <a:srgbClr val="FFFFFF"/>
                </a:solidFill>
                <a:effectLst/>
                <a:latin typeface="Arial" panose="020B0604020202020204" pitchFamily="34" charset="0"/>
                <a:ea typeface="Calibri" panose="020F0502020204030204" pitchFamily="34" charset="0"/>
                <a:cs typeface="Times New Roman" panose="02020603050405020304" pitchFamily="18" charset="0"/>
              </a:rPr>
              <a:t>Analysis of the pre-processed Datasets</a:t>
            </a:r>
            <a:br>
              <a:rPr lang="en-NG" sz="2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NG" sz="2800" dirty="0">
              <a:solidFill>
                <a:srgbClr val="FFFFFF"/>
              </a:solidFill>
            </a:endParaRPr>
          </a:p>
        </p:txBody>
      </p:sp>
      <p:sp>
        <p:nvSpPr>
          <p:cNvPr id="3" name="Content Placeholder 2">
            <a:extLst>
              <a:ext uri="{FF2B5EF4-FFF2-40B4-BE49-F238E27FC236}">
                <a16:creationId xmlns:a16="http://schemas.microsoft.com/office/drawing/2014/main" id="{C82A5DDB-C5AA-4B47-9E89-7568B2A712E8}"/>
              </a:ext>
            </a:extLst>
          </p:cNvPr>
          <p:cNvSpPr>
            <a:spLocks noGrp="1"/>
          </p:cNvSpPr>
          <p:nvPr>
            <p:ph idx="1"/>
          </p:nvPr>
        </p:nvSpPr>
        <p:spPr>
          <a:xfrm>
            <a:off x="1371599" y="2318197"/>
            <a:ext cx="9724031" cy="3683358"/>
          </a:xfrm>
        </p:spPr>
        <p:txBody>
          <a:bodyPr anchor="ctr">
            <a:normAutofit/>
          </a:bodyPr>
          <a:lstStyle/>
          <a:p>
            <a:pPr>
              <a:spcAft>
                <a:spcPts val="800"/>
              </a:spcAft>
              <a:buFont typeface="Wingdings" panose="05000000000000000000" pitchFamily="2" charset="2"/>
              <a:buChar char="v"/>
            </a:pPr>
            <a:r>
              <a:rPr lang="en-US" sz="1700" b="1">
                <a:effectLst/>
                <a:latin typeface="Arial" panose="020B0604020202020204" pitchFamily="34" charset="0"/>
                <a:ea typeface="Calibri" panose="020F0502020204030204" pitchFamily="34" charset="0"/>
                <a:cs typeface="Times New Roman" panose="02020603050405020304" pitchFamily="18" charset="0"/>
              </a:rPr>
              <a:t>Sentiment analysis of the tweet’s dataset:</a:t>
            </a:r>
            <a:r>
              <a:rPr lang="en-US" sz="1700">
                <a:effectLst/>
                <a:latin typeface="Arial" panose="020B0604020202020204" pitchFamily="34" charset="0"/>
                <a:ea typeface="Calibri" panose="020F0502020204030204" pitchFamily="34" charset="0"/>
                <a:cs typeface="Times New Roman" panose="02020603050405020304" pitchFamily="18" charset="0"/>
              </a:rPr>
              <a:t> To get the polarity for each day between 1 January and 30 June 2021, I did sentiment analysis of each of the tweet’s data for the stocks. I used VADER for the sentiment analysis of the tweets. </a:t>
            </a:r>
            <a:r>
              <a:rPr lang="en-US" sz="1700" spc="10">
                <a:effectLst/>
                <a:latin typeface="Arial" panose="020B0604020202020204" pitchFamily="34" charset="0"/>
                <a:ea typeface="Calibri" panose="020F0502020204030204" pitchFamily="34" charset="0"/>
                <a:cs typeface="Times New Roman" panose="02020603050405020304" pitchFamily="18" charset="0"/>
              </a:rPr>
              <a:t>VADER is a pretrained model in python that can classify or label social media lexicons into different polarity based on their</a:t>
            </a:r>
            <a:r>
              <a:rPr lang="en-NG" sz="1700" spc="10">
                <a:effectLst/>
                <a:latin typeface="Arial" panose="020B0604020202020204" pitchFamily="34" charset="0"/>
                <a:ea typeface="Calibri" panose="020F0502020204030204" pitchFamily="34" charset="0"/>
                <a:cs typeface="Times New Roman" panose="02020603050405020304" pitchFamily="18" charset="0"/>
              </a:rPr>
              <a:t> semantic orientation</a:t>
            </a:r>
            <a:r>
              <a:rPr lang="en-US" sz="1700" spc="10">
                <a:effectLst/>
                <a:latin typeface="Arial" panose="020B0604020202020204" pitchFamily="34" charset="0"/>
                <a:ea typeface="Calibri" panose="020F0502020204030204" pitchFamily="34" charset="0"/>
                <a:cs typeface="Times New Roman" panose="02020603050405020304" pitchFamily="18" charset="0"/>
              </a:rPr>
              <a:t>s. It allots polarity scores to each tweet based on their polarity depth. </a:t>
            </a:r>
            <a:endParaRPr lang="en-NG" sz="170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buFont typeface="Wingdings" panose="05000000000000000000" pitchFamily="2" charset="2"/>
              <a:buChar char="ü"/>
            </a:pPr>
            <a:r>
              <a:rPr lang="en-US" sz="1700" spc="10">
                <a:latin typeface="Arial" panose="020B0604020202020204" pitchFamily="34" charset="0"/>
                <a:ea typeface="Calibri" panose="020F0502020204030204" pitchFamily="34" charset="0"/>
                <a:cs typeface="Times New Roman" panose="02020603050405020304" pitchFamily="18" charset="0"/>
              </a:rPr>
              <a:t>P</a:t>
            </a:r>
            <a:r>
              <a:rPr lang="en-NG" sz="1700" spc="10">
                <a:effectLst/>
                <a:latin typeface="Arial" panose="020B0604020202020204" pitchFamily="34" charset="0"/>
                <a:ea typeface="Calibri" panose="020F0502020204030204" pitchFamily="34" charset="0"/>
                <a:cs typeface="Times New Roman" panose="02020603050405020304" pitchFamily="18" charset="0"/>
              </a:rPr>
              <a:t>ositive sentiment: (compound score &gt;= 0.05) </a:t>
            </a:r>
            <a:br>
              <a:rPr lang="en-NG" sz="1700" spc="10">
                <a:effectLst/>
                <a:latin typeface="Arial" panose="020B0604020202020204" pitchFamily="34" charset="0"/>
                <a:ea typeface="Calibri" panose="020F0502020204030204" pitchFamily="34" charset="0"/>
                <a:cs typeface="Times New Roman" panose="02020603050405020304" pitchFamily="18" charset="0"/>
              </a:rPr>
            </a:br>
            <a:r>
              <a:rPr lang="en-US" sz="1700" spc="10">
                <a:effectLst/>
                <a:latin typeface="Arial" panose="020B0604020202020204" pitchFamily="34" charset="0"/>
                <a:ea typeface="Calibri" panose="020F0502020204030204" pitchFamily="34" charset="0"/>
                <a:cs typeface="Times New Roman" panose="02020603050405020304" pitchFamily="18" charset="0"/>
              </a:rPr>
              <a:t>N</a:t>
            </a:r>
            <a:r>
              <a:rPr lang="en-NG" sz="1700" spc="10">
                <a:effectLst/>
                <a:latin typeface="Arial" panose="020B0604020202020204" pitchFamily="34" charset="0"/>
                <a:ea typeface="Calibri" panose="020F0502020204030204" pitchFamily="34" charset="0"/>
                <a:cs typeface="Times New Roman" panose="02020603050405020304" pitchFamily="18" charset="0"/>
              </a:rPr>
              <a:t>eutral sentiment: (compound score &gt; -0.05) and (compound score &lt; 0.05) </a:t>
            </a:r>
            <a:br>
              <a:rPr lang="en-NG" sz="1700" spc="10">
                <a:effectLst/>
                <a:latin typeface="Arial" panose="020B0604020202020204" pitchFamily="34" charset="0"/>
                <a:ea typeface="Calibri" panose="020F0502020204030204" pitchFamily="34" charset="0"/>
                <a:cs typeface="Times New Roman" panose="02020603050405020304" pitchFamily="18" charset="0"/>
              </a:rPr>
            </a:br>
            <a:r>
              <a:rPr lang="en-US" sz="1700" spc="10">
                <a:effectLst/>
                <a:latin typeface="Arial" panose="020B0604020202020204" pitchFamily="34" charset="0"/>
                <a:ea typeface="Calibri" panose="020F0502020204030204" pitchFamily="34" charset="0"/>
                <a:cs typeface="Times New Roman" panose="02020603050405020304" pitchFamily="18" charset="0"/>
              </a:rPr>
              <a:t>N</a:t>
            </a:r>
            <a:r>
              <a:rPr lang="en-NG" sz="1700" spc="10">
                <a:effectLst/>
                <a:latin typeface="Arial" panose="020B0604020202020204" pitchFamily="34" charset="0"/>
                <a:ea typeface="Calibri" panose="020F0502020204030204" pitchFamily="34" charset="0"/>
                <a:cs typeface="Times New Roman" panose="02020603050405020304" pitchFamily="18" charset="0"/>
              </a:rPr>
              <a:t>egative sentiment: (compound score &lt;= -0.05)</a:t>
            </a:r>
            <a:r>
              <a:rPr lang="en-US" sz="1700" spc="10">
                <a:effectLst/>
                <a:latin typeface="Arial" panose="020B0604020202020204" pitchFamily="34" charset="0"/>
                <a:ea typeface="Calibri" panose="020F0502020204030204" pitchFamily="34" charset="0"/>
                <a:cs typeface="Times New Roman" panose="02020603050405020304" pitchFamily="18" charset="0"/>
              </a:rPr>
              <a:t>. </a:t>
            </a:r>
            <a:endParaRPr lang="en-NG" sz="170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buFont typeface="Wingdings" panose="05000000000000000000" pitchFamily="2" charset="2"/>
              <a:buChar char="ü"/>
            </a:pPr>
            <a:r>
              <a:rPr lang="en-US" sz="1700" spc="10">
                <a:effectLst/>
                <a:latin typeface="Arial" panose="020B0604020202020204" pitchFamily="34" charset="0"/>
                <a:ea typeface="Calibri" panose="020F0502020204030204" pitchFamily="34" charset="0"/>
                <a:cs typeface="Times New Roman" panose="02020603050405020304" pitchFamily="18" charset="0"/>
              </a:rPr>
              <a:t>The score is allocated to show how negative, positive, or neutral a text/tweet is. </a:t>
            </a:r>
          </a:p>
          <a:p>
            <a:pPr>
              <a:spcAft>
                <a:spcPts val="800"/>
              </a:spcAft>
              <a:buFont typeface="Wingdings" panose="05000000000000000000" pitchFamily="2" charset="2"/>
              <a:buChar char="ü"/>
            </a:pPr>
            <a:r>
              <a:rPr lang="en-US" sz="1700" spc="10">
                <a:effectLst/>
                <a:latin typeface="Arial" panose="020B0604020202020204" pitchFamily="34" charset="0"/>
                <a:ea typeface="Calibri" panose="020F0502020204030204" pitchFamily="34" charset="0"/>
                <a:cs typeface="Times New Roman" panose="02020603050405020304" pitchFamily="18" charset="0"/>
              </a:rPr>
              <a:t>Finally, VADER will calculate the average (compound) of the polarity score for each of the tweets. </a:t>
            </a:r>
            <a:endParaRPr lang="en-NG" sz="1700"/>
          </a:p>
        </p:txBody>
      </p:sp>
    </p:spTree>
    <p:extLst>
      <p:ext uri="{BB962C8B-B14F-4D97-AF65-F5344CB8AC3E}">
        <p14:creationId xmlns:p14="http://schemas.microsoft.com/office/powerpoint/2010/main" val="2567985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4A651-807E-4B38-BB3A-A8EF7C60B313}"/>
              </a:ext>
            </a:extLst>
          </p:cNvPr>
          <p:cNvSpPr>
            <a:spLocks noGrp="1"/>
          </p:cNvSpPr>
          <p:nvPr>
            <p:ph type="title"/>
          </p:nvPr>
        </p:nvSpPr>
        <p:spPr/>
        <p:txBody>
          <a:bodyPr>
            <a:normAutofit/>
          </a:bodyPr>
          <a:lstStyle/>
          <a:p>
            <a:r>
              <a:rPr lang="en-US" sz="2800" b="1" dirty="0">
                <a:effectLst/>
                <a:latin typeface="Arial" panose="020B0604020202020204" pitchFamily="34" charset="0"/>
                <a:ea typeface="Calibri" panose="020F0502020204030204" pitchFamily="34" charset="0"/>
              </a:rPr>
              <a:t>Methodology - </a:t>
            </a:r>
            <a:r>
              <a:rPr lang="en-US" sz="2800" b="1" dirty="0">
                <a:effectLst/>
                <a:latin typeface="Arial" panose="020B0604020202020204" pitchFamily="34" charset="0"/>
                <a:ea typeface="Calibri" panose="020F0502020204030204" pitchFamily="34" charset="0"/>
                <a:cs typeface="Times New Roman" panose="02020603050405020304" pitchFamily="18" charset="0"/>
              </a:rPr>
              <a:t>Analysis of the pre-processed Datasets</a:t>
            </a:r>
            <a:endParaRPr lang="en-NG" sz="2800" dirty="0"/>
          </a:p>
        </p:txBody>
      </p:sp>
      <p:sp>
        <p:nvSpPr>
          <p:cNvPr id="3" name="Text Placeholder 2">
            <a:extLst>
              <a:ext uri="{FF2B5EF4-FFF2-40B4-BE49-F238E27FC236}">
                <a16:creationId xmlns:a16="http://schemas.microsoft.com/office/drawing/2014/main" id="{04E9AEC5-DD7A-4714-83B2-D67A7DFA15A3}"/>
              </a:ext>
            </a:extLst>
          </p:cNvPr>
          <p:cNvSpPr>
            <a:spLocks noGrp="1"/>
          </p:cNvSpPr>
          <p:nvPr>
            <p:ph type="body" idx="1"/>
          </p:nvPr>
        </p:nvSpPr>
        <p:spPr>
          <a:xfrm>
            <a:off x="836612" y="1681163"/>
            <a:ext cx="5157787" cy="823912"/>
          </a:xfrm>
        </p:spPr>
        <p:txBody>
          <a:bodyPr>
            <a:normAutofit fontScale="92500"/>
          </a:bodyPr>
          <a:lstStyle/>
          <a:p>
            <a:r>
              <a:rPr lang="en-US" sz="2400" b="1" dirty="0">
                <a:effectLst/>
                <a:latin typeface="Times New Roman" panose="02020603050405020304" pitchFamily="18" charset="0"/>
                <a:ea typeface="Times New Roman" panose="02020603050405020304" pitchFamily="18" charset="0"/>
                <a:cs typeface="Arial" panose="020B0604020202020204" pitchFamily="34" charset="0"/>
              </a:rPr>
              <a:t> </a:t>
            </a:r>
          </a:p>
          <a:p>
            <a:r>
              <a:rPr lang="en-NG" sz="2400" b="1" dirty="0">
                <a:effectLst/>
                <a:latin typeface="Times New Roman" panose="02020603050405020304" pitchFamily="18" charset="0"/>
                <a:ea typeface="Times New Roman" panose="02020603050405020304" pitchFamily="18" charset="0"/>
              </a:rPr>
              <a:t>VADER sentiment package</a:t>
            </a:r>
            <a:r>
              <a:rPr lang="en-NG" sz="2400" b="1" dirty="0">
                <a:effectLst/>
                <a:latin typeface="Times New Roman" panose="02020603050405020304" pitchFamily="18" charset="0"/>
                <a:ea typeface="Times New Roman" panose="02020603050405020304" pitchFamily="18" charset="0"/>
                <a:cs typeface="Arial" panose="020B0604020202020204" pitchFamily="34" charset="0"/>
              </a:rPr>
              <a:t> </a:t>
            </a:r>
            <a:r>
              <a:rPr lang="en-US" sz="2400" b="1" dirty="0">
                <a:effectLst/>
                <a:latin typeface="Times New Roman" panose="02020603050405020304" pitchFamily="18" charset="0"/>
                <a:ea typeface="Times New Roman" panose="02020603050405020304" pitchFamily="18" charset="0"/>
                <a:cs typeface="Arial" panose="020B0604020202020204" pitchFamily="34" charset="0"/>
              </a:rPr>
              <a:t>process Steps</a:t>
            </a:r>
          </a:p>
          <a:p>
            <a:endParaRPr lang="en-NG" dirty="0"/>
          </a:p>
        </p:txBody>
      </p:sp>
      <p:sp>
        <p:nvSpPr>
          <p:cNvPr id="5" name="Text Placeholder 4">
            <a:extLst>
              <a:ext uri="{FF2B5EF4-FFF2-40B4-BE49-F238E27FC236}">
                <a16:creationId xmlns:a16="http://schemas.microsoft.com/office/drawing/2014/main" id="{AA0B5B41-1228-4F42-A8DB-F19019CB1FD5}"/>
              </a:ext>
            </a:extLst>
          </p:cNvPr>
          <p:cNvSpPr>
            <a:spLocks noGrp="1"/>
          </p:cNvSpPr>
          <p:nvPr>
            <p:ph type="body" sz="quarter" idx="3"/>
          </p:nvPr>
        </p:nvSpPr>
        <p:spPr/>
        <p:txBody>
          <a:bodyPr>
            <a:normAutofit fontScale="92500"/>
          </a:bodyPr>
          <a:lstStyle/>
          <a:p>
            <a:r>
              <a:rPr lang="en-US" sz="1800" dirty="0">
                <a:latin typeface="Times New Roman" panose="02020603050405020304" pitchFamily="18" charset="0"/>
                <a:ea typeface="Times New Roman" panose="02020603050405020304" pitchFamily="18" charset="0"/>
              </a:rPr>
              <a:t>F</a:t>
            </a:r>
            <a:r>
              <a:rPr lang="en-US" sz="1800" dirty="0">
                <a:effectLst/>
                <a:latin typeface="Times New Roman" panose="02020603050405020304" pitchFamily="18" charset="0"/>
                <a:ea typeface="Times New Roman" panose="02020603050405020304" pitchFamily="18" charset="0"/>
              </a:rPr>
              <a:t>ormular for the sentiment </a:t>
            </a:r>
            <a:r>
              <a:rPr lang="en-NG" sz="1800" dirty="0">
                <a:effectLst/>
                <a:latin typeface="Times New Roman" panose="02020603050405020304" pitchFamily="18" charset="0"/>
                <a:ea typeface="Times New Roman" panose="02020603050405020304" pitchFamily="18" charset="0"/>
              </a:rPr>
              <a:t>scores </a:t>
            </a:r>
            <a:r>
              <a:rPr lang="en-US" sz="1800" dirty="0">
                <a:effectLst/>
                <a:latin typeface="Times New Roman" panose="02020603050405020304" pitchFamily="18" charset="0"/>
                <a:ea typeface="Times New Roman" panose="02020603050405020304" pitchFamily="18" charset="0"/>
              </a:rPr>
              <a:t>allocation </a:t>
            </a:r>
            <a:r>
              <a:rPr lang="en-NG" sz="1800" dirty="0">
                <a:effectLst/>
                <a:latin typeface="Times New Roman" panose="02020603050405020304" pitchFamily="18" charset="0"/>
                <a:ea typeface="Times New Roman" panose="02020603050405020304" pitchFamily="18" charset="0"/>
              </a:rPr>
              <a:t>for </a:t>
            </a:r>
            <a:r>
              <a:rPr lang="en-US" sz="1800" dirty="0">
                <a:effectLst/>
                <a:latin typeface="Times New Roman" panose="02020603050405020304" pitchFamily="18" charset="0"/>
                <a:ea typeface="Times New Roman" panose="02020603050405020304" pitchFamily="18" charset="0"/>
              </a:rPr>
              <a:t>each</a:t>
            </a:r>
            <a:r>
              <a:rPr lang="en-NG" sz="1800" dirty="0">
                <a:effectLst/>
                <a:latin typeface="Times New Roman" panose="02020603050405020304" pitchFamily="18" charset="0"/>
                <a:ea typeface="Times New Roman" panose="02020603050405020304" pitchFamily="18" charset="0"/>
              </a:rPr>
              <a:t> sentence </a:t>
            </a:r>
            <a:r>
              <a:rPr lang="en-US" sz="1800" dirty="0">
                <a:effectLst/>
                <a:latin typeface="Times New Roman" panose="02020603050405020304" pitchFamily="18" charset="0"/>
                <a:ea typeface="Times New Roman" panose="02020603050405020304" pitchFamily="18" charset="0"/>
              </a:rPr>
              <a:t>according to </a:t>
            </a:r>
            <a:r>
              <a:rPr lang="en-NG" sz="1800" dirty="0">
                <a:effectLst/>
                <a:latin typeface="Times New Roman" panose="02020603050405020304" pitchFamily="18" charset="0"/>
                <a:ea typeface="Times New Roman" panose="02020603050405020304" pitchFamily="18" charset="0"/>
              </a:rPr>
              <a:t>Heng </a:t>
            </a:r>
            <a:r>
              <a:rPr lang="en-NG" sz="1800" dirty="0" err="1">
                <a:effectLst/>
                <a:latin typeface="Times New Roman" panose="02020603050405020304" pitchFamily="18" charset="0"/>
                <a:ea typeface="Times New Roman" panose="02020603050405020304" pitchFamily="18" charset="0"/>
              </a:rPr>
              <a:t>Gui</a:t>
            </a:r>
            <a:r>
              <a:rPr lang="en-US" sz="1800" dirty="0">
                <a:effectLst/>
                <a:latin typeface="Times New Roman" panose="02020603050405020304" pitchFamily="18" charset="0"/>
                <a:ea typeface="Times New Roman" panose="02020603050405020304" pitchFamily="18" charset="0"/>
              </a:rPr>
              <a:t>, (2019)</a:t>
            </a:r>
            <a:endParaRPr lang="en-NG" dirty="0"/>
          </a:p>
        </p:txBody>
      </p:sp>
      <p:pic>
        <p:nvPicPr>
          <p:cNvPr id="7" name="Content Placeholder 6" descr="A picture containing diagram&#10;&#10;Description automatically generated">
            <a:extLst>
              <a:ext uri="{FF2B5EF4-FFF2-40B4-BE49-F238E27FC236}">
                <a16:creationId xmlns:a16="http://schemas.microsoft.com/office/drawing/2014/main" id="{E0729925-0D80-4B5B-8E59-F124CBDD1F5E}"/>
              </a:ext>
            </a:extLst>
          </p:cNvPr>
          <p:cNvPicPr>
            <a:picLocks noGrp="1"/>
          </p:cNvPicPr>
          <p:nvPr>
            <p:ph sz="half" idx="2"/>
          </p:nvPr>
        </p:nvPicPr>
        <p:blipFill>
          <a:blip r:embed="rId2"/>
          <a:stretch>
            <a:fillRect/>
          </a:stretch>
        </p:blipFill>
        <p:spPr>
          <a:xfrm>
            <a:off x="836612" y="2262188"/>
            <a:ext cx="4709594" cy="4181476"/>
          </a:xfrm>
          <a:prstGeom prst="rect">
            <a:avLst/>
          </a:prstGeom>
        </p:spPr>
      </p:pic>
      <p:pic>
        <p:nvPicPr>
          <p:cNvPr id="8" name="Content Placeholder 7" descr="Table&#10;&#10;Description automatically generated">
            <a:extLst>
              <a:ext uri="{FF2B5EF4-FFF2-40B4-BE49-F238E27FC236}">
                <a16:creationId xmlns:a16="http://schemas.microsoft.com/office/drawing/2014/main" id="{3E0437E2-23FC-4803-A4A8-910B2BB63118}"/>
              </a:ext>
            </a:extLst>
          </p:cNvPr>
          <p:cNvPicPr>
            <a:picLocks noGrp="1"/>
          </p:cNvPicPr>
          <p:nvPr>
            <p:ph sz="quarter" idx="4"/>
          </p:nvPr>
        </p:nvPicPr>
        <p:blipFill>
          <a:blip r:embed="rId3"/>
          <a:stretch>
            <a:fillRect/>
          </a:stretch>
        </p:blipFill>
        <p:spPr>
          <a:xfrm>
            <a:off x="6172200" y="2724151"/>
            <a:ext cx="5183188" cy="2828924"/>
          </a:xfrm>
          <a:prstGeom prst="rect">
            <a:avLst/>
          </a:prstGeom>
        </p:spPr>
      </p:pic>
    </p:spTree>
    <p:extLst>
      <p:ext uri="{BB962C8B-B14F-4D97-AF65-F5344CB8AC3E}">
        <p14:creationId xmlns:p14="http://schemas.microsoft.com/office/powerpoint/2010/main" val="2211627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2" name="TextBox 2">
            <a:extLst>
              <a:ext uri="{FF2B5EF4-FFF2-40B4-BE49-F238E27FC236}">
                <a16:creationId xmlns:a16="http://schemas.microsoft.com/office/drawing/2014/main" id="{B8B55FF8-8EFB-4F2A-ABAE-E649C9969F66}"/>
              </a:ext>
            </a:extLst>
          </p:cNvPr>
          <p:cNvGraphicFramePr/>
          <p:nvPr>
            <p:extLst>
              <p:ext uri="{D42A27DB-BD31-4B8C-83A1-F6EECF244321}">
                <p14:modId xmlns:p14="http://schemas.microsoft.com/office/powerpoint/2010/main" val="3354525789"/>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1283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36F9873-642F-4EB5-9636-7DE2F9F95D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CF8B8011-BF73-4693-BD76-BCF02A842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7329488-C25D-4C7C-814F-CEBFD5E7C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68D62A5-CA80-455B-8BF4-09BA31DC3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320F636-F7FE-493A-AF45-D9E22016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3CFAE76A-3CE9-4AC3-9975-186C6B3EEA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D2D7409-1AC7-4A0F-B79D-1664128FB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4B756-851D-4207-AD71-2628C596D98D}"/>
              </a:ext>
            </a:extLst>
          </p:cNvPr>
          <p:cNvSpPr>
            <a:spLocks noGrp="1"/>
          </p:cNvSpPr>
          <p:nvPr>
            <p:ph type="title"/>
          </p:nvPr>
        </p:nvSpPr>
        <p:spPr>
          <a:xfrm>
            <a:off x="630935" y="630936"/>
            <a:ext cx="5330275" cy="1951075"/>
          </a:xfrm>
          <a:noFill/>
        </p:spPr>
        <p:txBody>
          <a:bodyPr anchor="t">
            <a:normAutofit/>
          </a:bodyPr>
          <a:lstStyle/>
          <a:p>
            <a:r>
              <a:rPr lang="en-US" b="1" dirty="0">
                <a:solidFill>
                  <a:schemeClr val="bg1"/>
                </a:solidFill>
                <a:effectLst/>
                <a:latin typeface="Arial" panose="020B0604020202020204" pitchFamily="34" charset="0"/>
                <a:ea typeface="Calibri" panose="020F0502020204030204" pitchFamily="34" charset="0"/>
              </a:rPr>
              <a:t>Methodology - </a:t>
            </a:r>
            <a:r>
              <a:rPr lang="en-US" b="1"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Computation of compound score:</a:t>
            </a:r>
            <a:endParaRPr lang="en-NG" dirty="0">
              <a:solidFill>
                <a:schemeClr val="bg1"/>
              </a:solidFill>
            </a:endParaRPr>
          </a:p>
        </p:txBody>
      </p:sp>
      <p:sp>
        <p:nvSpPr>
          <p:cNvPr id="3" name="Content Placeholder 2">
            <a:extLst>
              <a:ext uri="{FF2B5EF4-FFF2-40B4-BE49-F238E27FC236}">
                <a16:creationId xmlns:a16="http://schemas.microsoft.com/office/drawing/2014/main" id="{13BC9302-EFC3-409F-BFAE-24C182A15728}"/>
              </a:ext>
            </a:extLst>
          </p:cNvPr>
          <p:cNvSpPr>
            <a:spLocks noGrp="1"/>
          </p:cNvSpPr>
          <p:nvPr>
            <p:ph idx="1"/>
          </p:nvPr>
        </p:nvSpPr>
        <p:spPr>
          <a:xfrm>
            <a:off x="6167718" y="630936"/>
            <a:ext cx="4992469" cy="1951087"/>
          </a:xfrm>
          <a:noFill/>
        </p:spPr>
        <p:txBody>
          <a:bodyPr anchor="t">
            <a:normAutofit/>
          </a:bodyPr>
          <a:lstStyle/>
          <a:p>
            <a:pPr>
              <a:buFont typeface="Wingdings" panose="05000000000000000000" pitchFamily="2" charset="2"/>
              <a:buChar char="v"/>
            </a:pPr>
            <a:r>
              <a:rPr lang="en-US" sz="1800" b="1">
                <a:solidFill>
                  <a:schemeClr val="bg1"/>
                </a:solidFill>
                <a:effectLst/>
                <a:latin typeface="Arial" panose="020B0604020202020204" pitchFamily="34" charset="0"/>
                <a:ea typeface="Calibri" panose="020F0502020204030204" pitchFamily="34" charset="0"/>
                <a:cs typeface="Times New Roman" panose="02020603050405020304" pitchFamily="18" charset="0"/>
              </a:rPr>
              <a:t> Datetime conversion and daily Computation of compound score:</a:t>
            </a:r>
            <a:endParaRPr lang="en-US" sz="18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p>
            <a:pPr marL="0" indent="0">
              <a:buNone/>
            </a:pPr>
            <a:r>
              <a:rPr lang="en-US" sz="1800">
                <a:solidFill>
                  <a:schemeClr val="bg1"/>
                </a:solidFill>
                <a:effectLst/>
                <a:latin typeface="Arial" panose="020B0604020202020204" pitchFamily="34" charset="0"/>
                <a:ea typeface="Calibri" panose="020F0502020204030204" pitchFamily="34" charset="0"/>
                <a:cs typeface="Times New Roman" panose="02020603050405020304" pitchFamily="18" charset="0"/>
              </a:rPr>
              <a:t>To have a similar dataframe that is similar to historical price data, we computed the daily average of the tweet sentiments compound polarity by using groupby function on python. See the result </a:t>
            </a:r>
            <a:endParaRPr lang="en-NG" sz="18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a:solidFill>
                <a:schemeClr val="bg1"/>
              </a:solidFill>
            </a:endParaRPr>
          </a:p>
          <a:p>
            <a:pPr marL="0" indent="0">
              <a:buNone/>
            </a:pPr>
            <a:endParaRPr lang="en-US" sz="1800">
              <a:solidFill>
                <a:schemeClr val="bg1"/>
              </a:solidFill>
            </a:endParaRPr>
          </a:p>
        </p:txBody>
      </p:sp>
      <p:sp>
        <p:nvSpPr>
          <p:cNvPr id="24" name="Rectangle 23">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7" name="Straight Connector 26">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3" name="Straight Connector 32">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Picture 4" descr="Table&#10;&#10;Description automatically generated">
            <a:extLst>
              <a:ext uri="{FF2B5EF4-FFF2-40B4-BE49-F238E27FC236}">
                <a16:creationId xmlns:a16="http://schemas.microsoft.com/office/drawing/2014/main" id="{54E9F7DA-747C-4BBD-88DD-EF47F216AEF1}"/>
              </a:ext>
            </a:extLst>
          </p:cNvPr>
          <p:cNvPicPr/>
          <p:nvPr/>
        </p:nvPicPr>
        <p:blipFill>
          <a:blip r:embed="rId2"/>
          <a:stretch>
            <a:fillRect/>
          </a:stretch>
        </p:blipFill>
        <p:spPr>
          <a:xfrm>
            <a:off x="630313" y="2756877"/>
            <a:ext cx="4608508" cy="3492497"/>
          </a:xfrm>
          <a:prstGeom prst="rect">
            <a:avLst/>
          </a:prstGeom>
        </p:spPr>
      </p:pic>
      <p:grpSp>
        <p:nvGrpSpPr>
          <p:cNvPr id="38" name="Group 37">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3" y="2900856"/>
            <a:ext cx="304800" cy="429768"/>
            <a:chOff x="215328" y="-46937"/>
            <a:chExt cx="304800" cy="2773841"/>
          </a:xfrm>
        </p:grpSpPr>
        <p:cxnSp>
          <p:nvCxnSpPr>
            <p:cNvPr id="39" name="Straight Connector 38">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4" name="Picture 3" descr="Table&#10;&#10;Description automatically generated">
            <a:extLst>
              <a:ext uri="{FF2B5EF4-FFF2-40B4-BE49-F238E27FC236}">
                <a16:creationId xmlns:a16="http://schemas.microsoft.com/office/drawing/2014/main" id="{1264CF13-8C4B-45C9-9BD9-748B22D07BD4}"/>
              </a:ext>
            </a:extLst>
          </p:cNvPr>
          <p:cNvPicPr/>
          <p:nvPr/>
        </p:nvPicPr>
        <p:blipFill>
          <a:blip r:embed="rId3"/>
          <a:stretch>
            <a:fillRect/>
          </a:stretch>
        </p:blipFill>
        <p:spPr>
          <a:xfrm>
            <a:off x="6149852" y="2761981"/>
            <a:ext cx="5330898" cy="3465083"/>
          </a:xfrm>
          <a:prstGeom prst="rect">
            <a:avLst/>
          </a:prstGeom>
        </p:spPr>
      </p:pic>
    </p:spTree>
    <p:extLst>
      <p:ext uri="{BB962C8B-B14F-4D97-AF65-F5344CB8AC3E}">
        <p14:creationId xmlns:p14="http://schemas.microsoft.com/office/powerpoint/2010/main" val="239694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3" name="Rectangle 52">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54">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5B5D4E-BB97-4BE0-8B9E-973261AA8E1E}"/>
              </a:ext>
            </a:extLst>
          </p:cNvPr>
          <p:cNvSpPr>
            <a:spLocks noGrp="1"/>
          </p:cNvSpPr>
          <p:nvPr>
            <p:ph type="title"/>
          </p:nvPr>
        </p:nvSpPr>
        <p:spPr>
          <a:xfrm>
            <a:off x="767289" y="1296537"/>
            <a:ext cx="4220967" cy="1907840"/>
          </a:xfrm>
        </p:spPr>
        <p:txBody>
          <a:bodyPr anchor="b">
            <a:normAutofit/>
          </a:bodyPr>
          <a:lstStyle/>
          <a:p>
            <a:r>
              <a:rPr lang="en-US" sz="3000" b="1">
                <a:solidFill>
                  <a:schemeClr val="bg1"/>
                </a:solidFill>
                <a:effectLst/>
                <a:latin typeface="Arial" panose="020B0604020202020204" pitchFamily="34" charset="0"/>
                <a:ea typeface="Calibri" panose="020F0502020204030204" pitchFamily="34" charset="0"/>
              </a:rPr>
              <a:t>Methodology - </a:t>
            </a:r>
            <a:r>
              <a:rPr lang="en-US" sz="3000" b="1">
                <a:solidFill>
                  <a:schemeClr val="bg1"/>
                </a:solidFill>
                <a:effectLst/>
                <a:latin typeface="Arial" panose="020B0604020202020204" pitchFamily="34" charset="0"/>
                <a:ea typeface="Calibri" panose="020F0502020204030204" pitchFamily="34" charset="0"/>
                <a:cs typeface="Times New Roman" panose="02020603050405020304" pitchFamily="18" charset="0"/>
              </a:rPr>
              <a:t>Analysis of the pre-processed Datasets</a:t>
            </a:r>
            <a:endParaRPr lang="en-NG" sz="3000">
              <a:solidFill>
                <a:schemeClr val="bg1"/>
              </a:solidFill>
            </a:endParaRPr>
          </a:p>
        </p:txBody>
      </p:sp>
      <p:grpSp>
        <p:nvGrpSpPr>
          <p:cNvPr id="65" name="Group 56">
            <a:extLst>
              <a:ext uri="{FF2B5EF4-FFF2-40B4-BE49-F238E27FC236}">
                <a16:creationId xmlns:a16="http://schemas.microsoft.com/office/drawing/2014/main" id="{9C6E8597-0CCE-4A8A-9326-AA52691A1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58" name="Freeform 5">
              <a:extLst>
                <a:ext uri="{FF2B5EF4-FFF2-40B4-BE49-F238E27FC236}">
                  <a16:creationId xmlns:a16="http://schemas.microsoft.com/office/drawing/2014/main" id="{E78FE76E-DF1D-420B-957F-8ECE93C02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66" name="Freeform 5">
              <a:extLst>
                <a:ext uri="{FF2B5EF4-FFF2-40B4-BE49-F238E27FC236}">
                  <a16:creationId xmlns:a16="http://schemas.microsoft.com/office/drawing/2014/main" id="{CF2F61F0-9758-4DEF-AC08-7B00F04A46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4" name="Picture 3" descr="Chart, line chart&#10;&#10;Description automatically generated">
            <a:extLst>
              <a:ext uri="{FF2B5EF4-FFF2-40B4-BE49-F238E27FC236}">
                <a16:creationId xmlns:a16="http://schemas.microsoft.com/office/drawing/2014/main" id="{CF7665F7-6A28-4E2A-9C8E-ED1CC6A3C2D1}"/>
              </a:ext>
            </a:extLst>
          </p:cNvPr>
          <p:cNvPicPr/>
          <p:nvPr/>
        </p:nvPicPr>
        <p:blipFill>
          <a:blip r:embed="rId2"/>
          <a:stretch>
            <a:fillRect/>
          </a:stretch>
        </p:blipFill>
        <p:spPr>
          <a:xfrm>
            <a:off x="6575222" y="1255607"/>
            <a:ext cx="4849488" cy="1948770"/>
          </a:xfrm>
          <a:prstGeom prst="rect">
            <a:avLst/>
          </a:prstGeom>
        </p:spPr>
      </p:pic>
      <p:sp>
        <p:nvSpPr>
          <p:cNvPr id="3" name="Content Placeholder 2">
            <a:extLst>
              <a:ext uri="{FF2B5EF4-FFF2-40B4-BE49-F238E27FC236}">
                <a16:creationId xmlns:a16="http://schemas.microsoft.com/office/drawing/2014/main" id="{BA39E539-B620-4262-8C29-A50B3E6960CF}"/>
              </a:ext>
            </a:extLst>
          </p:cNvPr>
          <p:cNvSpPr>
            <a:spLocks noGrp="1"/>
          </p:cNvSpPr>
          <p:nvPr>
            <p:ph idx="1"/>
          </p:nvPr>
        </p:nvSpPr>
        <p:spPr>
          <a:xfrm>
            <a:off x="767290" y="3428999"/>
            <a:ext cx="4075054" cy="2741213"/>
          </a:xfrm>
        </p:spPr>
        <p:txBody>
          <a:bodyPr anchor="t">
            <a:normAutofit/>
          </a:bodyPr>
          <a:lstStyle/>
          <a:p>
            <a:pPr marL="0" indent="0">
              <a:buNone/>
            </a:pPr>
            <a:endParaRPr lang="en-US" sz="20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v"/>
            </a:pPr>
            <a:r>
              <a:rPr lang="en-US" sz="2000">
                <a:solidFill>
                  <a:schemeClr val="bg1"/>
                </a:solidFill>
                <a:effectLst/>
                <a:latin typeface="Arial" panose="020B0604020202020204" pitchFamily="34" charset="0"/>
                <a:ea typeface="Calibri" panose="020F0502020204030204" pitchFamily="34" charset="0"/>
                <a:cs typeface="Times New Roman" panose="02020603050405020304" pitchFamily="18" charset="0"/>
              </a:rPr>
              <a:t>Sentiment polarity plot for HSBC and IAG between January and June 2021.</a:t>
            </a:r>
            <a:endParaRPr lang="en-NG" sz="2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a:solidFill>
                <a:schemeClr val="bg1"/>
              </a:solidFill>
            </a:endParaRPr>
          </a:p>
          <a:p>
            <a:pPr marL="0" indent="0">
              <a:buNone/>
            </a:pPr>
            <a:endParaRPr lang="en-NG" sz="2000">
              <a:solidFill>
                <a:schemeClr val="bg1"/>
              </a:solidFill>
            </a:endParaRPr>
          </a:p>
        </p:txBody>
      </p:sp>
      <p:pic>
        <p:nvPicPr>
          <p:cNvPr id="5" name="Picture 4" descr="Chart, line chart&#10;&#10;Description automatically generated">
            <a:extLst>
              <a:ext uri="{FF2B5EF4-FFF2-40B4-BE49-F238E27FC236}">
                <a16:creationId xmlns:a16="http://schemas.microsoft.com/office/drawing/2014/main" id="{ADE5EF6D-5C0F-4637-9067-D22FC9570175}"/>
              </a:ext>
            </a:extLst>
          </p:cNvPr>
          <p:cNvPicPr/>
          <p:nvPr/>
        </p:nvPicPr>
        <p:blipFill>
          <a:blip r:embed="rId3"/>
          <a:stretch>
            <a:fillRect/>
          </a:stretch>
        </p:blipFill>
        <p:spPr>
          <a:xfrm>
            <a:off x="6585046" y="3933339"/>
            <a:ext cx="4837061" cy="1608322"/>
          </a:xfrm>
          <a:prstGeom prst="rect">
            <a:avLst/>
          </a:prstGeom>
        </p:spPr>
      </p:pic>
    </p:spTree>
    <p:extLst>
      <p:ext uri="{BB962C8B-B14F-4D97-AF65-F5344CB8AC3E}">
        <p14:creationId xmlns:p14="http://schemas.microsoft.com/office/powerpoint/2010/main" val="2001157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AC921-6D94-43D8-BA34-DC9ABC0A8681}"/>
              </a:ext>
            </a:extLst>
          </p:cNvPr>
          <p:cNvSpPr>
            <a:spLocks noGrp="1"/>
          </p:cNvSpPr>
          <p:nvPr>
            <p:ph type="title"/>
          </p:nvPr>
        </p:nvSpPr>
        <p:spPr>
          <a:xfrm>
            <a:off x="1371599" y="294538"/>
            <a:ext cx="9895951" cy="1033669"/>
          </a:xfrm>
        </p:spPr>
        <p:txBody>
          <a:bodyPr>
            <a:normAutofit/>
          </a:bodyPr>
          <a:lstStyle/>
          <a:p>
            <a:r>
              <a:rPr lang="en-US" sz="3400" b="1">
                <a:solidFill>
                  <a:srgbClr val="FFFFFF"/>
                </a:solidFill>
                <a:effectLst/>
                <a:latin typeface="Arial" panose="020B0604020202020204" pitchFamily="34" charset="0"/>
                <a:ea typeface="Calibri" panose="020F0502020204030204" pitchFamily="34" charset="0"/>
              </a:rPr>
              <a:t>Methodology - </a:t>
            </a:r>
            <a:r>
              <a:rPr lang="en-US" sz="3400" b="1">
                <a:solidFill>
                  <a:srgbClr val="FFFFFF"/>
                </a:solidFill>
                <a:effectLst/>
                <a:latin typeface="Arial" panose="020B0604020202020204" pitchFamily="34" charset="0"/>
                <a:ea typeface="Calibri" panose="020F0502020204030204" pitchFamily="34" charset="0"/>
                <a:cs typeface="Times New Roman" panose="02020603050405020304" pitchFamily="18" charset="0"/>
              </a:rPr>
              <a:t>Analysis of the pre-processed Datasets</a:t>
            </a:r>
            <a:endParaRPr lang="en-NG" sz="3400">
              <a:solidFill>
                <a:srgbClr val="FFFFFF"/>
              </a:solidFill>
            </a:endParaRPr>
          </a:p>
        </p:txBody>
      </p:sp>
      <p:sp>
        <p:nvSpPr>
          <p:cNvPr id="3" name="Content Placeholder 2">
            <a:extLst>
              <a:ext uri="{FF2B5EF4-FFF2-40B4-BE49-F238E27FC236}">
                <a16:creationId xmlns:a16="http://schemas.microsoft.com/office/drawing/2014/main" id="{AA06C9B6-A971-4251-A8DF-FAADDC890084}"/>
              </a:ext>
            </a:extLst>
          </p:cNvPr>
          <p:cNvSpPr>
            <a:spLocks noGrp="1"/>
          </p:cNvSpPr>
          <p:nvPr>
            <p:ph idx="1"/>
          </p:nvPr>
        </p:nvSpPr>
        <p:spPr>
          <a:xfrm>
            <a:off x="1371599" y="2318197"/>
            <a:ext cx="9724031" cy="3683358"/>
          </a:xfrm>
        </p:spPr>
        <p:txBody>
          <a:bodyPr anchor="ctr">
            <a:normAutofit/>
          </a:bodyPr>
          <a:lstStyle/>
          <a:p>
            <a:pPr>
              <a:spcAft>
                <a:spcPts val="800"/>
              </a:spcAft>
              <a:buFont typeface="Wingdings" panose="05000000000000000000" pitchFamily="2" charset="2"/>
              <a:buChar char="v"/>
            </a:pPr>
            <a:r>
              <a:rPr lang="en-US" sz="2000" b="1" dirty="0">
                <a:effectLst/>
                <a:latin typeface="Arial" panose="020B0604020202020204" pitchFamily="34" charset="0"/>
                <a:ea typeface="Calibri" panose="020F0502020204030204" pitchFamily="34" charset="0"/>
                <a:cs typeface="Times New Roman" panose="02020603050405020304" pitchFamily="18" charset="0"/>
              </a:rPr>
              <a:t>Training of LSTM Model: </a:t>
            </a:r>
          </a:p>
          <a:p>
            <a:pPr>
              <a:spcAft>
                <a:spcPts val="800"/>
              </a:spcAft>
              <a:buFont typeface="Wingdings" panose="05000000000000000000" pitchFamily="2" charset="2"/>
              <a:buChar char="ü"/>
            </a:pPr>
            <a:r>
              <a:rPr lang="en-US" sz="2000" b="1" dirty="0">
                <a:effectLst/>
                <a:latin typeface="Arial" panose="020B0604020202020204" pitchFamily="34" charset="0"/>
                <a:ea typeface="Calibri" panose="020F0502020204030204" pitchFamily="34" charset="0"/>
                <a:cs typeface="Times New Roman" panose="02020603050405020304" pitchFamily="18" charset="0"/>
              </a:rPr>
              <a:t>T</a:t>
            </a:r>
            <a:r>
              <a:rPr lang="en-NG" sz="2000" dirty="0">
                <a:effectLst/>
                <a:latin typeface="Arial" panose="020B0604020202020204" pitchFamily="34" charset="0"/>
                <a:ea typeface="Calibri" panose="020F0502020204030204" pitchFamily="34" charset="0"/>
                <a:cs typeface="Times New Roman" panose="02020603050405020304" pitchFamily="18" charset="0"/>
              </a:rPr>
              <a:t>he </a:t>
            </a:r>
            <a:r>
              <a:rPr lang="en-US" sz="2000" dirty="0">
                <a:effectLst/>
                <a:latin typeface="Arial" panose="020B0604020202020204" pitchFamily="34" charset="0"/>
                <a:ea typeface="Calibri" panose="020F0502020204030204" pitchFamily="34" charset="0"/>
                <a:cs typeface="Times New Roman" panose="02020603050405020304" pitchFamily="18" charset="0"/>
              </a:rPr>
              <a:t>historical price </a:t>
            </a:r>
            <a:r>
              <a:rPr lang="en-NG" sz="2000" dirty="0">
                <a:effectLst/>
                <a:latin typeface="Arial" panose="020B0604020202020204" pitchFamily="34" charset="0"/>
                <a:ea typeface="Calibri" panose="020F0502020204030204" pitchFamily="34" charset="0"/>
                <a:cs typeface="Times New Roman" panose="02020603050405020304" pitchFamily="18" charset="0"/>
              </a:rPr>
              <a:t>data was split into training (80%) and testing (20%)</a:t>
            </a:r>
            <a:r>
              <a:rPr lang="en-US" sz="2000" dirty="0">
                <a:effectLst/>
                <a:latin typeface="Arial" panose="020B0604020202020204" pitchFamily="34" charset="0"/>
                <a:ea typeface="Calibri" panose="020F0502020204030204" pitchFamily="34" charset="0"/>
                <a:cs typeface="Times New Roman" panose="02020603050405020304" pitchFamily="18" charset="0"/>
              </a:rPr>
              <a:t> for each of HSBC and IAG</a:t>
            </a:r>
            <a:r>
              <a:rPr lang="en-NG" sz="2000" dirty="0">
                <a:effectLst/>
                <a:latin typeface="Arial" panose="020B0604020202020204" pitchFamily="34" charset="0"/>
                <a:ea typeface="Calibri" panose="020F0502020204030204" pitchFamily="34" charset="0"/>
                <a:cs typeface="Times New Roman" panose="02020603050405020304" pitchFamily="18" charset="0"/>
              </a:rPr>
              <a:t>. </a:t>
            </a:r>
            <a:r>
              <a:rPr lang="en-US" sz="2000" dirty="0">
                <a:effectLst/>
                <a:latin typeface="Arial" panose="020B0604020202020204" pitchFamily="34" charset="0"/>
                <a:ea typeface="Calibri" panose="020F0502020204030204" pitchFamily="34" charset="0"/>
                <a:cs typeface="Times New Roman" panose="02020603050405020304" pitchFamily="18" charset="0"/>
              </a:rPr>
              <a:t>I </a:t>
            </a:r>
            <a:r>
              <a:rPr lang="en-NG" sz="2000" dirty="0">
                <a:effectLst/>
                <a:latin typeface="Arial" panose="020B0604020202020204" pitchFamily="34" charset="0"/>
                <a:ea typeface="Calibri" panose="020F0502020204030204" pitchFamily="34" charset="0"/>
                <a:cs typeface="Times New Roman" panose="02020603050405020304" pitchFamily="18" charset="0"/>
              </a:rPr>
              <a:t>normalized t</a:t>
            </a:r>
            <a:r>
              <a:rPr lang="en-US" sz="2000" dirty="0">
                <a:effectLst/>
                <a:latin typeface="Arial" panose="020B0604020202020204" pitchFamily="34" charset="0"/>
                <a:ea typeface="Calibri" panose="020F0502020204030204" pitchFamily="34" charset="0"/>
                <a:cs typeface="Times New Roman" panose="02020603050405020304" pitchFamily="18" charset="0"/>
              </a:rPr>
              <a:t>he training data to make them</a:t>
            </a:r>
            <a:r>
              <a:rPr lang="en-NG" sz="2000" dirty="0">
                <a:effectLst/>
                <a:latin typeface="Arial" panose="020B0604020202020204" pitchFamily="34" charset="0"/>
                <a:ea typeface="Calibri" panose="020F0502020204030204" pitchFamily="34" charset="0"/>
                <a:cs typeface="Times New Roman" panose="02020603050405020304" pitchFamily="18" charset="0"/>
              </a:rPr>
              <a:t> trainable in LSTM. </a:t>
            </a:r>
            <a:r>
              <a:rPr lang="en-US" sz="2000" dirty="0">
                <a:effectLst/>
                <a:latin typeface="Arial" panose="020B0604020202020204" pitchFamily="34" charset="0"/>
                <a:ea typeface="Calibri" panose="020F0502020204030204" pitchFamily="34" charset="0"/>
                <a:cs typeface="Times New Roman" panose="02020603050405020304" pitchFamily="18" charset="0"/>
              </a:rPr>
              <a:t>I defined the datasets </a:t>
            </a:r>
            <a:r>
              <a:rPr lang="en-NG" sz="2000" dirty="0">
                <a:effectLst/>
                <a:latin typeface="Arial" panose="020B0604020202020204" pitchFamily="34" charset="0"/>
                <a:ea typeface="Calibri" panose="020F0502020204030204" pitchFamily="34" charset="0"/>
                <a:cs typeface="Times New Roman" panose="02020603050405020304" pitchFamily="18" charset="0"/>
              </a:rPr>
              <a:t>shape</a:t>
            </a:r>
            <a:r>
              <a:rPr lang="en-US" sz="2000" dirty="0">
                <a:effectLst/>
                <a:latin typeface="Arial" panose="020B0604020202020204" pitchFamily="34" charset="0"/>
                <a:ea typeface="Calibri" panose="020F0502020204030204" pitchFamily="34" charset="0"/>
                <a:cs typeface="Times New Roman" panose="02020603050405020304" pitchFamily="18" charset="0"/>
              </a:rPr>
              <a:t>s; </a:t>
            </a:r>
            <a:r>
              <a:rPr lang="en-NG" sz="2000" dirty="0">
                <a:effectLst/>
                <a:latin typeface="Arial" panose="020B0604020202020204" pitchFamily="34" charset="0"/>
                <a:ea typeface="Calibri" panose="020F0502020204030204" pitchFamily="34" charset="0"/>
                <a:cs typeface="Times New Roman" panose="02020603050405020304" pitchFamily="18" charset="0"/>
              </a:rPr>
              <a:t>the number of units and the dropout rate were defined. The dropout rate is defined to prevent overfitting, the output layers is specified to have a linear activation function. In addition, </a:t>
            </a:r>
            <a:r>
              <a:rPr lang="en-US" sz="2000" dirty="0">
                <a:effectLst/>
                <a:latin typeface="Arial" panose="020B0604020202020204" pitchFamily="34" charset="0"/>
                <a:ea typeface="Calibri" panose="020F0502020204030204" pitchFamily="34" charset="0"/>
                <a:cs typeface="Times New Roman" panose="02020603050405020304" pitchFamily="18" charset="0"/>
              </a:rPr>
              <a:t>For the purpose of training, we used historical dataset between 1 January 2017 and June 2021. </a:t>
            </a:r>
          </a:p>
          <a:p>
            <a:pPr marL="0" indent="0">
              <a:spcAft>
                <a:spcPts val="800"/>
              </a:spcAft>
              <a:buNone/>
            </a:pPr>
            <a:endParaRPr lang="en-US" sz="2000" dirty="0">
              <a:latin typeface="Arial" panose="020B0604020202020204" pitchFamily="34" charset="0"/>
              <a:ea typeface="Calibri" panose="020F0502020204030204" pitchFamily="34" charset="0"/>
              <a:cs typeface="Times New Roman" panose="02020603050405020304" pitchFamily="18" charset="0"/>
            </a:endParaRPr>
          </a:p>
          <a:p>
            <a:pPr>
              <a:spcAft>
                <a:spcPts val="800"/>
              </a:spcAft>
              <a:buFont typeface="Wingdings" panose="05000000000000000000" pitchFamily="2" charset="2"/>
              <a:buChar char="ü"/>
            </a:pPr>
            <a:r>
              <a:rPr lang="en-US" sz="2000" dirty="0">
                <a:effectLst/>
                <a:latin typeface="Arial" panose="020B0604020202020204" pitchFamily="34" charset="0"/>
                <a:ea typeface="Calibri" panose="020F0502020204030204" pitchFamily="34" charset="0"/>
                <a:cs typeface="Arial" panose="020B0604020202020204" pitchFamily="34" charset="0"/>
              </a:rPr>
              <a:t>After the training of the models. I used both twitter Sentiment analysis and LSTM models to predict the price movements for the stocks of the two companies.  </a:t>
            </a:r>
            <a:endParaRPr lang="en-NG" sz="2000" dirty="0">
              <a:effectLst/>
              <a:latin typeface="Arial" panose="020B0604020202020204" pitchFamily="34" charset="0"/>
              <a:ea typeface="Calibri" panose="020F0502020204030204" pitchFamily="34" charset="0"/>
              <a:cs typeface="Arial" panose="020B0604020202020204" pitchFamily="34" charset="0"/>
            </a:endParaRPr>
          </a:p>
          <a:p>
            <a:pPr marL="0" indent="0">
              <a:spcAft>
                <a:spcPts val="800"/>
              </a:spcAft>
              <a:buNone/>
            </a:pPr>
            <a:endParaRPr lang="en-NG"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08644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A0EAE0-2DCD-4C4D-A8E6-42B8A804B2DD}"/>
              </a:ext>
            </a:extLst>
          </p:cNvPr>
          <p:cNvSpPr>
            <a:spLocks noGrp="1"/>
          </p:cNvSpPr>
          <p:nvPr>
            <p:ph type="title"/>
          </p:nvPr>
        </p:nvSpPr>
        <p:spPr>
          <a:xfrm>
            <a:off x="1371599" y="294538"/>
            <a:ext cx="9895951" cy="1033669"/>
          </a:xfrm>
        </p:spPr>
        <p:txBody>
          <a:bodyPr>
            <a:normAutofit/>
          </a:bodyPr>
          <a:lstStyle/>
          <a:p>
            <a:r>
              <a:rPr lang="en-US" sz="3400" b="1">
                <a:solidFill>
                  <a:srgbClr val="FFFFFF"/>
                </a:solidFill>
                <a:effectLst/>
                <a:latin typeface="Arial" panose="020B0604020202020204" pitchFamily="34" charset="0"/>
                <a:ea typeface="Calibri" panose="020F0502020204030204" pitchFamily="34" charset="0"/>
              </a:rPr>
              <a:t> </a:t>
            </a:r>
            <a:r>
              <a:rPr lang="en-US" sz="3400" b="1">
                <a:solidFill>
                  <a:srgbClr val="FFFFFF"/>
                </a:solidFill>
                <a:latin typeface="Arial" panose="020B0604020202020204" pitchFamily="34" charset="0"/>
              </a:rPr>
              <a:t>Result Discussion</a:t>
            </a:r>
            <a:br>
              <a:rPr lang="en-US" sz="3400" b="1">
                <a:solidFill>
                  <a:srgbClr val="FFFFFF"/>
                </a:solidFill>
                <a:latin typeface="Arial" panose="020B0604020202020204" pitchFamily="34" charset="0"/>
              </a:rPr>
            </a:br>
            <a:r>
              <a:rPr lang="en-US" sz="3400" b="1">
                <a:solidFill>
                  <a:srgbClr val="FFFFFF"/>
                </a:solidFill>
                <a:effectLst/>
                <a:latin typeface="Arial" panose="020B0604020202020204" pitchFamily="34" charset="0"/>
                <a:ea typeface="Calibri" panose="020F0502020204030204" pitchFamily="34" charset="0"/>
                <a:cs typeface="Times New Roman" panose="02020603050405020304" pitchFamily="18" charset="0"/>
              </a:rPr>
              <a:t> </a:t>
            </a:r>
            <a:endParaRPr lang="en-NG" sz="3400">
              <a:solidFill>
                <a:srgbClr val="FFFFFF"/>
              </a:solidFill>
            </a:endParaRPr>
          </a:p>
        </p:txBody>
      </p:sp>
      <p:sp>
        <p:nvSpPr>
          <p:cNvPr id="3" name="Content Placeholder 2">
            <a:extLst>
              <a:ext uri="{FF2B5EF4-FFF2-40B4-BE49-F238E27FC236}">
                <a16:creationId xmlns:a16="http://schemas.microsoft.com/office/drawing/2014/main" id="{4F7D1EDB-B687-4C0A-886E-A1F2FF70E6FE}"/>
              </a:ext>
            </a:extLst>
          </p:cNvPr>
          <p:cNvSpPr>
            <a:spLocks noGrp="1"/>
          </p:cNvSpPr>
          <p:nvPr>
            <p:ph idx="1"/>
          </p:nvPr>
        </p:nvSpPr>
        <p:spPr>
          <a:xfrm>
            <a:off x="1371599" y="2318197"/>
            <a:ext cx="9724031" cy="3683358"/>
          </a:xfrm>
        </p:spPr>
        <p:txBody>
          <a:bodyPr anchor="ctr">
            <a:normAutofit/>
          </a:bodyPr>
          <a:lstStyle/>
          <a:p>
            <a:pPr>
              <a:spcAft>
                <a:spcPts val="800"/>
              </a:spcAft>
              <a:buFont typeface="Wingdings" panose="05000000000000000000" pitchFamily="2" charset="2"/>
              <a:buChar char="ü"/>
            </a:pPr>
            <a:r>
              <a:rPr lang="en-US" sz="2000" dirty="0">
                <a:effectLst/>
                <a:latin typeface="Arial" panose="020B0604020202020204" pitchFamily="34" charset="0"/>
                <a:ea typeface="Calibri" panose="020F0502020204030204" pitchFamily="34" charset="0"/>
                <a:cs typeface="Times New Roman" panose="02020603050405020304" pitchFamily="18" charset="0"/>
              </a:rPr>
              <a:t>When both LSTM network and Sentiment analysis were use for the predictions of the next day (1 July 2021 - 1135</a:t>
            </a:r>
            <a:r>
              <a:rPr lang="en-US" sz="20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2000" dirty="0">
                <a:effectLst/>
                <a:latin typeface="Arial" panose="020B0604020202020204" pitchFamily="34" charset="0"/>
                <a:ea typeface="Calibri" panose="020F0502020204030204" pitchFamily="34" charset="0"/>
                <a:cs typeface="Times New Roman" panose="02020603050405020304" pitchFamily="18" charset="0"/>
              </a:rPr>
              <a:t> day) stock price movements for both IAG and HSBC. The results showed that the predictions were correct using outcomes of sentiment analysis. The sentiment analysis predictions indicated positive prices movements for the stocks. However, prediction using LSTM model showed a positive price movement for HSBC and negative for IAG. </a:t>
            </a:r>
          </a:p>
          <a:p>
            <a:pPr>
              <a:spcAft>
                <a:spcPts val="800"/>
              </a:spcAft>
              <a:buFont typeface="Wingdings" panose="05000000000000000000" pitchFamily="2" charset="2"/>
              <a:buChar char="ü"/>
            </a:pPr>
            <a:r>
              <a:rPr lang="en-US" sz="2000" dirty="0">
                <a:effectLst/>
                <a:latin typeface="Arial" panose="020B0604020202020204" pitchFamily="34" charset="0"/>
                <a:ea typeface="Calibri" panose="020F0502020204030204" pitchFamily="34" charset="0"/>
                <a:cs typeface="Times New Roman" panose="02020603050405020304" pitchFamily="18" charset="0"/>
              </a:rPr>
              <a:t>It is also worthy of note that, although LSTM model prediction for IAG was negative as against the actual price which was positive , the prediction accuracy in terms of closeness to the actual price was 92.5%. </a:t>
            </a:r>
            <a:endParaRPr lang="en-NG" sz="2000" dirty="0">
              <a:effectLst/>
              <a:latin typeface="Arial" panose="020B0604020202020204" pitchFamily="34" charset="0"/>
              <a:ea typeface="Calibri" panose="020F0502020204030204" pitchFamily="34" charset="0"/>
              <a:cs typeface="Arial" panose="020B0604020202020204" pitchFamily="34" charset="0"/>
            </a:endParaRPr>
          </a:p>
          <a:p>
            <a:endParaRPr lang="en-NG" sz="2000" dirty="0"/>
          </a:p>
        </p:txBody>
      </p:sp>
    </p:spTree>
    <p:extLst>
      <p:ext uri="{BB962C8B-B14F-4D97-AF65-F5344CB8AC3E}">
        <p14:creationId xmlns:p14="http://schemas.microsoft.com/office/powerpoint/2010/main" val="1365321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descr="Chart, line chart, scatter chart&#10;&#10;Description automatically generated">
            <a:extLst>
              <a:ext uri="{FF2B5EF4-FFF2-40B4-BE49-F238E27FC236}">
                <a16:creationId xmlns:a16="http://schemas.microsoft.com/office/drawing/2014/main" id="{F4ED293C-7A68-4C5E-945D-F64C625DB6AC}"/>
              </a:ext>
            </a:extLst>
          </p:cNvPr>
          <p:cNvPicPr>
            <a:picLocks noGrp="1"/>
          </p:cNvPicPr>
          <p:nvPr>
            <p:ph idx="1"/>
          </p:nvPr>
        </p:nvPicPr>
        <p:blipFill>
          <a:blip r:embed="rId2"/>
          <a:stretch>
            <a:fillRect/>
          </a:stretch>
        </p:blipFill>
        <p:spPr>
          <a:xfrm>
            <a:off x="256854" y="2564605"/>
            <a:ext cx="3756346" cy="2822403"/>
          </a:xfrm>
          <a:prstGeom prst="rect">
            <a:avLst/>
          </a:prstGeom>
        </p:spPr>
      </p:pic>
      <p:pic>
        <p:nvPicPr>
          <p:cNvPr id="8" name="Picture 7" descr="Chart, bar chart&#10;&#10;Description automatically generated">
            <a:extLst>
              <a:ext uri="{FF2B5EF4-FFF2-40B4-BE49-F238E27FC236}">
                <a16:creationId xmlns:a16="http://schemas.microsoft.com/office/drawing/2014/main" id="{2F87F8FB-2516-4C8D-BE81-D832ADB57181}"/>
              </a:ext>
            </a:extLst>
          </p:cNvPr>
          <p:cNvPicPr/>
          <p:nvPr/>
        </p:nvPicPr>
        <p:blipFill>
          <a:blip r:embed="rId3"/>
          <a:stretch>
            <a:fillRect/>
          </a:stretch>
        </p:blipFill>
        <p:spPr>
          <a:xfrm>
            <a:off x="7454901" y="2166938"/>
            <a:ext cx="3881438" cy="3457575"/>
          </a:xfrm>
          <a:prstGeom prst="rect">
            <a:avLst/>
          </a:prstGeom>
        </p:spPr>
      </p:pic>
      <p:sp>
        <p:nvSpPr>
          <p:cNvPr id="2" name="Title 1">
            <a:extLst>
              <a:ext uri="{FF2B5EF4-FFF2-40B4-BE49-F238E27FC236}">
                <a16:creationId xmlns:a16="http://schemas.microsoft.com/office/drawing/2014/main" id="{D9978504-9AF3-4AD3-A63B-CADFEF795DCC}"/>
              </a:ext>
            </a:extLst>
          </p:cNvPr>
          <p:cNvSpPr>
            <a:spLocks noGrp="1"/>
          </p:cNvSpPr>
          <p:nvPr>
            <p:ph type="title"/>
          </p:nvPr>
        </p:nvSpPr>
        <p:spPr>
          <a:xfrm>
            <a:off x="838200" y="672747"/>
            <a:ext cx="10515600" cy="715556"/>
          </a:xfrm>
        </p:spPr>
        <p:txBody>
          <a:bodyPr>
            <a:normAutofit/>
          </a:bodyPr>
          <a:lstStyle/>
          <a:p>
            <a:pPr algn="ctr"/>
            <a:r>
              <a:rPr lang="en-US" sz="3200" b="1" dirty="0">
                <a:solidFill>
                  <a:schemeClr val="bg1"/>
                </a:solidFill>
                <a:effectLst/>
                <a:latin typeface="Arial" panose="020B0604020202020204" pitchFamily="34" charset="0"/>
                <a:ea typeface="Calibri" panose="020F0502020204030204" pitchFamily="34" charset="0"/>
              </a:rPr>
              <a:t> </a:t>
            </a:r>
            <a:r>
              <a:rPr lang="en-US" sz="3200" b="1" dirty="0">
                <a:solidFill>
                  <a:schemeClr val="bg1"/>
                </a:solidFill>
                <a:latin typeface="Arial" panose="020B0604020202020204" pitchFamily="34" charset="0"/>
              </a:rPr>
              <a:t>Result Discussion</a:t>
            </a:r>
            <a:endParaRPr lang="en-NG" sz="3200" dirty="0">
              <a:solidFill>
                <a:schemeClr val="bg1"/>
              </a:solidFill>
            </a:endParaRPr>
          </a:p>
        </p:txBody>
      </p:sp>
      <p:pic>
        <p:nvPicPr>
          <p:cNvPr id="9" name="Picture 8" descr="Table&#10;&#10;Description automatically generated">
            <a:extLst>
              <a:ext uri="{FF2B5EF4-FFF2-40B4-BE49-F238E27FC236}">
                <a16:creationId xmlns:a16="http://schemas.microsoft.com/office/drawing/2014/main" id="{1274A48A-BE66-433D-AB9B-2D51A1F10330}"/>
              </a:ext>
            </a:extLst>
          </p:cNvPr>
          <p:cNvPicPr/>
          <p:nvPr/>
        </p:nvPicPr>
        <p:blipFill>
          <a:blip r:embed="rId4"/>
          <a:stretch>
            <a:fillRect/>
          </a:stretch>
        </p:blipFill>
        <p:spPr>
          <a:xfrm>
            <a:off x="4817746" y="2656944"/>
            <a:ext cx="2637155" cy="1826260"/>
          </a:xfrm>
          <a:prstGeom prst="rect">
            <a:avLst/>
          </a:prstGeom>
        </p:spPr>
      </p:pic>
    </p:spTree>
    <p:extLst>
      <p:ext uri="{BB962C8B-B14F-4D97-AF65-F5344CB8AC3E}">
        <p14:creationId xmlns:p14="http://schemas.microsoft.com/office/powerpoint/2010/main" val="2757000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802B1-D2F2-4894-A910-2974916CD739}"/>
              </a:ext>
            </a:extLst>
          </p:cNvPr>
          <p:cNvSpPr>
            <a:spLocks noGrp="1"/>
          </p:cNvSpPr>
          <p:nvPr>
            <p:ph type="title"/>
          </p:nvPr>
        </p:nvSpPr>
        <p:spPr/>
        <p:txBody>
          <a:bodyPr/>
          <a:lstStyle/>
          <a:p>
            <a:r>
              <a:rPr lang="en-US" dirty="0"/>
              <a:t>Result Discussion – Continued</a:t>
            </a:r>
            <a:br>
              <a:rPr lang="en-US" dirty="0"/>
            </a:br>
            <a:r>
              <a:rPr lang="en-US" dirty="0"/>
              <a:t>IAG Prediction results</a:t>
            </a:r>
            <a:endParaRPr lang="en-NG" dirty="0"/>
          </a:p>
        </p:txBody>
      </p:sp>
      <p:pic>
        <p:nvPicPr>
          <p:cNvPr id="5" name="Content Placeholder 4" descr="Graphical user interface, chart, line chart, scatter chart&#10;&#10;Description automatically generated">
            <a:extLst>
              <a:ext uri="{FF2B5EF4-FFF2-40B4-BE49-F238E27FC236}">
                <a16:creationId xmlns:a16="http://schemas.microsoft.com/office/drawing/2014/main" id="{4EA99BE1-FD17-47AC-8092-9BEC517E41A3}"/>
              </a:ext>
            </a:extLst>
          </p:cNvPr>
          <p:cNvPicPr>
            <a:picLocks noGrp="1"/>
          </p:cNvPicPr>
          <p:nvPr>
            <p:ph idx="1"/>
          </p:nvPr>
        </p:nvPicPr>
        <p:blipFill>
          <a:blip r:embed="rId2"/>
          <a:stretch>
            <a:fillRect/>
          </a:stretch>
        </p:blipFill>
        <p:spPr>
          <a:xfrm>
            <a:off x="838200" y="1920151"/>
            <a:ext cx="5801139" cy="3785559"/>
          </a:xfrm>
          <a:prstGeom prst="rect">
            <a:avLst/>
          </a:prstGeom>
        </p:spPr>
      </p:pic>
      <p:pic>
        <p:nvPicPr>
          <p:cNvPr id="6" name="Picture 5" descr="Chart, bar chart&#10;&#10;Description automatically generated">
            <a:extLst>
              <a:ext uri="{FF2B5EF4-FFF2-40B4-BE49-F238E27FC236}">
                <a16:creationId xmlns:a16="http://schemas.microsoft.com/office/drawing/2014/main" id="{5A1B64A8-D67E-4755-A59C-BA36B9579BAE}"/>
              </a:ext>
            </a:extLst>
          </p:cNvPr>
          <p:cNvPicPr/>
          <p:nvPr/>
        </p:nvPicPr>
        <p:blipFill>
          <a:blip r:embed="rId3"/>
          <a:stretch>
            <a:fillRect/>
          </a:stretch>
        </p:blipFill>
        <p:spPr>
          <a:xfrm>
            <a:off x="7682948" y="4230260"/>
            <a:ext cx="3260035" cy="2007870"/>
          </a:xfrm>
          <a:prstGeom prst="rect">
            <a:avLst/>
          </a:prstGeom>
        </p:spPr>
      </p:pic>
      <p:pic>
        <p:nvPicPr>
          <p:cNvPr id="8" name="Picture 7" descr="Table&#10;&#10;Description automatically generated with medium confidence">
            <a:extLst>
              <a:ext uri="{FF2B5EF4-FFF2-40B4-BE49-F238E27FC236}">
                <a16:creationId xmlns:a16="http://schemas.microsoft.com/office/drawing/2014/main" id="{5DB040E4-7B40-471A-83B1-65E83331595C}"/>
              </a:ext>
            </a:extLst>
          </p:cNvPr>
          <p:cNvPicPr/>
          <p:nvPr/>
        </p:nvPicPr>
        <p:blipFill>
          <a:blip r:embed="rId4"/>
          <a:stretch>
            <a:fillRect/>
          </a:stretch>
        </p:blipFill>
        <p:spPr>
          <a:xfrm>
            <a:off x="7337288" y="2345945"/>
            <a:ext cx="3605695" cy="1728788"/>
          </a:xfrm>
          <a:prstGeom prst="rect">
            <a:avLst/>
          </a:prstGeom>
        </p:spPr>
      </p:pic>
    </p:spTree>
    <p:extLst>
      <p:ext uri="{BB962C8B-B14F-4D97-AF65-F5344CB8AC3E}">
        <p14:creationId xmlns:p14="http://schemas.microsoft.com/office/powerpoint/2010/main" val="3757857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7925EF-7596-4216-801C-2B8781BA623A}"/>
              </a:ext>
            </a:extLst>
          </p:cNvPr>
          <p:cNvSpPr>
            <a:spLocks noGrp="1"/>
          </p:cNvSpPr>
          <p:nvPr>
            <p:ph type="title"/>
          </p:nvPr>
        </p:nvSpPr>
        <p:spPr>
          <a:xfrm>
            <a:off x="1371599" y="294538"/>
            <a:ext cx="9895951" cy="1033669"/>
          </a:xfrm>
        </p:spPr>
        <p:txBody>
          <a:bodyPr>
            <a:normAutofit/>
          </a:bodyPr>
          <a:lstStyle/>
          <a:p>
            <a:r>
              <a:rPr lang="en-US" sz="4000" b="1">
                <a:solidFill>
                  <a:srgbClr val="FFFFFF"/>
                </a:solidFill>
                <a:effectLst/>
                <a:latin typeface="Arial" panose="020B0604020202020204" pitchFamily="34" charset="0"/>
                <a:ea typeface="Calibri" panose="020F0502020204030204" pitchFamily="34" charset="0"/>
                <a:cs typeface="Arial" panose="020B0604020202020204" pitchFamily="34" charset="0"/>
              </a:rPr>
              <a:t>Conclusion and Suggestion</a:t>
            </a:r>
            <a:endParaRPr lang="en-NG" sz="4000">
              <a:solidFill>
                <a:srgbClr val="FFFFFF"/>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F27A7A7-76D2-4609-B24B-AF7CD8FAD109}"/>
              </a:ext>
            </a:extLst>
          </p:cNvPr>
          <p:cNvSpPr>
            <a:spLocks noGrp="1"/>
          </p:cNvSpPr>
          <p:nvPr>
            <p:ph idx="1"/>
          </p:nvPr>
        </p:nvSpPr>
        <p:spPr>
          <a:xfrm>
            <a:off x="1371599" y="2318197"/>
            <a:ext cx="9724031" cy="3683358"/>
          </a:xfrm>
        </p:spPr>
        <p:txBody>
          <a:bodyPr anchor="ctr">
            <a:normAutofit fontScale="92500" lnSpcReduction="20000"/>
          </a:bodyPr>
          <a:lstStyle/>
          <a:p>
            <a:pPr>
              <a:spcAft>
                <a:spcPts val="800"/>
              </a:spcAft>
              <a:buFont typeface="Wingdings" panose="05000000000000000000" pitchFamily="2" charset="2"/>
              <a:buChar char="ü"/>
            </a:pPr>
            <a:r>
              <a:rPr lang="en-US" sz="2000" dirty="0">
                <a:effectLst/>
                <a:latin typeface="Calibri" panose="020F0502020204030204" pitchFamily="34" charset="0"/>
                <a:ea typeface="Calibri" panose="020F0502020204030204" pitchFamily="34" charset="0"/>
                <a:cs typeface="Times New Roman" panose="02020603050405020304" pitchFamily="18" charset="0"/>
              </a:rPr>
              <a:t>I deduced from the results of the research that both methods could be employment for the predictions of stock prices movement. </a:t>
            </a:r>
          </a:p>
          <a:p>
            <a:pPr>
              <a:spcAft>
                <a:spcPts val="800"/>
              </a:spcAft>
              <a:buFont typeface="Wingdings" panose="05000000000000000000" pitchFamily="2" charset="2"/>
              <a:buChar char="ü"/>
            </a:pPr>
            <a:r>
              <a:rPr lang="en-US" sz="2000" dirty="0">
                <a:effectLst/>
                <a:latin typeface="Calibri" panose="020F0502020204030204" pitchFamily="34" charset="0"/>
                <a:ea typeface="Calibri" panose="020F0502020204030204" pitchFamily="34" charset="0"/>
                <a:cs typeface="Times New Roman" panose="02020603050405020304" pitchFamily="18" charset="0"/>
              </a:rPr>
              <a:t>If properly analyzed, outcomes of sentiment analysis for the prediction may be good for classification prediction of stock price. The investors could know if stock price will move up or down. </a:t>
            </a:r>
          </a:p>
          <a:p>
            <a:pPr>
              <a:spcAft>
                <a:spcPts val="800"/>
              </a:spcAft>
              <a:buFont typeface="Wingdings" panose="05000000000000000000" pitchFamily="2" charset="2"/>
              <a:buChar char="ü"/>
            </a:pPr>
            <a:r>
              <a:rPr lang="en-US" sz="2000" dirty="0">
                <a:effectLst/>
                <a:latin typeface="Calibri" panose="020F0502020204030204" pitchFamily="34" charset="0"/>
                <a:ea typeface="Calibri" panose="020F0502020204030204" pitchFamily="34" charset="0"/>
                <a:cs typeface="Times New Roman" panose="02020603050405020304" pitchFamily="18" charset="0"/>
              </a:rPr>
              <a:t>LSTM in another hand, will help for prediction of approximate amount in </a:t>
            </a:r>
            <a:r>
              <a:rPr lang="en-US" sz="2000" dirty="0">
                <a:latin typeface="Calibri" panose="020F0502020204030204" pitchFamily="34" charset="0"/>
                <a:ea typeface="Calibri" panose="020F0502020204030204" pitchFamily="34" charset="0"/>
                <a:cs typeface="Times New Roman" panose="02020603050405020304" pitchFamily="18" charset="0"/>
              </a:rPr>
              <a:t>which</a:t>
            </a:r>
            <a:r>
              <a:rPr lang="en-US" sz="2000" dirty="0">
                <a:effectLst/>
                <a:latin typeface="Calibri" panose="020F0502020204030204" pitchFamily="34" charset="0"/>
                <a:ea typeface="Calibri" panose="020F0502020204030204" pitchFamily="34" charset="0"/>
                <a:cs typeface="Times New Roman" panose="02020603050405020304" pitchFamily="18" charset="0"/>
              </a:rPr>
              <a:t> a stock should be purchased. </a:t>
            </a:r>
            <a:endParaRPr lang="en-NG"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Aft>
                <a:spcPts val="800"/>
              </a:spcAft>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buFont typeface="Wingdings" panose="05000000000000000000" pitchFamily="2" charset="2"/>
              <a:buChar char="v"/>
            </a:pPr>
            <a:r>
              <a:rPr lang="en-US" sz="2000" b="1" dirty="0">
                <a:effectLst/>
                <a:latin typeface="Calibri" panose="020F0502020204030204" pitchFamily="34" charset="0"/>
                <a:ea typeface="Calibri" panose="020F0502020204030204" pitchFamily="34" charset="0"/>
                <a:cs typeface="Times New Roman" panose="02020603050405020304" pitchFamily="18" charset="0"/>
              </a:rPr>
              <a:t> Further Work</a:t>
            </a:r>
          </a:p>
          <a:p>
            <a:pPr>
              <a:spcAft>
                <a:spcPts val="800"/>
              </a:spcAft>
              <a:buFont typeface="Wingdings" panose="05000000000000000000" pitchFamily="2" charset="2"/>
              <a:buChar char="ü"/>
            </a:pPr>
            <a:r>
              <a:rPr lang="en-US" sz="2000" dirty="0">
                <a:effectLst/>
                <a:latin typeface="Calibri" panose="020F0502020204030204" pitchFamily="34" charset="0"/>
                <a:ea typeface="Calibri" panose="020F0502020204030204" pitchFamily="34" charset="0"/>
                <a:cs typeface="Times New Roman" panose="02020603050405020304" pitchFamily="18" charset="0"/>
              </a:rPr>
              <a:t>Further work on combining </a:t>
            </a:r>
            <a:r>
              <a:rPr lang="en-US" sz="2000" dirty="0">
                <a:latin typeface="Calibri" panose="020F0502020204030204" pitchFamily="34" charset="0"/>
                <a:ea typeface="Calibri" panose="020F0502020204030204" pitchFamily="34" charset="0"/>
                <a:cs typeface="Times New Roman" panose="02020603050405020304" pitchFamily="18" charset="0"/>
              </a:rPr>
              <a:t>the two </a:t>
            </a:r>
            <a:r>
              <a:rPr lang="en-US" sz="2000" dirty="0">
                <a:effectLst/>
                <a:latin typeface="Calibri" panose="020F0502020204030204" pitchFamily="34" charset="0"/>
                <a:ea typeface="Calibri" panose="020F0502020204030204" pitchFamily="34" charset="0"/>
                <a:cs typeface="Times New Roman" panose="02020603050405020304" pitchFamily="18" charset="0"/>
              </a:rPr>
              <a:t>methods in a system for price prediction will be a good research for scholars.   </a:t>
            </a:r>
            <a:endParaRPr lang="en-NG"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NG" sz="2000" dirty="0"/>
          </a:p>
        </p:txBody>
      </p:sp>
    </p:spTree>
    <p:extLst>
      <p:ext uri="{BB962C8B-B14F-4D97-AF65-F5344CB8AC3E}">
        <p14:creationId xmlns:p14="http://schemas.microsoft.com/office/powerpoint/2010/main" val="2347664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2EE4ED-C123-420D-90B3-3FC4ED4AAFB4}"/>
              </a:ext>
            </a:extLst>
          </p:cNvPr>
          <p:cNvSpPr>
            <a:spLocks noGrp="1"/>
          </p:cNvSpPr>
          <p:nvPr>
            <p:ph type="title"/>
          </p:nvPr>
        </p:nvSpPr>
        <p:spPr>
          <a:xfrm>
            <a:off x="1371599" y="294538"/>
            <a:ext cx="9895951" cy="1033669"/>
          </a:xfrm>
        </p:spPr>
        <p:txBody>
          <a:bodyPr>
            <a:normAutofit/>
          </a:bodyPr>
          <a:lstStyle/>
          <a:p>
            <a:r>
              <a:rPr lang="en-US" sz="34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Legal/Ethic relating to the research. </a:t>
            </a:r>
            <a:br>
              <a:rPr lang="en-NG" sz="34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NG" sz="3400">
              <a:solidFill>
                <a:srgbClr val="FFFFFF"/>
              </a:solidFill>
            </a:endParaRPr>
          </a:p>
        </p:txBody>
      </p:sp>
      <p:sp>
        <p:nvSpPr>
          <p:cNvPr id="3" name="Content Placeholder 2">
            <a:extLst>
              <a:ext uri="{FF2B5EF4-FFF2-40B4-BE49-F238E27FC236}">
                <a16:creationId xmlns:a16="http://schemas.microsoft.com/office/drawing/2014/main" id="{BCA0687F-01AB-4785-A721-4FDD1EE24DA3}"/>
              </a:ext>
            </a:extLst>
          </p:cNvPr>
          <p:cNvSpPr>
            <a:spLocks noGrp="1"/>
          </p:cNvSpPr>
          <p:nvPr>
            <p:ph idx="1"/>
          </p:nvPr>
        </p:nvSpPr>
        <p:spPr>
          <a:xfrm>
            <a:off x="1371599" y="2318197"/>
            <a:ext cx="9724031" cy="3683358"/>
          </a:xfrm>
        </p:spPr>
        <p:txBody>
          <a:bodyPr anchor="ctr">
            <a:normAutofit/>
          </a:bodyPr>
          <a:lstStyle/>
          <a:p>
            <a:pPr>
              <a:spcAft>
                <a:spcPts val="800"/>
              </a:spcAft>
              <a:buFont typeface="Wingdings" panose="05000000000000000000" pitchFamily="2" charset="2"/>
              <a:buChar char="ü"/>
            </a:pPr>
            <a:r>
              <a:rPr lang="en-US" sz="2000" dirty="0">
                <a:effectLst/>
                <a:latin typeface="Calibri" panose="020F0502020204030204" pitchFamily="34" charset="0"/>
                <a:ea typeface="Calibri" panose="020F0502020204030204" pitchFamily="34" charset="0"/>
                <a:cs typeface="Times New Roman" panose="02020603050405020304" pitchFamily="18" charset="0"/>
              </a:rPr>
              <a:t>There was no legal issue related to the project. </a:t>
            </a:r>
          </a:p>
          <a:p>
            <a:pPr>
              <a:spcAft>
                <a:spcPts val="800"/>
              </a:spcAft>
              <a:buFont typeface="Wingdings" panose="05000000000000000000" pitchFamily="2" charset="2"/>
              <a:buChar char="ü"/>
            </a:pPr>
            <a:r>
              <a:rPr lang="en-US" sz="2000" dirty="0">
                <a:effectLst/>
                <a:latin typeface="Calibri" panose="020F0502020204030204" pitchFamily="34" charset="0"/>
                <a:ea typeface="Calibri" panose="020F0502020204030204" pitchFamily="34" charset="0"/>
                <a:cs typeface="Times New Roman" panose="02020603050405020304" pitchFamily="18" charset="0"/>
              </a:rPr>
              <a:t>To avoid ethic violation in the project, I removed the Usernames and IDs of the twitter users. I did this to avoid the linking of any of the tweets to any individual or group.</a:t>
            </a:r>
            <a:endParaRPr lang="en-NG"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NG" sz="2000" dirty="0"/>
          </a:p>
        </p:txBody>
      </p:sp>
    </p:spTree>
    <p:extLst>
      <p:ext uri="{BB962C8B-B14F-4D97-AF65-F5344CB8AC3E}">
        <p14:creationId xmlns:p14="http://schemas.microsoft.com/office/powerpoint/2010/main" val="41196707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535CE-5003-4737-90C0-F9D5C55E5B60}"/>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4000" kern="1200" dirty="0">
                <a:solidFill>
                  <a:schemeClr val="tx1"/>
                </a:solidFill>
                <a:latin typeface="+mj-lt"/>
                <a:ea typeface="+mj-ea"/>
                <a:cs typeface="+mj-cs"/>
              </a:rPr>
              <a:t>Project Management Dashboard</a:t>
            </a:r>
          </a:p>
        </p:txBody>
      </p:sp>
      <p:pic>
        <p:nvPicPr>
          <p:cNvPr id="8" name="Content Placeholder 7" descr="Graphical user interface, application, table&#10;&#10;Description automatically generated">
            <a:extLst>
              <a:ext uri="{FF2B5EF4-FFF2-40B4-BE49-F238E27FC236}">
                <a16:creationId xmlns:a16="http://schemas.microsoft.com/office/drawing/2014/main" id="{8999C6EB-1046-4AF1-9488-774674B6FB47}"/>
              </a:ext>
            </a:extLst>
          </p:cNvPr>
          <p:cNvPicPr>
            <a:picLocks noGrp="1" noChangeAspect="1"/>
          </p:cNvPicPr>
          <p:nvPr>
            <p:ph idx="1"/>
          </p:nvPr>
        </p:nvPicPr>
        <p:blipFill>
          <a:blip r:embed="rId2"/>
          <a:stretch>
            <a:fillRect/>
          </a:stretch>
        </p:blipFill>
        <p:spPr>
          <a:xfrm>
            <a:off x="1805423" y="1863801"/>
            <a:ext cx="8581153" cy="4440746"/>
          </a:xfrm>
          <a:prstGeom prst="rect">
            <a:avLst/>
          </a:prstGeom>
        </p:spPr>
      </p:pic>
    </p:spTree>
    <p:extLst>
      <p:ext uri="{BB962C8B-B14F-4D97-AF65-F5344CB8AC3E}">
        <p14:creationId xmlns:p14="http://schemas.microsoft.com/office/powerpoint/2010/main" val="6790049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8CDDA2-9FB9-407A-8FDF-BE9E616A0753}"/>
              </a:ext>
            </a:extLst>
          </p:cNvPr>
          <p:cNvSpPr>
            <a:spLocks noGrp="1"/>
          </p:cNvSpPr>
          <p:nvPr>
            <p:ph type="title"/>
          </p:nvPr>
        </p:nvSpPr>
        <p:spPr>
          <a:xfrm>
            <a:off x="1371599" y="294538"/>
            <a:ext cx="9895951" cy="1033669"/>
          </a:xfrm>
        </p:spPr>
        <p:txBody>
          <a:bodyPr>
            <a:normAutofit/>
          </a:bodyPr>
          <a:lstStyle/>
          <a:p>
            <a:r>
              <a:rPr lang="en-US" sz="4000" b="1">
                <a:solidFill>
                  <a:srgbClr val="FFFFFF"/>
                </a:solidFill>
                <a:effectLst/>
                <a:latin typeface="Arial" panose="020B0604020202020204" pitchFamily="34" charset="0"/>
                <a:ea typeface="Calibri" panose="020F0502020204030204" pitchFamily="34" charset="0"/>
                <a:cs typeface="Times New Roman" panose="02020603050405020304" pitchFamily="18" charset="0"/>
              </a:rPr>
              <a:t>Reference</a:t>
            </a:r>
            <a:endParaRPr lang="en-NG" sz="4000">
              <a:solidFill>
                <a:srgbClr val="FFFFFF"/>
              </a:solidFill>
            </a:endParaRPr>
          </a:p>
        </p:txBody>
      </p:sp>
      <p:sp>
        <p:nvSpPr>
          <p:cNvPr id="3" name="Content Placeholder 2">
            <a:extLst>
              <a:ext uri="{FF2B5EF4-FFF2-40B4-BE49-F238E27FC236}">
                <a16:creationId xmlns:a16="http://schemas.microsoft.com/office/drawing/2014/main" id="{C6C3475D-DE23-4EA1-9C40-4FE3A9D60468}"/>
              </a:ext>
            </a:extLst>
          </p:cNvPr>
          <p:cNvSpPr>
            <a:spLocks noGrp="1"/>
          </p:cNvSpPr>
          <p:nvPr>
            <p:ph idx="1"/>
          </p:nvPr>
        </p:nvSpPr>
        <p:spPr>
          <a:xfrm>
            <a:off x="1371599" y="2318197"/>
            <a:ext cx="9724031" cy="3683358"/>
          </a:xfrm>
        </p:spPr>
        <p:txBody>
          <a:bodyPr anchor="ctr">
            <a:normAutofit/>
          </a:bodyPr>
          <a:lstStyle/>
          <a:p>
            <a:pPr>
              <a:spcAft>
                <a:spcPts val="800"/>
              </a:spcAft>
              <a:buFont typeface="Wingdings" panose="05000000000000000000" pitchFamily="2" charset="2"/>
              <a:buChar char="ü"/>
            </a:pPr>
            <a:r>
              <a:rPr lang="en-US" sz="1400" dirty="0">
                <a:effectLst/>
                <a:latin typeface="Arial" panose="020B0604020202020204" pitchFamily="34" charset="0"/>
                <a:ea typeface="Calibri" panose="020F0502020204030204" pitchFamily="34" charset="0"/>
                <a:cs typeface="Times New Roman" panose="02020603050405020304" pitchFamily="18" charset="0"/>
              </a:rPr>
              <a:t>[1]  </a:t>
            </a:r>
            <a:r>
              <a:rPr lang="en-NG" sz="1400" dirty="0">
                <a:effectLst/>
                <a:latin typeface="Arial" panose="020B0604020202020204" pitchFamily="34" charset="0"/>
                <a:ea typeface="Calibri" panose="020F0502020204030204" pitchFamily="34" charset="0"/>
                <a:cs typeface="Times New Roman" panose="02020603050405020304" pitchFamily="18" charset="0"/>
              </a:rPr>
              <a:t>Anshul Mittal</a:t>
            </a:r>
            <a:r>
              <a:rPr lang="en-US" sz="1400" dirty="0">
                <a:effectLst/>
                <a:latin typeface="Arial" panose="020B0604020202020204" pitchFamily="34" charset="0"/>
                <a:ea typeface="Calibri" panose="020F0502020204030204" pitchFamily="34" charset="0"/>
                <a:cs typeface="Times New Roman" panose="02020603050405020304" pitchFamily="18" charset="0"/>
              </a:rPr>
              <a:t> and </a:t>
            </a:r>
            <a:r>
              <a:rPr lang="en-NG" sz="1400" dirty="0">
                <a:effectLst/>
                <a:latin typeface="Arial" panose="020B0604020202020204" pitchFamily="34" charset="0"/>
                <a:ea typeface="Calibri" panose="020F0502020204030204" pitchFamily="34" charset="0"/>
                <a:cs typeface="Times New Roman" panose="02020603050405020304" pitchFamily="18" charset="0"/>
              </a:rPr>
              <a:t>Arpit Goel </a:t>
            </a:r>
            <a:r>
              <a:rPr lang="en-US" sz="1400" dirty="0">
                <a:effectLst/>
                <a:latin typeface="Arial" panose="020B0604020202020204" pitchFamily="34" charset="0"/>
                <a:ea typeface="Calibri" panose="020F0502020204030204" pitchFamily="34" charset="0"/>
                <a:cs typeface="Times New Roman" panose="02020603050405020304" pitchFamily="18" charset="0"/>
              </a:rPr>
              <a:t>(2014).  </a:t>
            </a:r>
            <a:r>
              <a:rPr lang="en-NG" sz="1400" dirty="0">
                <a:effectLst/>
                <a:latin typeface="Arial" panose="020B0604020202020204" pitchFamily="34" charset="0"/>
                <a:ea typeface="Calibri" panose="020F0502020204030204" pitchFamily="34" charset="0"/>
                <a:cs typeface="Times New Roman" panose="02020603050405020304" pitchFamily="18" charset="0"/>
              </a:rPr>
              <a:t>Stock Prediction Using Twitter Sentiment Analysis </a:t>
            </a:r>
            <a:r>
              <a:rPr lang="en-US" sz="1400" u="sng" dirty="0">
                <a:effectLst/>
                <a:latin typeface="Arial" panose="020B0604020202020204" pitchFamily="34" charset="0"/>
                <a:ea typeface="Calibri" panose="020F0502020204030204" pitchFamily="34" charset="0"/>
                <a:cs typeface="Times New Roman" panose="02020603050405020304" pitchFamily="18" charset="0"/>
                <a:hlinkClick r:id="rId2"/>
              </a:rPr>
              <a:t>http://cs229.stanford.edu/proj2011/GoelMittal-StockMarketPredictionUsingTwitterSentimentAnalysis.pdf</a:t>
            </a:r>
            <a:r>
              <a:rPr lang="en-US" sz="1400" dirty="0">
                <a:effectLst/>
                <a:latin typeface="Arial" panose="020B0604020202020204" pitchFamily="34" charset="0"/>
                <a:ea typeface="Calibri" panose="020F0502020204030204" pitchFamily="34" charset="0"/>
                <a:cs typeface="Times New Roman" panose="02020603050405020304" pitchFamily="18" charset="0"/>
              </a:rPr>
              <a:t>. Accessed 31 July 2021</a:t>
            </a:r>
            <a:endParaRPr lang="en-NG"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buFont typeface="Wingdings" panose="05000000000000000000" pitchFamily="2" charset="2"/>
              <a:buChar char="ü"/>
            </a:pPr>
            <a:r>
              <a:rPr lang="en-US" sz="1400" dirty="0">
                <a:effectLst/>
                <a:latin typeface="Calibri" panose="020F0502020204030204" pitchFamily="34" charset="0"/>
                <a:ea typeface="Calibri" panose="020F0502020204030204" pitchFamily="34" charset="0"/>
                <a:cs typeface="Times New Roman" panose="02020603050405020304" pitchFamily="18" charset="0"/>
              </a:rPr>
              <a:t>[2] </a:t>
            </a:r>
            <a:r>
              <a:rPr lang="en-US" sz="1400" dirty="0">
                <a:effectLst/>
                <a:latin typeface="Arial" panose="020B0604020202020204" pitchFamily="34" charset="0"/>
                <a:ea typeface="Calibri" panose="020F0502020204030204" pitchFamily="34" charset="0"/>
                <a:cs typeface="Times New Roman" panose="02020603050405020304" pitchFamily="18" charset="0"/>
              </a:rPr>
              <a:t>K</a:t>
            </a:r>
            <a:r>
              <a:rPr lang="en-NG" sz="1400" dirty="0" err="1">
                <a:effectLst/>
                <a:latin typeface="Arial" panose="020B0604020202020204" pitchFamily="34" charset="0"/>
                <a:ea typeface="Calibri" panose="020F0502020204030204" pitchFamily="34" charset="0"/>
                <a:cs typeface="Times New Roman" panose="02020603050405020304" pitchFamily="18" charset="0"/>
              </a:rPr>
              <a:t>alyani</a:t>
            </a:r>
            <a:r>
              <a:rPr lang="en-NG" sz="1400" dirty="0">
                <a:effectLst/>
                <a:latin typeface="Arial" panose="020B0604020202020204" pitchFamily="34" charset="0"/>
                <a:ea typeface="Calibri" panose="020F0502020204030204" pitchFamily="34" charset="0"/>
                <a:cs typeface="Times New Roman" panose="02020603050405020304" pitchFamily="18" charset="0"/>
              </a:rPr>
              <a:t> Joshi1 </a:t>
            </a:r>
            <a:r>
              <a:rPr lang="en-US" sz="1400" dirty="0">
                <a:effectLst/>
                <a:latin typeface="Arial" panose="020B0604020202020204" pitchFamily="34" charset="0"/>
                <a:ea typeface="Calibri" panose="020F0502020204030204" pitchFamily="34" charset="0"/>
                <a:cs typeface="Times New Roman" panose="02020603050405020304" pitchFamily="18" charset="0"/>
              </a:rPr>
              <a:t>and</a:t>
            </a:r>
            <a:r>
              <a:rPr lang="en-NG" sz="1400" dirty="0">
                <a:effectLst/>
                <a:latin typeface="Arial" panose="020B0604020202020204" pitchFamily="34" charset="0"/>
                <a:ea typeface="Calibri" panose="020F0502020204030204" pitchFamily="34" charset="0"/>
                <a:cs typeface="Times New Roman" panose="02020603050405020304" pitchFamily="18" charset="0"/>
              </a:rPr>
              <a:t> Prof. Bharathi</a:t>
            </a:r>
            <a:r>
              <a:rPr lang="en-US" sz="1400" dirty="0">
                <a:effectLst/>
                <a:latin typeface="Arial" panose="020B0604020202020204" pitchFamily="34" charset="0"/>
                <a:ea typeface="Calibri" panose="020F0502020204030204" pitchFamily="34" charset="0"/>
                <a:cs typeface="Times New Roman" panose="02020603050405020304" pitchFamily="18" charset="0"/>
              </a:rPr>
              <a:t>, (2017). </a:t>
            </a:r>
            <a:r>
              <a:rPr lang="en-NG" sz="1400" dirty="0">
                <a:effectLst/>
                <a:latin typeface="Arial" panose="020B0604020202020204" pitchFamily="34" charset="0"/>
                <a:ea typeface="Calibri" panose="020F0502020204030204" pitchFamily="34" charset="0"/>
                <a:cs typeface="Times New Roman" panose="02020603050405020304" pitchFamily="18" charset="0"/>
              </a:rPr>
              <a:t>Stock</a:t>
            </a:r>
            <a:r>
              <a:rPr lang="en-US" sz="1400" dirty="0">
                <a:effectLst/>
                <a:latin typeface="Arial" panose="020B0604020202020204" pitchFamily="34" charset="0"/>
                <a:ea typeface="Calibri" panose="020F0502020204030204" pitchFamily="34" charset="0"/>
                <a:cs typeface="Times New Roman" panose="02020603050405020304" pitchFamily="18" charset="0"/>
              </a:rPr>
              <a:t> Trend</a:t>
            </a:r>
            <a:r>
              <a:rPr lang="en-NG" sz="1400" dirty="0">
                <a:effectLst/>
                <a:latin typeface="Arial" panose="020B0604020202020204" pitchFamily="34" charset="0"/>
                <a:ea typeface="Calibri" panose="020F0502020204030204" pitchFamily="34" charset="0"/>
                <a:cs typeface="Times New Roman" panose="02020603050405020304" pitchFamily="18" charset="0"/>
              </a:rPr>
              <a:t> Prediction using </a:t>
            </a:r>
            <a:r>
              <a:rPr lang="en-US" sz="1400" dirty="0">
                <a:effectLst/>
                <a:latin typeface="Arial" panose="020B0604020202020204" pitchFamily="34" charset="0"/>
                <a:ea typeface="Calibri" panose="020F0502020204030204" pitchFamily="34" charset="0"/>
                <a:cs typeface="Times New Roman" panose="02020603050405020304" pitchFamily="18" charset="0"/>
              </a:rPr>
              <a:t>News </a:t>
            </a:r>
            <a:r>
              <a:rPr lang="en-US" sz="1400" dirty="0" err="1">
                <a:effectLst/>
                <a:latin typeface="Arial" panose="020B0604020202020204" pitchFamily="34" charset="0"/>
                <a:ea typeface="Calibri" panose="020F0502020204030204" pitchFamily="34" charset="0"/>
                <a:cs typeface="Times New Roman" panose="02020603050405020304" pitchFamily="18" charset="0"/>
              </a:rPr>
              <a:t>sen</a:t>
            </a:r>
            <a:r>
              <a:rPr lang="en-NG" sz="1400" dirty="0" err="1">
                <a:effectLst/>
                <a:latin typeface="Arial" panose="020B0604020202020204" pitchFamily="34" charset="0"/>
                <a:ea typeface="Calibri" panose="020F0502020204030204" pitchFamily="34" charset="0"/>
                <a:cs typeface="Times New Roman" panose="02020603050405020304" pitchFamily="18" charset="0"/>
              </a:rPr>
              <a:t>timent</a:t>
            </a:r>
            <a:r>
              <a:rPr lang="en-NG" sz="1400" dirty="0">
                <a:effectLst/>
                <a:latin typeface="Arial" panose="020B0604020202020204" pitchFamily="34" charset="0"/>
                <a:ea typeface="Calibri" panose="020F0502020204030204" pitchFamily="34" charset="0"/>
                <a:cs typeface="Times New Roman" panose="02020603050405020304" pitchFamily="18" charset="0"/>
              </a:rPr>
              <a:t> analysis</a:t>
            </a:r>
            <a:r>
              <a:rPr lang="en-US" sz="1400" dirty="0">
                <a:effectLst/>
                <a:latin typeface="Arial" panose="020B0604020202020204" pitchFamily="34" charset="0"/>
                <a:ea typeface="Calibri" panose="020F0502020204030204" pitchFamily="34" charset="0"/>
                <a:cs typeface="Times New Roman" panose="02020603050405020304" pitchFamily="18" charset="0"/>
              </a:rPr>
              <a:t>. A paper submitted to </a:t>
            </a:r>
            <a:r>
              <a:rPr lang="en-NG" sz="1400" dirty="0">
                <a:effectLst/>
                <a:latin typeface="Arial" panose="020B0604020202020204" pitchFamily="34" charset="0"/>
                <a:ea typeface="Calibri" panose="020F0502020204030204" pitchFamily="34" charset="0"/>
                <a:cs typeface="Times New Roman" panose="02020603050405020304" pitchFamily="18" charset="0"/>
              </a:rPr>
              <a:t>European Journal of Molecular &amp; Clinical Medicine</a:t>
            </a:r>
            <a:r>
              <a:rPr lang="en-US" sz="1400" dirty="0">
                <a:effectLst/>
                <a:latin typeface="Arial" panose="020B0604020202020204" pitchFamily="34" charset="0"/>
                <a:ea typeface="Calibri" panose="020F0502020204030204" pitchFamily="34" charset="0"/>
                <a:cs typeface="Times New Roman" panose="02020603050405020304" pitchFamily="18" charset="0"/>
              </a:rPr>
              <a:t> (5060 – 5069),</a:t>
            </a:r>
            <a:r>
              <a:rPr lang="en-NG" sz="1400" dirty="0">
                <a:effectLst/>
                <a:latin typeface="Arial" panose="020B0604020202020204" pitchFamily="34" charset="0"/>
                <a:ea typeface="Calibri" panose="020F0502020204030204" pitchFamily="34" charset="0"/>
                <a:cs typeface="Times New Roman" panose="02020603050405020304" pitchFamily="18" charset="0"/>
              </a:rPr>
              <a:t>Volume 07, Issue 02, 2020</a:t>
            </a:r>
            <a:r>
              <a:rPr lang="en-US" sz="1400" dirty="0">
                <a:effectLst/>
                <a:latin typeface="Arial" panose="020B0604020202020204" pitchFamily="34" charset="0"/>
                <a:ea typeface="Calibri" panose="020F0502020204030204" pitchFamily="34" charset="0"/>
                <a:cs typeface="Times New Roman" panose="02020603050405020304" pitchFamily="18" charset="0"/>
              </a:rPr>
              <a:t>.</a:t>
            </a:r>
            <a:endParaRPr lang="en-NG"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buFont typeface="Wingdings" panose="05000000000000000000" pitchFamily="2" charset="2"/>
              <a:buChar char="ü"/>
            </a:pPr>
            <a:r>
              <a:rPr lang="en-US" sz="1400" dirty="0">
                <a:effectLst/>
                <a:latin typeface="Arial" panose="020B0604020202020204" pitchFamily="34" charset="0"/>
                <a:ea typeface="Calibri" panose="020F0502020204030204" pitchFamily="34" charset="0"/>
                <a:cs typeface="Times New Roman" panose="02020603050405020304" pitchFamily="18" charset="0"/>
              </a:rPr>
              <a:t>[3] Michael Phi, (September 2018). Illustrated Guide to LSTM’s and GRU’s: A step by step explanation.  </a:t>
            </a:r>
            <a:r>
              <a:rPr lang="en-NG" sz="1400" u="none" strike="noStrike" dirty="0">
                <a:effectLst/>
                <a:latin typeface="Arial" panose="020B0604020202020204" pitchFamily="34" charset="0"/>
                <a:ea typeface="Calibri" panose="020F0502020204030204" pitchFamily="34" charset="0"/>
                <a:cs typeface="Times New Roman" panose="02020603050405020304" pitchFamily="18" charset="0"/>
                <a:hlinkClick r:id="rId3"/>
              </a:rPr>
              <a:t>https://towardsdatascience.com/illustrated-guide-to-lstms-and-gru-s-a-step-by-step-explanation-44e9eb85bf21</a:t>
            </a:r>
            <a:r>
              <a:rPr lang="en-US" sz="1400" dirty="0">
                <a:effectLst/>
                <a:latin typeface="Arial" panose="020B0604020202020204" pitchFamily="34" charset="0"/>
                <a:ea typeface="Calibri" panose="020F0502020204030204" pitchFamily="34" charset="0"/>
                <a:cs typeface="Times New Roman" panose="02020603050405020304" pitchFamily="18" charset="0"/>
              </a:rPr>
              <a:t>. Accessed 30 June 2021.</a:t>
            </a:r>
            <a:endParaRPr lang="en-NG"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buFont typeface="Wingdings" panose="05000000000000000000" pitchFamily="2" charset="2"/>
              <a:buChar char="ü"/>
            </a:pPr>
            <a:r>
              <a:rPr lang="en-US" sz="1400" dirty="0">
                <a:effectLst/>
                <a:latin typeface="Arial" panose="020B0604020202020204" pitchFamily="34" charset="0"/>
                <a:ea typeface="Calibri" panose="020F0502020204030204" pitchFamily="34" charset="0"/>
                <a:cs typeface="Times New Roman" panose="02020603050405020304" pitchFamily="18" charset="0"/>
              </a:rPr>
              <a:t>[4] statistical, (Oct 2020). Internet usage worldwide. </a:t>
            </a:r>
            <a:r>
              <a:rPr lang="en-US" sz="1400" u="sng" dirty="0">
                <a:effectLst/>
                <a:latin typeface="Arial" panose="020B0604020202020204" pitchFamily="34" charset="0"/>
                <a:ea typeface="Calibri" panose="020F0502020204030204" pitchFamily="34" charset="0"/>
                <a:cs typeface="Times New Roman" panose="02020603050405020304" pitchFamily="18" charset="0"/>
                <a:hlinkClick r:id="rId4"/>
              </a:rPr>
              <a:t>https://www.statista.com/topics/1145/internet-usage-worldwide/#:~:text=In%202019%2C%20the%20number%20of,currently%20connected%20to%20the%20internet</a:t>
            </a:r>
            <a:r>
              <a:rPr lang="en-US" sz="1400" dirty="0">
                <a:effectLst/>
                <a:latin typeface="Arial" panose="020B0604020202020204" pitchFamily="34" charset="0"/>
                <a:ea typeface="Calibri" panose="020F0502020204030204" pitchFamily="34" charset="0"/>
                <a:cs typeface="Times New Roman" panose="02020603050405020304" pitchFamily="18" charset="0"/>
              </a:rPr>
              <a:t>. Accessed 29 June 2021.</a:t>
            </a:r>
            <a:endParaRPr lang="en-NG"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NG" sz="1400" dirty="0"/>
          </a:p>
        </p:txBody>
      </p:sp>
    </p:spTree>
    <p:extLst>
      <p:ext uri="{BB962C8B-B14F-4D97-AF65-F5344CB8AC3E}">
        <p14:creationId xmlns:p14="http://schemas.microsoft.com/office/powerpoint/2010/main" val="2017380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AC5F0D-834F-4D74-AC65-6708E2952396}"/>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Introduction</a:t>
            </a:r>
          </a:p>
        </p:txBody>
      </p:sp>
      <p:sp>
        <p:nvSpPr>
          <p:cNvPr id="4" name="TextBox 3">
            <a:extLst>
              <a:ext uri="{FF2B5EF4-FFF2-40B4-BE49-F238E27FC236}">
                <a16:creationId xmlns:a16="http://schemas.microsoft.com/office/drawing/2014/main" id="{1A32C7B5-B658-4FF4-8679-78A531B3DD91}"/>
              </a:ext>
            </a:extLst>
          </p:cNvPr>
          <p:cNvSpPr txBox="1"/>
          <p:nvPr/>
        </p:nvSpPr>
        <p:spPr>
          <a:xfrm>
            <a:off x="1371599" y="2318197"/>
            <a:ext cx="9724031" cy="3683358"/>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r>
              <a:rPr lang="en-US" sz="2000">
                <a:effectLst/>
              </a:rPr>
              <a:t>Prediction of stock market prices in the past using only historical price data have shown to be inadequate due to unsatisfactory accuracy level of the results. This shows that external factors other than historical data contribute to the prices’ movement of stocks. Sentiments that are expressed daily by social medial users may contain some factors that could be analyzed and utilized to increase the accuracy of stock market price movement prediction.  </a:t>
            </a:r>
          </a:p>
        </p:txBody>
      </p:sp>
    </p:spTree>
    <p:extLst>
      <p:ext uri="{BB962C8B-B14F-4D97-AF65-F5344CB8AC3E}">
        <p14:creationId xmlns:p14="http://schemas.microsoft.com/office/powerpoint/2010/main" val="33006872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Logo, company name&#10;&#10;Description automatically generated">
            <a:extLst>
              <a:ext uri="{FF2B5EF4-FFF2-40B4-BE49-F238E27FC236}">
                <a16:creationId xmlns:a16="http://schemas.microsoft.com/office/drawing/2014/main" id="{C3FC9E5C-8C00-46DB-B08C-7AC069E79361}"/>
              </a:ext>
            </a:extLst>
          </p:cNvPr>
          <p:cNvPicPr/>
          <p:nvPr/>
        </p:nvPicPr>
        <p:blipFill rotWithShape="1">
          <a:blip r:embed="rId2">
            <a:extLst>
              <a:ext uri="{28A0092B-C50C-407E-A947-70E740481C1C}">
                <a14:useLocalDpi xmlns:a14="http://schemas.microsoft.com/office/drawing/2010/main" val="0"/>
              </a:ext>
            </a:extLst>
          </a:blip>
          <a:srcRect t="3654"/>
          <a:stretch/>
        </p:blipFill>
        <p:spPr bwMode="auto">
          <a:xfrm>
            <a:off x="0" y="584889"/>
            <a:ext cx="5718616" cy="5509675"/>
          </a:xfrm>
          <a:custGeom>
            <a:avLst/>
            <a:gdLst/>
            <a:ahLst/>
            <a:cxnLst/>
            <a:rect l="l" t="t" r="r" b="b"/>
            <a:pathLst>
              <a:path w="5718636" h="5509675">
                <a:moveTo>
                  <a:pt x="0" y="0"/>
                </a:moveTo>
                <a:lnTo>
                  <a:pt x="2672821" y="0"/>
                </a:lnTo>
                <a:lnTo>
                  <a:pt x="2673116" y="639"/>
                </a:lnTo>
                <a:lnTo>
                  <a:pt x="3175662" y="639"/>
                </a:lnTo>
                <a:lnTo>
                  <a:pt x="5718636" y="5509675"/>
                </a:lnTo>
                <a:lnTo>
                  <a:pt x="502842" y="5509675"/>
                </a:lnTo>
                <a:lnTo>
                  <a:pt x="502842" y="5509036"/>
                </a:lnTo>
                <a:lnTo>
                  <a:pt x="0" y="5509036"/>
                </a:lnTo>
                <a:close/>
              </a:path>
            </a:pathLst>
          </a:custGeom>
          <a:noFill/>
        </p:spPr>
      </p:pic>
      <p:sp>
        <p:nvSpPr>
          <p:cNvPr id="23" name="Freeform: Shape 22">
            <a:extLst>
              <a:ext uri="{FF2B5EF4-FFF2-40B4-BE49-F238E27FC236}">
                <a16:creationId xmlns:a16="http://schemas.microsoft.com/office/drawing/2014/main" id="{17CDB40A-75BB-4498-A20B-59C3984A3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42619" y="585526"/>
            <a:ext cx="8349381" cy="5509038"/>
          </a:xfrm>
          <a:custGeom>
            <a:avLst/>
            <a:gdLst>
              <a:gd name="connsiteX0" fmla="*/ 0 w 8349381"/>
              <a:gd name="connsiteY0" fmla="*/ 0 h 5509038"/>
              <a:gd name="connsiteX1" fmla="*/ 8349381 w 8349381"/>
              <a:gd name="connsiteY1" fmla="*/ 0 h 5509038"/>
              <a:gd name="connsiteX2" fmla="*/ 5806407 w 8349381"/>
              <a:gd name="connsiteY2" fmla="*/ 5509038 h 5509038"/>
              <a:gd name="connsiteX3" fmla="*/ 0 w 8349381"/>
              <a:gd name="connsiteY3" fmla="*/ 5509038 h 5509038"/>
            </a:gdLst>
            <a:ahLst/>
            <a:cxnLst>
              <a:cxn ang="0">
                <a:pos x="connsiteX0" y="connsiteY0"/>
              </a:cxn>
              <a:cxn ang="0">
                <a:pos x="connsiteX1" y="connsiteY1"/>
              </a:cxn>
              <a:cxn ang="0">
                <a:pos x="connsiteX2" y="connsiteY2"/>
              </a:cxn>
              <a:cxn ang="0">
                <a:pos x="connsiteX3" y="connsiteY3"/>
              </a:cxn>
            </a:cxnLst>
            <a:rect l="l" t="t" r="r" b="b"/>
            <a:pathLst>
              <a:path w="8349381" h="5509038">
                <a:moveTo>
                  <a:pt x="0" y="0"/>
                </a:moveTo>
                <a:lnTo>
                  <a:pt x="8349381" y="0"/>
                </a:lnTo>
                <a:lnTo>
                  <a:pt x="5806407" y="5509038"/>
                </a:lnTo>
                <a:lnTo>
                  <a:pt x="0" y="550903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3" name="Text Placeholder 2">
            <a:extLst>
              <a:ext uri="{FF2B5EF4-FFF2-40B4-BE49-F238E27FC236}">
                <a16:creationId xmlns:a16="http://schemas.microsoft.com/office/drawing/2014/main" id="{9D6F584E-8F0C-4759-9499-06D5ACD02996}"/>
              </a:ext>
            </a:extLst>
          </p:cNvPr>
          <p:cNvSpPr>
            <a:spLocks noGrp="1"/>
          </p:cNvSpPr>
          <p:nvPr>
            <p:ph type="body" idx="1"/>
          </p:nvPr>
        </p:nvSpPr>
        <p:spPr>
          <a:xfrm>
            <a:off x="5986272" y="3651047"/>
            <a:ext cx="5370576" cy="911117"/>
          </a:xfrm>
        </p:spPr>
        <p:txBody>
          <a:bodyPr vert="horz" lIns="91440" tIns="45720" rIns="91440" bIns="45720" rtlCol="0">
            <a:normAutofit/>
          </a:bodyPr>
          <a:lstStyle/>
          <a:p>
            <a:endParaRPr lang="en-US" sz="2000">
              <a:solidFill>
                <a:srgbClr val="FFFFFF"/>
              </a:solidFill>
            </a:endParaRPr>
          </a:p>
        </p:txBody>
      </p:sp>
      <p:sp>
        <p:nvSpPr>
          <p:cNvPr id="2" name="Title 1">
            <a:extLst>
              <a:ext uri="{FF2B5EF4-FFF2-40B4-BE49-F238E27FC236}">
                <a16:creationId xmlns:a16="http://schemas.microsoft.com/office/drawing/2014/main" id="{1268D0CB-B163-4E19-A3F3-2E018FBC6638}"/>
              </a:ext>
            </a:extLst>
          </p:cNvPr>
          <p:cNvSpPr>
            <a:spLocks noGrp="1"/>
          </p:cNvSpPr>
          <p:nvPr>
            <p:ph type="title"/>
          </p:nvPr>
        </p:nvSpPr>
        <p:spPr>
          <a:xfrm>
            <a:off x="5673747" y="1427864"/>
            <a:ext cx="5683102" cy="2235277"/>
          </a:xfrm>
        </p:spPr>
        <p:txBody>
          <a:bodyPr vert="horz" lIns="91440" tIns="45720" rIns="91440" bIns="45720" rtlCol="0" anchor="b">
            <a:normAutofit/>
          </a:bodyPr>
          <a:lstStyle/>
          <a:p>
            <a:r>
              <a:rPr lang="en-US" sz="5400" dirty="0">
                <a:solidFill>
                  <a:srgbClr val="FFFFFF"/>
                </a:solidFill>
              </a:rPr>
              <a:t>THANK YOU</a:t>
            </a:r>
          </a:p>
        </p:txBody>
      </p:sp>
    </p:spTree>
    <p:extLst>
      <p:ext uri="{BB962C8B-B14F-4D97-AF65-F5344CB8AC3E}">
        <p14:creationId xmlns:p14="http://schemas.microsoft.com/office/powerpoint/2010/main" val="2978769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307DBB-0CA1-4B1D-A90B-B0BB7647D312}"/>
              </a:ext>
            </a:extLst>
          </p:cNvPr>
          <p:cNvSpPr>
            <a:spLocks noGrp="1"/>
          </p:cNvSpPr>
          <p:nvPr>
            <p:ph type="title"/>
          </p:nvPr>
        </p:nvSpPr>
        <p:spPr>
          <a:xfrm>
            <a:off x="1371599" y="294538"/>
            <a:ext cx="9895951" cy="1033669"/>
          </a:xfrm>
        </p:spPr>
        <p:txBody>
          <a:bodyPr>
            <a:normAutofit/>
          </a:bodyPr>
          <a:lstStyle/>
          <a:p>
            <a:r>
              <a:rPr lang="en-US" sz="3700">
                <a:solidFill>
                  <a:srgbClr val="FFFFFF"/>
                </a:solidFill>
                <a:latin typeface="Arial" panose="020B0604020202020204" pitchFamily="34" charset="0"/>
                <a:cs typeface="Arial" panose="020B0604020202020204" pitchFamily="34" charset="0"/>
              </a:rPr>
              <a:t>Introduction </a:t>
            </a:r>
            <a:r>
              <a:rPr lang="en-US" sz="3700">
                <a:solidFill>
                  <a:srgbClr val="FFFFFF"/>
                </a:solidFill>
              </a:rPr>
              <a:t>- </a:t>
            </a:r>
            <a:r>
              <a:rPr lang="en-US" sz="3700">
                <a:solidFill>
                  <a:srgbClr val="FFFFFF"/>
                </a:solidFill>
                <a:latin typeface="Arial" panose="020B0604020202020204" pitchFamily="34" charset="0"/>
                <a:cs typeface="Arial" panose="020B0604020202020204" pitchFamily="34" charset="0"/>
              </a:rPr>
              <a:t>Research Aims and Objectives</a:t>
            </a:r>
            <a:endParaRPr lang="en-NG" sz="3700">
              <a:solidFill>
                <a:srgbClr val="FFFFFF"/>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A04AE51-AE82-4352-AB06-C0BE87273B18}"/>
              </a:ext>
            </a:extLst>
          </p:cNvPr>
          <p:cNvSpPr>
            <a:spLocks noGrp="1"/>
          </p:cNvSpPr>
          <p:nvPr>
            <p:ph idx="1"/>
          </p:nvPr>
        </p:nvSpPr>
        <p:spPr>
          <a:xfrm>
            <a:off x="1371599" y="2318197"/>
            <a:ext cx="9724031" cy="3683358"/>
          </a:xfrm>
        </p:spPr>
        <p:txBody>
          <a:bodyPr anchor="ctr">
            <a:normAutofit/>
          </a:bodyPr>
          <a:lstStyle/>
          <a:p>
            <a:pPr marL="0" indent="0">
              <a:spcAft>
                <a:spcPts val="800"/>
              </a:spcAft>
              <a:buNone/>
            </a:pPr>
            <a:r>
              <a:rPr lang="en-NG" sz="2000" b="1" dirty="0">
                <a:effectLst/>
                <a:latin typeface="Arial" panose="020B0604020202020204" pitchFamily="34" charset="0"/>
                <a:ea typeface="Calibri" panose="020F0502020204030204" pitchFamily="34" charset="0"/>
                <a:cs typeface="Arial" panose="020B0604020202020204" pitchFamily="34" charset="0"/>
              </a:rPr>
              <a:t>Research Question</a:t>
            </a:r>
            <a:endParaRPr lang="en-US" sz="2000" b="1" dirty="0">
              <a:latin typeface="Arial" panose="020B0604020202020204" pitchFamily="34" charset="0"/>
              <a:ea typeface="Calibri" panose="020F0502020204030204" pitchFamily="34" charset="0"/>
              <a:cs typeface="Arial" panose="020B0604020202020204" pitchFamily="34" charset="0"/>
            </a:endParaRPr>
          </a:p>
          <a:p>
            <a:pPr marL="0" indent="0">
              <a:spcAft>
                <a:spcPts val="800"/>
              </a:spcAft>
              <a:buNone/>
            </a:pPr>
            <a:r>
              <a:rPr lang="en-US" sz="2000" dirty="0">
                <a:effectLst/>
                <a:latin typeface="Arial" panose="020B0604020202020204" pitchFamily="34" charset="0"/>
                <a:ea typeface="Calibri" panose="020F0502020204030204" pitchFamily="34" charset="0"/>
                <a:cs typeface="Arial" panose="020B0604020202020204" pitchFamily="34" charset="0"/>
              </a:rPr>
              <a:t>What is the effectiveness </a:t>
            </a:r>
            <a:r>
              <a:rPr lang="en-NG" sz="2000" dirty="0">
                <a:effectLst/>
                <a:latin typeface="Arial" panose="020B0604020202020204" pitchFamily="34" charset="0"/>
                <a:ea typeface="Calibri" panose="020F0502020204030204" pitchFamily="34" charset="0"/>
                <a:cs typeface="Arial" panose="020B0604020202020204" pitchFamily="34" charset="0"/>
              </a:rPr>
              <a:t>of </a:t>
            </a:r>
            <a:r>
              <a:rPr lang="en-US" sz="2000" dirty="0">
                <a:effectLst/>
                <a:latin typeface="Arial" panose="020B0604020202020204" pitchFamily="34" charset="0"/>
                <a:ea typeface="Calibri" panose="020F0502020204030204" pitchFamily="34" charset="0"/>
                <a:cs typeface="Arial" panose="020B0604020202020204" pitchFamily="34" charset="0"/>
              </a:rPr>
              <a:t>Using Twitter Sentiment analysis for prediction of Stock price movement  when compared with LSTM network algorithm?</a:t>
            </a:r>
            <a:endParaRPr lang="en-NG" sz="2000" dirty="0">
              <a:effectLst/>
              <a:latin typeface="Arial" panose="020B0604020202020204" pitchFamily="34" charset="0"/>
              <a:ea typeface="Calibri" panose="020F0502020204030204" pitchFamily="34" charset="0"/>
              <a:cs typeface="Arial" panose="020B0604020202020204" pitchFamily="34" charset="0"/>
            </a:endParaRPr>
          </a:p>
          <a:p>
            <a:pPr marL="0" indent="0">
              <a:spcAft>
                <a:spcPts val="800"/>
              </a:spcAft>
              <a:buNone/>
            </a:pPr>
            <a:endParaRPr lang="en-US" sz="2000" b="1" dirty="0">
              <a:effectLst/>
              <a:latin typeface="Arial" panose="020B0604020202020204" pitchFamily="34" charset="0"/>
              <a:ea typeface="Calibri" panose="020F0502020204030204" pitchFamily="34" charset="0"/>
              <a:cs typeface="Arial" panose="020B0604020202020204" pitchFamily="34" charset="0"/>
            </a:endParaRPr>
          </a:p>
          <a:p>
            <a:pPr marL="0" indent="0">
              <a:spcAft>
                <a:spcPts val="800"/>
              </a:spcAft>
              <a:buNone/>
            </a:pPr>
            <a:r>
              <a:rPr lang="en-NG" sz="2000" b="1" dirty="0">
                <a:effectLst/>
                <a:latin typeface="Arial" panose="020B0604020202020204" pitchFamily="34" charset="0"/>
                <a:ea typeface="Calibri" panose="020F0502020204030204" pitchFamily="34" charset="0"/>
                <a:cs typeface="Arial" panose="020B0604020202020204" pitchFamily="34" charset="0"/>
              </a:rPr>
              <a:t>Aim</a:t>
            </a:r>
            <a:r>
              <a:rPr lang="en-US" sz="2000" b="1" dirty="0">
                <a:effectLst/>
                <a:latin typeface="Arial" panose="020B0604020202020204" pitchFamily="34" charset="0"/>
                <a:ea typeface="Calibri" panose="020F0502020204030204" pitchFamily="34" charset="0"/>
                <a:cs typeface="Arial" panose="020B0604020202020204" pitchFamily="34" charset="0"/>
              </a:rPr>
              <a:t> </a:t>
            </a:r>
            <a:endParaRPr lang="en-US" sz="2000" b="1" dirty="0">
              <a:latin typeface="Arial" panose="020B0604020202020204" pitchFamily="34" charset="0"/>
              <a:ea typeface="Calibri" panose="020F0502020204030204" pitchFamily="34" charset="0"/>
              <a:cs typeface="Arial" panose="020B0604020202020204" pitchFamily="34" charset="0"/>
            </a:endParaRPr>
          </a:p>
          <a:p>
            <a:pPr marL="0" indent="0">
              <a:spcAft>
                <a:spcPts val="800"/>
              </a:spcAft>
              <a:buNone/>
            </a:pPr>
            <a:r>
              <a:rPr lang="en-US" sz="2000" dirty="0">
                <a:latin typeface="Arial" panose="020B0604020202020204" pitchFamily="34" charset="0"/>
                <a:cs typeface="Arial" panose="020B0604020202020204" pitchFamily="34" charset="0"/>
              </a:rPr>
              <a:t>To develop and suggest a more robust and reliable algorithm for stock market price movement predictions</a:t>
            </a:r>
            <a:r>
              <a:rPr lang="en-NG" sz="2000" dirty="0">
                <a:effectLst/>
                <a:latin typeface="Arial" panose="020B0604020202020204" pitchFamily="34" charset="0"/>
                <a:ea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1112693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3">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5">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17">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19">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AC5F0D-834F-4D74-AC65-6708E2952396}"/>
              </a:ext>
            </a:extLst>
          </p:cNvPr>
          <p:cNvSpPr>
            <a:spLocks noGrp="1"/>
          </p:cNvSpPr>
          <p:nvPr>
            <p:ph type="title"/>
          </p:nvPr>
        </p:nvSpPr>
        <p:spPr>
          <a:xfrm>
            <a:off x="826396" y="586855"/>
            <a:ext cx="4230100"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Introduction - Research Aims and Objectives</a:t>
            </a:r>
            <a:br>
              <a:rPr lang="en-US" sz="4000" kern="1200">
                <a:solidFill>
                  <a:srgbClr val="FFFFFF"/>
                </a:solidFill>
                <a:effectLst/>
                <a:latin typeface="+mj-lt"/>
                <a:ea typeface="+mj-ea"/>
                <a:cs typeface="+mj-cs"/>
              </a:rPr>
            </a:br>
            <a:endParaRPr lang="en-US" sz="4000" kern="1200">
              <a:solidFill>
                <a:srgbClr val="FFFFFF"/>
              </a:solidFill>
              <a:latin typeface="+mj-lt"/>
              <a:ea typeface="+mj-ea"/>
              <a:cs typeface="+mj-cs"/>
            </a:endParaRPr>
          </a:p>
        </p:txBody>
      </p:sp>
      <p:sp>
        <p:nvSpPr>
          <p:cNvPr id="28" name="TextBox 4">
            <a:extLst>
              <a:ext uri="{FF2B5EF4-FFF2-40B4-BE49-F238E27FC236}">
                <a16:creationId xmlns:a16="http://schemas.microsoft.com/office/drawing/2014/main" id="{CC6A1F33-6C19-47EA-A0DA-8B1D4E01746A}"/>
              </a:ext>
            </a:extLst>
          </p:cNvPr>
          <p:cNvSpPr txBox="1"/>
          <p:nvPr/>
        </p:nvSpPr>
        <p:spPr>
          <a:xfrm>
            <a:off x="6503158" y="649480"/>
            <a:ext cx="4862447" cy="5546047"/>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r>
              <a:rPr lang="en-US" sz="1700" b="1" dirty="0">
                <a:effectLst/>
              </a:rPr>
              <a:t>Objectives- </a:t>
            </a:r>
            <a:r>
              <a:rPr lang="en-US" sz="1700" dirty="0">
                <a:effectLst/>
              </a:rPr>
              <a:t>To analyze and compare the results of predictions of stock market prices movements using sentiment analysis and LSTM networks. </a:t>
            </a:r>
          </a:p>
          <a:p>
            <a:pPr indent="-228600">
              <a:lnSpc>
                <a:spcPct val="90000"/>
              </a:lnSpc>
              <a:spcAft>
                <a:spcPts val="800"/>
              </a:spcAft>
              <a:buFont typeface="Arial" panose="020B0604020202020204" pitchFamily="34" charset="0"/>
              <a:buChar char="•"/>
            </a:pPr>
            <a:endParaRPr lang="en-US" sz="1700" dirty="0">
              <a:effectLst/>
            </a:endParaRPr>
          </a:p>
          <a:p>
            <a:pPr marL="285750" indent="-228600">
              <a:lnSpc>
                <a:spcPct val="90000"/>
              </a:lnSpc>
              <a:spcAft>
                <a:spcPts val="800"/>
              </a:spcAft>
              <a:buFont typeface="Arial" panose="020B0604020202020204" pitchFamily="34" charset="0"/>
              <a:buChar char="•"/>
            </a:pPr>
            <a:r>
              <a:rPr lang="en-US" sz="1700" dirty="0">
                <a:effectLst/>
              </a:rPr>
              <a:t>To achieve the objectives the under listed steps were followed: </a:t>
            </a:r>
          </a:p>
          <a:p>
            <a:pPr marL="285750" lvl="0" indent="-228600">
              <a:lnSpc>
                <a:spcPct val="90000"/>
              </a:lnSpc>
              <a:buFont typeface="Arial" panose="020B0604020202020204" pitchFamily="34" charset="0"/>
              <a:buChar char="•"/>
            </a:pPr>
            <a:r>
              <a:rPr lang="en-US" sz="1700" dirty="0">
                <a:effectLst/>
              </a:rPr>
              <a:t>I extracted raw sentiments from twitter about the HSBC and IAG stocks, performed sentiment analysis of the extracted tweets. We examined the correlation between the sentiments and the price movement of the stocks within the period covered.</a:t>
            </a:r>
          </a:p>
          <a:p>
            <a:pPr marL="342900" lvl="0" indent="-228600">
              <a:lnSpc>
                <a:spcPct val="90000"/>
              </a:lnSpc>
              <a:buFont typeface="Arial" panose="020B0604020202020204" pitchFamily="34" charset="0"/>
              <a:buChar char="•"/>
            </a:pPr>
            <a:r>
              <a:rPr lang="en-US" sz="1700" dirty="0">
                <a:effectLst/>
              </a:rPr>
              <a:t>I extracted historical price data from yahoo finance for the selected stocks above within the same period, I used LSTM network to predict the next day price based on the extracted historic price data.</a:t>
            </a:r>
          </a:p>
          <a:p>
            <a:pPr marL="342900" lvl="0" indent="-228600">
              <a:lnSpc>
                <a:spcPct val="90000"/>
              </a:lnSpc>
              <a:spcAft>
                <a:spcPts val="800"/>
              </a:spcAft>
              <a:buFont typeface="Arial" panose="020B0604020202020204" pitchFamily="34" charset="0"/>
              <a:buChar char="•"/>
            </a:pPr>
            <a:r>
              <a:rPr lang="en-US" sz="1700" dirty="0">
                <a:effectLst/>
              </a:rPr>
              <a:t>And finally, I compared the results of the two steps above for model assessment and effectiveness. </a:t>
            </a:r>
          </a:p>
        </p:txBody>
      </p:sp>
    </p:spTree>
    <p:extLst>
      <p:ext uri="{BB962C8B-B14F-4D97-AF65-F5344CB8AC3E}">
        <p14:creationId xmlns:p14="http://schemas.microsoft.com/office/powerpoint/2010/main" val="3867834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7C635F-27A1-4D82-9523-2D5590774824}"/>
              </a:ext>
            </a:extLst>
          </p:cNvPr>
          <p:cNvSpPr>
            <a:spLocks noGrp="1"/>
          </p:cNvSpPr>
          <p:nvPr>
            <p:ph type="title"/>
          </p:nvPr>
        </p:nvSpPr>
        <p:spPr>
          <a:xfrm>
            <a:off x="1371599" y="294538"/>
            <a:ext cx="9895951" cy="1033669"/>
          </a:xfrm>
        </p:spPr>
        <p:txBody>
          <a:bodyPr>
            <a:normAutofit/>
          </a:bodyPr>
          <a:lstStyle/>
          <a:p>
            <a:r>
              <a:rPr lang="en-US" sz="3400" b="1">
                <a:solidFill>
                  <a:srgbClr val="FFFFFF"/>
                </a:solidFill>
              </a:rPr>
              <a:t>I</a:t>
            </a:r>
            <a:r>
              <a:rPr lang="en-US" sz="3400" b="1">
                <a:solidFill>
                  <a:srgbClr val="FFFFFF"/>
                </a:solidFill>
                <a:latin typeface="Arial" panose="020B0604020202020204" pitchFamily="34" charset="0"/>
                <a:cs typeface="Arial" panose="020B0604020202020204" pitchFamily="34" charset="0"/>
              </a:rPr>
              <a:t>ntroduction</a:t>
            </a:r>
            <a:r>
              <a:rPr lang="en-US" sz="3400">
                <a:solidFill>
                  <a:srgbClr val="FFFFFF"/>
                </a:solidFill>
                <a:latin typeface="Arial" panose="020B0604020202020204" pitchFamily="34" charset="0"/>
                <a:cs typeface="Arial" panose="020B0604020202020204" pitchFamily="34" charset="0"/>
              </a:rPr>
              <a:t> - </a:t>
            </a:r>
            <a:r>
              <a:rPr lang="en-US" sz="3400">
                <a:solidFill>
                  <a:srgbClr val="FFFFFF"/>
                </a:solidFill>
                <a:effectLst/>
                <a:latin typeface="Arial" panose="020B0604020202020204" pitchFamily="34" charset="0"/>
                <a:ea typeface="Calibri" panose="020F0502020204030204" pitchFamily="34" charset="0"/>
                <a:cs typeface="Arial" panose="020B0604020202020204" pitchFamily="34" charset="0"/>
              </a:rPr>
              <a:t>Work done in this research</a:t>
            </a:r>
            <a:br>
              <a:rPr lang="en-NG" sz="34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NG" sz="3400">
              <a:solidFill>
                <a:srgbClr val="FFFFFF"/>
              </a:solidFill>
            </a:endParaRPr>
          </a:p>
        </p:txBody>
      </p:sp>
      <p:sp>
        <p:nvSpPr>
          <p:cNvPr id="3" name="Content Placeholder 2">
            <a:extLst>
              <a:ext uri="{FF2B5EF4-FFF2-40B4-BE49-F238E27FC236}">
                <a16:creationId xmlns:a16="http://schemas.microsoft.com/office/drawing/2014/main" id="{8FA4AC51-5FEE-441D-86D3-45CBB9A10EE9}"/>
              </a:ext>
            </a:extLst>
          </p:cNvPr>
          <p:cNvSpPr>
            <a:spLocks noGrp="1"/>
          </p:cNvSpPr>
          <p:nvPr>
            <p:ph idx="1"/>
          </p:nvPr>
        </p:nvSpPr>
        <p:spPr>
          <a:xfrm>
            <a:off x="1371599" y="2318197"/>
            <a:ext cx="9724031" cy="3683358"/>
          </a:xfrm>
        </p:spPr>
        <p:txBody>
          <a:bodyPr anchor="ctr">
            <a:normAutofit/>
          </a:bodyPr>
          <a:lstStyle/>
          <a:p>
            <a:pPr>
              <a:spcAft>
                <a:spcPts val="800"/>
              </a:spcAft>
              <a:buFont typeface="Wingdings" panose="05000000000000000000" pitchFamily="2" charset="2"/>
              <a:buChar char="ü"/>
            </a:pPr>
            <a:r>
              <a:rPr lang="en-US" sz="2000" dirty="0">
                <a:effectLst/>
                <a:latin typeface="Arial" panose="020B0604020202020204" pitchFamily="34" charset="0"/>
                <a:ea typeface="Calibri" panose="020F0502020204030204" pitchFamily="34" charset="0"/>
                <a:cs typeface="Arial" panose="020B0604020202020204" pitchFamily="34" charset="0"/>
              </a:rPr>
              <a:t>In this research, I used </a:t>
            </a:r>
            <a:r>
              <a:rPr lang="en-NG" sz="2000" dirty="0" err="1">
                <a:effectLst/>
                <a:latin typeface="Arial" panose="020B0604020202020204" pitchFamily="34" charset="0"/>
                <a:ea typeface="Calibri" panose="020F0502020204030204" pitchFamily="34" charset="0"/>
                <a:cs typeface="Arial" panose="020B0604020202020204" pitchFamily="34" charset="0"/>
              </a:rPr>
              <a:t>Snscrape</a:t>
            </a:r>
            <a:r>
              <a:rPr lang="en-US" sz="2000" dirty="0">
                <a:effectLst/>
                <a:latin typeface="Arial" panose="020B0604020202020204" pitchFamily="34" charset="0"/>
                <a:ea typeface="Calibri" panose="020F0502020204030204" pitchFamily="34" charset="0"/>
                <a:cs typeface="Arial" panose="020B0604020202020204" pitchFamily="34" charset="0"/>
              </a:rPr>
              <a:t> library in python to collect tweets that contain sentiments about HSBC and IAG (using British airways tweets). The sentiments from the tweets extracted were processed further and used to predict the stock prices for the two listed companies. </a:t>
            </a:r>
          </a:p>
          <a:p>
            <a:pPr>
              <a:spcAft>
                <a:spcPts val="800"/>
              </a:spcAft>
              <a:buFont typeface="Wingdings" panose="05000000000000000000" pitchFamily="2" charset="2"/>
              <a:buChar char="ü"/>
            </a:pPr>
            <a:r>
              <a:rPr lang="en-US" sz="2000" dirty="0">
                <a:effectLst/>
                <a:latin typeface="Arial" panose="020B0604020202020204" pitchFamily="34" charset="0"/>
                <a:ea typeface="Calibri" panose="020F0502020204030204" pitchFamily="34" charset="0"/>
                <a:cs typeface="Arial" panose="020B0604020202020204" pitchFamily="34" charset="0"/>
              </a:rPr>
              <a:t>Furthermore, the effectiveness of this method was compared with the results of prediction using LSTM (Long short-term memory) model for the same prediction. </a:t>
            </a:r>
          </a:p>
          <a:p>
            <a:pPr>
              <a:spcAft>
                <a:spcPts val="800"/>
              </a:spcAft>
              <a:buFont typeface="Wingdings" panose="05000000000000000000" pitchFamily="2" charset="2"/>
              <a:buChar char="ü"/>
            </a:pPr>
            <a:r>
              <a:rPr lang="en-US" sz="2000" dirty="0">
                <a:latin typeface="Arial" panose="020B0604020202020204" pitchFamily="34" charset="0"/>
                <a:ea typeface="Calibri" panose="020F0502020204030204" pitchFamily="34" charset="0"/>
                <a:cs typeface="Arial" panose="020B0604020202020204" pitchFamily="34" charset="0"/>
              </a:rPr>
              <a:t>The </a:t>
            </a:r>
            <a:r>
              <a:rPr lang="en-US" sz="2000" dirty="0">
                <a:effectLst/>
                <a:latin typeface="Arial" panose="020B0604020202020204" pitchFamily="34" charset="0"/>
                <a:ea typeface="Calibri" panose="020F0502020204030204" pitchFamily="34" charset="0"/>
                <a:cs typeface="Arial" panose="020B0604020202020204" pitchFamily="34" charset="0"/>
              </a:rPr>
              <a:t>LSTM prediction model because it is presently considered as the most effective for stock price prediction using historical price data. </a:t>
            </a:r>
            <a:endParaRPr lang="en-NG" sz="20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57203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90D39D-44E2-4B3F-BDC6-19D3F4515D42}"/>
              </a:ext>
            </a:extLst>
          </p:cNvPr>
          <p:cNvSpPr>
            <a:spLocks noGrp="1"/>
          </p:cNvSpPr>
          <p:nvPr>
            <p:ph type="title"/>
          </p:nvPr>
        </p:nvSpPr>
        <p:spPr>
          <a:xfrm>
            <a:off x="1371599" y="294538"/>
            <a:ext cx="9895951" cy="1033669"/>
          </a:xfrm>
        </p:spPr>
        <p:txBody>
          <a:bodyPr>
            <a:normAutofit/>
          </a:bodyPr>
          <a:lstStyle/>
          <a:p>
            <a:r>
              <a:rPr lang="en-US" sz="2800" b="1">
                <a:solidFill>
                  <a:srgbClr val="FFFFFF"/>
                </a:solidFill>
                <a:latin typeface="Arial" panose="020B0604020202020204" pitchFamily="34" charset="0"/>
                <a:cs typeface="Arial" panose="020B0604020202020204" pitchFamily="34" charset="0"/>
              </a:rPr>
              <a:t>Introduction</a:t>
            </a:r>
            <a:r>
              <a:rPr lang="en-US" sz="2800">
                <a:solidFill>
                  <a:srgbClr val="FFFFFF"/>
                </a:solidFill>
                <a:latin typeface="Arial" panose="020B0604020202020204" pitchFamily="34" charset="0"/>
                <a:cs typeface="Arial" panose="020B0604020202020204" pitchFamily="34" charset="0"/>
              </a:rPr>
              <a:t> - </a:t>
            </a:r>
            <a:r>
              <a:rPr lang="en-US" sz="2800">
                <a:solidFill>
                  <a:srgbClr val="FFFFFF"/>
                </a:solidFill>
                <a:latin typeface="Arial" panose="020B0604020202020204" pitchFamily="34" charset="0"/>
                <a:ea typeface="Calibri" panose="020F0502020204030204" pitchFamily="34" charset="0"/>
                <a:cs typeface="Arial" panose="020B0604020202020204" pitchFamily="34" charset="0"/>
              </a:rPr>
              <a:t>T</a:t>
            </a:r>
            <a:r>
              <a:rPr lang="en-US" sz="2800">
                <a:solidFill>
                  <a:srgbClr val="FFFFFF"/>
                </a:solidFill>
                <a:effectLst/>
                <a:latin typeface="Arial" panose="020B0604020202020204" pitchFamily="34" charset="0"/>
                <a:ea typeface="Calibri" panose="020F0502020204030204" pitchFamily="34" charset="0"/>
                <a:cs typeface="Arial" panose="020B0604020202020204" pitchFamily="34" charset="0"/>
              </a:rPr>
              <a:t>witter preference over other social media</a:t>
            </a:r>
            <a:br>
              <a:rPr lang="en-NG" sz="2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NG" sz="2800">
              <a:solidFill>
                <a:srgbClr val="FFFFFF"/>
              </a:solidFill>
            </a:endParaRPr>
          </a:p>
        </p:txBody>
      </p:sp>
      <p:sp>
        <p:nvSpPr>
          <p:cNvPr id="3" name="Content Placeholder 2">
            <a:extLst>
              <a:ext uri="{FF2B5EF4-FFF2-40B4-BE49-F238E27FC236}">
                <a16:creationId xmlns:a16="http://schemas.microsoft.com/office/drawing/2014/main" id="{493BC2D3-C634-47FB-96EE-7EA94EE04BBF}"/>
              </a:ext>
            </a:extLst>
          </p:cNvPr>
          <p:cNvSpPr>
            <a:spLocks noGrp="1"/>
          </p:cNvSpPr>
          <p:nvPr>
            <p:ph idx="1"/>
          </p:nvPr>
        </p:nvSpPr>
        <p:spPr>
          <a:xfrm>
            <a:off x="1371599" y="2318197"/>
            <a:ext cx="9724031" cy="3683358"/>
          </a:xfrm>
        </p:spPr>
        <p:txBody>
          <a:bodyPr anchor="ctr">
            <a:normAutofit/>
          </a:bodyPr>
          <a:lstStyle/>
          <a:p>
            <a:pPr>
              <a:spcAft>
                <a:spcPts val="800"/>
              </a:spcAft>
              <a:buFont typeface="Wingdings" panose="05000000000000000000" pitchFamily="2" charset="2"/>
              <a:buChar char="v"/>
            </a:pPr>
            <a:r>
              <a:rPr lang="en-US" sz="2000" dirty="0">
                <a:effectLst/>
                <a:latin typeface="Arial" panose="020B0604020202020204" pitchFamily="34" charset="0"/>
                <a:ea typeface="Calibri" panose="020F0502020204030204" pitchFamily="34" charset="0"/>
                <a:cs typeface="Times New Roman" panose="02020603050405020304" pitchFamily="18" charset="0"/>
              </a:rPr>
              <a:t>I opted for twitter over other social media because of the following reasons</a:t>
            </a:r>
            <a:endParaRPr lang="en-NG" sz="2000" dirty="0">
              <a:effectLst/>
              <a:latin typeface="Calibri" panose="020F0502020204030204" pitchFamily="34" charset="0"/>
              <a:ea typeface="Calibri" panose="020F0502020204030204" pitchFamily="34" charset="0"/>
              <a:cs typeface="Times New Roman" panose="02020603050405020304" pitchFamily="18" charset="0"/>
            </a:endParaRPr>
          </a:p>
          <a:p>
            <a:pPr lvl="1">
              <a:buFont typeface="Wingdings" panose="05000000000000000000" pitchFamily="2" charset="2"/>
              <a:buChar char="ü"/>
            </a:pPr>
            <a:r>
              <a:rPr lang="en-US" sz="2000" dirty="0">
                <a:effectLst/>
                <a:latin typeface="Arial" panose="020B0604020202020204" pitchFamily="34" charset="0"/>
                <a:ea typeface="Calibri" panose="020F0502020204030204" pitchFamily="34" charset="0"/>
                <a:cs typeface="Arial" panose="020B0604020202020204" pitchFamily="34" charset="0"/>
              </a:rPr>
              <a:t>Statista listed twitter among top 10 social media platform used by residents of United Kingdom.</a:t>
            </a:r>
          </a:p>
          <a:p>
            <a:pPr marL="0" lvl="0" indent="0">
              <a:buNone/>
            </a:pPr>
            <a:endParaRPr lang="en-NG" sz="2000" dirty="0">
              <a:effectLst/>
              <a:latin typeface="Arial" panose="020B0604020202020204" pitchFamily="34" charset="0"/>
              <a:ea typeface="Calibri" panose="020F0502020204030204" pitchFamily="34" charset="0"/>
              <a:cs typeface="Arial" panose="020B0604020202020204" pitchFamily="34" charset="0"/>
            </a:endParaRPr>
          </a:p>
          <a:p>
            <a:pPr lvl="1">
              <a:spcAft>
                <a:spcPts val="800"/>
              </a:spcAft>
              <a:buFont typeface="Wingdings" panose="05000000000000000000" pitchFamily="2" charset="2"/>
              <a:buChar char="ü"/>
            </a:pPr>
            <a:r>
              <a:rPr lang="en-US" sz="2000" dirty="0">
                <a:effectLst/>
                <a:latin typeface="Arial" panose="020B0604020202020204" pitchFamily="34" charset="0"/>
                <a:ea typeface="Calibri" panose="020F0502020204030204" pitchFamily="34" charset="0"/>
                <a:cs typeface="Arial" panose="020B0604020202020204" pitchFamily="34" charset="0"/>
              </a:rPr>
              <a:t>Research mentioned that twitter cut across all ages, and it is ranked highest in terms of the percentage of educated followers among other social media [4].</a:t>
            </a:r>
            <a:endParaRPr lang="en-NG" sz="2000" dirty="0">
              <a:effectLst/>
              <a:latin typeface="Arial" panose="020B0604020202020204" pitchFamily="34" charset="0"/>
              <a:ea typeface="Calibri" panose="020F0502020204030204" pitchFamily="34" charset="0"/>
              <a:cs typeface="Arial" panose="020B0604020202020204" pitchFamily="34" charset="0"/>
            </a:endParaRPr>
          </a:p>
          <a:p>
            <a:endParaRPr lang="en-NG" sz="2000" dirty="0"/>
          </a:p>
        </p:txBody>
      </p:sp>
    </p:spTree>
    <p:extLst>
      <p:ext uri="{BB962C8B-B14F-4D97-AF65-F5344CB8AC3E}">
        <p14:creationId xmlns:p14="http://schemas.microsoft.com/office/powerpoint/2010/main" val="4194953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838175-891B-45C1-8BD0-2306BB49B581}"/>
              </a:ext>
            </a:extLst>
          </p:cNvPr>
          <p:cNvSpPr>
            <a:spLocks noGrp="1"/>
          </p:cNvSpPr>
          <p:nvPr>
            <p:ph type="title"/>
          </p:nvPr>
        </p:nvSpPr>
        <p:spPr>
          <a:xfrm>
            <a:off x="1371599" y="294538"/>
            <a:ext cx="9895951" cy="1033669"/>
          </a:xfrm>
        </p:spPr>
        <p:txBody>
          <a:bodyPr>
            <a:normAutofit/>
          </a:bodyPr>
          <a:lstStyle/>
          <a:p>
            <a:r>
              <a:rPr lang="en-US" sz="3400" b="1">
                <a:solidFill>
                  <a:srgbClr val="FFFFFF"/>
                </a:solidFill>
                <a:latin typeface="Arial" panose="020B0604020202020204" pitchFamily="34" charset="0"/>
                <a:cs typeface="Arial" panose="020B0604020202020204" pitchFamily="34" charset="0"/>
              </a:rPr>
              <a:t>Introduction</a:t>
            </a:r>
            <a:r>
              <a:rPr lang="en-US" sz="3400">
                <a:solidFill>
                  <a:srgbClr val="FFFFFF"/>
                </a:solidFill>
                <a:latin typeface="Arial" panose="020B0604020202020204" pitchFamily="34" charset="0"/>
                <a:cs typeface="Arial" panose="020B0604020202020204" pitchFamily="34" charset="0"/>
              </a:rPr>
              <a:t> - </a:t>
            </a:r>
            <a:r>
              <a:rPr lang="en-US" sz="3400">
                <a:solidFill>
                  <a:srgbClr val="FFFFFF"/>
                </a:solidFill>
                <a:effectLst/>
                <a:latin typeface="Arial" panose="020B0604020202020204" pitchFamily="34" charset="0"/>
                <a:ea typeface="Calibri" panose="020F0502020204030204" pitchFamily="34" charset="0"/>
                <a:cs typeface="Times New Roman" panose="02020603050405020304" pitchFamily="18" charset="0"/>
              </a:rPr>
              <a:t>Related Modules </a:t>
            </a:r>
            <a:br>
              <a:rPr lang="en-NG" sz="34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NG" sz="3400">
              <a:solidFill>
                <a:srgbClr val="FFFFFF"/>
              </a:solidFill>
            </a:endParaRPr>
          </a:p>
        </p:txBody>
      </p:sp>
      <p:sp>
        <p:nvSpPr>
          <p:cNvPr id="3" name="Content Placeholder 2">
            <a:extLst>
              <a:ext uri="{FF2B5EF4-FFF2-40B4-BE49-F238E27FC236}">
                <a16:creationId xmlns:a16="http://schemas.microsoft.com/office/drawing/2014/main" id="{02ED0EBF-E20F-4745-9B71-8AFDD8A992C0}"/>
              </a:ext>
            </a:extLst>
          </p:cNvPr>
          <p:cNvSpPr>
            <a:spLocks noGrp="1"/>
          </p:cNvSpPr>
          <p:nvPr>
            <p:ph idx="1"/>
          </p:nvPr>
        </p:nvSpPr>
        <p:spPr>
          <a:xfrm>
            <a:off x="1371599" y="2318197"/>
            <a:ext cx="9724031" cy="3683358"/>
          </a:xfrm>
        </p:spPr>
        <p:txBody>
          <a:bodyPr anchor="ctr">
            <a:normAutofit/>
          </a:bodyPr>
          <a:lstStyle/>
          <a:p>
            <a:pPr marL="457200" lvl="1" indent="0">
              <a:spcAft>
                <a:spcPts val="800"/>
              </a:spcAft>
              <a:buNone/>
            </a:pPr>
            <a:endParaRPr lang="en-NG" sz="200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buFont typeface="Wingdings" panose="05000000000000000000" pitchFamily="2" charset="2"/>
              <a:buChar char="v"/>
            </a:pPr>
            <a:r>
              <a:rPr lang="en-US" sz="2000" dirty="0">
                <a:effectLst/>
                <a:latin typeface="Arial" panose="020B0604020202020204" pitchFamily="34" charset="0"/>
                <a:ea typeface="Calibri" panose="020F0502020204030204" pitchFamily="34" charset="0"/>
                <a:cs typeface="Arial" panose="020B0604020202020204" pitchFamily="34" charset="0"/>
              </a:rPr>
              <a:t>This project afforded me the opportunity to put to test experience gained in the following modules</a:t>
            </a:r>
            <a:endParaRPr lang="en-US" sz="2000">
              <a:effectLst/>
              <a:latin typeface="Arial" panose="020B0604020202020204" pitchFamily="34" charset="0"/>
              <a:ea typeface="Calibri" panose="020F0502020204030204" pitchFamily="34" charset="0"/>
              <a:cs typeface="Arial" panose="020B0604020202020204" pitchFamily="34" charset="0"/>
            </a:endParaRPr>
          </a:p>
          <a:p>
            <a:pPr>
              <a:spcAft>
                <a:spcPts val="800"/>
              </a:spcAft>
              <a:buFont typeface="Wingdings" panose="05000000000000000000" pitchFamily="2" charset="2"/>
              <a:buChar char="ü"/>
            </a:pPr>
            <a:r>
              <a:rPr lang="en-US" sz="2000" dirty="0">
                <a:effectLst/>
                <a:latin typeface="Arial" panose="020B0604020202020204" pitchFamily="34" charset="0"/>
                <a:ea typeface="Calibri" panose="020F0502020204030204" pitchFamily="34" charset="0"/>
                <a:cs typeface="Arial" panose="020B0604020202020204" pitchFamily="34" charset="0"/>
              </a:rPr>
              <a:t> Information retrieval</a:t>
            </a:r>
            <a:endParaRPr lang="en-US" sz="2000">
              <a:effectLst/>
              <a:latin typeface="Arial" panose="020B0604020202020204" pitchFamily="34" charset="0"/>
              <a:ea typeface="Calibri" panose="020F0502020204030204" pitchFamily="34" charset="0"/>
              <a:cs typeface="Arial" panose="020B0604020202020204" pitchFamily="34" charset="0"/>
            </a:endParaRPr>
          </a:p>
          <a:p>
            <a:pPr>
              <a:spcAft>
                <a:spcPts val="800"/>
              </a:spcAft>
              <a:buFont typeface="Wingdings" panose="05000000000000000000" pitchFamily="2" charset="2"/>
              <a:buChar char="ü"/>
            </a:pPr>
            <a:r>
              <a:rPr lang="en-US" sz="2000" dirty="0">
                <a:effectLst/>
                <a:latin typeface="Arial" panose="020B0604020202020204" pitchFamily="34" charset="0"/>
                <a:ea typeface="Calibri" panose="020F0502020204030204" pitchFamily="34" charset="0"/>
                <a:cs typeface="Arial" panose="020B0604020202020204" pitchFamily="34" charset="0"/>
              </a:rPr>
              <a:t> modelling, </a:t>
            </a:r>
            <a:endParaRPr lang="en-US" sz="2000">
              <a:effectLst/>
              <a:latin typeface="Arial" panose="020B0604020202020204" pitchFamily="34" charset="0"/>
              <a:ea typeface="Calibri" panose="020F0502020204030204" pitchFamily="34" charset="0"/>
              <a:cs typeface="Arial" panose="020B0604020202020204" pitchFamily="34" charset="0"/>
            </a:endParaRPr>
          </a:p>
          <a:p>
            <a:pPr>
              <a:spcAft>
                <a:spcPts val="800"/>
              </a:spcAft>
              <a:buFont typeface="Wingdings" panose="05000000000000000000" pitchFamily="2" charset="2"/>
              <a:buChar char="ü"/>
            </a:pPr>
            <a:r>
              <a:rPr lang="en-US" sz="2000" dirty="0">
                <a:latin typeface="Arial" panose="020B0604020202020204" pitchFamily="34" charset="0"/>
                <a:ea typeface="Calibri" panose="020F0502020204030204" pitchFamily="34" charset="0"/>
                <a:cs typeface="Arial" panose="020B0604020202020204" pitchFamily="34" charset="0"/>
              </a:rPr>
              <a:t>A</a:t>
            </a:r>
            <a:r>
              <a:rPr lang="en-US" sz="2000" dirty="0">
                <a:effectLst/>
                <a:latin typeface="Arial" panose="020B0604020202020204" pitchFamily="34" charset="0"/>
                <a:ea typeface="Calibri" panose="020F0502020204030204" pitchFamily="34" charset="0"/>
                <a:cs typeface="Arial" panose="020B0604020202020204" pitchFamily="34" charset="0"/>
              </a:rPr>
              <a:t>nd artificial neural networks modules.</a:t>
            </a:r>
            <a:endParaRPr lang="en-NG" sz="200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82698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7E2146-AFC0-4B72-80E6-1FC0AA5CC813}"/>
              </a:ext>
            </a:extLst>
          </p:cNvPr>
          <p:cNvSpPr>
            <a:spLocks noGrp="1"/>
          </p:cNvSpPr>
          <p:nvPr>
            <p:ph type="title"/>
          </p:nvPr>
        </p:nvSpPr>
        <p:spPr>
          <a:xfrm>
            <a:off x="1371599" y="294538"/>
            <a:ext cx="9895951" cy="1033669"/>
          </a:xfrm>
        </p:spPr>
        <p:txBody>
          <a:bodyPr>
            <a:normAutofit/>
          </a:bodyPr>
          <a:lstStyle/>
          <a:p>
            <a:r>
              <a:rPr lang="en-US" sz="4000" b="1">
                <a:solidFill>
                  <a:srgbClr val="FFFFFF"/>
                </a:solidFill>
                <a:effectLst/>
                <a:latin typeface="Arial" panose="020B0604020202020204" pitchFamily="34" charset="0"/>
                <a:ea typeface="Calibri" panose="020F0502020204030204" pitchFamily="34" charset="0"/>
              </a:rPr>
              <a:t>Review of related works</a:t>
            </a:r>
            <a:endParaRPr lang="en-NG" sz="4000">
              <a:solidFill>
                <a:srgbClr val="FFFFFF"/>
              </a:solidFill>
            </a:endParaRPr>
          </a:p>
        </p:txBody>
      </p:sp>
      <p:sp>
        <p:nvSpPr>
          <p:cNvPr id="3" name="Content Placeholder 2">
            <a:extLst>
              <a:ext uri="{FF2B5EF4-FFF2-40B4-BE49-F238E27FC236}">
                <a16:creationId xmlns:a16="http://schemas.microsoft.com/office/drawing/2014/main" id="{F5649B4F-B413-4529-89FC-AAA6D94C115F}"/>
              </a:ext>
            </a:extLst>
          </p:cNvPr>
          <p:cNvSpPr>
            <a:spLocks noGrp="1"/>
          </p:cNvSpPr>
          <p:nvPr>
            <p:ph idx="1"/>
          </p:nvPr>
        </p:nvSpPr>
        <p:spPr>
          <a:xfrm>
            <a:off x="1371599" y="2318196"/>
            <a:ext cx="9724031" cy="4406454"/>
          </a:xfrm>
        </p:spPr>
        <p:txBody>
          <a:bodyPr anchor="ctr">
            <a:normAutofit lnSpcReduction="10000"/>
          </a:bodyPr>
          <a:lstStyle/>
          <a:p>
            <a:pPr>
              <a:spcAft>
                <a:spcPts val="800"/>
              </a:spcAft>
              <a:buFont typeface="Wingdings" panose="05000000000000000000" pitchFamily="2" charset="2"/>
              <a:buChar char="v"/>
            </a:pPr>
            <a:r>
              <a:rPr lang="en-US" sz="1800" b="1" dirty="0">
                <a:effectLst/>
                <a:latin typeface="Arial" panose="020B0604020202020204" pitchFamily="34" charset="0"/>
                <a:ea typeface="Calibri" panose="020F0502020204030204" pitchFamily="34" charset="0"/>
                <a:cs typeface="Arial" panose="020B0604020202020204" pitchFamily="34" charset="0"/>
              </a:rPr>
              <a:t>Kalyani Joshi and Prof. Bharathi: </a:t>
            </a:r>
            <a:r>
              <a:rPr lang="en-US" sz="1800" dirty="0">
                <a:effectLst/>
                <a:latin typeface="Arial" panose="020B0604020202020204" pitchFamily="34" charset="0"/>
                <a:ea typeface="Calibri" panose="020F0502020204030204" pitchFamily="34" charset="0"/>
                <a:cs typeface="Arial" panose="020B0604020202020204" pitchFamily="34" charset="0"/>
              </a:rPr>
              <a:t>in 2017</a:t>
            </a:r>
            <a:r>
              <a:rPr lang="en-US" sz="1800" b="1" dirty="0">
                <a:effectLst/>
                <a:latin typeface="Arial" panose="020B0604020202020204" pitchFamily="34" charset="0"/>
                <a:ea typeface="Calibri" panose="020F0502020204030204" pitchFamily="34" charset="0"/>
                <a:cs typeface="Arial" panose="020B0604020202020204" pitchFamily="34" charset="0"/>
              </a:rPr>
              <a:t> </a:t>
            </a:r>
            <a:r>
              <a:rPr lang="en-US" sz="1800" dirty="0">
                <a:effectLst/>
                <a:latin typeface="Arial" panose="020B0604020202020204" pitchFamily="34" charset="0"/>
                <a:ea typeface="Calibri" panose="020F0502020204030204" pitchFamily="34" charset="0"/>
                <a:cs typeface="Arial" panose="020B0604020202020204" pitchFamily="34" charset="0"/>
              </a:rPr>
              <a:t>extracted and analyzed news sentiments of financial articles from google, </a:t>
            </a:r>
            <a:r>
              <a:rPr lang="en-US" sz="1800" dirty="0" err="1">
                <a:effectLst/>
                <a:latin typeface="Arial" panose="020B0604020202020204" pitchFamily="34" charset="0"/>
                <a:ea typeface="Calibri" panose="020F0502020204030204" pitchFamily="34" charset="0"/>
                <a:cs typeface="Arial" panose="020B0604020202020204" pitchFamily="34" charset="0"/>
              </a:rPr>
              <a:t>reuters</a:t>
            </a:r>
            <a:r>
              <a:rPr lang="en-US" sz="1800" dirty="0">
                <a:effectLst/>
                <a:latin typeface="Arial" panose="020B0604020202020204" pitchFamily="34" charset="0"/>
                <a:ea typeface="Calibri" panose="020F0502020204030204" pitchFamily="34" charset="0"/>
                <a:cs typeface="Arial" panose="020B0604020202020204" pitchFamily="34" charset="0"/>
              </a:rPr>
              <a:t> and yahoo finance about apple stock. Though, they were able to achieve more than 50% accuracy in their prediction, my </a:t>
            </a:r>
            <a:r>
              <a:rPr lang="en-US" sz="1800" dirty="0">
                <a:latin typeface="Arial" panose="020B0604020202020204" pitchFamily="34" charset="0"/>
                <a:ea typeface="Calibri" panose="020F0502020204030204" pitchFamily="34" charset="0"/>
                <a:cs typeface="Arial" panose="020B0604020202020204" pitchFamily="34" charset="0"/>
              </a:rPr>
              <a:t>review</a:t>
            </a:r>
            <a:r>
              <a:rPr lang="en-US" sz="1800" dirty="0">
                <a:effectLst/>
                <a:latin typeface="Arial" panose="020B0604020202020204" pitchFamily="34" charset="0"/>
                <a:ea typeface="Calibri" panose="020F0502020204030204" pitchFamily="34" charset="0"/>
                <a:cs typeface="Arial" panose="020B0604020202020204" pitchFamily="34" charset="0"/>
              </a:rPr>
              <a:t> of the research showed limitations in the following areas</a:t>
            </a:r>
          </a:p>
          <a:p>
            <a:pPr>
              <a:spcAft>
                <a:spcPts val="800"/>
              </a:spcAft>
              <a:buFont typeface="Wingdings" panose="05000000000000000000" pitchFamily="2" charset="2"/>
              <a:buChar char="v"/>
            </a:pP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a:spcAft>
                <a:spcPts val="800"/>
              </a:spcAft>
              <a:buFont typeface="Wingdings" panose="05000000000000000000" pitchFamily="2" charset="2"/>
              <a:buChar char="v"/>
            </a:pPr>
            <a:r>
              <a:rPr lang="en-US" sz="1800" b="1" dirty="0">
                <a:effectLst/>
                <a:latin typeface="Arial" panose="020B0604020202020204" pitchFamily="34" charset="0"/>
                <a:ea typeface="Calibri" panose="020F0502020204030204" pitchFamily="34" charset="0"/>
                <a:cs typeface="Arial" panose="020B0604020202020204" pitchFamily="34" charset="0"/>
              </a:rPr>
              <a:t>Limitations</a:t>
            </a:r>
            <a:endParaRPr lang="en-NG" sz="1800" b="1" dirty="0">
              <a:effectLst/>
              <a:latin typeface="Arial" panose="020B0604020202020204" pitchFamily="34" charset="0"/>
              <a:ea typeface="Calibri" panose="020F0502020204030204" pitchFamily="34" charset="0"/>
              <a:cs typeface="Arial" panose="020B0604020202020204" pitchFamily="34" charset="0"/>
            </a:endParaRPr>
          </a:p>
          <a:p>
            <a:pPr lvl="0">
              <a:buFont typeface="Wingdings" panose="05000000000000000000" pitchFamily="2" charset="2"/>
              <a:buChar char="ü"/>
            </a:pPr>
            <a:r>
              <a:rPr lang="en-US" sz="1800" dirty="0">
                <a:effectLst/>
                <a:latin typeface="Arial" panose="020B0604020202020204" pitchFamily="34" charset="0"/>
                <a:ea typeface="Calibri" panose="020F0502020204030204" pitchFamily="34" charset="0"/>
                <a:cs typeface="Arial" panose="020B0604020202020204" pitchFamily="34" charset="0"/>
              </a:rPr>
              <a:t>The sentiments analyzed were limited to financial related sentiments – The research made use of financial sentiment dictionary for its polarity classification. </a:t>
            </a:r>
            <a:endParaRPr lang="en-NG" sz="1800" dirty="0">
              <a:effectLst/>
              <a:latin typeface="Arial" panose="020B0604020202020204" pitchFamily="34" charset="0"/>
              <a:ea typeface="Calibri" panose="020F0502020204030204" pitchFamily="34" charset="0"/>
              <a:cs typeface="Arial" panose="020B0604020202020204" pitchFamily="34" charset="0"/>
            </a:endParaRPr>
          </a:p>
          <a:p>
            <a:pPr lvl="0">
              <a:spcAft>
                <a:spcPts val="800"/>
              </a:spcAft>
              <a:buFont typeface="Wingdings" panose="05000000000000000000" pitchFamily="2" charset="2"/>
              <a:buChar char="ü"/>
            </a:pP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lvl="0">
              <a:spcAft>
                <a:spcPts val="800"/>
              </a:spcAft>
              <a:buFont typeface="Wingdings" panose="05000000000000000000" pitchFamily="2" charset="2"/>
              <a:buChar char="ü"/>
            </a:pPr>
            <a:r>
              <a:rPr lang="en-US" sz="1800" dirty="0">
                <a:effectLst/>
                <a:latin typeface="Arial" panose="020B0604020202020204" pitchFamily="34" charset="0"/>
                <a:ea typeface="Calibri" panose="020F0502020204030204" pitchFamily="34" charset="0"/>
                <a:cs typeface="Arial" panose="020B0604020202020204" pitchFamily="34" charset="0"/>
              </a:rPr>
              <a:t>Using only financial articles for sentiments analysis limits the sentiments to historical data and financial performance of the referenced stocks. Other external factors such as non-financial perception about the company may not be considered in the sentiment classification. – The comments around these articles are also embed in tweets sentiments</a:t>
            </a:r>
            <a:endParaRPr lang="en-NG" sz="1800" dirty="0">
              <a:effectLst/>
              <a:latin typeface="Arial" panose="020B0604020202020204" pitchFamily="34" charset="0"/>
              <a:ea typeface="Calibri" panose="020F0502020204030204" pitchFamily="34" charset="0"/>
              <a:cs typeface="Arial" panose="020B0604020202020204" pitchFamily="34" charset="0"/>
            </a:endParaRPr>
          </a:p>
          <a:p>
            <a:endParaRPr lang="en-NG" sz="1400" dirty="0"/>
          </a:p>
        </p:txBody>
      </p:sp>
    </p:spTree>
    <p:extLst>
      <p:ext uri="{BB962C8B-B14F-4D97-AF65-F5344CB8AC3E}">
        <p14:creationId xmlns:p14="http://schemas.microsoft.com/office/powerpoint/2010/main" val="1548422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45CC26DA472F439479F96339D272BF" ma:contentTypeVersion="7" ma:contentTypeDescription="Create a new document." ma:contentTypeScope="" ma:versionID="37ce69986707a1354c8d3c80e7971a64">
  <xsd:schema xmlns:xsd="http://www.w3.org/2001/XMLSchema" xmlns:xs="http://www.w3.org/2001/XMLSchema" xmlns:p="http://schemas.microsoft.com/office/2006/metadata/properties" xmlns:ns3="1d76942f-6652-4cd5-a1b2-8d406cd52076" xmlns:ns4="297ae210-f702-43e8-85b1-7a49797c268c" targetNamespace="http://schemas.microsoft.com/office/2006/metadata/properties" ma:root="true" ma:fieldsID="6eafefe77683972a6b61360c69dd3084" ns3:_="" ns4:_="">
    <xsd:import namespace="1d76942f-6652-4cd5-a1b2-8d406cd52076"/>
    <xsd:import namespace="297ae210-f702-43e8-85b1-7a49797c268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76942f-6652-4cd5-a1b2-8d406cd5207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97ae210-f702-43e8-85b1-7a49797c268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4F90EC5-42A6-418B-BFDE-AD2265B740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76942f-6652-4cd5-a1b2-8d406cd52076"/>
    <ds:schemaRef ds:uri="297ae210-f702-43e8-85b1-7a49797c26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5D03DD-6064-4D0E-B691-49E313306CCC}">
  <ds:schemaRefs>
    <ds:schemaRef ds:uri="http://schemas.microsoft.com/sharepoint/v3/contenttype/forms"/>
  </ds:schemaRefs>
</ds:datastoreItem>
</file>

<file path=customXml/itemProps3.xml><?xml version="1.0" encoding="utf-8"?>
<ds:datastoreItem xmlns:ds="http://schemas.openxmlformats.org/officeDocument/2006/customXml" ds:itemID="{CCCD9A57-6C23-498F-A393-6CB985681663}">
  <ds:schemaRefs>
    <ds:schemaRef ds:uri="http://purl.org/dc/elements/1.1/"/>
    <ds:schemaRef ds:uri="http://schemas.microsoft.com/office/2006/metadata/properties"/>
    <ds:schemaRef ds:uri="http://purl.org/dc/terms/"/>
    <ds:schemaRef ds:uri="297ae210-f702-43e8-85b1-7a49797c268c"/>
    <ds:schemaRef ds:uri="http://schemas.microsoft.com/office/2006/documentManagement/types"/>
    <ds:schemaRef ds:uri="http://schemas.microsoft.com/office/infopath/2007/PartnerControls"/>
    <ds:schemaRef ds:uri="http://schemas.openxmlformats.org/package/2006/metadata/core-properties"/>
    <ds:schemaRef ds:uri="1d76942f-6652-4cd5-a1b2-8d406cd52076"/>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1728</TotalTime>
  <Words>2118</Words>
  <Application>Microsoft Office PowerPoint</Application>
  <PresentationFormat>Widescreen</PresentationFormat>
  <Paragraphs>130</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Times New Roman</vt:lpstr>
      <vt:lpstr>Wingdings</vt:lpstr>
      <vt:lpstr>Office Theme</vt:lpstr>
      <vt:lpstr>Stocks Price prediction  with twitter sentiment analysis  BY Awodaisi Adeyanju    SID: 10029592</vt:lpstr>
      <vt:lpstr>PowerPoint Presentation</vt:lpstr>
      <vt:lpstr>Introduction</vt:lpstr>
      <vt:lpstr>Introduction - Research Aims and Objectives</vt:lpstr>
      <vt:lpstr>Introduction - Research Aims and Objectives </vt:lpstr>
      <vt:lpstr>Introduction - Work done in this research </vt:lpstr>
      <vt:lpstr>Introduction - Twitter preference over other social media </vt:lpstr>
      <vt:lpstr>Introduction - Related Modules  </vt:lpstr>
      <vt:lpstr>Review of related works</vt:lpstr>
      <vt:lpstr>Review of related works</vt:lpstr>
      <vt:lpstr> Methodology -  The summarizes Diagram for methodology Steps.   </vt:lpstr>
      <vt:lpstr>Methodology - Dataset collection and cleaning</vt:lpstr>
      <vt:lpstr>Methodology - Dataset collected  </vt:lpstr>
      <vt:lpstr>Methodology - Dataset collected  </vt:lpstr>
      <vt:lpstr>Methodology - Data Cleaning and preparation </vt:lpstr>
      <vt:lpstr>Methodology - Explanatory Analysis </vt:lpstr>
      <vt:lpstr>Methodology - Explanatory Analysis</vt:lpstr>
      <vt:lpstr>Methodology - Analysis of the pre-processed Datasets </vt:lpstr>
      <vt:lpstr>Methodology - Analysis of the pre-processed Datasets</vt:lpstr>
      <vt:lpstr>Methodology - Computation of compound score:</vt:lpstr>
      <vt:lpstr>Methodology - Analysis of the pre-processed Datasets</vt:lpstr>
      <vt:lpstr>Methodology - Analysis of the pre-processed Datasets</vt:lpstr>
      <vt:lpstr> Result Discussion  </vt:lpstr>
      <vt:lpstr> Result Discussion</vt:lpstr>
      <vt:lpstr>Result Discussion – Continued IAG Prediction results</vt:lpstr>
      <vt:lpstr>Conclusion and Suggestion</vt:lpstr>
      <vt:lpstr>Legal/Ethic relating to the research.  </vt:lpstr>
      <vt:lpstr>Project Management Dashboard</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Stocks Price prediction  with twitter sentiment analysis  BY Awodaisi Adeyanju</dc:title>
  <dc:creator>Awodaisi Adeyanju</dc:creator>
  <cp:lastModifiedBy>Awodaisi Adeyanju</cp:lastModifiedBy>
  <cp:revision>45</cp:revision>
  <dcterms:created xsi:type="dcterms:W3CDTF">2021-08-16T23:56:54Z</dcterms:created>
  <dcterms:modified xsi:type="dcterms:W3CDTF">2021-08-27T12:16:01Z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0x010100C945CC26DA472F439479F96339D272BF</vt:lpwstr>
  </property>
</Properties>
</file>