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43435588" cy="32462788"/>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8" d="100"/>
          <a:sy n="18" d="100"/>
        </p:scale>
        <p:origin x="1212" y="45"/>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39C669-8878-42A9-AC3A-738F4136D1DC}"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9C669-8878-42A9-AC3A-738F4136D1DC}"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9C669-8878-42A9-AC3A-738F4136D1DC}"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9C669-8878-42A9-AC3A-738F4136D1DC}"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9C669-8878-42A9-AC3A-738F4136D1DC}" type="datetimeFigureOut">
              <a:rPr lang="en-US" smtClean="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39C669-8878-42A9-AC3A-738F4136D1DC}" type="datetimeFigureOut">
              <a:rPr lang="en-US" smtClean="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39C669-8878-42A9-AC3A-738F4136D1DC}" type="datetimeFigureOut">
              <a:rPr lang="en-US" smtClean="0"/>
              <a:pPr/>
              <a:t>4/11/2017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39C669-8878-42A9-AC3A-738F4136D1DC}" type="datetimeFigureOut">
              <a:rPr lang="en-US" smtClean="0"/>
              <a:pPr/>
              <a:t>4/11/2017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9C669-8878-42A9-AC3A-738F4136D1DC}" type="datetimeFigureOut">
              <a:rPr lang="en-US" smtClean="0"/>
              <a:pPr/>
              <a:t>4/11/2017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039C669-8878-42A9-AC3A-738F4136D1DC}" type="datetimeFigureOut">
              <a:rPr lang="en-US" smtClean="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039C669-8878-42A9-AC3A-738F4136D1DC}" type="datetimeFigureOut">
              <a:rPr lang="en-US" smtClean="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C1392E-40BB-4D74-A00B-A7307173310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039C669-8878-42A9-AC3A-738F4136D1DC}" type="datetimeFigureOut">
              <a:rPr lang="en-US" smtClean="0"/>
              <a:pPr/>
              <a:t>4/11/2017</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4C1392E-40BB-4D74-A00B-A7307173310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5943600"/>
            <a:ext cx="43891200" cy="2697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6154400" y="6866964"/>
            <a:ext cx="12877800" cy="10200110"/>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50"/>
              </a:spcBef>
            </a:pPr>
            <a:r>
              <a:rPr lang="en-US" sz="4000" b="1" dirty="0">
                <a:latin typeface="Arial" pitchFamily="34" charset="0"/>
                <a:cs typeface="Arial" pitchFamily="34" charset="0"/>
              </a:rPr>
              <a:t>Methodology</a:t>
            </a:r>
          </a:p>
          <a:p>
            <a:r>
              <a:rPr lang="en-US" sz="2800" b="1" u="sng" dirty="0"/>
              <a:t>Tryptic Digestion: </a:t>
            </a:r>
            <a:r>
              <a:rPr lang="en-US" sz="2800" dirty="0"/>
              <a:t>15 µl digestion buffer and 1.5 µl reducing buffer added to 0.5 mL </a:t>
            </a:r>
            <a:r>
              <a:rPr lang="en-US" sz="2800" dirty="0" err="1"/>
              <a:t>microcentrifuge</a:t>
            </a:r>
            <a:r>
              <a:rPr lang="en-US" sz="2800" dirty="0"/>
              <a:t> tube.  Extracted 9.25 µg band from EZ ?? gel protein band  #43 (Bovine Albumin) and 17.75 µl ultrapure water to tube.  Incubated sample at 95℃ for five minutes then cooled.  3.2 µl of Alkylation Buffer added to tube and incubated in dark room for 21 minutes.  1.23 µl Activated Trypsin (from kit) added to reaction tube and incubated at 39℃ for 3 hours.  An Additional 1 µl of Activated Trypsin is added to the tube and incubated at 30℃ overnight.</a:t>
            </a:r>
          </a:p>
          <a:p>
            <a:r>
              <a:rPr lang="en-US" sz="2800" dirty="0"/>
              <a:t>Peptide Enrichment: Peptides in the digestion mixture were purified using C18 spin columns manufactured by Pierce #89870. The peptides from Bovine albumin that have now been digested were placed in a C-18 spin column and centrifuged for about thirty seconds at 1500 RPM.  The flow through was discarded and the column was rinsed with methanol, TFA, and ACN, and lastly eluted with 70% ACN.</a:t>
            </a:r>
          </a:p>
          <a:p>
            <a:br>
              <a:rPr lang="en-US" sz="2800" dirty="0"/>
            </a:br>
            <a:r>
              <a:rPr lang="en-US" sz="2800" b="1" u="sng" dirty="0"/>
              <a:t>Mass Spectrometer: </a:t>
            </a:r>
            <a:endParaRPr lang="en-US" sz="2800" dirty="0"/>
          </a:p>
          <a:p>
            <a:r>
              <a:rPr lang="en-US" sz="2800" dirty="0"/>
              <a:t>In order to provide consistent and accurate data a spectral profile from Thermo-Fisher Calibration solution is used to determine readiness of the mass spectrometer before collecting experimental data.  The calibration spectrum shows a reasonable amount of contamination. A control solution consisting of 50% acetonitrile, 25% methanol, 24% water, 1% trifluoracetic acid (TFA)was used to account for any contamination within the instrument or in the solutions, and any peaks that arise from other chemicals.</a:t>
            </a:r>
          </a:p>
          <a:p>
            <a:br>
              <a:rPr lang="en-US" sz="4000" dirty="0"/>
            </a:br>
            <a:endParaRPr lang="en-US" sz="4000" dirty="0">
              <a:latin typeface="Arial" pitchFamily="34" charset="0"/>
              <a:cs typeface="Arial" pitchFamily="34" charset="0"/>
            </a:endParaRPr>
          </a:p>
        </p:txBody>
      </p:sp>
      <p:sp>
        <p:nvSpPr>
          <p:cNvPr id="35" name="Rectangle 34"/>
          <p:cNvSpPr/>
          <p:nvPr/>
        </p:nvSpPr>
        <p:spPr>
          <a:xfrm>
            <a:off x="0" y="0"/>
            <a:ext cx="43891200" cy="58674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ctr"/>
          <a:lstStyle/>
          <a:p>
            <a:pPr algn="ctr"/>
            <a:endParaRPr lang="en-US" dirty="0"/>
          </a:p>
        </p:txBody>
      </p:sp>
      <p:sp>
        <p:nvSpPr>
          <p:cNvPr id="4" name="Title 3"/>
          <p:cNvSpPr>
            <a:spLocks noGrp="1"/>
          </p:cNvSpPr>
          <p:nvPr>
            <p:ph type="title"/>
          </p:nvPr>
        </p:nvSpPr>
        <p:spPr>
          <a:xfrm>
            <a:off x="5562600" y="457200"/>
            <a:ext cx="32994600" cy="5105400"/>
          </a:xfrm>
        </p:spPr>
        <p:txBody>
          <a:bodyPr lIns="457200" tIns="457200" rIns="457200" bIns="457200">
            <a:noAutofit/>
          </a:bodyPr>
          <a:lstStyle/>
          <a:p>
            <a:r>
              <a:rPr lang="en-US" sz="8000" b="1" dirty="0">
                <a:solidFill>
                  <a:schemeClr val="bg1"/>
                </a:solidFill>
                <a:latin typeface="Arial Black" panose="020B0A04020102020204"/>
              </a:rPr>
              <a:t>Assessing low cost tryptic digest for high quality  mass spectral analysis</a:t>
            </a:r>
            <a:br>
              <a:rPr lang="en-US" sz="8000" b="1" dirty="0">
                <a:solidFill>
                  <a:schemeClr val="bg1"/>
                </a:solidFill>
                <a:latin typeface="Arial Black" panose="020B0A04020102020204"/>
              </a:rPr>
            </a:br>
            <a:endParaRPr lang="en-US" sz="11500" dirty="0">
              <a:solidFill>
                <a:schemeClr val="bg1"/>
              </a:solidFill>
              <a:latin typeface="Arial" pitchFamily="34" charset="0"/>
              <a:cs typeface="Arial" pitchFamily="34" charset="0"/>
            </a:endParaRPr>
          </a:p>
        </p:txBody>
      </p:sp>
      <p:sp>
        <p:nvSpPr>
          <p:cNvPr id="6" name="Content Placeholder 5"/>
          <p:cNvSpPr>
            <a:spLocks noGrp="1"/>
          </p:cNvSpPr>
          <p:nvPr>
            <p:ph sz="half" idx="2"/>
          </p:nvPr>
        </p:nvSpPr>
        <p:spPr>
          <a:xfrm>
            <a:off x="990600" y="6858000"/>
            <a:ext cx="14554200" cy="7315200"/>
          </a:xfrm>
          <a:solidFill>
            <a:schemeClr val="bg1"/>
          </a:solidFill>
          <a:ln w="190500" cap="rnd" cmpd="sng">
            <a:solidFill>
              <a:schemeClr val="tx1"/>
            </a:solidFill>
          </a:ln>
        </p:spPr>
        <p:txBody>
          <a:bodyPr lIns="457200" tIns="274320" rIns="457200" bIns="457200">
            <a:noAutofit/>
          </a:bodyPr>
          <a:lstStyle/>
          <a:p>
            <a:pPr marL="0" indent="0" algn="ctr">
              <a:spcBef>
                <a:spcPts val="0"/>
              </a:spcBef>
              <a:buNone/>
            </a:pPr>
            <a:r>
              <a:rPr lang="en-US" sz="3600" b="1" dirty="0">
                <a:latin typeface="Arial" pitchFamily="34" charset="0"/>
                <a:cs typeface="Arial" pitchFamily="34" charset="0"/>
              </a:rPr>
              <a:t>Abstract</a:t>
            </a:r>
          </a:p>
          <a:p>
            <a:pPr marL="0" indent="0" algn="just">
              <a:spcBef>
                <a:spcPts val="600"/>
              </a:spcBef>
              <a:buNone/>
            </a:pPr>
            <a:r>
              <a:rPr lang="en-US" sz="4000" dirty="0"/>
              <a:t>Proteomics is a multistep process used to identify proteins that are differentially expressed in closely related samples.  In order to determine the most cost effective approach to tryptic digestion of proteins, a manufacturer’s tryptic digestion kit was compared to using chemicals purchased from alternative sources.  Results indicated that excess reagents from the manufacturer’s kit could be coupled with trypsin/EDTA solution used for cell culture when the limited purified trypsin was exhausted from the kit.  Furthermore, all reagents could be purchased in bulk, provided contamination could be minimized over time. </a:t>
            </a:r>
          </a:p>
          <a:p>
            <a:pPr marL="0" indent="0" algn="just">
              <a:spcBef>
                <a:spcPts val="600"/>
              </a:spcBef>
              <a:buNone/>
            </a:pPr>
            <a:endParaRPr lang="en-US" sz="2400" dirty="0">
              <a:latin typeface="Arial" pitchFamily="34" charset="0"/>
              <a:cs typeface="Arial" pitchFamily="34" charset="0"/>
            </a:endParaRPr>
          </a:p>
        </p:txBody>
      </p:sp>
      <p:sp>
        <p:nvSpPr>
          <p:cNvPr id="8" name="Content Placeholder 7"/>
          <p:cNvSpPr>
            <a:spLocks noGrp="1"/>
          </p:cNvSpPr>
          <p:nvPr>
            <p:ph sz="quarter" idx="4"/>
          </p:nvPr>
        </p:nvSpPr>
        <p:spPr>
          <a:xfrm>
            <a:off x="990600" y="14782800"/>
            <a:ext cx="14478000" cy="9144000"/>
          </a:xfrm>
          <a:solidFill>
            <a:schemeClr val="bg1"/>
          </a:solidFill>
          <a:ln w="190500">
            <a:solidFill>
              <a:schemeClr val="tx1"/>
            </a:solidFill>
          </a:ln>
        </p:spPr>
        <p:txBody>
          <a:bodyPr lIns="457200" tIns="274320" rIns="457200" bIns="457200">
            <a:noAutofit/>
          </a:bodyPr>
          <a:lstStyle/>
          <a:p>
            <a:pPr marL="0" indent="0" algn="ctr">
              <a:lnSpc>
                <a:spcPct val="120000"/>
              </a:lnSpc>
              <a:spcBef>
                <a:spcPts val="0"/>
              </a:spcBef>
              <a:buNone/>
            </a:pPr>
            <a:r>
              <a:rPr lang="en-US" sz="3600" b="1" dirty="0">
                <a:latin typeface="Arial" pitchFamily="34" charset="0"/>
                <a:cs typeface="Arial" pitchFamily="34" charset="0"/>
              </a:rPr>
              <a:t>Introduction</a:t>
            </a:r>
          </a:p>
          <a:p>
            <a:pPr marL="0" indent="0" algn="just">
              <a:lnSpc>
                <a:spcPct val="120000"/>
              </a:lnSpc>
              <a:spcBef>
                <a:spcPts val="600"/>
              </a:spcBef>
              <a:buNone/>
            </a:pPr>
            <a:r>
              <a:rPr lang="en-US" sz="3200" dirty="0"/>
              <a:t>Trypsin is a serine protease, which is an enzyme that cleaves the peptide bonds in proteins.  Trypsin cleaves peptide chains mainly at the carboxyl side of the amino acids lysine or arginine.  Tryptic digestion can be used to identify unknown proteins alongside using mass spectrometry analysis. The goal of this research was to determine the most cost-effective method of performing a trypsin digest.  Trypsin-EDTA from the Thermo-Scientific In-Solution Tryptic Digestion Kit and individually purchased Fisher-Price Trypsin-EDTA were used separately in two different digestions then analyzed using the mass spectrometer to confirm the protein’s identity.  Mass spectrometry works by protonating molecules in order to identify their mass to charge ratio (</a:t>
            </a:r>
            <a:r>
              <a:rPr lang="en-US" sz="3200" i="1" dirty="0"/>
              <a:t>m/z).  </a:t>
            </a:r>
            <a:r>
              <a:rPr lang="en-US" sz="3200" dirty="0"/>
              <a:t>Bovine Albumin (BSA) was implemented in both samples as the sample molecule (Protein Band #43).  This experiment will be successful if both spectra match the BSA Protein Digest Standard.</a:t>
            </a:r>
            <a:br>
              <a:rPr lang="en-US" sz="9600" dirty="0"/>
            </a:br>
            <a:endParaRPr lang="en-US" sz="2400" dirty="0">
              <a:latin typeface="Arial" pitchFamily="34" charset="0"/>
              <a:cs typeface="Arial" pitchFamily="34" charset="0"/>
            </a:endParaRPr>
          </a:p>
        </p:txBody>
      </p:sp>
      <p:sp>
        <p:nvSpPr>
          <p:cNvPr id="11" name="TextBox 10"/>
          <p:cNvSpPr txBox="1"/>
          <p:nvPr/>
        </p:nvSpPr>
        <p:spPr>
          <a:xfrm>
            <a:off x="4495800" y="3886200"/>
            <a:ext cx="34671000" cy="3354765"/>
          </a:xfrm>
          <a:prstGeom prst="rect">
            <a:avLst/>
          </a:prstGeom>
          <a:noFill/>
        </p:spPr>
        <p:txBody>
          <a:bodyPr wrap="square" rtlCol="0">
            <a:spAutoFit/>
          </a:bodyPr>
          <a:lstStyle/>
          <a:p>
            <a:pPr algn="ctr"/>
            <a:r>
              <a:rPr lang="en-US" sz="4000" dirty="0">
                <a:solidFill>
                  <a:schemeClr val="bg1"/>
                </a:solidFill>
                <a:latin typeface="Arial Black" panose="020B0A04020102020204" pitchFamily="34" charset="0"/>
              </a:rPr>
              <a:t>Daisia C. Frank and Marcia M. Schilling, PhD</a:t>
            </a:r>
          </a:p>
          <a:p>
            <a:pPr algn="ctr"/>
            <a:r>
              <a:rPr lang="en-US" sz="4000" dirty="0">
                <a:solidFill>
                  <a:schemeClr val="bg1"/>
                </a:solidFill>
                <a:latin typeface="Arial Black" panose="020B0A04020102020204" pitchFamily="34" charset="0"/>
              </a:rPr>
              <a:t>Austin </a:t>
            </a:r>
            <a:r>
              <a:rPr lang="en-US" sz="4000" dirty="0" err="1">
                <a:solidFill>
                  <a:schemeClr val="bg1"/>
                </a:solidFill>
                <a:latin typeface="Arial Black" panose="020B0A04020102020204" pitchFamily="34" charset="0"/>
              </a:rPr>
              <a:t>Peay</a:t>
            </a:r>
            <a:r>
              <a:rPr lang="en-US" sz="4000" dirty="0">
                <a:solidFill>
                  <a:schemeClr val="bg1"/>
                </a:solidFill>
                <a:latin typeface="Arial Black" panose="020B0A04020102020204" pitchFamily="34" charset="0"/>
              </a:rPr>
              <a:t> State University</a:t>
            </a:r>
          </a:p>
          <a:p>
            <a:br>
              <a:rPr lang="en-US" sz="4400" dirty="0"/>
            </a:br>
            <a:r>
              <a:rPr lang="en-US" sz="4400" dirty="0"/>
              <a:t> </a:t>
            </a:r>
            <a:r>
              <a:rPr lang="en-US" sz="4400" b="1" dirty="0">
                <a:solidFill>
                  <a:schemeClr val="bg1"/>
                </a:solidFill>
                <a:latin typeface="Arial" pitchFamily="34" charset="0"/>
                <a:cs typeface="Arial" pitchFamily="34" charset="0"/>
              </a:rPr>
              <a:t>s</a:t>
            </a:r>
            <a:endParaRPr lang="en-US" sz="4400" b="1" baseline="30000" dirty="0">
              <a:solidFill>
                <a:schemeClr val="bg1"/>
              </a:solidFill>
              <a:latin typeface="Arial" pitchFamily="34" charset="0"/>
              <a:cs typeface="Arial" pitchFamily="34" charset="0"/>
            </a:endParaRPr>
          </a:p>
          <a:p>
            <a:pPr algn="ctr"/>
            <a:endParaRPr lang="en-US" sz="4400" b="1" dirty="0">
              <a:solidFill>
                <a:schemeClr val="bg1"/>
              </a:solidFill>
              <a:latin typeface="Arial" pitchFamily="34" charset="0"/>
              <a:cs typeface="Arial" pitchFamily="34" charset="0"/>
            </a:endParaRPr>
          </a:p>
        </p:txBody>
      </p:sp>
      <p:sp>
        <p:nvSpPr>
          <p:cNvPr id="12" name="TextBox 11"/>
          <p:cNvSpPr txBox="1"/>
          <p:nvPr/>
        </p:nvSpPr>
        <p:spPr>
          <a:xfrm>
            <a:off x="16002000" y="17754600"/>
            <a:ext cx="12801600" cy="13335000"/>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50"/>
              </a:spcBef>
            </a:pPr>
            <a:r>
              <a:rPr lang="en-US" sz="3600" b="1" dirty="0">
                <a:latin typeface="Arial" pitchFamily="34" charset="0"/>
                <a:cs typeface="Arial" pitchFamily="34" charset="0"/>
              </a:rPr>
              <a:t>Results</a:t>
            </a:r>
          </a:p>
          <a:p>
            <a:pPr algn="just">
              <a:spcBef>
                <a:spcPts val="600"/>
              </a:spcBef>
              <a:buNone/>
              <a:tabLst>
                <a:tab pos="342900" algn="l"/>
              </a:tabLst>
            </a:pPr>
            <a:endParaRPr lang="en-US" sz="4400" dirty="0"/>
          </a:p>
        </p:txBody>
      </p:sp>
      <p:sp>
        <p:nvSpPr>
          <p:cNvPr id="13" name="TextBox 12"/>
          <p:cNvSpPr txBox="1"/>
          <p:nvPr/>
        </p:nvSpPr>
        <p:spPr>
          <a:xfrm>
            <a:off x="1219200" y="24765000"/>
            <a:ext cx="13487400" cy="5943600"/>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600"/>
              </a:spcBef>
            </a:pPr>
            <a:r>
              <a:rPr lang="en-US" sz="3600" b="1" dirty="0">
                <a:latin typeface="Arial" pitchFamily="34" charset="0"/>
                <a:cs typeface="Arial" pitchFamily="34" charset="0"/>
              </a:rPr>
              <a:t>Discussion</a:t>
            </a:r>
          </a:p>
          <a:p>
            <a:pPr algn="just">
              <a:spcBef>
                <a:spcPts val="600"/>
              </a:spcBef>
            </a:pPr>
            <a:r>
              <a:rPr lang="en-US" sz="3200" dirty="0"/>
              <a:t>The first tryptic digest didn’t have very good peaks at all. This was due to having to wait to analyze the sample because of complications with the mass spectrometer.  However, about 20 corresponding peaks indicated that the protein was Bovine Albumin.  The second sample which contained the Trypsin-EDTA purchased separately had much more clear and distinct peaks because analysis was performed directly after elution.  However, only about 17 corresponding peaks we’re identified.  </a:t>
            </a:r>
            <a:r>
              <a:rPr lang="en-US" sz="3200" b="1" dirty="0"/>
              <a:t>Table 1</a:t>
            </a:r>
            <a:r>
              <a:rPr lang="en-US" sz="3200" dirty="0"/>
              <a:t> shows the two samples and each of the peptide fragments with the corresponding peaks for Bovine Albumin.</a:t>
            </a:r>
            <a:endParaRPr lang="en-US" sz="3200" dirty="0">
              <a:latin typeface="Arial" pitchFamily="34" charset="0"/>
              <a:cs typeface="Arial" pitchFamily="34" charset="0"/>
            </a:endParaRPr>
          </a:p>
        </p:txBody>
      </p:sp>
      <p:sp>
        <p:nvSpPr>
          <p:cNvPr id="15" name="TextBox 14"/>
          <p:cNvSpPr txBox="1"/>
          <p:nvPr/>
        </p:nvSpPr>
        <p:spPr>
          <a:xfrm>
            <a:off x="29933154" y="22364700"/>
            <a:ext cx="13411200" cy="4800600"/>
          </a:xfrm>
          <a:prstGeom prst="rect">
            <a:avLst/>
          </a:prstGeom>
          <a:solidFill>
            <a:schemeClr val="bg1"/>
          </a:solidFill>
          <a:ln w="190500">
            <a:solidFill>
              <a:schemeClr val="tx1"/>
            </a:solidFill>
          </a:ln>
        </p:spPr>
        <p:txBody>
          <a:bodyPr wrap="square" lIns="457200" tIns="274320" rIns="457200" bIns="457200" rtlCol="0">
            <a:noAutofit/>
          </a:bodyPr>
          <a:lstStyle/>
          <a:p>
            <a:pPr algn="ctr"/>
            <a:r>
              <a:rPr lang="en-US" sz="3600" b="1" dirty="0">
                <a:latin typeface="Arial" pitchFamily="34" charset="0"/>
                <a:cs typeface="Arial" pitchFamily="34" charset="0"/>
              </a:rPr>
              <a:t>Acknowledgements</a:t>
            </a:r>
            <a:r>
              <a:rPr lang="en-US" dirty="0"/>
              <a:t> </a:t>
            </a:r>
          </a:p>
          <a:p>
            <a:pPr algn="just"/>
            <a:r>
              <a:rPr lang="en-US" sz="3200" dirty="0"/>
              <a:t>I would like to thank Dr. Marcia M. Schilling for her support in my undergraduate research, Dr. Leslie Hiatt and Nick Roberts for their insightful information regarding mass spectrometry, and the Department of Chemistry faculty at Austin </a:t>
            </a:r>
            <a:r>
              <a:rPr lang="en-US" sz="3200" dirty="0" err="1"/>
              <a:t>Peay</a:t>
            </a:r>
            <a:r>
              <a:rPr lang="en-US" sz="3200" dirty="0"/>
              <a:t> State University for serving as mentors in my scientific development. </a:t>
            </a:r>
            <a:endParaRPr lang="en-US" sz="3200" b="1" dirty="0">
              <a:latin typeface="Arial" pitchFamily="34" charset="0"/>
              <a:cs typeface="Arial" pitchFamily="34" charset="0"/>
            </a:endParaRPr>
          </a:p>
        </p:txBody>
      </p:sp>
      <p:sp>
        <p:nvSpPr>
          <p:cNvPr id="40" name="TextBox 39"/>
          <p:cNvSpPr txBox="1"/>
          <p:nvPr/>
        </p:nvSpPr>
        <p:spPr>
          <a:xfrm>
            <a:off x="29727393" y="27978620"/>
            <a:ext cx="13487400" cy="2819400"/>
          </a:xfrm>
          <a:prstGeom prst="rect">
            <a:avLst/>
          </a:prstGeom>
          <a:solidFill>
            <a:schemeClr val="bg1"/>
          </a:solidFill>
          <a:ln w="190500">
            <a:solidFill>
              <a:schemeClr val="tx1"/>
            </a:solidFill>
          </a:ln>
        </p:spPr>
        <p:txBody>
          <a:bodyPr wrap="square" lIns="457200" tIns="457200" rIns="457200" bIns="457200" rtlCol="0">
            <a:noAutofit/>
          </a:bodyPr>
          <a:lstStyle/>
          <a:p>
            <a:pPr algn="ctr"/>
            <a:r>
              <a:rPr lang="en-US" sz="4000" b="1" dirty="0">
                <a:latin typeface="Arial" pitchFamily="34" charset="0"/>
                <a:cs typeface="Arial" pitchFamily="34" charset="0"/>
              </a:rPr>
              <a:t>References</a:t>
            </a:r>
          </a:p>
          <a:p>
            <a:pPr marL="342900" indent="-342900"/>
            <a:r>
              <a:rPr lang="en-US" sz="3600" b="1" dirty="0"/>
              <a:t>Baldwin M.</a:t>
            </a:r>
            <a:r>
              <a:rPr lang="en-US" sz="3600" dirty="0"/>
              <a:t> 2004. Protein identification by mass spectrometry. American Society for Biochemistry and Molecular Biology. 10.1074.</a:t>
            </a:r>
          </a:p>
          <a:p>
            <a:pPr marL="342900" indent="-342900"/>
            <a:endParaRPr lang="en-US" sz="1800" dirty="0">
              <a:latin typeface="Arial" pitchFamily="34" charset="0"/>
              <a:cs typeface="Arial" pitchFamily="34" charset="0"/>
            </a:endParaRPr>
          </a:p>
        </p:txBody>
      </p:sp>
      <p:sp>
        <p:nvSpPr>
          <p:cNvPr id="14" name="TextBox 13"/>
          <p:cNvSpPr txBox="1"/>
          <p:nvPr/>
        </p:nvSpPr>
        <p:spPr>
          <a:xfrm>
            <a:off x="29946600" y="6902823"/>
            <a:ext cx="12801600" cy="14684416"/>
          </a:xfrm>
          <a:prstGeom prst="rect">
            <a:avLst/>
          </a:prstGeom>
          <a:solidFill>
            <a:schemeClr val="bg1"/>
          </a:solidFill>
          <a:ln w="190500">
            <a:solidFill>
              <a:schemeClr val="tx1"/>
            </a:solidFill>
          </a:ln>
        </p:spPr>
        <p:txBody>
          <a:bodyPr wrap="square" lIns="457200" tIns="274320" rIns="457200" bIns="457200" rtlCol="0">
            <a:noAutofit/>
          </a:bodyPr>
          <a:lstStyle/>
          <a:p>
            <a:pPr algn="ctr">
              <a:spcBef>
                <a:spcPts val="50"/>
              </a:spcBef>
            </a:pPr>
            <a:r>
              <a:rPr lang="en-US" sz="2400" dirty="0">
                <a:latin typeface="Arial" pitchFamily="34" charset="0"/>
                <a:cs typeface="Arial" pitchFamily="34" charset="0"/>
              </a:rPr>
              <a:t>.</a:t>
            </a:r>
            <a:endParaRPr lang="en-US" sz="4400" dirty="0"/>
          </a:p>
        </p:txBody>
      </p:sp>
      <p:pic>
        <p:nvPicPr>
          <p:cNvPr id="2" name="Picture 1"/>
          <p:cNvPicPr>
            <a:picLocks noChangeAspect="1"/>
          </p:cNvPicPr>
          <p:nvPr/>
        </p:nvPicPr>
        <p:blipFill>
          <a:blip r:embed="rId2"/>
          <a:stretch>
            <a:fillRect/>
          </a:stretch>
        </p:blipFill>
        <p:spPr>
          <a:xfrm>
            <a:off x="22198854" y="19463634"/>
            <a:ext cx="6017985" cy="8627045"/>
          </a:xfrm>
          <a:prstGeom prst="rect">
            <a:avLst/>
          </a:prstGeom>
        </p:spPr>
      </p:pic>
      <p:pic>
        <p:nvPicPr>
          <p:cNvPr id="3" name="Picture 2"/>
          <p:cNvPicPr>
            <a:picLocks noChangeAspect="1"/>
          </p:cNvPicPr>
          <p:nvPr/>
        </p:nvPicPr>
        <p:blipFill>
          <a:blip r:embed="rId3"/>
          <a:stretch>
            <a:fillRect/>
          </a:stretch>
        </p:blipFill>
        <p:spPr>
          <a:xfrm>
            <a:off x="17131554" y="19431000"/>
            <a:ext cx="4229100" cy="8636010"/>
          </a:xfrm>
          <a:prstGeom prst="rect">
            <a:avLst/>
          </a:prstGeom>
        </p:spPr>
      </p:pic>
      <p:sp>
        <p:nvSpPr>
          <p:cNvPr id="5" name="TextBox 4"/>
          <p:cNvSpPr txBox="1"/>
          <p:nvPr/>
        </p:nvSpPr>
        <p:spPr>
          <a:xfrm>
            <a:off x="16512988" y="28954274"/>
            <a:ext cx="10984006" cy="1754326"/>
          </a:xfrm>
          <a:prstGeom prst="rect">
            <a:avLst/>
          </a:prstGeom>
          <a:noFill/>
        </p:spPr>
        <p:txBody>
          <a:bodyPr wrap="square" rtlCol="0">
            <a:spAutoFit/>
          </a:bodyPr>
          <a:lstStyle/>
          <a:p>
            <a:r>
              <a:rPr lang="en-US" sz="3600" b="1" dirty="0">
                <a:latin typeface="Book Antiqua" panose="02040602050305030304" pitchFamily="18" charset="0"/>
              </a:rPr>
              <a:t>Figure 1: </a:t>
            </a:r>
            <a:r>
              <a:rPr lang="en-US" sz="3600" dirty="0">
                <a:latin typeface="Book Antiqua" panose="02040602050305030304" pitchFamily="18" charset="0"/>
              </a:rPr>
              <a:t>Bovine Albumin Trypsin Digest with Thermo-Scientific kit (left) and Thermo-Scientific purchased separately.  </a:t>
            </a:r>
          </a:p>
        </p:txBody>
      </p:sp>
      <p:pic>
        <p:nvPicPr>
          <p:cNvPr id="7" name="Picture 6"/>
          <p:cNvPicPr>
            <a:picLocks noChangeAspect="1"/>
          </p:cNvPicPr>
          <p:nvPr/>
        </p:nvPicPr>
        <p:blipFill>
          <a:blip r:embed="rId4"/>
          <a:stretch>
            <a:fillRect/>
          </a:stretch>
        </p:blipFill>
        <p:spPr>
          <a:xfrm>
            <a:off x="31623000" y="7303526"/>
            <a:ext cx="9415745" cy="11241649"/>
          </a:xfrm>
          <a:prstGeom prst="rect">
            <a:avLst/>
          </a:prstGeom>
        </p:spPr>
      </p:pic>
      <p:sp>
        <p:nvSpPr>
          <p:cNvPr id="9" name="TextBox 8"/>
          <p:cNvSpPr txBox="1"/>
          <p:nvPr/>
        </p:nvSpPr>
        <p:spPr>
          <a:xfrm>
            <a:off x="30580854" y="18996835"/>
            <a:ext cx="10515600" cy="2554545"/>
          </a:xfrm>
          <a:prstGeom prst="rect">
            <a:avLst/>
          </a:prstGeom>
          <a:noFill/>
        </p:spPr>
        <p:txBody>
          <a:bodyPr wrap="square" rtlCol="0">
            <a:spAutoFit/>
          </a:bodyPr>
          <a:lstStyle/>
          <a:p>
            <a:r>
              <a:rPr lang="en-US" sz="4000" b="1" dirty="0"/>
              <a:t>Table 1: </a:t>
            </a:r>
            <a:r>
              <a:rPr lang="en-US" sz="4000" dirty="0"/>
              <a:t>Sample #1 (Trypsin-EDTA in kit) and Sample #2 (Trypsin-EDTA separate</a:t>
            </a:r>
            <a:r>
              <a:rPr lang="en-US" sz="4000" dirty="0"/>
              <a:t> and each of the peptide fragments with the corresponding peaks for Bovine Albumin.</a:t>
            </a:r>
            <a:endParaRPr lang="en-US"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2967</TotalTime>
  <Words>325</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Book Antiqua</vt:lpstr>
      <vt:lpstr>Calibri</vt:lpstr>
      <vt:lpstr>Office Theme</vt:lpstr>
      <vt:lpstr>Assessing low cost tryptic digest for high quality  mass spectral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Little Niki</dc:creator>
  <cp:lastModifiedBy>Frank, Daisia</cp:lastModifiedBy>
  <cp:revision>165</cp:revision>
  <dcterms:created xsi:type="dcterms:W3CDTF">2011-03-24T16:56:17Z</dcterms:created>
  <dcterms:modified xsi:type="dcterms:W3CDTF">2017-04-13T04:04:48Z</dcterms:modified>
</cp:coreProperties>
</file>