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05" r:id="rId4"/>
    <p:sldId id="257" r:id="rId5"/>
    <p:sldId id="259" r:id="rId6"/>
    <p:sldId id="260" r:id="rId7"/>
    <p:sldId id="261" r:id="rId9"/>
    <p:sldId id="263" r:id="rId10"/>
    <p:sldId id="264" r:id="rId11"/>
    <p:sldId id="265" r:id="rId12"/>
    <p:sldId id="267" r:id="rId13"/>
    <p:sldId id="290" r:id="rId14"/>
    <p:sldId id="268" r:id="rId15"/>
    <p:sldId id="291" r:id="rId16"/>
    <p:sldId id="269" r:id="rId17"/>
    <p:sldId id="270" r:id="rId18"/>
    <p:sldId id="330" r:id="rId19"/>
    <p:sldId id="272" r:id="rId20"/>
    <p:sldId id="331" r:id="rId21"/>
    <p:sldId id="273" r:id="rId22"/>
    <p:sldId id="303" r:id="rId23"/>
    <p:sldId id="304" r:id="rId24"/>
    <p:sldId id="274" r:id="rId25"/>
    <p:sldId id="27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070c916-59b8-4b3f-b409-6900ea2fcec4}">
          <p14:sldIdLst>
            <p14:sldId id="256"/>
            <p14:sldId id="279"/>
            <p14:sldId id="257"/>
            <p14:sldId id="259"/>
            <p14:sldId id="260"/>
            <p14:sldId id="261"/>
            <p14:sldId id="263"/>
            <p14:sldId id="268"/>
            <p14:sldId id="291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69"/>
            <p14:sldId id="265"/>
            <p14:sldId id="264"/>
            <p14:sldId id="267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charset="0"/>
                <a:ea typeface="SimSun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charset="0"/>
              <a:ea typeface="SimSun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重写</a:t>
            </a:r>
            <a:r>
              <a:rPr lang="en-US" altLang="zh-CN"/>
              <a:t>EgmCallback</a:t>
            </a:r>
            <a:r>
              <a:rPr lang="zh-CN" altLang="en-US"/>
              <a:t>业务回调方法</a:t>
            </a:r>
            <a:endParaRPr lang="zh-CN" altLang="en-US"/>
          </a:p>
        </p:txBody>
      </p:sp>
      <p:pic>
        <p:nvPicPr>
          <p:cNvPr id="4" name="图片 3" descr="old_step6_1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8495" y="2237105"/>
            <a:ext cx="5629275" cy="4417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/>
              <a:t>7.将EgmCallback进行全局注册与反注册</a:t>
            </a:r>
            <a:endParaRPr lang="x-none" altLang="en-US"/>
          </a:p>
        </p:txBody>
      </p:sp>
      <p:pic>
        <p:nvPicPr>
          <p:cNvPr id="4" name="图片 3" descr="old_step6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2326640"/>
            <a:ext cx="10058400" cy="3850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8.发起请求</a:t>
            </a:r>
            <a:endParaRPr lang="x-none" altLang="zh-CN"/>
          </a:p>
        </p:txBody>
      </p:sp>
      <p:pic>
        <p:nvPicPr>
          <p:cNvPr id="4" name="图片 3" descr="old_step6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984625"/>
            <a:ext cx="1005840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WHY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x-none" altLang="zh-CN"/>
          </a:p>
          <a:p>
            <a:r>
              <a:rPr lang="zh-CN" altLang="en-US"/>
              <a:t>1. 一个普通的网络请求</a:t>
            </a:r>
            <a:r>
              <a:rPr lang="x-none" altLang="zh-CN"/>
              <a:t>需要改动6个文件</a:t>
            </a:r>
            <a:endParaRPr lang="x-none" altLang="zh-CN"/>
          </a:p>
          <a:p>
            <a:r>
              <a:rPr lang="zh-CN" altLang="en-US"/>
              <a:t>2. 很难根据网络请求追踪到网络返回，反之亦然</a:t>
            </a:r>
            <a:endParaRPr lang="zh-CN" altLang="en-US"/>
          </a:p>
          <a:p>
            <a:r>
              <a:rPr lang="zh-CN" altLang="en-US"/>
              <a:t>3. 回调对象不能及时被回收，占用内存</a:t>
            </a:r>
            <a:endParaRPr lang="x-none" altLang="zh-CN"/>
          </a:p>
          <a:p>
            <a:r>
              <a:rPr lang="x-none" altLang="zh-CN"/>
              <a:t>4.多次重复的请求很难进行区分</a:t>
            </a:r>
            <a:endParaRPr lang="x-none" altLang="zh-CN"/>
          </a:p>
          <a:p>
            <a:r>
              <a:rPr lang="x-none" altLang="zh-CN"/>
              <a:t>5</a:t>
            </a:r>
            <a:r>
              <a:rPr lang="zh-CN" altLang="en-US"/>
              <a:t>. 对多次相同网路请求处理繁琐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WHAT WE WANT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 接口简单，使用方便</a:t>
            </a:r>
            <a:endParaRPr lang="zh-CN" altLang="en-US"/>
          </a:p>
          <a:p>
            <a:r>
              <a:rPr lang="zh-CN" altLang="en-US"/>
              <a:t>2. 易于扩展和替换</a:t>
            </a:r>
            <a:endParaRPr lang="zh-CN" altLang="en-US"/>
          </a:p>
          <a:p>
            <a:r>
              <a:rPr lang="zh-CN" altLang="en-US"/>
              <a:t>3. 方便监控</a:t>
            </a:r>
            <a:endParaRPr lang="zh-CN" altLang="en-US"/>
          </a:p>
          <a:p>
            <a:r>
              <a:rPr lang="zh-CN" altLang="en-US"/>
              <a:t>4. 高性能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HOW TO MAKE IT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128" name="CustomShape 1"/>
          <p:cNvSpPr/>
          <p:nvPr/>
        </p:nvSpPr>
        <p:spPr>
          <a:xfrm>
            <a:off x="2886120" y="2095570"/>
            <a:ext cx="6385680" cy="130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Business Customization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883650" y="3424500"/>
            <a:ext cx="6385680" cy="130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Net API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2881540" y="4762440"/>
            <a:ext cx="6385680" cy="130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80604020202020204" charset="0"/>
                <a:ea typeface="SimSun" charset="-122"/>
              </a:rPr>
              <a:t>OkHttp Implementation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8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respons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4095" y="4093210"/>
            <a:ext cx="6563995" cy="2621915"/>
          </a:xfrm>
          <a:prstGeom prst="rect">
            <a:avLst/>
          </a:prstGeom>
        </p:spPr>
      </p:pic>
      <p:pic>
        <p:nvPicPr>
          <p:cNvPr id="6" name="Picture 5" descr="reques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495" y="1485265"/>
            <a:ext cx="6631305" cy="26504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34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8140" y="1877060"/>
            <a:ext cx="8934450" cy="42481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32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7840" y="2038985"/>
            <a:ext cx="6115050" cy="39243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36" name="Picture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5065" y="2000885"/>
            <a:ext cx="4800600" cy="40005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outline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Why we want to make a change</a:t>
            </a:r>
            <a:endParaRPr lang="x-none" altLang="zh-CN"/>
          </a:p>
          <a:p>
            <a:r>
              <a:rPr lang="x-none" altLang="zh-CN"/>
              <a:t>What we want</a:t>
            </a:r>
            <a:endParaRPr lang="x-none" altLang="zh-CN"/>
          </a:p>
          <a:p>
            <a:r>
              <a:rPr lang="x-none" altLang="zh-CN"/>
              <a:t>How to make it</a:t>
            </a:r>
            <a:endParaRPr lang="x-none" altLang="zh-CN"/>
          </a:p>
          <a:p>
            <a:pPr lvl="0"/>
            <a:r>
              <a:rPr lang="x-none" altLang="zh-CN"/>
              <a:t>more</a:t>
            </a:r>
            <a:endParaRPr lang="x-none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WHY OKHTTP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/>
              <a:t>OkHttp is an HTTP client that’s efficient by default:</a:t>
            </a:r>
            <a:endParaRPr lang="en-US"/>
          </a:p>
          <a:p>
            <a:r>
              <a:rPr lang="en-US" sz="2000"/>
              <a:t>HTTP/2 support allows all requests to the same host to share a socket.</a:t>
            </a:r>
            <a:endParaRPr lang="en-US" sz="2000"/>
          </a:p>
          <a:p>
            <a:r>
              <a:rPr lang="en-US" sz="2000"/>
              <a:t>Connection pooling reduces request latency (if HTTP/2 isn’t available).</a:t>
            </a:r>
            <a:endParaRPr lang="en-US" sz="2000"/>
          </a:p>
          <a:p>
            <a:r>
              <a:rPr lang="en-US" sz="2000"/>
              <a:t>Transparent GZIP shrinks download sizes.</a:t>
            </a:r>
            <a:endParaRPr lang="en-US" sz="2000"/>
          </a:p>
          <a:p>
            <a:r>
              <a:rPr lang="en-US" sz="2000"/>
              <a:t>Response caching avoids the network completely for repeat requests.</a:t>
            </a:r>
            <a:endParaRPr lang="en-US" sz="2000"/>
          </a:p>
          <a:p>
            <a:r>
              <a:rPr lang="en-US" sz="2000"/>
              <a:t>supports both synchronous blocking calls and async calls with callbacks.</a:t>
            </a:r>
            <a:endParaRPr lang="en-US" sz="2000"/>
          </a:p>
          <a:p>
            <a:r>
              <a:rPr lang="en-US" sz="2000"/>
              <a:t>support https</a:t>
            </a:r>
            <a:endParaRPr lang="en-US" sz="2000"/>
          </a:p>
          <a:p>
            <a:r>
              <a:rPr lang="en-US" sz="2000"/>
              <a:t>over 13,000 stars on github</a:t>
            </a:r>
            <a:endParaRPr lang="en-US" sz="2000"/>
          </a:p>
          <a:p>
            <a:r>
              <a:rPr lang="en-US" sz="2000"/>
              <a:t>continuous maintenance</a:t>
            </a:r>
            <a:endParaRPr lang="en-US" sz="2000"/>
          </a:p>
          <a:p>
            <a:r>
              <a:rPr lang="x-none" altLang="en-US" sz="2000"/>
              <a:t>more...</a:t>
            </a:r>
            <a:endParaRPr lang="x-none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ym typeface="+mn-ea"/>
              </a:rPr>
              <a:t>okhttp实现原理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x-none" altLang="zh-CN"/>
              <a:t>OkHttpClient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a.配置信息和资源管理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Dispatcher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dns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timeout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cookie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cache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	more...</a:t>
            </a:r>
            <a:endParaRPr lang="x-none" altLang="zh-CN"/>
          </a:p>
          <a:p>
            <a:pPr marL="0" indent="0">
              <a:buNone/>
            </a:pPr>
            <a:r>
              <a:rPr lang="x-none" altLang="zh-CN"/>
              <a:t>	b.Call工厂</a:t>
            </a:r>
            <a:endParaRPr lang="x-none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okhttp实现原理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Call代表一条网络请求的全部过程</a:t>
            </a:r>
            <a:endParaRPr lang="x-none" altLang="zh-CN"/>
          </a:p>
        </p:txBody>
      </p:sp>
      <p:sp>
        <p:nvSpPr>
          <p:cNvPr id="5" name="Down Arrow 4"/>
          <p:cNvSpPr/>
          <p:nvPr/>
        </p:nvSpPr>
        <p:spPr>
          <a:xfrm rot="10800000">
            <a:off x="8096250" y="1605915"/>
            <a:ext cx="365125" cy="4578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6904355" y="1644015"/>
            <a:ext cx="365125" cy="45783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00700" y="234315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RetryAndFollowUpInterceptor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94985" y="177038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interceptors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94350" y="292989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BridgeInterceptor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91175" y="352552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CacheInterceptor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89905" y="4164965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ConnectInterceptor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86730" y="544449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CallServerInterceptor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93080" y="4780280"/>
            <a:ext cx="4220210" cy="51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networkInterceptors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016115" y="6363970"/>
            <a:ext cx="1440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Http Server</a:t>
            </a:r>
            <a:endParaRPr lang="x-none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MORE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1.日志输出</a:t>
            </a:r>
            <a:endParaRPr lang="x-none" altLang="zh-CN"/>
          </a:p>
          <a:p>
            <a:r>
              <a:rPr lang="x-none" altLang="zh-CN"/>
              <a:t>2.性能监控</a:t>
            </a:r>
            <a:endParaRPr lang="x-none" altLang="zh-CN"/>
          </a:p>
          <a:p>
            <a:r>
              <a:rPr lang="x-none" altLang="zh-CN"/>
              <a:t>3.目前美聊Android大约有接口190个左右，需要分别修改</a:t>
            </a:r>
            <a:endParaRPr lang="x-none" altLang="zh-CN"/>
          </a:p>
          <a:p>
            <a:r>
              <a:rPr lang="x-none" altLang="zh-CN"/>
              <a:t>4.上传稳定的包到代码库中</a:t>
            </a:r>
            <a:endParaRPr lang="x-none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一条网络请求之路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定义网络协议相关数据，在</a:t>
            </a:r>
            <a:r>
              <a:rPr lang="en-US" altLang="zh-CN"/>
              <a:t>EgmProtocol</a:t>
            </a:r>
            <a:r>
              <a:rPr lang="zh-CN" altLang="en-US"/>
              <a:t>中</a:t>
            </a:r>
            <a:endParaRPr lang="zh-CN" altLang="en-US"/>
          </a:p>
        </p:txBody>
      </p:sp>
      <p:pic>
        <p:nvPicPr>
          <p:cNvPr id="5" name="图片 4" descr="old_ste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2347595"/>
            <a:ext cx="10058400" cy="2432685"/>
          </a:xfrm>
          <a:prstGeom prst="rect">
            <a:avLst/>
          </a:prstGeom>
        </p:spPr>
      </p:pic>
      <p:pic>
        <p:nvPicPr>
          <p:cNvPr id="6" name="图片 5" descr="old_ste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4404360"/>
            <a:ext cx="10058400" cy="2245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为每一条网络请求添加事务</a:t>
            </a:r>
            <a:endParaRPr lang="zh-CN" altLang="en-US"/>
          </a:p>
          <a:p>
            <a:pPr lvl="1"/>
            <a:r>
              <a:rPr lang="zh-CN" altLang="en-US"/>
              <a:t>分配事务</a:t>
            </a:r>
            <a:r>
              <a:rPr lang="en-US" altLang="zh-CN"/>
              <a:t>id</a:t>
            </a:r>
            <a:endParaRPr lang="en-US" altLang="zh-CN"/>
          </a:p>
        </p:txBody>
      </p:sp>
      <p:pic>
        <p:nvPicPr>
          <p:cNvPr id="4" name="图片 3" descr="old_step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3758565"/>
            <a:ext cx="10119995" cy="2418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>
                <a:sym typeface="+mn-ea"/>
              </a:rPr>
              <a:t>2.</a:t>
            </a:r>
            <a:r>
              <a:rPr lang="zh-CN" altLang="en-US" sz="2800">
                <a:sym typeface="+mn-ea"/>
              </a:rPr>
              <a:t>为每一条网络请求添加事务</a:t>
            </a:r>
            <a:endParaRPr lang="zh-CN" altLang="en-US" sz="2800"/>
          </a:p>
          <a:p>
            <a:pPr lvl="1"/>
            <a:r>
              <a:rPr lang="zh-CN" altLang="en-US" sz="2800"/>
              <a:t>发起请求，反序列化数据，分发结果</a:t>
            </a:r>
            <a:endParaRPr lang="zh-CN" altLang="en-US" sz="2800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old_step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655" y="2861945"/>
            <a:ext cx="5266055" cy="3665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pic>
        <p:nvPicPr>
          <p:cNvPr id="6" name="内容占位符 5" descr="old_step5_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011805"/>
            <a:ext cx="10515600" cy="1978025"/>
          </a:xfrm>
          <a:prstGeom prst="rect">
            <a:avLst/>
          </a:prstGeom>
        </p:spPr>
      </p:pic>
      <p:pic>
        <p:nvPicPr>
          <p:cNvPr id="4" name="图片 3" descr="old_step5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8915"/>
            <a:ext cx="10058400" cy="162560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在回调函数基类中定义成功失败的业务回调函数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根据事务的</a:t>
            </a:r>
            <a:r>
              <a:rPr lang="en-US" altLang="zh-CN"/>
              <a:t>id</a:t>
            </a:r>
            <a:r>
              <a:rPr lang="zh-CN" altLang="en-US"/>
              <a:t>，将结果分发到对应的业务回调中</a:t>
            </a:r>
            <a:endParaRPr lang="zh-CN" altLang="en-US"/>
          </a:p>
        </p:txBody>
      </p:sp>
      <p:pic>
        <p:nvPicPr>
          <p:cNvPr id="4" name="图片 3" descr="old_step5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6890" y="2416175"/>
            <a:ext cx="6559550" cy="3761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根据事务的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，将结果分发到对应的业务回调中</a:t>
            </a:r>
            <a:endParaRPr lang="zh-CN" altLang="en-US"/>
          </a:p>
        </p:txBody>
      </p:sp>
      <p:pic>
        <p:nvPicPr>
          <p:cNvPr id="4" name="图片 3" descr="old_step5_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0625" y="2364740"/>
            <a:ext cx="7335520" cy="4097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一条网络请求之路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在</a:t>
            </a:r>
            <a:r>
              <a:rPr lang="en-US" altLang="zh-CN"/>
              <a:t>EgmService</a:t>
            </a:r>
            <a:r>
              <a:rPr lang="zh-CN" altLang="en-US"/>
              <a:t>定义同意的事务调用入口</a:t>
            </a:r>
            <a:endParaRPr lang="zh-CN" altLang="en-US"/>
          </a:p>
        </p:txBody>
      </p:sp>
      <p:pic>
        <p:nvPicPr>
          <p:cNvPr id="4" name="图片 3" descr="old_step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955" y="3529965"/>
            <a:ext cx="10038080" cy="26473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lank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Kingsoft Office WPP</Application>
  <PresentationFormat>宽屏</PresentationFormat>
  <Paragraphs>125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1_Blank Design</vt:lpstr>
      <vt:lpstr>PowerPoint 演示文稿</vt:lpstr>
      <vt:lpstr>outline</vt:lpstr>
      <vt:lpstr>一条网络请求之路</vt:lpstr>
      <vt:lpstr>一条网络请求之路</vt:lpstr>
      <vt:lpstr>一条网络请求之路</vt:lpstr>
      <vt:lpstr>一条网络请求之路</vt:lpstr>
      <vt:lpstr>一条网络请求之路</vt:lpstr>
      <vt:lpstr>一条网络请求之路</vt:lpstr>
      <vt:lpstr>一条网络请求之路</vt:lpstr>
      <vt:lpstr>一条网络请求之路</vt:lpstr>
      <vt:lpstr>一条网络请求之路</vt:lpstr>
      <vt:lpstr>一条网络请求之路</vt:lpstr>
      <vt:lpstr>WHY</vt:lpstr>
      <vt:lpstr>WHAT WE WANT</vt:lpstr>
      <vt:lpstr>HOW TO MAKE IT</vt:lpstr>
      <vt:lpstr>PowerPoint 演示文稿</vt:lpstr>
      <vt:lpstr>PowerPoint 演示文稿</vt:lpstr>
      <vt:lpstr>PowerPoint 演示文稿</vt:lpstr>
      <vt:lpstr>PowerPoint 演示文稿</vt:lpstr>
      <vt:lpstr>WHY OKHTTP</vt:lpstr>
      <vt:lpstr>okhttp实现原理</vt:lpstr>
      <vt:lpstr>okhttp实现原理</vt:lpstr>
      <vt:lpstr>MORE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daisongsong</dc:creator>
  <cp:lastModifiedBy>daisongsong</cp:lastModifiedBy>
  <cp:revision>86</cp:revision>
  <dcterms:created xsi:type="dcterms:W3CDTF">2016-08-10T07:20:04Z</dcterms:created>
  <dcterms:modified xsi:type="dcterms:W3CDTF">2016-08-10T07:20:04Z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