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7" r:id="rId3"/>
    <p:sldId id="396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394" r:id="rId15"/>
    <p:sldId id="407" r:id="rId16"/>
    <p:sldId id="408" r:id="rId17"/>
    <p:sldId id="409" r:id="rId18"/>
    <p:sldId id="410" r:id="rId19"/>
    <p:sldId id="411" r:id="rId20"/>
    <p:sldId id="412" r:id="rId21"/>
    <p:sldId id="426" r:id="rId22"/>
    <p:sldId id="427" r:id="rId23"/>
    <p:sldId id="424" r:id="rId24"/>
    <p:sldId id="425" r:id="rId25"/>
    <p:sldId id="416" r:id="rId26"/>
    <p:sldId id="421" r:id="rId27"/>
    <p:sldId id="42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70c916-59b8-4b3f-b409-6900ea2fcec4}">
          <p14:sldIdLst>
            <p14:sldId id="396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4"/>
            <p14:sldId id="407"/>
            <p14:sldId id="408"/>
            <p14:sldId id="409"/>
            <p14:sldId id="410"/>
            <p14:sldId id="411"/>
            <p14:sldId id="412"/>
            <p14:sldId id="426"/>
            <p14:sldId id="427"/>
            <p14:sldId id="425"/>
            <p14:sldId id="416"/>
            <p14:sldId id="421"/>
            <p14:sldId id="429"/>
            <p14:sldId id="424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B210EBB3-7622-48F6-A389-B621F09CBB5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49A273-1ECA-47B4-B9DF-EAC6107F527C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137"/>
            <a:ext cx="9144000" cy="112553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6138"/>
            <a:ext cx="9144000" cy="7302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21" y="4152917"/>
            <a:ext cx="5802558" cy="1828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>
          <a:xfrm>
            <a:off x="4677410" y="1920831"/>
            <a:ext cx="2837180" cy="164050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7" y="2320020"/>
            <a:ext cx="2143125" cy="842124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2575" y="3620579"/>
            <a:ext cx="4006850" cy="501869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07363" y="3013519"/>
            <a:ext cx="4960869" cy="782860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itchFamily="18" charset="0"/>
              <a:ea typeface="HanWangWCL10" panose="02020500000000000000" pitchFamily="18" charset="-120"/>
              <a:cs typeface="Aharoni" panose="02010803020104030203" pitchFamily="2" charset="-79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8290989" y="3227205"/>
            <a:ext cx="716897" cy="672133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flipH="1" flipV="1">
            <a:off x="3184115" y="2883365"/>
            <a:ext cx="715258" cy="670191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2524" y="3087463"/>
            <a:ext cx="4469525" cy="63497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616F-2C6D-4E4B-9A0E-EB47A9E9D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654-C0F5-4C87-9856-8AAB82CD597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13" r="610" b="13860"/>
          <a:stretch>
            <a:fillRect/>
          </a:stretch>
        </p:blipFill>
        <p:spPr>
          <a:xfrm>
            <a:off x="-11805" y="0"/>
            <a:ext cx="12203805" cy="685800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8695557" y="0"/>
            <a:ext cx="3496643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云形 6"/>
          <p:cNvSpPr/>
          <p:nvPr/>
        </p:nvSpPr>
        <p:spPr>
          <a:xfrm>
            <a:off x="6096001" y="617001"/>
            <a:ext cx="1254035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云形 7"/>
          <p:cNvSpPr/>
          <p:nvPr/>
        </p:nvSpPr>
        <p:spPr>
          <a:xfrm>
            <a:off x="155833" y="647009"/>
            <a:ext cx="682369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818" y="536677"/>
            <a:ext cx="9259049" cy="868423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818" y="1742537"/>
            <a:ext cx="3647537" cy="409624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2114" y="1742537"/>
            <a:ext cx="5611512" cy="40962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4664" y="365125"/>
            <a:ext cx="1209136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8442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52051"/>
            <a:ext cx="10515600" cy="452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69518" y="0"/>
            <a:ext cx="2622482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云形 8"/>
          <p:cNvSpPr/>
          <p:nvPr/>
        </p:nvSpPr>
        <p:spPr>
          <a:xfrm>
            <a:off x="7619851" y="617001"/>
            <a:ext cx="940526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云形 9"/>
          <p:cNvSpPr/>
          <p:nvPr/>
        </p:nvSpPr>
        <p:spPr>
          <a:xfrm>
            <a:off x="116875" y="647009"/>
            <a:ext cx="511777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ebdings" panose="05030102010509060703" pitchFamily="18" charset="2"/>
        <a:buChar char="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5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../media/image17.png"/><Relationship Id="rId6" Type="http://schemas.openxmlformats.org/officeDocument/2006/relationships/tags" Target="../tags/tag82.xml"/><Relationship Id="rId5" Type="http://schemas.openxmlformats.org/officeDocument/2006/relationships/image" Target="../media/image16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18.png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5.xml"/><Relationship Id="rId2" Type="http://schemas.openxmlformats.org/officeDocument/2006/relationships/image" Target="../media/image21.png"/><Relationship Id="rId1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7.xml"/><Relationship Id="rId2" Type="http://schemas.openxmlformats.org/officeDocument/2006/relationships/image" Target="../media/image22.png"/><Relationship Id="rId1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2" Type="http://schemas.openxmlformats.org/officeDocument/2006/relationships/notesSlide" Target="../notesSlides/notesSlide2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tags" Target="../tags/tag17.xml"/><Relationship Id="rId3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11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12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3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Android网络库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基于OkHttp实现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8.将EgmCallback进行全局注册与反注册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554601" y="1700043"/>
            <a:ext cx="9087124" cy="347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9.发起请求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2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554601" y="2517605"/>
            <a:ext cx="9087124" cy="198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3935023" y="1778129"/>
            <a:ext cx="4997482" cy="831850"/>
            <a:chOff x="2411023" y="1778129"/>
            <a:chExt cx="4997482" cy="831850"/>
          </a:xfrm>
        </p:grpSpPr>
        <p:sp>
          <p:nvSpPr>
            <p:cNvPr id="79" name="五边形 78"/>
            <p:cNvSpPr/>
            <p:nvPr>
              <p:custDataLst>
                <p:tags r:id="rId2"/>
              </p:custDataLst>
            </p:nvPr>
          </p:nvSpPr>
          <p:spPr>
            <a:xfrm>
              <a:off x="2411023" y="1778129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01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六边形 79"/>
            <p:cNvSpPr/>
            <p:nvPr>
              <p:custDataLst>
                <p:tags r:id="rId3"/>
              </p:custDataLst>
            </p:nvPr>
          </p:nvSpPr>
          <p:spPr>
            <a:xfrm>
              <a:off x="3050785" y="2076579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一个普通的网络请求需要改动6个文件</a:t>
              </a:r>
              <a:endParaRPr lang="zh-CN" altLang="en-US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3935023" y="2599413"/>
            <a:ext cx="4997482" cy="831850"/>
            <a:chOff x="2411023" y="2897801"/>
            <a:chExt cx="4997482" cy="831850"/>
          </a:xfrm>
        </p:grpSpPr>
        <p:sp>
          <p:nvSpPr>
            <p:cNvPr id="5" name="五边形 4"/>
            <p:cNvSpPr/>
            <p:nvPr>
              <p:custDataLst>
                <p:tags r:id="rId5"/>
              </p:custDataLst>
            </p:nvPr>
          </p:nvSpPr>
          <p:spPr>
            <a:xfrm>
              <a:off x="2411023" y="2897801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02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六边形 79"/>
            <p:cNvSpPr/>
            <p:nvPr>
              <p:custDataLst>
                <p:tags r:id="rId6"/>
              </p:custDataLst>
            </p:nvPr>
          </p:nvSpPr>
          <p:spPr>
            <a:xfrm>
              <a:off x="3050785" y="3196251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责任不单一，</a:t>
              </a: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难以寻根求源，反之亦然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3935023" y="3420697"/>
            <a:ext cx="4997482" cy="831850"/>
            <a:chOff x="2411023" y="4008146"/>
            <a:chExt cx="4997482" cy="831850"/>
          </a:xfrm>
        </p:grpSpPr>
        <p:sp>
          <p:nvSpPr>
            <p:cNvPr id="7" name="五边形 6"/>
            <p:cNvSpPr/>
            <p:nvPr>
              <p:custDataLst>
                <p:tags r:id="rId8"/>
              </p:custDataLst>
            </p:nvPr>
          </p:nvSpPr>
          <p:spPr>
            <a:xfrm>
              <a:off x="2411023" y="4008146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03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六边形 79"/>
            <p:cNvSpPr/>
            <p:nvPr>
              <p:custDataLst>
                <p:tags r:id="rId9"/>
              </p:custDataLst>
            </p:nvPr>
          </p:nvSpPr>
          <p:spPr>
            <a:xfrm>
              <a:off x="3050785" y="4306596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容易造成内存泄漏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0"/>
            </p:custDataLst>
          </p:nvPr>
        </p:nvGrpSpPr>
        <p:grpSpPr>
          <a:xfrm>
            <a:off x="3935023" y="4241981"/>
            <a:ext cx="4997482" cy="831850"/>
            <a:chOff x="2411023" y="5137152"/>
            <a:chExt cx="4997482" cy="831850"/>
          </a:xfrm>
        </p:grpSpPr>
        <p:sp>
          <p:nvSpPr>
            <p:cNvPr id="9" name="五边形 8"/>
            <p:cNvSpPr/>
            <p:nvPr>
              <p:custDataLst>
                <p:tags r:id="rId11"/>
              </p:custDataLst>
            </p:nvPr>
          </p:nvSpPr>
          <p:spPr>
            <a:xfrm>
              <a:off x="2411023" y="5137152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04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六边形 79"/>
            <p:cNvSpPr/>
            <p:nvPr>
              <p:custDataLst>
                <p:tags r:id="rId12"/>
              </p:custDataLst>
            </p:nvPr>
          </p:nvSpPr>
          <p:spPr>
            <a:xfrm>
              <a:off x="3050785" y="5435602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HttpClient</a:t>
              </a: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在</a:t>
              </a: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Android6.0</a:t>
              </a: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不再支持</a:t>
              </a:r>
              <a:endParaRPr lang="zh-CN" altLang="en-US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文本框 2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五边形 78"/>
          <p:cNvSpPr/>
          <p:nvPr>
            <p:custDataLst>
              <p:tags r:id="rId1"/>
            </p:custDataLst>
          </p:nvPr>
        </p:nvSpPr>
        <p:spPr>
          <a:xfrm>
            <a:off x="3935023" y="177812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01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0" name="六边形 79"/>
          <p:cNvSpPr/>
          <p:nvPr>
            <p:custDataLst>
              <p:tags r:id="rId2"/>
            </p:custDataLst>
          </p:nvPr>
        </p:nvSpPr>
        <p:spPr>
          <a:xfrm>
            <a:off x="4574785" y="207657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接口简单，使用方便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五边形 4"/>
          <p:cNvSpPr/>
          <p:nvPr>
            <p:custDataLst>
              <p:tags r:id="rId3"/>
            </p:custDataLst>
          </p:nvPr>
        </p:nvSpPr>
        <p:spPr>
          <a:xfrm>
            <a:off x="3935023" y="2771574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02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六边形 79"/>
          <p:cNvSpPr/>
          <p:nvPr>
            <p:custDataLst>
              <p:tags r:id="rId4"/>
            </p:custDataLst>
          </p:nvPr>
        </p:nvSpPr>
        <p:spPr>
          <a:xfrm>
            <a:off x="4574785" y="3070024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易于扩展和替换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五边形 6"/>
          <p:cNvSpPr/>
          <p:nvPr>
            <p:custDataLst>
              <p:tags r:id="rId5"/>
            </p:custDataLst>
          </p:nvPr>
        </p:nvSpPr>
        <p:spPr>
          <a:xfrm>
            <a:off x="3935023" y="376501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03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六边形 79"/>
          <p:cNvSpPr/>
          <p:nvPr>
            <p:custDataLst>
              <p:tags r:id="rId6"/>
            </p:custDataLst>
          </p:nvPr>
        </p:nvSpPr>
        <p:spPr>
          <a:xfrm>
            <a:off x="4574785" y="406346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可</a:t>
            </a: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监控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五边形 8"/>
          <p:cNvSpPr/>
          <p:nvPr>
            <p:custDataLst>
              <p:tags r:id="rId7"/>
            </p:custDataLst>
          </p:nvPr>
        </p:nvSpPr>
        <p:spPr>
          <a:xfrm>
            <a:off x="3935023" y="4758463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04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六边形 79"/>
          <p:cNvSpPr/>
          <p:nvPr>
            <p:custDataLst>
              <p:tags r:id="rId8"/>
            </p:custDataLst>
          </p:nvPr>
        </p:nvSpPr>
        <p:spPr>
          <a:xfrm>
            <a:off x="4574785" y="5056913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高性能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文本框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WHAT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366430" y="2083505"/>
            <a:ext cx="6385680" cy="1305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Business Customization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363960" y="3412435"/>
            <a:ext cx="6385680" cy="1305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Net API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5361850" y="4750375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OkHttp Implementation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4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61695" y="2228215"/>
            <a:ext cx="4500245" cy="382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x-none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独立的网络接口</a:t>
            </a:r>
            <a:endParaRPr lang="zh-CN" altLang="en-US" sz="2400">
              <a:sym typeface="+mn-ea"/>
            </a:endParaRPr>
          </a:p>
          <a:p>
            <a:pPr lvl="0"/>
            <a:endParaRPr lang="zh-CN" altLang="en-US" sz="2400"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2.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接口与实现分离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  <a:p>
            <a:pPr lvl="0"/>
            <a:endParaRPr lang="en-US" altLang="zh-CN" sz="2400" dirty="0">
              <a:solidFill>
                <a:schemeClr val="tx2"/>
              </a:solidFill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3.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支持业务定制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10"/>
          <p:cNvSpPr/>
          <p:nvPr>
            <p:custDataLst>
              <p:tags r:id="rId1"/>
            </p:custDataLst>
          </p:nvPr>
        </p:nvSpPr>
        <p:spPr bwMode="auto">
          <a:xfrm rot="5400000">
            <a:off x="7193952" y="2945803"/>
            <a:ext cx="1401370" cy="1203325"/>
          </a:xfrm>
          <a:custGeom>
            <a:avLst/>
            <a:gdLst>
              <a:gd name="T0" fmla="*/ 0 w 2808312"/>
              <a:gd name="T1" fmla="*/ 2407143 h 2412268"/>
              <a:gd name="T2" fmla="*/ 0 w 2808312"/>
              <a:gd name="T3" fmla="*/ 2299360 h 2412268"/>
              <a:gd name="T4" fmla="*/ 2700156 w 2808312"/>
              <a:gd name="T5" fmla="*/ 2299360 h 2412268"/>
              <a:gd name="T6" fmla="*/ 2700156 w 2808312"/>
              <a:gd name="T7" fmla="*/ 0 h 2412268"/>
              <a:gd name="T8" fmla="*/ 2808162 w 2808312"/>
              <a:gd name="T9" fmla="*/ 0 h 2412268"/>
              <a:gd name="T10" fmla="*/ 2808162 w 2808312"/>
              <a:gd name="T11" fmla="*/ 2299360 h 2412268"/>
              <a:gd name="T12" fmla="*/ 2808162 w 2808312"/>
              <a:gd name="T13" fmla="*/ 2371215 h 2412268"/>
              <a:gd name="T14" fmla="*/ 2808162 w 2808312"/>
              <a:gd name="T15" fmla="*/ 2407143 h 2412268"/>
              <a:gd name="T16" fmla="*/ 0 w 2808312"/>
              <a:gd name="T17" fmla="*/ 2407143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任意多边形 11"/>
          <p:cNvSpPr/>
          <p:nvPr>
            <p:custDataLst>
              <p:tags r:id="rId2"/>
            </p:custDataLst>
          </p:nvPr>
        </p:nvSpPr>
        <p:spPr bwMode="auto">
          <a:xfrm>
            <a:off x="6233858" y="4003529"/>
            <a:ext cx="779462" cy="764414"/>
          </a:xfrm>
          <a:custGeom>
            <a:avLst/>
            <a:gdLst>
              <a:gd name="T0" fmla="*/ 0 w 1656184"/>
              <a:gd name="T1" fmla="*/ 0 h 1728192"/>
              <a:gd name="T2" fmla="*/ 1653653 w 1656184"/>
              <a:gd name="T3" fmla="*/ 0 h 1728192"/>
              <a:gd name="T4" fmla="*/ 1653653 w 1656184"/>
              <a:gd name="T5" fmla="*/ 71762 h 1728192"/>
              <a:gd name="T6" fmla="*/ 1653653 w 1656184"/>
              <a:gd name="T7" fmla="*/ 107640 h 1728192"/>
              <a:gd name="T8" fmla="*/ 1653653 w 1656184"/>
              <a:gd name="T9" fmla="*/ 1722249 h 1728192"/>
              <a:gd name="T10" fmla="*/ 1545808 w 1656184"/>
              <a:gd name="T11" fmla="*/ 1722249 h 1728192"/>
              <a:gd name="T12" fmla="*/ 1545808 w 1656184"/>
              <a:gd name="T13" fmla="*/ 107640 h 1728192"/>
              <a:gd name="T14" fmla="*/ 0 w 1656184"/>
              <a:gd name="T15" fmla="*/ 107640 h 1728192"/>
              <a:gd name="T16" fmla="*/ 0 w 1656184"/>
              <a:gd name="T17" fmla="*/ 0 h 1728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56184" h="1728192">
                <a:moveTo>
                  <a:pt x="0" y="0"/>
                </a:moveTo>
                <a:lnTo>
                  <a:pt x="1656184" y="0"/>
                </a:lnTo>
                <a:lnTo>
                  <a:pt x="1656184" y="72008"/>
                </a:lnTo>
                <a:lnTo>
                  <a:pt x="1656184" y="108012"/>
                </a:lnTo>
                <a:lnTo>
                  <a:pt x="1656184" y="1728192"/>
                </a:lnTo>
                <a:lnTo>
                  <a:pt x="1548172" y="1728192"/>
                </a:lnTo>
                <a:lnTo>
                  <a:pt x="1548172" y="108012"/>
                </a:lnTo>
                <a:lnTo>
                  <a:pt x="0" y="108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占位符 2"/>
          <p:cNvSpPr txBox="1"/>
          <p:nvPr>
            <p:custDataLst>
              <p:tags r:id="rId3"/>
            </p:custDataLst>
          </p:nvPr>
        </p:nvSpPr>
        <p:spPr>
          <a:xfrm>
            <a:off x="1951717" y="2131582"/>
            <a:ext cx="4744358" cy="1314887"/>
          </a:xfrm>
          <a:prstGeom prst="rect">
            <a:avLst/>
          </a:prstGeom>
        </p:spPr>
        <p:txBody>
          <a:bodyPr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ebdings" panose="05030102010509060703" pitchFamily="18" charset="2"/>
              <a:buChar char="×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1800" dirty="0">
                <a:latin typeface="+mn-lt"/>
                <a:ea typeface="+mn-ea"/>
              </a:rPr>
              <a:t>一条</a:t>
            </a:r>
            <a:r>
              <a:rPr lang="en-US" altLang="zh-CN" sz="1800" dirty="0">
                <a:latin typeface="+mn-lt"/>
                <a:ea typeface="+mn-ea"/>
              </a:rPr>
              <a:t>http</a:t>
            </a:r>
            <a:r>
              <a:rPr lang="zh-CN" altLang="en-US" sz="1800" dirty="0">
                <a:latin typeface="+mn-lt"/>
                <a:ea typeface="+mn-ea"/>
              </a:rPr>
              <a:t>请求和响应的结构</a:t>
            </a:r>
            <a:endParaRPr lang="zh-CN" altLang="en-US" sz="1800" dirty="0">
              <a:latin typeface="+mn-lt"/>
              <a:ea typeface="+mn-ea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6233795" y="2288540"/>
            <a:ext cx="5297805" cy="21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951990" y="4461510"/>
            <a:ext cx="5296535" cy="211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本框 2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9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Net API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0" y="1877060"/>
            <a:ext cx="893445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2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840" y="2038985"/>
            <a:ext cx="611505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Business Customization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2000885"/>
            <a:ext cx="48006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OkHttp Implementation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pic>
        <p:nvPicPr>
          <p:cNvPr id="8" name="图片 7" descr="1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1232535"/>
            <a:ext cx="8214360" cy="5302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5795" y="1527175"/>
            <a:ext cx="2866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定义接口定义的方法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五边形 78"/>
          <p:cNvSpPr/>
          <p:nvPr>
            <p:custDataLst>
              <p:tags r:id="rId1"/>
            </p:custDataLst>
          </p:nvPr>
        </p:nvSpPr>
        <p:spPr>
          <a:xfrm>
            <a:off x="3935023" y="177812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01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0" name="六边形 79"/>
          <p:cNvSpPr/>
          <p:nvPr>
            <p:custDataLst>
              <p:tags r:id="rId2"/>
            </p:custDataLst>
          </p:nvPr>
        </p:nvSpPr>
        <p:spPr>
          <a:xfrm>
            <a:off x="4574785" y="207657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Why we want to make a change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五边形 4"/>
          <p:cNvSpPr/>
          <p:nvPr>
            <p:custDataLst>
              <p:tags r:id="rId3"/>
            </p:custDataLst>
          </p:nvPr>
        </p:nvSpPr>
        <p:spPr>
          <a:xfrm>
            <a:off x="3935023" y="2771574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02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六边形 79"/>
          <p:cNvSpPr/>
          <p:nvPr>
            <p:custDataLst>
              <p:tags r:id="rId4"/>
            </p:custDataLst>
          </p:nvPr>
        </p:nvSpPr>
        <p:spPr>
          <a:xfrm>
            <a:off x="4574785" y="3070024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What we want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五边形 6"/>
          <p:cNvSpPr/>
          <p:nvPr>
            <p:custDataLst>
              <p:tags r:id="rId5"/>
            </p:custDataLst>
          </p:nvPr>
        </p:nvSpPr>
        <p:spPr>
          <a:xfrm>
            <a:off x="3935023" y="376501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03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六边形 79"/>
          <p:cNvSpPr/>
          <p:nvPr>
            <p:custDataLst>
              <p:tags r:id="rId6"/>
            </p:custDataLst>
          </p:nvPr>
        </p:nvSpPr>
        <p:spPr>
          <a:xfrm>
            <a:off x="4574785" y="406346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How to make it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五边形 8"/>
          <p:cNvSpPr/>
          <p:nvPr>
            <p:custDataLst>
              <p:tags r:id="rId7"/>
            </p:custDataLst>
          </p:nvPr>
        </p:nvSpPr>
        <p:spPr>
          <a:xfrm>
            <a:off x="3935023" y="4758463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04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六边形 79"/>
          <p:cNvSpPr/>
          <p:nvPr>
            <p:custDataLst>
              <p:tags r:id="rId8"/>
            </p:custDataLst>
          </p:nvPr>
        </p:nvSpPr>
        <p:spPr>
          <a:xfrm>
            <a:off x="4574785" y="5056913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More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pic>
        <p:nvPicPr>
          <p:cNvPr id="8" name="图片 7" descr="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5" y="2665095"/>
            <a:ext cx="10058400" cy="39617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75860" y="3246120"/>
            <a:ext cx="2240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定义接口定义的方法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4130" y="1435735"/>
            <a:ext cx="10012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发起请求，编写回调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6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OkHttp is an HTTP client that’s efficient by default: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HTTP/2 support allows all requests to the same host to share a socket.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Connection pooling reduces request latency (if HTTP/2 isn’t available).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Transparent GZIP shrinks download sizes.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Response caching avoids the network completely for repeat requests.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supports both synchronous blocking calls and async calls with callbacks.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support https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over 13,000 stars on github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continuous maintenance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more...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OkHttp</a:t>
            </a:r>
            <a:endParaRPr lang="en-US" altLang="zh-CN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0000" lnSpcReduction="20000"/>
          </a:bodyPr>
          <a:lstStyle/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OkHttpClient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a.配置信息和资源管理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Dispatcher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dns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timeout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cookie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cache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more...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b.Call工厂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OkHttp</a:t>
            </a:r>
            <a:endParaRPr lang="en-US" altLang="zh-CN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61110" y="2228215"/>
            <a:ext cx="5174615" cy="291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x-none" sz="2400">
                <a:sym typeface="+mn-ea"/>
              </a:rPr>
              <a:t>1.</a:t>
            </a:r>
            <a:r>
              <a:rPr lang="x-none" altLang="zh-CN" sz="2400">
                <a:sym typeface="+mn-ea"/>
              </a:rPr>
              <a:t>Cal</a:t>
            </a:r>
            <a:r>
              <a:rPr lang="en-US" altLang="x-none" sz="2400">
                <a:sym typeface="+mn-ea"/>
              </a:rPr>
              <a:t>l</a:t>
            </a:r>
            <a:r>
              <a:rPr lang="zh-CN" altLang="en-US" sz="2400">
                <a:sym typeface="+mn-ea"/>
              </a:rPr>
              <a:t>抽象了请求的过程</a:t>
            </a:r>
            <a:endParaRPr lang="zh-CN" altLang="en-US" sz="2400">
              <a:sym typeface="+mn-ea"/>
            </a:endParaRPr>
          </a:p>
          <a:p>
            <a:pPr lvl="0"/>
            <a:endParaRPr lang="zh-CN" altLang="en-US" sz="2400"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2.RealCall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封装了同步请求的逻辑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  <a:p>
            <a:pPr lvl="0"/>
            <a:endParaRPr lang="en-US" altLang="zh-CN" sz="2400" dirty="0">
              <a:solidFill>
                <a:schemeClr val="tx2"/>
              </a:solidFill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3.AsyncCall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RealCall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的基础上添加异步请求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Down Arrow 4"/>
          <p:cNvSpPr/>
          <p:nvPr/>
        </p:nvSpPr>
        <p:spPr>
          <a:xfrm rot="10800000">
            <a:off x="9315450" y="14154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8123555" y="14535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9900" y="215265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RetryAndFollowUpInterceptor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14185" y="15798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interceptors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3550" y="27393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BridgeInterceptor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10375" y="333502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CacheInterceptor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09105" y="3974465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ConnectInterceptor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05930" y="52539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CallServerInterceptor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2280" y="45897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networkInterceptors</a:t>
            </a:r>
            <a:endParaRPr lang="en-US"/>
          </a:p>
        </p:txBody>
      </p:sp>
      <p:sp>
        <p:nvSpPr>
          <p:cNvPr id="3" name="Text Box 5"/>
          <p:cNvSpPr txBox="1"/>
          <p:nvPr/>
        </p:nvSpPr>
        <p:spPr>
          <a:xfrm>
            <a:off x="8235315" y="6173470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Http Server</a:t>
            </a:r>
            <a:endParaRPr lang="x-none" altLang="en-US"/>
          </a:p>
        </p:txBody>
      </p:sp>
      <p:sp>
        <p:nvSpPr>
          <p:cNvPr id="6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OkHttp</a:t>
            </a:r>
            <a:endParaRPr lang="en-US" altLang="zh-CN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五边形 78"/>
          <p:cNvSpPr/>
          <p:nvPr>
            <p:custDataLst>
              <p:tags r:id="rId1"/>
            </p:custDataLst>
          </p:nvPr>
        </p:nvSpPr>
        <p:spPr>
          <a:xfrm>
            <a:off x="3935023" y="177812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01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0" name="六边形 79"/>
          <p:cNvSpPr/>
          <p:nvPr>
            <p:custDataLst>
              <p:tags r:id="rId2"/>
            </p:custDataLst>
          </p:nvPr>
        </p:nvSpPr>
        <p:spPr>
          <a:xfrm>
            <a:off x="4574785" y="207657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日志输出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五边形 4"/>
          <p:cNvSpPr/>
          <p:nvPr>
            <p:custDataLst>
              <p:tags r:id="rId3"/>
            </p:custDataLst>
          </p:nvPr>
        </p:nvSpPr>
        <p:spPr>
          <a:xfrm>
            <a:off x="3935023" y="2771574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02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六边形 79"/>
          <p:cNvSpPr/>
          <p:nvPr>
            <p:custDataLst>
              <p:tags r:id="rId4"/>
            </p:custDataLst>
          </p:nvPr>
        </p:nvSpPr>
        <p:spPr>
          <a:xfrm>
            <a:off x="4574785" y="3070024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性能监控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五边形 6"/>
          <p:cNvSpPr/>
          <p:nvPr>
            <p:custDataLst>
              <p:tags r:id="rId5"/>
            </p:custDataLst>
          </p:nvPr>
        </p:nvSpPr>
        <p:spPr>
          <a:xfrm>
            <a:off x="3935023" y="376501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03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六边形 79"/>
          <p:cNvSpPr/>
          <p:nvPr>
            <p:custDataLst>
              <p:tags r:id="rId6"/>
            </p:custDataLst>
          </p:nvPr>
        </p:nvSpPr>
        <p:spPr>
          <a:xfrm>
            <a:off x="4574785" y="406346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zh-CN" smtClean="0">
                <a:solidFill>
                  <a:schemeClr val="accent1">
                    <a:lumMod val="50000"/>
                  </a:schemeClr>
                </a:solidFill>
              </a:rPr>
              <a:t>分别修改美聊大约</a:t>
            </a: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190</a:t>
            </a: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个接口</a:t>
            </a:r>
            <a:endParaRPr lang="zh-CN" altLang="en-US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五边形 8"/>
          <p:cNvSpPr/>
          <p:nvPr>
            <p:custDataLst>
              <p:tags r:id="rId7"/>
            </p:custDataLst>
          </p:nvPr>
        </p:nvSpPr>
        <p:spPr>
          <a:xfrm>
            <a:off x="3935023" y="4758463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04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六边形 79"/>
          <p:cNvSpPr/>
          <p:nvPr>
            <p:custDataLst>
              <p:tags r:id="rId8"/>
            </p:custDataLst>
          </p:nvPr>
        </p:nvSpPr>
        <p:spPr>
          <a:xfrm>
            <a:off x="4574785" y="5056913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上传稳定的包到代码库中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文本框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MORE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1.在EgmProtocol中定义网络协议相关数据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54480" y="1435735"/>
            <a:ext cx="9218930" cy="22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554480" y="3665220"/>
            <a:ext cx="9219565" cy="205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2.为每一条网络请求添加事务ID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2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453001" y="2342345"/>
            <a:ext cx="9087124" cy="217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3.添加事务，发起请求，反序列化数据，分发结果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2760345" y="1325245"/>
            <a:ext cx="6600825" cy="459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4.在回调函数基类中定义成功失败的业务回调函数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4" name="图片 3" descr="old_step5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195"/>
            <a:ext cx="10515600" cy="1699260"/>
          </a:xfrm>
          <a:prstGeom prst="rect">
            <a:avLst/>
          </a:prstGeom>
        </p:spPr>
      </p:pic>
      <p:pic>
        <p:nvPicPr>
          <p:cNvPr id="2" name="内容占位符 5" descr="old_step5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2225"/>
            <a:ext cx="10515600" cy="19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5.根据事务的id，将结果分发到对应的业务回调中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2136716" y="1335348"/>
            <a:ext cx="7922895" cy="45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6.在EgmService定义的事务调用入口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554601" y="2230903"/>
            <a:ext cx="9087124" cy="239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7.重写EgmCallback业务回调方法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3130550" y="1320165"/>
            <a:ext cx="586232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9*l_i*1_3"/>
  <p:tag name="KSO_WM_UNIT_CLEAR" val="1"/>
  <p:tag name="KSO_WM_UNIT_LAYERLEVEL" val="1_1"/>
  <p:tag name="KSO_WM_DIAGRAM_GROUP_CODE" val="l1-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1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9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9*l_i*1_1"/>
  <p:tag name="KSO_WM_UNIT_CLEAR" val="1"/>
  <p:tag name="KSO_WM_UNIT_LAYERLEVEL" val="1_1"/>
  <p:tag name="KSO_WM_DIAGRAM_GROUP_CODE" val="l1-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9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9*l_i*1_2"/>
  <p:tag name="KSO_WM_UNIT_CLEAR" val="1"/>
  <p:tag name="KSO_WM_UNIT_LAYERLEVEL" val="1_1"/>
  <p:tag name="KSO_WM_DIAGRAM_GROUP_CODE" val="l1-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9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9*l_i*1_3"/>
  <p:tag name="KSO_WM_UNIT_CLEAR" val="1"/>
  <p:tag name="KSO_WM_UNIT_LAYERLEVEL" val="1_1"/>
  <p:tag name="KSO_WM_DIAGRAM_GROUP_CODE" val="l1-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9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9*l_i*1_4"/>
  <p:tag name="KSO_WM_UNIT_CLEAR" val="1"/>
  <p:tag name="KSO_WM_UNIT_LAYERLEVEL" val="1_1"/>
  <p:tag name="KSO_WM_DIAGRAM_GROUP_CODE" val="l1-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9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19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9*l_i*1_4"/>
  <p:tag name="KSO_WM_UNIT_CLEAR" val="1"/>
  <p:tag name="KSO_WM_UNIT_LAYERLEVEL" val="1_1"/>
  <p:tag name="KSO_WM_DIAGRAM_GROUP_CODE" val="l1-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33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121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33"/>
  <p:tag name="KSO_WM_SLIDE_INDEX" val="33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9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885*1109"/>
  <p:tag name="KSO_WM_UNIT_HIGHLIGHT" val="0"/>
  <p:tag name="KSO_WM_UNIT_COMPATIBLE" val="0"/>
  <p:tag name="KSO_WM_UNIT_ID" val="custom160018_15*d*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2"/>
  <p:tag name="KSO_WM_UNIT_CLEAR" val="0"/>
  <p:tag name="KSO_WM_UNIT_LAYERLEVEL" val="1"/>
  <p:tag name="KSO_WM_UNIT_VALUE" val="883*1107"/>
  <p:tag name="KSO_WM_UNIT_HIGHLIGHT" val="0"/>
  <p:tag name="KSO_WM_UNIT_COMPATIBLE" val="0"/>
  <p:tag name="KSO_WM_UNIT_ID" val="custom160018_15*d*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9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2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1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3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3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b"/>
  <p:tag name="KSO_WM_UNIT_INDEX" val="1"/>
  <p:tag name="KSO_WM_UNIT_ID" val="custom160415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42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4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5.xml><?xml version="1.0" encoding="utf-8"?>
<p:tagLst xmlns:p="http://schemas.openxmlformats.org/presentationml/2006/main">
  <p:tag name="KSO_WM_TEMPLATE_THUMBS_INDEX" val="1、8、12、15、16、21、25、29、33"/>
  <p:tag name="KSO_WM_TEMPLATE_CATEGORY" val="custom"/>
  <p:tag name="KSO_WM_TEMPLATE_INDEX" val="160415"/>
  <p:tag name="KSO_WM_TAG_VERSION" val="1.0"/>
  <p:tag name="KSO_WM_SLIDE_ID" val="custom1604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0"/>
  <p:tag name="KSO_WM_TEMPLATE_CATEGORY" val="custom"/>
  <p:tag name="KSO_WM_TEMPLATE_INDEX" val="160415"/>
  <p:tag name="KSO_WM_UNIT_INDEX" val="0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10*l_i*1_1"/>
  <p:tag name="KSO_WM_UNIT_CLEAR" val="1"/>
  <p:tag name="KSO_WM_UNIT_LAYERLEVEL" val="1_1"/>
  <p:tag name="KSO_WM_DIAGRAM_GROUP_CODE" val="l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10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5"/>
  <p:tag name="KSO_WM_TEMPLATE_CATEGORY" val="custom"/>
  <p:tag name="KSO_WM_TEMPLATE_INDEX" val="160415"/>
  <p:tag name="KSO_WM_UNIT_INDEX" val="5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10*l_i*1_2"/>
  <p:tag name="KSO_WM_UNIT_CLEAR" val="1"/>
  <p:tag name="KSO_WM_UNIT_LAYERLEVEL" val="1_1"/>
  <p:tag name="KSO_WM_DIAGRAM_GROUP_CODE" val="l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10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10"/>
  <p:tag name="KSO_WM_TEMPLATE_CATEGORY" val="custom"/>
  <p:tag name="KSO_WM_TEMPLATE_INDEX" val="160415"/>
  <p:tag name="KSO_WM_UNIT_INDEX" val="1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10*l_i*1_3"/>
  <p:tag name="KSO_WM_UNIT_CLEAR" val="1"/>
  <p:tag name="KSO_WM_UNIT_LAYERLEVEL" val="1_1"/>
  <p:tag name="KSO_WM_DIAGRAM_GROUP_CODE" val="l1-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10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9*l_i*1_1"/>
  <p:tag name="KSO_WM_UNIT_CLEAR" val="1"/>
  <p:tag name="KSO_WM_UNIT_LAYERLEVEL" val="1_1"/>
  <p:tag name="KSO_WM_DIAGRAM_GROUP_CODE" val="l1-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15"/>
  <p:tag name="KSO_WM_TEMPLATE_CATEGORY" val="custom"/>
  <p:tag name="KSO_WM_TEMPLATE_INDEX" val="160415"/>
  <p:tag name="KSO_WM_UNIT_INDEX" val="15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10*l_i*1_4"/>
  <p:tag name="KSO_WM_UNIT_CLEAR" val="1"/>
  <p:tag name="KSO_WM_UNIT_LAYERLEVEL" val="1_1"/>
  <p:tag name="KSO_WM_DIAGRAM_GROUP_CODE" val="l1-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10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6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9*l_i*1_1"/>
  <p:tag name="KSO_WM_UNIT_CLEAR" val="1"/>
  <p:tag name="KSO_WM_UNIT_LAYERLEVEL" val="1_1"/>
  <p:tag name="KSO_WM_DIAGRAM_GROUP_CODE" val="l1-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9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9*l_i*1_2"/>
  <p:tag name="KSO_WM_UNIT_CLEAR" val="1"/>
  <p:tag name="KSO_WM_UNIT_LAYERLEVEL" val="1_1"/>
  <p:tag name="KSO_WM_DIAGRAM_GROUP_CODE" val="l1-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9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9*l_i*1_3"/>
  <p:tag name="KSO_WM_UNIT_CLEAR" val="1"/>
  <p:tag name="KSO_WM_UNIT_LAYERLEVEL" val="1_1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9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9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9*l_i*1_4"/>
  <p:tag name="KSO_WM_UNIT_CLEAR" val="1"/>
  <p:tag name="KSO_WM_UNIT_LAYERLEVEL" val="1_1"/>
  <p:tag name="KSO_WM_DIAGRAM_GROUP_CODE" val="l1-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9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7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7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3*57"/>
  <p:tag name="KSO_WM_SLIDE_SIZE" val="798*42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4*i*0"/>
  <p:tag name="KSO_WM_TEMPLATE_CATEGORY" val="custom"/>
  <p:tag name="KSO_WM_TEMPLATE_INDEX" val="160415"/>
  <p:tag name="KSO_WM_UNIT_INDEX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4*i*1"/>
  <p:tag name="KSO_WM_TEMPLATE_CATEGORY" val="custom"/>
  <p:tag name="KSO_WM_TEMPLATE_INDEX" val="160415"/>
  <p:tag name="KSO_WM_UNIT_INDEX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9*l_i*1_2"/>
  <p:tag name="KSO_WM_UNIT_CLEAR" val="1"/>
  <p:tag name="KSO_WM_UNIT_LAYERLEVEL" val="1_1"/>
  <p:tag name="KSO_WM_DIAGRAM_GROUP_CODE" val="l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14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885*1109"/>
  <p:tag name="KSO_WM_UNIT_HIGHLIGHT" val="0"/>
  <p:tag name="KSO_WM_UNIT_COMPATIBLE" val="0"/>
  <p:tag name="KSO_WM_UNIT_ID" val="custom160018_15*d*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2"/>
  <p:tag name="KSO_WM_UNIT_CLEAR" val="0"/>
  <p:tag name="KSO_WM_UNIT_LAYERLEVEL" val="1"/>
  <p:tag name="KSO_WM_UNIT_VALUE" val="883*1107"/>
  <p:tag name="KSO_WM_UNIT_HIGHLIGHT" val="0"/>
  <p:tag name="KSO_WM_UNIT_COMPATIBLE" val="0"/>
  <p:tag name="KSO_WM_UNIT_ID" val="custom160018_15*d*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8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4"/>
  <p:tag name="KSO_WM_SLIDE_INDEX" val="14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4*20"/>
  <p:tag name="KSO_WM_SLIDE_SIZE" val="659*498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8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9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9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5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heme/theme1.xml><?xml version="1.0" encoding="utf-8"?>
<a:theme xmlns:a="http://schemas.openxmlformats.org/drawingml/2006/main" name="A000120140530A99PPBG">
  <a:themeElements>
    <a:clrScheme name="127">
      <a:dk1>
        <a:srgbClr val="FFFFFF"/>
      </a:dk1>
      <a:lt1>
        <a:srgbClr val="454749"/>
      </a:lt1>
      <a:dk2>
        <a:srgbClr val="FFFFFF"/>
      </a:dk2>
      <a:lt2>
        <a:srgbClr val="454749"/>
      </a:lt2>
      <a:accent1>
        <a:srgbClr val="8EC9EE"/>
      </a:accent1>
      <a:accent2>
        <a:srgbClr val="8ADCDE"/>
      </a:accent2>
      <a:accent3>
        <a:srgbClr val="ACDDC7"/>
      </a:accent3>
      <a:accent4>
        <a:srgbClr val="8BE1FF"/>
      </a:accent4>
      <a:accent5>
        <a:srgbClr val="A3C2EB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演示</Application>
  <PresentationFormat>宽屏</PresentationFormat>
  <Paragraphs>207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Wingdings</vt:lpstr>
      <vt:lpstr>黑体</vt:lpstr>
      <vt:lpstr>Webdings</vt:lpstr>
      <vt:lpstr>Arial Black</vt:lpstr>
      <vt:lpstr>Microsoft New Tai Lue</vt:lpstr>
      <vt:lpstr>Bodoni MT Black</vt:lpstr>
      <vt:lpstr>HanWangWCL10</vt:lpstr>
      <vt:lpstr>Aharoni</vt:lpstr>
      <vt:lpstr>Arial Narrow</vt:lpstr>
      <vt:lpstr>Calibri</vt:lpstr>
      <vt:lpstr>幼圆</vt:lpstr>
      <vt:lpstr>微软雅黑</vt:lpstr>
      <vt:lpstr>Segoe Print</vt:lpstr>
      <vt:lpstr>PMingLiU-ExtB</vt:lpstr>
      <vt:lpstr>A000120140530A99PPBG</vt:lpstr>
      <vt:lpstr>Android网络库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LOREM IPSUM DOLOR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daisongsong</dc:creator>
  <cp:lastModifiedBy>daisongsong</cp:lastModifiedBy>
  <cp:revision>151</cp:revision>
  <dcterms:created xsi:type="dcterms:W3CDTF">2016-08-10T07:20:00Z</dcterms:created>
  <dcterms:modified xsi:type="dcterms:W3CDTF">2016-08-11T08:54:49Z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