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397" r:id="rId4"/>
    <p:sldId id="396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394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303" r:id="rId24"/>
    <p:sldId id="304" r:id="rId25"/>
    <p:sldId id="414" r:id="rId26"/>
    <p:sldId id="416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70c916-59b8-4b3f-b409-6900ea2fcec4}">
          <p14:sldIdLst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6"/>
            <p14:sldId id="394"/>
            <p14:sldId id="407"/>
            <p14:sldId id="408"/>
            <p14:sldId id="409"/>
            <p14:sldId id="410"/>
            <p14:sldId id="411"/>
            <p14:sldId id="412"/>
            <p14:sldId id="413"/>
            <p14:sldId id="303"/>
            <p14:sldId id="304"/>
            <p14:sldId id="414"/>
            <p14:sldId id="416"/>
            <p14:sldId id="276"/>
            <p14:sldId id="396"/>
            <p14:sldId id="4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B210EBB3-7622-48F6-A389-B621F09CBB5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F89E0D32-9F58-4FCC-B7BC-48FA1A4A2D15}" type="slidenum">
              <a:rPr lang="zh-CN" altLang="en-US" smtClean="0">
                <a:latin typeface="Calibri" panose="020F0502020204030204" charset="0"/>
              </a:rPr>
            </a:fld>
            <a:endParaRPr lang="zh-CN" altLang="en-US" smtClean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C6AC1-6853-417A-8C85-D6E4E0641A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5367" y="1850124"/>
            <a:ext cx="7101417" cy="15001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4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65367" y="3481164"/>
            <a:ext cx="7105651" cy="75405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137"/>
            <a:ext cx="9144000" cy="112553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6138"/>
            <a:ext cx="9144000" cy="7302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21" y="4152917"/>
            <a:ext cx="5802558" cy="1828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>
          <a:xfrm>
            <a:off x="4677410" y="1920831"/>
            <a:ext cx="2837180" cy="164050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7" y="2320020"/>
            <a:ext cx="2143125" cy="842124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2575" y="3620579"/>
            <a:ext cx="4006850" cy="501869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07363" y="3013519"/>
            <a:ext cx="4960869" cy="782860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itchFamily="18" charset="0"/>
              <a:ea typeface="HanWangWCL10" panose="02020500000000000000" pitchFamily="18" charset="-120"/>
              <a:cs typeface="Aharoni" panose="02010803020104030203" pitchFamily="2" charset="-79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8290989" y="3227205"/>
            <a:ext cx="716897" cy="672133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flipH="1" flipV="1">
            <a:off x="3184115" y="2883365"/>
            <a:ext cx="715258" cy="670191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2524" y="3087463"/>
            <a:ext cx="4469525" cy="63497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616F-2C6D-4E4B-9A0E-EB47A9E9D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654-C0F5-4C87-9856-8AAB82CD597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13" r="610" b="13860"/>
          <a:stretch>
            <a:fillRect/>
          </a:stretch>
        </p:blipFill>
        <p:spPr>
          <a:xfrm>
            <a:off x="-11805" y="0"/>
            <a:ext cx="12203805" cy="685800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8695557" y="0"/>
            <a:ext cx="3496643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云形 6"/>
          <p:cNvSpPr/>
          <p:nvPr/>
        </p:nvSpPr>
        <p:spPr>
          <a:xfrm>
            <a:off x="6096001" y="617001"/>
            <a:ext cx="1254035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云形 7"/>
          <p:cNvSpPr/>
          <p:nvPr/>
        </p:nvSpPr>
        <p:spPr>
          <a:xfrm>
            <a:off x="155833" y="647009"/>
            <a:ext cx="682369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818" y="536677"/>
            <a:ext cx="9259049" cy="868423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818" y="1742537"/>
            <a:ext cx="3647537" cy="409624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2114" y="1742537"/>
            <a:ext cx="5611512" cy="40962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4664" y="365125"/>
            <a:ext cx="1209136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8442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0000" y="406800"/>
            <a:ext cx="9216000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1699200"/>
            <a:ext cx="10464000" cy="43560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1" name="等腰三角形 10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3" y="2296800"/>
            <a:ext cx="5995200" cy="752400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8363" y="3078000"/>
            <a:ext cx="5160000" cy="48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7" descr="#wm#_18_07_*Z"/>
          <p:cNvSpPr/>
          <p:nvPr>
            <p:custDataLst>
              <p:tags r:id="rId2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23" name="直接连接符 2" descr="#wm#_18_07_*Z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占位符 22" descr="#wm#_18_07_*Z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任意多边形 4" descr="#wm#_18_07_*Z"/>
          <p:cNvSpPr/>
          <p:nvPr>
            <p:custDataLst>
              <p:tags r:id="rId5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6" name="直接连接符 5" descr="#wm#_18_07_*Z"/>
          <p:cNvCxnSpPr>
            <a:cxnSpLocks noChangeShapeType="1"/>
            <a:endCxn id="25" idx="4"/>
          </p:cNvCxnSpPr>
          <p:nvPr>
            <p:custDataLst>
              <p:tags r:id="rId6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6604" y="406800"/>
            <a:ext cx="9554196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0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28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2" name="等腰三角形 11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0" y="2296800"/>
            <a:ext cx="5995200" cy="752400"/>
          </a:xfrm>
        </p:spPr>
        <p:txBody>
          <a:bodyPr anchor="b" anchorCtr="0"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文本占位符 2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3667" y="2489594"/>
            <a:ext cx="753029" cy="752400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5969011" y="3078000"/>
            <a:ext cx="5160000" cy="486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7" descr="#wm#_18_07_*Z"/>
          <p:cNvSpPr/>
          <p:nvPr>
            <p:custDataLst>
              <p:tags r:id="rId3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14" name="直接连接符 2" descr="#wm#_18_07_*Z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占位符 22" descr="#wm#_18_07_*Z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任意多边形 4" descr="#wm#_18_07_*Z"/>
          <p:cNvSpPr/>
          <p:nvPr>
            <p:custDataLst>
              <p:tags r:id="rId6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7" name="直接连接符 5" descr="#wm#_18_07_*Z"/>
          <p:cNvCxnSpPr>
            <a:cxnSpLocks noChangeShapeType="1"/>
            <a:endCxn id="16" idx="4"/>
          </p:cNvCxnSpPr>
          <p:nvPr>
            <p:custDataLst>
              <p:tags r:id="rId7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4644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416519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29787" y="406401"/>
            <a:ext cx="1624013" cy="5719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06401"/>
            <a:ext cx="8662988" cy="57197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24743" y="326851"/>
            <a:ext cx="9329057" cy="9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dirty="0" smtClean="0"/>
              <a:t>第三级</a:t>
            </a:r>
            <a:endParaRPr lang="zh-CN" dirty="0" smtClean="0"/>
          </a:p>
          <a:p>
            <a:pPr lvl="3"/>
            <a:r>
              <a:rPr lang="zh-CN" dirty="0" smtClean="0"/>
              <a:t>第四级</a:t>
            </a:r>
            <a:endParaRPr lang="zh-CN" dirty="0" smtClean="0"/>
          </a:p>
          <a:p>
            <a:pPr lvl="4"/>
            <a:r>
              <a:rPr lang="zh-CN" dirty="0" smtClean="0"/>
              <a:t>第五级</a:t>
            </a:r>
            <a:endParaRPr 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2001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52051"/>
            <a:ext cx="10515600" cy="452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69518" y="0"/>
            <a:ext cx="2622482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云形 8"/>
          <p:cNvSpPr/>
          <p:nvPr/>
        </p:nvSpPr>
        <p:spPr>
          <a:xfrm>
            <a:off x="7619851" y="617001"/>
            <a:ext cx="940526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云形 9"/>
          <p:cNvSpPr/>
          <p:nvPr/>
        </p:nvSpPr>
        <p:spPr>
          <a:xfrm>
            <a:off x="116875" y="647009"/>
            <a:ext cx="511777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ebdings" panose="05030102010509060703" pitchFamily="18" charset="2"/>
        <a:buChar char="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58.xml"/><Relationship Id="rId4" Type="http://schemas.openxmlformats.org/officeDocument/2006/relationships/image" Target="../media/image15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62.xml"/><Relationship Id="rId4" Type="http://schemas.openxmlformats.org/officeDocument/2006/relationships/image" Target="../media/image16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1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image" Target="../media/image18.png"/><Relationship Id="rId6" Type="http://schemas.openxmlformats.org/officeDocument/2006/relationships/tags" Target="../tags/tag94.xml"/><Relationship Id="rId5" Type="http://schemas.openxmlformats.org/officeDocument/2006/relationships/image" Target="../media/image17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9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98.xml"/><Relationship Id="rId2" Type="http://schemas.openxmlformats.org/officeDocument/2006/relationships/image" Target="../media/image19.png"/><Relationship Id="rId1" Type="http://schemas.openxmlformats.org/officeDocument/2006/relationships/tags" Target="../tags/tag9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00.xml"/><Relationship Id="rId2" Type="http://schemas.openxmlformats.org/officeDocument/2006/relationships/image" Target="../media/image20.png"/><Relationship Id="rId1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02.xml"/><Relationship Id="rId2" Type="http://schemas.openxmlformats.org/officeDocument/2006/relationships/image" Target="../media/image21.png"/><Relationship Id="rId1" Type="http://schemas.openxmlformats.org/officeDocument/2006/relationships/tags" Target="../tags/tag10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image" Target="../media/image22.jpeg"/><Relationship Id="rId1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image" Target="../media/image23.jpeg"/><Relationship Id="rId1" Type="http://schemas.openxmlformats.org/officeDocument/2006/relationships/tags" Target="../tags/tag11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image" Target="../media/image24.jpeg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7.xml"/><Relationship Id="rId7" Type="http://schemas.openxmlformats.org/officeDocument/2006/relationships/tags" Target="../tags/tag31.xml"/><Relationship Id="rId6" Type="http://schemas.openxmlformats.org/officeDocument/2006/relationships/image" Target="../media/image7.png"/><Relationship Id="rId5" Type="http://schemas.openxmlformats.org/officeDocument/2006/relationships/tags" Target="../tags/tag30.xml"/><Relationship Id="rId4" Type="http://schemas.openxmlformats.org/officeDocument/2006/relationships/image" Target="../media/image6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5.xml"/><Relationship Id="rId4" Type="http://schemas.openxmlformats.org/officeDocument/2006/relationships/image" Target="../media/image8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9.xml"/><Relationship Id="rId4" Type="http://schemas.openxmlformats.org/officeDocument/2006/relationships/image" Target="../media/image9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4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46.xml"/><Relationship Id="rId4" Type="http://schemas.openxmlformats.org/officeDocument/2006/relationships/image" Target="../media/image12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50.xml"/><Relationship Id="rId4" Type="http://schemas.openxmlformats.org/officeDocument/2006/relationships/image" Target="../media/image1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54.xml"/><Relationship Id="rId4" Type="http://schemas.openxmlformats.org/officeDocument/2006/relationships/image" Target="../media/image14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Android网络库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基于OkHttp实现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8.将EgmCallback进行全局注册与反注册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</a:t>
            </a:r>
            <a:endParaRPr lang="en-US" altLang="zh-CN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2105"/>
          <a:stretch>
            <a:fillRect/>
          </a:stretch>
        </p:blipFill>
        <p:spPr bwMode="auto">
          <a:xfrm>
            <a:off x="1554601" y="1700043"/>
            <a:ext cx="9087124" cy="347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9.发起请求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</a:t>
            </a:r>
            <a:endParaRPr lang="en-US" altLang="zh-CN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7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2105"/>
          <a:stretch>
            <a:fillRect/>
          </a:stretch>
        </p:blipFill>
        <p:spPr bwMode="auto">
          <a:xfrm>
            <a:off x="1554601" y="2517605"/>
            <a:ext cx="9087124" cy="198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3935023" y="1778129"/>
            <a:ext cx="4997482" cy="831850"/>
            <a:chOff x="2411023" y="1778129"/>
            <a:chExt cx="4997482" cy="831850"/>
          </a:xfrm>
        </p:grpSpPr>
        <p:sp>
          <p:nvSpPr>
            <p:cNvPr id="79" name="五边形 78"/>
            <p:cNvSpPr/>
            <p:nvPr>
              <p:custDataLst>
                <p:tags r:id="rId2"/>
              </p:custDataLst>
            </p:nvPr>
          </p:nvSpPr>
          <p:spPr>
            <a:xfrm>
              <a:off x="2411023" y="1778129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01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六边形 79"/>
            <p:cNvSpPr/>
            <p:nvPr>
              <p:custDataLst>
                <p:tags r:id="rId3"/>
              </p:custDataLst>
            </p:nvPr>
          </p:nvSpPr>
          <p:spPr>
            <a:xfrm>
              <a:off x="3050785" y="2076579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一个普通的网络请求需要改动6个文件</a:t>
              </a:r>
              <a:endParaRPr lang="zh-CN" altLang="en-US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3935023" y="2599413"/>
            <a:ext cx="4997482" cy="831850"/>
            <a:chOff x="2411023" y="2897801"/>
            <a:chExt cx="4997482" cy="831850"/>
          </a:xfrm>
        </p:grpSpPr>
        <p:sp>
          <p:nvSpPr>
            <p:cNvPr id="5" name="五边形 4"/>
            <p:cNvSpPr/>
            <p:nvPr>
              <p:custDataLst>
                <p:tags r:id="rId5"/>
              </p:custDataLst>
            </p:nvPr>
          </p:nvSpPr>
          <p:spPr>
            <a:xfrm>
              <a:off x="2411023" y="2897801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02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六边形 79"/>
            <p:cNvSpPr/>
            <p:nvPr>
              <p:custDataLst>
                <p:tags r:id="rId6"/>
              </p:custDataLst>
            </p:nvPr>
          </p:nvSpPr>
          <p:spPr>
            <a:xfrm>
              <a:off x="3050785" y="3196251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责任不单一，</a:t>
              </a: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难以寻根求源，反之亦然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3935023" y="3420697"/>
            <a:ext cx="4997482" cy="831850"/>
            <a:chOff x="2411023" y="4008146"/>
            <a:chExt cx="4997482" cy="831850"/>
          </a:xfrm>
        </p:grpSpPr>
        <p:sp>
          <p:nvSpPr>
            <p:cNvPr id="7" name="五边形 6"/>
            <p:cNvSpPr/>
            <p:nvPr>
              <p:custDataLst>
                <p:tags r:id="rId8"/>
              </p:custDataLst>
            </p:nvPr>
          </p:nvSpPr>
          <p:spPr>
            <a:xfrm>
              <a:off x="2411023" y="4008146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03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六边形 79"/>
            <p:cNvSpPr/>
            <p:nvPr>
              <p:custDataLst>
                <p:tags r:id="rId9"/>
              </p:custDataLst>
            </p:nvPr>
          </p:nvSpPr>
          <p:spPr>
            <a:xfrm>
              <a:off x="3050785" y="4306596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容易造成内存泄漏</a:t>
              </a:r>
              <a:endParaRPr lang="en-US" altLang="zh-CN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0"/>
            </p:custDataLst>
          </p:nvPr>
        </p:nvGrpSpPr>
        <p:grpSpPr>
          <a:xfrm>
            <a:off x="3935023" y="4241981"/>
            <a:ext cx="4997482" cy="831850"/>
            <a:chOff x="2411023" y="5137152"/>
            <a:chExt cx="4997482" cy="831850"/>
          </a:xfrm>
        </p:grpSpPr>
        <p:sp>
          <p:nvSpPr>
            <p:cNvPr id="9" name="五边形 8"/>
            <p:cNvSpPr/>
            <p:nvPr>
              <p:custDataLst>
                <p:tags r:id="rId11"/>
              </p:custDataLst>
            </p:nvPr>
          </p:nvSpPr>
          <p:spPr>
            <a:xfrm>
              <a:off x="2411023" y="5137152"/>
              <a:ext cx="855662" cy="533400"/>
            </a:xfrm>
            <a:prstGeom prst="homePlat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2800" dirty="0">
                  <a:solidFill>
                    <a:schemeClr val="accent1"/>
                  </a:solidFill>
                </a:rPr>
                <a:t>04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六边形 79"/>
            <p:cNvSpPr/>
            <p:nvPr>
              <p:custDataLst>
                <p:tags r:id="rId12"/>
              </p:custDataLst>
            </p:nvPr>
          </p:nvSpPr>
          <p:spPr>
            <a:xfrm>
              <a:off x="3050785" y="5435602"/>
              <a:ext cx="4357720" cy="533400"/>
            </a:xfrm>
            <a:custGeom>
              <a:avLst/>
              <a:gdLst>
                <a:gd name="connsiteX0" fmla="*/ 0 w 4102100"/>
                <a:gd name="connsiteY0" fmla="*/ 266700 h 533400"/>
                <a:gd name="connsiteX1" fmla="*/ 254000 w 4102100"/>
                <a:gd name="connsiteY1" fmla="*/ 0 h 533400"/>
                <a:gd name="connsiteX2" fmla="*/ 3848100 w 4102100"/>
                <a:gd name="connsiteY2" fmla="*/ 0 h 533400"/>
                <a:gd name="connsiteX3" fmla="*/ 4102100 w 4102100"/>
                <a:gd name="connsiteY3" fmla="*/ 266700 h 533400"/>
                <a:gd name="connsiteX4" fmla="*/ 3848100 w 4102100"/>
                <a:gd name="connsiteY4" fmla="*/ 533400 h 533400"/>
                <a:gd name="connsiteX5" fmla="*/ 254000 w 4102100"/>
                <a:gd name="connsiteY5" fmla="*/ 533400 h 533400"/>
                <a:gd name="connsiteX6" fmla="*/ 0 w 4102100"/>
                <a:gd name="connsiteY6" fmla="*/ 266700 h 533400"/>
                <a:gd name="connsiteX0-1" fmla="*/ 0 w 3848100"/>
                <a:gd name="connsiteY0-2" fmla="*/ 266700 h 533400"/>
                <a:gd name="connsiteX1-3" fmla="*/ 254000 w 3848100"/>
                <a:gd name="connsiteY1-4" fmla="*/ 0 h 533400"/>
                <a:gd name="connsiteX2-5" fmla="*/ 3848100 w 3848100"/>
                <a:gd name="connsiteY2-6" fmla="*/ 0 h 533400"/>
                <a:gd name="connsiteX3-7" fmla="*/ 3848100 w 3848100"/>
                <a:gd name="connsiteY3-8" fmla="*/ 533400 h 533400"/>
                <a:gd name="connsiteX4-9" fmla="*/ 254000 w 3848100"/>
                <a:gd name="connsiteY4-10" fmla="*/ 533400 h 533400"/>
                <a:gd name="connsiteX5-11" fmla="*/ 0 w 3848100"/>
                <a:gd name="connsiteY5-12" fmla="*/ 2667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848100" h="533400">
                  <a:moveTo>
                    <a:pt x="0" y="266700"/>
                  </a:moveTo>
                  <a:lnTo>
                    <a:pt x="254000" y="0"/>
                  </a:lnTo>
                  <a:lnTo>
                    <a:pt x="3848100" y="0"/>
                  </a:lnTo>
                  <a:lnTo>
                    <a:pt x="3848100" y="533400"/>
                  </a:lnTo>
                  <a:lnTo>
                    <a:pt x="254000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anchor="ctr">
              <a:normAutofit/>
            </a:bodyPr>
            <a:lstStyle/>
            <a:p>
              <a:pPr>
                <a:defRPr/>
              </a:pP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HttpClient</a:t>
              </a: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在</a:t>
              </a:r>
              <a:r>
                <a:rPr lang="en-US" altLang="zh-CN" smtClean="0">
                  <a:solidFill>
                    <a:schemeClr val="accent1">
                      <a:lumMod val="50000"/>
                    </a:schemeClr>
                  </a:solidFill>
                </a:rPr>
                <a:t>Android6.0</a:t>
              </a:r>
              <a:r>
                <a:rPr lang="zh-CN" altLang="en-US" smtClean="0">
                  <a:solidFill>
                    <a:schemeClr val="accent1">
                      <a:lumMod val="50000"/>
                    </a:schemeClr>
                  </a:solidFill>
                </a:rPr>
                <a:t>不再支持</a:t>
              </a:r>
              <a:endParaRPr lang="zh-CN" altLang="en-US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文本框 2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WHY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五边形 78"/>
          <p:cNvSpPr/>
          <p:nvPr>
            <p:custDataLst>
              <p:tags r:id="rId1"/>
            </p:custDataLst>
          </p:nvPr>
        </p:nvSpPr>
        <p:spPr>
          <a:xfrm>
            <a:off x="3935023" y="177812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01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0" name="六边形 79"/>
          <p:cNvSpPr/>
          <p:nvPr>
            <p:custDataLst>
              <p:tags r:id="rId2"/>
            </p:custDataLst>
          </p:nvPr>
        </p:nvSpPr>
        <p:spPr>
          <a:xfrm>
            <a:off x="4574785" y="207657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接口简单，使用方便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五边形 4"/>
          <p:cNvSpPr/>
          <p:nvPr>
            <p:custDataLst>
              <p:tags r:id="rId3"/>
            </p:custDataLst>
          </p:nvPr>
        </p:nvSpPr>
        <p:spPr>
          <a:xfrm>
            <a:off x="3935023" y="2771574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02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六边形 79"/>
          <p:cNvSpPr/>
          <p:nvPr>
            <p:custDataLst>
              <p:tags r:id="rId4"/>
            </p:custDataLst>
          </p:nvPr>
        </p:nvSpPr>
        <p:spPr>
          <a:xfrm>
            <a:off x="4574785" y="3070024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易于扩展和替换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五边形 6"/>
          <p:cNvSpPr/>
          <p:nvPr>
            <p:custDataLst>
              <p:tags r:id="rId5"/>
            </p:custDataLst>
          </p:nvPr>
        </p:nvSpPr>
        <p:spPr>
          <a:xfrm>
            <a:off x="3935023" y="376501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03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六边形 79"/>
          <p:cNvSpPr/>
          <p:nvPr>
            <p:custDataLst>
              <p:tags r:id="rId6"/>
            </p:custDataLst>
          </p:nvPr>
        </p:nvSpPr>
        <p:spPr>
          <a:xfrm>
            <a:off x="4574785" y="406346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可</a:t>
            </a: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监控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五边形 8"/>
          <p:cNvSpPr/>
          <p:nvPr>
            <p:custDataLst>
              <p:tags r:id="rId7"/>
            </p:custDataLst>
          </p:nvPr>
        </p:nvSpPr>
        <p:spPr>
          <a:xfrm>
            <a:off x="3935023" y="4758463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04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六边形 79"/>
          <p:cNvSpPr/>
          <p:nvPr>
            <p:custDataLst>
              <p:tags r:id="rId8"/>
            </p:custDataLst>
          </p:nvPr>
        </p:nvSpPr>
        <p:spPr>
          <a:xfrm>
            <a:off x="4574785" y="5056913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高性能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文本框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WHAT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12391" y="2324100"/>
            <a:ext cx="4165200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</a:rPr>
              <a:t>Lorem ipsum dolor sit amet, consectetur adipisicing elit, sed do eiusmod tempor incididunt ut labore et dolore magna aliqua.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CustomShape 1"/>
          <p:cNvSpPr/>
          <p:nvPr/>
        </p:nvSpPr>
        <p:spPr>
          <a:xfrm>
            <a:off x="5366430" y="2083505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Business Customization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363960" y="3412435"/>
            <a:ext cx="6385680" cy="1305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Net API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5361850" y="4750375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宋体" panose="02010600030101010101" pitchFamily="2" charset="-122"/>
              </a:rPr>
              <a:t>OkHttp Implementation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8" name="文本框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任意多边形 10"/>
          <p:cNvSpPr/>
          <p:nvPr>
            <p:custDataLst>
              <p:tags r:id="rId1"/>
            </p:custDataLst>
          </p:nvPr>
        </p:nvSpPr>
        <p:spPr bwMode="auto">
          <a:xfrm rot="5400000">
            <a:off x="7193952" y="2945803"/>
            <a:ext cx="1401370" cy="1203325"/>
          </a:xfrm>
          <a:custGeom>
            <a:avLst/>
            <a:gdLst>
              <a:gd name="T0" fmla="*/ 0 w 2808312"/>
              <a:gd name="T1" fmla="*/ 2407143 h 2412268"/>
              <a:gd name="T2" fmla="*/ 0 w 2808312"/>
              <a:gd name="T3" fmla="*/ 2299360 h 2412268"/>
              <a:gd name="T4" fmla="*/ 2700156 w 2808312"/>
              <a:gd name="T5" fmla="*/ 2299360 h 2412268"/>
              <a:gd name="T6" fmla="*/ 2700156 w 2808312"/>
              <a:gd name="T7" fmla="*/ 0 h 2412268"/>
              <a:gd name="T8" fmla="*/ 2808162 w 2808312"/>
              <a:gd name="T9" fmla="*/ 0 h 2412268"/>
              <a:gd name="T10" fmla="*/ 2808162 w 2808312"/>
              <a:gd name="T11" fmla="*/ 2299360 h 2412268"/>
              <a:gd name="T12" fmla="*/ 2808162 w 2808312"/>
              <a:gd name="T13" fmla="*/ 2371215 h 2412268"/>
              <a:gd name="T14" fmla="*/ 2808162 w 2808312"/>
              <a:gd name="T15" fmla="*/ 2407143 h 2412268"/>
              <a:gd name="T16" fmla="*/ 0 w 2808312"/>
              <a:gd name="T17" fmla="*/ 2407143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7" name="任意多边形 11"/>
          <p:cNvSpPr/>
          <p:nvPr>
            <p:custDataLst>
              <p:tags r:id="rId2"/>
            </p:custDataLst>
          </p:nvPr>
        </p:nvSpPr>
        <p:spPr bwMode="auto">
          <a:xfrm>
            <a:off x="6233858" y="4003529"/>
            <a:ext cx="779462" cy="764414"/>
          </a:xfrm>
          <a:custGeom>
            <a:avLst/>
            <a:gdLst>
              <a:gd name="T0" fmla="*/ 0 w 1656184"/>
              <a:gd name="T1" fmla="*/ 0 h 1728192"/>
              <a:gd name="T2" fmla="*/ 1653653 w 1656184"/>
              <a:gd name="T3" fmla="*/ 0 h 1728192"/>
              <a:gd name="T4" fmla="*/ 1653653 w 1656184"/>
              <a:gd name="T5" fmla="*/ 71762 h 1728192"/>
              <a:gd name="T6" fmla="*/ 1653653 w 1656184"/>
              <a:gd name="T7" fmla="*/ 107640 h 1728192"/>
              <a:gd name="T8" fmla="*/ 1653653 w 1656184"/>
              <a:gd name="T9" fmla="*/ 1722249 h 1728192"/>
              <a:gd name="T10" fmla="*/ 1545808 w 1656184"/>
              <a:gd name="T11" fmla="*/ 1722249 h 1728192"/>
              <a:gd name="T12" fmla="*/ 1545808 w 1656184"/>
              <a:gd name="T13" fmla="*/ 107640 h 1728192"/>
              <a:gd name="T14" fmla="*/ 0 w 1656184"/>
              <a:gd name="T15" fmla="*/ 107640 h 1728192"/>
              <a:gd name="T16" fmla="*/ 0 w 1656184"/>
              <a:gd name="T17" fmla="*/ 0 h 1728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56184" h="1728192">
                <a:moveTo>
                  <a:pt x="0" y="0"/>
                </a:moveTo>
                <a:lnTo>
                  <a:pt x="1656184" y="0"/>
                </a:lnTo>
                <a:lnTo>
                  <a:pt x="1656184" y="72008"/>
                </a:lnTo>
                <a:lnTo>
                  <a:pt x="1656184" y="108012"/>
                </a:lnTo>
                <a:lnTo>
                  <a:pt x="1656184" y="1728192"/>
                </a:lnTo>
                <a:lnTo>
                  <a:pt x="1548172" y="1728192"/>
                </a:lnTo>
                <a:lnTo>
                  <a:pt x="1548172" y="108012"/>
                </a:lnTo>
                <a:lnTo>
                  <a:pt x="0" y="108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文本占位符 2"/>
          <p:cNvSpPr txBox="1"/>
          <p:nvPr>
            <p:custDataLst>
              <p:tags r:id="rId3"/>
            </p:custDataLst>
          </p:nvPr>
        </p:nvSpPr>
        <p:spPr>
          <a:xfrm>
            <a:off x="1951717" y="2131582"/>
            <a:ext cx="4744358" cy="1314887"/>
          </a:xfrm>
          <a:prstGeom prst="rect">
            <a:avLst/>
          </a:prstGeom>
        </p:spPr>
        <p:txBody>
          <a:bodyPr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ebdings" panose="05030102010509060703" pitchFamily="18" charset="2"/>
              <a:buChar char="×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1800" dirty="0">
                <a:latin typeface="+mn-lt"/>
                <a:ea typeface="+mn-ea"/>
              </a:rPr>
              <a:t>一条</a:t>
            </a:r>
            <a:r>
              <a:rPr lang="en-US" altLang="zh-CN" sz="1800" dirty="0">
                <a:latin typeface="+mn-lt"/>
                <a:ea typeface="+mn-ea"/>
              </a:rPr>
              <a:t>http</a:t>
            </a:r>
            <a:r>
              <a:rPr lang="zh-CN" altLang="en-US" sz="1800" dirty="0">
                <a:latin typeface="+mn-lt"/>
                <a:ea typeface="+mn-ea"/>
              </a:rPr>
              <a:t>请求和响应的结构</a:t>
            </a:r>
            <a:endParaRPr lang="zh-CN" altLang="en-US" sz="1800" dirty="0">
              <a:latin typeface="+mn-lt"/>
              <a:ea typeface="+mn-ea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6233795" y="2288540"/>
            <a:ext cx="5297805" cy="21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951990" y="4461510"/>
            <a:ext cx="5296535" cy="211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文本框 2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HOW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9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Business Customization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0" y="1877060"/>
            <a:ext cx="8934450" cy="42481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 API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40" y="2038985"/>
            <a:ext cx="6115050" cy="39243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OkHttp Implementation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065" y="2000885"/>
            <a:ext cx="4800600" cy="40005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54599" y="1325217"/>
            <a:ext cx="9081665" cy="458138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304" b="-23358"/>
            </a:stretch>
          </a:blipFill>
          <a:ln w="28575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+mn-lt"/>
              <a:ea typeface="+mn-ea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 err="1" smtClean="0">
                <a:solidFill>
                  <a:schemeClr val="tx2"/>
                </a:solidFill>
              </a:rPr>
              <a:t>Lorem</a:t>
            </a:r>
            <a:r>
              <a:rPr lang="en-US" altLang="zh-CN" sz="18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ipsum</a:t>
            </a:r>
            <a:r>
              <a:rPr lang="en-US" altLang="zh-CN" sz="1800" dirty="0" smtClean="0">
                <a:solidFill>
                  <a:schemeClr val="tx2"/>
                </a:solidFill>
              </a:rPr>
              <a:t> dolor sit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amet</a:t>
            </a:r>
            <a:r>
              <a:rPr lang="en-US" altLang="zh-CN" sz="1800" dirty="0" smtClean="0">
                <a:solidFill>
                  <a:schemeClr val="tx2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consectetur</a:t>
            </a:r>
            <a:r>
              <a:rPr lang="en-US" altLang="zh-CN" sz="18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adipisicing</a:t>
            </a:r>
            <a:r>
              <a:rPr lang="en-US" altLang="zh-CN" sz="18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elit</a:t>
            </a:r>
            <a:r>
              <a:rPr lang="en-US" altLang="zh-CN" sz="1800" dirty="0" smtClean="0">
                <a:solidFill>
                  <a:schemeClr val="tx2"/>
                </a:solidFill>
              </a:rPr>
              <a:t>.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五边形 78"/>
          <p:cNvSpPr/>
          <p:nvPr>
            <p:custDataLst>
              <p:tags r:id="rId1"/>
            </p:custDataLst>
          </p:nvPr>
        </p:nvSpPr>
        <p:spPr>
          <a:xfrm>
            <a:off x="3935023" y="177812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01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0" name="六边形 79"/>
          <p:cNvSpPr/>
          <p:nvPr>
            <p:custDataLst>
              <p:tags r:id="rId2"/>
            </p:custDataLst>
          </p:nvPr>
        </p:nvSpPr>
        <p:spPr>
          <a:xfrm>
            <a:off x="4574785" y="207657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Why we want to make a change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五边形 4"/>
          <p:cNvSpPr/>
          <p:nvPr>
            <p:custDataLst>
              <p:tags r:id="rId3"/>
            </p:custDataLst>
          </p:nvPr>
        </p:nvSpPr>
        <p:spPr>
          <a:xfrm>
            <a:off x="3935023" y="2771574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02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六边形 79"/>
          <p:cNvSpPr/>
          <p:nvPr>
            <p:custDataLst>
              <p:tags r:id="rId4"/>
            </p:custDataLst>
          </p:nvPr>
        </p:nvSpPr>
        <p:spPr>
          <a:xfrm>
            <a:off x="4574785" y="3070024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What we want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五边形 6"/>
          <p:cNvSpPr/>
          <p:nvPr>
            <p:custDataLst>
              <p:tags r:id="rId5"/>
            </p:custDataLst>
          </p:nvPr>
        </p:nvSpPr>
        <p:spPr>
          <a:xfrm>
            <a:off x="3935023" y="3765019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03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六边形 79"/>
          <p:cNvSpPr/>
          <p:nvPr>
            <p:custDataLst>
              <p:tags r:id="rId6"/>
            </p:custDataLst>
          </p:nvPr>
        </p:nvSpPr>
        <p:spPr>
          <a:xfrm>
            <a:off x="4574785" y="4063469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How to make it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五边形 8"/>
          <p:cNvSpPr/>
          <p:nvPr>
            <p:custDataLst>
              <p:tags r:id="rId7"/>
            </p:custDataLst>
          </p:nvPr>
        </p:nvSpPr>
        <p:spPr>
          <a:xfrm>
            <a:off x="3935023" y="4758463"/>
            <a:ext cx="855662" cy="533400"/>
          </a:xfrm>
          <a:prstGeom prst="homePlate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/>
                </a:solidFill>
              </a:rPr>
              <a:t>04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六边形 79"/>
          <p:cNvSpPr/>
          <p:nvPr>
            <p:custDataLst>
              <p:tags r:id="rId8"/>
            </p:custDataLst>
          </p:nvPr>
        </p:nvSpPr>
        <p:spPr>
          <a:xfrm>
            <a:off x="4574785" y="5056913"/>
            <a:ext cx="4357720" cy="533400"/>
          </a:xfrm>
          <a:custGeom>
            <a:avLst/>
            <a:gdLst>
              <a:gd name="connsiteX0" fmla="*/ 0 w 4102100"/>
              <a:gd name="connsiteY0" fmla="*/ 266700 h 533400"/>
              <a:gd name="connsiteX1" fmla="*/ 254000 w 4102100"/>
              <a:gd name="connsiteY1" fmla="*/ 0 h 533400"/>
              <a:gd name="connsiteX2" fmla="*/ 3848100 w 4102100"/>
              <a:gd name="connsiteY2" fmla="*/ 0 h 533400"/>
              <a:gd name="connsiteX3" fmla="*/ 4102100 w 4102100"/>
              <a:gd name="connsiteY3" fmla="*/ 266700 h 533400"/>
              <a:gd name="connsiteX4" fmla="*/ 3848100 w 4102100"/>
              <a:gd name="connsiteY4" fmla="*/ 533400 h 533400"/>
              <a:gd name="connsiteX5" fmla="*/ 254000 w 4102100"/>
              <a:gd name="connsiteY5" fmla="*/ 533400 h 533400"/>
              <a:gd name="connsiteX6" fmla="*/ 0 w 4102100"/>
              <a:gd name="connsiteY6" fmla="*/ 266700 h 533400"/>
              <a:gd name="connsiteX0-1" fmla="*/ 0 w 3848100"/>
              <a:gd name="connsiteY0-2" fmla="*/ 266700 h 533400"/>
              <a:gd name="connsiteX1-3" fmla="*/ 254000 w 3848100"/>
              <a:gd name="connsiteY1-4" fmla="*/ 0 h 533400"/>
              <a:gd name="connsiteX2-5" fmla="*/ 3848100 w 3848100"/>
              <a:gd name="connsiteY2-6" fmla="*/ 0 h 533400"/>
              <a:gd name="connsiteX3-7" fmla="*/ 3848100 w 3848100"/>
              <a:gd name="connsiteY3-8" fmla="*/ 533400 h 533400"/>
              <a:gd name="connsiteX4-9" fmla="*/ 254000 w 3848100"/>
              <a:gd name="connsiteY4-10" fmla="*/ 533400 h 533400"/>
              <a:gd name="connsiteX5-11" fmla="*/ 0 w 3848100"/>
              <a:gd name="connsiteY5-12" fmla="*/ 266700 h 53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848100" h="533400">
                <a:moveTo>
                  <a:pt x="0" y="266700"/>
                </a:moveTo>
                <a:lnTo>
                  <a:pt x="254000" y="0"/>
                </a:lnTo>
                <a:lnTo>
                  <a:pt x="3848100" y="0"/>
                </a:lnTo>
                <a:lnTo>
                  <a:pt x="3848100" y="533400"/>
                </a:lnTo>
                <a:lnTo>
                  <a:pt x="254000" y="533400"/>
                </a:lnTo>
                <a:lnTo>
                  <a:pt x="0" y="2667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anchor="ctr">
            <a:normAutofit/>
          </a:bodyPr>
          <a:lstStyle/>
          <a:p>
            <a:pPr>
              <a:defRPr/>
            </a:pPr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More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文本框 2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61412" y="530965"/>
            <a:ext cx="3048897" cy="7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smtClean="0">
                <a:latin typeface="+mj-lt"/>
                <a:ea typeface="+mj-ea"/>
                <a:cs typeface="+mj-cs"/>
              </a:rPr>
              <a:t>Contents</a:t>
            </a:r>
            <a:endParaRPr lang="en-US" altLang="zh-CN" sz="4000" b="1" smtClean="0"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6"/>
                </a:solidFill>
              </a:rPr>
              <a:t>WHY OKHTTP</a:t>
            </a:r>
            <a:endParaRPr lang="zh-CN" altLang="en-US" dirty="0" smtClean="0">
              <a:solidFill>
                <a:schemeClr val="accent6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chemeClr val="bg2"/>
                </a:solidFill>
              </a:rPr>
              <a:t>OkHttp is an HTTP client that’s efficient by default:</a:t>
            </a:r>
            <a:endParaRPr lang="zh-CN" altLang="en-US" sz="2400" dirty="0" smtClean="0">
              <a:solidFill>
                <a:schemeClr val="bg2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</a:rPr>
              <a:t>HTTP/2 support allows all requests to the same host to share a socket.</a:t>
            </a:r>
            <a:endParaRPr lang="zh-CN" altLang="en-US" sz="2400" dirty="0" smtClean="0">
              <a:solidFill>
                <a:schemeClr val="bg2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</a:rPr>
              <a:t>Connection pooling reduces request latency (if HTTP/2 isn’t available).</a:t>
            </a:r>
            <a:endParaRPr lang="zh-CN" altLang="en-US" sz="2400" dirty="0" smtClean="0">
              <a:solidFill>
                <a:schemeClr val="bg2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</a:rPr>
              <a:t>Transparent GZIP shrinks download sizes.</a:t>
            </a:r>
            <a:endParaRPr lang="zh-CN" altLang="en-US" sz="2400" dirty="0" smtClean="0">
              <a:solidFill>
                <a:schemeClr val="bg2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</a:rPr>
              <a:t>Response caching avoids the network completely for repeat requests.</a:t>
            </a:r>
            <a:endParaRPr lang="zh-CN" altLang="en-US" sz="2400" dirty="0" smtClean="0">
              <a:solidFill>
                <a:schemeClr val="bg2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</a:rPr>
              <a:t>supports both synchronous blocking calls and async calls with callbacks.</a:t>
            </a:r>
            <a:endParaRPr lang="zh-CN" altLang="en-US" sz="2400" dirty="0" smtClean="0">
              <a:solidFill>
                <a:schemeClr val="bg2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</a:rPr>
              <a:t>support https</a:t>
            </a:r>
            <a:endParaRPr lang="zh-CN" altLang="en-US" sz="2400" dirty="0" smtClean="0">
              <a:solidFill>
                <a:schemeClr val="bg2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</a:rPr>
              <a:t>over 13,000 stars on github</a:t>
            </a:r>
            <a:endParaRPr lang="zh-CN" altLang="en-US" sz="2400" dirty="0" smtClean="0">
              <a:solidFill>
                <a:schemeClr val="bg2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</a:rPr>
              <a:t>continuous maintenance</a:t>
            </a:r>
            <a:endParaRPr lang="zh-CN" altLang="en-US" sz="2400" dirty="0" smtClean="0">
              <a:solidFill>
                <a:schemeClr val="bg2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2"/>
                </a:solidFill>
              </a:rPr>
              <a:t>more...</a:t>
            </a:r>
            <a:endParaRPr lang="zh-CN" altLang="en-US" sz="2400" dirty="0" smtClean="0">
              <a:solidFill>
                <a:schemeClr val="bg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dirty="0" smtClean="0">
                <a:latin typeface="+mj-lt"/>
                <a:ea typeface="+mj-ea"/>
              </a:rPr>
              <a:t>okhttp实现原理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OkHttpClient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	a.配置信息和资源管理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		Dispatcher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		dns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		timeout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		cookie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		cache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		more...</a:t>
            </a:r>
            <a:endParaRPr lang="zh-CN" altLang="en-US" smtClean="0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	b.Call工厂</a:t>
            </a:r>
            <a:endParaRPr lang="zh-CN" altLang="en-US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54599" y="1325217"/>
            <a:ext cx="9081665" cy="458138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304" b="-23358"/>
            </a:stretch>
          </a:blipFill>
          <a:ln w="28575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+mn-lt"/>
              <a:ea typeface="+mn-ea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 err="1" smtClean="0">
                <a:solidFill>
                  <a:schemeClr val="tx2"/>
                </a:solidFill>
              </a:rPr>
              <a:t>Lorem</a:t>
            </a:r>
            <a:r>
              <a:rPr lang="en-US" altLang="zh-CN" sz="18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ipsum</a:t>
            </a:r>
            <a:r>
              <a:rPr lang="en-US" altLang="zh-CN" sz="1800" dirty="0" smtClean="0">
                <a:solidFill>
                  <a:schemeClr val="tx2"/>
                </a:solidFill>
              </a:rPr>
              <a:t> dolor sit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amet</a:t>
            </a:r>
            <a:r>
              <a:rPr lang="en-US" altLang="zh-CN" sz="1800" dirty="0" smtClean="0">
                <a:solidFill>
                  <a:schemeClr val="tx2"/>
                </a:solidFill>
              </a:rPr>
              <a:t>,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consectetur</a:t>
            </a:r>
            <a:r>
              <a:rPr lang="en-US" altLang="zh-CN" sz="18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adipisicing</a:t>
            </a:r>
            <a:r>
              <a:rPr lang="en-US" altLang="zh-CN" sz="18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elit</a:t>
            </a:r>
            <a:r>
              <a:rPr lang="en-US" altLang="zh-CN" sz="1800" dirty="0" smtClean="0">
                <a:solidFill>
                  <a:schemeClr val="tx2"/>
                </a:solidFill>
              </a:rPr>
              <a:t>.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own Arrow 4"/>
          <p:cNvSpPr/>
          <p:nvPr/>
        </p:nvSpPr>
        <p:spPr>
          <a:xfrm rot="10800000">
            <a:off x="8096250" y="16059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6904355" y="16440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00700" y="234315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RetryAndFollowUpInterceptor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4985" y="17703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interceptors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4350" y="29298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BridgeInterceptor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91175" y="352552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CacheInterceptor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9905" y="4164965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ConnectInterceptor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86730" y="54444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CallServerInterceptor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93080" y="47802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networkInterceptors</a:t>
            </a:r>
            <a:endParaRPr lang="en-US"/>
          </a:p>
        </p:txBody>
      </p:sp>
      <p:sp>
        <p:nvSpPr>
          <p:cNvPr id="3" name="Text Box 5"/>
          <p:cNvSpPr txBox="1"/>
          <p:nvPr/>
        </p:nvSpPr>
        <p:spPr>
          <a:xfrm>
            <a:off x="7016115" y="6363970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Http Server</a:t>
            </a:r>
            <a:endParaRPr lang="x-none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61110" y="1580515"/>
            <a:ext cx="5174615" cy="445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x-none" altLang="zh-CN" sz="1800">
                <a:sym typeface="+mn-ea"/>
              </a:rPr>
              <a:t>Call代表一条网络请求的全部过程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own Arrow 4"/>
          <p:cNvSpPr/>
          <p:nvPr/>
        </p:nvSpPr>
        <p:spPr>
          <a:xfrm rot="10800000">
            <a:off x="9315450" y="14154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8123555" y="14535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9900" y="215265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RetryAndFollowUpInterceptor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14185" y="15798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interceptors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3550" y="27393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BridgeInterceptor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10375" y="333502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CacheInterceptor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09105" y="3974465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ConnectInterceptor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05930" y="52539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CallServerInterceptor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2280" y="45897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networkInterceptors</a:t>
            </a:r>
            <a:endParaRPr lang="en-US"/>
          </a:p>
        </p:txBody>
      </p:sp>
      <p:sp>
        <p:nvSpPr>
          <p:cNvPr id="3" name="Text Box 5"/>
          <p:cNvSpPr txBox="1"/>
          <p:nvPr/>
        </p:nvSpPr>
        <p:spPr>
          <a:xfrm>
            <a:off x="8235315" y="6173470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Http Server</a:t>
            </a:r>
            <a:endParaRPr lang="x-none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7334250" y="4125919"/>
            <a:ext cx="2736850" cy="1587"/>
          </a:xfrm>
          <a:prstGeom prst="line">
            <a:avLst/>
          </a:prstGeom>
          <a:noFill/>
          <a:ln w="9525" cmpd="sng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7359650" y="5892805"/>
            <a:ext cx="2736850" cy="1588"/>
          </a:xfrm>
          <a:prstGeom prst="line">
            <a:avLst/>
          </a:prstGeom>
          <a:noFill/>
          <a:ln w="9525" cmpd="sng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914525" y="4040194"/>
            <a:ext cx="2732088" cy="1587"/>
          </a:xfrm>
          <a:prstGeom prst="line">
            <a:avLst/>
          </a:prstGeom>
          <a:noFill/>
          <a:ln w="9525" cmpd="sng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9763" y="5927730"/>
            <a:ext cx="273685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2921000"/>
            <a:ext cx="25336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45380" y="3571875"/>
            <a:ext cx="719455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48095" y="3571875"/>
            <a:ext cx="648970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49365" y="4411980"/>
            <a:ext cx="648335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946015" y="4394200"/>
            <a:ext cx="719455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zh-CN" sz="2000" dirty="0">
                <a:solidFill>
                  <a:schemeClr val="bg1"/>
                </a:solidFill>
                <a:latin typeface="+mn-lt"/>
                <a:ea typeface="+mn-ea"/>
              </a:rPr>
              <a:t>3</a:t>
            </a:r>
            <a:endParaRPr lang="zh-CN" altLang="zh-CN" sz="20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1888382" y="2687644"/>
            <a:ext cx="29114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3175" indent="-3175" algn="just">
              <a:lnSpc>
                <a:spcPct val="120000"/>
              </a:lnSpc>
              <a:spcBef>
                <a:spcPct val="20000"/>
              </a:spcBef>
              <a:buChar char="•"/>
              <a:defRPr>
                <a:solidFill>
                  <a:schemeClr val="bg2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3175" indent="-3175" algn="ctr" eaLnBrk="1" hangingPunct="1">
              <a:buSzTx/>
              <a:buChar char="•"/>
            </a:pPr>
            <a:r>
              <a:rPr lang="zh-CN" altLang="en-US"/>
              <a:t>1.日志输出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7288982" y="2687644"/>
            <a:ext cx="29114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8255" indent="-8255" algn="just">
              <a:lnSpc>
                <a:spcPct val="120000"/>
              </a:lnSpc>
              <a:spcBef>
                <a:spcPct val="20000"/>
              </a:spcBef>
              <a:buChar char="•"/>
              <a:defRPr>
                <a:solidFill>
                  <a:schemeClr val="bg2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8255" indent="-8255" algn="ctr" eaLnBrk="1" hangingPunct="1">
              <a:buSzTx/>
              <a:buChar char="•"/>
            </a:pPr>
            <a:r>
              <a:rPr lang="zh-CN" altLang="en-US"/>
              <a:t>2.性能监控</a:t>
            </a:r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1888382" y="4638680"/>
            <a:ext cx="29114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9525" indent="-9525">
              <a:lnSpc>
                <a:spcPct val="120000"/>
              </a:lnSpc>
              <a:spcBef>
                <a:spcPct val="20000"/>
              </a:spcBef>
              <a:buChar char="•"/>
              <a:defRPr>
                <a:solidFill>
                  <a:schemeClr val="bg2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9525" indent="-9525" algn="ctr" eaLnBrk="1" hangingPunct="1">
              <a:buSzTx/>
              <a:buChar char="•"/>
            </a:pPr>
            <a:r>
              <a:rPr lang="zh-CN" altLang="en-US"/>
              <a:t>3.目前美聊Android大约有接口190个左右，需要分别修改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7287394" y="4568830"/>
            <a:ext cx="2913062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1" compatLnSpc="1">
            <a:normAutofit/>
          </a:bodyPr>
          <a:lstStyle>
            <a:lvl1pPr marL="15875" indent="-15875">
              <a:lnSpc>
                <a:spcPct val="120000"/>
              </a:lnSpc>
              <a:spcBef>
                <a:spcPct val="20000"/>
              </a:spcBef>
              <a:buChar char="•"/>
              <a:defRPr>
                <a:solidFill>
                  <a:schemeClr val="bg2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bg2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15875" indent="-15875" algn="ctr" eaLnBrk="1" hangingPunct="1">
              <a:buSzTx/>
              <a:buChar char="•"/>
            </a:pPr>
            <a:r>
              <a:rPr lang="zh-CN" altLang="en-US" dirty="0"/>
              <a:t>4.上传稳定的包到代码库中</a:t>
            </a:r>
            <a:endParaRPr lang="zh-CN" altLang="en-US" dirty="0"/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1102519" y="214314"/>
            <a:ext cx="9986962" cy="87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4000" b="1">
                <a:solidFill>
                  <a:srgbClr val="333399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33399"/>
                </a:solidFill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 dirty="0"/>
              <a:t>MORE</a:t>
            </a:r>
            <a:endParaRPr lang="zh-CN" altLang="en-US" dirty="0"/>
          </a:p>
        </p:txBody>
      </p: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1.在EgmProtocol中定义网络协议相关数据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</a:t>
            </a:r>
            <a:endParaRPr lang="en-US" altLang="zh-CN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54480" y="1435735"/>
            <a:ext cx="9218930" cy="22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554480" y="3665220"/>
            <a:ext cx="9219565" cy="205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2.为每一条网络请求添加事务ID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</a:t>
            </a:r>
            <a:endParaRPr lang="en-US" altLang="zh-CN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7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2105"/>
          <a:stretch>
            <a:fillRect/>
          </a:stretch>
        </p:blipFill>
        <p:spPr bwMode="auto">
          <a:xfrm>
            <a:off x="1453001" y="2342345"/>
            <a:ext cx="9087124" cy="217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3.添加事务，发起请求，反序列化数据，分发结果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</a:t>
            </a:r>
            <a:endParaRPr lang="en-US" altLang="zh-CN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2105"/>
          <a:stretch>
            <a:fillRect/>
          </a:stretch>
        </p:blipFill>
        <p:spPr bwMode="auto">
          <a:xfrm>
            <a:off x="2760345" y="1325245"/>
            <a:ext cx="6600825" cy="459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4.在回调函数基类中定义成功失败的业务回调函数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</a:t>
            </a:r>
            <a:endParaRPr lang="en-US" altLang="zh-CN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old_step5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4195"/>
            <a:ext cx="10515600" cy="1699260"/>
          </a:xfrm>
          <a:prstGeom prst="rect">
            <a:avLst/>
          </a:prstGeom>
        </p:spPr>
      </p:pic>
      <p:pic>
        <p:nvPicPr>
          <p:cNvPr id="2" name="内容占位符 5" descr="old_step5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32225"/>
            <a:ext cx="10515600" cy="19780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5.根据事务的id，将结果分发到对应的业务回调中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</a:t>
            </a:r>
            <a:endParaRPr lang="en-US" altLang="zh-CN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2105"/>
          <a:stretch>
            <a:fillRect/>
          </a:stretch>
        </p:blipFill>
        <p:spPr bwMode="auto">
          <a:xfrm>
            <a:off x="2136716" y="1335348"/>
            <a:ext cx="7922895" cy="45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6.在EgmService定义的事务调用入口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</a:t>
            </a:r>
            <a:endParaRPr lang="en-US" altLang="zh-CN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2105"/>
          <a:stretch>
            <a:fillRect/>
          </a:stretch>
        </p:blipFill>
        <p:spPr bwMode="auto">
          <a:xfrm>
            <a:off x="1554601" y="2230903"/>
            <a:ext cx="9087124" cy="239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54600" y="5950112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z="1800" dirty="0">
                <a:solidFill>
                  <a:schemeClr val="tx2"/>
                </a:solidFill>
              </a:rPr>
              <a:t>7.重写EgmCallback业务回调方法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54600" y="342107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</a:t>
            </a:r>
            <a:endParaRPr lang="en-US" altLang="zh-CN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7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2105"/>
          <a:stretch>
            <a:fillRect/>
          </a:stretch>
        </p:blipFill>
        <p:spPr bwMode="auto">
          <a:xfrm>
            <a:off x="3130550" y="1320165"/>
            <a:ext cx="586232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10.xml><?xml version="1.0" encoding="utf-8"?>
<p:tagLst xmlns:p="http://schemas.openxmlformats.org/presentationml/2006/main">
  <p:tag name="KSO_WM_BEAUTIFY_FLAG" val="#wm#"/>
  <p:tag name="KSO_WM_UNIT_TYPE" val="i"/>
  <p:tag name="KSO_WM_UNIT_ID" val="287*i*4"/>
</p:tagLst>
</file>

<file path=ppt/tags/tag10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d"/>
  <p:tag name="KSO_WM_UNIT_INDEX" val="1"/>
  <p:tag name="KSO_WM_UNIT_ID" val="custom160415_5*d*1"/>
  <p:tag name="KSO_WM_UNIT_CLEAR" val="0"/>
  <p:tag name="KSO_WM_UNIT_LAYERLEVEL" val="1"/>
  <p:tag name="KSO_WM_UNIT_VALUE" val="1272*2521"/>
  <p:tag name="KSO_WM_UNIT_HIGHLIGHT" val="0"/>
  <p:tag name="KSO_WM_UNIT_COMPATIBLE" val="0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ID" val="custom160018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109.xml><?xml version="1.0" encoding="utf-8"?>
<p:tagLst xmlns:p="http://schemas.openxmlformats.org/presentationml/2006/main">
  <p:tag name="KSO_WM_TEMPLATE_CATEGORY" val="custom"/>
  <p:tag name="KSO_WM_TEMPLATE_INDEX" val="160018"/>
  <p:tag name="KSO_WM_TAG_VERSION" val="1.0"/>
  <p:tag name="KSO_WM_SLIDE_ID" val="custom160018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KSO_WM_BEAUTIFY_FLAG" val="#wm#"/>
  <p:tag name="KSO_WM_UNIT_TYPE" val="i"/>
  <p:tag name="KSO_WM_UNIT_ID" val="287*i*5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13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f"/>
  <p:tag name="KSO_WM_UNIT_INDEX" val="1"/>
  <p:tag name="KSO_WM_UNIT_CLEAR" val="1"/>
  <p:tag name="KSO_WM_UNIT_LAYERLEVEL" val="1"/>
  <p:tag name="KSO_WM_UNIT_VALUE" val="297"/>
  <p:tag name="KSO_WM_UNIT_HIGHLIGHT" val="0"/>
  <p:tag name="KSO_WM_UNIT_COMPATIBLE" val="0"/>
  <p:tag name="KSO_WM_UNIT_ID" val="custom160018_13*f*1"/>
  <p:tag name="KSO_WM_UNIT_PRESET_TEXT_LEN" val="50"/>
  <p:tag name="KSO_WM_UNIT_PRESET_TEXT_INDEX" val="6"/>
</p:tagLst>
</file>

<file path=ppt/tags/tag112.xml><?xml version="1.0" encoding="utf-8"?>
<p:tagLst xmlns:p="http://schemas.openxmlformats.org/presentationml/2006/main">
  <p:tag name="KSO_WM_SLIDE_ID" val="custom160018_13"/>
  <p:tag name="KSO_WM_SLIDE_INDEX" val="13"/>
  <p:tag name="KSO_WM_SLIDE_LAYOUT" val="a_f"/>
  <p:tag name="KSO_WM_SLIDE_LAYOUT_CNT" val="1_1"/>
  <p:tag name="KSO_WM_SLIDE_TYPE" val="text"/>
  <p:tag name="KSO_WM_BEAUTIFY_FLAG" val="#wm#"/>
  <p:tag name="KSO_WM_SLIDE_POSITION" val="72*134"/>
  <p:tag name="KSO_WM_SLIDE_SIZE" val="824*343"/>
  <p:tag name="KSO_WM_SLIDE_ITEM_CNT" val="1"/>
  <p:tag name="KSO_WM_TEMPLATE_CATEGORY" val="custom"/>
  <p:tag name="KSO_WM_TEMPLATE_INDEX" val="160018"/>
  <p:tag name="KSO_WM_TAG_VERSION" val="1.0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d"/>
  <p:tag name="KSO_WM_UNIT_INDEX" val="1"/>
  <p:tag name="KSO_WM_UNIT_ID" val="custom160415_5*d*1"/>
  <p:tag name="KSO_WM_UNIT_CLEAR" val="0"/>
  <p:tag name="KSO_WM_UNIT_LAYERLEVEL" val="1"/>
  <p:tag name="KSO_WM_UNIT_VALUE" val="1272*2521"/>
  <p:tag name="KSO_WM_UNIT_HIGHLIGHT" val="0"/>
  <p:tag name="KSO_WM_UNIT_COMPATIBLE" val="0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9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1"/>
  <p:tag name="KSO_WM_UNIT_CLEAR" val="1"/>
  <p:tag name="KSO_WM_UNIT_LAYERLEVEL" val="1_1"/>
  <p:tag name="KSO_WM_UNIT_ID" val="custom160018_37*m_i*1_1"/>
  <p:tag name="KSO_WM_DIAGRAM_GROUP_CODE" val="m1-5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2"/>
  <p:tag name="KSO_WM_UNIT_CLEAR" val="1"/>
  <p:tag name="KSO_WM_UNIT_LAYERLEVEL" val="1_1"/>
  <p:tag name="KSO_WM_UNIT_ID" val="custom160018_37*m_i*1_2"/>
  <p:tag name="KSO_WM_DIAGRAM_GROUP_CODE" val="m1-5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3"/>
  <p:tag name="KSO_WM_UNIT_CLEAR" val="1"/>
  <p:tag name="KSO_WM_UNIT_LAYERLEVEL" val="1_1"/>
  <p:tag name="KSO_WM_UNIT_ID" val="custom160018_37*m_i*1_3"/>
  <p:tag name="KSO_WM_DIAGRAM_GROUP_CODE" val="m1-5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4"/>
  <p:tag name="KSO_WM_UNIT_CLEAR" val="1"/>
  <p:tag name="KSO_WM_UNIT_LAYERLEVEL" val="1_1"/>
  <p:tag name="KSO_WM_UNIT_ID" val="custom160018_37*m_i*1_4"/>
  <p:tag name="KSO_WM_DIAGRAM_GROUP_CODE" val="m1-5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5"/>
  <p:tag name="KSO_WM_UNIT_CLEAR" val="1"/>
  <p:tag name="KSO_WM_UNIT_LAYERLEVEL" val="1_1"/>
  <p:tag name="KSO_WM_UNIT_ID" val="custom160018_37*m_i*1_5"/>
  <p:tag name="KSO_WM_DIAGRAM_GROUP_CODE" val="m1-5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6"/>
  <p:tag name="KSO_WM_UNIT_CLEAR" val="1"/>
  <p:tag name="KSO_WM_UNIT_LAYERLEVEL" val="1_1"/>
  <p:tag name="KSO_WM_UNIT_ID" val="custom160018_37*m_i*1_6"/>
  <p:tag name="KSO_WM_DIAGRAM_GROUP_CODE" val="m1-5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7"/>
  <p:tag name="KSO_WM_UNIT_CLEAR" val="1"/>
  <p:tag name="KSO_WM_UNIT_LAYERLEVEL" val="1_1"/>
  <p:tag name="KSO_WM_UNIT_ID" val="custom160018_37*m_i*1_7"/>
  <p:tag name="KSO_WM_DIAGRAM_GROUP_CODE" val="m1-5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8"/>
  <p:tag name="KSO_WM_UNIT_CLEAR" val="1"/>
  <p:tag name="KSO_WM_UNIT_LAYERLEVEL" val="1_1"/>
  <p:tag name="KSO_WM_UNIT_ID" val="custom160018_37*m_i*1_8"/>
  <p:tag name="KSO_WM_DIAGRAM_GROUP_CODE" val="m1-5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i"/>
  <p:tag name="KSO_WM_UNIT_INDEX" val="1_9"/>
  <p:tag name="KSO_WM_UNIT_CLEAR" val="1"/>
  <p:tag name="KSO_WM_UNIT_LAYERLEVEL" val="1_1"/>
  <p:tag name="KSO_WM_UNIT_ID" val="custom160018_37*m_i*1_9"/>
  <p:tag name="KSO_WM_DIAGRAM_GROUP_CODE" val="m1-5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1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18_37*m_h_f*1_1_1"/>
  <p:tag name="KSO_WM_UNIT_PRESET_TEXT_LEN" val="20"/>
  <p:tag name="KSO_WM_UNIT_PRESET_TEXT_INDEX" val="2"/>
  <p:tag name="KSO_WM_DIAGRAM_GROUP_CODE" val="m1-5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2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18_37*m_h_f*1_2_1"/>
  <p:tag name="KSO_WM_UNIT_PRESET_TEXT_LEN" val="20"/>
  <p:tag name="KSO_WM_UNIT_PRESET_TEXT_INDEX" val="2"/>
  <p:tag name="KSO_WM_DIAGRAM_GROUP_CODE" val="m1-5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3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18_37*m_h_f*1_3_1"/>
  <p:tag name="KSO_WM_UNIT_PRESET_TEXT_LEN" val="20"/>
  <p:tag name="KSO_WM_UNIT_PRESET_TEXT_INDEX" val="2"/>
  <p:tag name="KSO_WM_DIAGRAM_GROUP_CODE" val="m1-5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m_h_f"/>
  <p:tag name="KSO_WM_UNIT_INDEX" val="1_4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18_37*m_h_f*1_4_1"/>
  <p:tag name="KSO_WM_UNIT_PRESET_TEXT_LEN" val="20"/>
  <p:tag name="KSO_WM_UNIT_PRESET_TEXT_INDEX" val="2"/>
  <p:tag name="KSO_WM_DIAGRAM_GROUP_CODE" val="m1-5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37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34.xml><?xml version="1.0" encoding="utf-8"?>
<p:tagLst xmlns:p="http://schemas.openxmlformats.org/presentationml/2006/main">
  <p:tag name="KSO_WM_SLIDE_ID" val="custom160018_37"/>
  <p:tag name="KSO_WM_SLIDE_INDEX" val="37"/>
  <p:tag name="KSO_WM_SLIDE_LAYOUT" val="a_m"/>
  <p:tag name="KSO_WM_SLIDE_LAYOUT_CNT" val="1_1"/>
  <p:tag name="KSO_WM_SLIDE_TYPE" val="text"/>
  <p:tag name="KSO_WM_BEAUTIFY_FLAG" val="#wm#"/>
  <p:tag name="KSO_WM_SLIDE_POSITION" val="149*212"/>
  <p:tag name="KSO_WM_SLIDE_SIZE" val="654*259"/>
  <p:tag name="KSO_WM_SLIDE_ITEM_CNT" val="4"/>
  <p:tag name="KSO_WM_TEMPLATE_CATEGORY" val="custom"/>
  <p:tag name="KSO_WM_TEMPLATE_INDEX" val="160018"/>
  <p:tag name="KSO_WM_DIAGRAM_GROUP_CODE" val="m1-5"/>
  <p:tag name="KSO_WM_TAG_VERSION" val="1.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1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b"/>
  <p:tag name="KSO_WM_UNIT_INDEX" val="1"/>
  <p:tag name="KSO_WM_UNIT_ID" val="custom160415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EMPLATE_THUMBS_INDEX" val="1、8、12、15、16、21、25、29、33"/>
  <p:tag name="KSO_WM_TEMPLATE_CATEGORY" val="custom"/>
  <p:tag name="KSO_WM_TEMPLATE_INDEX" val="160415"/>
  <p:tag name="KSO_WM_TAG_VERSION" val="1.0"/>
  <p:tag name="KSO_WM_SLIDE_ID" val="custom1604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9*l_i*1_1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9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9*l_i*1_2"/>
  <p:tag name="KSO_WM_UNIT_CLEAR" val="1"/>
  <p:tag name="KSO_WM_UNIT_LAYERLEVEL" val="1_1"/>
  <p:tag name="KSO_WM_DIAGRAM_GROUP_CODE" val="l1-1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7*i*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9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9*l_i*1_3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9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9*l_i*1_4"/>
  <p:tag name="KSO_WM_UNIT_CLEAR" val="1"/>
  <p:tag name="KSO_WM_UNIT_LAYERLEVEL" val="1_1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9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2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885*1109"/>
  <p:tag name="KSO_WM_UNIT_HIGHLIGHT" val="0"/>
  <p:tag name="KSO_WM_UNIT_COMPATIBLE" val="0"/>
  <p:tag name="KSO_WM_UNIT_ID" val="custom160018_15*d*1"/>
</p:tagLst>
</file>

<file path=ppt/tags/tag3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2"/>
  <p:tag name="KSO_WM_UNIT_CLEAR" val="0"/>
  <p:tag name="KSO_WM_UNIT_LAYERLEVEL" val="1"/>
  <p:tag name="KSO_WM_UNIT_VALUE" val="883*1107"/>
  <p:tag name="KSO_WM_UNIT_HIGHLIGHT" val="0"/>
  <p:tag name="KSO_WM_UNIT_COMPATIBLE" val="0"/>
  <p:tag name="KSO_WM_UNIT_ID" val="custom160018_15*d*2"/>
</p:tagLst>
</file>

<file path=ppt/tags/tag31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35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39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7*i*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4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87*i*5"/>
</p:tagLst>
</file>

<file path=ppt/tags/tag5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5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5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6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1261*2522"/>
  <p:tag name="KSO_WM_UNIT_HIGHLIGHT" val="0"/>
  <p:tag name="KSO_WM_UNIT_COMPATIBLE" val="0"/>
  <p:tag name="KSO_WM_UNIT_ID" val="custom160018_5*d*1"/>
</p:tagLst>
</file>

<file path=ppt/tags/tag62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0"/>
  <p:tag name="KSO_WM_TEMPLATE_CATEGORY" val="custom"/>
  <p:tag name="KSO_WM_TEMPLATE_INDEX" val="160415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10*l_i*1_1"/>
  <p:tag name="KSO_WM_UNIT_CLEAR" val="1"/>
  <p:tag name="KSO_WM_UNIT_LAYERLEVEL" val="1_1"/>
  <p:tag name="KSO_WM_DIAGRAM_GROUP_CODE" val="l1-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10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5"/>
  <p:tag name="KSO_WM_TEMPLATE_CATEGORY" val="custom"/>
  <p:tag name="KSO_WM_TEMPLATE_INDEX" val="160415"/>
  <p:tag name="KSO_WM_UNIT_INDEX" val="5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10*l_i*1_2"/>
  <p:tag name="KSO_WM_UNIT_CLEAR" val="1"/>
  <p:tag name="KSO_WM_UNIT_LAYERLEVEL" val="1_1"/>
  <p:tag name="KSO_WM_DIAGRAM_GROUP_CODE" val="l1-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10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10"/>
  <p:tag name="KSO_WM_TEMPLATE_CATEGORY" val="custom"/>
  <p:tag name="KSO_WM_TEMPLATE_INDEX" val="160415"/>
  <p:tag name="KSO_WM_UNIT_INDEX" val="10"/>
</p:tagLst>
</file>

<file path=ppt/tags/tag7.xml><?xml version="1.0" encoding="utf-8"?>
<p:tagLst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10*l_i*1_3"/>
  <p:tag name="KSO_WM_UNIT_CLEAR" val="1"/>
  <p:tag name="KSO_WM_UNIT_LAYERLEVEL" val="1_1"/>
  <p:tag name="KSO_WM_DIAGRAM_GROUP_CODE" val="l1-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10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0*i*15"/>
  <p:tag name="KSO_WM_TEMPLATE_CATEGORY" val="custom"/>
  <p:tag name="KSO_WM_TEMPLATE_INDEX" val="160415"/>
  <p:tag name="KSO_WM_UNIT_INDEX" val="15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10*l_i*1_4"/>
  <p:tag name="KSO_WM_UNIT_CLEAR" val="1"/>
  <p:tag name="KSO_WM_UNIT_LAYERLEVEL" val="1_1"/>
  <p:tag name="KSO_WM_DIAGRAM_GROUP_CODE" val="l1-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10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10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7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1"/>
  <p:tag name="KSO_WM_UNIT_ID" val="custom160415_9*l_i*1_1"/>
  <p:tag name="KSO_WM_UNIT_CLEAR" val="1"/>
  <p:tag name="KSO_WM_UNIT_LAYERLEVEL" val="1_1"/>
  <p:tag name="KSO_WM_DIAGRAM_GROUP_CODE" val="l1-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1_1"/>
  <p:tag name="KSO_WM_UNIT_ID" val="custom160415_9*l_h_f*1_1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2"/>
  <p:tag name="KSO_WM_UNIT_ID" val="custom160415_9*l_i*1_2"/>
  <p:tag name="KSO_WM_UNIT_CLEAR" val="1"/>
  <p:tag name="KSO_WM_UNIT_LAYERLEVEL" val="1_1"/>
  <p:tag name="KSO_WM_DIAGRAM_GROUP_CODE" val="l1-1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87*i*2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2_1"/>
  <p:tag name="KSO_WM_UNIT_ID" val="custom160415_9*l_h_f*1_2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3"/>
  <p:tag name="KSO_WM_UNIT_ID" val="custom160415_9*l_i*1_3"/>
  <p:tag name="KSO_WM_UNIT_CLEAR" val="1"/>
  <p:tag name="KSO_WM_UNIT_LAYERLEVEL" val="1_1"/>
  <p:tag name="KSO_WM_DIAGRAM_GROUP_CODE" val="l1-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3_1"/>
  <p:tag name="KSO_WM_UNIT_ID" val="custom160415_9*l_h_f*1_3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i"/>
  <p:tag name="KSO_WM_UNIT_INDEX" val="1_4"/>
  <p:tag name="KSO_WM_UNIT_ID" val="custom160415_9*l_i*1_4"/>
  <p:tag name="KSO_WM_UNIT_CLEAR" val="1"/>
  <p:tag name="KSO_WM_UNIT_LAYERLEVEL" val="1_1"/>
  <p:tag name="KSO_WM_DIAGRAM_GROUP_CODE" val="l1-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l_h_f"/>
  <p:tag name="KSO_WM_UNIT_INDEX" val="1_4_1"/>
  <p:tag name="KSO_WM_UNIT_ID" val="custom160415_9*l_h_f*1_4_1"/>
  <p:tag name="KSO_WM_UNIT_CLEAR" val="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PRESET_TEXT" val="CONSECTETUR ADIPISICING ELIT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8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125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89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3*57"/>
  <p:tag name="KSO_WM_SLIDE_SIZE" val="798*426"/>
</p:tagLst>
</file>

<file path=ppt/tags/tag9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4*i*0"/>
  <p:tag name="KSO_WM_TEMPLATE_CATEGORY" val="custom"/>
  <p:tag name="KSO_WM_TEMPLATE_INDEX" val="160415"/>
  <p:tag name="KSO_WM_UNIT_INDEX" val="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15_14*i*1"/>
  <p:tag name="KSO_WM_TEMPLATE_CATEGORY" val="custom"/>
  <p:tag name="KSO_WM_TEMPLATE_INDEX" val="160415"/>
  <p:tag name="KSO_WM_UNIT_INDEX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f"/>
  <p:tag name="KSO_WM_UNIT_INDEX" val="1"/>
  <p:tag name="KSO_WM_UNIT_ID" val="custom160415_14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1"/>
  <p:tag name="KSO_WM_UNIT_CLEAR" val="0"/>
  <p:tag name="KSO_WM_UNIT_LAYERLEVEL" val="1"/>
  <p:tag name="KSO_WM_UNIT_VALUE" val="885*1109"/>
  <p:tag name="KSO_WM_UNIT_HIGHLIGHT" val="0"/>
  <p:tag name="KSO_WM_UNIT_COMPATIBLE" val="0"/>
  <p:tag name="KSO_WM_UNIT_ID" val="custom160018_15*d*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d"/>
  <p:tag name="KSO_WM_UNIT_INDEX" val="2"/>
  <p:tag name="KSO_WM_UNIT_CLEAR" val="0"/>
  <p:tag name="KSO_WM_UNIT_LAYERLEVEL" val="1"/>
  <p:tag name="KSO_WM_UNIT_VALUE" val="883*1107"/>
  <p:tag name="KSO_WM_UNIT_HIGHLIGHT" val="0"/>
  <p:tag name="KSO_WM_UNIT_COMPATIBLE" val="0"/>
  <p:tag name="KSO_WM_UNIT_ID" val="custom160018_15*d*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9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9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4"/>
  <p:tag name="KSO_WM_SLIDE_INDEX" val="14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54*20"/>
  <p:tag name="KSO_WM_SLIDE_SIZE" val="659*498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2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默认设计模板">
  <a:themeElements>
    <a:clrScheme name="PPT18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127">
      <a:dk1>
        <a:srgbClr val="FFFFFF"/>
      </a:dk1>
      <a:lt1>
        <a:srgbClr val="454749"/>
      </a:lt1>
      <a:dk2>
        <a:srgbClr val="FFFFFF"/>
      </a:dk2>
      <a:lt2>
        <a:srgbClr val="454749"/>
      </a:lt2>
      <a:accent1>
        <a:srgbClr val="8EC9EE"/>
      </a:accent1>
      <a:accent2>
        <a:srgbClr val="8ADCDE"/>
      </a:accent2>
      <a:accent3>
        <a:srgbClr val="ACDDC7"/>
      </a:accent3>
      <a:accent4>
        <a:srgbClr val="8BE1FF"/>
      </a:accent4>
      <a:accent5>
        <a:srgbClr val="A3C2EB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WPS 演示</Application>
  <PresentationFormat>宽屏</PresentationFormat>
  <Paragraphs>201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Webdings</vt:lpstr>
      <vt:lpstr>Arial Black</vt:lpstr>
      <vt:lpstr>Microsoft New Tai Lue</vt:lpstr>
      <vt:lpstr>Bodoni MT Black</vt:lpstr>
      <vt:lpstr>HanWangWCL10</vt:lpstr>
      <vt:lpstr>Aharoni</vt:lpstr>
      <vt:lpstr>Arial Narrow</vt:lpstr>
      <vt:lpstr>Segoe Print</vt:lpstr>
      <vt:lpstr>PMingLiU-ExtB</vt:lpstr>
      <vt:lpstr>幼圆</vt:lpstr>
      <vt:lpstr>1_默认设计模板</vt:lpstr>
      <vt:lpstr>A000120140530A99PPBG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WHY OKHTTP</vt:lpstr>
      <vt:lpstr>okhttp实现原理</vt:lpstr>
      <vt:lpstr>PowerPoint 演示文稿</vt:lpstr>
      <vt:lpstr>PowerPoint 演示文稿</vt:lpstr>
      <vt:lpstr>MORE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daisongsong</dc:creator>
  <cp:lastModifiedBy>daisongsong</cp:lastModifiedBy>
  <cp:revision>122</cp:revision>
  <dcterms:created xsi:type="dcterms:W3CDTF">2016-08-10T07:20:00Z</dcterms:created>
  <dcterms:modified xsi:type="dcterms:W3CDTF">2016-08-11T07:47:26Z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