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  <a:srgbClr val="FF0000"/>
    <a:srgbClr val="FFFF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34"/>
  </p:normalViewPr>
  <p:slideViewPr>
    <p:cSldViewPr snapToGrid="0">
      <p:cViewPr>
        <p:scale>
          <a:sx n="100" d="100"/>
          <a:sy n="100" d="100"/>
        </p:scale>
        <p:origin x="10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9746E-0F62-17DF-10F9-63A24FD08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486C7-42C7-3A72-4A9D-C56FA5EAB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3D494-D5D5-94E8-3802-15E8F017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1F49-1F63-A84D-91AC-F97A9E855001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4C54A-11F2-59AA-6756-F353E83AD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C4204-E302-39D8-E6A1-C78796E4F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F713-C1B8-8640-B400-5712375E0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16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7520E-0549-1747-97FC-74E7C637B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3818E5-9484-7A2A-BB14-DA4262EBF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5984B-5E9A-DB4D-1688-4FC323629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1F49-1F63-A84D-91AC-F97A9E855001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D4752-AA3E-4E75-8517-7767DA135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DE9DD-3354-3CE3-DC5B-8AC14CDA0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F713-C1B8-8640-B400-5712375E0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50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AE8D7E-6D37-751B-507C-817336A9D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25AD2-BD3C-63FB-4A16-8888CDB74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333A0-1FF7-B532-4026-6FAF5F67D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1F49-1F63-A84D-91AC-F97A9E855001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807D4-DCB0-CBD2-1A07-C3C728770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09145-D83D-1639-9394-BC5019D9F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F713-C1B8-8640-B400-5712375E0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0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8B0E9-34D2-82AF-DA48-9F54B1E51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1732C-DCEF-8BF5-901D-D67000244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7181F-1847-7D1E-955C-A069D268A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1F49-1F63-A84D-91AC-F97A9E855001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C9E0-D3F4-E49A-8427-86D0B1D45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A91D8-E2C0-1AFA-50AD-F9254C4F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F713-C1B8-8640-B400-5712375E0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41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3872E-8B7B-2BDF-F4C0-33CECCCE6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ECFBF-41A9-8868-A6F9-38A5D3AB6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4AA6D-90B5-9AFF-F4E0-935502AE2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1F49-1F63-A84D-91AC-F97A9E855001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D79BB-1493-4928-4590-EF510E28B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B0E61-CC02-23DE-FA96-B06189597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F713-C1B8-8640-B400-5712375E0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43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E5CF9-95F1-AEAC-4748-58F076408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45DA1-1E42-1482-8656-0BA9AFB06A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528E8-E4FF-05C7-5FA3-82DCD31A7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5F8E2-2BAB-0ACB-B40B-046EA22DC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1F49-1F63-A84D-91AC-F97A9E855001}" type="datetimeFigureOut">
              <a:rPr lang="en-US" smtClean="0"/>
              <a:t>7/6/23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6D808-15CD-A6B0-1308-304A2CC85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433F8-84A5-03FF-9185-A35778BA1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F713-C1B8-8640-B400-5712375E0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93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F1911-BCE3-6E7F-E95C-26085B6AA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C676B-01B0-F845-4014-D56229D13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FAE7B2-6E42-0E97-E023-7CDD4F737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8CA81C-5A25-D16B-6035-5DF822DF78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3676E4-1376-E7DA-88D0-97EB99021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249F4B-DC50-750C-3B3B-1799B5198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1F49-1F63-A84D-91AC-F97A9E855001}" type="datetimeFigureOut">
              <a:rPr lang="en-US" smtClean="0"/>
              <a:t>7/6/23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2CDB9F-DB2E-C289-C4DF-1235C86AD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70C2C8-C2A0-2533-E009-A742CC163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F713-C1B8-8640-B400-5712375E0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73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143B5-494B-5003-FD7D-42A28C99F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31C6CD-FA4B-2C33-760A-6E1BEB897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1F49-1F63-A84D-91AC-F97A9E855001}" type="datetimeFigureOut">
              <a:rPr lang="en-US" smtClean="0"/>
              <a:t>7/6/23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66B88-6752-53D0-E4CC-84668A4B1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DB820-63AA-0BE4-B53F-15C672957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F713-C1B8-8640-B400-5712375E0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90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A7C897-8589-79AE-41C2-4E2F4189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1F49-1F63-A84D-91AC-F97A9E855001}" type="datetimeFigureOut">
              <a:rPr lang="en-US" smtClean="0"/>
              <a:t>7/6/23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18847-21A2-D1D0-2107-860E75624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B8A47-6F2E-12AC-626C-59EC34FAE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F713-C1B8-8640-B400-5712375E0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34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A7EE7-9A43-D97D-BBDF-5741CD3F4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9E204-7DE6-F632-580E-769A38EA7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A9913-5769-F792-7499-1DBB1198F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C88B4-C0FB-3E77-767C-DA0C94AA4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1F49-1F63-A84D-91AC-F97A9E855001}" type="datetimeFigureOut">
              <a:rPr lang="en-US" smtClean="0"/>
              <a:t>7/6/23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F41D4-3021-CDB3-7E25-8912BE9B4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A0465-5C4B-045B-A7AC-B1090335C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F713-C1B8-8640-B400-5712375E0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47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6C676-AF09-AF62-3186-8488BAAF1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9F6BC0-9304-F162-F981-EB281A20A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73927B-CF8D-0EF8-6359-731F3FF4D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EF5D4-1EB1-0B45-80AF-6B5CCBE3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1F49-1F63-A84D-91AC-F97A9E855001}" type="datetimeFigureOut">
              <a:rPr lang="en-US" smtClean="0"/>
              <a:t>7/6/23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3CA25-3FD4-318A-EDFA-FA63CDDDC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97641-37F0-7CE5-2AB0-07255186B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F713-C1B8-8640-B400-5712375E0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6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DFA69E-98FF-A376-0904-8D310584F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76098-391E-5332-9D09-82A54BB28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65047-6E0C-D237-0D57-06209E06E5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51F49-1F63-A84D-91AC-F97A9E855001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1CDDE-4E2A-EA7F-0977-A6949E502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1B25A-2C48-84D0-A4A6-7A1362548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9F713-C1B8-8640-B400-5712375E0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52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kiing Man Vector Vector Art &amp; Graphics | freevector.com">
            <a:extLst>
              <a:ext uri="{FF2B5EF4-FFF2-40B4-BE49-F238E27FC236}">
                <a16:creationId xmlns:a16="http://schemas.microsoft.com/office/drawing/2014/main" id="{E17FACF1-A780-A0FE-8C18-DC290212FC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78" b="1"/>
          <a:stretch/>
        </p:blipFill>
        <p:spPr bwMode="auto">
          <a:xfrm>
            <a:off x="4110127" y="3556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33" name="Freeform: Shape 1032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5" name="Freeform: Shape 1034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C3822-0C36-6F50-DAE1-F293FF253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26933"/>
            <a:ext cx="4730447" cy="3204134"/>
          </a:xfrm>
        </p:spPr>
        <p:txBody>
          <a:bodyPr anchor="b">
            <a:normAutofit/>
          </a:bodyPr>
          <a:lstStyle/>
          <a:p>
            <a:r>
              <a:rPr lang="en-US" sz="2800" i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Big Mountain Resort</a:t>
            </a:r>
            <a:br>
              <a:rPr lang="en-US" sz="3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br>
              <a:rPr lang="en-US" sz="3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4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600" b="1" dirty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New Price Strategy</a:t>
            </a:r>
            <a:br>
              <a:rPr lang="en-US" sz="3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br>
              <a:rPr lang="en-US" sz="3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US" sz="3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6896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5C01C-B574-AA3F-1F2F-8A7424E31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chemeClr val="accent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Problem identification</a:t>
            </a:r>
            <a:endParaRPr lang="en-US" b="1" dirty="0">
              <a:solidFill>
                <a:schemeClr val="accent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E985D-F660-9B53-916D-CC98A5D8C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6588"/>
            <a:ext cx="9220200" cy="1725612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000" i="1" u="none" strike="noStrike" dirty="0">
                <a:solidFill>
                  <a:srgbClr val="37415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1. Recover the investment of $1.54 MM for installing new chair lift this season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000" i="1" dirty="0">
                <a:solidFill>
                  <a:srgbClr val="37415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2. I</a:t>
            </a:r>
            <a:r>
              <a:rPr lang="en-US" sz="2000" i="1" u="none" strike="noStrike" dirty="0">
                <a:solidFill>
                  <a:srgbClr val="37415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ncreasing profit margins from ticket sales during this current ski season.</a:t>
            </a:r>
            <a:endParaRPr lang="en-US" sz="3200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CD84FB-55C4-05CE-858B-A378BD6781BB}"/>
              </a:ext>
            </a:extLst>
          </p:cNvPr>
          <p:cNvSpPr txBox="1"/>
          <p:nvPr/>
        </p:nvSpPr>
        <p:spPr>
          <a:xfrm>
            <a:off x="838200" y="4209012"/>
            <a:ext cx="8257389" cy="1299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Can Big Mountain Resort increase its ticket prices?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If so, by how much?</a:t>
            </a:r>
          </a:p>
        </p:txBody>
      </p:sp>
      <p:sp>
        <p:nvSpPr>
          <p:cNvPr id="5" name="Curved Left Arrow 4">
            <a:extLst>
              <a:ext uri="{FF2B5EF4-FFF2-40B4-BE49-F238E27FC236}">
                <a16:creationId xmlns:a16="http://schemas.microsoft.com/office/drawing/2014/main" id="{B65344C3-A6F2-041D-B284-341683541DEC}"/>
              </a:ext>
            </a:extLst>
          </p:cNvPr>
          <p:cNvSpPr/>
          <p:nvPr/>
        </p:nvSpPr>
        <p:spPr>
          <a:xfrm rot="900460">
            <a:off x="9297490" y="2777999"/>
            <a:ext cx="1572469" cy="2808446"/>
          </a:xfrm>
          <a:prstGeom prst="curvedLeftArrow">
            <a:avLst>
              <a:gd name="adj1" fmla="val 19761"/>
              <a:gd name="adj2" fmla="val 50000"/>
              <a:gd name="adj3" fmla="val 45161"/>
            </a:avLst>
          </a:pr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201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5C01C-B574-AA3F-1F2F-8A7424E31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chemeClr val="accent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Recommendation and key findings </a:t>
            </a:r>
            <a:endParaRPr lang="en-US" b="1" dirty="0">
              <a:solidFill>
                <a:schemeClr val="accent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E985D-F660-9B53-916D-CC98A5D8C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5000" y="2097088"/>
            <a:ext cx="5664200" cy="84931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25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000" dirty="0">
                <a:solidFill>
                  <a:srgbClr val="37415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T</a:t>
            </a:r>
            <a:r>
              <a:rPr lang="en-US" sz="2000" u="none" strike="noStrike" dirty="0">
                <a:solidFill>
                  <a:srgbClr val="37415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he resort can increase the weekend ticket prices</a:t>
            </a:r>
            <a:endParaRPr lang="en-US" sz="3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4D8D5A-F502-9C9C-A669-177591F1B053}"/>
              </a:ext>
            </a:extLst>
          </p:cNvPr>
          <p:cNvSpPr txBox="1">
            <a:spLocks/>
          </p:cNvSpPr>
          <p:nvPr/>
        </p:nvSpPr>
        <p:spPr>
          <a:xfrm>
            <a:off x="3175000" y="3370264"/>
            <a:ext cx="5664200" cy="9016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37415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Tickets prices increase from </a:t>
            </a:r>
            <a:r>
              <a:rPr lang="en-US" sz="2000" b="1" dirty="0">
                <a:solidFill>
                  <a:srgbClr val="37415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$81 </a:t>
            </a:r>
            <a:r>
              <a:rPr lang="en-US" sz="2000" dirty="0">
                <a:solidFill>
                  <a:srgbClr val="37415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 </a:t>
            </a:r>
            <a:r>
              <a:rPr lang="en-US" sz="2000" b="1" dirty="0">
                <a:solidFill>
                  <a:srgbClr val="37415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$83 </a:t>
            </a:r>
            <a:r>
              <a:rPr lang="en-US" sz="2000" dirty="0">
                <a:solidFill>
                  <a:srgbClr val="37415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(↑ </a:t>
            </a:r>
            <a:r>
              <a:rPr lang="en-US" sz="2000" b="1" dirty="0">
                <a:solidFill>
                  <a:srgbClr val="37415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$1.99</a:t>
            </a:r>
            <a:r>
              <a:rPr lang="en-US" sz="2000" dirty="0">
                <a:solidFill>
                  <a:srgbClr val="37415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  <a:endParaRPr lang="en-US" sz="3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A8F79C-E0C1-112B-97B2-4B02B1EE5278}"/>
              </a:ext>
            </a:extLst>
          </p:cNvPr>
          <p:cNvSpPr txBox="1">
            <a:spLocks/>
          </p:cNvSpPr>
          <p:nvPr/>
        </p:nvSpPr>
        <p:spPr>
          <a:xfrm>
            <a:off x="3175000" y="4695827"/>
            <a:ext cx="5664200" cy="9016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37415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 total of $3,474,638 over the ski season</a:t>
            </a:r>
            <a:endParaRPr lang="en-US" sz="3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726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5C01C-B574-AA3F-1F2F-8A7424E31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chemeClr val="accent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Modeling results and analysis</a:t>
            </a:r>
            <a:endParaRPr lang="en-US" b="1" dirty="0">
              <a:solidFill>
                <a:schemeClr val="accent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2AB14E7-5206-1B2C-80F0-A3AA5C832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4700" y="2182018"/>
            <a:ext cx="4318000" cy="1325563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 anchorCtr="1">
            <a:normAutofit fontScale="85000" lnSpcReduction="1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National Market Share: 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Weekend prices being higher than weekday prices seem restricted to sub $100 resorts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05B710-D8A4-C037-B2C7-51C7BD3F0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1588293"/>
            <a:ext cx="6299200" cy="4622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9B92458-9EA6-4C59-F7E4-DC1BA9485FC3}"/>
              </a:ext>
            </a:extLst>
          </p:cNvPr>
          <p:cNvSpPr/>
          <p:nvPr/>
        </p:nvSpPr>
        <p:spPr>
          <a:xfrm>
            <a:off x="1511300" y="3619500"/>
            <a:ext cx="2679699" cy="2030413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6A417F2-E133-78A9-E7BD-33286799E13A}"/>
              </a:ext>
            </a:extLst>
          </p:cNvPr>
          <p:cNvSpPr txBox="1">
            <a:spLocks/>
          </p:cNvSpPr>
          <p:nvPr/>
        </p:nvSpPr>
        <p:spPr>
          <a:xfrm>
            <a:off x="7124700" y="3899693"/>
            <a:ext cx="4318000" cy="1325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 anchorCtr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37415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Big Mountain Resort weekend/weekdays ticket: $81</a:t>
            </a:r>
            <a:endParaRPr lang="en-US" sz="3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214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5C01C-B574-AA3F-1F2F-8A7424E31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chemeClr val="accent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Modeling results and analysis</a:t>
            </a:r>
            <a:endParaRPr lang="en-US" b="1" dirty="0">
              <a:solidFill>
                <a:schemeClr val="accent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2AB14E7-5206-1B2C-80F0-A3AA5C832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4700" y="2182018"/>
            <a:ext cx="4318000" cy="1325563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 anchorCtr="1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Two components account for 75% of ticket price variance</a:t>
            </a:r>
            <a:endParaRPr lang="en-US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6A417F2-E133-78A9-E7BD-33286799E13A}"/>
              </a:ext>
            </a:extLst>
          </p:cNvPr>
          <p:cNvSpPr txBox="1">
            <a:spLocks/>
          </p:cNvSpPr>
          <p:nvPr/>
        </p:nvSpPr>
        <p:spPr>
          <a:xfrm>
            <a:off x="7124700" y="3899693"/>
            <a:ext cx="4318000" cy="1325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 anchorCtr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 correlation between states and ticket price</a:t>
            </a:r>
            <a:endParaRPr lang="en-US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87DBA6-E1EE-62D6-8ECE-AD5192488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1542242"/>
            <a:ext cx="5989173" cy="495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59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5C01C-B574-AA3F-1F2F-8A7424E31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chemeClr val="accent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Modeling results and analysis</a:t>
            </a:r>
            <a:endParaRPr lang="en-US" b="1" dirty="0">
              <a:solidFill>
                <a:schemeClr val="accent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2AB14E7-5206-1B2C-80F0-A3AA5C832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4700" y="1690688"/>
            <a:ext cx="4318000" cy="1325563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 anchorCtr="1">
            <a:normAutofit fontScale="92500" lnSpcReduction="1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Primary features impacting prices: </a:t>
            </a:r>
            <a:r>
              <a:rPr lang="en-US" sz="20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FastQuads</a:t>
            </a:r>
            <a:r>
              <a:rPr lang="en-US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Runs, Vertical Drop, and Total Chairs</a:t>
            </a:r>
            <a:endParaRPr lang="en-US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FEF1A5-D730-8CAC-F366-4301B8DE9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95" y="1632454"/>
            <a:ext cx="5725705" cy="5225546"/>
          </a:xfrm>
          <a:prstGeom prst="rect">
            <a:avLst/>
          </a:prstGeom>
        </p:spPr>
      </p:pic>
      <p:sp>
        <p:nvSpPr>
          <p:cNvPr id="6" name="Striped Right Arrow 5">
            <a:extLst>
              <a:ext uri="{FF2B5EF4-FFF2-40B4-BE49-F238E27FC236}">
                <a16:creationId xmlns:a16="http://schemas.microsoft.com/office/drawing/2014/main" id="{0452AD72-F18D-6B44-0337-90C8A9E1A4F1}"/>
              </a:ext>
            </a:extLst>
          </p:cNvPr>
          <p:cNvSpPr/>
          <p:nvPr/>
        </p:nvSpPr>
        <p:spPr>
          <a:xfrm rot="5400000">
            <a:off x="8864600" y="3327400"/>
            <a:ext cx="838200" cy="762000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A4389AD-3985-E2DB-C959-98AB1BAAF841}"/>
              </a:ext>
            </a:extLst>
          </p:cNvPr>
          <p:cNvSpPr txBox="1">
            <a:spLocks/>
          </p:cNvSpPr>
          <p:nvPr/>
        </p:nvSpPr>
        <p:spPr>
          <a:xfrm>
            <a:off x="7035800" y="4341814"/>
            <a:ext cx="4318000" cy="13255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 anchorCtr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Parameters for modeling ticket price</a:t>
            </a:r>
            <a:endParaRPr lang="en-US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158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5C01C-B574-AA3F-1F2F-8A7424E31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chemeClr val="accent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Modeling results and analysis</a:t>
            </a:r>
            <a:endParaRPr lang="en-US" b="1" dirty="0">
              <a:solidFill>
                <a:schemeClr val="accent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3EDE313-9A88-A200-DF26-13A3956852D8}"/>
              </a:ext>
            </a:extLst>
          </p:cNvPr>
          <p:cNvSpPr txBox="1">
            <a:spLocks/>
          </p:cNvSpPr>
          <p:nvPr/>
        </p:nvSpPr>
        <p:spPr>
          <a:xfrm>
            <a:off x="939800" y="1843088"/>
            <a:ext cx="10210800" cy="849312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rgbClr val="37415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Scenario 1 - </a:t>
            </a:r>
            <a:r>
              <a:rPr lang="en-US" sz="1400" dirty="0">
                <a:solidFill>
                  <a:srgbClr val="37415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b="0" i="0" u="none" strike="noStrike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Closing up to 10 of the least used runs.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050" dirty="0">
                <a:solidFill>
                  <a:srgbClr val="FF0000"/>
                </a:solidFill>
              </a:rPr>
              <a:t>✘</a:t>
            </a:r>
            <a:r>
              <a:rPr lang="en-US" sz="1050" dirty="0"/>
              <a:t>  </a:t>
            </a:r>
            <a:r>
              <a:rPr lang="en-US" sz="1400" b="0" i="0" u="none" strike="noStrike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Resul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t: From no difference (1 run) to losing ticket price and revenue (+2 runs).</a:t>
            </a:r>
            <a:endParaRPr lang="en-US" sz="1400" b="0" i="0" u="none" strike="noStrike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9E5BFCE-A0C9-1D79-264F-AA713BCC3040}"/>
              </a:ext>
            </a:extLst>
          </p:cNvPr>
          <p:cNvSpPr txBox="1">
            <a:spLocks/>
          </p:cNvSpPr>
          <p:nvPr/>
        </p:nvSpPr>
        <p:spPr>
          <a:xfrm>
            <a:off x="939800" y="3013074"/>
            <a:ext cx="10210800" cy="8493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rgbClr val="37415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Scenario 2 - </a:t>
            </a:r>
            <a:r>
              <a:rPr lang="en-US" sz="1400" dirty="0">
                <a:solidFill>
                  <a:srgbClr val="37415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</a:t>
            </a:r>
            <a:r>
              <a:rPr lang="en-US" sz="1400" b="0" i="0" u="none" strike="noStrike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dding a run, increasing the vertical drop by 150 feet, and installing an additional chair lift.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✓</a:t>
            </a:r>
            <a:r>
              <a:rPr lang="en-US" sz="1400" b="0" i="0" u="none" strike="noStrike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Resul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t: +$1.99 in weekend ticket price</a:t>
            </a:r>
            <a:endParaRPr lang="en-US" sz="1400" b="0" i="0" u="none" strike="noStrike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C3C6F7F-434D-B0C5-2330-FB99E93B4299}"/>
              </a:ext>
            </a:extLst>
          </p:cNvPr>
          <p:cNvSpPr txBox="1">
            <a:spLocks/>
          </p:cNvSpPr>
          <p:nvPr/>
        </p:nvSpPr>
        <p:spPr>
          <a:xfrm>
            <a:off x="939800" y="4152902"/>
            <a:ext cx="10210800" cy="849312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txBody>
          <a:bodyPr vert="horz" lIns="91440" tIns="45720" rIns="91440" bIns="45720" rtlCol="0" anchor="ctr" anchorCtr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37415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Scenario 3 - </a:t>
            </a:r>
            <a:r>
              <a:rPr lang="en-US" sz="2000" dirty="0">
                <a:solidFill>
                  <a:srgbClr val="37415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</a:t>
            </a:r>
            <a:r>
              <a:rPr lang="en-US" sz="2000" b="0" i="0" u="none" strike="noStrike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dding a run, increasing the vertical drop by 150 feet, installing an additional chair lift, plus 2 acres of snow making.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F0000"/>
                </a:solidFill>
              </a:rPr>
              <a:t>✘</a:t>
            </a:r>
            <a:r>
              <a:rPr lang="en-US" sz="1400" dirty="0"/>
              <a:t>  </a:t>
            </a:r>
            <a:r>
              <a:rPr lang="en-US" sz="2000" b="0" i="0" u="none" strike="noStrike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Resul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t: +$1.99 in weekend ticket price</a:t>
            </a:r>
            <a:endParaRPr lang="en-US" sz="2000" b="0" i="0" u="none" strike="noStrike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4EECCAF-30A8-E22A-AF88-A242EBCEF576}"/>
              </a:ext>
            </a:extLst>
          </p:cNvPr>
          <p:cNvSpPr txBox="1">
            <a:spLocks/>
          </p:cNvSpPr>
          <p:nvPr/>
        </p:nvSpPr>
        <p:spPr>
          <a:xfrm>
            <a:off x="939800" y="5322888"/>
            <a:ext cx="10210800" cy="849312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txBody>
          <a:bodyPr vert="horz" lIns="91440" tIns="45720" rIns="91440" bIns="45720" rtlCol="0" anchor="ctr" anchorCtr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37415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Scenario 4 - </a:t>
            </a:r>
            <a:r>
              <a:rPr lang="en-US" sz="2000" dirty="0">
                <a:solidFill>
                  <a:srgbClr val="37415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</a:t>
            </a:r>
            <a:r>
              <a:rPr lang="en-US" sz="2000" b="0" i="0" u="none" strike="noStrike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ncreasing the longest run by .2 miles and guaranteeing its snow coverage by adding 4 acres of snow making capability.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F0000"/>
                </a:solidFill>
              </a:rPr>
              <a:t>✘</a:t>
            </a:r>
            <a:r>
              <a:rPr lang="en-US" sz="1400" dirty="0"/>
              <a:t>  </a:t>
            </a:r>
            <a:r>
              <a:rPr lang="en-US" sz="2000" b="0" i="0" u="none" strike="noStrike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Resul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t: No difference</a:t>
            </a:r>
            <a:endParaRPr lang="en-US" sz="2000" b="0" i="0" u="none" strike="noStrike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241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DB585-CF1A-98E3-22D6-EC231A5B6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chemeClr val="accent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Summary and Conclusion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7AE3E06-21C4-D255-A5A2-B8F28ACF5DA5}"/>
              </a:ext>
            </a:extLst>
          </p:cNvPr>
          <p:cNvSpPr txBox="1">
            <a:spLocks/>
          </p:cNvSpPr>
          <p:nvPr/>
        </p:nvSpPr>
        <p:spPr>
          <a:xfrm>
            <a:off x="5829299" y="2781304"/>
            <a:ext cx="5311775" cy="19049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Increasing price for adult weekend tickets from $81 to $83 </a:t>
            </a:r>
          </a:p>
          <a:p>
            <a:pPr marL="0" indent="0" algn="ctr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(↑ $1.99)</a:t>
            </a:r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5731B21-0156-E9ED-074D-DABD1A80E3C3}"/>
              </a:ext>
            </a:extLst>
          </p:cNvPr>
          <p:cNvSpPr txBox="1">
            <a:spLocks/>
          </p:cNvSpPr>
          <p:nvPr/>
        </p:nvSpPr>
        <p:spPr>
          <a:xfrm>
            <a:off x="3517900" y="2781304"/>
            <a:ext cx="2073275" cy="901699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</p:spPr>
        <p:txBody>
          <a:bodyPr vert="horz" lIns="91440" tIns="45720" rIns="91440" bIns="45720" rtlCol="0" anchor="ctr" anchorCtr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analysis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D02C11E-E8DE-AF70-0F8F-EC65CA79E35E}"/>
              </a:ext>
            </a:extLst>
          </p:cNvPr>
          <p:cNvSpPr txBox="1">
            <a:spLocks/>
          </p:cNvSpPr>
          <p:nvPr/>
        </p:nvSpPr>
        <p:spPr>
          <a:xfrm>
            <a:off x="3517900" y="3822699"/>
            <a:ext cx="2073275" cy="901699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</p:spPr>
        <p:txBody>
          <a:bodyPr vert="horz" lIns="91440" tIns="45720" rIns="91440" bIns="45720" rtlCol="0" anchor="ctr" anchorCtr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Machine Learning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6FC943B-325F-FECF-E6F4-038C050F2DF1}"/>
              </a:ext>
            </a:extLst>
          </p:cNvPr>
          <p:cNvSpPr txBox="1">
            <a:spLocks/>
          </p:cNvSpPr>
          <p:nvPr/>
        </p:nvSpPr>
        <p:spPr>
          <a:xfrm>
            <a:off x="838200" y="2781304"/>
            <a:ext cx="2441575" cy="1904998"/>
          </a:xfrm>
          <a:prstGeom prst="rect">
            <a:avLst/>
          </a:prstGeom>
          <a:solidFill>
            <a:schemeClr val="accent1">
              <a:lumMod val="40000"/>
              <a:lumOff val="60000"/>
              <a:alpha val="20000"/>
            </a:schemeClr>
          </a:solidFill>
        </p:spPr>
        <p:txBody>
          <a:bodyPr vert="horz" lIns="91440" tIns="45720" rIns="91440" bIns="45720" rtlCol="0" anchor="ctr" anchorCtr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from 330 resorts in the US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CB741F8-C618-A5C9-5C7E-A080B60B7547}"/>
              </a:ext>
            </a:extLst>
          </p:cNvPr>
          <p:cNvSpPr/>
          <p:nvPr/>
        </p:nvSpPr>
        <p:spPr>
          <a:xfrm>
            <a:off x="3149600" y="3238500"/>
            <a:ext cx="558800" cy="1905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BBFA5400-1ED1-C119-8487-3607A93A129D}"/>
              </a:ext>
            </a:extLst>
          </p:cNvPr>
          <p:cNvSpPr/>
          <p:nvPr/>
        </p:nvSpPr>
        <p:spPr>
          <a:xfrm>
            <a:off x="3149600" y="4025904"/>
            <a:ext cx="558800" cy="1905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A2430AE4-D2A5-31E2-AF21-C141239E0FA2}"/>
              </a:ext>
            </a:extLst>
          </p:cNvPr>
          <p:cNvSpPr/>
          <p:nvPr/>
        </p:nvSpPr>
        <p:spPr>
          <a:xfrm rot="1425596">
            <a:off x="5522503" y="3333750"/>
            <a:ext cx="558800" cy="1905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5EF11F4A-2D9D-208E-45C4-2C3BD50940BD}"/>
              </a:ext>
            </a:extLst>
          </p:cNvPr>
          <p:cNvSpPr/>
          <p:nvPr/>
        </p:nvSpPr>
        <p:spPr>
          <a:xfrm rot="20148697">
            <a:off x="5512351" y="4035700"/>
            <a:ext cx="558800" cy="1905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84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341</Words>
  <Application>Microsoft Macintosh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Lato</vt:lpstr>
      <vt:lpstr>Office Theme</vt:lpstr>
      <vt:lpstr>Big Mountain Resort   New Price Strategy  </vt:lpstr>
      <vt:lpstr>Problem identification</vt:lpstr>
      <vt:lpstr>Recommendation and key findings </vt:lpstr>
      <vt:lpstr>Modeling results and analysis</vt:lpstr>
      <vt:lpstr>Modeling results and analysis</vt:lpstr>
      <vt:lpstr>Modeling results and analysis</vt:lpstr>
      <vt:lpstr>Modeling results and analysis</vt:lpstr>
      <vt:lpstr>Summary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Starr, Daianne Francis</dc:creator>
  <cp:lastModifiedBy>Starr, Daianne Francis</cp:lastModifiedBy>
  <cp:revision>3</cp:revision>
  <dcterms:created xsi:type="dcterms:W3CDTF">2023-07-06T16:31:57Z</dcterms:created>
  <dcterms:modified xsi:type="dcterms:W3CDTF">2023-07-06T17:33:28Z</dcterms:modified>
</cp:coreProperties>
</file>