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/>
    <p:restoredTop sz="94595"/>
  </p:normalViewPr>
  <p:slideViewPr>
    <p:cSldViewPr snapToGrid="0" snapToObjects="1">
      <p:cViewPr>
        <p:scale>
          <a:sx n="90" d="100"/>
          <a:sy n="90" d="100"/>
        </p:scale>
        <p:origin x="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A8B0-27D3-024E-8D2D-66E555FDDE69}" type="datetimeFigureOut"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DA01-30E5-484A-B910-D939348C63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0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3DA01-30E5-484A-B910-D939348C635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1971" y="1122366"/>
            <a:ext cx="9988061" cy="2376211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spcBef>
                <a:spcPts val="1000"/>
              </a:spcBef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971" y="3813054"/>
            <a:ext cx="8768861" cy="1497500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Writter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25FCF8-FF5F-554F-8016-0C42D720DC7A}"/>
              </a:ext>
            </a:extLst>
          </p:cNvPr>
          <p:cNvCxnSpPr/>
          <p:nvPr/>
        </p:nvCxnSpPr>
        <p:spPr>
          <a:xfrm flipH="1">
            <a:off x="1289540" y="3498574"/>
            <a:ext cx="109024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4A925EC-440D-7A42-A356-4FC7C65A7A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02786" y="5468938"/>
            <a:ext cx="8767233" cy="887412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Sub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A01903-21C0-894B-A357-765D40352291}"/>
              </a:ext>
            </a:extLst>
          </p:cNvPr>
          <p:cNvSpPr/>
          <p:nvPr/>
        </p:nvSpPr>
        <p:spPr>
          <a:xfrm>
            <a:off x="11488617" y="3498574"/>
            <a:ext cx="703384" cy="2857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433BE-161C-1B44-90C8-E9EDC17C7929}"/>
              </a:ext>
            </a:extLst>
          </p:cNvPr>
          <p:cNvSpPr txBox="1"/>
          <p:nvPr/>
        </p:nvSpPr>
        <p:spPr>
          <a:xfrm>
            <a:off x="750279" y="-1002323"/>
            <a:ext cx="184731" cy="454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810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1CF4D5-4EE5-DB4F-9B02-3983D4AE99CC}"/>
              </a:ext>
            </a:extLst>
          </p:cNvPr>
          <p:cNvSpPr/>
          <p:nvPr/>
        </p:nvSpPr>
        <p:spPr>
          <a:xfrm>
            <a:off x="0" y="2"/>
            <a:ext cx="12192000" cy="918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"/>
            <a:ext cx="10515600" cy="911735"/>
          </a:xfrm>
        </p:spPr>
        <p:txBody>
          <a:bodyPr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ja-JP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296714"/>
            <a:ext cx="705173" cy="462286"/>
          </a:xfrm>
        </p:spPr>
        <p:txBody>
          <a:bodyPr/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8BE248D-CE12-974A-8253-491545BF141D}" type="slidenum"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E491C9-408D-804F-94D9-39AAABEC3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5712"/>
            <a:ext cx="10515600" cy="5301888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2pPr>
            <a:lvl3pPr marL="1143000" indent="-228600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lvl3pPr>
            <a:lvl4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7E4EEA3-EBBB-AA46-837D-03EF7F47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"/>
            <a:ext cx="10515600" cy="911735"/>
          </a:xfrm>
        </p:spPr>
        <p:txBody>
          <a:bodyPr anchor="ctr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 Title | subtitle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12F815-2C69-E145-84BE-CC85B99D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296714"/>
            <a:ext cx="705173" cy="462286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fld id="{58BE248D-CE12-974A-8253-491545BF141D}" type="slidenum"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AC101-3593-834E-A30C-40F13E6C1DB0}"/>
              </a:ext>
            </a:extLst>
          </p:cNvPr>
          <p:cNvSpPr/>
          <p:nvPr/>
        </p:nvSpPr>
        <p:spPr>
          <a:xfrm>
            <a:off x="573147" y="114160"/>
            <a:ext cx="265053" cy="6834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6C024E-26DC-754C-AA8F-E3FDB14E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5712"/>
            <a:ext cx="10515600" cy="5301888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2pPr>
            <a:lvl3pPr marL="1143000" indent="-228600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lvl3pPr>
            <a:lvl4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6915A6F-81A9-C14B-A532-5F551E7C5C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6616" y="1047804"/>
            <a:ext cx="5177184" cy="5301888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2pPr>
            <a:lvl3pPr marL="1143000" indent="-228600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lvl3pPr>
            <a:lvl4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B1B2D-F26C-074F-9467-E9450BCBECDC}"/>
              </a:ext>
            </a:extLst>
          </p:cNvPr>
          <p:cNvSpPr/>
          <p:nvPr/>
        </p:nvSpPr>
        <p:spPr>
          <a:xfrm>
            <a:off x="0" y="2"/>
            <a:ext cx="12192000" cy="9183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6A7CF48-28A9-D443-880B-3CFCE389E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"/>
            <a:ext cx="10515600" cy="91173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ja-JP"/>
              <a:t>Title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FAB6F08-8F76-F944-BBAF-4170BF887F8D}"/>
              </a:ext>
            </a:extLst>
          </p:cNvPr>
          <p:cNvSpPr txBox="1">
            <a:spLocks/>
          </p:cNvSpPr>
          <p:nvPr/>
        </p:nvSpPr>
        <p:spPr>
          <a:xfrm>
            <a:off x="11353800" y="296714"/>
            <a:ext cx="705173" cy="462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48B941-74AF-4648-A5A2-DF81533F4F8C}" type="slidenum">
              <a:rPr lang="ja-JP" altLang="en-US" sz="24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ja-JP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11C333-A7E9-B74C-9794-34E781A8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5712"/>
            <a:ext cx="5177184" cy="5301888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2pPr>
            <a:lvl3pPr marL="1143000" indent="-228600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lvl3pPr>
            <a:lvl4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7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BE248D-CE12-974A-8253-491545BF14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japan.zdnet.com/article/35133672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4F3E-E5D2-794E-A348-C66294CFD4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輪読会</a:t>
            </a:r>
            <a:r>
              <a:rPr lang="en-US" altLang="ja-JP"/>
              <a:t> #1</a:t>
            </a:r>
            <a:br>
              <a:rPr lang="en-US" altLang="ja-JP"/>
            </a:br>
            <a:r>
              <a:rPr lang="en-US" altLang="ja-JP"/>
              <a:t>Attacking Network Protocols #1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2AABE-65C0-854A-857E-AA4472BDB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Basics Of Networking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5654C-7ACD-AD45-84D3-DE958E13E0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ed</a:t>
            </a:r>
          </a:p>
        </p:txBody>
      </p:sp>
    </p:spTree>
    <p:extLst>
      <p:ext uri="{BB962C8B-B14F-4D97-AF65-F5344CB8AC3E}">
        <p14:creationId xmlns:p14="http://schemas.microsoft.com/office/powerpoint/2010/main" val="229972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E0DF-75EF-DF44-810F-BA1CC4E6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プロトコル解析のためのモデル（利用例）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63BB0-EEA3-014B-8F43-C37912B2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B18DA-A4E8-AE49-87F6-F6C148495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状況｜マルウェアからのネットワークトラフィックを調査中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マルウェアは</a:t>
            </a:r>
            <a:r>
              <a:rPr lang="en-US" altLang="ja-JP"/>
              <a:t>HTTP</a:t>
            </a:r>
            <a:r>
              <a:rPr lang="ja-JP" altLang="en-US"/>
              <a:t>によりサーバー経由でクラッカーからコマンドを受信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クラッカーがマルウェアに，感染したコンピュータの全ファイル列挙を要求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クラッカーは特定のファイルをサーバーへアップロードするように要求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以上をクラッカー，マルウェアの対話方式の観点からプロトコル分析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lvl="1"/>
            <a:endParaRPr lang="en-US" altLang="ja-JP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63BD2-A4DB-7547-BFBC-71986F01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46901"/>
            <a:ext cx="6320425" cy="3310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043A9-68EA-E640-BD4D-25304EBB7E5E}"/>
              </a:ext>
            </a:extLst>
          </p:cNvPr>
          <p:cNvSpPr txBox="1"/>
          <p:nvPr/>
        </p:nvSpPr>
        <p:spPr>
          <a:xfrm>
            <a:off x="3555499" y="3235579"/>
            <a:ext cx="83083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通信目的を表現｜マルウェアが窃盗したファイル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’secret.doc’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をサーバーに送信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995FE-5EF3-384C-8225-B9F3B2683427}"/>
              </a:ext>
            </a:extLst>
          </p:cNvPr>
          <p:cNvSpPr txBox="1"/>
          <p:nvPr/>
        </p:nvSpPr>
        <p:spPr>
          <a:xfrm>
            <a:off x="3555499" y="4063693"/>
            <a:ext cx="83083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表現方法｜コマンドは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’SEND’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，ファイル名，データからなるテキスト文字列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38F59-9616-134E-BF43-C91A127BCF82}"/>
              </a:ext>
            </a:extLst>
          </p:cNvPr>
          <p:cNvSpPr txBox="1"/>
          <p:nvPr/>
        </p:nvSpPr>
        <p:spPr>
          <a:xfrm>
            <a:off x="3555499" y="4904737"/>
            <a:ext cx="83083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転送方式表現｜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’%’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を用いた標準の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リクエストでコマンドを転送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96B75-C622-C84D-A472-9042E111A9B3}"/>
              </a:ext>
            </a:extLst>
          </p:cNvPr>
          <p:cNvSpPr txBox="1"/>
          <p:nvPr/>
        </p:nvSpPr>
        <p:spPr>
          <a:xfrm>
            <a:off x="958886" y="6162568"/>
            <a:ext cx="10747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>
                <a:solidFill>
                  <a:schemeClr val="accent2"/>
                </a:solidFill>
              </a:rPr>
              <a:t>TCP/IP</a:t>
            </a:r>
            <a:r>
              <a:rPr lang="ja-JP" altLang="en-US" sz="2200">
                <a:solidFill>
                  <a:schemeClr val="accent2"/>
                </a:solidFill>
              </a:rPr>
              <a:t> は重要ではなく</a:t>
            </a:r>
            <a:r>
              <a:rPr lang="en-US" altLang="ja-JP" sz="2200">
                <a:solidFill>
                  <a:schemeClr val="accent2"/>
                </a:solidFill>
              </a:rPr>
              <a:t>, </a:t>
            </a:r>
            <a:r>
              <a:rPr lang="ja-JP" altLang="en-US" sz="2200">
                <a:solidFill>
                  <a:schemeClr val="accent2"/>
                </a:solidFill>
              </a:rPr>
              <a:t>分析の必要があるプロトコルそうに焦点を合わせたモデル</a:t>
            </a:r>
            <a:endParaRPr lang="en-US" altLang="ja-JP" sz="2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2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B5D1-D823-464B-AF49-D8BC9546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741B-4D72-AD47-BA04-96FDB70167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/>
              <a:t>ネットワークとは何か？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インターネットプロトコルスイート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ユーザーアプリケーション｜</a:t>
            </a:r>
            <a:r>
              <a:rPr lang="en-US" altLang="ja-JP"/>
              <a:t>Mail</a:t>
            </a:r>
          </a:p>
          <a:p>
            <a:pPr>
              <a:lnSpc>
                <a:spcPct val="150000"/>
              </a:lnSpc>
            </a:pPr>
            <a:r>
              <a:rPr lang="ja-JP" altLang="en-US"/>
              <a:t>データのカプセル化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データ転送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ネットワークルーティング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プロトコル解析のモデル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81616-0601-8648-8055-D952F170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C518-2F52-D449-8A24-6F46C517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本書の紹介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F078E7-7C18-3346-BD08-62193603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6457-09AD-3040-B13D-96286E21E1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/>
              <a:t>著者｜</a:t>
            </a:r>
            <a:r>
              <a:rPr lang="en-US" altLang="ja-JP"/>
              <a:t>James Forshaw</a:t>
            </a:r>
          </a:p>
          <a:p>
            <a:pPr lvl="1"/>
            <a:r>
              <a:rPr lang="en-US" u="sng"/>
              <a:t>Google Project Zero</a:t>
            </a:r>
            <a:r>
              <a:rPr lang="ja-JP" altLang="en-US" u="sng"/>
              <a:t> </a:t>
            </a:r>
            <a:r>
              <a:rPr lang="ja-JP" altLang="en-US"/>
              <a:t>に参加しているセキュリティ研究者</a:t>
            </a:r>
            <a:endParaRPr lang="en-US" altLang="ja-JP"/>
          </a:p>
          <a:p>
            <a:pPr lvl="2"/>
            <a:r>
              <a:rPr lang="en-US"/>
              <a:t>Google </a:t>
            </a:r>
            <a:r>
              <a:rPr lang="ja-JP" altLang="en-US"/>
              <a:t>の脆弱性発見チーム</a:t>
            </a:r>
            <a:endParaRPr lang="en-US" altLang="ja-JP"/>
          </a:p>
          <a:p>
            <a:pPr lvl="2"/>
            <a:r>
              <a:rPr lang="en-US">
                <a:hlinkClick r:id="rId2"/>
              </a:rPr>
              <a:t>「macOS」</a:t>
            </a:r>
            <a:r>
              <a:rPr lang="ja-JP" altLang="en-US">
                <a:hlinkClick r:id="rId2"/>
              </a:rPr>
              <a:t>にゼロデイ脆弱性</a:t>
            </a:r>
            <a:r>
              <a:rPr lang="en-US" altLang="ja-JP">
                <a:hlinkClick r:id="rId2"/>
              </a:rPr>
              <a:t>—</a:t>
            </a:r>
            <a:r>
              <a:rPr lang="ja-JP" altLang="en-US">
                <a:hlinkClick r:id="rId2"/>
              </a:rPr>
              <a:t>グーグルの</a:t>
            </a:r>
            <a:r>
              <a:rPr lang="en-US" altLang="ja-JP">
                <a:hlinkClick r:id="rId2"/>
              </a:rPr>
              <a:t>Project Zero</a:t>
            </a:r>
            <a:r>
              <a:rPr lang="ja-JP" altLang="en-US">
                <a:hlinkClick r:id="rId2"/>
              </a:rPr>
              <a:t>が情報公開</a:t>
            </a:r>
            <a:endParaRPr lang="en-US"/>
          </a:p>
          <a:p>
            <a:pPr lvl="1"/>
            <a:r>
              <a:rPr lang="en-US"/>
              <a:t>Microsoft </a:t>
            </a:r>
            <a:r>
              <a:rPr lang="ja-JP" altLang="en-US"/>
              <a:t>から</a:t>
            </a:r>
            <a:r>
              <a:rPr lang="en-US" altLang="ja-JP"/>
              <a:t> $100,000 </a:t>
            </a:r>
            <a:r>
              <a:rPr lang="ja-JP" altLang="en-US"/>
              <a:t>の賞金を獲得</a:t>
            </a:r>
            <a:endParaRPr lang="en-US" altLang="ja-JP"/>
          </a:p>
          <a:p>
            <a:endParaRPr lang="en-US"/>
          </a:p>
          <a:p>
            <a:r>
              <a:rPr lang="ja-JP" altLang="en-US"/>
              <a:t>攻撃者の観点からネットワークを調査</a:t>
            </a:r>
            <a:r>
              <a:rPr lang="en-US" altLang="ja-JP"/>
              <a:t>, </a:t>
            </a:r>
            <a:r>
              <a:rPr lang="ja-JP" altLang="en-US"/>
              <a:t>脆弱性発見</a:t>
            </a:r>
            <a:r>
              <a:rPr lang="en-US" altLang="ja-JP"/>
              <a:t>, </a:t>
            </a:r>
            <a:br>
              <a:rPr lang="en-US" altLang="ja-JP"/>
            </a:br>
            <a:r>
              <a:rPr lang="ja-JP" altLang="en-US"/>
              <a:t>悪用し，最終的に保護について解説</a:t>
            </a:r>
            <a:endParaRPr lang="en-US" altLang="ja-JP"/>
          </a:p>
          <a:p>
            <a:pPr lvl="1"/>
            <a:r>
              <a:rPr lang="ja-JP" altLang="en-US"/>
              <a:t>パケットキャプチャ</a:t>
            </a:r>
            <a:r>
              <a:rPr lang="en-US" altLang="ja-JP"/>
              <a:t>, </a:t>
            </a:r>
            <a:r>
              <a:rPr lang="ja-JP" altLang="en-US"/>
              <a:t>操作</a:t>
            </a:r>
            <a:r>
              <a:rPr lang="en-US" altLang="ja-JP"/>
              <a:t>, </a:t>
            </a:r>
            <a:r>
              <a:rPr lang="ja-JP" altLang="en-US"/>
              <a:t>なりすまし</a:t>
            </a:r>
            <a:r>
              <a:rPr lang="en-US" altLang="ja-JP"/>
              <a:t>, </a:t>
            </a:r>
            <a:br>
              <a:rPr lang="en-US" altLang="ja-JP"/>
            </a:br>
            <a:r>
              <a:rPr lang="ja-JP" altLang="en-US"/>
              <a:t>独自のキャプチャフレームワーク作成</a:t>
            </a:r>
            <a:r>
              <a:rPr lang="en-US" altLang="ja-JP"/>
              <a:t>, </a:t>
            </a:r>
            <a:r>
              <a:rPr lang="ja-JP" altLang="en-US"/>
              <a:t>コードのリバーシング</a:t>
            </a:r>
            <a:r>
              <a:rPr lang="en-US" altLang="ja-JP"/>
              <a:t>, </a:t>
            </a:r>
            <a:br>
              <a:rPr lang="en-US" altLang="ja-JP"/>
            </a:br>
            <a:r>
              <a:rPr lang="ja-JP" altLang="en-US"/>
              <a:t>パスワードクラッキング</a:t>
            </a:r>
            <a:r>
              <a:rPr lang="en-US" altLang="ja-JP"/>
              <a:t>, </a:t>
            </a:r>
            <a:r>
              <a:rPr lang="ja-JP" altLang="en-US"/>
              <a:t>トラフィック復号化</a:t>
            </a:r>
            <a:r>
              <a:rPr lang="en-US" altLang="ja-JP"/>
              <a:t>, </a:t>
            </a:r>
            <a:r>
              <a:rPr lang="en-US"/>
              <a:t>DoS，SQL</a:t>
            </a:r>
            <a:r>
              <a:rPr lang="ja-JP" altLang="en-US"/>
              <a:t>インジェクション，</a:t>
            </a:r>
            <a:br>
              <a:rPr lang="en-US" altLang="ja-JP"/>
            </a:br>
            <a:r>
              <a:rPr lang="ja-JP" altLang="en-US"/>
              <a:t>メモリ破壊による脆弱性の悪用，トラフィックの再ルーティング，圧縮，</a:t>
            </a:r>
            <a:br>
              <a:rPr lang="en-US" altLang="ja-JP"/>
            </a:br>
            <a:r>
              <a:rPr lang="ja-JP" altLang="en-US"/>
              <a:t>データフローの制御</a:t>
            </a:r>
            <a:endParaRPr lang="en-US" altLang="ja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ABB76-D5BC-5140-ADD4-8B02BBF2E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106" y="1055711"/>
            <a:ext cx="2598280" cy="34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A538-01BB-5F4E-8E58-6ED548E3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攻撃の前に</a:t>
            </a:r>
            <a:r>
              <a:rPr lang="en-US" altLang="ja-JP"/>
              <a:t>, </a:t>
            </a:r>
            <a:r>
              <a:rPr lang="ja-JP" altLang="en-US"/>
              <a:t>ネットワークとは何か？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83709-4670-BE40-A945-A16C95B8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45370E-D2D3-F74C-95CF-5F653E132A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/>
              <a:t>情報共有のため互いに接続された２台以上のコンピュータのセット</a:t>
            </a:r>
            <a:endParaRPr lang="en-US" altLang="ja-JP" b="1"/>
          </a:p>
          <a:p>
            <a:pPr marL="457200" lvl="1" indent="0">
              <a:buNone/>
            </a:pPr>
            <a:r>
              <a:rPr lang="ja-JP" altLang="en-US"/>
              <a:t>ノードは</a:t>
            </a:r>
            <a:r>
              <a:rPr lang="en-US"/>
              <a:t>OS, </a:t>
            </a:r>
            <a:r>
              <a:rPr lang="ja-JP" altLang="en-US"/>
              <a:t>ハードが異なっても</a:t>
            </a:r>
            <a:r>
              <a:rPr lang="ja-JP" altLang="en-US" u="sng"/>
              <a:t>プロトコル</a:t>
            </a:r>
            <a:r>
              <a:rPr lang="ja-JP" altLang="en-US"/>
              <a:t>に従う限り正しく通信可能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EFC8E1-5B3F-6146-968A-BD6065CD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70" y="2355266"/>
            <a:ext cx="6030530" cy="3713924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64B4C37E-30B1-4A4C-960D-691A56C144C7}"/>
              </a:ext>
            </a:extLst>
          </p:cNvPr>
          <p:cNvSpPr txBox="1">
            <a:spLocks/>
          </p:cNvSpPr>
          <p:nvPr/>
        </p:nvSpPr>
        <p:spPr>
          <a:xfrm>
            <a:off x="838200" y="2199884"/>
            <a:ext cx="4637469" cy="3013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.AppleSystemUIFont" charset="-120"/>
              <a:buChar char="-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61DF5A-9B7C-3347-96D7-30E4758F6BFC}"/>
              </a:ext>
            </a:extLst>
          </p:cNvPr>
          <p:cNvSpPr/>
          <p:nvPr/>
        </p:nvSpPr>
        <p:spPr>
          <a:xfrm>
            <a:off x="838200" y="2355266"/>
            <a:ext cx="6096000" cy="2931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sz="2400" b="1"/>
              <a:t>プロトコル性質例</a:t>
            </a:r>
            <a:endParaRPr lang="en-US" altLang="ja-JP" sz="2400" b="1"/>
          </a:p>
          <a:p>
            <a:pPr lvl="1">
              <a:lnSpc>
                <a:spcPct val="130000"/>
              </a:lnSpc>
            </a:pPr>
            <a:r>
              <a:rPr lang="ja-JP" altLang="en-US" sz="2000"/>
              <a:t>セッションの確立</a:t>
            </a:r>
            <a:r>
              <a:rPr lang="en-US" altLang="ja-JP" sz="2000"/>
              <a:t>, </a:t>
            </a:r>
            <a:r>
              <a:rPr lang="ja-JP" altLang="en-US" sz="2000"/>
              <a:t>維持</a:t>
            </a:r>
            <a:r>
              <a:rPr lang="en-US" altLang="ja-JP" sz="2000"/>
              <a:t>, </a:t>
            </a:r>
            <a:r>
              <a:rPr lang="ja-JP" altLang="en-US" sz="2000"/>
              <a:t>終了</a:t>
            </a:r>
            <a:endParaRPr lang="en-US" altLang="ja-JP" sz="2000"/>
          </a:p>
          <a:p>
            <a:pPr lvl="1">
              <a:lnSpc>
                <a:spcPct val="130000"/>
              </a:lnSpc>
            </a:pPr>
            <a:r>
              <a:rPr lang="ja-JP" altLang="en-US" sz="2000"/>
              <a:t>アドレスによるノード識別</a:t>
            </a:r>
            <a:endParaRPr lang="en-US" altLang="ja-JP" sz="2000"/>
          </a:p>
          <a:p>
            <a:pPr lvl="1">
              <a:lnSpc>
                <a:spcPct val="130000"/>
              </a:lnSpc>
            </a:pPr>
            <a:r>
              <a:rPr lang="ja-JP" altLang="en-US" sz="2000"/>
              <a:t>フロー制御</a:t>
            </a:r>
            <a:endParaRPr lang="en-US" altLang="ja-JP" sz="2000"/>
          </a:p>
          <a:p>
            <a:pPr lvl="1">
              <a:lnSpc>
                <a:spcPct val="130000"/>
              </a:lnSpc>
            </a:pPr>
            <a:r>
              <a:rPr lang="ja-JP" altLang="en-US" sz="2000"/>
              <a:t>データ到着順序保証</a:t>
            </a:r>
            <a:endParaRPr lang="en-US" altLang="ja-JP" sz="2000"/>
          </a:p>
          <a:p>
            <a:pPr lvl="1">
              <a:lnSpc>
                <a:spcPct val="130000"/>
              </a:lnSpc>
            </a:pPr>
            <a:r>
              <a:rPr lang="ja-JP" altLang="en-US" sz="2000"/>
              <a:t>エラー検知と修復</a:t>
            </a:r>
            <a:endParaRPr lang="en-US" altLang="ja-JP" sz="2000"/>
          </a:p>
          <a:p>
            <a:pPr lvl="1">
              <a:lnSpc>
                <a:spcPct val="130000"/>
              </a:lnSpc>
            </a:pPr>
            <a:r>
              <a:rPr lang="ja-JP" altLang="en-US" sz="2000"/>
              <a:t>データの形式と変換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048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FE0049-6A97-3045-8D50-410ECE25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23" y="1882648"/>
            <a:ext cx="6202932" cy="4281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15FF6A-959A-1547-BD2D-F7E38209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インターネットプロトコルスイート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FACE-22F1-334A-946D-9BCC989F78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ja-JP" altLang="en-US"/>
              <a:t>インターネットを成立させている一連のプロトコル</a:t>
            </a:r>
            <a:endParaRPr lang="en-US" altLang="ja-JP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b="1"/>
              <a:t>アプリケーション層</a:t>
            </a:r>
            <a:endParaRPr lang="en-US" altLang="ja-JP" b="1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/>
              <a:t>ユーザアプリケーションと対話</a:t>
            </a:r>
            <a:endParaRPr lang="en-US" altLang="ja-JP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b="1"/>
              <a:t>トランスポート層</a:t>
            </a:r>
            <a:endParaRPr lang="en-US" altLang="ja-JP" b="1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/>
              <a:t>クライアント，サーバー間接続を規定</a:t>
            </a:r>
            <a:endParaRPr lang="en-US" altLang="ja-JP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b="1"/>
              <a:t>インターネット層</a:t>
            </a:r>
            <a:endParaRPr lang="en-US" altLang="ja-JP" b="1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/>
              <a:t>ネットワークのアドレッシングを規定</a:t>
            </a:r>
            <a:endParaRPr lang="en-US" altLang="ja-JP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b="1"/>
              <a:t>データリンク層</a:t>
            </a:r>
            <a:endParaRPr lang="en-US" altLang="ja-JP" b="1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ja-JP"/>
              <a:t>LAN </a:t>
            </a:r>
            <a:r>
              <a:rPr lang="ja-JP" altLang="en-US"/>
              <a:t>内のノード間通信を規定</a:t>
            </a:r>
            <a:endParaRPr lang="en-US"/>
          </a:p>
          <a:p>
            <a:pPr lvl="1">
              <a:lnSpc>
                <a:spcPct val="130000"/>
              </a:lnSpc>
            </a:pPr>
            <a:endParaRPr lang="en-US" altLang="ja-JP" b="1"/>
          </a:p>
          <a:p>
            <a:pPr lvl="1">
              <a:lnSpc>
                <a:spcPct val="130000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E748-2F81-9041-BCBD-5EF0B95B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3A0C-3068-9C4C-98D0-31D1141F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ユーザアプリケーション｜</a:t>
            </a:r>
            <a:r>
              <a:rPr lang="en-US" altLang="ja-JP"/>
              <a:t>Mail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E2A31-83CE-3947-B1E6-5FBC1023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EF177-EFFB-924B-A3D8-6D11382F9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ja-JP" altLang="en-US" b="1"/>
              <a:t>アプリケーション｜</a:t>
            </a:r>
            <a:r>
              <a:rPr lang="ja-JP" altLang="en-US"/>
              <a:t>ユーザにサービスを提供する関連機能の集合</a:t>
            </a:r>
            <a:endParaRPr lang="en-US" altLang="ja-JP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b="1"/>
              <a:t>メール｜</a:t>
            </a:r>
            <a:r>
              <a:rPr lang="ja-JP" altLang="en-US"/>
              <a:t>ネットワークを介したメッセージの送受信</a:t>
            </a:r>
            <a:endParaRPr lang="en-US" altLang="ja-JP"/>
          </a:p>
          <a:p>
            <a:pPr marL="457200" lvl="1" indent="0">
              <a:lnSpc>
                <a:spcPct val="130000"/>
              </a:lnSpc>
              <a:buNone/>
            </a:pPr>
            <a:r>
              <a:rPr lang="en-US"/>
              <a:t>Network Communication｜</a:t>
            </a:r>
            <a:r>
              <a:rPr lang="ja-JP" altLang="en-US"/>
              <a:t>ネットワークを介して通信（</a:t>
            </a:r>
            <a:r>
              <a:rPr lang="en-US" altLang="ja-JP"/>
              <a:t>SMTP, POP3</a:t>
            </a:r>
            <a:r>
              <a:rPr lang="ja-JP" altLang="en-US"/>
              <a:t>）</a:t>
            </a:r>
            <a:endParaRPr 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en-US"/>
              <a:t>Content Parsers｜</a:t>
            </a:r>
            <a:r>
              <a:rPr lang="ja-JP" altLang="en-US"/>
              <a:t>受信データから内容を抽出（本文としてテキストデータ</a:t>
            </a:r>
            <a:r>
              <a:rPr lang="en-US" altLang="ja-JP"/>
              <a:t>, </a:t>
            </a:r>
            <a:r>
              <a:rPr lang="ja-JP" altLang="en-US"/>
              <a:t>動画像）</a:t>
            </a:r>
            <a:endParaRPr 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en-US"/>
              <a:t>User Interface｜</a:t>
            </a:r>
            <a:r>
              <a:rPr lang="ja-JP" altLang="en-US"/>
              <a:t>ユーザにデータを表示（</a:t>
            </a:r>
            <a:r>
              <a:rPr lang="en-US" altLang="ja-JP"/>
              <a:t>Web</a:t>
            </a:r>
            <a:r>
              <a:rPr lang="ja-JP" altLang="en-US"/>
              <a:t>ブラウザ内で</a:t>
            </a:r>
            <a:r>
              <a:rPr lang="en-US" altLang="ja-JP"/>
              <a:t>HTML</a:t>
            </a:r>
            <a:r>
              <a:rPr lang="ja-JP" altLang="en-US"/>
              <a:t>メールを表示）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4BFCA-6A4E-FA4D-9A04-88FA25B3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93" y="3691484"/>
            <a:ext cx="7405414" cy="28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4BAE-61A2-9C40-A11E-DB38BD8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データのカプセル化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621A-8D9D-A949-A61D-F15D7D935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/>
              <a:t>各層は上層からのデータをカプセル化するため，レイヤー間で通信可能</a:t>
            </a:r>
            <a:endParaRPr lang="en-US" altLang="ja-JP" b="1"/>
          </a:p>
          <a:p>
            <a:pPr marL="457200" lvl="1" indent="0">
              <a:buNone/>
            </a:pPr>
            <a:r>
              <a:rPr lang="ja-JP" altLang="en-US"/>
              <a:t>プロトコルデータユニット</a:t>
            </a:r>
            <a:r>
              <a:rPr lang="en-US" altLang="ja-JP"/>
              <a:t>(PDU)</a:t>
            </a:r>
            <a:r>
              <a:rPr lang="ja-JP" altLang="en-US"/>
              <a:t>｜各層で送受信されるデータ</a:t>
            </a:r>
            <a:endParaRPr lang="en-US" altLang="ja-JP"/>
          </a:p>
          <a:p>
            <a:pPr marL="457200" lvl="1" indent="0">
              <a:buNone/>
            </a:pPr>
            <a:r>
              <a:rPr lang="ja-JP" altLang="en-US"/>
              <a:t>先頭にデータ送信に必要なデータ，末尾にエラーチェック情報</a:t>
            </a:r>
            <a:endParaRPr lang="en-US" altLang="ja-JP"/>
          </a:p>
          <a:p>
            <a:endParaRPr lang="en-US" altLang="ja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20A3-7485-0B42-B778-168D55C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89E89-7816-C349-8152-3ABEA327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37" y="2507732"/>
            <a:ext cx="6134100" cy="40076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89D17-36FC-DE4C-A115-ABF6B8C5BB89}"/>
              </a:ext>
            </a:extLst>
          </p:cNvPr>
          <p:cNvSpPr txBox="1"/>
          <p:nvPr/>
        </p:nvSpPr>
        <p:spPr>
          <a:xfrm>
            <a:off x="7837960" y="27889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メッセージ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3552B-CEAF-0540-B009-D3190E0A1410}"/>
              </a:ext>
            </a:extLst>
          </p:cNvPr>
          <p:cNvSpPr txBox="1"/>
          <p:nvPr/>
        </p:nvSpPr>
        <p:spPr>
          <a:xfrm>
            <a:off x="7837960" y="3692589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セグメント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データグラム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606B4-4051-C148-83FD-9A958235A511}"/>
              </a:ext>
            </a:extLst>
          </p:cNvPr>
          <p:cNvSpPr txBox="1"/>
          <p:nvPr/>
        </p:nvSpPr>
        <p:spPr>
          <a:xfrm>
            <a:off x="7837960" y="453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パケット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2F654-B0D1-204E-921C-7CF5D8F69BA2}"/>
              </a:ext>
            </a:extLst>
          </p:cNvPr>
          <p:cNvSpPr txBox="1"/>
          <p:nvPr/>
        </p:nvSpPr>
        <p:spPr>
          <a:xfrm>
            <a:off x="7837960" y="5500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フレーム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9067-26AF-8840-A151-EC0FA0AD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データ転送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DE5C-EAE1-9A45-84E4-9D01D145D5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1 </a:t>
            </a:r>
            <a:r>
              <a:rPr lang="ja-JP" altLang="en-US" b="1"/>
              <a:t>から</a:t>
            </a:r>
            <a:r>
              <a:rPr lang="en-US" altLang="ja-JP" b="1"/>
              <a:t> 2 </a:t>
            </a:r>
            <a:r>
              <a:rPr lang="ja-JP" altLang="en-US" b="1"/>
              <a:t>に</a:t>
            </a:r>
            <a:r>
              <a:rPr lang="en-US" altLang="ja-JP" b="1"/>
              <a:t> Internet Protocol </a:t>
            </a:r>
            <a:r>
              <a:rPr lang="ja-JP" altLang="en-US" b="1"/>
              <a:t>を用いてデータを送信</a:t>
            </a:r>
            <a:endParaRPr lang="en-US" altLang="ja-JP" b="1"/>
          </a:p>
          <a:p>
            <a:pPr marL="457200" lvl="1" indent="0">
              <a:buNone/>
            </a:pPr>
            <a:r>
              <a:rPr lang="en-US"/>
              <a:t>3</a:t>
            </a:r>
            <a:r>
              <a:rPr lang="ja-JP" altLang="en-US"/>
              <a:t> のスイッチは全ノード間でフレームを転送</a:t>
            </a:r>
            <a:endParaRPr lang="en-US" altLang="ja-JP"/>
          </a:p>
          <a:p>
            <a:pPr marL="457200" lvl="1" indent="0">
              <a:buNone/>
            </a:pPr>
            <a:r>
              <a:rPr lang="en-US" altLang="ja-JP"/>
              <a:t>* </a:t>
            </a:r>
            <a:r>
              <a:rPr lang="ja-JP" altLang="en-US"/>
              <a:t>スイッチはリンク層のみで稼働するため</a:t>
            </a:r>
            <a:r>
              <a:rPr lang="en-US" altLang="ja-JP"/>
              <a:t> IP </a:t>
            </a:r>
            <a:r>
              <a:rPr lang="ja-JP" altLang="en-US"/>
              <a:t>アドレスは不要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CF507-F036-0A4C-8C88-C2BC1E0B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142FC-4AAA-EB46-ACF2-076B77BE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9200"/>
            <a:ext cx="3771900" cy="3708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64BCE4-09F5-1D4A-B836-A8281296307E}"/>
              </a:ext>
            </a:extLst>
          </p:cNvPr>
          <p:cNvSpPr txBox="1">
            <a:spLocks/>
          </p:cNvSpPr>
          <p:nvPr/>
        </p:nvSpPr>
        <p:spPr>
          <a:xfrm>
            <a:off x="5148774" y="2419644"/>
            <a:ext cx="6357425" cy="4090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.AppleSystemUIFont" charset="-120"/>
              <a:buChar char="-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/>
              <a:t>1 </a:t>
            </a:r>
            <a:r>
              <a:rPr lang="ja-JP" altLang="en-US" sz="2000"/>
              <a:t>の</a:t>
            </a:r>
            <a:r>
              <a:rPr lang="en-US" altLang="ja-JP" sz="2000"/>
              <a:t> OS </a:t>
            </a:r>
            <a:r>
              <a:rPr lang="ja-JP" altLang="en-US" sz="2000"/>
              <a:t>はセグメントを</a:t>
            </a:r>
            <a:r>
              <a:rPr lang="en-US" altLang="ja-JP" sz="2000"/>
              <a:t> src: 192.1.1.101, </a:t>
            </a:r>
            <a:br>
              <a:rPr lang="en-US" altLang="ja-JP" sz="2000"/>
            </a:br>
            <a:r>
              <a:rPr lang="en-US" altLang="ja-JP" sz="2000"/>
              <a:t>dst: 192.1.1.50 </a:t>
            </a:r>
            <a:r>
              <a:rPr lang="ja-JP" altLang="en-US" sz="2000"/>
              <a:t>でカプセル化しパケット生成</a:t>
            </a:r>
            <a:endParaRPr lang="en-US" altLang="ja-JP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1 </a:t>
            </a:r>
            <a:r>
              <a:rPr lang="ja-JP" altLang="en-US" sz="2000"/>
              <a:t>の</a:t>
            </a:r>
            <a:r>
              <a:rPr lang="en-US" altLang="ja-JP" sz="2000"/>
              <a:t> OS </a:t>
            </a:r>
            <a:r>
              <a:rPr lang="ja-JP" altLang="en-US" sz="2000"/>
              <a:t>はパケットをフレームとしてカプセル化</a:t>
            </a:r>
            <a:endParaRPr lang="en-US" altLang="ja-JP" sz="2000"/>
          </a:p>
          <a:p>
            <a:pPr lvl="1"/>
            <a:r>
              <a:rPr lang="ja-JP" altLang="en-US" sz="1600"/>
              <a:t>ただし，宛先</a:t>
            </a:r>
            <a:r>
              <a:rPr lang="en-US" altLang="ja-JP" sz="1600"/>
              <a:t> MAC </a:t>
            </a:r>
            <a:r>
              <a:rPr lang="ja-JP" altLang="en-US" sz="1600"/>
              <a:t>アドレスが不明</a:t>
            </a:r>
            <a:endParaRPr lang="en-US" altLang="ja-JP" sz="1600"/>
          </a:p>
          <a:p>
            <a:pPr lvl="1"/>
            <a:r>
              <a:rPr lang="en-US" sz="1600"/>
              <a:t>IP</a:t>
            </a:r>
            <a:r>
              <a:rPr lang="ja-JP" altLang="en-US" sz="1600"/>
              <a:t> から</a:t>
            </a:r>
            <a:r>
              <a:rPr lang="en-US" altLang="ja-JP" sz="1600"/>
              <a:t> MAC </a:t>
            </a:r>
            <a:r>
              <a:rPr lang="ja-JP" altLang="en-US" sz="1600"/>
              <a:t>アドレス特定のため</a:t>
            </a:r>
            <a:r>
              <a:rPr lang="en-US" altLang="ja-JP" sz="1600"/>
              <a:t> ARP </a:t>
            </a:r>
            <a:r>
              <a:rPr lang="ja-JP" altLang="en-US" sz="1600"/>
              <a:t>リクエストを</a:t>
            </a:r>
            <a:br>
              <a:rPr lang="en-US" altLang="ja-JP" sz="1600"/>
            </a:br>
            <a:r>
              <a:rPr lang="ja-JP" altLang="en-US" sz="1600"/>
              <a:t>ネットワーク全域に送信</a:t>
            </a:r>
            <a:endParaRPr lang="en-US" altLang="ja-JP" sz="1600"/>
          </a:p>
          <a:p>
            <a:pPr lvl="1"/>
            <a:r>
              <a:rPr lang="ja-JP" altLang="en-US" sz="1600"/>
              <a:t>レスポンス受信後</a:t>
            </a:r>
            <a:r>
              <a:rPr lang="en-US" altLang="ja-JP" sz="1600"/>
              <a:t>, src: 00-11-22-33-44-55, </a:t>
            </a:r>
            <a:br>
              <a:rPr lang="en-US" altLang="ja-JP" sz="1600"/>
            </a:br>
            <a:r>
              <a:rPr lang="en-US" altLang="ja-JP" sz="1600"/>
              <a:t>dst: 66-77-88-99-AA-BB </a:t>
            </a:r>
            <a:r>
              <a:rPr lang="ja-JP" altLang="en-US" sz="1600"/>
              <a:t>からフレーム生成し送信</a:t>
            </a:r>
            <a:endParaRPr lang="en-US" altLang="ja-JP" sz="16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3 </a:t>
            </a:r>
            <a:r>
              <a:rPr lang="ja-JP" altLang="en-US" sz="2000"/>
              <a:t>のスイッチはフレーム受信後</a:t>
            </a:r>
            <a:r>
              <a:rPr lang="en-US" altLang="ja-JP" sz="2000"/>
              <a:t>, </a:t>
            </a:r>
            <a:r>
              <a:rPr lang="ja-JP" altLang="en-US" sz="2000"/>
              <a:t>宛先ノードへ転送</a:t>
            </a:r>
            <a:endParaRPr lang="en-US" altLang="ja-JP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2 </a:t>
            </a:r>
            <a:r>
              <a:rPr lang="ja-JP" altLang="en-US" sz="2000"/>
              <a:t>の</a:t>
            </a:r>
            <a:r>
              <a:rPr lang="en-US" altLang="ja-JP" sz="2000"/>
              <a:t> OS</a:t>
            </a:r>
            <a:r>
              <a:rPr lang="ja-JP" altLang="en-US" sz="2000"/>
              <a:t> はフレームからパケットを取り出し，</a:t>
            </a:r>
            <a:br>
              <a:rPr lang="en-US" altLang="ja-JP" sz="2000"/>
            </a:br>
            <a:r>
              <a:rPr lang="ja-JP" altLang="en-US" sz="2000"/>
              <a:t>正当性確認後，</a:t>
            </a:r>
            <a:r>
              <a:rPr lang="en-US" altLang="ja-JP" sz="2000"/>
              <a:t>IP</a:t>
            </a:r>
            <a:r>
              <a:rPr lang="ja-JP" altLang="en-US" sz="2000"/>
              <a:t>ペイロードを上層へ渡す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296593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5232-5FEA-4446-A365-AE55675D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ネットワークルーティング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F916-03C7-174E-B209-50DABB7E12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/>
              <a:t>イーサネットは全ノードが同一ローカルネットワークに直接接続</a:t>
            </a:r>
            <a:endParaRPr lang="en-US" altLang="ja-JP" b="1"/>
          </a:p>
          <a:p>
            <a:pPr marL="457200" lvl="1" indent="0">
              <a:buNone/>
            </a:pPr>
            <a:r>
              <a:rPr lang="ja-JP" altLang="en-US"/>
              <a:t>インターネット上の全ノードを直接接続は非現実的</a:t>
            </a:r>
            <a:endParaRPr lang="en-US" altLang="ja-JP"/>
          </a:p>
          <a:p>
            <a:pPr marL="457200" lvl="1" indent="0">
              <a:buNone/>
            </a:pPr>
            <a:r>
              <a:rPr lang="ja-JP" altLang="en-US">
                <a:solidFill>
                  <a:schemeClr val="accent2"/>
                </a:solidFill>
              </a:rPr>
              <a:t>独立なネットワーク同士を接続し，アドレス範囲によって識別</a:t>
            </a:r>
            <a:endParaRPr lang="en-US" altLang="ja-JP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/>
              <a:t>1 </a:t>
            </a:r>
            <a:r>
              <a:rPr lang="ja-JP" altLang="en-US" b="1"/>
              <a:t>から</a:t>
            </a:r>
            <a:r>
              <a:rPr lang="en-US" altLang="ja-JP" b="1"/>
              <a:t> 2 </a:t>
            </a:r>
            <a:r>
              <a:rPr lang="ja-JP" altLang="en-US" b="1"/>
              <a:t>に</a:t>
            </a:r>
            <a:r>
              <a:rPr lang="en-US" altLang="ja-JP" b="1"/>
              <a:t> Internet Protocol </a:t>
            </a:r>
            <a:r>
              <a:rPr lang="ja-JP" altLang="en-US" b="1"/>
              <a:t>を用いてデータを送信</a:t>
            </a:r>
            <a:endParaRPr lang="en-US" altLang="ja-JP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5A79-4437-4443-9157-DD606CFC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EE84C-6293-8A4C-B53A-6D32E87C7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0" y="4142119"/>
            <a:ext cx="5833878" cy="258845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EB06F4-11C2-A243-9021-DD977E18ED9F}"/>
              </a:ext>
            </a:extLst>
          </p:cNvPr>
          <p:cNvSpPr txBox="1">
            <a:spLocks/>
          </p:cNvSpPr>
          <p:nvPr/>
        </p:nvSpPr>
        <p:spPr>
          <a:xfrm>
            <a:off x="6471138" y="2785403"/>
            <a:ext cx="5035061" cy="3949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.AppleSystemUIFont" charset="-120"/>
              <a:buChar char="-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/>
              <a:t>1 </a:t>
            </a:r>
            <a:r>
              <a:rPr lang="ja-JP" altLang="en-US" sz="2000"/>
              <a:t>はセグメントを</a:t>
            </a:r>
            <a:r>
              <a:rPr lang="en-US" altLang="ja-JP" sz="2000"/>
              <a:t> src: 192.1.1.101, </a:t>
            </a:r>
            <a:br>
              <a:rPr lang="en-US" altLang="ja-JP" sz="2000"/>
            </a:br>
            <a:r>
              <a:rPr lang="en-US" altLang="ja-JP" sz="2000"/>
              <a:t>dst: 200.0.1.50 </a:t>
            </a:r>
            <a:r>
              <a:rPr lang="ja-JP" altLang="en-US" sz="2000"/>
              <a:t>でカプセル化しパケット生成</a:t>
            </a:r>
            <a:endParaRPr lang="en-US" altLang="ja-JP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1 </a:t>
            </a:r>
            <a:r>
              <a:rPr lang="ja-JP" altLang="en-US" sz="2000"/>
              <a:t>はパケットをフレームとしてカプセル化</a:t>
            </a:r>
            <a:endParaRPr lang="en-US" altLang="ja-JP" sz="2000"/>
          </a:p>
          <a:p>
            <a:pPr lvl="1"/>
            <a:r>
              <a:rPr lang="ja-JP" altLang="en-US" sz="1600">
                <a:solidFill>
                  <a:schemeClr val="accent1"/>
                </a:solidFill>
              </a:rPr>
              <a:t>宛先アドレスが自ネットワーク外</a:t>
            </a:r>
            <a:r>
              <a:rPr lang="ja-JP" altLang="en-US" sz="1600"/>
              <a:t>のため</a:t>
            </a:r>
            <a:br>
              <a:rPr lang="en-US" altLang="ja-JP" sz="1600"/>
            </a:br>
            <a:r>
              <a:rPr lang="ja-JP" altLang="en-US" sz="1600"/>
              <a:t>自</a:t>
            </a:r>
            <a:r>
              <a:rPr lang="ja-JP" altLang="en-US" sz="1600" u="sng"/>
              <a:t>ルーティングテーブル</a:t>
            </a:r>
            <a:r>
              <a:rPr lang="ja-JP" altLang="en-US" sz="1600"/>
              <a:t>を参照</a:t>
            </a:r>
            <a:br>
              <a:rPr lang="en-US" altLang="ja-JP" sz="1600"/>
            </a:br>
            <a:r>
              <a:rPr lang="en-US" altLang="ja-JP" sz="1600"/>
              <a:t>* 200.0.1.50 </a:t>
            </a:r>
            <a:r>
              <a:rPr lang="ja-JP" altLang="en-US" sz="1600"/>
              <a:t>宛パケットは</a:t>
            </a:r>
            <a:r>
              <a:rPr lang="en-US" altLang="ja-JP" sz="1600"/>
              <a:t>192.1.1.1 </a:t>
            </a:r>
            <a:r>
              <a:rPr lang="ja-JP" altLang="en-US" sz="1600"/>
              <a:t>が取り扱い可能</a:t>
            </a:r>
            <a:br>
              <a:rPr lang="en-US" altLang="ja-JP" sz="1600"/>
            </a:br>
            <a:r>
              <a:rPr lang="ja-JP" altLang="en-US" sz="1600"/>
              <a:t>と知っている</a:t>
            </a:r>
            <a:r>
              <a:rPr lang="en-US" altLang="ja-JP" sz="1600"/>
              <a:t> </a:t>
            </a:r>
          </a:p>
          <a:p>
            <a:pPr lvl="1"/>
            <a:r>
              <a:rPr lang="en-US" sz="1600"/>
              <a:t>192.1.1.1 </a:t>
            </a:r>
            <a:r>
              <a:rPr lang="ja-JP" altLang="en-US" sz="1600"/>
              <a:t>の</a:t>
            </a:r>
            <a:r>
              <a:rPr lang="en-US" altLang="ja-JP" sz="1600"/>
              <a:t> MAC </a:t>
            </a:r>
            <a:r>
              <a:rPr lang="ja-JP" altLang="en-US" sz="1600"/>
              <a:t>アドレスを知るため</a:t>
            </a:r>
            <a:r>
              <a:rPr lang="en-US" altLang="ja-JP" sz="1600"/>
              <a:t> ARP </a:t>
            </a:r>
            <a:r>
              <a:rPr lang="ja-JP" altLang="en-US" sz="1600"/>
              <a:t>送信</a:t>
            </a:r>
            <a:endParaRPr lang="en-US" altLang="ja-JP" sz="1600"/>
          </a:p>
          <a:p>
            <a:pPr lvl="1"/>
            <a:r>
              <a:rPr lang="ja-JP" altLang="en-US" sz="1600"/>
              <a:t>レスポンス受信後</a:t>
            </a:r>
            <a:r>
              <a:rPr lang="en-US" altLang="ja-JP" sz="1600"/>
              <a:t>, src: 00-11-22-33-44-55, </a:t>
            </a:r>
            <a:br>
              <a:rPr lang="en-US" altLang="ja-JP" sz="1600"/>
            </a:br>
            <a:r>
              <a:rPr lang="en-US" altLang="ja-JP" sz="1600"/>
              <a:t>dst: [Router MAC Address] </a:t>
            </a:r>
            <a:r>
              <a:rPr lang="ja-JP" altLang="en-US" sz="1600"/>
              <a:t>からフレーム生成し送信</a:t>
            </a:r>
            <a:endParaRPr lang="en-US" altLang="ja-JP" sz="16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3 </a:t>
            </a:r>
            <a:r>
              <a:rPr lang="ja-JP" altLang="en-US" sz="2000"/>
              <a:t>のルーターはフレーム受信後</a:t>
            </a:r>
            <a:r>
              <a:rPr lang="en-US" altLang="ja-JP" sz="2000"/>
              <a:t>, </a:t>
            </a:r>
            <a:r>
              <a:rPr lang="ja-JP" altLang="en-US" sz="2000"/>
              <a:t>パケットを</a:t>
            </a:r>
            <a:br>
              <a:rPr lang="en-US" altLang="ja-JP" sz="2000"/>
            </a:br>
            <a:r>
              <a:rPr lang="ja-JP" altLang="en-US" sz="2000"/>
              <a:t>取り出し</a:t>
            </a:r>
            <a:r>
              <a:rPr lang="en-US" altLang="ja-JP" sz="2000"/>
              <a:t>, </a:t>
            </a:r>
            <a:r>
              <a:rPr lang="ja-JP" altLang="en-US" sz="2000"/>
              <a:t>宛先アドレスを確認後</a:t>
            </a:r>
            <a:r>
              <a:rPr lang="en-US" altLang="ja-JP" sz="2000"/>
              <a:t>,</a:t>
            </a:r>
            <a:r>
              <a:rPr lang="ja-JP" altLang="en-US" sz="2000"/>
              <a:t> 転送</a:t>
            </a:r>
            <a:endParaRPr lang="en-US" altLang="ja-JP" sz="2000"/>
          </a:p>
          <a:p>
            <a:pPr lvl="1"/>
            <a:r>
              <a:rPr lang="ja-JP" altLang="en-US" sz="1600"/>
              <a:t>ルーター宛でないと判断</a:t>
            </a:r>
            <a:endParaRPr lang="en-US" altLang="ja-JP" sz="1600"/>
          </a:p>
          <a:p>
            <a:pPr lvl="1"/>
            <a:r>
              <a:rPr lang="en-US" sz="1600"/>
              <a:t>200.0.1.50 </a:t>
            </a:r>
            <a:r>
              <a:rPr lang="ja-JP" altLang="en-US" sz="1600"/>
              <a:t>の</a:t>
            </a:r>
            <a:r>
              <a:rPr lang="en-US" altLang="ja-JP" sz="1600"/>
              <a:t> MAC </a:t>
            </a:r>
            <a:r>
              <a:rPr lang="ja-JP" altLang="en-US" sz="1600"/>
              <a:t>アドレスを検索しフレーム生成</a:t>
            </a:r>
            <a:endParaRPr lang="en-US" altLang="ja-JP" sz="1600"/>
          </a:p>
          <a:p>
            <a:pPr lvl="1"/>
            <a:r>
              <a:rPr lang="ja-JP" altLang="en-US" sz="1600"/>
              <a:t>ネットワーク</a:t>
            </a:r>
            <a:r>
              <a:rPr lang="en-US" altLang="ja-JP" sz="1600"/>
              <a:t>2</a:t>
            </a:r>
            <a:r>
              <a:rPr lang="ja-JP" altLang="en-US" sz="1600"/>
              <a:t>に送信</a:t>
            </a:r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1F1A3-8AC2-444D-BCFE-A364B61CCBC9}"/>
              </a:ext>
            </a:extLst>
          </p:cNvPr>
          <p:cNvSpPr txBox="1"/>
          <p:nvPr/>
        </p:nvSpPr>
        <p:spPr>
          <a:xfrm>
            <a:off x="1317128" y="3407664"/>
            <a:ext cx="47788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アドレスとサブネットマスクから判断可能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FDDC69-B8B5-844A-8C43-AB76D1F11E2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96000" y="3592330"/>
            <a:ext cx="854066" cy="18466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00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267E-DC4D-DE4F-84D1-944F6801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プロトコル解析のためのモデル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C53F-DA3C-114A-B72E-578355030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インターネットプロトコルスイートは分析目的では冗長</a:t>
            </a:r>
            <a:endParaRPr lang="en-US" altLang="ja-JP"/>
          </a:p>
          <a:p>
            <a:pPr marL="0" indent="0">
              <a:buNone/>
            </a:pPr>
            <a:r>
              <a:rPr lang="ja-JP" altLang="en-US" b="1"/>
              <a:t>アプリケーションネットワークプロトコル分析のための独自モデルを導入</a:t>
            </a:r>
            <a:endParaRPr lang="en-US" altLang="ja-JP" b="1"/>
          </a:p>
          <a:p>
            <a:pPr marL="457200" lvl="1" indent="0">
              <a:buNone/>
            </a:pPr>
            <a:r>
              <a:rPr lang="ja-JP" altLang="en-US"/>
              <a:t>分析のため，アプリケーション固有のプロトコルの見通しが良くなる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A481E-7E42-5E4C-84AF-42C07942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E248D-CE12-974A-8253-491545BF141D}" type="slidenum">
              <a:rPr lang="en-US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5ABC8-87B0-EC4F-BF15-B18EFB82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3312"/>
            <a:ext cx="6941377" cy="398428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F8994D-2050-FA44-9056-BE6FC4E39D0E}"/>
              </a:ext>
            </a:extLst>
          </p:cNvPr>
          <p:cNvSpPr txBox="1">
            <a:spLocks/>
          </p:cNvSpPr>
          <p:nvPr/>
        </p:nvSpPr>
        <p:spPr>
          <a:xfrm>
            <a:off x="7779576" y="3071812"/>
            <a:ext cx="3726623" cy="85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.AppleSystemUIFont" charset="-120"/>
              <a:buChar char="-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44087-EFBC-CB47-9D96-F3799B83C628}"/>
              </a:ext>
            </a:extLst>
          </p:cNvPr>
          <p:cNvSpPr txBox="1"/>
          <p:nvPr/>
        </p:nvSpPr>
        <p:spPr>
          <a:xfrm>
            <a:off x="4258513" y="2549742"/>
            <a:ext cx="7217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通信目的を表現｜ファイル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’image.jpg’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に対して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リクエスト送信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6E406-DF09-AA41-B58A-C47B3826BEDB}"/>
              </a:ext>
            </a:extLst>
          </p:cNvPr>
          <p:cNvSpPr txBox="1"/>
          <p:nvPr/>
        </p:nvSpPr>
        <p:spPr>
          <a:xfrm>
            <a:off x="4258514" y="3585537"/>
            <a:ext cx="72170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表現方法｜取得ファイルを指定する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 HTTP GET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要求にエンコード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E23704-D967-5049-9BD1-8B9F9874E880}"/>
              </a:ext>
            </a:extLst>
          </p:cNvPr>
          <p:cNvSpPr txBox="1"/>
          <p:nvPr/>
        </p:nvSpPr>
        <p:spPr>
          <a:xfrm>
            <a:off x="4308888" y="6071667"/>
            <a:ext cx="620671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ノード間データ転送方式を表現｜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HTTP GET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リクエストは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TCP/IP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を通してリモートノード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 216:58.213.68:80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へ送信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167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-ed-ver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+Helvetica Neue">
      <a:majorFont>
        <a:latin typeface="Helvetica Neue"/>
        <a:ea typeface="ヒラギノ角ゴシック W6"/>
        <a:cs typeface=""/>
      </a:majorFont>
      <a:minorFont>
        <a:latin typeface="Helvetica Neue"/>
        <a:ea typeface="ヒラギノ角ゴシック W3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8A7394E-F80E-324C-B451-5C4E966588BF}" vid="{F21B0FF8-9466-1946-9229-AECC0DFEFD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theme-ed-ver1</Template>
  <TotalTime>134</TotalTime>
  <Words>626</Words>
  <Application>Microsoft Macintosh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.AppleSystemUIFont</vt:lpstr>
      <vt:lpstr>ヒラギノ角ゴシック W3</vt:lpstr>
      <vt:lpstr>ヒラギノ角ゴシック W6</vt:lpstr>
      <vt:lpstr>Arial</vt:lpstr>
      <vt:lpstr>Calibri</vt:lpstr>
      <vt:lpstr>Helvetica Neue</vt:lpstr>
      <vt:lpstr>Wingdings</vt:lpstr>
      <vt:lpstr>theme-ed-ver1</vt:lpstr>
      <vt:lpstr>輪読会 #1 Attacking Network Protocols #1</vt:lpstr>
      <vt:lpstr>本書の紹介</vt:lpstr>
      <vt:lpstr>攻撃の前に, ネットワークとは何か？</vt:lpstr>
      <vt:lpstr>インターネットプロトコルスイート</vt:lpstr>
      <vt:lpstr>ユーザアプリケーション｜Mail</vt:lpstr>
      <vt:lpstr>データのカプセル化</vt:lpstr>
      <vt:lpstr>データ転送</vt:lpstr>
      <vt:lpstr>ネットワークルーティング</vt:lpstr>
      <vt:lpstr>プロトコル解析のためのモデル</vt:lpstr>
      <vt:lpstr>プロトコル解析のためのモデル（利用例）</vt:lpstr>
      <vt:lpstr>まとめ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輪読会 #1 Attacking Network Protocols #1</dc:title>
  <dc:creator>Microsoft Office User</dc:creator>
  <cp:lastModifiedBy>Microsoft Office User</cp:lastModifiedBy>
  <cp:revision>42</cp:revision>
  <dcterms:created xsi:type="dcterms:W3CDTF">2019-05-15T13:22:16Z</dcterms:created>
  <dcterms:modified xsi:type="dcterms:W3CDTF">2019-05-15T15:37:14Z</dcterms:modified>
</cp:coreProperties>
</file>