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 id="2147483912" r:id="rId2"/>
  </p:sldMasterIdLst>
  <p:notesMasterIdLst>
    <p:notesMasterId r:id="rId75"/>
  </p:notesMasterIdLst>
  <p:sldIdLst>
    <p:sldId id="280" r:id="rId3"/>
    <p:sldId id="281" r:id="rId4"/>
    <p:sldId id="282" r:id="rId5"/>
    <p:sldId id="283" r:id="rId6"/>
    <p:sldId id="284" r:id="rId7"/>
    <p:sldId id="285" r:id="rId8"/>
    <p:sldId id="332" r:id="rId9"/>
    <p:sldId id="333" r:id="rId10"/>
    <p:sldId id="334"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256" r:id="rId27"/>
    <p:sldId id="257" r:id="rId28"/>
    <p:sldId id="258" r:id="rId29"/>
    <p:sldId id="259" r:id="rId30"/>
    <p:sldId id="277" r:id="rId31"/>
    <p:sldId id="260" r:id="rId32"/>
    <p:sldId id="265" r:id="rId33"/>
    <p:sldId id="266" r:id="rId34"/>
    <p:sldId id="267" r:id="rId35"/>
    <p:sldId id="268" r:id="rId36"/>
    <p:sldId id="269" r:id="rId37"/>
    <p:sldId id="270" r:id="rId38"/>
    <p:sldId id="274" r:id="rId39"/>
    <p:sldId id="275" r:id="rId40"/>
    <p:sldId id="276" r:id="rId41"/>
    <p:sldId id="278" r:id="rId42"/>
    <p:sldId id="279"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Familia%20Pe&#241;a\Downloads\BaseProyecto%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Familia%20Pe&#241;a\Downloads\BaseProyecto%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Familia%20Pe&#241;a\Downloads\BaseProyecto%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Familia%20Pe&#241;a\Downloads\BaseProyecto%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Familia%20Pe&#241;a\Downloads\BaseProyecto%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s-ES"/>
              <a:t>Proporción de</a:t>
            </a:r>
            <a:r>
              <a:rPr lang="es-ES" baseline="0"/>
              <a:t> carreras</a:t>
            </a:r>
            <a:endParaRPr lang="es-ES"/>
          </a:p>
        </c:rich>
      </c:tx>
      <c:layout>
        <c:manualLayout>
          <c:xMode val="edge"/>
          <c:yMode val="edge"/>
          <c:x val="0.2573883947535241"/>
          <c:y val="3.776100349437065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0"/>
            <c:showSerName val="0"/>
            <c:showPercent val="1"/>
            <c:showBubbleSize val="0"/>
            <c:showLeaderLines val="1"/>
          </c:dLbls>
          <c:cat>
            <c:strRef>
              <c:f>'[BaseProyecto (1).xlsx]Hoja1'!$I$6:$I$11</c:f>
              <c:strCache>
                <c:ptCount val="6"/>
                <c:pt idx="0">
                  <c:v>A</c:v>
                </c:pt>
                <c:pt idx="1">
                  <c:v>B</c:v>
                </c:pt>
                <c:pt idx="2">
                  <c:v>CC</c:v>
                </c:pt>
                <c:pt idx="3">
                  <c:v>CT</c:v>
                </c:pt>
                <c:pt idx="4">
                  <c:v>F</c:v>
                </c:pt>
                <c:pt idx="5">
                  <c:v>M</c:v>
                </c:pt>
              </c:strCache>
            </c:strRef>
          </c:cat>
          <c:val>
            <c:numRef>
              <c:f>'[BaseProyecto (1).xlsx]Hoja1'!$J$6:$J$11</c:f>
              <c:numCache>
                <c:formatCode>General</c:formatCode>
                <c:ptCount val="6"/>
                <c:pt idx="0">
                  <c:v>69</c:v>
                </c:pt>
                <c:pt idx="1">
                  <c:v>86</c:v>
                </c:pt>
                <c:pt idx="2">
                  <c:v>43</c:v>
                </c:pt>
                <c:pt idx="3">
                  <c:v>22</c:v>
                </c:pt>
                <c:pt idx="4">
                  <c:v>66</c:v>
                </c:pt>
                <c:pt idx="5">
                  <c:v>39</c:v>
                </c:pt>
              </c:numCache>
            </c:numRef>
          </c:val>
        </c:ser>
        <c:dLbls>
          <c:showLegendKey val="0"/>
          <c:showVal val="0"/>
          <c:showCatName val="0"/>
          <c:showSerName val="0"/>
          <c:showPercent val="1"/>
          <c:showBubbleSize val="0"/>
          <c:showLeaderLines val="1"/>
        </c:dLbls>
      </c:pie3DChart>
    </c:plotArea>
    <c:legend>
      <c:legendPos val="t"/>
      <c:layout>
        <c:manualLayout>
          <c:xMode val="edge"/>
          <c:yMode val="edge"/>
          <c:x val="0.8556983864537927"/>
          <c:y val="0.20512081466839113"/>
          <c:w val="8.2053628028258302E-2"/>
          <c:h val="0.56870672650627918"/>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Zona de Residencia</a:t>
            </a:r>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0"/>
            <c:showSerName val="0"/>
            <c:showPercent val="1"/>
            <c:showBubbleSize val="0"/>
            <c:showLeaderLines val="1"/>
          </c:dLbls>
          <c:cat>
            <c:strRef>
              <c:f>'[BaseProyecto (1).xlsx]Hoja1'!$W$24:$AB$24</c:f>
              <c:strCache>
                <c:ptCount val="6"/>
                <c:pt idx="0">
                  <c:v>S</c:v>
                </c:pt>
                <c:pt idx="1">
                  <c:v>N</c:v>
                </c:pt>
                <c:pt idx="2">
                  <c:v>E</c:v>
                </c:pt>
                <c:pt idx="3">
                  <c:v>O</c:v>
                </c:pt>
                <c:pt idx="4">
                  <c:v>SE</c:v>
                </c:pt>
                <c:pt idx="5">
                  <c:v>C</c:v>
                </c:pt>
              </c:strCache>
            </c:strRef>
          </c:cat>
          <c:val>
            <c:numRef>
              <c:f>'[BaseProyecto (1).xlsx]Hoja1'!$W$25:$AB$25</c:f>
              <c:numCache>
                <c:formatCode>General</c:formatCode>
                <c:ptCount val="6"/>
                <c:pt idx="0">
                  <c:v>161</c:v>
                </c:pt>
                <c:pt idx="1">
                  <c:v>66</c:v>
                </c:pt>
                <c:pt idx="2">
                  <c:v>30</c:v>
                </c:pt>
                <c:pt idx="3">
                  <c:v>56</c:v>
                </c:pt>
                <c:pt idx="4">
                  <c:v>1</c:v>
                </c:pt>
                <c:pt idx="5">
                  <c:v>11</c:v>
                </c:pt>
              </c:numCache>
            </c:numRef>
          </c:val>
        </c:ser>
        <c:dLbls>
          <c:showLegendKey val="0"/>
          <c:showVal val="0"/>
          <c:showCatName val="0"/>
          <c:showSerName val="0"/>
          <c:showPercent val="1"/>
          <c:showBubbleSize val="0"/>
          <c:showLeaderLines val="1"/>
        </c:dLbls>
      </c:pie3DChart>
    </c:plotArea>
    <c:legend>
      <c:legendPos val="r"/>
      <c:layout>
        <c:manualLayout>
          <c:xMode val="edge"/>
          <c:yMode val="edge"/>
          <c:x val="0.82128346456692913"/>
          <c:y val="0.28991178186060079"/>
          <c:w val="8.4272090988626425E-2"/>
          <c:h val="0.49721347331583554"/>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a:pPr>
            <a:r>
              <a:rPr lang="es-ES"/>
              <a:t>Proporción Género en Ciencias</a:t>
            </a:r>
          </a:p>
        </c:rich>
      </c:tx>
      <c:layout>
        <c:manualLayout>
          <c:xMode val="edge"/>
          <c:yMode val="edge"/>
          <c:x val="0.18655555555555556"/>
          <c:y val="5.0925925925925923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0"/>
            <c:showSerName val="0"/>
            <c:showPercent val="1"/>
            <c:showBubbleSize val="0"/>
            <c:showLeaderLines val="1"/>
          </c:dLbls>
          <c:cat>
            <c:strRef>
              <c:f>'[BaseProyecto (1).xlsx]Hoja1'!$L$5:$M$5</c:f>
              <c:strCache>
                <c:ptCount val="2"/>
                <c:pt idx="0">
                  <c:v>M</c:v>
                </c:pt>
                <c:pt idx="1">
                  <c:v>F</c:v>
                </c:pt>
              </c:strCache>
            </c:strRef>
          </c:cat>
          <c:val>
            <c:numRef>
              <c:f>'[BaseProyecto (1).xlsx]Hoja1'!$L$6:$M$6</c:f>
              <c:numCache>
                <c:formatCode>General</c:formatCode>
                <c:ptCount val="2"/>
                <c:pt idx="0">
                  <c:v>192</c:v>
                </c:pt>
                <c:pt idx="1">
                  <c:v>133</c:v>
                </c:pt>
              </c:numCache>
            </c:numRef>
          </c:val>
        </c:ser>
        <c:dLbls>
          <c:showLegendKey val="0"/>
          <c:showVal val="0"/>
          <c:showCatName val="0"/>
          <c:showSerName val="0"/>
          <c:showPercent val="1"/>
          <c:showBubbleSize val="0"/>
          <c:showLeaderLines val="1"/>
        </c:dLbls>
      </c:pie3DChart>
    </c:plotArea>
    <c:legend>
      <c:legendPos val="r"/>
      <c:layout>
        <c:manualLayout>
          <c:xMode val="edge"/>
          <c:yMode val="edge"/>
          <c:x val="0.8240747002345955"/>
          <c:y val="0.33584132186370824"/>
          <c:w val="7.2938757655293091E-2"/>
          <c:h val="0.16573782443861185"/>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Promedio</a:t>
            </a:r>
            <a:r>
              <a:rPr lang="es-ES" baseline="0"/>
              <a:t> en Ciencias</a:t>
            </a:r>
            <a:endParaRPr lang="es-ES"/>
          </a:p>
        </c:rich>
      </c:tx>
      <c:layout>
        <c:manualLayout>
          <c:xMode val="edge"/>
          <c:yMode val="edge"/>
          <c:x val="0.19122222222222221"/>
          <c:y val="2.7777777777777776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0"/>
            <c:showSerName val="0"/>
            <c:showPercent val="1"/>
            <c:showBubbleSize val="0"/>
            <c:showLeaderLines val="1"/>
          </c:dLbls>
          <c:cat>
            <c:strRef>
              <c:f>'[BaseProyecto (1).xlsx]Hoja1'!$N$8:$Q$8</c:f>
              <c:strCache>
                <c:ptCount val="4"/>
                <c:pt idx="0">
                  <c:v>MALO</c:v>
                </c:pt>
                <c:pt idx="1">
                  <c:v>REGULAR</c:v>
                </c:pt>
                <c:pt idx="2">
                  <c:v>BUENO</c:v>
                </c:pt>
                <c:pt idx="3">
                  <c:v>MUYBUENO</c:v>
                </c:pt>
              </c:strCache>
            </c:strRef>
          </c:cat>
          <c:val>
            <c:numRef>
              <c:f>'[BaseProyecto (1).xlsx]Hoja1'!$N$9:$Q$9</c:f>
              <c:numCache>
                <c:formatCode>General</c:formatCode>
                <c:ptCount val="4"/>
                <c:pt idx="0">
                  <c:v>24</c:v>
                </c:pt>
                <c:pt idx="1">
                  <c:v>137</c:v>
                </c:pt>
                <c:pt idx="2">
                  <c:v>132</c:v>
                </c:pt>
                <c:pt idx="3">
                  <c:v>32</c:v>
                </c:pt>
              </c:numCache>
            </c:numRef>
          </c:val>
        </c:ser>
        <c:dLbls>
          <c:showLegendKey val="0"/>
          <c:showVal val="0"/>
          <c:showCatName val="0"/>
          <c:showSerName val="0"/>
          <c:showPercent val="1"/>
          <c:showBubbleSize val="0"/>
          <c:showLeaderLines val="1"/>
        </c:dLbls>
      </c:pie3DChart>
    </c:plotArea>
    <c:legend>
      <c:legendPos val="r"/>
      <c:layout>
        <c:manualLayout>
          <c:xMode val="edge"/>
          <c:yMode val="edge"/>
          <c:x val="0.73936209181266499"/>
          <c:y val="0.28802355293856241"/>
          <c:w val="0.2044042207870623"/>
          <c:h val="0.30066236026684867"/>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Escuela de Procedencia</a:t>
            </a:r>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0"/>
            <c:showSerName val="0"/>
            <c:showPercent val="1"/>
            <c:showBubbleSize val="0"/>
            <c:showLeaderLines val="1"/>
          </c:dLbls>
          <c:cat>
            <c:strRef>
              <c:f>'[BaseProyecto (1).xlsx]Hoja1'!$Q$2:$T$2</c:f>
              <c:strCache>
                <c:ptCount val="4"/>
                <c:pt idx="0">
                  <c:v>Preparatoria</c:v>
                </c:pt>
                <c:pt idx="1">
                  <c:v>CCH</c:v>
                </c:pt>
                <c:pt idx="2">
                  <c:v>Particular</c:v>
                </c:pt>
                <c:pt idx="3">
                  <c:v>Otros</c:v>
                </c:pt>
              </c:strCache>
            </c:strRef>
          </c:cat>
          <c:val>
            <c:numRef>
              <c:f>'[BaseProyecto (1).xlsx]Hoja1'!$Q$3:$T$3</c:f>
              <c:numCache>
                <c:formatCode>General</c:formatCode>
                <c:ptCount val="4"/>
                <c:pt idx="0">
                  <c:v>153</c:v>
                </c:pt>
                <c:pt idx="1">
                  <c:v>100</c:v>
                </c:pt>
                <c:pt idx="2">
                  <c:v>47</c:v>
                </c:pt>
                <c:pt idx="3">
                  <c:v>25</c:v>
                </c:pt>
              </c:numCache>
            </c:numRef>
          </c:val>
        </c:ser>
        <c:dLbls>
          <c:showLegendKey val="0"/>
          <c:showVal val="0"/>
          <c:showCatName val="0"/>
          <c:showSerName val="0"/>
          <c:showPercent val="1"/>
          <c:showBubbleSize val="0"/>
          <c:showLeaderLines val="1"/>
        </c:dLbls>
      </c:pie3DChart>
    </c:plotArea>
    <c:legend>
      <c:legendPos val="r"/>
      <c:layout>
        <c:manualLayout>
          <c:xMode val="edge"/>
          <c:yMode val="edge"/>
          <c:x val="0.75928542661926457"/>
          <c:y val="0.31809672819256951"/>
          <c:w val="0.18682395628880741"/>
          <c:h val="0.28637259199911314"/>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CF35E7-BA52-4E1E-AD24-039E6247CBE0}" type="datetimeFigureOut">
              <a:rPr lang="es-MX" smtClean="0"/>
              <a:t>26/11/2013</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5CA94-CB49-4352-8850-5F97922DB694}" type="slidenum">
              <a:rPr lang="es-MX" smtClean="0"/>
              <a:t>‹Nº›</a:t>
            </a:fld>
            <a:endParaRPr lang="es-MX"/>
          </a:p>
        </p:txBody>
      </p:sp>
    </p:spTree>
    <p:extLst>
      <p:ext uri="{BB962C8B-B14F-4D97-AF65-F5344CB8AC3E}">
        <p14:creationId xmlns:p14="http://schemas.microsoft.com/office/powerpoint/2010/main" val="319602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93C5CA94-CB49-4352-8850-5F97922DB694}" type="slidenum">
              <a:rPr lang="es-MX" smtClean="0"/>
              <a:t>41</a:t>
            </a:fld>
            <a:endParaRPr lang="es-MX"/>
          </a:p>
        </p:txBody>
      </p:sp>
    </p:spTree>
    <p:extLst>
      <p:ext uri="{BB962C8B-B14F-4D97-AF65-F5344CB8AC3E}">
        <p14:creationId xmlns:p14="http://schemas.microsoft.com/office/powerpoint/2010/main" val="237454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8D6C0A0D-BD13-4A99-8F50-A8CF0C686262}" type="datetimeFigureOut">
              <a:rPr lang="es-MX" smtClean="0"/>
              <a:t>26/11/2013</a:t>
            </a:fld>
            <a:endParaRPr lang="es-MX"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MX"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48EF10AA-38F1-4DCE-BAEF-892E1AEBAAC1}" type="slidenum">
              <a:rPr lang="es-MX" smtClean="0"/>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D6C0A0D-BD13-4A99-8F50-A8CF0C686262}" type="datetimeFigureOut">
              <a:rPr lang="es-MX" smtClean="0"/>
              <a:t>26/11/2013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48EF10AA-38F1-4DCE-BAEF-892E1AEBAAC1}" type="slidenum">
              <a:rPr lang="es-MX" smtClean="0"/>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D6C0A0D-BD13-4A99-8F50-A8CF0C686262}" type="datetimeFigureOut">
              <a:rPr lang="es-MX" smtClean="0"/>
              <a:t>26/11/2013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48EF10AA-38F1-4DCE-BAEF-892E1AEBAAC1}" type="slidenum">
              <a:rPr lang="es-MX" smtClean="0"/>
              <a:t>‹Nº›</a:t>
            </a:fld>
            <a:endParaRPr lang="es-MX"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MX" dirty="0">
              <a:solidFill>
                <a:srgbClr val="1F2123"/>
              </a:solidFill>
            </a:endParaRPr>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48EF10AA-38F1-4DCE-BAEF-892E1AEBAAC1}" type="slidenum">
              <a:rPr lang="es-MX" smtClean="0"/>
              <a:pPr/>
              <a:t>‹Nº›</a:t>
            </a:fld>
            <a:endParaRPr lang="es-MX" dirty="0"/>
          </a:p>
        </p:txBody>
      </p:sp>
    </p:spTree>
    <p:extLst>
      <p:ext uri="{BB962C8B-B14F-4D97-AF65-F5344CB8AC3E}">
        <p14:creationId xmlns:p14="http://schemas.microsoft.com/office/powerpoint/2010/main" val="28806765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9" name="8 Marcador de número de diapositiva"/>
          <p:cNvSpPr>
            <a:spLocks noGrp="1"/>
          </p:cNvSpPr>
          <p:nvPr>
            <p:ph type="sldNum" sz="quarter" idx="15"/>
          </p:nvPr>
        </p:nvSpPr>
        <p:spPr/>
        <p:txBody>
          <a:bodyPr rtlCol="0"/>
          <a:lstStyle/>
          <a:p>
            <a:fld id="{48EF10AA-38F1-4DCE-BAEF-892E1AEBAAC1}" type="slidenum">
              <a:rPr lang="es-MX" smtClean="0"/>
              <a:pPr/>
              <a:t>‹Nº›</a:t>
            </a:fld>
            <a:endParaRPr lang="es-MX" dirty="0"/>
          </a:p>
        </p:txBody>
      </p:sp>
      <p:sp>
        <p:nvSpPr>
          <p:cNvPr id="10" name="9 Marcador de pie de página"/>
          <p:cNvSpPr>
            <a:spLocks noGrp="1"/>
          </p:cNvSpPr>
          <p:nvPr>
            <p:ph type="ftr" sz="quarter" idx="16"/>
          </p:nvPr>
        </p:nvSpPr>
        <p:spPr/>
        <p:txBody>
          <a:bodyPr rtlCol="0"/>
          <a:lstStyle/>
          <a:p>
            <a:endParaRPr lang="es-MX" dirty="0">
              <a:solidFill>
                <a:srgbClr val="1F2123"/>
              </a:solidFill>
            </a:endParaRPr>
          </a:p>
        </p:txBody>
      </p:sp>
    </p:spTree>
    <p:extLst>
      <p:ext uri="{BB962C8B-B14F-4D97-AF65-F5344CB8AC3E}">
        <p14:creationId xmlns:p14="http://schemas.microsoft.com/office/powerpoint/2010/main" val="701666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8D6C0A0D-BD13-4A99-8F50-A8CF0C686262}" type="datetimeFigureOut">
              <a:rPr lang="es-MX" smtClean="0">
                <a:solidFill>
                  <a:srgbClr val="DC9E1F"/>
                </a:solidFill>
              </a:rPr>
              <a:pPr/>
              <a:t>26/11/2013</a:t>
            </a:fld>
            <a:endParaRPr lang="es-MX" dirty="0">
              <a:solidFill>
                <a:srgbClr val="DC9E1F"/>
              </a:solidFill>
            </a:endParaRPr>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MX" dirty="0">
              <a:solidFill>
                <a:srgbClr val="DC9E1F"/>
              </a:solidFill>
            </a:endParaRPr>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FFFFFF"/>
              </a:solidFill>
            </a:endParaRPr>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FFFFFF"/>
              </a:solidFill>
            </a:endParaRPr>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FFFFFF"/>
              </a:solidFill>
            </a:endParaRPr>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FFFFFF"/>
              </a:solidFill>
            </a:endParaRPr>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FFFFFF"/>
              </a:solidFill>
            </a:endParaRPr>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FFFFFF"/>
              </a:solidFill>
            </a:endParaRPr>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48EF10AA-38F1-4DCE-BAEF-892E1AEBAAC1}" type="slidenum">
              <a:rPr lang="es-MX" smtClean="0"/>
              <a:pPr/>
              <a:t>‹Nº›</a:t>
            </a:fld>
            <a:endParaRPr lang="es-MX" dirty="0"/>
          </a:p>
        </p:txBody>
      </p:sp>
    </p:spTree>
    <p:extLst>
      <p:ext uri="{BB962C8B-B14F-4D97-AF65-F5344CB8AC3E}">
        <p14:creationId xmlns:p14="http://schemas.microsoft.com/office/powerpoint/2010/main" val="136132104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6" name="5 Marcador de pie de página"/>
          <p:cNvSpPr>
            <a:spLocks noGrp="1"/>
          </p:cNvSpPr>
          <p:nvPr>
            <p:ph type="ftr" sz="quarter" idx="11"/>
          </p:nvPr>
        </p:nvSpPr>
        <p:spPr/>
        <p:txBody>
          <a:bodyPr/>
          <a:lstStyle/>
          <a:p>
            <a:endParaRPr lang="es-MX" dirty="0">
              <a:solidFill>
                <a:srgbClr val="1F2123"/>
              </a:solidFill>
            </a:endParaRPr>
          </a:p>
        </p:txBody>
      </p:sp>
      <p:sp>
        <p:nvSpPr>
          <p:cNvPr id="7" name="6 Marcador de número de diapositiva"/>
          <p:cNvSpPr>
            <a:spLocks noGrp="1"/>
          </p:cNvSpPr>
          <p:nvPr>
            <p:ph type="sldNum" sz="quarter" idx="12"/>
          </p:nvPr>
        </p:nvSpPr>
        <p:spPr/>
        <p:txBody>
          <a:bodyPr/>
          <a:lstStyle/>
          <a:p>
            <a:fld id="{48EF10AA-38F1-4DCE-BAEF-892E1AEBAAC1}" type="slidenum">
              <a:rPr lang="es-MX" smtClean="0"/>
              <a:pPr/>
              <a:t>‹Nº›</a:t>
            </a:fld>
            <a:endParaRPr lang="es-MX"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extLst>
      <p:ext uri="{BB962C8B-B14F-4D97-AF65-F5344CB8AC3E}">
        <p14:creationId xmlns:p14="http://schemas.microsoft.com/office/powerpoint/2010/main" val="640597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8" name="7 Marcador de pie de página"/>
          <p:cNvSpPr>
            <a:spLocks noGrp="1"/>
          </p:cNvSpPr>
          <p:nvPr>
            <p:ph type="ftr" sz="quarter" idx="11"/>
          </p:nvPr>
        </p:nvSpPr>
        <p:spPr/>
        <p:txBody>
          <a:bodyPr/>
          <a:lstStyle/>
          <a:p>
            <a:endParaRPr lang="es-MX" dirty="0">
              <a:solidFill>
                <a:srgbClr val="1F2123"/>
              </a:solidFill>
            </a:endParaRPr>
          </a:p>
        </p:txBody>
      </p:sp>
      <p:sp>
        <p:nvSpPr>
          <p:cNvPr id="9" name="8 Marcador de número de diapositiva"/>
          <p:cNvSpPr>
            <a:spLocks noGrp="1"/>
          </p:cNvSpPr>
          <p:nvPr>
            <p:ph type="sldNum" sz="quarter" idx="12"/>
          </p:nvPr>
        </p:nvSpPr>
        <p:spPr/>
        <p:txBody>
          <a:bodyPr/>
          <a:lstStyle/>
          <a:p>
            <a:fld id="{48EF10AA-38F1-4DCE-BAEF-892E1AEBAAC1}" type="slidenum">
              <a:rPr lang="es-MX" smtClean="0"/>
              <a:pPr/>
              <a:t>‹Nº›</a:t>
            </a:fld>
            <a:endParaRPr lang="es-MX"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extLst>
      <p:ext uri="{BB962C8B-B14F-4D97-AF65-F5344CB8AC3E}">
        <p14:creationId xmlns:p14="http://schemas.microsoft.com/office/powerpoint/2010/main" val="2563780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7" name="6 Marcador de número de diapositiva"/>
          <p:cNvSpPr>
            <a:spLocks noGrp="1"/>
          </p:cNvSpPr>
          <p:nvPr>
            <p:ph type="sldNum" sz="quarter" idx="11"/>
          </p:nvPr>
        </p:nvSpPr>
        <p:spPr/>
        <p:txBody>
          <a:bodyPr rtlCol="0"/>
          <a:lstStyle/>
          <a:p>
            <a:fld id="{48EF10AA-38F1-4DCE-BAEF-892E1AEBAAC1}" type="slidenum">
              <a:rPr lang="es-MX" smtClean="0"/>
              <a:pPr/>
              <a:t>‹Nº›</a:t>
            </a:fld>
            <a:endParaRPr lang="es-MX" dirty="0"/>
          </a:p>
        </p:txBody>
      </p:sp>
      <p:sp>
        <p:nvSpPr>
          <p:cNvPr id="8" name="7 Marcador de pie de página"/>
          <p:cNvSpPr>
            <a:spLocks noGrp="1"/>
          </p:cNvSpPr>
          <p:nvPr>
            <p:ph type="ftr" sz="quarter" idx="12"/>
          </p:nvPr>
        </p:nvSpPr>
        <p:spPr/>
        <p:txBody>
          <a:bodyPr rtlCol="0"/>
          <a:lstStyle/>
          <a:p>
            <a:endParaRPr lang="es-MX" dirty="0">
              <a:solidFill>
                <a:srgbClr val="1F2123"/>
              </a:solidFill>
            </a:endParaRPr>
          </a:p>
        </p:txBody>
      </p:sp>
    </p:spTree>
    <p:extLst>
      <p:ext uri="{BB962C8B-B14F-4D97-AF65-F5344CB8AC3E}">
        <p14:creationId xmlns:p14="http://schemas.microsoft.com/office/powerpoint/2010/main" val="4016416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3" name="2 Marcador de pie de página"/>
          <p:cNvSpPr>
            <a:spLocks noGrp="1"/>
          </p:cNvSpPr>
          <p:nvPr>
            <p:ph type="ftr" sz="quarter" idx="11"/>
          </p:nvPr>
        </p:nvSpPr>
        <p:spPr/>
        <p:txBody>
          <a:bodyPr/>
          <a:lstStyle/>
          <a:p>
            <a:endParaRPr lang="es-MX" dirty="0">
              <a:solidFill>
                <a:srgbClr val="1F2123"/>
              </a:solidFill>
            </a:endParaRPr>
          </a:p>
        </p:txBody>
      </p:sp>
      <p:sp>
        <p:nvSpPr>
          <p:cNvPr id="4" name="3 Marcador de número de diapositiva"/>
          <p:cNvSpPr>
            <a:spLocks noGrp="1"/>
          </p:cNvSpPr>
          <p:nvPr>
            <p:ph type="sldNum" sz="quarter" idx="12"/>
          </p:nvPr>
        </p:nvSpPr>
        <p:spPr/>
        <p:txBody>
          <a:bodyPr/>
          <a:lstStyle/>
          <a:p>
            <a:fld id="{48EF10AA-38F1-4DCE-BAEF-892E1AEBAAC1}" type="slidenum">
              <a:rPr lang="es-MX" smtClean="0"/>
              <a:pPr/>
              <a:t>‹Nº›</a:t>
            </a:fld>
            <a:endParaRPr lang="es-MX" dirty="0"/>
          </a:p>
        </p:txBody>
      </p:sp>
    </p:spTree>
    <p:extLst>
      <p:ext uri="{BB962C8B-B14F-4D97-AF65-F5344CB8AC3E}">
        <p14:creationId xmlns:p14="http://schemas.microsoft.com/office/powerpoint/2010/main" val="294314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22" name="21 Marcador de número de diapositiva"/>
          <p:cNvSpPr>
            <a:spLocks noGrp="1"/>
          </p:cNvSpPr>
          <p:nvPr>
            <p:ph type="sldNum" sz="quarter" idx="15"/>
          </p:nvPr>
        </p:nvSpPr>
        <p:spPr/>
        <p:txBody>
          <a:bodyPr rtlCol="0"/>
          <a:lstStyle/>
          <a:p>
            <a:fld id="{48EF10AA-38F1-4DCE-BAEF-892E1AEBAAC1}" type="slidenum">
              <a:rPr lang="es-MX" smtClean="0"/>
              <a:pPr/>
              <a:t>‹Nº›</a:t>
            </a:fld>
            <a:endParaRPr lang="es-MX" dirty="0"/>
          </a:p>
        </p:txBody>
      </p:sp>
      <p:sp>
        <p:nvSpPr>
          <p:cNvPr id="23" name="22 Marcador de pie de página"/>
          <p:cNvSpPr>
            <a:spLocks noGrp="1"/>
          </p:cNvSpPr>
          <p:nvPr>
            <p:ph type="ftr" sz="quarter" idx="16"/>
          </p:nvPr>
        </p:nvSpPr>
        <p:spPr/>
        <p:txBody>
          <a:bodyPr rtlCol="0"/>
          <a:lstStyle/>
          <a:p>
            <a:endParaRPr lang="es-MX" dirty="0">
              <a:solidFill>
                <a:srgbClr val="1F2123"/>
              </a:solidFill>
            </a:endParaRPr>
          </a:p>
        </p:txBody>
      </p:sp>
    </p:spTree>
    <p:extLst>
      <p:ext uri="{BB962C8B-B14F-4D97-AF65-F5344CB8AC3E}">
        <p14:creationId xmlns:p14="http://schemas.microsoft.com/office/powerpoint/2010/main" val="384158719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8D6C0A0D-BD13-4A99-8F50-A8CF0C686262}" type="datetimeFigureOut">
              <a:rPr lang="es-MX" smtClean="0"/>
              <a:t>26/11/2013</a:t>
            </a:fld>
            <a:endParaRPr lang="es-MX" dirty="0"/>
          </a:p>
        </p:txBody>
      </p:sp>
      <p:sp>
        <p:nvSpPr>
          <p:cNvPr id="9" name="8 Marcador de número de diapositiva"/>
          <p:cNvSpPr>
            <a:spLocks noGrp="1"/>
          </p:cNvSpPr>
          <p:nvPr>
            <p:ph type="sldNum" sz="quarter" idx="15"/>
          </p:nvPr>
        </p:nvSpPr>
        <p:spPr/>
        <p:txBody>
          <a:bodyPr rtlCol="0"/>
          <a:lstStyle/>
          <a:p>
            <a:fld id="{48EF10AA-38F1-4DCE-BAEF-892E1AEBAAC1}" type="slidenum">
              <a:rPr lang="es-MX" smtClean="0"/>
              <a:t>‹Nº›</a:t>
            </a:fld>
            <a:endParaRPr lang="es-MX" dirty="0"/>
          </a:p>
        </p:txBody>
      </p:sp>
      <p:sp>
        <p:nvSpPr>
          <p:cNvPr id="10" name="9 Marcador de pie de página"/>
          <p:cNvSpPr>
            <a:spLocks noGrp="1"/>
          </p:cNvSpPr>
          <p:nvPr>
            <p:ph type="ftr" sz="quarter" idx="16"/>
          </p:nvPr>
        </p:nvSpPr>
        <p:spPr/>
        <p:txBody>
          <a:bodyPr rtlCol="0"/>
          <a:lstStyle/>
          <a:p>
            <a:endParaRPr lang="es-MX"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7" name="16 Marcador de fecha"/>
          <p:cNvSpPr>
            <a:spLocks noGrp="1"/>
          </p:cNvSpPr>
          <p:nvPr>
            <p:ph type="dt" sz="half" idx="10"/>
          </p:nvPr>
        </p:nvSpPr>
        <p:spPr/>
        <p:txBody>
          <a:bodyPr rtlCol="0"/>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18" name="17 Marcador de número de diapositiva"/>
          <p:cNvSpPr>
            <a:spLocks noGrp="1"/>
          </p:cNvSpPr>
          <p:nvPr>
            <p:ph type="sldNum" sz="quarter" idx="11"/>
          </p:nvPr>
        </p:nvSpPr>
        <p:spPr/>
        <p:txBody>
          <a:bodyPr rtlCol="0"/>
          <a:lstStyle/>
          <a:p>
            <a:fld id="{48EF10AA-38F1-4DCE-BAEF-892E1AEBAAC1}" type="slidenum">
              <a:rPr lang="es-MX" smtClean="0"/>
              <a:pPr/>
              <a:t>‹Nº›</a:t>
            </a:fld>
            <a:endParaRPr lang="es-MX" dirty="0"/>
          </a:p>
        </p:txBody>
      </p:sp>
      <p:sp>
        <p:nvSpPr>
          <p:cNvPr id="21" name="20 Marcador de pie de página"/>
          <p:cNvSpPr>
            <a:spLocks noGrp="1"/>
          </p:cNvSpPr>
          <p:nvPr>
            <p:ph type="ftr" sz="quarter" idx="12"/>
          </p:nvPr>
        </p:nvSpPr>
        <p:spPr/>
        <p:txBody>
          <a:bodyPr rtlCol="0"/>
          <a:lstStyle/>
          <a:p>
            <a:endParaRPr lang="es-MX" dirty="0">
              <a:solidFill>
                <a:srgbClr val="1F2123"/>
              </a:solidFill>
            </a:endParaRPr>
          </a:p>
        </p:txBody>
      </p:sp>
    </p:spTree>
    <p:extLst>
      <p:ext uri="{BB962C8B-B14F-4D97-AF65-F5344CB8AC3E}">
        <p14:creationId xmlns:p14="http://schemas.microsoft.com/office/powerpoint/2010/main" val="3520792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5" name="4 Marcador de pie de página"/>
          <p:cNvSpPr>
            <a:spLocks noGrp="1"/>
          </p:cNvSpPr>
          <p:nvPr>
            <p:ph type="ftr" sz="quarter" idx="11"/>
          </p:nvPr>
        </p:nvSpPr>
        <p:spPr/>
        <p:txBody>
          <a:bodyPr/>
          <a:lstStyle/>
          <a:p>
            <a:endParaRPr lang="es-MX" dirty="0">
              <a:solidFill>
                <a:srgbClr val="1F2123"/>
              </a:solidFill>
            </a:endParaRPr>
          </a:p>
        </p:txBody>
      </p:sp>
      <p:sp>
        <p:nvSpPr>
          <p:cNvPr id="6" name="5 Marcador de número de diapositiva"/>
          <p:cNvSpPr>
            <a:spLocks noGrp="1"/>
          </p:cNvSpPr>
          <p:nvPr>
            <p:ph type="sldNum" sz="quarter" idx="12"/>
          </p:nvPr>
        </p:nvSpPr>
        <p:spPr/>
        <p:txBody>
          <a:bodyPr/>
          <a:lstStyle/>
          <a:p>
            <a:fld id="{48EF10AA-38F1-4DCE-BAEF-892E1AEBAAC1}" type="slidenum">
              <a:rPr lang="es-MX" smtClean="0"/>
              <a:pPr/>
              <a:t>‹Nº›</a:t>
            </a:fld>
            <a:endParaRPr lang="es-MX" dirty="0"/>
          </a:p>
        </p:txBody>
      </p:sp>
    </p:spTree>
    <p:extLst>
      <p:ext uri="{BB962C8B-B14F-4D97-AF65-F5344CB8AC3E}">
        <p14:creationId xmlns:p14="http://schemas.microsoft.com/office/powerpoint/2010/main" val="2957847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5" name="4 Marcador de pie de página"/>
          <p:cNvSpPr>
            <a:spLocks noGrp="1"/>
          </p:cNvSpPr>
          <p:nvPr>
            <p:ph type="ftr" sz="quarter" idx="11"/>
          </p:nvPr>
        </p:nvSpPr>
        <p:spPr/>
        <p:txBody>
          <a:bodyPr/>
          <a:lstStyle/>
          <a:p>
            <a:endParaRPr lang="es-MX" dirty="0">
              <a:solidFill>
                <a:srgbClr val="1F2123"/>
              </a:solidFill>
            </a:endParaRPr>
          </a:p>
        </p:txBody>
      </p:sp>
      <p:sp>
        <p:nvSpPr>
          <p:cNvPr id="6" name="5 Marcador de número de diapositiva"/>
          <p:cNvSpPr>
            <a:spLocks noGrp="1"/>
          </p:cNvSpPr>
          <p:nvPr>
            <p:ph type="sldNum" sz="quarter" idx="12"/>
          </p:nvPr>
        </p:nvSpPr>
        <p:spPr/>
        <p:txBody>
          <a:bodyPr/>
          <a:lstStyle/>
          <a:p>
            <a:fld id="{48EF10AA-38F1-4DCE-BAEF-892E1AEBAAC1}" type="slidenum">
              <a:rPr lang="es-MX" smtClean="0"/>
              <a:pPr/>
              <a:t>‹Nº›</a:t>
            </a:fld>
            <a:endParaRPr lang="es-MX" dirty="0"/>
          </a:p>
        </p:txBody>
      </p:sp>
    </p:spTree>
    <p:extLst>
      <p:ext uri="{BB962C8B-B14F-4D97-AF65-F5344CB8AC3E}">
        <p14:creationId xmlns:p14="http://schemas.microsoft.com/office/powerpoint/2010/main" val="60934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8D6C0A0D-BD13-4A99-8F50-A8CF0C686262}" type="datetimeFigureOut">
              <a:rPr lang="es-MX" smtClean="0"/>
              <a:t>26/11/2013</a:t>
            </a:fld>
            <a:endParaRPr lang="es-MX"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MX"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48EF10AA-38F1-4DCE-BAEF-892E1AEBAAC1}" type="slidenum">
              <a:rPr lang="es-MX" smtClean="0"/>
              <a:t>‹Nº›</a:t>
            </a:fld>
            <a:endParaRPr lang="es-MX"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8D6C0A0D-BD13-4A99-8F50-A8CF0C686262}" type="datetimeFigureOut">
              <a:rPr lang="es-MX" smtClean="0"/>
              <a:t>26/11/2013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48EF10AA-38F1-4DCE-BAEF-892E1AEBAAC1}" type="slidenum">
              <a:rPr lang="es-MX" smtClean="0"/>
              <a:t>‹Nº›</a:t>
            </a:fld>
            <a:endParaRPr lang="es-MX"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8D6C0A0D-BD13-4A99-8F50-A8CF0C686262}" type="datetimeFigureOut">
              <a:rPr lang="es-MX" smtClean="0"/>
              <a:t>26/11/2013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48EF10AA-38F1-4DCE-BAEF-892E1AEBAAC1}" type="slidenum">
              <a:rPr lang="es-MX" smtClean="0"/>
              <a:t>‹Nº›</a:t>
            </a:fld>
            <a:endParaRPr lang="es-MX"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8D6C0A0D-BD13-4A99-8F50-A8CF0C686262}" type="datetimeFigureOut">
              <a:rPr lang="es-MX" smtClean="0"/>
              <a:t>26/11/2013</a:t>
            </a:fld>
            <a:endParaRPr lang="es-MX" dirty="0"/>
          </a:p>
        </p:txBody>
      </p:sp>
      <p:sp>
        <p:nvSpPr>
          <p:cNvPr id="7" name="6 Marcador de número de diapositiva"/>
          <p:cNvSpPr>
            <a:spLocks noGrp="1"/>
          </p:cNvSpPr>
          <p:nvPr>
            <p:ph type="sldNum" sz="quarter" idx="11"/>
          </p:nvPr>
        </p:nvSpPr>
        <p:spPr/>
        <p:txBody>
          <a:bodyPr rtlCol="0"/>
          <a:lstStyle/>
          <a:p>
            <a:fld id="{48EF10AA-38F1-4DCE-BAEF-892E1AEBAAC1}" type="slidenum">
              <a:rPr lang="es-MX" smtClean="0"/>
              <a:t>‹Nº›</a:t>
            </a:fld>
            <a:endParaRPr lang="es-MX" dirty="0"/>
          </a:p>
        </p:txBody>
      </p:sp>
      <p:sp>
        <p:nvSpPr>
          <p:cNvPr id="8" name="7 Marcador de pie de página"/>
          <p:cNvSpPr>
            <a:spLocks noGrp="1"/>
          </p:cNvSpPr>
          <p:nvPr>
            <p:ph type="ftr" sz="quarter" idx="12"/>
          </p:nvPr>
        </p:nvSpPr>
        <p:spPr/>
        <p:txBody>
          <a:bodyPr rtlCol="0"/>
          <a:lstStyle/>
          <a:p>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6C0A0D-BD13-4A99-8F50-A8CF0C686262}" type="datetimeFigureOut">
              <a:rPr lang="es-MX" smtClean="0"/>
              <a:t>26/11/2013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48EF10AA-38F1-4DCE-BAEF-892E1AEBAAC1}" type="slidenum">
              <a:rPr lang="es-MX" smtClean="0"/>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8D6C0A0D-BD13-4A99-8F50-A8CF0C686262}" type="datetimeFigureOut">
              <a:rPr lang="es-MX" smtClean="0"/>
              <a:t>26/11/2013</a:t>
            </a:fld>
            <a:endParaRPr lang="es-MX" dirty="0"/>
          </a:p>
        </p:txBody>
      </p:sp>
      <p:sp>
        <p:nvSpPr>
          <p:cNvPr id="22" name="21 Marcador de número de diapositiva"/>
          <p:cNvSpPr>
            <a:spLocks noGrp="1"/>
          </p:cNvSpPr>
          <p:nvPr>
            <p:ph type="sldNum" sz="quarter" idx="15"/>
          </p:nvPr>
        </p:nvSpPr>
        <p:spPr/>
        <p:txBody>
          <a:bodyPr rtlCol="0"/>
          <a:lstStyle/>
          <a:p>
            <a:fld id="{48EF10AA-38F1-4DCE-BAEF-892E1AEBAAC1}" type="slidenum">
              <a:rPr lang="es-MX" smtClean="0"/>
              <a:t>‹Nº›</a:t>
            </a:fld>
            <a:endParaRPr lang="es-MX" dirty="0"/>
          </a:p>
        </p:txBody>
      </p:sp>
      <p:sp>
        <p:nvSpPr>
          <p:cNvPr id="23" name="22 Marcador de pie de página"/>
          <p:cNvSpPr>
            <a:spLocks noGrp="1"/>
          </p:cNvSpPr>
          <p:nvPr>
            <p:ph type="ftr" sz="quarter" idx="16"/>
          </p:nvPr>
        </p:nvSpPr>
        <p:spPr/>
        <p:txBody>
          <a:bodyPr rtlCol="0"/>
          <a:lstStyle/>
          <a:p>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8D6C0A0D-BD13-4A99-8F50-A8CF0C686262}" type="datetimeFigureOut">
              <a:rPr lang="es-MX" smtClean="0"/>
              <a:t>26/11/2013</a:t>
            </a:fld>
            <a:endParaRPr lang="es-MX" dirty="0"/>
          </a:p>
        </p:txBody>
      </p:sp>
      <p:sp>
        <p:nvSpPr>
          <p:cNvPr id="18" name="17 Marcador de número de diapositiva"/>
          <p:cNvSpPr>
            <a:spLocks noGrp="1"/>
          </p:cNvSpPr>
          <p:nvPr>
            <p:ph type="sldNum" sz="quarter" idx="11"/>
          </p:nvPr>
        </p:nvSpPr>
        <p:spPr/>
        <p:txBody>
          <a:bodyPr rtlCol="0"/>
          <a:lstStyle/>
          <a:p>
            <a:fld id="{48EF10AA-38F1-4DCE-BAEF-892E1AEBAAC1}" type="slidenum">
              <a:rPr lang="es-MX" smtClean="0"/>
              <a:t>‹Nº›</a:t>
            </a:fld>
            <a:endParaRPr lang="es-MX" dirty="0"/>
          </a:p>
        </p:txBody>
      </p:sp>
      <p:sp>
        <p:nvSpPr>
          <p:cNvPr id="21" name="20 Marcador de pie de página"/>
          <p:cNvSpPr>
            <a:spLocks noGrp="1"/>
          </p:cNvSpPr>
          <p:nvPr>
            <p:ph type="ftr" sz="quarter" idx="12"/>
          </p:nvPr>
        </p:nvSpPr>
        <p:spPr/>
        <p:txBody>
          <a:bodyPr rtlCol="0"/>
          <a:lstStyle/>
          <a:p>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D6C0A0D-BD13-4A99-8F50-A8CF0C686262}" type="datetimeFigureOut">
              <a:rPr lang="es-MX" smtClean="0"/>
              <a:t>26/11/2013</a:t>
            </a:fld>
            <a:endParaRPr lang="es-MX" dirty="0"/>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MX" dirty="0"/>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8EF10AA-38F1-4DCE-BAEF-892E1AEBAAC1}" type="slidenum">
              <a:rPr lang="es-MX" smtClean="0"/>
              <a:t>‹Nº›</a:t>
            </a:fld>
            <a:endParaRPr lang="es-MX"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D6C0A0D-BD13-4A99-8F50-A8CF0C686262}" type="datetimeFigureOut">
              <a:rPr lang="es-MX" smtClean="0">
                <a:solidFill>
                  <a:srgbClr val="1F2123"/>
                </a:solidFill>
              </a:rPr>
              <a:pPr/>
              <a:t>26/11/2013</a:t>
            </a:fld>
            <a:endParaRPr lang="es-MX" dirty="0">
              <a:solidFill>
                <a:srgbClr val="1F2123"/>
              </a:solidFill>
            </a:endParaRP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MX" dirty="0">
              <a:solidFill>
                <a:srgbClr val="1F2123"/>
              </a:solidFill>
            </a:endParaRP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srgbClr val="000000"/>
              </a:solidFill>
            </a:endParaRPr>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srgbClr val="FFFFFF"/>
              </a:solidFill>
            </a:endParaRPr>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8EF10AA-38F1-4DCE-BAEF-892E1AEBAAC1}" type="slidenum">
              <a:rPr lang="es-MX" smtClean="0"/>
              <a:pPr/>
              <a:t>‹Nº›</a:t>
            </a:fld>
            <a:endParaRPr lang="es-MX" dirty="0"/>
          </a:p>
        </p:txBody>
      </p:sp>
    </p:spTree>
    <p:extLst>
      <p:ext uri="{BB962C8B-B14F-4D97-AF65-F5344CB8AC3E}">
        <p14:creationId xmlns:p14="http://schemas.microsoft.com/office/powerpoint/2010/main" val="3472199722"/>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3.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image" Target="../media/image65.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8.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3 Imagen" descr="https://fbcdn-profile-a.akamaihd.net/hprofile-ak-prn1/41794_107561819264982_141379_n.jpg"/>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7584" y="476672"/>
            <a:ext cx="1076325" cy="1190625"/>
          </a:xfrm>
          <a:prstGeom prst="rect">
            <a:avLst/>
          </a:prstGeom>
          <a:noFill/>
          <a:ln>
            <a:noFill/>
          </a:ln>
        </p:spPr>
      </p:pic>
      <p:pic>
        <p:nvPicPr>
          <p:cNvPr id="5" name="4 Imagen" descr="http://www.poderpda.com/wp-content/uploads/2011/04/logoUNAM.jpg"/>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443041"/>
            <a:ext cx="1027430" cy="1153160"/>
          </a:xfrm>
          <a:prstGeom prst="rect">
            <a:avLst/>
          </a:prstGeom>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a:noFill/>
          </a:ln>
        </p:spPr>
      </p:pic>
      <p:sp>
        <p:nvSpPr>
          <p:cNvPr id="6" name="5 Rectángulo"/>
          <p:cNvSpPr/>
          <p:nvPr/>
        </p:nvSpPr>
        <p:spPr>
          <a:xfrm>
            <a:off x="2482794" y="264070"/>
            <a:ext cx="4393462" cy="1615827"/>
          </a:xfrm>
          <a:prstGeom prst="rect">
            <a:avLst/>
          </a:prstGeom>
          <a:noFill/>
        </p:spPr>
        <p:txBody>
          <a:bodyPr wrap="square" lIns="91440" tIns="45720" rIns="91440" bIns="45720">
            <a:spAutoFit/>
          </a:bodyPr>
          <a:lstStyle/>
          <a:p>
            <a:pPr algn="ctr"/>
            <a:r>
              <a:rPr lang="es-ES" sz="33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Universidad </a:t>
            </a:r>
          </a:p>
          <a:p>
            <a:pPr algn="ctr"/>
            <a:r>
              <a:rPr lang="es-ES" sz="33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Nacional Autónoma</a:t>
            </a:r>
          </a:p>
          <a:p>
            <a:pPr algn="ctr"/>
            <a:r>
              <a:rPr lang="es-ES" sz="33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 México</a:t>
            </a:r>
            <a:endParaRPr lang="es-ES" sz="33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6 CuadroTexto"/>
          <p:cNvSpPr txBox="1"/>
          <p:nvPr/>
        </p:nvSpPr>
        <p:spPr>
          <a:xfrm>
            <a:off x="1506034" y="2060848"/>
            <a:ext cx="6480720" cy="4770537"/>
          </a:xfrm>
          <a:prstGeom prst="rect">
            <a:avLst/>
          </a:prstGeom>
          <a:noFill/>
        </p:spPr>
        <p:txBody>
          <a:bodyPr wrap="square" rtlCol="0">
            <a:spAutoFit/>
          </a:bodyPr>
          <a:lstStyle/>
          <a:p>
            <a:pPr algn="ctr"/>
            <a:endParaRPr lang="es-MX" sz="2000" b="1" dirty="0" smtClean="0"/>
          </a:p>
          <a:p>
            <a:pPr algn="ctr"/>
            <a:r>
              <a:rPr lang="es-MX" sz="2000" b="1" dirty="0" smtClean="0"/>
              <a:t>Facultad </a:t>
            </a:r>
            <a:r>
              <a:rPr lang="es-MX" sz="2000" b="1" dirty="0"/>
              <a:t>de Ciencias</a:t>
            </a:r>
            <a:endParaRPr lang="es-MX" sz="2000" dirty="0"/>
          </a:p>
          <a:p>
            <a:pPr algn="ctr"/>
            <a:r>
              <a:rPr lang="es-MX" sz="2000" b="1" dirty="0"/>
              <a:t> </a:t>
            </a:r>
            <a:endParaRPr lang="es-MX" sz="2000" dirty="0"/>
          </a:p>
          <a:p>
            <a:r>
              <a:rPr lang="es-MX" sz="2000" u="sng" dirty="0"/>
              <a:t>Análisis Multivariado</a:t>
            </a:r>
            <a:endParaRPr lang="es-MX" sz="2000" dirty="0"/>
          </a:p>
          <a:p>
            <a:r>
              <a:rPr lang="es-MX" sz="2000" dirty="0"/>
              <a:t> </a:t>
            </a:r>
            <a:endParaRPr lang="es-MX" dirty="0"/>
          </a:p>
          <a:p>
            <a:r>
              <a:rPr lang="es-MX" dirty="0" smtClean="0"/>
              <a:t>Profesor</a:t>
            </a:r>
            <a:r>
              <a:rPr lang="es-MX" dirty="0"/>
              <a:t>: José Salvador Zamora Muñoz</a:t>
            </a:r>
          </a:p>
          <a:p>
            <a:r>
              <a:rPr lang="es-MX" dirty="0" smtClean="0"/>
              <a:t>Adjuntas</a:t>
            </a:r>
            <a:r>
              <a:rPr lang="es-MX" dirty="0"/>
              <a:t>: Karina Miranda Ruíz</a:t>
            </a:r>
          </a:p>
          <a:p>
            <a:r>
              <a:rPr lang="es-MX" dirty="0"/>
              <a:t>               </a:t>
            </a:r>
            <a:r>
              <a:rPr lang="es-MX" dirty="0" smtClean="0"/>
              <a:t> </a:t>
            </a:r>
            <a:r>
              <a:rPr lang="es-MX" dirty="0"/>
              <a:t>Claudia González </a:t>
            </a:r>
            <a:r>
              <a:rPr lang="es-MX" dirty="0" err="1" smtClean="0"/>
              <a:t>González</a:t>
            </a:r>
            <a:endParaRPr lang="es-MX" dirty="0"/>
          </a:p>
          <a:p>
            <a:r>
              <a:rPr lang="es-MX" dirty="0" smtClean="0"/>
              <a:t>Equipo</a:t>
            </a:r>
            <a:r>
              <a:rPr lang="es-MX" dirty="0"/>
              <a:t>: Cedillo Gil Ricardo</a:t>
            </a:r>
          </a:p>
          <a:p>
            <a:r>
              <a:rPr lang="es-MX" dirty="0"/>
              <a:t>           </a:t>
            </a:r>
            <a:r>
              <a:rPr lang="es-MX" dirty="0" smtClean="0"/>
              <a:t>   León </a:t>
            </a:r>
            <a:r>
              <a:rPr lang="es-MX" dirty="0"/>
              <a:t>Morales Cecilia</a:t>
            </a:r>
          </a:p>
          <a:p>
            <a:r>
              <a:rPr lang="es-MX" dirty="0"/>
              <a:t>              </a:t>
            </a:r>
            <a:r>
              <a:rPr lang="es-MX" dirty="0" smtClean="0"/>
              <a:t>Peña </a:t>
            </a:r>
            <a:r>
              <a:rPr lang="es-MX" dirty="0"/>
              <a:t>Alarcón Raquel </a:t>
            </a:r>
          </a:p>
          <a:p>
            <a:r>
              <a:rPr lang="es-MX" dirty="0"/>
              <a:t>              </a:t>
            </a:r>
            <a:r>
              <a:rPr lang="es-MX" dirty="0" err="1" smtClean="0"/>
              <a:t>Zuñiga</a:t>
            </a:r>
            <a:r>
              <a:rPr lang="es-MX" dirty="0" smtClean="0"/>
              <a:t> </a:t>
            </a:r>
            <a:r>
              <a:rPr lang="es-MX" dirty="0" err="1"/>
              <a:t>Beristain</a:t>
            </a:r>
            <a:r>
              <a:rPr lang="es-MX" dirty="0"/>
              <a:t> Ricardo</a:t>
            </a:r>
          </a:p>
          <a:p>
            <a:r>
              <a:rPr lang="es-MX" sz="2000" dirty="0"/>
              <a:t> </a:t>
            </a:r>
          </a:p>
          <a:p>
            <a:r>
              <a:rPr lang="es-MX" sz="2000" dirty="0" smtClean="0"/>
              <a:t>                                Proyecto </a:t>
            </a:r>
            <a:r>
              <a:rPr lang="es-MX" sz="2000" dirty="0"/>
              <a:t>Final</a:t>
            </a:r>
          </a:p>
          <a:p>
            <a:r>
              <a:rPr lang="es-MX" sz="2000" i="1" dirty="0"/>
              <a:t>“Determinantes para la elección de estudio superior”</a:t>
            </a:r>
            <a:endParaRPr lang="es-MX" sz="2000" dirty="0"/>
          </a:p>
          <a:p>
            <a:endParaRPr lang="es-MX" dirty="0"/>
          </a:p>
        </p:txBody>
      </p:sp>
    </p:spTree>
    <p:extLst>
      <p:ext uri="{BB962C8B-B14F-4D97-AF65-F5344CB8AC3E}">
        <p14:creationId xmlns:p14="http://schemas.microsoft.com/office/powerpoint/2010/main" val="3577899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755576" y="404664"/>
            <a:ext cx="7772400" cy="1758057"/>
          </a:xfrm>
        </p:spPr>
        <p:txBody>
          <a:bodyPr>
            <a:normAutofit fontScale="90000"/>
          </a:bodyPr>
          <a:lstStyle/>
          <a:p>
            <a:r>
              <a:rPr lang="es-MX" dirty="0">
                <a:solidFill>
                  <a:schemeClr val="tx1"/>
                </a:solidFill>
              </a:rPr>
              <a:t>Análisis de Correspondencias Simple entre las variables</a:t>
            </a:r>
            <a:r>
              <a:rPr lang="es-MX" dirty="0" smtClean="0">
                <a:solidFill>
                  <a:schemeClr val="tx1"/>
                </a:solidFill>
              </a:rPr>
              <a:t>:</a:t>
            </a:r>
            <a:br>
              <a:rPr lang="es-MX" dirty="0" smtClean="0">
                <a:solidFill>
                  <a:schemeClr val="tx1"/>
                </a:solidFill>
              </a:rPr>
            </a:br>
            <a:r>
              <a:rPr lang="es-MX" dirty="0">
                <a:solidFill>
                  <a:schemeClr val="tx1"/>
                </a:solidFill>
              </a:rPr>
              <a:t/>
            </a:r>
            <a:br>
              <a:rPr lang="es-MX" dirty="0">
                <a:solidFill>
                  <a:schemeClr val="tx1"/>
                </a:solidFill>
              </a:rPr>
            </a:br>
            <a:r>
              <a:rPr lang="es-MX" dirty="0">
                <a:solidFill>
                  <a:schemeClr val="tx1"/>
                </a:solidFill>
              </a:rPr>
              <a:t>Licenciatura vs </a:t>
            </a:r>
            <a:r>
              <a:rPr lang="es-MX" dirty="0" smtClean="0">
                <a:solidFill>
                  <a:schemeClr val="tx1"/>
                </a:solidFill>
              </a:rPr>
              <a:t>Escuela de Procedencia</a:t>
            </a:r>
            <a:endParaRPr lang="es-MX" dirty="0">
              <a:solidFill>
                <a:schemeClr val="tx1"/>
              </a:solidFill>
            </a:endParaRPr>
          </a:p>
        </p:txBody>
      </p:sp>
      <p:pic>
        <p:nvPicPr>
          <p:cNvPr id="5" name="4 Imagen"/>
          <p:cNvPicPr/>
          <p:nvPr/>
        </p:nvPicPr>
        <p:blipFill rotWithShape="1">
          <a:blip r:embed="rId2"/>
          <a:srcRect l="1006" t="27856" r="61167" b="55937"/>
          <a:stretch/>
        </p:blipFill>
        <p:spPr bwMode="auto">
          <a:xfrm>
            <a:off x="2699792" y="2780928"/>
            <a:ext cx="6264696" cy="24180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5837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7467600" cy="1143000"/>
          </a:xfrm>
        </p:spPr>
        <p:txBody>
          <a:bodyPr/>
          <a:lstStyle/>
          <a:p>
            <a:r>
              <a:rPr lang="es-MX" dirty="0" smtClean="0">
                <a:solidFill>
                  <a:schemeClr val="tx1"/>
                </a:solidFill>
              </a:rPr>
              <a:t>Perfiles Renglón</a:t>
            </a:r>
            <a:r>
              <a:rPr lang="es-MX" dirty="0" smtClean="0"/>
              <a:t/>
            </a:r>
            <a:br>
              <a:rPr lang="es-MX" dirty="0" smtClean="0"/>
            </a:br>
            <a:endParaRPr lang="es-MX"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5472608" cy="5616624"/>
          </a:xfrm>
          <a:prstGeom prst="rect">
            <a:avLst/>
          </a:prstGeom>
          <a:noFill/>
          <a:ln>
            <a:noFill/>
          </a:ln>
        </p:spPr>
      </p:pic>
      <p:pic>
        <p:nvPicPr>
          <p:cNvPr id="7" name="6 Imagen"/>
          <p:cNvPicPr/>
          <p:nvPr/>
        </p:nvPicPr>
        <p:blipFill rotWithShape="1">
          <a:blip r:embed="rId3" cstate="print">
            <a:extLst>
              <a:ext uri="{28A0092B-C50C-407E-A947-70E740481C1C}">
                <a14:useLocalDpi xmlns:a14="http://schemas.microsoft.com/office/drawing/2010/main" val="0"/>
              </a:ext>
            </a:extLst>
          </a:blip>
          <a:srcRect t="9890" b="7533"/>
          <a:stretch/>
        </p:blipFill>
        <p:spPr bwMode="auto">
          <a:xfrm>
            <a:off x="6012159" y="1704504"/>
            <a:ext cx="2448272" cy="1944216"/>
          </a:xfrm>
          <a:prstGeom prst="rect">
            <a:avLst/>
          </a:prstGeom>
          <a:noFill/>
          <a:ln>
            <a:noFill/>
          </a:ln>
          <a:extLst>
            <a:ext uri="{53640926-AAD7-44D8-BBD7-CCE9431645EC}">
              <a14:shadowObscured xmlns:a14="http://schemas.microsoft.com/office/drawing/2010/main"/>
            </a:ext>
          </a:extLst>
        </p:spPr>
      </p:pic>
      <p:pic>
        <p:nvPicPr>
          <p:cNvPr id="8" name="7 Imagen"/>
          <p:cNvPicPr/>
          <p:nvPr/>
        </p:nvPicPr>
        <p:blipFill rotWithShape="1">
          <a:blip r:embed="rId4">
            <a:extLst>
              <a:ext uri="{28A0092B-C50C-407E-A947-70E740481C1C}">
                <a14:useLocalDpi xmlns:a14="http://schemas.microsoft.com/office/drawing/2010/main" val="0"/>
              </a:ext>
            </a:extLst>
          </a:blip>
          <a:srcRect b="6749"/>
          <a:stretch/>
        </p:blipFill>
        <p:spPr bwMode="auto">
          <a:xfrm>
            <a:off x="6012159" y="3429000"/>
            <a:ext cx="2448273" cy="24482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7918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7467600" cy="1143000"/>
          </a:xfrm>
        </p:spPr>
        <p:txBody>
          <a:bodyPr/>
          <a:lstStyle/>
          <a:p>
            <a:r>
              <a:rPr lang="es-MX" dirty="0" smtClean="0">
                <a:solidFill>
                  <a:schemeClr val="tx1"/>
                </a:solidFill>
              </a:rPr>
              <a:t>Perfiles Columna</a:t>
            </a:r>
            <a:r>
              <a:rPr lang="es-MX" dirty="0" smtClean="0"/>
              <a:t/>
            </a:r>
            <a:br>
              <a:rPr lang="es-MX" dirty="0" smtClean="0"/>
            </a:br>
            <a:endParaRPr lang="es-MX" dirty="0"/>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8720"/>
            <a:ext cx="5616624" cy="5472608"/>
          </a:xfrm>
          <a:prstGeom prst="rect">
            <a:avLst/>
          </a:prstGeom>
          <a:noFill/>
          <a:ln>
            <a:noFill/>
          </a:ln>
        </p:spPr>
      </p:pic>
      <p:pic>
        <p:nvPicPr>
          <p:cNvPr id="7" name="6 Imagen"/>
          <p:cNvPicPr/>
          <p:nvPr/>
        </p:nvPicPr>
        <p:blipFill rotWithShape="1">
          <a:blip r:embed="rId3">
            <a:extLst>
              <a:ext uri="{28A0092B-C50C-407E-A947-70E740481C1C}">
                <a14:useLocalDpi xmlns:a14="http://schemas.microsoft.com/office/drawing/2010/main" val="0"/>
              </a:ext>
            </a:extLst>
          </a:blip>
          <a:srcRect t="9576" b="8005"/>
          <a:stretch/>
        </p:blipFill>
        <p:spPr bwMode="auto">
          <a:xfrm>
            <a:off x="5796136" y="1556792"/>
            <a:ext cx="2664296" cy="2160240"/>
          </a:xfrm>
          <a:prstGeom prst="rect">
            <a:avLst/>
          </a:prstGeom>
          <a:noFill/>
          <a:ln>
            <a:noFill/>
          </a:ln>
          <a:extLst>
            <a:ext uri="{53640926-AAD7-44D8-BBD7-CCE9431645EC}">
              <a14:shadowObscured xmlns:a14="http://schemas.microsoft.com/office/drawing/2010/main"/>
            </a:ext>
          </a:extLst>
        </p:spPr>
      </p:pic>
      <p:pic>
        <p:nvPicPr>
          <p:cNvPr id="8" name="7 Imagen"/>
          <p:cNvPicPr/>
          <p:nvPr/>
        </p:nvPicPr>
        <p:blipFill rotWithShape="1">
          <a:blip r:embed="rId4">
            <a:extLst>
              <a:ext uri="{28A0092B-C50C-407E-A947-70E740481C1C}">
                <a14:useLocalDpi xmlns:a14="http://schemas.microsoft.com/office/drawing/2010/main" val="0"/>
              </a:ext>
            </a:extLst>
          </a:blip>
          <a:srcRect t="9262" b="7848"/>
          <a:stretch/>
        </p:blipFill>
        <p:spPr bwMode="auto">
          <a:xfrm>
            <a:off x="5796136" y="3501008"/>
            <a:ext cx="2803748" cy="23136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3965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7467600" cy="1143000"/>
          </a:xfrm>
        </p:spPr>
        <p:txBody>
          <a:bodyPr/>
          <a:lstStyle/>
          <a:p>
            <a:r>
              <a:rPr lang="es-MX" dirty="0" smtClean="0">
                <a:solidFill>
                  <a:schemeClr val="tx1"/>
                </a:solidFill>
              </a:rPr>
              <a:t>Asociación Renglón-Columna</a:t>
            </a:r>
            <a:r>
              <a:rPr lang="es-MX" dirty="0" smtClean="0"/>
              <a:t/>
            </a:r>
            <a:br>
              <a:rPr lang="es-MX" dirty="0" smtClean="0"/>
            </a:br>
            <a:endParaRPr lang="es-MX" dirty="0"/>
          </a:p>
        </p:txBody>
      </p:sp>
      <p:pic>
        <p:nvPicPr>
          <p:cNvPr id="5" name="4 Imagen"/>
          <p:cNvPicPr/>
          <p:nvPr/>
        </p:nvPicPr>
        <p:blipFill rotWithShape="1">
          <a:blip r:embed="rId2">
            <a:extLst>
              <a:ext uri="{28A0092B-C50C-407E-A947-70E740481C1C}">
                <a14:useLocalDpi xmlns:a14="http://schemas.microsoft.com/office/drawing/2010/main" val="0"/>
              </a:ext>
            </a:extLst>
          </a:blip>
          <a:srcRect t="9629" b="13814"/>
          <a:stretch/>
        </p:blipFill>
        <p:spPr bwMode="auto">
          <a:xfrm>
            <a:off x="-211112" y="1020068"/>
            <a:ext cx="8712968" cy="4497164"/>
          </a:xfrm>
          <a:prstGeom prst="rect">
            <a:avLst/>
          </a:prstGeom>
          <a:noFill/>
          <a:ln>
            <a:noFill/>
          </a:ln>
          <a:extLst>
            <a:ext uri="{53640926-AAD7-44D8-BBD7-CCE9431645EC}">
              <a14:shadowObscured xmlns:a14="http://schemas.microsoft.com/office/drawing/2010/main"/>
            </a:ext>
          </a:extLst>
        </p:spPr>
      </p:pic>
      <p:pic>
        <p:nvPicPr>
          <p:cNvPr id="6" name="5 Imagen"/>
          <p:cNvPicPr/>
          <p:nvPr/>
        </p:nvPicPr>
        <p:blipFill rotWithShape="1">
          <a:blip r:embed="rId3"/>
          <a:srcRect l="940" t="18574" r="65988" b="72594"/>
          <a:stretch/>
        </p:blipFill>
        <p:spPr bwMode="auto">
          <a:xfrm>
            <a:off x="2915816" y="5458420"/>
            <a:ext cx="5097780" cy="850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0313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7467600" cy="1138138"/>
          </a:xfrm>
        </p:spPr>
        <p:txBody>
          <a:bodyPr>
            <a:normAutofit fontScale="90000"/>
          </a:bodyPr>
          <a:lstStyle/>
          <a:p>
            <a:r>
              <a:rPr lang="es-MX" dirty="0"/>
              <a:t/>
            </a:r>
            <a:br>
              <a:rPr lang="es-MX" dirty="0"/>
            </a:br>
            <a:r>
              <a:rPr lang="es-MX" dirty="0" smtClean="0">
                <a:solidFill>
                  <a:schemeClr val="tx1"/>
                </a:solidFill>
              </a:rPr>
              <a:t>Análisis de Residuos</a:t>
            </a:r>
            <a:r>
              <a:rPr lang="es-MX" dirty="0" smtClean="0"/>
              <a:t/>
            </a:r>
            <a:br>
              <a:rPr lang="es-MX" dirty="0" smtClean="0"/>
            </a:br>
            <a:endParaRPr lang="es-MX" dirty="0"/>
          </a:p>
        </p:txBody>
      </p:sp>
      <p:sp>
        <p:nvSpPr>
          <p:cNvPr id="5" name="2 Marcador de contenido"/>
          <p:cNvSpPr>
            <a:spLocks noGrp="1"/>
          </p:cNvSpPr>
          <p:nvPr>
            <p:ph sz="quarter" idx="1"/>
          </p:nvPr>
        </p:nvSpPr>
        <p:spPr>
          <a:xfrm>
            <a:off x="457200" y="1268760"/>
            <a:ext cx="7467600" cy="5205192"/>
          </a:xfrm>
        </p:spPr>
        <p:txBody>
          <a:bodyPr>
            <a:normAutofit/>
          </a:bodyPr>
          <a:lstStyle/>
          <a:p>
            <a:r>
              <a:rPr lang="es-MX" sz="2000" dirty="0" smtClean="0">
                <a:ln w="10160">
                  <a:solidFill>
                    <a:schemeClr val="accent1"/>
                  </a:solidFill>
                  <a:prstDash val="solid"/>
                </a:ln>
                <a:solidFill>
                  <a:srgbClr val="FFFFFF"/>
                </a:solidFill>
                <a:effectLst>
                  <a:outerShdw blurRad="38100" dist="32000" dir="5400000" algn="tl">
                    <a:srgbClr val="000000">
                      <a:alpha val="30000"/>
                    </a:srgbClr>
                  </a:outerShdw>
                </a:effectLst>
              </a:rPr>
              <a:t>Residuos Crudos</a:t>
            </a:r>
            <a:endParaRPr lang="es-MX" sz="2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pic>
        <p:nvPicPr>
          <p:cNvPr id="6" name="5 Imagen"/>
          <p:cNvPicPr/>
          <p:nvPr/>
        </p:nvPicPr>
        <p:blipFill rotWithShape="1">
          <a:blip r:embed="rId2"/>
          <a:srcRect l="940" t="83695" r="65988" b="8468"/>
          <a:stretch/>
        </p:blipFill>
        <p:spPr bwMode="auto">
          <a:xfrm>
            <a:off x="1259632" y="1665873"/>
            <a:ext cx="6336704" cy="1165917"/>
          </a:xfrm>
          <a:prstGeom prst="rect">
            <a:avLst/>
          </a:prstGeom>
          <a:ln>
            <a:noFill/>
          </a:ln>
          <a:extLst>
            <a:ext uri="{53640926-AAD7-44D8-BBD7-CCE9431645EC}">
              <a14:shadowObscured xmlns:a14="http://schemas.microsoft.com/office/drawing/2010/main"/>
            </a:ext>
          </a:extLst>
        </p:spPr>
      </p:pic>
      <p:pic>
        <p:nvPicPr>
          <p:cNvPr id="7" name="6 Imagen"/>
          <p:cNvPicPr/>
          <p:nvPr/>
        </p:nvPicPr>
        <p:blipFill rotWithShape="1">
          <a:blip r:embed="rId3"/>
          <a:srcRect l="940" t="36864" r="59874" b="52408"/>
          <a:stretch/>
        </p:blipFill>
        <p:spPr bwMode="auto">
          <a:xfrm>
            <a:off x="1259632" y="2708920"/>
            <a:ext cx="7488832" cy="1440160"/>
          </a:xfrm>
          <a:prstGeom prst="rect">
            <a:avLst/>
          </a:prstGeom>
          <a:ln>
            <a:noFill/>
          </a:ln>
          <a:extLst>
            <a:ext uri="{53640926-AAD7-44D8-BBD7-CCE9431645EC}">
              <a14:shadowObscured xmlns:a14="http://schemas.microsoft.com/office/drawing/2010/main"/>
            </a:ext>
          </a:extLst>
        </p:spPr>
      </p:pic>
      <p:sp>
        <p:nvSpPr>
          <p:cNvPr id="8" name="7 Rectángulo"/>
          <p:cNvSpPr/>
          <p:nvPr/>
        </p:nvSpPr>
        <p:spPr>
          <a:xfrm>
            <a:off x="683568" y="4437112"/>
            <a:ext cx="5040560" cy="1791260"/>
          </a:xfrm>
          <a:prstGeom prst="rect">
            <a:avLst/>
          </a:prstGeom>
        </p:spPr>
        <p:txBody>
          <a:bodyPr wrap="square">
            <a:spAutoFit/>
          </a:bodyPr>
          <a:lstStyle/>
          <a:p>
            <a:pPr algn="just">
              <a:lnSpc>
                <a:spcPct val="115000"/>
              </a:lnSpc>
              <a:spcAft>
                <a:spcPts val="0"/>
              </a:spcAft>
              <a:tabLst>
                <a:tab pos="2447925" algn="l"/>
              </a:tabLst>
            </a:pPr>
            <a:r>
              <a:rPr lang="es-MX" sz="1600" b="1" dirty="0" smtClean="0">
                <a:effectLst/>
                <a:latin typeface="Cambria"/>
                <a:ea typeface="Calibri"/>
                <a:cs typeface="Times New Roman"/>
              </a:rPr>
              <a:t>Diferencias notables:</a:t>
            </a:r>
          </a:p>
          <a:p>
            <a:pPr algn="just">
              <a:lnSpc>
                <a:spcPct val="115000"/>
              </a:lnSpc>
              <a:spcAft>
                <a:spcPts val="0"/>
              </a:spcAft>
              <a:tabLst>
                <a:tab pos="2447925" algn="l"/>
              </a:tabLst>
            </a:pPr>
            <a:r>
              <a:rPr lang="es-MX" sz="1600" dirty="0" smtClean="0">
                <a:latin typeface="Cambria"/>
                <a:ea typeface="Calibri"/>
                <a:cs typeface="Times New Roman"/>
              </a:rPr>
              <a:t>Preparatoria y Actuaría</a:t>
            </a:r>
          </a:p>
          <a:p>
            <a:pPr algn="just">
              <a:lnSpc>
                <a:spcPct val="115000"/>
              </a:lnSpc>
              <a:spcAft>
                <a:spcPts val="0"/>
              </a:spcAft>
              <a:tabLst>
                <a:tab pos="2447925" algn="l"/>
              </a:tabLst>
            </a:pPr>
            <a:r>
              <a:rPr lang="es-MX" sz="1600" dirty="0" smtClean="0">
                <a:effectLst/>
                <a:latin typeface="Cambria"/>
                <a:ea typeface="Calibri"/>
                <a:cs typeface="Times New Roman"/>
              </a:rPr>
              <a:t>CCH y Ciencias de la Computación</a:t>
            </a:r>
          </a:p>
          <a:p>
            <a:pPr algn="just">
              <a:lnSpc>
                <a:spcPct val="115000"/>
              </a:lnSpc>
              <a:spcAft>
                <a:spcPts val="0"/>
              </a:spcAft>
              <a:tabLst>
                <a:tab pos="2447925" algn="l"/>
              </a:tabLst>
            </a:pPr>
            <a:r>
              <a:rPr lang="es-MX" sz="1600" dirty="0" smtClean="0">
                <a:latin typeface="Cambria"/>
                <a:ea typeface="Calibri"/>
                <a:cs typeface="Times New Roman"/>
              </a:rPr>
              <a:t>Otros y Física</a:t>
            </a:r>
          </a:p>
          <a:p>
            <a:pPr algn="just">
              <a:lnSpc>
                <a:spcPct val="115000"/>
              </a:lnSpc>
              <a:spcAft>
                <a:spcPts val="0"/>
              </a:spcAft>
              <a:tabLst>
                <a:tab pos="2447925" algn="l"/>
              </a:tabLst>
            </a:pPr>
            <a:r>
              <a:rPr lang="es-MX" sz="1600" dirty="0" smtClean="0">
                <a:effectLst/>
                <a:latin typeface="Cambria"/>
                <a:ea typeface="Calibri"/>
                <a:cs typeface="Times New Roman"/>
              </a:rPr>
              <a:t>Particular y Matemáticas</a:t>
            </a:r>
          </a:p>
          <a:p>
            <a:pPr algn="just">
              <a:lnSpc>
                <a:spcPct val="115000"/>
              </a:lnSpc>
              <a:spcAft>
                <a:spcPts val="0"/>
              </a:spcAft>
              <a:tabLst>
                <a:tab pos="2447925" algn="l"/>
              </a:tabLst>
            </a:pPr>
            <a:r>
              <a:rPr lang="es-MX" sz="1600" dirty="0" smtClean="0">
                <a:latin typeface="Cambria"/>
                <a:ea typeface="Calibri"/>
                <a:cs typeface="Times New Roman"/>
              </a:rPr>
              <a:t>Otros y Matemáticas</a:t>
            </a:r>
            <a:endParaRPr lang="es-MX" sz="1600" dirty="0" smtClean="0">
              <a:effectLst/>
              <a:latin typeface="Cambria"/>
              <a:ea typeface="Calibri"/>
              <a:cs typeface="Times New Roman"/>
            </a:endParaRPr>
          </a:p>
        </p:txBody>
      </p:sp>
      <p:sp>
        <p:nvSpPr>
          <p:cNvPr id="9" name="8 CuadroTexto"/>
          <p:cNvSpPr txBox="1"/>
          <p:nvPr/>
        </p:nvSpPr>
        <p:spPr>
          <a:xfrm>
            <a:off x="4067944" y="4725607"/>
            <a:ext cx="2952328" cy="1260345"/>
          </a:xfrm>
          <a:prstGeom prst="rect">
            <a:avLst/>
          </a:prstGeom>
          <a:noFill/>
        </p:spPr>
        <p:txBody>
          <a:bodyPr wrap="square" rtlCol="0">
            <a:spAutoFit/>
          </a:bodyPr>
          <a:lstStyle/>
          <a:p>
            <a:pPr algn="just">
              <a:lnSpc>
                <a:spcPct val="115000"/>
              </a:lnSpc>
              <a:tabLst>
                <a:tab pos="2447925" algn="l"/>
              </a:tabLst>
            </a:pPr>
            <a:r>
              <a:rPr lang="es-MX" sz="1600" dirty="0" smtClean="0">
                <a:solidFill>
                  <a:srgbClr val="FF0000"/>
                </a:solidFill>
                <a:latin typeface="Cambria"/>
                <a:ea typeface="Calibri"/>
                <a:cs typeface="Times New Roman"/>
              </a:rPr>
              <a:t>Particular y Actuaría</a:t>
            </a:r>
          </a:p>
          <a:p>
            <a:pPr algn="just">
              <a:lnSpc>
                <a:spcPct val="115000"/>
              </a:lnSpc>
              <a:tabLst>
                <a:tab pos="2447925" algn="l"/>
              </a:tabLst>
            </a:pPr>
            <a:r>
              <a:rPr lang="es-MX" sz="1600" dirty="0" smtClean="0">
                <a:solidFill>
                  <a:srgbClr val="FF0000"/>
                </a:solidFill>
                <a:latin typeface="Cambria"/>
                <a:cs typeface="Times New Roman"/>
              </a:rPr>
              <a:t>Otros y Actuaría</a:t>
            </a:r>
          </a:p>
          <a:p>
            <a:pPr algn="just">
              <a:lnSpc>
                <a:spcPct val="115000"/>
              </a:lnSpc>
              <a:tabLst>
                <a:tab pos="2447925" algn="l"/>
              </a:tabLst>
            </a:pPr>
            <a:r>
              <a:rPr lang="es-MX" sz="1600" dirty="0" smtClean="0">
                <a:solidFill>
                  <a:srgbClr val="FF0000"/>
                </a:solidFill>
                <a:latin typeface="Cambria"/>
                <a:cs typeface="Times New Roman"/>
              </a:rPr>
              <a:t>Preparatoria y Física</a:t>
            </a:r>
          </a:p>
          <a:p>
            <a:pPr algn="just">
              <a:lnSpc>
                <a:spcPct val="115000"/>
              </a:lnSpc>
              <a:tabLst>
                <a:tab pos="2447925" algn="l"/>
              </a:tabLst>
            </a:pPr>
            <a:r>
              <a:rPr lang="es-MX" sz="1600" dirty="0" smtClean="0">
                <a:solidFill>
                  <a:srgbClr val="FF0000"/>
                </a:solidFill>
                <a:latin typeface="Cambria"/>
                <a:cs typeface="Times New Roman"/>
              </a:rPr>
              <a:t>Preparatoria y Matemáticas</a:t>
            </a:r>
            <a:endParaRPr lang="es-MX" dirty="0" smtClean="0"/>
          </a:p>
        </p:txBody>
      </p:sp>
    </p:spTree>
    <p:extLst>
      <p:ext uri="{BB962C8B-B14F-4D97-AF65-F5344CB8AC3E}">
        <p14:creationId xmlns:p14="http://schemas.microsoft.com/office/powerpoint/2010/main" val="3163549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67544" y="548680"/>
            <a:ext cx="7992888" cy="5544616"/>
          </a:xfrm>
        </p:spPr>
        <p:txBody>
          <a:bodyPr/>
          <a:lstStyle/>
          <a:p>
            <a:r>
              <a:rPr lang="es-MX" dirty="0" smtClean="0">
                <a:ln w="10160">
                  <a:solidFill>
                    <a:schemeClr val="accent1"/>
                  </a:solidFill>
                  <a:prstDash val="solid"/>
                </a:ln>
                <a:solidFill>
                  <a:srgbClr val="FFFFFF"/>
                </a:solidFill>
                <a:effectLst>
                  <a:outerShdw blurRad="38100" dist="32000" dir="5400000" algn="tl">
                    <a:srgbClr val="000000">
                      <a:alpha val="30000"/>
                    </a:srgbClr>
                  </a:outerShdw>
                </a:effectLst>
              </a:rPr>
              <a:t>Estadístico</a:t>
            </a:r>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p>
        </p:txBody>
      </p:sp>
      <p:pic>
        <p:nvPicPr>
          <p:cNvPr id="5" name="4 Imagen"/>
          <p:cNvPicPr/>
          <p:nvPr/>
        </p:nvPicPr>
        <p:blipFill rotWithShape="1">
          <a:blip r:embed="rId2"/>
          <a:srcRect l="601" t="66433" r="68541" b="16343"/>
          <a:stretch/>
        </p:blipFill>
        <p:spPr bwMode="auto">
          <a:xfrm>
            <a:off x="1115616" y="1124744"/>
            <a:ext cx="6336704" cy="2808312"/>
          </a:xfrm>
          <a:prstGeom prst="rect">
            <a:avLst/>
          </a:prstGeom>
          <a:ln>
            <a:noFill/>
          </a:ln>
          <a:extLst>
            <a:ext uri="{53640926-AAD7-44D8-BBD7-CCE9431645EC}">
              <a14:shadowObscured xmlns:a14="http://schemas.microsoft.com/office/drawing/2010/main"/>
            </a:ext>
          </a:extLst>
        </p:spPr>
      </p:pic>
      <p:sp>
        <p:nvSpPr>
          <p:cNvPr id="6" name="5 Rectángulo"/>
          <p:cNvSpPr/>
          <p:nvPr/>
        </p:nvSpPr>
        <p:spPr>
          <a:xfrm>
            <a:off x="683568" y="4225151"/>
            <a:ext cx="7272808" cy="1508105"/>
          </a:xfrm>
          <a:prstGeom prst="rect">
            <a:avLst/>
          </a:prstGeom>
        </p:spPr>
        <p:txBody>
          <a:bodyPr wrap="square">
            <a:spAutoFit/>
          </a:bodyPr>
          <a:lstStyle/>
          <a:p>
            <a:pPr algn="just">
              <a:lnSpc>
                <a:spcPct val="115000"/>
              </a:lnSpc>
              <a:tabLst>
                <a:tab pos="2447925" algn="l"/>
              </a:tabLst>
            </a:pPr>
            <a:r>
              <a:rPr lang="es-MX" sz="1600" dirty="0">
                <a:latin typeface="Cambria"/>
                <a:ea typeface="Calibri"/>
                <a:cs typeface="Times New Roman"/>
              </a:rPr>
              <a:t>En cuanto a los estadísticos de la prueba ji-cuadrada vemos que los más grandes son</a:t>
            </a:r>
            <a:r>
              <a:rPr lang="es-MX" sz="1600" dirty="0" smtClean="0">
                <a:latin typeface="Cambria"/>
                <a:ea typeface="Calibri"/>
                <a:cs typeface="Times New Roman"/>
              </a:rPr>
              <a:t>:</a:t>
            </a:r>
          </a:p>
          <a:p>
            <a:pPr marL="285750" indent="-285750" algn="just">
              <a:lnSpc>
                <a:spcPct val="115000"/>
              </a:lnSpc>
              <a:buFont typeface="Arial" panose="020B0604020202020204" pitchFamily="34" charset="0"/>
              <a:buChar char="•"/>
              <a:tabLst>
                <a:tab pos="2447925" algn="l"/>
              </a:tabLst>
            </a:pPr>
            <a:r>
              <a:rPr lang="es-MX" sz="1600" dirty="0" smtClean="0">
                <a:latin typeface="Cambria"/>
                <a:ea typeface="Calibri"/>
                <a:cs typeface="Times New Roman"/>
              </a:rPr>
              <a:t>Actuaría con Preparatoria, Particular  y Otros.</a:t>
            </a:r>
          </a:p>
          <a:p>
            <a:pPr marL="285750" indent="-285750" algn="just">
              <a:lnSpc>
                <a:spcPct val="115000"/>
              </a:lnSpc>
              <a:buFont typeface="Arial" panose="020B0604020202020204" pitchFamily="34" charset="0"/>
              <a:buChar char="•"/>
              <a:tabLst>
                <a:tab pos="2447925" algn="l"/>
              </a:tabLst>
            </a:pPr>
            <a:r>
              <a:rPr lang="es-MX" sz="1600" dirty="0" smtClean="0">
                <a:latin typeface="Cambria"/>
                <a:ea typeface="Calibri"/>
                <a:cs typeface="Times New Roman"/>
              </a:rPr>
              <a:t>Física y Otros.</a:t>
            </a:r>
          </a:p>
          <a:p>
            <a:pPr marL="285750" indent="-285750" algn="just">
              <a:lnSpc>
                <a:spcPct val="115000"/>
              </a:lnSpc>
              <a:buFont typeface="Arial" panose="020B0604020202020204" pitchFamily="34" charset="0"/>
              <a:buChar char="•"/>
              <a:tabLst>
                <a:tab pos="2447925" algn="l"/>
              </a:tabLst>
            </a:pPr>
            <a:r>
              <a:rPr lang="es-MX" sz="1600" dirty="0" smtClean="0">
                <a:latin typeface="Cambria"/>
                <a:ea typeface="Calibri"/>
                <a:cs typeface="Times New Roman"/>
              </a:rPr>
              <a:t>Matemáticas con Preparatoria, Particular y Otros.</a:t>
            </a:r>
            <a:endParaRPr lang="es-MX" sz="1600" dirty="0">
              <a:latin typeface="Cambria"/>
              <a:ea typeface="Calibri"/>
              <a:cs typeface="Times New Roman"/>
            </a:endParaRPr>
          </a:p>
        </p:txBody>
      </p:sp>
    </p:spTree>
    <p:extLst>
      <p:ext uri="{BB962C8B-B14F-4D97-AF65-F5344CB8AC3E}">
        <p14:creationId xmlns:p14="http://schemas.microsoft.com/office/powerpoint/2010/main" val="282183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548680"/>
            <a:ext cx="8003232" cy="5925272"/>
          </a:xfrm>
        </p:spPr>
        <p:txBody>
          <a:bodyPr/>
          <a:lstStyle/>
          <a:p>
            <a:r>
              <a:rPr lang="es-MX" dirty="0" smtClean="0">
                <a:ln w="10160">
                  <a:solidFill>
                    <a:schemeClr val="accent1"/>
                  </a:solidFill>
                  <a:prstDash val="solid"/>
                </a:ln>
                <a:solidFill>
                  <a:srgbClr val="FFFFFF"/>
                </a:solidFill>
                <a:effectLst>
                  <a:outerShdw blurRad="38100" dist="32000" dir="5400000" algn="tl">
                    <a:srgbClr val="000000">
                      <a:alpha val="30000"/>
                    </a:srgbClr>
                  </a:outerShdw>
                </a:effectLst>
              </a:rPr>
              <a:t>Residuos Ajustados</a:t>
            </a:r>
          </a:p>
          <a:p>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p>
        </p:txBody>
      </p:sp>
      <p:pic>
        <p:nvPicPr>
          <p:cNvPr id="5" name="4 Imagen"/>
          <p:cNvPicPr/>
          <p:nvPr/>
        </p:nvPicPr>
        <p:blipFill rotWithShape="1">
          <a:blip r:embed="rId2"/>
          <a:srcRect l="940" t="64951" r="59874" b="11695"/>
          <a:stretch/>
        </p:blipFill>
        <p:spPr bwMode="auto">
          <a:xfrm>
            <a:off x="956320" y="1124744"/>
            <a:ext cx="6624736" cy="2736304"/>
          </a:xfrm>
          <a:prstGeom prst="rect">
            <a:avLst/>
          </a:prstGeom>
          <a:ln>
            <a:noFill/>
          </a:ln>
          <a:extLst>
            <a:ext uri="{53640926-AAD7-44D8-BBD7-CCE9431645EC}">
              <a14:shadowObscured xmlns:a14="http://schemas.microsoft.com/office/drawing/2010/main"/>
            </a:ext>
          </a:extLst>
        </p:spPr>
      </p:pic>
      <p:sp>
        <p:nvSpPr>
          <p:cNvPr id="6" name="5 Rectángulo"/>
          <p:cNvSpPr/>
          <p:nvPr/>
        </p:nvSpPr>
        <p:spPr>
          <a:xfrm>
            <a:off x="827584" y="4149080"/>
            <a:ext cx="7364600" cy="2062103"/>
          </a:xfrm>
          <a:prstGeom prst="rect">
            <a:avLst/>
          </a:prstGeom>
        </p:spPr>
        <p:txBody>
          <a:bodyPr wrap="square">
            <a:spAutoFit/>
          </a:bodyPr>
          <a:lstStyle/>
          <a:p>
            <a:pPr algn="just"/>
            <a:r>
              <a:rPr lang="es-MX" sz="1600" dirty="0" smtClean="0">
                <a:latin typeface="Cambria" panose="02040503050406030204" pitchFamily="18" charset="0"/>
                <a:cs typeface="Calibri" panose="020F0502020204030204" pitchFamily="34" charset="0"/>
              </a:rPr>
              <a:t>Respecto </a:t>
            </a:r>
            <a:r>
              <a:rPr lang="es-MX" sz="1600" dirty="0">
                <a:latin typeface="Cambria" panose="02040503050406030204" pitchFamily="18" charset="0"/>
                <a:cs typeface="Calibri" panose="020F0502020204030204" pitchFamily="34" charset="0"/>
              </a:rPr>
              <a:t>a los residuos ajustados, las variables que cuentan con valores elevados son Actuaría con Preparatoria (nuevamente),y Matemáticas y Física con la variable Otros. </a:t>
            </a:r>
            <a:r>
              <a:rPr lang="es-MX" sz="1600" dirty="0" smtClean="0">
                <a:latin typeface="Cambria" panose="02040503050406030204" pitchFamily="18" charset="0"/>
                <a:cs typeface="Calibri" panose="020F0502020204030204" pitchFamily="34" charset="0"/>
              </a:rPr>
              <a:t>Esto </a:t>
            </a:r>
            <a:r>
              <a:rPr lang="es-MX" sz="1600" dirty="0">
                <a:latin typeface="Cambria" panose="02040503050406030204" pitchFamily="18" charset="0"/>
                <a:cs typeface="Calibri" panose="020F0502020204030204" pitchFamily="34" charset="0"/>
              </a:rPr>
              <a:t>confirma lo anteriormente dicho, la asociación entre estas variables es fuerte pues sus residuos, tanto crudos como ajustados son significativamente grandes.</a:t>
            </a:r>
          </a:p>
          <a:p>
            <a:pPr algn="just"/>
            <a:r>
              <a:rPr lang="es-MX" sz="1600" dirty="0">
                <a:latin typeface="Cambria" panose="02040503050406030204" pitchFamily="18" charset="0"/>
                <a:cs typeface="Calibri" panose="020F0502020204030204" pitchFamily="34" charset="0"/>
              </a:rPr>
              <a:t>Es importante aclarar que al calcular estas tablas aparece un mensaje el cual advierte la posible existencia de error al momento de aproximar el valor de la Ji-Cuadrada, esto se puede deber a la cantidad de información utilizada.</a:t>
            </a:r>
          </a:p>
        </p:txBody>
      </p:sp>
    </p:spTree>
    <p:extLst>
      <p:ext uri="{BB962C8B-B14F-4D97-AF65-F5344CB8AC3E}">
        <p14:creationId xmlns:p14="http://schemas.microsoft.com/office/powerpoint/2010/main" val="2690499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rotWithShape="1">
          <a:blip r:embed="rId2"/>
          <a:srcRect l="1098" t="34858" r="60345" b="12481"/>
          <a:stretch/>
        </p:blipFill>
        <p:spPr bwMode="auto">
          <a:xfrm>
            <a:off x="827584" y="980728"/>
            <a:ext cx="6984776" cy="5328592"/>
          </a:xfrm>
          <a:prstGeom prst="rect">
            <a:avLst/>
          </a:prstGeom>
          <a:ln>
            <a:noFill/>
          </a:ln>
          <a:extLst>
            <a:ext uri="{53640926-AAD7-44D8-BBD7-CCE9431645EC}">
              <a14:shadowObscured xmlns:a14="http://schemas.microsoft.com/office/drawing/2010/main"/>
            </a:ext>
          </a:extLst>
        </p:spPr>
      </p:pic>
      <p:sp>
        <p:nvSpPr>
          <p:cNvPr id="5" name="1 Título"/>
          <p:cNvSpPr>
            <a:spLocks noGrp="1"/>
          </p:cNvSpPr>
          <p:nvPr>
            <p:ph type="title"/>
          </p:nvPr>
        </p:nvSpPr>
        <p:spPr>
          <a:xfrm>
            <a:off x="457200" y="274638"/>
            <a:ext cx="7467600" cy="1143000"/>
          </a:xfrm>
        </p:spPr>
        <p:txBody>
          <a:bodyPr/>
          <a:lstStyle/>
          <a:p>
            <a:r>
              <a:rPr lang="es-MX" dirty="0">
                <a:solidFill>
                  <a:schemeClr val="tx1"/>
                </a:solidFill>
              </a:rPr>
              <a:t>Análisis en </a:t>
            </a:r>
            <a:r>
              <a:rPr lang="es-MX" dirty="0" smtClean="0">
                <a:solidFill>
                  <a:schemeClr val="tx1"/>
                </a:solidFill>
              </a:rPr>
              <a:t>dos dimensiones</a:t>
            </a:r>
            <a:r>
              <a:rPr lang="es-MX" dirty="0" smtClean="0"/>
              <a:t/>
            </a:r>
            <a:br>
              <a:rPr lang="es-MX" dirty="0" smtClean="0"/>
            </a:br>
            <a:endParaRPr lang="es-MX" dirty="0"/>
          </a:p>
        </p:txBody>
      </p:sp>
    </p:spTree>
    <p:extLst>
      <p:ext uri="{BB962C8B-B14F-4D97-AF65-F5344CB8AC3E}">
        <p14:creationId xmlns:p14="http://schemas.microsoft.com/office/powerpoint/2010/main" val="2684118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MX" dirty="0"/>
              <a:t>Las variables Actuaría, Biología, Física y Matemáticas cuentan con una excelente calidad de representación en dos dimensiones</a:t>
            </a:r>
            <a:r>
              <a:rPr lang="es-MX" dirty="0" smtClean="0"/>
              <a:t>.</a:t>
            </a:r>
          </a:p>
          <a:p>
            <a:endParaRPr lang="es-MX" dirty="0"/>
          </a:p>
          <a:p>
            <a:endParaRPr lang="es-MX" dirty="0"/>
          </a:p>
          <a:p>
            <a:r>
              <a:rPr lang="es-MX" dirty="0"/>
              <a:t>Respecto a la primera dimensión, las variables con mayor calidad y contribución fueron Actuaría y Matemáticas, mientras que en la segunda dimensión la variable con mejor calidad y mayor contribución es Biología. Las otras variables cuentan con mala calidad de representación. </a:t>
            </a:r>
          </a:p>
          <a:p>
            <a:endParaRPr lang="es-MX" dirty="0"/>
          </a:p>
        </p:txBody>
      </p:sp>
      <p:sp>
        <p:nvSpPr>
          <p:cNvPr id="4" name="1 Título"/>
          <p:cNvSpPr>
            <a:spLocks noGrp="1"/>
          </p:cNvSpPr>
          <p:nvPr>
            <p:ph type="title"/>
          </p:nvPr>
        </p:nvSpPr>
        <p:spPr>
          <a:xfrm>
            <a:off x="457200" y="485800"/>
            <a:ext cx="7467600" cy="1143000"/>
          </a:xfrm>
        </p:spPr>
        <p:txBody>
          <a:bodyPr>
            <a:normAutofit fontScale="90000"/>
          </a:bodyPr>
          <a:lstStyle/>
          <a:p>
            <a:r>
              <a:rPr lang="es-MX" dirty="0">
                <a:solidFill>
                  <a:schemeClr val="tx1"/>
                </a:solidFill>
              </a:rPr>
              <a:t>Análisis en dos dimensiones </a:t>
            </a:r>
            <a:r>
              <a:rPr lang="es-MX" dirty="0" smtClean="0">
                <a:solidFill>
                  <a:schemeClr val="tx1"/>
                </a:solidFill>
              </a:rPr>
              <a:t/>
            </a:r>
            <a:br>
              <a:rPr lang="es-MX" dirty="0" smtClean="0">
                <a:solidFill>
                  <a:schemeClr val="tx1"/>
                </a:solidFill>
              </a:rPr>
            </a:br>
            <a:r>
              <a:rPr lang="es-MX" dirty="0" smtClean="0">
                <a:solidFill>
                  <a:schemeClr val="tx1"/>
                </a:solidFill>
              </a:rPr>
              <a:t>Renglones</a:t>
            </a:r>
            <a:r>
              <a:rPr lang="es-MX" dirty="0" smtClean="0"/>
              <a:t/>
            </a:r>
            <a:br>
              <a:rPr lang="es-MX" dirty="0" smtClean="0"/>
            </a:br>
            <a:endParaRPr lang="es-MX" dirty="0"/>
          </a:p>
        </p:txBody>
      </p:sp>
    </p:spTree>
    <p:extLst>
      <p:ext uri="{BB962C8B-B14F-4D97-AF65-F5344CB8AC3E}">
        <p14:creationId xmlns:p14="http://schemas.microsoft.com/office/powerpoint/2010/main" val="853418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MX" dirty="0"/>
              <a:t>Las variables Preparatoria, Particular y Otros cuentan con calidad de representación muy buena</a:t>
            </a:r>
            <a:r>
              <a:rPr lang="es-MX" dirty="0" smtClean="0"/>
              <a:t>.</a:t>
            </a:r>
          </a:p>
          <a:p>
            <a:endParaRPr lang="es-MX" dirty="0"/>
          </a:p>
          <a:p>
            <a:pPr marL="0" indent="0">
              <a:buNone/>
            </a:pPr>
            <a:r>
              <a:rPr lang="es-MX" dirty="0" smtClean="0"/>
              <a:t> </a:t>
            </a:r>
          </a:p>
          <a:p>
            <a:r>
              <a:rPr lang="es-MX" dirty="0" smtClean="0"/>
              <a:t>Las </a:t>
            </a:r>
            <a:r>
              <a:rPr lang="es-MX" dirty="0"/>
              <a:t>variables Preparatoria y Otros se encuentran muy bien representadas en la primer dimensión, mas aún, la contribución más alta en esta dimensión proviene de la variable Otros. La segunda dimensión no cuenta con variables de escolaridad bien representadas ni que contribuyan en gran medida.</a:t>
            </a:r>
          </a:p>
          <a:p>
            <a:endParaRPr lang="es-MX" dirty="0"/>
          </a:p>
        </p:txBody>
      </p:sp>
      <p:sp>
        <p:nvSpPr>
          <p:cNvPr id="4" name="1 Título"/>
          <p:cNvSpPr>
            <a:spLocks noGrp="1"/>
          </p:cNvSpPr>
          <p:nvPr>
            <p:ph type="title"/>
          </p:nvPr>
        </p:nvSpPr>
        <p:spPr>
          <a:xfrm>
            <a:off x="467544" y="404664"/>
            <a:ext cx="7467600" cy="1143000"/>
          </a:xfrm>
        </p:spPr>
        <p:txBody>
          <a:bodyPr>
            <a:normAutofit fontScale="90000"/>
          </a:bodyPr>
          <a:lstStyle/>
          <a:p>
            <a:r>
              <a:rPr lang="es-MX" dirty="0">
                <a:solidFill>
                  <a:schemeClr val="tx1"/>
                </a:solidFill>
              </a:rPr>
              <a:t>Análisis en dos dimensiones </a:t>
            </a:r>
            <a:r>
              <a:rPr lang="es-MX" dirty="0" smtClean="0">
                <a:solidFill>
                  <a:schemeClr val="tx1"/>
                </a:solidFill>
              </a:rPr>
              <a:t/>
            </a:r>
            <a:br>
              <a:rPr lang="es-MX" dirty="0" smtClean="0">
                <a:solidFill>
                  <a:schemeClr val="tx1"/>
                </a:solidFill>
              </a:rPr>
            </a:br>
            <a:r>
              <a:rPr lang="es-MX" dirty="0" smtClean="0">
                <a:solidFill>
                  <a:schemeClr val="tx1"/>
                </a:solidFill>
              </a:rPr>
              <a:t>Columnas</a:t>
            </a:r>
            <a:r>
              <a:rPr lang="es-MX" dirty="0" smtClean="0"/>
              <a:t/>
            </a:r>
            <a:br>
              <a:rPr lang="es-MX" dirty="0" smtClean="0"/>
            </a:br>
            <a:endParaRPr lang="es-MX" dirty="0"/>
          </a:p>
        </p:txBody>
      </p:sp>
    </p:spTree>
    <p:extLst>
      <p:ext uri="{BB962C8B-B14F-4D97-AF65-F5344CB8AC3E}">
        <p14:creationId xmlns:p14="http://schemas.microsoft.com/office/powerpoint/2010/main" val="1736072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1 CuadroTexto"/>
          <p:cNvSpPr txBox="1"/>
          <p:nvPr/>
        </p:nvSpPr>
        <p:spPr>
          <a:xfrm>
            <a:off x="1547664" y="1402278"/>
            <a:ext cx="6696744" cy="3877985"/>
          </a:xfrm>
          <a:prstGeom prst="rect">
            <a:avLst/>
          </a:prstGeom>
          <a:noFill/>
        </p:spPr>
        <p:txBody>
          <a:bodyPr wrap="square" rtlCol="0">
            <a:spAutoFit/>
          </a:bodyPr>
          <a:lstStyle/>
          <a:p>
            <a:pPr marL="285750" indent="-285750">
              <a:buFont typeface="Wingdings" panose="05000000000000000000" pitchFamily="2" charset="2"/>
              <a:buChar char="Ø"/>
            </a:pPr>
            <a:r>
              <a:rPr lang="es-MX" dirty="0" smtClean="0"/>
              <a:t>Introducción</a:t>
            </a:r>
          </a:p>
          <a:p>
            <a:endParaRPr lang="es-MX" dirty="0"/>
          </a:p>
          <a:p>
            <a:pPr marL="285750" lvl="0" indent="-285750">
              <a:buFont typeface="Wingdings" panose="05000000000000000000" pitchFamily="2" charset="2"/>
              <a:buChar char="Ø"/>
            </a:pPr>
            <a:r>
              <a:rPr lang="es-MX" dirty="0" smtClean="0"/>
              <a:t>Formato </a:t>
            </a:r>
            <a:r>
              <a:rPr lang="es-MX" dirty="0"/>
              <a:t>de </a:t>
            </a:r>
            <a:r>
              <a:rPr lang="es-MX" dirty="0" smtClean="0"/>
              <a:t>encuesta</a:t>
            </a:r>
          </a:p>
          <a:p>
            <a:pPr marL="285750" lvl="0" indent="-285750">
              <a:buFont typeface="Wingdings" panose="05000000000000000000" pitchFamily="2" charset="2"/>
              <a:buChar char="Ø"/>
            </a:pPr>
            <a:endParaRPr lang="es-MX" dirty="0"/>
          </a:p>
          <a:p>
            <a:pPr marL="285750" lvl="0" indent="-285750">
              <a:buFont typeface="Wingdings" panose="05000000000000000000" pitchFamily="2" charset="2"/>
              <a:buChar char="Ø"/>
            </a:pPr>
            <a:r>
              <a:rPr lang="es-MX" dirty="0" smtClean="0"/>
              <a:t>Análisis Descriptivo</a:t>
            </a:r>
          </a:p>
          <a:p>
            <a:pPr marL="285750" lvl="0" indent="-285750">
              <a:buFont typeface="Wingdings" panose="05000000000000000000" pitchFamily="2" charset="2"/>
              <a:buChar char="Ø"/>
            </a:pPr>
            <a:endParaRPr lang="es-MX" dirty="0"/>
          </a:p>
          <a:p>
            <a:pPr lvl="0"/>
            <a:endParaRPr lang="es-MX" sz="1200" dirty="0"/>
          </a:p>
          <a:p>
            <a:pPr marL="285750" lvl="0" indent="-285750">
              <a:buFont typeface="Wingdings" panose="05000000000000000000" pitchFamily="2" charset="2"/>
              <a:buChar char="Ø"/>
            </a:pPr>
            <a:r>
              <a:rPr lang="es-MX" i="1" dirty="0"/>
              <a:t>Análisis de Correspondencias entre las variables</a:t>
            </a:r>
            <a:endParaRPr lang="es-MX" sz="1200" dirty="0"/>
          </a:p>
          <a:p>
            <a:pPr marL="742950" lvl="1" indent="-285750">
              <a:buFont typeface="Arial" panose="020B0604020202020204" pitchFamily="34" charset="0"/>
              <a:buChar char="•"/>
            </a:pPr>
            <a:r>
              <a:rPr lang="es-MX" dirty="0"/>
              <a:t>Licenciatura vs Escuela de Procedencia</a:t>
            </a:r>
            <a:endParaRPr lang="es-MX" sz="1200" dirty="0"/>
          </a:p>
          <a:p>
            <a:pPr marL="742950" lvl="1" indent="-285750">
              <a:buFont typeface="Arial" panose="020B0604020202020204" pitchFamily="34" charset="0"/>
              <a:buChar char="•"/>
            </a:pPr>
            <a:r>
              <a:rPr lang="es-MX" dirty="0"/>
              <a:t>Licenciatura vs Promedio</a:t>
            </a:r>
            <a:endParaRPr lang="es-MX" sz="1200" dirty="0"/>
          </a:p>
          <a:p>
            <a:pPr marL="742950" lvl="1" indent="-285750">
              <a:buFont typeface="Arial" panose="020B0604020202020204" pitchFamily="34" charset="0"/>
              <a:buChar char="•"/>
            </a:pPr>
            <a:r>
              <a:rPr lang="es-MX" dirty="0"/>
              <a:t>Licenciatura vs Zona de residencia</a:t>
            </a:r>
            <a:endParaRPr lang="es-MX" sz="1200" dirty="0"/>
          </a:p>
          <a:p>
            <a:pPr marL="742950" lvl="1" indent="-285750">
              <a:buFont typeface="Arial" panose="020B0604020202020204" pitchFamily="34" charset="0"/>
              <a:buChar char="•"/>
            </a:pPr>
            <a:r>
              <a:rPr lang="es-MX" dirty="0"/>
              <a:t>Licenciatura vs Medio de transporte</a:t>
            </a:r>
            <a:endParaRPr lang="es-MX" sz="1200" dirty="0"/>
          </a:p>
          <a:p>
            <a:pPr marL="742950" lvl="1" indent="-285750">
              <a:buFont typeface="Arial" panose="020B0604020202020204" pitchFamily="34" charset="0"/>
              <a:buChar char="•"/>
            </a:pPr>
            <a:r>
              <a:rPr lang="es-MX" dirty="0"/>
              <a:t>Licenciatura vs Género</a:t>
            </a:r>
            <a:endParaRPr lang="es-MX" sz="1200" dirty="0"/>
          </a:p>
          <a:p>
            <a:endParaRPr lang="es-MX" dirty="0"/>
          </a:p>
        </p:txBody>
      </p:sp>
      <p:sp>
        <p:nvSpPr>
          <p:cNvPr id="3" name="2 Rectángulo"/>
          <p:cNvSpPr/>
          <p:nvPr/>
        </p:nvSpPr>
        <p:spPr>
          <a:xfrm>
            <a:off x="3060142" y="476672"/>
            <a:ext cx="3057119" cy="923330"/>
          </a:xfrm>
          <a:prstGeom prst="rect">
            <a:avLst/>
          </a:prstGeom>
          <a:noFill/>
        </p:spPr>
        <p:txBody>
          <a:bodyPr wrap="none" lIns="91440" tIns="45720" rIns="91440" bIns="45720">
            <a:spAutoFit/>
          </a:bodyPr>
          <a:lstStyle/>
          <a:p>
            <a:pPr algn="ctr"/>
            <a:r>
              <a:rPr lang="es-E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Temario:</a:t>
            </a:r>
            <a:endParaRPr lang="es-E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63237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60648"/>
            <a:ext cx="7467600" cy="1143000"/>
          </a:xfrm>
        </p:spPr>
        <p:txBody>
          <a:bodyPr/>
          <a:lstStyle/>
          <a:p>
            <a:r>
              <a:rPr lang="es-MX" dirty="0" smtClean="0">
                <a:solidFill>
                  <a:schemeClr val="tx1"/>
                </a:solidFill>
              </a:rPr>
              <a:t>Biplot</a:t>
            </a:r>
            <a:r>
              <a:rPr lang="es-MX" dirty="0" smtClean="0"/>
              <a:t/>
            </a:r>
            <a:br>
              <a:rPr lang="es-MX" dirty="0" smtClean="0"/>
            </a:br>
            <a:endParaRPr lang="es-MX"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8640"/>
            <a:ext cx="7344816" cy="6669360"/>
          </a:xfrm>
          <a:prstGeom prst="rect">
            <a:avLst/>
          </a:prstGeom>
          <a:noFill/>
          <a:ln>
            <a:noFill/>
          </a:ln>
        </p:spPr>
      </p:pic>
    </p:spTree>
    <p:extLst>
      <p:ext uri="{BB962C8B-B14F-4D97-AF65-F5344CB8AC3E}">
        <p14:creationId xmlns:p14="http://schemas.microsoft.com/office/powerpoint/2010/main" val="1494101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7467600" cy="1143000"/>
          </a:xfrm>
        </p:spPr>
        <p:txBody>
          <a:bodyPr/>
          <a:lstStyle/>
          <a:p>
            <a:r>
              <a:rPr lang="es-MX" dirty="0" smtClean="0">
                <a:solidFill>
                  <a:schemeClr val="tx1"/>
                </a:solidFill>
              </a:rPr>
              <a:t>Asociaciones en el Biplot</a:t>
            </a:r>
            <a:r>
              <a:rPr lang="es-MX" dirty="0" smtClean="0"/>
              <a:t/>
            </a:r>
            <a:br>
              <a:rPr lang="es-MX" dirty="0" smtClean="0"/>
            </a:br>
            <a:endParaRPr lang="es-MX" dirty="0"/>
          </a:p>
        </p:txBody>
      </p:sp>
      <p:sp>
        <p:nvSpPr>
          <p:cNvPr id="5" name="2 Marcador de contenido"/>
          <p:cNvSpPr>
            <a:spLocks noGrp="1"/>
          </p:cNvSpPr>
          <p:nvPr>
            <p:ph sz="quarter" idx="1"/>
          </p:nvPr>
        </p:nvSpPr>
        <p:spPr>
          <a:xfrm>
            <a:off x="457200" y="1392160"/>
            <a:ext cx="3826768" cy="5349208"/>
          </a:xfrm>
        </p:spPr>
        <p:txBody>
          <a:bodyPr/>
          <a:lstStyle/>
          <a:p>
            <a:pPr marL="0" indent="0">
              <a:buNone/>
            </a:pPr>
            <a:r>
              <a:rPr lang="es-MX" sz="1800" b="1" dirty="0" smtClean="0"/>
              <a:t>Renglón-Renglón</a:t>
            </a:r>
          </a:p>
          <a:p>
            <a:r>
              <a:rPr lang="es-MX" sz="1800" dirty="0" smtClean="0"/>
              <a:t>Biología y Ciencias de la Tierra.</a:t>
            </a:r>
          </a:p>
          <a:p>
            <a:endParaRPr lang="es-MX" sz="1800" dirty="0" smtClean="0"/>
          </a:p>
          <a:p>
            <a:pPr marL="0" indent="0">
              <a:buNone/>
            </a:pPr>
            <a:r>
              <a:rPr lang="es-MX" sz="1800" b="1" dirty="0" smtClean="0"/>
              <a:t>Columna-Columna</a:t>
            </a:r>
          </a:p>
          <a:p>
            <a:r>
              <a:rPr lang="es-MX" sz="1800" dirty="0" smtClean="0"/>
              <a:t>Preparatoria y CCH.</a:t>
            </a:r>
          </a:p>
          <a:p>
            <a:pPr marL="0" indent="0">
              <a:buNone/>
            </a:pPr>
            <a:endParaRPr lang="es-MX" sz="1800" dirty="0" smtClean="0"/>
          </a:p>
          <a:p>
            <a:pPr marL="0" indent="0">
              <a:buNone/>
            </a:pPr>
            <a:r>
              <a:rPr lang="es-MX" sz="1800" b="1" dirty="0" smtClean="0"/>
              <a:t>Renglón-Columna</a:t>
            </a:r>
          </a:p>
          <a:p>
            <a:r>
              <a:rPr lang="es-MX" sz="1800" dirty="0" smtClean="0"/>
              <a:t>Biología y CCH.</a:t>
            </a:r>
          </a:p>
          <a:p>
            <a:r>
              <a:rPr lang="es-MX" sz="1800" dirty="0" smtClean="0"/>
              <a:t>Ciencias de la Tierra y CCH.</a:t>
            </a:r>
          </a:p>
          <a:p>
            <a:r>
              <a:rPr lang="es-MX" sz="1800" dirty="0" smtClean="0"/>
              <a:t>Actuaría y Preparatoria.</a:t>
            </a:r>
          </a:p>
          <a:p>
            <a:r>
              <a:rPr lang="es-MX" sz="1800" dirty="0" smtClean="0"/>
              <a:t>Física y Matemáticas con Otras.</a:t>
            </a:r>
          </a:p>
          <a:p>
            <a:endParaRPr lang="es-MX" sz="1800" dirty="0" smtClean="0"/>
          </a:p>
          <a:p>
            <a:endParaRPr lang="es-MX" sz="1800" dirty="0" smtClean="0"/>
          </a:p>
          <a:p>
            <a:endParaRPr lang="es-MX" sz="1800" dirty="0" smtClean="0"/>
          </a:p>
          <a:p>
            <a:endParaRPr lang="es-MX" dirty="0" smtClean="0"/>
          </a:p>
          <a:p>
            <a:pPr marL="0" indent="0">
              <a:buNone/>
            </a:pPr>
            <a:endParaRPr lang="es-MX" dirty="0" smtClean="0"/>
          </a:p>
          <a:p>
            <a:pPr marL="0" indent="0">
              <a:buNone/>
            </a:pPr>
            <a:endParaRPr lang="es-MX" dirty="0"/>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4196308" y="1124744"/>
            <a:ext cx="4694312" cy="4680520"/>
          </a:xfrm>
          <a:prstGeom prst="rect">
            <a:avLst/>
          </a:prstGeom>
          <a:noFill/>
          <a:ln>
            <a:noFill/>
          </a:ln>
        </p:spPr>
      </p:pic>
    </p:spTree>
    <p:extLst>
      <p:ext uri="{BB962C8B-B14F-4D97-AF65-F5344CB8AC3E}">
        <p14:creationId xmlns:p14="http://schemas.microsoft.com/office/powerpoint/2010/main" val="995181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7794"/>
            <a:ext cx="7467600" cy="652934"/>
          </a:xfrm>
        </p:spPr>
        <p:txBody>
          <a:bodyPr/>
          <a:lstStyle/>
          <a:p>
            <a:r>
              <a:rPr lang="es-MX" dirty="0" err="1" smtClean="0">
                <a:solidFill>
                  <a:schemeClr val="tx1"/>
                </a:solidFill>
              </a:rPr>
              <a:t>Biplot</a:t>
            </a:r>
            <a:r>
              <a:rPr lang="es-MX" dirty="0" smtClean="0">
                <a:solidFill>
                  <a:schemeClr val="tx1"/>
                </a:solidFill>
              </a:rPr>
              <a:t> en 3D</a:t>
            </a:r>
            <a:endParaRPr lang="es-MX" dirty="0">
              <a:solidFill>
                <a:schemeClr val="tx1"/>
              </a:solidFill>
            </a:endParaRPr>
          </a:p>
        </p:txBody>
      </p:sp>
      <p:pic>
        <p:nvPicPr>
          <p:cNvPr id="4" name="3 Imagen"/>
          <p:cNvPicPr/>
          <p:nvPr/>
        </p:nvPicPr>
        <p:blipFill rotWithShape="1">
          <a:blip r:embed="rId2"/>
          <a:srcRect l="39668" t="32354" r="40528" b="29171"/>
          <a:stretch/>
        </p:blipFill>
        <p:spPr bwMode="auto">
          <a:xfrm>
            <a:off x="863588" y="1261964"/>
            <a:ext cx="4248472" cy="4969172"/>
          </a:xfrm>
          <a:prstGeom prst="rect">
            <a:avLst/>
          </a:prstGeom>
          <a:ln>
            <a:noFill/>
          </a:ln>
          <a:extLst>
            <a:ext uri="{53640926-AAD7-44D8-BBD7-CCE9431645EC}">
              <a14:shadowObscured xmlns:a14="http://schemas.microsoft.com/office/drawing/2010/main"/>
            </a:ext>
          </a:extLst>
        </p:spPr>
      </p:pic>
      <p:sp>
        <p:nvSpPr>
          <p:cNvPr id="7" name="6 CuadroTexto"/>
          <p:cNvSpPr txBox="1"/>
          <p:nvPr/>
        </p:nvSpPr>
        <p:spPr>
          <a:xfrm>
            <a:off x="251520" y="4797152"/>
            <a:ext cx="2736304" cy="369332"/>
          </a:xfrm>
          <a:prstGeom prst="rect">
            <a:avLst/>
          </a:prstGeom>
          <a:noFill/>
        </p:spPr>
        <p:txBody>
          <a:bodyPr wrap="square" rtlCol="0">
            <a:spAutoFit/>
          </a:bodyPr>
          <a:lstStyle/>
          <a:p>
            <a:endParaRPr lang="es-MX" dirty="0"/>
          </a:p>
        </p:txBody>
      </p:sp>
      <p:sp>
        <p:nvSpPr>
          <p:cNvPr id="8" name="7 CuadroTexto"/>
          <p:cNvSpPr txBox="1"/>
          <p:nvPr/>
        </p:nvSpPr>
        <p:spPr>
          <a:xfrm>
            <a:off x="5508104" y="2204864"/>
            <a:ext cx="2880320" cy="2585323"/>
          </a:xfrm>
          <a:prstGeom prst="rect">
            <a:avLst/>
          </a:prstGeom>
          <a:noFill/>
        </p:spPr>
        <p:txBody>
          <a:bodyPr wrap="square" rtlCol="0">
            <a:spAutoFit/>
          </a:bodyPr>
          <a:lstStyle/>
          <a:p>
            <a:pPr algn="just"/>
            <a:r>
              <a:rPr lang="es-MX" dirty="0" smtClean="0"/>
              <a:t>Nótese que efectivamente CC y CT se encuentran mal representadas en dos dimensiones.</a:t>
            </a:r>
          </a:p>
          <a:p>
            <a:pPr algn="just"/>
            <a:endParaRPr lang="es-MX" dirty="0" smtClean="0"/>
          </a:p>
          <a:p>
            <a:pPr algn="just"/>
            <a:r>
              <a:rPr lang="es-MX" dirty="0" smtClean="0"/>
              <a:t>De igual manera podemos notar que CCH se encuentra mal representada.  </a:t>
            </a:r>
            <a:endParaRPr lang="es-MX" dirty="0"/>
          </a:p>
        </p:txBody>
      </p:sp>
    </p:spTree>
    <p:extLst>
      <p:ext uri="{BB962C8B-B14F-4D97-AF65-F5344CB8AC3E}">
        <p14:creationId xmlns:p14="http://schemas.microsoft.com/office/powerpoint/2010/main" val="3472335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7467600" cy="1143000"/>
          </a:xfrm>
        </p:spPr>
        <p:txBody>
          <a:bodyPr/>
          <a:lstStyle/>
          <a:p>
            <a:r>
              <a:rPr lang="es-MX" dirty="0" smtClean="0">
                <a:solidFill>
                  <a:schemeClr val="tx1"/>
                </a:solidFill>
              </a:rPr>
              <a:t>Distancia de Benzécri</a:t>
            </a:r>
            <a:r>
              <a:rPr lang="es-MX" dirty="0" smtClean="0"/>
              <a:t/>
            </a:r>
            <a:br>
              <a:rPr lang="es-MX" dirty="0" smtClean="0"/>
            </a:br>
            <a:endParaRPr lang="es-MX"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76220" y="980728"/>
            <a:ext cx="3055620" cy="3050540"/>
          </a:xfrm>
          <a:prstGeom prst="rect">
            <a:avLst/>
          </a:prstGeom>
          <a:noFill/>
          <a:ln>
            <a:noFill/>
          </a:ln>
        </p:spPr>
      </p:pic>
      <p:pic>
        <p:nvPicPr>
          <p:cNvPr id="6"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2854052" y="924044"/>
            <a:ext cx="3086100" cy="3081020"/>
          </a:xfrm>
          <a:prstGeom prst="rect">
            <a:avLst/>
          </a:prstGeom>
          <a:noFill/>
          <a:ln>
            <a:noFill/>
          </a:ln>
        </p:spPr>
      </p:pic>
      <p:pic>
        <p:nvPicPr>
          <p:cNvPr id="7" name="6 Imagen"/>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809365"/>
            <a:ext cx="3053715" cy="3048635"/>
          </a:xfrm>
          <a:prstGeom prst="rect">
            <a:avLst/>
          </a:prstGeom>
          <a:noFill/>
          <a:ln>
            <a:noFill/>
          </a:ln>
        </p:spPr>
      </p:pic>
      <p:pic>
        <p:nvPicPr>
          <p:cNvPr id="8" name="7 Imagen"/>
          <p:cNvPicPr/>
          <p:nvPr/>
        </p:nvPicPr>
        <p:blipFill>
          <a:blip r:embed="rId5">
            <a:extLst>
              <a:ext uri="{28A0092B-C50C-407E-A947-70E740481C1C}">
                <a14:useLocalDpi xmlns:a14="http://schemas.microsoft.com/office/drawing/2010/main" val="0"/>
              </a:ext>
            </a:extLst>
          </a:blip>
          <a:srcRect/>
          <a:stretch>
            <a:fillRect/>
          </a:stretch>
        </p:blipFill>
        <p:spPr bwMode="auto">
          <a:xfrm>
            <a:off x="4830653" y="3836749"/>
            <a:ext cx="3053715" cy="3048635"/>
          </a:xfrm>
          <a:prstGeom prst="rect">
            <a:avLst/>
          </a:prstGeom>
          <a:noFill/>
          <a:ln>
            <a:noFill/>
          </a:ln>
        </p:spPr>
      </p:pic>
    </p:spTree>
    <p:extLst>
      <p:ext uri="{BB962C8B-B14F-4D97-AF65-F5344CB8AC3E}">
        <p14:creationId xmlns:p14="http://schemas.microsoft.com/office/powerpoint/2010/main" val="4101039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764704"/>
            <a:ext cx="7467600" cy="580926"/>
          </a:xfrm>
        </p:spPr>
        <p:txBody>
          <a:bodyPr/>
          <a:lstStyle/>
          <a:p>
            <a:r>
              <a:rPr lang="es-MX" dirty="0" smtClean="0">
                <a:solidFill>
                  <a:schemeClr val="tx1"/>
                </a:solidFill>
              </a:rPr>
              <a:t>CONCLUSIÓN:</a:t>
            </a:r>
            <a:endParaRPr lang="es-MX" dirty="0">
              <a:solidFill>
                <a:schemeClr val="tx1"/>
              </a:solidFill>
            </a:endParaRPr>
          </a:p>
        </p:txBody>
      </p:sp>
      <p:sp>
        <p:nvSpPr>
          <p:cNvPr id="4" name="3 CuadroTexto"/>
          <p:cNvSpPr txBox="1"/>
          <p:nvPr/>
        </p:nvSpPr>
        <p:spPr>
          <a:xfrm>
            <a:off x="2627784" y="2045238"/>
            <a:ext cx="4320480" cy="2800767"/>
          </a:xfrm>
          <a:prstGeom prst="rect">
            <a:avLst/>
          </a:prstGeom>
          <a:noFill/>
        </p:spPr>
        <p:txBody>
          <a:bodyPr wrap="square" rtlCol="0">
            <a:spAutoFit/>
          </a:bodyPr>
          <a:lstStyle/>
          <a:p>
            <a:r>
              <a:rPr lang="es-MX" sz="2400" dirty="0" smtClean="0"/>
              <a:t>Actuaría</a:t>
            </a:r>
            <a:r>
              <a:rPr lang="es-MX" sz="4800" dirty="0" smtClean="0"/>
              <a:t>{</a:t>
            </a:r>
            <a:r>
              <a:rPr lang="es-MX" sz="2400" dirty="0" smtClean="0">
                <a:sym typeface="Wingdings" pitchFamily="2" charset="2"/>
              </a:rPr>
              <a:t>Preparatoria</a:t>
            </a:r>
            <a:r>
              <a:rPr lang="es-MX" sz="2400" dirty="0" smtClean="0"/>
              <a:t>                                             </a:t>
            </a:r>
            <a:endParaRPr lang="es-MX" sz="2400" dirty="0">
              <a:sym typeface="Wingdings" pitchFamily="2" charset="2"/>
            </a:endParaRPr>
          </a:p>
          <a:p>
            <a:endParaRPr lang="es-MX" sz="2400" dirty="0" smtClean="0"/>
          </a:p>
          <a:p>
            <a:endParaRPr lang="es-MX" sz="2400" dirty="0" smtClean="0"/>
          </a:p>
          <a:p>
            <a:r>
              <a:rPr lang="es-MX" sz="2400" dirty="0" smtClean="0"/>
              <a:t>Matemáticas</a:t>
            </a:r>
            <a:r>
              <a:rPr lang="es-MX" sz="8000" dirty="0" smtClean="0"/>
              <a:t>{</a:t>
            </a:r>
            <a:r>
              <a:rPr lang="es-MX" sz="2400" dirty="0" smtClean="0">
                <a:sym typeface="Wingdings" pitchFamily="2" charset="2"/>
              </a:rPr>
              <a:t>Otras</a:t>
            </a:r>
            <a:endParaRPr lang="es-MX" sz="2400" dirty="0"/>
          </a:p>
        </p:txBody>
      </p:sp>
      <p:sp>
        <p:nvSpPr>
          <p:cNvPr id="3" name="2 CuadroTexto"/>
          <p:cNvSpPr txBox="1"/>
          <p:nvPr/>
        </p:nvSpPr>
        <p:spPr>
          <a:xfrm>
            <a:off x="2699792" y="3717032"/>
            <a:ext cx="1438605" cy="738664"/>
          </a:xfrm>
          <a:prstGeom prst="rect">
            <a:avLst/>
          </a:prstGeom>
          <a:noFill/>
        </p:spPr>
        <p:txBody>
          <a:bodyPr wrap="square" rtlCol="0">
            <a:spAutoFit/>
          </a:bodyPr>
          <a:lstStyle/>
          <a:p>
            <a:r>
              <a:rPr lang="es-MX" sz="2400" dirty="0"/>
              <a:t>Física</a:t>
            </a:r>
          </a:p>
          <a:p>
            <a:endParaRPr lang="es-MX" dirty="0"/>
          </a:p>
        </p:txBody>
      </p:sp>
    </p:spTree>
    <p:extLst>
      <p:ext uri="{BB962C8B-B14F-4D97-AF65-F5344CB8AC3E}">
        <p14:creationId xmlns:p14="http://schemas.microsoft.com/office/powerpoint/2010/main" val="4234916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14304" y="476672"/>
            <a:ext cx="7772400" cy="1686049"/>
          </a:xfrm>
        </p:spPr>
        <p:txBody>
          <a:bodyPr>
            <a:normAutofit fontScale="90000"/>
          </a:bodyPr>
          <a:lstStyle/>
          <a:p>
            <a:r>
              <a:rPr lang="es-MX" dirty="0"/>
              <a:t>Análisis de Correspondencias Simple entre las variables:</a:t>
            </a:r>
            <a:br>
              <a:rPr lang="es-MX" dirty="0"/>
            </a:br>
            <a:r>
              <a:rPr lang="es-MX" dirty="0"/>
              <a:t/>
            </a:r>
            <a:br>
              <a:rPr lang="es-MX" dirty="0"/>
            </a:br>
            <a:r>
              <a:rPr lang="es-MX" dirty="0"/>
              <a:t>Licenciatura vs </a:t>
            </a:r>
            <a:r>
              <a:rPr lang="es-MX" dirty="0" smtClean="0"/>
              <a:t>Promedio</a:t>
            </a:r>
            <a:endParaRPr lang="es-MX" dirty="0"/>
          </a:p>
        </p:txBody>
      </p:sp>
      <p:pic>
        <p:nvPicPr>
          <p:cNvPr id="5" name="0 Imagen"/>
          <p:cNvPicPr/>
          <p:nvPr/>
        </p:nvPicPr>
        <p:blipFill>
          <a:blip r:embed="rId2">
            <a:extLst>
              <a:ext uri="{28A0092B-C50C-407E-A947-70E740481C1C}">
                <a14:useLocalDpi xmlns:a14="http://schemas.microsoft.com/office/drawing/2010/main" val="0"/>
              </a:ext>
            </a:extLst>
          </a:blip>
          <a:stretch>
            <a:fillRect/>
          </a:stretch>
        </p:blipFill>
        <p:spPr>
          <a:xfrm>
            <a:off x="2483768" y="2852936"/>
            <a:ext cx="5544615" cy="2832324"/>
          </a:xfrm>
          <a:prstGeom prst="rect">
            <a:avLst/>
          </a:prstGeom>
        </p:spPr>
      </p:pic>
    </p:spTree>
    <p:extLst>
      <p:ext uri="{BB962C8B-B14F-4D97-AF65-F5344CB8AC3E}">
        <p14:creationId xmlns:p14="http://schemas.microsoft.com/office/powerpoint/2010/main" val="327499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Perfiles renglón</a:t>
            </a:r>
            <a:br>
              <a:rPr lang="es-MX" dirty="0" smtClean="0"/>
            </a:br>
            <a:endParaRPr lang="es-MX"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7344816" cy="5040560"/>
          </a:xfrm>
          <a:prstGeom prst="rect">
            <a:avLst/>
          </a:prstGeom>
          <a:noFill/>
          <a:ln>
            <a:noFill/>
          </a:ln>
        </p:spPr>
      </p:pic>
    </p:spTree>
    <p:extLst>
      <p:ext uri="{BB962C8B-B14F-4D97-AF65-F5344CB8AC3E}">
        <p14:creationId xmlns:p14="http://schemas.microsoft.com/office/powerpoint/2010/main" val="3733665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7467600" cy="1143000"/>
          </a:xfrm>
        </p:spPr>
        <p:txBody>
          <a:bodyPr>
            <a:normAutofit/>
          </a:bodyPr>
          <a:lstStyle/>
          <a:p>
            <a:r>
              <a:rPr lang="es-MX" dirty="0" smtClean="0"/>
              <a:t>Semejanzas</a:t>
            </a:r>
            <a:br>
              <a:rPr lang="es-MX" dirty="0" smtClean="0"/>
            </a:br>
            <a:endParaRPr lang="es-MX" dirty="0"/>
          </a:p>
        </p:txBody>
      </p:sp>
      <p:pic>
        <p:nvPicPr>
          <p:cNvPr id="7" name="6 Imagen"/>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32776"/>
            <a:ext cx="4320480" cy="4032448"/>
          </a:xfrm>
          <a:prstGeom prst="rect">
            <a:avLst/>
          </a:prstGeom>
          <a:noFill/>
          <a:ln>
            <a:noFill/>
          </a:ln>
        </p:spPr>
      </p:pic>
      <p:pic>
        <p:nvPicPr>
          <p:cNvPr id="8" name="7 Imagen"/>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188760"/>
            <a:ext cx="4032448" cy="4320480"/>
          </a:xfrm>
          <a:prstGeom prst="rect">
            <a:avLst/>
          </a:prstGeom>
          <a:noFill/>
          <a:ln>
            <a:noFill/>
          </a:ln>
        </p:spPr>
      </p:pic>
    </p:spTree>
    <p:extLst>
      <p:ext uri="{BB962C8B-B14F-4D97-AF65-F5344CB8AC3E}">
        <p14:creationId xmlns:p14="http://schemas.microsoft.com/office/powerpoint/2010/main" val="35687281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Perfiles Columna</a:t>
            </a:r>
            <a:br>
              <a:rPr lang="es-MX" dirty="0" smtClean="0"/>
            </a:br>
            <a:endParaRPr lang="es-MX" dirty="0"/>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6840760" cy="5112568"/>
          </a:xfrm>
          <a:prstGeom prst="rect">
            <a:avLst/>
          </a:prstGeom>
          <a:noFill/>
          <a:ln>
            <a:noFill/>
          </a:ln>
        </p:spPr>
      </p:pic>
    </p:spTree>
    <p:extLst>
      <p:ext uri="{BB962C8B-B14F-4D97-AF65-F5344CB8AC3E}">
        <p14:creationId xmlns:p14="http://schemas.microsoft.com/office/powerpoint/2010/main" val="29896691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548680"/>
            <a:ext cx="7056784" cy="553998"/>
          </a:xfrm>
          <a:prstGeom prst="rect">
            <a:avLst/>
          </a:prstGeom>
        </p:spPr>
        <p:txBody>
          <a:bodyPr wrap="square">
            <a:spAutoFit/>
          </a:bodyPr>
          <a:lstStyle/>
          <a:p>
            <a:r>
              <a:rPr lang="es-MX" sz="3000" dirty="0"/>
              <a:t>Semejanzas</a:t>
            </a:r>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02678"/>
            <a:ext cx="6120680" cy="4558570"/>
          </a:xfrm>
          <a:prstGeom prst="rect">
            <a:avLst/>
          </a:prstGeom>
          <a:noFill/>
          <a:ln>
            <a:noFill/>
          </a:ln>
        </p:spPr>
      </p:pic>
    </p:spTree>
    <p:extLst>
      <p:ext uri="{BB962C8B-B14F-4D97-AF65-F5344CB8AC3E}">
        <p14:creationId xmlns:p14="http://schemas.microsoft.com/office/powerpoint/2010/main" val="2107000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1 CuadroTexto"/>
          <p:cNvSpPr txBox="1"/>
          <p:nvPr/>
        </p:nvSpPr>
        <p:spPr>
          <a:xfrm>
            <a:off x="827584" y="548680"/>
            <a:ext cx="7272808" cy="5078313"/>
          </a:xfrm>
          <a:prstGeom prst="rect">
            <a:avLst/>
          </a:prstGeom>
          <a:noFill/>
        </p:spPr>
        <p:txBody>
          <a:bodyPr wrap="square" rtlCol="0">
            <a:spAutoFit/>
          </a:bodyPr>
          <a:lstStyle/>
          <a:p>
            <a:r>
              <a:rPr lang="es-MX" b="1" dirty="0"/>
              <a:t>Introducción</a:t>
            </a:r>
            <a:endParaRPr lang="es-MX" dirty="0"/>
          </a:p>
          <a:p>
            <a:pPr algn="just"/>
            <a:r>
              <a:rPr lang="es-MX" dirty="0" smtClean="0"/>
              <a:t>Objetivo: Conocer </a:t>
            </a:r>
            <a:r>
              <a:rPr lang="es-MX" dirty="0"/>
              <a:t>algunos factores que pueden llegar a ser determinantes para la elección de carrera. </a:t>
            </a:r>
            <a:endParaRPr lang="es-MX" dirty="0" smtClean="0"/>
          </a:p>
          <a:p>
            <a:pPr algn="just"/>
            <a:endParaRPr lang="es-MX" dirty="0"/>
          </a:p>
          <a:p>
            <a:pPr algn="just"/>
            <a:r>
              <a:rPr lang="es-MX" dirty="0" smtClean="0"/>
              <a:t>En </a:t>
            </a:r>
            <a:r>
              <a:rPr lang="es-MX" dirty="0"/>
              <a:t>particular nos enfocamos en los estudiantes de la facultad de ciencias, es decir, los sujetos en estudio fueron estudiantes de las carreras de Actuaría, Biología, Ciencias de la Computación, Ciencias de la Tierra, Física y Matemáticas</a:t>
            </a:r>
            <a:r>
              <a:rPr lang="es-MX" dirty="0" smtClean="0"/>
              <a:t>.</a:t>
            </a:r>
          </a:p>
          <a:p>
            <a:endParaRPr lang="es-MX" sz="1700" dirty="0"/>
          </a:p>
          <a:p>
            <a:r>
              <a:rPr lang="es-MX" sz="1700" dirty="0"/>
              <a:t> Los factores (variables) que consideramos en el estudio son</a:t>
            </a:r>
            <a:r>
              <a:rPr lang="es-MX" sz="1700" dirty="0" smtClean="0"/>
              <a:t>:</a:t>
            </a:r>
          </a:p>
          <a:p>
            <a:pPr algn="just"/>
            <a:endParaRPr lang="es-MX" sz="1700" dirty="0"/>
          </a:p>
          <a:p>
            <a:pPr marL="285750" indent="-285750" algn="just">
              <a:buFont typeface="Arial" panose="020B0604020202020204" pitchFamily="34" charset="0"/>
              <a:buChar char="•"/>
            </a:pPr>
            <a:r>
              <a:rPr lang="es-MX" sz="1700" dirty="0" smtClean="0"/>
              <a:t>Licenciatura</a:t>
            </a:r>
            <a:r>
              <a:rPr lang="es-MX" sz="1700" dirty="0"/>
              <a:t>: Esta variable hace referencia a la carrera que estudian los estudiantes encuestados. Como los sujetos encuestados pertenecían únicamente a la Facultad de Ciencias de la UNAM entonces las carreras a consideración fueron: Actuaría, Biología, Ciencias de la Computación, Ciencias de la Tierra, Física y Matemáticas, con los nombres clave: A, B, CC, CT, F y M, respectivamente</a:t>
            </a:r>
            <a:r>
              <a:rPr lang="es-MX" sz="1700" dirty="0" smtClean="0"/>
              <a:t>.</a:t>
            </a:r>
            <a:endParaRPr lang="es-MX" sz="1700" dirty="0"/>
          </a:p>
        </p:txBody>
      </p:sp>
    </p:spTree>
    <p:extLst>
      <p:ext uri="{BB962C8B-B14F-4D97-AF65-F5344CB8AC3E}">
        <p14:creationId xmlns:p14="http://schemas.microsoft.com/office/powerpoint/2010/main" val="2407161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Asociación Renglón-Columna</a:t>
            </a:r>
            <a:br>
              <a:rPr lang="es-MX" dirty="0" smtClean="0"/>
            </a:br>
            <a:endParaRPr lang="es-MX" dirty="0"/>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108519" y="1196752"/>
            <a:ext cx="8424936" cy="4464496"/>
          </a:xfrm>
          <a:prstGeom prst="rect">
            <a:avLst/>
          </a:prstGeom>
          <a:noFill/>
          <a:ln>
            <a:noFill/>
          </a:ln>
        </p:spPr>
      </p:pic>
      <p:pic>
        <p:nvPicPr>
          <p:cNvPr id="7" name="0 Imagen"/>
          <p:cNvPicPr/>
          <p:nvPr/>
        </p:nvPicPr>
        <p:blipFill>
          <a:blip r:embed="rId3">
            <a:extLst>
              <a:ext uri="{28A0092B-C50C-407E-A947-70E740481C1C}">
                <a14:useLocalDpi xmlns:a14="http://schemas.microsoft.com/office/drawing/2010/main" val="0"/>
              </a:ext>
            </a:extLst>
          </a:blip>
          <a:stretch>
            <a:fillRect/>
          </a:stretch>
        </p:blipFill>
        <p:spPr>
          <a:xfrm>
            <a:off x="3059832" y="5301208"/>
            <a:ext cx="4680520" cy="1440160"/>
          </a:xfrm>
          <a:prstGeom prst="rect">
            <a:avLst/>
          </a:prstGeom>
        </p:spPr>
      </p:pic>
    </p:spTree>
    <p:extLst>
      <p:ext uri="{BB962C8B-B14F-4D97-AF65-F5344CB8AC3E}">
        <p14:creationId xmlns:p14="http://schemas.microsoft.com/office/powerpoint/2010/main" val="4106613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38138"/>
          </a:xfrm>
        </p:spPr>
        <p:txBody>
          <a:bodyPr>
            <a:normAutofit fontScale="90000"/>
          </a:bodyPr>
          <a:lstStyle/>
          <a:p>
            <a:r>
              <a:rPr lang="es-MX" dirty="0"/>
              <a:t/>
            </a:r>
            <a:br>
              <a:rPr lang="es-MX" dirty="0"/>
            </a:br>
            <a:r>
              <a:rPr lang="es-MX" dirty="0" smtClean="0"/>
              <a:t>Análisis de Residuos</a:t>
            </a:r>
            <a:br>
              <a:rPr lang="es-MX" dirty="0" smtClean="0"/>
            </a:br>
            <a:endParaRPr lang="es-MX" dirty="0"/>
          </a:p>
        </p:txBody>
      </p:sp>
      <p:sp>
        <p:nvSpPr>
          <p:cNvPr id="3" name="2 Marcador de contenido"/>
          <p:cNvSpPr>
            <a:spLocks noGrp="1"/>
          </p:cNvSpPr>
          <p:nvPr>
            <p:ph sz="quarter" idx="1"/>
          </p:nvPr>
        </p:nvSpPr>
        <p:spPr>
          <a:xfrm>
            <a:off x="457200" y="1268760"/>
            <a:ext cx="7467600" cy="5205192"/>
          </a:xfrm>
        </p:spPr>
        <p:txBody>
          <a:bodyPr>
            <a:normAutofit/>
          </a:bodyPr>
          <a:lstStyle/>
          <a:p>
            <a:r>
              <a:rPr lang="es-MX" sz="2000" dirty="0" smtClean="0">
                <a:ln w="10160">
                  <a:solidFill>
                    <a:schemeClr val="accent1"/>
                  </a:solidFill>
                  <a:prstDash val="solid"/>
                </a:ln>
                <a:solidFill>
                  <a:srgbClr val="FFFFFF"/>
                </a:solidFill>
                <a:effectLst>
                  <a:outerShdw blurRad="38100" dist="32000" dir="5400000" algn="tl">
                    <a:srgbClr val="000000">
                      <a:alpha val="30000"/>
                    </a:srgbClr>
                  </a:outerShdw>
                </a:effectLst>
              </a:rPr>
              <a:t>Residuos Crudos</a:t>
            </a:r>
            <a:endParaRPr lang="es-MX" sz="2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4 Rectángulo"/>
          <p:cNvSpPr/>
          <p:nvPr/>
        </p:nvSpPr>
        <p:spPr>
          <a:xfrm>
            <a:off x="467544" y="4515797"/>
            <a:ext cx="5040560" cy="2074414"/>
          </a:xfrm>
          <a:prstGeom prst="rect">
            <a:avLst/>
          </a:prstGeom>
        </p:spPr>
        <p:txBody>
          <a:bodyPr wrap="square">
            <a:spAutoFit/>
          </a:bodyPr>
          <a:lstStyle/>
          <a:p>
            <a:pPr algn="just">
              <a:lnSpc>
                <a:spcPct val="115000"/>
              </a:lnSpc>
              <a:spcAft>
                <a:spcPts val="0"/>
              </a:spcAft>
              <a:tabLst>
                <a:tab pos="2447925" algn="l"/>
              </a:tabLst>
            </a:pPr>
            <a:r>
              <a:rPr lang="es-MX" sz="1600" b="1" dirty="0" smtClean="0">
                <a:effectLst/>
                <a:latin typeface="Cambria"/>
                <a:ea typeface="Calibri"/>
                <a:cs typeface="Times New Roman"/>
              </a:rPr>
              <a:t>Diferencias notables:</a:t>
            </a:r>
          </a:p>
          <a:p>
            <a:pPr algn="just">
              <a:lnSpc>
                <a:spcPct val="115000"/>
              </a:lnSpc>
              <a:spcAft>
                <a:spcPts val="0"/>
              </a:spcAft>
              <a:tabLst>
                <a:tab pos="2447925" algn="l"/>
              </a:tabLst>
            </a:pPr>
            <a:r>
              <a:rPr lang="es-MX" sz="1600" dirty="0" smtClean="0">
                <a:solidFill>
                  <a:srgbClr val="FF0000"/>
                </a:solidFill>
                <a:latin typeface="Cambria"/>
                <a:ea typeface="Calibri"/>
                <a:cs typeface="Times New Roman"/>
              </a:rPr>
              <a:t>Actuaria con Malo </a:t>
            </a:r>
            <a:endParaRPr lang="es-MX" sz="1600" dirty="0" smtClean="0">
              <a:effectLst/>
              <a:latin typeface="Cambria"/>
              <a:ea typeface="Calibri"/>
              <a:cs typeface="Times New Roman"/>
            </a:endParaRPr>
          </a:p>
          <a:p>
            <a:pPr algn="just">
              <a:lnSpc>
                <a:spcPct val="115000"/>
              </a:lnSpc>
              <a:spcAft>
                <a:spcPts val="0"/>
              </a:spcAft>
              <a:tabLst>
                <a:tab pos="2447925" algn="l"/>
              </a:tabLst>
            </a:pPr>
            <a:r>
              <a:rPr lang="es-MX" sz="1600" dirty="0" err="1" smtClean="0">
                <a:solidFill>
                  <a:srgbClr val="FF0000"/>
                </a:solidFill>
                <a:latin typeface="Cambria"/>
                <a:ea typeface="Calibri"/>
                <a:cs typeface="Times New Roman"/>
              </a:rPr>
              <a:t>Biologia</a:t>
            </a:r>
            <a:r>
              <a:rPr lang="es-MX" sz="1600" dirty="0" smtClean="0">
                <a:solidFill>
                  <a:srgbClr val="FF0000"/>
                </a:solidFill>
                <a:latin typeface="Cambria"/>
                <a:ea typeface="Calibri"/>
                <a:cs typeface="Times New Roman"/>
              </a:rPr>
              <a:t> con Regular </a:t>
            </a:r>
          </a:p>
          <a:p>
            <a:pPr algn="just">
              <a:lnSpc>
                <a:spcPct val="115000"/>
              </a:lnSpc>
              <a:spcAft>
                <a:spcPts val="0"/>
              </a:spcAft>
              <a:tabLst>
                <a:tab pos="2447925" algn="l"/>
              </a:tabLst>
            </a:pPr>
            <a:r>
              <a:rPr lang="es-MX" sz="1600" dirty="0" err="1" smtClean="0">
                <a:solidFill>
                  <a:srgbClr val="FF0000"/>
                </a:solidFill>
                <a:latin typeface="Cambria"/>
                <a:ea typeface="Calibri"/>
                <a:cs typeface="Times New Roman"/>
              </a:rPr>
              <a:t>Matematicas</a:t>
            </a:r>
            <a:r>
              <a:rPr lang="es-MX" sz="1600" dirty="0" smtClean="0">
                <a:solidFill>
                  <a:srgbClr val="FF0000"/>
                </a:solidFill>
                <a:latin typeface="Cambria"/>
                <a:ea typeface="Calibri"/>
                <a:cs typeface="Times New Roman"/>
              </a:rPr>
              <a:t> con Regular</a:t>
            </a:r>
            <a:endParaRPr lang="es-MX" sz="1600" dirty="0" smtClean="0">
              <a:latin typeface="Cambria"/>
              <a:ea typeface="Calibri"/>
              <a:cs typeface="Times New Roman"/>
            </a:endParaRPr>
          </a:p>
          <a:p>
            <a:pPr algn="just">
              <a:lnSpc>
                <a:spcPct val="115000"/>
              </a:lnSpc>
              <a:spcAft>
                <a:spcPts val="0"/>
              </a:spcAft>
              <a:tabLst>
                <a:tab pos="2447925" algn="l"/>
              </a:tabLst>
            </a:pPr>
            <a:r>
              <a:rPr lang="es-MX" sz="1600" dirty="0" smtClean="0">
                <a:solidFill>
                  <a:srgbClr val="00B0F0"/>
                </a:solidFill>
                <a:effectLst/>
                <a:latin typeface="Cambria"/>
                <a:ea typeface="Calibri"/>
                <a:cs typeface="Times New Roman"/>
              </a:rPr>
              <a:t>Matemáticas con Bueno</a:t>
            </a:r>
            <a:endParaRPr lang="es-MX" sz="1600" dirty="0" smtClean="0">
              <a:effectLst/>
              <a:latin typeface="Cambria"/>
              <a:ea typeface="Calibri"/>
              <a:cs typeface="Times New Roman"/>
            </a:endParaRPr>
          </a:p>
          <a:p>
            <a:pPr algn="just">
              <a:lnSpc>
                <a:spcPct val="115000"/>
              </a:lnSpc>
              <a:spcAft>
                <a:spcPts val="0"/>
              </a:spcAft>
              <a:tabLst>
                <a:tab pos="2447925" algn="l"/>
              </a:tabLst>
            </a:pPr>
            <a:r>
              <a:rPr lang="es-MX" sz="1600" dirty="0" smtClean="0">
                <a:solidFill>
                  <a:srgbClr val="00B0F0"/>
                </a:solidFill>
                <a:latin typeface="Cambria"/>
                <a:ea typeface="Calibri"/>
                <a:cs typeface="Times New Roman"/>
              </a:rPr>
              <a:t>Ciencias de la </a:t>
            </a:r>
            <a:r>
              <a:rPr lang="es-MX" sz="1600" dirty="0" err="1" smtClean="0">
                <a:solidFill>
                  <a:srgbClr val="00B0F0"/>
                </a:solidFill>
                <a:latin typeface="Cambria"/>
                <a:ea typeface="Calibri"/>
                <a:cs typeface="Times New Roman"/>
              </a:rPr>
              <a:t>computacion</a:t>
            </a:r>
            <a:r>
              <a:rPr lang="es-MX" sz="1600" dirty="0" smtClean="0">
                <a:solidFill>
                  <a:srgbClr val="00B0F0"/>
                </a:solidFill>
                <a:latin typeface="Cambria"/>
                <a:ea typeface="Calibri"/>
                <a:cs typeface="Times New Roman"/>
              </a:rPr>
              <a:t> con Malo</a:t>
            </a:r>
            <a:endParaRPr lang="es-MX" sz="1600" dirty="0" smtClean="0">
              <a:latin typeface="Cambria"/>
              <a:ea typeface="Calibri"/>
              <a:cs typeface="Times New Roman"/>
            </a:endParaRPr>
          </a:p>
          <a:p>
            <a:pPr algn="just">
              <a:lnSpc>
                <a:spcPct val="115000"/>
              </a:lnSpc>
              <a:spcAft>
                <a:spcPts val="0"/>
              </a:spcAft>
              <a:tabLst>
                <a:tab pos="2447925" algn="l"/>
              </a:tabLst>
            </a:pPr>
            <a:r>
              <a:rPr lang="es-MX" sz="1600" dirty="0" smtClean="0">
                <a:solidFill>
                  <a:srgbClr val="FF0000"/>
                </a:solidFill>
                <a:effectLst/>
                <a:latin typeface="Cambria"/>
                <a:ea typeface="Calibri"/>
                <a:cs typeface="Times New Roman"/>
              </a:rPr>
              <a:t>Ciencias de la </a:t>
            </a:r>
            <a:r>
              <a:rPr lang="es-MX" sz="1600" dirty="0" err="1" smtClean="0">
                <a:solidFill>
                  <a:srgbClr val="FF0000"/>
                </a:solidFill>
                <a:effectLst/>
                <a:latin typeface="Cambria"/>
                <a:ea typeface="Calibri"/>
                <a:cs typeface="Times New Roman"/>
              </a:rPr>
              <a:t>computacion</a:t>
            </a:r>
            <a:r>
              <a:rPr lang="es-MX" sz="1600" dirty="0" smtClean="0">
                <a:solidFill>
                  <a:srgbClr val="FF0000"/>
                </a:solidFill>
                <a:effectLst/>
                <a:latin typeface="Cambria"/>
                <a:ea typeface="Calibri"/>
                <a:cs typeface="Times New Roman"/>
              </a:rPr>
              <a:t> con Bueno</a:t>
            </a:r>
            <a:endParaRPr lang="es-MX" sz="1600" dirty="0">
              <a:effectLst/>
              <a:latin typeface="Calibri"/>
              <a:ea typeface="Calibri"/>
              <a:cs typeface="Times New Roman"/>
            </a:endParaRPr>
          </a:p>
        </p:txBody>
      </p:sp>
      <p:sp>
        <p:nvSpPr>
          <p:cNvPr id="6" name="5 CuadroTexto"/>
          <p:cNvSpPr txBox="1"/>
          <p:nvPr/>
        </p:nvSpPr>
        <p:spPr>
          <a:xfrm>
            <a:off x="5508104" y="4781777"/>
            <a:ext cx="2516440" cy="923330"/>
          </a:xfrm>
          <a:prstGeom prst="rect">
            <a:avLst/>
          </a:prstGeom>
          <a:noFill/>
        </p:spPr>
        <p:txBody>
          <a:bodyPr wrap="square" rtlCol="0">
            <a:spAutoFit/>
          </a:bodyPr>
          <a:lstStyle/>
          <a:p>
            <a:r>
              <a:rPr lang="es-MX" b="1" dirty="0" smtClean="0"/>
              <a:t>Tipo de </a:t>
            </a:r>
            <a:r>
              <a:rPr lang="es-MX" b="1" dirty="0" err="1" smtClean="0"/>
              <a:t>Relacion</a:t>
            </a:r>
            <a:endParaRPr lang="es-MX" b="1" dirty="0" smtClean="0"/>
          </a:p>
          <a:p>
            <a:pPr marL="285750" indent="-285750">
              <a:buFontTx/>
              <a:buChar char="-"/>
            </a:pPr>
            <a:r>
              <a:rPr lang="es-MX" dirty="0" smtClean="0">
                <a:solidFill>
                  <a:srgbClr val="FF0000"/>
                </a:solidFill>
              </a:rPr>
              <a:t>Negativa</a:t>
            </a:r>
          </a:p>
          <a:p>
            <a:r>
              <a:rPr lang="es-MX" dirty="0" smtClean="0">
                <a:solidFill>
                  <a:srgbClr val="00B0F0"/>
                </a:solidFill>
              </a:rPr>
              <a:t>-    Positiva</a:t>
            </a:r>
          </a:p>
        </p:txBody>
      </p:sp>
      <p:pic>
        <p:nvPicPr>
          <p:cNvPr id="7" name="0 Imagen"/>
          <p:cNvPicPr/>
          <p:nvPr/>
        </p:nvPicPr>
        <p:blipFill>
          <a:blip r:embed="rId2">
            <a:extLst>
              <a:ext uri="{28A0092B-C50C-407E-A947-70E740481C1C}">
                <a14:useLocalDpi xmlns:a14="http://schemas.microsoft.com/office/drawing/2010/main" val="0"/>
              </a:ext>
            </a:extLst>
          </a:blip>
          <a:stretch>
            <a:fillRect/>
          </a:stretch>
        </p:blipFill>
        <p:spPr>
          <a:xfrm>
            <a:off x="683568" y="1844824"/>
            <a:ext cx="7632848" cy="2592288"/>
          </a:xfrm>
          <a:prstGeom prst="rect">
            <a:avLst/>
          </a:prstGeom>
        </p:spPr>
      </p:pic>
    </p:spTree>
    <p:extLst>
      <p:ext uri="{BB962C8B-B14F-4D97-AF65-F5344CB8AC3E}">
        <p14:creationId xmlns:p14="http://schemas.microsoft.com/office/powerpoint/2010/main" val="2779726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548680"/>
            <a:ext cx="7992888" cy="5544616"/>
          </a:xfrm>
        </p:spPr>
        <p:txBody>
          <a:bodyPr/>
          <a:lstStyle/>
          <a:p>
            <a:r>
              <a:rPr lang="es-MX" dirty="0" smtClean="0">
                <a:ln w="10160">
                  <a:solidFill>
                    <a:schemeClr val="accent1"/>
                  </a:solidFill>
                  <a:prstDash val="solid"/>
                </a:ln>
                <a:solidFill>
                  <a:srgbClr val="FFFFFF"/>
                </a:solidFill>
                <a:effectLst>
                  <a:outerShdw blurRad="38100" dist="32000" dir="5400000" algn="tl">
                    <a:srgbClr val="000000">
                      <a:alpha val="30000"/>
                    </a:srgbClr>
                  </a:outerShdw>
                </a:effectLst>
              </a:rPr>
              <a:t>Estadístico</a:t>
            </a:r>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p>
        </p:txBody>
      </p:sp>
      <p:sp>
        <p:nvSpPr>
          <p:cNvPr id="6" name="5 Rectángulo"/>
          <p:cNvSpPr/>
          <p:nvPr/>
        </p:nvSpPr>
        <p:spPr>
          <a:xfrm>
            <a:off x="683568" y="3933056"/>
            <a:ext cx="7272808" cy="1791260"/>
          </a:xfrm>
          <a:prstGeom prst="rect">
            <a:avLst/>
          </a:prstGeom>
        </p:spPr>
        <p:txBody>
          <a:bodyPr wrap="square">
            <a:spAutoFit/>
          </a:bodyPr>
          <a:lstStyle/>
          <a:p>
            <a:pPr algn="just">
              <a:lnSpc>
                <a:spcPct val="115000"/>
              </a:lnSpc>
              <a:tabLst>
                <a:tab pos="2447925" algn="l"/>
              </a:tabLst>
            </a:pPr>
            <a:r>
              <a:rPr lang="es-MX" sz="1600" dirty="0" smtClean="0">
                <a:latin typeface="Cambria"/>
                <a:ea typeface="Calibri"/>
                <a:cs typeface="Times New Roman"/>
              </a:rPr>
              <a:t>Observamos que los pesos mas grandes los tienen:</a:t>
            </a:r>
          </a:p>
          <a:p>
            <a:pPr algn="just">
              <a:lnSpc>
                <a:spcPct val="115000"/>
              </a:lnSpc>
              <a:tabLst>
                <a:tab pos="2447925" algn="l"/>
              </a:tabLst>
            </a:pPr>
            <a:endParaRPr lang="es-MX" sz="1600" dirty="0">
              <a:latin typeface="Cambria"/>
              <a:ea typeface="Calibri"/>
              <a:cs typeface="Times New Roman"/>
            </a:endParaRPr>
          </a:p>
          <a:p>
            <a:pPr marL="285750" indent="-285750" algn="just">
              <a:lnSpc>
                <a:spcPct val="115000"/>
              </a:lnSpc>
              <a:buFont typeface="Arial" panose="020B0604020202020204" pitchFamily="34" charset="0"/>
              <a:buChar char="•"/>
              <a:tabLst>
                <a:tab pos="2447925" algn="l"/>
              </a:tabLst>
            </a:pPr>
            <a:r>
              <a:rPr lang="es-MX" sz="1600" dirty="0" smtClean="0">
                <a:latin typeface="Cambria"/>
                <a:ea typeface="Calibri"/>
                <a:cs typeface="Times New Roman"/>
              </a:rPr>
              <a:t>Actuaria con Malo</a:t>
            </a:r>
            <a:endParaRPr lang="es-MX" sz="1600" dirty="0">
              <a:latin typeface="Cambria"/>
              <a:ea typeface="Calibri"/>
              <a:cs typeface="Times New Roman"/>
            </a:endParaRPr>
          </a:p>
          <a:p>
            <a:pPr marL="285750" indent="-285750" algn="just">
              <a:lnSpc>
                <a:spcPct val="115000"/>
              </a:lnSpc>
              <a:buFont typeface="Arial" panose="020B0604020202020204" pitchFamily="34" charset="0"/>
              <a:buChar char="•"/>
              <a:tabLst>
                <a:tab pos="2447925" algn="l"/>
              </a:tabLst>
            </a:pPr>
            <a:r>
              <a:rPr lang="es-MX" sz="1600" dirty="0" smtClean="0">
                <a:latin typeface="Cambria"/>
                <a:ea typeface="Calibri"/>
                <a:cs typeface="Times New Roman"/>
              </a:rPr>
              <a:t>Matemáticas con Regular</a:t>
            </a:r>
            <a:endParaRPr lang="es-MX" sz="1600" dirty="0">
              <a:latin typeface="Cambria"/>
              <a:ea typeface="Calibri"/>
              <a:cs typeface="Times New Roman"/>
            </a:endParaRPr>
          </a:p>
          <a:p>
            <a:pPr marL="285750" indent="-285750" algn="just">
              <a:lnSpc>
                <a:spcPct val="115000"/>
              </a:lnSpc>
              <a:buFont typeface="Arial" panose="020B0604020202020204" pitchFamily="34" charset="0"/>
              <a:buChar char="•"/>
              <a:tabLst>
                <a:tab pos="2447925" algn="l"/>
              </a:tabLst>
            </a:pPr>
            <a:r>
              <a:rPr lang="es-MX" sz="1600" dirty="0" smtClean="0">
                <a:latin typeface="Cambria"/>
                <a:ea typeface="Calibri"/>
                <a:cs typeface="Times New Roman"/>
              </a:rPr>
              <a:t>Ciencias de la computación con Bueno y con Malo, resaltando esta ultima, ya que es el mayor peso en toda la tabla.</a:t>
            </a:r>
            <a:endParaRPr lang="es-MX" sz="1600" dirty="0">
              <a:latin typeface="Cambria"/>
              <a:ea typeface="Calibri"/>
              <a:cs typeface="Times New Roman"/>
            </a:endParaRPr>
          </a:p>
        </p:txBody>
      </p:sp>
      <p:pic>
        <p:nvPicPr>
          <p:cNvPr id="7" name="0 Imagen"/>
          <p:cNvPicPr/>
          <p:nvPr/>
        </p:nvPicPr>
        <p:blipFill>
          <a:blip r:embed="rId2">
            <a:extLst>
              <a:ext uri="{28A0092B-C50C-407E-A947-70E740481C1C}">
                <a14:useLocalDpi xmlns:a14="http://schemas.microsoft.com/office/drawing/2010/main" val="0"/>
              </a:ext>
            </a:extLst>
          </a:blip>
          <a:stretch>
            <a:fillRect/>
          </a:stretch>
        </p:blipFill>
        <p:spPr>
          <a:xfrm>
            <a:off x="683568" y="1124744"/>
            <a:ext cx="6912768" cy="2592288"/>
          </a:xfrm>
          <a:prstGeom prst="rect">
            <a:avLst/>
          </a:prstGeom>
        </p:spPr>
      </p:pic>
    </p:spTree>
    <p:extLst>
      <p:ext uri="{BB962C8B-B14F-4D97-AF65-F5344CB8AC3E}">
        <p14:creationId xmlns:p14="http://schemas.microsoft.com/office/powerpoint/2010/main" val="227813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548680"/>
            <a:ext cx="8003232" cy="5925272"/>
          </a:xfrm>
        </p:spPr>
        <p:txBody>
          <a:bodyPr/>
          <a:lstStyle/>
          <a:p>
            <a:r>
              <a:rPr lang="es-MX" dirty="0" smtClean="0">
                <a:ln w="10160">
                  <a:solidFill>
                    <a:schemeClr val="accent1"/>
                  </a:solidFill>
                  <a:prstDash val="solid"/>
                </a:ln>
                <a:solidFill>
                  <a:srgbClr val="FFFFFF"/>
                </a:solidFill>
                <a:effectLst>
                  <a:outerShdw blurRad="38100" dist="32000" dir="5400000" algn="tl">
                    <a:srgbClr val="000000">
                      <a:alpha val="30000"/>
                    </a:srgbClr>
                  </a:outerShdw>
                </a:effectLst>
              </a:rPr>
              <a:t>Residuos Ajustados</a:t>
            </a:r>
          </a:p>
          <a:p>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p>
        </p:txBody>
      </p:sp>
      <p:sp>
        <p:nvSpPr>
          <p:cNvPr id="6" name="5 Rectángulo"/>
          <p:cNvSpPr/>
          <p:nvPr/>
        </p:nvSpPr>
        <p:spPr>
          <a:xfrm>
            <a:off x="683568" y="3212976"/>
            <a:ext cx="7292592" cy="3323987"/>
          </a:xfrm>
          <a:prstGeom prst="rect">
            <a:avLst/>
          </a:prstGeom>
        </p:spPr>
        <p:txBody>
          <a:bodyPr wrap="square">
            <a:spAutoFit/>
          </a:bodyPr>
          <a:lstStyle/>
          <a:p>
            <a:r>
              <a:rPr lang="es-MX" sz="1400" dirty="0" smtClean="0"/>
              <a:t>Promedio Malo:</a:t>
            </a:r>
          </a:p>
          <a:p>
            <a:r>
              <a:rPr lang="es-MX" sz="1400" dirty="0" smtClean="0"/>
              <a:t>Los residuos grandes son de Actuaría y Ciencias de la Computación, negativo y positivo, correspondientemente, </a:t>
            </a:r>
            <a:r>
              <a:rPr lang="es-MX" sz="1400" dirty="0" err="1" smtClean="0"/>
              <a:t>otorgandonos</a:t>
            </a:r>
            <a:r>
              <a:rPr lang="es-MX" sz="1400" dirty="0" smtClean="0"/>
              <a:t> lo siguiente: Actuarios no tienen mal promedio y </a:t>
            </a:r>
            <a:r>
              <a:rPr lang="es-MX" sz="1400" dirty="0" err="1" smtClean="0"/>
              <a:t>computologos</a:t>
            </a:r>
            <a:r>
              <a:rPr lang="es-MX" sz="1400" dirty="0" smtClean="0"/>
              <a:t> si.</a:t>
            </a:r>
          </a:p>
          <a:p>
            <a:endParaRPr lang="es-MX" sz="1400" dirty="0" smtClean="0"/>
          </a:p>
          <a:p>
            <a:r>
              <a:rPr lang="es-MX" sz="1400" dirty="0" smtClean="0"/>
              <a:t>Promedio Regular</a:t>
            </a:r>
          </a:p>
          <a:p>
            <a:r>
              <a:rPr lang="es-MX" sz="1400" dirty="0" smtClean="0"/>
              <a:t>El residuo mas grande le pertenece a </a:t>
            </a:r>
            <a:r>
              <a:rPr lang="es-MX" sz="1400" dirty="0" err="1" smtClean="0"/>
              <a:t>Matematicas</a:t>
            </a:r>
            <a:r>
              <a:rPr lang="es-MX" sz="1400" dirty="0" smtClean="0"/>
              <a:t>, siendo este negativo, nos indica que los </a:t>
            </a:r>
            <a:r>
              <a:rPr lang="es-MX" sz="1400" dirty="0" err="1" smtClean="0"/>
              <a:t>matematicos</a:t>
            </a:r>
            <a:r>
              <a:rPr lang="es-MX" sz="1400" dirty="0" smtClean="0"/>
              <a:t> no suelen tener un promedio regular, no son «</a:t>
            </a:r>
            <a:r>
              <a:rPr lang="es-MX" sz="1400" dirty="0" err="1" smtClean="0"/>
              <a:t>medianones</a:t>
            </a:r>
            <a:r>
              <a:rPr lang="es-MX" sz="1400" dirty="0" smtClean="0"/>
              <a:t>»</a:t>
            </a:r>
          </a:p>
          <a:p>
            <a:endParaRPr lang="es-MX" sz="1400" dirty="0" smtClean="0"/>
          </a:p>
          <a:p>
            <a:r>
              <a:rPr lang="es-MX" sz="1400" dirty="0" smtClean="0"/>
              <a:t>Promedio Bueno</a:t>
            </a:r>
          </a:p>
          <a:p>
            <a:r>
              <a:rPr lang="es-MX" sz="1400" dirty="0" smtClean="0"/>
              <a:t>Observamos que los mayores residuos corresponden a </a:t>
            </a:r>
            <a:r>
              <a:rPr lang="es-MX" sz="1400" dirty="0" err="1" smtClean="0"/>
              <a:t>Matematicas</a:t>
            </a:r>
            <a:r>
              <a:rPr lang="es-MX" sz="1400" dirty="0" smtClean="0"/>
              <a:t> (positivo) y Ciencias de la </a:t>
            </a:r>
            <a:r>
              <a:rPr lang="es-MX" sz="1400" dirty="0" err="1" smtClean="0"/>
              <a:t>Computacion</a:t>
            </a:r>
            <a:r>
              <a:rPr lang="es-MX" sz="1400" dirty="0" smtClean="0"/>
              <a:t> (negativo), </a:t>
            </a:r>
            <a:r>
              <a:rPr lang="es-MX" sz="1400" dirty="0" err="1" smtClean="0"/>
              <a:t>reafirmandonos</a:t>
            </a:r>
            <a:r>
              <a:rPr lang="es-MX" sz="1400" dirty="0" smtClean="0"/>
              <a:t> los dos puntos anteriores.</a:t>
            </a:r>
          </a:p>
          <a:p>
            <a:endParaRPr lang="es-MX" sz="1400" dirty="0"/>
          </a:p>
          <a:p>
            <a:r>
              <a:rPr lang="es-MX" sz="1400" dirty="0" smtClean="0"/>
              <a:t>Promedio Muy Bueno</a:t>
            </a:r>
          </a:p>
          <a:p>
            <a:r>
              <a:rPr lang="es-MX" sz="1400" dirty="0" smtClean="0"/>
              <a:t>No hay un residuo sobresaliente.</a:t>
            </a:r>
            <a:endParaRPr lang="es-MX" sz="1400" dirty="0"/>
          </a:p>
        </p:txBody>
      </p:sp>
      <p:pic>
        <p:nvPicPr>
          <p:cNvPr id="7" name="0 Imagen"/>
          <p:cNvPicPr/>
          <p:nvPr/>
        </p:nvPicPr>
        <p:blipFill>
          <a:blip r:embed="rId2">
            <a:extLst>
              <a:ext uri="{28A0092B-C50C-407E-A947-70E740481C1C}">
                <a14:useLocalDpi xmlns:a14="http://schemas.microsoft.com/office/drawing/2010/main" val="0"/>
              </a:ext>
            </a:extLst>
          </a:blip>
          <a:stretch>
            <a:fillRect/>
          </a:stretch>
        </p:blipFill>
        <p:spPr>
          <a:xfrm>
            <a:off x="683568" y="1196752"/>
            <a:ext cx="6912768" cy="2016224"/>
          </a:xfrm>
          <a:prstGeom prst="rect">
            <a:avLst/>
          </a:prstGeom>
        </p:spPr>
      </p:pic>
    </p:spTree>
    <p:extLst>
      <p:ext uri="{BB962C8B-B14F-4D97-AF65-F5344CB8AC3E}">
        <p14:creationId xmlns:p14="http://schemas.microsoft.com/office/powerpoint/2010/main" val="4191652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467600" cy="1143000"/>
          </a:xfrm>
        </p:spPr>
        <p:txBody>
          <a:bodyPr/>
          <a:lstStyle/>
          <a:p>
            <a:r>
              <a:rPr lang="es-MX" dirty="0" smtClean="0"/>
              <a:t>Análisis</a:t>
            </a:r>
            <a:br>
              <a:rPr lang="es-MX" dirty="0" smtClean="0"/>
            </a:br>
            <a:endParaRPr lang="es-MX" dirty="0"/>
          </a:p>
        </p:txBody>
      </p:sp>
      <p:pic>
        <p:nvPicPr>
          <p:cNvPr id="6" name="0 Imagen"/>
          <p:cNvPicPr/>
          <p:nvPr/>
        </p:nvPicPr>
        <p:blipFill>
          <a:blip r:embed="rId2">
            <a:extLst>
              <a:ext uri="{28A0092B-C50C-407E-A947-70E740481C1C}">
                <a14:useLocalDpi xmlns:a14="http://schemas.microsoft.com/office/drawing/2010/main" val="0"/>
              </a:ext>
            </a:extLst>
          </a:blip>
          <a:stretch>
            <a:fillRect/>
          </a:stretch>
        </p:blipFill>
        <p:spPr>
          <a:xfrm>
            <a:off x="216571" y="821864"/>
            <a:ext cx="7091733" cy="5616624"/>
          </a:xfrm>
          <a:prstGeom prst="rect">
            <a:avLst/>
          </a:prstGeom>
        </p:spPr>
      </p:pic>
    </p:spTree>
    <p:extLst>
      <p:ext uri="{BB962C8B-B14F-4D97-AF65-F5344CB8AC3E}">
        <p14:creationId xmlns:p14="http://schemas.microsoft.com/office/powerpoint/2010/main" val="2015072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13792"/>
            <a:ext cx="7467600" cy="1143000"/>
          </a:xfrm>
        </p:spPr>
        <p:txBody>
          <a:bodyPr>
            <a:normAutofit fontScale="90000"/>
          </a:bodyPr>
          <a:lstStyle/>
          <a:p>
            <a:r>
              <a:rPr lang="es-MX" dirty="0"/>
              <a:t>Análisis </a:t>
            </a:r>
            <a:r>
              <a:rPr lang="es-MX" dirty="0" smtClean="0"/>
              <a:t/>
            </a:r>
            <a:br>
              <a:rPr lang="es-MX" dirty="0" smtClean="0"/>
            </a:br>
            <a:r>
              <a:rPr lang="es-MX" dirty="0" smtClean="0"/>
              <a:t>Renglones</a:t>
            </a:r>
            <a:br>
              <a:rPr lang="es-MX" dirty="0" smtClean="0"/>
            </a:br>
            <a:endParaRPr lang="es-MX" dirty="0"/>
          </a:p>
        </p:txBody>
      </p:sp>
      <p:sp>
        <p:nvSpPr>
          <p:cNvPr id="3" name="2 Marcador de contenido"/>
          <p:cNvSpPr>
            <a:spLocks noGrp="1"/>
          </p:cNvSpPr>
          <p:nvPr>
            <p:ph sz="quarter" idx="1"/>
          </p:nvPr>
        </p:nvSpPr>
        <p:spPr>
          <a:xfrm>
            <a:off x="467544" y="1412776"/>
            <a:ext cx="8280920" cy="4873752"/>
          </a:xfrm>
        </p:spPr>
        <p:txBody>
          <a:bodyPr>
            <a:normAutofit/>
          </a:bodyPr>
          <a:lstStyle/>
          <a:p>
            <a:pPr marL="0" indent="0">
              <a:buNone/>
            </a:pPr>
            <a:r>
              <a:rPr lang="es-MX" sz="2000" b="1" dirty="0" smtClean="0"/>
              <a:t>Calidades</a:t>
            </a:r>
          </a:p>
          <a:p>
            <a:r>
              <a:rPr lang="es-MX" sz="2000" dirty="0" smtClean="0"/>
              <a:t>Excelente para Ciencias de la Computación</a:t>
            </a:r>
          </a:p>
          <a:p>
            <a:r>
              <a:rPr lang="es-MX" sz="2000" dirty="0" smtClean="0"/>
              <a:t>Aceptable para </a:t>
            </a:r>
            <a:r>
              <a:rPr lang="es-MX" sz="2000" dirty="0" err="1" smtClean="0"/>
              <a:t>Biologia</a:t>
            </a:r>
            <a:r>
              <a:rPr lang="es-MX" sz="2000" dirty="0" smtClean="0"/>
              <a:t>, </a:t>
            </a:r>
            <a:r>
              <a:rPr lang="es-MX" sz="2000" dirty="0" err="1" smtClean="0"/>
              <a:t>Matematicas</a:t>
            </a:r>
            <a:r>
              <a:rPr lang="es-MX" sz="2000" dirty="0" smtClean="0"/>
              <a:t> y </a:t>
            </a:r>
            <a:r>
              <a:rPr lang="es-MX" sz="2000" dirty="0" err="1" smtClean="0"/>
              <a:t>Fisica</a:t>
            </a:r>
            <a:r>
              <a:rPr lang="es-MX" sz="2000" dirty="0" smtClean="0"/>
              <a:t>.</a:t>
            </a:r>
          </a:p>
          <a:p>
            <a:r>
              <a:rPr lang="es-MX" sz="2000" dirty="0" smtClean="0"/>
              <a:t>Cuestionables para Ciencias de la Tierra y Actuaria.</a:t>
            </a:r>
          </a:p>
          <a:p>
            <a:endParaRPr lang="es-MX" sz="2000" dirty="0"/>
          </a:p>
          <a:p>
            <a:pPr marL="0" indent="0">
              <a:buNone/>
            </a:pPr>
            <a:r>
              <a:rPr lang="es-MX" sz="2000" b="1" dirty="0" smtClean="0"/>
              <a:t>Masa</a:t>
            </a:r>
          </a:p>
          <a:p>
            <a:r>
              <a:rPr lang="es-MX" sz="2000" dirty="0" smtClean="0"/>
              <a:t>La mayor masa es aportada por Biología, ya que, hay mayor numero de encuestados biólogos, como se observo al inicio del análisis.</a:t>
            </a:r>
            <a:endParaRPr lang="es-MX" sz="2000" dirty="0"/>
          </a:p>
          <a:p>
            <a:endParaRPr lang="es-MX" sz="2000" dirty="0"/>
          </a:p>
          <a:p>
            <a:pPr marL="0" indent="0">
              <a:buNone/>
            </a:pPr>
            <a:r>
              <a:rPr lang="es-MX" sz="2000" b="1" dirty="0" smtClean="0"/>
              <a:t>Contribución</a:t>
            </a:r>
          </a:p>
          <a:p>
            <a:r>
              <a:rPr lang="es-MX" sz="2000" dirty="0" smtClean="0"/>
              <a:t>Ciencias de la </a:t>
            </a:r>
            <a:r>
              <a:rPr lang="es-MX" sz="2000" dirty="0" err="1" smtClean="0"/>
              <a:t>Computacion</a:t>
            </a:r>
            <a:r>
              <a:rPr lang="es-MX" sz="2000" dirty="0" smtClean="0"/>
              <a:t> con la mayor </a:t>
            </a:r>
            <a:r>
              <a:rPr lang="es-MX" sz="2000" dirty="0" err="1" smtClean="0"/>
              <a:t>contribucion</a:t>
            </a:r>
            <a:r>
              <a:rPr lang="es-MX" sz="2000" dirty="0" smtClean="0"/>
              <a:t>.</a:t>
            </a:r>
          </a:p>
          <a:p>
            <a:pPr marL="0" indent="0">
              <a:buNone/>
            </a:pPr>
            <a:endParaRPr lang="es-MX" dirty="0" smtClean="0"/>
          </a:p>
          <a:p>
            <a:endParaRPr lang="es-MX" dirty="0" smtClean="0"/>
          </a:p>
        </p:txBody>
      </p:sp>
    </p:spTree>
    <p:extLst>
      <p:ext uri="{BB962C8B-B14F-4D97-AF65-F5344CB8AC3E}">
        <p14:creationId xmlns:p14="http://schemas.microsoft.com/office/powerpoint/2010/main" val="4138705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Análisis </a:t>
            </a:r>
            <a:br>
              <a:rPr lang="es-MX" dirty="0" smtClean="0"/>
            </a:br>
            <a:r>
              <a:rPr lang="es-MX" dirty="0" smtClean="0"/>
              <a:t>Columnas</a:t>
            </a:r>
            <a:br>
              <a:rPr lang="es-MX" dirty="0" smtClean="0"/>
            </a:br>
            <a:endParaRPr lang="es-MX" dirty="0"/>
          </a:p>
        </p:txBody>
      </p:sp>
      <p:sp>
        <p:nvSpPr>
          <p:cNvPr id="3" name="2 Marcador de contenido"/>
          <p:cNvSpPr>
            <a:spLocks noGrp="1"/>
          </p:cNvSpPr>
          <p:nvPr>
            <p:ph sz="quarter" idx="1"/>
          </p:nvPr>
        </p:nvSpPr>
        <p:spPr>
          <a:xfrm>
            <a:off x="457200" y="1196752"/>
            <a:ext cx="7787208" cy="5277200"/>
          </a:xfrm>
        </p:spPr>
        <p:txBody>
          <a:bodyPr>
            <a:normAutofit/>
          </a:bodyPr>
          <a:lstStyle/>
          <a:p>
            <a:pPr marL="0" indent="0">
              <a:buNone/>
            </a:pPr>
            <a:r>
              <a:rPr lang="es-MX" sz="2000" b="1" dirty="0" smtClean="0"/>
              <a:t>Contribución</a:t>
            </a:r>
            <a:endParaRPr lang="es-MX" sz="2000" b="1" dirty="0"/>
          </a:p>
          <a:p>
            <a:r>
              <a:rPr lang="es-MX" sz="2000" dirty="0" smtClean="0"/>
              <a:t>La mayor </a:t>
            </a:r>
            <a:r>
              <a:rPr lang="es-MX" sz="2000" dirty="0" err="1" smtClean="0"/>
              <a:t>contribucion</a:t>
            </a:r>
            <a:r>
              <a:rPr lang="es-MX" sz="2000" dirty="0" smtClean="0"/>
              <a:t> esta dada por promedio Malo, la cual es una variable que nos genera «ruido»</a:t>
            </a:r>
            <a:endParaRPr lang="es-MX" sz="2000" dirty="0"/>
          </a:p>
          <a:p>
            <a:pPr marL="0" indent="0">
              <a:buNone/>
            </a:pPr>
            <a:endParaRPr lang="es-MX" sz="2000" dirty="0"/>
          </a:p>
          <a:p>
            <a:pPr marL="0" indent="0">
              <a:buNone/>
            </a:pPr>
            <a:r>
              <a:rPr lang="es-MX" sz="2000" b="1" dirty="0" smtClean="0"/>
              <a:t>Masa</a:t>
            </a:r>
          </a:p>
          <a:p>
            <a:r>
              <a:rPr lang="es-MX" sz="2000" dirty="0"/>
              <a:t>La variable que tiene mayor masa es la </a:t>
            </a:r>
            <a:r>
              <a:rPr lang="es-MX" sz="2000" dirty="0" smtClean="0"/>
              <a:t>de Regular.</a:t>
            </a:r>
          </a:p>
          <a:p>
            <a:pPr marL="0" indent="0">
              <a:buNone/>
            </a:pPr>
            <a:endParaRPr lang="es-MX" sz="2000" dirty="0" smtClean="0"/>
          </a:p>
          <a:p>
            <a:pPr marL="0" indent="0">
              <a:buNone/>
            </a:pPr>
            <a:endParaRPr lang="es-MX" sz="2000" dirty="0" smtClean="0"/>
          </a:p>
          <a:p>
            <a:pPr marL="0" indent="0">
              <a:buNone/>
            </a:pPr>
            <a:r>
              <a:rPr lang="es-MX" sz="2000" b="1" dirty="0"/>
              <a:t>Calidades</a:t>
            </a:r>
          </a:p>
          <a:p>
            <a:r>
              <a:rPr lang="es-MX" sz="2000" dirty="0"/>
              <a:t>La variable </a:t>
            </a:r>
            <a:r>
              <a:rPr lang="es-MX" sz="2000" dirty="0" smtClean="0"/>
              <a:t>promedio Malo es la que se encuentra mejor representada, con una calidad casi perfecta, y Muy Bueno con la peor calidad en dos dimensiones, puede que viva en </a:t>
            </a:r>
            <a:r>
              <a:rPr lang="es-MX" sz="1100" dirty="0" smtClean="0"/>
              <a:t>R</a:t>
            </a:r>
            <a:r>
              <a:rPr lang="es-MX" sz="2000" dirty="0" smtClean="0"/>
              <a:t>3</a:t>
            </a:r>
            <a:endParaRPr lang="es-MX" sz="2000" dirty="0"/>
          </a:p>
          <a:p>
            <a:pPr marL="0" indent="0">
              <a:buNone/>
            </a:pPr>
            <a:endParaRPr lang="es-MX" sz="2000" dirty="0"/>
          </a:p>
          <a:p>
            <a:pPr marL="0" indent="0">
              <a:buNone/>
            </a:pPr>
            <a:endParaRPr lang="es-MX" dirty="0" smtClean="0"/>
          </a:p>
          <a:p>
            <a:pPr marL="0" indent="0">
              <a:buNone/>
            </a:pPr>
            <a:endParaRPr lang="es-MX" dirty="0"/>
          </a:p>
          <a:p>
            <a:pPr marL="0" indent="0">
              <a:buNone/>
            </a:pPr>
            <a:endParaRPr lang="es-MX" dirty="0"/>
          </a:p>
          <a:p>
            <a:endParaRPr lang="es-MX" dirty="0" smtClean="0"/>
          </a:p>
        </p:txBody>
      </p:sp>
    </p:spTree>
    <p:extLst>
      <p:ext uri="{BB962C8B-B14F-4D97-AF65-F5344CB8AC3E}">
        <p14:creationId xmlns:p14="http://schemas.microsoft.com/office/powerpoint/2010/main" val="3233089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Biplot</a:t>
            </a:r>
            <a:br>
              <a:rPr lang="es-MX" dirty="0" smtClean="0"/>
            </a:br>
            <a:endParaRPr lang="es-MX"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179512" y="692696"/>
            <a:ext cx="8208912" cy="5328592"/>
          </a:xfrm>
          <a:prstGeom prst="rect">
            <a:avLst/>
          </a:prstGeom>
          <a:noFill/>
          <a:ln>
            <a:noFill/>
          </a:ln>
        </p:spPr>
      </p:pic>
    </p:spTree>
    <p:extLst>
      <p:ext uri="{BB962C8B-B14F-4D97-AF65-F5344CB8AC3E}">
        <p14:creationId xmlns:p14="http://schemas.microsoft.com/office/powerpoint/2010/main" val="23853807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Asociaciones en el Biplot</a:t>
            </a:r>
            <a:br>
              <a:rPr lang="es-MX" dirty="0" smtClean="0"/>
            </a:br>
            <a:endParaRPr lang="es-MX" dirty="0"/>
          </a:p>
        </p:txBody>
      </p:sp>
      <p:sp>
        <p:nvSpPr>
          <p:cNvPr id="3" name="2 Marcador de contenido"/>
          <p:cNvSpPr>
            <a:spLocks noGrp="1"/>
          </p:cNvSpPr>
          <p:nvPr>
            <p:ph sz="quarter" idx="1"/>
          </p:nvPr>
        </p:nvSpPr>
        <p:spPr>
          <a:xfrm>
            <a:off x="457200" y="1124744"/>
            <a:ext cx="7499176" cy="5349208"/>
          </a:xfrm>
        </p:spPr>
        <p:txBody>
          <a:bodyPr>
            <a:normAutofit/>
          </a:bodyPr>
          <a:lstStyle/>
          <a:p>
            <a:pPr marL="0" indent="0">
              <a:buNone/>
            </a:pPr>
            <a:r>
              <a:rPr lang="es-MX" sz="1800" b="1" dirty="0" smtClean="0"/>
              <a:t>Renglón-Renglón</a:t>
            </a:r>
          </a:p>
          <a:p>
            <a:r>
              <a:rPr lang="es-MX" sz="1800" dirty="0" smtClean="0"/>
              <a:t>Observamos cercanía entre actuaria, ciencias de la tierra y biología.</a:t>
            </a:r>
          </a:p>
          <a:p>
            <a:endParaRPr lang="es-MX" sz="1800" dirty="0" smtClean="0"/>
          </a:p>
          <a:p>
            <a:pPr marL="0" indent="0">
              <a:buNone/>
            </a:pPr>
            <a:r>
              <a:rPr lang="es-MX" sz="1800" b="1" dirty="0" smtClean="0"/>
              <a:t>Columna-Columna</a:t>
            </a:r>
          </a:p>
          <a:p>
            <a:r>
              <a:rPr lang="es-MX" sz="1800" dirty="0" smtClean="0"/>
              <a:t>Observamos cercanía entre Muy Bueno y Bueno, lo que habíamos notado al inicio con los perfiles.</a:t>
            </a:r>
          </a:p>
          <a:p>
            <a:pPr marL="0" indent="0">
              <a:buNone/>
            </a:pPr>
            <a:endParaRPr lang="es-MX" sz="1800" dirty="0" smtClean="0"/>
          </a:p>
          <a:p>
            <a:pPr marL="0" indent="0">
              <a:buNone/>
            </a:pPr>
            <a:r>
              <a:rPr lang="es-MX" sz="1800" b="1" dirty="0" smtClean="0"/>
              <a:t>Renglón-Columna</a:t>
            </a:r>
          </a:p>
          <a:p>
            <a:r>
              <a:rPr lang="es-MX" sz="1800" dirty="0" smtClean="0"/>
              <a:t>Malo y Ciencias de la Computación.</a:t>
            </a:r>
          </a:p>
          <a:p>
            <a:r>
              <a:rPr lang="es-MX" sz="1800" dirty="0" smtClean="0"/>
              <a:t>Matemáticas con Muy Bueno y</a:t>
            </a:r>
          </a:p>
          <a:p>
            <a:r>
              <a:rPr lang="es-MX" sz="1800" dirty="0" smtClean="0"/>
              <a:t>Bueno.</a:t>
            </a:r>
          </a:p>
          <a:p>
            <a:r>
              <a:rPr lang="es-MX" sz="1800" dirty="0" smtClean="0"/>
              <a:t>Actuaría con Bueno</a:t>
            </a:r>
          </a:p>
          <a:p>
            <a:pPr marL="0" indent="0">
              <a:buNone/>
            </a:pPr>
            <a:endParaRPr lang="es-MX" sz="1800" dirty="0" smtClean="0"/>
          </a:p>
          <a:p>
            <a:endParaRPr lang="es-MX" dirty="0" smtClean="0"/>
          </a:p>
          <a:p>
            <a:endParaRPr lang="es-MX" dirty="0" smtClean="0"/>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2072861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Distancia de Benzécri</a:t>
            </a:r>
            <a:br>
              <a:rPr lang="es-MX" dirty="0" smtClean="0"/>
            </a:br>
            <a:endParaRPr lang="es-MX" dirty="0"/>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4248472" cy="4464496"/>
          </a:xfrm>
          <a:prstGeom prst="rect">
            <a:avLst/>
          </a:prstGeom>
          <a:noFill/>
          <a:ln>
            <a:noFill/>
          </a:ln>
        </p:spPr>
      </p:pic>
      <p:pic>
        <p:nvPicPr>
          <p:cNvPr id="7" name="6 Imag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1592796"/>
            <a:ext cx="4104456" cy="4248472"/>
          </a:xfrm>
          <a:prstGeom prst="rect">
            <a:avLst/>
          </a:prstGeom>
          <a:noFill/>
          <a:ln>
            <a:noFill/>
          </a:ln>
        </p:spPr>
      </p:pic>
    </p:spTree>
    <p:extLst>
      <p:ext uri="{BB962C8B-B14F-4D97-AF65-F5344CB8AC3E}">
        <p14:creationId xmlns:p14="http://schemas.microsoft.com/office/powerpoint/2010/main" val="1616808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1 CuadroTexto"/>
          <p:cNvSpPr txBox="1"/>
          <p:nvPr/>
        </p:nvSpPr>
        <p:spPr>
          <a:xfrm>
            <a:off x="539552" y="332656"/>
            <a:ext cx="7848872" cy="6924973"/>
          </a:xfrm>
          <a:prstGeom prst="rect">
            <a:avLst/>
          </a:prstGeom>
          <a:noFill/>
        </p:spPr>
        <p:txBody>
          <a:bodyPr wrap="square" rtlCol="0">
            <a:spAutoFit/>
          </a:bodyPr>
          <a:lstStyle/>
          <a:p>
            <a:pPr marL="285750" indent="-285750" algn="just">
              <a:buFont typeface="Arial" panose="020B0604020202020204" pitchFamily="34" charset="0"/>
              <a:buChar char="•"/>
            </a:pPr>
            <a:r>
              <a:rPr lang="es-MX" sz="1700" dirty="0" smtClean="0"/>
              <a:t>Género: </a:t>
            </a:r>
            <a:r>
              <a:rPr lang="es-MX" sz="1700" dirty="0" smtClean="0"/>
              <a:t>Sexo </a:t>
            </a:r>
            <a:r>
              <a:rPr lang="es-MX" sz="1700" dirty="0"/>
              <a:t>de las personas encuestadas; Femenino y Masculino, con claves: F y M, respectivamente</a:t>
            </a:r>
            <a:r>
              <a:rPr lang="es-MX" sz="1700" dirty="0" smtClean="0"/>
              <a:t>.</a:t>
            </a:r>
          </a:p>
          <a:p>
            <a:pPr marL="285750" indent="-285750" algn="just">
              <a:buFont typeface="Arial" panose="020B0604020202020204" pitchFamily="34" charset="0"/>
              <a:buChar char="•"/>
            </a:pPr>
            <a:endParaRPr lang="es-MX" sz="1700" dirty="0"/>
          </a:p>
          <a:p>
            <a:pPr marL="285750" indent="-285750" algn="just">
              <a:buFont typeface="Arial" panose="020B0604020202020204" pitchFamily="34" charset="0"/>
              <a:buChar char="•"/>
            </a:pPr>
            <a:r>
              <a:rPr lang="es-MX" sz="1700" dirty="0" smtClean="0"/>
              <a:t>Escuela </a:t>
            </a:r>
            <a:r>
              <a:rPr lang="es-MX" sz="1700" dirty="0"/>
              <a:t>de Procedencia: Hace referencia a la escuela de la que provenían los estudiantes encuestados, esta variable se clasificaba como: Preparatoria, CCH, Privada u Otra</a:t>
            </a:r>
            <a:r>
              <a:rPr lang="es-MX" sz="1700" dirty="0" smtClean="0"/>
              <a:t>.</a:t>
            </a:r>
          </a:p>
          <a:p>
            <a:pPr marL="285750" indent="-285750" algn="just">
              <a:buFont typeface="Arial" panose="020B0604020202020204" pitchFamily="34" charset="0"/>
              <a:buChar char="•"/>
            </a:pPr>
            <a:endParaRPr lang="es-MX" sz="1700" dirty="0"/>
          </a:p>
          <a:p>
            <a:pPr marL="285750" indent="-285750" algn="just">
              <a:buFont typeface="Arial" panose="020B0604020202020204" pitchFamily="34" charset="0"/>
              <a:buChar char="•"/>
            </a:pPr>
            <a:r>
              <a:rPr lang="es-MX" sz="1700" dirty="0" smtClean="0"/>
              <a:t>Promedio </a:t>
            </a:r>
            <a:r>
              <a:rPr lang="es-MX" sz="1700" dirty="0"/>
              <a:t>actual: En principio se les pregunto a los encuestados sobre su promedio en escala continua, sin embargo, nuestro análisis se basó en variables discretas, por tanto tomamos la decisión de </a:t>
            </a:r>
            <a:r>
              <a:rPr lang="es-MX" sz="1700" dirty="0" err="1"/>
              <a:t>discretizar</a:t>
            </a:r>
            <a:r>
              <a:rPr lang="es-MX" sz="1700" dirty="0"/>
              <a:t> esta variable con el siguiente formato: </a:t>
            </a:r>
          </a:p>
          <a:p>
            <a:pPr algn="ctr"/>
            <a:r>
              <a:rPr lang="es-MX" sz="1700" dirty="0"/>
              <a:t>      x&lt;7 – malo</a:t>
            </a:r>
          </a:p>
          <a:p>
            <a:pPr algn="ctr"/>
            <a:r>
              <a:rPr lang="es-MX" sz="1700" dirty="0"/>
              <a:t> 7&lt;x&lt;8 – Regular</a:t>
            </a:r>
          </a:p>
          <a:p>
            <a:pPr algn="ctr"/>
            <a:r>
              <a:rPr lang="es-MX" sz="1700" dirty="0"/>
              <a:t> 8&lt;x&lt;9 – Bueno</a:t>
            </a:r>
          </a:p>
          <a:p>
            <a:pPr algn="ctr"/>
            <a:r>
              <a:rPr lang="es-MX" sz="1700" dirty="0"/>
              <a:t>9&lt;x&lt;10 – Muy </a:t>
            </a:r>
            <a:r>
              <a:rPr lang="es-MX" sz="1700" dirty="0" smtClean="0"/>
              <a:t>Bueno</a:t>
            </a:r>
          </a:p>
          <a:p>
            <a:pPr algn="ctr"/>
            <a:endParaRPr lang="es-MX" sz="1700" dirty="0"/>
          </a:p>
          <a:p>
            <a:pPr marL="285750" indent="-285750">
              <a:buFont typeface="Arial" panose="020B0604020202020204" pitchFamily="34" charset="0"/>
              <a:buChar char="•"/>
            </a:pPr>
            <a:r>
              <a:rPr lang="es-MX" sz="1700" dirty="0" smtClean="0"/>
              <a:t>Medio </a:t>
            </a:r>
            <a:r>
              <a:rPr lang="es-MX" sz="1700" dirty="0"/>
              <a:t>de Transporte: Se le pregunto a los encuestados cual era el transporte más usado por ellos para trasladarse a la Facultad. La respuesta a esta pregunta se registró en esta variable con la siguiente escala: T. Público, T. Privado y A pie.</a:t>
            </a:r>
          </a:p>
          <a:p>
            <a:endParaRPr lang="es-MX" sz="1700" dirty="0" smtClean="0"/>
          </a:p>
          <a:p>
            <a:pPr marL="285750" indent="-285750">
              <a:buFont typeface="Arial" panose="020B0604020202020204" pitchFamily="34" charset="0"/>
              <a:buChar char="•"/>
            </a:pPr>
            <a:r>
              <a:rPr lang="es-MX" sz="1700" dirty="0" smtClean="0"/>
              <a:t>Zona </a:t>
            </a:r>
            <a:r>
              <a:rPr lang="es-MX" sz="1700" dirty="0"/>
              <a:t>de residencia: Esta variable contiene la zona donde viven los encuestados. Se registró de la siguiente manera: Norte, Sur, Este, Oeste, Centro y Sur-Este.</a:t>
            </a:r>
          </a:p>
          <a:p>
            <a:endParaRPr lang="es-MX" dirty="0">
              <a:solidFill>
                <a:srgbClr val="000000"/>
              </a:solidFill>
            </a:endParaRPr>
          </a:p>
          <a:p>
            <a:endParaRPr lang="es-MX" dirty="0">
              <a:solidFill>
                <a:srgbClr val="000000"/>
              </a:solidFill>
            </a:endParaRPr>
          </a:p>
        </p:txBody>
      </p:sp>
    </p:spTree>
    <p:extLst>
      <p:ext uri="{BB962C8B-B14F-4D97-AF65-F5344CB8AC3E}">
        <p14:creationId xmlns:p14="http://schemas.microsoft.com/office/powerpoint/2010/main" val="30052174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71400"/>
            <a:ext cx="7467600" cy="1143000"/>
          </a:xfrm>
        </p:spPr>
        <p:txBody>
          <a:bodyPr/>
          <a:lstStyle/>
          <a:p>
            <a:r>
              <a:rPr lang="es-MX" dirty="0" smtClean="0"/>
              <a:t>Gráfica en 3d</a:t>
            </a:r>
            <a:endParaRPr lang="es-MX"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1009815" y="1124744"/>
            <a:ext cx="6696744" cy="3744416"/>
          </a:xfrm>
          <a:prstGeom prst="rect">
            <a:avLst/>
          </a:prstGeom>
        </p:spPr>
      </p:pic>
      <p:sp>
        <p:nvSpPr>
          <p:cNvPr id="5" name="4 CuadroTexto"/>
          <p:cNvSpPr txBox="1"/>
          <p:nvPr/>
        </p:nvSpPr>
        <p:spPr>
          <a:xfrm>
            <a:off x="1214662" y="5157192"/>
            <a:ext cx="6237658" cy="923330"/>
          </a:xfrm>
          <a:prstGeom prst="rect">
            <a:avLst/>
          </a:prstGeom>
          <a:noFill/>
        </p:spPr>
        <p:txBody>
          <a:bodyPr wrap="square" rtlCol="0">
            <a:spAutoFit/>
          </a:bodyPr>
          <a:lstStyle/>
          <a:p>
            <a:r>
              <a:rPr lang="es-MX" dirty="0" smtClean="0"/>
              <a:t>Observamos que Muy Bueno y Ciencias de la Tierra se encuentran mejor representadas en una tercera dimensión, como se había visto antes, en la calidad.</a:t>
            </a:r>
            <a:endParaRPr lang="es-MX" dirty="0"/>
          </a:p>
        </p:txBody>
      </p:sp>
    </p:spTree>
    <p:extLst>
      <p:ext uri="{BB962C8B-B14F-4D97-AF65-F5344CB8AC3E}">
        <p14:creationId xmlns:p14="http://schemas.microsoft.com/office/powerpoint/2010/main" val="13733653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CONCLUSIÓN</a:t>
            </a:r>
            <a:endParaRPr lang="es-MX" dirty="0"/>
          </a:p>
        </p:txBody>
      </p:sp>
      <p:sp>
        <p:nvSpPr>
          <p:cNvPr id="3" name="2 Marcador de contenido"/>
          <p:cNvSpPr>
            <a:spLocks noGrp="1"/>
          </p:cNvSpPr>
          <p:nvPr>
            <p:ph sz="quarter" idx="1"/>
          </p:nvPr>
        </p:nvSpPr>
        <p:spPr>
          <a:xfrm>
            <a:off x="467544" y="1340768"/>
            <a:ext cx="7560840" cy="5256584"/>
          </a:xfrm>
        </p:spPr>
        <p:txBody>
          <a:bodyPr>
            <a:normAutofit/>
          </a:bodyPr>
          <a:lstStyle/>
          <a:p>
            <a:pPr marL="0" indent="0">
              <a:buNone/>
            </a:pPr>
            <a:r>
              <a:rPr lang="es-MX" dirty="0" smtClean="0">
                <a:sym typeface="Wingdings" pitchFamily="2" charset="2"/>
              </a:rPr>
              <a:t>                                                   </a:t>
            </a:r>
            <a:endParaRPr lang="es-MX" dirty="0"/>
          </a:p>
          <a:p>
            <a:pPr marL="0" indent="0">
              <a:buNone/>
            </a:pPr>
            <a:r>
              <a:rPr lang="es-MX" dirty="0" smtClean="0"/>
              <a:t>Ciencias de la Computación</a:t>
            </a:r>
            <a:r>
              <a:rPr lang="es-MX" sz="4800" dirty="0" smtClean="0"/>
              <a:t>{</a:t>
            </a:r>
            <a:r>
              <a:rPr lang="es-MX" dirty="0">
                <a:sym typeface="Wingdings" pitchFamily="2" charset="2"/>
              </a:rPr>
              <a:t>Promedio </a:t>
            </a:r>
            <a:r>
              <a:rPr lang="es-MX" dirty="0" smtClean="0">
                <a:sym typeface="Wingdings" pitchFamily="2" charset="2"/>
              </a:rPr>
              <a:t>Malo</a:t>
            </a:r>
            <a:r>
              <a:rPr lang="es-MX" dirty="0" smtClean="0"/>
              <a:t>                                             </a:t>
            </a:r>
            <a:endParaRPr lang="es-MX" dirty="0" smtClean="0">
              <a:sym typeface="Wingdings" pitchFamily="2" charset="2"/>
            </a:endParaRPr>
          </a:p>
          <a:p>
            <a:pPr marL="0" indent="0">
              <a:buNone/>
            </a:pPr>
            <a:r>
              <a:rPr lang="es-MX" dirty="0" smtClean="0">
                <a:sym typeface="Wingdings" pitchFamily="2" charset="2"/>
              </a:rPr>
              <a:t>                         </a:t>
            </a:r>
            <a:r>
              <a:rPr lang="es-MX" dirty="0" err="1" smtClean="0">
                <a:sym typeface="Wingdings" pitchFamily="2" charset="2"/>
              </a:rPr>
              <a:t>Matematicos</a:t>
            </a:r>
            <a:r>
              <a:rPr lang="es-MX" sz="4800" dirty="0" smtClean="0">
                <a:sym typeface="Wingdings" pitchFamily="2" charset="2"/>
              </a:rPr>
              <a:t>{</a:t>
            </a:r>
            <a:r>
              <a:rPr lang="es-MX" sz="5400" dirty="0" smtClean="0">
                <a:sym typeface="Wingdings" pitchFamily="2" charset="2"/>
              </a:rPr>
              <a:t>-</a:t>
            </a:r>
            <a:r>
              <a:rPr lang="es-MX" dirty="0" smtClean="0">
                <a:sym typeface="Wingdings" pitchFamily="2" charset="2"/>
              </a:rPr>
              <a:t>Promedio Regular</a:t>
            </a:r>
          </a:p>
          <a:p>
            <a:pPr marL="0" indent="0">
              <a:buNone/>
            </a:pPr>
            <a:r>
              <a:rPr lang="es-MX" dirty="0" err="1" smtClean="0">
                <a:sym typeface="Wingdings" pitchFamily="2" charset="2"/>
              </a:rPr>
              <a:t>Fisicos</a:t>
            </a:r>
            <a:r>
              <a:rPr lang="es-MX" dirty="0" smtClean="0">
                <a:sym typeface="Wingdings" pitchFamily="2" charset="2"/>
              </a:rPr>
              <a:t>, </a:t>
            </a:r>
            <a:r>
              <a:rPr lang="es-MX" dirty="0" err="1" smtClean="0">
                <a:sym typeface="Wingdings" pitchFamily="2" charset="2"/>
              </a:rPr>
              <a:t>Biologos</a:t>
            </a:r>
            <a:r>
              <a:rPr lang="es-MX" dirty="0" smtClean="0">
                <a:sym typeface="Wingdings" pitchFamily="2" charset="2"/>
              </a:rPr>
              <a:t> y </a:t>
            </a:r>
            <a:r>
              <a:rPr lang="es-MX" dirty="0" err="1" smtClean="0">
                <a:sym typeface="Wingdings" pitchFamily="2" charset="2"/>
              </a:rPr>
              <a:t>Tierrologos</a:t>
            </a:r>
            <a:r>
              <a:rPr lang="es-MX" sz="4800" dirty="0" smtClean="0">
                <a:sym typeface="Wingdings" pitchFamily="2" charset="2"/>
              </a:rPr>
              <a:t>{</a:t>
            </a:r>
            <a:r>
              <a:rPr lang="es-MX" dirty="0" smtClean="0">
                <a:sym typeface="Wingdings" pitchFamily="2" charset="2"/>
              </a:rPr>
              <a:t>Promedio </a:t>
            </a:r>
            <a:r>
              <a:rPr lang="es-MX" dirty="0">
                <a:sym typeface="Wingdings" pitchFamily="2" charset="2"/>
              </a:rPr>
              <a:t>Regular</a:t>
            </a:r>
          </a:p>
          <a:p>
            <a:pPr marL="0" indent="0">
              <a:buNone/>
            </a:pPr>
            <a:r>
              <a:rPr lang="es-MX" dirty="0" smtClean="0"/>
              <a:t>                               Actuarios</a:t>
            </a:r>
            <a:r>
              <a:rPr lang="es-MX" sz="4800" dirty="0" smtClean="0"/>
              <a:t>{</a:t>
            </a:r>
            <a:r>
              <a:rPr lang="es-MX" dirty="0" smtClean="0">
                <a:sym typeface="Wingdings" pitchFamily="2" charset="2"/>
              </a:rPr>
              <a:t>Promedio Bueno</a:t>
            </a:r>
            <a:r>
              <a:rPr lang="es-MX" dirty="0" smtClean="0"/>
              <a:t>                                             </a:t>
            </a:r>
            <a:endParaRPr lang="es-MX" dirty="0">
              <a:sym typeface="Wingdings" pitchFamily="2" charset="2"/>
            </a:endParaRPr>
          </a:p>
          <a:p>
            <a:pPr marL="0" indent="0">
              <a:buNone/>
            </a:pPr>
            <a:endParaRPr lang="es-MX" dirty="0" smtClean="0">
              <a:sym typeface="Wingdings" pitchFamily="2" charset="2"/>
            </a:endParaRPr>
          </a:p>
          <a:p>
            <a:pPr marL="0" indent="0">
              <a:buNone/>
            </a:pPr>
            <a:endParaRPr lang="es-MX" dirty="0" smtClean="0"/>
          </a:p>
          <a:p>
            <a:pPr marL="0" indent="0">
              <a:buNone/>
            </a:pPr>
            <a:endParaRPr lang="es-MX" dirty="0"/>
          </a:p>
          <a:p>
            <a:pPr marL="0" indent="0">
              <a:buNone/>
            </a:pPr>
            <a:endParaRPr lang="es-MX" dirty="0" smtClean="0"/>
          </a:p>
        </p:txBody>
      </p:sp>
    </p:spTree>
    <p:extLst>
      <p:ext uri="{BB962C8B-B14F-4D97-AF65-F5344CB8AC3E}">
        <p14:creationId xmlns:p14="http://schemas.microsoft.com/office/powerpoint/2010/main" val="668388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rotWithShape="1">
          <a:blip r:embed="rId2">
            <a:grayscl/>
            <a:extLst>
              <a:ext uri="{BEBA8EAE-BF5A-486C-A8C5-ECC9F3942E4B}">
                <a14:imgProps xmlns:a14="http://schemas.microsoft.com/office/drawing/2010/main">
                  <a14:imgLayer r:embed="rId3">
                    <a14:imgEffect>
                      <a14:sharpenSoften amount="14000"/>
                    </a14:imgEffect>
                  </a14:imgLayer>
                </a14:imgProps>
              </a:ext>
              <a:ext uri="{28A0092B-C50C-407E-A947-70E740481C1C}">
                <a14:useLocalDpi xmlns:a14="http://schemas.microsoft.com/office/drawing/2010/main" val="0"/>
              </a:ext>
            </a:extLst>
          </a:blip>
          <a:srcRect t="45618" r="56973" b="36382"/>
          <a:stretch/>
        </p:blipFill>
        <p:spPr bwMode="auto">
          <a:xfrm>
            <a:off x="838280" y="3068960"/>
            <a:ext cx="8064896" cy="2160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2" name="1 Título"/>
          <p:cNvSpPr>
            <a:spLocks noGrp="1"/>
          </p:cNvSpPr>
          <p:nvPr>
            <p:ph type="ctrTitle"/>
          </p:nvPr>
        </p:nvSpPr>
        <p:spPr>
          <a:xfrm>
            <a:off x="814304" y="476672"/>
            <a:ext cx="7772400" cy="1686049"/>
          </a:xfrm>
        </p:spPr>
        <p:txBody>
          <a:bodyPr>
            <a:normAutofit fontScale="90000"/>
          </a:bodyPr>
          <a:lstStyle/>
          <a:p>
            <a:r>
              <a:rPr lang="es-MX" dirty="0"/>
              <a:t>Análisis de Correspondencias Simple entre las variables:</a:t>
            </a:r>
            <a:br>
              <a:rPr lang="es-MX" dirty="0"/>
            </a:br>
            <a:r>
              <a:rPr lang="es-MX" dirty="0"/>
              <a:t/>
            </a:r>
            <a:br>
              <a:rPr lang="es-MX" dirty="0"/>
            </a:br>
            <a:r>
              <a:rPr lang="es-MX" dirty="0"/>
              <a:t>Licenciatura vs </a:t>
            </a:r>
            <a:r>
              <a:rPr lang="es-MX" dirty="0" smtClean="0"/>
              <a:t>Zona de Residencia</a:t>
            </a:r>
            <a:endParaRPr lang="es-MX" dirty="0"/>
          </a:p>
        </p:txBody>
      </p:sp>
    </p:spTree>
    <p:extLst>
      <p:ext uri="{BB962C8B-B14F-4D97-AF65-F5344CB8AC3E}">
        <p14:creationId xmlns:p14="http://schemas.microsoft.com/office/powerpoint/2010/main" val="284366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Perfiles renglón</a:t>
            </a:r>
            <a:br>
              <a:rPr lang="es-MX" dirty="0" smtClean="0"/>
            </a:br>
            <a:endParaRPr lang="es-MX" dirty="0"/>
          </a:p>
        </p:txBody>
      </p:sp>
      <p:pic>
        <p:nvPicPr>
          <p:cNvPr id="4" name="3 Marcador de contenido"/>
          <p:cNvPicPr>
            <a:picLocks noGrp="1"/>
          </p:cNvPicPr>
          <p:nvPr>
            <p:ph sz="quarter" idx="1"/>
          </p:nvPr>
        </p:nvPicPr>
        <p:blipFill rotWithShape="1">
          <a:blip r:embed="rId2">
            <a:extLst>
              <a:ext uri="{28A0092B-C50C-407E-A947-70E740481C1C}">
                <a14:useLocalDpi xmlns:a14="http://schemas.microsoft.com/office/drawing/2010/main" val="0"/>
              </a:ext>
            </a:extLst>
          </a:blip>
          <a:srcRect t="4030"/>
          <a:stretch/>
        </p:blipFill>
        <p:spPr bwMode="auto">
          <a:xfrm>
            <a:off x="1259632" y="980728"/>
            <a:ext cx="6408712" cy="53285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3250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1520" y="1291679"/>
            <a:ext cx="5328592" cy="5089649"/>
          </a:xfrm>
          <a:prstGeom prst="rect">
            <a:avLst/>
          </a:prstGeom>
          <a:noFill/>
          <a:ln>
            <a:noFill/>
          </a:ln>
        </p:spPr>
      </p:pic>
      <p:pic>
        <p:nvPicPr>
          <p:cNvPr id="5" name="4 Imagen"/>
          <p:cNvPicPr/>
          <p:nvPr/>
        </p:nvPicPr>
        <p:blipFill rotWithShape="1">
          <a:blip r:embed="rId3">
            <a:extLst>
              <a:ext uri="{28A0092B-C50C-407E-A947-70E740481C1C}">
                <a14:useLocalDpi xmlns:a14="http://schemas.microsoft.com/office/drawing/2010/main" val="0"/>
              </a:ext>
            </a:extLst>
          </a:blip>
          <a:srcRect l="4689" t="10402" r="4549" b="8390"/>
          <a:stretch/>
        </p:blipFill>
        <p:spPr bwMode="auto">
          <a:xfrm>
            <a:off x="5580112" y="476672"/>
            <a:ext cx="2880320" cy="2592288"/>
          </a:xfrm>
          <a:prstGeom prst="rect">
            <a:avLst/>
          </a:prstGeom>
          <a:noFill/>
          <a:ln>
            <a:noFill/>
          </a:ln>
          <a:extLst>
            <a:ext uri="{53640926-AAD7-44D8-BBD7-CCE9431645EC}">
              <a14:shadowObscured xmlns:a14="http://schemas.microsoft.com/office/drawing/2010/main"/>
            </a:ext>
          </a:extLst>
        </p:spPr>
      </p:pic>
      <p:sp>
        <p:nvSpPr>
          <p:cNvPr id="6" name="1 Título"/>
          <p:cNvSpPr>
            <a:spLocks noGrp="1"/>
          </p:cNvSpPr>
          <p:nvPr>
            <p:ph type="title"/>
          </p:nvPr>
        </p:nvSpPr>
        <p:spPr>
          <a:xfrm>
            <a:off x="457200" y="274638"/>
            <a:ext cx="7467600" cy="1143000"/>
          </a:xfrm>
        </p:spPr>
        <p:txBody>
          <a:bodyPr>
            <a:normAutofit/>
          </a:bodyPr>
          <a:lstStyle/>
          <a:p>
            <a:r>
              <a:rPr lang="es-MX" dirty="0" smtClean="0"/>
              <a:t>Semejanzas</a:t>
            </a:r>
            <a:br>
              <a:rPr lang="es-MX" dirty="0" smtClean="0"/>
            </a:br>
            <a:endParaRPr lang="es-MX" dirty="0"/>
          </a:p>
        </p:txBody>
      </p:sp>
    </p:spTree>
    <p:extLst>
      <p:ext uri="{BB962C8B-B14F-4D97-AF65-F5344CB8AC3E}">
        <p14:creationId xmlns:p14="http://schemas.microsoft.com/office/powerpoint/2010/main" val="4199191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Perfiles Columna</a:t>
            </a:r>
            <a:br>
              <a:rPr lang="es-MX" dirty="0" smtClean="0"/>
            </a:br>
            <a:endParaRPr lang="es-MX" dirty="0"/>
          </a:p>
        </p:txBody>
      </p:sp>
      <p:pic>
        <p:nvPicPr>
          <p:cNvPr id="4" name="3 Marcador de contenido"/>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5472608" cy="5616624"/>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60649"/>
            <a:ext cx="3137793" cy="3312368"/>
          </a:xfrm>
          <a:prstGeom prst="rect">
            <a:avLst/>
          </a:prstGeom>
          <a:noFill/>
          <a:ln>
            <a:noFill/>
          </a:ln>
        </p:spPr>
      </p:pic>
    </p:spTree>
    <p:extLst>
      <p:ext uri="{BB962C8B-B14F-4D97-AF65-F5344CB8AC3E}">
        <p14:creationId xmlns:p14="http://schemas.microsoft.com/office/powerpoint/2010/main" val="3081456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Asociación Renglón-Columna</a:t>
            </a:r>
            <a:br>
              <a:rPr lang="es-MX" dirty="0" smtClean="0"/>
            </a:br>
            <a:endParaRPr lang="es-MX" dirty="0"/>
          </a:p>
        </p:txBody>
      </p:sp>
      <p:pic>
        <p:nvPicPr>
          <p:cNvPr id="4" name="3 Marcador de contenido"/>
          <p:cNvPicPr>
            <a:picLocks noGrp="1"/>
          </p:cNvPicPr>
          <p:nvPr>
            <p:ph sz="quarter" idx="1"/>
          </p:nvPr>
        </p:nvPicPr>
        <p:blipFill rotWithShape="1">
          <a:blip r:embed="rId2"/>
          <a:srcRect l="5443" t="19881" r="4762" b="14742"/>
          <a:stretch/>
        </p:blipFill>
        <p:spPr bwMode="auto">
          <a:xfrm>
            <a:off x="179512" y="1412776"/>
            <a:ext cx="8568952" cy="3960440"/>
          </a:xfrm>
          <a:prstGeom prst="rect">
            <a:avLst/>
          </a:prstGeom>
          <a:ln>
            <a:noFill/>
          </a:ln>
          <a:extLst>
            <a:ext uri="{53640926-AAD7-44D8-BBD7-CCE9431645EC}">
              <a14:shadowObscured xmlns:a14="http://schemas.microsoft.com/office/drawing/2010/main"/>
            </a:ext>
          </a:extLst>
        </p:spPr>
      </p:pic>
      <p:pic>
        <p:nvPicPr>
          <p:cNvPr id="5" name="4 Imagen"/>
          <p:cNvPicPr/>
          <p:nvPr/>
        </p:nvPicPr>
        <p:blipFill rotWithShape="1">
          <a:blip r:embed="rId3">
            <a:grayscl/>
            <a:extLst>
              <a:ext uri="{28A0092B-C50C-407E-A947-70E740481C1C}">
                <a14:useLocalDpi xmlns:a14="http://schemas.microsoft.com/office/drawing/2010/main" val="0"/>
              </a:ext>
            </a:extLst>
          </a:blip>
          <a:srcRect l="700" t="46224" r="69047" b="41984"/>
          <a:stretch/>
        </p:blipFill>
        <p:spPr bwMode="auto">
          <a:xfrm>
            <a:off x="3491880" y="5445224"/>
            <a:ext cx="4601195" cy="1152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2601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404664"/>
            <a:ext cx="7772400" cy="1758057"/>
          </a:xfrm>
        </p:spPr>
        <p:txBody>
          <a:bodyPr>
            <a:normAutofit fontScale="90000"/>
          </a:bodyPr>
          <a:lstStyle/>
          <a:p>
            <a:r>
              <a:rPr lang="es-MX" dirty="0"/>
              <a:t>Análisis de Correspondencias Simple entre las variables</a:t>
            </a:r>
            <a:r>
              <a:rPr lang="es-MX" dirty="0" smtClean="0"/>
              <a:t>:</a:t>
            </a:r>
            <a:br>
              <a:rPr lang="es-MX" dirty="0" smtClean="0"/>
            </a:br>
            <a:r>
              <a:rPr lang="es-MX" dirty="0"/>
              <a:t/>
            </a:r>
            <a:br>
              <a:rPr lang="es-MX" dirty="0"/>
            </a:br>
            <a:r>
              <a:rPr lang="es-MX" dirty="0"/>
              <a:t>Licenciatura vs Medio de </a:t>
            </a:r>
            <a:r>
              <a:rPr lang="es-MX" dirty="0" smtClean="0"/>
              <a:t>Transporte</a:t>
            </a:r>
            <a:endParaRPr lang="es-MX" dirty="0"/>
          </a:p>
        </p:txBody>
      </p:sp>
      <p:pic>
        <p:nvPicPr>
          <p:cNvPr id="5" name="4 Imagen"/>
          <p:cNvPicPr/>
          <p:nvPr/>
        </p:nvPicPr>
        <p:blipFill rotWithShape="1">
          <a:blip r:embed="rId2">
            <a:grayscl/>
            <a:extLst>
              <a:ext uri="{28A0092B-C50C-407E-A947-70E740481C1C}">
                <a14:useLocalDpi xmlns:a14="http://schemas.microsoft.com/office/drawing/2010/main" val="0"/>
              </a:ext>
            </a:extLst>
          </a:blip>
          <a:srcRect t="70091" r="63435" b="12070"/>
          <a:stretch/>
        </p:blipFill>
        <p:spPr bwMode="auto">
          <a:xfrm>
            <a:off x="971600" y="3212976"/>
            <a:ext cx="7848872" cy="2016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44716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Perfiles Renglón</a:t>
            </a:r>
            <a:br>
              <a:rPr lang="es-MX" dirty="0" smtClean="0"/>
            </a:br>
            <a:endParaRPr lang="es-MX" dirty="0"/>
          </a:p>
        </p:txBody>
      </p:sp>
      <p:pic>
        <p:nvPicPr>
          <p:cNvPr id="4" name="3 Marcador de contenido"/>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86994" y="888231"/>
            <a:ext cx="6137334" cy="5853137"/>
          </a:xfrm>
          <a:prstGeom prst="rect">
            <a:avLst/>
          </a:prstGeom>
          <a:noFill/>
          <a:ln>
            <a:noFill/>
          </a:ln>
        </p:spPr>
      </p:pic>
    </p:spTree>
    <p:extLst>
      <p:ext uri="{BB962C8B-B14F-4D97-AF65-F5344CB8AC3E}">
        <p14:creationId xmlns:p14="http://schemas.microsoft.com/office/powerpoint/2010/main" val="18954655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Perfiles Columna</a:t>
            </a:r>
            <a:br>
              <a:rPr lang="es-MX" dirty="0" smtClean="0"/>
            </a:br>
            <a:endParaRPr lang="es-MX" dirty="0"/>
          </a:p>
        </p:txBody>
      </p:sp>
      <p:pic>
        <p:nvPicPr>
          <p:cNvPr id="4" name="3 Marcador de contenido"/>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1640" y="836712"/>
            <a:ext cx="6408711" cy="5832648"/>
          </a:xfrm>
          <a:prstGeom prst="rect">
            <a:avLst/>
          </a:prstGeom>
          <a:noFill/>
          <a:ln>
            <a:noFill/>
          </a:ln>
        </p:spPr>
      </p:pic>
    </p:spTree>
    <p:extLst>
      <p:ext uri="{BB962C8B-B14F-4D97-AF65-F5344CB8AC3E}">
        <p14:creationId xmlns:p14="http://schemas.microsoft.com/office/powerpoint/2010/main" val="312751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1 CuadroTexto"/>
          <p:cNvSpPr txBox="1"/>
          <p:nvPr/>
        </p:nvSpPr>
        <p:spPr>
          <a:xfrm>
            <a:off x="971600" y="764704"/>
            <a:ext cx="6120680" cy="4985980"/>
          </a:xfrm>
          <a:prstGeom prst="rect">
            <a:avLst/>
          </a:prstGeom>
          <a:noFill/>
        </p:spPr>
        <p:txBody>
          <a:bodyPr wrap="square" rtlCol="0">
            <a:spAutoFit/>
          </a:bodyPr>
          <a:lstStyle/>
          <a:p>
            <a:pPr marL="285750" indent="-285750">
              <a:buFont typeface="Wingdings" panose="05000000000000000000" pitchFamily="2" charset="2"/>
              <a:buChar char="Ø"/>
            </a:pPr>
            <a:r>
              <a:rPr lang="es-MX" i="1" dirty="0">
                <a:solidFill>
                  <a:srgbClr val="000000"/>
                </a:solidFill>
              </a:rPr>
              <a:t>Formato de </a:t>
            </a:r>
            <a:r>
              <a:rPr lang="es-MX" i="1" dirty="0" smtClean="0">
                <a:solidFill>
                  <a:srgbClr val="000000"/>
                </a:solidFill>
              </a:rPr>
              <a:t>encuesta.</a:t>
            </a:r>
            <a:endParaRPr lang="es-MX" sz="1700" i="1" dirty="0" smtClean="0">
              <a:solidFill>
                <a:srgbClr val="000000"/>
              </a:solidFill>
            </a:endParaRPr>
          </a:p>
          <a:p>
            <a:pPr marL="285750" indent="-285750">
              <a:buFont typeface="Wingdings" panose="05000000000000000000" pitchFamily="2" charset="2"/>
              <a:buChar char="Ø"/>
            </a:pPr>
            <a:endParaRPr lang="es-MX" dirty="0">
              <a:solidFill>
                <a:srgbClr val="000000"/>
              </a:solidFill>
            </a:endParaRPr>
          </a:p>
          <a:p>
            <a:pPr marL="285750" indent="-285750">
              <a:buFont typeface="Wingdings" panose="05000000000000000000" pitchFamily="2" charset="2"/>
              <a:buChar char="Ø"/>
            </a:pPr>
            <a:endParaRPr lang="es-MX" dirty="0" smtClean="0">
              <a:solidFill>
                <a:srgbClr val="000000"/>
              </a:solidFill>
            </a:endParaRPr>
          </a:p>
          <a:p>
            <a:pPr marL="285750" indent="-285750">
              <a:buFont typeface="Wingdings" panose="05000000000000000000" pitchFamily="2" charset="2"/>
              <a:buChar char="Ø"/>
            </a:pPr>
            <a:endParaRPr lang="es-MX" dirty="0">
              <a:solidFill>
                <a:srgbClr val="000000"/>
              </a:solidFill>
            </a:endParaRPr>
          </a:p>
          <a:p>
            <a:pPr marL="285750" indent="-285750">
              <a:buFont typeface="Wingdings" panose="05000000000000000000" pitchFamily="2" charset="2"/>
              <a:buChar char="Ø"/>
            </a:pPr>
            <a:endParaRPr lang="es-MX" dirty="0" smtClean="0">
              <a:solidFill>
                <a:srgbClr val="000000"/>
              </a:solidFill>
            </a:endParaRPr>
          </a:p>
          <a:p>
            <a:pPr marL="285750" indent="-285750">
              <a:buFont typeface="Wingdings" panose="05000000000000000000" pitchFamily="2" charset="2"/>
              <a:buChar char="Ø"/>
            </a:pPr>
            <a:endParaRPr lang="es-MX" dirty="0">
              <a:solidFill>
                <a:srgbClr val="000000"/>
              </a:solidFill>
            </a:endParaRPr>
          </a:p>
          <a:p>
            <a:pPr marL="285750" indent="-285750">
              <a:buFont typeface="Wingdings" panose="05000000000000000000" pitchFamily="2" charset="2"/>
              <a:buChar char="Ø"/>
            </a:pPr>
            <a:endParaRPr lang="es-MX" dirty="0" smtClean="0">
              <a:solidFill>
                <a:srgbClr val="000000"/>
              </a:solidFill>
            </a:endParaRPr>
          </a:p>
          <a:p>
            <a:endParaRPr lang="es-MX" dirty="0" smtClean="0">
              <a:solidFill>
                <a:srgbClr val="000000"/>
              </a:solidFill>
            </a:endParaRPr>
          </a:p>
          <a:p>
            <a:endParaRPr lang="es-MX" dirty="0">
              <a:solidFill>
                <a:srgbClr val="000000"/>
              </a:solidFill>
            </a:endParaRPr>
          </a:p>
          <a:p>
            <a:endParaRPr lang="es-MX" dirty="0">
              <a:solidFill>
                <a:srgbClr val="000000"/>
              </a:solidFill>
            </a:endParaRPr>
          </a:p>
          <a:p>
            <a:endParaRPr lang="es-MX" sz="1200" dirty="0">
              <a:solidFill>
                <a:srgbClr val="000000"/>
              </a:solidFill>
            </a:endParaRPr>
          </a:p>
          <a:p>
            <a:pPr marL="285750" indent="-285750">
              <a:buFont typeface="Wingdings" panose="05000000000000000000" pitchFamily="2" charset="2"/>
              <a:buChar char="Ø"/>
            </a:pPr>
            <a:r>
              <a:rPr lang="es-MX" i="1" dirty="0">
                <a:solidFill>
                  <a:srgbClr val="000000"/>
                </a:solidFill>
              </a:rPr>
              <a:t>Análisis de Correspondencias entre las variables</a:t>
            </a:r>
            <a:endParaRPr lang="es-MX" sz="1200" dirty="0">
              <a:solidFill>
                <a:srgbClr val="000000"/>
              </a:solidFill>
            </a:endParaRPr>
          </a:p>
          <a:p>
            <a:pPr marL="742950" lvl="1" indent="-285750">
              <a:buFont typeface="Arial" panose="020B0604020202020204" pitchFamily="34" charset="0"/>
              <a:buChar char="•"/>
            </a:pPr>
            <a:r>
              <a:rPr lang="es-MX" dirty="0">
                <a:solidFill>
                  <a:srgbClr val="000000"/>
                </a:solidFill>
              </a:rPr>
              <a:t>Licenciatura vs Escuela de Procedencia</a:t>
            </a:r>
            <a:endParaRPr lang="es-MX" sz="1200" dirty="0">
              <a:solidFill>
                <a:srgbClr val="000000"/>
              </a:solidFill>
            </a:endParaRPr>
          </a:p>
          <a:p>
            <a:pPr marL="742950" lvl="1" indent="-285750">
              <a:buFont typeface="Arial" panose="020B0604020202020204" pitchFamily="34" charset="0"/>
              <a:buChar char="•"/>
            </a:pPr>
            <a:r>
              <a:rPr lang="es-MX" dirty="0">
                <a:solidFill>
                  <a:srgbClr val="000000"/>
                </a:solidFill>
              </a:rPr>
              <a:t>Licenciatura vs Promedio</a:t>
            </a:r>
            <a:endParaRPr lang="es-MX" sz="1200" dirty="0">
              <a:solidFill>
                <a:srgbClr val="000000"/>
              </a:solidFill>
            </a:endParaRPr>
          </a:p>
          <a:p>
            <a:pPr marL="742950" lvl="1" indent="-285750">
              <a:buFont typeface="Arial" panose="020B0604020202020204" pitchFamily="34" charset="0"/>
              <a:buChar char="•"/>
            </a:pPr>
            <a:r>
              <a:rPr lang="es-MX" dirty="0">
                <a:solidFill>
                  <a:srgbClr val="000000"/>
                </a:solidFill>
              </a:rPr>
              <a:t>Licenciatura vs Zona de residencia</a:t>
            </a:r>
            <a:endParaRPr lang="es-MX" sz="1200" dirty="0">
              <a:solidFill>
                <a:srgbClr val="000000"/>
              </a:solidFill>
            </a:endParaRPr>
          </a:p>
          <a:p>
            <a:pPr marL="742950" lvl="1" indent="-285750">
              <a:buFont typeface="Arial" panose="020B0604020202020204" pitchFamily="34" charset="0"/>
              <a:buChar char="•"/>
            </a:pPr>
            <a:r>
              <a:rPr lang="es-MX" dirty="0">
                <a:solidFill>
                  <a:srgbClr val="000000"/>
                </a:solidFill>
              </a:rPr>
              <a:t>Licenciatura vs Medio de transporte</a:t>
            </a:r>
            <a:endParaRPr lang="es-MX" sz="1200" dirty="0">
              <a:solidFill>
                <a:srgbClr val="000000"/>
              </a:solidFill>
            </a:endParaRPr>
          </a:p>
          <a:p>
            <a:pPr marL="742950" lvl="1" indent="-285750">
              <a:buFont typeface="Arial" panose="020B0604020202020204" pitchFamily="34" charset="0"/>
              <a:buChar char="•"/>
            </a:pPr>
            <a:r>
              <a:rPr lang="es-MX" dirty="0">
                <a:solidFill>
                  <a:srgbClr val="000000"/>
                </a:solidFill>
              </a:rPr>
              <a:t>Licenciatura vs </a:t>
            </a:r>
            <a:r>
              <a:rPr lang="es-MX" dirty="0" smtClean="0">
                <a:solidFill>
                  <a:srgbClr val="000000"/>
                </a:solidFill>
              </a:rPr>
              <a:t>Género</a:t>
            </a:r>
            <a:endParaRPr lang="es-MX" sz="1200" dirty="0">
              <a:solidFill>
                <a:srgbClr val="000000"/>
              </a:solidFill>
            </a:endParaRPr>
          </a:p>
          <a:p>
            <a:endParaRPr lang="es-MX" dirty="0"/>
          </a:p>
        </p:txBody>
      </p:sp>
      <p:graphicFrame>
        <p:nvGraphicFramePr>
          <p:cNvPr id="3" name="2 Tabla"/>
          <p:cNvGraphicFramePr>
            <a:graphicFrameLocks noGrp="1"/>
          </p:cNvGraphicFramePr>
          <p:nvPr>
            <p:extLst>
              <p:ext uri="{D42A27DB-BD31-4B8C-83A1-F6EECF244321}">
                <p14:modId xmlns:p14="http://schemas.microsoft.com/office/powerpoint/2010/main" val="628942847"/>
              </p:ext>
            </p:extLst>
          </p:nvPr>
        </p:nvGraphicFramePr>
        <p:xfrm>
          <a:off x="1115616" y="1412776"/>
          <a:ext cx="6095999" cy="1624965"/>
        </p:xfrm>
        <a:graphic>
          <a:graphicData uri="http://schemas.openxmlformats.org/drawingml/2006/table">
            <a:tbl>
              <a:tblPr firstRow="1" bandRow="1">
                <a:effectLst>
                  <a:reflection blurRad="6350" stA="50000" endA="300" endPos="55000" dir="5400000" sy="-100000" algn="bl" rotWithShape="0"/>
                </a:effectLst>
                <a:tableStyleId>{5C22544A-7EE6-4342-B048-85BDC9FD1C3A}</a:tableStyleId>
              </a:tblPr>
              <a:tblGrid>
                <a:gridCol w="870857"/>
                <a:gridCol w="870857"/>
                <a:gridCol w="870857"/>
                <a:gridCol w="870857"/>
                <a:gridCol w="870857"/>
                <a:gridCol w="870857"/>
                <a:gridCol w="870857"/>
              </a:tblGrid>
              <a:tr h="355064">
                <a:tc>
                  <a:txBody>
                    <a:bodyPr/>
                    <a:lstStyle/>
                    <a:p>
                      <a:pPr algn="ctr" fontAlgn="b"/>
                      <a:r>
                        <a:rPr lang="es-MX" sz="1100" b="0" i="0" u="none" strike="noStrike" dirty="0">
                          <a:solidFill>
                            <a:srgbClr val="000000"/>
                          </a:solidFill>
                          <a:effectLst/>
                          <a:latin typeface="Calibri"/>
                        </a:rPr>
                        <a:t>Id</a:t>
                      </a:r>
                      <a:r>
                        <a:rPr lang="es-MX" sz="1100" b="0" i="0" u="none" strike="noStrike" dirty="0" smtClean="0">
                          <a:solidFill>
                            <a:srgbClr val="000000"/>
                          </a:solidFill>
                          <a:effectLst/>
                          <a:latin typeface="Calibri"/>
                        </a:rPr>
                        <a:t>.</a:t>
                      </a:r>
                    </a:p>
                    <a:p>
                      <a:pPr algn="ctr" fontAlgn="b"/>
                      <a:endParaRPr lang="es-MX" sz="1100" b="0" i="0" u="none" strike="noStrike" dirty="0">
                        <a:solidFill>
                          <a:srgbClr val="000000"/>
                        </a:solidFill>
                        <a:effectLst/>
                        <a:latin typeface="Calibri"/>
                      </a:endParaRPr>
                    </a:p>
                  </a:txBody>
                  <a:tcPr marL="9525" marR="9525" marT="9525" marB="0" anchor="b"/>
                </a:tc>
                <a:tc>
                  <a:txBody>
                    <a:bodyPr/>
                    <a:lstStyle/>
                    <a:p>
                      <a:pPr algn="ctr" fontAlgn="b"/>
                      <a:r>
                        <a:rPr lang="es-MX" sz="1100" b="0" i="0" u="none" strike="noStrike" dirty="0" smtClean="0">
                          <a:solidFill>
                            <a:srgbClr val="000000"/>
                          </a:solidFill>
                          <a:effectLst/>
                          <a:latin typeface="Calibri"/>
                        </a:rPr>
                        <a:t>Licenciatura</a:t>
                      </a:r>
                    </a:p>
                    <a:p>
                      <a:pPr algn="ctr" fontAlgn="b"/>
                      <a:endParaRPr lang="es-MX" sz="1100" b="0" i="0" u="none" strike="noStrike" dirty="0">
                        <a:solidFill>
                          <a:srgbClr val="000000"/>
                        </a:solidFill>
                        <a:effectLst/>
                        <a:latin typeface="Calibri"/>
                      </a:endParaRPr>
                    </a:p>
                  </a:txBody>
                  <a:tcPr marL="9525" marR="9525" marT="9525" marB="0" anchor="b"/>
                </a:tc>
                <a:tc>
                  <a:txBody>
                    <a:bodyPr/>
                    <a:lstStyle/>
                    <a:p>
                      <a:pPr algn="ctr" fontAlgn="b"/>
                      <a:r>
                        <a:rPr lang="es-MX" sz="1100" b="0" i="0" u="none" strike="noStrike" dirty="0" smtClean="0">
                          <a:solidFill>
                            <a:srgbClr val="000000"/>
                          </a:solidFill>
                          <a:effectLst/>
                          <a:latin typeface="Calibri"/>
                        </a:rPr>
                        <a:t>Género</a:t>
                      </a:r>
                    </a:p>
                    <a:p>
                      <a:pPr algn="ctr" fontAlgn="b"/>
                      <a:endParaRPr lang="es-MX" sz="1100" b="0" i="0" u="none" strike="noStrike" dirty="0">
                        <a:solidFill>
                          <a:srgbClr val="000000"/>
                        </a:solidFill>
                        <a:effectLst/>
                        <a:latin typeface="Calibri"/>
                      </a:endParaRPr>
                    </a:p>
                  </a:txBody>
                  <a:tcPr marL="9525" marR="9525" marT="9525" marB="0" anchor="b"/>
                </a:tc>
                <a:tc>
                  <a:txBody>
                    <a:bodyPr/>
                    <a:lstStyle/>
                    <a:p>
                      <a:pPr algn="ctr" fontAlgn="b"/>
                      <a:r>
                        <a:rPr lang="es-MX" sz="1100" b="0" i="0" u="none" strike="noStrike" dirty="0" smtClean="0">
                          <a:solidFill>
                            <a:srgbClr val="000000"/>
                          </a:solidFill>
                          <a:effectLst/>
                          <a:latin typeface="Calibri"/>
                        </a:rPr>
                        <a:t>Escuela de Procedencia</a:t>
                      </a:r>
                    </a:p>
                    <a:p>
                      <a:pPr algn="ctr" fontAlgn="b"/>
                      <a:endParaRPr lang="es-MX" sz="1100" b="0" i="0" u="none" strike="noStrike" dirty="0">
                        <a:solidFill>
                          <a:srgbClr val="000000"/>
                        </a:solidFill>
                        <a:effectLst/>
                        <a:latin typeface="Calibri"/>
                      </a:endParaRPr>
                    </a:p>
                  </a:txBody>
                  <a:tcPr marL="9525" marR="9525" marT="9525" marB="0" anchor="b"/>
                </a:tc>
                <a:tc>
                  <a:txBody>
                    <a:bodyPr/>
                    <a:lstStyle/>
                    <a:p>
                      <a:pPr algn="ctr" fontAlgn="b"/>
                      <a:r>
                        <a:rPr lang="es-MX" sz="1100" b="0" i="0" u="none" strike="noStrike" dirty="0" smtClean="0">
                          <a:solidFill>
                            <a:srgbClr val="000000"/>
                          </a:solidFill>
                          <a:effectLst/>
                          <a:latin typeface="Calibri"/>
                        </a:rPr>
                        <a:t>Promedio</a:t>
                      </a:r>
                    </a:p>
                    <a:p>
                      <a:pPr algn="ctr" fontAlgn="b"/>
                      <a:endParaRPr lang="es-MX" sz="1100" b="0" i="0" u="none" strike="noStrike" dirty="0">
                        <a:solidFill>
                          <a:srgbClr val="000000"/>
                        </a:solidFill>
                        <a:effectLst/>
                        <a:latin typeface="Calibri"/>
                      </a:endParaRPr>
                    </a:p>
                  </a:txBody>
                  <a:tcPr marL="9525" marR="9525" marT="9525" marB="0" anchor="b"/>
                </a:tc>
                <a:tc>
                  <a:txBody>
                    <a:bodyPr/>
                    <a:lstStyle/>
                    <a:p>
                      <a:pPr algn="ctr" fontAlgn="b"/>
                      <a:r>
                        <a:rPr lang="es-MX" sz="1100" b="0" i="0" u="none" strike="noStrike" dirty="0" smtClean="0">
                          <a:solidFill>
                            <a:srgbClr val="000000"/>
                          </a:solidFill>
                          <a:effectLst/>
                          <a:latin typeface="Calibri"/>
                        </a:rPr>
                        <a:t>Transporte</a:t>
                      </a:r>
                    </a:p>
                    <a:p>
                      <a:pPr algn="ctr" fontAlgn="b"/>
                      <a:endParaRPr lang="es-MX" sz="1100" b="0" i="0" u="none" strike="noStrike" dirty="0">
                        <a:solidFill>
                          <a:srgbClr val="000000"/>
                        </a:solidFill>
                        <a:effectLst/>
                        <a:latin typeface="Calibri"/>
                      </a:endParaRPr>
                    </a:p>
                  </a:txBody>
                  <a:tcPr marL="9525" marR="9525" marT="9525" marB="0" anchor="b"/>
                </a:tc>
                <a:tc>
                  <a:txBody>
                    <a:bodyPr/>
                    <a:lstStyle/>
                    <a:p>
                      <a:pPr algn="ctr" fontAlgn="b"/>
                      <a:r>
                        <a:rPr lang="es-MX" sz="1100" b="0" i="0" u="none" strike="noStrike" dirty="0" smtClean="0">
                          <a:solidFill>
                            <a:srgbClr val="000000"/>
                          </a:solidFill>
                          <a:effectLst/>
                          <a:latin typeface="Calibri"/>
                        </a:rPr>
                        <a:t>Zona</a:t>
                      </a:r>
                    </a:p>
                    <a:p>
                      <a:pPr algn="ctr" fontAlgn="b"/>
                      <a:endParaRPr lang="es-MX" sz="1100" b="0" i="0" u="none" strike="noStrike" dirty="0">
                        <a:solidFill>
                          <a:srgbClr val="000000"/>
                        </a:solidFill>
                        <a:effectLst/>
                        <a:latin typeface="Calibri"/>
                      </a:endParaRPr>
                    </a:p>
                  </a:txBody>
                  <a:tcPr marL="9525" marR="9525" marT="9525" marB="0" anchor="b"/>
                </a:tc>
              </a:tr>
              <a:tr h="370840">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r>
            </a:tbl>
          </a:graphicData>
        </a:graphic>
      </p:graphicFrame>
    </p:spTree>
    <p:extLst>
      <p:ext uri="{BB962C8B-B14F-4D97-AF65-F5344CB8AC3E}">
        <p14:creationId xmlns:p14="http://schemas.microsoft.com/office/powerpoint/2010/main" val="20827446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Asociación Renglón-Columna</a:t>
            </a:r>
            <a:br>
              <a:rPr lang="es-MX" dirty="0" smtClean="0"/>
            </a:br>
            <a:endParaRPr lang="es-MX" dirty="0"/>
          </a:p>
        </p:txBody>
      </p:sp>
      <p:pic>
        <p:nvPicPr>
          <p:cNvPr id="4" name="3 Marcador de contenido"/>
          <p:cNvPicPr>
            <a:picLocks noGrp="1"/>
          </p:cNvPicPr>
          <p:nvPr>
            <p:ph sz="quarter" idx="1"/>
          </p:nvPr>
        </p:nvPicPr>
        <p:blipFill rotWithShape="1">
          <a:blip r:embed="rId2">
            <a:extLst>
              <a:ext uri="{28A0092B-C50C-407E-A947-70E740481C1C}">
                <a14:useLocalDpi xmlns:a14="http://schemas.microsoft.com/office/drawing/2010/main" val="0"/>
              </a:ext>
            </a:extLst>
          </a:blip>
          <a:srcRect l="5612" t="19637" r="4592" b="17470"/>
          <a:stretch/>
        </p:blipFill>
        <p:spPr bwMode="auto">
          <a:xfrm>
            <a:off x="179512" y="1628800"/>
            <a:ext cx="8496944" cy="3528392"/>
          </a:xfrm>
          <a:prstGeom prst="rect">
            <a:avLst/>
          </a:prstGeom>
          <a:ln>
            <a:noFill/>
          </a:ln>
          <a:extLst>
            <a:ext uri="{53640926-AAD7-44D8-BBD7-CCE9431645EC}">
              <a14:shadowObscured xmlns:a14="http://schemas.microsoft.com/office/drawing/2010/main"/>
            </a:ext>
          </a:extLst>
        </p:spPr>
      </p:pic>
      <p:pic>
        <p:nvPicPr>
          <p:cNvPr id="5" name="4 Imagen"/>
          <p:cNvPicPr/>
          <p:nvPr/>
        </p:nvPicPr>
        <p:blipFill rotWithShape="1">
          <a:blip r:embed="rId3">
            <a:grayscl/>
          </a:blip>
          <a:srcRect l="709" t="32628" r="67687" b="55882"/>
          <a:stretch/>
        </p:blipFill>
        <p:spPr bwMode="auto">
          <a:xfrm>
            <a:off x="3103215" y="5351616"/>
            <a:ext cx="4853161" cy="1101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4635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38138"/>
          </a:xfrm>
        </p:spPr>
        <p:txBody>
          <a:bodyPr>
            <a:normAutofit fontScale="90000"/>
          </a:bodyPr>
          <a:lstStyle/>
          <a:p>
            <a:r>
              <a:rPr lang="es-MX" dirty="0"/>
              <a:t/>
            </a:r>
            <a:br>
              <a:rPr lang="es-MX" dirty="0"/>
            </a:br>
            <a:r>
              <a:rPr lang="es-MX" dirty="0" smtClean="0"/>
              <a:t>Análisis de Residuos</a:t>
            </a:r>
            <a:br>
              <a:rPr lang="es-MX" dirty="0" smtClean="0"/>
            </a:br>
            <a:endParaRPr lang="es-MX" dirty="0"/>
          </a:p>
        </p:txBody>
      </p:sp>
      <p:sp>
        <p:nvSpPr>
          <p:cNvPr id="3" name="2 Marcador de contenido"/>
          <p:cNvSpPr>
            <a:spLocks noGrp="1"/>
          </p:cNvSpPr>
          <p:nvPr>
            <p:ph sz="quarter" idx="1"/>
          </p:nvPr>
        </p:nvSpPr>
        <p:spPr>
          <a:xfrm>
            <a:off x="457200" y="1268760"/>
            <a:ext cx="7467600" cy="5205192"/>
          </a:xfrm>
        </p:spPr>
        <p:txBody>
          <a:bodyPr>
            <a:normAutofit/>
          </a:bodyPr>
          <a:lstStyle/>
          <a:p>
            <a:r>
              <a:rPr lang="es-MX" sz="2000" dirty="0" smtClean="0">
                <a:ln w="10160">
                  <a:solidFill>
                    <a:schemeClr val="accent1"/>
                  </a:solidFill>
                  <a:prstDash val="solid"/>
                </a:ln>
                <a:solidFill>
                  <a:srgbClr val="FFFFFF"/>
                </a:solidFill>
                <a:effectLst>
                  <a:outerShdw blurRad="38100" dist="32000" dir="5400000" algn="tl">
                    <a:srgbClr val="000000">
                      <a:alpha val="30000"/>
                    </a:srgbClr>
                  </a:outerShdw>
                </a:effectLst>
              </a:rPr>
              <a:t>Residuos Crudos</a:t>
            </a:r>
            <a:endParaRPr lang="es-MX" sz="2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pic>
        <p:nvPicPr>
          <p:cNvPr id="4" name="3 Imagen"/>
          <p:cNvPicPr/>
          <p:nvPr/>
        </p:nvPicPr>
        <p:blipFill rotWithShape="1">
          <a:blip r:embed="rId2">
            <a:grayscl/>
            <a:extLst>
              <a:ext uri="{28A0092B-C50C-407E-A947-70E740481C1C}">
                <a14:useLocalDpi xmlns:a14="http://schemas.microsoft.com/office/drawing/2010/main" val="0"/>
              </a:ext>
            </a:extLst>
          </a:blip>
          <a:srcRect l="759" t="44109" r="64655" b="36253"/>
          <a:stretch/>
        </p:blipFill>
        <p:spPr bwMode="auto">
          <a:xfrm>
            <a:off x="899592" y="2141612"/>
            <a:ext cx="7272808" cy="2007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5" name="4 Rectángulo"/>
          <p:cNvSpPr/>
          <p:nvPr/>
        </p:nvSpPr>
        <p:spPr>
          <a:xfrm>
            <a:off x="467544" y="4797152"/>
            <a:ext cx="5040560" cy="1224951"/>
          </a:xfrm>
          <a:prstGeom prst="rect">
            <a:avLst/>
          </a:prstGeom>
        </p:spPr>
        <p:txBody>
          <a:bodyPr wrap="square">
            <a:spAutoFit/>
          </a:bodyPr>
          <a:lstStyle/>
          <a:p>
            <a:pPr algn="just">
              <a:lnSpc>
                <a:spcPct val="115000"/>
              </a:lnSpc>
              <a:spcAft>
                <a:spcPts val="0"/>
              </a:spcAft>
              <a:tabLst>
                <a:tab pos="2447925" algn="l"/>
              </a:tabLst>
            </a:pPr>
            <a:r>
              <a:rPr lang="es-MX" sz="1600" b="1" dirty="0" smtClean="0">
                <a:effectLst/>
                <a:latin typeface="Cambria"/>
                <a:ea typeface="Calibri"/>
                <a:cs typeface="Times New Roman"/>
              </a:rPr>
              <a:t>Diferencias notables:</a:t>
            </a:r>
          </a:p>
          <a:p>
            <a:pPr algn="just">
              <a:lnSpc>
                <a:spcPct val="115000"/>
              </a:lnSpc>
              <a:spcAft>
                <a:spcPts val="0"/>
              </a:spcAft>
              <a:tabLst>
                <a:tab pos="2447925" algn="l"/>
              </a:tabLst>
            </a:pPr>
            <a:r>
              <a:rPr lang="es-MX" sz="1600" dirty="0" smtClean="0">
                <a:effectLst/>
                <a:latin typeface="Cambria"/>
                <a:ea typeface="Calibri"/>
                <a:cs typeface="Times New Roman"/>
              </a:rPr>
              <a:t>Transporte público y Biología.</a:t>
            </a:r>
          </a:p>
          <a:p>
            <a:pPr algn="just">
              <a:lnSpc>
                <a:spcPct val="115000"/>
              </a:lnSpc>
              <a:spcAft>
                <a:spcPts val="0"/>
              </a:spcAft>
              <a:tabLst>
                <a:tab pos="2447925" algn="l"/>
              </a:tabLst>
            </a:pPr>
            <a:r>
              <a:rPr lang="es-MX" sz="1600" dirty="0">
                <a:latin typeface="Cambria"/>
                <a:ea typeface="Calibri"/>
                <a:cs typeface="Times New Roman"/>
              </a:rPr>
              <a:t>T</a:t>
            </a:r>
            <a:r>
              <a:rPr lang="es-MX" sz="1600" dirty="0" smtClean="0">
                <a:effectLst/>
                <a:latin typeface="Cambria"/>
                <a:ea typeface="Calibri"/>
                <a:cs typeface="Times New Roman"/>
              </a:rPr>
              <a:t>ransporte privado con Actuaría y C. de la Tierra</a:t>
            </a:r>
          </a:p>
          <a:p>
            <a:pPr algn="just">
              <a:lnSpc>
                <a:spcPct val="115000"/>
              </a:lnSpc>
              <a:spcAft>
                <a:spcPts val="0"/>
              </a:spcAft>
              <a:tabLst>
                <a:tab pos="2447925" algn="l"/>
              </a:tabLst>
            </a:pPr>
            <a:r>
              <a:rPr lang="es-MX" sz="1600" dirty="0" smtClean="0">
                <a:effectLst/>
                <a:latin typeface="Cambria"/>
                <a:ea typeface="Calibri"/>
                <a:cs typeface="Times New Roman"/>
              </a:rPr>
              <a:t>Física y Transporte a pie.</a:t>
            </a:r>
            <a:endParaRPr lang="es-MX" sz="1600" dirty="0">
              <a:effectLst/>
              <a:latin typeface="Calibri"/>
              <a:ea typeface="Calibri"/>
              <a:cs typeface="Times New Roman"/>
            </a:endParaRPr>
          </a:p>
        </p:txBody>
      </p:sp>
      <p:sp>
        <p:nvSpPr>
          <p:cNvPr id="6" name="5 CuadroTexto"/>
          <p:cNvSpPr txBox="1"/>
          <p:nvPr/>
        </p:nvSpPr>
        <p:spPr>
          <a:xfrm>
            <a:off x="5216232" y="5085184"/>
            <a:ext cx="2952328" cy="935641"/>
          </a:xfrm>
          <a:prstGeom prst="rect">
            <a:avLst/>
          </a:prstGeom>
          <a:noFill/>
        </p:spPr>
        <p:txBody>
          <a:bodyPr wrap="square" rtlCol="0">
            <a:spAutoFit/>
          </a:bodyPr>
          <a:lstStyle/>
          <a:p>
            <a:pPr algn="just">
              <a:lnSpc>
                <a:spcPct val="115000"/>
              </a:lnSpc>
              <a:tabLst>
                <a:tab pos="2447925" algn="l"/>
              </a:tabLst>
            </a:pPr>
            <a:r>
              <a:rPr lang="es-MX" sz="1600" dirty="0">
                <a:solidFill>
                  <a:srgbClr val="FF0000"/>
                </a:solidFill>
                <a:latin typeface="Cambria"/>
                <a:ea typeface="Calibri"/>
                <a:cs typeface="Times New Roman"/>
              </a:rPr>
              <a:t>Transporte público y Actuaría.</a:t>
            </a:r>
          </a:p>
          <a:p>
            <a:pPr algn="just">
              <a:lnSpc>
                <a:spcPct val="115000"/>
              </a:lnSpc>
              <a:tabLst>
                <a:tab pos="2447925" algn="l"/>
              </a:tabLst>
            </a:pPr>
            <a:r>
              <a:rPr lang="es-MX" sz="1600" dirty="0">
                <a:solidFill>
                  <a:srgbClr val="FF0000"/>
                </a:solidFill>
                <a:latin typeface="Cambria"/>
                <a:ea typeface="Calibri"/>
                <a:cs typeface="Times New Roman"/>
              </a:rPr>
              <a:t>Transporte privado y Biología.</a:t>
            </a:r>
          </a:p>
          <a:p>
            <a:endParaRPr lang="es-MX" dirty="0" smtClean="0"/>
          </a:p>
        </p:txBody>
      </p:sp>
    </p:spTree>
    <p:extLst>
      <p:ext uri="{BB962C8B-B14F-4D97-AF65-F5344CB8AC3E}">
        <p14:creationId xmlns:p14="http://schemas.microsoft.com/office/powerpoint/2010/main" val="30121425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548680"/>
            <a:ext cx="7992888" cy="5544616"/>
          </a:xfrm>
        </p:spPr>
        <p:txBody>
          <a:bodyPr/>
          <a:lstStyle/>
          <a:p>
            <a:r>
              <a:rPr lang="es-MX" dirty="0" smtClean="0">
                <a:ln w="10160">
                  <a:solidFill>
                    <a:schemeClr val="accent1"/>
                  </a:solidFill>
                  <a:prstDash val="solid"/>
                </a:ln>
                <a:solidFill>
                  <a:srgbClr val="FFFFFF"/>
                </a:solidFill>
                <a:effectLst>
                  <a:outerShdw blurRad="38100" dist="32000" dir="5400000" algn="tl">
                    <a:srgbClr val="000000">
                      <a:alpha val="30000"/>
                    </a:srgbClr>
                  </a:outerShdw>
                </a:effectLst>
              </a:rPr>
              <a:t>Estadístico</a:t>
            </a:r>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p>
        </p:txBody>
      </p:sp>
      <p:pic>
        <p:nvPicPr>
          <p:cNvPr id="5" name="4 Imagen"/>
          <p:cNvPicPr/>
          <p:nvPr/>
        </p:nvPicPr>
        <p:blipFill rotWithShape="1">
          <a:blip r:embed="rId2">
            <a:grayscl/>
            <a:extLst>
              <a:ext uri="{28A0092B-C50C-407E-A947-70E740481C1C}">
                <a14:useLocalDpi xmlns:a14="http://schemas.microsoft.com/office/drawing/2010/main" val="0"/>
              </a:ext>
            </a:extLst>
          </a:blip>
          <a:srcRect l="732" t="33679" r="64286" b="47717"/>
          <a:stretch/>
        </p:blipFill>
        <p:spPr bwMode="auto">
          <a:xfrm>
            <a:off x="1043608" y="1556792"/>
            <a:ext cx="6624736" cy="1944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6" name="5 Rectángulo"/>
          <p:cNvSpPr/>
          <p:nvPr/>
        </p:nvSpPr>
        <p:spPr>
          <a:xfrm>
            <a:off x="683568" y="3933056"/>
            <a:ext cx="7272808" cy="2074414"/>
          </a:xfrm>
          <a:prstGeom prst="rect">
            <a:avLst/>
          </a:prstGeom>
        </p:spPr>
        <p:txBody>
          <a:bodyPr wrap="square">
            <a:spAutoFit/>
          </a:bodyPr>
          <a:lstStyle/>
          <a:p>
            <a:pPr algn="just">
              <a:lnSpc>
                <a:spcPct val="115000"/>
              </a:lnSpc>
              <a:tabLst>
                <a:tab pos="2447925" algn="l"/>
              </a:tabLst>
            </a:pPr>
            <a:r>
              <a:rPr lang="es-MX" sz="1600" dirty="0">
                <a:latin typeface="Cambria"/>
                <a:ea typeface="Calibri"/>
                <a:cs typeface="Times New Roman"/>
              </a:rPr>
              <a:t>En cuanto a los estadísticos de la prueba ji-cuadrada vemos que los más grandes son</a:t>
            </a:r>
            <a:r>
              <a:rPr lang="es-MX" sz="1600" dirty="0" smtClean="0">
                <a:latin typeface="Cambria"/>
                <a:ea typeface="Calibri"/>
                <a:cs typeface="Times New Roman"/>
              </a:rPr>
              <a:t>:</a:t>
            </a:r>
          </a:p>
          <a:p>
            <a:pPr algn="just">
              <a:lnSpc>
                <a:spcPct val="115000"/>
              </a:lnSpc>
              <a:tabLst>
                <a:tab pos="2447925" algn="l"/>
              </a:tabLst>
            </a:pPr>
            <a:endParaRPr lang="es-MX" sz="1600" dirty="0">
              <a:latin typeface="Cambria"/>
              <a:ea typeface="Calibri"/>
              <a:cs typeface="Times New Roman"/>
            </a:endParaRPr>
          </a:p>
          <a:p>
            <a:pPr marL="285750" indent="-285750" algn="just">
              <a:lnSpc>
                <a:spcPct val="115000"/>
              </a:lnSpc>
              <a:buFont typeface="Arial" panose="020B0604020202020204" pitchFamily="34" charset="0"/>
              <a:buChar char="•"/>
              <a:tabLst>
                <a:tab pos="2447925" algn="l"/>
              </a:tabLst>
            </a:pPr>
            <a:r>
              <a:rPr lang="es-MX" sz="1600" dirty="0">
                <a:latin typeface="Cambria"/>
                <a:ea typeface="Calibri"/>
                <a:cs typeface="Times New Roman"/>
              </a:rPr>
              <a:t>Transporte Privado con Actuaría y Ciencias de la Tierra.</a:t>
            </a:r>
          </a:p>
          <a:p>
            <a:pPr marL="285750" indent="-285750" algn="just">
              <a:lnSpc>
                <a:spcPct val="115000"/>
              </a:lnSpc>
              <a:buFont typeface="Arial" panose="020B0604020202020204" pitchFamily="34" charset="0"/>
              <a:buChar char="•"/>
              <a:tabLst>
                <a:tab pos="2447925" algn="l"/>
              </a:tabLst>
            </a:pPr>
            <a:r>
              <a:rPr lang="es-MX" sz="1600" dirty="0">
                <a:latin typeface="Cambria"/>
                <a:ea typeface="Calibri"/>
                <a:cs typeface="Times New Roman"/>
              </a:rPr>
              <a:t>Transporte Público con Biología y Ciencias de la Computación, cuyas magnitudes son muy semejantes.</a:t>
            </a:r>
          </a:p>
          <a:p>
            <a:pPr marL="285750" indent="-285750" algn="just">
              <a:lnSpc>
                <a:spcPct val="115000"/>
              </a:lnSpc>
              <a:buFont typeface="Arial" panose="020B0604020202020204" pitchFamily="34" charset="0"/>
              <a:buChar char="•"/>
              <a:tabLst>
                <a:tab pos="2447925" algn="l"/>
              </a:tabLst>
            </a:pPr>
            <a:r>
              <a:rPr lang="es-MX" sz="1600" dirty="0">
                <a:latin typeface="Cambria"/>
                <a:ea typeface="Calibri"/>
                <a:cs typeface="Times New Roman"/>
              </a:rPr>
              <a:t>Física con Transporte a pie.</a:t>
            </a:r>
          </a:p>
        </p:txBody>
      </p:sp>
    </p:spTree>
    <p:extLst>
      <p:ext uri="{BB962C8B-B14F-4D97-AF65-F5344CB8AC3E}">
        <p14:creationId xmlns:p14="http://schemas.microsoft.com/office/powerpoint/2010/main" val="1217706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548680"/>
            <a:ext cx="8003232" cy="5925272"/>
          </a:xfrm>
        </p:spPr>
        <p:txBody>
          <a:bodyPr/>
          <a:lstStyle/>
          <a:p>
            <a:r>
              <a:rPr lang="es-MX" dirty="0" smtClean="0">
                <a:ln w="10160">
                  <a:solidFill>
                    <a:schemeClr val="accent1"/>
                  </a:solidFill>
                  <a:prstDash val="solid"/>
                </a:ln>
                <a:solidFill>
                  <a:srgbClr val="FFFFFF"/>
                </a:solidFill>
                <a:effectLst>
                  <a:outerShdw blurRad="38100" dist="32000" dir="5400000" algn="tl">
                    <a:srgbClr val="000000">
                      <a:alpha val="30000"/>
                    </a:srgbClr>
                  </a:outerShdw>
                </a:effectLst>
              </a:rPr>
              <a:t>Residuos Ajustados</a:t>
            </a:r>
          </a:p>
          <a:p>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p>
        </p:txBody>
      </p:sp>
      <p:pic>
        <p:nvPicPr>
          <p:cNvPr id="4" name="3 Imagen"/>
          <p:cNvPicPr/>
          <p:nvPr/>
        </p:nvPicPr>
        <p:blipFill rotWithShape="1">
          <a:blip r:embed="rId2">
            <a:grayscl/>
            <a:extLst>
              <a:ext uri="{28A0092B-C50C-407E-A947-70E740481C1C}">
                <a14:useLocalDpi xmlns:a14="http://schemas.microsoft.com/office/drawing/2010/main" val="0"/>
              </a:ext>
            </a:extLst>
          </a:blip>
          <a:srcRect l="677" t="43505" r="64626" b="36237"/>
          <a:stretch/>
        </p:blipFill>
        <p:spPr bwMode="auto">
          <a:xfrm>
            <a:off x="1306582" y="1052735"/>
            <a:ext cx="6577786" cy="1944217"/>
          </a:xfrm>
          <a:prstGeom prst="rect">
            <a:avLst/>
          </a:prstGeom>
          <a:ln>
            <a:noFill/>
          </a:ln>
          <a:extLst>
            <a:ext uri="{53640926-AAD7-44D8-BBD7-CCE9431645EC}">
              <a14:shadowObscured xmlns:a14="http://schemas.microsoft.com/office/drawing/2010/main"/>
            </a:ext>
          </a:extLst>
        </p:spPr>
      </p:pic>
      <p:pic>
        <p:nvPicPr>
          <p:cNvPr id="5" name="4 Imagen"/>
          <p:cNvPicPr/>
          <p:nvPr/>
        </p:nvPicPr>
        <p:blipFill rotWithShape="1">
          <a:blip r:embed="rId3">
            <a:extLst>
              <a:ext uri="{28A0092B-C50C-407E-A947-70E740481C1C}">
                <a14:useLocalDpi xmlns:a14="http://schemas.microsoft.com/office/drawing/2010/main" val="0"/>
              </a:ext>
            </a:extLst>
          </a:blip>
          <a:srcRect t="4213"/>
          <a:stretch/>
        </p:blipFill>
        <p:spPr bwMode="auto">
          <a:xfrm>
            <a:off x="539552" y="3212976"/>
            <a:ext cx="3660224" cy="3440425"/>
          </a:xfrm>
          <a:prstGeom prst="rect">
            <a:avLst/>
          </a:prstGeom>
          <a:noFill/>
          <a:ln>
            <a:noFill/>
          </a:ln>
          <a:extLst>
            <a:ext uri="{53640926-AAD7-44D8-BBD7-CCE9431645EC}">
              <a14:shadowObscured xmlns:a14="http://schemas.microsoft.com/office/drawing/2010/main"/>
            </a:ext>
          </a:extLst>
        </p:spPr>
      </p:pic>
      <p:sp>
        <p:nvSpPr>
          <p:cNvPr id="6" name="5 Rectángulo"/>
          <p:cNvSpPr/>
          <p:nvPr/>
        </p:nvSpPr>
        <p:spPr>
          <a:xfrm>
            <a:off x="4219560" y="3429000"/>
            <a:ext cx="4044632" cy="2677656"/>
          </a:xfrm>
          <a:prstGeom prst="rect">
            <a:avLst/>
          </a:prstGeom>
        </p:spPr>
        <p:txBody>
          <a:bodyPr wrap="square">
            <a:spAutoFit/>
          </a:bodyPr>
          <a:lstStyle/>
          <a:p>
            <a:r>
              <a:rPr lang="es-MX" sz="1400" dirty="0" smtClean="0"/>
              <a:t>Transporte público:</a:t>
            </a:r>
          </a:p>
          <a:p>
            <a:r>
              <a:rPr lang="es-MX" sz="1400" dirty="0" smtClean="0"/>
              <a:t>El </a:t>
            </a:r>
            <a:r>
              <a:rPr lang="es-MX" sz="1400" dirty="0"/>
              <a:t>residuo más grande pertenece a Biología aunque es muy parecido al de Actuaría y Ciencias de la Computación, sin embargo,  la correlación es negativa para </a:t>
            </a:r>
            <a:r>
              <a:rPr lang="es-MX" sz="1400" dirty="0" smtClean="0"/>
              <a:t>Actuaría.</a:t>
            </a:r>
          </a:p>
          <a:p>
            <a:endParaRPr lang="es-MX" sz="1400" dirty="0" smtClean="0"/>
          </a:p>
          <a:p>
            <a:r>
              <a:rPr lang="es-MX" sz="1400" dirty="0" smtClean="0"/>
              <a:t>Transporte privado:</a:t>
            </a:r>
          </a:p>
          <a:p>
            <a:r>
              <a:rPr lang="es-MX" sz="1400" dirty="0" smtClean="0"/>
              <a:t>Los </a:t>
            </a:r>
            <a:r>
              <a:rPr lang="es-MX" sz="1400" dirty="0"/>
              <a:t>más grandes pertenecen a Actuaría y a Ciencias de la </a:t>
            </a:r>
            <a:r>
              <a:rPr lang="es-MX" sz="1400" dirty="0" smtClean="0"/>
              <a:t>Tierra.</a:t>
            </a:r>
          </a:p>
          <a:p>
            <a:endParaRPr lang="es-MX" sz="1400" dirty="0" smtClean="0"/>
          </a:p>
          <a:p>
            <a:r>
              <a:rPr lang="es-MX" sz="1400" dirty="0" smtClean="0"/>
              <a:t>El </a:t>
            </a:r>
            <a:r>
              <a:rPr lang="es-MX" sz="1400" dirty="0"/>
              <a:t>mayor residuo corresponde al cruce entre el transporte a pie y la carrera de </a:t>
            </a:r>
            <a:r>
              <a:rPr lang="es-MX" sz="1400" dirty="0" smtClean="0"/>
              <a:t>Física.</a:t>
            </a:r>
            <a:endParaRPr lang="es-MX" sz="1400" dirty="0"/>
          </a:p>
        </p:txBody>
      </p:sp>
    </p:spTree>
    <p:extLst>
      <p:ext uri="{BB962C8B-B14F-4D97-AF65-F5344CB8AC3E}">
        <p14:creationId xmlns:p14="http://schemas.microsoft.com/office/powerpoint/2010/main" val="20316462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13792"/>
            <a:ext cx="7467600" cy="1143000"/>
          </a:xfrm>
        </p:spPr>
        <p:txBody>
          <a:bodyPr>
            <a:normAutofit fontScale="90000"/>
          </a:bodyPr>
          <a:lstStyle/>
          <a:p>
            <a:r>
              <a:rPr lang="es-MX" dirty="0"/>
              <a:t>Análisis en una </a:t>
            </a:r>
            <a:r>
              <a:rPr lang="es-MX" dirty="0" smtClean="0"/>
              <a:t>dimensión</a:t>
            </a:r>
            <a:br>
              <a:rPr lang="es-MX" dirty="0" smtClean="0"/>
            </a:br>
            <a:r>
              <a:rPr lang="es-MX" dirty="0" smtClean="0"/>
              <a:t>Renglones</a:t>
            </a:r>
            <a:br>
              <a:rPr lang="es-MX" dirty="0" smtClean="0"/>
            </a:br>
            <a:endParaRPr lang="es-MX" dirty="0"/>
          </a:p>
        </p:txBody>
      </p:sp>
      <p:sp>
        <p:nvSpPr>
          <p:cNvPr id="3" name="2 Marcador de contenido"/>
          <p:cNvSpPr>
            <a:spLocks noGrp="1"/>
          </p:cNvSpPr>
          <p:nvPr>
            <p:ph sz="quarter" idx="1"/>
          </p:nvPr>
        </p:nvSpPr>
        <p:spPr>
          <a:xfrm>
            <a:off x="467544" y="1412776"/>
            <a:ext cx="8280920" cy="4873752"/>
          </a:xfrm>
        </p:spPr>
        <p:txBody>
          <a:bodyPr>
            <a:normAutofit/>
          </a:bodyPr>
          <a:lstStyle/>
          <a:p>
            <a:pPr marL="0" indent="0">
              <a:buNone/>
            </a:pPr>
            <a:r>
              <a:rPr lang="es-MX" sz="2000" b="1" dirty="0" smtClean="0"/>
              <a:t>Calidades</a:t>
            </a:r>
          </a:p>
          <a:p>
            <a:r>
              <a:rPr lang="es-MX" sz="2000" dirty="0" smtClean="0"/>
              <a:t>Muy malas para Actuaría y Ciencias de la Tierra</a:t>
            </a:r>
          </a:p>
          <a:p>
            <a:r>
              <a:rPr lang="es-MX" sz="2000" dirty="0" smtClean="0"/>
              <a:t>Aceptable para Física</a:t>
            </a:r>
          </a:p>
          <a:p>
            <a:r>
              <a:rPr lang="es-MX" sz="2000" dirty="0" smtClean="0"/>
              <a:t>Matemáticas vive prácticamente en una dimensión.</a:t>
            </a:r>
          </a:p>
          <a:p>
            <a:endParaRPr lang="es-MX" sz="2000" dirty="0"/>
          </a:p>
          <a:p>
            <a:pPr marL="0" indent="0">
              <a:buNone/>
            </a:pPr>
            <a:r>
              <a:rPr lang="es-MX" sz="2000" b="1" dirty="0" smtClean="0"/>
              <a:t>Masa</a:t>
            </a:r>
          </a:p>
          <a:p>
            <a:r>
              <a:rPr lang="es-MX" sz="2000" dirty="0" smtClean="0"/>
              <a:t>La mayor masa es aportada por Biología, cuya contribución es la segunda más alta.</a:t>
            </a:r>
          </a:p>
          <a:p>
            <a:endParaRPr lang="es-MX" sz="2000" dirty="0"/>
          </a:p>
          <a:p>
            <a:pPr marL="0" indent="0">
              <a:buNone/>
            </a:pPr>
            <a:r>
              <a:rPr lang="es-MX" sz="2000" b="1" dirty="0" smtClean="0"/>
              <a:t>Contribución</a:t>
            </a:r>
          </a:p>
          <a:p>
            <a:r>
              <a:rPr lang="es-MX" sz="2000" dirty="0" smtClean="0"/>
              <a:t>Física tiene la mayor contribución.</a:t>
            </a:r>
          </a:p>
          <a:p>
            <a:r>
              <a:rPr lang="es-MX" sz="2000" dirty="0" smtClean="0"/>
              <a:t>Ciencias de la Computación, cuya contribución es muy parecida a la de Biología.</a:t>
            </a:r>
          </a:p>
          <a:p>
            <a:endParaRPr lang="es-MX" dirty="0" smtClean="0"/>
          </a:p>
          <a:p>
            <a:endParaRPr lang="es-MX" dirty="0" smtClean="0"/>
          </a:p>
        </p:txBody>
      </p:sp>
    </p:spTree>
    <p:extLst>
      <p:ext uri="{BB962C8B-B14F-4D97-AF65-F5344CB8AC3E}">
        <p14:creationId xmlns:p14="http://schemas.microsoft.com/office/powerpoint/2010/main" val="41267711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Análisis en una dimensión </a:t>
            </a:r>
            <a:r>
              <a:rPr lang="es-MX" dirty="0" smtClean="0"/>
              <a:t/>
            </a:r>
            <a:br>
              <a:rPr lang="es-MX" dirty="0" smtClean="0"/>
            </a:br>
            <a:r>
              <a:rPr lang="es-MX" dirty="0" smtClean="0"/>
              <a:t>Columnas</a:t>
            </a:r>
            <a:br>
              <a:rPr lang="es-MX" dirty="0" smtClean="0"/>
            </a:br>
            <a:endParaRPr lang="es-MX" dirty="0"/>
          </a:p>
        </p:txBody>
      </p:sp>
      <mc:AlternateContent xmlns:mc="http://schemas.openxmlformats.org/markup-compatibility/2006" xmlns:a14="http://schemas.microsoft.com/office/drawing/2010/main">
        <mc:Choice Requires="a14">
          <p:sp>
            <p:nvSpPr>
              <p:cNvPr id="3" name="2 Marcador de contenido"/>
              <p:cNvSpPr>
                <a:spLocks noGrp="1"/>
              </p:cNvSpPr>
              <p:nvPr>
                <p:ph sz="quarter" idx="1"/>
              </p:nvPr>
            </p:nvSpPr>
            <p:spPr>
              <a:xfrm>
                <a:off x="457200" y="1196752"/>
                <a:ext cx="7787208" cy="5277200"/>
              </a:xfrm>
            </p:spPr>
            <p:txBody>
              <a:bodyPr>
                <a:normAutofit/>
              </a:bodyPr>
              <a:lstStyle/>
              <a:p>
                <a:pPr marL="0" indent="0">
                  <a:buNone/>
                </a:pPr>
                <a:r>
                  <a:rPr lang="es-MX" sz="2000" b="1" dirty="0" smtClean="0"/>
                  <a:t>Contribución</a:t>
                </a:r>
                <a:endParaRPr lang="es-MX" sz="2000" b="1" dirty="0"/>
              </a:p>
              <a:p>
                <a:r>
                  <a:rPr lang="es-MX" sz="2000" dirty="0"/>
                  <a:t>Esta dimensión estará determinada por el transporte a pie pues su contribución es la más alta.</a:t>
                </a:r>
              </a:p>
              <a:p>
                <a:pPr marL="0" indent="0">
                  <a:buNone/>
                </a:pPr>
                <a:endParaRPr lang="es-MX" sz="2000" dirty="0" smtClean="0"/>
              </a:p>
              <a:p>
                <a:pPr marL="0" indent="0">
                  <a:buNone/>
                </a:pPr>
                <a:endParaRPr lang="es-MX" sz="2000" dirty="0"/>
              </a:p>
              <a:p>
                <a:pPr marL="0" indent="0">
                  <a:buNone/>
                </a:pPr>
                <a:r>
                  <a:rPr lang="es-MX" sz="2000" b="1" dirty="0" smtClean="0"/>
                  <a:t>Masa</a:t>
                </a:r>
              </a:p>
              <a:p>
                <a:r>
                  <a:rPr lang="es-MX" sz="2000" dirty="0"/>
                  <a:t>La variable que tiene mayor masa es la de transporte </a:t>
                </a:r>
                <a:r>
                  <a:rPr lang="es-MX" sz="2000" dirty="0" smtClean="0"/>
                  <a:t>público.</a:t>
                </a:r>
              </a:p>
              <a:p>
                <a:pPr marL="0" indent="0">
                  <a:buNone/>
                </a:pPr>
                <a:endParaRPr lang="es-MX" sz="2000" dirty="0" smtClean="0"/>
              </a:p>
              <a:p>
                <a:pPr marL="0" indent="0">
                  <a:buNone/>
                </a:pPr>
                <a:endParaRPr lang="es-MX" sz="2000" dirty="0" smtClean="0"/>
              </a:p>
              <a:p>
                <a:pPr marL="0" indent="0">
                  <a:buNone/>
                </a:pPr>
                <a:r>
                  <a:rPr lang="es-MX" sz="2000" b="1" dirty="0"/>
                  <a:t>Calidades</a:t>
                </a:r>
              </a:p>
              <a:p>
                <a:r>
                  <a:rPr lang="es-MX" sz="2000" dirty="0"/>
                  <a:t>La variable transporte a pie es la única que está bien representada.</a:t>
                </a:r>
              </a:p>
              <a:p>
                <a:r>
                  <a:rPr lang="es-MX" sz="2000" dirty="0"/>
                  <a:t>Podemos observas que transporte privado es una variable que vive básicamente en </a:t>
                </a:r>
                <a14:m>
                  <m:oMath xmlns:m="http://schemas.openxmlformats.org/officeDocument/2006/math">
                    <m:sSup>
                      <m:sSupPr>
                        <m:ctrlPr>
                          <a:rPr lang="es-MX" sz="2000" i="1">
                            <a:latin typeface="Cambria Math"/>
                          </a:rPr>
                        </m:ctrlPr>
                      </m:sSupPr>
                      <m:e>
                        <m:r>
                          <a:rPr lang="es-MX" sz="2000" i="1">
                            <a:latin typeface="Cambria Math"/>
                          </a:rPr>
                          <m:t>𝑅</m:t>
                        </m:r>
                      </m:e>
                      <m:sup>
                        <m:r>
                          <a:rPr lang="es-MX" sz="2000" i="1">
                            <a:latin typeface="Cambria Math"/>
                          </a:rPr>
                          <m:t>2</m:t>
                        </m:r>
                      </m:sup>
                    </m:sSup>
                  </m:oMath>
                </a14:m>
                <a:r>
                  <a:rPr lang="es-MX" sz="2000" dirty="0"/>
                  <a:t>.</a:t>
                </a:r>
              </a:p>
              <a:p>
                <a:pPr marL="0" indent="0">
                  <a:buNone/>
                </a:pPr>
                <a:endParaRPr lang="es-MX" dirty="0" smtClean="0"/>
              </a:p>
              <a:p>
                <a:pPr marL="0" indent="0">
                  <a:buNone/>
                </a:pPr>
                <a:endParaRPr lang="es-MX" dirty="0"/>
              </a:p>
              <a:p>
                <a:pPr marL="0" indent="0">
                  <a:buNone/>
                </a:pPr>
                <a:endParaRPr lang="es-MX" dirty="0"/>
              </a:p>
              <a:p>
                <a:endParaRPr lang="es-MX" dirty="0" smtClean="0"/>
              </a:p>
            </p:txBody>
          </p:sp>
        </mc:Choice>
        <mc:Fallback xmlns="">
          <p:sp>
            <p:nvSpPr>
              <p:cNvPr id="3" name="2 Marcador de contenido"/>
              <p:cNvSpPr>
                <a:spLocks noGrp="1" noRot="1" noChangeAspect="1" noMove="1" noResize="1" noEditPoints="1" noAdjustHandles="1" noChangeArrowheads="1" noChangeShapeType="1" noTextEdit="1"/>
              </p:cNvSpPr>
              <p:nvPr>
                <p:ph sz="quarter" idx="1"/>
              </p:nvPr>
            </p:nvSpPr>
            <p:spPr>
              <a:xfrm>
                <a:off x="457200" y="1196752"/>
                <a:ext cx="7787208" cy="5277200"/>
              </a:xfrm>
              <a:blipFill rotWithShape="1">
                <a:blip r:embed="rId2"/>
                <a:stretch>
                  <a:fillRect l="-783" t="-577" r="-705"/>
                </a:stretch>
              </a:blipFill>
            </p:spPr>
            <p:txBody>
              <a:bodyPr/>
              <a:lstStyle/>
              <a:p>
                <a:r>
                  <a:rPr lang="es-MX">
                    <a:noFill/>
                  </a:rPr>
                  <a:t> </a:t>
                </a:r>
              </a:p>
            </p:txBody>
          </p:sp>
        </mc:Fallback>
      </mc:AlternateContent>
    </p:spTree>
    <p:extLst>
      <p:ext uri="{BB962C8B-B14F-4D97-AF65-F5344CB8AC3E}">
        <p14:creationId xmlns:p14="http://schemas.microsoft.com/office/powerpoint/2010/main" val="14497692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467600" cy="1143000"/>
          </a:xfrm>
        </p:spPr>
        <p:txBody>
          <a:bodyPr/>
          <a:lstStyle/>
          <a:p>
            <a:r>
              <a:rPr lang="es-MX" dirty="0" smtClean="0"/>
              <a:t>Análisis en una dimensión</a:t>
            </a:r>
            <a:br>
              <a:rPr lang="es-MX" dirty="0" smtClean="0"/>
            </a:br>
            <a:endParaRPr lang="es-MX" dirty="0"/>
          </a:p>
        </p:txBody>
      </p:sp>
      <p:pic>
        <p:nvPicPr>
          <p:cNvPr id="4" name="3 Marcador de contenido"/>
          <p:cNvPicPr>
            <a:picLocks noGrp="1"/>
          </p:cNvPicPr>
          <p:nvPr>
            <p:ph sz="quarter" idx="1"/>
          </p:nvPr>
        </p:nvPicPr>
        <p:blipFill rotWithShape="1">
          <a:blip r:embed="rId2">
            <a:grayscl/>
            <a:extLst>
              <a:ext uri="{28A0092B-C50C-407E-A947-70E740481C1C}">
                <a14:useLocalDpi xmlns:a14="http://schemas.microsoft.com/office/drawing/2010/main" val="0"/>
              </a:ext>
            </a:extLst>
          </a:blip>
          <a:srcRect t="22357" r="71609" b="23218"/>
          <a:stretch/>
        </p:blipFill>
        <p:spPr bwMode="auto">
          <a:xfrm>
            <a:off x="1403648" y="1052736"/>
            <a:ext cx="5544616" cy="4752528"/>
          </a:xfrm>
          <a:prstGeom prst="rect">
            <a:avLst/>
          </a:prstGeom>
          <a:ln>
            <a:noFill/>
          </a:ln>
          <a:extLst>
            <a:ext uri="{53640926-AAD7-44D8-BBD7-CCE9431645EC}">
              <a14:shadowObscured xmlns:a14="http://schemas.microsoft.com/office/drawing/2010/main"/>
            </a:ext>
          </a:extLst>
        </p:spPr>
      </p:pic>
      <p:sp>
        <p:nvSpPr>
          <p:cNvPr id="5" name="4 CuadroTexto"/>
          <p:cNvSpPr txBox="1"/>
          <p:nvPr/>
        </p:nvSpPr>
        <p:spPr>
          <a:xfrm rot="20331556">
            <a:off x="6428155" y="5432593"/>
            <a:ext cx="2240294" cy="861774"/>
          </a:xfrm>
          <a:prstGeom prst="rect">
            <a:avLst/>
          </a:prstGeom>
          <a:noFill/>
        </p:spPr>
        <p:txBody>
          <a:bodyPr wrap="square" rtlCol="0">
            <a:spAutoFit/>
          </a:bodyPr>
          <a:lstStyle/>
          <a:p>
            <a:r>
              <a:rPr lang="es-MX"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¿Inercia?</a:t>
            </a:r>
          </a:p>
          <a:p>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7345144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85800"/>
            <a:ext cx="7467600" cy="1143000"/>
          </a:xfrm>
        </p:spPr>
        <p:txBody>
          <a:bodyPr>
            <a:normAutofit fontScale="90000"/>
          </a:bodyPr>
          <a:lstStyle/>
          <a:p>
            <a:r>
              <a:rPr lang="es-MX" dirty="0"/>
              <a:t>Análisis en dos dimensiones </a:t>
            </a:r>
            <a:r>
              <a:rPr lang="es-MX" dirty="0" smtClean="0"/>
              <a:t/>
            </a:r>
            <a:br>
              <a:rPr lang="es-MX" dirty="0" smtClean="0"/>
            </a:br>
            <a:r>
              <a:rPr lang="es-MX" dirty="0" smtClean="0"/>
              <a:t>Renglones</a:t>
            </a:r>
            <a:br>
              <a:rPr lang="es-MX" dirty="0" smtClean="0"/>
            </a:br>
            <a:endParaRPr lang="es-MX" dirty="0"/>
          </a:p>
        </p:txBody>
      </p:sp>
      <mc:AlternateContent xmlns:mc="http://schemas.openxmlformats.org/markup-compatibility/2006" xmlns:a14="http://schemas.microsoft.com/office/drawing/2010/main">
        <mc:Choice Requires="a14">
          <p:sp>
            <p:nvSpPr>
              <p:cNvPr id="3" name="2 Marcador de contenido"/>
              <p:cNvSpPr>
                <a:spLocks noGrp="1"/>
              </p:cNvSpPr>
              <p:nvPr>
                <p:ph sz="quarter" idx="1"/>
              </p:nvPr>
            </p:nvSpPr>
            <p:spPr>
              <a:xfrm>
                <a:off x="467544" y="1412776"/>
                <a:ext cx="7467600" cy="4873752"/>
              </a:xfrm>
            </p:spPr>
            <p:txBody>
              <a:bodyPr>
                <a:normAutofit/>
              </a:bodyPr>
              <a:lstStyle/>
              <a:p>
                <a:pPr marL="0" indent="0">
                  <a:buNone/>
                </a:pPr>
                <a:endParaRPr lang="es-MX" sz="2000" b="1" dirty="0" smtClean="0"/>
              </a:p>
              <a:p>
                <a:pPr marL="0" indent="0">
                  <a:buNone/>
                </a:pPr>
                <a:r>
                  <a:rPr lang="es-MX" sz="2000" b="1" dirty="0" smtClean="0"/>
                  <a:t>Calidades</a:t>
                </a:r>
              </a:p>
              <a:p>
                <a:r>
                  <a:rPr lang="es-MX" sz="2000" dirty="0" smtClean="0"/>
                  <a:t>Todos los datos está bien representados en dos dimensiones.</a:t>
                </a:r>
              </a:p>
              <a:p>
                <a:r>
                  <a:rPr lang="es-MX" sz="2000" dirty="0" smtClean="0"/>
                  <a:t>Actuaría y C. de la Tierra viven en </a:t>
                </a:r>
                <a14:m>
                  <m:oMath xmlns:m="http://schemas.openxmlformats.org/officeDocument/2006/math">
                    <m:sSup>
                      <m:sSupPr>
                        <m:ctrlPr>
                          <a:rPr lang="es-MX" sz="2000" i="1">
                            <a:latin typeface="Cambria Math"/>
                          </a:rPr>
                        </m:ctrlPr>
                      </m:sSupPr>
                      <m:e>
                        <m:r>
                          <a:rPr lang="es-MX" sz="2000" i="1">
                            <a:latin typeface="Cambria Math"/>
                          </a:rPr>
                          <m:t>𝑅</m:t>
                        </m:r>
                      </m:e>
                      <m:sup>
                        <m:r>
                          <a:rPr lang="es-MX" sz="2000" i="1">
                            <a:latin typeface="Cambria Math"/>
                          </a:rPr>
                          <m:t>2</m:t>
                        </m:r>
                      </m:sup>
                    </m:sSup>
                  </m:oMath>
                </a14:m>
                <a:r>
                  <a:rPr lang="es-MX" sz="2000" dirty="0" smtClean="0"/>
                  <a:t>. </a:t>
                </a:r>
                <a:endParaRPr lang="es-MX" sz="2000" dirty="0"/>
              </a:p>
              <a:p>
                <a:r>
                  <a:rPr lang="es-MX" sz="2000" dirty="0" smtClean="0"/>
                  <a:t>Confirmamos que Matemáticas vive en </a:t>
                </a:r>
                <a14:m>
                  <m:oMath xmlns:m="http://schemas.openxmlformats.org/officeDocument/2006/math">
                    <m:sSup>
                      <m:sSupPr>
                        <m:ctrlPr>
                          <a:rPr lang="es-MX" sz="2000" i="1">
                            <a:latin typeface="Cambria Math"/>
                          </a:rPr>
                        </m:ctrlPr>
                      </m:sSupPr>
                      <m:e>
                        <m:r>
                          <a:rPr lang="es-MX" sz="2000" i="1">
                            <a:latin typeface="Cambria Math"/>
                          </a:rPr>
                          <m:t>𝑅</m:t>
                        </m:r>
                      </m:e>
                      <m:sup>
                        <m:r>
                          <a:rPr lang="es-MX" sz="2000" i="1">
                            <a:latin typeface="Cambria Math"/>
                          </a:rPr>
                          <m:t>1</m:t>
                        </m:r>
                      </m:sup>
                    </m:sSup>
                  </m:oMath>
                </a14:m>
                <a:endParaRPr lang="es-MX" sz="2000" dirty="0" smtClean="0"/>
              </a:p>
              <a:p>
                <a:pPr marL="0" indent="0">
                  <a:buNone/>
                </a:pPr>
                <a:endParaRPr lang="es-MX" sz="2000" dirty="0" smtClean="0"/>
              </a:p>
              <a:p>
                <a:endParaRPr lang="es-MX" sz="2000" dirty="0"/>
              </a:p>
              <a:p>
                <a:pPr marL="0" indent="0">
                  <a:buNone/>
                </a:pPr>
                <a:r>
                  <a:rPr lang="es-MX" sz="2000" b="1" dirty="0" smtClean="0"/>
                  <a:t>Contribuciones</a:t>
                </a:r>
              </a:p>
              <a:p>
                <a:r>
                  <a:rPr lang="es-MX" sz="2000" dirty="0" smtClean="0"/>
                  <a:t>Las contribuciones más altas en esta dimensión corresponden a Actuaría y C. de la Tierra</a:t>
                </a:r>
              </a:p>
              <a:p>
                <a:r>
                  <a:rPr lang="es-MX" sz="2000" dirty="0"/>
                  <a:t>La variable Matemáticas no contribuye en esta </a:t>
                </a:r>
                <a:r>
                  <a:rPr lang="es-MX" sz="2000" dirty="0" smtClean="0"/>
                  <a:t>dimensión.</a:t>
                </a:r>
                <a:endParaRPr lang="es-MX" sz="2000" dirty="0"/>
              </a:p>
            </p:txBody>
          </p:sp>
        </mc:Choice>
        <mc:Fallback xmlns="">
          <p:sp>
            <p:nvSpPr>
              <p:cNvPr id="3" name="2 Marcador de contenido"/>
              <p:cNvSpPr>
                <a:spLocks noGrp="1" noRot="1" noChangeAspect="1" noMove="1" noResize="1" noEditPoints="1" noAdjustHandles="1" noChangeArrowheads="1" noChangeShapeType="1" noTextEdit="1"/>
              </p:cNvSpPr>
              <p:nvPr>
                <p:ph sz="quarter" idx="1"/>
              </p:nvPr>
            </p:nvSpPr>
            <p:spPr>
              <a:xfrm>
                <a:off x="467544" y="1412776"/>
                <a:ext cx="7467600" cy="4873752"/>
              </a:xfrm>
              <a:blipFill rotWithShape="1">
                <a:blip r:embed="rId2"/>
                <a:stretch>
                  <a:fillRect l="-898"/>
                </a:stretch>
              </a:blipFill>
            </p:spPr>
            <p:txBody>
              <a:bodyPr/>
              <a:lstStyle/>
              <a:p>
                <a:r>
                  <a:rPr lang="es-MX">
                    <a:noFill/>
                  </a:rPr>
                  <a:t> </a:t>
                </a:r>
              </a:p>
            </p:txBody>
          </p:sp>
        </mc:Fallback>
      </mc:AlternateContent>
    </p:spTree>
    <p:extLst>
      <p:ext uri="{BB962C8B-B14F-4D97-AF65-F5344CB8AC3E}">
        <p14:creationId xmlns:p14="http://schemas.microsoft.com/office/powerpoint/2010/main" val="41999617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7467600" cy="1143000"/>
          </a:xfrm>
        </p:spPr>
        <p:txBody>
          <a:bodyPr>
            <a:normAutofit fontScale="90000"/>
          </a:bodyPr>
          <a:lstStyle/>
          <a:p>
            <a:r>
              <a:rPr lang="es-MX" dirty="0"/>
              <a:t>Análisis en dos dimensiones </a:t>
            </a:r>
            <a:r>
              <a:rPr lang="es-MX" dirty="0" smtClean="0"/>
              <a:t/>
            </a:r>
            <a:br>
              <a:rPr lang="es-MX" dirty="0" smtClean="0"/>
            </a:br>
            <a:r>
              <a:rPr lang="es-MX" dirty="0" smtClean="0"/>
              <a:t>Columnas</a:t>
            </a:r>
            <a:br>
              <a:rPr lang="es-MX" dirty="0" smtClean="0"/>
            </a:br>
            <a:endParaRPr lang="es-MX" dirty="0"/>
          </a:p>
        </p:txBody>
      </p:sp>
      <mc:AlternateContent xmlns:mc="http://schemas.openxmlformats.org/markup-compatibility/2006" xmlns:a14="http://schemas.microsoft.com/office/drawing/2010/main">
        <mc:Choice Requires="a14">
          <p:sp>
            <p:nvSpPr>
              <p:cNvPr id="3" name="2 Marcador de contenido"/>
              <p:cNvSpPr>
                <a:spLocks noGrp="1"/>
              </p:cNvSpPr>
              <p:nvPr>
                <p:ph sz="quarter" idx="1"/>
              </p:nvPr>
            </p:nvSpPr>
            <p:spPr/>
            <p:txBody>
              <a:bodyPr/>
              <a:lstStyle/>
              <a:p>
                <a:pPr marL="0" indent="0">
                  <a:buNone/>
                </a:pPr>
                <a:r>
                  <a:rPr lang="es-MX" sz="2000" b="1" dirty="0" smtClean="0"/>
                  <a:t>Calidades</a:t>
                </a:r>
              </a:p>
              <a:p>
                <a:r>
                  <a:rPr lang="es-MX" sz="2000" dirty="0"/>
                  <a:t>T</a:t>
                </a:r>
                <a:r>
                  <a:rPr lang="es-MX" sz="2000" dirty="0" smtClean="0"/>
                  <a:t>ransporte </a:t>
                </a:r>
                <a:r>
                  <a:rPr lang="es-MX" sz="2000" dirty="0"/>
                  <a:t>privado vive en </a:t>
                </a:r>
                <a14:m>
                  <m:oMath xmlns:m="http://schemas.openxmlformats.org/officeDocument/2006/math">
                    <m:sSup>
                      <m:sSupPr>
                        <m:ctrlPr>
                          <a:rPr lang="es-MX" sz="2000" i="1">
                            <a:latin typeface="Cambria Math"/>
                          </a:rPr>
                        </m:ctrlPr>
                      </m:sSupPr>
                      <m:e>
                        <m:r>
                          <a:rPr lang="es-MX" sz="2000" i="1">
                            <a:latin typeface="Cambria Math"/>
                          </a:rPr>
                          <m:t>𝑅</m:t>
                        </m:r>
                      </m:e>
                      <m:sup>
                        <m:r>
                          <a:rPr lang="es-MX" sz="2000" i="1">
                            <a:latin typeface="Cambria Math"/>
                          </a:rPr>
                          <m:t>2</m:t>
                        </m:r>
                      </m:sup>
                    </m:sSup>
                  </m:oMath>
                </a14:m>
                <a:r>
                  <a:rPr lang="es-MX" sz="2000" dirty="0" smtClean="0"/>
                  <a:t>.</a:t>
                </a:r>
              </a:p>
              <a:p>
                <a:r>
                  <a:rPr lang="es-MX" sz="2000" dirty="0" smtClean="0"/>
                  <a:t>Confirmamos </a:t>
                </a:r>
                <a:r>
                  <a:rPr lang="es-MX" sz="2000" dirty="0"/>
                  <a:t>que la variable T</a:t>
                </a:r>
                <a:r>
                  <a:rPr lang="es-MX" sz="2000" dirty="0" smtClean="0"/>
                  <a:t>ransporte </a:t>
                </a:r>
                <a:r>
                  <a:rPr lang="es-MX" sz="2000" dirty="0"/>
                  <a:t>a pie prácticamente vive en  </a:t>
                </a:r>
                <a14:m>
                  <m:oMath xmlns:m="http://schemas.openxmlformats.org/officeDocument/2006/math">
                    <m:sSup>
                      <m:sSupPr>
                        <m:ctrlPr>
                          <a:rPr lang="es-MX" sz="2000" i="1">
                            <a:latin typeface="Cambria Math"/>
                          </a:rPr>
                        </m:ctrlPr>
                      </m:sSupPr>
                      <m:e>
                        <m:r>
                          <a:rPr lang="es-MX" sz="2000" i="1">
                            <a:latin typeface="Cambria Math"/>
                          </a:rPr>
                          <m:t>𝑅</m:t>
                        </m:r>
                      </m:e>
                      <m:sup>
                        <m:r>
                          <a:rPr lang="es-MX" sz="2000" i="1">
                            <a:latin typeface="Cambria Math"/>
                          </a:rPr>
                          <m:t>1</m:t>
                        </m:r>
                      </m:sup>
                    </m:sSup>
                    <m:r>
                      <a:rPr lang="es-MX" sz="2000" b="0" i="1" smtClean="0">
                        <a:latin typeface="Cambria Math"/>
                      </a:rPr>
                      <m:t>.</m:t>
                    </m:r>
                  </m:oMath>
                </a14:m>
                <a:endParaRPr lang="es-MX" sz="2000" b="0" dirty="0" smtClean="0"/>
              </a:p>
              <a:p>
                <a:endParaRPr lang="es-MX" sz="2000" dirty="0" smtClean="0"/>
              </a:p>
              <a:p>
                <a:endParaRPr lang="es-MX" sz="2000" dirty="0"/>
              </a:p>
              <a:p>
                <a:pPr marL="0" indent="0">
                  <a:buNone/>
                </a:pPr>
                <a:endParaRPr lang="es-MX" sz="2000" dirty="0" smtClean="0"/>
              </a:p>
              <a:p>
                <a:pPr marL="0" indent="0">
                  <a:buNone/>
                </a:pPr>
                <a:r>
                  <a:rPr lang="es-MX" sz="2000" b="1" dirty="0" smtClean="0"/>
                  <a:t>Contribuciones</a:t>
                </a:r>
              </a:p>
              <a:p>
                <a:r>
                  <a:rPr lang="es-MX" sz="2000" dirty="0" smtClean="0"/>
                  <a:t>Transporte privado es </a:t>
                </a:r>
                <a:r>
                  <a:rPr lang="es-MX" sz="2000" dirty="0"/>
                  <a:t>la que tiene mayor contribución en esta </a:t>
                </a:r>
                <a:r>
                  <a:rPr lang="es-MX" sz="2000" dirty="0" smtClean="0"/>
                  <a:t>dimensión.</a:t>
                </a:r>
              </a:p>
              <a:p>
                <a:r>
                  <a:rPr lang="es-MX" sz="2000" dirty="0" smtClean="0"/>
                  <a:t>Transporte a pie no tiene una gran contribución</a:t>
                </a:r>
                <a:r>
                  <a:rPr lang="es-MX" dirty="0" smtClean="0"/>
                  <a:t>.</a:t>
                </a:r>
                <a:endParaRPr lang="es-MX" dirty="0"/>
              </a:p>
            </p:txBody>
          </p:sp>
        </mc:Choice>
        <mc:Fallback xmlns="">
          <p:sp>
            <p:nvSpPr>
              <p:cNvPr id="3" name="2 Marcador de contenido"/>
              <p:cNvSpPr>
                <a:spLocks noGrp="1" noRot="1" noChangeAspect="1" noMove="1" noResize="1" noEditPoints="1" noAdjustHandles="1" noChangeArrowheads="1" noChangeShapeType="1" noTextEdit="1"/>
              </p:cNvSpPr>
              <p:nvPr>
                <p:ph sz="quarter" idx="1"/>
              </p:nvPr>
            </p:nvSpPr>
            <p:spPr>
              <a:blipFill rotWithShape="1">
                <a:blip r:embed="rId2"/>
                <a:stretch>
                  <a:fillRect l="-816" t="-626"/>
                </a:stretch>
              </a:blipFill>
            </p:spPr>
            <p:txBody>
              <a:bodyPr/>
              <a:lstStyle/>
              <a:p>
                <a:r>
                  <a:rPr lang="es-MX">
                    <a:noFill/>
                  </a:rPr>
                  <a:t> </a:t>
                </a:r>
              </a:p>
            </p:txBody>
          </p:sp>
        </mc:Fallback>
      </mc:AlternateContent>
    </p:spTree>
    <p:extLst>
      <p:ext uri="{BB962C8B-B14F-4D97-AF65-F5344CB8AC3E}">
        <p14:creationId xmlns:p14="http://schemas.microsoft.com/office/powerpoint/2010/main" val="33271265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Análisis en </a:t>
            </a:r>
            <a:r>
              <a:rPr lang="es-MX" dirty="0" smtClean="0"/>
              <a:t>dos dimensiones</a:t>
            </a:r>
            <a:br>
              <a:rPr lang="es-MX" dirty="0" smtClean="0"/>
            </a:br>
            <a:endParaRPr lang="es-MX" dirty="0"/>
          </a:p>
        </p:txBody>
      </p:sp>
      <p:pic>
        <p:nvPicPr>
          <p:cNvPr id="4" name="3 Marcador de contenido"/>
          <p:cNvPicPr>
            <a:picLocks noGrp="1"/>
          </p:cNvPicPr>
          <p:nvPr>
            <p:ph sz="quarter" idx="1"/>
          </p:nvPr>
        </p:nvPicPr>
        <p:blipFill rotWithShape="1">
          <a:blip r:embed="rId2">
            <a:grayscl/>
            <a:extLst>
              <a:ext uri="{28A0092B-C50C-407E-A947-70E740481C1C}">
                <a14:useLocalDpi xmlns:a14="http://schemas.microsoft.com/office/drawing/2010/main" val="0"/>
              </a:ext>
            </a:extLst>
          </a:blip>
          <a:srcRect l="785" t="17220" r="62075" b="29563"/>
          <a:stretch/>
        </p:blipFill>
        <p:spPr bwMode="auto">
          <a:xfrm>
            <a:off x="1350881" y="1124744"/>
            <a:ext cx="5669391" cy="4665071"/>
          </a:xfrm>
          <a:prstGeom prst="rect">
            <a:avLst/>
          </a:prstGeom>
          <a:ln>
            <a:noFill/>
          </a:ln>
          <a:extLst>
            <a:ext uri="{53640926-AAD7-44D8-BBD7-CCE9431645EC}">
              <a14:shadowObscured xmlns:a14="http://schemas.microsoft.com/office/drawing/2010/main"/>
            </a:ext>
          </a:extLst>
        </p:spPr>
      </p:pic>
      <p:sp>
        <p:nvSpPr>
          <p:cNvPr id="6" name="5 CuadroTexto"/>
          <p:cNvSpPr txBox="1"/>
          <p:nvPr/>
        </p:nvSpPr>
        <p:spPr>
          <a:xfrm rot="20331556">
            <a:off x="6500163" y="5432593"/>
            <a:ext cx="2240294" cy="861774"/>
          </a:xfrm>
          <a:prstGeom prst="rect">
            <a:avLst/>
          </a:prstGeom>
          <a:noFill/>
        </p:spPr>
        <p:txBody>
          <a:bodyPr wrap="square" rtlCol="0">
            <a:spAutoFit/>
          </a:bodyPr>
          <a:lstStyle/>
          <a:p>
            <a:r>
              <a:rPr lang="es-MX"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¿Inercia?</a:t>
            </a:r>
          </a:p>
          <a:p>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15598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1 CuadroTexto"/>
          <p:cNvSpPr txBox="1"/>
          <p:nvPr/>
        </p:nvSpPr>
        <p:spPr>
          <a:xfrm>
            <a:off x="1259632" y="836712"/>
            <a:ext cx="6696744" cy="3416320"/>
          </a:xfrm>
          <a:prstGeom prst="rect">
            <a:avLst/>
          </a:prstGeom>
          <a:noFill/>
        </p:spPr>
        <p:txBody>
          <a:bodyPr wrap="square" rtlCol="0">
            <a:spAutoFit/>
          </a:bodyPr>
          <a:lstStyle/>
          <a:p>
            <a:pPr algn="just"/>
            <a:r>
              <a:rPr lang="es-MX" dirty="0"/>
              <a:t>El método multivariado que usamos para en este estudio fue el de </a:t>
            </a:r>
            <a:r>
              <a:rPr lang="es-MX" b="1" dirty="0">
                <a:effectLst>
                  <a:outerShdw blurRad="38100" dist="38100" dir="2700000" algn="tl">
                    <a:srgbClr val="000000">
                      <a:alpha val="43137"/>
                    </a:srgbClr>
                  </a:outerShdw>
                </a:effectLst>
              </a:rPr>
              <a:t>Correspondencias Simples</a:t>
            </a:r>
            <a:r>
              <a:rPr lang="es-MX" dirty="0"/>
              <a:t>. La forma en que se empleó este método fue dos a dos, es decir, se realizó análisis de correspondencias simples entre la variable Licenciatura con cada una del resto de las variables (Licenciatura vs Escuela de procedencia, Licenciatura vs Genero, etc</a:t>
            </a:r>
            <a:r>
              <a:rPr lang="es-MX" dirty="0" smtClean="0"/>
              <a:t>.).</a:t>
            </a:r>
          </a:p>
          <a:p>
            <a:pPr algn="just"/>
            <a:endParaRPr lang="es-MX" dirty="0"/>
          </a:p>
          <a:p>
            <a:pPr algn="just"/>
            <a:endParaRPr lang="es-MX" dirty="0"/>
          </a:p>
          <a:p>
            <a:pPr algn="just"/>
            <a:r>
              <a:rPr lang="es-MX" dirty="0"/>
              <a:t>Es importante mencionar que las variables antes mencionadas son de tipo cualitativo, ya que para realizar análisis de correspondencias simples se requiere de este tipo de variables.</a:t>
            </a:r>
          </a:p>
          <a:p>
            <a:endParaRPr lang="es-MX" dirty="0"/>
          </a:p>
        </p:txBody>
      </p:sp>
    </p:spTree>
    <p:extLst>
      <p:ext uri="{BB962C8B-B14F-4D97-AF65-F5344CB8AC3E}">
        <p14:creationId xmlns:p14="http://schemas.microsoft.com/office/powerpoint/2010/main" val="1126317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Asociaciones en el Biplot</a:t>
            </a:r>
            <a:br>
              <a:rPr lang="es-MX" dirty="0" smtClean="0"/>
            </a:br>
            <a:endParaRPr lang="es-MX" dirty="0"/>
          </a:p>
        </p:txBody>
      </p:sp>
      <p:sp>
        <p:nvSpPr>
          <p:cNvPr id="3" name="2 Marcador de contenido"/>
          <p:cNvSpPr>
            <a:spLocks noGrp="1"/>
          </p:cNvSpPr>
          <p:nvPr>
            <p:ph sz="quarter" idx="1"/>
          </p:nvPr>
        </p:nvSpPr>
        <p:spPr>
          <a:xfrm>
            <a:off x="457200" y="1124744"/>
            <a:ext cx="3826768" cy="5349208"/>
          </a:xfrm>
        </p:spPr>
        <p:txBody>
          <a:bodyPr/>
          <a:lstStyle/>
          <a:p>
            <a:pPr marL="0" indent="0">
              <a:buNone/>
            </a:pPr>
            <a:r>
              <a:rPr lang="es-MX" sz="1800" b="1" dirty="0" smtClean="0"/>
              <a:t>Renglón-Renglón</a:t>
            </a:r>
          </a:p>
          <a:p>
            <a:r>
              <a:rPr lang="es-MX" sz="1800" dirty="0" smtClean="0"/>
              <a:t>Biología y Ciencias de la Computación.</a:t>
            </a:r>
          </a:p>
          <a:p>
            <a:endParaRPr lang="es-MX" sz="1800" dirty="0" smtClean="0"/>
          </a:p>
          <a:p>
            <a:pPr marL="0" indent="0">
              <a:buNone/>
            </a:pPr>
            <a:r>
              <a:rPr lang="es-MX" sz="1800" b="1" dirty="0" smtClean="0"/>
              <a:t>Columna-Columna</a:t>
            </a:r>
          </a:p>
          <a:p>
            <a:r>
              <a:rPr lang="es-MX" sz="1800" dirty="0" smtClean="0"/>
              <a:t>Ninguna cercanía notable entre tipos de transporte.</a:t>
            </a:r>
          </a:p>
          <a:p>
            <a:pPr marL="0" indent="0">
              <a:buNone/>
            </a:pPr>
            <a:endParaRPr lang="es-MX" sz="1800" dirty="0" smtClean="0"/>
          </a:p>
          <a:p>
            <a:pPr marL="0" indent="0">
              <a:buNone/>
            </a:pPr>
            <a:r>
              <a:rPr lang="es-MX" sz="1800" b="1" dirty="0" smtClean="0"/>
              <a:t>Renglón-Columna</a:t>
            </a:r>
          </a:p>
          <a:p>
            <a:r>
              <a:rPr lang="es-MX" sz="1800" dirty="0" smtClean="0"/>
              <a:t>Física y Transporte a pie.</a:t>
            </a:r>
          </a:p>
          <a:p>
            <a:r>
              <a:rPr lang="es-MX" sz="1800" dirty="0" smtClean="0"/>
              <a:t>Actuaría y Transporte privado.</a:t>
            </a:r>
          </a:p>
          <a:p>
            <a:r>
              <a:rPr lang="es-MX" sz="1800" dirty="0" smtClean="0"/>
              <a:t>Biología y C.C con Transporte público.</a:t>
            </a:r>
          </a:p>
          <a:p>
            <a:endParaRPr lang="es-MX" dirty="0" smtClean="0"/>
          </a:p>
          <a:p>
            <a:endParaRPr lang="es-MX" dirty="0" smtClean="0"/>
          </a:p>
          <a:p>
            <a:pPr marL="0" indent="0">
              <a:buNone/>
            </a:pPr>
            <a:endParaRPr lang="es-MX" dirty="0" smtClean="0"/>
          </a:p>
          <a:p>
            <a:pPr marL="0" indent="0">
              <a:buNone/>
            </a:pPr>
            <a:endParaRPr lang="es-MX" dirty="0"/>
          </a:p>
        </p:txBody>
      </p:sp>
      <p:sp>
        <p:nvSpPr>
          <p:cNvPr id="4" name="3 CuadroTexto"/>
          <p:cNvSpPr txBox="1"/>
          <p:nvPr/>
        </p:nvSpPr>
        <p:spPr>
          <a:xfrm>
            <a:off x="4499992" y="1147966"/>
            <a:ext cx="4392488" cy="4801314"/>
          </a:xfrm>
          <a:prstGeom prst="rect">
            <a:avLst/>
          </a:prstGeom>
          <a:noFill/>
        </p:spPr>
        <p:txBody>
          <a:bodyPr wrap="square" rtlCol="0">
            <a:spAutoFit/>
          </a:bodyPr>
          <a:lstStyle/>
          <a:p>
            <a:r>
              <a:rPr lang="es-MX" b="1" dirty="0" smtClean="0"/>
              <a:t>Primera Dimensión</a:t>
            </a:r>
            <a:endParaRPr lang="es-MX" b="1" dirty="0"/>
          </a:p>
          <a:p>
            <a:r>
              <a:rPr lang="es-MX" dirty="0" smtClean="0"/>
              <a:t>Se distinguen 2 secciones:</a:t>
            </a:r>
          </a:p>
          <a:p>
            <a:pPr marL="285750" indent="-285750">
              <a:buFont typeface="Arial" panose="020B0604020202020204" pitchFamily="34" charset="0"/>
              <a:buChar char="•"/>
            </a:pPr>
            <a:r>
              <a:rPr lang="es-MX" dirty="0" smtClean="0"/>
              <a:t>Los que se transportan a pie (Física y Actuaría)</a:t>
            </a:r>
          </a:p>
          <a:p>
            <a:pPr marL="285750" indent="-285750">
              <a:buFont typeface="Arial" panose="020B0604020202020204" pitchFamily="34" charset="0"/>
              <a:buChar char="•"/>
            </a:pPr>
            <a:r>
              <a:rPr lang="es-MX" dirty="0" smtClean="0"/>
              <a:t>Los que no se transportan casi nunca a pie (Ciencias de la Tierra, Biología y Ciencias de la Computación)</a:t>
            </a:r>
          </a:p>
          <a:p>
            <a:endParaRPr lang="es-MX" dirty="0" smtClean="0"/>
          </a:p>
          <a:p>
            <a:r>
              <a:rPr lang="es-MX" b="1" dirty="0"/>
              <a:t>Segunda Dimensión</a:t>
            </a:r>
          </a:p>
          <a:p>
            <a:r>
              <a:rPr lang="es-MX" dirty="0" smtClean="0"/>
              <a:t>Se distinguen 2 secciones:</a:t>
            </a:r>
          </a:p>
          <a:p>
            <a:pPr marL="285750" indent="-285750">
              <a:buFont typeface="Arial" panose="020B0604020202020204" pitchFamily="34" charset="0"/>
              <a:buChar char="•"/>
            </a:pPr>
            <a:r>
              <a:rPr lang="es-MX" dirty="0" smtClean="0"/>
              <a:t>Los que utilizan transporte privado (Actuaría y Ciencias de la Tierra)</a:t>
            </a:r>
          </a:p>
          <a:p>
            <a:pPr marL="285750" indent="-285750">
              <a:buFont typeface="Arial" panose="020B0604020202020204" pitchFamily="34" charset="0"/>
              <a:buChar char="•"/>
            </a:pPr>
            <a:r>
              <a:rPr lang="es-MX" dirty="0" smtClean="0"/>
              <a:t>Los que no utilizan este transporte (Biología, C. C y Física)</a:t>
            </a:r>
          </a:p>
          <a:p>
            <a:endParaRPr lang="es-MX" dirty="0"/>
          </a:p>
          <a:p>
            <a:endParaRPr lang="es-MX" dirty="0"/>
          </a:p>
        </p:txBody>
      </p:sp>
      <p:sp>
        <p:nvSpPr>
          <p:cNvPr id="6" name="5 CuadroTexto"/>
          <p:cNvSpPr txBox="1"/>
          <p:nvPr/>
        </p:nvSpPr>
        <p:spPr>
          <a:xfrm>
            <a:off x="5474846" y="5944415"/>
            <a:ext cx="2806831" cy="738664"/>
          </a:xfrm>
          <a:prstGeom prst="rect">
            <a:avLst/>
          </a:prstGeom>
          <a:noFill/>
        </p:spPr>
        <p:txBody>
          <a:bodyPr wrap="square" rtlCol="0">
            <a:spAutoFit/>
          </a:bodyPr>
          <a:lstStyle/>
          <a:p>
            <a:r>
              <a:rPr lang="es-MX"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¿Matemáticas?</a:t>
            </a:r>
          </a:p>
          <a:p>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41604016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Biplot</a:t>
            </a:r>
            <a:br>
              <a:rPr lang="es-MX" dirty="0" smtClean="0"/>
            </a:br>
            <a:endParaRPr lang="es-MX" dirty="0"/>
          </a:p>
        </p:txBody>
      </p:sp>
      <p:pic>
        <p:nvPicPr>
          <p:cNvPr id="4" name="3 Marcador de contenido"/>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8640960" cy="6069161"/>
          </a:xfrm>
          <a:prstGeom prst="rect">
            <a:avLst/>
          </a:prstGeom>
          <a:noFill/>
          <a:ln>
            <a:noFill/>
          </a:ln>
        </p:spPr>
      </p:pic>
    </p:spTree>
    <p:extLst>
      <p:ext uri="{BB962C8B-B14F-4D97-AF65-F5344CB8AC3E}">
        <p14:creationId xmlns:p14="http://schemas.microsoft.com/office/powerpoint/2010/main" val="1791231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Distancia de Benzécri</a:t>
            </a:r>
            <a:br>
              <a:rPr lang="es-MX" dirty="0" smtClean="0"/>
            </a:br>
            <a:endParaRPr lang="es-MX" dirty="0"/>
          </a:p>
        </p:txBody>
      </p:sp>
      <p:pic>
        <p:nvPicPr>
          <p:cNvPr id="4" name="3 Marcador de contenido"/>
          <p:cNvPicPr>
            <a:picLocks noGrp="1"/>
          </p:cNvPicPr>
          <p:nvPr>
            <p:ph sz="quarter" idx="1"/>
          </p:nvPr>
        </p:nvPicPr>
        <p:blipFill rotWithShape="1">
          <a:blip r:embed="rId2">
            <a:extLst>
              <a:ext uri="{28A0092B-C50C-407E-A947-70E740481C1C}">
                <a14:useLocalDpi xmlns:a14="http://schemas.microsoft.com/office/drawing/2010/main" val="0"/>
              </a:ext>
            </a:extLst>
          </a:blip>
          <a:srcRect l="8030" b="15805"/>
          <a:stretch/>
        </p:blipFill>
        <p:spPr bwMode="auto">
          <a:xfrm>
            <a:off x="0" y="1340768"/>
            <a:ext cx="4572000" cy="4268961"/>
          </a:xfrm>
          <a:prstGeom prst="rect">
            <a:avLst/>
          </a:prstGeom>
          <a:noFill/>
          <a:ln>
            <a:noFill/>
          </a:ln>
          <a:extLst>
            <a:ext uri="{53640926-AAD7-44D8-BBD7-CCE9431645EC}">
              <a14:shadowObscured xmlns:a14="http://schemas.microsoft.com/office/drawing/2010/main"/>
            </a:ext>
          </a:extLst>
        </p:spPr>
      </p:pic>
      <p:pic>
        <p:nvPicPr>
          <p:cNvPr id="5" name="4 Imagen"/>
          <p:cNvPicPr/>
          <p:nvPr/>
        </p:nvPicPr>
        <p:blipFill rotWithShape="1">
          <a:blip r:embed="rId3">
            <a:extLst>
              <a:ext uri="{28A0092B-C50C-407E-A947-70E740481C1C}">
                <a14:useLocalDpi xmlns:a14="http://schemas.microsoft.com/office/drawing/2010/main" val="0"/>
              </a:ext>
            </a:extLst>
          </a:blip>
          <a:srcRect l="8733" b="14613"/>
          <a:stretch/>
        </p:blipFill>
        <p:spPr bwMode="auto">
          <a:xfrm>
            <a:off x="4572000" y="1412776"/>
            <a:ext cx="4176464" cy="41764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0251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692696"/>
            <a:ext cx="2952328" cy="553998"/>
          </a:xfrm>
          <a:prstGeom prst="rect">
            <a:avLst/>
          </a:prstGeom>
          <a:noFill/>
        </p:spPr>
        <p:txBody>
          <a:bodyPr wrap="square" rtlCol="0">
            <a:spAutoFit/>
          </a:bodyPr>
          <a:lstStyle/>
          <a:p>
            <a:r>
              <a:rPr lang="es-MX" sz="3000" dirty="0" smtClean="0"/>
              <a:t>CONCLUSIÓN:</a:t>
            </a:r>
            <a:endParaRPr lang="es-MX" sz="3000" dirty="0"/>
          </a:p>
        </p:txBody>
      </p:sp>
    </p:spTree>
    <p:extLst>
      <p:ext uri="{BB962C8B-B14F-4D97-AF65-F5344CB8AC3E}">
        <p14:creationId xmlns:p14="http://schemas.microsoft.com/office/powerpoint/2010/main" val="9959514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14304" y="476672"/>
            <a:ext cx="7772400" cy="1686049"/>
          </a:xfrm>
        </p:spPr>
        <p:txBody>
          <a:bodyPr>
            <a:normAutofit fontScale="90000"/>
          </a:bodyPr>
          <a:lstStyle/>
          <a:p>
            <a:r>
              <a:rPr lang="es-MX" dirty="0"/>
              <a:t>Análisis de Correspondencias Simple entre las variables:</a:t>
            </a:r>
            <a:br>
              <a:rPr lang="es-MX" dirty="0"/>
            </a:br>
            <a:r>
              <a:rPr lang="es-MX" dirty="0"/>
              <a:t/>
            </a:r>
            <a:br>
              <a:rPr lang="es-MX" dirty="0"/>
            </a:br>
            <a:r>
              <a:rPr lang="es-MX" dirty="0"/>
              <a:t>Licenciatura vs </a:t>
            </a:r>
            <a:r>
              <a:rPr lang="es-MX" dirty="0" smtClean="0"/>
              <a:t>Género</a:t>
            </a:r>
            <a:endParaRPr lang="es-MX" dirty="0"/>
          </a:p>
        </p:txBody>
      </p:sp>
      <p:pic>
        <p:nvPicPr>
          <p:cNvPr id="3" name="2 Imagen" descr="RGui (32-bit)"/>
          <p:cNvPicPr>
            <a:picLocks noChangeAspect="1"/>
          </p:cNvPicPr>
          <p:nvPr/>
        </p:nvPicPr>
        <p:blipFill rotWithShape="1">
          <a:blip r:embed="rId2">
            <a:extLst>
              <a:ext uri="{28A0092B-C50C-407E-A947-70E740481C1C}">
                <a14:useLocalDpi xmlns:a14="http://schemas.microsoft.com/office/drawing/2010/main" val="0"/>
              </a:ext>
            </a:extLst>
          </a:blip>
          <a:srcRect l="1286" t="48688" r="84092" b="34694"/>
          <a:stretch/>
        </p:blipFill>
        <p:spPr>
          <a:xfrm>
            <a:off x="2555776" y="2668514"/>
            <a:ext cx="4392488" cy="2755591"/>
          </a:xfrm>
          <a:prstGeom prst="rect">
            <a:avLst/>
          </a:prstGeom>
        </p:spPr>
      </p:pic>
    </p:spTree>
    <p:extLst>
      <p:ext uri="{BB962C8B-B14F-4D97-AF65-F5344CB8AC3E}">
        <p14:creationId xmlns:p14="http://schemas.microsoft.com/office/powerpoint/2010/main" val="1799339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7467600" cy="1143000"/>
          </a:xfrm>
        </p:spPr>
        <p:txBody>
          <a:bodyPr/>
          <a:lstStyle/>
          <a:p>
            <a:r>
              <a:rPr lang="es-MX" dirty="0" smtClean="0"/>
              <a:t>Perfiles renglón</a:t>
            </a:r>
            <a:br>
              <a:rPr lang="es-MX" dirty="0" smtClean="0"/>
            </a:br>
            <a:endParaRPr lang="es-MX" dirty="0"/>
          </a:p>
        </p:txBody>
      </p:sp>
      <p:pic>
        <p:nvPicPr>
          <p:cNvPr id="5" name="0 Imagen"/>
          <p:cNvPicPr/>
          <p:nvPr/>
        </p:nvPicPr>
        <p:blipFill rotWithShape="1">
          <a:blip r:embed="rId2">
            <a:extLst>
              <a:ext uri="{28A0092B-C50C-407E-A947-70E740481C1C}">
                <a14:useLocalDpi xmlns:a14="http://schemas.microsoft.com/office/drawing/2010/main" val="0"/>
              </a:ext>
            </a:extLst>
          </a:blip>
          <a:srcRect l="52635" t="16814" r="2854" b="15929"/>
          <a:stretch/>
        </p:blipFill>
        <p:spPr bwMode="auto">
          <a:xfrm>
            <a:off x="2181224" y="1124744"/>
            <a:ext cx="5271096" cy="4968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42684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idx="4294967295"/>
          </p:nvPr>
        </p:nvSpPr>
        <p:spPr>
          <a:xfrm>
            <a:off x="0" y="274638"/>
            <a:ext cx="7467600" cy="1143000"/>
          </a:xfrm>
        </p:spPr>
        <p:txBody>
          <a:bodyPr>
            <a:normAutofit/>
          </a:bodyPr>
          <a:lstStyle/>
          <a:p>
            <a:r>
              <a:rPr lang="es-MX" dirty="0" smtClean="0"/>
              <a:t>   Semejanzas</a:t>
            </a:r>
            <a:br>
              <a:rPr lang="es-MX" dirty="0" smtClean="0"/>
            </a:br>
            <a:endParaRPr lang="es-MX" dirty="0"/>
          </a:p>
        </p:txBody>
      </p:sp>
      <p:pic>
        <p:nvPicPr>
          <p:cNvPr id="7" name="6 Imagen"/>
          <p:cNvPicPr/>
          <p:nvPr/>
        </p:nvPicPr>
        <p:blipFill rotWithShape="1">
          <a:blip r:embed="rId2">
            <a:extLst>
              <a:ext uri="{28A0092B-C50C-407E-A947-70E740481C1C}">
                <a14:useLocalDpi xmlns:a14="http://schemas.microsoft.com/office/drawing/2010/main" val="0"/>
              </a:ext>
            </a:extLst>
          </a:blip>
          <a:srcRect t="11349" r="3694" b="12192"/>
          <a:stretch/>
        </p:blipFill>
        <p:spPr bwMode="auto">
          <a:xfrm>
            <a:off x="827584" y="1854116"/>
            <a:ext cx="4464496" cy="3735124"/>
          </a:xfrm>
          <a:prstGeom prst="rect">
            <a:avLst/>
          </a:prstGeom>
          <a:noFill/>
          <a:ln>
            <a:noFill/>
          </a:ln>
          <a:extLst>
            <a:ext uri="{53640926-AAD7-44D8-BBD7-CCE9431645EC}">
              <a14:shadowObscured xmlns:a14="http://schemas.microsoft.com/office/drawing/2010/main"/>
            </a:ext>
          </a:extLst>
        </p:spPr>
      </p:pic>
      <p:pic>
        <p:nvPicPr>
          <p:cNvPr id="8" name="7 Imagen"/>
          <p:cNvPicPr/>
          <p:nvPr/>
        </p:nvPicPr>
        <p:blipFill rotWithShape="1">
          <a:blip r:embed="rId3">
            <a:extLst>
              <a:ext uri="{28A0092B-C50C-407E-A947-70E740481C1C}">
                <a14:useLocalDpi xmlns:a14="http://schemas.microsoft.com/office/drawing/2010/main" val="0"/>
              </a:ext>
            </a:extLst>
          </a:blip>
          <a:srcRect l="7584" t="9894" r="4933" b="11838"/>
          <a:stretch/>
        </p:blipFill>
        <p:spPr bwMode="auto">
          <a:xfrm>
            <a:off x="5580112" y="1484784"/>
            <a:ext cx="2807014" cy="2376264"/>
          </a:xfrm>
          <a:prstGeom prst="rect">
            <a:avLst/>
          </a:prstGeom>
          <a:noFill/>
          <a:ln>
            <a:noFill/>
          </a:ln>
          <a:extLst>
            <a:ext uri="{53640926-AAD7-44D8-BBD7-CCE9431645EC}">
              <a14:shadowObscured xmlns:a14="http://schemas.microsoft.com/office/drawing/2010/main"/>
            </a:ext>
          </a:extLst>
        </p:spPr>
      </p:pic>
      <p:sp>
        <p:nvSpPr>
          <p:cNvPr id="3" name="2 CuadroTexto"/>
          <p:cNvSpPr txBox="1"/>
          <p:nvPr/>
        </p:nvSpPr>
        <p:spPr>
          <a:xfrm>
            <a:off x="5940152" y="836712"/>
            <a:ext cx="1296144" cy="338554"/>
          </a:xfrm>
          <a:prstGeom prst="rect">
            <a:avLst/>
          </a:prstGeom>
          <a:noFill/>
        </p:spPr>
        <p:txBody>
          <a:bodyPr wrap="square" rtlCol="0">
            <a:spAutoFit/>
          </a:bodyPr>
          <a:lstStyle/>
          <a:p>
            <a:r>
              <a:rPr lang="es-MX" sz="1600" dirty="0" err="1" smtClean="0"/>
              <a:t>Barplot</a:t>
            </a:r>
            <a:r>
              <a:rPr lang="es-MX" sz="1600" dirty="0" smtClean="0"/>
              <a:t>:</a:t>
            </a:r>
            <a:endParaRPr lang="es-MX" sz="1600" dirty="0"/>
          </a:p>
        </p:txBody>
      </p:sp>
    </p:spTree>
    <p:extLst>
      <p:ext uri="{BB962C8B-B14F-4D97-AF65-F5344CB8AC3E}">
        <p14:creationId xmlns:p14="http://schemas.microsoft.com/office/powerpoint/2010/main" val="29370955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7467600" cy="1143000"/>
          </a:xfrm>
        </p:spPr>
        <p:txBody>
          <a:bodyPr/>
          <a:lstStyle/>
          <a:p>
            <a:r>
              <a:rPr lang="es-MX" dirty="0" smtClean="0"/>
              <a:t>Perfiles Columna</a:t>
            </a:r>
            <a:br>
              <a:rPr lang="es-MX" dirty="0" smtClean="0"/>
            </a:br>
            <a:endParaRPr lang="es-MX" dirty="0"/>
          </a:p>
        </p:txBody>
      </p:sp>
      <p:pic>
        <p:nvPicPr>
          <p:cNvPr id="6" name="5 Imagen"/>
          <p:cNvPicPr/>
          <p:nvPr/>
        </p:nvPicPr>
        <p:blipFill rotWithShape="1">
          <a:blip r:embed="rId2">
            <a:extLst>
              <a:ext uri="{28A0092B-C50C-407E-A947-70E740481C1C}">
                <a14:useLocalDpi xmlns:a14="http://schemas.microsoft.com/office/drawing/2010/main" val="0"/>
              </a:ext>
            </a:extLst>
          </a:blip>
          <a:srcRect l="1016" t="3462" r="2007" b="7739"/>
          <a:stretch/>
        </p:blipFill>
        <p:spPr bwMode="auto">
          <a:xfrm>
            <a:off x="2335839" y="1124744"/>
            <a:ext cx="5243662" cy="50405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14126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7467600" cy="1143000"/>
          </a:xfrm>
        </p:spPr>
        <p:txBody>
          <a:bodyPr/>
          <a:lstStyle/>
          <a:p>
            <a:r>
              <a:rPr lang="es-MX" dirty="0" smtClean="0"/>
              <a:t>Asociación Renglón-Columna</a:t>
            </a:r>
            <a:br>
              <a:rPr lang="es-MX" dirty="0" smtClean="0"/>
            </a:br>
            <a:endParaRPr lang="es-MX" dirty="0"/>
          </a:p>
        </p:txBody>
      </p:sp>
      <p:pic>
        <p:nvPicPr>
          <p:cNvPr id="6" name="5 Imagen"/>
          <p:cNvPicPr/>
          <p:nvPr/>
        </p:nvPicPr>
        <p:blipFill rotWithShape="1">
          <a:blip r:embed="rId2">
            <a:extLst>
              <a:ext uri="{28A0092B-C50C-407E-A947-70E740481C1C}">
                <a14:useLocalDpi xmlns:a14="http://schemas.microsoft.com/office/drawing/2010/main" val="0"/>
              </a:ext>
            </a:extLst>
          </a:blip>
          <a:srcRect l="10777" t="5309" r="4771" b="15753"/>
          <a:stretch/>
        </p:blipFill>
        <p:spPr bwMode="auto">
          <a:xfrm>
            <a:off x="1310261" y="910280"/>
            <a:ext cx="5472608" cy="4644355"/>
          </a:xfrm>
          <a:prstGeom prst="rect">
            <a:avLst/>
          </a:prstGeom>
          <a:noFill/>
          <a:ln>
            <a:noFill/>
          </a:ln>
          <a:extLst>
            <a:ext uri="{53640926-AAD7-44D8-BBD7-CCE9431645EC}">
              <a14:shadowObscured xmlns:a14="http://schemas.microsoft.com/office/drawing/2010/main"/>
            </a:ext>
          </a:extLst>
        </p:spPr>
      </p:pic>
      <p:pic>
        <p:nvPicPr>
          <p:cNvPr id="7" name="0 Imagen"/>
          <p:cNvPicPr/>
          <p:nvPr/>
        </p:nvPicPr>
        <p:blipFill rotWithShape="1">
          <a:blip r:embed="rId3">
            <a:extLst>
              <a:ext uri="{28A0092B-C50C-407E-A947-70E740481C1C}">
                <a14:useLocalDpi xmlns:a14="http://schemas.microsoft.com/office/drawing/2010/main" val="0"/>
              </a:ext>
            </a:extLst>
          </a:blip>
          <a:srcRect l="1236" t="48377" r="67557" b="40413"/>
          <a:stretch/>
        </p:blipFill>
        <p:spPr bwMode="auto">
          <a:xfrm>
            <a:off x="3779912" y="5589240"/>
            <a:ext cx="3672408" cy="11397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16563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38138"/>
          </a:xfrm>
        </p:spPr>
        <p:txBody>
          <a:bodyPr>
            <a:normAutofit fontScale="90000"/>
          </a:bodyPr>
          <a:lstStyle/>
          <a:p>
            <a:r>
              <a:rPr lang="es-MX" dirty="0"/>
              <a:t/>
            </a:r>
            <a:br>
              <a:rPr lang="es-MX" dirty="0"/>
            </a:br>
            <a:r>
              <a:rPr lang="es-MX" dirty="0" smtClean="0"/>
              <a:t>Análisis de Residuos</a:t>
            </a:r>
            <a:br>
              <a:rPr lang="es-MX" dirty="0" smtClean="0"/>
            </a:br>
            <a:endParaRPr lang="es-MX" dirty="0"/>
          </a:p>
        </p:txBody>
      </p:sp>
      <p:sp>
        <p:nvSpPr>
          <p:cNvPr id="3" name="2 Marcador de contenido"/>
          <p:cNvSpPr>
            <a:spLocks noGrp="1"/>
          </p:cNvSpPr>
          <p:nvPr>
            <p:ph sz="quarter" idx="1"/>
          </p:nvPr>
        </p:nvSpPr>
        <p:spPr>
          <a:xfrm>
            <a:off x="457200" y="1268760"/>
            <a:ext cx="7467600" cy="5205192"/>
          </a:xfrm>
        </p:spPr>
        <p:txBody>
          <a:bodyPr>
            <a:normAutofit/>
          </a:bodyPr>
          <a:lstStyle/>
          <a:p>
            <a:r>
              <a:rPr lang="es-MX" sz="2000" dirty="0" smtClean="0">
                <a:ln w="10160">
                  <a:solidFill>
                    <a:schemeClr val="accent1"/>
                  </a:solidFill>
                  <a:prstDash val="solid"/>
                </a:ln>
                <a:solidFill>
                  <a:srgbClr val="FFFFFF"/>
                </a:solidFill>
                <a:effectLst>
                  <a:outerShdw blurRad="38100" dist="32000" dir="5400000" algn="tl">
                    <a:srgbClr val="000000">
                      <a:alpha val="30000"/>
                    </a:srgbClr>
                  </a:outerShdw>
                </a:effectLst>
              </a:rPr>
              <a:t>Residuos Crudos</a:t>
            </a:r>
            <a:endParaRPr lang="es-MX" sz="2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4 Rectángulo"/>
          <p:cNvSpPr/>
          <p:nvPr/>
        </p:nvSpPr>
        <p:spPr>
          <a:xfrm>
            <a:off x="467544" y="4797152"/>
            <a:ext cx="5040560" cy="1224951"/>
          </a:xfrm>
          <a:prstGeom prst="rect">
            <a:avLst/>
          </a:prstGeom>
        </p:spPr>
        <p:txBody>
          <a:bodyPr wrap="square">
            <a:spAutoFit/>
          </a:bodyPr>
          <a:lstStyle/>
          <a:p>
            <a:pPr algn="just">
              <a:lnSpc>
                <a:spcPct val="115000"/>
              </a:lnSpc>
              <a:spcAft>
                <a:spcPts val="0"/>
              </a:spcAft>
              <a:tabLst>
                <a:tab pos="2447925" algn="l"/>
              </a:tabLst>
            </a:pPr>
            <a:r>
              <a:rPr lang="es-MX" sz="1600" b="1" dirty="0" smtClean="0">
                <a:effectLst/>
                <a:latin typeface="Cambria"/>
                <a:ea typeface="Calibri"/>
                <a:cs typeface="Times New Roman"/>
              </a:rPr>
              <a:t>Diferencias notables:</a:t>
            </a:r>
          </a:p>
          <a:p>
            <a:pPr algn="just">
              <a:lnSpc>
                <a:spcPct val="115000"/>
              </a:lnSpc>
              <a:spcAft>
                <a:spcPts val="0"/>
              </a:spcAft>
              <a:tabLst>
                <a:tab pos="2447925" algn="l"/>
              </a:tabLst>
            </a:pPr>
            <a:r>
              <a:rPr lang="es-MX" sz="1600" dirty="0" smtClean="0">
                <a:latin typeface="Cambria"/>
                <a:ea typeface="Calibri"/>
                <a:cs typeface="Times New Roman"/>
              </a:rPr>
              <a:t>Sexo Femenino </a:t>
            </a:r>
            <a:r>
              <a:rPr lang="es-MX" sz="1600" dirty="0" smtClean="0">
                <a:effectLst/>
                <a:latin typeface="Cambria"/>
                <a:ea typeface="Calibri"/>
                <a:cs typeface="Times New Roman"/>
              </a:rPr>
              <a:t> y Biología.</a:t>
            </a:r>
          </a:p>
          <a:p>
            <a:pPr algn="just">
              <a:lnSpc>
                <a:spcPct val="115000"/>
              </a:lnSpc>
              <a:spcAft>
                <a:spcPts val="0"/>
              </a:spcAft>
              <a:tabLst>
                <a:tab pos="2447925" algn="l"/>
              </a:tabLst>
            </a:pPr>
            <a:r>
              <a:rPr lang="es-MX" sz="1600" dirty="0" smtClean="0">
                <a:latin typeface="Cambria"/>
                <a:ea typeface="Calibri"/>
                <a:cs typeface="Times New Roman"/>
              </a:rPr>
              <a:t>Sexo Masculino y Física.</a:t>
            </a:r>
          </a:p>
          <a:p>
            <a:pPr algn="just">
              <a:lnSpc>
                <a:spcPct val="115000"/>
              </a:lnSpc>
              <a:spcAft>
                <a:spcPts val="0"/>
              </a:spcAft>
              <a:tabLst>
                <a:tab pos="2447925" algn="l"/>
              </a:tabLst>
            </a:pPr>
            <a:r>
              <a:rPr lang="es-MX" sz="1600" dirty="0" smtClean="0">
                <a:effectLst/>
                <a:latin typeface="Cambria"/>
                <a:ea typeface="Calibri"/>
                <a:cs typeface="Times New Roman"/>
              </a:rPr>
              <a:t>Sexo Masculino y Ciencias de la Computación.</a:t>
            </a:r>
          </a:p>
        </p:txBody>
      </p:sp>
      <p:sp>
        <p:nvSpPr>
          <p:cNvPr id="6" name="5 CuadroTexto"/>
          <p:cNvSpPr txBox="1"/>
          <p:nvPr/>
        </p:nvSpPr>
        <p:spPr>
          <a:xfrm>
            <a:off x="5216232" y="5085184"/>
            <a:ext cx="2952328" cy="935641"/>
          </a:xfrm>
          <a:prstGeom prst="rect">
            <a:avLst/>
          </a:prstGeom>
          <a:noFill/>
        </p:spPr>
        <p:txBody>
          <a:bodyPr wrap="square" rtlCol="0">
            <a:spAutoFit/>
          </a:bodyPr>
          <a:lstStyle/>
          <a:p>
            <a:pPr algn="just">
              <a:lnSpc>
                <a:spcPct val="115000"/>
              </a:lnSpc>
              <a:tabLst>
                <a:tab pos="2447925" algn="l"/>
              </a:tabLst>
            </a:pPr>
            <a:r>
              <a:rPr lang="es-MX" sz="1600" dirty="0" smtClean="0">
                <a:solidFill>
                  <a:srgbClr val="FF0000"/>
                </a:solidFill>
                <a:latin typeface="Cambria"/>
                <a:ea typeface="Calibri"/>
                <a:cs typeface="Times New Roman"/>
              </a:rPr>
              <a:t>Sexo Femenino y Física.</a:t>
            </a:r>
          </a:p>
          <a:p>
            <a:pPr algn="just">
              <a:lnSpc>
                <a:spcPct val="115000"/>
              </a:lnSpc>
              <a:tabLst>
                <a:tab pos="2447925" algn="l"/>
              </a:tabLst>
            </a:pPr>
            <a:r>
              <a:rPr lang="es-MX" sz="1600" dirty="0" smtClean="0">
                <a:solidFill>
                  <a:srgbClr val="FF0000"/>
                </a:solidFill>
                <a:latin typeface="Cambria"/>
                <a:ea typeface="Calibri"/>
                <a:cs typeface="Times New Roman"/>
              </a:rPr>
              <a:t>Sexo Masculino y Biología.</a:t>
            </a:r>
            <a:endParaRPr lang="es-MX" sz="1600" dirty="0">
              <a:solidFill>
                <a:srgbClr val="FF0000"/>
              </a:solidFill>
              <a:latin typeface="Cambria"/>
              <a:ea typeface="Calibri"/>
              <a:cs typeface="Times New Roman"/>
            </a:endParaRPr>
          </a:p>
          <a:p>
            <a:endParaRPr lang="es-MX" dirty="0" smtClean="0"/>
          </a:p>
        </p:txBody>
      </p:sp>
      <p:pic>
        <p:nvPicPr>
          <p:cNvPr id="7" name="0 Imagen"/>
          <p:cNvPicPr/>
          <p:nvPr/>
        </p:nvPicPr>
        <p:blipFill rotWithShape="1">
          <a:blip r:embed="rId2">
            <a:extLst>
              <a:ext uri="{28A0092B-C50C-407E-A947-70E740481C1C}">
                <a14:useLocalDpi xmlns:a14="http://schemas.microsoft.com/office/drawing/2010/main" val="0"/>
              </a:ext>
            </a:extLst>
          </a:blip>
          <a:srcRect l="883" t="71091" r="79853" b="9440"/>
          <a:stretch/>
        </p:blipFill>
        <p:spPr bwMode="auto">
          <a:xfrm>
            <a:off x="1691680" y="1916832"/>
            <a:ext cx="4824536" cy="18722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5750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43608" y="620688"/>
            <a:ext cx="7092006" cy="2031325"/>
          </a:xfrm>
          <a:prstGeom prst="rect">
            <a:avLst/>
          </a:prstGeom>
          <a:noFill/>
        </p:spPr>
        <p:txBody>
          <a:bodyPr wrap="none" rtlCol="0">
            <a:spAutoFit/>
          </a:bodyPr>
          <a:lstStyle/>
          <a:p>
            <a:pPr marL="285750" indent="-285750">
              <a:buFont typeface="Wingdings" pitchFamily="2" charset="2"/>
              <a:buChar char="Ø"/>
            </a:pPr>
            <a:r>
              <a:rPr lang="es-MX" i="1" dirty="0" smtClean="0"/>
              <a:t>Análisis Descriptivo</a:t>
            </a:r>
          </a:p>
          <a:p>
            <a:pPr marL="285750" indent="-285750">
              <a:buFont typeface="Wingdings" pitchFamily="2" charset="2"/>
              <a:buChar char="Ø"/>
            </a:pPr>
            <a:endParaRPr lang="es-MX" dirty="0"/>
          </a:p>
          <a:p>
            <a:pPr marL="285750" indent="-285750">
              <a:buFont typeface="Wingdings" pitchFamily="2" charset="2"/>
              <a:buChar char="Ø"/>
            </a:pPr>
            <a:endParaRPr lang="es-MX" dirty="0" smtClean="0"/>
          </a:p>
          <a:p>
            <a:r>
              <a:rPr lang="es-MX" dirty="0" smtClean="0"/>
              <a:t>La encuesta se realizó a 325 alumnos de la Facultad de Ciencias.</a:t>
            </a:r>
          </a:p>
          <a:p>
            <a:endParaRPr lang="es-MX" dirty="0"/>
          </a:p>
          <a:p>
            <a:endParaRPr lang="es-MX" dirty="0" smtClean="0"/>
          </a:p>
          <a:p>
            <a:endParaRPr lang="es-ES" dirty="0"/>
          </a:p>
        </p:txBody>
      </p:sp>
      <p:graphicFrame>
        <p:nvGraphicFramePr>
          <p:cNvPr id="3" name="5 Gráfico"/>
          <p:cNvGraphicFramePr>
            <a:graphicFrameLocks/>
          </p:cNvGraphicFramePr>
          <p:nvPr>
            <p:extLst>
              <p:ext uri="{D42A27DB-BD31-4B8C-83A1-F6EECF244321}">
                <p14:modId xmlns:p14="http://schemas.microsoft.com/office/powerpoint/2010/main" val="1081314142"/>
              </p:ext>
            </p:extLst>
          </p:nvPr>
        </p:nvGraphicFramePr>
        <p:xfrm>
          <a:off x="1331640" y="2132856"/>
          <a:ext cx="6336704" cy="40324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38371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548680"/>
            <a:ext cx="7992888" cy="5544616"/>
          </a:xfrm>
        </p:spPr>
        <p:txBody>
          <a:bodyPr/>
          <a:lstStyle/>
          <a:p>
            <a:r>
              <a:rPr lang="es-MX" dirty="0" smtClean="0">
                <a:ln w="10160">
                  <a:solidFill>
                    <a:schemeClr val="accent1"/>
                  </a:solidFill>
                  <a:prstDash val="solid"/>
                </a:ln>
                <a:solidFill>
                  <a:srgbClr val="FFFFFF"/>
                </a:solidFill>
                <a:effectLst>
                  <a:outerShdw blurRad="38100" dist="32000" dir="5400000" algn="tl">
                    <a:srgbClr val="000000">
                      <a:alpha val="30000"/>
                    </a:srgbClr>
                  </a:outerShdw>
                </a:effectLst>
              </a:rPr>
              <a:t>Estadístico</a:t>
            </a:r>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p>
        </p:txBody>
      </p:sp>
      <p:sp>
        <p:nvSpPr>
          <p:cNvPr id="6" name="5 Rectángulo"/>
          <p:cNvSpPr/>
          <p:nvPr/>
        </p:nvSpPr>
        <p:spPr>
          <a:xfrm>
            <a:off x="683568" y="3933056"/>
            <a:ext cx="7272808" cy="1508105"/>
          </a:xfrm>
          <a:prstGeom prst="rect">
            <a:avLst/>
          </a:prstGeom>
        </p:spPr>
        <p:txBody>
          <a:bodyPr wrap="square">
            <a:spAutoFit/>
          </a:bodyPr>
          <a:lstStyle/>
          <a:p>
            <a:pPr algn="just">
              <a:lnSpc>
                <a:spcPct val="115000"/>
              </a:lnSpc>
              <a:tabLst>
                <a:tab pos="2447925" algn="l"/>
              </a:tabLst>
            </a:pPr>
            <a:r>
              <a:rPr lang="es-MX" sz="1600" dirty="0">
                <a:latin typeface="Cambria"/>
                <a:ea typeface="Calibri"/>
                <a:cs typeface="Times New Roman"/>
              </a:rPr>
              <a:t>En cuanto a los estadísticos de la prueba ji-cuadrada vemos que los más grandes son</a:t>
            </a:r>
            <a:r>
              <a:rPr lang="es-MX" sz="1600" dirty="0" smtClean="0">
                <a:latin typeface="Cambria"/>
                <a:ea typeface="Calibri"/>
                <a:cs typeface="Times New Roman"/>
              </a:rPr>
              <a:t>:</a:t>
            </a:r>
          </a:p>
          <a:p>
            <a:pPr algn="just">
              <a:lnSpc>
                <a:spcPct val="115000"/>
              </a:lnSpc>
              <a:tabLst>
                <a:tab pos="2447925" algn="l"/>
              </a:tabLst>
            </a:pPr>
            <a:endParaRPr lang="es-MX" sz="1600" dirty="0">
              <a:latin typeface="Cambria"/>
              <a:ea typeface="Calibri"/>
              <a:cs typeface="Times New Roman"/>
            </a:endParaRPr>
          </a:p>
          <a:p>
            <a:pPr marL="285750" indent="-285750" algn="just">
              <a:lnSpc>
                <a:spcPct val="115000"/>
              </a:lnSpc>
              <a:buFont typeface="Arial" panose="020B0604020202020204" pitchFamily="34" charset="0"/>
              <a:buChar char="•"/>
              <a:tabLst>
                <a:tab pos="2447925" algn="l"/>
              </a:tabLst>
            </a:pPr>
            <a:r>
              <a:rPr lang="es-MX" sz="1600" dirty="0" smtClean="0">
                <a:latin typeface="Cambria"/>
                <a:ea typeface="Calibri"/>
                <a:cs typeface="Times New Roman"/>
              </a:rPr>
              <a:t>Sexo Femenino con Ciencias de la Computación, Biología y Física.</a:t>
            </a:r>
            <a:endParaRPr lang="es-MX" sz="1600" dirty="0">
              <a:latin typeface="Cambria"/>
              <a:ea typeface="Calibri"/>
              <a:cs typeface="Times New Roman"/>
            </a:endParaRPr>
          </a:p>
          <a:p>
            <a:pPr marL="285750" indent="-285750" algn="just">
              <a:lnSpc>
                <a:spcPct val="115000"/>
              </a:lnSpc>
              <a:buFont typeface="Arial" panose="020B0604020202020204" pitchFamily="34" charset="0"/>
              <a:buChar char="•"/>
              <a:tabLst>
                <a:tab pos="2447925" algn="l"/>
              </a:tabLst>
            </a:pPr>
            <a:r>
              <a:rPr lang="es-MX" sz="1600" dirty="0" smtClean="0">
                <a:latin typeface="Cambria"/>
                <a:ea typeface="Calibri"/>
                <a:cs typeface="Times New Roman"/>
              </a:rPr>
              <a:t>Sexo Masculino con Física, Biología y Ciencias de la Computación.</a:t>
            </a:r>
            <a:endParaRPr lang="es-MX" sz="1600" dirty="0">
              <a:latin typeface="Cambria"/>
              <a:ea typeface="Calibri"/>
              <a:cs typeface="Times New Roman"/>
            </a:endParaRPr>
          </a:p>
        </p:txBody>
      </p:sp>
      <p:pic>
        <p:nvPicPr>
          <p:cNvPr id="7" name="0 Imagen"/>
          <p:cNvPicPr/>
          <p:nvPr/>
        </p:nvPicPr>
        <p:blipFill rotWithShape="1">
          <a:blip r:embed="rId2">
            <a:extLst>
              <a:ext uri="{28A0092B-C50C-407E-A947-70E740481C1C}">
                <a14:useLocalDpi xmlns:a14="http://schemas.microsoft.com/office/drawing/2010/main" val="0"/>
              </a:ext>
            </a:extLst>
          </a:blip>
          <a:srcRect t="52802" r="73682" b="27729"/>
          <a:stretch/>
        </p:blipFill>
        <p:spPr bwMode="auto">
          <a:xfrm>
            <a:off x="2051720" y="1052736"/>
            <a:ext cx="5256584" cy="25202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74891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548680"/>
            <a:ext cx="8003232" cy="5925272"/>
          </a:xfrm>
        </p:spPr>
        <p:txBody>
          <a:bodyPr/>
          <a:lstStyle/>
          <a:p>
            <a:r>
              <a:rPr lang="es-MX" dirty="0" smtClean="0">
                <a:ln w="10160">
                  <a:solidFill>
                    <a:schemeClr val="accent1"/>
                  </a:solidFill>
                  <a:prstDash val="solid"/>
                </a:ln>
                <a:solidFill>
                  <a:srgbClr val="FFFFFF"/>
                </a:solidFill>
                <a:effectLst>
                  <a:outerShdw blurRad="38100" dist="32000" dir="5400000" algn="tl">
                    <a:srgbClr val="000000">
                      <a:alpha val="30000"/>
                    </a:srgbClr>
                  </a:outerShdw>
                </a:effectLst>
              </a:rPr>
              <a:t>Residuos Ajustados</a:t>
            </a:r>
          </a:p>
          <a:p>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ln w="10160">
                <a:solidFill>
                  <a:schemeClr val="accent1"/>
                </a:solidFill>
                <a:prstDash val="solid"/>
              </a:ln>
              <a:solidFill>
                <a:srgbClr val="FFFFFF"/>
              </a:solidFill>
              <a:effectLst>
                <a:outerShdw blurRad="38100" dist="32000" dir="5400000" algn="tl">
                  <a:srgbClr val="000000">
                    <a:alpha val="30000"/>
                  </a:srgbClr>
                </a:outerShdw>
              </a:effectLst>
            </a:endParaRPr>
          </a:p>
          <a:p>
            <a:endParaRPr lang="es-MX" dirty="0"/>
          </a:p>
        </p:txBody>
      </p:sp>
      <p:sp>
        <p:nvSpPr>
          <p:cNvPr id="6" name="5 Rectángulo"/>
          <p:cNvSpPr/>
          <p:nvPr/>
        </p:nvSpPr>
        <p:spPr>
          <a:xfrm>
            <a:off x="1691680" y="3933056"/>
            <a:ext cx="5616624" cy="1815882"/>
          </a:xfrm>
          <a:prstGeom prst="rect">
            <a:avLst/>
          </a:prstGeom>
        </p:spPr>
        <p:txBody>
          <a:bodyPr wrap="square">
            <a:spAutoFit/>
          </a:bodyPr>
          <a:lstStyle/>
          <a:p>
            <a:pPr algn="just"/>
            <a:r>
              <a:rPr lang="es-MX" sz="1400" dirty="0" smtClean="0"/>
              <a:t>Sexo Femenino:</a:t>
            </a:r>
          </a:p>
          <a:p>
            <a:pPr algn="just"/>
            <a:r>
              <a:rPr lang="es-MX" sz="1400" dirty="0" smtClean="0"/>
              <a:t>El </a:t>
            </a:r>
            <a:r>
              <a:rPr lang="es-MX" sz="1400" dirty="0"/>
              <a:t>residuo más grande pertenece a Biología aunque es muy parecido al de </a:t>
            </a:r>
            <a:r>
              <a:rPr lang="es-MX" sz="1400" dirty="0" smtClean="0"/>
              <a:t>Física y </a:t>
            </a:r>
            <a:r>
              <a:rPr lang="es-MX" sz="1400" dirty="0"/>
              <a:t>Ciencias de la Computación, sin embargo,  la correlación es negativa para </a:t>
            </a:r>
            <a:r>
              <a:rPr lang="es-MX" sz="1400" dirty="0" smtClean="0"/>
              <a:t>éstos dos últimos</a:t>
            </a:r>
          </a:p>
          <a:p>
            <a:pPr algn="just"/>
            <a:endParaRPr lang="es-MX" sz="1400" dirty="0" smtClean="0"/>
          </a:p>
          <a:p>
            <a:pPr algn="just"/>
            <a:r>
              <a:rPr lang="es-MX" sz="1400" dirty="0" smtClean="0"/>
              <a:t>Sexo Masculino:</a:t>
            </a:r>
          </a:p>
          <a:p>
            <a:pPr algn="just"/>
            <a:r>
              <a:rPr lang="es-MX" sz="1400" dirty="0" smtClean="0"/>
              <a:t>Los </a:t>
            </a:r>
            <a:r>
              <a:rPr lang="es-MX" sz="1400" dirty="0"/>
              <a:t>más grandes pertenecen a </a:t>
            </a:r>
            <a:r>
              <a:rPr lang="es-MX" sz="1400" dirty="0" smtClean="0"/>
              <a:t> Biología y </a:t>
            </a:r>
            <a:r>
              <a:rPr lang="es-MX" sz="1400" dirty="0"/>
              <a:t>a Ciencias de la </a:t>
            </a:r>
            <a:r>
              <a:rPr lang="es-MX" sz="1400" dirty="0" smtClean="0"/>
              <a:t>Computación. Aunque Biología la correlación es negativa.</a:t>
            </a:r>
          </a:p>
        </p:txBody>
      </p:sp>
      <p:pic>
        <p:nvPicPr>
          <p:cNvPr id="7" name="0 Imagen"/>
          <p:cNvPicPr/>
          <p:nvPr/>
        </p:nvPicPr>
        <p:blipFill rotWithShape="1">
          <a:blip r:embed="rId2">
            <a:extLst>
              <a:ext uri="{28A0092B-C50C-407E-A947-70E740481C1C}">
                <a14:useLocalDpi xmlns:a14="http://schemas.microsoft.com/office/drawing/2010/main" val="0"/>
              </a:ext>
            </a:extLst>
          </a:blip>
          <a:srcRect l="1040" t="73769" r="81599" b="7536"/>
          <a:stretch/>
        </p:blipFill>
        <p:spPr bwMode="auto">
          <a:xfrm>
            <a:off x="2688838" y="1412776"/>
            <a:ext cx="3323322" cy="2160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98013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908720"/>
            <a:ext cx="3672408" cy="553998"/>
          </a:xfrm>
          <a:prstGeom prst="rect">
            <a:avLst/>
          </a:prstGeom>
          <a:noFill/>
        </p:spPr>
        <p:txBody>
          <a:bodyPr wrap="square" rtlCol="0">
            <a:spAutoFit/>
          </a:bodyPr>
          <a:lstStyle/>
          <a:p>
            <a:r>
              <a:rPr lang="es-MX" sz="3000" smtClean="0"/>
              <a:t>CONCLUSIÓN:</a:t>
            </a:r>
            <a:endParaRPr lang="es-MX" sz="3000" dirty="0" smtClean="0"/>
          </a:p>
        </p:txBody>
      </p:sp>
      <p:sp>
        <p:nvSpPr>
          <p:cNvPr id="5" name="4 CuadroTexto"/>
          <p:cNvSpPr txBox="1"/>
          <p:nvPr/>
        </p:nvSpPr>
        <p:spPr>
          <a:xfrm>
            <a:off x="971600" y="1817305"/>
            <a:ext cx="7056784" cy="3600986"/>
          </a:xfrm>
          <a:prstGeom prst="rect">
            <a:avLst/>
          </a:prstGeom>
          <a:noFill/>
        </p:spPr>
        <p:txBody>
          <a:bodyPr wrap="square" rtlCol="0">
            <a:spAutoFit/>
          </a:bodyPr>
          <a:lstStyle/>
          <a:p>
            <a:pPr algn="ctr"/>
            <a:r>
              <a:rPr lang="es-MX" sz="2400" dirty="0" smtClean="0"/>
              <a:t>Biología</a:t>
            </a:r>
            <a:r>
              <a:rPr lang="es-MX" sz="4000" dirty="0" smtClean="0"/>
              <a:t>{</a:t>
            </a:r>
            <a:r>
              <a:rPr lang="es-MX" sz="2400" dirty="0" smtClean="0">
                <a:sym typeface="Wingdings" pitchFamily="2" charset="2"/>
              </a:rPr>
              <a:t>Sexo Femenino</a:t>
            </a:r>
          </a:p>
          <a:p>
            <a:pPr algn="ctr"/>
            <a:endParaRPr lang="es-MX" dirty="0">
              <a:sym typeface="Wingdings" pitchFamily="2" charset="2"/>
            </a:endParaRPr>
          </a:p>
          <a:p>
            <a:pPr algn="ctr"/>
            <a:r>
              <a:rPr lang="es-MX" sz="2400" dirty="0" smtClean="0"/>
              <a:t>Física</a:t>
            </a:r>
            <a:r>
              <a:rPr lang="es-MX" sz="4000" dirty="0" smtClean="0"/>
              <a:t>{</a:t>
            </a:r>
            <a:r>
              <a:rPr lang="es-MX" sz="2400" dirty="0" smtClean="0">
                <a:sym typeface="Wingdings" pitchFamily="2" charset="2"/>
              </a:rPr>
              <a:t>Sexo Masculino</a:t>
            </a:r>
          </a:p>
          <a:p>
            <a:pPr algn="ctr"/>
            <a:endParaRPr lang="es-MX" dirty="0">
              <a:sym typeface="Wingdings" pitchFamily="2" charset="2"/>
            </a:endParaRPr>
          </a:p>
          <a:p>
            <a:pPr algn="ctr"/>
            <a:r>
              <a:rPr lang="es-MX" sz="2400" dirty="0" smtClean="0"/>
              <a:t>Ciencias de la Computación</a:t>
            </a:r>
            <a:r>
              <a:rPr lang="es-MX" sz="4000" dirty="0" smtClean="0"/>
              <a:t>{</a:t>
            </a:r>
            <a:r>
              <a:rPr lang="es-MX" sz="2400" dirty="0" smtClean="0">
                <a:sym typeface="Wingdings" pitchFamily="2" charset="2"/>
              </a:rPr>
              <a:t>Sexo Masculino</a:t>
            </a:r>
            <a:endParaRPr lang="es-MX" sz="2400" dirty="0">
              <a:sym typeface="Wingdings" pitchFamily="2" charset="2"/>
            </a:endParaRPr>
          </a:p>
          <a:p>
            <a:endParaRPr lang="es-MX" dirty="0">
              <a:sym typeface="Wingdings" pitchFamily="2" charset="2"/>
            </a:endParaRPr>
          </a:p>
          <a:p>
            <a:endParaRPr lang="es-MX" dirty="0" smtClean="0">
              <a:sym typeface="Wingdings" pitchFamily="2" charset="2"/>
            </a:endParaRPr>
          </a:p>
          <a:p>
            <a:r>
              <a:rPr lang="es-MX" dirty="0" smtClean="0"/>
              <a:t>                                             </a:t>
            </a:r>
            <a:endParaRPr lang="es-MX" dirty="0">
              <a:sym typeface="Wingdings" pitchFamily="2" charset="2"/>
            </a:endParaRPr>
          </a:p>
          <a:p>
            <a:endParaRPr lang="es-MX" dirty="0"/>
          </a:p>
        </p:txBody>
      </p:sp>
    </p:spTree>
    <p:extLst>
      <p:ext uri="{BB962C8B-B14F-4D97-AF65-F5344CB8AC3E}">
        <p14:creationId xmlns:p14="http://schemas.microsoft.com/office/powerpoint/2010/main" val="308029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7 Gráfico"/>
          <p:cNvGraphicFramePr>
            <a:graphicFrameLocks/>
          </p:cNvGraphicFramePr>
          <p:nvPr>
            <p:extLst>
              <p:ext uri="{D42A27DB-BD31-4B8C-83A1-F6EECF244321}">
                <p14:modId xmlns:p14="http://schemas.microsoft.com/office/powerpoint/2010/main" val="2764148516"/>
              </p:ext>
            </p:extLst>
          </p:nvPr>
        </p:nvGraphicFramePr>
        <p:xfrm>
          <a:off x="3059832" y="3284984"/>
          <a:ext cx="5112568" cy="31683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8 Gráfico"/>
          <p:cNvGraphicFramePr>
            <a:graphicFrameLocks/>
          </p:cNvGraphicFramePr>
          <p:nvPr>
            <p:extLst>
              <p:ext uri="{D42A27DB-BD31-4B8C-83A1-F6EECF244321}">
                <p14:modId xmlns:p14="http://schemas.microsoft.com/office/powerpoint/2010/main" val="947778319"/>
              </p:ext>
            </p:extLst>
          </p:nvPr>
        </p:nvGraphicFramePr>
        <p:xfrm>
          <a:off x="395536" y="404664"/>
          <a:ext cx="4968552" cy="30243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426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9 Gráfico"/>
          <p:cNvGraphicFramePr>
            <a:graphicFrameLocks/>
          </p:cNvGraphicFramePr>
          <p:nvPr>
            <p:extLst>
              <p:ext uri="{D42A27DB-BD31-4B8C-83A1-F6EECF244321}">
                <p14:modId xmlns:p14="http://schemas.microsoft.com/office/powerpoint/2010/main" val="3143157795"/>
              </p:ext>
            </p:extLst>
          </p:nvPr>
        </p:nvGraphicFramePr>
        <p:xfrm>
          <a:off x="467544" y="404664"/>
          <a:ext cx="4968552" cy="30243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10 Gráfico"/>
          <p:cNvGraphicFramePr>
            <a:graphicFrameLocks/>
          </p:cNvGraphicFramePr>
          <p:nvPr>
            <p:extLst>
              <p:ext uri="{D42A27DB-BD31-4B8C-83A1-F6EECF244321}">
                <p14:modId xmlns:p14="http://schemas.microsoft.com/office/powerpoint/2010/main" val="382417250"/>
              </p:ext>
            </p:extLst>
          </p:nvPr>
        </p:nvGraphicFramePr>
        <p:xfrm>
          <a:off x="3419872" y="3284984"/>
          <a:ext cx="5184576" cy="317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157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1_Mirador">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620</TotalTime>
  <Words>2116</Words>
  <Application>Microsoft Office PowerPoint</Application>
  <PresentationFormat>Presentación en pantalla (4:3)</PresentationFormat>
  <Paragraphs>389</Paragraphs>
  <Slides>72</Slides>
  <Notes>1</Notes>
  <HiddenSlides>0</HiddenSlides>
  <MMClips>0</MMClips>
  <ScaleCrop>false</ScaleCrop>
  <HeadingPairs>
    <vt:vector size="4" baseType="variant">
      <vt:variant>
        <vt:lpstr>Tema</vt:lpstr>
      </vt:variant>
      <vt:variant>
        <vt:i4>2</vt:i4>
      </vt:variant>
      <vt:variant>
        <vt:lpstr>Títulos de diapositiva</vt:lpstr>
      </vt:variant>
      <vt:variant>
        <vt:i4>72</vt:i4>
      </vt:variant>
    </vt:vector>
  </HeadingPairs>
  <TitlesOfParts>
    <vt:vector size="74" baseType="lpstr">
      <vt:lpstr>Mirador</vt:lpstr>
      <vt:lpstr>1_Mirador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Correspondencias Simple entre las variables:  Licenciatura vs Escuela de Procedencia</vt:lpstr>
      <vt:lpstr>Perfiles Renglón </vt:lpstr>
      <vt:lpstr>Perfiles Columna </vt:lpstr>
      <vt:lpstr>Asociación Renglón-Columna </vt:lpstr>
      <vt:lpstr> Análisis de Residuos </vt:lpstr>
      <vt:lpstr>Presentación de PowerPoint</vt:lpstr>
      <vt:lpstr>Presentación de PowerPoint</vt:lpstr>
      <vt:lpstr>Análisis en dos dimensiones </vt:lpstr>
      <vt:lpstr>Análisis en dos dimensiones  Renglones </vt:lpstr>
      <vt:lpstr>Análisis en dos dimensiones  Columnas </vt:lpstr>
      <vt:lpstr>Biplot </vt:lpstr>
      <vt:lpstr>Asociaciones en el Biplot </vt:lpstr>
      <vt:lpstr>Biplot en 3D</vt:lpstr>
      <vt:lpstr>Distancia de Benzécri </vt:lpstr>
      <vt:lpstr>CONCLUSIÓN:</vt:lpstr>
      <vt:lpstr>Análisis de Correspondencias Simple entre las variables:  Licenciatura vs Promedio</vt:lpstr>
      <vt:lpstr>Perfiles renglón </vt:lpstr>
      <vt:lpstr>Semejanzas </vt:lpstr>
      <vt:lpstr>Perfiles Columna </vt:lpstr>
      <vt:lpstr>Presentación de PowerPoint</vt:lpstr>
      <vt:lpstr>Asociación Renglón-Columna </vt:lpstr>
      <vt:lpstr> Análisis de Residuos </vt:lpstr>
      <vt:lpstr>Presentación de PowerPoint</vt:lpstr>
      <vt:lpstr>Presentación de PowerPoint</vt:lpstr>
      <vt:lpstr>Análisis </vt:lpstr>
      <vt:lpstr>Análisis  Renglones </vt:lpstr>
      <vt:lpstr>Análisis  Columnas </vt:lpstr>
      <vt:lpstr>Biplot </vt:lpstr>
      <vt:lpstr>Asociaciones en el Biplot </vt:lpstr>
      <vt:lpstr>Distancia de Benzécri </vt:lpstr>
      <vt:lpstr>Gráfica en 3d</vt:lpstr>
      <vt:lpstr>CONCLUSIÓN</vt:lpstr>
      <vt:lpstr>Análisis de Correspondencias Simple entre las variables:  Licenciatura vs Zona de Residencia</vt:lpstr>
      <vt:lpstr>Perfiles renglón </vt:lpstr>
      <vt:lpstr>Semejanzas </vt:lpstr>
      <vt:lpstr>Perfiles Columna </vt:lpstr>
      <vt:lpstr>Asociación Renglón-Columna </vt:lpstr>
      <vt:lpstr>Análisis de Correspondencias Simple entre las variables:  Licenciatura vs Medio de Transporte</vt:lpstr>
      <vt:lpstr>Perfiles Renglón </vt:lpstr>
      <vt:lpstr>Perfiles Columna </vt:lpstr>
      <vt:lpstr>Asociación Renglón-Columna </vt:lpstr>
      <vt:lpstr> Análisis de Residuos </vt:lpstr>
      <vt:lpstr>Presentación de PowerPoint</vt:lpstr>
      <vt:lpstr>Presentación de PowerPoint</vt:lpstr>
      <vt:lpstr>Análisis en una dimensión Renglones </vt:lpstr>
      <vt:lpstr>Análisis en una dimensión  Columnas </vt:lpstr>
      <vt:lpstr>Análisis en una dimensión </vt:lpstr>
      <vt:lpstr>Análisis en dos dimensiones  Renglones </vt:lpstr>
      <vt:lpstr>Análisis en dos dimensiones  Columnas </vt:lpstr>
      <vt:lpstr>Análisis en dos dimensiones </vt:lpstr>
      <vt:lpstr>Asociaciones en el Biplot </vt:lpstr>
      <vt:lpstr>Biplot </vt:lpstr>
      <vt:lpstr>Distancia de Benzécri </vt:lpstr>
      <vt:lpstr>Presentación de PowerPoint</vt:lpstr>
      <vt:lpstr>Análisis de Correspondencias Simple entre las variables:  Licenciatura vs Género</vt:lpstr>
      <vt:lpstr>Perfiles renglón </vt:lpstr>
      <vt:lpstr>   Semejanzas </vt:lpstr>
      <vt:lpstr>Perfiles Columna </vt:lpstr>
      <vt:lpstr>Asociación Renglón-Columna </vt:lpstr>
      <vt:lpstr> Análisis de Residuos </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Licenciatura   vs Zona de Residencia</dc:title>
  <dc:creator>Dell Inspiron</dc:creator>
  <cp:lastModifiedBy>Familia Peña</cp:lastModifiedBy>
  <cp:revision>46</cp:revision>
  <dcterms:created xsi:type="dcterms:W3CDTF">2013-11-25T20:19:06Z</dcterms:created>
  <dcterms:modified xsi:type="dcterms:W3CDTF">2013-11-27T03:07:48Z</dcterms:modified>
</cp:coreProperties>
</file>