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66" r:id="rId3"/>
    <p:sldId id="258" r:id="rId4"/>
    <p:sldId id="272" r:id="rId5"/>
    <p:sldId id="257" r:id="rId6"/>
    <p:sldId id="259" r:id="rId7"/>
    <p:sldId id="260" r:id="rId8"/>
    <p:sldId id="261" r:id="rId9"/>
    <p:sldId id="278" r:id="rId10"/>
    <p:sldId id="284" r:id="rId11"/>
    <p:sldId id="294" r:id="rId12"/>
    <p:sldId id="295" r:id="rId13"/>
    <p:sldId id="285" r:id="rId14"/>
    <p:sldId id="264" r:id="rId15"/>
    <p:sldId id="282" r:id="rId16"/>
    <p:sldId id="283" r:id="rId17"/>
    <p:sldId id="286" r:id="rId18"/>
    <p:sldId id="287" r:id="rId19"/>
    <p:sldId id="288" r:id="rId20"/>
    <p:sldId id="289" r:id="rId21"/>
    <p:sldId id="299" r:id="rId22"/>
    <p:sldId id="297" r:id="rId23"/>
    <p:sldId id="298" r:id="rId24"/>
    <p:sldId id="306" r:id="rId25"/>
    <p:sldId id="313" r:id="rId26"/>
    <p:sldId id="305" r:id="rId27"/>
    <p:sldId id="307" r:id="rId28"/>
    <p:sldId id="310" r:id="rId29"/>
    <p:sldId id="318" r:id="rId30"/>
    <p:sldId id="319" r:id="rId31"/>
    <p:sldId id="320" r:id="rId32"/>
    <p:sldId id="321" r:id="rId33"/>
    <p:sldId id="301" r:id="rId34"/>
    <p:sldId id="302" r:id="rId35"/>
    <p:sldId id="303" r:id="rId36"/>
    <p:sldId id="300" r:id="rId37"/>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daira daisuke" initials="kd" lastIdx="1" clrIdx="0">
    <p:extLst>
      <p:ext uri="{19B8F6BF-5375-455C-9EA6-DF929625EA0E}">
        <p15:presenceInfo xmlns:p15="http://schemas.microsoft.com/office/powerpoint/2012/main" userId="c57bba58e0c007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7B9"/>
    <a:srgbClr val="7CF04E"/>
    <a:srgbClr val="48AE02"/>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79766" autoAdjust="0"/>
  </p:normalViewPr>
  <p:slideViewPr>
    <p:cSldViewPr>
      <p:cViewPr varScale="1">
        <p:scale>
          <a:sx n="91" d="100"/>
          <a:sy n="91" d="100"/>
        </p:scale>
        <p:origin x="2268" y="90"/>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9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daira\Documents\5_Research\20171106_Peak_shaving\2.%20Codes\6.%20Evaluation%20of%20load%20forecast\CWC.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Smaple base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177230971128609"/>
          <c:y val="0.12078703703703704"/>
          <c:w val="0.7763458005249344"/>
          <c:h val="0.72398148148148145"/>
        </c:manualLayout>
      </c:layout>
      <c:scatterChart>
        <c:scatterStyle val="lineMarker"/>
        <c:varyColors val="0"/>
        <c:ser>
          <c:idx val="0"/>
          <c:order val="0"/>
          <c:tx>
            <c:strRef>
              <c:f>'sample base'!$E$6</c:f>
              <c:strCache>
                <c:ptCount val="1"/>
                <c:pt idx="0">
                  <c:v>The amount of reduction</c:v>
                </c:pt>
              </c:strCache>
            </c:strRef>
          </c:tx>
          <c:spPr>
            <a:ln w="19050" cap="rnd">
              <a:noFill/>
              <a:round/>
            </a:ln>
            <a:effectLst/>
          </c:spPr>
          <c:marker>
            <c:symbol val="circle"/>
            <c:size val="5"/>
            <c:spPr>
              <a:solidFill>
                <a:schemeClr val="accent1"/>
              </a:solidFill>
              <a:ln w="9525">
                <a:solidFill>
                  <a:schemeClr val="accent1"/>
                </a:solidFill>
              </a:ln>
              <a:effectLst/>
            </c:spPr>
          </c:marker>
          <c:xVal>
            <c:numRef>
              <c:f>'sample base'!$C$7:$C$329</c:f>
              <c:numCache>
                <c:formatCode>0.00_ </c:formatCode>
                <c:ptCount val="323"/>
                <c:pt idx="0">
                  <c:v>0.29461795579338862</c:v>
                </c:pt>
                <c:pt idx="1">
                  <c:v>0.20984508517747594</c:v>
                </c:pt>
                <c:pt idx="2">
                  <c:v>0.2842413084081527</c:v>
                </c:pt>
                <c:pt idx="3">
                  <c:v>0.25366957321799044</c:v>
                </c:pt>
                <c:pt idx="4">
                  <c:v>0.27320651622520187</c:v>
                </c:pt>
                <c:pt idx="5">
                  <c:v>0.2878094563612052</c:v>
                </c:pt>
                <c:pt idx="6">
                  <c:v>0.29946368005075835</c:v>
                </c:pt>
                <c:pt idx="7">
                  <c:v>0.25948417540827889</c:v>
                </c:pt>
                <c:pt idx="8">
                  <c:v>0.31922015297296413</c:v>
                </c:pt>
                <c:pt idx="9">
                  <c:v>0.25511989925548839</c:v>
                </c:pt>
                <c:pt idx="10">
                  <c:v>0.24616221949537956</c:v>
                </c:pt>
                <c:pt idx="11">
                  <c:v>0.23118592218550493</c:v>
                </c:pt>
                <c:pt idx="12">
                  <c:v>0.29977026937636025</c:v>
                </c:pt>
                <c:pt idx="13">
                  <c:v>0.32591021418409838</c:v>
                </c:pt>
                <c:pt idx="14">
                  <c:v>0.30309888692319031</c:v>
                </c:pt>
                <c:pt idx="15">
                  <c:v>0.27873226607433116</c:v>
                </c:pt>
                <c:pt idx="16">
                  <c:v>0.28150881110000836</c:v>
                </c:pt>
                <c:pt idx="17">
                  <c:v>0.29858059787412533</c:v>
                </c:pt>
                <c:pt idx="18">
                  <c:v>0.29431556898451916</c:v>
                </c:pt>
                <c:pt idx="19">
                  <c:v>0.26962089340040946</c:v>
                </c:pt>
                <c:pt idx="20">
                  <c:v>0.26956136399009717</c:v>
                </c:pt>
                <c:pt idx="21">
                  <c:v>0.28110193161812352</c:v>
                </c:pt>
                <c:pt idx="22">
                  <c:v>0.27254748012104435</c:v>
                </c:pt>
                <c:pt idx="23">
                  <c:v>0.35747491679718102</c:v>
                </c:pt>
                <c:pt idx="24">
                  <c:v>0.33099627507584778</c:v>
                </c:pt>
                <c:pt idx="25">
                  <c:v>0.32397754188728733</c:v>
                </c:pt>
                <c:pt idx="26">
                  <c:v>0.33122432180816896</c:v>
                </c:pt>
                <c:pt idx="27">
                  <c:v>0.3482979157834884</c:v>
                </c:pt>
                <c:pt idx="28">
                  <c:v>0.32221854037822084</c:v>
                </c:pt>
                <c:pt idx="29">
                  <c:v>0.30235972206003009</c:v>
                </c:pt>
                <c:pt idx="30">
                  <c:v>0.38099259809489044</c:v>
                </c:pt>
                <c:pt idx="31">
                  <c:v>0.32003369982531543</c:v>
                </c:pt>
                <c:pt idx="32">
                  <c:v>0.34834341637312588</c:v>
                </c:pt>
                <c:pt idx="33">
                  <c:v>0.35761616957362419</c:v>
                </c:pt>
                <c:pt idx="34">
                  <c:v>0.37604103623337154</c:v>
                </c:pt>
                <c:pt idx="35">
                  <c:v>0.35722006222914859</c:v>
                </c:pt>
                <c:pt idx="36">
                  <c:v>0.28900481604696276</c:v>
                </c:pt>
                <c:pt idx="37">
                  <c:v>0.33425682723346145</c:v>
                </c:pt>
                <c:pt idx="38">
                  <c:v>0.38050323913571521</c:v>
                </c:pt>
                <c:pt idx="39">
                  <c:v>0.37657239174027557</c:v>
                </c:pt>
                <c:pt idx="40">
                  <c:v>0.34499359165387117</c:v>
                </c:pt>
                <c:pt idx="41">
                  <c:v>0.35427406202616463</c:v>
                </c:pt>
                <c:pt idx="42">
                  <c:v>0.41616081739958249</c:v>
                </c:pt>
                <c:pt idx="43">
                  <c:v>0.39829358566823375</c:v>
                </c:pt>
                <c:pt idx="44">
                  <c:v>0.35496270041953115</c:v>
                </c:pt>
                <c:pt idx="45">
                  <c:v>0.39600280877342431</c:v>
                </c:pt>
                <c:pt idx="46">
                  <c:v>0.4123178921401966</c:v>
                </c:pt>
                <c:pt idx="47">
                  <c:v>0.3936208926875594</c:v>
                </c:pt>
                <c:pt idx="48">
                  <c:v>0.37031172036012588</c:v>
                </c:pt>
                <c:pt idx="49">
                  <c:v>0.36726118116023987</c:v>
                </c:pt>
                <c:pt idx="50">
                  <c:v>0.39053272328642324</c:v>
                </c:pt>
                <c:pt idx="51">
                  <c:v>0.44979422054125928</c:v>
                </c:pt>
                <c:pt idx="52">
                  <c:v>0.36187971576606554</c:v>
                </c:pt>
                <c:pt idx="53">
                  <c:v>0.38021240835362513</c:v>
                </c:pt>
                <c:pt idx="54">
                  <c:v>0.3792729114342927</c:v>
                </c:pt>
                <c:pt idx="55">
                  <c:v>0.43110691925467126</c:v>
                </c:pt>
                <c:pt idx="56">
                  <c:v>0.39103908469551624</c:v>
                </c:pt>
                <c:pt idx="57">
                  <c:v>0.50469035585141353</c:v>
                </c:pt>
                <c:pt idx="58">
                  <c:v>0.38927485679177354</c:v>
                </c:pt>
                <c:pt idx="59">
                  <c:v>0.31207099116111114</c:v>
                </c:pt>
                <c:pt idx="60">
                  <c:v>0.31163397782919328</c:v>
                </c:pt>
                <c:pt idx="61">
                  <c:v>0.49363291741541554</c:v>
                </c:pt>
                <c:pt idx="62">
                  <c:v>0.39291167245037734</c:v>
                </c:pt>
                <c:pt idx="63">
                  <c:v>0.54084493996457805</c:v>
                </c:pt>
                <c:pt idx="64">
                  <c:v>0.41574819856605039</c:v>
                </c:pt>
                <c:pt idx="65">
                  <c:v>0.52760497293568798</c:v>
                </c:pt>
                <c:pt idx="66">
                  <c:v>0.22103752290285417</c:v>
                </c:pt>
                <c:pt idx="67">
                  <c:v>0.48245363093366855</c:v>
                </c:pt>
                <c:pt idx="68">
                  <c:v>0.49168137113490173</c:v>
                </c:pt>
                <c:pt idx="69">
                  <c:v>0.55190673247279198</c:v>
                </c:pt>
                <c:pt idx="70">
                  <c:v>0.39481294237378289</c:v>
                </c:pt>
                <c:pt idx="71">
                  <c:v>0.46876797971618117</c:v>
                </c:pt>
                <c:pt idx="72">
                  <c:v>0.41463392720703801</c:v>
                </c:pt>
                <c:pt idx="73">
                  <c:v>0.48516968760855533</c:v>
                </c:pt>
                <c:pt idx="74">
                  <c:v>0.36284373365443306</c:v>
                </c:pt>
                <c:pt idx="75">
                  <c:v>0.47126981389122663</c:v>
                </c:pt>
                <c:pt idx="76">
                  <c:v>0.40831685924752353</c:v>
                </c:pt>
                <c:pt idx="77">
                  <c:v>0.52927135043397289</c:v>
                </c:pt>
                <c:pt idx="78">
                  <c:v>0.50960639561252763</c:v>
                </c:pt>
                <c:pt idx="79">
                  <c:v>0.47864024888053258</c:v>
                </c:pt>
                <c:pt idx="80">
                  <c:v>0.42534880183210177</c:v>
                </c:pt>
                <c:pt idx="81">
                  <c:v>0.46328038727681237</c:v>
                </c:pt>
                <c:pt idx="82">
                  <c:v>0.46250936623803535</c:v>
                </c:pt>
                <c:pt idx="83">
                  <c:v>0.44123887185754734</c:v>
                </c:pt>
                <c:pt idx="84">
                  <c:v>0.44060993979133972</c:v>
                </c:pt>
                <c:pt idx="85">
                  <c:v>0.42053030873650232</c:v>
                </c:pt>
                <c:pt idx="86">
                  <c:v>0.40462160814690035</c:v>
                </c:pt>
                <c:pt idx="87">
                  <c:v>0.4213693463976329</c:v>
                </c:pt>
                <c:pt idx="88">
                  <c:v>0.41450533909488874</c:v>
                </c:pt>
                <c:pt idx="89">
                  <c:v>0.41445348492097239</c:v>
                </c:pt>
                <c:pt idx="90">
                  <c:v>0.38441273325563652</c:v>
                </c:pt>
                <c:pt idx="91">
                  <c:v>0.36592284314561224</c:v>
                </c:pt>
                <c:pt idx="92">
                  <c:v>0.33054952058968007</c:v>
                </c:pt>
                <c:pt idx="93">
                  <c:v>0.32987508871866228</c:v>
                </c:pt>
                <c:pt idx="94">
                  <c:v>0.31326388050309406</c:v>
                </c:pt>
                <c:pt idx="95">
                  <c:v>0.30441582179115595</c:v>
                </c:pt>
                <c:pt idx="96">
                  <c:v>0.27919637105432688</c:v>
                </c:pt>
                <c:pt idx="97">
                  <c:v>0.27514105764824148</c:v>
                </c:pt>
                <c:pt idx="98">
                  <c:v>0.27453988075200514</c:v>
                </c:pt>
                <c:pt idx="99">
                  <c:v>0.31783317933198729</c:v>
                </c:pt>
                <c:pt idx="100">
                  <c:v>0.29678186709761267</c:v>
                </c:pt>
                <c:pt idx="101">
                  <c:v>0.30364746645658908</c:v>
                </c:pt>
                <c:pt idx="102">
                  <c:v>0.28597095919421672</c:v>
                </c:pt>
                <c:pt idx="103">
                  <c:v>0.2702241208150214</c:v>
                </c:pt>
                <c:pt idx="104">
                  <c:v>0.27849417686125821</c:v>
                </c:pt>
                <c:pt idx="105">
                  <c:v>0.30296540186895971</c:v>
                </c:pt>
                <c:pt idx="106">
                  <c:v>0.32333544640089129</c:v>
                </c:pt>
                <c:pt idx="107">
                  <c:v>0.36607318824258128</c:v>
                </c:pt>
                <c:pt idx="108">
                  <c:v>0.36287199750683757</c:v>
                </c:pt>
                <c:pt idx="109">
                  <c:v>0.30115366472056965</c:v>
                </c:pt>
                <c:pt idx="110">
                  <c:v>0.29898593534820866</c:v>
                </c:pt>
                <c:pt idx="111">
                  <c:v>0.29545793100132606</c:v>
                </c:pt>
                <c:pt idx="112">
                  <c:v>0.29938511436666621</c:v>
                </c:pt>
                <c:pt idx="113">
                  <c:v>0.338995431141069</c:v>
                </c:pt>
                <c:pt idx="114">
                  <c:v>0.33931823190322113</c:v>
                </c:pt>
                <c:pt idx="115">
                  <c:v>0.32130850542426215</c:v>
                </c:pt>
                <c:pt idx="116">
                  <c:v>0.32678490493799656</c:v>
                </c:pt>
                <c:pt idx="117">
                  <c:v>0.30716983680244953</c:v>
                </c:pt>
                <c:pt idx="118">
                  <c:v>0.29420431849585787</c:v>
                </c:pt>
                <c:pt idx="119">
                  <c:v>0.24071109688004894</c:v>
                </c:pt>
                <c:pt idx="120">
                  <c:v>0.30867740829723472</c:v>
                </c:pt>
                <c:pt idx="121">
                  <c:v>0.30067870001223068</c:v>
                </c:pt>
                <c:pt idx="122">
                  <c:v>0.28983294967970252</c:v>
                </c:pt>
                <c:pt idx="123">
                  <c:v>0.30141813486850577</c:v>
                </c:pt>
                <c:pt idx="124">
                  <c:v>0.25236461882290123</c:v>
                </c:pt>
                <c:pt idx="125">
                  <c:v>0.26346620446935709</c:v>
                </c:pt>
                <c:pt idx="126">
                  <c:v>0.29719301587301594</c:v>
                </c:pt>
                <c:pt idx="127">
                  <c:v>0.30231503727930809</c:v>
                </c:pt>
                <c:pt idx="128">
                  <c:v>0.31276405119175354</c:v>
                </c:pt>
                <c:pt idx="129">
                  <c:v>0.31730094480109933</c:v>
                </c:pt>
                <c:pt idx="130">
                  <c:v>0.37783856083795064</c:v>
                </c:pt>
                <c:pt idx="131">
                  <c:v>0.34178734794428978</c:v>
                </c:pt>
                <c:pt idx="132">
                  <c:v>0.34025551344035559</c:v>
                </c:pt>
                <c:pt idx="133">
                  <c:v>0.37817258550539956</c:v>
                </c:pt>
                <c:pt idx="134">
                  <c:v>0.35585336509015636</c:v>
                </c:pt>
                <c:pt idx="135">
                  <c:v>0.35327133736876221</c:v>
                </c:pt>
                <c:pt idx="136">
                  <c:v>0.30542878152536029</c:v>
                </c:pt>
                <c:pt idx="137">
                  <c:v>0.31804438436408705</c:v>
                </c:pt>
                <c:pt idx="138">
                  <c:v>0.33095356034525308</c:v>
                </c:pt>
                <c:pt idx="139">
                  <c:v>0.29603877936753886</c:v>
                </c:pt>
                <c:pt idx="140">
                  <c:v>0.39111252148779269</c:v>
                </c:pt>
                <c:pt idx="141">
                  <c:v>0.30380837594525978</c:v>
                </c:pt>
                <c:pt idx="142">
                  <c:v>0.39355962009939066</c:v>
                </c:pt>
                <c:pt idx="143">
                  <c:v>0.30456130406752491</c:v>
                </c:pt>
                <c:pt idx="144">
                  <c:v>0.4088623326916026</c:v>
                </c:pt>
                <c:pt idx="145">
                  <c:v>0.29476676208651403</c:v>
                </c:pt>
                <c:pt idx="146">
                  <c:v>0.30731973785596151</c:v>
                </c:pt>
                <c:pt idx="147">
                  <c:v>0.32030161385698075</c:v>
                </c:pt>
                <c:pt idx="148">
                  <c:v>0.43741173673382255</c:v>
                </c:pt>
                <c:pt idx="149">
                  <c:v>0.43177366084950725</c:v>
                </c:pt>
                <c:pt idx="150">
                  <c:v>0.42527739324546265</c:v>
                </c:pt>
                <c:pt idx="151">
                  <c:v>0.41455013014638264</c:v>
                </c:pt>
                <c:pt idx="152">
                  <c:v>0.40488094496530996</c:v>
                </c:pt>
                <c:pt idx="153">
                  <c:v>0.30174152775727964</c:v>
                </c:pt>
                <c:pt idx="154">
                  <c:v>0.37699378626458957</c:v>
                </c:pt>
                <c:pt idx="155">
                  <c:v>0.30164514010812932</c:v>
                </c:pt>
                <c:pt idx="156">
                  <c:v>0.31246801360434057</c:v>
                </c:pt>
                <c:pt idx="157">
                  <c:v>0.2904033519035063</c:v>
                </c:pt>
                <c:pt idx="158">
                  <c:v>0.30195057002537912</c:v>
                </c:pt>
                <c:pt idx="159">
                  <c:v>0.30630194559255924</c:v>
                </c:pt>
                <c:pt idx="160">
                  <c:v>0.30178006007835267</c:v>
                </c:pt>
                <c:pt idx="161">
                  <c:v>0.29228757068809641</c:v>
                </c:pt>
                <c:pt idx="162">
                  <c:v>0.30601079266054554</c:v>
                </c:pt>
                <c:pt idx="163">
                  <c:v>0.2770190139124622</c:v>
                </c:pt>
                <c:pt idx="164">
                  <c:v>0.277131744475418</c:v>
                </c:pt>
                <c:pt idx="165">
                  <c:v>0.26116110474865067</c:v>
                </c:pt>
                <c:pt idx="166">
                  <c:v>0.28421192448150373</c:v>
                </c:pt>
                <c:pt idx="167">
                  <c:v>0.43130969683591741</c:v>
                </c:pt>
                <c:pt idx="168">
                  <c:v>0.25058317142842812</c:v>
                </c:pt>
                <c:pt idx="169">
                  <c:v>0.34545370045126311</c:v>
                </c:pt>
                <c:pt idx="170">
                  <c:v>0.34176321095432455</c:v>
                </c:pt>
                <c:pt idx="171">
                  <c:v>0.34948927125951346</c:v>
                </c:pt>
                <c:pt idx="172">
                  <c:v>0.24496702704955442</c:v>
                </c:pt>
                <c:pt idx="173">
                  <c:v>0.24812121943155593</c:v>
                </c:pt>
                <c:pt idx="174">
                  <c:v>0.3516455866796861</c:v>
                </c:pt>
                <c:pt idx="175">
                  <c:v>0.28799534730047316</c:v>
                </c:pt>
                <c:pt idx="176">
                  <c:v>0.40699413372330401</c:v>
                </c:pt>
                <c:pt idx="177">
                  <c:v>0.27040556445175384</c:v>
                </c:pt>
                <c:pt idx="178">
                  <c:v>0.35309736222485766</c:v>
                </c:pt>
                <c:pt idx="179">
                  <c:v>0.27114736379613369</c:v>
                </c:pt>
                <c:pt idx="180">
                  <c:v>0.26634316715560019</c:v>
                </c:pt>
                <c:pt idx="181">
                  <c:v>0.40286669513944462</c:v>
                </c:pt>
                <c:pt idx="182">
                  <c:v>0.3732177032438222</c:v>
                </c:pt>
                <c:pt idx="183">
                  <c:v>0.31175432888733667</c:v>
                </c:pt>
                <c:pt idx="184">
                  <c:v>0.27476301556388361</c:v>
                </c:pt>
                <c:pt idx="185">
                  <c:v>0.26700712847269908</c:v>
                </c:pt>
                <c:pt idx="186">
                  <c:v>0.20735630581384218</c:v>
                </c:pt>
                <c:pt idx="187">
                  <c:v>0.20378989419883456</c:v>
                </c:pt>
                <c:pt idx="188">
                  <c:v>0.22109823321220379</c:v>
                </c:pt>
                <c:pt idx="189">
                  <c:v>0.17909118161537296</c:v>
                </c:pt>
                <c:pt idx="190">
                  <c:v>0.18502221524699211</c:v>
                </c:pt>
                <c:pt idx="191">
                  <c:v>0.19172714159467175</c:v>
                </c:pt>
                <c:pt idx="192">
                  <c:v>0.19504813240151755</c:v>
                </c:pt>
                <c:pt idx="193">
                  <c:v>0.21794982268173549</c:v>
                </c:pt>
                <c:pt idx="194">
                  <c:v>0.23456601932859492</c:v>
                </c:pt>
                <c:pt idx="195">
                  <c:v>0.25514170252702978</c:v>
                </c:pt>
                <c:pt idx="196">
                  <c:v>0.20058870668564144</c:v>
                </c:pt>
                <c:pt idx="197">
                  <c:v>0.18723227530102737</c:v>
                </c:pt>
                <c:pt idx="198">
                  <c:v>0.20517616156663435</c:v>
                </c:pt>
                <c:pt idx="199">
                  <c:v>0.2079352236487601</c:v>
                </c:pt>
                <c:pt idx="200">
                  <c:v>0.20243162178094712</c:v>
                </c:pt>
                <c:pt idx="201">
                  <c:v>0.23987394414528568</c:v>
                </c:pt>
                <c:pt idx="202">
                  <c:v>0.26506203034665654</c:v>
                </c:pt>
                <c:pt idx="203">
                  <c:v>0.20371579823293873</c:v>
                </c:pt>
                <c:pt idx="204">
                  <c:v>0.19414978827802817</c:v>
                </c:pt>
                <c:pt idx="205">
                  <c:v>0.21469603432161108</c:v>
                </c:pt>
                <c:pt idx="206">
                  <c:v>0.22075163654549879</c:v>
                </c:pt>
                <c:pt idx="207">
                  <c:v>0.23561894184575988</c:v>
                </c:pt>
                <c:pt idx="208">
                  <c:v>0.20176744622669635</c:v>
                </c:pt>
                <c:pt idx="209">
                  <c:v>0.20338646341208769</c:v>
                </c:pt>
                <c:pt idx="210">
                  <c:v>0.18137669209702664</c:v>
                </c:pt>
                <c:pt idx="211">
                  <c:v>0.18203719916329794</c:v>
                </c:pt>
                <c:pt idx="212">
                  <c:v>0.18483923370373892</c:v>
                </c:pt>
                <c:pt idx="213">
                  <c:v>0.17699391462841016</c:v>
                </c:pt>
                <c:pt idx="214">
                  <c:v>0.1757469341932128</c:v>
                </c:pt>
                <c:pt idx="215">
                  <c:v>0.20227641774718924</c:v>
                </c:pt>
                <c:pt idx="216">
                  <c:v>0.19100212865439511</c:v>
                </c:pt>
                <c:pt idx="217">
                  <c:v>0.16794828097158052</c:v>
                </c:pt>
                <c:pt idx="218">
                  <c:v>0.19162587955639052</c:v>
                </c:pt>
                <c:pt idx="219">
                  <c:v>0.20921617286212635</c:v>
                </c:pt>
                <c:pt idx="220">
                  <c:v>0.18483135083236926</c:v>
                </c:pt>
                <c:pt idx="221">
                  <c:v>0.18889525216324429</c:v>
                </c:pt>
                <c:pt idx="222">
                  <c:v>0.19306754569973034</c:v>
                </c:pt>
                <c:pt idx="223">
                  <c:v>0.16376055327255309</c:v>
                </c:pt>
                <c:pt idx="224">
                  <c:v>0.15136479497938757</c:v>
                </c:pt>
                <c:pt idx="225">
                  <c:v>0.1922253213193211</c:v>
                </c:pt>
                <c:pt idx="226">
                  <c:v>0.19045334750871709</c:v>
                </c:pt>
                <c:pt idx="227">
                  <c:v>0.18315306415337676</c:v>
                </c:pt>
                <c:pt idx="228">
                  <c:v>0.18772909438447702</c:v>
                </c:pt>
                <c:pt idx="229">
                  <c:v>0.18148369951309068</c:v>
                </c:pt>
                <c:pt idx="230">
                  <c:v>0.1826894286384835</c:v>
                </c:pt>
                <c:pt idx="231">
                  <c:v>0.22791155107710026</c:v>
                </c:pt>
                <c:pt idx="232">
                  <c:v>0.21247930202877419</c:v>
                </c:pt>
                <c:pt idx="233">
                  <c:v>0.20436349516339455</c:v>
                </c:pt>
                <c:pt idx="234">
                  <c:v>0.21724246394951635</c:v>
                </c:pt>
                <c:pt idx="235">
                  <c:v>0.20398101473209607</c:v>
                </c:pt>
                <c:pt idx="236">
                  <c:v>0.18937493877888795</c:v>
                </c:pt>
                <c:pt idx="237">
                  <c:v>0.29421599148802025</c:v>
                </c:pt>
                <c:pt idx="238">
                  <c:v>0.21139135154366717</c:v>
                </c:pt>
                <c:pt idx="239">
                  <c:v>0.28433242951460574</c:v>
                </c:pt>
                <c:pt idx="240">
                  <c:v>0.28202243941641947</c:v>
                </c:pt>
                <c:pt idx="241">
                  <c:v>0.2903061912302764</c:v>
                </c:pt>
                <c:pt idx="242">
                  <c:v>0.30112900156399391</c:v>
                </c:pt>
                <c:pt idx="243">
                  <c:v>0.2913438756410035</c:v>
                </c:pt>
                <c:pt idx="244">
                  <c:v>0.32298323615120123</c:v>
                </c:pt>
                <c:pt idx="245">
                  <c:v>0.28590706330104027</c:v>
                </c:pt>
                <c:pt idx="246">
                  <c:v>0.29761718071769272</c:v>
                </c:pt>
                <c:pt idx="247">
                  <c:v>0.19023742198564042</c:v>
                </c:pt>
                <c:pt idx="248">
                  <c:v>0.28152951032580809</c:v>
                </c:pt>
                <c:pt idx="249">
                  <c:v>0.20344265196608954</c:v>
                </c:pt>
                <c:pt idx="250">
                  <c:v>0.20855164515006444</c:v>
                </c:pt>
                <c:pt idx="251">
                  <c:v>0.19544508142898034</c:v>
                </c:pt>
                <c:pt idx="252">
                  <c:v>0.19130604963086578</c:v>
                </c:pt>
                <c:pt idx="253">
                  <c:v>0.17086621502962562</c:v>
                </c:pt>
                <c:pt idx="254">
                  <c:v>0.18882460668033327</c:v>
                </c:pt>
                <c:pt idx="255">
                  <c:v>0.18036580619739745</c:v>
                </c:pt>
                <c:pt idx="256">
                  <c:v>0.16100480887983207</c:v>
                </c:pt>
                <c:pt idx="257">
                  <c:v>0.15562500973884311</c:v>
                </c:pt>
                <c:pt idx="258">
                  <c:v>0.16714750162760417</c:v>
                </c:pt>
                <c:pt idx="259">
                  <c:v>0.17407068158507094</c:v>
                </c:pt>
                <c:pt idx="260">
                  <c:v>0.17416741403879754</c:v>
                </c:pt>
                <c:pt idx="261">
                  <c:v>0.17383867987398527</c:v>
                </c:pt>
                <c:pt idx="262">
                  <c:v>0.1805810102691551</c:v>
                </c:pt>
                <c:pt idx="263">
                  <c:v>0.36029060927672957</c:v>
                </c:pt>
                <c:pt idx="264">
                  <c:v>0.33596244212662679</c:v>
                </c:pt>
                <c:pt idx="265">
                  <c:v>0.34748336697149401</c:v>
                </c:pt>
                <c:pt idx="266">
                  <c:v>0.31668523040375834</c:v>
                </c:pt>
                <c:pt idx="267">
                  <c:v>0.31655088659924319</c:v>
                </c:pt>
                <c:pt idx="268">
                  <c:v>0.30070438174747816</c:v>
                </c:pt>
                <c:pt idx="269">
                  <c:v>0.37733346365436576</c:v>
                </c:pt>
                <c:pt idx="270">
                  <c:v>0.36963633897353082</c:v>
                </c:pt>
                <c:pt idx="271">
                  <c:v>0.32645157342130626</c:v>
                </c:pt>
                <c:pt idx="272">
                  <c:v>0.17456376978020274</c:v>
                </c:pt>
                <c:pt idx="273">
                  <c:v>0.3250777591028719</c:v>
                </c:pt>
                <c:pt idx="274">
                  <c:v>0.37327236864717295</c:v>
                </c:pt>
                <c:pt idx="275">
                  <c:v>0.34296192892161659</c:v>
                </c:pt>
                <c:pt idx="276">
                  <c:v>0.3368561153051714</c:v>
                </c:pt>
                <c:pt idx="277">
                  <c:v>0.35205375300104313</c:v>
                </c:pt>
                <c:pt idx="278">
                  <c:v>0.33947995168975309</c:v>
                </c:pt>
                <c:pt idx="279">
                  <c:v>0.33304802406086226</c:v>
                </c:pt>
                <c:pt idx="280">
                  <c:v>0.28214209512109256</c:v>
                </c:pt>
                <c:pt idx="281">
                  <c:v>0.16347190294498695</c:v>
                </c:pt>
                <c:pt idx="282">
                  <c:v>0.1823581292953175</c:v>
                </c:pt>
                <c:pt idx="283">
                  <c:v>0.15679610417281281</c:v>
                </c:pt>
                <c:pt idx="284">
                  <c:v>0.16567989504343908</c:v>
                </c:pt>
                <c:pt idx="285">
                  <c:v>0.19545898625474659</c:v>
                </c:pt>
                <c:pt idx="286">
                  <c:v>0.1565800396363311</c:v>
                </c:pt>
                <c:pt idx="287">
                  <c:v>0.20184168287085708</c:v>
                </c:pt>
                <c:pt idx="288">
                  <c:v>0.16886217795611599</c:v>
                </c:pt>
                <c:pt idx="289">
                  <c:v>0.1757803088531853</c:v>
                </c:pt>
                <c:pt idx="290">
                  <c:v>0.18297203374412169</c:v>
                </c:pt>
                <c:pt idx="291">
                  <c:v>0.17731200918589479</c:v>
                </c:pt>
                <c:pt idx="292">
                  <c:v>0.18730507945619895</c:v>
                </c:pt>
                <c:pt idx="293">
                  <c:v>0.18175155498364878</c:v>
                </c:pt>
                <c:pt idx="294">
                  <c:v>0.2217191440526064</c:v>
                </c:pt>
                <c:pt idx="295">
                  <c:v>0.19193914428322542</c:v>
                </c:pt>
                <c:pt idx="296">
                  <c:v>0.18270123834078561</c:v>
                </c:pt>
                <c:pt idx="297">
                  <c:v>0.189480533072511</c:v>
                </c:pt>
                <c:pt idx="298">
                  <c:v>0.20001016175672368</c:v>
                </c:pt>
                <c:pt idx="299">
                  <c:v>0.19401002019640928</c:v>
                </c:pt>
                <c:pt idx="300">
                  <c:v>0.20917169530141658</c:v>
                </c:pt>
                <c:pt idx="301">
                  <c:v>0.18908053986268042</c:v>
                </c:pt>
                <c:pt idx="302">
                  <c:v>0.18701947288903811</c:v>
                </c:pt>
                <c:pt idx="303">
                  <c:v>0.20438836596307497</c:v>
                </c:pt>
                <c:pt idx="304">
                  <c:v>0.20687956372640454</c:v>
                </c:pt>
                <c:pt idx="305">
                  <c:v>0.20133789451778555</c:v>
                </c:pt>
                <c:pt idx="306">
                  <c:v>0.19585743185348911</c:v>
                </c:pt>
                <c:pt idx="307">
                  <c:v>0.18383064477583405</c:v>
                </c:pt>
                <c:pt idx="308">
                  <c:v>0.19276632700657625</c:v>
                </c:pt>
                <c:pt idx="309">
                  <c:v>0.21174969139812894</c:v>
                </c:pt>
                <c:pt idx="310">
                  <c:v>0.20547393354958962</c:v>
                </c:pt>
                <c:pt idx="311">
                  <c:v>0.21287154693492694</c:v>
                </c:pt>
                <c:pt idx="312">
                  <c:v>0.19877097627259102</c:v>
                </c:pt>
                <c:pt idx="313">
                  <c:v>0.1922900840222492</c:v>
                </c:pt>
                <c:pt idx="314">
                  <c:v>0.2032871834625323</c:v>
                </c:pt>
                <c:pt idx="315">
                  <c:v>0.21065272384986466</c:v>
                </c:pt>
                <c:pt idx="316">
                  <c:v>0.22645242089336237</c:v>
                </c:pt>
                <c:pt idx="317">
                  <c:v>0.16626435268752507</c:v>
                </c:pt>
                <c:pt idx="318">
                  <c:v>0.21745344684417689</c:v>
                </c:pt>
                <c:pt idx="319">
                  <c:v>0.20773656787049119</c:v>
                </c:pt>
                <c:pt idx="320">
                  <c:v>0.20158804216906481</c:v>
                </c:pt>
                <c:pt idx="321">
                  <c:v>0.2085979804814716</c:v>
                </c:pt>
                <c:pt idx="322">
                  <c:v>0.21863191542555085</c:v>
                </c:pt>
              </c:numCache>
            </c:numRef>
          </c:xVal>
          <c:yVal>
            <c:numRef>
              <c:f>'sample base'!$E$7:$E$329</c:f>
              <c:numCache>
                <c:formatCode>0.00_ </c:formatCode>
                <c:ptCount val="323"/>
                <c:pt idx="0">
                  <c:v>1.8490479019622974E-2</c:v>
                </c:pt>
                <c:pt idx="1">
                  <c:v>0.92689603338034665</c:v>
                </c:pt>
                <c:pt idx="2">
                  <c:v>0.37020624303969374</c:v>
                </c:pt>
                <c:pt idx="3">
                  <c:v>1.1896157961672555</c:v>
                </c:pt>
                <c:pt idx="4">
                  <c:v>0.77013575040452675</c:v>
                </c:pt>
                <c:pt idx="5">
                  <c:v>1.059066377687401</c:v>
                </c:pt>
                <c:pt idx="6">
                  <c:v>0.51803537097036312</c:v>
                </c:pt>
                <c:pt idx="7">
                  <c:v>1.2819991713151238</c:v>
                </c:pt>
                <c:pt idx="8">
                  <c:v>0.88525656330086999</c:v>
                </c:pt>
                <c:pt idx="9">
                  <c:v>1.0351054924852274</c:v>
                </c:pt>
                <c:pt idx="10">
                  <c:v>1.2242722473232241</c:v>
                </c:pt>
                <c:pt idx="11">
                  <c:v>1.419891456814149</c:v>
                </c:pt>
                <c:pt idx="12">
                  <c:v>0.24666572623466276</c:v>
                </c:pt>
                <c:pt idx="13">
                  <c:v>0.48528443834173007</c:v>
                </c:pt>
                <c:pt idx="14">
                  <c:v>0.39088060190962892</c:v>
                </c:pt>
                <c:pt idx="15">
                  <c:v>1.07844462669037</c:v>
                </c:pt>
                <c:pt idx="16">
                  <c:v>1.1898213143828276</c:v>
                </c:pt>
                <c:pt idx="17">
                  <c:v>1.2699439524127225</c:v>
                </c:pt>
                <c:pt idx="18">
                  <c:v>0.48170585630371576</c:v>
                </c:pt>
                <c:pt idx="19">
                  <c:v>1.0290182172230464</c:v>
                </c:pt>
                <c:pt idx="20">
                  <c:v>0.68322613598036241</c:v>
                </c:pt>
                <c:pt idx="21">
                  <c:v>0.31079509395789628</c:v>
                </c:pt>
                <c:pt idx="22">
                  <c:v>0.44871488166273554</c:v>
                </c:pt>
                <c:pt idx="23">
                  <c:v>0.22842460892157845</c:v>
                </c:pt>
                <c:pt idx="24">
                  <c:v>0.72004524926540547</c:v>
                </c:pt>
                <c:pt idx="25">
                  <c:v>0.66215318754185937</c:v>
                </c:pt>
                <c:pt idx="26">
                  <c:v>4.839247445856909E-2</c:v>
                </c:pt>
                <c:pt idx="27">
                  <c:v>0.82202573367919474</c:v>
                </c:pt>
                <c:pt idx="28">
                  <c:v>1.1469752643721978</c:v>
                </c:pt>
                <c:pt idx="29">
                  <c:v>0.45013730801073404</c:v>
                </c:pt>
                <c:pt idx="30">
                  <c:v>0.14124895154699058</c:v>
                </c:pt>
                <c:pt idx="31">
                  <c:v>0.97666445312936867</c:v>
                </c:pt>
                <c:pt idx="32">
                  <c:v>0.82722596238625457</c:v>
                </c:pt>
                <c:pt idx="33">
                  <c:v>0.49142869189449989</c:v>
                </c:pt>
                <c:pt idx="34">
                  <c:v>0.75094214062500519</c:v>
                </c:pt>
                <c:pt idx="35">
                  <c:v>0.54189484913877406</c:v>
                </c:pt>
                <c:pt idx="36">
                  <c:v>1.2417955251895489</c:v>
                </c:pt>
                <c:pt idx="37">
                  <c:v>0.8541983569844267</c:v>
                </c:pt>
                <c:pt idx="38">
                  <c:v>0.87554366104849635</c:v>
                </c:pt>
                <c:pt idx="39">
                  <c:v>-0.69172093433953918</c:v>
                </c:pt>
                <c:pt idx="40">
                  <c:v>0.88988985138394838</c:v>
                </c:pt>
                <c:pt idx="41">
                  <c:v>0.44898603847255636</c:v>
                </c:pt>
                <c:pt idx="42">
                  <c:v>0.56394334475588748</c:v>
                </c:pt>
                <c:pt idx="43">
                  <c:v>0.51295804994368899</c:v>
                </c:pt>
                <c:pt idx="44">
                  <c:v>0.71946622358241363</c:v>
                </c:pt>
                <c:pt idx="45">
                  <c:v>0.29210521170871218</c:v>
                </c:pt>
                <c:pt idx="46">
                  <c:v>0.22523670349546032</c:v>
                </c:pt>
                <c:pt idx="47">
                  <c:v>0.57922879358429125</c:v>
                </c:pt>
                <c:pt idx="48">
                  <c:v>0.46398649218870158</c:v>
                </c:pt>
                <c:pt idx="49">
                  <c:v>0.18452982521192229</c:v>
                </c:pt>
                <c:pt idx="50">
                  <c:v>0.52487950225094027</c:v>
                </c:pt>
                <c:pt idx="51">
                  <c:v>0.4584855712275635</c:v>
                </c:pt>
                <c:pt idx="52">
                  <c:v>0.19509896216157552</c:v>
                </c:pt>
                <c:pt idx="53">
                  <c:v>-0.31776698489983923</c:v>
                </c:pt>
                <c:pt idx="54">
                  <c:v>0.66534770897754436</c:v>
                </c:pt>
                <c:pt idx="55">
                  <c:v>0.30811109976702911</c:v>
                </c:pt>
                <c:pt idx="56">
                  <c:v>0.61153161358248553</c:v>
                </c:pt>
                <c:pt idx="57">
                  <c:v>0.37916247414274595</c:v>
                </c:pt>
                <c:pt idx="58">
                  <c:v>0.28769640522983186</c:v>
                </c:pt>
                <c:pt idx="59">
                  <c:v>0.66032886885794539</c:v>
                </c:pt>
                <c:pt idx="60">
                  <c:v>0.76758225630027965</c:v>
                </c:pt>
                <c:pt idx="61">
                  <c:v>0.77772230608486304</c:v>
                </c:pt>
                <c:pt idx="62">
                  <c:v>0.36588784904845228</c:v>
                </c:pt>
                <c:pt idx="63">
                  <c:v>-8.7166110410410447E-3</c:v>
                </c:pt>
                <c:pt idx="64">
                  <c:v>-0.51704577570558818</c:v>
                </c:pt>
                <c:pt idx="65">
                  <c:v>0.24385928803894164</c:v>
                </c:pt>
                <c:pt idx="66">
                  <c:v>-0.31506512384541097</c:v>
                </c:pt>
                <c:pt idx="67">
                  <c:v>0.81541503335289667</c:v>
                </c:pt>
                <c:pt idx="68">
                  <c:v>0.36956829415093218</c:v>
                </c:pt>
                <c:pt idx="69">
                  <c:v>6.455712004314007E-2</c:v>
                </c:pt>
                <c:pt idx="70">
                  <c:v>0.22389156235419616</c:v>
                </c:pt>
                <c:pt idx="71">
                  <c:v>0.61740116921620825</c:v>
                </c:pt>
                <c:pt idx="72">
                  <c:v>2.1988130677548234E-2</c:v>
                </c:pt>
                <c:pt idx="73">
                  <c:v>0.46203815700005535</c:v>
                </c:pt>
                <c:pt idx="74">
                  <c:v>0.43088125366775332</c:v>
                </c:pt>
                <c:pt idx="75">
                  <c:v>0.38496783609614482</c:v>
                </c:pt>
                <c:pt idx="76">
                  <c:v>-0.26066441101077231</c:v>
                </c:pt>
                <c:pt idx="77">
                  <c:v>-0.16673250109696092</c:v>
                </c:pt>
                <c:pt idx="78">
                  <c:v>0.3679761780032087</c:v>
                </c:pt>
                <c:pt idx="79">
                  <c:v>-0.40578466208017705</c:v>
                </c:pt>
                <c:pt idx="80">
                  <c:v>0.10160040483282318</c:v>
                </c:pt>
                <c:pt idx="81">
                  <c:v>0.21309567861365331</c:v>
                </c:pt>
                <c:pt idx="82">
                  <c:v>0.29219803298827296</c:v>
                </c:pt>
                <c:pt idx="83">
                  <c:v>0.49690344421693711</c:v>
                </c:pt>
                <c:pt idx="84">
                  <c:v>0.45477393356288909</c:v>
                </c:pt>
                <c:pt idx="85">
                  <c:v>0.47653529077101853</c:v>
                </c:pt>
                <c:pt idx="86">
                  <c:v>0.1954159954362531</c:v>
                </c:pt>
                <c:pt idx="87">
                  <c:v>-0.63786171471552411</c:v>
                </c:pt>
                <c:pt idx="88">
                  <c:v>-0.54475825523068089</c:v>
                </c:pt>
                <c:pt idx="89">
                  <c:v>8.4055714204432697E-2</c:v>
                </c:pt>
                <c:pt idx="90">
                  <c:v>0.14082757678491742</c:v>
                </c:pt>
                <c:pt idx="91">
                  <c:v>-0.33318039333471905</c:v>
                </c:pt>
                <c:pt idx="92">
                  <c:v>0.38885415233874321</c:v>
                </c:pt>
                <c:pt idx="93">
                  <c:v>0.33356831478701654</c:v>
                </c:pt>
                <c:pt idx="94">
                  <c:v>-0.14640584167522785</c:v>
                </c:pt>
                <c:pt idx="95">
                  <c:v>0.51256882174140994</c:v>
                </c:pt>
                <c:pt idx="96">
                  <c:v>-0.40989121737125966</c:v>
                </c:pt>
                <c:pt idx="97">
                  <c:v>-5.9117379157018313E-2</c:v>
                </c:pt>
                <c:pt idx="98">
                  <c:v>0.28436408737711893</c:v>
                </c:pt>
                <c:pt idx="99">
                  <c:v>0.29746606304287582</c:v>
                </c:pt>
                <c:pt idx="100">
                  <c:v>0.34759789552988973</c:v>
                </c:pt>
                <c:pt idx="101">
                  <c:v>0.24556652249264044</c:v>
                </c:pt>
                <c:pt idx="102">
                  <c:v>0.25258331732401285</c:v>
                </c:pt>
                <c:pt idx="103">
                  <c:v>0.15876815747352957</c:v>
                </c:pt>
                <c:pt idx="104">
                  <c:v>0.196895258936717</c:v>
                </c:pt>
                <c:pt idx="105">
                  <c:v>0.53939323737191902</c:v>
                </c:pt>
                <c:pt idx="106">
                  <c:v>0.26813784788567485</c:v>
                </c:pt>
                <c:pt idx="107">
                  <c:v>-0.20377217381662316</c:v>
                </c:pt>
                <c:pt idx="108">
                  <c:v>-4.6979259480098179E-2</c:v>
                </c:pt>
                <c:pt idx="109">
                  <c:v>0.4216278673383087</c:v>
                </c:pt>
                <c:pt idx="110">
                  <c:v>0.32273620020704108</c:v>
                </c:pt>
                <c:pt idx="111">
                  <c:v>0.48123572646536061</c:v>
                </c:pt>
                <c:pt idx="112">
                  <c:v>0.47196432558570223</c:v>
                </c:pt>
                <c:pt idx="113">
                  <c:v>0.33554234408056871</c:v>
                </c:pt>
                <c:pt idx="114">
                  <c:v>3.7454963206164038E-2</c:v>
                </c:pt>
                <c:pt idx="115">
                  <c:v>0.27939765923648086</c:v>
                </c:pt>
                <c:pt idx="116">
                  <c:v>0.50005999096831566</c:v>
                </c:pt>
                <c:pt idx="117">
                  <c:v>0.41851380136073146</c:v>
                </c:pt>
                <c:pt idx="118">
                  <c:v>0.48854546623556949</c:v>
                </c:pt>
                <c:pt idx="119">
                  <c:v>0.18354369337782295</c:v>
                </c:pt>
                <c:pt idx="120">
                  <c:v>0.19511953226887613</c:v>
                </c:pt>
                <c:pt idx="121">
                  <c:v>0.38775489338358682</c:v>
                </c:pt>
                <c:pt idx="122">
                  <c:v>0.3718499081593718</c:v>
                </c:pt>
                <c:pt idx="123">
                  <c:v>0.51085762311201854</c:v>
                </c:pt>
                <c:pt idx="124">
                  <c:v>0.2483018430534063</c:v>
                </c:pt>
                <c:pt idx="125">
                  <c:v>0.68869272514616586</c:v>
                </c:pt>
                <c:pt idx="126">
                  <c:v>0.45298692289839426</c:v>
                </c:pt>
                <c:pt idx="127">
                  <c:v>-0.95913143536669487</c:v>
                </c:pt>
                <c:pt idx="128">
                  <c:v>0.49369621463125046</c:v>
                </c:pt>
                <c:pt idx="129">
                  <c:v>-0.5894170970732393</c:v>
                </c:pt>
                <c:pt idx="130">
                  <c:v>-0.7448442849117507</c:v>
                </c:pt>
                <c:pt idx="131">
                  <c:v>0.25789481007109583</c:v>
                </c:pt>
                <c:pt idx="132">
                  <c:v>5.2331012619950101E-2</c:v>
                </c:pt>
                <c:pt idx="133">
                  <c:v>0.43365357461382814</c:v>
                </c:pt>
                <c:pt idx="134">
                  <c:v>0.10139228988232629</c:v>
                </c:pt>
                <c:pt idx="135">
                  <c:v>0.16465986432994661</c:v>
                </c:pt>
                <c:pt idx="136">
                  <c:v>-0.54782529965255389</c:v>
                </c:pt>
                <c:pt idx="137">
                  <c:v>0.2642507912250327</c:v>
                </c:pt>
                <c:pt idx="138">
                  <c:v>0.365918633822373</c:v>
                </c:pt>
                <c:pt idx="139">
                  <c:v>4.65344260600693E-2</c:v>
                </c:pt>
                <c:pt idx="140">
                  <c:v>3.8721390527107324E-2</c:v>
                </c:pt>
                <c:pt idx="141">
                  <c:v>6.6665591245595124E-2</c:v>
                </c:pt>
                <c:pt idx="142">
                  <c:v>0.47234769392176013</c:v>
                </c:pt>
                <c:pt idx="143">
                  <c:v>-0.18854657033776778</c:v>
                </c:pt>
                <c:pt idx="144">
                  <c:v>0.39434991665094721</c:v>
                </c:pt>
                <c:pt idx="145">
                  <c:v>-0.27546236359312282</c:v>
                </c:pt>
                <c:pt idx="146">
                  <c:v>0.28301957348357609</c:v>
                </c:pt>
                <c:pt idx="147">
                  <c:v>0.41480201761497426</c:v>
                </c:pt>
                <c:pt idx="148">
                  <c:v>0.88041996657649824</c:v>
                </c:pt>
                <c:pt idx="149">
                  <c:v>0.32553344457010081</c:v>
                </c:pt>
                <c:pt idx="150">
                  <c:v>-9.2834834141406475E-3</c:v>
                </c:pt>
                <c:pt idx="151">
                  <c:v>0.35080842950440871</c:v>
                </c:pt>
                <c:pt idx="152">
                  <c:v>0.3774024089546808</c:v>
                </c:pt>
                <c:pt idx="153">
                  <c:v>0.23239097903619221</c:v>
                </c:pt>
                <c:pt idx="154">
                  <c:v>0.59417137679278564</c:v>
                </c:pt>
                <c:pt idx="155">
                  <c:v>-9.9169521879868938E-2</c:v>
                </c:pt>
                <c:pt idx="156">
                  <c:v>-0.51286735351985957</c:v>
                </c:pt>
                <c:pt idx="157">
                  <c:v>7.6995452528307418E-2</c:v>
                </c:pt>
                <c:pt idx="158">
                  <c:v>-0.86565886018610616</c:v>
                </c:pt>
                <c:pt idx="159">
                  <c:v>-0.60508134664993563</c:v>
                </c:pt>
                <c:pt idx="160">
                  <c:v>-0.16100607588353721</c:v>
                </c:pt>
                <c:pt idx="161">
                  <c:v>0.60773669598149826</c:v>
                </c:pt>
                <c:pt idx="162">
                  <c:v>6.9483010676425927E-2</c:v>
                </c:pt>
                <c:pt idx="163">
                  <c:v>-7.6084309586583743E-3</c:v>
                </c:pt>
                <c:pt idx="164">
                  <c:v>-0.41774504556860226</c:v>
                </c:pt>
                <c:pt idx="165">
                  <c:v>0.51000042323701056</c:v>
                </c:pt>
                <c:pt idx="166">
                  <c:v>-1.1433209958342472</c:v>
                </c:pt>
                <c:pt idx="167">
                  <c:v>0.73206181342943211</c:v>
                </c:pt>
                <c:pt idx="168">
                  <c:v>0.80570696228659777</c:v>
                </c:pt>
                <c:pt idx="169">
                  <c:v>0.90857837490402016</c:v>
                </c:pt>
                <c:pt idx="170">
                  <c:v>0.75967164993010172</c:v>
                </c:pt>
                <c:pt idx="171">
                  <c:v>0.94412676364514159</c:v>
                </c:pt>
                <c:pt idx="172">
                  <c:v>1.3187639667625159</c:v>
                </c:pt>
                <c:pt idx="173">
                  <c:v>0.69563529073602659</c:v>
                </c:pt>
                <c:pt idx="174">
                  <c:v>0.25648662465011629</c:v>
                </c:pt>
                <c:pt idx="175">
                  <c:v>0.24452475499871085</c:v>
                </c:pt>
                <c:pt idx="176">
                  <c:v>0.91252749372702802</c:v>
                </c:pt>
                <c:pt idx="177">
                  <c:v>-2.9700360204566678E-2</c:v>
                </c:pt>
                <c:pt idx="178">
                  <c:v>0.5944277177907864</c:v>
                </c:pt>
                <c:pt idx="179">
                  <c:v>0.13929330813106233</c:v>
                </c:pt>
                <c:pt idx="180">
                  <c:v>0.89168587653676479</c:v>
                </c:pt>
                <c:pt idx="181">
                  <c:v>0.90707348188138148</c:v>
                </c:pt>
                <c:pt idx="182">
                  <c:v>0.71764028492832743</c:v>
                </c:pt>
                <c:pt idx="183">
                  <c:v>0.74920621425952749</c:v>
                </c:pt>
                <c:pt idx="184">
                  <c:v>0.18682173989654505</c:v>
                </c:pt>
                <c:pt idx="185">
                  <c:v>2.5390055630815311E-2</c:v>
                </c:pt>
                <c:pt idx="186">
                  <c:v>1.1685057455590426</c:v>
                </c:pt>
                <c:pt idx="187">
                  <c:v>0.89605820638145062</c:v>
                </c:pt>
                <c:pt idx="188">
                  <c:v>0.4289466331766949</c:v>
                </c:pt>
                <c:pt idx="189">
                  <c:v>1.2015612954781263</c:v>
                </c:pt>
                <c:pt idx="190">
                  <c:v>0.69398009388693005</c:v>
                </c:pt>
                <c:pt idx="191">
                  <c:v>1.4235194803092019</c:v>
                </c:pt>
                <c:pt idx="192">
                  <c:v>0.67164758490348841</c:v>
                </c:pt>
                <c:pt idx="193">
                  <c:v>1.3529903654454749</c:v>
                </c:pt>
                <c:pt idx="194">
                  <c:v>0.66015908109014454</c:v>
                </c:pt>
                <c:pt idx="195">
                  <c:v>0.92936807400540644</c:v>
                </c:pt>
                <c:pt idx="196">
                  <c:v>1.0998159781863279</c:v>
                </c:pt>
                <c:pt idx="197">
                  <c:v>1.1255595742573448</c:v>
                </c:pt>
                <c:pt idx="198">
                  <c:v>-0.12065664055864911</c:v>
                </c:pt>
                <c:pt idx="199">
                  <c:v>1.0480455315452186</c:v>
                </c:pt>
                <c:pt idx="200">
                  <c:v>0.75224119720880545</c:v>
                </c:pt>
                <c:pt idx="201">
                  <c:v>0.73461464098039819</c:v>
                </c:pt>
                <c:pt idx="202">
                  <c:v>-0.24628045331931681</c:v>
                </c:pt>
                <c:pt idx="203">
                  <c:v>1.372483915454576</c:v>
                </c:pt>
                <c:pt idx="204">
                  <c:v>0.40710342891243023</c:v>
                </c:pt>
                <c:pt idx="205">
                  <c:v>1.0476815751567266</c:v>
                </c:pt>
                <c:pt idx="206">
                  <c:v>0.49983154817114883</c:v>
                </c:pt>
                <c:pt idx="207">
                  <c:v>0.24798207560887597</c:v>
                </c:pt>
                <c:pt idx="208">
                  <c:v>1.1355851642650627</c:v>
                </c:pt>
                <c:pt idx="209">
                  <c:v>-0.48255386308303017</c:v>
                </c:pt>
                <c:pt idx="210">
                  <c:v>1.0349418851805297</c:v>
                </c:pt>
                <c:pt idx="211">
                  <c:v>1.3681408710279932</c:v>
                </c:pt>
                <c:pt idx="212">
                  <c:v>0.64097922176277855</c:v>
                </c:pt>
                <c:pt idx="213">
                  <c:v>0.6181418458510759</c:v>
                </c:pt>
                <c:pt idx="214">
                  <c:v>1.4674739811184931</c:v>
                </c:pt>
                <c:pt idx="215">
                  <c:v>0.20987805397217763</c:v>
                </c:pt>
                <c:pt idx="216">
                  <c:v>1.6516444202873117</c:v>
                </c:pt>
                <c:pt idx="217">
                  <c:v>1.1953904708053429</c:v>
                </c:pt>
                <c:pt idx="218">
                  <c:v>1.0842882470957989</c:v>
                </c:pt>
                <c:pt idx="219">
                  <c:v>1.1590376602003651</c:v>
                </c:pt>
                <c:pt idx="220">
                  <c:v>1.1823800981042965</c:v>
                </c:pt>
                <c:pt idx="221">
                  <c:v>0.5056386659326968</c:v>
                </c:pt>
                <c:pt idx="222">
                  <c:v>1.9527501452967639</c:v>
                </c:pt>
                <c:pt idx="223">
                  <c:v>1.0054974747092515</c:v>
                </c:pt>
                <c:pt idx="224">
                  <c:v>1.5686972645997699</c:v>
                </c:pt>
                <c:pt idx="225">
                  <c:v>1.1162088131239472</c:v>
                </c:pt>
                <c:pt idx="226">
                  <c:v>0.2781192175525895</c:v>
                </c:pt>
                <c:pt idx="227">
                  <c:v>1.3380572723204356</c:v>
                </c:pt>
                <c:pt idx="228">
                  <c:v>0.77381947577456778</c:v>
                </c:pt>
                <c:pt idx="229">
                  <c:v>0.85724312267509983</c:v>
                </c:pt>
                <c:pt idx="230">
                  <c:v>1.0938428017359705</c:v>
                </c:pt>
                <c:pt idx="231">
                  <c:v>8.2062695903034388E-2</c:v>
                </c:pt>
                <c:pt idx="232">
                  <c:v>1.2902122946137</c:v>
                </c:pt>
                <c:pt idx="233">
                  <c:v>0.14871110395651588</c:v>
                </c:pt>
                <c:pt idx="234">
                  <c:v>2.7715813058073024E-2</c:v>
                </c:pt>
                <c:pt idx="235">
                  <c:v>-0.21603925098692844</c:v>
                </c:pt>
                <c:pt idx="236">
                  <c:v>1.4229127095743372</c:v>
                </c:pt>
                <c:pt idx="237">
                  <c:v>0.45550821319347534</c:v>
                </c:pt>
                <c:pt idx="238">
                  <c:v>0.21468672692232271</c:v>
                </c:pt>
                <c:pt idx="239">
                  <c:v>1.5121404973299484</c:v>
                </c:pt>
                <c:pt idx="240">
                  <c:v>1.3746075089206791</c:v>
                </c:pt>
                <c:pt idx="241">
                  <c:v>0.69576020338508471</c:v>
                </c:pt>
                <c:pt idx="242">
                  <c:v>0.97214181325549465</c:v>
                </c:pt>
                <c:pt idx="243">
                  <c:v>0.69629245072058943</c:v>
                </c:pt>
                <c:pt idx="244">
                  <c:v>0.5986885220185183</c:v>
                </c:pt>
                <c:pt idx="245">
                  <c:v>1.150354487436088</c:v>
                </c:pt>
                <c:pt idx="246">
                  <c:v>1.1913122699851044</c:v>
                </c:pt>
                <c:pt idx="247">
                  <c:v>0.66961637772430116</c:v>
                </c:pt>
                <c:pt idx="248">
                  <c:v>1.7627610759279362</c:v>
                </c:pt>
                <c:pt idx="249">
                  <c:v>0.88893542373366063</c:v>
                </c:pt>
                <c:pt idx="250">
                  <c:v>0.38423201399870344</c:v>
                </c:pt>
                <c:pt idx="251">
                  <c:v>1.7562003114020523</c:v>
                </c:pt>
                <c:pt idx="252">
                  <c:v>0.79995711361715749</c:v>
                </c:pt>
                <c:pt idx="253">
                  <c:v>1.4956482005659577</c:v>
                </c:pt>
                <c:pt idx="254">
                  <c:v>0.96735267358347077</c:v>
                </c:pt>
                <c:pt idx="255">
                  <c:v>1.1270036093527098</c:v>
                </c:pt>
                <c:pt idx="256">
                  <c:v>1.6015086589288341</c:v>
                </c:pt>
                <c:pt idx="257">
                  <c:v>0.69790796661426135</c:v>
                </c:pt>
                <c:pt idx="258">
                  <c:v>1.3117160696142305</c:v>
                </c:pt>
                <c:pt idx="259">
                  <c:v>1.5537233645060589</c:v>
                </c:pt>
                <c:pt idx="260">
                  <c:v>0.98019911746360577</c:v>
                </c:pt>
                <c:pt idx="261">
                  <c:v>1.0322173825580094</c:v>
                </c:pt>
                <c:pt idx="262">
                  <c:v>1.3249422515905316</c:v>
                </c:pt>
                <c:pt idx="263">
                  <c:v>0.47036964219235422</c:v>
                </c:pt>
                <c:pt idx="264">
                  <c:v>1.5165120308987046</c:v>
                </c:pt>
                <c:pt idx="265">
                  <c:v>1.1572706889974338</c:v>
                </c:pt>
                <c:pt idx="266">
                  <c:v>0.61359933156168722</c:v>
                </c:pt>
                <c:pt idx="267">
                  <c:v>1.3133575967105511</c:v>
                </c:pt>
                <c:pt idx="268">
                  <c:v>0.50551059123690933</c:v>
                </c:pt>
                <c:pt idx="269">
                  <c:v>0.57563410794494896</c:v>
                </c:pt>
                <c:pt idx="270">
                  <c:v>1.2850784104299464</c:v>
                </c:pt>
                <c:pt idx="271">
                  <c:v>0.99460799826639601</c:v>
                </c:pt>
                <c:pt idx="272">
                  <c:v>1.294188474128676</c:v>
                </c:pt>
                <c:pt idx="273">
                  <c:v>0.7607775899423288</c:v>
                </c:pt>
                <c:pt idx="274">
                  <c:v>1.3578867557901457</c:v>
                </c:pt>
                <c:pt idx="275">
                  <c:v>1.1974582766680708</c:v>
                </c:pt>
                <c:pt idx="276">
                  <c:v>0.74607173388194958</c:v>
                </c:pt>
                <c:pt idx="277">
                  <c:v>0.52003464208774375</c:v>
                </c:pt>
                <c:pt idx="278">
                  <c:v>0.98628469628471471</c:v>
                </c:pt>
                <c:pt idx="279">
                  <c:v>0.1404489113311449</c:v>
                </c:pt>
                <c:pt idx="280">
                  <c:v>1.038730927521943</c:v>
                </c:pt>
                <c:pt idx="281">
                  <c:v>0.79784616369495254</c:v>
                </c:pt>
                <c:pt idx="282">
                  <c:v>1.344996342080198</c:v>
                </c:pt>
                <c:pt idx="283">
                  <c:v>1.1643349907307341</c:v>
                </c:pt>
                <c:pt idx="284">
                  <c:v>0.56009884532275755</c:v>
                </c:pt>
                <c:pt idx="285">
                  <c:v>1.5837148840574846</c:v>
                </c:pt>
                <c:pt idx="286">
                  <c:v>0.24605706973000174</c:v>
                </c:pt>
                <c:pt idx="287">
                  <c:v>-0.12318531082868134</c:v>
                </c:pt>
                <c:pt idx="288">
                  <c:v>1.4416826109057723</c:v>
                </c:pt>
                <c:pt idx="289">
                  <c:v>0.64848450478427999</c:v>
                </c:pt>
                <c:pt idx="290">
                  <c:v>1.3402882674439889</c:v>
                </c:pt>
                <c:pt idx="291">
                  <c:v>1.5223354208731692</c:v>
                </c:pt>
                <c:pt idx="292">
                  <c:v>1.2598650567711021</c:v>
                </c:pt>
                <c:pt idx="293">
                  <c:v>0.97867610679052053</c:v>
                </c:pt>
                <c:pt idx="294">
                  <c:v>1.0359463973811165</c:v>
                </c:pt>
                <c:pt idx="295">
                  <c:v>0.84908253934775502</c:v>
                </c:pt>
                <c:pt idx="296">
                  <c:v>0.62233432143433909</c:v>
                </c:pt>
                <c:pt idx="297">
                  <c:v>0.266212809949808</c:v>
                </c:pt>
                <c:pt idx="298">
                  <c:v>0.89083444458049499</c:v>
                </c:pt>
                <c:pt idx="299">
                  <c:v>0.60844381856510488</c:v>
                </c:pt>
                <c:pt idx="300">
                  <c:v>1.0331157130016724</c:v>
                </c:pt>
                <c:pt idx="301">
                  <c:v>0.77627825666754369</c:v>
                </c:pt>
                <c:pt idx="302">
                  <c:v>1.0953018648155926</c:v>
                </c:pt>
                <c:pt idx="303">
                  <c:v>1.0018542948239268</c:v>
                </c:pt>
                <c:pt idx="304">
                  <c:v>1.499881963480707</c:v>
                </c:pt>
                <c:pt idx="305">
                  <c:v>1.3696867334968585</c:v>
                </c:pt>
                <c:pt idx="306">
                  <c:v>1.7092046401981804</c:v>
                </c:pt>
                <c:pt idx="307">
                  <c:v>1.0173185577231818</c:v>
                </c:pt>
                <c:pt idx="308">
                  <c:v>1.3415223165589811</c:v>
                </c:pt>
                <c:pt idx="309">
                  <c:v>0.35666293303612573</c:v>
                </c:pt>
                <c:pt idx="310">
                  <c:v>1.0446102325705962</c:v>
                </c:pt>
                <c:pt idx="311">
                  <c:v>0.97707878608752452</c:v>
                </c:pt>
                <c:pt idx="312">
                  <c:v>1.7488167346499317</c:v>
                </c:pt>
                <c:pt idx="313">
                  <c:v>0.67292431011943332</c:v>
                </c:pt>
                <c:pt idx="314">
                  <c:v>1.4713055671487991</c:v>
                </c:pt>
                <c:pt idx="315">
                  <c:v>0.68462495191106587</c:v>
                </c:pt>
                <c:pt idx="316">
                  <c:v>1.8926096984511567</c:v>
                </c:pt>
                <c:pt idx="317">
                  <c:v>1.3708091716588902</c:v>
                </c:pt>
                <c:pt idx="318">
                  <c:v>-8.1714463263470094E-2</c:v>
                </c:pt>
                <c:pt idx="319">
                  <c:v>0.47666793118811412</c:v>
                </c:pt>
                <c:pt idx="320">
                  <c:v>1.1725533747859949</c:v>
                </c:pt>
                <c:pt idx="321">
                  <c:v>0.74303268791438715</c:v>
                </c:pt>
                <c:pt idx="322">
                  <c:v>1.358669308448806</c:v>
                </c:pt>
              </c:numCache>
            </c:numRef>
          </c:yVal>
          <c:smooth val="0"/>
          <c:extLst>
            <c:ext xmlns:c16="http://schemas.microsoft.com/office/drawing/2014/chart" uri="{C3380CC4-5D6E-409C-BE32-E72D297353CC}">
              <c16:uniqueId val="{00000000-4C08-4E45-AAD6-6934A652AD17}"/>
            </c:ext>
          </c:extLst>
        </c:ser>
        <c:dLbls>
          <c:showLegendKey val="0"/>
          <c:showVal val="0"/>
          <c:showCatName val="0"/>
          <c:showSerName val="0"/>
          <c:showPercent val="0"/>
          <c:showBubbleSize val="0"/>
        </c:dLbls>
        <c:axId val="416067808"/>
        <c:axId val="416060592"/>
      </c:scatterChart>
      <c:valAx>
        <c:axId val="416067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a:t>NMPIW</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060592"/>
        <c:crossesAt val="-1.5"/>
        <c:crossBetween val="midCat"/>
      </c:valAx>
      <c:valAx>
        <c:axId val="41606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a:t>Peak</a:t>
                </a:r>
                <a:r>
                  <a:rPr lang="en-US" altLang="ja-JP" sz="1600" baseline="0"/>
                  <a:t> reduction [MW]</a:t>
                </a:r>
                <a:endParaRPr lang="en-US" altLang="ja-JP" sz="1600"/>
              </a:p>
            </c:rich>
          </c:tx>
          <c:layout>
            <c:manualLayout>
              <c:xMode val="edge"/>
              <c:yMode val="edge"/>
              <c:x val="2.1723097112860894E-2"/>
              <c:y val="0.17356481481481481"/>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0678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0DDD7-23AE-4374-8A5C-481146AFB55F}" type="doc">
      <dgm:prSet loTypeId="urn:microsoft.com/office/officeart/2005/8/layout/cycle8" loCatId="cycle" qsTypeId="urn:microsoft.com/office/officeart/2005/8/quickstyle/simple3" qsCatId="simple" csTypeId="urn:microsoft.com/office/officeart/2005/8/colors/accent1_2" csCatId="accent1" phldr="1"/>
      <dgm:spPr/>
    </dgm:pt>
    <dgm:pt modelId="{33BFEDBA-C879-47AD-A5F1-AFB626D2A4CC}">
      <dgm:prSet phldrT="[Text]"/>
      <dgm:spPr/>
      <dgm:t>
        <a:bodyPr/>
        <a:lstStyle/>
        <a:p>
          <a:r>
            <a:rPr kumimoji="1" lang="en-US" altLang="ja-JP" b="1" dirty="0">
              <a:effectLst>
                <a:outerShdw blurRad="38100" dist="38100" dir="2700000" algn="tl">
                  <a:srgbClr val="000000">
                    <a:alpha val="43137"/>
                  </a:srgbClr>
                </a:outerShdw>
              </a:effectLst>
            </a:rPr>
            <a:t>Load Prediction</a:t>
          </a:r>
          <a:endParaRPr kumimoji="1" lang="ja-JP" altLang="en-US" b="1" dirty="0">
            <a:effectLst>
              <a:outerShdw blurRad="38100" dist="38100" dir="2700000" algn="tl">
                <a:srgbClr val="000000">
                  <a:alpha val="43137"/>
                </a:srgbClr>
              </a:outerShdw>
            </a:effectLst>
          </a:endParaRPr>
        </a:p>
      </dgm:t>
    </dgm:pt>
    <dgm:pt modelId="{28FDF24C-0FEB-4F8C-B283-91F327C079A3}" type="parTrans" cxnId="{9EFB3623-88AF-4042-86EF-417ED098C0F3}">
      <dgm:prSet/>
      <dgm:spPr/>
      <dgm:t>
        <a:bodyPr/>
        <a:lstStyle/>
        <a:p>
          <a:endParaRPr kumimoji="1" lang="ja-JP" altLang="en-US"/>
        </a:p>
      </dgm:t>
    </dgm:pt>
    <dgm:pt modelId="{60678304-0D7E-472B-8AFC-28650CFE2D3E}" type="sibTrans" cxnId="{9EFB3623-88AF-4042-86EF-417ED098C0F3}">
      <dgm:prSet/>
      <dgm:spPr/>
      <dgm:t>
        <a:bodyPr/>
        <a:lstStyle/>
        <a:p>
          <a:endParaRPr kumimoji="1" lang="ja-JP" altLang="en-US"/>
        </a:p>
      </dgm:t>
    </dgm:pt>
    <dgm:pt modelId="{AF815B6A-21BC-4868-B529-6678B0BAB8AE}">
      <dgm:prSet phldrT="[Text]"/>
      <dgm:spPr/>
      <dgm:t>
        <a:bodyPr/>
        <a:lstStyle/>
        <a:p>
          <a:r>
            <a:rPr kumimoji="1" lang="en-US" altLang="ja-JP" b="1" dirty="0">
              <a:effectLst>
                <a:outerShdw blurRad="38100" dist="38100" dir="2700000" algn="tl">
                  <a:srgbClr val="000000">
                    <a:alpha val="43137"/>
                  </a:srgbClr>
                </a:outerShdw>
              </a:effectLst>
            </a:rPr>
            <a:t>ESS optimization</a:t>
          </a:r>
          <a:endParaRPr kumimoji="1" lang="ja-JP" altLang="en-US" b="1" dirty="0">
            <a:effectLst>
              <a:outerShdw blurRad="38100" dist="38100" dir="2700000" algn="tl">
                <a:srgbClr val="000000">
                  <a:alpha val="43137"/>
                </a:srgbClr>
              </a:outerShdw>
            </a:effectLst>
          </a:endParaRPr>
        </a:p>
      </dgm:t>
    </dgm:pt>
    <dgm:pt modelId="{F3C25D71-08AB-4670-B7AE-9F09473D9104}" type="parTrans" cxnId="{7BEE9E30-069D-403C-A37C-D08E20DFB5BC}">
      <dgm:prSet/>
      <dgm:spPr/>
      <dgm:t>
        <a:bodyPr/>
        <a:lstStyle/>
        <a:p>
          <a:endParaRPr kumimoji="1" lang="ja-JP" altLang="en-US"/>
        </a:p>
      </dgm:t>
    </dgm:pt>
    <dgm:pt modelId="{E50BB45B-275E-411F-94CF-359E692DEBE1}" type="sibTrans" cxnId="{7BEE9E30-069D-403C-A37C-D08E20DFB5BC}">
      <dgm:prSet/>
      <dgm:spPr/>
      <dgm:t>
        <a:bodyPr/>
        <a:lstStyle/>
        <a:p>
          <a:endParaRPr kumimoji="1" lang="ja-JP" altLang="en-US"/>
        </a:p>
      </dgm:t>
    </dgm:pt>
    <dgm:pt modelId="{6367DBEB-9912-4899-B3D1-3C4FFBF97E9A}">
      <dgm:prSet phldrT="[Text]"/>
      <dgm:spPr/>
      <dgm:t>
        <a:bodyPr/>
        <a:lstStyle/>
        <a:p>
          <a:r>
            <a:rPr kumimoji="1" lang="en-US" altLang="ja-JP" b="1" dirty="0">
              <a:effectLst>
                <a:outerShdw blurRad="38100" dist="38100" dir="2700000" algn="tl">
                  <a:srgbClr val="000000">
                    <a:alpha val="43137"/>
                  </a:srgbClr>
                </a:outerShdw>
              </a:effectLst>
            </a:rPr>
            <a:t>Evaluation</a:t>
          </a:r>
          <a:endParaRPr kumimoji="1" lang="ja-JP" altLang="en-US" b="1" dirty="0">
            <a:effectLst>
              <a:outerShdw blurRad="38100" dist="38100" dir="2700000" algn="tl">
                <a:srgbClr val="000000">
                  <a:alpha val="43137"/>
                </a:srgbClr>
              </a:outerShdw>
            </a:effectLst>
          </a:endParaRPr>
        </a:p>
      </dgm:t>
    </dgm:pt>
    <dgm:pt modelId="{A5798878-007C-4DA8-9AF5-57900D91BF2D}" type="parTrans" cxnId="{A6D1533F-2C42-4688-B10A-13A9EC09CB22}">
      <dgm:prSet/>
      <dgm:spPr/>
      <dgm:t>
        <a:bodyPr/>
        <a:lstStyle/>
        <a:p>
          <a:endParaRPr kumimoji="1" lang="ja-JP" altLang="en-US"/>
        </a:p>
      </dgm:t>
    </dgm:pt>
    <dgm:pt modelId="{5E73E57A-CC3E-44E1-A78D-B082A2A3FAD6}" type="sibTrans" cxnId="{A6D1533F-2C42-4688-B10A-13A9EC09CB22}">
      <dgm:prSet/>
      <dgm:spPr/>
      <dgm:t>
        <a:bodyPr/>
        <a:lstStyle/>
        <a:p>
          <a:endParaRPr kumimoji="1" lang="ja-JP" altLang="en-US"/>
        </a:p>
      </dgm:t>
    </dgm:pt>
    <dgm:pt modelId="{C514B95F-FAC1-48BE-861F-112075604CF8}" type="pres">
      <dgm:prSet presAssocID="{09E0DDD7-23AE-4374-8A5C-481146AFB55F}" presName="compositeShape" presStyleCnt="0">
        <dgm:presLayoutVars>
          <dgm:chMax val="7"/>
          <dgm:dir/>
          <dgm:resizeHandles val="exact"/>
        </dgm:presLayoutVars>
      </dgm:prSet>
      <dgm:spPr/>
    </dgm:pt>
    <dgm:pt modelId="{34DC77A3-2401-424E-9D4C-AD87853978B5}" type="pres">
      <dgm:prSet presAssocID="{09E0DDD7-23AE-4374-8A5C-481146AFB55F}" presName="wedge1" presStyleLbl="node1" presStyleIdx="0" presStyleCnt="3"/>
      <dgm:spPr/>
    </dgm:pt>
    <dgm:pt modelId="{10C1CDC0-52C0-4EEF-A161-B7FB80BB22A8}" type="pres">
      <dgm:prSet presAssocID="{09E0DDD7-23AE-4374-8A5C-481146AFB55F}" presName="dummy1a" presStyleCnt="0"/>
      <dgm:spPr/>
    </dgm:pt>
    <dgm:pt modelId="{3AC8DEE3-DC1D-443C-B0DE-00C3D70DAB00}" type="pres">
      <dgm:prSet presAssocID="{09E0DDD7-23AE-4374-8A5C-481146AFB55F}" presName="dummy1b" presStyleCnt="0"/>
      <dgm:spPr/>
    </dgm:pt>
    <dgm:pt modelId="{7405D09C-6F84-4A8C-876E-CBFDC8C226E9}" type="pres">
      <dgm:prSet presAssocID="{09E0DDD7-23AE-4374-8A5C-481146AFB55F}" presName="wedge1Tx" presStyleLbl="node1" presStyleIdx="0" presStyleCnt="3">
        <dgm:presLayoutVars>
          <dgm:chMax val="0"/>
          <dgm:chPref val="0"/>
          <dgm:bulletEnabled val="1"/>
        </dgm:presLayoutVars>
      </dgm:prSet>
      <dgm:spPr/>
    </dgm:pt>
    <dgm:pt modelId="{0749FEB7-34CB-4D3F-93EB-33A357B23F07}" type="pres">
      <dgm:prSet presAssocID="{09E0DDD7-23AE-4374-8A5C-481146AFB55F}" presName="wedge2" presStyleLbl="node1" presStyleIdx="1" presStyleCnt="3"/>
      <dgm:spPr/>
    </dgm:pt>
    <dgm:pt modelId="{52EE3448-53F5-446B-99B7-7684E3114FC1}" type="pres">
      <dgm:prSet presAssocID="{09E0DDD7-23AE-4374-8A5C-481146AFB55F}" presName="dummy2a" presStyleCnt="0"/>
      <dgm:spPr/>
    </dgm:pt>
    <dgm:pt modelId="{51EE5F9F-CD1F-4E94-B62C-93DA29249904}" type="pres">
      <dgm:prSet presAssocID="{09E0DDD7-23AE-4374-8A5C-481146AFB55F}" presName="dummy2b" presStyleCnt="0"/>
      <dgm:spPr/>
    </dgm:pt>
    <dgm:pt modelId="{3C1F8BA0-796D-422E-B380-1EE338275CF6}" type="pres">
      <dgm:prSet presAssocID="{09E0DDD7-23AE-4374-8A5C-481146AFB55F}" presName="wedge2Tx" presStyleLbl="node1" presStyleIdx="1" presStyleCnt="3">
        <dgm:presLayoutVars>
          <dgm:chMax val="0"/>
          <dgm:chPref val="0"/>
          <dgm:bulletEnabled val="1"/>
        </dgm:presLayoutVars>
      </dgm:prSet>
      <dgm:spPr/>
    </dgm:pt>
    <dgm:pt modelId="{FE6F0946-8B56-42A8-A37E-471B958D916B}" type="pres">
      <dgm:prSet presAssocID="{09E0DDD7-23AE-4374-8A5C-481146AFB55F}" presName="wedge3" presStyleLbl="node1" presStyleIdx="2" presStyleCnt="3"/>
      <dgm:spPr/>
    </dgm:pt>
    <dgm:pt modelId="{255680F5-B5DE-45DD-B7A8-29EBBBF6EB54}" type="pres">
      <dgm:prSet presAssocID="{09E0DDD7-23AE-4374-8A5C-481146AFB55F}" presName="dummy3a" presStyleCnt="0"/>
      <dgm:spPr/>
    </dgm:pt>
    <dgm:pt modelId="{85BF0792-D74F-4C75-9170-F710FCBC21C7}" type="pres">
      <dgm:prSet presAssocID="{09E0DDD7-23AE-4374-8A5C-481146AFB55F}" presName="dummy3b" presStyleCnt="0"/>
      <dgm:spPr/>
    </dgm:pt>
    <dgm:pt modelId="{E52363F2-0847-4F8B-9E59-590EFEE9EB0C}" type="pres">
      <dgm:prSet presAssocID="{09E0DDD7-23AE-4374-8A5C-481146AFB55F}" presName="wedge3Tx" presStyleLbl="node1" presStyleIdx="2" presStyleCnt="3">
        <dgm:presLayoutVars>
          <dgm:chMax val="0"/>
          <dgm:chPref val="0"/>
          <dgm:bulletEnabled val="1"/>
        </dgm:presLayoutVars>
      </dgm:prSet>
      <dgm:spPr/>
    </dgm:pt>
    <dgm:pt modelId="{18D659F9-3DE1-4422-973D-C44290C7F74B}" type="pres">
      <dgm:prSet presAssocID="{60678304-0D7E-472B-8AFC-28650CFE2D3E}" presName="arrowWedge1" presStyleLbl="fgSibTrans2D1" presStyleIdx="0" presStyleCnt="3"/>
      <dgm:spPr/>
    </dgm:pt>
    <dgm:pt modelId="{59CDB5B2-F9CF-48BE-9F71-A92D52E25DD9}" type="pres">
      <dgm:prSet presAssocID="{E50BB45B-275E-411F-94CF-359E692DEBE1}" presName="arrowWedge2" presStyleLbl="fgSibTrans2D1" presStyleIdx="1" presStyleCnt="3"/>
      <dgm:spPr/>
    </dgm:pt>
    <dgm:pt modelId="{0F6EDC55-2BBE-4119-9C90-4ADE898BD82C}" type="pres">
      <dgm:prSet presAssocID="{5E73E57A-CC3E-44E1-A78D-B082A2A3FAD6}" presName="arrowWedge3" presStyleLbl="fgSibTrans2D1" presStyleIdx="2" presStyleCnt="3"/>
      <dgm:spPr/>
    </dgm:pt>
  </dgm:ptLst>
  <dgm:cxnLst>
    <dgm:cxn modelId="{D4EE0E1A-C201-4A1B-9D8D-CDD5DF2C4A71}" type="presOf" srcId="{6367DBEB-9912-4899-B3D1-3C4FFBF97E9A}" destId="{E52363F2-0847-4F8B-9E59-590EFEE9EB0C}" srcOrd="1" destOrd="0" presId="urn:microsoft.com/office/officeart/2005/8/layout/cycle8"/>
    <dgm:cxn modelId="{9EFB3623-88AF-4042-86EF-417ED098C0F3}" srcId="{09E0DDD7-23AE-4374-8A5C-481146AFB55F}" destId="{33BFEDBA-C879-47AD-A5F1-AFB626D2A4CC}" srcOrd="0" destOrd="0" parTransId="{28FDF24C-0FEB-4F8C-B283-91F327C079A3}" sibTransId="{60678304-0D7E-472B-8AFC-28650CFE2D3E}"/>
    <dgm:cxn modelId="{7210D72D-6FF1-4425-9B2D-7C96F993C95C}" type="presOf" srcId="{09E0DDD7-23AE-4374-8A5C-481146AFB55F}" destId="{C514B95F-FAC1-48BE-861F-112075604CF8}" srcOrd="0" destOrd="0" presId="urn:microsoft.com/office/officeart/2005/8/layout/cycle8"/>
    <dgm:cxn modelId="{7BEE9E30-069D-403C-A37C-D08E20DFB5BC}" srcId="{09E0DDD7-23AE-4374-8A5C-481146AFB55F}" destId="{AF815B6A-21BC-4868-B529-6678B0BAB8AE}" srcOrd="1" destOrd="0" parTransId="{F3C25D71-08AB-4670-B7AE-9F09473D9104}" sibTransId="{E50BB45B-275E-411F-94CF-359E692DEBE1}"/>
    <dgm:cxn modelId="{A6D1533F-2C42-4688-B10A-13A9EC09CB22}" srcId="{09E0DDD7-23AE-4374-8A5C-481146AFB55F}" destId="{6367DBEB-9912-4899-B3D1-3C4FFBF97E9A}" srcOrd="2" destOrd="0" parTransId="{A5798878-007C-4DA8-9AF5-57900D91BF2D}" sibTransId="{5E73E57A-CC3E-44E1-A78D-B082A2A3FAD6}"/>
    <dgm:cxn modelId="{1F83326A-3C91-4AE6-9E70-97E57E4724B0}" type="presOf" srcId="{6367DBEB-9912-4899-B3D1-3C4FFBF97E9A}" destId="{FE6F0946-8B56-42A8-A37E-471B958D916B}" srcOrd="0" destOrd="0" presId="urn:microsoft.com/office/officeart/2005/8/layout/cycle8"/>
    <dgm:cxn modelId="{7B15916D-13EB-4071-97CA-375ACA64220B}" type="presOf" srcId="{AF815B6A-21BC-4868-B529-6678B0BAB8AE}" destId="{0749FEB7-34CB-4D3F-93EB-33A357B23F07}" srcOrd="0" destOrd="0" presId="urn:microsoft.com/office/officeart/2005/8/layout/cycle8"/>
    <dgm:cxn modelId="{AFAA496F-3E46-41C3-AC97-B1082C5E471D}" type="presOf" srcId="{33BFEDBA-C879-47AD-A5F1-AFB626D2A4CC}" destId="{34DC77A3-2401-424E-9D4C-AD87853978B5}" srcOrd="0" destOrd="0" presId="urn:microsoft.com/office/officeart/2005/8/layout/cycle8"/>
    <dgm:cxn modelId="{B7340685-9229-4117-B8A5-5AA92DCA9AB6}" type="presOf" srcId="{AF815B6A-21BC-4868-B529-6678B0BAB8AE}" destId="{3C1F8BA0-796D-422E-B380-1EE338275CF6}" srcOrd="1" destOrd="0" presId="urn:microsoft.com/office/officeart/2005/8/layout/cycle8"/>
    <dgm:cxn modelId="{06644DFD-6B13-4DE2-AFE0-0D537B6A313E}" type="presOf" srcId="{33BFEDBA-C879-47AD-A5F1-AFB626D2A4CC}" destId="{7405D09C-6F84-4A8C-876E-CBFDC8C226E9}" srcOrd="1" destOrd="0" presId="urn:microsoft.com/office/officeart/2005/8/layout/cycle8"/>
    <dgm:cxn modelId="{2C9DC117-F368-4EF7-B5FC-41EBB6250E29}" type="presParOf" srcId="{C514B95F-FAC1-48BE-861F-112075604CF8}" destId="{34DC77A3-2401-424E-9D4C-AD87853978B5}" srcOrd="0" destOrd="0" presId="urn:microsoft.com/office/officeart/2005/8/layout/cycle8"/>
    <dgm:cxn modelId="{06E0337E-1BFC-419F-9084-A219C446B126}" type="presParOf" srcId="{C514B95F-FAC1-48BE-861F-112075604CF8}" destId="{10C1CDC0-52C0-4EEF-A161-B7FB80BB22A8}" srcOrd="1" destOrd="0" presId="urn:microsoft.com/office/officeart/2005/8/layout/cycle8"/>
    <dgm:cxn modelId="{D0E9DD2B-3D75-49AE-9224-46303184110F}" type="presParOf" srcId="{C514B95F-FAC1-48BE-861F-112075604CF8}" destId="{3AC8DEE3-DC1D-443C-B0DE-00C3D70DAB00}" srcOrd="2" destOrd="0" presId="urn:microsoft.com/office/officeart/2005/8/layout/cycle8"/>
    <dgm:cxn modelId="{CD405647-64E1-4B85-9C6D-6D42A6ACFD97}" type="presParOf" srcId="{C514B95F-FAC1-48BE-861F-112075604CF8}" destId="{7405D09C-6F84-4A8C-876E-CBFDC8C226E9}" srcOrd="3" destOrd="0" presId="urn:microsoft.com/office/officeart/2005/8/layout/cycle8"/>
    <dgm:cxn modelId="{5B4DC524-2B84-4157-A3D0-41AEF17A8133}" type="presParOf" srcId="{C514B95F-FAC1-48BE-861F-112075604CF8}" destId="{0749FEB7-34CB-4D3F-93EB-33A357B23F07}" srcOrd="4" destOrd="0" presId="urn:microsoft.com/office/officeart/2005/8/layout/cycle8"/>
    <dgm:cxn modelId="{B662C984-E2BC-49A3-A8F8-D389C059542A}" type="presParOf" srcId="{C514B95F-FAC1-48BE-861F-112075604CF8}" destId="{52EE3448-53F5-446B-99B7-7684E3114FC1}" srcOrd="5" destOrd="0" presId="urn:microsoft.com/office/officeart/2005/8/layout/cycle8"/>
    <dgm:cxn modelId="{D87F67C2-CD63-424A-A6A2-7B49BD2FC6BC}" type="presParOf" srcId="{C514B95F-FAC1-48BE-861F-112075604CF8}" destId="{51EE5F9F-CD1F-4E94-B62C-93DA29249904}" srcOrd="6" destOrd="0" presId="urn:microsoft.com/office/officeart/2005/8/layout/cycle8"/>
    <dgm:cxn modelId="{CDE2B9C5-9812-4F0D-8E33-095E4D056BDD}" type="presParOf" srcId="{C514B95F-FAC1-48BE-861F-112075604CF8}" destId="{3C1F8BA0-796D-422E-B380-1EE338275CF6}" srcOrd="7" destOrd="0" presId="urn:microsoft.com/office/officeart/2005/8/layout/cycle8"/>
    <dgm:cxn modelId="{C8063EDD-0304-48FF-BA30-2D3638786D70}" type="presParOf" srcId="{C514B95F-FAC1-48BE-861F-112075604CF8}" destId="{FE6F0946-8B56-42A8-A37E-471B958D916B}" srcOrd="8" destOrd="0" presId="urn:microsoft.com/office/officeart/2005/8/layout/cycle8"/>
    <dgm:cxn modelId="{8723C2DA-7C5F-4BD0-BEDC-6CA4B17A4D09}" type="presParOf" srcId="{C514B95F-FAC1-48BE-861F-112075604CF8}" destId="{255680F5-B5DE-45DD-B7A8-29EBBBF6EB54}" srcOrd="9" destOrd="0" presId="urn:microsoft.com/office/officeart/2005/8/layout/cycle8"/>
    <dgm:cxn modelId="{A26FA7A4-8665-484C-BE47-A03439BCF5C3}" type="presParOf" srcId="{C514B95F-FAC1-48BE-861F-112075604CF8}" destId="{85BF0792-D74F-4C75-9170-F710FCBC21C7}" srcOrd="10" destOrd="0" presId="urn:microsoft.com/office/officeart/2005/8/layout/cycle8"/>
    <dgm:cxn modelId="{CDEB0E49-C73E-4F86-B1E3-F5BDAA941F5E}" type="presParOf" srcId="{C514B95F-FAC1-48BE-861F-112075604CF8}" destId="{E52363F2-0847-4F8B-9E59-590EFEE9EB0C}" srcOrd="11" destOrd="0" presId="urn:microsoft.com/office/officeart/2005/8/layout/cycle8"/>
    <dgm:cxn modelId="{11DC9183-22B7-4E26-8583-47397D9F789D}" type="presParOf" srcId="{C514B95F-FAC1-48BE-861F-112075604CF8}" destId="{18D659F9-3DE1-4422-973D-C44290C7F74B}" srcOrd="12" destOrd="0" presId="urn:microsoft.com/office/officeart/2005/8/layout/cycle8"/>
    <dgm:cxn modelId="{1576306F-6B03-4F3E-B28D-3CFFD8FADF6C}" type="presParOf" srcId="{C514B95F-FAC1-48BE-861F-112075604CF8}" destId="{59CDB5B2-F9CF-48BE-9F71-A92D52E25DD9}" srcOrd="13" destOrd="0" presId="urn:microsoft.com/office/officeart/2005/8/layout/cycle8"/>
    <dgm:cxn modelId="{F0A15149-711C-49E8-BB35-D905F84AAEA6}" type="presParOf" srcId="{C514B95F-FAC1-48BE-861F-112075604CF8}" destId="{0F6EDC55-2BBE-4119-9C90-4ADE898BD82C}" srcOrd="14" destOrd="0" presId="urn:microsoft.com/office/officeart/2005/8/layout/cycle8"/>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C77A3-2401-424E-9D4C-AD87853978B5}">
      <dsp:nvSpPr>
        <dsp:cNvPr id="0" name=""/>
        <dsp:cNvSpPr/>
      </dsp:nvSpPr>
      <dsp:spPr>
        <a:xfrm>
          <a:off x="1530327" y="275716"/>
          <a:ext cx="3563111" cy="3563111"/>
        </a:xfrm>
        <a:prstGeom prst="pie">
          <a:avLst>
            <a:gd name="adj1" fmla="val 16200000"/>
            <a:gd name="adj2" fmla="val 18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effectLst>
                <a:outerShdw blurRad="38100" dist="38100" dir="2700000" algn="tl">
                  <a:srgbClr val="000000">
                    <a:alpha val="43137"/>
                  </a:srgbClr>
                </a:outerShdw>
              </a:effectLst>
            </a:rPr>
            <a:t>Load Prediction</a:t>
          </a:r>
          <a:endParaRPr kumimoji="1" lang="ja-JP" altLang="en-US" sz="2200" b="1" kern="1200" dirty="0">
            <a:effectLst>
              <a:outerShdw blurRad="38100" dist="38100" dir="2700000" algn="tl">
                <a:srgbClr val="000000">
                  <a:alpha val="43137"/>
                </a:srgbClr>
              </a:outerShdw>
            </a:effectLst>
          </a:endParaRPr>
        </a:p>
      </dsp:txBody>
      <dsp:txXfrm>
        <a:off x="3408171" y="1030757"/>
        <a:ext cx="1272539" cy="1060449"/>
      </dsp:txXfrm>
    </dsp:sp>
    <dsp:sp modelId="{0749FEB7-34CB-4D3F-93EB-33A357B23F07}">
      <dsp:nvSpPr>
        <dsp:cNvPr id="0" name=""/>
        <dsp:cNvSpPr/>
      </dsp:nvSpPr>
      <dsp:spPr>
        <a:xfrm>
          <a:off x="1456944" y="402970"/>
          <a:ext cx="3563111" cy="3563111"/>
        </a:xfrm>
        <a:prstGeom prst="pie">
          <a:avLst>
            <a:gd name="adj1" fmla="val 1800000"/>
            <a:gd name="adj2" fmla="val 90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effectLst>
                <a:outerShdw blurRad="38100" dist="38100" dir="2700000" algn="tl">
                  <a:srgbClr val="000000">
                    <a:alpha val="43137"/>
                  </a:srgbClr>
                </a:outerShdw>
              </a:effectLst>
            </a:rPr>
            <a:t>ESS optimization</a:t>
          </a:r>
          <a:endParaRPr kumimoji="1" lang="ja-JP" altLang="en-US" sz="2200" b="1" kern="1200" dirty="0">
            <a:effectLst>
              <a:outerShdw blurRad="38100" dist="38100" dir="2700000" algn="tl">
                <a:srgbClr val="000000">
                  <a:alpha val="43137"/>
                </a:srgbClr>
              </a:outerShdw>
            </a:effectLst>
          </a:endParaRPr>
        </a:p>
      </dsp:txBody>
      <dsp:txXfrm>
        <a:off x="2305304" y="2714751"/>
        <a:ext cx="1908809" cy="933195"/>
      </dsp:txXfrm>
    </dsp:sp>
    <dsp:sp modelId="{FE6F0946-8B56-42A8-A37E-471B958D916B}">
      <dsp:nvSpPr>
        <dsp:cNvPr id="0" name=""/>
        <dsp:cNvSpPr/>
      </dsp:nvSpPr>
      <dsp:spPr>
        <a:xfrm>
          <a:off x="1383561" y="275716"/>
          <a:ext cx="3563111" cy="3563111"/>
        </a:xfrm>
        <a:prstGeom prst="pie">
          <a:avLst>
            <a:gd name="adj1" fmla="val 9000000"/>
            <a:gd name="adj2" fmla="val 162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effectLst>
                <a:outerShdw blurRad="38100" dist="38100" dir="2700000" algn="tl">
                  <a:srgbClr val="000000">
                    <a:alpha val="43137"/>
                  </a:srgbClr>
                </a:outerShdw>
              </a:effectLst>
            </a:rPr>
            <a:t>Evaluation</a:t>
          </a:r>
          <a:endParaRPr kumimoji="1" lang="ja-JP" altLang="en-US" sz="2200" b="1" kern="1200" dirty="0">
            <a:effectLst>
              <a:outerShdw blurRad="38100" dist="38100" dir="2700000" algn="tl">
                <a:srgbClr val="000000">
                  <a:alpha val="43137"/>
                </a:srgbClr>
              </a:outerShdw>
            </a:effectLst>
          </a:endParaRPr>
        </a:p>
      </dsp:txBody>
      <dsp:txXfrm>
        <a:off x="1796288" y="1030757"/>
        <a:ext cx="1272539" cy="1060449"/>
      </dsp:txXfrm>
    </dsp:sp>
    <dsp:sp modelId="{18D659F9-3DE1-4422-973D-C44290C7F74B}">
      <dsp:nvSpPr>
        <dsp:cNvPr id="0" name=""/>
        <dsp:cNvSpPr/>
      </dsp:nvSpPr>
      <dsp:spPr>
        <a:xfrm>
          <a:off x="1310048" y="55143"/>
          <a:ext cx="4004258" cy="4004258"/>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9CDB5B2-F9CF-48BE-9F71-A92D52E25DD9}">
      <dsp:nvSpPr>
        <dsp:cNvPr id="0" name=""/>
        <dsp:cNvSpPr/>
      </dsp:nvSpPr>
      <dsp:spPr>
        <a:xfrm>
          <a:off x="1236370" y="182172"/>
          <a:ext cx="4004258" cy="4004258"/>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F6EDC55-2BBE-4119-9C90-4ADE898BD82C}">
      <dsp:nvSpPr>
        <dsp:cNvPr id="0" name=""/>
        <dsp:cNvSpPr/>
      </dsp:nvSpPr>
      <dsp:spPr>
        <a:xfrm>
          <a:off x="1162693" y="55143"/>
          <a:ext cx="4004258" cy="4004258"/>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pPr>
              <a:defRPr/>
            </a:pPr>
            <a:fld id="{517BCE2F-D61D-4E62-9703-CE4355CD4BE1}" type="datetimeFigureOut">
              <a:rPr lang="en-US"/>
              <a:pPr>
                <a:defRPr/>
              </a:pPr>
              <a:t>12/29/2019</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pPr>
              <a:defRPr/>
            </a:pPr>
            <a:fld id="{DF89C0AE-FA5D-4CAC-A347-B98AF004D18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pPr>
              <a:defRPr/>
            </a:pPr>
            <a:fld id="{D1A9F68A-0DBD-43D5-954F-5B0E34CD104D}" type="datetimeFigureOut">
              <a:rPr lang="en-US"/>
              <a:pPr>
                <a:defRPr/>
              </a:pPr>
              <a:t>12/29/2019</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pPr>
              <a:defRPr/>
            </a:pPr>
            <a:fld id="{1B3FFB0F-448F-4553-814C-95956908CAC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E9D18D-4FE8-4E69-AB97-47DCCDB42C7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r>
              <a:rPr kumimoji="1" lang="en-US" altLang="ja-JP" dirty="0"/>
              <a:t>Intuitively, we want to flat the PI. The “Flat” can be realized by minimizing the standard deviation (or variance) of PI from 0-24. The blue term is new variable to flat the PIs.</a:t>
            </a:r>
          </a:p>
        </p:txBody>
      </p:sp>
      <p:sp>
        <p:nvSpPr>
          <p:cNvPr id="4" name="Slide Number Placeholder 3"/>
          <p:cNvSpPr>
            <a:spLocks noGrp="1"/>
          </p:cNvSpPr>
          <p:nvPr>
            <p:ph type="sldNum" sz="quarter" idx="5"/>
          </p:nvPr>
        </p:nvSpPr>
        <p:spPr/>
        <p:txBody>
          <a:bodyPr/>
          <a:lstStyle/>
          <a:p>
            <a:pPr>
              <a:defRPr/>
            </a:pPr>
            <a:fld id="{1B3FFB0F-448F-4553-814C-95956908CAC5}" type="slidenum">
              <a:rPr lang="en-US" smtClean="0"/>
              <a:pPr>
                <a:defRPr/>
              </a:pPr>
              <a:t>26</a:t>
            </a:fld>
            <a:endParaRPr lang="en-US"/>
          </a:p>
        </p:txBody>
      </p:sp>
    </p:spTree>
    <p:extLst>
      <p:ext uri="{BB962C8B-B14F-4D97-AF65-F5344CB8AC3E}">
        <p14:creationId xmlns:p14="http://schemas.microsoft.com/office/powerpoint/2010/main" val="3792053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*With modified objective function, the amount of reduction improved in terms of all perspectives (average, median and the highest peak).</a:t>
            </a:r>
          </a:p>
          <a:p>
            <a:r>
              <a:rPr kumimoji="1" lang="en-US" altLang="ja-JP" dirty="0"/>
              <a:t>*On the top of that, I proofed using PI realizes more reduction than using deterministic prediction. The PI (boundaries based on historical error) mitigates the negative affect of the prediction error to seek the optimal ESS schedule</a:t>
            </a:r>
          </a:p>
        </p:txBody>
      </p:sp>
      <p:sp>
        <p:nvSpPr>
          <p:cNvPr id="4" name="Slide Number Placeholder 3"/>
          <p:cNvSpPr>
            <a:spLocks noGrp="1"/>
          </p:cNvSpPr>
          <p:nvPr>
            <p:ph type="sldNum" sz="quarter" idx="5"/>
          </p:nvPr>
        </p:nvSpPr>
        <p:spPr/>
        <p:txBody>
          <a:bodyPr/>
          <a:lstStyle/>
          <a:p>
            <a:pPr>
              <a:defRPr/>
            </a:pPr>
            <a:fld id="{1B3FFB0F-448F-4553-814C-95956908CAC5}" type="slidenum">
              <a:rPr lang="en-US" smtClean="0"/>
              <a:pPr>
                <a:defRPr/>
              </a:pPr>
              <a:t>27</a:t>
            </a:fld>
            <a:endParaRPr lang="en-US"/>
          </a:p>
        </p:txBody>
      </p:sp>
    </p:spTree>
    <p:extLst>
      <p:ext uri="{BB962C8B-B14F-4D97-AF65-F5344CB8AC3E}">
        <p14:creationId xmlns:p14="http://schemas.microsoft.com/office/powerpoint/2010/main" val="47495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A361A-2F7E-48EA-96DE-92D8EB4A1D2B}" type="slidenum">
              <a:rPr lang="en-US" smtClean="0"/>
              <a:t>32</a:t>
            </a:fld>
            <a:endParaRPr lang="en-US"/>
          </a:p>
        </p:txBody>
      </p:sp>
    </p:spTree>
    <p:extLst>
      <p:ext uri="{BB962C8B-B14F-4D97-AF65-F5344CB8AC3E}">
        <p14:creationId xmlns:p14="http://schemas.microsoft.com/office/powerpoint/2010/main" val="32851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1905000" y="6477000"/>
            <a:ext cx="2133600" cy="365125"/>
          </a:xfrm>
        </p:spPr>
        <p:txBody>
          <a:bodyPr/>
          <a:lstStyle>
            <a:lvl1pPr>
              <a:defRPr/>
            </a:lvl1pPr>
          </a:lstStyle>
          <a:p>
            <a:pPr>
              <a:defRPr/>
            </a:pPr>
            <a:fld id="{8255B8F1-32C4-4FA6-8475-9736D3D6E897}" type="datetime1">
              <a:rPr lang="en-US"/>
              <a:pPr>
                <a:defRPr/>
              </a:pPr>
              <a:t>12/29/2019</a:t>
            </a:fld>
            <a:endParaRPr lang="en-US"/>
          </a:p>
        </p:txBody>
      </p:sp>
      <p:sp>
        <p:nvSpPr>
          <p:cNvPr id="5" name="Footer Placeholder 4"/>
          <p:cNvSpPr>
            <a:spLocks noGrp="1"/>
          </p:cNvSpPr>
          <p:nvPr>
            <p:ph type="ftr" sz="quarter" idx="11"/>
          </p:nvPr>
        </p:nvSpPr>
        <p:spPr>
          <a:xfrm>
            <a:off x="4114800" y="6477000"/>
            <a:ext cx="28956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934200" y="0"/>
            <a:ext cx="2209800" cy="365125"/>
          </a:xfrm>
        </p:spPr>
        <p:txBody>
          <a:bodyPr/>
          <a:lstStyle>
            <a:lvl1pPr>
              <a:defRPr/>
            </a:lvl1pPr>
          </a:lstStyle>
          <a:p>
            <a:pPr>
              <a:defRPr/>
            </a:pPr>
            <a:fld id="{1187C20E-1F2E-4809-B9E2-100F2AADB42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493F55A-A4D5-4B86-8122-8AFC95685EE5}" type="datetime1">
              <a:rPr lang="en-US"/>
              <a:pPr>
                <a:defRPr/>
              </a:pPr>
              <a:t>12/29/2019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E46EEC-13A4-413A-89D0-B2CAFE7902A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36A766-C7D8-4D98-ACCC-A19565F1367B}" type="datetime1">
              <a:rPr lang="en-US"/>
              <a:pPr>
                <a:defRPr/>
              </a:pPr>
              <a:t>12/29/2019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BBCCEA-27B6-4C84-9D21-A548A690A64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68B409-A68F-45CE-BA1A-AB9D1DC02882}" type="datetime1">
              <a:rPr lang="en-US"/>
              <a:pPr>
                <a:defRPr/>
              </a:pPr>
              <a:t>12/29/2019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FE4B61-D119-4C2A-B0FD-8BB9E4349C8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290853B-E912-45C7-84AE-E7FB77CE837C}" type="datetime1">
              <a:rPr lang="en-US"/>
              <a:pPr>
                <a:defRPr/>
              </a:pPr>
              <a:t>12/29/2019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4E44AA-0150-4A50-A27C-0310240D412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B179EC6-8B01-4B40-8478-17258611CA64}" type="datetime1">
              <a:rPr lang="en-US"/>
              <a:pPr>
                <a:defRPr/>
              </a:pPr>
              <a:t>12/29/2019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3821DF-A11E-4644-91CD-53DC8D5D7B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CF3998C-1701-446A-9C46-D70577BCF9E9}" type="datetime1">
              <a:rPr lang="en-US"/>
              <a:pPr>
                <a:defRPr/>
              </a:pPr>
              <a:t>12/29/2019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4662E9A-6385-4C30-BDC6-E81C10C4227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C2091E7-AFA4-4D48-BA7B-D775766DCBAE}" type="datetime1">
              <a:rPr lang="en-US"/>
              <a:pPr>
                <a:defRPr/>
              </a:pPr>
              <a:t>12/29/2019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4E3F67-2221-4A6C-A554-369E8559BBD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069363A-8EF7-4FF5-8770-A37D92B16B0D}" type="datetime1">
              <a:rPr lang="en-US"/>
              <a:pPr>
                <a:defRPr/>
              </a:pPr>
              <a:t>12/29/2019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49F8EDC-486C-486D-91C3-F0BB61E19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DAF787-0912-409D-AAE9-FD1773A7772B}" type="datetime1">
              <a:rPr lang="en-US"/>
              <a:pPr>
                <a:defRPr/>
              </a:pPr>
              <a:t>12/29/2019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9E6279-1404-4E11-81FA-B82ECB6FDC1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71ECAC5-C6B8-433A-9C87-46EDF975B513}" type="datetime1">
              <a:rPr lang="en-US"/>
              <a:pPr>
                <a:defRPr/>
              </a:pPr>
              <a:t>12/29/2019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CBDB8F-D98A-42F3-AE15-FEC73D37FF0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141F0A5-EDB1-44ED-A710-B04655A3E7C2}" type="datetime1">
              <a:rPr lang="en-US"/>
              <a:pPr>
                <a:defRPr/>
              </a:pPr>
              <a:t>12/29/2019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010400" y="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83CEE0F-0A67-4BAA-86C5-A7ABFBF9A64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image" Target="../media/image13.tif"/><Relationship Id="rId1" Type="http://schemas.openxmlformats.org/officeDocument/2006/relationships/slideLayout" Target="../slideLayouts/slideLayout7.xml"/><Relationship Id="rId5" Type="http://schemas.openxmlformats.org/officeDocument/2006/relationships/image" Target="../media/image16.tif"/><Relationship Id="rId4" Type="http://schemas.openxmlformats.org/officeDocument/2006/relationships/image" Target="../media/image15.tif"/></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tif"/><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tif"/><Relationship Id="rId2" Type="http://schemas.openxmlformats.org/officeDocument/2006/relationships/image" Target="../media/image19.tif"/><Relationship Id="rId1" Type="http://schemas.openxmlformats.org/officeDocument/2006/relationships/slideLayout" Target="../slideLayouts/slideLayout7.xml"/><Relationship Id="rId4" Type="http://schemas.openxmlformats.org/officeDocument/2006/relationships/image" Target="../media/image16.tif"/></Relationships>
</file>

<file path=ppt/slides/_rels/slide16.xml.rels><?xml version="1.0" encoding="UTF-8" standalone="yes"?>
<Relationships xmlns="http://schemas.openxmlformats.org/package/2006/relationships"><Relationship Id="rId2" Type="http://schemas.openxmlformats.org/officeDocument/2006/relationships/image" Target="../media/image21.t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t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tif"/><Relationship Id="rId2" Type="http://schemas.openxmlformats.org/officeDocument/2006/relationships/image" Target="../media/image25.tif"/><Relationship Id="rId1" Type="http://schemas.openxmlformats.org/officeDocument/2006/relationships/slideLayout" Target="../slideLayouts/slideLayout7.xml"/><Relationship Id="rId4" Type="http://schemas.openxmlformats.org/officeDocument/2006/relationships/image" Target="../media/image27.tif"/></Relationships>
</file>

<file path=ppt/slides/_rels/slide21.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image" Target="../media/image28.tif"/><Relationship Id="rId1" Type="http://schemas.openxmlformats.org/officeDocument/2006/relationships/slideLayout" Target="../slideLayouts/slideLayout7.xml"/><Relationship Id="rId4" Type="http://schemas.openxmlformats.org/officeDocument/2006/relationships/image" Target="../media/image26.tif"/></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600200"/>
            <a:ext cx="7772400" cy="1470025"/>
          </a:xfrm>
        </p:spPr>
        <p:txBody>
          <a:bodyPr/>
          <a:lstStyle/>
          <a:p>
            <a:pPr eaLnBrk="1" hangingPunct="1"/>
            <a:r>
              <a:rPr lang="en-US" altLang="ja-JP" dirty="0"/>
              <a:t>Optimal</a:t>
            </a:r>
            <a:r>
              <a:rPr lang="en-US" dirty="0"/>
              <a:t> Energy Storage System  Operation for Peak Reduction</a:t>
            </a:r>
          </a:p>
        </p:txBody>
      </p:sp>
      <p:sp>
        <p:nvSpPr>
          <p:cNvPr id="3" name="Subtitle 2"/>
          <p:cNvSpPr>
            <a:spLocks noGrp="1"/>
          </p:cNvSpPr>
          <p:nvPr>
            <p:ph type="subTitle" idx="1"/>
          </p:nvPr>
        </p:nvSpPr>
        <p:spPr/>
        <p:txBody>
          <a:bodyPr rtlCol="0">
            <a:normAutofit fontScale="92500"/>
          </a:bodyPr>
          <a:lstStyle/>
          <a:p>
            <a:pPr eaLnBrk="1" fontAlgn="auto" hangingPunct="1">
              <a:spcAft>
                <a:spcPts val="0"/>
              </a:spcAft>
              <a:defRPr/>
            </a:pPr>
            <a:r>
              <a:rPr lang="en-US" dirty="0"/>
              <a:t>Daisuke Kodaira, Sekyung Han </a:t>
            </a:r>
          </a:p>
          <a:p>
            <a:pPr eaLnBrk="1" fontAlgn="auto" hangingPunct="1">
              <a:spcAft>
                <a:spcPts val="0"/>
              </a:spcAft>
              <a:defRPr/>
            </a:pPr>
            <a:r>
              <a:rPr lang="en-US" dirty="0"/>
              <a:t> </a:t>
            </a:r>
          </a:p>
          <a:p>
            <a:pPr eaLnBrk="1" fontAlgn="auto" hangingPunct="1">
              <a:spcAft>
                <a:spcPts val="0"/>
              </a:spcAft>
              <a:defRPr/>
            </a:pPr>
            <a:r>
              <a:rPr lang="en-US" dirty="0"/>
              <a:t>Kyungpook National University, Korea. </a:t>
            </a:r>
          </a:p>
        </p:txBody>
      </p:sp>
      <p:sp>
        <p:nvSpPr>
          <p:cNvPr id="4" name="Slide Number Placeholder 3"/>
          <p:cNvSpPr>
            <a:spLocks noGrp="1"/>
          </p:cNvSpPr>
          <p:nvPr>
            <p:ph type="sldNum" sz="quarter" idx="12"/>
          </p:nvPr>
        </p:nvSpPr>
        <p:spPr>
          <a:xfrm>
            <a:off x="6934200" y="-31750"/>
            <a:ext cx="2209800" cy="365125"/>
          </a:xfrm>
        </p:spPr>
        <p:txBody>
          <a:bodyPr/>
          <a:lstStyle/>
          <a:p>
            <a:pPr>
              <a:defRPr/>
            </a:pPr>
            <a:fld id="{45135504-A795-49E7-B3EC-537AD170FF4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10</a:t>
            </a:fld>
            <a:endParaRPr lang="en-US" dirty="0"/>
          </a:p>
        </p:txBody>
      </p:sp>
      <p:sp>
        <p:nvSpPr>
          <p:cNvPr id="9" name="TextBox 8">
            <a:extLst>
              <a:ext uri="{FF2B5EF4-FFF2-40B4-BE49-F238E27FC236}">
                <a16:creationId xmlns:a16="http://schemas.microsoft.com/office/drawing/2014/main" id="{C68F1028-4226-4286-B7B5-64EC70F169E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Various PIs example</a:t>
            </a:r>
            <a:endParaRPr kumimoji="1" lang="ja-JP" altLang="en-US" sz="2400" b="1" i="1" dirty="0"/>
          </a:p>
        </p:txBody>
      </p:sp>
      <p:sp>
        <p:nvSpPr>
          <p:cNvPr id="23" name="TextBox 22">
            <a:extLst>
              <a:ext uri="{FF2B5EF4-FFF2-40B4-BE49-F238E27FC236}">
                <a16:creationId xmlns:a16="http://schemas.microsoft.com/office/drawing/2014/main" id="{7FD0EBC4-6EEB-470D-B7A9-CCBB56AC37CD}"/>
              </a:ext>
            </a:extLst>
          </p:cNvPr>
          <p:cNvSpPr txBox="1"/>
          <p:nvPr/>
        </p:nvSpPr>
        <p:spPr>
          <a:xfrm>
            <a:off x="1371600" y="5515068"/>
            <a:ext cx="7162800" cy="646331"/>
          </a:xfrm>
          <a:prstGeom prst="rect">
            <a:avLst/>
          </a:prstGeom>
          <a:noFill/>
        </p:spPr>
        <p:txBody>
          <a:bodyPr wrap="square" rtlCol="0">
            <a:spAutoFit/>
          </a:bodyPr>
          <a:lstStyle/>
          <a:p>
            <a:r>
              <a:rPr kumimoji="1" lang="en-US" altLang="ja-JP" dirty="0"/>
              <a:t>Each PI has another boundaries. </a:t>
            </a:r>
            <a:r>
              <a:rPr kumimoji="1" lang="en-US" altLang="ja-JP" i="1" dirty="0">
                <a:solidFill>
                  <a:srgbClr val="1C07B9"/>
                </a:solidFill>
              </a:rPr>
              <a:t>Sample base</a:t>
            </a:r>
            <a:r>
              <a:rPr kumimoji="1" lang="en-US" altLang="ja-JP" dirty="0"/>
              <a:t> shows the most optimistic one and </a:t>
            </a:r>
            <a:r>
              <a:rPr kumimoji="1" lang="en-US" altLang="ja-JP" i="1" dirty="0">
                <a:solidFill>
                  <a:srgbClr val="FF0000"/>
                </a:solidFill>
              </a:rPr>
              <a:t>Chebyshev</a:t>
            </a:r>
            <a:r>
              <a:rPr kumimoji="1" lang="en-US" altLang="ja-JP" dirty="0"/>
              <a:t> shows the most pessimistic one</a:t>
            </a:r>
            <a:endParaRPr kumimoji="1" lang="ja-JP" altLang="en-US" dirty="0"/>
          </a:p>
        </p:txBody>
      </p:sp>
      <p:pic>
        <p:nvPicPr>
          <p:cNvPr id="5" name="Picture 4">
            <a:extLst>
              <a:ext uri="{FF2B5EF4-FFF2-40B4-BE49-F238E27FC236}">
                <a16:creationId xmlns:a16="http://schemas.microsoft.com/office/drawing/2014/main" id="{B4B76B8F-4B52-48C9-9ABB-FA1D4C864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58" y="1281806"/>
            <a:ext cx="5885442" cy="3933637"/>
          </a:xfrm>
          <a:prstGeom prst="rect">
            <a:avLst/>
          </a:prstGeom>
        </p:spPr>
      </p:pic>
      <p:grpSp>
        <p:nvGrpSpPr>
          <p:cNvPr id="14" name="Group 13">
            <a:extLst>
              <a:ext uri="{FF2B5EF4-FFF2-40B4-BE49-F238E27FC236}">
                <a16:creationId xmlns:a16="http://schemas.microsoft.com/office/drawing/2014/main" id="{2A272D7C-F2CF-4E1F-9881-A21489B7D06B}"/>
              </a:ext>
            </a:extLst>
          </p:cNvPr>
          <p:cNvGrpSpPr/>
          <p:nvPr/>
        </p:nvGrpSpPr>
        <p:grpSpPr>
          <a:xfrm>
            <a:off x="5981035" y="1642557"/>
            <a:ext cx="3034008" cy="1071470"/>
            <a:chOff x="5410200" y="1453196"/>
            <a:chExt cx="3034008" cy="1071470"/>
          </a:xfrm>
        </p:grpSpPr>
        <p:sp>
          <p:nvSpPr>
            <p:cNvPr id="16" name="Rectangle 15">
              <a:extLst>
                <a:ext uri="{FF2B5EF4-FFF2-40B4-BE49-F238E27FC236}">
                  <a16:creationId xmlns:a16="http://schemas.microsoft.com/office/drawing/2014/main" id="{FFDC821C-0CB6-43CE-8EC1-343E31EF6D13}"/>
                </a:ext>
              </a:extLst>
            </p:cNvPr>
            <p:cNvSpPr/>
            <p:nvPr/>
          </p:nvSpPr>
          <p:spPr>
            <a:xfrm>
              <a:off x="6019800" y="1453196"/>
              <a:ext cx="1981200" cy="369332"/>
            </a:xfrm>
            <a:prstGeom prst="rect">
              <a:avLst/>
            </a:prstGeom>
          </p:spPr>
          <p:txBody>
            <a:bodyPr wrap="square">
              <a:spAutoFit/>
            </a:bodyPr>
            <a:lstStyle/>
            <a:p>
              <a:pPr algn="ctr"/>
              <a:r>
                <a:rPr lang="en-US" altLang="ja-JP" dirty="0">
                  <a:latin typeface="Times New Roman" panose="02020603050405020304" pitchFamily="18" charset="0"/>
                  <a:ea typeface="MS Mincho" panose="02020609040205080304" pitchFamily="49" charset="-128"/>
                </a:rPr>
                <a:t>Chebyshev</a:t>
              </a:r>
              <a:endParaRPr lang="ja-JP" altLang="en-US" dirty="0"/>
            </a:p>
          </p:txBody>
        </p:sp>
        <p:sp>
          <p:nvSpPr>
            <p:cNvPr id="17" name="Rectangle 16">
              <a:extLst>
                <a:ext uri="{FF2B5EF4-FFF2-40B4-BE49-F238E27FC236}">
                  <a16:creationId xmlns:a16="http://schemas.microsoft.com/office/drawing/2014/main" id="{D08DC6D7-8EDA-4D88-BAFE-3669E238CCB7}"/>
                </a:ext>
              </a:extLst>
            </p:cNvPr>
            <p:cNvSpPr/>
            <p:nvPr/>
          </p:nvSpPr>
          <p:spPr>
            <a:xfrm>
              <a:off x="6419295" y="1820855"/>
              <a:ext cx="2024913"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Confidence Interval</a:t>
              </a:r>
              <a:endParaRPr lang="ja-JP" altLang="en-US" dirty="0"/>
            </a:p>
          </p:txBody>
        </p:sp>
        <p:cxnSp>
          <p:nvCxnSpPr>
            <p:cNvPr id="10" name="Straight Connector 9">
              <a:extLst>
                <a:ext uri="{FF2B5EF4-FFF2-40B4-BE49-F238E27FC236}">
                  <a16:creationId xmlns:a16="http://schemas.microsoft.com/office/drawing/2014/main" id="{B8D0F6AB-71CC-4E0A-83F0-C1F03BEE99DC}"/>
                </a:ext>
              </a:extLst>
            </p:cNvPr>
            <p:cNvCxnSpPr>
              <a:cxnSpLocks/>
            </p:cNvCxnSpPr>
            <p:nvPr/>
          </p:nvCxnSpPr>
          <p:spPr>
            <a:xfrm>
              <a:off x="5410200" y="1640545"/>
              <a:ext cx="99060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78E13B-97FD-423A-A163-39A0EB491A38}"/>
                </a:ext>
              </a:extLst>
            </p:cNvPr>
            <p:cNvCxnSpPr>
              <a:cxnSpLocks/>
            </p:cNvCxnSpPr>
            <p:nvPr/>
          </p:nvCxnSpPr>
          <p:spPr>
            <a:xfrm>
              <a:off x="5410200" y="2019206"/>
              <a:ext cx="990600" cy="0"/>
            </a:xfrm>
            <a:prstGeom prst="line">
              <a:avLst/>
            </a:prstGeom>
            <a:ln w="34925">
              <a:solidFill>
                <a:srgbClr val="FF0066"/>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BDAC6D-6BD4-4F4F-8B0C-1615FFDCCF9D}"/>
                </a:ext>
              </a:extLst>
            </p:cNvPr>
            <p:cNvSpPr/>
            <p:nvPr/>
          </p:nvSpPr>
          <p:spPr>
            <a:xfrm>
              <a:off x="6444448" y="2155334"/>
              <a:ext cx="1345240"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Sample base</a:t>
              </a:r>
              <a:endParaRPr lang="ja-JP" altLang="en-US" dirty="0"/>
            </a:p>
          </p:txBody>
        </p:sp>
        <p:cxnSp>
          <p:nvCxnSpPr>
            <p:cNvPr id="21" name="Straight Connector 20">
              <a:extLst>
                <a:ext uri="{FF2B5EF4-FFF2-40B4-BE49-F238E27FC236}">
                  <a16:creationId xmlns:a16="http://schemas.microsoft.com/office/drawing/2014/main" id="{CC9FAC75-B187-4545-8B21-B5D08B40A862}"/>
                </a:ext>
              </a:extLst>
            </p:cNvPr>
            <p:cNvCxnSpPr>
              <a:cxnSpLocks/>
            </p:cNvCxnSpPr>
            <p:nvPr/>
          </p:nvCxnSpPr>
          <p:spPr>
            <a:xfrm>
              <a:off x="5486400" y="2340000"/>
              <a:ext cx="958048" cy="0"/>
            </a:xfrm>
            <a:prstGeom prst="line">
              <a:avLst/>
            </a:prstGeom>
            <a:ln w="34925">
              <a:solidFill>
                <a:srgbClr val="1C07B9"/>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A6D0C637-DED5-4DC9-92D0-80D2F608B5AC}"/>
              </a:ext>
            </a:extLst>
          </p:cNvPr>
          <p:cNvSpPr/>
          <p:nvPr/>
        </p:nvSpPr>
        <p:spPr>
          <a:xfrm>
            <a:off x="3276600" y="1457891"/>
            <a:ext cx="2069797" cy="369332"/>
          </a:xfrm>
          <a:prstGeom prst="rect">
            <a:avLst/>
          </a:prstGeom>
        </p:spPr>
        <p:txBody>
          <a:bodyPr wrap="none">
            <a:spAutoFit/>
          </a:bodyPr>
          <a:lstStyle/>
          <a:p>
            <a:r>
              <a:rPr kumimoji="1" lang="en-US" altLang="ja-JP" dirty="0"/>
              <a:t>Past Load and PIs</a:t>
            </a:r>
            <a:endParaRPr lang="ja-JP" altLang="en-US" dirty="0"/>
          </a:p>
        </p:txBody>
      </p:sp>
    </p:spTree>
    <p:extLst>
      <p:ext uri="{BB962C8B-B14F-4D97-AF65-F5344CB8AC3E}">
        <p14:creationId xmlns:p14="http://schemas.microsoft.com/office/powerpoint/2010/main" val="192175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11</a:t>
            </a:fld>
            <a:endParaRPr lang="en-US" dirty="0"/>
          </a:p>
        </p:txBody>
      </p:sp>
      <p:sp>
        <p:nvSpPr>
          <p:cNvPr id="9" name="TextBox 8">
            <a:extLst>
              <a:ext uri="{FF2B5EF4-FFF2-40B4-BE49-F238E27FC236}">
                <a16:creationId xmlns:a16="http://schemas.microsoft.com/office/drawing/2014/main" id="{C68F1028-4226-4286-B7B5-64EC70F169E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Construction of PIs</a:t>
            </a:r>
            <a:endParaRPr kumimoji="1" lang="ja-JP" altLang="en-US" sz="2400" b="1" i="1" dirty="0"/>
          </a:p>
        </p:txBody>
      </p:sp>
      <p:sp>
        <p:nvSpPr>
          <p:cNvPr id="3" name="TextBox 2">
            <a:extLst>
              <a:ext uri="{FF2B5EF4-FFF2-40B4-BE49-F238E27FC236}">
                <a16:creationId xmlns:a16="http://schemas.microsoft.com/office/drawing/2014/main" id="{996EF589-4FB1-4A03-B525-7A7BE76E0A82}"/>
              </a:ext>
            </a:extLst>
          </p:cNvPr>
          <p:cNvSpPr txBox="1"/>
          <p:nvPr/>
        </p:nvSpPr>
        <p:spPr>
          <a:xfrm>
            <a:off x="838200" y="1560854"/>
            <a:ext cx="7467600" cy="369332"/>
          </a:xfrm>
          <a:prstGeom prst="rect">
            <a:avLst/>
          </a:prstGeom>
          <a:noFill/>
        </p:spPr>
        <p:txBody>
          <a:bodyPr wrap="square" rtlCol="0">
            <a:spAutoFit/>
          </a:bodyPr>
          <a:lstStyle/>
          <a:p>
            <a:r>
              <a:rPr kumimoji="1" lang="en-US" altLang="ja-JP" dirty="0"/>
              <a:t>Pick the 5% and 95% data in ascending data as the boundaries. </a:t>
            </a:r>
            <a:endParaRPr kumimoji="1" lang="ja-JP" altLang="en-US" dirty="0"/>
          </a:p>
        </p:txBody>
      </p:sp>
      <p:sp>
        <p:nvSpPr>
          <p:cNvPr id="4" name="TextBox 3">
            <a:extLst>
              <a:ext uri="{FF2B5EF4-FFF2-40B4-BE49-F238E27FC236}">
                <a16:creationId xmlns:a16="http://schemas.microsoft.com/office/drawing/2014/main" id="{08046F24-731E-42DD-AD81-469BC521624E}"/>
              </a:ext>
            </a:extLst>
          </p:cNvPr>
          <p:cNvSpPr txBox="1"/>
          <p:nvPr/>
        </p:nvSpPr>
        <p:spPr>
          <a:xfrm>
            <a:off x="1640063" y="2021579"/>
            <a:ext cx="5141737" cy="369332"/>
          </a:xfrm>
          <a:prstGeom prst="rect">
            <a:avLst/>
          </a:prstGeom>
          <a:noFill/>
        </p:spPr>
        <p:txBody>
          <a:bodyPr wrap="square" rtlCol="0">
            <a:spAutoFit/>
          </a:bodyPr>
          <a:lstStyle/>
          <a:p>
            <a:pPr algn="ctr"/>
            <a:r>
              <a:rPr kumimoji="1" lang="en-US" altLang="ja-JP" dirty="0"/>
              <a:t>1  2  3  4  5  6  7  8  9  10</a:t>
            </a:r>
            <a:endParaRPr kumimoji="1" lang="ja-JP" altLang="en-US" dirty="0"/>
          </a:p>
        </p:txBody>
      </p:sp>
      <p:sp>
        <p:nvSpPr>
          <p:cNvPr id="6" name="Oval 5">
            <a:extLst>
              <a:ext uri="{FF2B5EF4-FFF2-40B4-BE49-F238E27FC236}">
                <a16:creationId xmlns:a16="http://schemas.microsoft.com/office/drawing/2014/main" id="{D6BC348B-E275-4F51-812F-E7A2136872AD}"/>
              </a:ext>
            </a:extLst>
          </p:cNvPr>
          <p:cNvSpPr/>
          <p:nvPr/>
        </p:nvSpPr>
        <p:spPr>
          <a:xfrm>
            <a:off x="2831933" y="2011919"/>
            <a:ext cx="304800"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Oval 17">
            <a:extLst>
              <a:ext uri="{FF2B5EF4-FFF2-40B4-BE49-F238E27FC236}">
                <a16:creationId xmlns:a16="http://schemas.microsoft.com/office/drawing/2014/main" id="{8F7C9CCB-3D38-456D-A08D-3EC7982FB55E}"/>
              </a:ext>
            </a:extLst>
          </p:cNvPr>
          <p:cNvSpPr/>
          <p:nvPr/>
        </p:nvSpPr>
        <p:spPr>
          <a:xfrm>
            <a:off x="5193049" y="2021579"/>
            <a:ext cx="304800"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DA94A9-BA23-482A-86D8-0BB8CD00E05A}"/>
                  </a:ext>
                </a:extLst>
              </p:cNvPr>
              <p:cNvSpPr txBox="1"/>
              <p:nvPr/>
            </p:nvSpPr>
            <p:spPr>
              <a:xfrm>
                <a:off x="827569" y="2484794"/>
                <a:ext cx="3383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𝑙𝑜𝑤𝑒𝑟</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𝑏𝑜𝑢𝑛𝑑𝑎𝑟𝑦</m:t>
                      </m:r>
                      <m:r>
                        <a:rPr kumimoji="1" lang="en-US" altLang="ja-JP" b="0" i="1" smtClean="0">
                          <a:latin typeface="Cambria Math" panose="02040503050406030204" pitchFamily="18" charset="0"/>
                        </a:rPr>
                        <m:t>=10∗0.05→1</m:t>
                      </m:r>
                    </m:oMath>
                  </m:oMathPara>
                </a14:m>
                <a:endParaRPr kumimoji="1" lang="ja-JP" altLang="en-US" dirty="0"/>
              </a:p>
            </p:txBody>
          </p:sp>
        </mc:Choice>
        <mc:Fallback xmlns="">
          <p:sp>
            <p:nvSpPr>
              <p:cNvPr id="11" name="TextBox 10">
                <a:extLst>
                  <a:ext uri="{FF2B5EF4-FFF2-40B4-BE49-F238E27FC236}">
                    <a16:creationId xmlns:a16="http://schemas.microsoft.com/office/drawing/2014/main" id="{89DA94A9-BA23-482A-86D8-0BB8CD00E05A}"/>
                  </a:ext>
                </a:extLst>
              </p:cNvPr>
              <p:cNvSpPr txBox="1">
                <a:spLocks noRot="1" noChangeAspect="1" noMove="1" noResize="1" noEditPoints="1" noAdjustHandles="1" noChangeArrowheads="1" noChangeShapeType="1" noTextEdit="1"/>
              </p:cNvSpPr>
              <p:nvPr/>
            </p:nvSpPr>
            <p:spPr>
              <a:xfrm>
                <a:off x="827569" y="2484794"/>
                <a:ext cx="3383362" cy="276999"/>
              </a:xfrm>
              <a:prstGeom prst="rect">
                <a:avLst/>
              </a:prstGeom>
              <a:blipFill>
                <a:blip r:embed="rId2"/>
                <a:stretch>
                  <a:fillRect l="-1081" t="-2222" r="-90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302DA57-C71F-4D5D-B269-7494679B8FD3}"/>
                  </a:ext>
                </a:extLst>
              </p:cNvPr>
              <p:cNvSpPr txBox="1"/>
              <p:nvPr/>
            </p:nvSpPr>
            <p:spPr>
              <a:xfrm>
                <a:off x="4616018" y="2450775"/>
                <a:ext cx="35869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𝑢𝑝𝑝𝑒𝑟</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𝑏𝑜𝑢𝑛𝑑𝑎𝑟𝑦</m:t>
                      </m:r>
                      <m:r>
                        <a:rPr kumimoji="1" lang="en-US" altLang="ja-JP" b="0" i="1" smtClean="0">
                          <a:latin typeface="Cambria Math" panose="02040503050406030204" pitchFamily="18" charset="0"/>
                        </a:rPr>
                        <m:t>= 10∗0.95→10</m:t>
                      </m:r>
                    </m:oMath>
                  </m:oMathPara>
                </a14:m>
                <a:endParaRPr kumimoji="1" lang="ja-JP" altLang="en-US" dirty="0"/>
              </a:p>
            </p:txBody>
          </p:sp>
        </mc:Choice>
        <mc:Fallback xmlns="">
          <p:sp>
            <p:nvSpPr>
              <p:cNvPr id="22" name="TextBox 21">
                <a:extLst>
                  <a:ext uri="{FF2B5EF4-FFF2-40B4-BE49-F238E27FC236}">
                    <a16:creationId xmlns:a16="http://schemas.microsoft.com/office/drawing/2014/main" id="{A302DA57-C71F-4D5D-B269-7494679B8FD3}"/>
                  </a:ext>
                </a:extLst>
              </p:cNvPr>
              <p:cNvSpPr txBox="1">
                <a:spLocks noRot="1" noChangeAspect="1" noMove="1" noResize="1" noEditPoints="1" noAdjustHandles="1" noChangeArrowheads="1" noChangeShapeType="1" noTextEdit="1"/>
              </p:cNvSpPr>
              <p:nvPr/>
            </p:nvSpPr>
            <p:spPr>
              <a:xfrm>
                <a:off x="4616018" y="2450775"/>
                <a:ext cx="3586943" cy="276999"/>
              </a:xfrm>
              <a:prstGeom prst="rect">
                <a:avLst/>
              </a:prstGeom>
              <a:blipFill>
                <a:blip r:embed="rId3"/>
                <a:stretch>
                  <a:fillRect l="-1019" r="-1019" b="-37778"/>
                </a:stretch>
              </a:blipFill>
            </p:spPr>
            <p:txBody>
              <a:bodyPr/>
              <a:lstStyle/>
              <a:p>
                <a:r>
                  <a:rPr lang="ja-JP" altLang="en-US">
                    <a:noFill/>
                  </a:rPr>
                  <a:t> </a:t>
                </a:r>
              </a:p>
            </p:txBody>
          </p:sp>
        </mc:Fallback>
      </mc:AlternateContent>
      <p:sp>
        <p:nvSpPr>
          <p:cNvPr id="25" name="TextBox 24">
            <a:extLst>
              <a:ext uri="{FF2B5EF4-FFF2-40B4-BE49-F238E27FC236}">
                <a16:creationId xmlns:a16="http://schemas.microsoft.com/office/drawing/2014/main" id="{7B4EA24D-A2BD-47BF-9A86-C5D8EC640BAF}"/>
              </a:ext>
            </a:extLst>
          </p:cNvPr>
          <p:cNvSpPr txBox="1"/>
          <p:nvPr/>
        </p:nvSpPr>
        <p:spPr>
          <a:xfrm>
            <a:off x="885548" y="3439745"/>
            <a:ext cx="7467600" cy="369332"/>
          </a:xfrm>
          <a:prstGeom prst="rect">
            <a:avLst/>
          </a:prstGeom>
          <a:noFill/>
        </p:spPr>
        <p:txBody>
          <a:bodyPr wrap="square" rtlCol="0">
            <a:spAutoFit/>
          </a:bodyPr>
          <a:lstStyle/>
          <a:p>
            <a:r>
              <a:rPr kumimoji="1" lang="en-US" altLang="ja-JP" dirty="0"/>
              <a:t>The data is assumed to follow the normal distribution, calculate 95% CI</a:t>
            </a:r>
            <a:endParaRPr kumimoji="1" lang="ja-JP" alt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F4ECBF-EF07-4244-B4E4-49CE3C988C53}"/>
                  </a:ext>
                </a:extLst>
              </p:cNvPr>
              <p:cNvSpPr txBox="1"/>
              <p:nvPr/>
            </p:nvSpPr>
            <p:spPr>
              <a:xfrm>
                <a:off x="893686" y="3836084"/>
                <a:ext cx="2757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𝑙𝑜𝑤𝑒𝑟</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𝑏𝑜𝑢𝑛𝑑𝑎𝑟𝑦</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𝜇</m:t>
                      </m:r>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𝜎</m:t>
                      </m:r>
                    </m:oMath>
                  </m:oMathPara>
                </a14:m>
                <a:endParaRPr kumimoji="1" lang="ja-JP" altLang="en-US" dirty="0"/>
              </a:p>
            </p:txBody>
          </p:sp>
        </mc:Choice>
        <mc:Fallback xmlns="">
          <p:sp>
            <p:nvSpPr>
              <p:cNvPr id="26" name="TextBox 25">
                <a:extLst>
                  <a:ext uri="{FF2B5EF4-FFF2-40B4-BE49-F238E27FC236}">
                    <a16:creationId xmlns:a16="http://schemas.microsoft.com/office/drawing/2014/main" id="{49F4ECBF-EF07-4244-B4E4-49CE3C988C53}"/>
                  </a:ext>
                </a:extLst>
              </p:cNvPr>
              <p:cNvSpPr txBox="1">
                <a:spLocks noRot="1" noChangeAspect="1" noMove="1" noResize="1" noEditPoints="1" noAdjustHandles="1" noChangeArrowheads="1" noChangeShapeType="1" noTextEdit="1"/>
              </p:cNvSpPr>
              <p:nvPr/>
            </p:nvSpPr>
            <p:spPr>
              <a:xfrm>
                <a:off x="893686" y="3836084"/>
                <a:ext cx="2757230" cy="276999"/>
              </a:xfrm>
              <a:prstGeom prst="rect">
                <a:avLst/>
              </a:prstGeom>
              <a:blipFill>
                <a:blip r:embed="rId4"/>
                <a:stretch>
                  <a:fillRect l="-1549" r="-442"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5B65706-983F-42CD-A197-29F83A50D306}"/>
                  </a:ext>
                </a:extLst>
              </p:cNvPr>
              <p:cNvSpPr txBox="1"/>
              <p:nvPr/>
            </p:nvSpPr>
            <p:spPr>
              <a:xfrm>
                <a:off x="885548" y="4153950"/>
                <a:ext cx="27812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𝑢𝑝𝑝𝑒𝑟</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𝑏𝑜𝑢𝑛𝑑𝑎𝑟𝑦</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𝜇</m:t>
                      </m:r>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𝜎</m:t>
                      </m:r>
                    </m:oMath>
                  </m:oMathPara>
                </a14:m>
                <a:endParaRPr kumimoji="1" lang="ja-JP" altLang="en-US" dirty="0"/>
              </a:p>
            </p:txBody>
          </p:sp>
        </mc:Choice>
        <mc:Fallback xmlns="">
          <p:sp>
            <p:nvSpPr>
              <p:cNvPr id="27" name="TextBox 26">
                <a:extLst>
                  <a:ext uri="{FF2B5EF4-FFF2-40B4-BE49-F238E27FC236}">
                    <a16:creationId xmlns:a16="http://schemas.microsoft.com/office/drawing/2014/main" id="{B5B65706-983F-42CD-A197-29F83A50D306}"/>
                  </a:ext>
                </a:extLst>
              </p:cNvPr>
              <p:cNvSpPr txBox="1">
                <a:spLocks noRot="1" noChangeAspect="1" noMove="1" noResize="1" noEditPoints="1" noAdjustHandles="1" noChangeArrowheads="1" noChangeShapeType="1" noTextEdit="1"/>
              </p:cNvSpPr>
              <p:nvPr/>
            </p:nvSpPr>
            <p:spPr>
              <a:xfrm>
                <a:off x="885548" y="4153950"/>
                <a:ext cx="2781274" cy="276999"/>
              </a:xfrm>
              <a:prstGeom prst="rect">
                <a:avLst/>
              </a:prstGeom>
              <a:blipFill>
                <a:blip r:embed="rId5"/>
                <a:stretch>
                  <a:fillRect l="-1532" r="-219" b="-34783"/>
                </a:stretch>
              </a:blipFill>
            </p:spPr>
            <p:txBody>
              <a:bodyPr/>
              <a:lstStyle/>
              <a:p>
                <a:r>
                  <a:rPr lang="ja-JP" altLang="en-US">
                    <a:noFill/>
                  </a:rPr>
                  <a:t> </a:t>
                </a:r>
              </a:p>
            </p:txBody>
          </p:sp>
        </mc:Fallback>
      </mc:AlternateContent>
      <p:sp>
        <p:nvSpPr>
          <p:cNvPr id="28" name="Rectangle 27">
            <a:extLst>
              <a:ext uri="{FF2B5EF4-FFF2-40B4-BE49-F238E27FC236}">
                <a16:creationId xmlns:a16="http://schemas.microsoft.com/office/drawing/2014/main" id="{F85170EC-2058-40A4-B9B9-FEE7BD2C4985}"/>
              </a:ext>
            </a:extLst>
          </p:cNvPr>
          <p:cNvSpPr/>
          <p:nvPr/>
        </p:nvSpPr>
        <p:spPr>
          <a:xfrm>
            <a:off x="390248" y="3056910"/>
            <a:ext cx="2313454" cy="369332"/>
          </a:xfrm>
          <a:prstGeom prst="rect">
            <a:avLst/>
          </a:prstGeom>
        </p:spPr>
        <p:txBody>
          <a:bodyPr wrap="none">
            <a:spAutoFit/>
          </a:bodyPr>
          <a:lstStyle/>
          <a:p>
            <a:pPr marL="285750" indent="-285750">
              <a:buFont typeface="Arial" panose="020B0604020202020204" pitchFamily="34" charset="0"/>
              <a:buChar char="•"/>
            </a:pPr>
            <a:r>
              <a:rPr lang="en-US" altLang="ja-JP" dirty="0">
                <a:latin typeface="Times New Roman" panose="02020603050405020304" pitchFamily="18" charset="0"/>
                <a:ea typeface="MS Mincho" panose="02020609040205080304" pitchFamily="49" charset="-128"/>
              </a:rPr>
              <a:t>Confidence Interval</a:t>
            </a:r>
            <a:endParaRPr lang="ja-JP" altLang="en-US" dirty="0"/>
          </a:p>
        </p:txBody>
      </p:sp>
      <p:sp>
        <p:nvSpPr>
          <p:cNvPr id="29" name="Rectangle 28">
            <a:extLst>
              <a:ext uri="{FF2B5EF4-FFF2-40B4-BE49-F238E27FC236}">
                <a16:creationId xmlns:a16="http://schemas.microsoft.com/office/drawing/2014/main" id="{ECDC2844-73CB-4E6E-90B7-6A9085425C0D}"/>
              </a:ext>
            </a:extLst>
          </p:cNvPr>
          <p:cNvSpPr/>
          <p:nvPr/>
        </p:nvSpPr>
        <p:spPr>
          <a:xfrm>
            <a:off x="152400" y="4806613"/>
            <a:ext cx="1981200" cy="369332"/>
          </a:xfrm>
          <a:prstGeom prst="rect">
            <a:avLst/>
          </a:prstGeom>
        </p:spPr>
        <p:txBody>
          <a:bodyPr wrap="square">
            <a:spAutoFit/>
          </a:bodyPr>
          <a:lstStyle/>
          <a:p>
            <a:pPr marL="285750" indent="-285750" algn="ctr">
              <a:buFont typeface="Arial" panose="020B0604020202020204" pitchFamily="34" charset="0"/>
              <a:buChar char="•"/>
            </a:pPr>
            <a:r>
              <a:rPr lang="en-US" altLang="ja-JP" dirty="0">
                <a:latin typeface="Times New Roman" panose="02020603050405020304" pitchFamily="18" charset="0"/>
                <a:ea typeface="MS Mincho" panose="02020609040205080304" pitchFamily="49" charset="-128"/>
              </a:rPr>
              <a:t>Chebyshev</a:t>
            </a:r>
            <a:endParaRPr lang="ja-JP" altLang="en-US" dirty="0"/>
          </a:p>
        </p:txBody>
      </p:sp>
      <p:sp>
        <p:nvSpPr>
          <p:cNvPr id="30" name="Rectangle 29">
            <a:extLst>
              <a:ext uri="{FF2B5EF4-FFF2-40B4-BE49-F238E27FC236}">
                <a16:creationId xmlns:a16="http://schemas.microsoft.com/office/drawing/2014/main" id="{6F76B05A-83A0-42D1-819F-CADE0E74EC21}"/>
              </a:ext>
            </a:extLst>
          </p:cNvPr>
          <p:cNvSpPr/>
          <p:nvPr/>
        </p:nvSpPr>
        <p:spPr>
          <a:xfrm>
            <a:off x="381000" y="1146039"/>
            <a:ext cx="1633781" cy="369332"/>
          </a:xfrm>
          <a:prstGeom prst="rect">
            <a:avLst/>
          </a:prstGeom>
        </p:spPr>
        <p:txBody>
          <a:bodyPr wrap="none">
            <a:spAutoFit/>
          </a:bodyPr>
          <a:lstStyle/>
          <a:p>
            <a:pPr marL="285750" indent="-285750">
              <a:buFont typeface="Arial" panose="020B0604020202020204" pitchFamily="34" charset="0"/>
              <a:buChar char="•"/>
            </a:pPr>
            <a:r>
              <a:rPr lang="en-US" altLang="ja-JP" dirty="0">
                <a:latin typeface="Times New Roman" panose="02020603050405020304" pitchFamily="18" charset="0"/>
                <a:ea typeface="MS Mincho" panose="02020609040205080304" pitchFamily="49" charset="-128"/>
              </a:rPr>
              <a:t>Sample base</a:t>
            </a:r>
            <a:endParaRPr lang="ja-JP" alt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DF0ADC5-5C8B-4975-9FF2-9E4454167D5C}"/>
                  </a:ext>
                </a:extLst>
              </p:cNvPr>
              <p:cNvSpPr/>
              <p:nvPr/>
            </p:nvSpPr>
            <p:spPr>
              <a:xfrm>
                <a:off x="3200400" y="5711868"/>
                <a:ext cx="2388603"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𝑃</m:t>
                      </m:r>
                      <m:d>
                        <m:dPr>
                          <m:ctrlPr>
                            <a:rPr lang="ja-JP" altLang="en-US" i="1">
                              <a:latin typeface="Cambria Math" panose="02040503050406030204" pitchFamily="18" charset="0"/>
                            </a:rPr>
                          </m:ctrlPr>
                        </m:dPr>
                        <m:e>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𝑥</m:t>
                              </m:r>
                              <m:r>
                                <a:rPr lang="ja-JP" altLang="en-US" i="0">
                                  <a:latin typeface="Cambria Math" panose="02040503050406030204" pitchFamily="18" charset="0"/>
                                </a:rPr>
                                <m:t>−</m:t>
                              </m:r>
                              <m:r>
                                <a:rPr lang="ja-JP" altLang="en-US" i="1">
                                  <a:latin typeface="Cambria Math" panose="02040503050406030204" pitchFamily="18" charset="0"/>
                                </a:rPr>
                                <m:t>𝜇</m:t>
                              </m:r>
                            </m:e>
                          </m:d>
                          <m:r>
                            <a:rPr lang="ja-JP" altLang="en-US" i="0">
                              <a:latin typeface="Cambria Math" panose="02040503050406030204" pitchFamily="18" charset="0"/>
                            </a:rPr>
                            <m:t>≥</m:t>
                          </m:r>
                          <m:r>
                            <a:rPr lang="ja-JP" altLang="en-US" i="1">
                              <a:latin typeface="Cambria Math" panose="02040503050406030204" pitchFamily="18" charset="0"/>
                            </a:rPr>
                            <m:t>𝑘</m:t>
                          </m:r>
                          <m:r>
                            <a:rPr lang="ja-JP" altLang="en-US" i="1">
                              <a:latin typeface="Cambria Math" panose="02040503050406030204" pitchFamily="18" charset="0"/>
                            </a:rPr>
                            <m:t>𝜎</m:t>
                          </m:r>
                        </m:e>
                      </m:d>
                      <m:r>
                        <a:rPr lang="ja-JP" altLang="en-US" i="0">
                          <a:latin typeface="Cambria Math" panose="02040503050406030204" pitchFamily="18" charset="0"/>
                        </a:rPr>
                        <m:t>≤</m:t>
                      </m:r>
                      <m:f>
                        <m:fPr>
                          <m:ctrlPr>
                            <a:rPr lang="ja-JP" altLang="en-US" i="1">
                              <a:latin typeface="Cambria Math" panose="02040503050406030204" pitchFamily="18" charset="0"/>
                            </a:rPr>
                          </m:ctrlPr>
                        </m:fPr>
                        <m:num>
                          <m:r>
                            <a:rPr lang="ja-JP" altLang="en-US" i="0">
                              <a:latin typeface="Cambria Math" panose="02040503050406030204" pitchFamily="18" charset="0"/>
                            </a:rPr>
                            <m:t>1</m:t>
                          </m:r>
                        </m:num>
                        <m:den>
                          <m:sSup>
                            <m:sSupPr>
                              <m:ctrlPr>
                                <a:rPr lang="ja-JP" altLang="en-US" i="1">
                                  <a:latin typeface="Cambria Math" panose="02040503050406030204" pitchFamily="18" charset="0"/>
                                </a:rPr>
                              </m:ctrlPr>
                            </m:sSupPr>
                            <m:e>
                              <m:r>
                                <a:rPr lang="ja-JP" altLang="en-US" i="1">
                                  <a:latin typeface="Cambria Math" panose="02040503050406030204" pitchFamily="18" charset="0"/>
                                </a:rPr>
                                <m:t>𝑘</m:t>
                              </m:r>
                            </m:e>
                            <m:sup>
                              <m:r>
                                <a:rPr lang="ja-JP" altLang="en-US" i="0">
                                  <a:latin typeface="Cambria Math" panose="02040503050406030204" pitchFamily="18" charset="0"/>
                                </a:rPr>
                                <m:t>2</m:t>
                              </m:r>
                            </m:sup>
                          </m:sSup>
                        </m:den>
                      </m:f>
                    </m:oMath>
                  </m:oMathPara>
                </a14:m>
                <a:endParaRPr lang="ja-JP" altLang="en-US" dirty="0"/>
              </a:p>
            </p:txBody>
          </p:sp>
        </mc:Choice>
        <mc:Fallback xmlns="">
          <p:sp>
            <p:nvSpPr>
              <p:cNvPr id="12" name="Rectangle 11">
                <a:extLst>
                  <a:ext uri="{FF2B5EF4-FFF2-40B4-BE49-F238E27FC236}">
                    <a16:creationId xmlns:a16="http://schemas.microsoft.com/office/drawing/2014/main" id="{DDF0ADC5-5C8B-4975-9FF2-9E4454167D5C}"/>
                  </a:ext>
                </a:extLst>
              </p:cNvPr>
              <p:cNvSpPr>
                <a:spLocks noRot="1" noChangeAspect="1" noMove="1" noResize="1" noEditPoints="1" noAdjustHandles="1" noChangeArrowheads="1" noChangeShapeType="1" noTextEdit="1"/>
              </p:cNvSpPr>
              <p:nvPr/>
            </p:nvSpPr>
            <p:spPr>
              <a:xfrm>
                <a:off x="3200400" y="5711868"/>
                <a:ext cx="2388603" cy="612732"/>
              </a:xfrm>
              <a:prstGeom prst="rect">
                <a:avLst/>
              </a:prstGeom>
              <a:blipFill>
                <a:blip r:embed="rId6"/>
                <a:stretch>
                  <a:fillRect/>
                </a:stretch>
              </a:blipFill>
            </p:spPr>
            <p:txBody>
              <a:bodyPr/>
              <a:lstStyle/>
              <a:p>
                <a:r>
                  <a:rPr lang="ja-JP" altLang="en-US">
                    <a:noFill/>
                  </a:rPr>
                  <a:t> </a:t>
                </a:r>
              </a:p>
            </p:txBody>
          </p:sp>
        </mc:Fallback>
      </mc:AlternateContent>
      <p:sp>
        <p:nvSpPr>
          <p:cNvPr id="31" name="TextBox 30">
            <a:extLst>
              <a:ext uri="{FF2B5EF4-FFF2-40B4-BE49-F238E27FC236}">
                <a16:creationId xmlns:a16="http://schemas.microsoft.com/office/drawing/2014/main" id="{016F5C8D-B077-44F7-99A1-D90A4E33AB4B}"/>
              </a:ext>
            </a:extLst>
          </p:cNvPr>
          <p:cNvSpPr txBox="1"/>
          <p:nvPr/>
        </p:nvSpPr>
        <p:spPr>
          <a:xfrm>
            <a:off x="973012" y="5133970"/>
            <a:ext cx="7467600" cy="646331"/>
          </a:xfrm>
          <a:prstGeom prst="rect">
            <a:avLst/>
          </a:prstGeom>
          <a:noFill/>
        </p:spPr>
        <p:txBody>
          <a:bodyPr wrap="square" rtlCol="0">
            <a:spAutoFit/>
          </a:bodyPr>
          <a:lstStyle/>
          <a:p>
            <a:r>
              <a:rPr kumimoji="1" lang="en-US" altLang="ja-JP" dirty="0"/>
              <a:t>Chebyshev’s inequality ensure the certain percentage of data lays in certain range</a:t>
            </a:r>
            <a:endParaRPr kumimoji="1" lang="ja-JP" altLang="en-US" dirty="0"/>
          </a:p>
        </p:txBody>
      </p:sp>
    </p:spTree>
    <p:extLst>
      <p:ext uri="{BB962C8B-B14F-4D97-AF65-F5344CB8AC3E}">
        <p14:creationId xmlns:p14="http://schemas.microsoft.com/office/powerpoint/2010/main" val="196160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12</a:t>
            </a:fld>
            <a:endParaRPr lang="en-US" dirty="0"/>
          </a:p>
        </p:txBody>
      </p:sp>
      <p:sp>
        <p:nvSpPr>
          <p:cNvPr id="9" name="TextBox 8">
            <a:extLst>
              <a:ext uri="{FF2B5EF4-FFF2-40B4-BE49-F238E27FC236}">
                <a16:creationId xmlns:a16="http://schemas.microsoft.com/office/drawing/2014/main" id="{C68F1028-4226-4286-B7B5-64EC70F169E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Construction of PIs - Chebyshev</a:t>
            </a:r>
            <a:endParaRPr kumimoji="1" lang="ja-JP" altLang="en-US" sz="2400" b="1" i="1" dirty="0"/>
          </a:p>
        </p:txBody>
      </p:sp>
      <p:sp>
        <p:nvSpPr>
          <p:cNvPr id="29" name="Rectangle 28">
            <a:extLst>
              <a:ext uri="{FF2B5EF4-FFF2-40B4-BE49-F238E27FC236}">
                <a16:creationId xmlns:a16="http://schemas.microsoft.com/office/drawing/2014/main" id="{ECDC2844-73CB-4E6E-90B7-6A9085425C0D}"/>
              </a:ext>
            </a:extLst>
          </p:cNvPr>
          <p:cNvSpPr/>
          <p:nvPr/>
        </p:nvSpPr>
        <p:spPr>
          <a:xfrm>
            <a:off x="-304800" y="1070898"/>
            <a:ext cx="3758214" cy="369332"/>
          </a:xfrm>
          <a:prstGeom prst="rect">
            <a:avLst/>
          </a:prstGeom>
        </p:spPr>
        <p:txBody>
          <a:bodyPr wrap="square">
            <a:spAutoFit/>
          </a:bodyPr>
          <a:lstStyle/>
          <a:p>
            <a:pPr marL="285750" indent="-285750" algn="ctr">
              <a:buFont typeface="Arial" panose="020B0604020202020204" pitchFamily="34" charset="0"/>
              <a:buChar char="•"/>
            </a:pPr>
            <a:r>
              <a:rPr lang="en-US" altLang="ja-JP" dirty="0">
                <a:latin typeface="Times New Roman" panose="02020603050405020304" pitchFamily="18" charset="0"/>
                <a:ea typeface="MS Mincho" panose="02020609040205080304" pitchFamily="49" charset="-128"/>
              </a:rPr>
              <a:t>Chebyshev’</a:t>
            </a:r>
            <a:r>
              <a:rPr kumimoji="1" lang="en-US" altLang="ja-JP" dirty="0"/>
              <a:t>s inequality</a:t>
            </a:r>
            <a:endParaRPr lang="ja-JP" alt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DF0ADC5-5C8B-4975-9FF2-9E4454167D5C}"/>
                  </a:ext>
                </a:extLst>
              </p:cNvPr>
              <p:cNvSpPr/>
              <p:nvPr/>
            </p:nvSpPr>
            <p:spPr>
              <a:xfrm>
                <a:off x="916630" y="4219614"/>
                <a:ext cx="3086614"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𝑃</m:t>
                      </m:r>
                      <m:d>
                        <m:dPr>
                          <m:ctrlPr>
                            <a:rPr lang="ja-JP" altLang="en-US" i="1">
                              <a:latin typeface="Cambria Math" panose="02040503050406030204" pitchFamily="18" charset="0"/>
                            </a:rPr>
                          </m:ctrlPr>
                        </m:dPr>
                        <m:e>
                          <m:r>
                            <a:rPr lang="en-US" altLang="ja-JP" b="0" i="1" smtClean="0">
                              <a:latin typeface="Cambria Math" panose="02040503050406030204" pitchFamily="18" charset="0"/>
                            </a:rPr>
                            <m:t>𝑋</m:t>
                          </m:r>
                          <m:r>
                            <a:rPr lang="ja-JP" altLang="en-US" i="0">
                              <a:latin typeface="Cambria Math" panose="02040503050406030204" pitchFamily="18" charset="0"/>
                            </a:rPr>
                            <m:t>≥</m:t>
                          </m:r>
                          <m:r>
                            <a:rPr lang="ja-JP" altLang="en-US" i="1" smtClean="0">
                              <a:latin typeface="Cambria Math" panose="02040503050406030204" pitchFamily="18" charset="0"/>
                            </a:rPr>
                            <m:t>𝜇</m:t>
                          </m:r>
                          <m:r>
                            <a:rPr lang="en-US" altLang="ja-JP" b="0" i="1" smtClean="0">
                              <a:latin typeface="Cambria Math" panose="02040503050406030204" pitchFamily="18" charset="0"/>
                            </a:rPr>
                            <m:t>+</m:t>
                          </m:r>
                          <m:r>
                            <a:rPr lang="ja-JP" altLang="en-US" i="1">
                              <a:latin typeface="Cambria Math" panose="02040503050406030204" pitchFamily="18" charset="0"/>
                            </a:rPr>
                            <m:t>𝑘</m:t>
                          </m:r>
                          <m:r>
                            <a:rPr lang="ja-JP" altLang="en-US" i="1">
                              <a:latin typeface="Cambria Math" panose="02040503050406030204" pitchFamily="18" charset="0"/>
                            </a:rPr>
                            <m:t>𝜎</m:t>
                          </m:r>
                        </m:e>
                      </m:d>
                      <m:r>
                        <a:rPr lang="ja-JP" altLang="en-US" i="0">
                          <a:latin typeface="Cambria Math" panose="02040503050406030204" pitchFamily="18" charset="0"/>
                        </a:rPr>
                        <m:t>≤</m:t>
                      </m:r>
                      <m:f>
                        <m:fPr>
                          <m:ctrlPr>
                            <a:rPr lang="ja-JP" altLang="en-US" i="1">
                              <a:latin typeface="Cambria Math" panose="02040503050406030204" pitchFamily="18" charset="0"/>
                            </a:rPr>
                          </m:ctrlPr>
                        </m:fPr>
                        <m:num>
                          <m:r>
                            <a:rPr lang="ja-JP" altLang="en-US" i="0">
                              <a:latin typeface="Cambria Math" panose="02040503050406030204" pitchFamily="18" charset="0"/>
                            </a:rPr>
                            <m:t>1</m:t>
                          </m:r>
                        </m:num>
                        <m:den>
                          <m:sSup>
                            <m:sSupPr>
                              <m:ctrlPr>
                                <a:rPr lang="ja-JP" altLang="en-US" i="1">
                                  <a:latin typeface="Cambria Math" panose="02040503050406030204" pitchFamily="18" charset="0"/>
                                </a:rPr>
                              </m:ctrlPr>
                            </m:sSupPr>
                            <m:e>
                              <m:r>
                                <a:rPr lang="ja-JP" altLang="en-US" i="1">
                                  <a:latin typeface="Cambria Math" panose="02040503050406030204" pitchFamily="18" charset="0"/>
                                </a:rPr>
                                <m:t>𝑘</m:t>
                              </m:r>
                            </m:e>
                            <m:sup>
                              <m:r>
                                <a:rPr lang="ja-JP" altLang="en-US" i="0">
                                  <a:latin typeface="Cambria Math" panose="02040503050406030204" pitchFamily="18" charset="0"/>
                                </a:rPr>
                                <m:t>2</m:t>
                              </m:r>
                            </m:sup>
                          </m:sSup>
                        </m:den>
                      </m:f>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rPr>
                        <m:t>𝜇</m:t>
                      </m:r>
                      <m:r>
                        <a:rPr lang="en-US" altLang="ja-JP" b="0" i="1" smtClean="0">
                          <a:latin typeface="Cambria Math" panose="02040503050406030204" pitchFamily="18" charset="0"/>
                        </a:rPr>
                        <m:t>)</m:t>
                      </m:r>
                    </m:oMath>
                  </m:oMathPara>
                </a14:m>
                <a:endParaRPr lang="ja-JP" altLang="en-US" dirty="0"/>
              </a:p>
            </p:txBody>
          </p:sp>
        </mc:Choice>
        <mc:Fallback xmlns="">
          <p:sp>
            <p:nvSpPr>
              <p:cNvPr id="12" name="Rectangle 11">
                <a:extLst>
                  <a:ext uri="{FF2B5EF4-FFF2-40B4-BE49-F238E27FC236}">
                    <a16:creationId xmlns:a16="http://schemas.microsoft.com/office/drawing/2014/main" id="{DDF0ADC5-5C8B-4975-9FF2-9E4454167D5C}"/>
                  </a:ext>
                </a:extLst>
              </p:cNvPr>
              <p:cNvSpPr>
                <a:spLocks noRot="1" noChangeAspect="1" noMove="1" noResize="1" noEditPoints="1" noAdjustHandles="1" noChangeArrowheads="1" noChangeShapeType="1" noTextEdit="1"/>
              </p:cNvSpPr>
              <p:nvPr/>
            </p:nvSpPr>
            <p:spPr>
              <a:xfrm>
                <a:off x="916630" y="4219614"/>
                <a:ext cx="3086614" cy="612732"/>
              </a:xfrm>
              <a:prstGeom prst="rect">
                <a:avLst/>
              </a:prstGeom>
              <a:blipFill>
                <a:blip r:embed="rId2"/>
                <a:stretch>
                  <a:fillRect/>
                </a:stretch>
              </a:blipFill>
            </p:spPr>
            <p:txBody>
              <a:bodyPr/>
              <a:lstStyle/>
              <a:p>
                <a:r>
                  <a:rPr lang="ja-JP" altLang="en-US">
                    <a:noFill/>
                  </a:rPr>
                  <a:t> </a:t>
                </a:r>
              </a:p>
            </p:txBody>
          </p:sp>
        </mc:Fallback>
      </mc:AlternateContent>
      <p:sp>
        <p:nvSpPr>
          <p:cNvPr id="31" name="TextBox 30">
            <a:extLst>
              <a:ext uri="{FF2B5EF4-FFF2-40B4-BE49-F238E27FC236}">
                <a16:creationId xmlns:a16="http://schemas.microsoft.com/office/drawing/2014/main" id="{016F5C8D-B077-44F7-99A1-D90A4E33AB4B}"/>
              </a:ext>
            </a:extLst>
          </p:cNvPr>
          <p:cNvSpPr txBox="1"/>
          <p:nvPr/>
        </p:nvSpPr>
        <p:spPr>
          <a:xfrm>
            <a:off x="796198" y="1386740"/>
            <a:ext cx="7467600" cy="646331"/>
          </a:xfrm>
          <a:prstGeom prst="rect">
            <a:avLst/>
          </a:prstGeom>
          <a:noFill/>
        </p:spPr>
        <p:txBody>
          <a:bodyPr wrap="square" rtlCol="0">
            <a:spAutoFit/>
          </a:bodyPr>
          <a:lstStyle/>
          <a:p>
            <a:r>
              <a:rPr kumimoji="1" lang="en-US" altLang="ja-JP" dirty="0"/>
              <a:t>Chebyshev’s inequality ensure the certain probability as the sample lays in certain range</a:t>
            </a:r>
            <a:endParaRPr kumimoji="1" lang="ja-JP" altLang="en-US"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E2BE3B4-5893-4F18-B21B-2A68214D3BBB}"/>
                  </a:ext>
                </a:extLst>
              </p:cNvPr>
              <p:cNvSpPr/>
              <p:nvPr/>
            </p:nvSpPr>
            <p:spPr>
              <a:xfrm>
                <a:off x="5467093" y="4258384"/>
                <a:ext cx="3086614"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𝑃</m:t>
                      </m:r>
                      <m:d>
                        <m:dPr>
                          <m:ctrlPr>
                            <a:rPr lang="ja-JP" altLang="en-US" i="1">
                              <a:latin typeface="Cambria Math" panose="02040503050406030204" pitchFamily="18" charset="0"/>
                            </a:rPr>
                          </m:ctrlPr>
                        </m:dPr>
                        <m:e>
                          <m:r>
                            <a:rPr lang="en-US" altLang="ja-JP" b="0" i="1" smtClean="0">
                              <a:latin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rPr>
                            <m:t>𝜇</m:t>
                          </m:r>
                          <m:r>
                            <a:rPr lang="en-US" altLang="ja-JP" b="0" i="1" smtClean="0">
                              <a:latin typeface="Cambria Math" panose="02040503050406030204" pitchFamily="18" charset="0"/>
                            </a:rPr>
                            <m:t>−</m:t>
                          </m:r>
                          <m:r>
                            <a:rPr lang="ja-JP" altLang="en-US" i="1">
                              <a:latin typeface="Cambria Math" panose="02040503050406030204" pitchFamily="18" charset="0"/>
                            </a:rPr>
                            <m:t>𝑘</m:t>
                          </m:r>
                          <m:r>
                            <a:rPr lang="ja-JP" altLang="en-US" i="1">
                              <a:latin typeface="Cambria Math" panose="02040503050406030204" pitchFamily="18" charset="0"/>
                            </a:rPr>
                            <m:t>𝜎</m:t>
                          </m:r>
                        </m:e>
                      </m:d>
                      <m:r>
                        <a:rPr lang="ja-JP" altLang="en-US" i="0">
                          <a:latin typeface="Cambria Math" panose="02040503050406030204" pitchFamily="18" charset="0"/>
                        </a:rPr>
                        <m:t>≤</m:t>
                      </m:r>
                      <m:f>
                        <m:fPr>
                          <m:ctrlPr>
                            <a:rPr lang="ja-JP" altLang="en-US" i="1">
                              <a:latin typeface="Cambria Math" panose="02040503050406030204" pitchFamily="18" charset="0"/>
                            </a:rPr>
                          </m:ctrlPr>
                        </m:fPr>
                        <m:num>
                          <m:r>
                            <a:rPr lang="ja-JP" altLang="en-US" i="0">
                              <a:latin typeface="Cambria Math" panose="02040503050406030204" pitchFamily="18" charset="0"/>
                            </a:rPr>
                            <m:t>1</m:t>
                          </m:r>
                        </m:num>
                        <m:den>
                          <m:sSup>
                            <m:sSupPr>
                              <m:ctrlPr>
                                <a:rPr lang="ja-JP" altLang="en-US" i="1">
                                  <a:latin typeface="Cambria Math" panose="02040503050406030204" pitchFamily="18" charset="0"/>
                                </a:rPr>
                              </m:ctrlPr>
                            </m:sSupPr>
                            <m:e>
                              <m:r>
                                <a:rPr lang="ja-JP" altLang="en-US" i="1">
                                  <a:latin typeface="Cambria Math" panose="02040503050406030204" pitchFamily="18" charset="0"/>
                                </a:rPr>
                                <m:t>𝑘</m:t>
                              </m:r>
                            </m:e>
                            <m:sup>
                              <m:r>
                                <a:rPr lang="ja-JP" altLang="en-US" i="0">
                                  <a:latin typeface="Cambria Math" panose="02040503050406030204" pitchFamily="18" charset="0"/>
                                </a:rPr>
                                <m:t>2</m:t>
                              </m:r>
                            </m:sup>
                          </m:sSup>
                        </m:den>
                      </m:f>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&lt;</m:t>
                      </m:r>
                      <m:r>
                        <a:rPr lang="ja-JP" altLang="en-US" i="1">
                          <a:latin typeface="Cambria Math" panose="02040503050406030204" pitchFamily="18" charset="0"/>
                        </a:rPr>
                        <m:t>𝜇</m:t>
                      </m:r>
                      <m:r>
                        <a:rPr lang="en-US" altLang="ja-JP" b="0" i="1" smtClean="0">
                          <a:latin typeface="Cambria Math" panose="02040503050406030204" pitchFamily="18" charset="0"/>
                        </a:rPr>
                        <m:t>)</m:t>
                      </m:r>
                    </m:oMath>
                  </m:oMathPara>
                </a14:m>
                <a:endParaRPr lang="ja-JP" altLang="en-US" dirty="0"/>
              </a:p>
            </p:txBody>
          </p:sp>
        </mc:Choice>
        <mc:Fallback xmlns="">
          <p:sp>
            <p:nvSpPr>
              <p:cNvPr id="20" name="Rectangle 19">
                <a:extLst>
                  <a:ext uri="{FF2B5EF4-FFF2-40B4-BE49-F238E27FC236}">
                    <a16:creationId xmlns:a16="http://schemas.microsoft.com/office/drawing/2014/main" id="{6E2BE3B4-5893-4F18-B21B-2A68214D3BBB}"/>
                  </a:ext>
                </a:extLst>
              </p:cNvPr>
              <p:cNvSpPr>
                <a:spLocks noRot="1" noChangeAspect="1" noMove="1" noResize="1" noEditPoints="1" noAdjustHandles="1" noChangeArrowheads="1" noChangeShapeType="1" noTextEdit="1"/>
              </p:cNvSpPr>
              <p:nvPr/>
            </p:nvSpPr>
            <p:spPr>
              <a:xfrm>
                <a:off x="5467093" y="4258384"/>
                <a:ext cx="3086614" cy="6127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9D71649-AC83-4CF9-B877-34150A5CE3AE}"/>
                  </a:ext>
                </a:extLst>
              </p:cNvPr>
              <p:cNvSpPr/>
              <p:nvPr/>
            </p:nvSpPr>
            <p:spPr>
              <a:xfrm>
                <a:off x="228600" y="4939983"/>
                <a:ext cx="4648200" cy="1055032"/>
              </a:xfrm>
              <a:prstGeom prst="rect">
                <a:avLst/>
              </a:prstGeom>
            </p:spPr>
            <p:txBody>
              <a:bodyPr wrap="square">
                <a:spAutoFit/>
              </a:bodyPr>
              <a:lstStyle/>
              <a:p>
                <a:r>
                  <a:rPr lang="en-US" altLang="ja-JP" dirty="0">
                    <a:solidFill>
                      <a:srgbClr val="212121"/>
                    </a:solidFill>
                    <a:latin typeface="arial" panose="020B0604020202020204" pitchFamily="34" charset="0"/>
                  </a:rPr>
                  <a:t>When extracting one sample from a certain random variable </a:t>
                </a:r>
                <a14:m>
                  <m:oMath xmlns:m="http://schemas.openxmlformats.org/officeDocument/2006/math">
                    <m:r>
                      <a:rPr lang="en-US" altLang="ja-JP" i="1">
                        <a:latin typeface="Cambria Math" panose="02040503050406030204" pitchFamily="18" charset="0"/>
                      </a:rPr>
                      <m:t>𝑋</m:t>
                    </m:r>
                  </m:oMath>
                </a14:m>
                <a:r>
                  <a:rPr lang="en-US" altLang="ja-JP" dirty="0">
                    <a:solidFill>
                      <a:srgbClr val="212121"/>
                    </a:solidFill>
                    <a:latin typeface="arial" panose="020B0604020202020204" pitchFamily="34" charset="0"/>
                  </a:rPr>
                  <a:t>, the probability that it is greater than </a:t>
                </a:r>
                <a14:m>
                  <m:oMath xmlns:m="http://schemas.openxmlformats.org/officeDocument/2006/math">
                    <m:r>
                      <a:rPr lang="ja-JP" altLang="en-US" i="1">
                        <a:latin typeface="Cambria Math" panose="02040503050406030204" pitchFamily="18" charset="0"/>
                      </a:rPr>
                      <m:t>𝜇</m:t>
                    </m:r>
                    <m:r>
                      <a:rPr lang="en-US" altLang="ja-JP" i="1">
                        <a:latin typeface="Cambria Math" panose="02040503050406030204" pitchFamily="18" charset="0"/>
                      </a:rPr>
                      <m:t>+</m:t>
                    </m:r>
                    <m:r>
                      <a:rPr lang="en-US" altLang="ja-JP" b="0" i="1" smtClean="0">
                        <a:latin typeface="Cambria Math" panose="02040503050406030204" pitchFamily="18" charset="0"/>
                      </a:rPr>
                      <m:t>2</m:t>
                    </m:r>
                    <m:r>
                      <a:rPr lang="ja-JP" altLang="en-US" i="1">
                        <a:latin typeface="Cambria Math" panose="02040503050406030204" pitchFamily="18" charset="0"/>
                      </a:rPr>
                      <m:t>𝜎</m:t>
                    </m:r>
                  </m:oMath>
                </a14:m>
                <a:r>
                  <a:rPr lang="en-US" altLang="ja-JP" dirty="0">
                    <a:solidFill>
                      <a:srgbClr val="212121"/>
                    </a:solidFill>
                    <a:latin typeface="arial" panose="020B0604020202020204" pitchFamily="34" charset="0"/>
                  </a:rPr>
                  <a:t> is  </a:t>
                </a:r>
                <a14:m>
                  <m:oMath xmlns:m="http://schemas.openxmlformats.org/officeDocument/2006/math">
                    <m:f>
                      <m:fPr>
                        <m:ctrlPr>
                          <a:rPr lang="ja-JP" altLang="en-US" i="1">
                            <a:latin typeface="Cambria Math" panose="02040503050406030204" pitchFamily="18" charset="0"/>
                          </a:rPr>
                        </m:ctrlPr>
                      </m:fPr>
                      <m:num>
                        <m:r>
                          <a:rPr lang="ja-JP" altLang="en-US">
                            <a:latin typeface="Cambria Math" panose="02040503050406030204" pitchFamily="18" charset="0"/>
                          </a:rPr>
                          <m:t>1</m:t>
                        </m:r>
                      </m:num>
                      <m:den>
                        <m:sSup>
                          <m:sSupPr>
                            <m:ctrlPr>
                              <a:rPr lang="ja-JP" altLang="en-US" i="1">
                                <a:latin typeface="Cambria Math" panose="02040503050406030204" pitchFamily="18" charset="0"/>
                              </a:rPr>
                            </m:ctrlPr>
                          </m:sSupPr>
                          <m:e>
                            <m:r>
                              <a:rPr lang="en-US" altLang="ja-JP" b="0" i="1" smtClean="0">
                                <a:latin typeface="Cambria Math" panose="02040503050406030204" pitchFamily="18" charset="0"/>
                              </a:rPr>
                              <m:t>2</m:t>
                            </m:r>
                          </m:e>
                          <m:sup>
                            <m:r>
                              <a:rPr lang="ja-JP" altLang="en-US">
                                <a:latin typeface="Cambria Math" panose="02040503050406030204" pitchFamily="18" charset="0"/>
                              </a:rPr>
                              <m:t>2</m:t>
                            </m:r>
                          </m:sup>
                        </m:sSup>
                      </m:den>
                    </m:f>
                    <m:r>
                      <a:rPr lang="ja-JP" altLang="en-US" i="1">
                        <a:latin typeface="Cambria Math" panose="02040503050406030204" pitchFamily="18" charset="0"/>
                      </a:rPr>
                      <m:t> </m:t>
                    </m:r>
                  </m:oMath>
                </a14:m>
                <a:r>
                  <a:rPr lang="en-US" altLang="ja-JP" dirty="0">
                    <a:solidFill>
                      <a:srgbClr val="212121"/>
                    </a:solidFill>
                    <a:latin typeface="arial" panose="020B0604020202020204" pitchFamily="34" charset="0"/>
                  </a:rPr>
                  <a:t> or less.</a:t>
                </a:r>
                <a:endParaRPr lang="ja-JP" altLang="en-US" dirty="0"/>
              </a:p>
            </p:txBody>
          </p:sp>
        </mc:Choice>
        <mc:Fallback xmlns="">
          <p:sp>
            <p:nvSpPr>
              <p:cNvPr id="8" name="Rectangle 7">
                <a:extLst>
                  <a:ext uri="{FF2B5EF4-FFF2-40B4-BE49-F238E27FC236}">
                    <a16:creationId xmlns:a16="http://schemas.microsoft.com/office/drawing/2014/main" id="{B9D71649-AC83-4CF9-B877-34150A5CE3AE}"/>
                  </a:ext>
                </a:extLst>
              </p:cNvPr>
              <p:cNvSpPr>
                <a:spLocks noRot="1" noChangeAspect="1" noMove="1" noResize="1" noEditPoints="1" noAdjustHandles="1" noChangeArrowheads="1" noChangeShapeType="1" noTextEdit="1"/>
              </p:cNvSpPr>
              <p:nvPr/>
            </p:nvSpPr>
            <p:spPr>
              <a:xfrm>
                <a:off x="228600" y="4939983"/>
                <a:ext cx="4648200" cy="1055032"/>
              </a:xfrm>
              <a:prstGeom prst="rect">
                <a:avLst/>
              </a:prstGeom>
              <a:blipFill>
                <a:blip r:embed="rId4"/>
                <a:stretch>
                  <a:fillRect l="-1181" t="-2890" r="-131" b="-1156"/>
                </a:stretch>
              </a:blipFill>
            </p:spPr>
            <p:txBody>
              <a:bodyPr/>
              <a:lstStyle/>
              <a:p>
                <a:r>
                  <a:rPr lang="ja-JP" altLang="en-US">
                    <a:noFill/>
                  </a:rPr>
                  <a:t> </a:t>
                </a:r>
              </a:p>
            </p:txBody>
          </p:sp>
        </mc:Fallback>
      </mc:AlternateContent>
      <p:pic>
        <p:nvPicPr>
          <p:cNvPr id="13" name="Picture 12">
            <a:extLst>
              <a:ext uri="{FF2B5EF4-FFF2-40B4-BE49-F238E27FC236}">
                <a16:creationId xmlns:a16="http://schemas.microsoft.com/office/drawing/2014/main" id="{25BA1014-0836-4F42-8666-899737D55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875" y="2108904"/>
            <a:ext cx="4224125" cy="2108915"/>
          </a:xfrm>
          <a:prstGeom prst="rect">
            <a:avLst/>
          </a:prstGeom>
        </p:spPr>
      </p:pic>
      <p:pic>
        <p:nvPicPr>
          <p:cNvPr id="15" name="Picture 14">
            <a:extLst>
              <a:ext uri="{FF2B5EF4-FFF2-40B4-BE49-F238E27FC236}">
                <a16:creationId xmlns:a16="http://schemas.microsoft.com/office/drawing/2014/main" id="{94D42E5B-B8E1-437B-98C3-B0B4A3CF6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062" y="2036646"/>
            <a:ext cx="4473913" cy="2253429"/>
          </a:xfrm>
          <a:prstGeom prst="rect">
            <a:avLst/>
          </a:prstGeom>
        </p:spPr>
      </p:pic>
    </p:spTree>
    <p:extLst>
      <p:ext uri="{BB962C8B-B14F-4D97-AF65-F5344CB8AC3E}">
        <p14:creationId xmlns:p14="http://schemas.microsoft.com/office/powerpoint/2010/main" val="126332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BFD7AF5-4DCC-4A44-B43F-8360383BE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273" y="3278732"/>
            <a:ext cx="2602267" cy="1951700"/>
          </a:xfrm>
          <a:prstGeom prst="rect">
            <a:avLst/>
          </a:prstGeom>
        </p:spPr>
      </p:pic>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13</a:t>
            </a:fld>
            <a:endParaRPr lang="en-US" dirty="0"/>
          </a:p>
        </p:txBody>
      </p:sp>
      <p:sp>
        <p:nvSpPr>
          <p:cNvPr id="9" name="TextBox 8">
            <a:extLst>
              <a:ext uri="{FF2B5EF4-FFF2-40B4-BE49-F238E27FC236}">
                <a16:creationId xmlns:a16="http://schemas.microsoft.com/office/drawing/2014/main" id="{C68F1028-4226-4286-B7B5-64EC70F169E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Error distribution and PIs</a:t>
            </a:r>
            <a:endParaRPr kumimoji="1" lang="ja-JP" altLang="en-US" sz="2400" b="1" i="1" dirty="0"/>
          </a:p>
        </p:txBody>
      </p:sp>
      <p:sp>
        <p:nvSpPr>
          <p:cNvPr id="23" name="TextBox 22">
            <a:extLst>
              <a:ext uri="{FF2B5EF4-FFF2-40B4-BE49-F238E27FC236}">
                <a16:creationId xmlns:a16="http://schemas.microsoft.com/office/drawing/2014/main" id="{7FD0EBC4-6EEB-470D-B7A9-CCBB56AC37CD}"/>
              </a:ext>
            </a:extLst>
          </p:cNvPr>
          <p:cNvSpPr txBox="1"/>
          <p:nvPr/>
        </p:nvSpPr>
        <p:spPr>
          <a:xfrm>
            <a:off x="1143000" y="5674470"/>
            <a:ext cx="7162800" cy="646331"/>
          </a:xfrm>
          <a:prstGeom prst="rect">
            <a:avLst/>
          </a:prstGeom>
          <a:noFill/>
        </p:spPr>
        <p:txBody>
          <a:bodyPr wrap="square" rtlCol="0">
            <a:spAutoFit/>
          </a:bodyPr>
          <a:lstStyle/>
          <a:p>
            <a:pPr algn="ctr"/>
            <a:r>
              <a:rPr kumimoji="1" lang="en-US" altLang="ja-JP" dirty="0"/>
              <a:t>Each hour has error distribution respectively</a:t>
            </a:r>
          </a:p>
          <a:p>
            <a:pPr algn="ctr"/>
            <a:r>
              <a:rPr kumimoji="1" lang="en-US" altLang="ja-JP" dirty="0"/>
              <a:t>The error is obtained by the past data prediction</a:t>
            </a:r>
            <a:endParaRPr kumimoji="1" lang="ja-JP" altLang="en-US" dirty="0"/>
          </a:p>
        </p:txBody>
      </p:sp>
      <p:pic>
        <p:nvPicPr>
          <p:cNvPr id="4" name="Picture 3">
            <a:extLst>
              <a:ext uri="{FF2B5EF4-FFF2-40B4-BE49-F238E27FC236}">
                <a16:creationId xmlns:a16="http://schemas.microsoft.com/office/drawing/2014/main" id="{51ED3757-AAC4-4084-A453-B0219BB7CC87}"/>
              </a:ext>
            </a:extLst>
          </p:cNvPr>
          <p:cNvPicPr>
            <a:picLocks noChangeAspect="1"/>
          </p:cNvPicPr>
          <p:nvPr/>
        </p:nvPicPr>
        <p:blipFill rotWithShape="1">
          <a:blip r:embed="rId3">
            <a:extLst>
              <a:ext uri="{28A0092B-C50C-407E-A947-70E740481C1C}">
                <a14:useLocalDpi xmlns:a14="http://schemas.microsoft.com/office/drawing/2010/main" val="0"/>
              </a:ext>
            </a:extLst>
          </a:blip>
          <a:srcRect t="5784"/>
          <a:stretch/>
        </p:blipFill>
        <p:spPr>
          <a:xfrm>
            <a:off x="228601" y="1194412"/>
            <a:ext cx="2819400" cy="1992239"/>
          </a:xfrm>
          <a:prstGeom prst="rect">
            <a:avLst/>
          </a:prstGeom>
        </p:spPr>
      </p:pic>
      <p:sp>
        <p:nvSpPr>
          <p:cNvPr id="6" name="Rectangle 5">
            <a:extLst>
              <a:ext uri="{FF2B5EF4-FFF2-40B4-BE49-F238E27FC236}">
                <a16:creationId xmlns:a16="http://schemas.microsoft.com/office/drawing/2014/main" id="{93F682EF-359F-4F24-A369-F34411AEC30D}"/>
              </a:ext>
            </a:extLst>
          </p:cNvPr>
          <p:cNvSpPr/>
          <p:nvPr/>
        </p:nvSpPr>
        <p:spPr>
          <a:xfrm>
            <a:off x="609600" y="1194412"/>
            <a:ext cx="228600" cy="1777388"/>
          </a:xfrm>
          <a:prstGeom prst="rect">
            <a:avLst/>
          </a:prstGeom>
          <a:noFill/>
          <a:ln>
            <a:solidFill>
              <a:srgbClr val="1C07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1">
            <a:extLst>
              <a:ext uri="{FF2B5EF4-FFF2-40B4-BE49-F238E27FC236}">
                <a16:creationId xmlns:a16="http://schemas.microsoft.com/office/drawing/2014/main" id="{13B364AC-59A6-4356-A339-1B3AD62F5B1B}"/>
              </a:ext>
            </a:extLst>
          </p:cNvPr>
          <p:cNvPicPr>
            <a:picLocks noChangeAspect="1"/>
          </p:cNvPicPr>
          <p:nvPr/>
        </p:nvPicPr>
        <p:blipFill rotWithShape="1">
          <a:blip r:embed="rId3">
            <a:extLst>
              <a:ext uri="{28A0092B-C50C-407E-A947-70E740481C1C}">
                <a14:useLocalDpi xmlns:a14="http://schemas.microsoft.com/office/drawing/2010/main" val="0"/>
              </a:ext>
            </a:extLst>
          </a:blip>
          <a:srcRect t="5784"/>
          <a:stretch/>
        </p:blipFill>
        <p:spPr>
          <a:xfrm>
            <a:off x="5610708" y="1276737"/>
            <a:ext cx="2600808" cy="1837778"/>
          </a:xfrm>
          <a:prstGeom prst="rect">
            <a:avLst/>
          </a:prstGeom>
        </p:spPr>
      </p:pic>
      <p:pic>
        <p:nvPicPr>
          <p:cNvPr id="12" name="Picture 11">
            <a:extLst>
              <a:ext uri="{FF2B5EF4-FFF2-40B4-BE49-F238E27FC236}">
                <a16:creationId xmlns:a16="http://schemas.microsoft.com/office/drawing/2014/main" id="{E9D8719E-01A0-44AD-A996-DCD7C475BEB6}"/>
              </a:ext>
            </a:extLst>
          </p:cNvPr>
          <p:cNvPicPr>
            <a:picLocks noChangeAspect="1"/>
          </p:cNvPicPr>
          <p:nvPr/>
        </p:nvPicPr>
        <p:blipFill rotWithShape="1">
          <a:blip r:embed="rId4">
            <a:extLst>
              <a:ext uri="{28A0092B-C50C-407E-A947-70E740481C1C}">
                <a14:useLocalDpi xmlns:a14="http://schemas.microsoft.com/office/drawing/2010/main" val="0"/>
              </a:ext>
            </a:extLst>
          </a:blip>
          <a:srcRect t="5784"/>
          <a:stretch/>
        </p:blipFill>
        <p:spPr>
          <a:xfrm>
            <a:off x="3009900" y="1276168"/>
            <a:ext cx="2600808" cy="1837778"/>
          </a:xfrm>
          <a:prstGeom prst="rect">
            <a:avLst/>
          </a:prstGeom>
        </p:spPr>
      </p:pic>
      <p:sp>
        <p:nvSpPr>
          <p:cNvPr id="13" name="Rectangle 12">
            <a:extLst>
              <a:ext uri="{FF2B5EF4-FFF2-40B4-BE49-F238E27FC236}">
                <a16:creationId xmlns:a16="http://schemas.microsoft.com/office/drawing/2014/main" id="{7A3BB8DA-7F03-4D3A-A17D-216F47803F28}"/>
              </a:ext>
            </a:extLst>
          </p:cNvPr>
          <p:cNvSpPr/>
          <p:nvPr/>
        </p:nvSpPr>
        <p:spPr>
          <a:xfrm>
            <a:off x="8128499" y="1898440"/>
            <a:ext cx="761747" cy="369332"/>
          </a:xfrm>
          <a:prstGeom prst="rect">
            <a:avLst/>
          </a:prstGeom>
        </p:spPr>
        <p:txBody>
          <a:bodyPr wrap="none">
            <a:spAutoFit/>
          </a:bodyPr>
          <a:lstStyle/>
          <a:p>
            <a:r>
              <a:rPr lang="ja-JP" altLang="en-US" dirty="0"/>
              <a:t>・・・・・</a:t>
            </a:r>
          </a:p>
        </p:txBody>
      </p:sp>
      <p:sp>
        <p:nvSpPr>
          <p:cNvPr id="24" name="Rectangle 23">
            <a:extLst>
              <a:ext uri="{FF2B5EF4-FFF2-40B4-BE49-F238E27FC236}">
                <a16:creationId xmlns:a16="http://schemas.microsoft.com/office/drawing/2014/main" id="{66A6C52C-5F5C-46F1-87EC-94F3CB2D9203}"/>
              </a:ext>
            </a:extLst>
          </p:cNvPr>
          <p:cNvSpPr/>
          <p:nvPr/>
        </p:nvSpPr>
        <p:spPr>
          <a:xfrm>
            <a:off x="3364781" y="1276736"/>
            <a:ext cx="254718" cy="1636885"/>
          </a:xfrm>
          <a:prstGeom prst="rect">
            <a:avLst/>
          </a:prstGeom>
          <a:noFill/>
          <a:ln>
            <a:solidFill>
              <a:srgbClr val="1C07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a:extLst>
              <a:ext uri="{FF2B5EF4-FFF2-40B4-BE49-F238E27FC236}">
                <a16:creationId xmlns:a16="http://schemas.microsoft.com/office/drawing/2014/main" id="{555C0585-DEB6-4B99-8A9E-9C94CC6A5AAE}"/>
              </a:ext>
            </a:extLst>
          </p:cNvPr>
          <p:cNvSpPr/>
          <p:nvPr/>
        </p:nvSpPr>
        <p:spPr>
          <a:xfrm>
            <a:off x="5927488" y="1259720"/>
            <a:ext cx="254718" cy="1636885"/>
          </a:xfrm>
          <a:prstGeom prst="rect">
            <a:avLst/>
          </a:prstGeom>
          <a:noFill/>
          <a:ln>
            <a:solidFill>
              <a:srgbClr val="1C07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Straight Arrow Connector 25">
            <a:extLst>
              <a:ext uri="{FF2B5EF4-FFF2-40B4-BE49-F238E27FC236}">
                <a16:creationId xmlns:a16="http://schemas.microsoft.com/office/drawing/2014/main" id="{E783F774-0560-4B61-B594-1A994D6837C7}"/>
              </a:ext>
            </a:extLst>
          </p:cNvPr>
          <p:cNvCxnSpPr>
            <a:cxnSpLocks/>
            <a:stCxn id="6" idx="2"/>
          </p:cNvCxnSpPr>
          <p:nvPr/>
        </p:nvCxnSpPr>
        <p:spPr>
          <a:xfrm>
            <a:off x="723900" y="2971800"/>
            <a:ext cx="664606" cy="46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8C7B5B-8EF6-4EB9-9FD2-37C186FC6404}"/>
              </a:ext>
            </a:extLst>
          </p:cNvPr>
          <p:cNvCxnSpPr>
            <a:cxnSpLocks/>
          </p:cNvCxnSpPr>
          <p:nvPr/>
        </p:nvCxnSpPr>
        <p:spPr>
          <a:xfrm flipH="1">
            <a:off x="3235008" y="2896605"/>
            <a:ext cx="308292" cy="45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AD5294-F143-472A-8867-74804AA25DA1}"/>
              </a:ext>
            </a:extLst>
          </p:cNvPr>
          <p:cNvCxnSpPr>
            <a:cxnSpLocks/>
          </p:cNvCxnSpPr>
          <p:nvPr/>
        </p:nvCxnSpPr>
        <p:spPr>
          <a:xfrm flipH="1">
            <a:off x="3730307" y="2913621"/>
            <a:ext cx="2324541" cy="57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B441674-F0C7-402F-9BA6-019B5038CC0B}"/>
              </a:ext>
            </a:extLst>
          </p:cNvPr>
          <p:cNvSpPr/>
          <p:nvPr/>
        </p:nvSpPr>
        <p:spPr>
          <a:xfrm rot="16200000">
            <a:off x="627332" y="4069916"/>
            <a:ext cx="1261884" cy="369332"/>
          </a:xfrm>
          <a:prstGeom prst="rect">
            <a:avLst/>
          </a:prstGeom>
          <a:solidFill>
            <a:schemeClr val="bg1"/>
          </a:solidFill>
        </p:spPr>
        <p:txBody>
          <a:bodyPr wrap="none">
            <a:spAutoFit/>
          </a:bodyPr>
          <a:lstStyle/>
          <a:p>
            <a:r>
              <a:rPr lang="en-US" altLang="ja-JP" dirty="0"/>
              <a:t>Probability</a:t>
            </a:r>
            <a:endParaRPr lang="ja-JP" altLang="en-US" dirty="0"/>
          </a:p>
        </p:txBody>
      </p:sp>
      <p:sp>
        <p:nvSpPr>
          <p:cNvPr id="39" name="Rectangle 38">
            <a:extLst>
              <a:ext uri="{FF2B5EF4-FFF2-40B4-BE49-F238E27FC236}">
                <a16:creationId xmlns:a16="http://schemas.microsoft.com/office/drawing/2014/main" id="{E4758969-7D83-4699-B7FA-26631D3A5C80}"/>
              </a:ext>
            </a:extLst>
          </p:cNvPr>
          <p:cNvSpPr/>
          <p:nvPr/>
        </p:nvSpPr>
        <p:spPr>
          <a:xfrm>
            <a:off x="1875764" y="5129508"/>
            <a:ext cx="1492716" cy="369332"/>
          </a:xfrm>
          <a:prstGeom prst="rect">
            <a:avLst/>
          </a:prstGeom>
          <a:solidFill>
            <a:schemeClr val="bg1"/>
          </a:solidFill>
        </p:spPr>
        <p:txBody>
          <a:bodyPr wrap="none">
            <a:spAutoFit/>
          </a:bodyPr>
          <a:lstStyle/>
          <a:p>
            <a:r>
              <a:rPr lang="en-US" altLang="ja-JP" dirty="0"/>
              <a:t>Error rate[%]</a:t>
            </a:r>
            <a:endParaRPr lang="ja-JP" altLang="en-US" dirty="0"/>
          </a:p>
        </p:txBody>
      </p:sp>
      <p:sp>
        <p:nvSpPr>
          <p:cNvPr id="40" name="Rectangle 39">
            <a:extLst>
              <a:ext uri="{FF2B5EF4-FFF2-40B4-BE49-F238E27FC236}">
                <a16:creationId xmlns:a16="http://schemas.microsoft.com/office/drawing/2014/main" id="{E7F12AFF-C859-49D1-AB98-BA56AE541E89}"/>
              </a:ext>
            </a:extLst>
          </p:cNvPr>
          <p:cNvSpPr/>
          <p:nvPr/>
        </p:nvSpPr>
        <p:spPr>
          <a:xfrm>
            <a:off x="923364" y="974977"/>
            <a:ext cx="2045753" cy="307777"/>
          </a:xfrm>
          <a:prstGeom prst="rect">
            <a:avLst/>
          </a:prstGeom>
        </p:spPr>
        <p:txBody>
          <a:bodyPr wrap="square">
            <a:spAutoFit/>
          </a:bodyPr>
          <a:lstStyle/>
          <a:p>
            <a:r>
              <a:rPr lang="en-US" altLang="ja-JP" sz="1400" dirty="0"/>
              <a:t>Deterministic prediction</a:t>
            </a:r>
            <a:endParaRPr lang="ja-JP" altLang="en-US" sz="1400" dirty="0"/>
          </a:p>
        </p:txBody>
      </p:sp>
      <p:sp>
        <p:nvSpPr>
          <p:cNvPr id="42" name="Rectangle 41">
            <a:extLst>
              <a:ext uri="{FF2B5EF4-FFF2-40B4-BE49-F238E27FC236}">
                <a16:creationId xmlns:a16="http://schemas.microsoft.com/office/drawing/2014/main" id="{497B169A-40C5-45FD-BFD8-C30162FA3907}"/>
              </a:ext>
            </a:extLst>
          </p:cNvPr>
          <p:cNvSpPr/>
          <p:nvPr/>
        </p:nvSpPr>
        <p:spPr>
          <a:xfrm>
            <a:off x="3490383" y="995065"/>
            <a:ext cx="2045753" cy="307777"/>
          </a:xfrm>
          <a:prstGeom prst="rect">
            <a:avLst/>
          </a:prstGeom>
        </p:spPr>
        <p:txBody>
          <a:bodyPr wrap="square">
            <a:spAutoFit/>
          </a:bodyPr>
          <a:lstStyle/>
          <a:p>
            <a:r>
              <a:rPr lang="en-US" altLang="ja-JP" sz="1400" dirty="0"/>
              <a:t>Deterministic prediction</a:t>
            </a:r>
            <a:endParaRPr lang="ja-JP" altLang="en-US" sz="1400" dirty="0"/>
          </a:p>
        </p:txBody>
      </p:sp>
      <p:sp>
        <p:nvSpPr>
          <p:cNvPr id="43" name="Rectangle 42">
            <a:extLst>
              <a:ext uri="{FF2B5EF4-FFF2-40B4-BE49-F238E27FC236}">
                <a16:creationId xmlns:a16="http://schemas.microsoft.com/office/drawing/2014/main" id="{C7FCDBDA-8DBD-4EED-87B6-311DC3CA7353}"/>
              </a:ext>
            </a:extLst>
          </p:cNvPr>
          <p:cNvSpPr/>
          <p:nvPr/>
        </p:nvSpPr>
        <p:spPr>
          <a:xfrm>
            <a:off x="2212131" y="2542044"/>
            <a:ext cx="686961" cy="307777"/>
          </a:xfrm>
          <a:prstGeom prst="rect">
            <a:avLst/>
          </a:prstGeom>
        </p:spPr>
        <p:txBody>
          <a:bodyPr wrap="square">
            <a:spAutoFit/>
          </a:bodyPr>
          <a:lstStyle/>
          <a:p>
            <a:pPr algn="ctr"/>
            <a:r>
              <a:rPr lang="en-US" altLang="ja-JP" sz="1400" dirty="0"/>
              <a:t>Day 1</a:t>
            </a:r>
            <a:endParaRPr lang="ja-JP" altLang="en-US" sz="1400" dirty="0"/>
          </a:p>
        </p:txBody>
      </p:sp>
      <p:sp>
        <p:nvSpPr>
          <p:cNvPr id="44" name="Rectangle 43">
            <a:extLst>
              <a:ext uri="{FF2B5EF4-FFF2-40B4-BE49-F238E27FC236}">
                <a16:creationId xmlns:a16="http://schemas.microsoft.com/office/drawing/2014/main" id="{7D4DCBFF-4EDC-4670-BDD3-E3B8979250E0}"/>
              </a:ext>
            </a:extLst>
          </p:cNvPr>
          <p:cNvSpPr/>
          <p:nvPr/>
        </p:nvSpPr>
        <p:spPr>
          <a:xfrm>
            <a:off x="4837542" y="2488021"/>
            <a:ext cx="686961" cy="307777"/>
          </a:xfrm>
          <a:prstGeom prst="rect">
            <a:avLst/>
          </a:prstGeom>
        </p:spPr>
        <p:txBody>
          <a:bodyPr wrap="square">
            <a:spAutoFit/>
          </a:bodyPr>
          <a:lstStyle/>
          <a:p>
            <a:pPr algn="ctr"/>
            <a:r>
              <a:rPr lang="en-US" altLang="ja-JP" sz="1400" dirty="0"/>
              <a:t>Day 2</a:t>
            </a:r>
            <a:endParaRPr lang="ja-JP" altLang="en-US" sz="1400" dirty="0"/>
          </a:p>
        </p:txBody>
      </p:sp>
      <p:sp>
        <p:nvSpPr>
          <p:cNvPr id="45" name="Rectangle 44">
            <a:extLst>
              <a:ext uri="{FF2B5EF4-FFF2-40B4-BE49-F238E27FC236}">
                <a16:creationId xmlns:a16="http://schemas.microsoft.com/office/drawing/2014/main" id="{0E5799D7-FCC3-4F25-8BAC-A2CB60B3F0CC}"/>
              </a:ext>
            </a:extLst>
          </p:cNvPr>
          <p:cNvSpPr/>
          <p:nvPr/>
        </p:nvSpPr>
        <p:spPr>
          <a:xfrm>
            <a:off x="7438927" y="2503986"/>
            <a:ext cx="686961" cy="307777"/>
          </a:xfrm>
          <a:prstGeom prst="rect">
            <a:avLst/>
          </a:prstGeom>
        </p:spPr>
        <p:txBody>
          <a:bodyPr wrap="square">
            <a:spAutoFit/>
          </a:bodyPr>
          <a:lstStyle/>
          <a:p>
            <a:pPr algn="ctr"/>
            <a:r>
              <a:rPr lang="en-US" altLang="ja-JP" sz="1400" dirty="0"/>
              <a:t>Day 3</a:t>
            </a:r>
            <a:endParaRPr lang="ja-JP" altLang="en-US" sz="1400" dirty="0"/>
          </a:p>
        </p:txBody>
      </p:sp>
      <p:sp>
        <p:nvSpPr>
          <p:cNvPr id="46" name="Rectangle 45">
            <a:extLst>
              <a:ext uri="{FF2B5EF4-FFF2-40B4-BE49-F238E27FC236}">
                <a16:creationId xmlns:a16="http://schemas.microsoft.com/office/drawing/2014/main" id="{3293E889-5D07-472F-AD7D-D43867A26D43}"/>
              </a:ext>
            </a:extLst>
          </p:cNvPr>
          <p:cNvSpPr/>
          <p:nvPr/>
        </p:nvSpPr>
        <p:spPr>
          <a:xfrm>
            <a:off x="2553369" y="3623640"/>
            <a:ext cx="1602883" cy="523220"/>
          </a:xfrm>
          <a:prstGeom prst="rect">
            <a:avLst/>
          </a:prstGeom>
          <a:solidFill>
            <a:schemeClr val="bg1"/>
          </a:solidFill>
        </p:spPr>
        <p:txBody>
          <a:bodyPr wrap="square">
            <a:spAutoFit/>
          </a:bodyPr>
          <a:lstStyle/>
          <a:p>
            <a:pPr algn="ctr"/>
            <a:r>
              <a:rPr lang="en-US" altLang="ja-JP" sz="1400" dirty="0"/>
              <a:t>Error distribution </a:t>
            </a:r>
          </a:p>
          <a:p>
            <a:pPr algn="ctr"/>
            <a:r>
              <a:rPr lang="en-US" altLang="ja-JP" sz="1400" dirty="0"/>
              <a:t>for 0am~1am</a:t>
            </a:r>
            <a:endParaRPr lang="ja-JP" altLang="en-US" sz="1400" dirty="0"/>
          </a:p>
        </p:txBody>
      </p:sp>
      <p:pic>
        <p:nvPicPr>
          <p:cNvPr id="48" name="Picture 47">
            <a:extLst>
              <a:ext uri="{FF2B5EF4-FFF2-40B4-BE49-F238E27FC236}">
                <a16:creationId xmlns:a16="http://schemas.microsoft.com/office/drawing/2014/main" id="{00F92FCA-432C-478A-AC7E-6EB0DBE2CE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478" y="3333511"/>
            <a:ext cx="2997003" cy="2247752"/>
          </a:xfrm>
          <a:prstGeom prst="rect">
            <a:avLst/>
          </a:prstGeom>
        </p:spPr>
      </p:pic>
      <p:sp>
        <p:nvSpPr>
          <p:cNvPr id="50" name="Rectangle 49">
            <a:extLst>
              <a:ext uri="{FF2B5EF4-FFF2-40B4-BE49-F238E27FC236}">
                <a16:creationId xmlns:a16="http://schemas.microsoft.com/office/drawing/2014/main" id="{6D7DB970-F9BA-4FCD-A5A2-0FEB17DDE315}"/>
              </a:ext>
            </a:extLst>
          </p:cNvPr>
          <p:cNvSpPr/>
          <p:nvPr/>
        </p:nvSpPr>
        <p:spPr>
          <a:xfrm>
            <a:off x="5610708" y="4009255"/>
            <a:ext cx="384542" cy="371576"/>
          </a:xfrm>
          <a:prstGeom prst="rect">
            <a:avLst/>
          </a:prstGeom>
          <a:noFill/>
          <a:ln w="15875">
            <a:solidFill>
              <a:srgbClr val="FF006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a:extLst>
              <a:ext uri="{FF2B5EF4-FFF2-40B4-BE49-F238E27FC236}">
                <a16:creationId xmlns:a16="http://schemas.microsoft.com/office/drawing/2014/main" id="{11B752D6-A9FB-460C-952E-1EC814B4695A}"/>
              </a:ext>
            </a:extLst>
          </p:cNvPr>
          <p:cNvSpPr/>
          <p:nvPr/>
        </p:nvSpPr>
        <p:spPr>
          <a:xfrm>
            <a:off x="5610708" y="4750829"/>
            <a:ext cx="384542" cy="262303"/>
          </a:xfrm>
          <a:prstGeom prst="rect">
            <a:avLst/>
          </a:prstGeom>
          <a:noFill/>
          <a:ln w="15875">
            <a:solidFill>
              <a:srgbClr val="FF006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Straight Arrow Connector 52">
            <a:extLst>
              <a:ext uri="{FF2B5EF4-FFF2-40B4-BE49-F238E27FC236}">
                <a16:creationId xmlns:a16="http://schemas.microsoft.com/office/drawing/2014/main" id="{5B9F511A-8CB9-43E6-A006-CF41E758560A}"/>
              </a:ext>
            </a:extLst>
          </p:cNvPr>
          <p:cNvCxnSpPr>
            <a:stCxn id="34" idx="3"/>
            <a:endCxn id="50" idx="1"/>
          </p:cNvCxnSpPr>
          <p:nvPr/>
        </p:nvCxnSpPr>
        <p:spPr>
          <a:xfrm flipV="1">
            <a:off x="3860540" y="4195043"/>
            <a:ext cx="1750168" cy="595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C01C6C-3F11-4BF4-B44D-127B10418105}"/>
              </a:ext>
            </a:extLst>
          </p:cNvPr>
          <p:cNvCxnSpPr>
            <a:cxnSpLocks/>
            <a:stCxn id="34" idx="3"/>
            <a:endCxn id="51" idx="1"/>
          </p:cNvCxnSpPr>
          <p:nvPr/>
        </p:nvCxnSpPr>
        <p:spPr>
          <a:xfrm>
            <a:off x="3860540" y="4254582"/>
            <a:ext cx="1750168" cy="6273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1A5EC4-F350-4E6F-9593-9272B2ECCD23}"/>
              </a:ext>
            </a:extLst>
          </p:cNvPr>
          <p:cNvSpPr/>
          <p:nvPr/>
        </p:nvSpPr>
        <p:spPr>
          <a:xfrm>
            <a:off x="6063459" y="996466"/>
            <a:ext cx="2045753" cy="307777"/>
          </a:xfrm>
          <a:prstGeom prst="rect">
            <a:avLst/>
          </a:prstGeom>
        </p:spPr>
        <p:txBody>
          <a:bodyPr wrap="square">
            <a:spAutoFit/>
          </a:bodyPr>
          <a:lstStyle/>
          <a:p>
            <a:r>
              <a:rPr lang="en-US" altLang="ja-JP" sz="1400" dirty="0"/>
              <a:t>Deterministic prediction</a:t>
            </a:r>
            <a:endParaRPr lang="ja-JP" altLang="en-US" sz="1400" dirty="0"/>
          </a:p>
        </p:txBody>
      </p:sp>
      <p:sp>
        <p:nvSpPr>
          <p:cNvPr id="3" name="Rectangle 2">
            <a:extLst>
              <a:ext uri="{FF2B5EF4-FFF2-40B4-BE49-F238E27FC236}">
                <a16:creationId xmlns:a16="http://schemas.microsoft.com/office/drawing/2014/main" id="{CC674E90-FAF6-432F-9A55-3D42706317E9}"/>
              </a:ext>
            </a:extLst>
          </p:cNvPr>
          <p:cNvSpPr/>
          <p:nvPr/>
        </p:nvSpPr>
        <p:spPr>
          <a:xfrm>
            <a:off x="3730307" y="4647225"/>
            <a:ext cx="1704313" cy="646331"/>
          </a:xfrm>
          <a:prstGeom prst="rect">
            <a:avLst/>
          </a:prstGeom>
        </p:spPr>
        <p:txBody>
          <a:bodyPr wrap="none">
            <a:spAutoFit/>
          </a:bodyPr>
          <a:lstStyle/>
          <a:p>
            <a:pPr marL="285750" indent="-285750">
              <a:buFont typeface="Arial" panose="020B0604020202020204" pitchFamily="34" charset="0"/>
              <a:buChar char="•"/>
            </a:pPr>
            <a:r>
              <a:rPr lang="en-US" altLang="ja-JP" sz="1200" dirty="0">
                <a:latin typeface="Times New Roman" panose="02020603050405020304" pitchFamily="18" charset="0"/>
                <a:ea typeface="MS Mincho" panose="02020609040205080304" pitchFamily="49" charset="-128"/>
              </a:rPr>
              <a:t>Window</a:t>
            </a:r>
          </a:p>
          <a:p>
            <a:pPr marL="285750" indent="-285750">
              <a:buFont typeface="Arial" panose="020B0604020202020204" pitchFamily="34" charset="0"/>
              <a:buChar char="•"/>
            </a:pPr>
            <a:r>
              <a:rPr lang="en-US" altLang="ja-JP" sz="1200" dirty="0">
                <a:latin typeface="Times New Roman" panose="02020603050405020304" pitchFamily="18" charset="0"/>
                <a:ea typeface="MS Mincho" panose="02020609040205080304" pitchFamily="49" charset="-128"/>
              </a:rPr>
              <a:t>Confidence Interval</a:t>
            </a:r>
            <a:endParaRPr lang="ja-JP" altLang="en-US" sz="1200" dirty="0"/>
          </a:p>
          <a:p>
            <a:pPr marL="285750" indent="-285750">
              <a:buFont typeface="Arial" panose="020B0604020202020204" pitchFamily="34" charset="0"/>
              <a:buChar char="•"/>
            </a:pPr>
            <a:r>
              <a:rPr lang="en-US" altLang="ja-JP" sz="1200" dirty="0">
                <a:latin typeface="Times New Roman" panose="02020603050405020304" pitchFamily="18" charset="0"/>
                <a:ea typeface="MS Mincho" panose="02020609040205080304" pitchFamily="49" charset="-128"/>
              </a:rPr>
              <a:t>Chebyshev</a:t>
            </a:r>
            <a:endParaRPr lang="ja-JP" altLang="en-US" sz="1200" dirty="0"/>
          </a:p>
        </p:txBody>
      </p:sp>
    </p:spTree>
    <p:extLst>
      <p:ext uri="{BB962C8B-B14F-4D97-AF65-F5344CB8AC3E}">
        <p14:creationId xmlns:p14="http://schemas.microsoft.com/office/powerpoint/2010/main" val="112289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7997E2A-366B-4A3A-960E-E6F1EA635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77" y="2054081"/>
            <a:ext cx="3666449" cy="2749837"/>
          </a:xfrm>
          <a:prstGeom prst="rect">
            <a:avLst/>
          </a:prstGeom>
        </p:spPr>
      </p:pic>
      <p:sp>
        <p:nvSpPr>
          <p:cNvPr id="2" name="Slide Number Placeholder 1">
            <a:extLst>
              <a:ext uri="{FF2B5EF4-FFF2-40B4-BE49-F238E27FC236}">
                <a16:creationId xmlns:a16="http://schemas.microsoft.com/office/drawing/2014/main" id="{6108C43B-9E41-4B9E-8D98-5F1322E8DD92}"/>
              </a:ext>
            </a:extLst>
          </p:cNvPr>
          <p:cNvSpPr>
            <a:spLocks noGrp="1"/>
          </p:cNvSpPr>
          <p:nvPr>
            <p:ph type="sldNum" sz="quarter" idx="12"/>
          </p:nvPr>
        </p:nvSpPr>
        <p:spPr/>
        <p:txBody>
          <a:bodyPr/>
          <a:lstStyle/>
          <a:p>
            <a:pPr>
              <a:defRPr/>
            </a:pPr>
            <a:fld id="{149F8EDC-486C-486D-91C3-F0BB61E194C4}" type="slidenum">
              <a:rPr lang="en-US" smtClean="0"/>
              <a:pPr>
                <a:defRPr/>
              </a:pPr>
              <a:t>14</a:t>
            </a:fld>
            <a:endParaRPr lang="en-US" dirty="0"/>
          </a:p>
        </p:txBody>
      </p:sp>
      <p:sp>
        <p:nvSpPr>
          <p:cNvPr id="11" name="TextBox 10">
            <a:extLst>
              <a:ext uri="{FF2B5EF4-FFF2-40B4-BE49-F238E27FC236}">
                <a16:creationId xmlns:a16="http://schemas.microsoft.com/office/drawing/2014/main" id="{E8562933-756C-4D82-BAE2-64B6AF66BC18}"/>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PI evaluation - CWC</a:t>
            </a:r>
            <a:endParaRPr kumimoji="1" lang="ja-JP" altLang="en-US" sz="2400" b="1" i="1" dirty="0"/>
          </a:p>
        </p:txBody>
      </p:sp>
      <p:cxnSp>
        <p:nvCxnSpPr>
          <p:cNvPr id="15" name="Straight Arrow Connector 14">
            <a:extLst>
              <a:ext uri="{FF2B5EF4-FFF2-40B4-BE49-F238E27FC236}">
                <a16:creationId xmlns:a16="http://schemas.microsoft.com/office/drawing/2014/main" id="{4804B6FF-BA8E-4550-B4D6-DC9E4AA6053F}"/>
              </a:ext>
            </a:extLst>
          </p:cNvPr>
          <p:cNvCxnSpPr>
            <a:cxnSpLocks/>
          </p:cNvCxnSpPr>
          <p:nvPr/>
        </p:nvCxnSpPr>
        <p:spPr>
          <a:xfrm>
            <a:off x="3581400" y="2968481"/>
            <a:ext cx="0" cy="1295400"/>
          </a:xfrm>
          <a:prstGeom prst="straightConnector1">
            <a:avLst/>
          </a:prstGeom>
          <a:ln w="41275">
            <a:solidFill>
              <a:srgbClr val="FF006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89BBD9-9F52-44BC-BA1B-B9866CC692AB}"/>
              </a:ext>
            </a:extLst>
          </p:cNvPr>
          <p:cNvSpPr txBox="1"/>
          <p:nvPr/>
        </p:nvSpPr>
        <p:spPr>
          <a:xfrm>
            <a:off x="4191000" y="2136956"/>
            <a:ext cx="4267200" cy="923330"/>
          </a:xfrm>
          <a:prstGeom prst="rect">
            <a:avLst/>
          </a:prstGeom>
          <a:noFill/>
        </p:spPr>
        <p:txBody>
          <a:bodyPr wrap="square" rtlCol="0">
            <a:spAutoFit/>
          </a:bodyPr>
          <a:lstStyle/>
          <a:p>
            <a:r>
              <a:rPr kumimoji="1" lang="en-US" altLang="ja-JP" dirty="0"/>
              <a:t>1. How wide the boundary is?</a:t>
            </a:r>
          </a:p>
          <a:p>
            <a:r>
              <a:rPr lang="en-US" altLang="ja-JP" dirty="0"/>
              <a:t>- Normalized mean prediction interval width (NMPIW)</a:t>
            </a:r>
            <a:endParaRPr kumimoji="1" lang="ja-JP" altLang="en-US" dirty="0"/>
          </a:p>
        </p:txBody>
      </p:sp>
      <p:sp>
        <p:nvSpPr>
          <p:cNvPr id="17" name="TextBox 16">
            <a:extLst>
              <a:ext uri="{FF2B5EF4-FFF2-40B4-BE49-F238E27FC236}">
                <a16:creationId xmlns:a16="http://schemas.microsoft.com/office/drawing/2014/main" id="{0AA9007D-08D4-4423-99C7-A30B4F8EB2ED}"/>
              </a:ext>
            </a:extLst>
          </p:cNvPr>
          <p:cNvSpPr txBox="1"/>
          <p:nvPr/>
        </p:nvSpPr>
        <p:spPr>
          <a:xfrm>
            <a:off x="4173245" y="3505200"/>
            <a:ext cx="4267200" cy="1415772"/>
          </a:xfrm>
          <a:prstGeom prst="rect">
            <a:avLst/>
          </a:prstGeom>
          <a:noFill/>
        </p:spPr>
        <p:txBody>
          <a:bodyPr wrap="square" rtlCol="0">
            <a:spAutoFit/>
          </a:bodyPr>
          <a:lstStyle/>
          <a:p>
            <a:r>
              <a:rPr kumimoji="1" lang="en-US" altLang="ja-JP" dirty="0"/>
              <a:t>2. How many data falls into the boundary?</a:t>
            </a:r>
          </a:p>
          <a:p>
            <a:pPr marL="285750" indent="-285750">
              <a:buFontTx/>
              <a:buChar char="-"/>
            </a:pPr>
            <a:r>
              <a:rPr lang="en-US" altLang="ja-JP" dirty="0"/>
              <a:t>The PI coverage probability (PICP)</a:t>
            </a:r>
          </a:p>
          <a:p>
            <a:r>
              <a:rPr kumimoji="1" lang="en-US" altLang="ja-JP" sz="1600" dirty="0"/>
              <a:t>Ex) Nominal boundary = 90%</a:t>
            </a:r>
          </a:p>
          <a:p>
            <a:r>
              <a:rPr kumimoji="1" lang="en-US" altLang="ja-JP" sz="1600" dirty="0"/>
              <a:t>       Actual boundary(PICP) = 89%</a:t>
            </a:r>
            <a:endParaRPr kumimoji="1" lang="ja-JP" altLang="en-US" sz="1600" dirty="0"/>
          </a:p>
        </p:txBody>
      </p:sp>
      <p:sp>
        <p:nvSpPr>
          <p:cNvPr id="21" name="Rectangle 20">
            <a:extLst>
              <a:ext uri="{FF2B5EF4-FFF2-40B4-BE49-F238E27FC236}">
                <a16:creationId xmlns:a16="http://schemas.microsoft.com/office/drawing/2014/main" id="{DA233DF7-8F78-4366-93F6-4C9D2BAA3C26}"/>
              </a:ext>
            </a:extLst>
          </p:cNvPr>
          <p:cNvSpPr/>
          <p:nvPr/>
        </p:nvSpPr>
        <p:spPr>
          <a:xfrm>
            <a:off x="609600" y="1141146"/>
            <a:ext cx="7541488" cy="369332"/>
          </a:xfrm>
          <a:prstGeom prst="rect">
            <a:avLst/>
          </a:prstGeom>
        </p:spPr>
        <p:txBody>
          <a:bodyPr wrap="none">
            <a:spAutoFit/>
          </a:bodyPr>
          <a:lstStyle/>
          <a:p>
            <a:r>
              <a:rPr lang="en-US" altLang="ja-JP" dirty="0"/>
              <a:t>There are general criterion – The coverage-width-based criterion (</a:t>
            </a:r>
            <a:r>
              <a:rPr lang="en-US" altLang="ja-JP" b="1" dirty="0"/>
              <a:t>CWC</a:t>
            </a:r>
            <a:r>
              <a:rPr lang="en-US" altLang="ja-JP" dirty="0"/>
              <a:t>)</a:t>
            </a:r>
            <a:endParaRPr lang="ja-JP" altLang="en-US" dirty="0"/>
          </a:p>
        </p:txBody>
      </p:sp>
      <p:pic>
        <p:nvPicPr>
          <p:cNvPr id="23" name="Picture 22">
            <a:extLst>
              <a:ext uri="{FF2B5EF4-FFF2-40B4-BE49-F238E27FC236}">
                <a16:creationId xmlns:a16="http://schemas.microsoft.com/office/drawing/2014/main" id="{2FB09CA8-3EA0-4C7D-992E-E1D000670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93" y="4920972"/>
            <a:ext cx="3552825" cy="819150"/>
          </a:xfrm>
          <a:prstGeom prst="rect">
            <a:avLst/>
          </a:prstGeom>
        </p:spPr>
      </p:pic>
      <p:pic>
        <p:nvPicPr>
          <p:cNvPr id="25" name="Picture 24">
            <a:extLst>
              <a:ext uri="{FF2B5EF4-FFF2-40B4-BE49-F238E27FC236}">
                <a16:creationId xmlns:a16="http://schemas.microsoft.com/office/drawing/2014/main" id="{8A47443A-9A26-40C3-ADF1-067A55723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920972"/>
            <a:ext cx="3629025" cy="800100"/>
          </a:xfrm>
          <a:prstGeom prst="rect">
            <a:avLst/>
          </a:prstGeom>
        </p:spPr>
      </p:pic>
      <p:sp>
        <p:nvSpPr>
          <p:cNvPr id="26" name="TextBox 25">
            <a:extLst>
              <a:ext uri="{FF2B5EF4-FFF2-40B4-BE49-F238E27FC236}">
                <a16:creationId xmlns:a16="http://schemas.microsoft.com/office/drawing/2014/main" id="{F4A15F46-3690-453C-8387-9E782F0E144A}"/>
              </a:ext>
            </a:extLst>
          </p:cNvPr>
          <p:cNvSpPr txBox="1"/>
          <p:nvPr/>
        </p:nvSpPr>
        <p:spPr>
          <a:xfrm>
            <a:off x="2743200" y="5906151"/>
            <a:ext cx="4495800" cy="461665"/>
          </a:xfrm>
          <a:prstGeom prst="rect">
            <a:avLst/>
          </a:prstGeom>
          <a:noFill/>
          <a:ln>
            <a:solidFill>
              <a:srgbClr val="FF0066"/>
            </a:solidFill>
          </a:ln>
        </p:spPr>
        <p:txBody>
          <a:bodyPr wrap="square" rtlCol="0">
            <a:spAutoFit/>
          </a:bodyPr>
          <a:lstStyle/>
          <a:p>
            <a:r>
              <a:rPr kumimoji="1" lang="en-US" altLang="ja-JP" sz="2400" dirty="0"/>
              <a:t>Smaller CWC is better score.</a:t>
            </a:r>
            <a:endParaRPr kumimoji="1" lang="ja-JP" altLang="en-US" sz="2400" dirty="0"/>
          </a:p>
        </p:txBody>
      </p:sp>
    </p:spTree>
    <p:extLst>
      <p:ext uri="{BB962C8B-B14F-4D97-AF65-F5344CB8AC3E}">
        <p14:creationId xmlns:p14="http://schemas.microsoft.com/office/powerpoint/2010/main" val="359033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15</a:t>
            </a:fld>
            <a:endParaRPr lang="en-US" dirty="0"/>
          </a:p>
        </p:txBody>
      </p:sp>
      <p:sp>
        <p:nvSpPr>
          <p:cNvPr id="9" name="TextBox 8">
            <a:extLst>
              <a:ext uri="{FF2B5EF4-FFF2-40B4-BE49-F238E27FC236}">
                <a16:creationId xmlns:a16="http://schemas.microsoft.com/office/drawing/2014/main" id="{C68F1028-4226-4286-B7B5-64EC70F169E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PIs for one day prediction</a:t>
            </a:r>
            <a:endParaRPr kumimoji="1" lang="ja-JP" altLang="en-US" sz="2400" b="1" i="1" dirty="0"/>
          </a:p>
        </p:txBody>
      </p:sp>
      <p:pic>
        <p:nvPicPr>
          <p:cNvPr id="4" name="Picture 3">
            <a:extLst>
              <a:ext uri="{FF2B5EF4-FFF2-40B4-BE49-F238E27FC236}">
                <a16:creationId xmlns:a16="http://schemas.microsoft.com/office/drawing/2014/main" id="{F7D70F17-2FA8-49BF-96FA-6829434BC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 y="1477063"/>
            <a:ext cx="2906048" cy="2179536"/>
          </a:xfrm>
          <a:prstGeom prst="rect">
            <a:avLst/>
          </a:prstGeom>
        </p:spPr>
      </p:pic>
      <p:pic>
        <p:nvPicPr>
          <p:cNvPr id="6" name="Picture 5">
            <a:extLst>
              <a:ext uri="{FF2B5EF4-FFF2-40B4-BE49-F238E27FC236}">
                <a16:creationId xmlns:a16="http://schemas.microsoft.com/office/drawing/2014/main" id="{D8F0F091-A328-4E77-8684-455798F32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119" y="1447257"/>
            <a:ext cx="2997107" cy="2247831"/>
          </a:xfrm>
          <a:prstGeom prst="rect">
            <a:avLst/>
          </a:prstGeom>
        </p:spPr>
      </p:pic>
      <p:pic>
        <p:nvPicPr>
          <p:cNvPr id="8" name="Picture 7">
            <a:extLst>
              <a:ext uri="{FF2B5EF4-FFF2-40B4-BE49-F238E27FC236}">
                <a16:creationId xmlns:a16="http://schemas.microsoft.com/office/drawing/2014/main" id="{3343D28B-9C26-46F7-AE9A-E5264414D6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628" y="1367382"/>
            <a:ext cx="3169824" cy="2377368"/>
          </a:xfrm>
          <a:prstGeom prst="rect">
            <a:avLst/>
          </a:prstGeom>
        </p:spPr>
      </p:pic>
      <p:sp>
        <p:nvSpPr>
          <p:cNvPr id="16" name="Rectangle 15">
            <a:extLst>
              <a:ext uri="{FF2B5EF4-FFF2-40B4-BE49-F238E27FC236}">
                <a16:creationId xmlns:a16="http://schemas.microsoft.com/office/drawing/2014/main" id="{FFDC821C-0CB6-43CE-8EC1-343E31EF6D13}"/>
              </a:ext>
            </a:extLst>
          </p:cNvPr>
          <p:cNvSpPr/>
          <p:nvPr/>
        </p:nvSpPr>
        <p:spPr>
          <a:xfrm>
            <a:off x="6347298" y="3769498"/>
            <a:ext cx="1981200" cy="369332"/>
          </a:xfrm>
          <a:prstGeom prst="rect">
            <a:avLst/>
          </a:prstGeom>
        </p:spPr>
        <p:txBody>
          <a:bodyPr wrap="square">
            <a:spAutoFit/>
          </a:bodyPr>
          <a:lstStyle/>
          <a:p>
            <a:pPr algn="ctr"/>
            <a:r>
              <a:rPr lang="en-US" altLang="ja-JP" dirty="0">
                <a:latin typeface="Times New Roman" panose="02020603050405020304" pitchFamily="18" charset="0"/>
                <a:ea typeface="MS Mincho" panose="02020609040205080304" pitchFamily="49" charset="-128"/>
              </a:rPr>
              <a:t>(c)</a:t>
            </a:r>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Chebyshev</a:t>
            </a:r>
            <a:endParaRPr lang="ja-JP" altLang="en-US" dirty="0"/>
          </a:p>
        </p:txBody>
      </p:sp>
      <p:sp>
        <p:nvSpPr>
          <p:cNvPr id="17" name="Rectangle 16">
            <a:extLst>
              <a:ext uri="{FF2B5EF4-FFF2-40B4-BE49-F238E27FC236}">
                <a16:creationId xmlns:a16="http://schemas.microsoft.com/office/drawing/2014/main" id="{D08DC6D7-8EDA-4D88-BAFE-3669E238CCB7}"/>
              </a:ext>
            </a:extLst>
          </p:cNvPr>
          <p:cNvSpPr/>
          <p:nvPr/>
        </p:nvSpPr>
        <p:spPr>
          <a:xfrm>
            <a:off x="778354" y="3658171"/>
            <a:ext cx="1582484"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a) Sample base</a:t>
            </a:r>
            <a:endParaRPr lang="ja-JP" altLang="en-US" dirty="0"/>
          </a:p>
        </p:txBody>
      </p:sp>
      <p:sp>
        <p:nvSpPr>
          <p:cNvPr id="18" name="Rectangle 17">
            <a:extLst>
              <a:ext uri="{FF2B5EF4-FFF2-40B4-BE49-F238E27FC236}">
                <a16:creationId xmlns:a16="http://schemas.microsoft.com/office/drawing/2014/main" id="{CCA63C9A-2556-43A9-BC6C-ADB6404A91D9}"/>
              </a:ext>
            </a:extLst>
          </p:cNvPr>
          <p:cNvSpPr/>
          <p:nvPr/>
        </p:nvSpPr>
        <p:spPr>
          <a:xfrm>
            <a:off x="3107842" y="3756464"/>
            <a:ext cx="2576346" cy="369332"/>
          </a:xfrm>
          <a:prstGeom prst="rect">
            <a:avLst/>
          </a:prstGeom>
        </p:spPr>
        <p:txBody>
          <a:bodyPr wrap="none">
            <a:spAutoFit/>
          </a:bodyPr>
          <a:lstStyle/>
          <a:p>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(b) confidence interval </a:t>
            </a:r>
            <a:endParaRPr lang="ja-JP" altLang="en-US" dirty="0"/>
          </a:p>
        </p:txBody>
      </p:sp>
      <p:graphicFrame>
        <p:nvGraphicFramePr>
          <p:cNvPr id="22" name="Table 21">
            <a:extLst>
              <a:ext uri="{FF2B5EF4-FFF2-40B4-BE49-F238E27FC236}">
                <a16:creationId xmlns:a16="http://schemas.microsoft.com/office/drawing/2014/main" id="{E8FB0AEA-C27C-48B1-ADE5-924C05192258}"/>
              </a:ext>
            </a:extLst>
          </p:cNvPr>
          <p:cNvGraphicFramePr>
            <a:graphicFrameLocks noGrp="1"/>
          </p:cNvGraphicFramePr>
          <p:nvPr>
            <p:extLst>
              <p:ext uri="{D42A27DB-BD31-4B8C-83A1-F6EECF244321}">
                <p14:modId xmlns:p14="http://schemas.microsoft.com/office/powerpoint/2010/main" val="1048501382"/>
              </p:ext>
            </p:extLst>
          </p:nvPr>
        </p:nvGraphicFramePr>
        <p:xfrm>
          <a:off x="1345954" y="4129952"/>
          <a:ext cx="6172201" cy="1627617"/>
        </p:xfrm>
        <a:graphic>
          <a:graphicData uri="http://schemas.openxmlformats.org/drawingml/2006/table">
            <a:tbl>
              <a:tblPr>
                <a:tableStyleId>{5C22544A-7EE6-4342-B048-85BDC9FD1C3A}</a:tableStyleId>
              </a:tblPr>
              <a:tblGrid>
                <a:gridCol w="2917767">
                  <a:extLst>
                    <a:ext uri="{9D8B030D-6E8A-4147-A177-3AD203B41FA5}">
                      <a16:colId xmlns:a16="http://schemas.microsoft.com/office/drawing/2014/main" val="477564768"/>
                    </a:ext>
                  </a:extLst>
                </a:gridCol>
                <a:gridCol w="1009997">
                  <a:extLst>
                    <a:ext uri="{9D8B030D-6E8A-4147-A177-3AD203B41FA5}">
                      <a16:colId xmlns:a16="http://schemas.microsoft.com/office/drawing/2014/main" val="2006967157"/>
                    </a:ext>
                  </a:extLst>
                </a:gridCol>
                <a:gridCol w="1009997">
                  <a:extLst>
                    <a:ext uri="{9D8B030D-6E8A-4147-A177-3AD203B41FA5}">
                      <a16:colId xmlns:a16="http://schemas.microsoft.com/office/drawing/2014/main" val="1523637814"/>
                    </a:ext>
                  </a:extLst>
                </a:gridCol>
                <a:gridCol w="1234440">
                  <a:extLst>
                    <a:ext uri="{9D8B030D-6E8A-4147-A177-3AD203B41FA5}">
                      <a16:colId xmlns:a16="http://schemas.microsoft.com/office/drawing/2014/main" val="2184478645"/>
                    </a:ext>
                  </a:extLst>
                </a:gridCol>
              </a:tblGrid>
              <a:tr h="402366">
                <a:tc>
                  <a:txBody>
                    <a:bodyPr/>
                    <a:lstStyle/>
                    <a:p>
                      <a:pPr algn="ctr" fontAlgn="ctr"/>
                      <a:endParaRPr lang="ja-JP" altLang="en-US"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sz="1600" u="none" strike="noStrike" dirty="0">
                          <a:effectLst/>
                          <a:latin typeface="+mj-lt"/>
                        </a:rPr>
                        <a:t>Sample</a:t>
                      </a:r>
                      <a:endParaRPr lang="en-US"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sz="1600" u="none" strike="noStrike">
                          <a:effectLst/>
                          <a:latin typeface="+mj-lt"/>
                        </a:rPr>
                        <a:t>CI</a:t>
                      </a:r>
                      <a:endParaRPr lang="en-US" sz="1600" b="0" i="0" u="none" strike="noStrike">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sz="1600" u="none" strike="noStrike" dirty="0">
                          <a:effectLst/>
                          <a:latin typeface="+mj-lt"/>
                        </a:rPr>
                        <a:t>Chebyshev</a:t>
                      </a:r>
                      <a:endParaRPr lang="en-US" sz="1600" b="0" i="0" u="none" strike="noStrike" dirty="0">
                        <a:solidFill>
                          <a:srgbClr val="000000"/>
                        </a:solidFill>
                        <a:effectLst/>
                        <a:latin typeface="+mj-lt"/>
                        <a:ea typeface="游ゴシック" panose="020B0400000000000000" pitchFamily="34" charset="-128"/>
                      </a:endParaRPr>
                    </a:p>
                  </a:txBody>
                  <a:tcPr marL="9525" marR="9525" marT="9525" marB="0" anchor="ctr"/>
                </a:tc>
                <a:extLst>
                  <a:ext uri="{0D108BD9-81ED-4DB2-BD59-A6C34878D82A}">
                    <a16:rowId xmlns:a16="http://schemas.microsoft.com/office/drawing/2014/main" val="162919039"/>
                  </a:ext>
                </a:extLst>
              </a:tr>
              <a:tr h="408417">
                <a:tc>
                  <a:txBody>
                    <a:bodyPr/>
                    <a:lstStyle/>
                    <a:p>
                      <a:pPr algn="ctr" fontAlgn="ctr"/>
                      <a:r>
                        <a:rPr lang="en-US" sz="1600" u="none" strike="noStrike" dirty="0">
                          <a:effectLst/>
                          <a:latin typeface="+mj-lt"/>
                        </a:rPr>
                        <a:t>Coverage rate</a:t>
                      </a:r>
                      <a:endParaRPr lang="en-US"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solidFill>
                            <a:srgbClr val="FF0000"/>
                          </a:solidFill>
                          <a:effectLst/>
                          <a:latin typeface="+mj-lt"/>
                        </a:rPr>
                        <a:t>57%</a:t>
                      </a:r>
                      <a:endParaRPr lang="en-US" altLang="ja-JP" sz="1600" b="0" i="0" u="none" strike="noStrike" dirty="0">
                        <a:solidFill>
                          <a:srgbClr val="FF0000"/>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effectLst/>
                          <a:latin typeface="+mj-lt"/>
                        </a:rPr>
                        <a:t>79%</a:t>
                      </a:r>
                      <a:endParaRPr lang="en-US" altLang="ja-JP"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solidFill>
                            <a:srgbClr val="1C07B9"/>
                          </a:solidFill>
                          <a:effectLst/>
                          <a:latin typeface="+mj-lt"/>
                        </a:rPr>
                        <a:t>100%</a:t>
                      </a:r>
                      <a:endParaRPr lang="en-US" altLang="ja-JP" sz="1600" b="0" i="0" u="none" strike="noStrike" dirty="0">
                        <a:solidFill>
                          <a:srgbClr val="1C07B9"/>
                        </a:solidFill>
                        <a:effectLst/>
                        <a:latin typeface="+mj-lt"/>
                        <a:ea typeface="游ゴシック" panose="020B0400000000000000" pitchFamily="34" charset="-128"/>
                      </a:endParaRPr>
                    </a:p>
                  </a:txBody>
                  <a:tcPr marL="9525" marR="9525" marT="9525" marB="0" anchor="ctr"/>
                </a:tc>
                <a:extLst>
                  <a:ext uri="{0D108BD9-81ED-4DB2-BD59-A6C34878D82A}">
                    <a16:rowId xmlns:a16="http://schemas.microsoft.com/office/drawing/2014/main" val="2473002449"/>
                  </a:ext>
                </a:extLst>
              </a:tr>
              <a:tr h="408417">
                <a:tc>
                  <a:txBody>
                    <a:bodyPr/>
                    <a:lstStyle/>
                    <a:p>
                      <a:pPr algn="ctr" fontAlgn="ctr"/>
                      <a:r>
                        <a:rPr lang="en-US" sz="1600" u="none" strike="noStrike" dirty="0">
                          <a:effectLst/>
                          <a:latin typeface="+mj-lt"/>
                        </a:rPr>
                        <a:t>Normalized PI width</a:t>
                      </a:r>
                      <a:endParaRPr lang="en-US"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solidFill>
                            <a:srgbClr val="1C07B9"/>
                          </a:solidFill>
                          <a:effectLst/>
                          <a:latin typeface="+mj-lt"/>
                        </a:rPr>
                        <a:t>0.25</a:t>
                      </a:r>
                      <a:endParaRPr lang="en-US" altLang="ja-JP" sz="1600" b="0" i="0" u="none" strike="noStrike" dirty="0">
                        <a:solidFill>
                          <a:srgbClr val="1C07B9"/>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effectLst/>
                          <a:latin typeface="+mj-lt"/>
                        </a:rPr>
                        <a:t>0.4</a:t>
                      </a:r>
                      <a:endParaRPr lang="en-US" altLang="ja-JP" sz="1600" b="0" i="0" u="none" strike="noStrike" dirty="0">
                        <a:solidFill>
                          <a:srgbClr val="000000"/>
                        </a:solidFill>
                        <a:effectLst/>
                        <a:latin typeface="+mj-lt"/>
                        <a:ea typeface="游ゴシック" panose="020B0400000000000000" pitchFamily="34" charset="-128"/>
                      </a:endParaRPr>
                    </a:p>
                  </a:txBody>
                  <a:tcPr marL="9525" marR="9525" marT="9525" marB="0" anchor="ctr"/>
                </a:tc>
                <a:tc>
                  <a:txBody>
                    <a:bodyPr/>
                    <a:lstStyle/>
                    <a:p>
                      <a:pPr algn="ctr" fontAlgn="ctr"/>
                      <a:r>
                        <a:rPr lang="en-US" altLang="ja-JP" sz="1600" u="none" strike="noStrike" dirty="0">
                          <a:effectLst/>
                          <a:latin typeface="+mj-lt"/>
                        </a:rPr>
                        <a:t>0.79</a:t>
                      </a:r>
                      <a:endParaRPr lang="en-US" altLang="ja-JP" sz="1600" b="0" i="0" u="none" strike="noStrike" dirty="0">
                        <a:solidFill>
                          <a:srgbClr val="000000"/>
                        </a:solidFill>
                        <a:effectLst/>
                        <a:latin typeface="+mj-lt"/>
                        <a:ea typeface="游ゴシック" panose="020B0400000000000000" pitchFamily="34" charset="-128"/>
                      </a:endParaRPr>
                    </a:p>
                  </a:txBody>
                  <a:tcPr marL="9525" marR="9525" marT="9525" marB="0" anchor="ctr"/>
                </a:tc>
                <a:extLst>
                  <a:ext uri="{0D108BD9-81ED-4DB2-BD59-A6C34878D82A}">
                    <a16:rowId xmlns:a16="http://schemas.microsoft.com/office/drawing/2014/main" val="3397614914"/>
                  </a:ext>
                </a:extLst>
              </a:tr>
              <a:tr h="408417">
                <a:tc>
                  <a:txBody>
                    <a:bodyPr/>
                    <a:lstStyle/>
                    <a:p>
                      <a:pPr algn="ctr" fontAlgn="ctr"/>
                      <a:r>
                        <a:rPr lang="en-US" sz="1600" b="0" i="0" u="none" strike="noStrike" dirty="0">
                          <a:solidFill>
                            <a:srgbClr val="000000"/>
                          </a:solidFill>
                          <a:effectLst/>
                          <a:latin typeface="+mj-lt"/>
                          <a:ea typeface="游ゴシック" panose="020B0400000000000000" pitchFamily="34" charset="-128"/>
                        </a:rPr>
                        <a:t>CWC score</a:t>
                      </a:r>
                    </a:p>
                  </a:txBody>
                  <a:tcPr marL="9525" marR="9525" marT="9525" marB="0" anchor="ctr"/>
                </a:tc>
                <a:tc>
                  <a:txBody>
                    <a:bodyPr/>
                    <a:lstStyle/>
                    <a:p>
                      <a:pPr algn="ctr" fontAlgn="ctr"/>
                      <a:r>
                        <a:rPr lang="en-US" sz="1600" b="0" i="0" u="none" strike="noStrike" dirty="0">
                          <a:solidFill>
                            <a:srgbClr val="FF0000"/>
                          </a:solidFill>
                          <a:effectLst/>
                          <a:latin typeface="+mj-lt"/>
                          <a:ea typeface="游ゴシック" panose="020B0400000000000000" pitchFamily="34" charset="-128"/>
                        </a:rPr>
                        <a:t>3.2E+12</a:t>
                      </a:r>
                    </a:p>
                  </a:txBody>
                  <a:tcPr marL="9525" marR="9525" marT="9525" marB="0" anchor="ctr"/>
                </a:tc>
                <a:tc>
                  <a:txBody>
                    <a:bodyPr/>
                    <a:lstStyle/>
                    <a:p>
                      <a:pPr algn="ctr" fontAlgn="ctr"/>
                      <a:r>
                        <a:rPr lang="en-US" altLang="ja-JP" sz="1600" b="0" i="0" u="none" strike="noStrike" dirty="0">
                          <a:solidFill>
                            <a:srgbClr val="000000"/>
                          </a:solidFill>
                          <a:effectLst/>
                          <a:latin typeface="+mj-lt"/>
                          <a:ea typeface="游ゴシック" panose="020B0400000000000000" pitchFamily="34" charset="-128"/>
                        </a:rPr>
                        <a:t>1674</a:t>
                      </a:r>
                    </a:p>
                  </a:txBody>
                  <a:tcPr marL="9525" marR="9525" marT="9525" marB="0" anchor="ctr"/>
                </a:tc>
                <a:tc>
                  <a:txBody>
                    <a:bodyPr/>
                    <a:lstStyle/>
                    <a:p>
                      <a:pPr algn="ctr" fontAlgn="ctr"/>
                      <a:r>
                        <a:rPr lang="en-US" altLang="ja-JP" sz="1600" b="0" i="0" u="none" strike="noStrike" dirty="0">
                          <a:solidFill>
                            <a:srgbClr val="1C07B9"/>
                          </a:solidFill>
                          <a:effectLst/>
                          <a:latin typeface="+mj-lt"/>
                          <a:ea typeface="游ゴシック" panose="020B0400000000000000" pitchFamily="34" charset="-128"/>
                        </a:rPr>
                        <a:t>0.78</a:t>
                      </a:r>
                    </a:p>
                  </a:txBody>
                  <a:tcPr marL="9525" marR="9525" marT="9525" marB="0" anchor="ctr"/>
                </a:tc>
                <a:extLst>
                  <a:ext uri="{0D108BD9-81ED-4DB2-BD59-A6C34878D82A}">
                    <a16:rowId xmlns:a16="http://schemas.microsoft.com/office/drawing/2014/main" val="411274616"/>
                  </a:ext>
                </a:extLst>
              </a:tr>
            </a:tbl>
          </a:graphicData>
        </a:graphic>
      </p:graphicFrame>
      <p:sp>
        <p:nvSpPr>
          <p:cNvPr id="23" name="TextBox 22">
            <a:extLst>
              <a:ext uri="{FF2B5EF4-FFF2-40B4-BE49-F238E27FC236}">
                <a16:creationId xmlns:a16="http://schemas.microsoft.com/office/drawing/2014/main" id="{7FD0EBC4-6EEB-470D-B7A9-CCBB56AC37CD}"/>
              </a:ext>
            </a:extLst>
          </p:cNvPr>
          <p:cNvSpPr txBox="1"/>
          <p:nvPr/>
        </p:nvSpPr>
        <p:spPr>
          <a:xfrm>
            <a:off x="1399467" y="5955268"/>
            <a:ext cx="7162800" cy="369332"/>
          </a:xfrm>
          <a:prstGeom prst="rect">
            <a:avLst/>
          </a:prstGeom>
          <a:noFill/>
        </p:spPr>
        <p:txBody>
          <a:bodyPr wrap="square" rtlCol="0">
            <a:spAutoFit/>
          </a:bodyPr>
          <a:lstStyle/>
          <a:p>
            <a:r>
              <a:rPr kumimoji="1" lang="en-US" altLang="ja-JP" dirty="0"/>
              <a:t>Which PI derives the best performance on the peak reduction?</a:t>
            </a:r>
            <a:endParaRPr kumimoji="1" lang="ja-JP" altLang="en-US" dirty="0"/>
          </a:p>
        </p:txBody>
      </p:sp>
      <p:sp>
        <p:nvSpPr>
          <p:cNvPr id="12" name="TextBox 11">
            <a:extLst>
              <a:ext uri="{FF2B5EF4-FFF2-40B4-BE49-F238E27FC236}">
                <a16:creationId xmlns:a16="http://schemas.microsoft.com/office/drawing/2014/main" id="{CFDCB616-8C2B-4261-8DA0-120F5DF772C7}"/>
              </a:ext>
            </a:extLst>
          </p:cNvPr>
          <p:cNvSpPr txBox="1"/>
          <p:nvPr/>
        </p:nvSpPr>
        <p:spPr>
          <a:xfrm>
            <a:off x="457200" y="1003000"/>
            <a:ext cx="7162800" cy="369332"/>
          </a:xfrm>
          <a:prstGeom prst="rect">
            <a:avLst/>
          </a:prstGeom>
          <a:noFill/>
        </p:spPr>
        <p:txBody>
          <a:bodyPr wrap="square" rtlCol="0">
            <a:spAutoFit/>
          </a:bodyPr>
          <a:lstStyle/>
          <a:p>
            <a:r>
              <a:rPr kumimoji="1" lang="en-US" altLang="ja-JP" i="1" dirty="0"/>
              <a:t>Let’s assume we predict tomorrows load with PIs</a:t>
            </a:r>
            <a:endParaRPr kumimoji="1" lang="ja-JP" altLang="en-US" i="1" dirty="0"/>
          </a:p>
        </p:txBody>
      </p:sp>
    </p:spTree>
    <p:extLst>
      <p:ext uri="{BB962C8B-B14F-4D97-AF65-F5344CB8AC3E}">
        <p14:creationId xmlns:p14="http://schemas.microsoft.com/office/powerpoint/2010/main" val="423537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16</a:t>
            </a:fld>
            <a:endParaRPr lang="en-US" dirty="0"/>
          </a:p>
        </p:txBody>
      </p:sp>
      <p:sp>
        <p:nvSpPr>
          <p:cNvPr id="12" name="TextBox 11">
            <a:extLst>
              <a:ext uri="{FF2B5EF4-FFF2-40B4-BE49-F238E27FC236}">
                <a16:creationId xmlns:a16="http://schemas.microsoft.com/office/drawing/2014/main" id="{74FE3A67-A6D5-4479-9BEE-87D561B9CC33}"/>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ESS schedules – various PIs</a:t>
            </a:r>
            <a:endParaRPr kumimoji="1" lang="ja-JP" altLang="en-US" sz="2400" b="1" i="1" dirty="0"/>
          </a:p>
        </p:txBody>
      </p:sp>
      <p:pic>
        <p:nvPicPr>
          <p:cNvPr id="5" name="Picture 4">
            <a:extLst>
              <a:ext uri="{FF2B5EF4-FFF2-40B4-BE49-F238E27FC236}">
                <a16:creationId xmlns:a16="http://schemas.microsoft.com/office/drawing/2014/main" id="{F7382C41-4771-4A66-BDD3-94C6B5F07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25457"/>
            <a:ext cx="8387961" cy="4207086"/>
          </a:xfrm>
          <a:prstGeom prst="rect">
            <a:avLst/>
          </a:prstGeom>
        </p:spPr>
      </p:pic>
      <p:sp>
        <p:nvSpPr>
          <p:cNvPr id="15" name="Rectangle 14">
            <a:extLst>
              <a:ext uri="{FF2B5EF4-FFF2-40B4-BE49-F238E27FC236}">
                <a16:creationId xmlns:a16="http://schemas.microsoft.com/office/drawing/2014/main" id="{42EEC135-CB28-4A34-955A-9EF81682D706}"/>
              </a:ext>
            </a:extLst>
          </p:cNvPr>
          <p:cNvSpPr/>
          <p:nvPr/>
        </p:nvSpPr>
        <p:spPr>
          <a:xfrm>
            <a:off x="457200" y="1084417"/>
            <a:ext cx="1582484"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a) Sample base</a:t>
            </a:r>
            <a:endParaRPr lang="ja-JP" altLang="en-US" dirty="0"/>
          </a:p>
        </p:txBody>
      </p:sp>
      <p:sp>
        <p:nvSpPr>
          <p:cNvPr id="20" name="TextBox 19">
            <a:extLst>
              <a:ext uri="{FF2B5EF4-FFF2-40B4-BE49-F238E27FC236}">
                <a16:creationId xmlns:a16="http://schemas.microsoft.com/office/drawing/2014/main" id="{52F59E20-9CAE-424E-9E79-63350507B660}"/>
              </a:ext>
            </a:extLst>
          </p:cNvPr>
          <p:cNvSpPr txBox="1"/>
          <p:nvPr/>
        </p:nvSpPr>
        <p:spPr>
          <a:xfrm>
            <a:off x="1399467" y="5654892"/>
            <a:ext cx="7162800" cy="369332"/>
          </a:xfrm>
          <a:prstGeom prst="rect">
            <a:avLst/>
          </a:prstGeom>
          <a:noFill/>
        </p:spPr>
        <p:txBody>
          <a:bodyPr wrap="square" rtlCol="0">
            <a:spAutoFit/>
          </a:bodyPr>
          <a:lstStyle/>
          <a:p>
            <a:pPr algn="ctr"/>
            <a:r>
              <a:rPr kumimoji="1" lang="en-US" altLang="ja-JP" dirty="0"/>
              <a:t>ESS discharges around 8am and 11pm</a:t>
            </a:r>
            <a:endParaRPr kumimoji="1" lang="ja-JP" altLang="en-US" dirty="0"/>
          </a:p>
        </p:txBody>
      </p:sp>
      <p:cxnSp>
        <p:nvCxnSpPr>
          <p:cNvPr id="10" name="Straight Arrow Connector 9">
            <a:extLst>
              <a:ext uri="{FF2B5EF4-FFF2-40B4-BE49-F238E27FC236}">
                <a16:creationId xmlns:a16="http://schemas.microsoft.com/office/drawing/2014/main" id="{FDEE19DA-1C44-4F5E-A70B-4438C74A5DA2}"/>
              </a:ext>
            </a:extLst>
          </p:cNvPr>
          <p:cNvCxnSpPr/>
          <p:nvPr/>
        </p:nvCxnSpPr>
        <p:spPr>
          <a:xfrm>
            <a:off x="3124200" y="2209800"/>
            <a:ext cx="838200" cy="0"/>
          </a:xfrm>
          <a:prstGeom prst="straightConnector1">
            <a:avLst/>
          </a:prstGeom>
          <a:ln w="25400">
            <a:solidFill>
              <a:srgbClr val="1C07B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DDBEE9-0591-4194-B71E-F48B07744080}"/>
              </a:ext>
            </a:extLst>
          </p:cNvPr>
          <p:cNvCxnSpPr>
            <a:cxnSpLocks/>
          </p:cNvCxnSpPr>
          <p:nvPr/>
        </p:nvCxnSpPr>
        <p:spPr>
          <a:xfrm>
            <a:off x="7315200" y="2514600"/>
            <a:ext cx="457200" cy="0"/>
          </a:xfrm>
          <a:prstGeom prst="straightConnector1">
            <a:avLst/>
          </a:prstGeom>
          <a:ln w="25400">
            <a:solidFill>
              <a:srgbClr val="1C07B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17</a:t>
            </a:fld>
            <a:endParaRPr lang="en-US" dirty="0"/>
          </a:p>
        </p:txBody>
      </p:sp>
      <p:sp>
        <p:nvSpPr>
          <p:cNvPr id="15" name="Rectangle 14">
            <a:extLst>
              <a:ext uri="{FF2B5EF4-FFF2-40B4-BE49-F238E27FC236}">
                <a16:creationId xmlns:a16="http://schemas.microsoft.com/office/drawing/2014/main" id="{42EEC135-CB28-4A34-955A-9EF81682D706}"/>
              </a:ext>
            </a:extLst>
          </p:cNvPr>
          <p:cNvSpPr/>
          <p:nvPr/>
        </p:nvSpPr>
        <p:spPr>
          <a:xfrm>
            <a:off x="457200" y="1084417"/>
            <a:ext cx="2326278"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b) confidence interval </a:t>
            </a:r>
            <a:endParaRPr lang="ja-JP" altLang="en-US" dirty="0"/>
          </a:p>
        </p:txBody>
      </p:sp>
      <p:pic>
        <p:nvPicPr>
          <p:cNvPr id="4" name="Picture 3">
            <a:extLst>
              <a:ext uri="{FF2B5EF4-FFF2-40B4-BE49-F238E27FC236}">
                <a16:creationId xmlns:a16="http://schemas.microsoft.com/office/drawing/2014/main" id="{C4B7F2B9-68B7-48DB-9B28-A7B5316A7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43101"/>
            <a:ext cx="7973627" cy="3999273"/>
          </a:xfrm>
          <a:prstGeom prst="rect">
            <a:avLst/>
          </a:prstGeom>
        </p:spPr>
      </p:pic>
      <p:cxnSp>
        <p:nvCxnSpPr>
          <p:cNvPr id="9" name="Straight Arrow Connector 8">
            <a:extLst>
              <a:ext uri="{FF2B5EF4-FFF2-40B4-BE49-F238E27FC236}">
                <a16:creationId xmlns:a16="http://schemas.microsoft.com/office/drawing/2014/main" id="{8B333F5C-3780-4B5E-9BAB-F6BDB33531C5}"/>
              </a:ext>
            </a:extLst>
          </p:cNvPr>
          <p:cNvCxnSpPr/>
          <p:nvPr/>
        </p:nvCxnSpPr>
        <p:spPr>
          <a:xfrm>
            <a:off x="3124200" y="2590800"/>
            <a:ext cx="838200" cy="0"/>
          </a:xfrm>
          <a:prstGeom prst="straightConnector1">
            <a:avLst/>
          </a:prstGeom>
          <a:ln w="25400">
            <a:solidFill>
              <a:srgbClr val="1C07B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92D33B-6382-4FC4-8787-38CB332A346C}"/>
              </a:ext>
            </a:extLst>
          </p:cNvPr>
          <p:cNvCxnSpPr>
            <a:cxnSpLocks/>
          </p:cNvCxnSpPr>
          <p:nvPr/>
        </p:nvCxnSpPr>
        <p:spPr>
          <a:xfrm>
            <a:off x="7162800" y="2743200"/>
            <a:ext cx="457200" cy="0"/>
          </a:xfrm>
          <a:prstGeom prst="straightConnector1">
            <a:avLst/>
          </a:prstGeom>
          <a:ln w="25400">
            <a:solidFill>
              <a:srgbClr val="1C07B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FABA14-5FC1-4CBD-B2BB-6021052C78B8}"/>
              </a:ext>
            </a:extLst>
          </p:cNvPr>
          <p:cNvSpPr txBox="1"/>
          <p:nvPr/>
        </p:nvSpPr>
        <p:spPr>
          <a:xfrm>
            <a:off x="1399467" y="5654892"/>
            <a:ext cx="7162800" cy="369332"/>
          </a:xfrm>
          <a:prstGeom prst="rect">
            <a:avLst/>
          </a:prstGeom>
          <a:noFill/>
        </p:spPr>
        <p:txBody>
          <a:bodyPr wrap="square" rtlCol="0">
            <a:spAutoFit/>
          </a:bodyPr>
          <a:lstStyle/>
          <a:p>
            <a:pPr algn="ctr"/>
            <a:r>
              <a:rPr kumimoji="1" lang="en-US" altLang="ja-JP" dirty="0"/>
              <a:t>ESS discharges around 8am and 11pm as window case</a:t>
            </a:r>
            <a:endParaRPr kumimoji="1" lang="ja-JP" altLang="en-US" dirty="0"/>
          </a:p>
        </p:txBody>
      </p:sp>
      <p:sp>
        <p:nvSpPr>
          <p:cNvPr id="13" name="TextBox 12">
            <a:extLst>
              <a:ext uri="{FF2B5EF4-FFF2-40B4-BE49-F238E27FC236}">
                <a16:creationId xmlns:a16="http://schemas.microsoft.com/office/drawing/2014/main" id="{D7555E1F-A447-476D-B88A-08B2730C0AB2}"/>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ESS schedules – various PIs</a:t>
            </a:r>
            <a:endParaRPr kumimoji="1" lang="ja-JP" altLang="en-US" sz="2400" b="1" i="1" dirty="0"/>
          </a:p>
        </p:txBody>
      </p:sp>
    </p:spTree>
    <p:extLst>
      <p:ext uri="{BB962C8B-B14F-4D97-AF65-F5344CB8AC3E}">
        <p14:creationId xmlns:p14="http://schemas.microsoft.com/office/powerpoint/2010/main" val="331910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18</a:t>
            </a:fld>
            <a:endParaRPr lang="en-US" dirty="0"/>
          </a:p>
        </p:txBody>
      </p:sp>
      <p:sp>
        <p:nvSpPr>
          <p:cNvPr id="15" name="Rectangle 14">
            <a:extLst>
              <a:ext uri="{FF2B5EF4-FFF2-40B4-BE49-F238E27FC236}">
                <a16:creationId xmlns:a16="http://schemas.microsoft.com/office/drawing/2014/main" id="{42EEC135-CB28-4A34-955A-9EF81682D706}"/>
              </a:ext>
            </a:extLst>
          </p:cNvPr>
          <p:cNvSpPr/>
          <p:nvPr/>
        </p:nvSpPr>
        <p:spPr>
          <a:xfrm>
            <a:off x="809860" y="1084417"/>
            <a:ext cx="1620957" cy="369332"/>
          </a:xfrm>
          <a:prstGeom prst="rect">
            <a:avLst/>
          </a:prstGeom>
        </p:spPr>
        <p:txBody>
          <a:bodyPr wrap="none">
            <a:spAutoFit/>
          </a:bodyPr>
          <a:lstStyle/>
          <a:p>
            <a:pPr algn="ctr"/>
            <a:r>
              <a:rPr lang="en-US" altLang="ja-JP" dirty="0">
                <a:latin typeface="Times New Roman" panose="02020603050405020304" pitchFamily="18" charset="0"/>
                <a:ea typeface="MS Mincho" panose="02020609040205080304" pitchFamily="49" charset="-128"/>
              </a:rPr>
              <a:t>c)</a:t>
            </a:r>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Chebyshev</a:t>
            </a:r>
            <a:endParaRPr lang="ja-JP" altLang="en-US" dirty="0"/>
          </a:p>
        </p:txBody>
      </p:sp>
      <p:pic>
        <p:nvPicPr>
          <p:cNvPr id="5" name="Picture 4">
            <a:extLst>
              <a:ext uri="{FF2B5EF4-FFF2-40B4-BE49-F238E27FC236}">
                <a16:creationId xmlns:a16="http://schemas.microsoft.com/office/drawing/2014/main" id="{78A519DF-29E2-4409-8DE3-97596A975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487648"/>
            <a:ext cx="8077200" cy="4051221"/>
          </a:xfrm>
          <a:prstGeom prst="rect">
            <a:avLst/>
          </a:prstGeom>
        </p:spPr>
      </p:pic>
      <p:sp>
        <p:nvSpPr>
          <p:cNvPr id="8" name="TextBox 7">
            <a:extLst>
              <a:ext uri="{FF2B5EF4-FFF2-40B4-BE49-F238E27FC236}">
                <a16:creationId xmlns:a16="http://schemas.microsoft.com/office/drawing/2014/main" id="{7E7E33CD-D35B-448A-A39A-275D7653238C}"/>
              </a:ext>
            </a:extLst>
          </p:cNvPr>
          <p:cNvSpPr txBox="1"/>
          <p:nvPr/>
        </p:nvSpPr>
        <p:spPr>
          <a:xfrm>
            <a:off x="1295400" y="5525057"/>
            <a:ext cx="7162800" cy="646331"/>
          </a:xfrm>
          <a:prstGeom prst="rect">
            <a:avLst/>
          </a:prstGeom>
          <a:noFill/>
        </p:spPr>
        <p:txBody>
          <a:bodyPr wrap="square" rtlCol="0">
            <a:spAutoFit/>
          </a:bodyPr>
          <a:lstStyle/>
          <a:p>
            <a:pPr algn="ctr"/>
            <a:r>
              <a:rPr kumimoji="1" lang="en-US" altLang="ja-JP" dirty="0"/>
              <a:t>ESS discharge focuses on only around 8am </a:t>
            </a:r>
          </a:p>
          <a:p>
            <a:pPr algn="ctr"/>
            <a:r>
              <a:rPr kumimoji="1" lang="en-US" altLang="ja-JP" dirty="0"/>
              <a:t>because of the highest peak around 8am</a:t>
            </a:r>
            <a:endParaRPr kumimoji="1" lang="ja-JP" altLang="en-US" dirty="0"/>
          </a:p>
        </p:txBody>
      </p:sp>
      <p:cxnSp>
        <p:nvCxnSpPr>
          <p:cNvPr id="9" name="Straight Arrow Connector 8">
            <a:extLst>
              <a:ext uri="{FF2B5EF4-FFF2-40B4-BE49-F238E27FC236}">
                <a16:creationId xmlns:a16="http://schemas.microsoft.com/office/drawing/2014/main" id="{E952638D-19BE-4830-B484-39E271A06ED1}"/>
              </a:ext>
            </a:extLst>
          </p:cNvPr>
          <p:cNvCxnSpPr/>
          <p:nvPr/>
        </p:nvCxnSpPr>
        <p:spPr>
          <a:xfrm>
            <a:off x="3205577" y="2057400"/>
            <a:ext cx="838200" cy="0"/>
          </a:xfrm>
          <a:prstGeom prst="straightConnector1">
            <a:avLst/>
          </a:prstGeom>
          <a:ln w="25400">
            <a:solidFill>
              <a:srgbClr val="1C07B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E75B5F1-710C-4D76-B176-298F24D175D8}"/>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ESS schedules – various PIs</a:t>
            </a:r>
            <a:endParaRPr kumimoji="1" lang="ja-JP" altLang="en-US" sz="2400" b="1" i="1" dirty="0"/>
          </a:p>
        </p:txBody>
      </p:sp>
    </p:spTree>
    <p:extLst>
      <p:ext uri="{BB962C8B-B14F-4D97-AF65-F5344CB8AC3E}">
        <p14:creationId xmlns:p14="http://schemas.microsoft.com/office/powerpoint/2010/main" val="408516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64DF8F-FBD4-4BB8-BC40-882B81652E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035" y="1198111"/>
            <a:ext cx="4952999" cy="2730762"/>
          </a:xfrm>
          <a:prstGeom prst="rect">
            <a:avLst/>
          </a:prstGeom>
          <a:noFill/>
          <a:ln>
            <a:noFill/>
          </a:ln>
        </p:spPr>
      </p:pic>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19</a:t>
            </a:fld>
            <a:endParaRPr lang="en-US" dirty="0"/>
          </a:p>
        </p:txBody>
      </p:sp>
      <p:sp>
        <p:nvSpPr>
          <p:cNvPr id="12" name="TextBox 11">
            <a:extLst>
              <a:ext uri="{FF2B5EF4-FFF2-40B4-BE49-F238E27FC236}">
                <a16:creationId xmlns:a16="http://schemas.microsoft.com/office/drawing/2014/main" id="{74FE3A67-A6D5-4479-9BEE-87D561B9CC33}"/>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Operation result for one day</a:t>
            </a:r>
            <a:endParaRPr kumimoji="1" lang="ja-JP" altLang="en-US" sz="2400" b="1" i="1" dirty="0"/>
          </a:p>
        </p:txBody>
      </p:sp>
      <p:sp>
        <p:nvSpPr>
          <p:cNvPr id="8" name="TextBox 7">
            <a:extLst>
              <a:ext uri="{FF2B5EF4-FFF2-40B4-BE49-F238E27FC236}">
                <a16:creationId xmlns:a16="http://schemas.microsoft.com/office/drawing/2014/main" id="{7E7E33CD-D35B-448A-A39A-275D7653238C}"/>
              </a:ext>
            </a:extLst>
          </p:cNvPr>
          <p:cNvSpPr txBox="1"/>
          <p:nvPr/>
        </p:nvSpPr>
        <p:spPr>
          <a:xfrm>
            <a:off x="1295400" y="5525057"/>
            <a:ext cx="7162800" cy="646331"/>
          </a:xfrm>
          <a:prstGeom prst="rect">
            <a:avLst/>
          </a:prstGeom>
          <a:noFill/>
        </p:spPr>
        <p:txBody>
          <a:bodyPr wrap="square" rtlCol="0">
            <a:spAutoFit/>
          </a:bodyPr>
          <a:lstStyle/>
          <a:p>
            <a:pPr algn="ctr"/>
            <a:r>
              <a:rPr kumimoji="1" lang="en-US" altLang="ja-JP" dirty="0"/>
              <a:t>Sample base and CI can reduce the peak properly, but </a:t>
            </a:r>
          </a:p>
          <a:p>
            <a:pPr algn="ctr"/>
            <a:r>
              <a:rPr kumimoji="1" lang="en-US" altLang="ja-JP" dirty="0" err="1"/>
              <a:t>Chevshyev</a:t>
            </a:r>
            <a:r>
              <a:rPr kumimoji="1" lang="en-US" altLang="ja-JP" dirty="0"/>
              <a:t> increases the peak from 6.5MW to 6.8MW</a:t>
            </a:r>
            <a:endParaRPr kumimoji="1" lang="ja-JP" altLang="en-US" dirty="0"/>
          </a:p>
        </p:txBody>
      </p:sp>
      <p:graphicFrame>
        <p:nvGraphicFramePr>
          <p:cNvPr id="3" name="Table 2">
            <a:extLst>
              <a:ext uri="{FF2B5EF4-FFF2-40B4-BE49-F238E27FC236}">
                <a16:creationId xmlns:a16="http://schemas.microsoft.com/office/drawing/2014/main" id="{748B13A3-5EA2-470F-96E0-54190450ABDB}"/>
              </a:ext>
            </a:extLst>
          </p:cNvPr>
          <p:cNvGraphicFramePr>
            <a:graphicFrameLocks noGrp="1"/>
          </p:cNvGraphicFramePr>
          <p:nvPr>
            <p:extLst>
              <p:ext uri="{D42A27DB-BD31-4B8C-83A1-F6EECF244321}">
                <p14:modId xmlns:p14="http://schemas.microsoft.com/office/powerpoint/2010/main" val="129897102"/>
              </p:ext>
            </p:extLst>
          </p:nvPr>
        </p:nvGraphicFramePr>
        <p:xfrm>
          <a:off x="838201" y="3886200"/>
          <a:ext cx="7010399" cy="1603381"/>
        </p:xfrm>
        <a:graphic>
          <a:graphicData uri="http://schemas.openxmlformats.org/drawingml/2006/table">
            <a:tbl>
              <a:tblPr>
                <a:tableStyleId>{5C22544A-7EE6-4342-B048-85BDC9FD1C3A}</a:tableStyleId>
              </a:tblPr>
              <a:tblGrid>
                <a:gridCol w="3276600">
                  <a:extLst>
                    <a:ext uri="{9D8B030D-6E8A-4147-A177-3AD203B41FA5}">
                      <a16:colId xmlns:a16="http://schemas.microsoft.com/office/drawing/2014/main" val="126173940"/>
                    </a:ext>
                  </a:extLst>
                </a:gridCol>
                <a:gridCol w="1249174">
                  <a:extLst>
                    <a:ext uri="{9D8B030D-6E8A-4147-A177-3AD203B41FA5}">
                      <a16:colId xmlns:a16="http://schemas.microsoft.com/office/drawing/2014/main" val="2994770144"/>
                    </a:ext>
                  </a:extLst>
                </a:gridCol>
                <a:gridCol w="1171530">
                  <a:extLst>
                    <a:ext uri="{9D8B030D-6E8A-4147-A177-3AD203B41FA5}">
                      <a16:colId xmlns:a16="http://schemas.microsoft.com/office/drawing/2014/main" val="2493050701"/>
                    </a:ext>
                  </a:extLst>
                </a:gridCol>
                <a:gridCol w="1313095">
                  <a:extLst>
                    <a:ext uri="{9D8B030D-6E8A-4147-A177-3AD203B41FA5}">
                      <a16:colId xmlns:a16="http://schemas.microsoft.com/office/drawing/2014/main" val="2556731973"/>
                    </a:ext>
                  </a:extLst>
                </a:gridCol>
              </a:tblGrid>
              <a:tr h="617112">
                <a:tc>
                  <a:txBody>
                    <a:bodyPr/>
                    <a:lstStyle/>
                    <a:p>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sz="1800" dirty="0">
                          <a:effectLst/>
                          <a:latin typeface="+mj-lt"/>
                        </a:rPr>
                        <a:t>sample</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effectLst/>
                          <a:latin typeface="+mj-lt"/>
                        </a:rPr>
                        <a:t>CI</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err="1">
                          <a:effectLst/>
                          <a:latin typeface="+mj-lt"/>
                        </a:rPr>
                        <a:t>Chevshyev</a:t>
                      </a:r>
                      <a:endParaRPr lang="ja-JP" sz="1800" dirty="0">
                        <a:effectLst/>
                        <a:latin typeface="+mj-lt"/>
                        <a:ea typeface="MS Mincho" panose="02020609040205080304" pitchFamily="49" charset="-128"/>
                      </a:endParaRPr>
                    </a:p>
                  </a:txBody>
                  <a:tcPr marL="0" marR="0" marT="0" marB="0" anchor="ctr"/>
                </a:tc>
                <a:extLst>
                  <a:ext uri="{0D108BD9-81ED-4DB2-BD59-A6C34878D82A}">
                    <a16:rowId xmlns:a16="http://schemas.microsoft.com/office/drawing/2014/main" val="583342497"/>
                  </a:ext>
                </a:extLst>
              </a:tr>
              <a:tr h="412356">
                <a:tc>
                  <a:txBody>
                    <a:bodyPr/>
                    <a:lstStyle/>
                    <a:p>
                      <a:pPr indent="152400" algn="ctr">
                        <a:lnSpc>
                          <a:spcPct val="105000"/>
                        </a:lnSpc>
                        <a:spcAft>
                          <a:spcPts val="0"/>
                        </a:spcAft>
                      </a:pPr>
                      <a:r>
                        <a:rPr lang="en-US" sz="1800" dirty="0">
                          <a:effectLst/>
                          <a:latin typeface="+mj-lt"/>
                        </a:rPr>
                        <a:t>Observed load [MW]</a:t>
                      </a:r>
                      <a:endParaRPr lang="ja-JP" sz="1800" dirty="0">
                        <a:effectLst/>
                        <a:latin typeface="+mj-lt"/>
                      </a:endParaRPr>
                    </a:p>
                  </a:txBody>
                  <a:tcPr marL="9525" marR="9525" marT="9525" marB="0" anchor="ctr"/>
                </a:tc>
                <a:tc gridSpan="3">
                  <a:txBody>
                    <a:bodyPr/>
                    <a:lstStyle/>
                    <a:p>
                      <a:pPr indent="152400" algn="ctr">
                        <a:lnSpc>
                          <a:spcPct val="105000"/>
                        </a:lnSpc>
                        <a:spcAft>
                          <a:spcPts val="0"/>
                        </a:spcAft>
                      </a:pPr>
                      <a:r>
                        <a:rPr lang="en-US" sz="1800">
                          <a:effectLst/>
                          <a:latin typeface="+mj-lt"/>
                        </a:rPr>
                        <a:t>6.5</a:t>
                      </a:r>
                      <a:endParaRPr lang="ja-JP" sz="1800">
                        <a:effectLst/>
                        <a:latin typeface="+mj-lt"/>
                        <a:ea typeface="MS Mincho" panose="02020609040205080304" pitchFamily="49" charset="-128"/>
                      </a:endParaRPr>
                    </a:p>
                  </a:txBody>
                  <a:tcPr marL="9525" marR="9525" marT="9525"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262498681"/>
                  </a:ext>
                </a:extLst>
              </a:tr>
              <a:tr h="412356">
                <a:tc>
                  <a:txBody>
                    <a:bodyPr/>
                    <a:lstStyle/>
                    <a:p>
                      <a:pPr indent="152400" algn="ctr">
                        <a:lnSpc>
                          <a:spcPct val="105000"/>
                        </a:lnSpc>
                        <a:spcAft>
                          <a:spcPts val="0"/>
                        </a:spcAft>
                      </a:pPr>
                      <a:r>
                        <a:rPr lang="en-US" sz="1800" dirty="0">
                          <a:effectLst/>
                          <a:latin typeface="+mj-lt"/>
                        </a:rPr>
                        <a:t>Adjusted Observed load [MW]</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solidFill>
                            <a:srgbClr val="1C07B9"/>
                          </a:solidFill>
                          <a:effectLst/>
                          <a:latin typeface="+mj-lt"/>
                        </a:rPr>
                        <a:t>6.0</a:t>
                      </a:r>
                    </a:p>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a:t>
                      </a:r>
                      <a:r>
                        <a:rPr lang="en-US" altLang="ja-JP" sz="1800" kern="1200" dirty="0">
                          <a:solidFill>
                            <a:srgbClr val="1C07B9"/>
                          </a:solidFill>
                          <a:effectLst/>
                          <a:latin typeface="+mn-lt"/>
                          <a:ea typeface="MS Mincho" panose="02020609040205080304" pitchFamily="49" charset="-128"/>
                          <a:cs typeface="+mn-cs"/>
                        </a:rPr>
                        <a:t>7.6%</a:t>
                      </a:r>
                      <a:r>
                        <a:rPr lang="en-US" altLang="ja-JP" sz="1800" dirty="0">
                          <a:solidFill>
                            <a:srgbClr val="1C07B9"/>
                          </a:solidFill>
                          <a:effectLst/>
                          <a:latin typeface="+mj-lt"/>
                          <a:ea typeface="MS Mincho" panose="02020609040205080304" pitchFamily="49" charset="-128"/>
                        </a:rPr>
                        <a:t>)</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solidFill>
                            <a:srgbClr val="1C07B9"/>
                          </a:solidFill>
                          <a:effectLst/>
                          <a:latin typeface="+mj-lt"/>
                        </a:rPr>
                        <a:t>6.0</a:t>
                      </a:r>
                    </a:p>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a:t>
                      </a:r>
                      <a:r>
                        <a:rPr lang="en-US" altLang="ja-JP" sz="1800" kern="1200" dirty="0">
                          <a:solidFill>
                            <a:srgbClr val="1C07B9"/>
                          </a:solidFill>
                          <a:effectLst/>
                          <a:latin typeface="+mn-lt"/>
                          <a:ea typeface="MS Mincho" panose="02020609040205080304" pitchFamily="49" charset="-128"/>
                          <a:cs typeface="+mn-cs"/>
                        </a:rPr>
                        <a:t>7.6%</a:t>
                      </a:r>
                      <a:r>
                        <a:rPr lang="en-US" altLang="ja-JP" sz="1800" dirty="0">
                          <a:solidFill>
                            <a:srgbClr val="1C07B9"/>
                          </a:solidFill>
                          <a:effectLst/>
                          <a:latin typeface="+mj-lt"/>
                          <a:ea typeface="MS Mincho" panose="02020609040205080304" pitchFamily="49" charset="-128"/>
                        </a:rPr>
                        <a:t>)</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solidFill>
                            <a:srgbClr val="FF0000"/>
                          </a:solidFill>
                          <a:effectLst/>
                          <a:latin typeface="+mj-lt"/>
                        </a:rPr>
                        <a:t>6.8</a:t>
                      </a:r>
                    </a:p>
                    <a:p>
                      <a:pPr indent="152400" algn="ctr">
                        <a:lnSpc>
                          <a:spcPct val="105000"/>
                        </a:lnSpc>
                        <a:spcAft>
                          <a:spcPts val="0"/>
                        </a:spcAft>
                      </a:pPr>
                      <a:r>
                        <a:rPr lang="en-US" altLang="ja-JP" sz="1800" dirty="0">
                          <a:solidFill>
                            <a:srgbClr val="FF0000"/>
                          </a:solidFill>
                          <a:effectLst/>
                          <a:latin typeface="+mj-lt"/>
                          <a:ea typeface="MS Mincho" panose="02020609040205080304" pitchFamily="49" charset="-128"/>
                        </a:rPr>
                        <a:t>(+4.6%)</a:t>
                      </a:r>
                      <a:endParaRPr lang="ja-JP" sz="1800" dirty="0">
                        <a:solidFill>
                          <a:srgbClr val="FF0000"/>
                        </a:solidFill>
                        <a:effectLst/>
                        <a:latin typeface="+mj-lt"/>
                        <a:ea typeface="MS Mincho" panose="02020609040205080304" pitchFamily="49" charset="-128"/>
                      </a:endParaRPr>
                    </a:p>
                  </a:txBody>
                  <a:tcPr marL="0" marR="0" marT="0" marB="0" anchor="ctr"/>
                </a:tc>
                <a:extLst>
                  <a:ext uri="{0D108BD9-81ED-4DB2-BD59-A6C34878D82A}">
                    <a16:rowId xmlns:a16="http://schemas.microsoft.com/office/drawing/2014/main" val="3498497040"/>
                  </a:ext>
                </a:extLst>
              </a:tr>
            </a:tbl>
          </a:graphicData>
        </a:graphic>
      </p:graphicFrame>
      <p:sp>
        <p:nvSpPr>
          <p:cNvPr id="11" name="Rectangle 10">
            <a:extLst>
              <a:ext uri="{FF2B5EF4-FFF2-40B4-BE49-F238E27FC236}">
                <a16:creationId xmlns:a16="http://schemas.microsoft.com/office/drawing/2014/main" id="{56EAD23C-0094-446E-AAE6-4933E8A97B9B}"/>
              </a:ext>
            </a:extLst>
          </p:cNvPr>
          <p:cNvSpPr/>
          <p:nvPr/>
        </p:nvSpPr>
        <p:spPr>
          <a:xfrm>
            <a:off x="2590800" y="978674"/>
            <a:ext cx="3589444"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Operation result with sample base PI</a:t>
            </a:r>
            <a:endParaRPr lang="ja-JP" altLang="en-US" dirty="0"/>
          </a:p>
        </p:txBody>
      </p:sp>
    </p:spTree>
    <p:extLst>
      <p:ext uri="{BB962C8B-B14F-4D97-AF65-F5344CB8AC3E}">
        <p14:creationId xmlns:p14="http://schemas.microsoft.com/office/powerpoint/2010/main" val="104994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a:extLst>
              <a:ext uri="{FF2B5EF4-FFF2-40B4-BE49-F238E27FC236}">
                <a16:creationId xmlns:a16="http://schemas.microsoft.com/office/drawing/2014/main" id="{5718E854-D2C1-49CF-BA3B-5E00A73E50E9}"/>
              </a:ext>
            </a:extLst>
          </p:cNvPr>
          <p:cNvSpPr>
            <a:spLocks noGrp="1"/>
          </p:cNvSpPr>
          <p:nvPr>
            <p:ph type="sldNum" sz="quarter" idx="12"/>
          </p:nvPr>
        </p:nvSpPr>
        <p:spPr>
          <a:xfrm>
            <a:off x="6934200" y="-31750"/>
            <a:ext cx="2209800" cy="365125"/>
          </a:xfrm>
        </p:spPr>
        <p:txBody>
          <a:bodyPr/>
          <a:lstStyle/>
          <a:p>
            <a:pPr>
              <a:defRPr/>
            </a:pPr>
            <a:fld id="{45135504-A795-49E7-B3EC-537AD170FF4E}" type="slidenum">
              <a:rPr lang="en-US" smtClean="0"/>
              <a:pPr>
                <a:defRPr/>
              </a:pPr>
              <a:t>2</a:t>
            </a:fld>
            <a:endParaRPr lang="en-US" dirty="0"/>
          </a:p>
        </p:txBody>
      </p:sp>
      <p:sp>
        <p:nvSpPr>
          <p:cNvPr id="2" name="TextBox 1">
            <a:extLst>
              <a:ext uri="{FF2B5EF4-FFF2-40B4-BE49-F238E27FC236}">
                <a16:creationId xmlns:a16="http://schemas.microsoft.com/office/drawing/2014/main" id="{E52C9806-9E25-40C9-96CF-18AAC18C400C}"/>
              </a:ext>
            </a:extLst>
          </p:cNvPr>
          <p:cNvSpPr txBox="1"/>
          <p:nvPr/>
        </p:nvSpPr>
        <p:spPr>
          <a:xfrm>
            <a:off x="233543" y="1865092"/>
            <a:ext cx="8524514" cy="1477328"/>
          </a:xfrm>
          <a:prstGeom prst="rect">
            <a:avLst/>
          </a:prstGeom>
          <a:noFill/>
        </p:spPr>
        <p:txBody>
          <a:bodyPr wrap="square" rtlCol="0">
            <a:spAutoFit/>
          </a:bodyPr>
          <a:lstStyle/>
          <a:p>
            <a:r>
              <a:rPr kumimoji="1" lang="en-US" altLang="ja-JP" dirty="0"/>
              <a:t>System configuration:</a:t>
            </a:r>
          </a:p>
          <a:p>
            <a:r>
              <a:rPr kumimoji="1" lang="ja-JP" altLang="en-US" dirty="0"/>
              <a:t>・</a:t>
            </a:r>
            <a:r>
              <a:rPr kumimoji="1" lang="en-US" altLang="ja-JP" dirty="0"/>
              <a:t>Peak shaving on distribution network (22.9kV) by network operator</a:t>
            </a:r>
          </a:p>
          <a:p>
            <a:r>
              <a:rPr kumimoji="1" lang="ja-JP" altLang="en-US" dirty="0"/>
              <a:t>・</a:t>
            </a:r>
            <a:r>
              <a:rPr kumimoji="1" lang="en-US" altLang="ja-JP" dirty="0"/>
              <a:t>Two Energy Storage Systems (battery) are installed in the field</a:t>
            </a:r>
          </a:p>
          <a:p>
            <a:r>
              <a:rPr kumimoji="1" lang="ja-JP" altLang="en-US" dirty="0"/>
              <a:t>・</a:t>
            </a:r>
            <a:r>
              <a:rPr kumimoji="1" lang="en-US" altLang="ja-JP" dirty="0"/>
              <a:t>ESSs are controlled by remote. The schedule is determined by the network operator 24 hours ahead</a:t>
            </a:r>
          </a:p>
        </p:txBody>
      </p:sp>
      <p:sp>
        <p:nvSpPr>
          <p:cNvPr id="4" name="TextBox 3">
            <a:extLst>
              <a:ext uri="{FF2B5EF4-FFF2-40B4-BE49-F238E27FC236}">
                <a16:creationId xmlns:a16="http://schemas.microsoft.com/office/drawing/2014/main" id="{5A0DEFEB-A05B-4EA5-9594-DB15C58DCA1B}"/>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Project of peak shaving using Energy Storage System</a:t>
            </a:r>
            <a:endParaRPr kumimoji="1" lang="ja-JP" altLang="en-US" sz="2400" b="1" i="1" dirty="0"/>
          </a:p>
        </p:txBody>
      </p:sp>
      <p:sp>
        <p:nvSpPr>
          <p:cNvPr id="10" name="TextBox 9">
            <a:extLst>
              <a:ext uri="{FF2B5EF4-FFF2-40B4-BE49-F238E27FC236}">
                <a16:creationId xmlns:a16="http://schemas.microsoft.com/office/drawing/2014/main" id="{FFF4DBD1-EE42-43AD-A214-6B2C81C3BFEB}"/>
              </a:ext>
            </a:extLst>
          </p:cNvPr>
          <p:cNvSpPr txBox="1"/>
          <p:nvPr/>
        </p:nvSpPr>
        <p:spPr>
          <a:xfrm>
            <a:off x="457200" y="1403427"/>
            <a:ext cx="2906048" cy="369332"/>
          </a:xfrm>
          <a:prstGeom prst="rect">
            <a:avLst/>
          </a:prstGeom>
          <a:noFill/>
        </p:spPr>
        <p:txBody>
          <a:bodyPr wrap="square" rtlCol="0">
            <a:spAutoFit/>
          </a:bodyPr>
          <a:lstStyle/>
          <a:p>
            <a:r>
              <a:rPr kumimoji="1" lang="en-US" altLang="ja-JP" dirty="0"/>
              <a:t>Battery prices come down</a:t>
            </a:r>
            <a:endParaRPr kumimoji="1" lang="ja-JP" altLang="en-US" dirty="0"/>
          </a:p>
        </p:txBody>
      </p:sp>
      <p:sp>
        <p:nvSpPr>
          <p:cNvPr id="12" name="Arrow: Right 11">
            <a:extLst>
              <a:ext uri="{FF2B5EF4-FFF2-40B4-BE49-F238E27FC236}">
                <a16:creationId xmlns:a16="http://schemas.microsoft.com/office/drawing/2014/main" id="{4760F56C-9B50-4980-A3FA-039296C66C8B}"/>
              </a:ext>
            </a:extLst>
          </p:cNvPr>
          <p:cNvSpPr/>
          <p:nvPr/>
        </p:nvSpPr>
        <p:spPr>
          <a:xfrm>
            <a:off x="3810000" y="1371748"/>
            <a:ext cx="68580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TextBox 33">
            <a:extLst>
              <a:ext uri="{FF2B5EF4-FFF2-40B4-BE49-F238E27FC236}">
                <a16:creationId xmlns:a16="http://schemas.microsoft.com/office/drawing/2014/main" id="{E159D6F2-2998-41EE-B843-9464C2669F58}"/>
              </a:ext>
            </a:extLst>
          </p:cNvPr>
          <p:cNvSpPr txBox="1"/>
          <p:nvPr/>
        </p:nvSpPr>
        <p:spPr>
          <a:xfrm>
            <a:off x="4428202" y="1403427"/>
            <a:ext cx="3648997" cy="369332"/>
          </a:xfrm>
          <a:prstGeom prst="rect">
            <a:avLst/>
          </a:prstGeom>
          <a:noFill/>
        </p:spPr>
        <p:txBody>
          <a:bodyPr wrap="square" rtlCol="0">
            <a:spAutoFit/>
          </a:bodyPr>
          <a:lstStyle/>
          <a:p>
            <a:pPr algn="ctr"/>
            <a:r>
              <a:rPr kumimoji="1" lang="en-US" altLang="ja-JP" dirty="0"/>
              <a:t>Recover the investment</a:t>
            </a:r>
            <a:endParaRPr kumimoji="1" lang="ja-JP" altLang="en-US" dirty="0"/>
          </a:p>
        </p:txBody>
      </p:sp>
      <p:pic>
        <p:nvPicPr>
          <p:cNvPr id="35" name="Picture 34">
            <a:extLst>
              <a:ext uri="{FF2B5EF4-FFF2-40B4-BE49-F238E27FC236}">
                <a16:creationId xmlns:a16="http://schemas.microsoft.com/office/drawing/2014/main" id="{DB3F5AFB-21C0-4DF5-BC23-501732EFED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1" y="3136419"/>
            <a:ext cx="5334000" cy="3188181"/>
          </a:xfrm>
          <a:prstGeom prst="rect">
            <a:avLst/>
          </a:prstGeom>
          <a:noFill/>
          <a:ln>
            <a:noFill/>
          </a:ln>
        </p:spPr>
      </p:pic>
    </p:spTree>
    <p:extLst>
      <p:ext uri="{BB962C8B-B14F-4D97-AF65-F5344CB8AC3E}">
        <p14:creationId xmlns:p14="http://schemas.microsoft.com/office/powerpoint/2010/main" val="295607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20</a:t>
            </a:fld>
            <a:endParaRPr lang="en-US" dirty="0"/>
          </a:p>
        </p:txBody>
      </p:sp>
      <p:sp>
        <p:nvSpPr>
          <p:cNvPr id="8" name="TextBox 7">
            <a:extLst>
              <a:ext uri="{FF2B5EF4-FFF2-40B4-BE49-F238E27FC236}">
                <a16:creationId xmlns:a16="http://schemas.microsoft.com/office/drawing/2014/main" id="{7E7E33CD-D35B-448A-A39A-275D7653238C}"/>
              </a:ext>
            </a:extLst>
          </p:cNvPr>
          <p:cNvSpPr txBox="1"/>
          <p:nvPr/>
        </p:nvSpPr>
        <p:spPr>
          <a:xfrm>
            <a:off x="985319" y="5878196"/>
            <a:ext cx="7162800" cy="646331"/>
          </a:xfrm>
          <a:prstGeom prst="rect">
            <a:avLst/>
          </a:prstGeom>
          <a:noFill/>
        </p:spPr>
        <p:txBody>
          <a:bodyPr wrap="square" rtlCol="0">
            <a:spAutoFit/>
          </a:bodyPr>
          <a:lstStyle/>
          <a:p>
            <a:pPr algn="ctr"/>
            <a:r>
              <a:rPr kumimoji="1" lang="en-US" altLang="ja-JP" i="1" dirty="0"/>
              <a:t>Window</a:t>
            </a:r>
            <a:r>
              <a:rPr kumimoji="1" lang="en-US" altLang="ja-JP" dirty="0"/>
              <a:t> PI derives the </a:t>
            </a:r>
            <a:r>
              <a:rPr kumimoji="1" lang="en-US" altLang="ja-JP" dirty="0">
                <a:solidFill>
                  <a:srgbClr val="1C07B9"/>
                </a:solidFill>
              </a:rPr>
              <a:t>best</a:t>
            </a:r>
            <a:r>
              <a:rPr kumimoji="1" lang="en-US" altLang="ja-JP" dirty="0"/>
              <a:t> performance through a year</a:t>
            </a:r>
          </a:p>
          <a:p>
            <a:pPr algn="ctr"/>
            <a:r>
              <a:rPr kumimoji="1" lang="en-US" altLang="ja-JP" dirty="0"/>
              <a:t>even though the its CWC score is the worst among 3 methods</a:t>
            </a:r>
            <a:endParaRPr kumimoji="1" lang="ja-JP" altLang="en-US" dirty="0"/>
          </a:p>
        </p:txBody>
      </p:sp>
      <p:graphicFrame>
        <p:nvGraphicFramePr>
          <p:cNvPr id="3" name="Table 2">
            <a:extLst>
              <a:ext uri="{FF2B5EF4-FFF2-40B4-BE49-F238E27FC236}">
                <a16:creationId xmlns:a16="http://schemas.microsoft.com/office/drawing/2014/main" id="{748B13A3-5EA2-470F-96E0-54190450ABDB}"/>
              </a:ext>
            </a:extLst>
          </p:cNvPr>
          <p:cNvGraphicFramePr>
            <a:graphicFrameLocks noGrp="1"/>
          </p:cNvGraphicFramePr>
          <p:nvPr>
            <p:extLst>
              <p:ext uri="{D42A27DB-BD31-4B8C-83A1-F6EECF244321}">
                <p14:modId xmlns:p14="http://schemas.microsoft.com/office/powerpoint/2010/main" val="2528930373"/>
              </p:ext>
            </p:extLst>
          </p:nvPr>
        </p:nvGraphicFramePr>
        <p:xfrm>
          <a:off x="1214437" y="3932093"/>
          <a:ext cx="6944244" cy="1972538"/>
        </p:xfrm>
        <a:graphic>
          <a:graphicData uri="http://schemas.openxmlformats.org/drawingml/2006/table">
            <a:tbl>
              <a:tblPr>
                <a:tableStyleId>{5C22544A-7EE6-4342-B048-85BDC9FD1C3A}</a:tableStyleId>
              </a:tblPr>
              <a:tblGrid>
                <a:gridCol w="3231210">
                  <a:extLst>
                    <a:ext uri="{9D8B030D-6E8A-4147-A177-3AD203B41FA5}">
                      <a16:colId xmlns:a16="http://schemas.microsoft.com/office/drawing/2014/main" val="126173940"/>
                    </a:ext>
                  </a:extLst>
                </a:gridCol>
                <a:gridCol w="1182685">
                  <a:extLst>
                    <a:ext uri="{9D8B030D-6E8A-4147-A177-3AD203B41FA5}">
                      <a16:colId xmlns:a16="http://schemas.microsoft.com/office/drawing/2014/main" val="2994770144"/>
                    </a:ext>
                  </a:extLst>
                </a:gridCol>
                <a:gridCol w="1311149">
                  <a:extLst>
                    <a:ext uri="{9D8B030D-6E8A-4147-A177-3AD203B41FA5}">
                      <a16:colId xmlns:a16="http://schemas.microsoft.com/office/drawing/2014/main" val="2493050701"/>
                    </a:ext>
                  </a:extLst>
                </a:gridCol>
                <a:gridCol w="1219200">
                  <a:extLst>
                    <a:ext uri="{9D8B030D-6E8A-4147-A177-3AD203B41FA5}">
                      <a16:colId xmlns:a16="http://schemas.microsoft.com/office/drawing/2014/main" val="2556731973"/>
                    </a:ext>
                  </a:extLst>
                </a:gridCol>
              </a:tblGrid>
              <a:tr h="360000">
                <a:tc>
                  <a:txBody>
                    <a:bodyPr/>
                    <a:lstStyle/>
                    <a:p>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effectLst/>
                          <a:latin typeface="+mj-lt"/>
                          <a:ea typeface="MS Mincho" panose="02020609040205080304" pitchFamily="49" charset="-128"/>
                        </a:rPr>
                        <a:t>Sample</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effectLst/>
                          <a:latin typeface="+mj-lt"/>
                        </a:rPr>
                        <a:t>Confidence interval</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err="1">
                          <a:effectLst/>
                          <a:latin typeface="+mj-lt"/>
                        </a:rPr>
                        <a:t>Chevshyev</a:t>
                      </a:r>
                      <a:endParaRPr lang="ja-JP" sz="1800" dirty="0">
                        <a:effectLst/>
                        <a:latin typeface="+mj-lt"/>
                        <a:ea typeface="MS Mincho" panose="02020609040205080304" pitchFamily="49" charset="-128"/>
                      </a:endParaRPr>
                    </a:p>
                  </a:txBody>
                  <a:tcPr marL="0" marR="0" marT="0" marB="0" anchor="ctr"/>
                </a:tc>
                <a:extLst>
                  <a:ext uri="{0D108BD9-81ED-4DB2-BD59-A6C34878D82A}">
                    <a16:rowId xmlns:a16="http://schemas.microsoft.com/office/drawing/2014/main" val="583342497"/>
                  </a:ext>
                </a:extLst>
              </a:tr>
              <a:tr h="412356">
                <a:tc>
                  <a:txBody>
                    <a:bodyPr/>
                    <a:lstStyle/>
                    <a:p>
                      <a:pPr indent="152400" algn="ctr">
                        <a:lnSpc>
                          <a:spcPct val="105000"/>
                        </a:lnSpc>
                        <a:spcAft>
                          <a:spcPts val="0"/>
                        </a:spcAft>
                      </a:pPr>
                      <a:r>
                        <a:rPr lang="en-US" sz="1800" dirty="0">
                          <a:effectLst/>
                          <a:latin typeface="+mj-lt"/>
                        </a:rPr>
                        <a:t>Median of Reduction [MW]</a:t>
                      </a:r>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-0.13</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dirty="0">
                          <a:latin typeface="+mj-lt"/>
                        </a:rPr>
                        <a:t>-0.09</a:t>
                      </a:r>
                    </a:p>
                  </a:txBody>
                  <a:tcPr marL="9525" marR="9525" marT="9525" marB="0" anchor="ctr"/>
                </a:tc>
                <a:tc>
                  <a:txBody>
                    <a:bodyPr/>
                    <a:lstStyle/>
                    <a:p>
                      <a:pPr algn="ctr"/>
                      <a:r>
                        <a:rPr kumimoji="1" lang="en-US" altLang="ja-JP" dirty="0">
                          <a:solidFill>
                            <a:schemeClr val="tx1"/>
                          </a:solidFill>
                          <a:latin typeface="+mj-lt"/>
                        </a:rPr>
                        <a:t>+0.06</a:t>
                      </a:r>
                      <a:endParaRPr kumimoji="1" lang="ja-JP" altLang="en-US" dirty="0">
                        <a:solidFill>
                          <a:schemeClr val="tx1"/>
                        </a:solidFill>
                        <a:latin typeface="+mj-lt"/>
                      </a:endParaRPr>
                    </a:p>
                  </a:txBody>
                  <a:tcPr marL="9525" marR="9525" marT="9525" marB="0" anchor="ctr"/>
                </a:tc>
                <a:extLst>
                  <a:ext uri="{0D108BD9-81ED-4DB2-BD59-A6C34878D82A}">
                    <a16:rowId xmlns:a16="http://schemas.microsoft.com/office/drawing/2014/main" val="3262498681"/>
                  </a:ext>
                </a:extLst>
              </a:tr>
              <a:tr h="412356">
                <a:tc>
                  <a:txBody>
                    <a:bodyPr/>
                    <a:lstStyle/>
                    <a:p>
                      <a:pPr indent="152400" algn="ctr">
                        <a:lnSpc>
                          <a:spcPct val="105000"/>
                        </a:lnSpc>
                        <a:spcAft>
                          <a:spcPts val="0"/>
                        </a:spcAft>
                      </a:pPr>
                      <a:r>
                        <a:rPr lang="en-US" altLang="ja-JP" sz="1800" dirty="0">
                          <a:effectLst/>
                          <a:latin typeface="+mj-lt"/>
                        </a:rPr>
                        <a:t>Average of Reduction [MW]</a:t>
                      </a:r>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-0.21</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dirty="0">
                          <a:latin typeface="+mj-lt"/>
                        </a:rPr>
                        <a:t>-0.19</a:t>
                      </a:r>
                    </a:p>
                  </a:txBody>
                  <a:tcPr marL="9525" marR="9525" marT="9525" marB="0" anchor="ctr"/>
                </a:tc>
                <a:tc>
                  <a:txBody>
                    <a:bodyPr/>
                    <a:lstStyle/>
                    <a:p>
                      <a:pPr algn="ctr"/>
                      <a:r>
                        <a:rPr kumimoji="1" lang="en-US" altLang="ja-JP" dirty="0">
                          <a:solidFill>
                            <a:schemeClr val="tx1"/>
                          </a:solidFill>
                          <a:latin typeface="+mj-lt"/>
                        </a:rPr>
                        <a:t>+0.008</a:t>
                      </a:r>
                      <a:endParaRPr kumimoji="1" lang="ja-JP" altLang="en-US" dirty="0">
                        <a:solidFill>
                          <a:schemeClr val="tx1"/>
                        </a:solidFill>
                        <a:latin typeface="+mj-lt"/>
                      </a:endParaRPr>
                    </a:p>
                  </a:txBody>
                  <a:tcPr marL="9525" marR="9525" marT="9525" marB="0" anchor="ctr"/>
                </a:tc>
                <a:extLst>
                  <a:ext uri="{0D108BD9-81ED-4DB2-BD59-A6C34878D82A}">
                    <a16:rowId xmlns:a16="http://schemas.microsoft.com/office/drawing/2014/main" val="2955945263"/>
                  </a:ext>
                </a:extLst>
              </a:tr>
              <a:tr h="412356">
                <a:tc>
                  <a:txBody>
                    <a:bodyPr/>
                    <a:lstStyle/>
                    <a:p>
                      <a:pPr indent="152400" algn="ctr">
                        <a:lnSpc>
                          <a:spcPct val="105000"/>
                        </a:lnSpc>
                        <a:spcAft>
                          <a:spcPts val="0"/>
                        </a:spcAft>
                      </a:pPr>
                      <a:r>
                        <a:rPr lang="en-US" sz="1800" dirty="0">
                          <a:effectLst/>
                          <a:latin typeface="+mj-lt"/>
                        </a:rPr>
                        <a:t>The highest peak in a year [MW]</a:t>
                      </a:r>
                      <a:endParaRPr lang="ja-JP" sz="1800" dirty="0">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dirty="0">
                          <a:solidFill>
                            <a:schemeClr val="tx1"/>
                          </a:solidFill>
                          <a:effectLst/>
                          <a:latin typeface="+mj-lt"/>
                          <a:ea typeface="MS Mincho" panose="02020609040205080304" pitchFamily="49" charset="-128"/>
                        </a:rPr>
                        <a:t>10.05 -&gt; 9.88</a:t>
                      </a:r>
                      <a:r>
                        <a:rPr lang="en-US" altLang="ja-JP" sz="1800" kern="1200" dirty="0">
                          <a:solidFill>
                            <a:schemeClr val="tx1"/>
                          </a:solidFill>
                          <a:effectLst/>
                          <a:latin typeface="+mn-lt"/>
                          <a:ea typeface="MS Mincho" panose="02020609040205080304" pitchFamily="49" charset="-128"/>
                          <a:cs typeface="+mn-cs"/>
                        </a:rPr>
                        <a:t>(-1.6%)</a:t>
                      </a:r>
                      <a:endParaRPr lang="ja-JP" altLang="ja-JP" sz="1800" dirty="0">
                        <a:solidFill>
                          <a:schemeClr val="tx1"/>
                        </a:solidFill>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dirty="0">
                          <a:solidFill>
                            <a:srgbClr val="1C07B9"/>
                          </a:solidFill>
                          <a:effectLst/>
                          <a:latin typeface="+mj-lt"/>
                          <a:ea typeface="MS Mincho" panose="02020609040205080304" pitchFamily="49" charset="-128"/>
                        </a:rPr>
                        <a:t>10.05 -&gt; 9.82</a:t>
                      </a:r>
                      <a:r>
                        <a:rPr lang="en-US" altLang="ja-JP" sz="1800" kern="1200" dirty="0">
                          <a:solidFill>
                            <a:srgbClr val="1C07B9"/>
                          </a:solidFill>
                          <a:effectLst/>
                          <a:latin typeface="+mn-lt"/>
                          <a:ea typeface="MS Mincho" panose="02020609040205080304" pitchFamily="49" charset="-128"/>
                          <a:cs typeface="+mn-cs"/>
                        </a:rPr>
                        <a:t>(-2.2%)</a:t>
                      </a:r>
                      <a:endParaRPr lang="ja-JP" alt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altLang="ja-JP" sz="1800" dirty="0">
                          <a:solidFill>
                            <a:schemeClr val="tx1"/>
                          </a:solidFill>
                          <a:effectLst/>
                          <a:latin typeface="+mj-lt"/>
                          <a:ea typeface="MS Mincho" panose="02020609040205080304" pitchFamily="49" charset="-128"/>
                        </a:rPr>
                        <a:t>10.05 -&gt; 9.96(-0.89%)</a:t>
                      </a:r>
                      <a:endParaRPr lang="ja-JP" sz="1800" dirty="0">
                        <a:solidFill>
                          <a:schemeClr val="tx1"/>
                        </a:solidFill>
                        <a:effectLst/>
                        <a:latin typeface="+mj-lt"/>
                        <a:ea typeface="MS Mincho" panose="02020609040205080304" pitchFamily="49" charset="-128"/>
                      </a:endParaRPr>
                    </a:p>
                  </a:txBody>
                  <a:tcPr marL="0" marR="0" marT="0" marB="0" anchor="ctr"/>
                </a:tc>
                <a:extLst>
                  <a:ext uri="{0D108BD9-81ED-4DB2-BD59-A6C34878D82A}">
                    <a16:rowId xmlns:a16="http://schemas.microsoft.com/office/drawing/2014/main" val="3498497040"/>
                  </a:ext>
                </a:extLst>
              </a:tr>
            </a:tbl>
          </a:graphicData>
        </a:graphic>
      </p:graphicFrame>
      <p:sp>
        <p:nvSpPr>
          <p:cNvPr id="14" name="Rectangle 13">
            <a:extLst>
              <a:ext uri="{FF2B5EF4-FFF2-40B4-BE49-F238E27FC236}">
                <a16:creationId xmlns:a16="http://schemas.microsoft.com/office/drawing/2014/main" id="{BBE1E889-DDDC-4961-BBA1-31F17F8AE340}"/>
              </a:ext>
            </a:extLst>
          </p:cNvPr>
          <p:cNvSpPr/>
          <p:nvPr/>
        </p:nvSpPr>
        <p:spPr>
          <a:xfrm>
            <a:off x="6633441" y="3565107"/>
            <a:ext cx="1981200" cy="369332"/>
          </a:xfrm>
          <a:prstGeom prst="rect">
            <a:avLst/>
          </a:prstGeom>
        </p:spPr>
        <p:txBody>
          <a:bodyPr wrap="square">
            <a:spAutoFit/>
          </a:bodyPr>
          <a:lstStyle/>
          <a:p>
            <a:pPr algn="ctr"/>
            <a:r>
              <a:rPr lang="en-US" altLang="ja-JP" dirty="0">
                <a:latin typeface="Times New Roman" panose="02020603050405020304" pitchFamily="18" charset="0"/>
                <a:ea typeface="MS Mincho" panose="02020609040205080304" pitchFamily="49" charset="-128"/>
              </a:rPr>
              <a:t>(c)</a:t>
            </a:r>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Chebyshev</a:t>
            </a:r>
            <a:endParaRPr lang="ja-JP" altLang="en-US" dirty="0"/>
          </a:p>
        </p:txBody>
      </p:sp>
      <p:sp>
        <p:nvSpPr>
          <p:cNvPr id="15" name="Rectangle 14">
            <a:extLst>
              <a:ext uri="{FF2B5EF4-FFF2-40B4-BE49-F238E27FC236}">
                <a16:creationId xmlns:a16="http://schemas.microsoft.com/office/drawing/2014/main" id="{15C0D249-A942-4BF7-B333-95E93C7199D7}"/>
              </a:ext>
            </a:extLst>
          </p:cNvPr>
          <p:cNvSpPr/>
          <p:nvPr/>
        </p:nvSpPr>
        <p:spPr>
          <a:xfrm>
            <a:off x="1233354" y="3565107"/>
            <a:ext cx="1582484"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a) Sample base</a:t>
            </a:r>
            <a:endParaRPr lang="ja-JP" altLang="en-US" dirty="0"/>
          </a:p>
        </p:txBody>
      </p:sp>
      <p:sp>
        <p:nvSpPr>
          <p:cNvPr id="16" name="Rectangle 15">
            <a:extLst>
              <a:ext uri="{FF2B5EF4-FFF2-40B4-BE49-F238E27FC236}">
                <a16:creationId xmlns:a16="http://schemas.microsoft.com/office/drawing/2014/main" id="{ED98642D-DDD5-4765-9270-0FD924F89931}"/>
              </a:ext>
            </a:extLst>
          </p:cNvPr>
          <p:cNvSpPr/>
          <p:nvPr/>
        </p:nvSpPr>
        <p:spPr>
          <a:xfrm>
            <a:off x="3393985" y="3615770"/>
            <a:ext cx="2627642" cy="369332"/>
          </a:xfrm>
          <a:prstGeom prst="rect">
            <a:avLst/>
          </a:prstGeom>
        </p:spPr>
        <p:txBody>
          <a:bodyPr wrap="none">
            <a:spAutoFit/>
          </a:bodyPr>
          <a:lstStyle/>
          <a:p>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(b) Confidence interval </a:t>
            </a:r>
            <a:endParaRPr lang="ja-JP" altLang="en-US" dirty="0"/>
          </a:p>
        </p:txBody>
      </p:sp>
      <p:sp>
        <p:nvSpPr>
          <p:cNvPr id="17" name="TextBox 16">
            <a:extLst>
              <a:ext uri="{FF2B5EF4-FFF2-40B4-BE49-F238E27FC236}">
                <a16:creationId xmlns:a16="http://schemas.microsoft.com/office/drawing/2014/main" id="{FE1A1C09-DE0B-42F4-8058-41936BDB0431}"/>
              </a:ext>
            </a:extLst>
          </p:cNvPr>
          <p:cNvSpPr txBox="1"/>
          <p:nvPr/>
        </p:nvSpPr>
        <p:spPr>
          <a:xfrm>
            <a:off x="985319" y="940235"/>
            <a:ext cx="7162800" cy="369332"/>
          </a:xfrm>
          <a:prstGeom prst="rect">
            <a:avLst/>
          </a:prstGeom>
          <a:noFill/>
        </p:spPr>
        <p:txBody>
          <a:bodyPr wrap="square" rtlCol="0">
            <a:spAutoFit/>
          </a:bodyPr>
          <a:lstStyle/>
          <a:p>
            <a:pPr algn="ctr"/>
            <a:r>
              <a:rPr kumimoji="1" lang="en-US" altLang="ja-JP" dirty="0"/>
              <a:t>Yearly peak reduction on each PIs</a:t>
            </a:r>
            <a:endParaRPr kumimoji="1" lang="ja-JP" altLang="en-US" dirty="0"/>
          </a:p>
        </p:txBody>
      </p:sp>
      <p:grpSp>
        <p:nvGrpSpPr>
          <p:cNvPr id="4" name="Group 3">
            <a:extLst>
              <a:ext uri="{FF2B5EF4-FFF2-40B4-BE49-F238E27FC236}">
                <a16:creationId xmlns:a16="http://schemas.microsoft.com/office/drawing/2014/main" id="{DCDA797A-3654-4AE1-8FB9-0CF8DCE95317}"/>
              </a:ext>
            </a:extLst>
          </p:cNvPr>
          <p:cNvGrpSpPr/>
          <p:nvPr/>
        </p:nvGrpSpPr>
        <p:grpSpPr>
          <a:xfrm>
            <a:off x="264814" y="1276269"/>
            <a:ext cx="8748102" cy="2334217"/>
            <a:chOff x="264814" y="1276269"/>
            <a:chExt cx="8748102" cy="2334217"/>
          </a:xfrm>
        </p:grpSpPr>
        <p:pic>
          <p:nvPicPr>
            <p:cNvPr id="5" name="Picture 4">
              <a:extLst>
                <a:ext uri="{FF2B5EF4-FFF2-40B4-BE49-F238E27FC236}">
                  <a16:creationId xmlns:a16="http://schemas.microsoft.com/office/drawing/2014/main" id="{018F95D6-1863-4FA0-BD06-A7882BD88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14" y="1276269"/>
              <a:ext cx="3073293" cy="2304970"/>
            </a:xfrm>
            <a:prstGeom prst="rect">
              <a:avLst/>
            </a:prstGeom>
          </p:spPr>
        </p:pic>
        <p:pic>
          <p:nvPicPr>
            <p:cNvPr id="7" name="Picture 6">
              <a:extLst>
                <a:ext uri="{FF2B5EF4-FFF2-40B4-BE49-F238E27FC236}">
                  <a16:creationId xmlns:a16="http://schemas.microsoft.com/office/drawing/2014/main" id="{074A68EE-8365-4EE0-AACF-A573804A7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997" y="1295018"/>
              <a:ext cx="3073293" cy="2304970"/>
            </a:xfrm>
            <a:prstGeom prst="rect">
              <a:avLst/>
            </a:prstGeom>
          </p:spPr>
        </p:pic>
        <p:pic>
          <p:nvPicPr>
            <p:cNvPr id="13" name="Picture 12">
              <a:extLst>
                <a:ext uri="{FF2B5EF4-FFF2-40B4-BE49-F238E27FC236}">
                  <a16:creationId xmlns:a16="http://schemas.microsoft.com/office/drawing/2014/main" id="{C6C409B0-56A9-471A-967F-110CB6416654}"/>
                </a:ext>
              </a:extLst>
            </p:cNvPr>
            <p:cNvPicPr>
              <a:picLocks noChangeAspect="1"/>
            </p:cNvPicPr>
            <p:nvPr/>
          </p:nvPicPr>
          <p:blipFill rotWithShape="1">
            <a:blip r:embed="rId4">
              <a:extLst>
                <a:ext uri="{28A0092B-C50C-407E-A947-70E740481C1C}">
                  <a14:useLocalDpi xmlns:a14="http://schemas.microsoft.com/office/drawing/2010/main" val="0"/>
                </a:ext>
              </a:extLst>
            </a:blip>
            <a:srcRect r="5470"/>
            <a:stretch/>
          </p:blipFill>
          <p:spPr>
            <a:xfrm>
              <a:off x="6121796" y="1316672"/>
              <a:ext cx="2891120" cy="2293814"/>
            </a:xfrm>
            <a:prstGeom prst="rect">
              <a:avLst/>
            </a:prstGeom>
          </p:spPr>
        </p:pic>
        <p:cxnSp>
          <p:nvCxnSpPr>
            <p:cNvPr id="6" name="Straight Connector 5">
              <a:extLst>
                <a:ext uri="{FF2B5EF4-FFF2-40B4-BE49-F238E27FC236}">
                  <a16:creationId xmlns:a16="http://schemas.microsoft.com/office/drawing/2014/main" id="{3120AE22-C551-45DF-BA38-028D9F6647D5}"/>
                </a:ext>
              </a:extLst>
            </p:cNvPr>
            <p:cNvCxnSpPr>
              <a:cxnSpLocks/>
            </p:cNvCxnSpPr>
            <p:nvPr/>
          </p:nvCxnSpPr>
          <p:spPr>
            <a:xfrm flipV="1">
              <a:off x="2362200" y="1424940"/>
              <a:ext cx="0" cy="1905000"/>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20A9447-31CA-4C05-958D-3CB3AF6E92EB}"/>
                </a:ext>
              </a:extLst>
            </p:cNvPr>
            <p:cNvCxnSpPr>
              <a:cxnSpLocks/>
            </p:cNvCxnSpPr>
            <p:nvPr/>
          </p:nvCxnSpPr>
          <p:spPr>
            <a:xfrm flipV="1">
              <a:off x="5334000" y="1447800"/>
              <a:ext cx="0" cy="1905000"/>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D3E458A-3E9F-4229-B30B-8E028120C1A7}"/>
                </a:ext>
              </a:extLst>
            </p:cNvPr>
            <p:cNvCxnSpPr>
              <a:cxnSpLocks/>
            </p:cNvCxnSpPr>
            <p:nvPr/>
          </p:nvCxnSpPr>
          <p:spPr>
            <a:xfrm flipV="1">
              <a:off x="8223250" y="1524000"/>
              <a:ext cx="0" cy="1828801"/>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14899EBC-E3C5-41BC-826D-79E41E4AA4C4}"/>
                </a:ext>
              </a:extLst>
            </p:cNvPr>
            <p:cNvCxnSpPr/>
            <p:nvPr/>
          </p:nvCxnSpPr>
          <p:spPr>
            <a:xfrm flipH="1">
              <a:off x="1676400" y="1828800"/>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3E7D9A-39E0-43AA-824F-EA8D9A400D66}"/>
                </a:ext>
              </a:extLst>
            </p:cNvPr>
            <p:cNvCxnSpPr/>
            <p:nvPr/>
          </p:nvCxnSpPr>
          <p:spPr>
            <a:xfrm flipH="1">
              <a:off x="4648200" y="1752600"/>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0EF253-49ED-4E28-AAE3-482E0BD04A69}"/>
                </a:ext>
              </a:extLst>
            </p:cNvPr>
            <p:cNvCxnSpPr/>
            <p:nvPr/>
          </p:nvCxnSpPr>
          <p:spPr>
            <a:xfrm flipH="1">
              <a:off x="7537450" y="1676400"/>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27778CD-11A3-4FCB-8E21-4975AB0C3DD4}"/>
                </a:ext>
              </a:extLst>
            </p:cNvPr>
            <p:cNvSpPr/>
            <p:nvPr/>
          </p:nvSpPr>
          <p:spPr>
            <a:xfrm>
              <a:off x="1341237" y="1842360"/>
              <a:ext cx="920445" cy="307777"/>
            </a:xfrm>
            <a:prstGeom prst="rect">
              <a:avLst/>
            </a:prstGeom>
          </p:spPr>
          <p:txBody>
            <a:bodyPr wrap="none">
              <a:spAutoFit/>
            </a:bodyPr>
            <a:lstStyle/>
            <a:p>
              <a:r>
                <a:rPr kumimoji="1" lang="en-US" altLang="ja-JP" sz="1400" dirty="0"/>
                <a:t>reduction</a:t>
              </a:r>
              <a:endParaRPr lang="ja-JP" altLang="en-US" sz="1400" dirty="0"/>
            </a:p>
          </p:txBody>
        </p:sp>
        <p:sp>
          <p:nvSpPr>
            <p:cNvPr id="24" name="Rectangle 23">
              <a:extLst>
                <a:ext uri="{FF2B5EF4-FFF2-40B4-BE49-F238E27FC236}">
                  <a16:creationId xmlns:a16="http://schemas.microsoft.com/office/drawing/2014/main" id="{E4F46A80-0A9B-446D-9481-C3F410FF4348}"/>
                </a:ext>
              </a:extLst>
            </p:cNvPr>
            <p:cNvSpPr/>
            <p:nvPr/>
          </p:nvSpPr>
          <p:spPr>
            <a:xfrm>
              <a:off x="4303420" y="1749624"/>
              <a:ext cx="920445" cy="307777"/>
            </a:xfrm>
            <a:prstGeom prst="rect">
              <a:avLst/>
            </a:prstGeom>
          </p:spPr>
          <p:txBody>
            <a:bodyPr wrap="none">
              <a:spAutoFit/>
            </a:bodyPr>
            <a:lstStyle/>
            <a:p>
              <a:r>
                <a:rPr kumimoji="1" lang="en-US" altLang="ja-JP" sz="1400" dirty="0"/>
                <a:t>reduction</a:t>
              </a:r>
              <a:endParaRPr lang="ja-JP" altLang="en-US" sz="1400" dirty="0"/>
            </a:p>
          </p:txBody>
        </p:sp>
        <p:sp>
          <p:nvSpPr>
            <p:cNvPr id="25" name="Rectangle 24">
              <a:extLst>
                <a:ext uri="{FF2B5EF4-FFF2-40B4-BE49-F238E27FC236}">
                  <a16:creationId xmlns:a16="http://schemas.microsoft.com/office/drawing/2014/main" id="{5912392C-5E89-42B7-86F9-1C0083665769}"/>
                </a:ext>
              </a:extLst>
            </p:cNvPr>
            <p:cNvSpPr/>
            <p:nvPr/>
          </p:nvSpPr>
          <p:spPr>
            <a:xfrm>
              <a:off x="7166016" y="1681007"/>
              <a:ext cx="920445" cy="307777"/>
            </a:xfrm>
            <a:prstGeom prst="rect">
              <a:avLst/>
            </a:prstGeom>
          </p:spPr>
          <p:txBody>
            <a:bodyPr wrap="none">
              <a:spAutoFit/>
            </a:bodyPr>
            <a:lstStyle/>
            <a:p>
              <a:r>
                <a:rPr kumimoji="1" lang="en-US" altLang="ja-JP" sz="1400" dirty="0"/>
                <a:t>reduction</a:t>
              </a:r>
              <a:endParaRPr lang="ja-JP" altLang="en-US" sz="1400" dirty="0"/>
            </a:p>
          </p:txBody>
        </p:sp>
      </p:grpSp>
      <p:sp>
        <p:nvSpPr>
          <p:cNvPr id="27" name="TextBox 26">
            <a:extLst>
              <a:ext uri="{FF2B5EF4-FFF2-40B4-BE49-F238E27FC236}">
                <a16:creationId xmlns:a16="http://schemas.microsoft.com/office/drawing/2014/main" id="{DC7E9CF7-B73B-439F-A2B7-F7F10BEA6DCD}"/>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Operation result for one year</a:t>
            </a:r>
            <a:endParaRPr kumimoji="1" lang="ja-JP" altLang="en-US" sz="2400" b="1" i="1" dirty="0"/>
          </a:p>
        </p:txBody>
      </p:sp>
    </p:spTree>
    <p:extLst>
      <p:ext uri="{BB962C8B-B14F-4D97-AF65-F5344CB8AC3E}">
        <p14:creationId xmlns:p14="http://schemas.microsoft.com/office/powerpoint/2010/main" val="385116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34921-FC60-49C0-B5B7-DB92AC48BADC}"/>
              </a:ext>
            </a:extLst>
          </p:cNvPr>
          <p:cNvSpPr>
            <a:spLocks noGrp="1"/>
          </p:cNvSpPr>
          <p:nvPr>
            <p:ph type="sldNum" sz="quarter" idx="12"/>
          </p:nvPr>
        </p:nvSpPr>
        <p:spPr/>
        <p:txBody>
          <a:bodyPr/>
          <a:lstStyle/>
          <a:p>
            <a:pPr>
              <a:defRPr/>
            </a:pPr>
            <a:fld id="{149F8EDC-486C-486D-91C3-F0BB61E194C4}" type="slidenum">
              <a:rPr lang="en-US" smtClean="0"/>
              <a:pPr>
                <a:defRPr/>
              </a:pPr>
              <a:t>21</a:t>
            </a:fld>
            <a:endParaRPr lang="en-US" dirty="0"/>
          </a:p>
        </p:txBody>
      </p:sp>
      <p:graphicFrame>
        <p:nvGraphicFramePr>
          <p:cNvPr id="3" name="Table 2">
            <a:extLst>
              <a:ext uri="{FF2B5EF4-FFF2-40B4-BE49-F238E27FC236}">
                <a16:creationId xmlns:a16="http://schemas.microsoft.com/office/drawing/2014/main" id="{748B13A3-5EA2-470F-96E0-54190450ABDB}"/>
              </a:ext>
            </a:extLst>
          </p:cNvPr>
          <p:cNvGraphicFramePr>
            <a:graphicFrameLocks noGrp="1"/>
          </p:cNvGraphicFramePr>
          <p:nvPr>
            <p:extLst>
              <p:ext uri="{D42A27DB-BD31-4B8C-83A1-F6EECF244321}">
                <p14:modId xmlns:p14="http://schemas.microsoft.com/office/powerpoint/2010/main" val="1115966886"/>
              </p:ext>
            </p:extLst>
          </p:nvPr>
        </p:nvGraphicFramePr>
        <p:xfrm>
          <a:off x="809046" y="3692103"/>
          <a:ext cx="7696199" cy="1972538"/>
        </p:xfrm>
        <a:graphic>
          <a:graphicData uri="http://schemas.openxmlformats.org/drawingml/2006/table">
            <a:tbl>
              <a:tblPr>
                <a:tableStyleId>{5C22544A-7EE6-4342-B048-85BDC9FD1C3A}</a:tableStyleId>
              </a:tblPr>
              <a:tblGrid>
                <a:gridCol w="3043590">
                  <a:extLst>
                    <a:ext uri="{9D8B030D-6E8A-4147-A177-3AD203B41FA5}">
                      <a16:colId xmlns:a16="http://schemas.microsoft.com/office/drawing/2014/main" val="126173940"/>
                    </a:ext>
                  </a:extLst>
                </a:gridCol>
                <a:gridCol w="1346063">
                  <a:extLst>
                    <a:ext uri="{9D8B030D-6E8A-4147-A177-3AD203B41FA5}">
                      <a16:colId xmlns:a16="http://schemas.microsoft.com/office/drawing/2014/main" val="2994770144"/>
                    </a:ext>
                  </a:extLst>
                </a:gridCol>
                <a:gridCol w="1295400">
                  <a:extLst>
                    <a:ext uri="{9D8B030D-6E8A-4147-A177-3AD203B41FA5}">
                      <a16:colId xmlns:a16="http://schemas.microsoft.com/office/drawing/2014/main" val="2493050701"/>
                    </a:ext>
                  </a:extLst>
                </a:gridCol>
                <a:gridCol w="2011146">
                  <a:extLst>
                    <a:ext uri="{9D8B030D-6E8A-4147-A177-3AD203B41FA5}">
                      <a16:colId xmlns:a16="http://schemas.microsoft.com/office/drawing/2014/main" val="3346829316"/>
                    </a:ext>
                  </a:extLst>
                </a:gridCol>
              </a:tblGrid>
              <a:tr h="360000">
                <a:tc>
                  <a:txBody>
                    <a:bodyPr/>
                    <a:lstStyle/>
                    <a:p>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effectLst/>
                          <a:latin typeface="+mj-lt"/>
                          <a:ea typeface="MS Mincho" panose="02020609040205080304" pitchFamily="49" charset="-128"/>
                        </a:rPr>
                        <a:t>Sample base</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800" dirty="0">
                          <a:effectLst/>
                          <a:latin typeface="+mj-lt"/>
                        </a:rPr>
                        <a:t>Confidence interval</a:t>
                      </a:r>
                      <a:endParaRPr lang="ja-JP" sz="18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altLang="ja-JP" sz="1800" dirty="0">
                          <a:effectLst/>
                          <a:latin typeface="+mj-lt"/>
                          <a:ea typeface="MS Mincho" panose="02020609040205080304" pitchFamily="49" charset="-128"/>
                        </a:rPr>
                        <a:t>No error prediction</a:t>
                      </a:r>
                    </a:p>
                    <a:p>
                      <a:pPr indent="152400" algn="ctr">
                        <a:lnSpc>
                          <a:spcPct val="105000"/>
                        </a:lnSpc>
                        <a:spcAft>
                          <a:spcPts val="0"/>
                        </a:spcAft>
                      </a:pPr>
                      <a:r>
                        <a:rPr lang="en-US" altLang="ja-JP" sz="1800" dirty="0">
                          <a:effectLst/>
                          <a:latin typeface="+mj-lt"/>
                          <a:ea typeface="MS Mincho" panose="02020609040205080304" pitchFamily="49" charset="-128"/>
                        </a:rPr>
                        <a:t>(ideal operation )</a:t>
                      </a:r>
                      <a:endParaRPr lang="ja-JP" sz="1800" dirty="0">
                        <a:effectLst/>
                        <a:latin typeface="+mj-lt"/>
                        <a:ea typeface="MS Mincho" panose="02020609040205080304" pitchFamily="49" charset="-128"/>
                      </a:endParaRPr>
                    </a:p>
                  </a:txBody>
                  <a:tcPr marL="0" marR="0" marT="0" marB="0" anchor="ctr">
                    <a:solidFill>
                      <a:schemeClr val="accent5">
                        <a:lumMod val="40000"/>
                        <a:lumOff val="60000"/>
                      </a:schemeClr>
                    </a:solidFill>
                  </a:tcPr>
                </a:tc>
                <a:extLst>
                  <a:ext uri="{0D108BD9-81ED-4DB2-BD59-A6C34878D82A}">
                    <a16:rowId xmlns:a16="http://schemas.microsoft.com/office/drawing/2014/main" val="583342497"/>
                  </a:ext>
                </a:extLst>
              </a:tr>
              <a:tr h="412356">
                <a:tc>
                  <a:txBody>
                    <a:bodyPr/>
                    <a:lstStyle/>
                    <a:p>
                      <a:pPr indent="152400" algn="ctr">
                        <a:lnSpc>
                          <a:spcPct val="105000"/>
                        </a:lnSpc>
                        <a:spcAft>
                          <a:spcPts val="0"/>
                        </a:spcAft>
                      </a:pPr>
                      <a:r>
                        <a:rPr lang="en-US" sz="1800" dirty="0">
                          <a:effectLst/>
                          <a:latin typeface="+mj-lt"/>
                        </a:rPr>
                        <a:t>Median of Reduction [MW]</a:t>
                      </a:r>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-0.13</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dirty="0">
                          <a:latin typeface="+mj-lt"/>
                        </a:rPr>
                        <a:t>-0.09</a:t>
                      </a:r>
                    </a:p>
                  </a:txBody>
                  <a:tcPr marL="9525" marR="9525" marT="9525" marB="0" anchor="ctr"/>
                </a:tc>
                <a:tc>
                  <a:txBody>
                    <a:bodyPr/>
                    <a:lstStyle/>
                    <a:p>
                      <a:pPr algn="ctr"/>
                      <a:r>
                        <a:rPr kumimoji="1" lang="en-US" altLang="ja-JP" dirty="0">
                          <a:solidFill>
                            <a:schemeClr val="tx1"/>
                          </a:solidFill>
                          <a:latin typeface="+mj-lt"/>
                        </a:rPr>
                        <a:t>-0.81</a:t>
                      </a:r>
                      <a:endParaRPr kumimoji="1" lang="ja-JP" altLang="en-US" dirty="0">
                        <a:solidFill>
                          <a:schemeClr val="tx1"/>
                        </a:solidFill>
                        <a:latin typeface="+mj-lt"/>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3262498681"/>
                  </a:ext>
                </a:extLst>
              </a:tr>
              <a:tr h="412356">
                <a:tc>
                  <a:txBody>
                    <a:bodyPr/>
                    <a:lstStyle/>
                    <a:p>
                      <a:pPr indent="152400" algn="ctr">
                        <a:lnSpc>
                          <a:spcPct val="105000"/>
                        </a:lnSpc>
                        <a:spcAft>
                          <a:spcPts val="0"/>
                        </a:spcAft>
                      </a:pPr>
                      <a:r>
                        <a:rPr lang="en-US" altLang="ja-JP" sz="1800" dirty="0">
                          <a:effectLst/>
                          <a:latin typeface="+mj-lt"/>
                        </a:rPr>
                        <a:t>Average of Reduction [MW]</a:t>
                      </a:r>
                      <a:endParaRPr lang="ja-JP" sz="1800" dirty="0">
                        <a:effectLst/>
                        <a:latin typeface="+mj-lt"/>
                      </a:endParaRPr>
                    </a:p>
                  </a:txBody>
                  <a:tcPr marL="9525" marR="9525" marT="9525" marB="0" anchor="ctr"/>
                </a:tc>
                <a:tc>
                  <a:txBody>
                    <a:bodyPr/>
                    <a:lstStyle/>
                    <a:p>
                      <a:pPr indent="152400" algn="ctr">
                        <a:lnSpc>
                          <a:spcPct val="105000"/>
                        </a:lnSpc>
                        <a:spcAft>
                          <a:spcPts val="0"/>
                        </a:spcAft>
                      </a:pPr>
                      <a:r>
                        <a:rPr lang="en-US" altLang="ja-JP" sz="1800" dirty="0">
                          <a:solidFill>
                            <a:srgbClr val="1C07B9"/>
                          </a:solidFill>
                          <a:effectLst/>
                          <a:latin typeface="+mj-lt"/>
                          <a:ea typeface="MS Mincho" panose="02020609040205080304" pitchFamily="49" charset="-128"/>
                        </a:rPr>
                        <a:t>-0.21</a:t>
                      </a:r>
                      <a:endParaRPr 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dirty="0">
                          <a:latin typeface="+mj-lt"/>
                        </a:rPr>
                        <a:t>-0.19</a:t>
                      </a:r>
                    </a:p>
                  </a:txBody>
                  <a:tcPr marL="9525" marR="9525" marT="9525" marB="0" anchor="ctr"/>
                </a:tc>
                <a:tc>
                  <a:txBody>
                    <a:bodyPr/>
                    <a:lstStyle/>
                    <a:p>
                      <a:pPr algn="ctr"/>
                      <a:r>
                        <a:rPr kumimoji="1" lang="en-US" altLang="ja-JP" dirty="0">
                          <a:solidFill>
                            <a:schemeClr val="tx1"/>
                          </a:solidFill>
                          <a:latin typeface="+mj-lt"/>
                        </a:rPr>
                        <a:t>-0.76</a:t>
                      </a:r>
                    </a:p>
                  </a:txBody>
                  <a:tcPr marL="9525" marR="9525" marT="9525" marB="0" anchor="ctr">
                    <a:solidFill>
                      <a:schemeClr val="accent5">
                        <a:lumMod val="40000"/>
                        <a:lumOff val="60000"/>
                      </a:schemeClr>
                    </a:solidFill>
                  </a:tcPr>
                </a:tc>
                <a:extLst>
                  <a:ext uri="{0D108BD9-81ED-4DB2-BD59-A6C34878D82A}">
                    <a16:rowId xmlns:a16="http://schemas.microsoft.com/office/drawing/2014/main" val="2955945263"/>
                  </a:ext>
                </a:extLst>
              </a:tr>
              <a:tr h="412356">
                <a:tc>
                  <a:txBody>
                    <a:bodyPr/>
                    <a:lstStyle/>
                    <a:p>
                      <a:pPr indent="152400" algn="ctr">
                        <a:lnSpc>
                          <a:spcPct val="105000"/>
                        </a:lnSpc>
                        <a:spcAft>
                          <a:spcPts val="0"/>
                        </a:spcAft>
                      </a:pPr>
                      <a:r>
                        <a:rPr lang="en-US" sz="1800" dirty="0">
                          <a:effectLst/>
                          <a:latin typeface="+mj-lt"/>
                        </a:rPr>
                        <a:t>The highest peak in a year [MW]</a:t>
                      </a:r>
                      <a:endParaRPr lang="ja-JP" sz="1800" dirty="0">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dirty="0">
                          <a:solidFill>
                            <a:schemeClr val="tx1"/>
                          </a:solidFill>
                          <a:effectLst/>
                          <a:latin typeface="+mj-lt"/>
                          <a:ea typeface="MS Mincho" panose="02020609040205080304" pitchFamily="49" charset="-128"/>
                        </a:rPr>
                        <a:t>10.05 -&gt; 9.88(-1.6%)</a:t>
                      </a:r>
                      <a:endParaRPr lang="ja-JP" altLang="ja-JP" sz="1800" dirty="0">
                        <a:solidFill>
                          <a:schemeClr val="tx1"/>
                        </a:solidFill>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dirty="0">
                          <a:solidFill>
                            <a:srgbClr val="1C07B9"/>
                          </a:solidFill>
                          <a:effectLst/>
                          <a:latin typeface="+mj-lt"/>
                          <a:ea typeface="MS Mincho" panose="02020609040205080304" pitchFamily="49" charset="-128"/>
                        </a:rPr>
                        <a:t>10.05 -&gt; 9.82(-2.2%)</a:t>
                      </a:r>
                      <a:endParaRPr lang="ja-JP" altLang="ja-JP" sz="1800" dirty="0">
                        <a:solidFill>
                          <a:srgbClr val="1C07B9"/>
                        </a:solidFill>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kern="1200" dirty="0">
                          <a:solidFill>
                            <a:schemeClr val="tx1"/>
                          </a:solidFill>
                          <a:effectLst/>
                          <a:latin typeface="+mn-lt"/>
                          <a:ea typeface="MS Mincho" panose="02020609040205080304" pitchFamily="49" charset="-128"/>
                          <a:cs typeface="+mn-cs"/>
                        </a:rPr>
                        <a:t>10.05 -&gt;</a:t>
                      </a:r>
                    </a:p>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800" kern="1200" dirty="0">
                          <a:solidFill>
                            <a:schemeClr val="tx1"/>
                          </a:solidFill>
                          <a:effectLst/>
                          <a:latin typeface="+mn-lt"/>
                          <a:ea typeface="MS Mincho" panose="02020609040205080304" pitchFamily="49" charset="-128"/>
                          <a:cs typeface="+mn-cs"/>
                        </a:rPr>
                        <a:t> 8.91(-11.3%)</a:t>
                      </a:r>
                      <a:endParaRPr lang="ja-JP" altLang="ja-JP" sz="1800" kern="1200" dirty="0">
                        <a:solidFill>
                          <a:schemeClr val="tx1"/>
                        </a:solidFill>
                        <a:effectLst/>
                        <a:latin typeface="+mn-lt"/>
                        <a:ea typeface="MS Mincho" panose="02020609040205080304" pitchFamily="49" charset="-128"/>
                        <a:cs typeface="+mn-cs"/>
                      </a:endParaRPr>
                    </a:p>
                  </a:txBody>
                  <a:tcPr marL="0" marR="0" marT="0" marB="0" anchor="ctr">
                    <a:solidFill>
                      <a:schemeClr val="accent5">
                        <a:lumMod val="40000"/>
                        <a:lumOff val="60000"/>
                      </a:schemeClr>
                    </a:solidFill>
                  </a:tcPr>
                </a:tc>
                <a:extLst>
                  <a:ext uri="{0D108BD9-81ED-4DB2-BD59-A6C34878D82A}">
                    <a16:rowId xmlns:a16="http://schemas.microsoft.com/office/drawing/2014/main" val="3498497040"/>
                  </a:ext>
                </a:extLst>
              </a:tr>
            </a:tbl>
          </a:graphicData>
        </a:graphic>
      </p:graphicFrame>
      <p:sp>
        <p:nvSpPr>
          <p:cNvPr id="27" name="TextBox 26">
            <a:extLst>
              <a:ext uri="{FF2B5EF4-FFF2-40B4-BE49-F238E27FC236}">
                <a16:creationId xmlns:a16="http://schemas.microsoft.com/office/drawing/2014/main" id="{DC7E9CF7-B73B-439F-A2B7-F7F10BEA6DCD}"/>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Operation result for one year</a:t>
            </a:r>
            <a:endParaRPr kumimoji="1" lang="ja-JP" altLang="en-US" sz="2400" b="1" i="1" dirty="0"/>
          </a:p>
        </p:txBody>
      </p:sp>
      <p:grpSp>
        <p:nvGrpSpPr>
          <p:cNvPr id="11" name="Group 10">
            <a:extLst>
              <a:ext uri="{FF2B5EF4-FFF2-40B4-BE49-F238E27FC236}">
                <a16:creationId xmlns:a16="http://schemas.microsoft.com/office/drawing/2014/main" id="{F4169829-FA7D-43E1-9933-72457CDAB629}"/>
              </a:ext>
            </a:extLst>
          </p:cNvPr>
          <p:cNvGrpSpPr/>
          <p:nvPr/>
        </p:nvGrpSpPr>
        <p:grpSpPr>
          <a:xfrm>
            <a:off x="6104222" y="879275"/>
            <a:ext cx="2933282" cy="2318903"/>
            <a:chOff x="3018054" y="1067739"/>
            <a:chExt cx="2968471" cy="2388069"/>
          </a:xfrm>
        </p:grpSpPr>
        <p:pic>
          <p:nvPicPr>
            <p:cNvPr id="10" name="Picture 9">
              <a:extLst>
                <a:ext uri="{FF2B5EF4-FFF2-40B4-BE49-F238E27FC236}">
                  <a16:creationId xmlns:a16="http://schemas.microsoft.com/office/drawing/2014/main" id="{14B04441-5E72-41BA-8142-4DB181484750}"/>
                </a:ext>
              </a:extLst>
            </p:cNvPr>
            <p:cNvPicPr>
              <a:picLocks noChangeAspect="1"/>
            </p:cNvPicPr>
            <p:nvPr/>
          </p:nvPicPr>
          <p:blipFill rotWithShape="1">
            <a:blip r:embed="rId2">
              <a:extLst>
                <a:ext uri="{28A0092B-C50C-407E-A947-70E740481C1C}">
                  <a14:useLocalDpi xmlns:a14="http://schemas.microsoft.com/office/drawing/2010/main" val="0"/>
                </a:ext>
              </a:extLst>
            </a:blip>
            <a:srcRect r="6772"/>
            <a:stretch/>
          </p:blipFill>
          <p:spPr>
            <a:xfrm>
              <a:off x="3018054" y="1067739"/>
              <a:ext cx="2968471" cy="2388069"/>
            </a:xfrm>
            <a:prstGeom prst="rect">
              <a:avLst/>
            </a:prstGeom>
          </p:spPr>
        </p:pic>
        <p:cxnSp>
          <p:nvCxnSpPr>
            <p:cNvPr id="26" name="Straight Connector 25">
              <a:extLst>
                <a:ext uri="{FF2B5EF4-FFF2-40B4-BE49-F238E27FC236}">
                  <a16:creationId xmlns:a16="http://schemas.microsoft.com/office/drawing/2014/main" id="{0814E556-65AA-47A3-8DAE-DE3F455F0CA2}"/>
                </a:ext>
              </a:extLst>
            </p:cNvPr>
            <p:cNvCxnSpPr>
              <a:cxnSpLocks/>
            </p:cNvCxnSpPr>
            <p:nvPr/>
          </p:nvCxnSpPr>
          <p:spPr>
            <a:xfrm flipV="1">
              <a:off x="5181600" y="1282375"/>
              <a:ext cx="0" cy="1905000"/>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E0039CD-6FAE-43C0-B9D7-852C4968FBD5}"/>
                </a:ext>
              </a:extLst>
            </p:cNvPr>
            <p:cNvCxnSpPr/>
            <p:nvPr/>
          </p:nvCxnSpPr>
          <p:spPr>
            <a:xfrm flipH="1">
              <a:off x="4495800" y="1587175"/>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5C9DC36-660B-4270-8905-889E91BC22DA}"/>
                </a:ext>
              </a:extLst>
            </p:cNvPr>
            <p:cNvSpPr/>
            <p:nvPr/>
          </p:nvSpPr>
          <p:spPr>
            <a:xfrm>
              <a:off x="4151020" y="1584199"/>
              <a:ext cx="920445" cy="307777"/>
            </a:xfrm>
            <a:prstGeom prst="rect">
              <a:avLst/>
            </a:prstGeom>
          </p:spPr>
          <p:txBody>
            <a:bodyPr wrap="none">
              <a:spAutoFit/>
            </a:bodyPr>
            <a:lstStyle/>
            <a:p>
              <a:r>
                <a:rPr kumimoji="1" lang="en-US" altLang="ja-JP" sz="1400" dirty="0"/>
                <a:t>reduction</a:t>
              </a:r>
              <a:endParaRPr lang="ja-JP" altLang="en-US" sz="1400" dirty="0"/>
            </a:p>
          </p:txBody>
        </p:sp>
      </p:grpSp>
      <p:grpSp>
        <p:nvGrpSpPr>
          <p:cNvPr id="46" name="Group 45">
            <a:extLst>
              <a:ext uri="{FF2B5EF4-FFF2-40B4-BE49-F238E27FC236}">
                <a16:creationId xmlns:a16="http://schemas.microsoft.com/office/drawing/2014/main" id="{F8053B3E-F92A-4B64-8322-36D60F2E7EDE}"/>
              </a:ext>
            </a:extLst>
          </p:cNvPr>
          <p:cNvGrpSpPr/>
          <p:nvPr/>
        </p:nvGrpSpPr>
        <p:grpSpPr>
          <a:xfrm>
            <a:off x="158318" y="885933"/>
            <a:ext cx="3073293" cy="2304970"/>
            <a:chOff x="264814" y="1276269"/>
            <a:chExt cx="3073293" cy="2304970"/>
          </a:xfrm>
        </p:grpSpPr>
        <p:pic>
          <p:nvPicPr>
            <p:cNvPr id="38" name="Picture 37">
              <a:extLst>
                <a:ext uri="{FF2B5EF4-FFF2-40B4-BE49-F238E27FC236}">
                  <a16:creationId xmlns:a16="http://schemas.microsoft.com/office/drawing/2014/main" id="{CE9CE636-D29C-4C57-A963-BBC72A138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14" y="1276269"/>
              <a:ext cx="3073293" cy="2304970"/>
            </a:xfrm>
            <a:prstGeom prst="rect">
              <a:avLst/>
            </a:prstGeom>
          </p:spPr>
        </p:pic>
        <p:cxnSp>
          <p:nvCxnSpPr>
            <p:cNvPr id="40" name="Straight Connector 39">
              <a:extLst>
                <a:ext uri="{FF2B5EF4-FFF2-40B4-BE49-F238E27FC236}">
                  <a16:creationId xmlns:a16="http://schemas.microsoft.com/office/drawing/2014/main" id="{F2607D98-4BA1-461E-8280-6D9EDDD8BECF}"/>
                </a:ext>
              </a:extLst>
            </p:cNvPr>
            <p:cNvCxnSpPr>
              <a:cxnSpLocks/>
            </p:cNvCxnSpPr>
            <p:nvPr/>
          </p:nvCxnSpPr>
          <p:spPr>
            <a:xfrm flipV="1">
              <a:off x="2362200" y="1424940"/>
              <a:ext cx="0" cy="1905000"/>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93296DD0-734B-4A93-AFDC-4865F9EF7CE2}"/>
                </a:ext>
              </a:extLst>
            </p:cNvPr>
            <p:cNvCxnSpPr/>
            <p:nvPr/>
          </p:nvCxnSpPr>
          <p:spPr>
            <a:xfrm flipH="1">
              <a:off x="1676400" y="1828800"/>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AC0FDA6-D277-4BC4-A614-33A6587E3EF8}"/>
                </a:ext>
              </a:extLst>
            </p:cNvPr>
            <p:cNvSpPr/>
            <p:nvPr/>
          </p:nvSpPr>
          <p:spPr>
            <a:xfrm>
              <a:off x="1341237" y="1842360"/>
              <a:ext cx="920445" cy="307777"/>
            </a:xfrm>
            <a:prstGeom prst="rect">
              <a:avLst/>
            </a:prstGeom>
          </p:spPr>
          <p:txBody>
            <a:bodyPr wrap="none">
              <a:spAutoFit/>
            </a:bodyPr>
            <a:lstStyle/>
            <a:p>
              <a:r>
                <a:rPr kumimoji="1" lang="en-US" altLang="ja-JP" sz="1400" dirty="0"/>
                <a:t>reduction</a:t>
              </a:r>
              <a:endParaRPr lang="ja-JP" altLang="en-US" sz="1400" dirty="0"/>
            </a:p>
          </p:txBody>
        </p:sp>
      </p:grpSp>
      <p:grpSp>
        <p:nvGrpSpPr>
          <p:cNvPr id="12" name="Group 11">
            <a:extLst>
              <a:ext uri="{FF2B5EF4-FFF2-40B4-BE49-F238E27FC236}">
                <a16:creationId xmlns:a16="http://schemas.microsoft.com/office/drawing/2014/main" id="{C950269B-99F7-4784-A6A8-DA104F9F6B14}"/>
              </a:ext>
            </a:extLst>
          </p:cNvPr>
          <p:cNvGrpSpPr/>
          <p:nvPr/>
        </p:nvGrpSpPr>
        <p:grpSpPr>
          <a:xfrm>
            <a:off x="3120501" y="904682"/>
            <a:ext cx="3073293" cy="2304970"/>
            <a:chOff x="3226997" y="1295018"/>
            <a:chExt cx="3073293" cy="2304970"/>
          </a:xfrm>
        </p:grpSpPr>
        <p:pic>
          <p:nvPicPr>
            <p:cNvPr id="39" name="Picture 38">
              <a:extLst>
                <a:ext uri="{FF2B5EF4-FFF2-40B4-BE49-F238E27FC236}">
                  <a16:creationId xmlns:a16="http://schemas.microsoft.com/office/drawing/2014/main" id="{A9E33DF8-57B6-4688-8AB0-DC5AC6867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997" y="1295018"/>
              <a:ext cx="3073293" cy="2304970"/>
            </a:xfrm>
            <a:prstGeom prst="rect">
              <a:avLst/>
            </a:prstGeom>
          </p:spPr>
        </p:pic>
        <p:cxnSp>
          <p:nvCxnSpPr>
            <p:cNvPr id="41" name="Straight Connector 40">
              <a:extLst>
                <a:ext uri="{FF2B5EF4-FFF2-40B4-BE49-F238E27FC236}">
                  <a16:creationId xmlns:a16="http://schemas.microsoft.com/office/drawing/2014/main" id="{6458FB5E-B031-4D5E-834C-132042651D5F}"/>
                </a:ext>
              </a:extLst>
            </p:cNvPr>
            <p:cNvCxnSpPr>
              <a:cxnSpLocks/>
            </p:cNvCxnSpPr>
            <p:nvPr/>
          </p:nvCxnSpPr>
          <p:spPr>
            <a:xfrm flipV="1">
              <a:off x="5334000" y="1447800"/>
              <a:ext cx="0" cy="1905000"/>
            </a:xfrm>
            <a:prstGeom prst="line">
              <a:avLst/>
            </a:prstGeom>
            <a:ln w="2222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681E523E-A37E-4E31-B296-E6B3E9BDAC75}"/>
                </a:ext>
              </a:extLst>
            </p:cNvPr>
            <p:cNvCxnSpPr/>
            <p:nvPr/>
          </p:nvCxnSpPr>
          <p:spPr>
            <a:xfrm flipH="1">
              <a:off x="4648200" y="1752600"/>
              <a:ext cx="685800" cy="0"/>
            </a:xfrm>
            <a:prstGeom prst="straightConnector1">
              <a:avLst/>
            </a:prstGeom>
            <a:ln>
              <a:solidFill>
                <a:srgbClr val="1C07B9"/>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FCBCD8B-8CC0-406F-9591-14128BB2DE68}"/>
                </a:ext>
              </a:extLst>
            </p:cNvPr>
            <p:cNvSpPr/>
            <p:nvPr/>
          </p:nvSpPr>
          <p:spPr>
            <a:xfrm>
              <a:off x="4303420" y="1749624"/>
              <a:ext cx="920445" cy="307777"/>
            </a:xfrm>
            <a:prstGeom prst="rect">
              <a:avLst/>
            </a:prstGeom>
          </p:spPr>
          <p:txBody>
            <a:bodyPr wrap="none">
              <a:spAutoFit/>
            </a:bodyPr>
            <a:lstStyle/>
            <a:p>
              <a:r>
                <a:rPr kumimoji="1" lang="en-US" altLang="ja-JP" sz="1400" dirty="0"/>
                <a:t>reduction</a:t>
              </a:r>
              <a:endParaRPr lang="ja-JP" altLang="en-US" sz="1400" dirty="0"/>
            </a:p>
          </p:txBody>
        </p:sp>
      </p:grpSp>
      <p:sp>
        <p:nvSpPr>
          <p:cNvPr id="47" name="Rectangle 46">
            <a:extLst>
              <a:ext uri="{FF2B5EF4-FFF2-40B4-BE49-F238E27FC236}">
                <a16:creationId xmlns:a16="http://schemas.microsoft.com/office/drawing/2014/main" id="{B1BFAE8E-A504-4B69-8C73-5936F7842906}"/>
              </a:ext>
            </a:extLst>
          </p:cNvPr>
          <p:cNvSpPr/>
          <p:nvPr/>
        </p:nvSpPr>
        <p:spPr>
          <a:xfrm>
            <a:off x="1233354" y="3192394"/>
            <a:ext cx="1582484" cy="369332"/>
          </a:xfrm>
          <a:prstGeom prst="rect">
            <a:avLst/>
          </a:prstGeom>
        </p:spPr>
        <p:txBody>
          <a:bodyPr wrap="none">
            <a:spAutoFit/>
          </a:bodyPr>
          <a:lstStyle/>
          <a:p>
            <a:r>
              <a:rPr lang="en-US" altLang="ja-JP" dirty="0">
                <a:latin typeface="Times New Roman" panose="02020603050405020304" pitchFamily="18" charset="0"/>
                <a:ea typeface="MS Mincho" panose="02020609040205080304" pitchFamily="49" charset="-128"/>
              </a:rPr>
              <a:t>a) Sample base</a:t>
            </a:r>
            <a:endParaRPr lang="ja-JP" altLang="en-US" dirty="0"/>
          </a:p>
        </p:txBody>
      </p:sp>
      <p:sp>
        <p:nvSpPr>
          <p:cNvPr id="48" name="Rectangle 47">
            <a:extLst>
              <a:ext uri="{FF2B5EF4-FFF2-40B4-BE49-F238E27FC236}">
                <a16:creationId xmlns:a16="http://schemas.microsoft.com/office/drawing/2014/main" id="{07AE7FD1-73B1-44C0-92A9-D046651450A4}"/>
              </a:ext>
            </a:extLst>
          </p:cNvPr>
          <p:cNvSpPr/>
          <p:nvPr/>
        </p:nvSpPr>
        <p:spPr>
          <a:xfrm>
            <a:off x="3393985" y="3243057"/>
            <a:ext cx="2627642" cy="369332"/>
          </a:xfrm>
          <a:prstGeom prst="rect">
            <a:avLst/>
          </a:prstGeom>
        </p:spPr>
        <p:txBody>
          <a:bodyPr wrap="none">
            <a:spAutoFit/>
          </a:bodyPr>
          <a:lstStyle/>
          <a:p>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(b) Confidence interval </a:t>
            </a:r>
            <a:endParaRPr lang="ja-JP" altLang="en-US" dirty="0"/>
          </a:p>
        </p:txBody>
      </p:sp>
      <p:sp>
        <p:nvSpPr>
          <p:cNvPr id="49" name="Rectangle 48">
            <a:extLst>
              <a:ext uri="{FF2B5EF4-FFF2-40B4-BE49-F238E27FC236}">
                <a16:creationId xmlns:a16="http://schemas.microsoft.com/office/drawing/2014/main" id="{F58FB7EB-33A9-42CA-ADFB-A2080EE5698D}"/>
              </a:ext>
            </a:extLst>
          </p:cNvPr>
          <p:cNvSpPr/>
          <p:nvPr/>
        </p:nvSpPr>
        <p:spPr>
          <a:xfrm>
            <a:off x="6503903" y="3209652"/>
            <a:ext cx="2121093" cy="369332"/>
          </a:xfrm>
          <a:prstGeom prst="rect">
            <a:avLst/>
          </a:prstGeom>
        </p:spPr>
        <p:txBody>
          <a:bodyPr wrap="none">
            <a:spAutoFit/>
          </a:bodyPr>
          <a:lstStyle/>
          <a:p>
            <a:r>
              <a:rPr lang="ja-JP" altLang="en-US" dirty="0">
                <a:latin typeface="Times New Roman" panose="02020603050405020304" pitchFamily="18" charset="0"/>
                <a:ea typeface="MS Mincho" panose="02020609040205080304" pitchFamily="49" charset="-128"/>
              </a:rPr>
              <a:t>　</a:t>
            </a:r>
            <a:r>
              <a:rPr lang="en-US" altLang="ja-JP" dirty="0">
                <a:latin typeface="Times New Roman" panose="02020603050405020304" pitchFamily="18" charset="0"/>
                <a:ea typeface="MS Mincho" panose="02020609040205080304" pitchFamily="49" charset="-128"/>
              </a:rPr>
              <a:t>(d) ideal operation</a:t>
            </a:r>
            <a:endParaRPr lang="ja-JP" altLang="en-US" dirty="0"/>
          </a:p>
        </p:txBody>
      </p:sp>
      <p:sp>
        <p:nvSpPr>
          <p:cNvPr id="50" name="Rectangle 49">
            <a:extLst>
              <a:ext uri="{FF2B5EF4-FFF2-40B4-BE49-F238E27FC236}">
                <a16:creationId xmlns:a16="http://schemas.microsoft.com/office/drawing/2014/main" id="{F688151C-591D-41CF-A701-254AFF76819E}"/>
              </a:ext>
            </a:extLst>
          </p:cNvPr>
          <p:cNvSpPr/>
          <p:nvPr/>
        </p:nvSpPr>
        <p:spPr>
          <a:xfrm>
            <a:off x="2514600" y="5812276"/>
            <a:ext cx="4572000" cy="646331"/>
          </a:xfrm>
          <a:prstGeom prst="rect">
            <a:avLst/>
          </a:prstGeom>
        </p:spPr>
        <p:txBody>
          <a:bodyPr wrap="square">
            <a:spAutoFit/>
          </a:bodyPr>
          <a:lstStyle/>
          <a:p>
            <a:pPr algn="ctr"/>
            <a:r>
              <a:rPr kumimoji="1" lang="en-US" altLang="ja-JP" dirty="0"/>
              <a:t>Why the highest peak is not reduced as ideal operation by the proposed PIs?</a:t>
            </a:r>
            <a:endParaRPr kumimoji="1" lang="ja-JP" altLang="en-US" dirty="0"/>
          </a:p>
        </p:txBody>
      </p:sp>
    </p:spTree>
    <p:extLst>
      <p:ext uri="{BB962C8B-B14F-4D97-AF65-F5344CB8AC3E}">
        <p14:creationId xmlns:p14="http://schemas.microsoft.com/office/powerpoint/2010/main" val="227027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38DA05-51D9-4A16-B829-21D80D865E1C}"/>
              </a:ext>
            </a:extLst>
          </p:cNvPr>
          <p:cNvSpPr>
            <a:spLocks noGrp="1"/>
          </p:cNvSpPr>
          <p:nvPr>
            <p:ph type="sldNum" sz="quarter" idx="12"/>
          </p:nvPr>
        </p:nvSpPr>
        <p:spPr/>
        <p:txBody>
          <a:bodyPr/>
          <a:lstStyle/>
          <a:p>
            <a:pPr>
              <a:defRPr/>
            </a:pPr>
            <a:fld id="{149F8EDC-486C-486D-91C3-F0BB61E194C4}" type="slidenum">
              <a:rPr lang="en-US" smtClean="0"/>
              <a:pPr>
                <a:defRPr/>
              </a:pPr>
              <a:t>22</a:t>
            </a:fld>
            <a:endParaRPr lang="en-US" dirty="0"/>
          </a:p>
        </p:txBody>
      </p:sp>
      <p:sp>
        <p:nvSpPr>
          <p:cNvPr id="11" name="TextBox 10">
            <a:extLst>
              <a:ext uri="{FF2B5EF4-FFF2-40B4-BE49-F238E27FC236}">
                <a16:creationId xmlns:a16="http://schemas.microsoft.com/office/drawing/2014/main" id="{433E713A-EC69-42A1-BC37-7DA6BF9801BB}"/>
              </a:ext>
            </a:extLst>
          </p:cNvPr>
          <p:cNvSpPr txBox="1"/>
          <p:nvPr/>
        </p:nvSpPr>
        <p:spPr>
          <a:xfrm>
            <a:off x="1066800" y="5038983"/>
            <a:ext cx="8257714" cy="1569660"/>
          </a:xfrm>
          <a:prstGeom prst="rect">
            <a:avLst/>
          </a:prstGeom>
          <a:noFill/>
        </p:spPr>
        <p:txBody>
          <a:bodyPr wrap="square" rtlCol="0">
            <a:spAutoFit/>
          </a:bodyPr>
          <a:lstStyle/>
          <a:p>
            <a:r>
              <a:rPr kumimoji="1" lang="en-US" altLang="ja-JP" sz="1600" b="1" dirty="0"/>
              <a:t>Peak reduced 10.5 -&gt; 9.03 (-1.47MW) </a:t>
            </a:r>
            <a:r>
              <a:rPr kumimoji="1" lang="en-US" altLang="ja-JP" sz="1600" b="1" u="sng" dirty="0">
                <a:solidFill>
                  <a:srgbClr val="1C07B9"/>
                </a:solidFill>
              </a:rPr>
              <a:t>14% reduction </a:t>
            </a:r>
            <a:r>
              <a:rPr kumimoji="1" lang="en-US" altLang="ja-JP" sz="1600" dirty="0">
                <a:solidFill>
                  <a:srgbClr val="1C07B9"/>
                </a:solidFill>
              </a:rPr>
              <a:t>(ideal reduction is 15%)</a:t>
            </a:r>
            <a:endParaRPr kumimoji="1" lang="en-US" altLang="ja-JP" sz="1600" dirty="0"/>
          </a:p>
          <a:p>
            <a:pPr marL="285750" indent="-285750">
              <a:buFont typeface="Arial" panose="020B0604020202020204" pitchFamily="34" charset="0"/>
              <a:buChar char="•"/>
            </a:pPr>
            <a:r>
              <a:rPr kumimoji="1" lang="en-US" altLang="ja-JP" sz="1600" dirty="0"/>
              <a:t>All observed data lay inside of PI</a:t>
            </a:r>
          </a:p>
          <a:p>
            <a:pPr marL="285750" indent="-285750">
              <a:buFont typeface="Arial" panose="020B0604020202020204" pitchFamily="34" charset="0"/>
              <a:buChar char="•"/>
            </a:pPr>
            <a:r>
              <a:rPr kumimoji="1" lang="en-US" altLang="ja-JP" sz="1600" dirty="0"/>
              <a:t>During 0:00-1:00, the prediction is underestimated but PI covers the error properly</a:t>
            </a:r>
          </a:p>
          <a:p>
            <a:pPr marL="285750" indent="-285750">
              <a:buFont typeface="Arial" panose="020B0604020202020204" pitchFamily="34" charset="0"/>
              <a:buChar char="•"/>
            </a:pPr>
            <a:r>
              <a:rPr kumimoji="1" lang="en-US" altLang="ja-JP" sz="1600" dirty="0"/>
              <a:t>During 7:00-9:00, load is mitigated because of the high upper CI(risk assessment) </a:t>
            </a:r>
          </a:p>
          <a:p>
            <a:pPr marL="285750" indent="-285750">
              <a:buFont typeface="Arial" panose="020B0604020202020204" pitchFamily="34" charset="0"/>
              <a:buChar char="•"/>
            </a:pPr>
            <a:r>
              <a:rPr kumimoji="1" lang="en-US" altLang="ja-JP" sz="1600" dirty="0"/>
              <a:t>During 23:00-24:00, peak is properly reduced </a:t>
            </a:r>
          </a:p>
          <a:p>
            <a:endParaRPr kumimoji="1" lang="ja-JP" altLang="en-US" sz="1600" dirty="0"/>
          </a:p>
        </p:txBody>
      </p:sp>
      <p:pic>
        <p:nvPicPr>
          <p:cNvPr id="14" name="Picture 13">
            <a:extLst>
              <a:ext uri="{FF2B5EF4-FFF2-40B4-BE49-F238E27FC236}">
                <a16:creationId xmlns:a16="http://schemas.microsoft.com/office/drawing/2014/main" id="{9AE60989-5423-4FB3-843B-F488998F2B12}"/>
              </a:ext>
            </a:extLst>
          </p:cNvPr>
          <p:cNvPicPr>
            <a:picLocks noChangeAspect="1"/>
          </p:cNvPicPr>
          <p:nvPr/>
        </p:nvPicPr>
        <p:blipFill rotWithShape="1">
          <a:blip r:embed="rId2"/>
          <a:srcRect t="8375" b="9283"/>
          <a:stretch/>
        </p:blipFill>
        <p:spPr>
          <a:xfrm>
            <a:off x="838200" y="1524000"/>
            <a:ext cx="6705600" cy="3365442"/>
          </a:xfrm>
          <a:prstGeom prst="rect">
            <a:avLst/>
          </a:prstGeom>
        </p:spPr>
      </p:pic>
      <p:sp>
        <p:nvSpPr>
          <p:cNvPr id="15" name="TextBox 14">
            <a:extLst>
              <a:ext uri="{FF2B5EF4-FFF2-40B4-BE49-F238E27FC236}">
                <a16:creationId xmlns:a16="http://schemas.microsoft.com/office/drawing/2014/main" id="{46260779-38E0-45D7-BDB6-7E73280262FA}"/>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The highest peak in a year (Confidence interval case)</a:t>
            </a:r>
            <a:endParaRPr kumimoji="1" lang="ja-JP" altLang="en-US" sz="2400" b="1" i="1" dirty="0"/>
          </a:p>
        </p:txBody>
      </p:sp>
      <p:sp>
        <p:nvSpPr>
          <p:cNvPr id="17" name="Rectangle 16">
            <a:extLst>
              <a:ext uri="{FF2B5EF4-FFF2-40B4-BE49-F238E27FC236}">
                <a16:creationId xmlns:a16="http://schemas.microsoft.com/office/drawing/2014/main" id="{5720B474-BBB0-4605-B9B9-BB577AE6FB97}"/>
              </a:ext>
            </a:extLst>
          </p:cNvPr>
          <p:cNvSpPr/>
          <p:nvPr/>
        </p:nvSpPr>
        <p:spPr>
          <a:xfrm>
            <a:off x="6858000" y="1752601"/>
            <a:ext cx="381000" cy="152400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a:extLst>
              <a:ext uri="{FF2B5EF4-FFF2-40B4-BE49-F238E27FC236}">
                <a16:creationId xmlns:a16="http://schemas.microsoft.com/office/drawing/2014/main" id="{96821810-CD2F-4F7D-8F14-D5E85AC0107B}"/>
              </a:ext>
            </a:extLst>
          </p:cNvPr>
          <p:cNvSpPr/>
          <p:nvPr/>
        </p:nvSpPr>
        <p:spPr>
          <a:xfrm>
            <a:off x="533400" y="1005127"/>
            <a:ext cx="6635150" cy="369332"/>
          </a:xfrm>
          <a:prstGeom prst="rect">
            <a:avLst/>
          </a:prstGeom>
        </p:spPr>
        <p:txBody>
          <a:bodyPr wrap="none">
            <a:spAutoFit/>
          </a:bodyPr>
          <a:lstStyle/>
          <a:p>
            <a:r>
              <a:rPr kumimoji="1" lang="en-US" altLang="ja-JP" i="1" dirty="0">
                <a:effectLst>
                  <a:outerShdw blurRad="38100" dist="38100" dir="2700000" algn="tl">
                    <a:srgbClr val="000000">
                      <a:alpha val="43137"/>
                    </a:srgbClr>
                  </a:outerShdw>
                </a:effectLst>
              </a:rPr>
              <a:t>How does the original highest peak change by ESS operation?</a:t>
            </a:r>
          </a:p>
        </p:txBody>
      </p:sp>
      <p:sp>
        <p:nvSpPr>
          <p:cNvPr id="19" name="Rectangle 18">
            <a:extLst>
              <a:ext uri="{FF2B5EF4-FFF2-40B4-BE49-F238E27FC236}">
                <a16:creationId xmlns:a16="http://schemas.microsoft.com/office/drawing/2014/main" id="{86CFA1C5-54A5-4C63-8F53-F46299491D31}"/>
              </a:ext>
            </a:extLst>
          </p:cNvPr>
          <p:cNvSpPr/>
          <p:nvPr/>
        </p:nvSpPr>
        <p:spPr>
          <a:xfrm>
            <a:off x="3200400" y="1752600"/>
            <a:ext cx="457200" cy="175259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a:extLst>
              <a:ext uri="{FF2B5EF4-FFF2-40B4-BE49-F238E27FC236}">
                <a16:creationId xmlns:a16="http://schemas.microsoft.com/office/drawing/2014/main" id="{B7835B5F-AC54-420F-A255-89952973DB0A}"/>
              </a:ext>
            </a:extLst>
          </p:cNvPr>
          <p:cNvSpPr/>
          <p:nvPr/>
        </p:nvSpPr>
        <p:spPr>
          <a:xfrm>
            <a:off x="1600200" y="2133600"/>
            <a:ext cx="381000" cy="114300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9416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38DA05-51D9-4A16-B829-21D80D865E1C}"/>
              </a:ext>
            </a:extLst>
          </p:cNvPr>
          <p:cNvSpPr>
            <a:spLocks noGrp="1"/>
          </p:cNvSpPr>
          <p:nvPr>
            <p:ph type="sldNum" sz="quarter" idx="12"/>
          </p:nvPr>
        </p:nvSpPr>
        <p:spPr/>
        <p:txBody>
          <a:bodyPr/>
          <a:lstStyle/>
          <a:p>
            <a:pPr>
              <a:defRPr/>
            </a:pPr>
            <a:fld id="{149F8EDC-486C-486D-91C3-F0BB61E194C4}" type="slidenum">
              <a:rPr lang="en-US" smtClean="0"/>
              <a:pPr>
                <a:defRPr/>
              </a:pPr>
              <a:t>23</a:t>
            </a:fld>
            <a:endParaRPr lang="en-US" dirty="0"/>
          </a:p>
        </p:txBody>
      </p:sp>
      <p:sp>
        <p:nvSpPr>
          <p:cNvPr id="12" name="TextBox 11">
            <a:extLst>
              <a:ext uri="{FF2B5EF4-FFF2-40B4-BE49-F238E27FC236}">
                <a16:creationId xmlns:a16="http://schemas.microsoft.com/office/drawing/2014/main" id="{16208B7E-DB82-457B-B04A-0893F4745335}"/>
              </a:ext>
            </a:extLst>
          </p:cNvPr>
          <p:cNvSpPr txBox="1"/>
          <p:nvPr/>
        </p:nvSpPr>
        <p:spPr>
          <a:xfrm>
            <a:off x="1143000" y="5117201"/>
            <a:ext cx="7467600" cy="830997"/>
          </a:xfrm>
          <a:prstGeom prst="rect">
            <a:avLst/>
          </a:prstGeom>
          <a:noFill/>
        </p:spPr>
        <p:txBody>
          <a:bodyPr wrap="square" rtlCol="0">
            <a:spAutoFit/>
          </a:bodyPr>
          <a:lstStyle/>
          <a:p>
            <a:r>
              <a:rPr kumimoji="1" lang="en-US" altLang="ja-JP" sz="1600" b="1" dirty="0"/>
              <a:t>Peak increased 9.35 -&gt; 9.82 (+0.47MW) </a:t>
            </a:r>
            <a:r>
              <a:rPr kumimoji="1" lang="en-US" altLang="ja-JP" sz="1600" b="1" u="sng" dirty="0">
                <a:solidFill>
                  <a:srgbClr val="FF0000"/>
                </a:solidFill>
              </a:rPr>
              <a:t>4.7% increase</a:t>
            </a:r>
            <a:endParaRPr kumimoji="1" lang="en-US" altLang="ja-JP" sz="1600" dirty="0"/>
          </a:p>
          <a:p>
            <a:pPr marL="285750" indent="-285750">
              <a:buFont typeface="Arial" panose="020B0604020202020204" pitchFamily="34" charset="0"/>
              <a:buChar char="•"/>
            </a:pPr>
            <a:r>
              <a:rPr kumimoji="1" lang="en-US" altLang="ja-JP" sz="1600" dirty="0"/>
              <a:t>During 0:00-1:00, observed data is out of the PI (Prediction error) </a:t>
            </a:r>
            <a:r>
              <a:rPr kumimoji="1" lang="en-US" altLang="ja-JP" sz="900" dirty="0"/>
              <a:t>5% phenomenon?</a:t>
            </a:r>
          </a:p>
          <a:p>
            <a:pPr marL="285750" indent="-285750">
              <a:buFont typeface="Arial" panose="020B0604020202020204" pitchFamily="34" charset="0"/>
              <a:buChar char="•"/>
            </a:pPr>
            <a:r>
              <a:rPr kumimoji="1" lang="en-US" altLang="ja-JP" sz="1600" dirty="0"/>
              <a:t>During 9:00-10:00, Upper CI is large and it is mitigated (Risk assessment)</a:t>
            </a:r>
          </a:p>
        </p:txBody>
      </p:sp>
      <p:pic>
        <p:nvPicPr>
          <p:cNvPr id="3" name="Picture 2">
            <a:extLst>
              <a:ext uri="{FF2B5EF4-FFF2-40B4-BE49-F238E27FC236}">
                <a16:creationId xmlns:a16="http://schemas.microsoft.com/office/drawing/2014/main" id="{2BA8A8D0-4836-483A-91F9-47A1CEA51681}"/>
              </a:ext>
            </a:extLst>
          </p:cNvPr>
          <p:cNvPicPr>
            <a:picLocks noChangeAspect="1"/>
          </p:cNvPicPr>
          <p:nvPr/>
        </p:nvPicPr>
        <p:blipFill rotWithShape="1">
          <a:blip r:embed="rId2"/>
          <a:srcRect t="7865" b="7865"/>
          <a:stretch/>
        </p:blipFill>
        <p:spPr>
          <a:xfrm>
            <a:off x="762000" y="1611161"/>
            <a:ext cx="6077335" cy="3265639"/>
          </a:xfrm>
          <a:prstGeom prst="rect">
            <a:avLst/>
          </a:prstGeom>
        </p:spPr>
      </p:pic>
      <p:sp>
        <p:nvSpPr>
          <p:cNvPr id="4" name="Rectangle 3">
            <a:extLst>
              <a:ext uri="{FF2B5EF4-FFF2-40B4-BE49-F238E27FC236}">
                <a16:creationId xmlns:a16="http://schemas.microsoft.com/office/drawing/2014/main" id="{1644A3CD-3B5E-4B08-9144-885F7F502641}"/>
              </a:ext>
            </a:extLst>
          </p:cNvPr>
          <p:cNvSpPr/>
          <p:nvPr/>
        </p:nvSpPr>
        <p:spPr>
          <a:xfrm>
            <a:off x="1524000" y="2057401"/>
            <a:ext cx="228600" cy="152400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a:extLst>
              <a:ext uri="{FF2B5EF4-FFF2-40B4-BE49-F238E27FC236}">
                <a16:creationId xmlns:a16="http://schemas.microsoft.com/office/drawing/2014/main" id="{2978FC14-9FF9-495D-8E96-1CEA043DB315}"/>
              </a:ext>
            </a:extLst>
          </p:cNvPr>
          <p:cNvSpPr/>
          <p:nvPr/>
        </p:nvSpPr>
        <p:spPr>
          <a:xfrm>
            <a:off x="3276600" y="1785219"/>
            <a:ext cx="381000" cy="286298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TextBox 14">
            <a:extLst>
              <a:ext uri="{FF2B5EF4-FFF2-40B4-BE49-F238E27FC236}">
                <a16:creationId xmlns:a16="http://schemas.microsoft.com/office/drawing/2014/main" id="{336E8196-70E9-43E8-8E51-CED5FB7A80A8}"/>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The highest peak in </a:t>
            </a:r>
            <a:r>
              <a:rPr kumimoji="1" lang="en-US" altLang="ja-JP" sz="2400" b="1" i="1"/>
              <a:t>a year (</a:t>
            </a:r>
            <a:r>
              <a:rPr kumimoji="1" lang="en-US" altLang="ja-JP" sz="2400" b="1" i="1" dirty="0"/>
              <a:t>Confidence interval case)</a:t>
            </a:r>
            <a:endParaRPr kumimoji="1" lang="ja-JP" altLang="en-US" sz="2400" b="1" i="1" dirty="0"/>
          </a:p>
        </p:txBody>
      </p:sp>
      <p:sp>
        <p:nvSpPr>
          <p:cNvPr id="17" name="Rectangle 16">
            <a:extLst>
              <a:ext uri="{FF2B5EF4-FFF2-40B4-BE49-F238E27FC236}">
                <a16:creationId xmlns:a16="http://schemas.microsoft.com/office/drawing/2014/main" id="{D3158446-D400-41D3-AD4E-980D1471FC9F}"/>
              </a:ext>
            </a:extLst>
          </p:cNvPr>
          <p:cNvSpPr/>
          <p:nvPr/>
        </p:nvSpPr>
        <p:spPr>
          <a:xfrm>
            <a:off x="533400" y="1005127"/>
            <a:ext cx="5442516" cy="369332"/>
          </a:xfrm>
          <a:prstGeom prst="rect">
            <a:avLst/>
          </a:prstGeom>
        </p:spPr>
        <p:txBody>
          <a:bodyPr wrap="none">
            <a:spAutoFit/>
          </a:bodyPr>
          <a:lstStyle/>
          <a:p>
            <a:r>
              <a:rPr kumimoji="1" lang="en-US" altLang="ja-JP" i="1" dirty="0">
                <a:effectLst>
                  <a:outerShdw blurRad="38100" dist="38100" dir="2700000" algn="tl">
                    <a:srgbClr val="000000">
                      <a:alpha val="43137"/>
                    </a:srgbClr>
                  </a:outerShdw>
                </a:effectLst>
              </a:rPr>
              <a:t>How is the new highest peak after ESS operation?</a:t>
            </a:r>
          </a:p>
        </p:txBody>
      </p:sp>
    </p:spTree>
    <p:extLst>
      <p:ext uri="{BB962C8B-B14F-4D97-AF65-F5344CB8AC3E}">
        <p14:creationId xmlns:p14="http://schemas.microsoft.com/office/powerpoint/2010/main" val="623306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9D456-DDB4-4224-A91A-7AB926AD4805}"/>
              </a:ext>
            </a:extLst>
          </p:cNvPr>
          <p:cNvSpPr>
            <a:spLocks noGrp="1"/>
          </p:cNvSpPr>
          <p:nvPr>
            <p:ph type="sldNum" sz="quarter" idx="12"/>
          </p:nvPr>
        </p:nvSpPr>
        <p:spPr/>
        <p:txBody>
          <a:bodyPr/>
          <a:lstStyle/>
          <a:p>
            <a:pPr>
              <a:defRPr/>
            </a:pPr>
            <a:fld id="{149F8EDC-486C-486D-91C3-F0BB61E194C4}" type="slidenum">
              <a:rPr lang="en-US" smtClean="0"/>
              <a:pPr>
                <a:defRPr/>
              </a:pPr>
              <a:t>24</a:t>
            </a:fld>
            <a:endParaRPr lang="en-US" dirty="0"/>
          </a:p>
        </p:txBody>
      </p:sp>
      <p:sp>
        <p:nvSpPr>
          <p:cNvPr id="52" name="TextBox 51">
            <a:extLst>
              <a:ext uri="{FF2B5EF4-FFF2-40B4-BE49-F238E27FC236}">
                <a16:creationId xmlns:a16="http://schemas.microsoft.com/office/drawing/2014/main" id="{C803F71D-5D17-4191-AD44-360E5E141BA9}"/>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Discussion3: Problem statement </a:t>
            </a:r>
            <a:endParaRPr kumimoji="1" lang="ja-JP" altLang="en-US" sz="2400" b="1" i="1" dirty="0"/>
          </a:p>
        </p:txBody>
      </p:sp>
      <p:pic>
        <p:nvPicPr>
          <p:cNvPr id="55" name="Picture 54">
            <a:extLst>
              <a:ext uri="{FF2B5EF4-FFF2-40B4-BE49-F238E27FC236}">
                <a16:creationId xmlns:a16="http://schemas.microsoft.com/office/drawing/2014/main" id="{08A1CA19-5B0D-4F40-9978-C5C806F2CB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35" t="8196" r="4717" b="5784"/>
          <a:stretch/>
        </p:blipFill>
        <p:spPr>
          <a:xfrm>
            <a:off x="609600" y="1163340"/>
            <a:ext cx="6934200" cy="3484860"/>
          </a:xfrm>
          <a:prstGeom prst="rect">
            <a:avLst/>
          </a:prstGeom>
        </p:spPr>
      </p:pic>
      <p:sp>
        <p:nvSpPr>
          <p:cNvPr id="56" name="TextBox 55">
            <a:extLst>
              <a:ext uri="{FF2B5EF4-FFF2-40B4-BE49-F238E27FC236}">
                <a16:creationId xmlns:a16="http://schemas.microsoft.com/office/drawing/2014/main" id="{B62D95FE-3318-4FA6-81C2-0B28D2900AC4}"/>
              </a:ext>
            </a:extLst>
          </p:cNvPr>
          <p:cNvSpPr txBox="1"/>
          <p:nvPr/>
        </p:nvSpPr>
        <p:spPr>
          <a:xfrm>
            <a:off x="643630" y="4939800"/>
            <a:ext cx="7890769" cy="923330"/>
          </a:xfrm>
          <a:prstGeom prst="rect">
            <a:avLst/>
          </a:prstGeom>
          <a:noFill/>
        </p:spPr>
        <p:txBody>
          <a:bodyPr wrap="square" rtlCol="0">
            <a:spAutoFit/>
          </a:bodyPr>
          <a:lstStyle/>
          <a:p>
            <a:r>
              <a:rPr kumimoji="1" lang="en-US" altLang="ja-JP" dirty="0"/>
              <a:t>Originally, objective function doesn’t care the </a:t>
            </a:r>
            <a:r>
              <a:rPr kumimoji="1" lang="en-US" altLang="ja-JP" dirty="0">
                <a:solidFill>
                  <a:srgbClr val="1C07B9"/>
                </a:solidFill>
              </a:rPr>
              <a:t>off-peak</a:t>
            </a:r>
            <a:r>
              <a:rPr kumimoji="1" lang="en-US" altLang="ja-JP" dirty="0"/>
              <a:t> duration. (That’s why PI increased by ESS operation during 0-1am)</a:t>
            </a:r>
          </a:p>
          <a:p>
            <a:r>
              <a:rPr kumimoji="1" lang="en-US" altLang="ja-JP" dirty="0"/>
              <a:t>-&gt; What if we consider the off-peak duration too? </a:t>
            </a:r>
          </a:p>
        </p:txBody>
      </p:sp>
      <p:sp>
        <p:nvSpPr>
          <p:cNvPr id="53" name="Oval 52">
            <a:extLst>
              <a:ext uri="{FF2B5EF4-FFF2-40B4-BE49-F238E27FC236}">
                <a16:creationId xmlns:a16="http://schemas.microsoft.com/office/drawing/2014/main" id="{3420E0BB-C082-4B41-B4C7-89A541E4420B}"/>
              </a:ext>
            </a:extLst>
          </p:cNvPr>
          <p:cNvSpPr/>
          <p:nvPr/>
        </p:nvSpPr>
        <p:spPr>
          <a:xfrm>
            <a:off x="2514600" y="1295400"/>
            <a:ext cx="1219200" cy="76200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Rectangle 56">
            <a:extLst>
              <a:ext uri="{FF2B5EF4-FFF2-40B4-BE49-F238E27FC236}">
                <a16:creationId xmlns:a16="http://schemas.microsoft.com/office/drawing/2014/main" id="{ADAEC0AF-05F2-485D-8460-9458D5F80836}"/>
              </a:ext>
            </a:extLst>
          </p:cNvPr>
          <p:cNvSpPr/>
          <p:nvPr/>
        </p:nvSpPr>
        <p:spPr>
          <a:xfrm>
            <a:off x="3402254" y="942459"/>
            <a:ext cx="684803" cy="369332"/>
          </a:xfrm>
          <a:prstGeom prst="rect">
            <a:avLst/>
          </a:prstGeom>
          <a:ln>
            <a:solidFill>
              <a:schemeClr val="accent6">
                <a:lumMod val="75000"/>
              </a:schemeClr>
            </a:solidFill>
          </a:ln>
        </p:spPr>
        <p:txBody>
          <a:bodyPr wrap="none">
            <a:spAutoFit/>
          </a:bodyPr>
          <a:lstStyle/>
          <a:p>
            <a:r>
              <a:rPr kumimoji="1" lang="en-US" altLang="ja-JP" dirty="0">
                <a:solidFill>
                  <a:schemeClr val="accent6">
                    <a:lumMod val="75000"/>
                  </a:schemeClr>
                </a:solidFill>
              </a:rPr>
              <a:t>peak</a:t>
            </a:r>
            <a:endParaRPr lang="ja-JP" altLang="en-US" dirty="0">
              <a:solidFill>
                <a:schemeClr val="accent6">
                  <a:lumMod val="75000"/>
                </a:schemeClr>
              </a:solidFill>
            </a:endParaRPr>
          </a:p>
        </p:txBody>
      </p:sp>
      <p:sp>
        <p:nvSpPr>
          <p:cNvPr id="58" name="Oval 57">
            <a:extLst>
              <a:ext uri="{FF2B5EF4-FFF2-40B4-BE49-F238E27FC236}">
                <a16:creationId xmlns:a16="http://schemas.microsoft.com/office/drawing/2014/main" id="{DD664137-26A2-49AF-B653-2CD44C4E3131}"/>
              </a:ext>
            </a:extLst>
          </p:cNvPr>
          <p:cNvSpPr/>
          <p:nvPr/>
        </p:nvSpPr>
        <p:spPr>
          <a:xfrm>
            <a:off x="730743" y="1905000"/>
            <a:ext cx="578898" cy="364724"/>
          </a:xfrm>
          <a:prstGeom prst="ellipse">
            <a:avLst/>
          </a:prstGeom>
          <a:noFill/>
          <a:ln>
            <a:solidFill>
              <a:srgbClr val="1C0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a:extLst>
              <a:ext uri="{FF2B5EF4-FFF2-40B4-BE49-F238E27FC236}">
                <a16:creationId xmlns:a16="http://schemas.microsoft.com/office/drawing/2014/main" id="{D5A4A1BF-4951-4C36-B22E-23C8B51FB388}"/>
              </a:ext>
            </a:extLst>
          </p:cNvPr>
          <p:cNvSpPr/>
          <p:nvPr/>
        </p:nvSpPr>
        <p:spPr>
          <a:xfrm>
            <a:off x="967239" y="1456535"/>
            <a:ext cx="1014060" cy="369332"/>
          </a:xfrm>
          <a:prstGeom prst="rect">
            <a:avLst/>
          </a:prstGeom>
          <a:ln>
            <a:solidFill>
              <a:srgbClr val="1C07B9"/>
            </a:solidFill>
          </a:ln>
        </p:spPr>
        <p:txBody>
          <a:bodyPr wrap="none">
            <a:spAutoFit/>
          </a:bodyPr>
          <a:lstStyle/>
          <a:p>
            <a:r>
              <a:rPr kumimoji="1" lang="en-US" altLang="ja-JP" dirty="0">
                <a:solidFill>
                  <a:srgbClr val="1C07B9"/>
                </a:solidFill>
              </a:rPr>
              <a:t>off-peak</a:t>
            </a:r>
            <a:endParaRPr lang="ja-JP" altLang="en-US" dirty="0">
              <a:solidFill>
                <a:srgbClr val="1C07B9"/>
              </a:solidFill>
            </a:endParaRPr>
          </a:p>
        </p:txBody>
      </p:sp>
    </p:spTree>
    <p:extLst>
      <p:ext uri="{BB962C8B-B14F-4D97-AF65-F5344CB8AC3E}">
        <p14:creationId xmlns:p14="http://schemas.microsoft.com/office/powerpoint/2010/main" val="243345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CB0B75-DAA4-492E-8B12-BCA973A1BDC4}"/>
              </a:ext>
            </a:extLst>
          </p:cNvPr>
          <p:cNvSpPr>
            <a:spLocks noGrp="1"/>
          </p:cNvSpPr>
          <p:nvPr>
            <p:ph type="sldNum" sz="quarter" idx="12"/>
          </p:nvPr>
        </p:nvSpPr>
        <p:spPr/>
        <p:txBody>
          <a:bodyPr/>
          <a:lstStyle/>
          <a:p>
            <a:pPr>
              <a:defRPr/>
            </a:pPr>
            <a:fld id="{149F8EDC-486C-486D-91C3-F0BB61E194C4}" type="slidenum">
              <a:rPr lang="en-US" smtClean="0"/>
              <a:pPr>
                <a:defRPr/>
              </a:pPr>
              <a:t>25</a:t>
            </a:fld>
            <a:endParaRPr lang="en-US" dirty="0"/>
          </a:p>
        </p:txBody>
      </p:sp>
      <p:grpSp>
        <p:nvGrpSpPr>
          <p:cNvPr id="117" name="Group 116">
            <a:extLst>
              <a:ext uri="{FF2B5EF4-FFF2-40B4-BE49-F238E27FC236}">
                <a16:creationId xmlns:a16="http://schemas.microsoft.com/office/drawing/2014/main" id="{8169A1C9-AC1D-4EEB-B2CC-9F6BC6D65620}"/>
              </a:ext>
            </a:extLst>
          </p:cNvPr>
          <p:cNvGrpSpPr/>
          <p:nvPr/>
        </p:nvGrpSpPr>
        <p:grpSpPr>
          <a:xfrm>
            <a:off x="1143000" y="1078752"/>
            <a:ext cx="6096000" cy="5282634"/>
            <a:chOff x="1003838" y="465406"/>
            <a:chExt cx="6438965" cy="5837204"/>
          </a:xfrm>
        </p:grpSpPr>
        <p:grpSp>
          <p:nvGrpSpPr>
            <p:cNvPr id="114" name="Group 113">
              <a:extLst>
                <a:ext uri="{FF2B5EF4-FFF2-40B4-BE49-F238E27FC236}">
                  <a16:creationId xmlns:a16="http://schemas.microsoft.com/office/drawing/2014/main" id="{0CA13CEC-DAC7-4973-8AD0-189B9B7442CA}"/>
                </a:ext>
              </a:extLst>
            </p:cNvPr>
            <p:cNvGrpSpPr/>
            <p:nvPr/>
          </p:nvGrpSpPr>
          <p:grpSpPr>
            <a:xfrm>
              <a:off x="1003838" y="465406"/>
              <a:ext cx="6317959" cy="5837204"/>
              <a:chOff x="1003838" y="465406"/>
              <a:chExt cx="6317959" cy="5837204"/>
            </a:xfrm>
          </p:grpSpPr>
          <p:grpSp>
            <p:nvGrpSpPr>
              <p:cNvPr id="68" name="Group 67">
                <a:extLst>
                  <a:ext uri="{FF2B5EF4-FFF2-40B4-BE49-F238E27FC236}">
                    <a16:creationId xmlns:a16="http://schemas.microsoft.com/office/drawing/2014/main" id="{AC38BEB2-C7E7-4657-AEA7-32A3C65FE46F}"/>
                  </a:ext>
                </a:extLst>
              </p:cNvPr>
              <p:cNvGrpSpPr/>
              <p:nvPr/>
            </p:nvGrpSpPr>
            <p:grpSpPr>
              <a:xfrm>
                <a:off x="1003838" y="465406"/>
                <a:ext cx="6317959" cy="5837204"/>
                <a:chOff x="1003838" y="480396"/>
                <a:chExt cx="6317959" cy="5837204"/>
              </a:xfrm>
            </p:grpSpPr>
            <p:sp>
              <p:nvSpPr>
                <p:cNvPr id="4" name="Freeform: Shape 3">
                  <a:extLst>
                    <a:ext uri="{FF2B5EF4-FFF2-40B4-BE49-F238E27FC236}">
                      <a16:creationId xmlns:a16="http://schemas.microsoft.com/office/drawing/2014/main" id="{91060748-2DB2-4D41-B5FB-82CF30C12DF6}"/>
                    </a:ext>
                  </a:extLst>
                </p:cNvPr>
                <p:cNvSpPr/>
                <p:nvPr/>
              </p:nvSpPr>
              <p:spPr>
                <a:xfrm>
                  <a:off x="1905000" y="1244114"/>
                  <a:ext cx="4609475" cy="1837036"/>
                </a:xfrm>
                <a:custGeom>
                  <a:avLst/>
                  <a:gdLst>
                    <a:gd name="connsiteX0" fmla="*/ 0 w 4609475"/>
                    <a:gd name="connsiteY0" fmla="*/ 1705403 h 1837036"/>
                    <a:gd name="connsiteX1" fmla="*/ 239842 w 4609475"/>
                    <a:gd name="connsiteY1" fmla="*/ 1345639 h 1837036"/>
                    <a:gd name="connsiteX2" fmla="*/ 614596 w 4609475"/>
                    <a:gd name="connsiteY2" fmla="*/ 1083311 h 1837036"/>
                    <a:gd name="connsiteX3" fmla="*/ 1026826 w 4609475"/>
                    <a:gd name="connsiteY3" fmla="*/ 1375619 h 1837036"/>
                    <a:gd name="connsiteX4" fmla="*/ 1274163 w 4609475"/>
                    <a:gd name="connsiteY4" fmla="*/ 1757868 h 1837036"/>
                    <a:gd name="connsiteX5" fmla="*/ 1633927 w 4609475"/>
                    <a:gd name="connsiteY5" fmla="*/ 1817829 h 1837036"/>
                    <a:gd name="connsiteX6" fmla="*/ 1911245 w 4609475"/>
                    <a:gd name="connsiteY6" fmla="*/ 1510530 h 1837036"/>
                    <a:gd name="connsiteX7" fmla="*/ 2405921 w 4609475"/>
                    <a:gd name="connsiteY7" fmla="*/ 326308 h 1837036"/>
                    <a:gd name="connsiteX8" fmla="*/ 2705724 w 4609475"/>
                    <a:gd name="connsiteY8" fmla="*/ 11514 h 1837036"/>
                    <a:gd name="connsiteX9" fmla="*/ 3020518 w 4609475"/>
                    <a:gd name="connsiteY9" fmla="*/ 123940 h 1837036"/>
                    <a:gd name="connsiteX10" fmla="*/ 3395272 w 4609475"/>
                    <a:gd name="connsiteY10" fmla="*/ 641101 h 1837036"/>
                    <a:gd name="connsiteX11" fmla="*/ 4167265 w 4609475"/>
                    <a:gd name="connsiteY11" fmla="*/ 1225717 h 1837036"/>
                    <a:gd name="connsiteX12" fmla="*/ 4609475 w 4609475"/>
                    <a:gd name="connsiteY12" fmla="*/ 1113291 h 183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9475" h="1837036">
                      <a:moveTo>
                        <a:pt x="0" y="1705403"/>
                      </a:moveTo>
                      <a:cubicBezTo>
                        <a:pt x="68704" y="1577362"/>
                        <a:pt x="137409" y="1449321"/>
                        <a:pt x="239842" y="1345639"/>
                      </a:cubicBezTo>
                      <a:cubicBezTo>
                        <a:pt x="342275" y="1241957"/>
                        <a:pt x="483432" y="1078314"/>
                        <a:pt x="614596" y="1083311"/>
                      </a:cubicBezTo>
                      <a:cubicBezTo>
                        <a:pt x="745760" y="1088308"/>
                        <a:pt x="916898" y="1263193"/>
                        <a:pt x="1026826" y="1375619"/>
                      </a:cubicBezTo>
                      <a:cubicBezTo>
                        <a:pt x="1136754" y="1488045"/>
                        <a:pt x="1172979" y="1684166"/>
                        <a:pt x="1274163" y="1757868"/>
                      </a:cubicBezTo>
                      <a:cubicBezTo>
                        <a:pt x="1375347" y="1831570"/>
                        <a:pt x="1527747" y="1859052"/>
                        <a:pt x="1633927" y="1817829"/>
                      </a:cubicBezTo>
                      <a:cubicBezTo>
                        <a:pt x="1740107" y="1776606"/>
                        <a:pt x="1782579" y="1759117"/>
                        <a:pt x="1911245" y="1510530"/>
                      </a:cubicBezTo>
                      <a:cubicBezTo>
                        <a:pt x="2039911" y="1261943"/>
                        <a:pt x="2273508" y="576144"/>
                        <a:pt x="2405921" y="326308"/>
                      </a:cubicBezTo>
                      <a:cubicBezTo>
                        <a:pt x="2538334" y="76472"/>
                        <a:pt x="2603291" y="45242"/>
                        <a:pt x="2705724" y="11514"/>
                      </a:cubicBezTo>
                      <a:cubicBezTo>
                        <a:pt x="2808157" y="-22214"/>
                        <a:pt x="2905593" y="19009"/>
                        <a:pt x="3020518" y="123940"/>
                      </a:cubicBezTo>
                      <a:cubicBezTo>
                        <a:pt x="3135443" y="228871"/>
                        <a:pt x="3204148" y="457472"/>
                        <a:pt x="3395272" y="641101"/>
                      </a:cubicBezTo>
                      <a:cubicBezTo>
                        <a:pt x="3586396" y="824730"/>
                        <a:pt x="3964898" y="1147019"/>
                        <a:pt x="4167265" y="1225717"/>
                      </a:cubicBezTo>
                      <a:cubicBezTo>
                        <a:pt x="4369632" y="1304415"/>
                        <a:pt x="4489553" y="1208853"/>
                        <a:pt x="4609475" y="11132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62DCDE27-5C7F-4497-A723-C1AD4913D446}"/>
                    </a:ext>
                  </a:extLst>
                </p:cNvPr>
                <p:cNvSpPr/>
                <p:nvPr/>
              </p:nvSpPr>
              <p:spPr>
                <a:xfrm>
                  <a:off x="1872521" y="4191000"/>
                  <a:ext cx="4766872" cy="1464978"/>
                </a:xfrm>
                <a:custGeom>
                  <a:avLst/>
                  <a:gdLst>
                    <a:gd name="connsiteX0" fmla="*/ 0 w 4766872"/>
                    <a:gd name="connsiteY0" fmla="*/ 1464978 h 1464978"/>
                    <a:gd name="connsiteX1" fmla="*/ 569626 w 4766872"/>
                    <a:gd name="connsiteY1" fmla="*/ 48408 h 1464978"/>
                    <a:gd name="connsiteX2" fmla="*/ 1154242 w 4766872"/>
                    <a:gd name="connsiteY2" fmla="*/ 325726 h 1464978"/>
                    <a:gd name="connsiteX3" fmla="*/ 1611442 w 4766872"/>
                    <a:gd name="connsiteY3" fmla="*/ 288250 h 1464978"/>
                    <a:gd name="connsiteX4" fmla="*/ 2315980 w 4766872"/>
                    <a:gd name="connsiteY4" fmla="*/ 857877 h 1464978"/>
                    <a:gd name="connsiteX5" fmla="*/ 2900596 w 4766872"/>
                    <a:gd name="connsiteY5" fmla="*/ 355706 h 1464978"/>
                    <a:gd name="connsiteX6" fmla="*/ 3162924 w 4766872"/>
                    <a:gd name="connsiteY6" fmla="*/ 318231 h 1464978"/>
                    <a:gd name="connsiteX7" fmla="*/ 3725055 w 4766872"/>
                    <a:gd name="connsiteY7" fmla="*/ 947818 h 1464978"/>
                    <a:gd name="connsiteX8" fmla="*/ 4077324 w 4766872"/>
                    <a:gd name="connsiteY8" fmla="*/ 1150185 h 1464978"/>
                    <a:gd name="connsiteX9" fmla="*/ 4482059 w 4766872"/>
                    <a:gd name="connsiteY9" fmla="*/ 1195155 h 1464978"/>
                    <a:gd name="connsiteX10" fmla="*/ 4766872 w 4766872"/>
                    <a:gd name="connsiteY10" fmla="*/ 1030263 h 1464978"/>
                    <a:gd name="connsiteX11" fmla="*/ 4766872 w 4766872"/>
                    <a:gd name="connsiteY11" fmla="*/ 1030263 h 146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6872" h="1464978">
                      <a:moveTo>
                        <a:pt x="0" y="1464978"/>
                      </a:moveTo>
                      <a:cubicBezTo>
                        <a:pt x="188626" y="851630"/>
                        <a:pt x="377252" y="238283"/>
                        <a:pt x="569626" y="48408"/>
                      </a:cubicBezTo>
                      <a:cubicBezTo>
                        <a:pt x="762000" y="-141467"/>
                        <a:pt x="980606" y="285752"/>
                        <a:pt x="1154242" y="325726"/>
                      </a:cubicBezTo>
                      <a:cubicBezTo>
                        <a:pt x="1327878" y="365700"/>
                        <a:pt x="1417819" y="199558"/>
                        <a:pt x="1611442" y="288250"/>
                      </a:cubicBezTo>
                      <a:cubicBezTo>
                        <a:pt x="1805065" y="376942"/>
                        <a:pt x="2101121" y="846634"/>
                        <a:pt x="2315980" y="857877"/>
                      </a:cubicBezTo>
                      <a:cubicBezTo>
                        <a:pt x="2530839" y="869120"/>
                        <a:pt x="2759439" y="445647"/>
                        <a:pt x="2900596" y="355706"/>
                      </a:cubicBezTo>
                      <a:cubicBezTo>
                        <a:pt x="3041753" y="265765"/>
                        <a:pt x="3025514" y="219546"/>
                        <a:pt x="3162924" y="318231"/>
                      </a:cubicBezTo>
                      <a:cubicBezTo>
                        <a:pt x="3300334" y="416916"/>
                        <a:pt x="3572655" y="809159"/>
                        <a:pt x="3725055" y="947818"/>
                      </a:cubicBezTo>
                      <a:cubicBezTo>
                        <a:pt x="3877455" y="1086477"/>
                        <a:pt x="3951157" y="1108962"/>
                        <a:pt x="4077324" y="1150185"/>
                      </a:cubicBezTo>
                      <a:cubicBezTo>
                        <a:pt x="4203491" y="1191408"/>
                        <a:pt x="4367134" y="1215142"/>
                        <a:pt x="4482059" y="1195155"/>
                      </a:cubicBezTo>
                      <a:cubicBezTo>
                        <a:pt x="4596984" y="1175168"/>
                        <a:pt x="4766872" y="1030263"/>
                        <a:pt x="4766872" y="1030263"/>
                      </a:cubicBezTo>
                      <a:lnTo>
                        <a:pt x="4766872" y="1030263"/>
                      </a:lnTo>
                    </a:path>
                  </a:pathLst>
                </a:custGeom>
                <a:noFill/>
                <a:ln>
                  <a:solidFill>
                    <a:srgbClr val="1C0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0C8F71D-8DE2-44E1-AFF0-791761861441}"/>
                    </a:ext>
                  </a:extLst>
                </p:cNvPr>
                <p:cNvCxnSpPr/>
                <p:nvPr/>
              </p:nvCxnSpPr>
              <p:spPr>
                <a:xfrm>
                  <a:off x="4257341" y="1700805"/>
                  <a:ext cx="88165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DE9D61-0EE8-4978-A769-812EDAD503D0}"/>
                    </a:ext>
                  </a:extLst>
                </p:cNvPr>
                <p:cNvCxnSpPr>
                  <a:cxnSpLocks/>
                  <a:stCxn id="4" idx="7"/>
                </p:cNvCxnSpPr>
                <p:nvPr/>
              </p:nvCxnSpPr>
              <p:spPr>
                <a:xfrm>
                  <a:off x="4310921" y="1570422"/>
                  <a:ext cx="108679" cy="13038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BB1447-14E2-4718-A775-097A1583A7E4}"/>
                    </a:ext>
                  </a:extLst>
                </p:cNvPr>
                <p:cNvCxnSpPr>
                  <a:cxnSpLocks/>
                </p:cNvCxnSpPr>
                <p:nvPr/>
              </p:nvCxnSpPr>
              <p:spPr>
                <a:xfrm>
                  <a:off x="4387121" y="1502967"/>
                  <a:ext cx="184879" cy="19783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37379C-2EC9-480E-A12E-1FA1DF0E2EAE}"/>
                    </a:ext>
                  </a:extLst>
                </p:cNvPr>
                <p:cNvCxnSpPr>
                  <a:cxnSpLocks/>
                </p:cNvCxnSpPr>
                <p:nvPr/>
              </p:nvCxnSpPr>
              <p:spPr>
                <a:xfrm>
                  <a:off x="4457075" y="1365088"/>
                  <a:ext cx="305982" cy="3357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AD76D5-2893-477D-9E9E-36B28D4A098D}"/>
                    </a:ext>
                  </a:extLst>
                </p:cNvPr>
                <p:cNvCxnSpPr>
                  <a:cxnSpLocks/>
                </p:cNvCxnSpPr>
                <p:nvPr/>
              </p:nvCxnSpPr>
              <p:spPr>
                <a:xfrm>
                  <a:off x="4578178" y="1291074"/>
                  <a:ext cx="374822" cy="4097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E93117-717B-431D-8359-3A5253F6F6FC}"/>
                    </a:ext>
                  </a:extLst>
                </p:cNvPr>
                <p:cNvCxnSpPr>
                  <a:cxnSpLocks/>
                </p:cNvCxnSpPr>
                <p:nvPr/>
              </p:nvCxnSpPr>
              <p:spPr>
                <a:xfrm>
                  <a:off x="4732518" y="1291074"/>
                  <a:ext cx="374822" cy="4097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5BB8979-372D-4C3A-ABC6-8A0E62603778}"/>
                    </a:ext>
                  </a:extLst>
                </p:cNvPr>
                <p:cNvSpPr/>
                <p:nvPr/>
              </p:nvSpPr>
              <p:spPr>
                <a:xfrm>
                  <a:off x="2638269" y="1270217"/>
                  <a:ext cx="1671403" cy="832825"/>
                </a:xfrm>
                <a:custGeom>
                  <a:avLst/>
                  <a:gdLst>
                    <a:gd name="connsiteX0" fmla="*/ 1671403 w 1671403"/>
                    <a:gd name="connsiteY0" fmla="*/ 135782 h 832825"/>
                    <a:gd name="connsiteX1" fmla="*/ 1229193 w 1671403"/>
                    <a:gd name="connsiteY1" fmla="*/ 8366 h 832825"/>
                    <a:gd name="connsiteX2" fmla="*/ 644577 w 1671403"/>
                    <a:gd name="connsiteY2" fmla="*/ 60831 h 832825"/>
                    <a:gd name="connsiteX3" fmla="*/ 127416 w 1671403"/>
                    <a:gd name="connsiteY3" fmla="*/ 450576 h 832825"/>
                    <a:gd name="connsiteX4" fmla="*/ 0 w 1671403"/>
                    <a:gd name="connsiteY4" fmla="*/ 832825 h 83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403" h="832825">
                      <a:moveTo>
                        <a:pt x="1671403" y="135782"/>
                      </a:moveTo>
                      <a:cubicBezTo>
                        <a:pt x="1535867" y="78320"/>
                        <a:pt x="1400331" y="20858"/>
                        <a:pt x="1229193" y="8366"/>
                      </a:cubicBezTo>
                      <a:cubicBezTo>
                        <a:pt x="1058055" y="-4126"/>
                        <a:pt x="828206" y="-12871"/>
                        <a:pt x="644577" y="60831"/>
                      </a:cubicBezTo>
                      <a:cubicBezTo>
                        <a:pt x="460947" y="134533"/>
                        <a:pt x="234845" y="321910"/>
                        <a:pt x="127416" y="450576"/>
                      </a:cubicBezTo>
                      <a:cubicBezTo>
                        <a:pt x="19987" y="579242"/>
                        <a:pt x="9993" y="706033"/>
                        <a:pt x="0" y="832825"/>
                      </a:cubicBezTo>
                    </a:path>
                  </a:pathLst>
                </a:custGeom>
                <a:noFill/>
                <a:ln>
                  <a:solidFill>
                    <a:srgbClr val="FF0000"/>
                  </a:solidFill>
                  <a:prstDash val="sysDash"/>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024F550-54AD-4F8D-9B42-68A39F9B9622}"/>
                    </a:ext>
                  </a:extLst>
                </p:cNvPr>
                <p:cNvSpPr/>
                <p:nvPr/>
              </p:nvSpPr>
              <p:spPr>
                <a:xfrm flipH="1">
                  <a:off x="5031563" y="1219200"/>
                  <a:ext cx="1140637" cy="832825"/>
                </a:xfrm>
                <a:custGeom>
                  <a:avLst/>
                  <a:gdLst>
                    <a:gd name="connsiteX0" fmla="*/ 1671403 w 1671403"/>
                    <a:gd name="connsiteY0" fmla="*/ 135782 h 832825"/>
                    <a:gd name="connsiteX1" fmla="*/ 1229193 w 1671403"/>
                    <a:gd name="connsiteY1" fmla="*/ 8366 h 832825"/>
                    <a:gd name="connsiteX2" fmla="*/ 644577 w 1671403"/>
                    <a:gd name="connsiteY2" fmla="*/ 60831 h 832825"/>
                    <a:gd name="connsiteX3" fmla="*/ 127416 w 1671403"/>
                    <a:gd name="connsiteY3" fmla="*/ 450576 h 832825"/>
                    <a:gd name="connsiteX4" fmla="*/ 0 w 1671403"/>
                    <a:gd name="connsiteY4" fmla="*/ 832825 h 83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403" h="832825">
                      <a:moveTo>
                        <a:pt x="1671403" y="135782"/>
                      </a:moveTo>
                      <a:cubicBezTo>
                        <a:pt x="1535867" y="78320"/>
                        <a:pt x="1400331" y="20858"/>
                        <a:pt x="1229193" y="8366"/>
                      </a:cubicBezTo>
                      <a:cubicBezTo>
                        <a:pt x="1058055" y="-4126"/>
                        <a:pt x="828206" y="-12871"/>
                        <a:pt x="644577" y="60831"/>
                      </a:cubicBezTo>
                      <a:cubicBezTo>
                        <a:pt x="460947" y="134533"/>
                        <a:pt x="234845" y="321910"/>
                        <a:pt x="127416" y="450576"/>
                      </a:cubicBezTo>
                      <a:cubicBezTo>
                        <a:pt x="19987" y="579242"/>
                        <a:pt x="9993" y="706033"/>
                        <a:pt x="0" y="832825"/>
                      </a:cubicBezTo>
                    </a:path>
                  </a:pathLst>
                </a:custGeom>
                <a:noFill/>
                <a:ln>
                  <a:solidFill>
                    <a:srgbClr val="FF0000"/>
                  </a:solidFill>
                  <a:prstDash val="sysDash"/>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DC77E7B-F184-41C8-9E4A-7C64124CE7B0}"/>
                    </a:ext>
                  </a:extLst>
                </p:cNvPr>
                <p:cNvSpPr/>
                <p:nvPr/>
              </p:nvSpPr>
              <p:spPr>
                <a:xfrm>
                  <a:off x="3353916" y="1365089"/>
                  <a:ext cx="903426" cy="1347554"/>
                </a:xfrm>
                <a:custGeom>
                  <a:avLst/>
                  <a:gdLst>
                    <a:gd name="connsiteX0" fmla="*/ 1671403 w 1671403"/>
                    <a:gd name="connsiteY0" fmla="*/ 135782 h 832825"/>
                    <a:gd name="connsiteX1" fmla="*/ 1229193 w 1671403"/>
                    <a:gd name="connsiteY1" fmla="*/ 8366 h 832825"/>
                    <a:gd name="connsiteX2" fmla="*/ 644577 w 1671403"/>
                    <a:gd name="connsiteY2" fmla="*/ 60831 h 832825"/>
                    <a:gd name="connsiteX3" fmla="*/ 127416 w 1671403"/>
                    <a:gd name="connsiteY3" fmla="*/ 450576 h 832825"/>
                    <a:gd name="connsiteX4" fmla="*/ 0 w 1671403"/>
                    <a:gd name="connsiteY4" fmla="*/ 832825 h 83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403" h="832825">
                      <a:moveTo>
                        <a:pt x="1671403" y="135782"/>
                      </a:moveTo>
                      <a:cubicBezTo>
                        <a:pt x="1535867" y="78320"/>
                        <a:pt x="1400331" y="20858"/>
                        <a:pt x="1229193" y="8366"/>
                      </a:cubicBezTo>
                      <a:cubicBezTo>
                        <a:pt x="1058055" y="-4126"/>
                        <a:pt x="828206" y="-12871"/>
                        <a:pt x="644577" y="60831"/>
                      </a:cubicBezTo>
                      <a:cubicBezTo>
                        <a:pt x="460947" y="134533"/>
                        <a:pt x="234845" y="321910"/>
                        <a:pt x="127416" y="450576"/>
                      </a:cubicBezTo>
                      <a:cubicBezTo>
                        <a:pt x="19987" y="579242"/>
                        <a:pt x="9993" y="706033"/>
                        <a:pt x="0" y="832825"/>
                      </a:cubicBezTo>
                    </a:path>
                  </a:pathLst>
                </a:custGeom>
                <a:noFill/>
                <a:ln>
                  <a:solidFill>
                    <a:srgbClr val="FF0000"/>
                  </a:solidFill>
                  <a:prstDash val="sysDash"/>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684DD2E-FAD9-444F-8E7A-3F5EEDE7DBAA}"/>
                    </a:ext>
                  </a:extLst>
                </p:cNvPr>
                <p:cNvSpPr/>
                <p:nvPr/>
              </p:nvSpPr>
              <p:spPr>
                <a:xfrm>
                  <a:off x="2133600" y="3886201"/>
                  <a:ext cx="914399" cy="838199"/>
                </a:xfrm>
                <a:custGeom>
                  <a:avLst/>
                  <a:gdLst>
                    <a:gd name="connsiteX0" fmla="*/ 0 w 959370"/>
                    <a:gd name="connsiteY0" fmla="*/ 1268501 h 1268501"/>
                    <a:gd name="connsiteX1" fmla="*/ 179882 w 959370"/>
                    <a:gd name="connsiteY1" fmla="*/ 264160 h 1268501"/>
                    <a:gd name="connsiteX2" fmla="*/ 472190 w 959370"/>
                    <a:gd name="connsiteY2" fmla="*/ 1832 h 1268501"/>
                    <a:gd name="connsiteX3" fmla="*/ 697042 w 959370"/>
                    <a:gd name="connsiteY3" fmla="*/ 174219 h 1268501"/>
                    <a:gd name="connsiteX4" fmla="*/ 839449 w 959370"/>
                    <a:gd name="connsiteY4" fmla="*/ 653904 h 1268501"/>
                    <a:gd name="connsiteX5" fmla="*/ 959370 w 959370"/>
                    <a:gd name="connsiteY5" fmla="*/ 968698 h 126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370" h="1268501">
                      <a:moveTo>
                        <a:pt x="0" y="1268501"/>
                      </a:moveTo>
                      <a:cubicBezTo>
                        <a:pt x="50592" y="871886"/>
                        <a:pt x="101184" y="475271"/>
                        <a:pt x="179882" y="264160"/>
                      </a:cubicBezTo>
                      <a:cubicBezTo>
                        <a:pt x="258580" y="53048"/>
                        <a:pt x="385997" y="16822"/>
                        <a:pt x="472190" y="1832"/>
                      </a:cubicBezTo>
                      <a:cubicBezTo>
                        <a:pt x="558383" y="-13158"/>
                        <a:pt x="635832" y="65540"/>
                        <a:pt x="697042" y="174219"/>
                      </a:cubicBezTo>
                      <a:cubicBezTo>
                        <a:pt x="758252" y="282898"/>
                        <a:pt x="795728" y="521491"/>
                        <a:pt x="839449" y="653904"/>
                      </a:cubicBezTo>
                      <a:cubicBezTo>
                        <a:pt x="883170" y="786317"/>
                        <a:pt x="921270" y="877507"/>
                        <a:pt x="959370" y="96869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7D4D0CE-34F7-404C-BD9E-71D886A6CF6B}"/>
                    </a:ext>
                  </a:extLst>
                </p:cNvPr>
                <p:cNvCxnSpPr>
                  <a:cxnSpLocks/>
                </p:cNvCxnSpPr>
                <p:nvPr/>
              </p:nvCxnSpPr>
              <p:spPr>
                <a:xfrm>
                  <a:off x="2286000" y="4191000"/>
                  <a:ext cx="762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FA63A2-1F2B-48B2-9407-3933E8DB54BB}"/>
                    </a:ext>
                  </a:extLst>
                </p:cNvPr>
                <p:cNvCxnSpPr>
                  <a:cxnSpLocks/>
                  <a:endCxn id="9" idx="1"/>
                </p:cNvCxnSpPr>
                <p:nvPr/>
              </p:nvCxnSpPr>
              <p:spPr>
                <a:xfrm>
                  <a:off x="2362200" y="4028607"/>
                  <a:ext cx="79947" cy="2108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73BEB54-C734-4B32-B91F-0B3E39A4C46B}"/>
                    </a:ext>
                  </a:extLst>
                </p:cNvPr>
                <p:cNvCxnSpPr>
                  <a:cxnSpLocks/>
                </p:cNvCxnSpPr>
                <p:nvPr/>
              </p:nvCxnSpPr>
              <p:spPr>
                <a:xfrm>
                  <a:off x="2480873" y="3935931"/>
                  <a:ext cx="79947" cy="2550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515E34-4CA4-4155-B4DD-B9E24F43312F}"/>
                    </a:ext>
                  </a:extLst>
                </p:cNvPr>
                <p:cNvCxnSpPr>
                  <a:cxnSpLocks/>
                </p:cNvCxnSpPr>
                <p:nvPr/>
              </p:nvCxnSpPr>
              <p:spPr>
                <a:xfrm>
                  <a:off x="2623279" y="3905950"/>
                  <a:ext cx="126167" cy="4074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3D67C5-FB7C-4FCA-9C96-3D27FDF750B4}"/>
                    </a:ext>
                  </a:extLst>
                </p:cNvPr>
                <p:cNvCxnSpPr>
                  <a:cxnSpLocks/>
                </p:cNvCxnSpPr>
                <p:nvPr/>
              </p:nvCxnSpPr>
              <p:spPr>
                <a:xfrm>
                  <a:off x="2758190" y="3969895"/>
                  <a:ext cx="126167" cy="4482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439067-49F8-4125-959B-9BBA57FEDD4D}"/>
                    </a:ext>
                  </a:extLst>
                </p:cNvPr>
                <p:cNvCxnSpPr>
                  <a:cxnSpLocks/>
                </p:cNvCxnSpPr>
                <p:nvPr/>
              </p:nvCxnSpPr>
              <p:spPr>
                <a:xfrm>
                  <a:off x="2209800" y="4343400"/>
                  <a:ext cx="76200" cy="1259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652CE01-5186-4CB5-83EB-7ED4179F8042}"/>
                    </a:ext>
                  </a:extLst>
                </p:cNvPr>
                <p:cNvCxnSpPr/>
                <p:nvPr/>
              </p:nvCxnSpPr>
              <p:spPr>
                <a:xfrm>
                  <a:off x="4434590" y="4892259"/>
                  <a:ext cx="969818" cy="0"/>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E46E03F-8E42-4099-9EEB-7FF7B175BFAE}"/>
                    </a:ext>
                  </a:extLst>
                </p:cNvPr>
                <p:cNvCxnSpPr>
                  <a:cxnSpLocks/>
                </p:cNvCxnSpPr>
                <p:nvPr/>
              </p:nvCxnSpPr>
              <p:spPr>
                <a:xfrm>
                  <a:off x="4569647" y="4761876"/>
                  <a:ext cx="108679" cy="130383"/>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A1A429-65CB-42BB-8912-3BCE618DAEBC}"/>
                    </a:ext>
                  </a:extLst>
                </p:cNvPr>
                <p:cNvCxnSpPr>
                  <a:cxnSpLocks/>
                </p:cNvCxnSpPr>
                <p:nvPr/>
              </p:nvCxnSpPr>
              <p:spPr>
                <a:xfrm>
                  <a:off x="4645847" y="4694421"/>
                  <a:ext cx="184879" cy="197837"/>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F3C62D8-5219-4F07-B487-A10BFB95CC95}"/>
                    </a:ext>
                  </a:extLst>
                </p:cNvPr>
                <p:cNvCxnSpPr>
                  <a:cxnSpLocks/>
                </p:cNvCxnSpPr>
                <p:nvPr/>
              </p:nvCxnSpPr>
              <p:spPr>
                <a:xfrm>
                  <a:off x="4715801" y="4556542"/>
                  <a:ext cx="305982" cy="335716"/>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675D0E1-B4D1-4A27-AFA6-77EB12C6B02D}"/>
                    </a:ext>
                  </a:extLst>
                </p:cNvPr>
                <p:cNvCxnSpPr>
                  <a:cxnSpLocks/>
                </p:cNvCxnSpPr>
                <p:nvPr/>
              </p:nvCxnSpPr>
              <p:spPr>
                <a:xfrm>
                  <a:off x="4836904" y="4482528"/>
                  <a:ext cx="374822" cy="409730"/>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46E5F55A-93E4-4645-A670-98421C8F1A03}"/>
                    </a:ext>
                  </a:extLst>
                </p:cNvPr>
                <p:cNvSpPr/>
                <p:nvPr/>
              </p:nvSpPr>
              <p:spPr>
                <a:xfrm rot="2163231">
                  <a:off x="2975414" y="3803317"/>
                  <a:ext cx="1764255" cy="883590"/>
                </a:xfrm>
                <a:custGeom>
                  <a:avLst/>
                  <a:gdLst>
                    <a:gd name="connsiteX0" fmla="*/ 1671403 w 1671403"/>
                    <a:gd name="connsiteY0" fmla="*/ 135782 h 832825"/>
                    <a:gd name="connsiteX1" fmla="*/ 1229193 w 1671403"/>
                    <a:gd name="connsiteY1" fmla="*/ 8366 h 832825"/>
                    <a:gd name="connsiteX2" fmla="*/ 644577 w 1671403"/>
                    <a:gd name="connsiteY2" fmla="*/ 60831 h 832825"/>
                    <a:gd name="connsiteX3" fmla="*/ 127416 w 1671403"/>
                    <a:gd name="connsiteY3" fmla="*/ 450576 h 832825"/>
                    <a:gd name="connsiteX4" fmla="*/ 0 w 1671403"/>
                    <a:gd name="connsiteY4" fmla="*/ 832825 h 83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403" h="832825">
                      <a:moveTo>
                        <a:pt x="1671403" y="135782"/>
                      </a:moveTo>
                      <a:cubicBezTo>
                        <a:pt x="1535867" y="78320"/>
                        <a:pt x="1400331" y="20858"/>
                        <a:pt x="1229193" y="8366"/>
                      </a:cubicBezTo>
                      <a:cubicBezTo>
                        <a:pt x="1058055" y="-4126"/>
                        <a:pt x="828206" y="-12871"/>
                        <a:pt x="644577" y="60831"/>
                      </a:cubicBezTo>
                      <a:cubicBezTo>
                        <a:pt x="460947" y="134533"/>
                        <a:pt x="234845" y="321910"/>
                        <a:pt x="127416" y="450576"/>
                      </a:cubicBezTo>
                      <a:cubicBezTo>
                        <a:pt x="19987" y="579242"/>
                        <a:pt x="9993" y="706033"/>
                        <a:pt x="0" y="832825"/>
                      </a:cubicBezTo>
                    </a:path>
                  </a:pathLst>
                </a:custGeom>
                <a:noFill/>
                <a:ln>
                  <a:solidFill>
                    <a:srgbClr val="1C07B9"/>
                  </a:solidFill>
                  <a:prstDash val="sysDash"/>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37">
                  <a:extLst>
                    <a:ext uri="{FF2B5EF4-FFF2-40B4-BE49-F238E27FC236}">
                      <a16:creationId xmlns:a16="http://schemas.microsoft.com/office/drawing/2014/main" id="{D45689FD-1369-476B-AEB9-0D65AB2E3EC0}"/>
                    </a:ext>
                  </a:extLst>
                </p:cNvPr>
                <p:cNvCxnSpPr/>
                <p:nvPr/>
              </p:nvCxnSpPr>
              <p:spPr>
                <a:xfrm flipV="1">
                  <a:off x="1796394" y="843707"/>
                  <a:ext cx="0" cy="255217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38">
                  <a:extLst>
                    <a:ext uri="{FF2B5EF4-FFF2-40B4-BE49-F238E27FC236}">
                      <a16:creationId xmlns:a16="http://schemas.microsoft.com/office/drawing/2014/main" id="{C0A11C6B-4826-4B94-9F90-3A0C629A30D3}"/>
                    </a:ext>
                  </a:extLst>
                </p:cNvPr>
                <p:cNvCxnSpPr>
                  <a:cxnSpLocks/>
                </p:cNvCxnSpPr>
                <p:nvPr/>
              </p:nvCxnSpPr>
              <p:spPr>
                <a:xfrm>
                  <a:off x="1671305" y="3254021"/>
                  <a:ext cx="4881895"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F77729-6C5A-4C48-8D66-B90723D35E7D}"/>
                    </a:ext>
                  </a:extLst>
                </p:cNvPr>
                <p:cNvSpPr txBox="1"/>
                <p:nvPr/>
              </p:nvSpPr>
              <p:spPr>
                <a:xfrm>
                  <a:off x="1327004" y="563557"/>
                  <a:ext cx="640565" cy="307777"/>
                </a:xfrm>
                <a:prstGeom prst="rect">
                  <a:avLst/>
                </a:prstGeom>
                <a:noFill/>
              </p:spPr>
              <p:txBody>
                <a:bodyPr wrap="square" rtlCol="0">
                  <a:spAutoFit/>
                </a:bodyPr>
                <a:lstStyle/>
                <a:p>
                  <a:r>
                    <a:rPr lang="en-US" sz="1400" b="1" dirty="0">
                      <a:latin typeface="+mj-lt"/>
                    </a:rPr>
                    <a:t>MW</a:t>
                  </a:r>
                </a:p>
              </p:txBody>
            </p:sp>
            <p:sp>
              <p:nvSpPr>
                <p:cNvPr id="56" name="TextBox 55">
                  <a:extLst>
                    <a:ext uri="{FF2B5EF4-FFF2-40B4-BE49-F238E27FC236}">
                      <a16:creationId xmlns:a16="http://schemas.microsoft.com/office/drawing/2014/main" id="{3E079B68-05F6-42C6-9084-51CD9503F7BE}"/>
                    </a:ext>
                  </a:extLst>
                </p:cNvPr>
                <p:cNvSpPr txBox="1"/>
                <p:nvPr/>
              </p:nvSpPr>
              <p:spPr>
                <a:xfrm>
                  <a:off x="6297827" y="3274137"/>
                  <a:ext cx="903515" cy="442113"/>
                </a:xfrm>
                <a:prstGeom prst="rect">
                  <a:avLst/>
                </a:prstGeom>
                <a:noFill/>
              </p:spPr>
              <p:txBody>
                <a:bodyPr wrap="square" rtlCol="0">
                  <a:spAutoFit/>
                </a:bodyPr>
                <a:lstStyle/>
                <a:p>
                  <a:r>
                    <a:rPr lang="en-US" sz="2000" b="1" dirty="0">
                      <a:latin typeface="+mj-lt"/>
                    </a:rPr>
                    <a:t>hour</a:t>
                  </a:r>
                </a:p>
              </p:txBody>
            </p:sp>
            <p:sp>
              <p:nvSpPr>
                <p:cNvPr id="57" name="TextBox 56">
                  <a:extLst>
                    <a:ext uri="{FF2B5EF4-FFF2-40B4-BE49-F238E27FC236}">
                      <a16:creationId xmlns:a16="http://schemas.microsoft.com/office/drawing/2014/main" id="{6F40E508-CA27-44DA-8865-B01A79A1DE5A}"/>
                    </a:ext>
                  </a:extLst>
                </p:cNvPr>
                <p:cNvSpPr txBox="1"/>
                <p:nvPr/>
              </p:nvSpPr>
              <p:spPr>
                <a:xfrm rot="16200000">
                  <a:off x="396084" y="1698491"/>
                  <a:ext cx="1861839" cy="646331"/>
                </a:xfrm>
                <a:prstGeom prst="rect">
                  <a:avLst/>
                </a:prstGeom>
                <a:noFill/>
              </p:spPr>
              <p:txBody>
                <a:bodyPr wrap="square" rtlCol="0">
                  <a:spAutoFit/>
                </a:bodyPr>
                <a:lstStyle/>
                <a:p>
                  <a:pPr algn="ctr"/>
                  <a:r>
                    <a:rPr lang="en-US" b="1" dirty="0">
                      <a:latin typeface="+mj-lt"/>
                    </a:rPr>
                    <a:t>Load on feeder [MW]</a:t>
                  </a:r>
                </a:p>
              </p:txBody>
            </p:sp>
            <p:cxnSp>
              <p:nvCxnSpPr>
                <p:cNvPr id="59" name="Straight Arrow Connector 37">
                  <a:extLst>
                    <a:ext uri="{FF2B5EF4-FFF2-40B4-BE49-F238E27FC236}">
                      <a16:creationId xmlns:a16="http://schemas.microsoft.com/office/drawing/2014/main" id="{609B1A78-9163-4141-AE42-447E544DBA4A}"/>
                    </a:ext>
                  </a:extLst>
                </p:cNvPr>
                <p:cNvCxnSpPr/>
                <p:nvPr/>
              </p:nvCxnSpPr>
              <p:spPr>
                <a:xfrm flipV="1">
                  <a:off x="1796394" y="3487060"/>
                  <a:ext cx="0" cy="255217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38">
                  <a:extLst>
                    <a:ext uri="{FF2B5EF4-FFF2-40B4-BE49-F238E27FC236}">
                      <a16:creationId xmlns:a16="http://schemas.microsoft.com/office/drawing/2014/main" id="{15C69D52-F44B-4AF9-B5C9-211F22564688}"/>
                    </a:ext>
                  </a:extLst>
                </p:cNvPr>
                <p:cNvCxnSpPr>
                  <a:cxnSpLocks/>
                </p:cNvCxnSpPr>
                <p:nvPr/>
              </p:nvCxnSpPr>
              <p:spPr>
                <a:xfrm>
                  <a:off x="1671305" y="5897374"/>
                  <a:ext cx="4881895"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DAFE255-75DF-4F1D-A665-EAA4D54C2441}"/>
                    </a:ext>
                  </a:extLst>
                </p:cNvPr>
                <p:cNvSpPr txBox="1"/>
                <p:nvPr/>
              </p:nvSpPr>
              <p:spPr>
                <a:xfrm>
                  <a:off x="6297827" y="5917490"/>
                  <a:ext cx="712573" cy="400110"/>
                </a:xfrm>
                <a:prstGeom prst="rect">
                  <a:avLst/>
                </a:prstGeom>
                <a:noFill/>
              </p:spPr>
              <p:txBody>
                <a:bodyPr wrap="square" rtlCol="0">
                  <a:spAutoFit/>
                </a:bodyPr>
                <a:lstStyle/>
                <a:p>
                  <a:r>
                    <a:rPr lang="en-US" sz="2000" b="1" dirty="0">
                      <a:latin typeface="+mj-lt"/>
                    </a:rPr>
                    <a:t>hour</a:t>
                  </a:r>
                </a:p>
              </p:txBody>
            </p:sp>
            <p:sp>
              <p:nvSpPr>
                <p:cNvPr id="62" name="TextBox 61">
                  <a:extLst>
                    <a:ext uri="{FF2B5EF4-FFF2-40B4-BE49-F238E27FC236}">
                      <a16:creationId xmlns:a16="http://schemas.microsoft.com/office/drawing/2014/main" id="{7A8932BD-D398-460D-8293-606EC261FC3E}"/>
                    </a:ext>
                  </a:extLst>
                </p:cNvPr>
                <p:cNvSpPr txBox="1"/>
                <p:nvPr/>
              </p:nvSpPr>
              <p:spPr>
                <a:xfrm rot="16200000">
                  <a:off x="396084" y="4341844"/>
                  <a:ext cx="1861839" cy="646331"/>
                </a:xfrm>
                <a:prstGeom prst="rect">
                  <a:avLst/>
                </a:prstGeom>
                <a:noFill/>
              </p:spPr>
              <p:txBody>
                <a:bodyPr wrap="square" rtlCol="0">
                  <a:spAutoFit/>
                </a:bodyPr>
                <a:lstStyle/>
                <a:p>
                  <a:pPr algn="ctr"/>
                  <a:r>
                    <a:rPr lang="en-US" b="1" dirty="0">
                      <a:latin typeface="+mj-lt"/>
                    </a:rPr>
                    <a:t>Load on feeder [MW]</a:t>
                  </a:r>
                </a:p>
              </p:txBody>
            </p:sp>
            <p:grpSp>
              <p:nvGrpSpPr>
                <p:cNvPr id="67" name="Group 66">
                  <a:extLst>
                    <a:ext uri="{FF2B5EF4-FFF2-40B4-BE49-F238E27FC236}">
                      <a16:creationId xmlns:a16="http://schemas.microsoft.com/office/drawing/2014/main" id="{9964671D-35F2-4EA4-8319-BAAFFE57B236}"/>
                    </a:ext>
                  </a:extLst>
                </p:cNvPr>
                <p:cNvGrpSpPr/>
                <p:nvPr/>
              </p:nvGrpSpPr>
              <p:grpSpPr>
                <a:xfrm>
                  <a:off x="5018378" y="480396"/>
                  <a:ext cx="2303419" cy="281165"/>
                  <a:chOff x="6569573" y="710699"/>
                  <a:chExt cx="2345824" cy="400110"/>
                </a:xfrm>
              </p:grpSpPr>
              <p:cxnSp>
                <p:nvCxnSpPr>
                  <p:cNvPr id="63" name="Straight Connector 62">
                    <a:extLst>
                      <a:ext uri="{FF2B5EF4-FFF2-40B4-BE49-F238E27FC236}">
                        <a16:creationId xmlns:a16="http://schemas.microsoft.com/office/drawing/2014/main" id="{1EA5CFA2-7D6B-4F1E-9643-D7F448808547}"/>
                      </a:ext>
                    </a:extLst>
                  </p:cNvPr>
                  <p:cNvCxnSpPr/>
                  <p:nvPr/>
                </p:nvCxnSpPr>
                <p:spPr>
                  <a:xfrm>
                    <a:off x="6569573" y="914400"/>
                    <a:ext cx="88165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9441842-8DD1-49F6-B03F-C2DE5B26BFEA}"/>
                      </a:ext>
                    </a:extLst>
                  </p:cNvPr>
                  <p:cNvSpPr txBox="1"/>
                  <p:nvPr/>
                </p:nvSpPr>
                <p:spPr>
                  <a:xfrm>
                    <a:off x="7543800" y="710699"/>
                    <a:ext cx="1371597" cy="400110"/>
                  </a:xfrm>
                  <a:prstGeom prst="rect">
                    <a:avLst/>
                  </a:prstGeom>
                  <a:noFill/>
                </p:spPr>
                <p:txBody>
                  <a:bodyPr wrap="square" rtlCol="0">
                    <a:spAutoFit/>
                  </a:bodyPr>
                  <a:lstStyle/>
                  <a:p>
                    <a:r>
                      <a:rPr lang="en-US" sz="2000" b="1" dirty="0">
                        <a:latin typeface="+mj-lt"/>
                      </a:rPr>
                      <a:t>Prediction</a:t>
                    </a:r>
                  </a:p>
                </p:txBody>
              </p:sp>
            </p:grpSp>
          </p:grpSp>
          <p:sp>
            <p:nvSpPr>
              <p:cNvPr id="110" name="TextBox 109">
                <a:extLst>
                  <a:ext uri="{FF2B5EF4-FFF2-40B4-BE49-F238E27FC236}">
                    <a16:creationId xmlns:a16="http://schemas.microsoft.com/office/drawing/2014/main" id="{62F1EEC8-7560-4DD8-94AE-85D5D696B075}"/>
                  </a:ext>
                </a:extLst>
              </p:cNvPr>
              <p:cNvSpPr txBox="1"/>
              <p:nvPr/>
            </p:nvSpPr>
            <p:spPr>
              <a:xfrm>
                <a:off x="2305296" y="997731"/>
                <a:ext cx="940016" cy="369332"/>
              </a:xfrm>
              <a:prstGeom prst="rect">
                <a:avLst/>
              </a:prstGeom>
              <a:noFill/>
            </p:spPr>
            <p:txBody>
              <a:bodyPr wrap="square" rtlCol="0">
                <a:spAutoFit/>
              </a:bodyPr>
              <a:lstStyle/>
              <a:p>
                <a:r>
                  <a:rPr lang="en-US" b="1" dirty="0">
                    <a:latin typeface="+mj-lt"/>
                  </a:rPr>
                  <a:t>Case1</a:t>
                </a:r>
              </a:p>
            </p:txBody>
          </p:sp>
          <p:sp>
            <p:nvSpPr>
              <p:cNvPr id="111" name="TextBox 110">
                <a:extLst>
                  <a:ext uri="{FF2B5EF4-FFF2-40B4-BE49-F238E27FC236}">
                    <a16:creationId xmlns:a16="http://schemas.microsoft.com/office/drawing/2014/main" id="{D3C8478E-EAE3-41AF-B43F-A0FAECE2E1E3}"/>
                  </a:ext>
                </a:extLst>
              </p:cNvPr>
              <p:cNvSpPr txBox="1"/>
              <p:nvPr/>
            </p:nvSpPr>
            <p:spPr>
              <a:xfrm>
                <a:off x="3356051" y="1875710"/>
                <a:ext cx="940016" cy="369332"/>
              </a:xfrm>
              <a:prstGeom prst="rect">
                <a:avLst/>
              </a:prstGeom>
              <a:noFill/>
            </p:spPr>
            <p:txBody>
              <a:bodyPr wrap="square" rtlCol="0">
                <a:spAutoFit/>
              </a:bodyPr>
              <a:lstStyle/>
              <a:p>
                <a:r>
                  <a:rPr lang="en-US" b="1" dirty="0">
                    <a:latin typeface="+mj-lt"/>
                  </a:rPr>
                  <a:t>Case2</a:t>
                </a:r>
              </a:p>
            </p:txBody>
          </p:sp>
          <p:sp>
            <p:nvSpPr>
              <p:cNvPr id="112" name="TextBox 111">
                <a:extLst>
                  <a:ext uri="{FF2B5EF4-FFF2-40B4-BE49-F238E27FC236}">
                    <a16:creationId xmlns:a16="http://schemas.microsoft.com/office/drawing/2014/main" id="{552ADD08-B380-4F93-AFD7-FCCB787D9C87}"/>
                  </a:ext>
                </a:extLst>
              </p:cNvPr>
              <p:cNvSpPr txBox="1"/>
              <p:nvPr/>
            </p:nvSpPr>
            <p:spPr>
              <a:xfrm>
                <a:off x="5239844" y="1461422"/>
                <a:ext cx="940016" cy="400110"/>
              </a:xfrm>
              <a:prstGeom prst="rect">
                <a:avLst/>
              </a:prstGeom>
              <a:noFill/>
            </p:spPr>
            <p:txBody>
              <a:bodyPr wrap="square" rtlCol="0">
                <a:spAutoFit/>
              </a:bodyPr>
              <a:lstStyle/>
              <a:p>
                <a:r>
                  <a:rPr lang="en-US" sz="2000" b="1" dirty="0">
                    <a:latin typeface="+mj-lt"/>
                  </a:rPr>
                  <a:t>Case3</a:t>
                </a:r>
              </a:p>
            </p:txBody>
          </p:sp>
          <p:sp>
            <p:nvSpPr>
              <p:cNvPr id="113" name="TextBox 112">
                <a:extLst>
                  <a:ext uri="{FF2B5EF4-FFF2-40B4-BE49-F238E27FC236}">
                    <a16:creationId xmlns:a16="http://schemas.microsoft.com/office/drawing/2014/main" id="{50E99AA8-FD1A-4254-9237-F094D695B0B1}"/>
                  </a:ext>
                </a:extLst>
              </p:cNvPr>
              <p:cNvSpPr txBox="1"/>
              <p:nvPr/>
            </p:nvSpPr>
            <p:spPr>
              <a:xfrm>
                <a:off x="3315941" y="3356222"/>
                <a:ext cx="940016" cy="400110"/>
              </a:xfrm>
              <a:prstGeom prst="rect">
                <a:avLst/>
              </a:prstGeom>
              <a:noFill/>
            </p:spPr>
            <p:txBody>
              <a:bodyPr wrap="square" rtlCol="0">
                <a:spAutoFit/>
              </a:bodyPr>
              <a:lstStyle/>
              <a:p>
                <a:r>
                  <a:rPr lang="en-US" sz="2000" b="1" dirty="0">
                    <a:latin typeface="+mj-lt"/>
                  </a:rPr>
                  <a:t>Case1</a:t>
                </a:r>
              </a:p>
            </p:txBody>
          </p:sp>
        </p:grpSp>
        <p:cxnSp>
          <p:nvCxnSpPr>
            <p:cNvPr id="115" name="Straight Connector 114">
              <a:extLst>
                <a:ext uri="{FF2B5EF4-FFF2-40B4-BE49-F238E27FC236}">
                  <a16:creationId xmlns:a16="http://schemas.microsoft.com/office/drawing/2014/main" id="{EFA15C8E-81FA-4F4A-9402-88DF02372856}"/>
                </a:ext>
              </a:extLst>
            </p:cNvPr>
            <p:cNvCxnSpPr/>
            <p:nvPr/>
          </p:nvCxnSpPr>
          <p:spPr>
            <a:xfrm>
              <a:off x="5139384" y="3970823"/>
              <a:ext cx="865715" cy="0"/>
            </a:xfrm>
            <a:prstGeom prst="line">
              <a:avLst/>
            </a:prstGeom>
            <a:ln w="25400">
              <a:solidFill>
                <a:srgbClr val="1C07B9"/>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15DE9F19-FCA0-4F8F-B61D-6F271DDA407C}"/>
                </a:ext>
              </a:extLst>
            </p:cNvPr>
            <p:cNvSpPr txBox="1"/>
            <p:nvPr/>
          </p:nvSpPr>
          <p:spPr>
            <a:xfrm>
              <a:off x="6096000" y="3827678"/>
              <a:ext cx="1346803" cy="281165"/>
            </a:xfrm>
            <a:prstGeom prst="rect">
              <a:avLst/>
            </a:prstGeom>
            <a:noFill/>
          </p:spPr>
          <p:txBody>
            <a:bodyPr wrap="square" rtlCol="0">
              <a:spAutoFit/>
            </a:bodyPr>
            <a:lstStyle/>
            <a:p>
              <a:r>
                <a:rPr lang="en-US" sz="2000" b="1" dirty="0">
                  <a:latin typeface="+mj-lt"/>
                </a:rPr>
                <a:t>Actual</a:t>
              </a:r>
            </a:p>
          </p:txBody>
        </p:sp>
      </p:grpSp>
      <p:sp>
        <p:nvSpPr>
          <p:cNvPr id="50" name="TextBox 49">
            <a:extLst>
              <a:ext uri="{FF2B5EF4-FFF2-40B4-BE49-F238E27FC236}">
                <a16:creationId xmlns:a16="http://schemas.microsoft.com/office/drawing/2014/main" id="{B081AB9C-0E8A-4D7C-A1AE-2813AE5767F9}"/>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Discussion3: Concept of new objective function</a:t>
            </a:r>
            <a:endParaRPr kumimoji="1" lang="ja-JP" altLang="en-US" sz="2400" b="1" i="1" dirty="0"/>
          </a:p>
        </p:txBody>
      </p:sp>
    </p:spTree>
    <p:extLst>
      <p:ext uri="{BB962C8B-B14F-4D97-AF65-F5344CB8AC3E}">
        <p14:creationId xmlns:p14="http://schemas.microsoft.com/office/powerpoint/2010/main" val="83989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9D456-DDB4-4224-A91A-7AB926AD4805}"/>
              </a:ext>
            </a:extLst>
          </p:cNvPr>
          <p:cNvSpPr>
            <a:spLocks noGrp="1"/>
          </p:cNvSpPr>
          <p:nvPr>
            <p:ph type="sldNum" sz="quarter" idx="12"/>
          </p:nvPr>
        </p:nvSpPr>
        <p:spPr/>
        <p:txBody>
          <a:bodyPr/>
          <a:lstStyle/>
          <a:p>
            <a:pPr>
              <a:defRPr/>
            </a:pPr>
            <a:fld id="{149F8EDC-486C-486D-91C3-F0BB61E194C4}" type="slidenum">
              <a:rPr lang="en-US" smtClean="0"/>
              <a:pPr>
                <a:defRPr/>
              </a:pPr>
              <a:t>26</a:t>
            </a:fld>
            <a:endParaRPr lang="en-US" dirty="0"/>
          </a:p>
        </p:txBody>
      </p:sp>
      <mc:AlternateContent xmlns:mc="http://schemas.openxmlformats.org/markup-compatibility/2006" xmlns:a14="http://schemas.microsoft.com/office/drawing/2010/main">
        <mc:Choice Requires="a14">
          <p:sp>
            <p:nvSpPr>
              <p:cNvPr id="49" name="Rectangle 96">
                <a:extLst>
                  <a:ext uri="{FF2B5EF4-FFF2-40B4-BE49-F238E27FC236}">
                    <a16:creationId xmlns:a16="http://schemas.microsoft.com/office/drawing/2014/main" id="{E8165CC5-6ABD-482E-8F07-AEE9F3BBCC70}"/>
                  </a:ext>
                </a:extLst>
              </p:cNvPr>
              <p:cNvSpPr/>
              <p:nvPr/>
            </p:nvSpPr>
            <p:spPr>
              <a:xfrm>
                <a:off x="304800" y="4365504"/>
                <a:ext cx="7677102" cy="7845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b="1" i="1" dirty="0" smtClean="0">
                          <a:latin typeface="Cambria Math" panose="02040503050406030204" pitchFamily="18" charset="0"/>
                        </a:rPr>
                        <m:t>𝒂𝒓𝒈</m:t>
                      </m:r>
                      <m:func>
                        <m:funcPr>
                          <m:ctrlPr>
                            <a:rPr lang="en-US" altLang="ko-KR" sz="1600" b="1" i="1" dirty="0" smtClean="0">
                              <a:latin typeface="Cambria Math" panose="02040503050406030204" pitchFamily="18" charset="0"/>
                            </a:rPr>
                          </m:ctrlPr>
                        </m:funcPr>
                        <m:fName>
                          <m:limLow>
                            <m:limLowPr>
                              <m:ctrlPr>
                                <a:rPr lang="en-US" altLang="ko-KR" sz="1600" b="1" i="1" dirty="0" smtClean="0">
                                  <a:latin typeface="Cambria Math" panose="02040503050406030204" pitchFamily="18" charset="0"/>
                                </a:rPr>
                              </m:ctrlPr>
                            </m:limLowPr>
                            <m:e>
                              <m:r>
                                <a:rPr lang="en-US" altLang="ko-KR" sz="1600" b="1" i="1" dirty="0" smtClean="0">
                                  <a:latin typeface="Cambria Math" panose="02040503050406030204" pitchFamily="18" charset="0"/>
                                </a:rPr>
                                <m:t>𝒎𝒊𝒏</m:t>
                              </m:r>
                            </m:e>
                            <m:lim>
                              <m:r>
                                <a:rPr lang="en-US" altLang="ko-KR" sz="1600" b="0" i="1" dirty="0" smtClean="0">
                                  <a:latin typeface="Cambria Math" panose="02040503050406030204" pitchFamily="18" charset="0"/>
                                </a:rPr>
                                <m:t>𝐸𝑆𝑆𝑜𝑢𝑡</m:t>
                              </m:r>
                              <m:d>
                                <m:dPr>
                                  <m:ctrlPr>
                                    <a:rPr lang="en-US" altLang="ko-KR" sz="1600" b="0" i="1" dirty="0" smtClean="0">
                                      <a:latin typeface="Cambria Math" panose="02040503050406030204" pitchFamily="18" charset="0"/>
                                    </a:rPr>
                                  </m:ctrlPr>
                                </m:dPr>
                                <m:e>
                                  <m:r>
                                    <a:rPr lang="en-US" altLang="ko-KR" sz="1600" b="0" i="1" dirty="0" smtClean="0">
                                      <a:latin typeface="Cambria Math" panose="02040503050406030204" pitchFamily="18" charset="0"/>
                                    </a:rPr>
                                    <m:t>𝑡</m:t>
                                  </m:r>
                                </m:e>
                              </m:d>
                            </m:lim>
                          </m:limLow>
                        </m:fName>
                        <m:e>
                          <m:sSub>
                            <m:sSubPr>
                              <m:ctrlPr>
                                <a:rPr lang="en-US" altLang="ko-KR" sz="1600" i="1">
                                  <a:latin typeface="Cambria Math" panose="02040503050406030204" pitchFamily="18" charset="0"/>
                                </a:rPr>
                              </m:ctrlPr>
                            </m:sSubPr>
                            <m:e>
                              <m:r>
                                <a:rPr lang="ja-JP" altLang="en-US" sz="1600" i="1">
                                  <a:latin typeface="Cambria Math" panose="02040503050406030204" pitchFamily="18" charset="0"/>
                                </a:rPr>
                                <m:t>𝛼</m:t>
                              </m:r>
                              <m:d>
                                <m:dPr>
                                  <m:begChr m:val="‖"/>
                                  <m:endChr m:val="‖"/>
                                  <m:ctrlPr>
                                    <a:rPr lang="en-US" altLang="ko-KR" sz="1600" i="1">
                                      <a:latin typeface="Cambria Math" panose="02040503050406030204" pitchFamily="18" charset="0"/>
                                    </a:rPr>
                                  </m:ctrlPr>
                                </m:dPr>
                                <m:e>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𝐵</m:t>
                                      </m:r>
                                    </m:e>
                                    <m:sub>
                                      <m:r>
                                        <a:rPr lang="en-US" altLang="ko-KR" sz="1600" i="1">
                                          <a:latin typeface="Cambria Math" panose="02040503050406030204" pitchFamily="18" charset="0"/>
                                        </a:rPr>
                                        <m:t>𝑢𝑝𝑝𝑒𝑟</m:t>
                                      </m:r>
                                    </m:sub>
                                  </m:sSub>
                                  <m:d>
                                    <m:dPr>
                                      <m:ctrlPr>
                                        <a:rPr lang="en-US" altLang="ko-KR" sz="1600" i="1">
                                          <a:latin typeface="Cambria Math" panose="02040503050406030204" pitchFamily="18" charset="0"/>
                                        </a:rPr>
                                      </m:ctrlPr>
                                    </m:dPr>
                                    <m:e>
                                      <m:r>
                                        <a:rPr lang="en-US" altLang="ko-KR" sz="1600" i="1">
                                          <a:latin typeface="Cambria Math" panose="02040503050406030204" pitchFamily="18" charset="0"/>
                                        </a:rPr>
                                        <m:t>𝑡</m:t>
                                      </m:r>
                                      <m:r>
                                        <a:rPr lang="en-US" altLang="ko-KR" sz="1600" i="1">
                                          <a:latin typeface="Cambria Math" panose="02040503050406030204" pitchFamily="18" charset="0"/>
                                        </a:rPr>
                                        <m:t>,</m:t>
                                      </m:r>
                                      <m:r>
                                        <a:rPr lang="en-US" altLang="ko-KR" sz="1600" i="1">
                                          <a:latin typeface="Cambria Math" panose="02040503050406030204" pitchFamily="18" charset="0"/>
                                        </a:rPr>
                                        <m:t>𝑛</m:t>
                                      </m:r>
                                    </m:e>
                                  </m:d>
                                  <m:r>
                                    <a:rPr lang="en-US" altLang="ko-KR" sz="1600" i="1">
                                      <a:latin typeface="Cambria Math" panose="02040503050406030204" pitchFamily="18" charset="0"/>
                                    </a:rPr>
                                    <m:t>−</m:t>
                                  </m:r>
                                  <m:r>
                                    <a:rPr lang="en-US" altLang="ko-KR" sz="1600" i="1">
                                      <a:latin typeface="Cambria Math" panose="02040503050406030204" pitchFamily="18" charset="0"/>
                                    </a:rPr>
                                    <m:t>𝐸𝑆𝑆𝑜𝑢𝑡</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𝑡</m:t>
                                      </m:r>
                                    </m:e>
                                  </m:d>
                                </m:e>
                              </m:d>
                            </m:e>
                            <m:sub>
                              <m:r>
                                <a:rPr lang="ja-JP" altLang="en-US" sz="1600" i="1">
                                  <a:latin typeface="Cambria Math" panose="02040503050406030204" pitchFamily="18" charset="0"/>
                                </a:rPr>
                                <m:t>∞</m:t>
                              </m:r>
                            </m:sub>
                          </m:sSub>
                          <m:r>
                            <a:rPr lang="en-US" altLang="ja-JP" sz="1600" i="1">
                              <a:latin typeface="Cambria Math" panose="02040503050406030204" pitchFamily="18" charset="0"/>
                            </a:rPr>
                            <m:t>+</m:t>
                          </m:r>
                          <m:r>
                            <a:rPr lang="ja-JP" altLang="en-US" sz="1600" i="1">
                              <a:latin typeface="Cambria Math" panose="02040503050406030204" pitchFamily="18" charset="0"/>
                            </a:rPr>
                            <m:t>𝛽</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𝑡</m:t>
                              </m:r>
                              <m:r>
                                <a:rPr lang="en-US" altLang="ko-KR" sz="1600" i="1">
                                  <a:latin typeface="Cambria Math" panose="02040503050406030204" pitchFamily="18" charset="0"/>
                                </a:rPr>
                                <m:t>=1</m:t>
                              </m:r>
                            </m:sub>
                            <m:sup>
                              <m:r>
                                <a:rPr lang="en-US" altLang="ko-KR" sz="1600" i="1">
                                  <a:latin typeface="Cambria Math" panose="02040503050406030204" pitchFamily="18" charset="0"/>
                                </a:rPr>
                                <m:t>24</m:t>
                              </m:r>
                            </m:sup>
                            <m:e>
                              <m:d>
                                <m:dPr>
                                  <m:ctrlPr>
                                    <a:rPr lang="en-US" altLang="ko-KR" sz="1600" i="1">
                                      <a:latin typeface="Cambria Math" panose="02040503050406030204" pitchFamily="18" charset="0"/>
                                    </a:rPr>
                                  </m:ctrlPr>
                                </m:dPr>
                                <m:e>
                                  <m:r>
                                    <a:rPr lang="en-US" altLang="ko-KR" sz="1600" i="1">
                                      <a:latin typeface="Cambria Math" panose="02040503050406030204" pitchFamily="18" charset="0"/>
                                    </a:rPr>
                                    <m:t>𝐸𝑆𝑆</m:t>
                                  </m:r>
                                  <m:sSup>
                                    <m:sSupPr>
                                      <m:ctrlPr>
                                        <a:rPr lang="en-US" altLang="ko-KR" sz="1600" i="1">
                                          <a:latin typeface="Cambria Math" panose="02040503050406030204" pitchFamily="18" charset="0"/>
                                        </a:rPr>
                                      </m:ctrlPr>
                                    </m:sSupPr>
                                    <m:e>
                                      <m:r>
                                        <a:rPr lang="en-US" altLang="ko-KR" sz="1600" i="1">
                                          <a:latin typeface="Cambria Math" panose="02040503050406030204" pitchFamily="18" charset="0"/>
                                        </a:rPr>
                                        <m:t>𝑜𝑢𝑡</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𝑡</m:t>
                                          </m:r>
                                        </m:e>
                                      </m:d>
                                    </m:e>
                                    <m:sup>
                                      <m:r>
                                        <a:rPr lang="en-US" altLang="ko-KR" sz="1600" i="1">
                                          <a:latin typeface="Cambria Math" panose="02040503050406030204" pitchFamily="18" charset="0"/>
                                        </a:rPr>
                                        <m:t>2</m:t>
                                      </m:r>
                                    </m:sup>
                                  </m:sSup>
                                </m:e>
                              </m:d>
                            </m:e>
                          </m:nary>
                          <m:r>
                            <a:rPr lang="en-US" altLang="ko-KR" sz="1600" b="0" i="1" smtClean="0">
                              <a:latin typeface="Cambria Math" panose="02040503050406030204" pitchFamily="18" charset="0"/>
                            </a:rPr>
                            <m:t>+</m:t>
                          </m:r>
                          <m:r>
                            <a:rPr lang="ko-KR" altLang="en-US" sz="1600" b="0" i="1" smtClean="0">
                              <a:solidFill>
                                <a:srgbClr val="1C07B9"/>
                              </a:solidFill>
                              <a:latin typeface="Cambria Math" panose="02040503050406030204" pitchFamily="18" charset="0"/>
                            </a:rPr>
                            <m:t>𝛾</m:t>
                          </m:r>
                        </m:e>
                      </m:func>
                      <m:r>
                        <a:rPr lang="ko-KR" altLang="en-US" sz="1600" b="1" i="1" smtClean="0">
                          <a:solidFill>
                            <a:srgbClr val="1C07B9"/>
                          </a:solidFill>
                          <a:latin typeface="Cambria Math" panose="02040503050406030204" pitchFamily="18" charset="0"/>
                        </a:rPr>
                        <m:t>𝝈</m:t>
                      </m:r>
                      <m:r>
                        <a:rPr lang="en-US" altLang="ko-KR" sz="1600" b="1" i="1" smtClean="0">
                          <a:solidFill>
                            <a:srgbClr val="1C07B9"/>
                          </a:solidFill>
                          <a:latin typeface="Cambria Math" panose="02040503050406030204" pitchFamily="18" charset="0"/>
                        </a:rPr>
                        <m:t>(</m:t>
                      </m:r>
                      <m:sSub>
                        <m:sSubPr>
                          <m:ctrlPr>
                            <a:rPr lang="en-US" altLang="ko-KR" sz="1600" i="1">
                              <a:solidFill>
                                <a:srgbClr val="1C07B9"/>
                              </a:solidFill>
                              <a:latin typeface="Cambria Math" panose="02040503050406030204" pitchFamily="18" charset="0"/>
                            </a:rPr>
                          </m:ctrlPr>
                        </m:sSubPr>
                        <m:e>
                          <m:r>
                            <a:rPr lang="en-US" altLang="ko-KR" sz="1600" i="1">
                              <a:solidFill>
                                <a:srgbClr val="1C07B9"/>
                              </a:solidFill>
                              <a:latin typeface="Cambria Math" panose="02040503050406030204" pitchFamily="18" charset="0"/>
                            </a:rPr>
                            <m:t>𝐵</m:t>
                          </m:r>
                        </m:e>
                        <m:sub>
                          <m:r>
                            <a:rPr lang="en-US" altLang="ko-KR" sz="1600" i="1">
                              <a:solidFill>
                                <a:srgbClr val="1C07B9"/>
                              </a:solidFill>
                              <a:latin typeface="Cambria Math" panose="02040503050406030204" pitchFamily="18" charset="0"/>
                            </a:rPr>
                            <m:t>𝑢𝑝𝑝𝑒𝑟</m:t>
                          </m:r>
                        </m:sub>
                      </m:sSub>
                      <m:d>
                        <m:dPr>
                          <m:ctrlPr>
                            <a:rPr lang="en-US" altLang="ko-KR" sz="1600" i="1">
                              <a:solidFill>
                                <a:srgbClr val="1C07B9"/>
                              </a:solidFill>
                              <a:latin typeface="Cambria Math" panose="02040503050406030204" pitchFamily="18" charset="0"/>
                            </a:rPr>
                          </m:ctrlPr>
                        </m:dPr>
                        <m:e>
                          <m:r>
                            <a:rPr lang="en-US" altLang="ko-KR" sz="1600" i="1">
                              <a:solidFill>
                                <a:srgbClr val="1C07B9"/>
                              </a:solidFill>
                              <a:latin typeface="Cambria Math" panose="02040503050406030204" pitchFamily="18" charset="0"/>
                            </a:rPr>
                            <m:t>𝑡</m:t>
                          </m:r>
                          <m:r>
                            <a:rPr lang="en-US" altLang="ko-KR" sz="1600" i="1">
                              <a:solidFill>
                                <a:srgbClr val="1C07B9"/>
                              </a:solidFill>
                              <a:latin typeface="Cambria Math" panose="02040503050406030204" pitchFamily="18" charset="0"/>
                            </a:rPr>
                            <m:t>,</m:t>
                          </m:r>
                          <m:r>
                            <a:rPr lang="en-US" altLang="ko-KR" sz="1600" i="1">
                              <a:solidFill>
                                <a:srgbClr val="1C07B9"/>
                              </a:solidFill>
                              <a:latin typeface="Cambria Math" panose="02040503050406030204" pitchFamily="18" charset="0"/>
                            </a:rPr>
                            <m:t>𝑛</m:t>
                          </m:r>
                        </m:e>
                      </m:d>
                      <m:r>
                        <a:rPr lang="en-US" altLang="ko-KR" sz="1600" b="1" i="1" smtClean="0">
                          <a:solidFill>
                            <a:srgbClr val="1C07B9"/>
                          </a:solidFill>
                          <a:latin typeface="Cambria Math" panose="02040503050406030204" pitchFamily="18" charset="0"/>
                        </a:rPr>
                        <m:t>)</m:t>
                      </m:r>
                    </m:oMath>
                  </m:oMathPara>
                </a14:m>
                <a:endParaRPr lang="en-US" altLang="ko-KR" sz="1600" dirty="0"/>
              </a:p>
            </p:txBody>
          </p:sp>
        </mc:Choice>
        <mc:Fallback xmlns="">
          <p:sp>
            <p:nvSpPr>
              <p:cNvPr id="49" name="Rectangle 96">
                <a:extLst>
                  <a:ext uri="{FF2B5EF4-FFF2-40B4-BE49-F238E27FC236}">
                    <a16:creationId xmlns:a16="http://schemas.microsoft.com/office/drawing/2014/main" id="{E8165CC5-6ABD-482E-8F07-AEE9F3BBCC70}"/>
                  </a:ext>
                </a:extLst>
              </p:cNvPr>
              <p:cNvSpPr>
                <a:spLocks noRot="1" noChangeAspect="1" noMove="1" noResize="1" noEditPoints="1" noAdjustHandles="1" noChangeArrowheads="1" noChangeShapeType="1" noTextEdit="1"/>
              </p:cNvSpPr>
              <p:nvPr/>
            </p:nvSpPr>
            <p:spPr>
              <a:xfrm>
                <a:off x="304800" y="4365504"/>
                <a:ext cx="7677102" cy="784574"/>
              </a:xfrm>
              <a:prstGeom prst="rect">
                <a:avLst/>
              </a:prstGeom>
              <a:blipFill>
                <a:blip r:embed="rId3"/>
                <a:stretch>
                  <a:fillRect/>
                </a:stretch>
              </a:blipFill>
            </p:spPr>
            <p:txBody>
              <a:bodyPr/>
              <a:lstStyle/>
              <a:p>
                <a:r>
                  <a:rPr lang="ja-JP" altLang="en-US">
                    <a:noFill/>
                  </a:rPr>
                  <a:t> </a:t>
                </a:r>
              </a:p>
            </p:txBody>
          </p:sp>
        </mc:Fallback>
      </mc:AlternateContent>
      <p:grpSp>
        <p:nvGrpSpPr>
          <p:cNvPr id="54" name="Group 53">
            <a:extLst>
              <a:ext uri="{FF2B5EF4-FFF2-40B4-BE49-F238E27FC236}">
                <a16:creationId xmlns:a16="http://schemas.microsoft.com/office/drawing/2014/main" id="{E4146738-7E4A-48E2-B53F-7387377F8907}"/>
              </a:ext>
            </a:extLst>
          </p:cNvPr>
          <p:cNvGrpSpPr/>
          <p:nvPr/>
        </p:nvGrpSpPr>
        <p:grpSpPr>
          <a:xfrm>
            <a:off x="685800" y="947101"/>
            <a:ext cx="7611584" cy="3392955"/>
            <a:chOff x="457200" y="1191380"/>
            <a:chExt cx="7611584" cy="3392955"/>
          </a:xfrm>
        </p:grpSpPr>
        <p:grpSp>
          <p:nvGrpSpPr>
            <p:cNvPr id="3" name="Group 2">
              <a:extLst>
                <a:ext uri="{FF2B5EF4-FFF2-40B4-BE49-F238E27FC236}">
                  <a16:creationId xmlns:a16="http://schemas.microsoft.com/office/drawing/2014/main" id="{7E7C3B46-27C4-461A-96AC-586E90DB8AB4}"/>
                </a:ext>
              </a:extLst>
            </p:cNvPr>
            <p:cNvGrpSpPr/>
            <p:nvPr/>
          </p:nvGrpSpPr>
          <p:grpSpPr>
            <a:xfrm>
              <a:off x="457200" y="1191380"/>
              <a:ext cx="7506843" cy="3383620"/>
              <a:chOff x="170443" y="1055049"/>
              <a:chExt cx="7506843" cy="3383620"/>
            </a:xfrm>
          </p:grpSpPr>
          <p:grpSp>
            <p:nvGrpSpPr>
              <p:cNvPr id="4" name="Group 3">
                <a:extLst>
                  <a:ext uri="{FF2B5EF4-FFF2-40B4-BE49-F238E27FC236}">
                    <a16:creationId xmlns:a16="http://schemas.microsoft.com/office/drawing/2014/main" id="{B994A3CF-6381-4F17-8565-80E8D204DF55}"/>
                  </a:ext>
                </a:extLst>
              </p:cNvPr>
              <p:cNvGrpSpPr/>
              <p:nvPr/>
            </p:nvGrpSpPr>
            <p:grpSpPr>
              <a:xfrm>
                <a:off x="170443" y="1055049"/>
                <a:ext cx="7506843" cy="3383620"/>
                <a:chOff x="170443" y="1055049"/>
                <a:chExt cx="7506843" cy="3383620"/>
              </a:xfrm>
            </p:grpSpPr>
            <p:grpSp>
              <p:nvGrpSpPr>
                <p:cNvPr id="6" name="Group 5">
                  <a:extLst>
                    <a:ext uri="{FF2B5EF4-FFF2-40B4-BE49-F238E27FC236}">
                      <a16:creationId xmlns:a16="http://schemas.microsoft.com/office/drawing/2014/main" id="{73534424-A844-4429-868F-A5D04992AA5A}"/>
                    </a:ext>
                  </a:extLst>
                </p:cNvPr>
                <p:cNvGrpSpPr/>
                <p:nvPr/>
              </p:nvGrpSpPr>
              <p:grpSpPr>
                <a:xfrm>
                  <a:off x="170443" y="1055049"/>
                  <a:ext cx="7506843" cy="3383620"/>
                  <a:chOff x="49145" y="3471678"/>
                  <a:chExt cx="7506843" cy="3383620"/>
                </a:xfrm>
              </p:grpSpPr>
              <p:cxnSp>
                <p:nvCxnSpPr>
                  <p:cNvPr id="8" name="Straight Connector 7">
                    <a:extLst>
                      <a:ext uri="{FF2B5EF4-FFF2-40B4-BE49-F238E27FC236}">
                        <a16:creationId xmlns:a16="http://schemas.microsoft.com/office/drawing/2014/main" id="{226AA405-3EBF-4F65-BCF6-66E3BE36C714}"/>
                      </a:ext>
                    </a:extLst>
                  </p:cNvPr>
                  <p:cNvCxnSpPr/>
                  <p:nvPr/>
                </p:nvCxnSpPr>
                <p:spPr>
                  <a:xfrm>
                    <a:off x="1696436" y="4542187"/>
                    <a:ext cx="0" cy="1933734"/>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C1C245-DAE2-48F7-A85A-62F83E445E17}"/>
                      </a:ext>
                    </a:extLst>
                  </p:cNvPr>
                  <p:cNvCxnSpPr/>
                  <p:nvPr/>
                </p:nvCxnSpPr>
                <p:spPr>
                  <a:xfrm>
                    <a:off x="4700403" y="4886413"/>
                    <a:ext cx="0" cy="1598127"/>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CA47B2B-873D-4BDC-B931-48079D086486}"/>
                      </a:ext>
                    </a:extLst>
                  </p:cNvPr>
                  <p:cNvGrpSpPr/>
                  <p:nvPr/>
                </p:nvGrpSpPr>
                <p:grpSpPr>
                  <a:xfrm>
                    <a:off x="49145" y="3471678"/>
                    <a:ext cx="7506843" cy="3383620"/>
                    <a:chOff x="1576704" y="2746161"/>
                    <a:chExt cx="7506843" cy="3383620"/>
                  </a:xfrm>
                </p:grpSpPr>
                <p:grpSp>
                  <p:nvGrpSpPr>
                    <p:cNvPr id="11" name="Group 10">
                      <a:extLst>
                        <a:ext uri="{FF2B5EF4-FFF2-40B4-BE49-F238E27FC236}">
                          <a16:creationId xmlns:a16="http://schemas.microsoft.com/office/drawing/2014/main" id="{F15D9CC5-DBF1-48A5-A5EB-8275FD3D71E1}"/>
                        </a:ext>
                      </a:extLst>
                    </p:cNvPr>
                    <p:cNvGrpSpPr/>
                    <p:nvPr/>
                  </p:nvGrpSpPr>
                  <p:grpSpPr>
                    <a:xfrm>
                      <a:off x="1576704" y="3215708"/>
                      <a:ext cx="3862266" cy="2900224"/>
                      <a:chOff x="761789" y="3055632"/>
                      <a:chExt cx="3862266" cy="2900224"/>
                    </a:xfrm>
                  </p:grpSpPr>
                  <p:cxnSp>
                    <p:nvCxnSpPr>
                      <p:cNvPr id="27" name="Straight Arrow Connector 31">
                        <a:extLst>
                          <a:ext uri="{FF2B5EF4-FFF2-40B4-BE49-F238E27FC236}">
                            <a16:creationId xmlns:a16="http://schemas.microsoft.com/office/drawing/2014/main" id="{5279BF41-5783-433C-8127-5DFF285B8BE9}"/>
                          </a:ext>
                        </a:extLst>
                      </p:cNvPr>
                      <p:cNvCxnSpPr/>
                      <p:nvPr/>
                    </p:nvCxnSpPr>
                    <p:spPr>
                      <a:xfrm flipV="1">
                        <a:off x="1406348" y="3346858"/>
                        <a:ext cx="0" cy="2354147"/>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E388EA5-9989-405C-9246-2E99400C60E8}"/>
                          </a:ext>
                        </a:extLst>
                      </p:cNvPr>
                      <p:cNvSpPr txBox="1"/>
                      <p:nvPr/>
                    </p:nvSpPr>
                    <p:spPr>
                      <a:xfrm>
                        <a:off x="2581972" y="5648079"/>
                        <a:ext cx="516214" cy="307777"/>
                      </a:xfrm>
                      <a:prstGeom prst="rect">
                        <a:avLst/>
                      </a:prstGeom>
                      <a:noFill/>
                    </p:spPr>
                    <p:txBody>
                      <a:bodyPr wrap="square" rtlCol="0">
                        <a:spAutoFit/>
                      </a:bodyPr>
                      <a:lstStyle/>
                      <a:p>
                        <a:r>
                          <a:rPr lang="en-US" sz="1400" b="1" dirty="0">
                            <a:latin typeface="+mj-lt"/>
                          </a:rPr>
                          <a:t>5</a:t>
                        </a:r>
                      </a:p>
                    </p:txBody>
                  </p:sp>
                  <p:sp>
                    <p:nvSpPr>
                      <p:cNvPr id="29" name="TextBox 28">
                        <a:extLst>
                          <a:ext uri="{FF2B5EF4-FFF2-40B4-BE49-F238E27FC236}">
                            <a16:creationId xmlns:a16="http://schemas.microsoft.com/office/drawing/2014/main" id="{7890D536-2D43-4AB0-8D69-7BD1D9A02FEC}"/>
                          </a:ext>
                        </a:extLst>
                      </p:cNvPr>
                      <p:cNvSpPr txBox="1"/>
                      <p:nvPr/>
                    </p:nvSpPr>
                    <p:spPr>
                      <a:xfrm>
                        <a:off x="3554785" y="5643264"/>
                        <a:ext cx="722183" cy="307777"/>
                      </a:xfrm>
                      <a:prstGeom prst="rect">
                        <a:avLst/>
                      </a:prstGeom>
                      <a:noFill/>
                    </p:spPr>
                    <p:txBody>
                      <a:bodyPr wrap="square" rtlCol="0">
                        <a:spAutoFit/>
                      </a:bodyPr>
                      <a:lstStyle/>
                      <a:p>
                        <a:r>
                          <a:rPr lang="en-US" sz="1400" b="1" dirty="0">
                            <a:latin typeface="+mj-lt"/>
                          </a:rPr>
                          <a:t>10</a:t>
                        </a:r>
                      </a:p>
                    </p:txBody>
                  </p:sp>
                  <p:cxnSp>
                    <p:nvCxnSpPr>
                      <p:cNvPr id="30" name="Straight Arrow Connector 39">
                        <a:extLst>
                          <a:ext uri="{FF2B5EF4-FFF2-40B4-BE49-F238E27FC236}">
                            <a16:creationId xmlns:a16="http://schemas.microsoft.com/office/drawing/2014/main" id="{908DAB01-DBCB-4332-8CB0-97485ECB1330}"/>
                          </a:ext>
                        </a:extLst>
                      </p:cNvPr>
                      <p:cNvCxnSpPr>
                        <a:cxnSpLocks/>
                      </p:cNvCxnSpPr>
                      <p:nvPr/>
                    </p:nvCxnSpPr>
                    <p:spPr>
                      <a:xfrm>
                        <a:off x="1102382" y="5460312"/>
                        <a:ext cx="3109877" cy="8453"/>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40">
                        <a:extLst>
                          <a:ext uri="{FF2B5EF4-FFF2-40B4-BE49-F238E27FC236}">
                            <a16:creationId xmlns:a16="http://schemas.microsoft.com/office/drawing/2014/main" id="{ADA64EF2-72AA-4426-B45E-786B1CD6791B}"/>
                          </a:ext>
                        </a:extLst>
                      </p:cNvPr>
                      <p:cNvCxnSpPr>
                        <a:cxnSpLocks/>
                      </p:cNvCxnSpPr>
                      <p:nvPr/>
                    </p:nvCxnSpPr>
                    <p:spPr>
                      <a:xfrm>
                        <a:off x="2730593" y="5371118"/>
                        <a:ext cx="0" cy="21921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41">
                        <a:extLst>
                          <a:ext uri="{FF2B5EF4-FFF2-40B4-BE49-F238E27FC236}">
                            <a16:creationId xmlns:a16="http://schemas.microsoft.com/office/drawing/2014/main" id="{CB67AEC7-14AB-42AD-B0B2-7D0D8FBA805E}"/>
                          </a:ext>
                        </a:extLst>
                      </p:cNvPr>
                      <p:cNvCxnSpPr/>
                      <p:nvPr/>
                    </p:nvCxnSpPr>
                    <p:spPr>
                      <a:xfrm>
                        <a:off x="3756732" y="5360616"/>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E0EC38-69A0-4501-B0F3-C019D6765CF0}"/>
                          </a:ext>
                        </a:extLst>
                      </p:cNvPr>
                      <p:cNvSpPr txBox="1"/>
                      <p:nvPr/>
                    </p:nvSpPr>
                    <p:spPr>
                      <a:xfrm>
                        <a:off x="1615282" y="5645377"/>
                        <a:ext cx="550500" cy="307777"/>
                      </a:xfrm>
                      <a:prstGeom prst="rect">
                        <a:avLst/>
                      </a:prstGeom>
                      <a:noFill/>
                    </p:spPr>
                    <p:txBody>
                      <a:bodyPr wrap="square" rtlCol="0">
                        <a:spAutoFit/>
                      </a:bodyPr>
                      <a:lstStyle/>
                      <a:p>
                        <a:r>
                          <a:rPr lang="en-US" sz="1400" b="1" dirty="0">
                            <a:latin typeface="+mj-lt"/>
                          </a:rPr>
                          <a:t>1</a:t>
                        </a:r>
                      </a:p>
                    </p:txBody>
                  </p:sp>
                  <p:cxnSp>
                    <p:nvCxnSpPr>
                      <p:cNvPr id="34" name="Straight Connector 43">
                        <a:extLst>
                          <a:ext uri="{FF2B5EF4-FFF2-40B4-BE49-F238E27FC236}">
                            <a16:creationId xmlns:a16="http://schemas.microsoft.com/office/drawing/2014/main" id="{8CD72ACA-D7A1-45C8-B3B6-E6A0CE145C7A}"/>
                          </a:ext>
                        </a:extLst>
                      </p:cNvPr>
                      <p:cNvCxnSpPr/>
                      <p:nvPr/>
                    </p:nvCxnSpPr>
                    <p:spPr>
                      <a:xfrm>
                        <a:off x="1751270" y="5371118"/>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Freeform 54">
                        <a:extLst>
                          <a:ext uri="{FF2B5EF4-FFF2-40B4-BE49-F238E27FC236}">
                            <a16:creationId xmlns:a16="http://schemas.microsoft.com/office/drawing/2014/main" id="{B05D9157-28CE-48AF-A391-14E6D7A8EEEC}"/>
                          </a:ext>
                        </a:extLst>
                      </p:cNvPr>
                      <p:cNvSpPr/>
                      <p:nvPr/>
                    </p:nvSpPr>
                    <p:spPr>
                      <a:xfrm>
                        <a:off x="1767784" y="3729465"/>
                        <a:ext cx="1925619" cy="1458715"/>
                      </a:xfrm>
                      <a:custGeom>
                        <a:avLst/>
                        <a:gdLst>
                          <a:gd name="connsiteX0" fmla="*/ 0 w 2428875"/>
                          <a:gd name="connsiteY0" fmla="*/ 1104909 h 1163354"/>
                          <a:gd name="connsiteX1" fmla="*/ 885825 w 2428875"/>
                          <a:gd name="connsiteY1" fmla="*/ 1009659 h 1163354"/>
                          <a:gd name="connsiteX2" fmla="*/ 1228725 w 2428875"/>
                          <a:gd name="connsiteY2" fmla="*/ 9 h 1163354"/>
                          <a:gd name="connsiteX3" fmla="*/ 1619250 w 2428875"/>
                          <a:gd name="connsiteY3" fmla="*/ 1028709 h 1163354"/>
                          <a:gd name="connsiteX4" fmla="*/ 2428875 w 2428875"/>
                          <a:gd name="connsiteY4" fmla="*/ 1162059 h 1163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163354">
                            <a:moveTo>
                              <a:pt x="0" y="1104909"/>
                            </a:moveTo>
                            <a:cubicBezTo>
                              <a:pt x="340519" y="1149359"/>
                              <a:pt x="681038" y="1193809"/>
                              <a:pt x="885825" y="1009659"/>
                            </a:cubicBezTo>
                            <a:cubicBezTo>
                              <a:pt x="1090612" y="825509"/>
                              <a:pt x="1106488" y="-3166"/>
                              <a:pt x="1228725" y="9"/>
                            </a:cubicBezTo>
                            <a:cubicBezTo>
                              <a:pt x="1350962" y="3184"/>
                              <a:pt x="1419225" y="835034"/>
                              <a:pt x="1619250" y="1028709"/>
                            </a:cubicBezTo>
                            <a:cubicBezTo>
                              <a:pt x="1819275" y="1222384"/>
                              <a:pt x="2282825" y="1144597"/>
                              <a:pt x="2428875" y="1162059"/>
                            </a:cubicBez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TextBox 35">
                        <a:extLst>
                          <a:ext uri="{FF2B5EF4-FFF2-40B4-BE49-F238E27FC236}">
                            <a16:creationId xmlns:a16="http://schemas.microsoft.com/office/drawing/2014/main" id="{AFF5BADA-C18F-4527-95A6-5ADB2CBDBEDE}"/>
                          </a:ext>
                        </a:extLst>
                      </p:cNvPr>
                      <p:cNvSpPr txBox="1"/>
                      <p:nvPr/>
                    </p:nvSpPr>
                    <p:spPr>
                      <a:xfrm>
                        <a:off x="761789" y="3055632"/>
                        <a:ext cx="1225214" cy="307777"/>
                      </a:xfrm>
                      <a:prstGeom prst="rect">
                        <a:avLst/>
                      </a:prstGeom>
                      <a:noFill/>
                    </p:spPr>
                    <p:txBody>
                      <a:bodyPr wrap="square" rtlCol="0">
                        <a:spAutoFit/>
                      </a:bodyPr>
                      <a:lstStyle/>
                      <a:p>
                        <a:r>
                          <a:rPr lang="en-US" altLang="ja-JP" sz="1400" b="1" dirty="0">
                            <a:latin typeface="+mj-lt"/>
                          </a:rPr>
                          <a:t>Probability</a:t>
                        </a:r>
                        <a:endParaRPr lang="en-US" sz="1400" b="1" dirty="0">
                          <a:latin typeface="+mj-lt"/>
                        </a:endParaRPr>
                      </a:p>
                    </p:txBody>
                  </p:sp>
                  <p:sp>
                    <p:nvSpPr>
                      <p:cNvPr id="37" name="TextBox 36">
                        <a:extLst>
                          <a:ext uri="{FF2B5EF4-FFF2-40B4-BE49-F238E27FC236}">
                            <a16:creationId xmlns:a16="http://schemas.microsoft.com/office/drawing/2014/main" id="{57722919-0FA4-42E0-8B64-873EF5425FF4}"/>
                          </a:ext>
                        </a:extLst>
                      </p:cNvPr>
                      <p:cNvSpPr txBox="1"/>
                      <p:nvPr/>
                    </p:nvSpPr>
                    <p:spPr>
                      <a:xfrm>
                        <a:off x="3929881" y="5034291"/>
                        <a:ext cx="694174" cy="307777"/>
                      </a:xfrm>
                      <a:prstGeom prst="rect">
                        <a:avLst/>
                      </a:prstGeom>
                      <a:noFill/>
                    </p:spPr>
                    <p:txBody>
                      <a:bodyPr wrap="square" rtlCol="0">
                        <a:spAutoFit/>
                      </a:bodyPr>
                      <a:lstStyle/>
                      <a:p>
                        <a:pPr algn="ctr"/>
                        <a:r>
                          <a:rPr lang="en-US" altLang="ja-JP" sz="1400" b="1" dirty="0">
                            <a:latin typeface="+mj-lt"/>
                          </a:rPr>
                          <a:t>MW</a:t>
                        </a:r>
                        <a:endParaRPr lang="en-US" sz="1400" b="1" dirty="0">
                          <a:latin typeface="+mj-lt"/>
                        </a:endParaRPr>
                      </a:p>
                    </p:txBody>
                  </p:sp>
                </p:grpSp>
                <p:grpSp>
                  <p:nvGrpSpPr>
                    <p:cNvPr id="12" name="Group 11">
                      <a:extLst>
                        <a:ext uri="{FF2B5EF4-FFF2-40B4-BE49-F238E27FC236}">
                          <a16:creationId xmlns:a16="http://schemas.microsoft.com/office/drawing/2014/main" id="{9C23DC78-A4AF-4F18-8F25-2EB449AA1CD6}"/>
                        </a:ext>
                      </a:extLst>
                    </p:cNvPr>
                    <p:cNvGrpSpPr/>
                    <p:nvPr/>
                  </p:nvGrpSpPr>
                  <p:grpSpPr>
                    <a:xfrm>
                      <a:off x="5379857" y="3205018"/>
                      <a:ext cx="3703690" cy="2924763"/>
                      <a:chOff x="4153146" y="3456002"/>
                      <a:chExt cx="3703690" cy="2924763"/>
                    </a:xfrm>
                  </p:grpSpPr>
                  <p:grpSp>
                    <p:nvGrpSpPr>
                      <p:cNvPr id="15" name="Group 14">
                        <a:extLst>
                          <a:ext uri="{FF2B5EF4-FFF2-40B4-BE49-F238E27FC236}">
                            <a16:creationId xmlns:a16="http://schemas.microsoft.com/office/drawing/2014/main" id="{DD24D343-992C-4DD4-8A06-5D66AFA8B03A}"/>
                          </a:ext>
                        </a:extLst>
                      </p:cNvPr>
                      <p:cNvGrpSpPr/>
                      <p:nvPr/>
                    </p:nvGrpSpPr>
                    <p:grpSpPr>
                      <a:xfrm>
                        <a:off x="4153146" y="3456002"/>
                        <a:ext cx="3703690" cy="2924763"/>
                        <a:chOff x="920365" y="3028391"/>
                        <a:chExt cx="3703690" cy="2924763"/>
                      </a:xfrm>
                    </p:grpSpPr>
                    <p:cxnSp>
                      <p:nvCxnSpPr>
                        <p:cNvPr id="17" name="Straight Arrow Connector 31">
                          <a:extLst>
                            <a:ext uri="{FF2B5EF4-FFF2-40B4-BE49-F238E27FC236}">
                              <a16:creationId xmlns:a16="http://schemas.microsoft.com/office/drawing/2014/main" id="{0FD2D49B-C004-42C2-BEBA-0BCED9A3F6CC}"/>
                            </a:ext>
                          </a:extLst>
                        </p:cNvPr>
                        <p:cNvCxnSpPr/>
                        <p:nvPr/>
                      </p:nvCxnSpPr>
                      <p:spPr>
                        <a:xfrm flipV="1">
                          <a:off x="1406348" y="3346858"/>
                          <a:ext cx="0" cy="2354147"/>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9">
                          <a:extLst>
                            <a:ext uri="{FF2B5EF4-FFF2-40B4-BE49-F238E27FC236}">
                              <a16:creationId xmlns:a16="http://schemas.microsoft.com/office/drawing/2014/main" id="{8EDD0D42-A041-4019-B133-35D0C8F776CD}"/>
                            </a:ext>
                          </a:extLst>
                        </p:cNvPr>
                        <p:cNvCxnSpPr>
                          <a:cxnSpLocks/>
                        </p:cNvCxnSpPr>
                        <p:nvPr/>
                      </p:nvCxnSpPr>
                      <p:spPr>
                        <a:xfrm>
                          <a:off x="1102382" y="5460312"/>
                          <a:ext cx="3109877" cy="8453"/>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D223839E-AB34-467F-A57E-0661BE74ED9E}"/>
                            </a:ext>
                          </a:extLst>
                        </p:cNvPr>
                        <p:cNvCxnSpPr>
                          <a:cxnSpLocks/>
                        </p:cNvCxnSpPr>
                        <p:nvPr/>
                      </p:nvCxnSpPr>
                      <p:spPr>
                        <a:xfrm>
                          <a:off x="2730593" y="5371118"/>
                          <a:ext cx="0" cy="21921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41">
                          <a:extLst>
                            <a:ext uri="{FF2B5EF4-FFF2-40B4-BE49-F238E27FC236}">
                              <a16:creationId xmlns:a16="http://schemas.microsoft.com/office/drawing/2014/main" id="{FB310090-D5CC-4EA3-845E-036AD2E355F7}"/>
                            </a:ext>
                          </a:extLst>
                        </p:cNvPr>
                        <p:cNvCxnSpPr/>
                        <p:nvPr/>
                      </p:nvCxnSpPr>
                      <p:spPr>
                        <a:xfrm>
                          <a:off x="3756732" y="5360616"/>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7183C5-EDDD-4FA1-A29B-769A99FCE1DC}"/>
                            </a:ext>
                          </a:extLst>
                        </p:cNvPr>
                        <p:cNvSpPr txBox="1"/>
                        <p:nvPr/>
                      </p:nvSpPr>
                      <p:spPr>
                        <a:xfrm>
                          <a:off x="1615282" y="5645377"/>
                          <a:ext cx="550500" cy="307777"/>
                        </a:xfrm>
                        <a:prstGeom prst="rect">
                          <a:avLst/>
                        </a:prstGeom>
                        <a:noFill/>
                      </p:spPr>
                      <p:txBody>
                        <a:bodyPr wrap="square" rtlCol="0">
                          <a:spAutoFit/>
                        </a:bodyPr>
                        <a:lstStyle/>
                        <a:p>
                          <a:endParaRPr lang="en-US" sz="1400" b="1" dirty="0">
                            <a:solidFill>
                              <a:srgbClr val="FF0000"/>
                            </a:solidFill>
                            <a:latin typeface="+mj-lt"/>
                          </a:endParaRPr>
                        </a:p>
                      </p:txBody>
                    </p:sp>
                    <p:cxnSp>
                      <p:nvCxnSpPr>
                        <p:cNvPr id="24" name="Straight Connector 43">
                          <a:extLst>
                            <a:ext uri="{FF2B5EF4-FFF2-40B4-BE49-F238E27FC236}">
                              <a16:creationId xmlns:a16="http://schemas.microsoft.com/office/drawing/2014/main" id="{36ADAC0C-16ED-44E2-AC3E-1333EF3BE9C2}"/>
                            </a:ext>
                          </a:extLst>
                        </p:cNvPr>
                        <p:cNvCxnSpPr/>
                        <p:nvPr/>
                      </p:nvCxnSpPr>
                      <p:spPr>
                        <a:xfrm>
                          <a:off x="1751270" y="5371118"/>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1ACF3EB-E463-4CDE-BEAA-E2B311DDF92A}"/>
                            </a:ext>
                          </a:extLst>
                        </p:cNvPr>
                        <p:cNvSpPr txBox="1"/>
                        <p:nvPr/>
                      </p:nvSpPr>
                      <p:spPr>
                        <a:xfrm>
                          <a:off x="920365" y="3028391"/>
                          <a:ext cx="1225214" cy="307777"/>
                        </a:xfrm>
                        <a:prstGeom prst="rect">
                          <a:avLst/>
                        </a:prstGeom>
                        <a:noFill/>
                      </p:spPr>
                      <p:txBody>
                        <a:bodyPr wrap="square" rtlCol="0">
                          <a:spAutoFit/>
                        </a:bodyPr>
                        <a:lstStyle/>
                        <a:p>
                          <a:r>
                            <a:rPr lang="en-US" altLang="ja-JP" sz="1400" b="1" dirty="0">
                              <a:latin typeface="+mj-lt"/>
                            </a:rPr>
                            <a:t>Probability</a:t>
                          </a:r>
                          <a:endParaRPr lang="en-US" sz="1400" b="1" dirty="0">
                            <a:latin typeface="+mj-lt"/>
                          </a:endParaRPr>
                        </a:p>
                      </p:txBody>
                    </p:sp>
                    <p:sp>
                      <p:nvSpPr>
                        <p:cNvPr id="26" name="TextBox 25">
                          <a:extLst>
                            <a:ext uri="{FF2B5EF4-FFF2-40B4-BE49-F238E27FC236}">
                              <a16:creationId xmlns:a16="http://schemas.microsoft.com/office/drawing/2014/main" id="{A066BEF3-4AB9-4E4B-BF49-D23A7454ECE0}"/>
                            </a:ext>
                          </a:extLst>
                        </p:cNvPr>
                        <p:cNvSpPr txBox="1"/>
                        <p:nvPr/>
                      </p:nvSpPr>
                      <p:spPr>
                        <a:xfrm>
                          <a:off x="3929881" y="5034291"/>
                          <a:ext cx="694174" cy="307777"/>
                        </a:xfrm>
                        <a:prstGeom prst="rect">
                          <a:avLst/>
                        </a:prstGeom>
                        <a:noFill/>
                      </p:spPr>
                      <p:txBody>
                        <a:bodyPr wrap="square" rtlCol="0">
                          <a:spAutoFit/>
                        </a:bodyPr>
                        <a:lstStyle/>
                        <a:p>
                          <a:pPr algn="ctr"/>
                          <a:r>
                            <a:rPr lang="en-US" altLang="ja-JP" sz="1400" b="1" dirty="0">
                              <a:latin typeface="+mj-lt"/>
                            </a:rPr>
                            <a:t>MW</a:t>
                          </a:r>
                          <a:endParaRPr lang="en-US" sz="1400" b="1" dirty="0">
                            <a:latin typeface="+mj-lt"/>
                          </a:endParaRPr>
                        </a:p>
                      </p:txBody>
                    </p:sp>
                  </p:grpSp>
                  <p:sp>
                    <p:nvSpPr>
                      <p:cNvPr id="16" name="Freeform: Shape 15">
                        <a:extLst>
                          <a:ext uri="{FF2B5EF4-FFF2-40B4-BE49-F238E27FC236}">
                            <a16:creationId xmlns:a16="http://schemas.microsoft.com/office/drawing/2014/main" id="{090B9349-98C5-4A67-B1E9-79856B3EBDF2}"/>
                          </a:ext>
                        </a:extLst>
                      </p:cNvPr>
                      <p:cNvSpPr/>
                      <p:nvPr/>
                    </p:nvSpPr>
                    <p:spPr>
                      <a:xfrm>
                        <a:off x="4757078" y="5076328"/>
                        <a:ext cx="2477429" cy="547902"/>
                      </a:xfrm>
                      <a:custGeom>
                        <a:avLst/>
                        <a:gdLst>
                          <a:gd name="connsiteX0" fmla="*/ 0 w 1894114"/>
                          <a:gd name="connsiteY0" fmla="*/ 615872 h 643863"/>
                          <a:gd name="connsiteX1" fmla="*/ 933061 w 1894114"/>
                          <a:gd name="connsiteY1" fmla="*/ 51 h 643863"/>
                          <a:gd name="connsiteX2" fmla="*/ 1894114 w 1894114"/>
                          <a:gd name="connsiteY2" fmla="*/ 643863 h 643863"/>
                        </a:gdLst>
                        <a:ahLst/>
                        <a:cxnLst>
                          <a:cxn ang="0">
                            <a:pos x="connsiteX0" y="connsiteY0"/>
                          </a:cxn>
                          <a:cxn ang="0">
                            <a:pos x="connsiteX1" y="connsiteY1"/>
                          </a:cxn>
                          <a:cxn ang="0">
                            <a:pos x="connsiteX2" y="connsiteY2"/>
                          </a:cxn>
                        </a:cxnLst>
                        <a:rect l="l" t="t" r="r" b="b"/>
                        <a:pathLst>
                          <a:path w="1894114" h="643863">
                            <a:moveTo>
                              <a:pt x="0" y="615872"/>
                            </a:moveTo>
                            <a:cubicBezTo>
                              <a:pt x="308687" y="305629"/>
                              <a:pt x="617375" y="-4614"/>
                              <a:pt x="933061" y="51"/>
                            </a:cubicBezTo>
                            <a:cubicBezTo>
                              <a:pt x="1248747" y="4716"/>
                              <a:pt x="1571430" y="324289"/>
                              <a:pt x="1894114" y="643863"/>
                            </a:cubicBez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grpSp>
                <p:sp>
                  <p:nvSpPr>
                    <p:cNvPr id="13" name="TextBox 12">
                      <a:extLst>
                        <a:ext uri="{FF2B5EF4-FFF2-40B4-BE49-F238E27FC236}">
                          <a16:creationId xmlns:a16="http://schemas.microsoft.com/office/drawing/2014/main" id="{02942663-2BAF-49BB-BB4C-C3864FC23C13}"/>
                        </a:ext>
                      </a:extLst>
                    </p:cNvPr>
                    <p:cNvSpPr txBox="1"/>
                    <p:nvPr/>
                  </p:nvSpPr>
                  <p:spPr>
                    <a:xfrm>
                      <a:off x="2378656" y="2752823"/>
                      <a:ext cx="2393823" cy="369332"/>
                    </a:xfrm>
                    <a:prstGeom prst="rect">
                      <a:avLst/>
                    </a:prstGeom>
                    <a:noFill/>
                  </p:spPr>
                  <p:txBody>
                    <a:bodyPr wrap="square" rtlCol="0">
                      <a:spAutoFit/>
                    </a:bodyPr>
                    <a:lstStyle/>
                    <a:p>
                      <a:pPr algn="ctr"/>
                      <a:r>
                        <a:rPr kumimoji="1" lang="en-US" altLang="ja-JP" dirty="0">
                          <a:latin typeface="+mj-lt"/>
                          <a:cs typeface="Calibri" panose="020F0502020204030204" pitchFamily="34" charset="0"/>
                        </a:rPr>
                        <a:t>am0:00 ~ am1:00</a:t>
                      </a:r>
                      <a:endParaRPr kumimoji="1" lang="ja-JP" altLang="en-US" dirty="0">
                        <a:latin typeface="+mj-lt"/>
                        <a:cs typeface="Calibri" panose="020F0502020204030204" pitchFamily="34" charset="0"/>
                      </a:endParaRPr>
                    </a:p>
                  </p:txBody>
                </p:sp>
                <p:sp>
                  <p:nvSpPr>
                    <p:cNvPr id="14" name="TextBox 13">
                      <a:extLst>
                        <a:ext uri="{FF2B5EF4-FFF2-40B4-BE49-F238E27FC236}">
                          <a16:creationId xmlns:a16="http://schemas.microsoft.com/office/drawing/2014/main" id="{A67EBF0F-5826-4C83-97D4-20A039D8DC5C}"/>
                        </a:ext>
                      </a:extLst>
                    </p:cNvPr>
                    <p:cNvSpPr txBox="1"/>
                    <p:nvPr/>
                  </p:nvSpPr>
                  <p:spPr>
                    <a:xfrm>
                      <a:off x="6035370" y="2746161"/>
                      <a:ext cx="2057281" cy="369332"/>
                    </a:xfrm>
                    <a:prstGeom prst="rect">
                      <a:avLst/>
                    </a:prstGeom>
                    <a:noFill/>
                  </p:spPr>
                  <p:txBody>
                    <a:bodyPr wrap="square" rtlCol="0">
                      <a:spAutoFit/>
                    </a:bodyPr>
                    <a:lstStyle/>
                    <a:p>
                      <a:pPr algn="ctr"/>
                      <a:r>
                        <a:rPr kumimoji="1" lang="en-US" altLang="ja-JP" dirty="0">
                          <a:latin typeface="+mj-lt"/>
                          <a:cs typeface="Calibri" panose="020F0502020204030204" pitchFamily="34" charset="0"/>
                        </a:rPr>
                        <a:t>t ~ t+1</a:t>
                      </a:r>
                      <a:endParaRPr kumimoji="1" lang="ja-JP" altLang="en-US" dirty="0">
                        <a:latin typeface="+mj-lt"/>
                        <a:cs typeface="Calibri" panose="020F0502020204030204" pitchFamily="34" charset="0"/>
                      </a:endParaRPr>
                    </a:p>
                  </p:txBody>
                </p:sp>
              </p:grpSp>
            </p:grpSp>
            <p:cxnSp>
              <p:nvCxnSpPr>
                <p:cNvPr id="7" name="Straight Connector 6">
                  <a:extLst>
                    <a:ext uri="{FF2B5EF4-FFF2-40B4-BE49-F238E27FC236}">
                      <a16:creationId xmlns:a16="http://schemas.microsoft.com/office/drawing/2014/main" id="{45B7B198-8E32-4F91-9B0A-4AC388072E53}"/>
                    </a:ext>
                  </a:extLst>
                </p:cNvPr>
                <p:cNvCxnSpPr/>
                <p:nvPr/>
              </p:nvCxnSpPr>
              <p:spPr>
                <a:xfrm>
                  <a:off x="2512487" y="2136060"/>
                  <a:ext cx="0" cy="1933734"/>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0543084D-72F7-4B66-ADC0-F41669BF59B1}"/>
                  </a:ext>
                </a:extLst>
              </p:cNvPr>
              <p:cNvCxnSpPr/>
              <p:nvPr/>
            </p:nvCxnSpPr>
            <p:spPr>
              <a:xfrm>
                <a:off x="6809963" y="2469784"/>
                <a:ext cx="0" cy="1598127"/>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8406BC6A-5CD7-4C9A-A9E7-640EA87928EA}"/>
                </a:ext>
              </a:extLst>
            </p:cNvPr>
            <p:cNvCxnSpPr/>
            <p:nvPr/>
          </p:nvCxnSpPr>
          <p:spPr>
            <a:xfrm flipH="1">
              <a:off x="2833452" y="2399512"/>
              <a:ext cx="397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492A29F-4316-496A-A249-257A2F3D6611}"/>
                </a:ext>
              </a:extLst>
            </p:cNvPr>
            <p:cNvCxnSpPr/>
            <p:nvPr/>
          </p:nvCxnSpPr>
          <p:spPr>
            <a:xfrm rot="10800000" flipH="1">
              <a:off x="1776361" y="2399512"/>
              <a:ext cx="3281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945C7C0-6E38-46FB-9016-12793EA225FE}"/>
                </a:ext>
              </a:extLst>
            </p:cNvPr>
            <p:cNvSpPr/>
            <p:nvPr/>
          </p:nvSpPr>
          <p:spPr>
            <a:xfrm>
              <a:off x="1892801" y="1871875"/>
              <a:ext cx="813043" cy="369332"/>
            </a:xfrm>
            <a:prstGeom prst="rect">
              <a:avLst/>
            </a:prstGeom>
            <a:ln w="63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US" dirty="0">
                  <a:latin typeface="Calibri" panose="020F0502020204030204" pitchFamily="34" charset="0"/>
                  <a:cs typeface="Calibri" panose="020F0502020204030204" pitchFamily="34" charset="0"/>
                </a:rPr>
                <a:t>95% PI</a:t>
              </a:r>
            </a:p>
          </p:txBody>
        </p:sp>
        <p:cxnSp>
          <p:nvCxnSpPr>
            <p:cNvPr id="41" name="Straight Arrow Connector 40">
              <a:extLst>
                <a:ext uri="{FF2B5EF4-FFF2-40B4-BE49-F238E27FC236}">
                  <a16:creationId xmlns:a16="http://schemas.microsoft.com/office/drawing/2014/main" id="{A677A34C-631D-4773-A555-8B4F65856C65}"/>
                </a:ext>
              </a:extLst>
            </p:cNvPr>
            <p:cNvCxnSpPr/>
            <p:nvPr/>
          </p:nvCxnSpPr>
          <p:spPr>
            <a:xfrm flipH="1">
              <a:off x="5143455" y="2798799"/>
              <a:ext cx="397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D080A9D-5D12-462D-8576-6268398EF765}"/>
                </a:ext>
              </a:extLst>
            </p:cNvPr>
            <p:cNvCxnSpPr>
              <a:cxnSpLocks/>
              <a:stCxn id="43" idx="3"/>
            </p:cNvCxnSpPr>
            <p:nvPr/>
          </p:nvCxnSpPr>
          <p:spPr>
            <a:xfrm flipV="1">
              <a:off x="6371713" y="2798799"/>
              <a:ext cx="725007" cy="8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C00AEC8-1DA5-4ACD-99EE-FEB9934A07FA}"/>
                </a:ext>
              </a:extLst>
            </p:cNvPr>
            <p:cNvSpPr/>
            <p:nvPr/>
          </p:nvSpPr>
          <p:spPr>
            <a:xfrm>
              <a:off x="5505770" y="2622505"/>
              <a:ext cx="865943" cy="369332"/>
            </a:xfrm>
            <a:prstGeom prst="rect">
              <a:avLst/>
            </a:prstGeom>
            <a:ln w="63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US" dirty="0">
                  <a:latin typeface="Calibri" panose="020F0502020204030204" pitchFamily="34" charset="0"/>
                  <a:cs typeface="Calibri" panose="020F0502020204030204" pitchFamily="34" charset="0"/>
                </a:rPr>
                <a:t>95% PI </a:t>
              </a:r>
            </a:p>
          </p:txBody>
        </p:sp>
        <p:sp>
          <p:nvSpPr>
            <p:cNvPr id="44" name="Rectangle 43">
              <a:extLst>
                <a:ext uri="{FF2B5EF4-FFF2-40B4-BE49-F238E27FC236}">
                  <a16:creationId xmlns:a16="http://schemas.microsoft.com/office/drawing/2014/main" id="{D21E4734-03A0-482B-8C89-017FA2975B15}"/>
                </a:ext>
              </a:extLst>
            </p:cNvPr>
            <p:cNvSpPr/>
            <p:nvPr/>
          </p:nvSpPr>
          <p:spPr>
            <a:xfrm>
              <a:off x="1940426" y="4234332"/>
              <a:ext cx="272832" cy="276999"/>
            </a:xfrm>
            <a:prstGeom prst="rect">
              <a:avLst/>
            </a:prstGeom>
          </p:spPr>
          <p:txBody>
            <a:bodyPr wrap="none">
              <a:spAutoFit/>
            </a:bodyPr>
            <a:lstStyle/>
            <a:p>
              <a:r>
                <a:rPr lang="en-US" altLang="ja-JP" sz="1200" b="1" dirty="0">
                  <a:solidFill>
                    <a:srgbClr val="FF0000"/>
                  </a:solidFill>
                </a:rPr>
                <a:t>4</a:t>
              </a:r>
            </a:p>
          </p:txBody>
        </p:sp>
        <p:sp>
          <p:nvSpPr>
            <p:cNvPr id="45" name="Rectangle 44">
              <a:extLst>
                <a:ext uri="{FF2B5EF4-FFF2-40B4-BE49-F238E27FC236}">
                  <a16:creationId xmlns:a16="http://schemas.microsoft.com/office/drawing/2014/main" id="{C5DA870A-E86C-4E57-965A-D9E8FB48DFAF}"/>
                </a:ext>
              </a:extLst>
            </p:cNvPr>
            <p:cNvSpPr/>
            <p:nvPr/>
          </p:nvSpPr>
          <p:spPr>
            <a:xfrm>
              <a:off x="2642966" y="4224719"/>
              <a:ext cx="272832" cy="276999"/>
            </a:xfrm>
            <a:prstGeom prst="rect">
              <a:avLst/>
            </a:prstGeom>
          </p:spPr>
          <p:txBody>
            <a:bodyPr wrap="none">
              <a:spAutoFit/>
            </a:bodyPr>
            <a:lstStyle/>
            <a:p>
              <a:r>
                <a:rPr lang="en-US" altLang="ja-JP" sz="1200" b="1" dirty="0">
                  <a:solidFill>
                    <a:srgbClr val="FF0000"/>
                  </a:solidFill>
                </a:rPr>
                <a:t>6</a:t>
              </a:r>
            </a:p>
          </p:txBody>
        </p:sp>
        <p:sp>
          <p:nvSpPr>
            <p:cNvPr id="46" name="TextBox 45">
              <a:extLst>
                <a:ext uri="{FF2B5EF4-FFF2-40B4-BE49-F238E27FC236}">
                  <a16:creationId xmlns:a16="http://schemas.microsoft.com/office/drawing/2014/main" id="{248B19A3-EC63-43AA-B1DE-EC2140C8B3F4}"/>
                </a:ext>
              </a:extLst>
            </p:cNvPr>
            <p:cNvSpPr txBox="1"/>
            <p:nvPr/>
          </p:nvSpPr>
          <p:spPr>
            <a:xfrm>
              <a:off x="3034447" y="2439099"/>
              <a:ext cx="1037785" cy="523220"/>
            </a:xfrm>
            <a:prstGeom prst="rect">
              <a:avLst/>
            </a:prstGeom>
            <a:noFill/>
          </p:spPr>
          <p:txBody>
            <a:bodyPr wrap="square" rtlCol="0">
              <a:spAutoFit/>
            </a:bodyPr>
            <a:lstStyle/>
            <a:p>
              <a:pPr algn="ctr"/>
              <a:r>
                <a:rPr lang="en-US" sz="1400" b="1" dirty="0">
                  <a:latin typeface="+mj-lt"/>
                </a:rPr>
                <a:t>Upper</a:t>
              </a:r>
            </a:p>
            <a:p>
              <a:pPr algn="ctr"/>
              <a:r>
                <a:rPr lang="en-US" sz="1400" b="1" dirty="0">
                  <a:latin typeface="+mj-lt"/>
                </a:rPr>
                <a:t>boundary</a:t>
              </a:r>
            </a:p>
          </p:txBody>
        </p:sp>
        <p:sp>
          <p:nvSpPr>
            <p:cNvPr id="47" name="TextBox 46">
              <a:extLst>
                <a:ext uri="{FF2B5EF4-FFF2-40B4-BE49-F238E27FC236}">
                  <a16:creationId xmlns:a16="http://schemas.microsoft.com/office/drawing/2014/main" id="{3F4CD48B-2086-4EA5-9347-A55EDBDF5C74}"/>
                </a:ext>
              </a:extLst>
            </p:cNvPr>
            <p:cNvSpPr txBox="1"/>
            <p:nvPr/>
          </p:nvSpPr>
          <p:spPr>
            <a:xfrm>
              <a:off x="1012422" y="2461882"/>
              <a:ext cx="1037785" cy="523220"/>
            </a:xfrm>
            <a:prstGeom prst="rect">
              <a:avLst/>
            </a:prstGeom>
            <a:noFill/>
          </p:spPr>
          <p:txBody>
            <a:bodyPr wrap="square" rtlCol="0">
              <a:spAutoFit/>
            </a:bodyPr>
            <a:lstStyle/>
            <a:p>
              <a:pPr algn="ctr"/>
              <a:r>
                <a:rPr lang="en-US" sz="1400" b="1" dirty="0">
                  <a:latin typeface="+mj-lt"/>
                </a:rPr>
                <a:t>Lower</a:t>
              </a:r>
            </a:p>
            <a:p>
              <a:pPr algn="ctr"/>
              <a:r>
                <a:rPr lang="en-US" sz="1400" b="1" dirty="0">
                  <a:latin typeface="+mj-lt"/>
                </a:rPr>
                <a:t>boundary</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451D73F-AB23-4036-802D-DB1E0836AECC}"/>
                    </a:ext>
                  </a:extLst>
                </p:cNvPr>
                <p:cNvSpPr/>
                <p:nvPr/>
              </p:nvSpPr>
              <p:spPr>
                <a:xfrm>
                  <a:off x="4652476" y="4215003"/>
                  <a:ext cx="13964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𝑙𝑜𝑤𝑒𝑟</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oMath>
                    </m:oMathPara>
                  </a14:m>
                  <a:endParaRPr lang="ja-JP" altLang="en-US" dirty="0"/>
                </a:p>
              </p:txBody>
            </p:sp>
          </mc:Choice>
          <mc:Fallback xmlns="">
            <p:sp>
              <p:nvSpPr>
                <p:cNvPr id="50" name="Rectangle 49">
                  <a:extLst>
                    <a:ext uri="{FF2B5EF4-FFF2-40B4-BE49-F238E27FC236}">
                      <a16:creationId xmlns:a16="http://schemas.microsoft.com/office/drawing/2014/main" id="{7451D73F-AB23-4036-802D-DB1E0836AECC}"/>
                    </a:ext>
                  </a:extLst>
                </p:cNvPr>
                <p:cNvSpPr>
                  <a:spLocks noRot="1" noChangeAspect="1" noMove="1" noResize="1" noEditPoints="1" noAdjustHandles="1" noChangeArrowheads="1" noChangeShapeType="1" noTextEdit="1"/>
                </p:cNvSpPr>
                <p:nvPr/>
              </p:nvSpPr>
              <p:spPr>
                <a:xfrm>
                  <a:off x="4652476" y="4215003"/>
                  <a:ext cx="1396473" cy="369332"/>
                </a:xfrm>
                <a:prstGeom prst="rect">
                  <a:avLst/>
                </a:prstGeom>
                <a:blipFill>
                  <a:blip r:embed="rId4"/>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B3F7127B-1A0D-438F-BEB7-02E68F5AFE0C}"/>
                    </a:ext>
                  </a:extLst>
                </p:cNvPr>
                <p:cNvSpPr/>
                <p:nvPr/>
              </p:nvSpPr>
              <p:spPr>
                <a:xfrm>
                  <a:off x="6666990" y="4160028"/>
                  <a:ext cx="140179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i="1">
                                <a:latin typeface="Cambria Math" panose="02040503050406030204" pitchFamily="18" charset="0"/>
                              </a:rPr>
                              <m:t>𝑢</m:t>
                            </m:r>
                            <m:r>
                              <a:rPr lang="en-US" altLang="ko-KR" b="0" i="1" smtClean="0">
                                <a:latin typeface="Cambria Math" panose="02040503050406030204" pitchFamily="18" charset="0"/>
                              </a:rPr>
                              <m:t>𝑝𝑝𝑒𝑟</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oMath>
                    </m:oMathPara>
                  </a14:m>
                  <a:endParaRPr lang="ja-JP" altLang="en-US" dirty="0"/>
                </a:p>
              </p:txBody>
            </p:sp>
          </mc:Choice>
          <mc:Fallback xmlns="">
            <p:sp>
              <p:nvSpPr>
                <p:cNvPr id="51" name="Rectangle 50">
                  <a:extLst>
                    <a:ext uri="{FF2B5EF4-FFF2-40B4-BE49-F238E27FC236}">
                      <a16:creationId xmlns:a16="http://schemas.microsoft.com/office/drawing/2014/main" id="{B3F7127B-1A0D-438F-BEB7-02E68F5AFE0C}"/>
                    </a:ext>
                  </a:extLst>
                </p:cNvPr>
                <p:cNvSpPr>
                  <a:spLocks noRot="1" noChangeAspect="1" noMove="1" noResize="1" noEditPoints="1" noAdjustHandles="1" noChangeArrowheads="1" noChangeShapeType="1" noTextEdit="1"/>
                </p:cNvSpPr>
                <p:nvPr/>
              </p:nvSpPr>
              <p:spPr>
                <a:xfrm>
                  <a:off x="6666990" y="4160028"/>
                  <a:ext cx="1401794" cy="390748"/>
                </a:xfrm>
                <a:prstGeom prst="rect">
                  <a:avLst/>
                </a:prstGeom>
                <a:blipFill>
                  <a:blip r:embed="rId5"/>
                  <a:stretch>
                    <a:fillRect b="-9375"/>
                  </a:stretch>
                </a:blipFill>
              </p:spPr>
              <p:txBody>
                <a:bodyPr/>
                <a:lstStyle/>
                <a:p>
                  <a:r>
                    <a:rPr lang="ja-JP" altLang="en-US">
                      <a:noFill/>
                    </a:rPr>
                    <a:t> </a:t>
                  </a:r>
                </a:p>
              </p:txBody>
            </p:sp>
          </mc:Fallback>
        </mc:AlternateContent>
      </p:grpSp>
      <p:sp>
        <p:nvSpPr>
          <p:cNvPr id="52" name="TextBox 51">
            <a:extLst>
              <a:ext uri="{FF2B5EF4-FFF2-40B4-BE49-F238E27FC236}">
                <a16:creationId xmlns:a16="http://schemas.microsoft.com/office/drawing/2014/main" id="{C803F71D-5D17-4191-AD44-360E5E141BA9}"/>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Discussion3: Modified objective function</a:t>
            </a:r>
            <a:endParaRPr kumimoji="1" lang="ja-JP" altLang="en-US" sz="2400" b="1" i="1" dirty="0"/>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0EB092C-4568-4B0A-9038-954E154CC9AC}"/>
                  </a:ext>
                </a:extLst>
              </p:cNvPr>
              <p:cNvSpPr/>
              <p:nvPr/>
            </p:nvSpPr>
            <p:spPr>
              <a:xfrm>
                <a:off x="1800921" y="5272512"/>
                <a:ext cx="5740098"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𝑛𝑢𝑚𝑏𝑒𝑟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𝑜𝑏𝑠𝑒𝑟𝑣𝑎𝑡𝑖𝑜𝑛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𝑝𝑜𝑖𝑛𝑡𝑠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endParaRPr lang="en-US" altLang="ko-KR" b="0" dirty="0"/>
              </a:p>
              <a:p>
                <a:r>
                  <a:rPr lang="en-US" altLang="ja-JP" dirty="0"/>
                  <a:t> </a:t>
                </a:r>
                <a14:m>
                  <m:oMath xmlns:m="http://schemas.openxmlformats.org/officeDocument/2006/math">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𝑡𝑖𝑚𝑒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𝑑𝑎𝑦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h𝑜𝑢𝑟𝑙𝑦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𝑏𝑎𝑠𝑖𝑠</m:t>
                    </m:r>
                  </m:oMath>
                </a14:m>
                <a:endParaRPr lang="en-US" altLang="ko-KR" b="0" dirty="0"/>
              </a:p>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𝐸𝑆𝑆𝑜𝑢𝑡</m:t>
                      </m:r>
                      <m:d>
                        <m:dPr>
                          <m:ctrlPr>
                            <a:rPr lang="en-US" altLang="ko-KR" i="1">
                              <a:latin typeface="Cambria Math" panose="02040503050406030204" pitchFamily="18" charset="0"/>
                            </a:rPr>
                          </m:ctrlPr>
                        </m:dPr>
                        <m:e>
                          <m:r>
                            <a:rPr lang="en-US" altLang="ko-KR" i="1">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𝑎𝑚𝑜𝑢𝑛𝑡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𝐸𝑆𝑆</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𝑜𝑢𝑡𝑝𝑢𝑡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𝑖𝑛𝑝𝑢𝑡</m:t>
                      </m:r>
                      <m:r>
                        <a:rPr lang="en-US" altLang="ko-KR" b="0" i="1" smtClean="0">
                          <a:latin typeface="Cambria Math" panose="02040503050406030204" pitchFamily="18" charset="0"/>
                        </a:rPr>
                        <m:t> </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𝑀𝑊</m:t>
                          </m:r>
                        </m:e>
                      </m:d>
                    </m:oMath>
                  </m:oMathPara>
                </a14:m>
                <a:endParaRPr lang="en-US" altLang="ko-KR" b="0" dirty="0"/>
              </a:p>
              <a:p>
                <a14:m>
                  <m:oMath xmlns:m="http://schemas.openxmlformats.org/officeDocument/2006/math">
                    <m:r>
                      <a:rPr lang="ko-KR" altLang="en-US" b="0" i="1" smtClean="0">
                        <a:solidFill>
                          <a:srgbClr val="1C07B9"/>
                        </a:solidFill>
                        <a:latin typeface="Cambria Math" panose="02040503050406030204" pitchFamily="18" charset="0"/>
                      </a:rPr>
                      <m:t>𝜎</m:t>
                    </m:r>
                  </m:oMath>
                </a14:m>
                <a:r>
                  <a:rPr lang="en-US" altLang="ko-KR" dirty="0">
                    <a:solidFill>
                      <a:srgbClr val="1C07B9"/>
                    </a:solidFill>
                  </a:rPr>
                  <a:t>; standard deviation of the upper boundaries</a:t>
                </a:r>
              </a:p>
            </p:txBody>
          </p:sp>
        </mc:Choice>
        <mc:Fallback xmlns="">
          <p:sp>
            <p:nvSpPr>
              <p:cNvPr id="18" name="Rectangle 17">
                <a:extLst>
                  <a:ext uri="{FF2B5EF4-FFF2-40B4-BE49-F238E27FC236}">
                    <a16:creationId xmlns:a16="http://schemas.microsoft.com/office/drawing/2014/main" id="{70EB092C-4568-4B0A-9038-954E154CC9AC}"/>
                  </a:ext>
                </a:extLst>
              </p:cNvPr>
              <p:cNvSpPr>
                <a:spLocks noRot="1" noChangeAspect="1" noMove="1" noResize="1" noEditPoints="1" noAdjustHandles="1" noChangeArrowheads="1" noChangeShapeType="1" noTextEdit="1"/>
              </p:cNvSpPr>
              <p:nvPr/>
            </p:nvSpPr>
            <p:spPr>
              <a:xfrm>
                <a:off x="1800921" y="5272512"/>
                <a:ext cx="5740098" cy="1200329"/>
              </a:xfrm>
              <a:prstGeom prst="rect">
                <a:avLst/>
              </a:prstGeom>
              <a:blipFill>
                <a:blip r:embed="rId6"/>
                <a:stretch>
                  <a:fillRect b="-71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F01DBF5-9BAA-48F4-AA43-5F91946392B1}"/>
                  </a:ext>
                </a:extLst>
              </p:cNvPr>
              <p:cNvSpPr/>
              <p:nvPr/>
            </p:nvSpPr>
            <p:spPr>
              <a:xfrm>
                <a:off x="952864" y="5342245"/>
                <a:ext cx="939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𝑤h𝑒𝑟𝑒</m:t>
                      </m:r>
                      <m:r>
                        <a:rPr lang="en-US" altLang="ko-KR" i="1">
                          <a:latin typeface="Cambria Math" panose="02040503050406030204" pitchFamily="18" charset="0"/>
                        </a:rPr>
                        <m:t> </m:t>
                      </m:r>
                    </m:oMath>
                  </m:oMathPara>
                </a14:m>
                <a:endParaRPr lang="ja-JP" altLang="en-US" dirty="0"/>
              </a:p>
            </p:txBody>
          </p:sp>
        </mc:Choice>
        <mc:Fallback xmlns="">
          <p:sp>
            <p:nvSpPr>
              <p:cNvPr id="19" name="Rectangle 18">
                <a:extLst>
                  <a:ext uri="{FF2B5EF4-FFF2-40B4-BE49-F238E27FC236}">
                    <a16:creationId xmlns:a16="http://schemas.microsoft.com/office/drawing/2014/main" id="{BF01DBF5-9BAA-48F4-AA43-5F91946392B1}"/>
                  </a:ext>
                </a:extLst>
              </p:cNvPr>
              <p:cNvSpPr>
                <a:spLocks noRot="1" noChangeAspect="1" noMove="1" noResize="1" noEditPoints="1" noAdjustHandles="1" noChangeArrowheads="1" noChangeShapeType="1" noTextEdit="1"/>
              </p:cNvSpPr>
              <p:nvPr/>
            </p:nvSpPr>
            <p:spPr>
              <a:xfrm>
                <a:off x="952864" y="5342245"/>
                <a:ext cx="939937"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A009062-5BF3-4B75-8B5F-1EA943568DD0}"/>
                  </a:ext>
                </a:extLst>
              </p:cNvPr>
              <p:cNvSpPr/>
              <p:nvPr/>
            </p:nvSpPr>
            <p:spPr>
              <a:xfrm>
                <a:off x="6734654" y="4955001"/>
                <a:ext cx="207326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400" i="1" smtClean="0">
                              <a:latin typeface="Cambria Math" panose="02040503050406030204" pitchFamily="18" charset="0"/>
                            </a:rPr>
                          </m:ctrlPr>
                        </m:dPr>
                        <m:e>
                          <m:r>
                            <a:rPr lang="en-US" altLang="ko-KR" sz="1400" i="1">
                              <a:latin typeface="Cambria Math" panose="02040503050406030204" pitchFamily="18" charset="0"/>
                            </a:rPr>
                            <m:t>𝑡</m:t>
                          </m:r>
                          <m:r>
                            <a:rPr lang="en-US" altLang="ko-KR" sz="1400" i="1">
                              <a:latin typeface="Cambria Math" panose="02040503050406030204" pitchFamily="18" charset="0"/>
                            </a:rPr>
                            <m:t>=1..24,</m:t>
                          </m:r>
                          <m:r>
                            <a:rPr lang="en-US" altLang="ko-KR" sz="1400" i="1">
                              <a:latin typeface="Cambria Math" panose="02040503050406030204" pitchFamily="18" charset="0"/>
                            </a:rPr>
                            <m:t>𝑛</m:t>
                          </m:r>
                          <m:r>
                            <a:rPr lang="en-US" altLang="ko-KR" sz="1400" i="1">
                              <a:latin typeface="Cambria Math" panose="02040503050406030204" pitchFamily="18" charset="0"/>
                            </a:rPr>
                            <m:t>=1….</m:t>
                          </m:r>
                          <m:r>
                            <a:rPr lang="en-US" altLang="ko-KR" sz="1400" i="1">
                              <a:latin typeface="Cambria Math" panose="02040503050406030204" pitchFamily="18" charset="0"/>
                            </a:rPr>
                            <m:t>𝑁</m:t>
                          </m:r>
                          <m:r>
                            <m:rPr>
                              <m:nor/>
                            </m:rPr>
                            <a:rPr lang="ja-JP" altLang="en-US" sz="1400" dirty="0"/>
                            <m:t> </m:t>
                          </m:r>
                        </m:e>
                      </m:d>
                    </m:oMath>
                  </m:oMathPara>
                </a14:m>
                <a:endParaRPr lang="ja-JP" altLang="en-US" sz="1400" dirty="0"/>
              </a:p>
            </p:txBody>
          </p:sp>
        </mc:Choice>
        <mc:Fallback xmlns="">
          <p:sp>
            <p:nvSpPr>
              <p:cNvPr id="48" name="Rectangle 47">
                <a:extLst>
                  <a:ext uri="{FF2B5EF4-FFF2-40B4-BE49-F238E27FC236}">
                    <a16:creationId xmlns:a16="http://schemas.microsoft.com/office/drawing/2014/main" id="{9A009062-5BF3-4B75-8B5F-1EA943568DD0}"/>
                  </a:ext>
                </a:extLst>
              </p:cNvPr>
              <p:cNvSpPr>
                <a:spLocks noRot="1" noChangeAspect="1" noMove="1" noResize="1" noEditPoints="1" noAdjustHandles="1" noChangeArrowheads="1" noChangeShapeType="1" noTextEdit="1"/>
              </p:cNvSpPr>
              <p:nvPr/>
            </p:nvSpPr>
            <p:spPr>
              <a:xfrm>
                <a:off x="6734654" y="4955001"/>
                <a:ext cx="2073260" cy="307777"/>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322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9D456-DDB4-4224-A91A-7AB926AD4805}"/>
              </a:ext>
            </a:extLst>
          </p:cNvPr>
          <p:cNvSpPr>
            <a:spLocks noGrp="1"/>
          </p:cNvSpPr>
          <p:nvPr>
            <p:ph type="sldNum" sz="quarter" idx="12"/>
          </p:nvPr>
        </p:nvSpPr>
        <p:spPr/>
        <p:txBody>
          <a:bodyPr/>
          <a:lstStyle/>
          <a:p>
            <a:pPr>
              <a:defRPr/>
            </a:pPr>
            <a:fld id="{149F8EDC-486C-486D-91C3-F0BB61E194C4}" type="slidenum">
              <a:rPr lang="en-US" smtClean="0"/>
              <a:pPr>
                <a:defRPr/>
              </a:pPr>
              <a:t>27</a:t>
            </a:fld>
            <a:endParaRPr lang="en-US" dirty="0"/>
          </a:p>
        </p:txBody>
      </p:sp>
      <p:sp>
        <p:nvSpPr>
          <p:cNvPr id="52" name="TextBox 51">
            <a:extLst>
              <a:ext uri="{FF2B5EF4-FFF2-40B4-BE49-F238E27FC236}">
                <a16:creationId xmlns:a16="http://schemas.microsoft.com/office/drawing/2014/main" id="{C803F71D-5D17-4191-AD44-360E5E141BA9}"/>
              </a:ext>
            </a:extLst>
          </p:cNvPr>
          <p:cNvSpPr txBox="1"/>
          <p:nvPr/>
        </p:nvSpPr>
        <p:spPr>
          <a:xfrm>
            <a:off x="152400" y="533400"/>
            <a:ext cx="9067800" cy="461665"/>
          </a:xfrm>
          <a:prstGeom prst="rect">
            <a:avLst/>
          </a:prstGeom>
          <a:noFill/>
        </p:spPr>
        <p:txBody>
          <a:bodyPr wrap="square" rtlCol="0">
            <a:spAutoFit/>
          </a:bodyPr>
          <a:lstStyle/>
          <a:p>
            <a:r>
              <a:rPr kumimoji="1" lang="en-US" altLang="ja-JP" sz="2400" b="1" i="1" dirty="0"/>
              <a:t>Discussion3: operation result vs previous Objective function </a:t>
            </a:r>
            <a:endParaRPr kumimoji="1" lang="ja-JP" altLang="en-US" sz="2400" b="1" i="1" dirty="0"/>
          </a:p>
        </p:txBody>
      </p:sp>
      <p:graphicFrame>
        <p:nvGraphicFramePr>
          <p:cNvPr id="11" name="Table 10">
            <a:extLst>
              <a:ext uri="{FF2B5EF4-FFF2-40B4-BE49-F238E27FC236}">
                <a16:creationId xmlns:a16="http://schemas.microsoft.com/office/drawing/2014/main" id="{C359EDFA-EF78-46B4-BE12-66630FE976AE}"/>
              </a:ext>
            </a:extLst>
          </p:cNvPr>
          <p:cNvGraphicFramePr>
            <a:graphicFrameLocks noGrp="1"/>
          </p:cNvGraphicFramePr>
          <p:nvPr>
            <p:extLst>
              <p:ext uri="{D42A27DB-BD31-4B8C-83A1-F6EECF244321}">
                <p14:modId xmlns:p14="http://schemas.microsoft.com/office/powerpoint/2010/main" val="128025275"/>
              </p:ext>
            </p:extLst>
          </p:nvPr>
        </p:nvGraphicFramePr>
        <p:xfrm>
          <a:off x="357351" y="1096227"/>
          <a:ext cx="8621111" cy="2603395"/>
        </p:xfrm>
        <a:graphic>
          <a:graphicData uri="http://schemas.openxmlformats.org/drawingml/2006/table">
            <a:tbl>
              <a:tblPr>
                <a:tableStyleId>{5C22544A-7EE6-4342-B048-85BDC9FD1C3A}</a:tableStyleId>
              </a:tblPr>
              <a:tblGrid>
                <a:gridCol w="2336563">
                  <a:extLst>
                    <a:ext uri="{9D8B030D-6E8A-4147-A177-3AD203B41FA5}">
                      <a16:colId xmlns:a16="http://schemas.microsoft.com/office/drawing/2014/main" val="126173940"/>
                    </a:ext>
                  </a:extLst>
                </a:gridCol>
                <a:gridCol w="1088338">
                  <a:extLst>
                    <a:ext uri="{9D8B030D-6E8A-4147-A177-3AD203B41FA5}">
                      <a16:colId xmlns:a16="http://schemas.microsoft.com/office/drawing/2014/main" val="4135557228"/>
                    </a:ext>
                  </a:extLst>
                </a:gridCol>
                <a:gridCol w="1349701">
                  <a:extLst>
                    <a:ext uri="{9D8B030D-6E8A-4147-A177-3AD203B41FA5}">
                      <a16:colId xmlns:a16="http://schemas.microsoft.com/office/drawing/2014/main" val="2994770144"/>
                    </a:ext>
                  </a:extLst>
                </a:gridCol>
                <a:gridCol w="1440490">
                  <a:extLst>
                    <a:ext uri="{9D8B030D-6E8A-4147-A177-3AD203B41FA5}">
                      <a16:colId xmlns:a16="http://schemas.microsoft.com/office/drawing/2014/main" val="2493050701"/>
                    </a:ext>
                  </a:extLst>
                </a:gridCol>
                <a:gridCol w="1179517">
                  <a:extLst>
                    <a:ext uri="{9D8B030D-6E8A-4147-A177-3AD203B41FA5}">
                      <a16:colId xmlns:a16="http://schemas.microsoft.com/office/drawing/2014/main" val="277210869"/>
                    </a:ext>
                  </a:extLst>
                </a:gridCol>
                <a:gridCol w="1226502">
                  <a:extLst>
                    <a:ext uri="{9D8B030D-6E8A-4147-A177-3AD203B41FA5}">
                      <a16:colId xmlns:a16="http://schemas.microsoft.com/office/drawing/2014/main" val="3346829316"/>
                    </a:ext>
                  </a:extLst>
                </a:gridCol>
              </a:tblGrid>
              <a:tr h="823363">
                <a:tc>
                  <a:txBody>
                    <a:bodyPr/>
                    <a:lstStyle/>
                    <a:p>
                      <a:r>
                        <a:rPr lang="en-US" altLang="ja-JP" sz="2400" dirty="0">
                          <a:solidFill>
                            <a:schemeClr val="accent6">
                              <a:lumMod val="75000"/>
                            </a:schemeClr>
                          </a:solidFill>
                          <a:effectLst/>
                          <a:latin typeface="+mj-lt"/>
                        </a:rPr>
                        <a:t>Previous objective function</a:t>
                      </a:r>
                      <a:endParaRPr lang="ja-JP" sz="2400" dirty="0">
                        <a:solidFill>
                          <a:schemeClr val="accent6">
                            <a:lumMod val="75000"/>
                          </a:schemeClr>
                        </a:solidFill>
                        <a:effectLst/>
                        <a:latin typeface="+mj-lt"/>
                      </a:endParaRPr>
                    </a:p>
                  </a:txBody>
                  <a:tcPr marL="9525" marR="9525" marT="9525" marB="0" anchor="ctr"/>
                </a:tc>
                <a:tc>
                  <a:txBody>
                    <a:bodyPr/>
                    <a:lstStyle/>
                    <a:p>
                      <a:pPr indent="152400" algn="ctr">
                        <a:lnSpc>
                          <a:spcPct val="105000"/>
                        </a:lnSpc>
                        <a:spcAft>
                          <a:spcPts val="0"/>
                        </a:spcAft>
                      </a:pPr>
                      <a:endParaRPr lang="ja-JP" sz="12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altLang="ja-JP" sz="1600" dirty="0">
                          <a:effectLst/>
                          <a:latin typeface="+mj-lt"/>
                          <a:ea typeface="MS Mincho" panose="02020609040205080304" pitchFamily="49" charset="-128"/>
                        </a:rPr>
                        <a:t>Sample base</a:t>
                      </a:r>
                      <a:endParaRPr lang="ja-JP" sz="16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600" dirty="0">
                          <a:effectLst/>
                          <a:latin typeface="+mj-lt"/>
                        </a:rPr>
                        <a:t>Confidence interval</a:t>
                      </a:r>
                      <a:endParaRPr lang="ja-JP" sz="1600" dirty="0">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sz="1600" dirty="0" err="1">
                          <a:effectLst/>
                          <a:latin typeface="+mj-lt"/>
                        </a:rPr>
                        <a:t>Chevshyev</a:t>
                      </a:r>
                      <a:endParaRPr lang="ja-JP" sz="1600" dirty="0">
                        <a:effectLst/>
                        <a:latin typeface="+mj-lt"/>
                        <a:ea typeface="MS Mincho" panose="02020609040205080304" pitchFamily="49" charset="-128"/>
                      </a:endParaRPr>
                    </a:p>
                  </a:txBody>
                  <a:tcPr marL="0" marR="0" marT="0" marB="0" anchor="ctr"/>
                </a:tc>
                <a:tc>
                  <a:txBody>
                    <a:bodyPr/>
                    <a:lstStyle/>
                    <a:p>
                      <a:pPr indent="152400" algn="ctr">
                        <a:lnSpc>
                          <a:spcPct val="105000"/>
                        </a:lnSpc>
                        <a:spcAft>
                          <a:spcPts val="0"/>
                        </a:spcAft>
                      </a:pPr>
                      <a:r>
                        <a:rPr lang="en-US" altLang="ja-JP" sz="1600" dirty="0">
                          <a:effectLst/>
                          <a:latin typeface="+mj-lt"/>
                          <a:ea typeface="MS Mincho" panose="02020609040205080304" pitchFamily="49" charset="-128"/>
                        </a:rPr>
                        <a:t>No error prediction</a:t>
                      </a:r>
                    </a:p>
                  </a:txBody>
                  <a:tcPr marL="0" marR="0" marT="0" marB="0" anchor="ctr">
                    <a:solidFill>
                      <a:schemeClr val="accent5">
                        <a:lumMod val="40000"/>
                        <a:lumOff val="60000"/>
                      </a:schemeClr>
                    </a:solidFill>
                  </a:tcPr>
                </a:tc>
                <a:extLst>
                  <a:ext uri="{0D108BD9-81ED-4DB2-BD59-A6C34878D82A}">
                    <a16:rowId xmlns:a16="http://schemas.microsoft.com/office/drawing/2014/main" val="583342497"/>
                  </a:ext>
                </a:extLst>
              </a:tr>
              <a:tr h="415189">
                <a:tc>
                  <a:txBody>
                    <a:bodyPr/>
                    <a:lstStyle/>
                    <a:p>
                      <a:pPr indent="152400" algn="ctr">
                        <a:lnSpc>
                          <a:spcPct val="105000"/>
                        </a:lnSpc>
                        <a:spcAft>
                          <a:spcPts val="0"/>
                        </a:spcAft>
                      </a:pPr>
                      <a:r>
                        <a:rPr lang="en-US" sz="1600" dirty="0">
                          <a:effectLst/>
                          <a:latin typeface="+mj-lt"/>
                        </a:rPr>
                        <a:t>Median of Reduction [MW]</a:t>
                      </a:r>
                      <a:endParaRPr lang="ja-JP" sz="1600" dirty="0">
                        <a:effectLst/>
                        <a:latin typeface="+mj-lt"/>
                      </a:endParaRPr>
                    </a:p>
                  </a:txBody>
                  <a:tcPr marL="9525" marR="9525" marT="9525" marB="0" anchor="ctr"/>
                </a:tc>
                <a:tc>
                  <a:txBody>
                    <a:bodyPr/>
                    <a:lstStyle/>
                    <a:p>
                      <a:pPr indent="152400" algn="ctr">
                        <a:lnSpc>
                          <a:spcPct val="105000"/>
                        </a:lnSpc>
                        <a:spcAft>
                          <a:spcPts val="0"/>
                        </a:spcAft>
                      </a:pPr>
                      <a:endParaRPr lang="ja-JP" sz="1600" dirty="0">
                        <a:solidFill>
                          <a:srgbClr val="1C07B9"/>
                        </a:solidFill>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altLang="ja-JP" sz="1600" dirty="0">
                          <a:solidFill>
                            <a:srgbClr val="1C07B9"/>
                          </a:solidFill>
                          <a:effectLst/>
                          <a:latin typeface="+mj-lt"/>
                          <a:ea typeface="MS Mincho" panose="02020609040205080304" pitchFamily="49" charset="-128"/>
                        </a:rPr>
                        <a:t>-0.13</a:t>
                      </a:r>
                      <a:endParaRPr lang="ja-JP" sz="16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sz="1600" dirty="0">
                          <a:latin typeface="+mj-lt"/>
                        </a:rPr>
                        <a:t>-0.09</a:t>
                      </a:r>
                    </a:p>
                  </a:txBody>
                  <a:tcPr marL="9525" marR="9525" marT="9525" marB="0" anchor="ctr"/>
                </a:tc>
                <a:tc>
                  <a:txBody>
                    <a:bodyPr/>
                    <a:lstStyle/>
                    <a:p>
                      <a:pPr algn="ctr"/>
                      <a:r>
                        <a:rPr kumimoji="1" lang="en-US" altLang="ja-JP" sz="1600" dirty="0">
                          <a:solidFill>
                            <a:schemeClr val="tx1"/>
                          </a:solidFill>
                          <a:latin typeface="+mj-lt"/>
                        </a:rPr>
                        <a:t>+0.06</a:t>
                      </a:r>
                      <a:endParaRPr kumimoji="1" lang="ja-JP" altLang="en-US" sz="1600" dirty="0">
                        <a:solidFill>
                          <a:schemeClr val="tx1"/>
                        </a:solidFill>
                        <a:latin typeface="+mj-lt"/>
                      </a:endParaRPr>
                    </a:p>
                  </a:txBody>
                  <a:tcPr marL="9525" marR="9525" marT="9525" marB="0" anchor="ctr"/>
                </a:tc>
                <a:tc>
                  <a:txBody>
                    <a:bodyPr/>
                    <a:lstStyle/>
                    <a:p>
                      <a:pPr algn="ctr"/>
                      <a:r>
                        <a:rPr kumimoji="1" lang="en-US" altLang="ja-JP" sz="1600" dirty="0">
                          <a:solidFill>
                            <a:schemeClr val="tx1"/>
                          </a:solidFill>
                          <a:latin typeface="+mj-lt"/>
                        </a:rPr>
                        <a:t>-0.81</a:t>
                      </a:r>
                      <a:endParaRPr kumimoji="1" lang="ja-JP" altLang="en-US" sz="1600" dirty="0">
                        <a:solidFill>
                          <a:schemeClr val="tx1"/>
                        </a:solidFill>
                        <a:latin typeface="+mj-lt"/>
                      </a:endParaRPr>
                    </a:p>
                  </a:txBody>
                  <a:tcPr marL="9525" marR="9525" marT="9525" marB="0" anchor="ctr">
                    <a:solidFill>
                      <a:schemeClr val="accent5">
                        <a:lumMod val="40000"/>
                        <a:lumOff val="60000"/>
                      </a:schemeClr>
                    </a:solidFill>
                  </a:tcPr>
                </a:tc>
                <a:extLst>
                  <a:ext uri="{0D108BD9-81ED-4DB2-BD59-A6C34878D82A}">
                    <a16:rowId xmlns:a16="http://schemas.microsoft.com/office/drawing/2014/main" val="3262498681"/>
                  </a:ext>
                </a:extLst>
              </a:tr>
              <a:tr h="415189">
                <a:tc>
                  <a:txBody>
                    <a:bodyPr/>
                    <a:lstStyle/>
                    <a:p>
                      <a:pPr indent="152400" algn="ctr">
                        <a:lnSpc>
                          <a:spcPct val="105000"/>
                        </a:lnSpc>
                        <a:spcAft>
                          <a:spcPts val="0"/>
                        </a:spcAft>
                      </a:pPr>
                      <a:r>
                        <a:rPr lang="en-US" altLang="ja-JP" sz="1600" dirty="0">
                          <a:effectLst/>
                          <a:latin typeface="+mj-lt"/>
                        </a:rPr>
                        <a:t>Average of Reduction [MW]</a:t>
                      </a:r>
                      <a:endParaRPr lang="ja-JP" sz="1600" dirty="0">
                        <a:effectLst/>
                        <a:latin typeface="+mj-lt"/>
                      </a:endParaRPr>
                    </a:p>
                  </a:txBody>
                  <a:tcPr marL="9525" marR="9525" marT="9525" marB="0" anchor="ctr"/>
                </a:tc>
                <a:tc>
                  <a:txBody>
                    <a:bodyPr/>
                    <a:lstStyle/>
                    <a:p>
                      <a:pPr indent="152400" algn="ctr">
                        <a:lnSpc>
                          <a:spcPct val="105000"/>
                        </a:lnSpc>
                        <a:spcAft>
                          <a:spcPts val="0"/>
                        </a:spcAft>
                      </a:pPr>
                      <a:endParaRPr lang="ja-JP" sz="1600" dirty="0">
                        <a:solidFill>
                          <a:srgbClr val="1C07B9"/>
                        </a:solidFill>
                        <a:effectLst/>
                        <a:latin typeface="+mj-lt"/>
                        <a:ea typeface="MS Mincho" panose="02020609040205080304" pitchFamily="49" charset="-128"/>
                      </a:endParaRPr>
                    </a:p>
                  </a:txBody>
                  <a:tcPr marL="9525" marR="9525" marT="9525" marB="0" anchor="ctr"/>
                </a:tc>
                <a:tc>
                  <a:txBody>
                    <a:bodyPr/>
                    <a:lstStyle/>
                    <a:p>
                      <a:pPr indent="152400" algn="ctr">
                        <a:lnSpc>
                          <a:spcPct val="105000"/>
                        </a:lnSpc>
                        <a:spcAft>
                          <a:spcPts val="0"/>
                        </a:spcAft>
                      </a:pPr>
                      <a:r>
                        <a:rPr lang="en-US" altLang="ja-JP" sz="1600" dirty="0">
                          <a:solidFill>
                            <a:srgbClr val="1C07B9"/>
                          </a:solidFill>
                          <a:effectLst/>
                          <a:latin typeface="+mj-lt"/>
                          <a:ea typeface="MS Mincho" panose="02020609040205080304" pitchFamily="49" charset="-128"/>
                        </a:rPr>
                        <a:t>-0.21</a:t>
                      </a:r>
                      <a:endParaRPr lang="ja-JP" sz="1600" dirty="0">
                        <a:solidFill>
                          <a:srgbClr val="1C07B9"/>
                        </a:solidFill>
                        <a:effectLst/>
                        <a:latin typeface="+mj-lt"/>
                        <a:ea typeface="MS Mincho" panose="02020609040205080304" pitchFamily="49" charset="-128"/>
                      </a:endParaRPr>
                    </a:p>
                  </a:txBody>
                  <a:tcPr marL="9525" marR="9525" marT="9525" marB="0" anchor="ctr"/>
                </a:tc>
                <a:tc>
                  <a:txBody>
                    <a:bodyPr/>
                    <a:lstStyle/>
                    <a:p>
                      <a:pPr algn="ctr"/>
                      <a:r>
                        <a:rPr kumimoji="1" lang="en-US" altLang="ja-JP" sz="1600" dirty="0">
                          <a:latin typeface="+mj-lt"/>
                        </a:rPr>
                        <a:t>-0.19</a:t>
                      </a:r>
                    </a:p>
                  </a:txBody>
                  <a:tcPr marL="9525" marR="9525" marT="9525" marB="0" anchor="ctr"/>
                </a:tc>
                <a:tc>
                  <a:txBody>
                    <a:bodyPr/>
                    <a:lstStyle/>
                    <a:p>
                      <a:pPr algn="ctr"/>
                      <a:r>
                        <a:rPr kumimoji="1" lang="en-US" altLang="ja-JP" sz="1600" dirty="0">
                          <a:solidFill>
                            <a:schemeClr val="tx1"/>
                          </a:solidFill>
                          <a:latin typeface="+mj-lt"/>
                        </a:rPr>
                        <a:t>+0.008</a:t>
                      </a:r>
                      <a:endParaRPr kumimoji="1" lang="ja-JP" altLang="en-US" sz="1600" dirty="0">
                        <a:solidFill>
                          <a:schemeClr val="tx1"/>
                        </a:solidFill>
                        <a:latin typeface="+mj-lt"/>
                      </a:endParaRPr>
                    </a:p>
                  </a:txBody>
                  <a:tcPr marL="9525" marR="9525" marT="9525" marB="0" anchor="ctr"/>
                </a:tc>
                <a:tc>
                  <a:txBody>
                    <a:bodyPr/>
                    <a:lstStyle/>
                    <a:p>
                      <a:pPr algn="ctr"/>
                      <a:r>
                        <a:rPr kumimoji="1" lang="en-US" altLang="ja-JP" sz="1600" dirty="0">
                          <a:solidFill>
                            <a:schemeClr val="tx1"/>
                          </a:solidFill>
                          <a:latin typeface="+mj-lt"/>
                        </a:rPr>
                        <a:t>-0.76</a:t>
                      </a:r>
                    </a:p>
                  </a:txBody>
                  <a:tcPr marL="9525" marR="9525" marT="9525" marB="0" anchor="ctr">
                    <a:solidFill>
                      <a:schemeClr val="accent5">
                        <a:lumMod val="40000"/>
                        <a:lumOff val="60000"/>
                      </a:schemeClr>
                    </a:solidFill>
                  </a:tcPr>
                </a:tc>
                <a:extLst>
                  <a:ext uri="{0D108BD9-81ED-4DB2-BD59-A6C34878D82A}">
                    <a16:rowId xmlns:a16="http://schemas.microsoft.com/office/drawing/2014/main" val="2955945263"/>
                  </a:ext>
                </a:extLst>
              </a:tr>
              <a:tr h="615408">
                <a:tc>
                  <a:txBody>
                    <a:bodyPr/>
                    <a:lstStyle/>
                    <a:p>
                      <a:pPr indent="152400" algn="ctr">
                        <a:lnSpc>
                          <a:spcPct val="105000"/>
                        </a:lnSpc>
                        <a:spcAft>
                          <a:spcPts val="0"/>
                        </a:spcAft>
                      </a:pPr>
                      <a:r>
                        <a:rPr lang="en-US" sz="1600" dirty="0">
                          <a:effectLst/>
                          <a:latin typeface="+mj-lt"/>
                        </a:rPr>
                        <a:t>The highest peak in a year [MW]</a:t>
                      </a:r>
                      <a:endParaRPr lang="ja-JP" sz="1600" dirty="0">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endParaRPr lang="ja-JP" altLang="ja-JP" sz="1600" dirty="0">
                        <a:solidFill>
                          <a:schemeClr val="tx1"/>
                        </a:solidFill>
                        <a:effectLst/>
                        <a:latin typeface="+mj-lt"/>
                        <a:ea typeface="MS Mincho" panose="02020609040205080304" pitchFamily="49" charset="-128"/>
                      </a:endParaRPr>
                    </a:p>
                  </a:txBody>
                  <a:tcPr marL="9525" marR="9525" marT="9525" marB="0" anchor="ct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dirty="0">
                          <a:solidFill>
                            <a:schemeClr val="tx1"/>
                          </a:solidFill>
                          <a:effectLst/>
                          <a:latin typeface="+mj-lt"/>
                          <a:ea typeface="MS Mincho" panose="02020609040205080304" pitchFamily="49" charset="-128"/>
                        </a:rPr>
                        <a:t>10.05 -&gt; 9.88</a:t>
                      </a:r>
                    </a:p>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dirty="0">
                          <a:solidFill>
                            <a:schemeClr val="tx1"/>
                          </a:solidFill>
                          <a:effectLst/>
                          <a:latin typeface="+mj-lt"/>
                          <a:ea typeface="MS Mincho" panose="02020609040205080304" pitchFamily="49" charset="-128"/>
                        </a:rPr>
                        <a:t>(-1.6%)</a:t>
                      </a:r>
                      <a:endParaRPr lang="ja-JP" altLang="ja-JP" sz="1600" dirty="0">
                        <a:solidFill>
                          <a:schemeClr val="tx1"/>
                        </a:solidFill>
                        <a:effectLst/>
                        <a:latin typeface="+mj-lt"/>
                        <a:ea typeface="MS Mincho" panose="02020609040205080304" pitchFamily="49" charset="-128"/>
                      </a:endParaRPr>
                    </a:p>
                  </a:txBody>
                  <a:tcPr marL="9525" marR="9525" marT="9525" marB="0" anchor="ctr">
                    <a:solidFill>
                      <a:schemeClr val="accent6">
                        <a:lumMod val="20000"/>
                        <a:lumOff val="80000"/>
                      </a:schemeClr>
                    </a:solidFill>
                  </a:tcP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dirty="0">
                          <a:solidFill>
                            <a:srgbClr val="1C07B9"/>
                          </a:solidFill>
                          <a:effectLst/>
                          <a:latin typeface="+mj-lt"/>
                          <a:ea typeface="MS Mincho" panose="02020609040205080304" pitchFamily="49" charset="-128"/>
                        </a:rPr>
                        <a:t>10.05 -&gt; 9.82</a:t>
                      </a:r>
                    </a:p>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dirty="0">
                          <a:solidFill>
                            <a:srgbClr val="1C07B9"/>
                          </a:solidFill>
                          <a:effectLst/>
                          <a:latin typeface="+mj-lt"/>
                          <a:ea typeface="MS Mincho" panose="02020609040205080304" pitchFamily="49" charset="-128"/>
                        </a:rPr>
                        <a:t>(-2.2%)</a:t>
                      </a:r>
                      <a:endParaRPr lang="ja-JP" altLang="ja-JP" sz="1600" dirty="0">
                        <a:solidFill>
                          <a:srgbClr val="1C07B9"/>
                        </a:solidFill>
                        <a:effectLst/>
                        <a:latin typeface="+mj-lt"/>
                        <a:ea typeface="MS Mincho" panose="02020609040205080304" pitchFamily="49" charset="-128"/>
                      </a:endParaRPr>
                    </a:p>
                  </a:txBody>
                  <a:tcPr marL="9525" marR="9525" marT="9525" marB="0" anchor="ctr">
                    <a:solidFill>
                      <a:schemeClr val="accent6">
                        <a:lumMod val="20000"/>
                        <a:lumOff val="80000"/>
                      </a:schemeClr>
                    </a:solidFill>
                  </a:tcPr>
                </a:tc>
                <a:tc>
                  <a:txBody>
                    <a:bodyPr/>
                    <a:lstStyle/>
                    <a:p>
                      <a:pPr indent="152400" algn="ctr">
                        <a:lnSpc>
                          <a:spcPct val="105000"/>
                        </a:lnSpc>
                        <a:spcAft>
                          <a:spcPts val="0"/>
                        </a:spcAft>
                      </a:pPr>
                      <a:r>
                        <a:rPr lang="en-US" altLang="ja-JP" sz="1600" dirty="0">
                          <a:solidFill>
                            <a:schemeClr val="tx1"/>
                          </a:solidFill>
                          <a:effectLst/>
                          <a:latin typeface="+mj-lt"/>
                          <a:ea typeface="MS Mincho" panose="02020609040205080304" pitchFamily="49" charset="-128"/>
                        </a:rPr>
                        <a:t>10.05 -&gt; 9.96</a:t>
                      </a:r>
                    </a:p>
                    <a:p>
                      <a:pPr indent="152400" algn="ctr">
                        <a:lnSpc>
                          <a:spcPct val="105000"/>
                        </a:lnSpc>
                        <a:spcAft>
                          <a:spcPts val="0"/>
                        </a:spcAft>
                      </a:pPr>
                      <a:r>
                        <a:rPr lang="en-US" altLang="ja-JP" sz="1600" dirty="0">
                          <a:solidFill>
                            <a:schemeClr val="tx1"/>
                          </a:solidFill>
                          <a:effectLst/>
                          <a:latin typeface="+mj-lt"/>
                          <a:ea typeface="MS Mincho" panose="02020609040205080304" pitchFamily="49" charset="-128"/>
                        </a:rPr>
                        <a:t>(-0.89%)</a:t>
                      </a:r>
                      <a:endParaRPr lang="ja-JP" sz="1600" dirty="0">
                        <a:solidFill>
                          <a:schemeClr val="tx1"/>
                        </a:solidFill>
                        <a:effectLst/>
                        <a:latin typeface="+mj-lt"/>
                        <a:ea typeface="MS Mincho" panose="02020609040205080304" pitchFamily="49" charset="-128"/>
                      </a:endParaRPr>
                    </a:p>
                  </a:txBody>
                  <a:tcPr marL="0" marR="0" marT="0" marB="0" anchor="ctr">
                    <a:solidFill>
                      <a:schemeClr val="accent6">
                        <a:lumMod val="20000"/>
                        <a:lumOff val="80000"/>
                      </a:schemeClr>
                    </a:solidFill>
                  </a:tcPr>
                </a:tc>
                <a:tc>
                  <a:txBody>
                    <a:bodyPr/>
                    <a:lstStyle/>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kern="1200" dirty="0">
                          <a:solidFill>
                            <a:schemeClr val="tx1"/>
                          </a:solidFill>
                          <a:effectLst/>
                          <a:latin typeface="+mj-lt"/>
                          <a:ea typeface="MS Mincho" panose="02020609040205080304" pitchFamily="49" charset="-128"/>
                          <a:cs typeface="+mn-cs"/>
                        </a:rPr>
                        <a:t>10.05 -&gt;</a:t>
                      </a:r>
                    </a:p>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kern="1200" dirty="0">
                          <a:solidFill>
                            <a:schemeClr val="tx1"/>
                          </a:solidFill>
                          <a:effectLst/>
                          <a:latin typeface="+mj-lt"/>
                          <a:ea typeface="MS Mincho" panose="02020609040205080304" pitchFamily="49" charset="-128"/>
                          <a:cs typeface="+mn-cs"/>
                        </a:rPr>
                        <a:t> 8.91</a:t>
                      </a:r>
                    </a:p>
                    <a:p>
                      <a:pPr marL="0" marR="0" lvl="0" indent="152400" algn="ctr" defTabSz="914400" rtl="0" eaLnBrk="1" fontAlgn="auto" latinLnBrk="0" hangingPunct="1">
                        <a:lnSpc>
                          <a:spcPct val="105000"/>
                        </a:lnSpc>
                        <a:spcBef>
                          <a:spcPts val="0"/>
                        </a:spcBef>
                        <a:spcAft>
                          <a:spcPts val="0"/>
                        </a:spcAft>
                        <a:buClrTx/>
                        <a:buSzTx/>
                        <a:buFontTx/>
                        <a:buNone/>
                        <a:tabLst/>
                        <a:defRPr/>
                      </a:pPr>
                      <a:r>
                        <a:rPr lang="en-US" altLang="ja-JP" sz="1600" kern="1200" dirty="0">
                          <a:solidFill>
                            <a:schemeClr val="tx1"/>
                          </a:solidFill>
                          <a:effectLst/>
                          <a:latin typeface="+mj-lt"/>
                          <a:ea typeface="MS Mincho" panose="02020609040205080304" pitchFamily="49" charset="-128"/>
                          <a:cs typeface="+mn-cs"/>
                        </a:rPr>
                        <a:t>(-11.3%)</a:t>
                      </a:r>
                      <a:endParaRPr lang="ja-JP" altLang="ja-JP" sz="1600" kern="1200" dirty="0">
                        <a:solidFill>
                          <a:schemeClr val="tx1"/>
                        </a:solidFill>
                        <a:effectLst/>
                        <a:latin typeface="+mj-lt"/>
                        <a:ea typeface="MS Mincho" panose="02020609040205080304" pitchFamily="49" charset="-128"/>
                        <a:cs typeface="+mn-cs"/>
                      </a:endParaRPr>
                    </a:p>
                  </a:txBody>
                  <a:tcPr marL="0" marR="0" marT="0" marB="0" anchor="ctr">
                    <a:solidFill>
                      <a:schemeClr val="accent5">
                        <a:lumMod val="40000"/>
                        <a:lumOff val="60000"/>
                      </a:schemeClr>
                    </a:solidFill>
                  </a:tcPr>
                </a:tc>
                <a:extLst>
                  <a:ext uri="{0D108BD9-81ED-4DB2-BD59-A6C34878D82A}">
                    <a16:rowId xmlns:a16="http://schemas.microsoft.com/office/drawing/2014/main" val="3498497040"/>
                  </a:ext>
                </a:extLst>
              </a:tr>
            </a:tbl>
          </a:graphicData>
        </a:graphic>
      </p:graphicFrame>
      <p:graphicFrame>
        <p:nvGraphicFramePr>
          <p:cNvPr id="5" name="Table 4">
            <a:extLst>
              <a:ext uri="{FF2B5EF4-FFF2-40B4-BE49-F238E27FC236}">
                <a16:creationId xmlns:a16="http://schemas.microsoft.com/office/drawing/2014/main" id="{7C0EEDE3-999B-47C2-BD63-9A8E06F7DACB}"/>
              </a:ext>
            </a:extLst>
          </p:cNvPr>
          <p:cNvGraphicFramePr>
            <a:graphicFrameLocks noGrp="1"/>
          </p:cNvGraphicFramePr>
          <p:nvPr>
            <p:extLst>
              <p:ext uri="{D42A27DB-BD31-4B8C-83A1-F6EECF244321}">
                <p14:modId xmlns:p14="http://schemas.microsoft.com/office/powerpoint/2010/main" val="1659688424"/>
              </p:ext>
            </p:extLst>
          </p:nvPr>
        </p:nvGraphicFramePr>
        <p:xfrm>
          <a:off x="370489" y="3800785"/>
          <a:ext cx="8621110" cy="2423606"/>
        </p:xfrm>
        <a:graphic>
          <a:graphicData uri="http://schemas.openxmlformats.org/drawingml/2006/table">
            <a:tbl>
              <a:tblPr>
                <a:tableStyleId>{5C22544A-7EE6-4342-B048-85BDC9FD1C3A}</a:tableStyleId>
              </a:tblPr>
              <a:tblGrid>
                <a:gridCol w="2225507">
                  <a:extLst>
                    <a:ext uri="{9D8B030D-6E8A-4147-A177-3AD203B41FA5}">
                      <a16:colId xmlns:a16="http://schemas.microsoft.com/office/drawing/2014/main" val="577558471"/>
                    </a:ext>
                  </a:extLst>
                </a:gridCol>
                <a:gridCol w="1186391">
                  <a:extLst>
                    <a:ext uri="{9D8B030D-6E8A-4147-A177-3AD203B41FA5}">
                      <a16:colId xmlns:a16="http://schemas.microsoft.com/office/drawing/2014/main" val="3623282592"/>
                    </a:ext>
                  </a:extLst>
                </a:gridCol>
                <a:gridCol w="1344577">
                  <a:extLst>
                    <a:ext uri="{9D8B030D-6E8A-4147-A177-3AD203B41FA5}">
                      <a16:colId xmlns:a16="http://schemas.microsoft.com/office/drawing/2014/main" val="1750000481"/>
                    </a:ext>
                  </a:extLst>
                </a:gridCol>
                <a:gridCol w="1344125">
                  <a:extLst>
                    <a:ext uri="{9D8B030D-6E8A-4147-A177-3AD203B41FA5}">
                      <a16:colId xmlns:a16="http://schemas.microsoft.com/office/drawing/2014/main" val="4001957442"/>
                    </a:ext>
                  </a:extLst>
                </a:gridCol>
                <a:gridCol w="1260255">
                  <a:extLst>
                    <a:ext uri="{9D8B030D-6E8A-4147-A177-3AD203B41FA5}">
                      <a16:colId xmlns:a16="http://schemas.microsoft.com/office/drawing/2014/main" val="1838798573"/>
                    </a:ext>
                  </a:extLst>
                </a:gridCol>
                <a:gridCol w="1260255">
                  <a:extLst>
                    <a:ext uri="{9D8B030D-6E8A-4147-A177-3AD203B41FA5}">
                      <a16:colId xmlns:a16="http://schemas.microsoft.com/office/drawing/2014/main" val="110837988"/>
                    </a:ext>
                  </a:extLst>
                </a:gridCol>
              </a:tblGrid>
              <a:tr h="931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kern="1200" dirty="0">
                          <a:solidFill>
                            <a:srgbClr val="1C07B9"/>
                          </a:solidFill>
                          <a:effectLst/>
                          <a:latin typeface="+mn-lt"/>
                          <a:ea typeface="+mn-ea"/>
                          <a:cs typeface="+mn-cs"/>
                        </a:rPr>
                        <a:t>Modified objective function</a:t>
                      </a:r>
                      <a:endParaRPr lang="ja-JP" altLang="ja-JP" sz="2000" kern="1200" dirty="0">
                        <a:solidFill>
                          <a:srgbClr val="1C07B9"/>
                        </a:solidFill>
                        <a:effectLst/>
                        <a:latin typeface="+mn-lt"/>
                        <a:ea typeface="+mn-ea"/>
                        <a:cs typeface="+mn-cs"/>
                      </a:endParaRPr>
                    </a:p>
                    <a:p>
                      <a:endParaRPr lang="ja-JP" sz="1600" b="0" dirty="0">
                        <a:effectLst/>
                        <a:latin typeface="+mj-lt"/>
                      </a:endParaRPr>
                    </a:p>
                  </a:txBody>
                  <a:tcPr marL="9525" marR="9525" marT="9525" marB="0" anchor="ctr"/>
                </a:tc>
                <a:tc>
                  <a:txBody>
                    <a:bodyPr/>
                    <a:lstStyle/>
                    <a:p>
                      <a:pPr algn="ctr">
                        <a:spcAft>
                          <a:spcPts val="0"/>
                        </a:spcAft>
                      </a:pPr>
                      <a:r>
                        <a:rPr lang="en-US" sz="1600" b="0" dirty="0">
                          <a:effectLst/>
                          <a:latin typeface="+mj-lt"/>
                        </a:rPr>
                        <a:t>Deterministic</a:t>
                      </a:r>
                      <a:endParaRPr lang="ja-JP" sz="1600" b="0" dirty="0">
                        <a:effectLst/>
                        <a:latin typeface="+mj-lt"/>
                      </a:endParaRPr>
                    </a:p>
                    <a:p>
                      <a:pPr algn="ctr">
                        <a:spcAft>
                          <a:spcPts val="0"/>
                        </a:spcAft>
                      </a:pPr>
                      <a:r>
                        <a:rPr lang="en-US" sz="1600" b="0" dirty="0">
                          <a:effectLst/>
                          <a:latin typeface="+mj-lt"/>
                        </a:rPr>
                        <a:t>Prediction</a:t>
                      </a:r>
                      <a:endParaRPr lang="ja-JP" sz="1600" b="0" dirty="0">
                        <a:effectLst/>
                        <a:latin typeface="+mj-lt"/>
                        <a:ea typeface="MS Mincho" panose="02020609040205080304" pitchFamily="49" charset="-128"/>
                      </a:endParaRPr>
                    </a:p>
                  </a:txBody>
                  <a:tcPr marL="0" marR="0" marT="0" marB="0" anchor="ctr"/>
                </a:tc>
                <a:tc>
                  <a:txBody>
                    <a:bodyPr/>
                    <a:lstStyle/>
                    <a:p>
                      <a:pPr algn="ctr">
                        <a:spcAft>
                          <a:spcPts val="0"/>
                        </a:spcAft>
                      </a:pPr>
                      <a:r>
                        <a:rPr lang="en-US" sz="1600" b="0" dirty="0">
                          <a:effectLst/>
                          <a:latin typeface="+mj-lt"/>
                        </a:rPr>
                        <a:t>Sample</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Confidence interval</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err="1">
                          <a:effectLst/>
                          <a:latin typeface="+mj-lt"/>
                        </a:rPr>
                        <a:t>Chevshyev</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No error prediction</a:t>
                      </a:r>
                      <a:endParaRPr lang="ja-JP" sz="1600" b="0" dirty="0">
                        <a:effectLst/>
                        <a:latin typeface="+mj-lt"/>
                      </a:endParaRPr>
                    </a:p>
                  </a:txBody>
                  <a:tcPr marL="0" marR="0" marT="0" marB="0" anchor="ctr">
                    <a:solidFill>
                      <a:schemeClr val="accent5">
                        <a:lumMod val="40000"/>
                        <a:lumOff val="60000"/>
                      </a:schemeClr>
                    </a:solidFill>
                  </a:tcPr>
                </a:tc>
                <a:extLst>
                  <a:ext uri="{0D108BD9-81ED-4DB2-BD59-A6C34878D82A}">
                    <a16:rowId xmlns:a16="http://schemas.microsoft.com/office/drawing/2014/main" val="971045173"/>
                  </a:ext>
                </a:extLst>
              </a:tr>
              <a:tr h="475097">
                <a:tc>
                  <a:txBody>
                    <a:bodyPr/>
                    <a:lstStyle/>
                    <a:p>
                      <a:pPr algn="ctr">
                        <a:spcAft>
                          <a:spcPts val="0"/>
                        </a:spcAft>
                      </a:pPr>
                      <a:r>
                        <a:rPr lang="en-US" sz="1600" b="0" dirty="0">
                          <a:effectLst/>
                          <a:latin typeface="+mj-lt"/>
                        </a:rPr>
                        <a:t>Median of Reduction [MW]</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-0.43</a:t>
                      </a:r>
                      <a:endParaRPr lang="ja-JP" sz="1600" b="0" dirty="0">
                        <a:effectLst/>
                        <a:latin typeface="+mj-lt"/>
                      </a:endParaRPr>
                    </a:p>
                    <a:p>
                      <a:pPr algn="ctr">
                        <a:spcAft>
                          <a:spcPts val="0"/>
                        </a:spcAft>
                      </a:pPr>
                      <a:r>
                        <a:rPr lang="en-US" sz="1600" b="0" dirty="0">
                          <a:effectLst/>
                          <a:latin typeface="+mj-lt"/>
                        </a:rPr>
                        <a:t>(-7.2%)</a:t>
                      </a:r>
                      <a:endParaRPr lang="ja-JP" sz="1600" b="0" dirty="0">
                        <a:effectLst/>
                        <a:latin typeface="+mj-lt"/>
                        <a:ea typeface="MS Mincho" panose="02020609040205080304" pitchFamily="49" charset="-128"/>
                      </a:endParaRPr>
                    </a:p>
                  </a:txBody>
                  <a:tcPr marL="0" marR="0" marT="0" marB="0" anchor="ctr"/>
                </a:tc>
                <a:tc>
                  <a:txBody>
                    <a:bodyPr/>
                    <a:lstStyle/>
                    <a:p>
                      <a:pPr algn="ctr">
                        <a:spcAft>
                          <a:spcPts val="0"/>
                        </a:spcAft>
                      </a:pPr>
                      <a:r>
                        <a:rPr lang="en-US" sz="1600" b="0" dirty="0">
                          <a:effectLst/>
                          <a:latin typeface="+mj-lt"/>
                        </a:rPr>
                        <a:t>-0.56</a:t>
                      </a:r>
                      <a:endParaRPr lang="ja-JP" sz="1600" b="0" dirty="0">
                        <a:effectLst/>
                        <a:latin typeface="+mj-lt"/>
                      </a:endParaRPr>
                    </a:p>
                    <a:p>
                      <a:pPr algn="ctr">
                        <a:spcAft>
                          <a:spcPts val="0"/>
                        </a:spcAft>
                      </a:pPr>
                      <a:r>
                        <a:rPr lang="en-US" sz="1600" b="0" dirty="0">
                          <a:effectLst/>
                          <a:latin typeface="+mj-lt"/>
                        </a:rPr>
                        <a:t>(-9.9%)</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-0.58</a:t>
                      </a:r>
                      <a:endParaRPr lang="ja-JP" sz="1600" b="0" dirty="0">
                        <a:effectLst/>
                        <a:latin typeface="+mj-lt"/>
                      </a:endParaRPr>
                    </a:p>
                    <a:p>
                      <a:pPr algn="ctr">
                        <a:spcAft>
                          <a:spcPts val="0"/>
                        </a:spcAft>
                      </a:pPr>
                      <a:r>
                        <a:rPr lang="en-US" sz="1600" b="0" dirty="0">
                          <a:effectLst/>
                          <a:latin typeface="+mj-lt"/>
                        </a:rPr>
                        <a:t>(-9.9%)</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a:effectLst/>
                          <a:latin typeface="+mj-lt"/>
                        </a:rPr>
                        <a:t>-0.44</a:t>
                      </a:r>
                      <a:endParaRPr lang="ja-JP" sz="1600" b="0">
                        <a:effectLst/>
                        <a:latin typeface="+mj-lt"/>
                      </a:endParaRPr>
                    </a:p>
                    <a:p>
                      <a:pPr algn="ctr">
                        <a:spcAft>
                          <a:spcPts val="0"/>
                        </a:spcAft>
                      </a:pPr>
                      <a:r>
                        <a:rPr lang="en-US" sz="1600" b="0">
                          <a:effectLst/>
                          <a:latin typeface="+mj-lt"/>
                        </a:rPr>
                        <a:t>(-7.48%)</a:t>
                      </a:r>
                      <a:endParaRPr lang="ja-JP" sz="1600" b="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a:effectLst/>
                          <a:latin typeface="+mj-lt"/>
                        </a:rPr>
                        <a:t>-0.81</a:t>
                      </a:r>
                      <a:endParaRPr lang="ja-JP" sz="1600" b="0">
                        <a:effectLst/>
                        <a:latin typeface="+mj-lt"/>
                      </a:endParaRPr>
                    </a:p>
                    <a:p>
                      <a:pPr algn="ctr">
                        <a:spcAft>
                          <a:spcPts val="0"/>
                        </a:spcAft>
                      </a:pPr>
                      <a:r>
                        <a:rPr lang="en-US" sz="1600" b="0">
                          <a:effectLst/>
                          <a:latin typeface="+mj-lt"/>
                        </a:rPr>
                        <a:t>(-12.1%)</a:t>
                      </a:r>
                      <a:endParaRPr lang="ja-JP" sz="1600" b="0">
                        <a:effectLst/>
                        <a:latin typeface="+mj-lt"/>
                        <a:ea typeface="MS Mincho" panose="02020609040205080304" pitchFamily="49" charset="-128"/>
                      </a:endParaRPr>
                    </a:p>
                  </a:txBody>
                  <a:tcPr marL="0" marR="0" marT="0" marB="0" anchor="ctr">
                    <a:solidFill>
                      <a:schemeClr val="accent5">
                        <a:lumMod val="40000"/>
                        <a:lumOff val="60000"/>
                      </a:schemeClr>
                    </a:solidFill>
                  </a:tcPr>
                </a:tc>
                <a:extLst>
                  <a:ext uri="{0D108BD9-81ED-4DB2-BD59-A6C34878D82A}">
                    <a16:rowId xmlns:a16="http://schemas.microsoft.com/office/drawing/2014/main" val="1693553876"/>
                  </a:ext>
                </a:extLst>
              </a:tr>
              <a:tr h="475097">
                <a:tc>
                  <a:txBody>
                    <a:bodyPr/>
                    <a:lstStyle/>
                    <a:p>
                      <a:pPr algn="ctr">
                        <a:spcAft>
                          <a:spcPts val="0"/>
                        </a:spcAft>
                      </a:pPr>
                      <a:r>
                        <a:rPr lang="en-US" sz="1600" b="0">
                          <a:effectLst/>
                          <a:latin typeface="+mj-lt"/>
                        </a:rPr>
                        <a:t>Average of Reduction [MW]</a:t>
                      </a:r>
                      <a:endParaRPr lang="ja-JP" sz="1600" b="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a:effectLst/>
                          <a:latin typeface="+mj-lt"/>
                        </a:rPr>
                        <a:t>-0.47</a:t>
                      </a:r>
                      <a:endParaRPr lang="ja-JP" sz="1600" b="0">
                        <a:effectLst/>
                        <a:latin typeface="+mj-lt"/>
                      </a:endParaRPr>
                    </a:p>
                    <a:p>
                      <a:pPr algn="ctr">
                        <a:spcAft>
                          <a:spcPts val="0"/>
                        </a:spcAft>
                      </a:pPr>
                      <a:r>
                        <a:rPr lang="en-US" sz="1600" b="0">
                          <a:effectLst/>
                          <a:latin typeface="+mj-lt"/>
                        </a:rPr>
                        <a:t>(-6.8%)</a:t>
                      </a:r>
                      <a:endParaRPr lang="ja-JP" sz="1600" b="0">
                        <a:effectLst/>
                        <a:latin typeface="+mj-lt"/>
                        <a:ea typeface="MS Mincho" panose="02020609040205080304" pitchFamily="49" charset="-128"/>
                      </a:endParaRPr>
                    </a:p>
                  </a:txBody>
                  <a:tcPr marL="0" marR="0" marT="0" marB="0" anchor="ctr"/>
                </a:tc>
                <a:tc>
                  <a:txBody>
                    <a:bodyPr/>
                    <a:lstStyle/>
                    <a:p>
                      <a:pPr algn="ctr">
                        <a:spcAft>
                          <a:spcPts val="0"/>
                        </a:spcAft>
                      </a:pPr>
                      <a:r>
                        <a:rPr lang="en-US" sz="1600" b="0">
                          <a:effectLst/>
                          <a:latin typeface="+mj-lt"/>
                        </a:rPr>
                        <a:t>-0.60</a:t>
                      </a:r>
                      <a:endParaRPr lang="ja-JP" sz="1600" b="0">
                        <a:effectLst/>
                        <a:latin typeface="+mj-lt"/>
                      </a:endParaRPr>
                    </a:p>
                    <a:p>
                      <a:pPr algn="ctr">
                        <a:spcAft>
                          <a:spcPts val="0"/>
                        </a:spcAft>
                      </a:pPr>
                      <a:r>
                        <a:rPr lang="en-US" sz="1600" b="0">
                          <a:effectLst/>
                          <a:latin typeface="+mj-lt"/>
                        </a:rPr>
                        <a:t>(8.9%)</a:t>
                      </a:r>
                      <a:endParaRPr lang="ja-JP" sz="1600" b="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-0.61</a:t>
                      </a:r>
                      <a:endParaRPr lang="ja-JP" sz="1600" b="0" dirty="0">
                        <a:effectLst/>
                        <a:latin typeface="+mj-lt"/>
                      </a:endParaRPr>
                    </a:p>
                    <a:p>
                      <a:pPr algn="ctr">
                        <a:spcAft>
                          <a:spcPts val="0"/>
                        </a:spcAft>
                      </a:pPr>
                      <a:r>
                        <a:rPr lang="en-US" sz="1600" b="0" dirty="0">
                          <a:effectLst/>
                          <a:latin typeface="+mj-lt"/>
                        </a:rPr>
                        <a:t>(-9.1%)</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-0.47</a:t>
                      </a:r>
                      <a:endParaRPr lang="ja-JP" sz="1600" b="0" dirty="0">
                        <a:effectLst/>
                        <a:latin typeface="+mj-lt"/>
                      </a:endParaRPr>
                    </a:p>
                    <a:p>
                      <a:pPr algn="ctr">
                        <a:spcAft>
                          <a:spcPts val="0"/>
                        </a:spcAft>
                      </a:pPr>
                      <a:r>
                        <a:rPr lang="en-US" sz="1600" b="0" dirty="0">
                          <a:effectLst/>
                          <a:latin typeface="+mj-lt"/>
                        </a:rPr>
                        <a:t>(-5.78%)</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dirty="0">
                          <a:effectLst/>
                          <a:latin typeface="+mj-lt"/>
                        </a:rPr>
                        <a:t>-0.76</a:t>
                      </a:r>
                      <a:endParaRPr lang="ja-JP" sz="1600" b="0" dirty="0">
                        <a:effectLst/>
                        <a:latin typeface="+mj-lt"/>
                      </a:endParaRPr>
                    </a:p>
                    <a:p>
                      <a:pPr algn="ctr">
                        <a:spcAft>
                          <a:spcPts val="0"/>
                        </a:spcAft>
                      </a:pPr>
                      <a:r>
                        <a:rPr lang="en-US" sz="1600" b="0" dirty="0">
                          <a:effectLst/>
                          <a:latin typeface="+mj-lt"/>
                        </a:rPr>
                        <a:t>(-11.8%)</a:t>
                      </a:r>
                      <a:endParaRPr lang="ja-JP" sz="1600" b="0" dirty="0">
                        <a:effectLst/>
                        <a:latin typeface="+mj-lt"/>
                        <a:ea typeface="MS Mincho" panose="02020609040205080304" pitchFamily="49" charset="-128"/>
                      </a:endParaRPr>
                    </a:p>
                  </a:txBody>
                  <a:tcPr marL="0" marR="0" marT="0" marB="0" anchor="ctr">
                    <a:solidFill>
                      <a:schemeClr val="accent5">
                        <a:lumMod val="40000"/>
                        <a:lumOff val="60000"/>
                      </a:schemeClr>
                    </a:solidFill>
                  </a:tcPr>
                </a:tc>
                <a:extLst>
                  <a:ext uri="{0D108BD9-81ED-4DB2-BD59-A6C34878D82A}">
                    <a16:rowId xmlns:a16="http://schemas.microsoft.com/office/drawing/2014/main" val="512813001"/>
                  </a:ext>
                </a:extLst>
              </a:tr>
              <a:tr h="475097">
                <a:tc>
                  <a:txBody>
                    <a:bodyPr/>
                    <a:lstStyle/>
                    <a:p>
                      <a:pPr algn="ctr">
                        <a:spcAft>
                          <a:spcPts val="0"/>
                        </a:spcAft>
                      </a:pPr>
                      <a:r>
                        <a:rPr lang="en-US" sz="1600" b="0" dirty="0">
                          <a:effectLst/>
                          <a:latin typeface="+mj-lt"/>
                        </a:rPr>
                        <a:t>The highest peak in a year [MW]</a:t>
                      </a:r>
                      <a:endParaRPr lang="ja-JP" sz="1600" b="0" dirty="0">
                        <a:effectLst/>
                        <a:latin typeface="+mj-lt"/>
                        <a:ea typeface="MS Mincho" panose="02020609040205080304" pitchFamily="49" charset="-128"/>
                      </a:endParaRPr>
                    </a:p>
                  </a:txBody>
                  <a:tcPr marL="9525" marR="9525" marT="9525" marB="0" anchor="ctr"/>
                </a:tc>
                <a:tc>
                  <a:txBody>
                    <a:bodyPr/>
                    <a:lstStyle/>
                    <a:p>
                      <a:pPr algn="ctr">
                        <a:spcAft>
                          <a:spcPts val="0"/>
                        </a:spcAft>
                      </a:pPr>
                      <a:r>
                        <a:rPr lang="en-US" sz="1600" b="0">
                          <a:effectLst/>
                          <a:latin typeface="+mj-lt"/>
                        </a:rPr>
                        <a:t>10.05 -&gt;9.97</a:t>
                      </a:r>
                      <a:endParaRPr lang="ja-JP" sz="1600" b="0">
                        <a:effectLst/>
                        <a:latin typeface="+mj-lt"/>
                      </a:endParaRPr>
                    </a:p>
                    <a:p>
                      <a:pPr algn="ctr">
                        <a:spcAft>
                          <a:spcPts val="0"/>
                        </a:spcAft>
                      </a:pPr>
                      <a:r>
                        <a:rPr lang="en-US" sz="1600" b="0">
                          <a:effectLst/>
                          <a:latin typeface="+mj-lt"/>
                        </a:rPr>
                        <a:t>(-0.8%)</a:t>
                      </a:r>
                      <a:endParaRPr lang="ja-JP" sz="1600" b="0">
                        <a:effectLst/>
                        <a:latin typeface="+mj-lt"/>
                        <a:ea typeface="MS Mincho" panose="02020609040205080304" pitchFamily="49" charset="-128"/>
                      </a:endParaRPr>
                    </a:p>
                  </a:txBody>
                  <a:tcPr marL="0" marR="0" marT="0" marB="0"/>
                </a:tc>
                <a:tc>
                  <a:txBody>
                    <a:bodyPr/>
                    <a:lstStyle/>
                    <a:p>
                      <a:pPr algn="ctr">
                        <a:spcAft>
                          <a:spcPts val="0"/>
                        </a:spcAft>
                      </a:pPr>
                      <a:r>
                        <a:rPr lang="en-US" sz="1600" b="0" dirty="0">
                          <a:effectLst/>
                          <a:latin typeface="+mj-lt"/>
                        </a:rPr>
                        <a:t>10.05 -&gt; 9.54</a:t>
                      </a:r>
                      <a:endParaRPr lang="ja-JP" sz="1600" b="0" dirty="0">
                        <a:effectLst/>
                        <a:latin typeface="+mj-lt"/>
                      </a:endParaRPr>
                    </a:p>
                    <a:p>
                      <a:pPr algn="ctr">
                        <a:spcAft>
                          <a:spcPts val="0"/>
                        </a:spcAft>
                      </a:pPr>
                      <a:r>
                        <a:rPr lang="en-US" sz="1600" b="0" dirty="0">
                          <a:effectLst/>
                          <a:latin typeface="+mj-lt"/>
                        </a:rPr>
                        <a:t>(-5.1%)</a:t>
                      </a:r>
                      <a:endParaRPr lang="ja-JP" sz="1600" b="0" dirty="0">
                        <a:effectLst/>
                        <a:latin typeface="+mj-lt"/>
                        <a:ea typeface="MS Mincho" panose="02020609040205080304" pitchFamily="49" charset="-128"/>
                      </a:endParaRPr>
                    </a:p>
                  </a:txBody>
                  <a:tcPr marL="9525" marR="9525" marT="9525" marB="0" anchor="ctr">
                    <a:solidFill>
                      <a:schemeClr val="accent6">
                        <a:lumMod val="20000"/>
                        <a:lumOff val="80000"/>
                      </a:schemeClr>
                    </a:solidFill>
                  </a:tcPr>
                </a:tc>
                <a:tc>
                  <a:txBody>
                    <a:bodyPr/>
                    <a:lstStyle/>
                    <a:p>
                      <a:pPr algn="ctr">
                        <a:spcAft>
                          <a:spcPts val="0"/>
                        </a:spcAft>
                      </a:pPr>
                      <a:r>
                        <a:rPr lang="en-US" sz="1600" b="0" dirty="0">
                          <a:solidFill>
                            <a:srgbClr val="1C07B9"/>
                          </a:solidFill>
                          <a:effectLst/>
                          <a:latin typeface="+mj-lt"/>
                        </a:rPr>
                        <a:t>10.05 -&gt; 9.42</a:t>
                      </a:r>
                      <a:endParaRPr lang="ja-JP" sz="1600" b="0" dirty="0">
                        <a:solidFill>
                          <a:srgbClr val="1C07B9"/>
                        </a:solidFill>
                        <a:effectLst/>
                        <a:latin typeface="+mj-lt"/>
                      </a:endParaRPr>
                    </a:p>
                    <a:p>
                      <a:pPr algn="ctr">
                        <a:spcAft>
                          <a:spcPts val="0"/>
                        </a:spcAft>
                      </a:pPr>
                      <a:r>
                        <a:rPr lang="en-US" sz="1600" b="0" dirty="0">
                          <a:solidFill>
                            <a:srgbClr val="1C07B9"/>
                          </a:solidFill>
                          <a:effectLst/>
                          <a:latin typeface="+mj-lt"/>
                        </a:rPr>
                        <a:t>(-6.2%)</a:t>
                      </a:r>
                      <a:endParaRPr lang="ja-JP" sz="1600" b="0" dirty="0">
                        <a:solidFill>
                          <a:srgbClr val="1C07B9"/>
                        </a:solidFill>
                        <a:effectLst/>
                        <a:latin typeface="+mj-lt"/>
                        <a:ea typeface="MS Mincho" panose="02020609040205080304" pitchFamily="49" charset="-128"/>
                      </a:endParaRPr>
                    </a:p>
                  </a:txBody>
                  <a:tcPr marL="9525" marR="9525" marT="9525" marB="0" anchor="ctr">
                    <a:solidFill>
                      <a:schemeClr val="accent6">
                        <a:lumMod val="20000"/>
                        <a:lumOff val="80000"/>
                      </a:schemeClr>
                    </a:solidFill>
                  </a:tcPr>
                </a:tc>
                <a:tc>
                  <a:txBody>
                    <a:bodyPr/>
                    <a:lstStyle/>
                    <a:p>
                      <a:pPr algn="ctr">
                        <a:spcAft>
                          <a:spcPts val="0"/>
                        </a:spcAft>
                      </a:pPr>
                      <a:r>
                        <a:rPr lang="en-US" sz="1600" b="0" dirty="0">
                          <a:effectLst/>
                          <a:latin typeface="+mj-lt"/>
                        </a:rPr>
                        <a:t>10.05 -&gt; 9.79</a:t>
                      </a:r>
                      <a:endParaRPr lang="ja-JP" sz="1600" b="0" dirty="0">
                        <a:effectLst/>
                        <a:latin typeface="+mj-lt"/>
                      </a:endParaRPr>
                    </a:p>
                    <a:p>
                      <a:pPr algn="ctr">
                        <a:spcAft>
                          <a:spcPts val="0"/>
                        </a:spcAft>
                      </a:pPr>
                      <a:r>
                        <a:rPr lang="en-US" sz="1600" b="0" dirty="0">
                          <a:effectLst/>
                          <a:latin typeface="+mj-lt"/>
                        </a:rPr>
                        <a:t>(-2.5%)</a:t>
                      </a:r>
                      <a:endParaRPr lang="ja-JP" sz="1600" b="0" dirty="0">
                        <a:effectLst/>
                        <a:latin typeface="+mj-lt"/>
                        <a:ea typeface="MS Mincho" panose="02020609040205080304" pitchFamily="49" charset="-128"/>
                      </a:endParaRPr>
                    </a:p>
                  </a:txBody>
                  <a:tcPr marL="9525" marR="9525" marT="9525" marB="0" anchor="ctr">
                    <a:solidFill>
                      <a:schemeClr val="accent6">
                        <a:lumMod val="20000"/>
                        <a:lumOff val="80000"/>
                      </a:schemeClr>
                    </a:solidFill>
                  </a:tcPr>
                </a:tc>
                <a:tc>
                  <a:txBody>
                    <a:bodyPr/>
                    <a:lstStyle/>
                    <a:p>
                      <a:pPr algn="ctr">
                        <a:spcAft>
                          <a:spcPts val="0"/>
                        </a:spcAft>
                      </a:pPr>
                      <a:r>
                        <a:rPr lang="en-US" sz="1600" b="0" dirty="0">
                          <a:effectLst/>
                          <a:latin typeface="+mj-lt"/>
                        </a:rPr>
                        <a:t>10.05 -&gt; 8.91</a:t>
                      </a:r>
                      <a:endParaRPr lang="ja-JP" sz="1600" b="0" dirty="0">
                        <a:effectLst/>
                        <a:latin typeface="+mj-lt"/>
                      </a:endParaRPr>
                    </a:p>
                    <a:p>
                      <a:pPr algn="ctr">
                        <a:spcAft>
                          <a:spcPts val="0"/>
                        </a:spcAft>
                      </a:pPr>
                      <a:r>
                        <a:rPr lang="en-US" sz="1600" b="0" dirty="0">
                          <a:effectLst/>
                          <a:latin typeface="+mj-lt"/>
                        </a:rPr>
                        <a:t>(-11.3%)</a:t>
                      </a:r>
                      <a:endParaRPr lang="ja-JP" sz="1600" b="0" dirty="0">
                        <a:effectLst/>
                        <a:latin typeface="+mj-lt"/>
                        <a:ea typeface="MS Mincho" panose="02020609040205080304" pitchFamily="49" charset="-128"/>
                      </a:endParaRPr>
                    </a:p>
                  </a:txBody>
                  <a:tcPr marL="0" marR="0" marT="0" marB="0" anchor="ctr">
                    <a:solidFill>
                      <a:schemeClr val="accent5">
                        <a:lumMod val="40000"/>
                        <a:lumOff val="60000"/>
                      </a:schemeClr>
                    </a:solidFill>
                  </a:tcPr>
                </a:tc>
                <a:extLst>
                  <a:ext uri="{0D108BD9-81ED-4DB2-BD59-A6C34878D82A}">
                    <a16:rowId xmlns:a16="http://schemas.microsoft.com/office/drawing/2014/main" val="1749831838"/>
                  </a:ext>
                </a:extLst>
              </a:tr>
            </a:tbl>
          </a:graphicData>
        </a:graphic>
      </p:graphicFrame>
    </p:spTree>
    <p:extLst>
      <p:ext uri="{BB962C8B-B14F-4D97-AF65-F5344CB8AC3E}">
        <p14:creationId xmlns:p14="http://schemas.microsoft.com/office/powerpoint/2010/main" val="216903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A3D0D-E3D6-4280-90F3-B93DFF36B849}"/>
              </a:ext>
            </a:extLst>
          </p:cNvPr>
          <p:cNvSpPr>
            <a:spLocks noGrp="1"/>
          </p:cNvSpPr>
          <p:nvPr>
            <p:ph type="sldNum" sz="quarter" idx="12"/>
          </p:nvPr>
        </p:nvSpPr>
        <p:spPr/>
        <p:txBody>
          <a:bodyPr/>
          <a:lstStyle/>
          <a:p>
            <a:pPr>
              <a:defRPr/>
            </a:pPr>
            <a:fld id="{149F8EDC-486C-486D-91C3-F0BB61E194C4}" type="slidenum">
              <a:rPr lang="en-US" smtClean="0"/>
              <a:pPr>
                <a:defRPr/>
              </a:pPr>
              <a:t>28</a:t>
            </a:fld>
            <a:endParaRPr lang="en-US" dirty="0"/>
          </a:p>
        </p:txBody>
      </p:sp>
      <p:sp>
        <p:nvSpPr>
          <p:cNvPr id="3" name="TextBox 2">
            <a:extLst>
              <a:ext uri="{FF2B5EF4-FFF2-40B4-BE49-F238E27FC236}">
                <a16:creationId xmlns:a16="http://schemas.microsoft.com/office/drawing/2014/main" id="{CC8B80F2-88D8-4737-B3E2-05AB10FF02D2}"/>
              </a:ext>
            </a:extLst>
          </p:cNvPr>
          <p:cNvSpPr txBox="1"/>
          <p:nvPr/>
        </p:nvSpPr>
        <p:spPr>
          <a:xfrm>
            <a:off x="152400" y="533400"/>
            <a:ext cx="9067800" cy="461665"/>
          </a:xfrm>
          <a:prstGeom prst="rect">
            <a:avLst/>
          </a:prstGeom>
          <a:noFill/>
        </p:spPr>
        <p:txBody>
          <a:bodyPr wrap="square" rtlCol="0">
            <a:spAutoFit/>
          </a:bodyPr>
          <a:lstStyle/>
          <a:p>
            <a:r>
              <a:rPr kumimoji="1" lang="en-US" altLang="ja-JP" sz="2400" b="1" i="1" dirty="0"/>
              <a:t>CWC vs peak reduction</a:t>
            </a:r>
            <a:endParaRPr kumimoji="1" lang="ja-JP" altLang="en-US" sz="2400" b="1" i="1" dirty="0"/>
          </a:p>
        </p:txBody>
      </p:sp>
      <p:pic>
        <p:nvPicPr>
          <p:cNvPr id="5" name="Picture 4">
            <a:extLst>
              <a:ext uri="{FF2B5EF4-FFF2-40B4-BE49-F238E27FC236}">
                <a16:creationId xmlns:a16="http://schemas.microsoft.com/office/drawing/2014/main" id="{DB8E59E6-AF59-44E0-93FF-C2D4BDA06270}"/>
              </a:ext>
            </a:extLst>
          </p:cNvPr>
          <p:cNvPicPr>
            <a:picLocks noChangeAspect="1"/>
          </p:cNvPicPr>
          <p:nvPr/>
        </p:nvPicPr>
        <p:blipFill>
          <a:blip r:embed="rId2"/>
          <a:stretch>
            <a:fillRect/>
          </a:stretch>
        </p:blipFill>
        <p:spPr>
          <a:xfrm>
            <a:off x="1153510" y="1176478"/>
            <a:ext cx="5867400" cy="4052160"/>
          </a:xfrm>
          <a:prstGeom prst="rect">
            <a:avLst/>
          </a:prstGeom>
        </p:spPr>
      </p:pic>
      <p:sp>
        <p:nvSpPr>
          <p:cNvPr id="6" name="TextBox 5">
            <a:extLst>
              <a:ext uri="{FF2B5EF4-FFF2-40B4-BE49-F238E27FC236}">
                <a16:creationId xmlns:a16="http://schemas.microsoft.com/office/drawing/2014/main" id="{EB83094A-E1D7-46D7-A144-4156CA8220A8}"/>
              </a:ext>
            </a:extLst>
          </p:cNvPr>
          <p:cNvSpPr txBox="1"/>
          <p:nvPr/>
        </p:nvSpPr>
        <p:spPr>
          <a:xfrm>
            <a:off x="838200" y="5349657"/>
            <a:ext cx="7696200" cy="369332"/>
          </a:xfrm>
          <a:prstGeom prst="rect">
            <a:avLst/>
          </a:prstGeom>
          <a:noFill/>
        </p:spPr>
        <p:txBody>
          <a:bodyPr wrap="square" rtlCol="0">
            <a:spAutoFit/>
          </a:bodyPr>
          <a:lstStyle/>
          <a:p>
            <a:r>
              <a:rPr kumimoji="1" lang="en-US" altLang="ja-JP" dirty="0"/>
              <a:t>There are no obvious relationship between CWC and peak reduction</a:t>
            </a:r>
            <a:endParaRPr kumimoji="1" lang="ja-JP" altLang="en-US" dirty="0"/>
          </a:p>
        </p:txBody>
      </p:sp>
      <p:grpSp>
        <p:nvGrpSpPr>
          <p:cNvPr id="11" name="Group 10">
            <a:extLst>
              <a:ext uri="{FF2B5EF4-FFF2-40B4-BE49-F238E27FC236}">
                <a16:creationId xmlns:a16="http://schemas.microsoft.com/office/drawing/2014/main" id="{84F4A251-397D-4C9D-8F95-BBA55A90FCDB}"/>
              </a:ext>
            </a:extLst>
          </p:cNvPr>
          <p:cNvGrpSpPr/>
          <p:nvPr/>
        </p:nvGrpSpPr>
        <p:grpSpPr>
          <a:xfrm>
            <a:off x="2364828" y="1849821"/>
            <a:ext cx="6444809" cy="2312276"/>
            <a:chOff x="2364828" y="1849821"/>
            <a:chExt cx="6444809" cy="2312276"/>
          </a:xfrm>
        </p:grpSpPr>
        <p:sp>
          <p:nvSpPr>
            <p:cNvPr id="7" name="Freeform: Shape 6">
              <a:extLst>
                <a:ext uri="{FF2B5EF4-FFF2-40B4-BE49-F238E27FC236}">
                  <a16:creationId xmlns:a16="http://schemas.microsoft.com/office/drawing/2014/main" id="{0795295F-3C7A-4167-AD31-482AD4F97F49}"/>
                </a:ext>
              </a:extLst>
            </p:cNvPr>
            <p:cNvSpPr/>
            <p:nvPr/>
          </p:nvSpPr>
          <p:spPr>
            <a:xfrm>
              <a:off x="2364828" y="1849821"/>
              <a:ext cx="4593020" cy="2312276"/>
            </a:xfrm>
            <a:custGeom>
              <a:avLst/>
              <a:gdLst>
                <a:gd name="connsiteX0" fmla="*/ 0 w 4593020"/>
                <a:gd name="connsiteY0" fmla="*/ 0 h 2312276"/>
                <a:gd name="connsiteX1" fmla="*/ 10510 w 4593020"/>
                <a:gd name="connsiteY1" fmla="*/ 84082 h 2312276"/>
                <a:gd name="connsiteX2" fmla="*/ 31531 w 4593020"/>
                <a:gd name="connsiteY2" fmla="*/ 157655 h 2312276"/>
                <a:gd name="connsiteX3" fmla="*/ 42041 w 4593020"/>
                <a:gd name="connsiteY3" fmla="*/ 231227 h 2312276"/>
                <a:gd name="connsiteX4" fmla="*/ 52551 w 4593020"/>
                <a:gd name="connsiteY4" fmla="*/ 336331 h 2312276"/>
                <a:gd name="connsiteX5" fmla="*/ 63062 w 4593020"/>
                <a:gd name="connsiteY5" fmla="*/ 378372 h 2312276"/>
                <a:gd name="connsiteX6" fmla="*/ 84082 w 4593020"/>
                <a:gd name="connsiteY6" fmla="*/ 483476 h 2312276"/>
                <a:gd name="connsiteX7" fmla="*/ 105103 w 4593020"/>
                <a:gd name="connsiteY7" fmla="*/ 515007 h 2312276"/>
                <a:gd name="connsiteX8" fmla="*/ 168165 w 4593020"/>
                <a:gd name="connsiteY8" fmla="*/ 662151 h 2312276"/>
                <a:gd name="connsiteX9" fmla="*/ 199696 w 4593020"/>
                <a:gd name="connsiteY9" fmla="*/ 683172 h 2312276"/>
                <a:gd name="connsiteX10" fmla="*/ 252248 w 4593020"/>
                <a:gd name="connsiteY10" fmla="*/ 767255 h 2312276"/>
                <a:gd name="connsiteX11" fmla="*/ 294289 w 4593020"/>
                <a:gd name="connsiteY11" fmla="*/ 830317 h 2312276"/>
                <a:gd name="connsiteX12" fmla="*/ 336331 w 4593020"/>
                <a:gd name="connsiteY12" fmla="*/ 861848 h 2312276"/>
                <a:gd name="connsiteX13" fmla="*/ 409903 w 4593020"/>
                <a:gd name="connsiteY13" fmla="*/ 914400 h 2312276"/>
                <a:gd name="connsiteX14" fmla="*/ 483475 w 4593020"/>
                <a:gd name="connsiteY14" fmla="*/ 966951 h 2312276"/>
                <a:gd name="connsiteX15" fmla="*/ 504496 w 4593020"/>
                <a:gd name="connsiteY15" fmla="*/ 998482 h 2312276"/>
                <a:gd name="connsiteX16" fmla="*/ 588579 w 4593020"/>
                <a:gd name="connsiteY16" fmla="*/ 1072055 h 2312276"/>
                <a:gd name="connsiteX17" fmla="*/ 609600 w 4593020"/>
                <a:gd name="connsiteY17" fmla="*/ 1103586 h 2312276"/>
                <a:gd name="connsiteX18" fmla="*/ 641131 w 4593020"/>
                <a:gd name="connsiteY18" fmla="*/ 1124607 h 2312276"/>
                <a:gd name="connsiteX19" fmla="*/ 704193 w 4593020"/>
                <a:gd name="connsiteY19" fmla="*/ 1177158 h 2312276"/>
                <a:gd name="connsiteX20" fmla="*/ 756744 w 4593020"/>
                <a:gd name="connsiteY20" fmla="*/ 1240220 h 2312276"/>
                <a:gd name="connsiteX21" fmla="*/ 819806 w 4593020"/>
                <a:gd name="connsiteY21" fmla="*/ 1324303 h 2312276"/>
                <a:gd name="connsiteX22" fmla="*/ 840827 w 4593020"/>
                <a:gd name="connsiteY22" fmla="*/ 1355834 h 2312276"/>
                <a:gd name="connsiteX23" fmla="*/ 851338 w 4593020"/>
                <a:gd name="connsiteY23" fmla="*/ 1387365 h 2312276"/>
                <a:gd name="connsiteX24" fmla="*/ 893379 w 4593020"/>
                <a:gd name="connsiteY24" fmla="*/ 1450427 h 2312276"/>
                <a:gd name="connsiteX25" fmla="*/ 914400 w 4593020"/>
                <a:gd name="connsiteY25" fmla="*/ 1481958 h 2312276"/>
                <a:gd name="connsiteX26" fmla="*/ 956441 w 4593020"/>
                <a:gd name="connsiteY26" fmla="*/ 1555531 h 2312276"/>
                <a:gd name="connsiteX27" fmla="*/ 966951 w 4593020"/>
                <a:gd name="connsiteY27" fmla="*/ 1587062 h 2312276"/>
                <a:gd name="connsiteX28" fmla="*/ 998482 w 4593020"/>
                <a:gd name="connsiteY28" fmla="*/ 1629103 h 2312276"/>
                <a:gd name="connsiteX29" fmla="*/ 1019503 w 4593020"/>
                <a:gd name="connsiteY29" fmla="*/ 1660634 h 2312276"/>
                <a:gd name="connsiteX30" fmla="*/ 1051034 w 4593020"/>
                <a:gd name="connsiteY30" fmla="*/ 1702676 h 2312276"/>
                <a:gd name="connsiteX31" fmla="*/ 1072055 w 4593020"/>
                <a:gd name="connsiteY31" fmla="*/ 1744717 h 2312276"/>
                <a:gd name="connsiteX32" fmla="*/ 1166648 w 4593020"/>
                <a:gd name="connsiteY32" fmla="*/ 1828800 h 2312276"/>
                <a:gd name="connsiteX33" fmla="*/ 1229710 w 4593020"/>
                <a:gd name="connsiteY33" fmla="*/ 1870841 h 2312276"/>
                <a:gd name="connsiteX34" fmla="*/ 1313793 w 4593020"/>
                <a:gd name="connsiteY34" fmla="*/ 1933903 h 2312276"/>
                <a:gd name="connsiteX35" fmla="*/ 1387365 w 4593020"/>
                <a:gd name="connsiteY35" fmla="*/ 1975945 h 2312276"/>
                <a:gd name="connsiteX36" fmla="*/ 1429406 w 4593020"/>
                <a:gd name="connsiteY36" fmla="*/ 1996965 h 2312276"/>
                <a:gd name="connsiteX37" fmla="*/ 1460938 w 4593020"/>
                <a:gd name="connsiteY37" fmla="*/ 2007476 h 2312276"/>
                <a:gd name="connsiteX38" fmla="*/ 1545020 w 4593020"/>
                <a:gd name="connsiteY38" fmla="*/ 2060027 h 2312276"/>
                <a:gd name="connsiteX39" fmla="*/ 1587062 w 4593020"/>
                <a:gd name="connsiteY39" fmla="*/ 2081048 h 2312276"/>
                <a:gd name="connsiteX40" fmla="*/ 1629103 w 4593020"/>
                <a:gd name="connsiteY40" fmla="*/ 2112579 h 2312276"/>
                <a:gd name="connsiteX41" fmla="*/ 1723696 w 4593020"/>
                <a:gd name="connsiteY41" fmla="*/ 2133600 h 2312276"/>
                <a:gd name="connsiteX42" fmla="*/ 1839310 w 4593020"/>
                <a:gd name="connsiteY42" fmla="*/ 2175641 h 2312276"/>
                <a:gd name="connsiteX43" fmla="*/ 1954924 w 4593020"/>
                <a:gd name="connsiteY43" fmla="*/ 2207172 h 2312276"/>
                <a:gd name="connsiteX44" fmla="*/ 1996965 w 4593020"/>
                <a:gd name="connsiteY44" fmla="*/ 2217682 h 2312276"/>
                <a:gd name="connsiteX45" fmla="*/ 2039006 w 4593020"/>
                <a:gd name="connsiteY45" fmla="*/ 2228193 h 2312276"/>
                <a:gd name="connsiteX46" fmla="*/ 2133600 w 4593020"/>
                <a:gd name="connsiteY46" fmla="*/ 2238703 h 2312276"/>
                <a:gd name="connsiteX47" fmla="*/ 2448910 w 4593020"/>
                <a:gd name="connsiteY47" fmla="*/ 2270234 h 2312276"/>
                <a:gd name="connsiteX48" fmla="*/ 3216165 w 4593020"/>
                <a:gd name="connsiteY48" fmla="*/ 2291255 h 2312276"/>
                <a:gd name="connsiteX49" fmla="*/ 3373820 w 4593020"/>
                <a:gd name="connsiteY49" fmla="*/ 2301765 h 2312276"/>
                <a:gd name="connsiteX50" fmla="*/ 3436882 w 4593020"/>
                <a:gd name="connsiteY50" fmla="*/ 2312276 h 2312276"/>
                <a:gd name="connsiteX51" fmla="*/ 4078013 w 4593020"/>
                <a:gd name="connsiteY51" fmla="*/ 2301765 h 2312276"/>
                <a:gd name="connsiteX52" fmla="*/ 4214648 w 4593020"/>
                <a:gd name="connsiteY52" fmla="*/ 2280745 h 2312276"/>
                <a:gd name="connsiteX53" fmla="*/ 4267200 w 4593020"/>
                <a:gd name="connsiteY53" fmla="*/ 2270234 h 2312276"/>
                <a:gd name="connsiteX54" fmla="*/ 4351282 w 4593020"/>
                <a:gd name="connsiteY54" fmla="*/ 2249213 h 2312276"/>
                <a:gd name="connsiteX55" fmla="*/ 4393324 w 4593020"/>
                <a:gd name="connsiteY55" fmla="*/ 2238703 h 2312276"/>
                <a:gd name="connsiteX56" fmla="*/ 4424855 w 4593020"/>
                <a:gd name="connsiteY56" fmla="*/ 2228193 h 2312276"/>
                <a:gd name="connsiteX57" fmla="*/ 4529958 w 4593020"/>
                <a:gd name="connsiteY57" fmla="*/ 2217682 h 2312276"/>
                <a:gd name="connsiteX58" fmla="*/ 4593020 w 4593020"/>
                <a:gd name="connsiteY58" fmla="*/ 2207172 h 231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593020" h="2312276">
                  <a:moveTo>
                    <a:pt x="0" y="0"/>
                  </a:moveTo>
                  <a:cubicBezTo>
                    <a:pt x="3503" y="28027"/>
                    <a:pt x="5867" y="56221"/>
                    <a:pt x="10510" y="84082"/>
                  </a:cubicBezTo>
                  <a:cubicBezTo>
                    <a:pt x="14910" y="110483"/>
                    <a:pt x="23199" y="132659"/>
                    <a:pt x="31531" y="157655"/>
                  </a:cubicBezTo>
                  <a:cubicBezTo>
                    <a:pt x="35034" y="182179"/>
                    <a:pt x="39147" y="206624"/>
                    <a:pt x="42041" y="231227"/>
                  </a:cubicBezTo>
                  <a:cubicBezTo>
                    <a:pt x="46155" y="266195"/>
                    <a:pt x="47572" y="301475"/>
                    <a:pt x="52551" y="336331"/>
                  </a:cubicBezTo>
                  <a:cubicBezTo>
                    <a:pt x="54594" y="350631"/>
                    <a:pt x="60478" y="364160"/>
                    <a:pt x="63062" y="378372"/>
                  </a:cubicBezTo>
                  <a:cubicBezTo>
                    <a:pt x="68595" y="408803"/>
                    <a:pt x="68665" y="452641"/>
                    <a:pt x="84082" y="483476"/>
                  </a:cubicBezTo>
                  <a:cubicBezTo>
                    <a:pt x="89731" y="494774"/>
                    <a:pt x="98096" y="504497"/>
                    <a:pt x="105103" y="515007"/>
                  </a:cubicBezTo>
                  <a:cubicBezTo>
                    <a:pt x="115042" y="544823"/>
                    <a:pt x="145901" y="647308"/>
                    <a:pt x="168165" y="662151"/>
                  </a:cubicBezTo>
                  <a:lnTo>
                    <a:pt x="199696" y="683172"/>
                  </a:lnTo>
                  <a:cubicBezTo>
                    <a:pt x="234653" y="753085"/>
                    <a:pt x="204494" y="699034"/>
                    <a:pt x="252248" y="767255"/>
                  </a:cubicBezTo>
                  <a:cubicBezTo>
                    <a:pt x="266736" y="787952"/>
                    <a:pt x="274078" y="815159"/>
                    <a:pt x="294289" y="830317"/>
                  </a:cubicBezTo>
                  <a:cubicBezTo>
                    <a:pt x="308303" y="840827"/>
                    <a:pt x="323944" y="849461"/>
                    <a:pt x="336331" y="861848"/>
                  </a:cubicBezTo>
                  <a:cubicBezTo>
                    <a:pt x="394396" y="919912"/>
                    <a:pt x="336135" y="895957"/>
                    <a:pt x="409903" y="914400"/>
                  </a:cubicBezTo>
                  <a:cubicBezTo>
                    <a:pt x="427809" y="926337"/>
                    <a:pt x="470435" y="953911"/>
                    <a:pt x="483475" y="966951"/>
                  </a:cubicBezTo>
                  <a:cubicBezTo>
                    <a:pt x="492407" y="975883"/>
                    <a:pt x="495564" y="989550"/>
                    <a:pt x="504496" y="998482"/>
                  </a:cubicBezTo>
                  <a:cubicBezTo>
                    <a:pt x="601127" y="1095111"/>
                    <a:pt x="490329" y="957429"/>
                    <a:pt x="588579" y="1072055"/>
                  </a:cubicBezTo>
                  <a:cubicBezTo>
                    <a:pt x="596800" y="1081646"/>
                    <a:pt x="600668" y="1094654"/>
                    <a:pt x="609600" y="1103586"/>
                  </a:cubicBezTo>
                  <a:cubicBezTo>
                    <a:pt x="618532" y="1112518"/>
                    <a:pt x="632199" y="1115675"/>
                    <a:pt x="641131" y="1124607"/>
                  </a:cubicBezTo>
                  <a:cubicBezTo>
                    <a:pt x="698398" y="1181874"/>
                    <a:pt x="643971" y="1157085"/>
                    <a:pt x="704193" y="1177158"/>
                  </a:cubicBezTo>
                  <a:cubicBezTo>
                    <a:pt x="760963" y="1262316"/>
                    <a:pt x="683915" y="1151207"/>
                    <a:pt x="756744" y="1240220"/>
                  </a:cubicBezTo>
                  <a:cubicBezTo>
                    <a:pt x="778929" y="1267335"/>
                    <a:pt x="800372" y="1295153"/>
                    <a:pt x="819806" y="1324303"/>
                  </a:cubicBezTo>
                  <a:cubicBezTo>
                    <a:pt x="826813" y="1334813"/>
                    <a:pt x="835178" y="1344536"/>
                    <a:pt x="840827" y="1355834"/>
                  </a:cubicBezTo>
                  <a:cubicBezTo>
                    <a:pt x="845782" y="1365743"/>
                    <a:pt x="845958" y="1377680"/>
                    <a:pt x="851338" y="1387365"/>
                  </a:cubicBezTo>
                  <a:cubicBezTo>
                    <a:pt x="863607" y="1409449"/>
                    <a:pt x="879365" y="1429406"/>
                    <a:pt x="893379" y="1450427"/>
                  </a:cubicBezTo>
                  <a:lnTo>
                    <a:pt x="914400" y="1481958"/>
                  </a:lnTo>
                  <a:cubicBezTo>
                    <a:pt x="936628" y="1570876"/>
                    <a:pt x="906347" y="1480389"/>
                    <a:pt x="956441" y="1555531"/>
                  </a:cubicBezTo>
                  <a:cubicBezTo>
                    <a:pt x="962586" y="1564749"/>
                    <a:pt x="961454" y="1577443"/>
                    <a:pt x="966951" y="1587062"/>
                  </a:cubicBezTo>
                  <a:cubicBezTo>
                    <a:pt x="975642" y="1602271"/>
                    <a:pt x="988300" y="1614849"/>
                    <a:pt x="998482" y="1629103"/>
                  </a:cubicBezTo>
                  <a:cubicBezTo>
                    <a:pt x="1005824" y="1639382"/>
                    <a:pt x="1012161" y="1650355"/>
                    <a:pt x="1019503" y="1660634"/>
                  </a:cubicBezTo>
                  <a:cubicBezTo>
                    <a:pt x="1029685" y="1674889"/>
                    <a:pt x="1041750" y="1687821"/>
                    <a:pt x="1051034" y="1702676"/>
                  </a:cubicBezTo>
                  <a:cubicBezTo>
                    <a:pt x="1059338" y="1715962"/>
                    <a:pt x="1062267" y="1732483"/>
                    <a:pt x="1072055" y="1744717"/>
                  </a:cubicBezTo>
                  <a:cubicBezTo>
                    <a:pt x="1153819" y="1846921"/>
                    <a:pt x="1106231" y="1778452"/>
                    <a:pt x="1166648" y="1828800"/>
                  </a:cubicBezTo>
                  <a:cubicBezTo>
                    <a:pt x="1219134" y="1872538"/>
                    <a:pt x="1174298" y="1852371"/>
                    <a:pt x="1229710" y="1870841"/>
                  </a:cubicBezTo>
                  <a:cubicBezTo>
                    <a:pt x="1257738" y="1891862"/>
                    <a:pt x="1282457" y="1918235"/>
                    <a:pt x="1313793" y="1933903"/>
                  </a:cubicBezTo>
                  <a:cubicBezTo>
                    <a:pt x="1440861" y="1997439"/>
                    <a:pt x="1283355" y="1916511"/>
                    <a:pt x="1387365" y="1975945"/>
                  </a:cubicBezTo>
                  <a:cubicBezTo>
                    <a:pt x="1400968" y="1983718"/>
                    <a:pt x="1415005" y="1990793"/>
                    <a:pt x="1429406" y="1996965"/>
                  </a:cubicBezTo>
                  <a:cubicBezTo>
                    <a:pt x="1439589" y="2001329"/>
                    <a:pt x="1451212" y="2002171"/>
                    <a:pt x="1460938" y="2007476"/>
                  </a:cubicBezTo>
                  <a:cubicBezTo>
                    <a:pt x="1489953" y="2023303"/>
                    <a:pt x="1515458" y="2045246"/>
                    <a:pt x="1545020" y="2060027"/>
                  </a:cubicBezTo>
                  <a:cubicBezTo>
                    <a:pt x="1559034" y="2067034"/>
                    <a:pt x="1573775" y="2072744"/>
                    <a:pt x="1587062" y="2081048"/>
                  </a:cubicBezTo>
                  <a:cubicBezTo>
                    <a:pt x="1601916" y="2090332"/>
                    <a:pt x="1613435" y="2104745"/>
                    <a:pt x="1629103" y="2112579"/>
                  </a:cubicBezTo>
                  <a:cubicBezTo>
                    <a:pt x="1638995" y="2117525"/>
                    <a:pt x="1718172" y="2132495"/>
                    <a:pt x="1723696" y="2133600"/>
                  </a:cubicBezTo>
                  <a:cubicBezTo>
                    <a:pt x="1789794" y="2177664"/>
                    <a:pt x="1718891" y="2135503"/>
                    <a:pt x="1839310" y="2175641"/>
                  </a:cubicBezTo>
                  <a:cubicBezTo>
                    <a:pt x="1898248" y="2195286"/>
                    <a:pt x="1860096" y="2183465"/>
                    <a:pt x="1954924" y="2207172"/>
                  </a:cubicBezTo>
                  <a:lnTo>
                    <a:pt x="1996965" y="2217682"/>
                  </a:lnTo>
                  <a:cubicBezTo>
                    <a:pt x="2010979" y="2221186"/>
                    <a:pt x="2024649" y="2226598"/>
                    <a:pt x="2039006" y="2228193"/>
                  </a:cubicBezTo>
                  <a:lnTo>
                    <a:pt x="2133600" y="2238703"/>
                  </a:lnTo>
                  <a:cubicBezTo>
                    <a:pt x="2286348" y="2276891"/>
                    <a:pt x="2205342" y="2262542"/>
                    <a:pt x="2448910" y="2270234"/>
                  </a:cubicBezTo>
                  <a:lnTo>
                    <a:pt x="3216165" y="2291255"/>
                  </a:lnTo>
                  <a:cubicBezTo>
                    <a:pt x="3268717" y="2294758"/>
                    <a:pt x="3321389" y="2296771"/>
                    <a:pt x="3373820" y="2301765"/>
                  </a:cubicBezTo>
                  <a:cubicBezTo>
                    <a:pt x="3395035" y="2303785"/>
                    <a:pt x="3415571" y="2312276"/>
                    <a:pt x="3436882" y="2312276"/>
                  </a:cubicBezTo>
                  <a:cubicBezTo>
                    <a:pt x="3650621" y="2312276"/>
                    <a:pt x="3864303" y="2305269"/>
                    <a:pt x="4078013" y="2301765"/>
                  </a:cubicBezTo>
                  <a:cubicBezTo>
                    <a:pt x="4133115" y="2293894"/>
                    <a:pt x="4161187" y="2290465"/>
                    <a:pt x="4214648" y="2280745"/>
                  </a:cubicBezTo>
                  <a:cubicBezTo>
                    <a:pt x="4232224" y="2277549"/>
                    <a:pt x="4249793" y="2274251"/>
                    <a:pt x="4267200" y="2270234"/>
                  </a:cubicBezTo>
                  <a:cubicBezTo>
                    <a:pt x="4295350" y="2263738"/>
                    <a:pt x="4323255" y="2256220"/>
                    <a:pt x="4351282" y="2249213"/>
                  </a:cubicBezTo>
                  <a:cubicBezTo>
                    <a:pt x="4365296" y="2245710"/>
                    <a:pt x="4379620" y="2243271"/>
                    <a:pt x="4393324" y="2238703"/>
                  </a:cubicBezTo>
                  <a:cubicBezTo>
                    <a:pt x="4403834" y="2235200"/>
                    <a:pt x="4413905" y="2229878"/>
                    <a:pt x="4424855" y="2228193"/>
                  </a:cubicBezTo>
                  <a:cubicBezTo>
                    <a:pt x="4459655" y="2222839"/>
                    <a:pt x="4495021" y="2222049"/>
                    <a:pt x="4529958" y="2217682"/>
                  </a:cubicBezTo>
                  <a:cubicBezTo>
                    <a:pt x="4551104" y="2215039"/>
                    <a:pt x="4593020" y="2207172"/>
                    <a:pt x="4593020" y="220717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a:extLst>
                <a:ext uri="{FF2B5EF4-FFF2-40B4-BE49-F238E27FC236}">
                  <a16:creationId xmlns:a16="http://schemas.microsoft.com/office/drawing/2014/main" id="{0D1C8101-0A98-49E2-A2AF-FD6A4D433CA6}"/>
                </a:ext>
              </a:extLst>
            </p:cNvPr>
            <p:cNvSpPr/>
            <p:nvPr/>
          </p:nvSpPr>
          <p:spPr>
            <a:xfrm>
              <a:off x="6957848" y="3426372"/>
              <a:ext cx="1851789" cy="369332"/>
            </a:xfrm>
            <a:prstGeom prst="rect">
              <a:avLst/>
            </a:prstGeom>
          </p:spPr>
          <p:txBody>
            <a:bodyPr wrap="none">
              <a:spAutoFit/>
            </a:bodyPr>
            <a:lstStyle/>
            <a:p>
              <a:r>
                <a:rPr kumimoji="1" lang="en-US" altLang="ja-JP" dirty="0"/>
                <a:t>What I expected</a:t>
              </a:r>
              <a:endParaRPr lang="ja-JP" altLang="en-US" dirty="0"/>
            </a:p>
          </p:txBody>
        </p:sp>
        <p:cxnSp>
          <p:nvCxnSpPr>
            <p:cNvPr id="10" name="Straight Arrow Connector 9">
              <a:extLst>
                <a:ext uri="{FF2B5EF4-FFF2-40B4-BE49-F238E27FC236}">
                  <a16:creationId xmlns:a16="http://schemas.microsoft.com/office/drawing/2014/main" id="{71BE78DD-FC28-4BEA-8D09-0D469789FB97}"/>
                </a:ext>
              </a:extLst>
            </p:cNvPr>
            <p:cNvCxnSpPr>
              <a:endCxn id="7" idx="51"/>
            </p:cNvCxnSpPr>
            <p:nvPr/>
          </p:nvCxnSpPr>
          <p:spPr>
            <a:xfrm flipH="1">
              <a:off x="6442841" y="3581400"/>
              <a:ext cx="515007" cy="570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444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A3D0D-E3D6-4280-90F3-B93DFF36B849}"/>
              </a:ext>
            </a:extLst>
          </p:cNvPr>
          <p:cNvSpPr>
            <a:spLocks noGrp="1"/>
          </p:cNvSpPr>
          <p:nvPr>
            <p:ph type="sldNum" sz="quarter" idx="12"/>
          </p:nvPr>
        </p:nvSpPr>
        <p:spPr/>
        <p:txBody>
          <a:bodyPr/>
          <a:lstStyle/>
          <a:p>
            <a:pPr>
              <a:defRPr/>
            </a:pPr>
            <a:fld id="{149F8EDC-486C-486D-91C3-F0BB61E194C4}" type="slidenum">
              <a:rPr lang="en-US" smtClean="0"/>
              <a:pPr>
                <a:defRPr/>
              </a:pPr>
              <a:t>29</a:t>
            </a:fld>
            <a:endParaRPr lang="en-US" dirty="0"/>
          </a:p>
        </p:txBody>
      </p:sp>
      <p:sp>
        <p:nvSpPr>
          <p:cNvPr id="3" name="TextBox 2">
            <a:extLst>
              <a:ext uri="{FF2B5EF4-FFF2-40B4-BE49-F238E27FC236}">
                <a16:creationId xmlns:a16="http://schemas.microsoft.com/office/drawing/2014/main" id="{CC8B80F2-88D8-4737-B3E2-05AB10FF02D2}"/>
              </a:ext>
            </a:extLst>
          </p:cNvPr>
          <p:cNvSpPr txBox="1"/>
          <p:nvPr/>
        </p:nvSpPr>
        <p:spPr>
          <a:xfrm>
            <a:off x="152400" y="533400"/>
            <a:ext cx="9067800" cy="461665"/>
          </a:xfrm>
          <a:prstGeom prst="rect">
            <a:avLst/>
          </a:prstGeom>
          <a:noFill/>
        </p:spPr>
        <p:txBody>
          <a:bodyPr wrap="square" rtlCol="0">
            <a:spAutoFit/>
          </a:bodyPr>
          <a:lstStyle/>
          <a:p>
            <a:r>
              <a:rPr kumimoji="1" lang="en-US" altLang="ja-JP" sz="2400" b="1" i="1" dirty="0"/>
              <a:t>CWC vs peak reduction</a:t>
            </a:r>
            <a:endParaRPr kumimoji="1" lang="ja-JP" altLang="en-US" sz="2400" b="1" i="1" dirty="0"/>
          </a:p>
        </p:txBody>
      </p:sp>
      <p:pic>
        <p:nvPicPr>
          <p:cNvPr id="4" name="Picture 3">
            <a:extLst>
              <a:ext uri="{FF2B5EF4-FFF2-40B4-BE49-F238E27FC236}">
                <a16:creationId xmlns:a16="http://schemas.microsoft.com/office/drawing/2014/main" id="{BCE5D485-F779-45BE-9801-863B1A5F309A}"/>
              </a:ext>
            </a:extLst>
          </p:cNvPr>
          <p:cNvPicPr>
            <a:picLocks noChangeAspect="1"/>
          </p:cNvPicPr>
          <p:nvPr/>
        </p:nvPicPr>
        <p:blipFill>
          <a:blip r:embed="rId2"/>
          <a:stretch>
            <a:fillRect/>
          </a:stretch>
        </p:blipFill>
        <p:spPr>
          <a:xfrm>
            <a:off x="304800" y="1197500"/>
            <a:ext cx="4419600" cy="3166428"/>
          </a:xfrm>
          <a:prstGeom prst="rect">
            <a:avLst/>
          </a:prstGeom>
        </p:spPr>
      </p:pic>
      <p:graphicFrame>
        <p:nvGraphicFramePr>
          <p:cNvPr id="13" name="Chart 12">
            <a:extLst>
              <a:ext uri="{FF2B5EF4-FFF2-40B4-BE49-F238E27FC236}">
                <a16:creationId xmlns:a16="http://schemas.microsoft.com/office/drawing/2014/main" id="{197DF1A6-B681-4B57-A792-98A5E18A14DE}"/>
              </a:ext>
            </a:extLst>
          </p:cNvPr>
          <p:cNvGraphicFramePr>
            <a:graphicFrameLocks/>
          </p:cNvGraphicFramePr>
          <p:nvPr>
            <p:extLst>
              <p:ext uri="{D42A27DB-BD31-4B8C-83A1-F6EECF244321}">
                <p14:modId xmlns:p14="http://schemas.microsoft.com/office/powerpoint/2010/main" val="993168537"/>
              </p:ext>
            </p:extLst>
          </p:nvPr>
        </p:nvGraphicFramePr>
        <p:xfrm>
          <a:off x="4495800" y="1300960"/>
          <a:ext cx="4533900" cy="306296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57FE2D2C-83EE-46E5-90BE-7989CECE0DE2}"/>
              </a:ext>
            </a:extLst>
          </p:cNvPr>
          <p:cNvSpPr txBox="1"/>
          <p:nvPr/>
        </p:nvSpPr>
        <p:spPr>
          <a:xfrm>
            <a:off x="838200" y="5187708"/>
            <a:ext cx="7696200" cy="369332"/>
          </a:xfrm>
          <a:prstGeom prst="rect">
            <a:avLst/>
          </a:prstGeom>
          <a:noFill/>
        </p:spPr>
        <p:txBody>
          <a:bodyPr wrap="square" rtlCol="0">
            <a:spAutoFit/>
          </a:bodyPr>
          <a:lstStyle/>
          <a:p>
            <a:r>
              <a:rPr kumimoji="1" lang="en-US" altLang="ja-JP" dirty="0"/>
              <a:t>There are no obvious relationship between CWC and peak reduction</a:t>
            </a:r>
            <a:endParaRPr kumimoji="1" lang="ja-JP" altLang="en-US" dirty="0"/>
          </a:p>
        </p:txBody>
      </p:sp>
      <p:sp>
        <p:nvSpPr>
          <p:cNvPr id="9" name="Freeform: Shape 8">
            <a:extLst>
              <a:ext uri="{FF2B5EF4-FFF2-40B4-BE49-F238E27FC236}">
                <a16:creationId xmlns:a16="http://schemas.microsoft.com/office/drawing/2014/main" id="{E08D7DAF-0288-4E3C-8EFD-A8A659E1FDBA}"/>
              </a:ext>
            </a:extLst>
          </p:cNvPr>
          <p:cNvSpPr/>
          <p:nvPr/>
        </p:nvSpPr>
        <p:spPr>
          <a:xfrm>
            <a:off x="1061545" y="1744717"/>
            <a:ext cx="2765648" cy="1797269"/>
          </a:xfrm>
          <a:custGeom>
            <a:avLst/>
            <a:gdLst>
              <a:gd name="connsiteX0" fmla="*/ 0 w 2765648"/>
              <a:gd name="connsiteY0" fmla="*/ 1797269 h 1797269"/>
              <a:gd name="connsiteX1" fmla="*/ 52552 w 2765648"/>
              <a:gd name="connsiteY1" fmla="*/ 1755228 h 1797269"/>
              <a:gd name="connsiteX2" fmla="*/ 105103 w 2765648"/>
              <a:gd name="connsiteY2" fmla="*/ 1744717 h 1797269"/>
              <a:gd name="connsiteX3" fmla="*/ 241738 w 2765648"/>
              <a:gd name="connsiteY3" fmla="*/ 1734207 h 1797269"/>
              <a:gd name="connsiteX4" fmla="*/ 325821 w 2765648"/>
              <a:gd name="connsiteY4" fmla="*/ 1713186 h 1797269"/>
              <a:gd name="connsiteX5" fmla="*/ 441434 w 2765648"/>
              <a:gd name="connsiteY5" fmla="*/ 1702676 h 1797269"/>
              <a:gd name="connsiteX6" fmla="*/ 525517 w 2765648"/>
              <a:gd name="connsiteY6" fmla="*/ 1692166 h 1797269"/>
              <a:gd name="connsiteX7" fmla="*/ 641131 w 2765648"/>
              <a:gd name="connsiteY7" fmla="*/ 1681655 h 1797269"/>
              <a:gd name="connsiteX8" fmla="*/ 777765 w 2765648"/>
              <a:gd name="connsiteY8" fmla="*/ 1650124 h 1797269"/>
              <a:gd name="connsiteX9" fmla="*/ 851338 w 2765648"/>
              <a:gd name="connsiteY9" fmla="*/ 1639614 h 1797269"/>
              <a:gd name="connsiteX10" fmla="*/ 945931 w 2765648"/>
              <a:gd name="connsiteY10" fmla="*/ 1629104 h 1797269"/>
              <a:gd name="connsiteX11" fmla="*/ 1040524 w 2765648"/>
              <a:gd name="connsiteY11" fmla="*/ 1597573 h 1797269"/>
              <a:gd name="connsiteX12" fmla="*/ 1082565 w 2765648"/>
              <a:gd name="connsiteY12" fmla="*/ 1587062 h 1797269"/>
              <a:gd name="connsiteX13" fmla="*/ 1114096 w 2765648"/>
              <a:gd name="connsiteY13" fmla="*/ 1576552 h 1797269"/>
              <a:gd name="connsiteX14" fmla="*/ 1187669 w 2765648"/>
              <a:gd name="connsiteY14" fmla="*/ 1555531 h 1797269"/>
              <a:gd name="connsiteX15" fmla="*/ 1240221 w 2765648"/>
              <a:gd name="connsiteY15" fmla="*/ 1534511 h 1797269"/>
              <a:gd name="connsiteX16" fmla="*/ 1271752 w 2765648"/>
              <a:gd name="connsiteY16" fmla="*/ 1524000 h 1797269"/>
              <a:gd name="connsiteX17" fmla="*/ 1366345 w 2765648"/>
              <a:gd name="connsiteY17" fmla="*/ 1481959 h 1797269"/>
              <a:gd name="connsiteX18" fmla="*/ 1471448 w 2765648"/>
              <a:gd name="connsiteY18" fmla="*/ 1439917 h 1797269"/>
              <a:gd name="connsiteX19" fmla="*/ 1545021 w 2765648"/>
              <a:gd name="connsiteY19" fmla="*/ 1397876 h 1797269"/>
              <a:gd name="connsiteX20" fmla="*/ 1587062 w 2765648"/>
              <a:gd name="connsiteY20" fmla="*/ 1387366 h 1797269"/>
              <a:gd name="connsiteX21" fmla="*/ 1639614 w 2765648"/>
              <a:gd name="connsiteY21" fmla="*/ 1366345 h 1797269"/>
              <a:gd name="connsiteX22" fmla="*/ 1734207 w 2765648"/>
              <a:gd name="connsiteY22" fmla="*/ 1334814 h 1797269"/>
              <a:gd name="connsiteX23" fmla="*/ 1786758 w 2765648"/>
              <a:gd name="connsiteY23" fmla="*/ 1313793 h 1797269"/>
              <a:gd name="connsiteX24" fmla="*/ 1870841 w 2765648"/>
              <a:gd name="connsiteY24" fmla="*/ 1271752 h 1797269"/>
              <a:gd name="connsiteX25" fmla="*/ 1965434 w 2765648"/>
              <a:gd name="connsiteY25" fmla="*/ 1229711 h 1797269"/>
              <a:gd name="connsiteX26" fmla="*/ 2007476 w 2765648"/>
              <a:gd name="connsiteY26" fmla="*/ 1208690 h 1797269"/>
              <a:gd name="connsiteX27" fmla="*/ 2070538 w 2765648"/>
              <a:gd name="connsiteY27" fmla="*/ 1187669 h 1797269"/>
              <a:gd name="connsiteX28" fmla="*/ 2112579 w 2765648"/>
              <a:gd name="connsiteY28" fmla="*/ 1156138 h 1797269"/>
              <a:gd name="connsiteX29" fmla="*/ 2175641 w 2765648"/>
              <a:gd name="connsiteY29" fmla="*/ 1135117 h 1797269"/>
              <a:gd name="connsiteX30" fmla="*/ 2207172 w 2765648"/>
              <a:gd name="connsiteY30" fmla="*/ 1093076 h 1797269"/>
              <a:gd name="connsiteX31" fmla="*/ 2270234 w 2765648"/>
              <a:gd name="connsiteY31" fmla="*/ 1051035 h 1797269"/>
              <a:gd name="connsiteX32" fmla="*/ 2375338 w 2765648"/>
              <a:gd name="connsiteY32" fmla="*/ 956442 h 1797269"/>
              <a:gd name="connsiteX33" fmla="*/ 2406869 w 2765648"/>
              <a:gd name="connsiteY33" fmla="*/ 924911 h 1797269"/>
              <a:gd name="connsiteX34" fmla="*/ 2480441 w 2765648"/>
              <a:gd name="connsiteY34" fmla="*/ 882869 h 1797269"/>
              <a:gd name="connsiteX35" fmla="*/ 2543503 w 2765648"/>
              <a:gd name="connsiteY35" fmla="*/ 830317 h 1797269"/>
              <a:gd name="connsiteX36" fmla="*/ 2575034 w 2765648"/>
              <a:gd name="connsiteY36" fmla="*/ 809297 h 1797269"/>
              <a:gd name="connsiteX37" fmla="*/ 2627586 w 2765648"/>
              <a:gd name="connsiteY37" fmla="*/ 746235 h 1797269"/>
              <a:gd name="connsiteX38" fmla="*/ 2659117 w 2765648"/>
              <a:gd name="connsiteY38" fmla="*/ 725214 h 1797269"/>
              <a:gd name="connsiteX39" fmla="*/ 2680138 w 2765648"/>
              <a:gd name="connsiteY39" fmla="*/ 693683 h 1797269"/>
              <a:gd name="connsiteX40" fmla="*/ 2722179 w 2765648"/>
              <a:gd name="connsiteY40" fmla="*/ 620111 h 1797269"/>
              <a:gd name="connsiteX41" fmla="*/ 2732689 w 2765648"/>
              <a:gd name="connsiteY41" fmla="*/ 567559 h 1797269"/>
              <a:gd name="connsiteX42" fmla="*/ 2764221 w 2765648"/>
              <a:gd name="connsiteY42" fmla="*/ 462455 h 1797269"/>
              <a:gd name="connsiteX43" fmla="*/ 2764221 w 2765648"/>
              <a:gd name="connsiteY43" fmla="*/ 0 h 179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65648" h="1797269">
                <a:moveTo>
                  <a:pt x="0" y="1797269"/>
                </a:moveTo>
                <a:cubicBezTo>
                  <a:pt x="17517" y="1783255"/>
                  <a:pt x="32487" y="1765260"/>
                  <a:pt x="52552" y="1755228"/>
                </a:cubicBezTo>
                <a:cubicBezTo>
                  <a:pt x="68530" y="1747239"/>
                  <a:pt x="87348" y="1746690"/>
                  <a:pt x="105103" y="1744717"/>
                </a:cubicBezTo>
                <a:cubicBezTo>
                  <a:pt x="150503" y="1739672"/>
                  <a:pt x="196193" y="1737710"/>
                  <a:pt x="241738" y="1734207"/>
                </a:cubicBezTo>
                <a:cubicBezTo>
                  <a:pt x="269766" y="1727200"/>
                  <a:pt x="297284" y="1717692"/>
                  <a:pt x="325821" y="1713186"/>
                </a:cubicBezTo>
                <a:cubicBezTo>
                  <a:pt x="364044" y="1707151"/>
                  <a:pt x="402950" y="1706727"/>
                  <a:pt x="441434" y="1702676"/>
                </a:cubicBezTo>
                <a:cubicBezTo>
                  <a:pt x="469525" y="1699719"/>
                  <a:pt x="497426" y="1695123"/>
                  <a:pt x="525517" y="1692166"/>
                </a:cubicBezTo>
                <a:cubicBezTo>
                  <a:pt x="564001" y="1688115"/>
                  <a:pt x="602593" y="1685159"/>
                  <a:pt x="641131" y="1681655"/>
                </a:cubicBezTo>
                <a:cubicBezTo>
                  <a:pt x="703315" y="1640201"/>
                  <a:pt x="656312" y="1664413"/>
                  <a:pt x="777765" y="1650124"/>
                </a:cubicBezTo>
                <a:cubicBezTo>
                  <a:pt x="802369" y="1647229"/>
                  <a:pt x="826756" y="1642687"/>
                  <a:pt x="851338" y="1639614"/>
                </a:cubicBezTo>
                <a:cubicBezTo>
                  <a:pt x="882818" y="1635679"/>
                  <a:pt x="914400" y="1632607"/>
                  <a:pt x="945931" y="1629104"/>
                </a:cubicBezTo>
                <a:cubicBezTo>
                  <a:pt x="977462" y="1618594"/>
                  <a:pt x="1008280" y="1605635"/>
                  <a:pt x="1040524" y="1597573"/>
                </a:cubicBezTo>
                <a:cubicBezTo>
                  <a:pt x="1054538" y="1594069"/>
                  <a:pt x="1068676" y="1591030"/>
                  <a:pt x="1082565" y="1587062"/>
                </a:cubicBezTo>
                <a:cubicBezTo>
                  <a:pt x="1093218" y="1584018"/>
                  <a:pt x="1103443" y="1579595"/>
                  <a:pt x="1114096" y="1576552"/>
                </a:cubicBezTo>
                <a:cubicBezTo>
                  <a:pt x="1160494" y="1563296"/>
                  <a:pt x="1147336" y="1570656"/>
                  <a:pt x="1187669" y="1555531"/>
                </a:cubicBezTo>
                <a:cubicBezTo>
                  <a:pt x="1205334" y="1548907"/>
                  <a:pt x="1222556" y="1541135"/>
                  <a:pt x="1240221" y="1534511"/>
                </a:cubicBezTo>
                <a:cubicBezTo>
                  <a:pt x="1250595" y="1530621"/>
                  <a:pt x="1261843" y="1528955"/>
                  <a:pt x="1271752" y="1524000"/>
                </a:cubicBezTo>
                <a:cubicBezTo>
                  <a:pt x="1362661" y="1478544"/>
                  <a:pt x="1286120" y="1502014"/>
                  <a:pt x="1366345" y="1481959"/>
                </a:cubicBezTo>
                <a:cubicBezTo>
                  <a:pt x="1475710" y="1416339"/>
                  <a:pt x="1362577" y="1476207"/>
                  <a:pt x="1471448" y="1439917"/>
                </a:cubicBezTo>
                <a:cubicBezTo>
                  <a:pt x="1569643" y="1407185"/>
                  <a:pt x="1464288" y="1432476"/>
                  <a:pt x="1545021" y="1397876"/>
                </a:cubicBezTo>
                <a:cubicBezTo>
                  <a:pt x="1558298" y="1392186"/>
                  <a:pt x="1573358" y="1391934"/>
                  <a:pt x="1587062" y="1387366"/>
                </a:cubicBezTo>
                <a:cubicBezTo>
                  <a:pt x="1604961" y="1381400"/>
                  <a:pt x="1621846" y="1372691"/>
                  <a:pt x="1639614" y="1366345"/>
                </a:cubicBezTo>
                <a:cubicBezTo>
                  <a:pt x="1670914" y="1355166"/>
                  <a:pt x="1703348" y="1347158"/>
                  <a:pt x="1734207" y="1334814"/>
                </a:cubicBezTo>
                <a:cubicBezTo>
                  <a:pt x="1751724" y="1327807"/>
                  <a:pt x="1770266" y="1322955"/>
                  <a:pt x="1786758" y="1313793"/>
                </a:cubicBezTo>
                <a:cubicBezTo>
                  <a:pt x="1874460" y="1265069"/>
                  <a:pt x="1783683" y="1293541"/>
                  <a:pt x="1870841" y="1271752"/>
                </a:cubicBezTo>
                <a:cubicBezTo>
                  <a:pt x="1984384" y="1203627"/>
                  <a:pt x="1869206" y="1265796"/>
                  <a:pt x="1965434" y="1229711"/>
                </a:cubicBezTo>
                <a:cubicBezTo>
                  <a:pt x="1980105" y="1224210"/>
                  <a:pt x="1992929" y="1214509"/>
                  <a:pt x="2007476" y="1208690"/>
                </a:cubicBezTo>
                <a:cubicBezTo>
                  <a:pt x="2028049" y="1200461"/>
                  <a:pt x="2070538" y="1187669"/>
                  <a:pt x="2070538" y="1187669"/>
                </a:cubicBezTo>
                <a:cubicBezTo>
                  <a:pt x="2084552" y="1177159"/>
                  <a:pt x="2096911" y="1163972"/>
                  <a:pt x="2112579" y="1156138"/>
                </a:cubicBezTo>
                <a:cubicBezTo>
                  <a:pt x="2132397" y="1146229"/>
                  <a:pt x="2175641" y="1135117"/>
                  <a:pt x="2175641" y="1135117"/>
                </a:cubicBezTo>
                <a:cubicBezTo>
                  <a:pt x="2186151" y="1121103"/>
                  <a:pt x="2194079" y="1104714"/>
                  <a:pt x="2207172" y="1093076"/>
                </a:cubicBezTo>
                <a:cubicBezTo>
                  <a:pt x="2226054" y="1076292"/>
                  <a:pt x="2270234" y="1051035"/>
                  <a:pt x="2270234" y="1051035"/>
                </a:cubicBezTo>
                <a:cubicBezTo>
                  <a:pt x="2327670" y="964882"/>
                  <a:pt x="2234052" y="1097728"/>
                  <a:pt x="2375338" y="956442"/>
                </a:cubicBezTo>
                <a:cubicBezTo>
                  <a:pt x="2385848" y="945932"/>
                  <a:pt x="2394774" y="933551"/>
                  <a:pt x="2406869" y="924911"/>
                </a:cubicBezTo>
                <a:cubicBezTo>
                  <a:pt x="2543491" y="827323"/>
                  <a:pt x="2368728" y="969758"/>
                  <a:pt x="2480441" y="882869"/>
                </a:cubicBezTo>
                <a:cubicBezTo>
                  <a:pt x="2502040" y="866070"/>
                  <a:pt x="2521904" y="847116"/>
                  <a:pt x="2543503" y="830317"/>
                </a:cubicBezTo>
                <a:cubicBezTo>
                  <a:pt x="2553474" y="822562"/>
                  <a:pt x="2565330" y="817384"/>
                  <a:pt x="2575034" y="809297"/>
                </a:cubicBezTo>
                <a:cubicBezTo>
                  <a:pt x="2678334" y="723215"/>
                  <a:pt x="2544919" y="828902"/>
                  <a:pt x="2627586" y="746235"/>
                </a:cubicBezTo>
                <a:cubicBezTo>
                  <a:pt x="2636518" y="737303"/>
                  <a:pt x="2648607" y="732221"/>
                  <a:pt x="2659117" y="725214"/>
                </a:cubicBezTo>
                <a:cubicBezTo>
                  <a:pt x="2666124" y="714704"/>
                  <a:pt x="2673871" y="704651"/>
                  <a:pt x="2680138" y="693683"/>
                </a:cubicBezTo>
                <a:cubicBezTo>
                  <a:pt x="2733477" y="600339"/>
                  <a:pt x="2670964" y="696932"/>
                  <a:pt x="2722179" y="620111"/>
                </a:cubicBezTo>
                <a:cubicBezTo>
                  <a:pt x="2725682" y="602594"/>
                  <a:pt x="2727989" y="584794"/>
                  <a:pt x="2732689" y="567559"/>
                </a:cubicBezTo>
                <a:cubicBezTo>
                  <a:pt x="2734480" y="560994"/>
                  <a:pt x="2763851" y="480227"/>
                  <a:pt x="2764221" y="462455"/>
                </a:cubicBezTo>
                <a:cubicBezTo>
                  <a:pt x="2767432" y="308337"/>
                  <a:pt x="2764221" y="154152"/>
                  <a:pt x="2764221"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Freeform: Shape 14">
            <a:extLst>
              <a:ext uri="{FF2B5EF4-FFF2-40B4-BE49-F238E27FC236}">
                <a16:creationId xmlns:a16="http://schemas.microsoft.com/office/drawing/2014/main" id="{46B4BFA7-0EE3-4D34-92CA-07473BB04702}"/>
              </a:ext>
            </a:extLst>
          </p:cNvPr>
          <p:cNvSpPr/>
          <p:nvPr/>
        </p:nvSpPr>
        <p:spPr>
          <a:xfrm>
            <a:off x="5707117" y="1912883"/>
            <a:ext cx="2722180" cy="1587062"/>
          </a:xfrm>
          <a:custGeom>
            <a:avLst/>
            <a:gdLst>
              <a:gd name="connsiteX0" fmla="*/ 2722180 w 2722180"/>
              <a:gd name="connsiteY0" fmla="*/ 1587062 h 1587062"/>
              <a:gd name="connsiteX1" fmla="*/ 2564524 w 2722180"/>
              <a:gd name="connsiteY1" fmla="*/ 1555531 h 1587062"/>
              <a:gd name="connsiteX2" fmla="*/ 2511973 w 2722180"/>
              <a:gd name="connsiteY2" fmla="*/ 1545020 h 1587062"/>
              <a:gd name="connsiteX3" fmla="*/ 2354317 w 2722180"/>
              <a:gd name="connsiteY3" fmla="*/ 1524000 h 1587062"/>
              <a:gd name="connsiteX4" fmla="*/ 2259724 w 2722180"/>
              <a:gd name="connsiteY4" fmla="*/ 1502979 h 1587062"/>
              <a:gd name="connsiteX5" fmla="*/ 2017986 w 2722180"/>
              <a:gd name="connsiteY5" fmla="*/ 1481958 h 1587062"/>
              <a:gd name="connsiteX6" fmla="*/ 1933904 w 2722180"/>
              <a:gd name="connsiteY6" fmla="*/ 1471448 h 1587062"/>
              <a:gd name="connsiteX7" fmla="*/ 1849821 w 2722180"/>
              <a:gd name="connsiteY7" fmla="*/ 1450427 h 1587062"/>
              <a:gd name="connsiteX8" fmla="*/ 1786759 w 2722180"/>
              <a:gd name="connsiteY8" fmla="*/ 1439917 h 1587062"/>
              <a:gd name="connsiteX9" fmla="*/ 1629104 w 2722180"/>
              <a:gd name="connsiteY9" fmla="*/ 1429407 h 1587062"/>
              <a:gd name="connsiteX10" fmla="*/ 1345324 w 2722180"/>
              <a:gd name="connsiteY10" fmla="*/ 1397876 h 1587062"/>
              <a:gd name="connsiteX11" fmla="*/ 1313793 w 2722180"/>
              <a:gd name="connsiteY11" fmla="*/ 1387365 h 1587062"/>
              <a:gd name="connsiteX12" fmla="*/ 1187669 w 2722180"/>
              <a:gd name="connsiteY12" fmla="*/ 1366345 h 1587062"/>
              <a:gd name="connsiteX13" fmla="*/ 1072055 w 2722180"/>
              <a:gd name="connsiteY13" fmla="*/ 1334814 h 1587062"/>
              <a:gd name="connsiteX14" fmla="*/ 987973 w 2722180"/>
              <a:gd name="connsiteY14" fmla="*/ 1303283 h 1587062"/>
              <a:gd name="connsiteX15" fmla="*/ 893380 w 2722180"/>
              <a:gd name="connsiteY15" fmla="*/ 1261241 h 1587062"/>
              <a:gd name="connsiteX16" fmla="*/ 851338 w 2722180"/>
              <a:gd name="connsiteY16" fmla="*/ 1250731 h 1587062"/>
              <a:gd name="connsiteX17" fmla="*/ 767255 w 2722180"/>
              <a:gd name="connsiteY17" fmla="*/ 1208689 h 1587062"/>
              <a:gd name="connsiteX18" fmla="*/ 672662 w 2722180"/>
              <a:gd name="connsiteY18" fmla="*/ 1156138 h 1587062"/>
              <a:gd name="connsiteX19" fmla="*/ 609600 w 2722180"/>
              <a:gd name="connsiteY19" fmla="*/ 1114096 h 1587062"/>
              <a:gd name="connsiteX20" fmla="*/ 578069 w 2722180"/>
              <a:gd name="connsiteY20" fmla="*/ 1093076 h 1587062"/>
              <a:gd name="connsiteX21" fmla="*/ 536028 w 2722180"/>
              <a:gd name="connsiteY21" fmla="*/ 1072055 h 1587062"/>
              <a:gd name="connsiteX22" fmla="*/ 472966 w 2722180"/>
              <a:gd name="connsiteY22" fmla="*/ 1030014 h 1587062"/>
              <a:gd name="connsiteX23" fmla="*/ 441435 w 2722180"/>
              <a:gd name="connsiteY23" fmla="*/ 1008993 h 1587062"/>
              <a:gd name="connsiteX24" fmla="*/ 399393 w 2722180"/>
              <a:gd name="connsiteY24" fmla="*/ 987972 h 1587062"/>
              <a:gd name="connsiteX25" fmla="*/ 388883 w 2722180"/>
              <a:gd name="connsiteY25" fmla="*/ 956441 h 1587062"/>
              <a:gd name="connsiteX26" fmla="*/ 357352 w 2722180"/>
              <a:gd name="connsiteY26" fmla="*/ 935420 h 1587062"/>
              <a:gd name="connsiteX27" fmla="*/ 283780 w 2722180"/>
              <a:gd name="connsiteY27" fmla="*/ 872358 h 1587062"/>
              <a:gd name="connsiteX28" fmla="*/ 273269 w 2722180"/>
              <a:gd name="connsiteY28" fmla="*/ 840827 h 1587062"/>
              <a:gd name="connsiteX29" fmla="*/ 231228 w 2722180"/>
              <a:gd name="connsiteY29" fmla="*/ 777765 h 1587062"/>
              <a:gd name="connsiteX30" fmla="*/ 220717 w 2722180"/>
              <a:gd name="connsiteY30" fmla="*/ 746234 h 1587062"/>
              <a:gd name="connsiteX31" fmla="*/ 168166 w 2722180"/>
              <a:gd name="connsiteY31" fmla="*/ 651641 h 1587062"/>
              <a:gd name="connsiteX32" fmla="*/ 147145 w 2722180"/>
              <a:gd name="connsiteY32" fmla="*/ 567558 h 1587062"/>
              <a:gd name="connsiteX33" fmla="*/ 126124 w 2722180"/>
              <a:gd name="connsiteY33" fmla="*/ 504496 h 1587062"/>
              <a:gd name="connsiteX34" fmla="*/ 105104 w 2722180"/>
              <a:gd name="connsiteY34" fmla="*/ 420414 h 1587062"/>
              <a:gd name="connsiteX35" fmla="*/ 84083 w 2722180"/>
              <a:gd name="connsiteY35" fmla="*/ 378372 h 1587062"/>
              <a:gd name="connsiteX36" fmla="*/ 73573 w 2722180"/>
              <a:gd name="connsiteY36" fmla="*/ 336331 h 1587062"/>
              <a:gd name="connsiteX37" fmla="*/ 63062 w 2722180"/>
              <a:gd name="connsiteY37" fmla="*/ 273269 h 1587062"/>
              <a:gd name="connsiteX38" fmla="*/ 42042 w 2722180"/>
              <a:gd name="connsiteY38" fmla="*/ 231227 h 1587062"/>
              <a:gd name="connsiteX39" fmla="*/ 10511 w 2722180"/>
              <a:gd name="connsiteY39" fmla="*/ 94593 h 1587062"/>
              <a:gd name="connsiteX40" fmla="*/ 0 w 2722180"/>
              <a:gd name="connsiteY40" fmla="*/ 52551 h 1587062"/>
              <a:gd name="connsiteX41" fmla="*/ 0 w 2722180"/>
              <a:gd name="connsiteY41" fmla="*/ 0 h 15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722180" h="1587062">
                <a:moveTo>
                  <a:pt x="2722180" y="1587062"/>
                </a:moveTo>
                <a:lnTo>
                  <a:pt x="2564524" y="1555531"/>
                </a:lnTo>
                <a:cubicBezTo>
                  <a:pt x="2547007" y="1552028"/>
                  <a:pt x="2529699" y="1547236"/>
                  <a:pt x="2511973" y="1545020"/>
                </a:cubicBezTo>
                <a:cubicBezTo>
                  <a:pt x="2486003" y="1541774"/>
                  <a:pt x="2383323" y="1529439"/>
                  <a:pt x="2354317" y="1524000"/>
                </a:cubicBezTo>
                <a:cubicBezTo>
                  <a:pt x="2322570" y="1518047"/>
                  <a:pt x="2291585" y="1508289"/>
                  <a:pt x="2259724" y="1502979"/>
                </a:cubicBezTo>
                <a:cubicBezTo>
                  <a:pt x="2191818" y="1491661"/>
                  <a:pt x="2079659" y="1487565"/>
                  <a:pt x="2017986" y="1481958"/>
                </a:cubicBezTo>
                <a:cubicBezTo>
                  <a:pt x="1989857" y="1479401"/>
                  <a:pt x="1961931" y="1474951"/>
                  <a:pt x="1933904" y="1471448"/>
                </a:cubicBezTo>
                <a:cubicBezTo>
                  <a:pt x="1890148" y="1456863"/>
                  <a:pt x="1905622" y="1460573"/>
                  <a:pt x="1849821" y="1450427"/>
                </a:cubicBezTo>
                <a:cubicBezTo>
                  <a:pt x="1828854" y="1446615"/>
                  <a:pt x="1807974" y="1441937"/>
                  <a:pt x="1786759" y="1439917"/>
                </a:cubicBezTo>
                <a:cubicBezTo>
                  <a:pt x="1734328" y="1434924"/>
                  <a:pt x="1681656" y="1432910"/>
                  <a:pt x="1629104" y="1429407"/>
                </a:cubicBezTo>
                <a:cubicBezTo>
                  <a:pt x="1496166" y="1385094"/>
                  <a:pt x="1588175" y="1409440"/>
                  <a:pt x="1345324" y="1397876"/>
                </a:cubicBezTo>
                <a:cubicBezTo>
                  <a:pt x="1334814" y="1394372"/>
                  <a:pt x="1324657" y="1389538"/>
                  <a:pt x="1313793" y="1387365"/>
                </a:cubicBezTo>
                <a:cubicBezTo>
                  <a:pt x="1257399" y="1376086"/>
                  <a:pt x="1239372" y="1380446"/>
                  <a:pt x="1187669" y="1366345"/>
                </a:cubicBezTo>
                <a:cubicBezTo>
                  <a:pt x="1040985" y="1326340"/>
                  <a:pt x="1200090" y="1360420"/>
                  <a:pt x="1072055" y="1334814"/>
                </a:cubicBezTo>
                <a:cubicBezTo>
                  <a:pt x="986051" y="1291811"/>
                  <a:pt x="1073835" y="1331904"/>
                  <a:pt x="987973" y="1303283"/>
                </a:cubicBezTo>
                <a:cubicBezTo>
                  <a:pt x="815377" y="1245751"/>
                  <a:pt x="1039905" y="1316188"/>
                  <a:pt x="893380" y="1261241"/>
                </a:cubicBezTo>
                <a:cubicBezTo>
                  <a:pt x="879854" y="1256169"/>
                  <a:pt x="865352" y="1254234"/>
                  <a:pt x="851338" y="1250731"/>
                </a:cubicBezTo>
                <a:cubicBezTo>
                  <a:pt x="726156" y="1156844"/>
                  <a:pt x="885323" y="1267723"/>
                  <a:pt x="767255" y="1208689"/>
                </a:cubicBezTo>
                <a:cubicBezTo>
                  <a:pt x="622702" y="1136412"/>
                  <a:pt x="759854" y="1185201"/>
                  <a:pt x="672662" y="1156138"/>
                </a:cubicBezTo>
                <a:lnTo>
                  <a:pt x="609600" y="1114096"/>
                </a:lnTo>
                <a:cubicBezTo>
                  <a:pt x="599090" y="1107089"/>
                  <a:pt x="589367" y="1098725"/>
                  <a:pt x="578069" y="1093076"/>
                </a:cubicBezTo>
                <a:cubicBezTo>
                  <a:pt x="564055" y="1086069"/>
                  <a:pt x="549463" y="1080116"/>
                  <a:pt x="536028" y="1072055"/>
                </a:cubicBezTo>
                <a:cubicBezTo>
                  <a:pt x="514365" y="1059057"/>
                  <a:pt x="493987" y="1044028"/>
                  <a:pt x="472966" y="1030014"/>
                </a:cubicBezTo>
                <a:cubicBezTo>
                  <a:pt x="462456" y="1023007"/>
                  <a:pt x="452733" y="1014642"/>
                  <a:pt x="441435" y="1008993"/>
                </a:cubicBezTo>
                <a:lnTo>
                  <a:pt x="399393" y="987972"/>
                </a:lnTo>
                <a:cubicBezTo>
                  <a:pt x="395890" y="977462"/>
                  <a:pt x="395804" y="965092"/>
                  <a:pt x="388883" y="956441"/>
                </a:cubicBezTo>
                <a:cubicBezTo>
                  <a:pt x="380992" y="946577"/>
                  <a:pt x="367631" y="942762"/>
                  <a:pt x="357352" y="935420"/>
                </a:cubicBezTo>
                <a:cubicBezTo>
                  <a:pt x="310161" y="901712"/>
                  <a:pt x="321977" y="910555"/>
                  <a:pt x="283780" y="872358"/>
                </a:cubicBezTo>
                <a:cubicBezTo>
                  <a:pt x="280276" y="861848"/>
                  <a:pt x="278649" y="850512"/>
                  <a:pt x="273269" y="840827"/>
                </a:cubicBezTo>
                <a:cubicBezTo>
                  <a:pt x="261000" y="818743"/>
                  <a:pt x="239218" y="801732"/>
                  <a:pt x="231228" y="777765"/>
                </a:cubicBezTo>
                <a:cubicBezTo>
                  <a:pt x="227724" y="767255"/>
                  <a:pt x="225672" y="756143"/>
                  <a:pt x="220717" y="746234"/>
                </a:cubicBezTo>
                <a:cubicBezTo>
                  <a:pt x="185361" y="675522"/>
                  <a:pt x="207765" y="762517"/>
                  <a:pt x="168166" y="651641"/>
                </a:cubicBezTo>
                <a:cubicBezTo>
                  <a:pt x="158449" y="624434"/>
                  <a:pt x="156281" y="594966"/>
                  <a:pt x="147145" y="567558"/>
                </a:cubicBezTo>
                <a:cubicBezTo>
                  <a:pt x="140138" y="546537"/>
                  <a:pt x="131498" y="525992"/>
                  <a:pt x="126124" y="504496"/>
                </a:cubicBezTo>
                <a:cubicBezTo>
                  <a:pt x="119117" y="476469"/>
                  <a:pt x="118024" y="446254"/>
                  <a:pt x="105104" y="420414"/>
                </a:cubicBezTo>
                <a:lnTo>
                  <a:pt x="84083" y="378372"/>
                </a:lnTo>
                <a:cubicBezTo>
                  <a:pt x="80580" y="364358"/>
                  <a:pt x="76406" y="350495"/>
                  <a:pt x="73573" y="336331"/>
                </a:cubicBezTo>
                <a:cubicBezTo>
                  <a:pt x="69394" y="315434"/>
                  <a:pt x="69186" y="293681"/>
                  <a:pt x="63062" y="273269"/>
                </a:cubicBezTo>
                <a:cubicBezTo>
                  <a:pt x="58560" y="258262"/>
                  <a:pt x="49049" y="245241"/>
                  <a:pt x="42042" y="231227"/>
                </a:cubicBezTo>
                <a:cubicBezTo>
                  <a:pt x="25866" y="150356"/>
                  <a:pt x="35861" y="195993"/>
                  <a:pt x="10511" y="94593"/>
                </a:cubicBezTo>
                <a:cubicBezTo>
                  <a:pt x="7008" y="80579"/>
                  <a:pt x="0" y="66996"/>
                  <a:pt x="0" y="52551"/>
                </a:cubicBez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a:extLst>
              <a:ext uri="{FF2B5EF4-FFF2-40B4-BE49-F238E27FC236}">
                <a16:creationId xmlns:a16="http://schemas.microsoft.com/office/drawing/2014/main" id="{A29C6758-FB89-4055-84E6-11F43DE58F2E}"/>
              </a:ext>
            </a:extLst>
          </p:cNvPr>
          <p:cNvSpPr/>
          <p:nvPr/>
        </p:nvSpPr>
        <p:spPr>
          <a:xfrm>
            <a:off x="7010400" y="4404409"/>
            <a:ext cx="1851789" cy="369332"/>
          </a:xfrm>
          <a:prstGeom prst="rect">
            <a:avLst/>
          </a:prstGeom>
        </p:spPr>
        <p:txBody>
          <a:bodyPr wrap="none">
            <a:spAutoFit/>
          </a:bodyPr>
          <a:lstStyle/>
          <a:p>
            <a:r>
              <a:rPr kumimoji="1" lang="en-US" altLang="ja-JP" dirty="0"/>
              <a:t>What I expected</a:t>
            </a:r>
            <a:endParaRPr lang="ja-JP" altLang="en-US" dirty="0"/>
          </a:p>
        </p:txBody>
      </p:sp>
      <p:cxnSp>
        <p:nvCxnSpPr>
          <p:cNvPr id="17" name="Straight Arrow Connector 16">
            <a:extLst>
              <a:ext uri="{FF2B5EF4-FFF2-40B4-BE49-F238E27FC236}">
                <a16:creationId xmlns:a16="http://schemas.microsoft.com/office/drawing/2014/main" id="{75F69DA8-B159-4FBE-B769-D3E37904D8DF}"/>
              </a:ext>
            </a:extLst>
          </p:cNvPr>
          <p:cNvCxnSpPr>
            <a:cxnSpLocks/>
            <a:stCxn id="16" idx="0"/>
            <a:endCxn id="15" idx="4"/>
          </p:cNvCxnSpPr>
          <p:nvPr/>
        </p:nvCxnSpPr>
        <p:spPr>
          <a:xfrm flipV="1">
            <a:off x="7936295" y="3415862"/>
            <a:ext cx="30546" cy="988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237F188-E9CF-4F14-B58F-BE08D8967E76}"/>
              </a:ext>
            </a:extLst>
          </p:cNvPr>
          <p:cNvSpPr/>
          <p:nvPr/>
        </p:nvSpPr>
        <p:spPr>
          <a:xfrm>
            <a:off x="997665" y="4248786"/>
            <a:ext cx="1851789" cy="369332"/>
          </a:xfrm>
          <a:prstGeom prst="rect">
            <a:avLst/>
          </a:prstGeom>
        </p:spPr>
        <p:txBody>
          <a:bodyPr wrap="square">
            <a:spAutoFit/>
          </a:bodyPr>
          <a:lstStyle/>
          <a:p>
            <a:r>
              <a:rPr kumimoji="1" lang="en-US" altLang="ja-JP" dirty="0"/>
              <a:t>What I expected</a:t>
            </a:r>
            <a:endParaRPr lang="ja-JP" altLang="en-US" dirty="0"/>
          </a:p>
        </p:txBody>
      </p:sp>
      <p:cxnSp>
        <p:nvCxnSpPr>
          <p:cNvPr id="21" name="Straight Arrow Connector 20">
            <a:extLst>
              <a:ext uri="{FF2B5EF4-FFF2-40B4-BE49-F238E27FC236}">
                <a16:creationId xmlns:a16="http://schemas.microsoft.com/office/drawing/2014/main" id="{29178D74-CF55-4DA7-9B72-32498A1CD888}"/>
              </a:ext>
            </a:extLst>
          </p:cNvPr>
          <p:cNvCxnSpPr>
            <a:cxnSpLocks/>
          </p:cNvCxnSpPr>
          <p:nvPr/>
        </p:nvCxnSpPr>
        <p:spPr>
          <a:xfrm flipH="1" flipV="1">
            <a:off x="1592155" y="3499946"/>
            <a:ext cx="257503" cy="7158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17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a:extLst>
              <a:ext uri="{FF2B5EF4-FFF2-40B4-BE49-F238E27FC236}">
                <a16:creationId xmlns:a16="http://schemas.microsoft.com/office/drawing/2014/main" id="{5718E854-D2C1-49CF-BA3B-5E00A73E50E9}"/>
              </a:ext>
            </a:extLst>
          </p:cNvPr>
          <p:cNvSpPr>
            <a:spLocks noGrp="1"/>
          </p:cNvSpPr>
          <p:nvPr>
            <p:ph type="sldNum" sz="quarter" idx="12"/>
          </p:nvPr>
        </p:nvSpPr>
        <p:spPr>
          <a:xfrm>
            <a:off x="6934200" y="-31750"/>
            <a:ext cx="2209800" cy="365125"/>
          </a:xfrm>
        </p:spPr>
        <p:txBody>
          <a:bodyPr/>
          <a:lstStyle/>
          <a:p>
            <a:pPr>
              <a:defRPr/>
            </a:pPr>
            <a:fld id="{45135504-A795-49E7-B3EC-537AD170FF4E}" type="slidenum">
              <a:rPr lang="en-US" smtClean="0"/>
              <a:pPr>
                <a:defRPr/>
              </a:pPr>
              <a:t>3</a:t>
            </a:fld>
            <a:endParaRPr lang="en-US" dirty="0"/>
          </a:p>
        </p:txBody>
      </p:sp>
      <p:pic>
        <p:nvPicPr>
          <p:cNvPr id="75" name="Picture 74">
            <a:extLst>
              <a:ext uri="{FF2B5EF4-FFF2-40B4-BE49-F238E27FC236}">
                <a16:creationId xmlns:a16="http://schemas.microsoft.com/office/drawing/2014/main" id="{5F9DB4EA-EB86-4D19-A03D-6B8EEB37D614}"/>
              </a:ext>
            </a:extLst>
          </p:cNvPr>
          <p:cNvPicPr>
            <a:picLocks noChangeAspect="1"/>
          </p:cNvPicPr>
          <p:nvPr/>
        </p:nvPicPr>
        <p:blipFill rotWithShape="1">
          <a:blip r:embed="rId2">
            <a:extLst>
              <a:ext uri="{28A0092B-C50C-407E-A947-70E740481C1C}">
                <a14:useLocalDpi xmlns:a14="http://schemas.microsoft.com/office/drawing/2010/main" val="0"/>
              </a:ext>
            </a:extLst>
          </a:blip>
          <a:srcRect t="1530"/>
          <a:stretch/>
        </p:blipFill>
        <p:spPr>
          <a:xfrm>
            <a:off x="76200" y="761999"/>
            <a:ext cx="8763000" cy="4904803"/>
          </a:xfrm>
          <a:prstGeom prst="rect">
            <a:avLst/>
          </a:prstGeom>
        </p:spPr>
      </p:pic>
    </p:spTree>
    <p:extLst>
      <p:ext uri="{BB962C8B-B14F-4D97-AF65-F5344CB8AC3E}">
        <p14:creationId xmlns:p14="http://schemas.microsoft.com/office/powerpoint/2010/main" val="89723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D5753E-3512-42F5-9904-F9F872C30E2F}"/>
              </a:ext>
            </a:extLst>
          </p:cNvPr>
          <p:cNvSpPr>
            <a:spLocks noGrp="1"/>
          </p:cNvSpPr>
          <p:nvPr>
            <p:ph type="sldNum" sz="quarter" idx="12"/>
          </p:nvPr>
        </p:nvSpPr>
        <p:spPr/>
        <p:txBody>
          <a:bodyPr/>
          <a:lstStyle/>
          <a:p>
            <a:pPr>
              <a:defRPr/>
            </a:pPr>
            <a:fld id="{149F8EDC-486C-486D-91C3-F0BB61E194C4}" type="slidenum">
              <a:rPr lang="en-US" smtClean="0"/>
              <a:pPr>
                <a:defRPr/>
              </a:pPr>
              <a:t>30</a:t>
            </a:fld>
            <a:endParaRPr lang="en-US" dirty="0"/>
          </a:p>
        </p:txBody>
      </p:sp>
      <p:sp>
        <p:nvSpPr>
          <p:cNvPr id="3" name="TextBox 2">
            <a:extLst>
              <a:ext uri="{FF2B5EF4-FFF2-40B4-BE49-F238E27FC236}">
                <a16:creationId xmlns:a16="http://schemas.microsoft.com/office/drawing/2014/main" id="{314E756D-2634-419F-8142-7DDA522AE671}"/>
              </a:ext>
            </a:extLst>
          </p:cNvPr>
          <p:cNvSpPr txBox="1"/>
          <p:nvPr/>
        </p:nvSpPr>
        <p:spPr>
          <a:xfrm>
            <a:off x="762000" y="2819400"/>
            <a:ext cx="7162800" cy="461665"/>
          </a:xfrm>
          <a:prstGeom prst="rect">
            <a:avLst/>
          </a:prstGeom>
          <a:noFill/>
        </p:spPr>
        <p:txBody>
          <a:bodyPr wrap="square" rtlCol="0">
            <a:spAutoFit/>
          </a:bodyPr>
          <a:lstStyle/>
          <a:p>
            <a:pPr algn="ctr"/>
            <a:r>
              <a:rPr kumimoji="1" lang="en-US" altLang="ja-JP" sz="2400" dirty="0"/>
              <a:t>Appendix</a:t>
            </a:r>
          </a:p>
        </p:txBody>
      </p:sp>
    </p:spTree>
    <p:extLst>
      <p:ext uri="{BB962C8B-B14F-4D97-AF65-F5344CB8AC3E}">
        <p14:creationId xmlns:p14="http://schemas.microsoft.com/office/powerpoint/2010/main" val="2827805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순서도: 연결자 3"/>
          <p:cNvSpPr/>
          <p:nvPr/>
        </p:nvSpPr>
        <p:spPr>
          <a:xfrm flipH="1">
            <a:off x="451485" y="3366135"/>
            <a:ext cx="371475" cy="363053"/>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순서도: 연결자 5"/>
          <p:cNvSpPr/>
          <p:nvPr/>
        </p:nvSpPr>
        <p:spPr>
          <a:xfrm flipH="1">
            <a:off x="691515" y="3366135"/>
            <a:ext cx="371475" cy="363053"/>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8" name="직선 연결선 7"/>
          <p:cNvCxnSpPr>
            <a:stCxn id="6" idx="2"/>
          </p:cNvCxnSpPr>
          <p:nvPr/>
        </p:nvCxnSpPr>
        <p:spPr>
          <a:xfrm>
            <a:off x="1062990" y="3547661"/>
            <a:ext cx="73323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2891790" y="3547662"/>
            <a:ext cx="0" cy="607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6240780" y="3547661"/>
            <a:ext cx="0" cy="607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491740" y="4154805"/>
            <a:ext cx="800100" cy="514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ESS #1</a:t>
            </a:r>
            <a:endParaRPr lang="ko-KR" altLang="en-US" sz="1200" dirty="0"/>
          </a:p>
        </p:txBody>
      </p:sp>
      <p:sp>
        <p:nvSpPr>
          <p:cNvPr id="14" name="직사각형 13"/>
          <p:cNvSpPr/>
          <p:nvPr/>
        </p:nvSpPr>
        <p:spPr>
          <a:xfrm>
            <a:off x="5840730" y="4154805"/>
            <a:ext cx="800100" cy="514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ESS #2</a:t>
            </a:r>
            <a:endParaRPr lang="ko-KR" altLang="en-US" sz="1200" dirty="0"/>
          </a:p>
        </p:txBody>
      </p:sp>
      <p:sp>
        <p:nvSpPr>
          <p:cNvPr id="15" name="TextBox 14"/>
          <p:cNvSpPr txBox="1"/>
          <p:nvPr/>
        </p:nvSpPr>
        <p:spPr>
          <a:xfrm>
            <a:off x="2228851" y="4709161"/>
            <a:ext cx="1390124" cy="461665"/>
          </a:xfrm>
          <a:prstGeom prst="rect">
            <a:avLst/>
          </a:prstGeom>
          <a:noFill/>
        </p:spPr>
        <p:txBody>
          <a:bodyPr wrap="none" rtlCol="0">
            <a:spAutoFit/>
          </a:bodyPr>
          <a:lstStyle/>
          <a:p>
            <a:r>
              <a:rPr lang="en-US" altLang="ko-KR" sz="1200" dirty="0"/>
              <a:t>PCS Cap : 1MW</a:t>
            </a:r>
          </a:p>
          <a:p>
            <a:r>
              <a:rPr lang="en-US" altLang="ko-KR" sz="1200" dirty="0"/>
              <a:t>ESS Cap : 2MWh</a:t>
            </a:r>
            <a:endParaRPr lang="ko-KR" altLang="en-US" sz="1200" dirty="0"/>
          </a:p>
        </p:txBody>
      </p:sp>
      <p:sp>
        <p:nvSpPr>
          <p:cNvPr id="16" name="TextBox 15"/>
          <p:cNvSpPr txBox="1"/>
          <p:nvPr/>
        </p:nvSpPr>
        <p:spPr>
          <a:xfrm>
            <a:off x="5511494" y="4669156"/>
            <a:ext cx="1390124" cy="461665"/>
          </a:xfrm>
          <a:prstGeom prst="rect">
            <a:avLst/>
          </a:prstGeom>
          <a:noFill/>
        </p:spPr>
        <p:txBody>
          <a:bodyPr wrap="none" rtlCol="0">
            <a:spAutoFit/>
          </a:bodyPr>
          <a:lstStyle/>
          <a:p>
            <a:r>
              <a:rPr lang="en-US" altLang="ko-KR" sz="1200" dirty="0"/>
              <a:t>PCS Cap : 1MW</a:t>
            </a:r>
          </a:p>
          <a:p>
            <a:r>
              <a:rPr lang="en-US" altLang="ko-KR" sz="1200" dirty="0"/>
              <a:t>ESS Cap : 2MWh</a:t>
            </a:r>
            <a:endParaRPr lang="ko-KR" altLang="en-US" sz="1200" dirty="0"/>
          </a:p>
        </p:txBody>
      </p:sp>
      <p:sp>
        <p:nvSpPr>
          <p:cNvPr id="17" name="TextBox 16"/>
          <p:cNvSpPr txBox="1"/>
          <p:nvPr/>
        </p:nvSpPr>
        <p:spPr>
          <a:xfrm>
            <a:off x="5572125" y="5153903"/>
            <a:ext cx="1308371" cy="276999"/>
          </a:xfrm>
          <a:prstGeom prst="rect">
            <a:avLst/>
          </a:prstGeom>
          <a:noFill/>
        </p:spPr>
        <p:txBody>
          <a:bodyPr wrap="none" rtlCol="0">
            <a:spAutoFit/>
          </a:bodyPr>
          <a:lstStyle/>
          <a:p>
            <a:r>
              <a:rPr lang="en-US" altLang="ko-KR" sz="1200" dirty="0"/>
              <a:t>Already installed</a:t>
            </a:r>
            <a:endParaRPr lang="ko-KR" altLang="en-US" sz="1200" dirty="0"/>
          </a:p>
        </p:txBody>
      </p:sp>
      <p:sp>
        <p:nvSpPr>
          <p:cNvPr id="18" name="TextBox 17"/>
          <p:cNvSpPr txBox="1"/>
          <p:nvPr/>
        </p:nvSpPr>
        <p:spPr>
          <a:xfrm>
            <a:off x="1927943" y="5137798"/>
            <a:ext cx="1907895" cy="276999"/>
          </a:xfrm>
          <a:prstGeom prst="rect">
            <a:avLst/>
          </a:prstGeom>
          <a:noFill/>
        </p:spPr>
        <p:txBody>
          <a:bodyPr wrap="none" rtlCol="0">
            <a:spAutoFit/>
          </a:bodyPr>
          <a:lstStyle/>
          <a:p>
            <a:r>
              <a:rPr lang="en-US" altLang="ko-KR" sz="1200" dirty="0"/>
              <a:t>Will be install at this point</a:t>
            </a:r>
            <a:endParaRPr lang="ko-KR" altLang="en-US" sz="1200" dirty="0"/>
          </a:p>
        </p:txBody>
      </p:sp>
      <p:cxnSp>
        <p:nvCxnSpPr>
          <p:cNvPr id="20" name="직선 화살표 연결선 19"/>
          <p:cNvCxnSpPr/>
          <p:nvPr/>
        </p:nvCxnSpPr>
        <p:spPr>
          <a:xfrm>
            <a:off x="1062990" y="3308985"/>
            <a:ext cx="1828800" cy="17145"/>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7252" y="2907611"/>
            <a:ext cx="1774845" cy="276999"/>
          </a:xfrm>
          <a:prstGeom prst="rect">
            <a:avLst/>
          </a:prstGeom>
          <a:noFill/>
        </p:spPr>
        <p:txBody>
          <a:bodyPr wrap="none" rtlCol="0">
            <a:spAutoFit/>
          </a:bodyPr>
          <a:lstStyle/>
          <a:p>
            <a:r>
              <a:rPr lang="en-US" altLang="ko-KR" sz="1200" dirty="0"/>
              <a:t>CB to ESS #1 : 5,824m</a:t>
            </a:r>
            <a:endParaRPr lang="ko-KR" altLang="en-US" sz="1200" dirty="0"/>
          </a:p>
        </p:txBody>
      </p:sp>
      <p:cxnSp>
        <p:nvCxnSpPr>
          <p:cNvPr id="23" name="직선 화살표 연결선 22"/>
          <p:cNvCxnSpPr/>
          <p:nvPr/>
        </p:nvCxnSpPr>
        <p:spPr>
          <a:xfrm>
            <a:off x="2891790" y="3308985"/>
            <a:ext cx="3348990" cy="16462"/>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08329" y="2906257"/>
            <a:ext cx="2082621" cy="276999"/>
          </a:xfrm>
          <a:prstGeom prst="rect">
            <a:avLst/>
          </a:prstGeom>
          <a:noFill/>
        </p:spPr>
        <p:txBody>
          <a:bodyPr wrap="none" rtlCol="0">
            <a:spAutoFit/>
          </a:bodyPr>
          <a:lstStyle/>
          <a:p>
            <a:r>
              <a:rPr lang="en-US" altLang="ko-KR" sz="1200" dirty="0"/>
              <a:t>ESS #1 to ESS #2 : 9,598m</a:t>
            </a:r>
            <a:endParaRPr lang="ko-KR" altLang="en-US" sz="1200" dirty="0"/>
          </a:p>
        </p:txBody>
      </p:sp>
      <p:sp>
        <p:nvSpPr>
          <p:cNvPr id="27" name="TextBox 26"/>
          <p:cNvSpPr txBox="1"/>
          <p:nvPr/>
        </p:nvSpPr>
        <p:spPr>
          <a:xfrm>
            <a:off x="6240780" y="2906257"/>
            <a:ext cx="2268570" cy="276999"/>
          </a:xfrm>
          <a:prstGeom prst="rect">
            <a:avLst/>
          </a:prstGeom>
          <a:noFill/>
        </p:spPr>
        <p:txBody>
          <a:bodyPr wrap="none" rtlCol="0">
            <a:spAutoFit/>
          </a:bodyPr>
          <a:lstStyle/>
          <a:p>
            <a:r>
              <a:rPr lang="en-US" altLang="ko-KR" sz="1200" dirty="0"/>
              <a:t>ESS #2 to end of line : 7,428m</a:t>
            </a:r>
            <a:endParaRPr lang="ko-KR" altLang="en-US" sz="1200" dirty="0"/>
          </a:p>
        </p:txBody>
      </p:sp>
      <p:cxnSp>
        <p:nvCxnSpPr>
          <p:cNvPr id="28" name="직선 화살표 연결선 27"/>
          <p:cNvCxnSpPr/>
          <p:nvPr/>
        </p:nvCxnSpPr>
        <p:spPr>
          <a:xfrm flipH="1">
            <a:off x="6289966" y="3325447"/>
            <a:ext cx="2105369"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223" y="1974044"/>
            <a:ext cx="2777042" cy="276999"/>
          </a:xfrm>
          <a:prstGeom prst="rect">
            <a:avLst/>
          </a:prstGeom>
          <a:noFill/>
        </p:spPr>
        <p:txBody>
          <a:bodyPr wrap="none" rtlCol="0">
            <a:spAutoFit/>
          </a:bodyPr>
          <a:lstStyle/>
          <a:p>
            <a:pPr marL="214313" indent="-214313">
              <a:buFont typeface="Arial" panose="020B0604020202020204" pitchFamily="34" charset="0"/>
              <a:buChar char="•"/>
            </a:pPr>
            <a:r>
              <a:rPr lang="en-US" altLang="ko-KR" sz="1200" b="1" dirty="0"/>
              <a:t>Line Capacity is 10MW(max cap)</a:t>
            </a:r>
            <a:endParaRPr lang="ko-KR" altLang="en-US" sz="1200" b="1" dirty="0"/>
          </a:p>
        </p:txBody>
      </p:sp>
      <p:sp>
        <p:nvSpPr>
          <p:cNvPr id="22" name="TextBox 21"/>
          <p:cNvSpPr txBox="1"/>
          <p:nvPr/>
        </p:nvSpPr>
        <p:spPr>
          <a:xfrm>
            <a:off x="301101" y="1023017"/>
            <a:ext cx="3489335" cy="276999"/>
          </a:xfrm>
          <a:prstGeom prst="rect">
            <a:avLst/>
          </a:prstGeom>
          <a:noFill/>
        </p:spPr>
        <p:txBody>
          <a:bodyPr wrap="square" rtlCol="0">
            <a:spAutoFit/>
          </a:bodyPr>
          <a:lstStyle/>
          <a:p>
            <a:r>
              <a:rPr lang="en-US" sz="1200" dirty="0"/>
              <a:t>Network topology and parameters</a:t>
            </a:r>
          </a:p>
        </p:txBody>
      </p:sp>
    </p:spTree>
    <p:extLst>
      <p:ext uri="{BB962C8B-B14F-4D97-AF65-F5344CB8AC3E}">
        <p14:creationId xmlns:p14="http://schemas.microsoft.com/office/powerpoint/2010/main" val="4262130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741" y="1554497"/>
            <a:ext cx="4669941" cy="1934760"/>
          </a:xfrm>
          <a:prstGeom prst="rect">
            <a:avLst/>
          </a:prstGeom>
        </p:spPr>
      </p:pic>
      <p:sp>
        <p:nvSpPr>
          <p:cNvPr id="2" name="Slide Number Placeholder 1"/>
          <p:cNvSpPr>
            <a:spLocks noGrp="1"/>
          </p:cNvSpPr>
          <p:nvPr>
            <p:ph type="sldNum" sz="quarter" idx="12"/>
          </p:nvPr>
        </p:nvSpPr>
        <p:spPr/>
        <p:txBody>
          <a:bodyPr/>
          <a:lstStyle/>
          <a:p>
            <a:fld id="{1D542393-C415-4F88-A36C-BFF9333CC977}" type="slidenum">
              <a:rPr lang="en-US" sz="900" smtClean="0"/>
              <a:t>32</a:t>
            </a:fld>
            <a:endParaRPr lang="en-US" sz="900"/>
          </a:p>
        </p:txBody>
      </p:sp>
      <p:cxnSp>
        <p:nvCxnSpPr>
          <p:cNvPr id="7" name="Straight Arrow Connector 6"/>
          <p:cNvCxnSpPr/>
          <p:nvPr/>
        </p:nvCxnSpPr>
        <p:spPr>
          <a:xfrm flipV="1">
            <a:off x="1235676" y="4007151"/>
            <a:ext cx="0" cy="14813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5351592"/>
            <a:ext cx="45843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35676" y="4297535"/>
            <a:ext cx="1637767" cy="503514"/>
          </a:xfrm>
          <a:prstGeom prst="line">
            <a:avLst/>
          </a:prstGeom>
          <a:ln w="38100">
            <a:solidFill>
              <a:srgbClr val="25D6F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879125" y="4508353"/>
            <a:ext cx="0" cy="289632"/>
          </a:xfrm>
          <a:prstGeom prst="line">
            <a:avLst/>
          </a:prstGeom>
          <a:ln w="38100">
            <a:solidFill>
              <a:srgbClr val="25D6F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79125" y="4507600"/>
            <a:ext cx="1059146" cy="843992"/>
          </a:xfrm>
          <a:prstGeom prst="line">
            <a:avLst/>
          </a:prstGeom>
          <a:ln w="38100">
            <a:solidFill>
              <a:srgbClr val="25D6F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66769" y="3353315"/>
            <a:ext cx="0" cy="1154285"/>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73707" y="4822902"/>
            <a:ext cx="0" cy="516333"/>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09644" y="5333226"/>
            <a:ext cx="678802" cy="261610"/>
          </a:xfrm>
          <a:prstGeom prst="rect">
            <a:avLst/>
          </a:prstGeom>
          <a:noFill/>
        </p:spPr>
        <p:txBody>
          <a:bodyPr wrap="square" rtlCol="0">
            <a:spAutoFit/>
          </a:bodyPr>
          <a:lstStyle/>
          <a:p>
            <a:r>
              <a:rPr lang="en-US" sz="1100" dirty="0"/>
              <a:t>ESS#1</a:t>
            </a:r>
          </a:p>
        </p:txBody>
      </p:sp>
      <p:cxnSp>
        <p:nvCxnSpPr>
          <p:cNvPr id="26" name="Straight Connector 25"/>
          <p:cNvCxnSpPr/>
          <p:nvPr/>
        </p:nvCxnSpPr>
        <p:spPr>
          <a:xfrm>
            <a:off x="5406589" y="3493192"/>
            <a:ext cx="0" cy="1852221"/>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98413" y="5368058"/>
            <a:ext cx="678802" cy="261610"/>
          </a:xfrm>
          <a:prstGeom prst="rect">
            <a:avLst/>
          </a:prstGeom>
          <a:noFill/>
        </p:spPr>
        <p:txBody>
          <a:bodyPr wrap="square" rtlCol="0">
            <a:spAutoFit/>
          </a:bodyPr>
          <a:lstStyle/>
          <a:p>
            <a:r>
              <a:rPr lang="en-US" sz="1100" dirty="0"/>
              <a:t>ESS#2</a:t>
            </a:r>
          </a:p>
        </p:txBody>
      </p:sp>
      <p:sp>
        <p:nvSpPr>
          <p:cNvPr id="31" name="TextBox 30"/>
          <p:cNvSpPr txBox="1"/>
          <p:nvPr/>
        </p:nvSpPr>
        <p:spPr>
          <a:xfrm rot="16200000">
            <a:off x="323197" y="4279520"/>
            <a:ext cx="1126356" cy="430887"/>
          </a:xfrm>
          <a:prstGeom prst="rect">
            <a:avLst/>
          </a:prstGeom>
          <a:noFill/>
        </p:spPr>
        <p:txBody>
          <a:bodyPr wrap="square" rtlCol="0">
            <a:spAutoFit/>
          </a:bodyPr>
          <a:lstStyle/>
          <a:p>
            <a:r>
              <a:rPr lang="en-US" sz="1100" dirty="0"/>
              <a:t>Amount of Power flow</a:t>
            </a:r>
          </a:p>
        </p:txBody>
      </p:sp>
      <p:sp>
        <p:nvSpPr>
          <p:cNvPr id="35" name="TextBox 34"/>
          <p:cNvSpPr txBox="1"/>
          <p:nvPr/>
        </p:nvSpPr>
        <p:spPr>
          <a:xfrm>
            <a:off x="309892" y="1011859"/>
            <a:ext cx="3489335" cy="261610"/>
          </a:xfrm>
          <a:prstGeom prst="rect">
            <a:avLst/>
          </a:prstGeom>
          <a:noFill/>
        </p:spPr>
        <p:txBody>
          <a:bodyPr wrap="square" rtlCol="0">
            <a:spAutoFit/>
          </a:bodyPr>
          <a:lstStyle/>
          <a:p>
            <a:r>
              <a:rPr lang="en-US" sz="1100" dirty="0"/>
              <a:t>How to flow form each ESS and substation</a:t>
            </a:r>
          </a:p>
        </p:txBody>
      </p:sp>
      <p:cxnSp>
        <p:nvCxnSpPr>
          <p:cNvPr id="37" name="Straight Arrow Connector 36"/>
          <p:cNvCxnSpPr/>
          <p:nvPr/>
        </p:nvCxnSpPr>
        <p:spPr>
          <a:xfrm flipV="1">
            <a:off x="2787521" y="4873756"/>
            <a:ext cx="0" cy="40620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787521" y="4507601"/>
            <a:ext cx="0" cy="24023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2495847" y="4425482"/>
            <a:ext cx="331299" cy="261610"/>
          </a:xfrm>
          <a:prstGeom prst="rect">
            <a:avLst/>
          </a:prstGeom>
          <a:noFill/>
        </p:spPr>
        <p:txBody>
          <a:bodyPr wrap="square" rtlCol="0">
            <a:spAutoFit/>
          </a:bodyPr>
          <a:lstStyle/>
          <a:p>
            <a:r>
              <a:rPr lang="en-US" sz="1100" dirty="0"/>
              <a:t>2)</a:t>
            </a:r>
          </a:p>
        </p:txBody>
      </p:sp>
      <p:sp>
        <p:nvSpPr>
          <p:cNvPr id="40" name="TextBox 39"/>
          <p:cNvSpPr txBox="1"/>
          <p:nvPr/>
        </p:nvSpPr>
        <p:spPr>
          <a:xfrm flipH="1">
            <a:off x="2480908" y="4933540"/>
            <a:ext cx="331299" cy="261610"/>
          </a:xfrm>
          <a:prstGeom prst="rect">
            <a:avLst/>
          </a:prstGeom>
          <a:noFill/>
        </p:spPr>
        <p:txBody>
          <a:bodyPr wrap="square" rtlCol="0">
            <a:spAutoFit/>
          </a:bodyPr>
          <a:lstStyle/>
          <a:p>
            <a:r>
              <a:rPr lang="en-US" sz="1100" dirty="0"/>
              <a:t>1)</a:t>
            </a:r>
          </a:p>
        </p:txBody>
      </p:sp>
      <p:cxnSp>
        <p:nvCxnSpPr>
          <p:cNvPr id="43" name="Straight Connector 42"/>
          <p:cNvCxnSpPr/>
          <p:nvPr/>
        </p:nvCxnSpPr>
        <p:spPr>
          <a:xfrm flipH="1">
            <a:off x="3938272" y="5076859"/>
            <a:ext cx="1468317" cy="274733"/>
          </a:xfrm>
          <a:prstGeom prst="line">
            <a:avLst/>
          </a:prstGeom>
          <a:ln w="38100">
            <a:solidFill>
              <a:srgbClr val="25D6F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58128" y="3408921"/>
            <a:ext cx="0" cy="196145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94267" y="4026545"/>
            <a:ext cx="437471" cy="261610"/>
          </a:xfrm>
          <a:prstGeom prst="rect">
            <a:avLst/>
          </a:prstGeom>
          <a:noFill/>
        </p:spPr>
        <p:txBody>
          <a:bodyPr wrap="square" rtlCol="0">
            <a:spAutoFit/>
          </a:bodyPr>
          <a:lstStyle/>
          <a:p>
            <a:r>
              <a:rPr lang="en-US" sz="1100" i="1" dirty="0">
                <a:effectLst>
                  <a:outerShdw blurRad="38100" dist="38100" dir="2700000" algn="tl">
                    <a:srgbClr val="000000">
                      <a:alpha val="43137"/>
                    </a:srgbClr>
                  </a:outerShdw>
                </a:effectLst>
              </a:rPr>
              <a:t>80</a:t>
            </a:r>
          </a:p>
        </p:txBody>
      </p:sp>
      <p:sp>
        <p:nvSpPr>
          <p:cNvPr id="50" name="TextBox 49"/>
          <p:cNvSpPr txBox="1"/>
          <p:nvPr/>
        </p:nvSpPr>
        <p:spPr>
          <a:xfrm>
            <a:off x="2880937" y="4217968"/>
            <a:ext cx="437471" cy="261610"/>
          </a:xfrm>
          <a:prstGeom prst="rect">
            <a:avLst/>
          </a:prstGeom>
          <a:noFill/>
        </p:spPr>
        <p:txBody>
          <a:bodyPr wrap="square" rtlCol="0">
            <a:spAutoFit/>
          </a:bodyPr>
          <a:lstStyle/>
          <a:p>
            <a:r>
              <a:rPr lang="en-US" sz="1100" i="1" dirty="0">
                <a:effectLst>
                  <a:outerShdw blurRad="38100" dist="38100" dir="2700000" algn="tl">
                    <a:srgbClr val="000000">
                      <a:alpha val="43137"/>
                    </a:srgbClr>
                  </a:outerShdw>
                </a:effectLst>
              </a:rPr>
              <a:t>60</a:t>
            </a:r>
          </a:p>
        </p:txBody>
      </p:sp>
      <p:sp>
        <p:nvSpPr>
          <p:cNvPr id="51" name="TextBox 50"/>
          <p:cNvSpPr txBox="1"/>
          <p:nvPr/>
        </p:nvSpPr>
        <p:spPr>
          <a:xfrm>
            <a:off x="5471937" y="4929596"/>
            <a:ext cx="437471" cy="261610"/>
          </a:xfrm>
          <a:prstGeom prst="rect">
            <a:avLst/>
          </a:prstGeom>
          <a:noFill/>
        </p:spPr>
        <p:txBody>
          <a:bodyPr wrap="square" rtlCol="0">
            <a:spAutoFit/>
          </a:bodyPr>
          <a:lstStyle/>
          <a:p>
            <a:r>
              <a:rPr lang="en-US" sz="1100" i="1" dirty="0">
                <a:effectLst>
                  <a:outerShdw blurRad="38100" dist="38100" dir="2700000" algn="tl">
                    <a:srgbClr val="000000">
                      <a:alpha val="43137"/>
                    </a:srgbClr>
                  </a:outerShdw>
                </a:effectLst>
              </a:rPr>
              <a:t>20</a:t>
            </a:r>
          </a:p>
        </p:txBody>
      </p:sp>
      <p:sp>
        <p:nvSpPr>
          <p:cNvPr id="32" name="TextBox 31"/>
          <p:cNvSpPr txBox="1"/>
          <p:nvPr/>
        </p:nvSpPr>
        <p:spPr>
          <a:xfrm>
            <a:off x="2842640" y="4636522"/>
            <a:ext cx="437471" cy="261610"/>
          </a:xfrm>
          <a:prstGeom prst="rect">
            <a:avLst/>
          </a:prstGeom>
          <a:noFill/>
        </p:spPr>
        <p:txBody>
          <a:bodyPr wrap="square" rtlCol="0">
            <a:spAutoFit/>
          </a:bodyPr>
          <a:lstStyle/>
          <a:p>
            <a:r>
              <a:rPr lang="en-US" sz="1100" i="1" dirty="0">
                <a:effectLst>
                  <a:outerShdw blurRad="38100" dist="38100" dir="2700000" algn="tl">
                    <a:srgbClr val="000000">
                      <a:alpha val="43137"/>
                    </a:srgbClr>
                  </a:outerShdw>
                </a:effectLst>
              </a:rPr>
              <a:t>50</a:t>
            </a:r>
          </a:p>
        </p:txBody>
      </p:sp>
      <p:sp>
        <p:nvSpPr>
          <p:cNvPr id="42" name="TextBox 41"/>
          <p:cNvSpPr txBox="1"/>
          <p:nvPr/>
        </p:nvSpPr>
        <p:spPr>
          <a:xfrm>
            <a:off x="4517155" y="4906102"/>
            <a:ext cx="437471" cy="261610"/>
          </a:xfrm>
          <a:prstGeom prst="rect">
            <a:avLst/>
          </a:prstGeom>
          <a:noFill/>
        </p:spPr>
        <p:txBody>
          <a:bodyPr wrap="square" rtlCol="0">
            <a:spAutoFit/>
          </a:bodyPr>
          <a:lstStyle/>
          <a:p>
            <a:r>
              <a:rPr lang="en-US" sz="1100" i="1" dirty="0">
                <a:effectLst>
                  <a:outerShdw blurRad="38100" dist="38100" dir="2700000" algn="tl">
                    <a:srgbClr val="000000">
                      <a:alpha val="43137"/>
                    </a:srgbClr>
                  </a:outerShdw>
                </a:effectLst>
              </a:rPr>
              <a:t>10</a:t>
            </a:r>
          </a:p>
        </p:txBody>
      </p:sp>
      <p:sp>
        <p:nvSpPr>
          <p:cNvPr id="44" name="TextBox 43"/>
          <p:cNvSpPr txBox="1"/>
          <p:nvPr/>
        </p:nvSpPr>
        <p:spPr>
          <a:xfrm>
            <a:off x="5858552" y="2971238"/>
            <a:ext cx="3140823" cy="1384995"/>
          </a:xfrm>
          <a:prstGeom prst="rect">
            <a:avLst/>
          </a:prstGeom>
          <a:noFill/>
        </p:spPr>
        <p:txBody>
          <a:bodyPr wrap="square" rtlCol="0">
            <a:spAutoFit/>
          </a:bodyPr>
          <a:lstStyle/>
          <a:p>
            <a:endParaRPr lang="en-US" sz="1050" dirty="0"/>
          </a:p>
          <a:p>
            <a:pPr marL="214313" indent="-214313">
              <a:buFont typeface="Wingdings" panose="05000000000000000000" pitchFamily="2" charset="2"/>
              <a:buChar char="q"/>
            </a:pPr>
            <a:r>
              <a:rPr lang="en-US" sz="1050" dirty="0"/>
              <a:t>The algorithm evaluates the criticalness at 5 parts of feeder</a:t>
            </a:r>
          </a:p>
          <a:p>
            <a:r>
              <a:rPr lang="en-US" sz="1050" dirty="0"/>
              <a:t>A) Between substation and load1</a:t>
            </a:r>
          </a:p>
          <a:p>
            <a:r>
              <a:rPr lang="en-US" sz="1050" dirty="0"/>
              <a:t>B) Between load1 and ESS#1</a:t>
            </a:r>
          </a:p>
          <a:p>
            <a:r>
              <a:rPr lang="en-US" sz="1050" dirty="0"/>
              <a:t>C) Between ESS#1 and load2</a:t>
            </a:r>
          </a:p>
          <a:p>
            <a:r>
              <a:rPr lang="en-US" sz="1050" dirty="0"/>
              <a:t>D) Between load2 and ESS#2</a:t>
            </a:r>
          </a:p>
          <a:p>
            <a:r>
              <a:rPr lang="en-US" sz="1050" dirty="0"/>
              <a:t>E) Between ESS#2 and load3</a:t>
            </a:r>
          </a:p>
        </p:txBody>
      </p:sp>
      <p:cxnSp>
        <p:nvCxnSpPr>
          <p:cNvPr id="45" name="Straight Connector 44"/>
          <p:cNvCxnSpPr/>
          <p:nvPr/>
        </p:nvCxnSpPr>
        <p:spPr>
          <a:xfrm>
            <a:off x="2099327" y="3376274"/>
            <a:ext cx="0" cy="2013341"/>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259276" y="5677455"/>
            <a:ext cx="805061" cy="0"/>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122086" y="5677455"/>
            <a:ext cx="757039" cy="0"/>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2942642" y="5677455"/>
            <a:ext cx="696420" cy="0"/>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593120" y="5677455"/>
            <a:ext cx="848460" cy="0"/>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flipH="1">
            <a:off x="1510870" y="5723751"/>
            <a:ext cx="331299" cy="261610"/>
          </a:xfrm>
          <a:prstGeom prst="rect">
            <a:avLst/>
          </a:prstGeom>
          <a:noFill/>
        </p:spPr>
        <p:txBody>
          <a:bodyPr wrap="square" rtlCol="0">
            <a:spAutoFit/>
          </a:bodyPr>
          <a:lstStyle/>
          <a:p>
            <a:r>
              <a:rPr lang="en-US" sz="1100" dirty="0"/>
              <a:t>A)</a:t>
            </a:r>
          </a:p>
        </p:txBody>
      </p:sp>
      <p:sp>
        <p:nvSpPr>
          <p:cNvPr id="62" name="TextBox 61"/>
          <p:cNvSpPr txBox="1"/>
          <p:nvPr/>
        </p:nvSpPr>
        <p:spPr>
          <a:xfrm flipH="1">
            <a:off x="2330198" y="5715477"/>
            <a:ext cx="331299" cy="261610"/>
          </a:xfrm>
          <a:prstGeom prst="rect">
            <a:avLst/>
          </a:prstGeom>
          <a:noFill/>
        </p:spPr>
        <p:txBody>
          <a:bodyPr wrap="square" rtlCol="0">
            <a:spAutoFit/>
          </a:bodyPr>
          <a:lstStyle/>
          <a:p>
            <a:r>
              <a:rPr lang="en-US" sz="1100" dirty="0"/>
              <a:t>B)</a:t>
            </a:r>
          </a:p>
        </p:txBody>
      </p:sp>
      <p:sp>
        <p:nvSpPr>
          <p:cNvPr id="63" name="TextBox 62"/>
          <p:cNvSpPr txBox="1"/>
          <p:nvPr/>
        </p:nvSpPr>
        <p:spPr>
          <a:xfrm flipH="1">
            <a:off x="3221332" y="5723751"/>
            <a:ext cx="331299" cy="261610"/>
          </a:xfrm>
          <a:prstGeom prst="rect">
            <a:avLst/>
          </a:prstGeom>
          <a:noFill/>
        </p:spPr>
        <p:txBody>
          <a:bodyPr wrap="square" rtlCol="0">
            <a:spAutoFit/>
          </a:bodyPr>
          <a:lstStyle/>
          <a:p>
            <a:r>
              <a:rPr lang="en-US" sz="1100" dirty="0"/>
              <a:t>C)</a:t>
            </a:r>
          </a:p>
        </p:txBody>
      </p:sp>
      <p:sp>
        <p:nvSpPr>
          <p:cNvPr id="64" name="TextBox 63"/>
          <p:cNvSpPr txBox="1"/>
          <p:nvPr/>
        </p:nvSpPr>
        <p:spPr>
          <a:xfrm flipH="1">
            <a:off x="4040660" y="5734517"/>
            <a:ext cx="331299" cy="261610"/>
          </a:xfrm>
          <a:prstGeom prst="rect">
            <a:avLst/>
          </a:prstGeom>
          <a:noFill/>
        </p:spPr>
        <p:txBody>
          <a:bodyPr wrap="square" rtlCol="0">
            <a:spAutoFit/>
          </a:bodyPr>
          <a:lstStyle/>
          <a:p>
            <a:r>
              <a:rPr lang="en-US" sz="1100" dirty="0"/>
              <a:t>D)</a:t>
            </a:r>
          </a:p>
        </p:txBody>
      </p:sp>
      <p:cxnSp>
        <p:nvCxnSpPr>
          <p:cNvPr id="66" name="Straight Connector 65"/>
          <p:cNvCxnSpPr/>
          <p:nvPr/>
        </p:nvCxnSpPr>
        <p:spPr>
          <a:xfrm>
            <a:off x="3648332" y="3447904"/>
            <a:ext cx="0" cy="1903688"/>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701922" y="5681554"/>
            <a:ext cx="815234" cy="0"/>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flipH="1">
            <a:off x="4874252" y="5704636"/>
            <a:ext cx="331299" cy="261610"/>
          </a:xfrm>
          <a:prstGeom prst="rect">
            <a:avLst/>
          </a:prstGeom>
          <a:noFill/>
        </p:spPr>
        <p:txBody>
          <a:bodyPr wrap="square" rtlCol="0">
            <a:spAutoFit/>
          </a:bodyPr>
          <a:lstStyle/>
          <a:p>
            <a:r>
              <a:rPr lang="en-US" sz="1100" dirty="0"/>
              <a:t>E)</a:t>
            </a:r>
          </a:p>
        </p:txBody>
      </p:sp>
      <p:sp>
        <p:nvSpPr>
          <p:cNvPr id="72" name="Rectangle 71"/>
          <p:cNvSpPr/>
          <p:nvPr/>
        </p:nvSpPr>
        <p:spPr>
          <a:xfrm>
            <a:off x="5909408" y="1659977"/>
            <a:ext cx="2034531" cy="261610"/>
          </a:xfrm>
          <a:prstGeom prst="rect">
            <a:avLst/>
          </a:prstGeom>
        </p:spPr>
        <p:txBody>
          <a:bodyPr wrap="none">
            <a:spAutoFit/>
          </a:bodyPr>
          <a:lstStyle/>
          <a:p>
            <a:r>
              <a:rPr lang="en-US" sz="1100" dirty="0"/>
              <a:t>This power flow is a example.</a:t>
            </a:r>
          </a:p>
        </p:txBody>
      </p:sp>
    </p:spTree>
    <p:extLst>
      <p:ext uri="{BB962C8B-B14F-4D97-AF65-F5344CB8AC3E}">
        <p14:creationId xmlns:p14="http://schemas.microsoft.com/office/powerpoint/2010/main" val="1142875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57471-984A-44F4-9A11-D6FA0A6ACB67}"/>
              </a:ext>
            </a:extLst>
          </p:cNvPr>
          <p:cNvSpPr>
            <a:spLocks noGrp="1"/>
          </p:cNvSpPr>
          <p:nvPr>
            <p:ph type="sldNum" sz="quarter" idx="12"/>
          </p:nvPr>
        </p:nvSpPr>
        <p:spPr/>
        <p:txBody>
          <a:bodyPr/>
          <a:lstStyle/>
          <a:p>
            <a:pPr>
              <a:defRPr/>
            </a:pPr>
            <a:fld id="{149F8EDC-486C-486D-91C3-F0BB61E194C4}" type="slidenum">
              <a:rPr lang="en-US" smtClean="0"/>
              <a:pPr>
                <a:defRPr/>
              </a:pPr>
              <a:t>33</a:t>
            </a:fld>
            <a:endParaRPr lang="en-US" dirty="0"/>
          </a:p>
        </p:txBody>
      </p:sp>
      <p:sp>
        <p:nvSpPr>
          <p:cNvPr id="3" name="TextBox 2">
            <a:extLst>
              <a:ext uri="{FF2B5EF4-FFF2-40B4-BE49-F238E27FC236}">
                <a16:creationId xmlns:a16="http://schemas.microsoft.com/office/drawing/2014/main" id="{79B3D157-48E6-47BF-AB6A-5C764ACEC917}"/>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Input Data structure</a:t>
            </a:r>
            <a:endParaRPr kumimoji="1" lang="ja-JP" altLang="en-US" sz="2400" b="1" i="1" dirty="0"/>
          </a:p>
        </p:txBody>
      </p:sp>
      <p:pic>
        <p:nvPicPr>
          <p:cNvPr id="15" name="Picture 14">
            <a:extLst>
              <a:ext uri="{FF2B5EF4-FFF2-40B4-BE49-F238E27FC236}">
                <a16:creationId xmlns:a16="http://schemas.microsoft.com/office/drawing/2014/main" id="{4E82E577-C053-4410-A8A9-3B3D422D69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914400"/>
            <a:ext cx="7086600" cy="4038600"/>
          </a:xfrm>
          <a:prstGeom prst="rect">
            <a:avLst/>
          </a:prstGeom>
          <a:noFill/>
          <a:ln>
            <a:noFill/>
          </a:ln>
        </p:spPr>
      </p:pic>
      <p:sp>
        <p:nvSpPr>
          <p:cNvPr id="4" name="TextBox 3">
            <a:extLst>
              <a:ext uri="{FF2B5EF4-FFF2-40B4-BE49-F238E27FC236}">
                <a16:creationId xmlns:a16="http://schemas.microsoft.com/office/drawing/2014/main" id="{C808358E-D2BA-4C20-9FC7-7DB0E1E1FB54}"/>
              </a:ext>
            </a:extLst>
          </p:cNvPr>
          <p:cNvSpPr txBox="1"/>
          <p:nvPr/>
        </p:nvSpPr>
        <p:spPr>
          <a:xfrm>
            <a:off x="1066800" y="4953000"/>
            <a:ext cx="7772400"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longTermPastData</a:t>
            </a:r>
            <a:r>
              <a:rPr kumimoji="1" lang="en-US" altLang="ja-JP" dirty="0"/>
              <a:t>: past load and predictors</a:t>
            </a:r>
          </a:p>
          <a:p>
            <a:pPr marL="285750" indent="-285750">
              <a:buFont typeface="Arial" panose="020B0604020202020204" pitchFamily="34" charset="0"/>
              <a:buChar char="•"/>
            </a:pPr>
            <a:r>
              <a:rPr kumimoji="1" lang="en-US" altLang="ja-JP" dirty="0" err="1"/>
              <a:t>forecastData</a:t>
            </a:r>
            <a:r>
              <a:rPr kumimoji="1" lang="en-US" altLang="ja-JP" dirty="0"/>
              <a:t>: predictors for load forecasting</a:t>
            </a:r>
          </a:p>
          <a:p>
            <a:r>
              <a:rPr kumimoji="1" lang="en-US" altLang="ja-JP" dirty="0"/>
              <a:t>     </a:t>
            </a:r>
            <a:r>
              <a:rPr kumimoji="1" lang="en-US" altLang="ja-JP" sz="1600" dirty="0"/>
              <a:t>(The data measured immediately before will be utilized here in this project)</a:t>
            </a:r>
            <a:endParaRPr kumimoji="1" lang="ja-JP" altLang="en-US" dirty="0"/>
          </a:p>
        </p:txBody>
      </p:sp>
    </p:spTree>
    <p:extLst>
      <p:ext uri="{BB962C8B-B14F-4D97-AF65-F5344CB8AC3E}">
        <p14:creationId xmlns:p14="http://schemas.microsoft.com/office/powerpoint/2010/main" val="158282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57471-984A-44F4-9A11-D6FA0A6ACB67}"/>
              </a:ext>
            </a:extLst>
          </p:cNvPr>
          <p:cNvSpPr>
            <a:spLocks noGrp="1"/>
          </p:cNvSpPr>
          <p:nvPr>
            <p:ph type="sldNum" sz="quarter" idx="12"/>
          </p:nvPr>
        </p:nvSpPr>
        <p:spPr/>
        <p:txBody>
          <a:bodyPr/>
          <a:lstStyle/>
          <a:p>
            <a:pPr>
              <a:defRPr/>
            </a:pPr>
            <a:fld id="{149F8EDC-486C-486D-91C3-F0BB61E194C4}" type="slidenum">
              <a:rPr lang="en-US" smtClean="0"/>
              <a:pPr>
                <a:defRPr/>
              </a:pPr>
              <a:t>34</a:t>
            </a:fld>
            <a:endParaRPr lang="en-US" dirty="0"/>
          </a:p>
        </p:txBody>
      </p:sp>
      <p:sp>
        <p:nvSpPr>
          <p:cNvPr id="3" name="TextBox 2">
            <a:extLst>
              <a:ext uri="{FF2B5EF4-FFF2-40B4-BE49-F238E27FC236}">
                <a16:creationId xmlns:a16="http://schemas.microsoft.com/office/drawing/2014/main" id="{79B3D157-48E6-47BF-AB6A-5C764ACEC917}"/>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Input Dataset</a:t>
            </a:r>
            <a:endParaRPr kumimoji="1" lang="ja-JP" altLang="en-US" sz="2400" b="1" i="1" dirty="0"/>
          </a:p>
        </p:txBody>
      </p:sp>
      <p:graphicFrame>
        <p:nvGraphicFramePr>
          <p:cNvPr id="5" name="Table 4">
            <a:extLst>
              <a:ext uri="{FF2B5EF4-FFF2-40B4-BE49-F238E27FC236}">
                <a16:creationId xmlns:a16="http://schemas.microsoft.com/office/drawing/2014/main" id="{17080CC6-61D0-4BDF-9DE0-5711F12BDEE7}"/>
              </a:ext>
            </a:extLst>
          </p:cNvPr>
          <p:cNvGraphicFramePr>
            <a:graphicFrameLocks noGrp="1"/>
          </p:cNvGraphicFramePr>
          <p:nvPr/>
        </p:nvGraphicFramePr>
        <p:xfrm>
          <a:off x="457200" y="1152465"/>
          <a:ext cx="8305800" cy="1585734"/>
        </p:xfrm>
        <a:graphic>
          <a:graphicData uri="http://schemas.openxmlformats.org/drawingml/2006/table">
            <a:tbl>
              <a:tblPr>
                <a:tableStyleId>{2D5ABB26-0587-4C30-8999-92F81FD0307C}</a:tableStyleId>
              </a:tblPr>
              <a:tblGrid>
                <a:gridCol w="662046">
                  <a:extLst>
                    <a:ext uri="{9D8B030D-6E8A-4147-A177-3AD203B41FA5}">
                      <a16:colId xmlns:a16="http://schemas.microsoft.com/office/drawing/2014/main" val="533544166"/>
                    </a:ext>
                  </a:extLst>
                </a:gridCol>
                <a:gridCol w="662046">
                  <a:extLst>
                    <a:ext uri="{9D8B030D-6E8A-4147-A177-3AD203B41FA5}">
                      <a16:colId xmlns:a16="http://schemas.microsoft.com/office/drawing/2014/main" val="1090261690"/>
                    </a:ext>
                  </a:extLst>
                </a:gridCol>
                <a:gridCol w="662046">
                  <a:extLst>
                    <a:ext uri="{9D8B030D-6E8A-4147-A177-3AD203B41FA5}">
                      <a16:colId xmlns:a16="http://schemas.microsoft.com/office/drawing/2014/main" val="940186180"/>
                    </a:ext>
                  </a:extLst>
                </a:gridCol>
                <a:gridCol w="662046">
                  <a:extLst>
                    <a:ext uri="{9D8B030D-6E8A-4147-A177-3AD203B41FA5}">
                      <a16:colId xmlns:a16="http://schemas.microsoft.com/office/drawing/2014/main" val="485740210"/>
                    </a:ext>
                  </a:extLst>
                </a:gridCol>
                <a:gridCol w="662046">
                  <a:extLst>
                    <a:ext uri="{9D8B030D-6E8A-4147-A177-3AD203B41FA5}">
                      <a16:colId xmlns:a16="http://schemas.microsoft.com/office/drawing/2014/main" val="4152740629"/>
                    </a:ext>
                  </a:extLst>
                </a:gridCol>
                <a:gridCol w="662046">
                  <a:extLst>
                    <a:ext uri="{9D8B030D-6E8A-4147-A177-3AD203B41FA5}">
                      <a16:colId xmlns:a16="http://schemas.microsoft.com/office/drawing/2014/main" val="523190446"/>
                    </a:ext>
                  </a:extLst>
                </a:gridCol>
                <a:gridCol w="1167775">
                  <a:extLst>
                    <a:ext uri="{9D8B030D-6E8A-4147-A177-3AD203B41FA5}">
                      <a16:colId xmlns:a16="http://schemas.microsoft.com/office/drawing/2014/main" val="4229822874"/>
                    </a:ext>
                  </a:extLst>
                </a:gridCol>
                <a:gridCol w="870468">
                  <a:extLst>
                    <a:ext uri="{9D8B030D-6E8A-4147-A177-3AD203B41FA5}">
                      <a16:colId xmlns:a16="http://schemas.microsoft.com/office/drawing/2014/main" val="1315825505"/>
                    </a:ext>
                  </a:extLst>
                </a:gridCol>
                <a:gridCol w="1287311">
                  <a:extLst>
                    <a:ext uri="{9D8B030D-6E8A-4147-A177-3AD203B41FA5}">
                      <a16:colId xmlns:a16="http://schemas.microsoft.com/office/drawing/2014/main" val="2888098577"/>
                    </a:ext>
                  </a:extLst>
                </a:gridCol>
                <a:gridCol w="1007970">
                  <a:extLst>
                    <a:ext uri="{9D8B030D-6E8A-4147-A177-3AD203B41FA5}">
                      <a16:colId xmlns:a16="http://schemas.microsoft.com/office/drawing/2014/main" val="2705030283"/>
                    </a:ext>
                  </a:extLst>
                </a:gridCol>
              </a:tblGrid>
              <a:tr h="332986">
                <a:tc>
                  <a:txBody>
                    <a:bodyPr/>
                    <a:lstStyle/>
                    <a:p>
                      <a:pPr algn="ctr" fontAlgn="ctr"/>
                      <a:r>
                        <a:rPr lang="en-US" sz="1400" u="none" strike="noStrike" dirty="0">
                          <a:effectLst/>
                        </a:rPr>
                        <a:t>Building</a:t>
                      </a:r>
                    </a:p>
                    <a:p>
                      <a:pPr algn="ctr" fontAlgn="ctr"/>
                      <a:r>
                        <a:rPr lang="en-US" sz="1400" u="none" strike="noStrike" dirty="0">
                          <a:effectLst/>
                        </a:rPr>
                        <a:t>Index</a:t>
                      </a:r>
                      <a:endParaRPr lang="en-US"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a:effectLst/>
                        </a:rPr>
                        <a:t>Year</a:t>
                      </a:r>
                      <a:endParaRPr 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dirty="0">
                          <a:effectLst/>
                        </a:rPr>
                        <a:t>Month</a:t>
                      </a:r>
                      <a:endParaRPr lang="en-US"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a:effectLst/>
                        </a:rPr>
                        <a:t>Day</a:t>
                      </a:r>
                      <a:endParaRPr 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a:effectLst/>
                        </a:rPr>
                        <a:t>Hour</a:t>
                      </a:r>
                      <a:endParaRPr 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a:effectLst/>
                        </a:rPr>
                        <a:t>Quarter</a:t>
                      </a:r>
                      <a:endParaRPr 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dirty="0">
                          <a:effectLst/>
                        </a:rPr>
                        <a:t>P1(</a:t>
                      </a:r>
                      <a:r>
                        <a:rPr lang="en-US" sz="1400" u="none" strike="noStrike" dirty="0" err="1">
                          <a:effectLst/>
                        </a:rPr>
                        <a:t>DayOfWeek</a:t>
                      </a:r>
                      <a:r>
                        <a:rPr lang="en-US" sz="1400" u="none" strike="noStrike" dirty="0">
                          <a:effectLst/>
                        </a:rPr>
                        <a:t>)</a:t>
                      </a:r>
                      <a:endParaRPr lang="en-US"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a:effectLst/>
                        </a:rPr>
                        <a:t>P2(Holiday)</a:t>
                      </a:r>
                      <a:endParaRPr 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dirty="0">
                          <a:effectLst/>
                        </a:rPr>
                        <a:t>P3(Temp)</a:t>
                      </a:r>
                      <a:endParaRPr lang="en-US"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sz="1400" u="none" strike="noStrike" dirty="0">
                          <a:effectLst/>
                        </a:rPr>
                        <a:t>P4(Radiation)</a:t>
                      </a:r>
                      <a:endParaRPr lang="en-US"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3330556546"/>
                  </a:ext>
                </a:extLst>
              </a:tr>
              <a:tr h="229963">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2018</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6</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29</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4</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29</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91520361"/>
                  </a:ext>
                </a:extLst>
              </a:tr>
              <a:tr h="229963">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2018</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29</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11</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4</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29</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1989381129"/>
                  </a:ext>
                </a:extLst>
              </a:tr>
              <a:tr h="229963">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2018</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29</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5</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29</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1043635272"/>
                  </a:ext>
                </a:extLst>
              </a:tr>
              <a:tr h="229963">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2018</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29</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0</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4</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29</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4064227172"/>
                  </a:ext>
                </a:extLst>
              </a:tr>
              <a:tr h="229963">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2018</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6</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29</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12</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1</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a:effectLst/>
                        </a:rPr>
                        <a:t>4</a:t>
                      </a:r>
                      <a:endParaRPr lang="en-US" altLang="ja-JP"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29</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tc>
                  <a:txBody>
                    <a:bodyPr/>
                    <a:lstStyle/>
                    <a:p>
                      <a:pPr algn="ctr" fontAlgn="ctr"/>
                      <a:r>
                        <a:rPr lang="en-US" altLang="ja-JP" sz="1400" u="none" strike="noStrike" dirty="0">
                          <a:effectLst/>
                        </a:rPr>
                        <a:t>2</a:t>
                      </a:r>
                      <a:endParaRPr lang="en-US" altLang="ja-JP" sz="14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199" marR="9199" marT="9199" marB="0" anchor="ctr"/>
                </a:tc>
                <a:extLst>
                  <a:ext uri="{0D108BD9-81ED-4DB2-BD59-A6C34878D82A}">
                    <a16:rowId xmlns:a16="http://schemas.microsoft.com/office/drawing/2014/main" val="3741094494"/>
                  </a:ext>
                </a:extLst>
              </a:tr>
            </a:tbl>
          </a:graphicData>
        </a:graphic>
      </p:graphicFrame>
      <p:graphicFrame>
        <p:nvGraphicFramePr>
          <p:cNvPr id="6" name="Table 5">
            <a:extLst>
              <a:ext uri="{FF2B5EF4-FFF2-40B4-BE49-F238E27FC236}">
                <a16:creationId xmlns:a16="http://schemas.microsoft.com/office/drawing/2014/main" id="{0AAAA20E-2BEE-4965-B87C-A1189E1AFDEE}"/>
              </a:ext>
            </a:extLst>
          </p:cNvPr>
          <p:cNvGraphicFramePr>
            <a:graphicFrameLocks noGrp="1"/>
          </p:cNvGraphicFramePr>
          <p:nvPr/>
        </p:nvGraphicFramePr>
        <p:xfrm>
          <a:off x="304800" y="2895600"/>
          <a:ext cx="8610600" cy="2951687"/>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562728528"/>
                    </a:ext>
                  </a:extLst>
                </a:gridCol>
                <a:gridCol w="1066800">
                  <a:extLst>
                    <a:ext uri="{9D8B030D-6E8A-4147-A177-3AD203B41FA5}">
                      <a16:colId xmlns:a16="http://schemas.microsoft.com/office/drawing/2014/main" val="1532705705"/>
                    </a:ext>
                  </a:extLst>
                </a:gridCol>
                <a:gridCol w="5638800">
                  <a:extLst>
                    <a:ext uri="{9D8B030D-6E8A-4147-A177-3AD203B41FA5}">
                      <a16:colId xmlns:a16="http://schemas.microsoft.com/office/drawing/2014/main" val="1136968499"/>
                    </a:ext>
                  </a:extLst>
                </a:gridCol>
              </a:tblGrid>
              <a:tr h="496306">
                <a:tc>
                  <a:txBody>
                    <a:bodyPr/>
                    <a:lstStyle/>
                    <a:p>
                      <a:pPr algn="just">
                        <a:lnSpc>
                          <a:spcPct val="107000"/>
                        </a:lnSpc>
                        <a:spcAft>
                          <a:spcPts val="0"/>
                        </a:spcAft>
                      </a:pPr>
                      <a:r>
                        <a:rPr lang="en-US" sz="1200">
                          <a:effectLst/>
                        </a:rPr>
                        <a:t>Data classification</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Variable Name</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Value</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extLst>
                  <a:ext uri="{0D108BD9-81ED-4DB2-BD59-A6C34878D82A}">
                    <a16:rowId xmlns:a16="http://schemas.microsoft.com/office/drawing/2014/main" val="870031692"/>
                  </a:ext>
                </a:extLst>
              </a:tr>
              <a:tr h="333883">
                <a:tc rowSpan="6">
                  <a:txBody>
                    <a:bodyPr/>
                    <a:lstStyle/>
                    <a:p>
                      <a:pPr algn="just">
                        <a:lnSpc>
                          <a:spcPct val="107000"/>
                        </a:lnSpc>
                        <a:spcAft>
                          <a:spcPts val="0"/>
                        </a:spcAft>
                      </a:pPr>
                      <a:r>
                        <a:rPr lang="en-US" sz="1200">
                          <a:effectLst/>
                        </a:rPr>
                        <a:t>Time data</a:t>
                      </a:r>
                      <a:endParaRPr lang="ja-JP" sz="1200">
                        <a:effectLst/>
                      </a:endParaRPr>
                    </a:p>
                    <a:p>
                      <a:pPr algn="just">
                        <a:lnSpc>
                          <a:spcPct val="107000"/>
                        </a:lnSpc>
                        <a:spcAft>
                          <a:spcPts val="0"/>
                        </a:spcAft>
                      </a:pPr>
                      <a:r>
                        <a:rPr lang="en-US" sz="1200">
                          <a:effectLst/>
                        </a:rPr>
                        <a:t>(Time data showing the estimated period you specify)</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a:effectLst/>
                        </a:rPr>
                        <a:t>BuildingIndex</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Numbers indicates the buildings or sites where the system is deployed</a:t>
                      </a:r>
                      <a:endParaRPr lang="ja-JP" sz="1200" dirty="0">
                        <a:effectLst/>
                      </a:endParaRPr>
                    </a:p>
                    <a:p>
                      <a:pPr algn="just">
                        <a:lnSpc>
                          <a:spcPct val="107000"/>
                        </a:lnSpc>
                        <a:spcAft>
                          <a:spcPts val="0"/>
                        </a:spcAft>
                      </a:pPr>
                      <a:r>
                        <a:rPr lang="en-US" sz="1200" dirty="0">
                          <a:effectLst/>
                        </a:rPr>
                        <a:t>E.g. 1,2,…, etc.</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70503561"/>
                  </a:ext>
                </a:extLst>
              </a:tr>
              <a:tr h="333883">
                <a:tc vMerge="1">
                  <a:txBody>
                    <a:bodyPr/>
                    <a:lstStyle/>
                    <a:p>
                      <a:endParaRPr kumimoji="1" lang="ja-JP" altLang="en-US"/>
                    </a:p>
                  </a:txBody>
                  <a:tcPr/>
                </a:tc>
                <a:tc>
                  <a:txBody>
                    <a:bodyPr/>
                    <a:lstStyle/>
                    <a:p>
                      <a:pPr algn="just">
                        <a:lnSpc>
                          <a:spcPct val="107000"/>
                        </a:lnSpc>
                        <a:spcAft>
                          <a:spcPts val="0"/>
                        </a:spcAft>
                      </a:pPr>
                      <a:r>
                        <a:rPr lang="en-US" sz="1200">
                          <a:effectLst/>
                        </a:rPr>
                        <a:t>Year</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A 4-digit number representing the year</a:t>
                      </a:r>
                      <a:endParaRPr lang="ja-JP" sz="1200" dirty="0">
                        <a:effectLst/>
                      </a:endParaRPr>
                    </a:p>
                    <a:p>
                      <a:pPr algn="just">
                        <a:lnSpc>
                          <a:spcPct val="107000"/>
                        </a:lnSpc>
                        <a:spcAft>
                          <a:spcPts val="0"/>
                        </a:spcAft>
                      </a:pPr>
                      <a:r>
                        <a:rPr lang="en-US" sz="1200" dirty="0">
                          <a:effectLst/>
                        </a:rPr>
                        <a:t>E.g. 2017, 2018, etc.</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1009237431"/>
                  </a:ext>
                </a:extLst>
              </a:tr>
              <a:tr h="333883">
                <a:tc vMerge="1">
                  <a:txBody>
                    <a:bodyPr/>
                    <a:lstStyle/>
                    <a:p>
                      <a:endParaRPr kumimoji="1" lang="ja-JP" altLang="en-US"/>
                    </a:p>
                  </a:txBody>
                  <a:tcPr/>
                </a:tc>
                <a:tc>
                  <a:txBody>
                    <a:bodyPr/>
                    <a:lstStyle/>
                    <a:p>
                      <a:pPr algn="just">
                        <a:lnSpc>
                          <a:spcPct val="107000"/>
                        </a:lnSpc>
                        <a:spcAft>
                          <a:spcPts val="0"/>
                        </a:spcAft>
                      </a:pPr>
                      <a:r>
                        <a:rPr lang="en-US" sz="1200" dirty="0">
                          <a:effectLst/>
                        </a:rPr>
                        <a:t>Month</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a:effectLst/>
                        </a:rPr>
                        <a:t>A double digit representing the month</a:t>
                      </a:r>
                      <a:endParaRPr lang="ja-JP" sz="1200">
                        <a:effectLst/>
                      </a:endParaRPr>
                    </a:p>
                    <a:p>
                      <a:pPr algn="just">
                        <a:lnSpc>
                          <a:spcPct val="107000"/>
                        </a:lnSpc>
                        <a:spcAft>
                          <a:spcPts val="0"/>
                        </a:spcAft>
                      </a:pPr>
                      <a:r>
                        <a:rPr lang="en-US" sz="1200">
                          <a:effectLst/>
                        </a:rPr>
                        <a:t>E.g. 01, 02, 03, 04, 05, 06, 07, 08, 9, 10, 11, 12</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2024116324"/>
                  </a:ext>
                </a:extLst>
              </a:tr>
              <a:tr h="333883">
                <a:tc vMerge="1">
                  <a:txBody>
                    <a:bodyPr/>
                    <a:lstStyle/>
                    <a:p>
                      <a:endParaRPr kumimoji="1" lang="ja-JP" altLang="en-US"/>
                    </a:p>
                  </a:txBody>
                  <a:tcPr/>
                </a:tc>
                <a:tc>
                  <a:txBody>
                    <a:bodyPr/>
                    <a:lstStyle/>
                    <a:p>
                      <a:pPr algn="just">
                        <a:lnSpc>
                          <a:spcPct val="107000"/>
                        </a:lnSpc>
                        <a:spcAft>
                          <a:spcPts val="0"/>
                        </a:spcAft>
                      </a:pPr>
                      <a:r>
                        <a:rPr lang="en-US" sz="1200">
                          <a:effectLst/>
                        </a:rPr>
                        <a:t>Day</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A double-digit number representing the day</a:t>
                      </a:r>
                      <a:endParaRPr lang="ja-JP" sz="1200" dirty="0">
                        <a:effectLst/>
                      </a:endParaRPr>
                    </a:p>
                    <a:p>
                      <a:pPr algn="just">
                        <a:lnSpc>
                          <a:spcPct val="107000"/>
                        </a:lnSpc>
                        <a:spcAft>
                          <a:spcPts val="0"/>
                        </a:spcAft>
                      </a:pPr>
                      <a:r>
                        <a:rPr lang="en-US" sz="1200" dirty="0">
                          <a:effectLst/>
                        </a:rPr>
                        <a:t>E.g. 01, 02, …, 30, 31</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2395253194"/>
                  </a:ext>
                </a:extLst>
              </a:tr>
              <a:tr h="333883">
                <a:tc vMerge="1">
                  <a:txBody>
                    <a:bodyPr/>
                    <a:lstStyle/>
                    <a:p>
                      <a:endParaRPr kumimoji="1" lang="ja-JP" altLang="en-US"/>
                    </a:p>
                  </a:txBody>
                  <a:tcPr/>
                </a:tc>
                <a:tc>
                  <a:txBody>
                    <a:bodyPr/>
                    <a:lstStyle/>
                    <a:p>
                      <a:pPr algn="just">
                        <a:lnSpc>
                          <a:spcPct val="107000"/>
                        </a:lnSpc>
                        <a:spcAft>
                          <a:spcPts val="0"/>
                        </a:spcAft>
                      </a:pPr>
                      <a:r>
                        <a:rPr lang="en-US" sz="1200" dirty="0">
                          <a:effectLst/>
                        </a:rPr>
                        <a:t>Hour</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a:effectLst/>
                        </a:rPr>
                        <a:t>A double-digit number representing time</a:t>
                      </a:r>
                      <a:endParaRPr lang="ja-JP" sz="1200">
                        <a:effectLst/>
                      </a:endParaRPr>
                    </a:p>
                    <a:p>
                      <a:pPr algn="just">
                        <a:lnSpc>
                          <a:spcPct val="107000"/>
                        </a:lnSpc>
                        <a:spcAft>
                          <a:spcPts val="0"/>
                        </a:spcAft>
                      </a:pPr>
                      <a:r>
                        <a:rPr lang="en-US" sz="1200">
                          <a:effectLst/>
                        </a:rPr>
                        <a:t>E.g. 0, 1, …, 22, 23, 24</a:t>
                      </a:r>
                      <a:endParaRPr lang="ja-JP" sz="120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359224840"/>
                  </a:ext>
                </a:extLst>
              </a:tr>
              <a:tr h="496306">
                <a:tc vMerge="1">
                  <a:txBody>
                    <a:bodyPr/>
                    <a:lstStyle/>
                    <a:p>
                      <a:endParaRPr kumimoji="1" lang="ja-JP" altLang="en-US"/>
                    </a:p>
                  </a:txBody>
                  <a:tcPr/>
                </a:tc>
                <a:tc>
                  <a:txBody>
                    <a:bodyPr/>
                    <a:lstStyle/>
                    <a:p>
                      <a:pPr algn="just">
                        <a:lnSpc>
                          <a:spcPct val="107000"/>
                        </a:lnSpc>
                        <a:spcAft>
                          <a:spcPts val="0"/>
                        </a:spcAft>
                      </a:pPr>
                      <a:r>
                        <a:rPr lang="en-US" sz="1200" dirty="0">
                          <a:effectLst/>
                        </a:rPr>
                        <a:t>Quarter</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200" dirty="0">
                          <a:effectLst/>
                        </a:rPr>
                        <a:t>A one-digit number representing minutes</a:t>
                      </a:r>
                      <a:endParaRPr lang="ja-JP" sz="1200" dirty="0">
                        <a:effectLst/>
                      </a:endParaRPr>
                    </a:p>
                    <a:p>
                      <a:pPr algn="just">
                        <a:lnSpc>
                          <a:spcPct val="107000"/>
                        </a:lnSpc>
                        <a:spcAft>
                          <a:spcPts val="0"/>
                        </a:spcAft>
                      </a:pPr>
                      <a:r>
                        <a:rPr lang="en-US" sz="1200" dirty="0">
                          <a:effectLst/>
                        </a:rPr>
                        <a:t>E.g. 00 minutes -&gt; 0, :15 minutes - &gt; 1, :30 minutes -&gt; 2, :45 minutes -&gt; 3</a:t>
                      </a:r>
                      <a:endParaRPr lang="ja-JP" sz="12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27058680"/>
                  </a:ext>
                </a:extLst>
              </a:tr>
            </a:tbl>
          </a:graphicData>
        </a:graphic>
      </p:graphicFrame>
    </p:spTree>
    <p:extLst>
      <p:ext uri="{BB962C8B-B14F-4D97-AF65-F5344CB8AC3E}">
        <p14:creationId xmlns:p14="http://schemas.microsoft.com/office/powerpoint/2010/main" val="161323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57471-984A-44F4-9A11-D6FA0A6ACB67}"/>
              </a:ext>
            </a:extLst>
          </p:cNvPr>
          <p:cNvSpPr>
            <a:spLocks noGrp="1"/>
          </p:cNvSpPr>
          <p:nvPr>
            <p:ph type="sldNum" sz="quarter" idx="12"/>
          </p:nvPr>
        </p:nvSpPr>
        <p:spPr/>
        <p:txBody>
          <a:bodyPr/>
          <a:lstStyle/>
          <a:p>
            <a:pPr>
              <a:defRPr/>
            </a:pPr>
            <a:fld id="{149F8EDC-486C-486D-91C3-F0BB61E194C4}" type="slidenum">
              <a:rPr lang="en-US" smtClean="0"/>
              <a:pPr>
                <a:defRPr/>
              </a:pPr>
              <a:t>35</a:t>
            </a:fld>
            <a:endParaRPr lang="en-US" dirty="0"/>
          </a:p>
        </p:txBody>
      </p:sp>
      <p:sp>
        <p:nvSpPr>
          <p:cNvPr id="3" name="TextBox 2">
            <a:extLst>
              <a:ext uri="{FF2B5EF4-FFF2-40B4-BE49-F238E27FC236}">
                <a16:creationId xmlns:a16="http://schemas.microsoft.com/office/drawing/2014/main" id="{79B3D157-48E6-47BF-AB6A-5C764ACEC917}"/>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Input Dataset</a:t>
            </a:r>
            <a:endParaRPr kumimoji="1" lang="ja-JP" altLang="en-US" sz="2400" b="1" i="1" dirty="0"/>
          </a:p>
        </p:txBody>
      </p:sp>
      <p:graphicFrame>
        <p:nvGraphicFramePr>
          <p:cNvPr id="5" name="Table 4">
            <a:extLst>
              <a:ext uri="{FF2B5EF4-FFF2-40B4-BE49-F238E27FC236}">
                <a16:creationId xmlns:a16="http://schemas.microsoft.com/office/drawing/2014/main" id="{17080CC6-61D0-4BDF-9DE0-5711F12BDEE7}"/>
              </a:ext>
            </a:extLst>
          </p:cNvPr>
          <p:cNvGraphicFramePr>
            <a:graphicFrameLocks noGrp="1"/>
          </p:cNvGraphicFramePr>
          <p:nvPr/>
        </p:nvGraphicFramePr>
        <p:xfrm>
          <a:off x="152400" y="1115327"/>
          <a:ext cx="8915398" cy="1585734"/>
        </p:xfrm>
        <a:graphic>
          <a:graphicData uri="http://schemas.openxmlformats.org/drawingml/2006/table">
            <a:tbl>
              <a:tblPr/>
              <a:tblGrid>
                <a:gridCol w="717216">
                  <a:extLst>
                    <a:ext uri="{9D8B030D-6E8A-4147-A177-3AD203B41FA5}">
                      <a16:colId xmlns:a16="http://schemas.microsoft.com/office/drawing/2014/main" val="533544166"/>
                    </a:ext>
                  </a:extLst>
                </a:gridCol>
                <a:gridCol w="717216">
                  <a:extLst>
                    <a:ext uri="{9D8B030D-6E8A-4147-A177-3AD203B41FA5}">
                      <a16:colId xmlns:a16="http://schemas.microsoft.com/office/drawing/2014/main" val="1090261690"/>
                    </a:ext>
                  </a:extLst>
                </a:gridCol>
                <a:gridCol w="717216">
                  <a:extLst>
                    <a:ext uri="{9D8B030D-6E8A-4147-A177-3AD203B41FA5}">
                      <a16:colId xmlns:a16="http://schemas.microsoft.com/office/drawing/2014/main" val="940186180"/>
                    </a:ext>
                  </a:extLst>
                </a:gridCol>
                <a:gridCol w="717216">
                  <a:extLst>
                    <a:ext uri="{9D8B030D-6E8A-4147-A177-3AD203B41FA5}">
                      <a16:colId xmlns:a16="http://schemas.microsoft.com/office/drawing/2014/main" val="485740210"/>
                    </a:ext>
                  </a:extLst>
                </a:gridCol>
                <a:gridCol w="717216">
                  <a:extLst>
                    <a:ext uri="{9D8B030D-6E8A-4147-A177-3AD203B41FA5}">
                      <a16:colId xmlns:a16="http://schemas.microsoft.com/office/drawing/2014/main" val="4152740629"/>
                    </a:ext>
                  </a:extLst>
                </a:gridCol>
                <a:gridCol w="717216">
                  <a:extLst>
                    <a:ext uri="{9D8B030D-6E8A-4147-A177-3AD203B41FA5}">
                      <a16:colId xmlns:a16="http://schemas.microsoft.com/office/drawing/2014/main" val="523190446"/>
                    </a:ext>
                  </a:extLst>
                </a:gridCol>
                <a:gridCol w="1411704">
                  <a:extLst>
                    <a:ext uri="{9D8B030D-6E8A-4147-A177-3AD203B41FA5}">
                      <a16:colId xmlns:a16="http://schemas.microsoft.com/office/drawing/2014/main" val="4229822874"/>
                    </a:ext>
                  </a:extLst>
                </a:gridCol>
                <a:gridCol w="1066800">
                  <a:extLst>
                    <a:ext uri="{9D8B030D-6E8A-4147-A177-3AD203B41FA5}">
                      <a16:colId xmlns:a16="http://schemas.microsoft.com/office/drawing/2014/main" val="1315825505"/>
                    </a:ext>
                  </a:extLst>
                </a:gridCol>
                <a:gridCol w="1124182">
                  <a:extLst>
                    <a:ext uri="{9D8B030D-6E8A-4147-A177-3AD203B41FA5}">
                      <a16:colId xmlns:a16="http://schemas.microsoft.com/office/drawing/2014/main" val="2888098577"/>
                    </a:ext>
                  </a:extLst>
                </a:gridCol>
                <a:gridCol w="1009416">
                  <a:extLst>
                    <a:ext uri="{9D8B030D-6E8A-4147-A177-3AD203B41FA5}">
                      <a16:colId xmlns:a16="http://schemas.microsoft.com/office/drawing/2014/main" val="2705030283"/>
                    </a:ext>
                  </a:extLst>
                </a:gridCol>
              </a:tblGrid>
              <a:tr h="332986">
                <a:tc>
                  <a:txBody>
                    <a:bodyPr/>
                    <a:lstStyle/>
                    <a:p>
                      <a:pPr algn="ctr" fontAlgn="ctr"/>
                      <a:r>
                        <a:rPr lang="en-US" sz="1400" b="0" i="0" u="none" strike="noStrike" dirty="0">
                          <a:solidFill>
                            <a:srgbClr val="000000"/>
                          </a:solidFill>
                          <a:effectLst/>
                          <a:latin typeface="+mj-lt"/>
                          <a:ea typeface="游ゴシック" panose="020B0400000000000000" pitchFamily="34" charset="-128"/>
                        </a:rPr>
                        <a:t>Building</a:t>
                      </a:r>
                    </a:p>
                    <a:p>
                      <a:pPr algn="ctr" fontAlgn="ctr"/>
                      <a:r>
                        <a:rPr lang="en-US" sz="1400" b="0" i="0" u="none" strike="noStrike" dirty="0">
                          <a:solidFill>
                            <a:srgbClr val="000000"/>
                          </a:solidFill>
                          <a:effectLst/>
                          <a:latin typeface="+mj-lt"/>
                          <a:ea typeface="游ゴシック" panose="020B0400000000000000" pitchFamily="34" charset="-128"/>
                        </a:rPr>
                        <a:t>Index</a:t>
                      </a:r>
                    </a:p>
                  </a:txBody>
                  <a:tcPr marL="9199" marR="9199" marT="9199"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mj-lt"/>
                          <a:ea typeface="游ゴシック" panose="020B0400000000000000" pitchFamily="34" charset="-128"/>
                        </a:rPr>
                        <a:t>Year</a:t>
                      </a:r>
                    </a:p>
                  </a:txBody>
                  <a:tcPr marL="9199" marR="9199" marT="9199" marB="0" anchor="ctr">
                    <a:lnL>
                      <a:noFill/>
                    </a:lnL>
                    <a:lnR>
                      <a:noFill/>
                    </a:lnR>
                    <a:lnT>
                      <a:noFill/>
                    </a:lnT>
                    <a:lnB>
                      <a:noFill/>
                    </a:lnB>
                  </a:tcPr>
                </a:tc>
                <a:tc>
                  <a:txBody>
                    <a:bodyPr/>
                    <a:lstStyle/>
                    <a:p>
                      <a:pPr algn="ctr" fontAlgn="ctr"/>
                      <a:r>
                        <a:rPr lang="en-US" sz="1400" b="0" i="0" u="none" strike="noStrike">
                          <a:solidFill>
                            <a:srgbClr val="000000"/>
                          </a:solidFill>
                          <a:effectLst/>
                          <a:latin typeface="+mj-lt"/>
                          <a:ea typeface="游ゴシック" panose="020B0400000000000000" pitchFamily="34" charset="-128"/>
                        </a:rPr>
                        <a:t>Month</a:t>
                      </a:r>
                    </a:p>
                  </a:txBody>
                  <a:tcPr marL="9199" marR="9199" marT="9199" marB="0" anchor="ctr">
                    <a:lnL>
                      <a:noFill/>
                    </a:lnL>
                    <a:lnR>
                      <a:noFill/>
                    </a:lnR>
                    <a:lnT>
                      <a:noFill/>
                    </a:lnT>
                    <a:lnB>
                      <a:noFill/>
                    </a:lnB>
                  </a:tcPr>
                </a:tc>
                <a:tc>
                  <a:txBody>
                    <a:bodyPr/>
                    <a:lstStyle/>
                    <a:p>
                      <a:pPr algn="ctr" fontAlgn="ctr"/>
                      <a:r>
                        <a:rPr lang="en-US" sz="1400" b="0" i="0" u="none" strike="noStrike">
                          <a:solidFill>
                            <a:srgbClr val="000000"/>
                          </a:solidFill>
                          <a:effectLst/>
                          <a:latin typeface="+mj-lt"/>
                          <a:ea typeface="游ゴシック" panose="020B0400000000000000" pitchFamily="34" charset="-128"/>
                        </a:rPr>
                        <a:t>Day</a:t>
                      </a:r>
                    </a:p>
                  </a:txBody>
                  <a:tcPr marL="9199" marR="9199" marT="9199" marB="0" anchor="ctr">
                    <a:lnL>
                      <a:noFill/>
                    </a:lnL>
                    <a:lnR>
                      <a:noFill/>
                    </a:lnR>
                    <a:lnT>
                      <a:noFill/>
                    </a:lnT>
                    <a:lnB>
                      <a:noFill/>
                    </a:lnB>
                  </a:tcPr>
                </a:tc>
                <a:tc>
                  <a:txBody>
                    <a:bodyPr/>
                    <a:lstStyle/>
                    <a:p>
                      <a:pPr algn="ctr" fontAlgn="ctr"/>
                      <a:r>
                        <a:rPr lang="en-US" sz="1400" b="0" i="0" u="none" strike="noStrike">
                          <a:solidFill>
                            <a:srgbClr val="000000"/>
                          </a:solidFill>
                          <a:effectLst/>
                          <a:latin typeface="+mj-lt"/>
                          <a:ea typeface="游ゴシック" panose="020B0400000000000000" pitchFamily="34" charset="-128"/>
                        </a:rPr>
                        <a:t>Hour</a:t>
                      </a:r>
                    </a:p>
                  </a:txBody>
                  <a:tcPr marL="9199" marR="9199" marT="9199" marB="0" anchor="ctr">
                    <a:lnL>
                      <a:noFill/>
                    </a:lnL>
                    <a:lnR>
                      <a:noFill/>
                    </a:lnR>
                    <a:lnT>
                      <a:noFill/>
                    </a:lnT>
                    <a:lnB>
                      <a:noFill/>
                    </a:lnB>
                  </a:tcPr>
                </a:tc>
                <a:tc>
                  <a:txBody>
                    <a:bodyPr/>
                    <a:lstStyle/>
                    <a:p>
                      <a:pPr algn="ctr" fontAlgn="ctr"/>
                      <a:r>
                        <a:rPr lang="en-US" sz="1400" b="0" i="0" u="none" strike="noStrike">
                          <a:solidFill>
                            <a:srgbClr val="000000"/>
                          </a:solidFill>
                          <a:effectLst/>
                          <a:latin typeface="+mj-lt"/>
                          <a:ea typeface="游ゴシック" panose="020B0400000000000000" pitchFamily="34" charset="-128"/>
                        </a:rPr>
                        <a:t>Quarter</a:t>
                      </a:r>
                    </a:p>
                  </a:txBody>
                  <a:tcPr marL="9199" marR="9199" marT="9199"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mj-lt"/>
                          <a:ea typeface="游ゴシック" panose="020B0400000000000000" pitchFamily="34" charset="-128"/>
                        </a:rPr>
                        <a:t>P1(</a:t>
                      </a:r>
                      <a:r>
                        <a:rPr lang="en-US" sz="1400" b="0" i="0" u="none" strike="noStrike" dirty="0" err="1">
                          <a:solidFill>
                            <a:srgbClr val="000000"/>
                          </a:solidFill>
                          <a:effectLst/>
                          <a:latin typeface="+mj-lt"/>
                          <a:ea typeface="游ゴシック" panose="020B0400000000000000" pitchFamily="34" charset="-128"/>
                        </a:rPr>
                        <a:t>DayOfWeek</a:t>
                      </a:r>
                      <a:r>
                        <a:rPr lang="en-US" sz="1400" b="0" i="0" u="none" strike="noStrike" dirty="0">
                          <a:solidFill>
                            <a:srgbClr val="000000"/>
                          </a:solidFill>
                          <a:effectLst/>
                          <a:latin typeface="+mj-lt"/>
                          <a:ea typeface="游ゴシック" panose="020B0400000000000000" pitchFamily="34" charset="-128"/>
                        </a:rPr>
                        <a:t>)</a:t>
                      </a:r>
                    </a:p>
                  </a:txBody>
                  <a:tcPr marL="9199" marR="9199" marT="9199"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mj-lt"/>
                          <a:ea typeface="游ゴシック" panose="020B0400000000000000" pitchFamily="34" charset="-128"/>
                        </a:rPr>
                        <a:t>P2(Holiday)</a:t>
                      </a:r>
                    </a:p>
                  </a:txBody>
                  <a:tcPr marL="9199" marR="9199" marT="9199"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mj-lt"/>
                          <a:ea typeface="游ゴシック" panose="020B0400000000000000" pitchFamily="34" charset="-128"/>
                        </a:rPr>
                        <a:t>P3(Temp)</a:t>
                      </a:r>
                    </a:p>
                  </a:txBody>
                  <a:tcPr marL="9199" marR="9199" marT="9199"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mj-lt"/>
                          <a:ea typeface="游ゴシック" panose="020B0400000000000000" pitchFamily="34" charset="-128"/>
                        </a:rPr>
                        <a:t>P4(Radiation)</a:t>
                      </a:r>
                    </a:p>
                  </a:txBody>
                  <a:tcPr marL="9199" marR="9199" marT="9199" marB="0" anchor="ctr">
                    <a:lnL>
                      <a:noFill/>
                    </a:lnL>
                    <a:lnR>
                      <a:noFill/>
                    </a:lnR>
                    <a:lnT>
                      <a:noFill/>
                    </a:lnT>
                    <a:lnB>
                      <a:noFill/>
                    </a:lnB>
                  </a:tcPr>
                </a:tc>
                <a:extLst>
                  <a:ext uri="{0D108BD9-81ED-4DB2-BD59-A6C34878D82A}">
                    <a16:rowId xmlns:a16="http://schemas.microsoft.com/office/drawing/2014/main" val="3330556546"/>
                  </a:ext>
                </a:extLst>
              </a:tr>
              <a:tr h="229963">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2018</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6</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11</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5</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4</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extLst>
                  <a:ext uri="{0D108BD9-81ED-4DB2-BD59-A6C34878D82A}">
                    <a16:rowId xmlns:a16="http://schemas.microsoft.com/office/drawing/2014/main" val="91520361"/>
                  </a:ext>
                </a:extLst>
              </a:tr>
              <a:tr h="229963">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2018</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6</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5</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4</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extLst>
                  <a:ext uri="{0D108BD9-81ED-4DB2-BD59-A6C34878D82A}">
                    <a16:rowId xmlns:a16="http://schemas.microsoft.com/office/drawing/2014/main" val="1989381129"/>
                  </a:ext>
                </a:extLst>
              </a:tr>
              <a:tr h="229963">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2018</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6</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3</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5</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4</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extLst>
                  <a:ext uri="{0D108BD9-81ED-4DB2-BD59-A6C34878D82A}">
                    <a16:rowId xmlns:a16="http://schemas.microsoft.com/office/drawing/2014/main" val="1043635272"/>
                  </a:ext>
                </a:extLst>
              </a:tr>
              <a:tr h="229963">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2018</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6</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12</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0</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5</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4</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extLst>
                  <a:ext uri="{0D108BD9-81ED-4DB2-BD59-A6C34878D82A}">
                    <a16:rowId xmlns:a16="http://schemas.microsoft.com/office/drawing/2014/main" val="4064227172"/>
                  </a:ext>
                </a:extLst>
              </a:tr>
              <a:tr h="229963">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2018</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6</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12</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1</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5</a:t>
                      </a:r>
                    </a:p>
                  </a:txBody>
                  <a:tcPr marL="9199" marR="9199" marT="9199" marB="0" anchor="ctr">
                    <a:lnL>
                      <a:noFill/>
                    </a:lnL>
                    <a:lnR>
                      <a:noFill/>
                    </a:lnR>
                    <a:lnT>
                      <a:noFill/>
                    </a:lnT>
                    <a:lnB>
                      <a:noFill/>
                    </a:lnB>
                  </a:tcPr>
                </a:tc>
                <a:tc>
                  <a:txBody>
                    <a:bodyPr/>
                    <a:lstStyle/>
                    <a:p>
                      <a:pPr algn="ctr" fontAlgn="ctr"/>
                      <a:r>
                        <a:rPr lang="en-US" altLang="ja-JP" sz="1400" b="0" i="0" u="none" strike="noStrike">
                          <a:solidFill>
                            <a:srgbClr val="000000"/>
                          </a:solidFill>
                          <a:effectLst/>
                          <a:latin typeface="+mj-lt"/>
                          <a:ea typeface="游ゴシック" panose="020B0400000000000000" pitchFamily="34" charset="-128"/>
                        </a:rPr>
                        <a:t>4</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29</a:t>
                      </a:r>
                    </a:p>
                  </a:txBody>
                  <a:tcPr marL="9199" marR="9199" marT="9199"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mj-lt"/>
                          <a:ea typeface="游ゴシック" panose="020B0400000000000000" pitchFamily="34" charset="-128"/>
                        </a:rPr>
                        <a:t>2</a:t>
                      </a:r>
                    </a:p>
                  </a:txBody>
                  <a:tcPr marL="9199" marR="9199" marT="9199" marB="0" anchor="ctr">
                    <a:lnL>
                      <a:noFill/>
                    </a:lnL>
                    <a:lnR>
                      <a:noFill/>
                    </a:lnR>
                    <a:lnT>
                      <a:noFill/>
                    </a:lnT>
                    <a:lnB>
                      <a:noFill/>
                    </a:lnB>
                  </a:tcPr>
                </a:tc>
                <a:extLst>
                  <a:ext uri="{0D108BD9-81ED-4DB2-BD59-A6C34878D82A}">
                    <a16:rowId xmlns:a16="http://schemas.microsoft.com/office/drawing/2014/main" val="3741094494"/>
                  </a:ext>
                </a:extLst>
              </a:tr>
            </a:tbl>
          </a:graphicData>
        </a:graphic>
      </p:graphicFrame>
      <p:graphicFrame>
        <p:nvGraphicFramePr>
          <p:cNvPr id="6" name="Table 5">
            <a:extLst>
              <a:ext uri="{FF2B5EF4-FFF2-40B4-BE49-F238E27FC236}">
                <a16:creationId xmlns:a16="http://schemas.microsoft.com/office/drawing/2014/main" id="{0AAAA20E-2BEE-4965-B87C-A1189E1AFDEE}"/>
              </a:ext>
            </a:extLst>
          </p:cNvPr>
          <p:cNvGraphicFramePr>
            <a:graphicFrameLocks noGrp="1"/>
          </p:cNvGraphicFramePr>
          <p:nvPr/>
        </p:nvGraphicFramePr>
        <p:xfrm>
          <a:off x="304800" y="2895600"/>
          <a:ext cx="8610600" cy="1557780"/>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562728528"/>
                    </a:ext>
                  </a:extLst>
                </a:gridCol>
                <a:gridCol w="1295400">
                  <a:extLst>
                    <a:ext uri="{9D8B030D-6E8A-4147-A177-3AD203B41FA5}">
                      <a16:colId xmlns:a16="http://schemas.microsoft.com/office/drawing/2014/main" val="1532705705"/>
                    </a:ext>
                  </a:extLst>
                </a:gridCol>
                <a:gridCol w="5410200">
                  <a:extLst>
                    <a:ext uri="{9D8B030D-6E8A-4147-A177-3AD203B41FA5}">
                      <a16:colId xmlns:a16="http://schemas.microsoft.com/office/drawing/2014/main" val="1136968499"/>
                    </a:ext>
                  </a:extLst>
                </a:gridCol>
              </a:tblGrid>
              <a:tr h="496306">
                <a:tc>
                  <a:txBody>
                    <a:bodyPr/>
                    <a:lstStyle/>
                    <a:p>
                      <a:pPr algn="just">
                        <a:lnSpc>
                          <a:spcPct val="107000"/>
                        </a:lnSpc>
                        <a:spcAft>
                          <a:spcPts val="0"/>
                        </a:spcAft>
                      </a:pPr>
                      <a:r>
                        <a:rPr lang="en-US" sz="1600" dirty="0">
                          <a:effectLst/>
                        </a:rPr>
                        <a:t>Data classification</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600" dirty="0">
                          <a:effectLst/>
                        </a:rPr>
                        <a:t>Variable Name</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600" dirty="0">
                          <a:effectLst/>
                        </a:rPr>
                        <a:t>Value</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extLst>
                  <a:ext uri="{0D108BD9-81ED-4DB2-BD59-A6C34878D82A}">
                    <a16:rowId xmlns:a16="http://schemas.microsoft.com/office/drawing/2014/main" val="870031692"/>
                  </a:ext>
                </a:extLst>
              </a:tr>
              <a:tr h="333883">
                <a:tc rowSpan="2">
                  <a:txBody>
                    <a:bodyPr/>
                    <a:lstStyle/>
                    <a:p>
                      <a:pPr algn="just">
                        <a:lnSpc>
                          <a:spcPct val="107000"/>
                        </a:lnSpc>
                        <a:spcAft>
                          <a:spcPts val="0"/>
                        </a:spcAft>
                      </a:pPr>
                      <a:r>
                        <a:rPr lang="en-US" sz="1600" dirty="0">
                          <a:effectLst/>
                        </a:rPr>
                        <a:t>Predictors</a:t>
                      </a:r>
                      <a:endParaRPr lang="ja-JP" sz="1600" dirty="0">
                        <a:effectLst/>
                      </a:endParaRPr>
                    </a:p>
                  </a:txBody>
                  <a:tcPr marL="37353" marR="37353" marT="9037" marB="0" anchor="ctr"/>
                </a:tc>
                <a:tc>
                  <a:txBody>
                    <a:bodyPr/>
                    <a:lstStyle/>
                    <a:p>
                      <a:pPr algn="just">
                        <a:lnSpc>
                          <a:spcPct val="107000"/>
                        </a:lnSpc>
                        <a:spcAft>
                          <a:spcPts val="0"/>
                        </a:spcAft>
                      </a:pPr>
                      <a:r>
                        <a:rPr lang="en-US" altLang="ja-JP" sz="1600" b="0" i="0" u="none" strike="noStrike" dirty="0" err="1">
                          <a:solidFill>
                            <a:srgbClr val="000000"/>
                          </a:solidFill>
                          <a:effectLst/>
                          <a:latin typeface="游ゴシック" panose="020B0400000000000000" pitchFamily="34" charset="-128"/>
                          <a:ea typeface="游ゴシック" panose="020B0400000000000000" pitchFamily="34" charset="-128"/>
                        </a:rPr>
                        <a:t>Tempreature</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600" dirty="0">
                          <a:effectLst/>
                        </a:rPr>
                        <a:t>The temperature measured by the sensors</a:t>
                      </a:r>
                      <a:endParaRPr lang="ja-JP" sz="1600" dirty="0">
                        <a:effectLst/>
                      </a:endParaRPr>
                    </a:p>
                    <a:p>
                      <a:pPr algn="just">
                        <a:lnSpc>
                          <a:spcPct val="107000"/>
                        </a:lnSpc>
                        <a:spcAft>
                          <a:spcPts val="0"/>
                        </a:spcAft>
                      </a:pPr>
                      <a:r>
                        <a:rPr lang="en-US" sz="1600" dirty="0">
                          <a:effectLst/>
                        </a:rPr>
                        <a:t>E.g. 20.0, 19.5,…, etc.</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70503561"/>
                  </a:ext>
                </a:extLst>
              </a:tr>
              <a:tr h="333883">
                <a:tc vMerge="1">
                  <a:txBody>
                    <a:bodyPr/>
                    <a:lstStyle/>
                    <a:p>
                      <a:endParaRPr kumimoji="1" lang="ja-JP" altLang="en-US"/>
                    </a:p>
                  </a:txBody>
                  <a:tcPr/>
                </a:tc>
                <a:tc>
                  <a:txBody>
                    <a:bodyPr/>
                    <a:lstStyle/>
                    <a:p>
                      <a:pPr algn="just">
                        <a:lnSpc>
                          <a:spcPct val="107000"/>
                        </a:lnSpc>
                        <a:spcAft>
                          <a:spcPts val="0"/>
                        </a:spcAft>
                      </a:pPr>
                      <a:r>
                        <a:rPr lang="en-US" altLang="ja-JP" sz="1600" b="0" i="0" u="none" strike="noStrike" dirty="0">
                          <a:solidFill>
                            <a:srgbClr val="000000"/>
                          </a:solidFill>
                          <a:effectLst/>
                          <a:latin typeface="游ゴシック" panose="020B0400000000000000" pitchFamily="34" charset="-128"/>
                          <a:ea typeface="游ゴシック" panose="020B0400000000000000" pitchFamily="34" charset="-128"/>
                        </a:rPr>
                        <a:t>Radiation</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nchor="ctr"/>
                </a:tc>
                <a:tc>
                  <a:txBody>
                    <a:bodyPr/>
                    <a:lstStyle/>
                    <a:p>
                      <a:pPr algn="just">
                        <a:lnSpc>
                          <a:spcPct val="107000"/>
                        </a:lnSpc>
                        <a:spcAft>
                          <a:spcPts val="0"/>
                        </a:spcAft>
                      </a:pPr>
                      <a:r>
                        <a:rPr lang="en-US" sz="1600" dirty="0">
                          <a:effectLst/>
                        </a:rPr>
                        <a:t>The sun radiation measured by the sensors</a:t>
                      </a:r>
                      <a:endParaRPr lang="ja-JP" sz="1600" dirty="0">
                        <a:effectLst/>
                      </a:endParaRPr>
                    </a:p>
                    <a:p>
                      <a:pPr algn="just">
                        <a:lnSpc>
                          <a:spcPct val="107000"/>
                        </a:lnSpc>
                        <a:spcAft>
                          <a:spcPts val="0"/>
                        </a:spcAft>
                      </a:pPr>
                      <a:r>
                        <a:rPr lang="en-US" sz="1600" dirty="0">
                          <a:effectLst/>
                        </a:rPr>
                        <a:t>E.g. 2, 3, etc.</a:t>
                      </a:r>
                      <a:endParaRPr lang="ja-JP" sz="16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37353" marR="37353" marT="9037" marB="0"/>
                </a:tc>
                <a:extLst>
                  <a:ext uri="{0D108BD9-81ED-4DB2-BD59-A6C34878D82A}">
                    <a16:rowId xmlns:a16="http://schemas.microsoft.com/office/drawing/2014/main" val="1009237431"/>
                  </a:ext>
                </a:extLst>
              </a:tr>
            </a:tbl>
          </a:graphicData>
        </a:graphic>
      </p:graphicFrame>
      <p:sp>
        <p:nvSpPr>
          <p:cNvPr id="4" name="Rectangle 3">
            <a:extLst>
              <a:ext uri="{FF2B5EF4-FFF2-40B4-BE49-F238E27FC236}">
                <a16:creationId xmlns:a16="http://schemas.microsoft.com/office/drawing/2014/main" id="{01A73233-742E-4B16-9BE6-EF64658FD66B}"/>
              </a:ext>
            </a:extLst>
          </p:cNvPr>
          <p:cNvSpPr/>
          <p:nvPr/>
        </p:nvSpPr>
        <p:spPr>
          <a:xfrm>
            <a:off x="381000" y="4842458"/>
            <a:ext cx="8534400" cy="671915"/>
          </a:xfrm>
          <a:prstGeom prst="rect">
            <a:avLst/>
          </a:prstGeom>
        </p:spPr>
        <p:txBody>
          <a:bodyPr wrap="square">
            <a:spAutoFit/>
          </a:bodyPr>
          <a:lstStyle/>
          <a:p>
            <a:pPr algn="just">
              <a:lnSpc>
                <a:spcPct val="107000"/>
              </a:lnSpc>
              <a:spcAft>
                <a:spcPts val="0"/>
              </a:spcAft>
            </a:pPr>
            <a:r>
              <a:rPr lang="en-US" altLang="ja-JP" dirty="0">
                <a:latin typeface="Calibri" panose="020F0502020204030204" pitchFamily="34" charset="0"/>
                <a:ea typeface="맑은 고딕" panose="020B0503020000020004" pitchFamily="50" charset="-127"/>
                <a:cs typeface="Times New Roman" panose="02020603050405020304" pitchFamily="18" charset="0"/>
              </a:rPr>
              <a:t>Before we get the measurement data, we prepare the past data from web. </a:t>
            </a:r>
          </a:p>
          <a:p>
            <a:pPr algn="just">
              <a:lnSpc>
                <a:spcPct val="107000"/>
              </a:lnSpc>
              <a:spcAft>
                <a:spcPts val="0"/>
              </a:spcAft>
            </a:pPr>
            <a:r>
              <a:rPr lang="en-US" altLang="ja-JP" dirty="0">
                <a:latin typeface="Calibri" panose="020F0502020204030204" pitchFamily="34" charset="0"/>
                <a:ea typeface="맑은 고딕" panose="020B0503020000020004" pitchFamily="50" charset="-127"/>
                <a:cs typeface="Times New Roman" panose="02020603050405020304" pitchFamily="18" charset="0"/>
              </a:rPr>
              <a:t>As the sensors collect the data, the past data from web is updated</a:t>
            </a:r>
            <a:r>
              <a:rPr lang="ja-JP" altLang="en-US" dirty="0">
                <a:latin typeface="Calibri" panose="020F0502020204030204" pitchFamily="34" charset="0"/>
                <a:ea typeface="맑은 고딕" panose="020B0503020000020004" pitchFamily="50" charset="-127"/>
                <a:cs typeface="Times New Roman" panose="02020603050405020304" pitchFamily="18" charset="0"/>
              </a:rPr>
              <a:t> </a:t>
            </a:r>
            <a:r>
              <a:rPr lang="en-US" altLang="ja-JP" dirty="0">
                <a:latin typeface="Calibri" panose="020F0502020204030204" pitchFamily="34" charset="0"/>
                <a:ea typeface="맑은 고딕" panose="020B0503020000020004" pitchFamily="50" charset="-127"/>
                <a:cs typeface="Times New Roman" panose="02020603050405020304" pitchFamily="18" charset="0"/>
              </a:rPr>
              <a:t>to</a:t>
            </a:r>
            <a:r>
              <a:rPr lang="ja-JP" altLang="en-US" dirty="0">
                <a:latin typeface="Calibri" panose="020F0502020204030204" pitchFamily="34" charset="0"/>
                <a:ea typeface="맑은 고딕" panose="020B0503020000020004" pitchFamily="50" charset="-127"/>
                <a:cs typeface="Times New Roman" panose="02020603050405020304" pitchFamily="18" charset="0"/>
              </a:rPr>
              <a:t> </a:t>
            </a:r>
            <a:r>
              <a:rPr lang="en-US" altLang="ja-JP" dirty="0">
                <a:latin typeface="Calibri" panose="020F0502020204030204" pitchFamily="34" charset="0"/>
                <a:ea typeface="맑은 고딕" panose="020B0503020000020004" pitchFamily="50" charset="-127"/>
                <a:cs typeface="Times New Roman" panose="02020603050405020304" pitchFamily="18" charset="0"/>
              </a:rPr>
              <a:t>measurement data</a:t>
            </a:r>
            <a:endParaRPr lang="ja-JP" altLang="ja-JP" dirty="0">
              <a:latin typeface="Calibri" panose="020F050202020403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205781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57471-984A-44F4-9A11-D6FA0A6ACB67}"/>
              </a:ext>
            </a:extLst>
          </p:cNvPr>
          <p:cNvSpPr>
            <a:spLocks noGrp="1"/>
          </p:cNvSpPr>
          <p:nvPr>
            <p:ph type="sldNum" sz="quarter" idx="12"/>
          </p:nvPr>
        </p:nvSpPr>
        <p:spPr/>
        <p:txBody>
          <a:bodyPr/>
          <a:lstStyle/>
          <a:p>
            <a:pPr>
              <a:defRPr/>
            </a:pPr>
            <a:fld id="{149F8EDC-486C-486D-91C3-F0BB61E194C4}" type="slidenum">
              <a:rPr lang="en-US" smtClean="0"/>
              <a:pPr>
                <a:defRPr/>
              </a:pPr>
              <a:t>36</a:t>
            </a:fld>
            <a:endParaRPr lang="en-US" dirty="0"/>
          </a:p>
        </p:txBody>
      </p:sp>
      <p:sp>
        <p:nvSpPr>
          <p:cNvPr id="3" name="TextBox 2">
            <a:extLst>
              <a:ext uri="{FF2B5EF4-FFF2-40B4-BE49-F238E27FC236}">
                <a16:creationId xmlns:a16="http://schemas.microsoft.com/office/drawing/2014/main" id="{79B3D157-48E6-47BF-AB6A-5C764ACEC917}"/>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Implementation &amp; libraries</a:t>
            </a:r>
            <a:endParaRPr kumimoji="1" lang="ja-JP" altLang="en-US" sz="2400" b="1" i="1" dirty="0"/>
          </a:p>
        </p:txBody>
      </p:sp>
      <p:pic>
        <p:nvPicPr>
          <p:cNvPr id="5" name="Picture 4">
            <a:extLst>
              <a:ext uri="{FF2B5EF4-FFF2-40B4-BE49-F238E27FC236}">
                <a16:creationId xmlns:a16="http://schemas.microsoft.com/office/drawing/2014/main" id="{4BDE68EB-61D3-487E-BA3D-34BFF42E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1017431" cy="914400"/>
          </a:xfrm>
          <a:prstGeom prst="rect">
            <a:avLst/>
          </a:prstGeom>
        </p:spPr>
      </p:pic>
      <p:pic>
        <p:nvPicPr>
          <p:cNvPr id="8" name="Picture 7">
            <a:extLst>
              <a:ext uri="{FF2B5EF4-FFF2-40B4-BE49-F238E27FC236}">
                <a16:creationId xmlns:a16="http://schemas.microsoft.com/office/drawing/2014/main" id="{95D01BCD-F252-4472-90EA-FED9D138277B}"/>
              </a:ext>
            </a:extLst>
          </p:cNvPr>
          <p:cNvPicPr>
            <a:picLocks noChangeAspect="1"/>
          </p:cNvPicPr>
          <p:nvPr/>
        </p:nvPicPr>
        <p:blipFill rotWithShape="1">
          <a:blip r:embed="rId3">
            <a:extLst>
              <a:ext uri="{28A0092B-C50C-407E-A947-70E740481C1C}">
                <a14:useLocalDpi xmlns:a14="http://schemas.microsoft.com/office/drawing/2010/main" val="0"/>
              </a:ext>
            </a:extLst>
          </a:blip>
          <a:srcRect l="8730" t="8000" r="24603"/>
          <a:stretch/>
        </p:blipFill>
        <p:spPr>
          <a:xfrm>
            <a:off x="3582842" y="1905000"/>
            <a:ext cx="904461" cy="990600"/>
          </a:xfrm>
          <a:prstGeom prst="rect">
            <a:avLst/>
          </a:prstGeom>
        </p:spPr>
      </p:pic>
      <p:pic>
        <p:nvPicPr>
          <p:cNvPr id="10" name="Picture 9">
            <a:extLst>
              <a:ext uri="{FF2B5EF4-FFF2-40B4-BE49-F238E27FC236}">
                <a16:creationId xmlns:a16="http://schemas.microsoft.com/office/drawing/2014/main" id="{2CFDFF96-E3A5-444B-92D3-6B83DCC8C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916123"/>
            <a:ext cx="1071562" cy="1071562"/>
          </a:xfrm>
          <a:prstGeom prst="rect">
            <a:avLst/>
          </a:prstGeom>
        </p:spPr>
      </p:pic>
      <p:pic>
        <p:nvPicPr>
          <p:cNvPr id="12" name="Picture 11">
            <a:extLst>
              <a:ext uri="{FF2B5EF4-FFF2-40B4-BE49-F238E27FC236}">
                <a16:creationId xmlns:a16="http://schemas.microsoft.com/office/drawing/2014/main" id="{C1CBF279-FE10-476F-B97D-B1736E402D8F}"/>
              </a:ext>
            </a:extLst>
          </p:cNvPr>
          <p:cNvPicPr>
            <a:picLocks noChangeAspect="1"/>
          </p:cNvPicPr>
          <p:nvPr/>
        </p:nvPicPr>
        <p:blipFill rotWithShape="1">
          <a:blip r:embed="rId5">
            <a:extLst>
              <a:ext uri="{28A0092B-C50C-407E-A947-70E740481C1C}">
                <a14:useLocalDpi xmlns:a14="http://schemas.microsoft.com/office/drawing/2010/main" val="0"/>
              </a:ext>
            </a:extLst>
          </a:blip>
          <a:srcRect l="28256" t="16000" r="23744" b="16000"/>
          <a:stretch/>
        </p:blipFill>
        <p:spPr>
          <a:xfrm>
            <a:off x="6446251" y="3908743"/>
            <a:ext cx="914400" cy="1295400"/>
          </a:xfrm>
          <a:prstGeom prst="rect">
            <a:avLst/>
          </a:prstGeom>
        </p:spPr>
      </p:pic>
      <p:pic>
        <p:nvPicPr>
          <p:cNvPr id="16" name="Picture 15">
            <a:extLst>
              <a:ext uri="{FF2B5EF4-FFF2-40B4-BE49-F238E27FC236}">
                <a16:creationId xmlns:a16="http://schemas.microsoft.com/office/drawing/2014/main" id="{D04383AE-9409-4A58-B094-7340EF020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4101" y="1943100"/>
            <a:ext cx="990600" cy="990600"/>
          </a:xfrm>
          <a:prstGeom prst="rect">
            <a:avLst/>
          </a:prstGeom>
        </p:spPr>
      </p:pic>
      <p:pic>
        <p:nvPicPr>
          <p:cNvPr id="17" name="Picture 16">
            <a:extLst>
              <a:ext uri="{FF2B5EF4-FFF2-40B4-BE49-F238E27FC236}">
                <a16:creationId xmlns:a16="http://schemas.microsoft.com/office/drawing/2014/main" id="{15FED2DF-A111-423E-855D-63BA92A6A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0651" y="1956604"/>
            <a:ext cx="990600" cy="990600"/>
          </a:xfrm>
          <a:prstGeom prst="rect">
            <a:avLst/>
          </a:prstGeom>
        </p:spPr>
      </p:pic>
      <p:pic>
        <p:nvPicPr>
          <p:cNvPr id="18" name="Picture 17">
            <a:extLst>
              <a:ext uri="{FF2B5EF4-FFF2-40B4-BE49-F238E27FC236}">
                <a16:creationId xmlns:a16="http://schemas.microsoft.com/office/drawing/2014/main" id="{37178F99-4479-4057-B40A-1242BDA24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233556">
            <a:off x="4627478" y="3113231"/>
            <a:ext cx="1556948" cy="990600"/>
          </a:xfrm>
          <a:prstGeom prst="rect">
            <a:avLst/>
          </a:prstGeom>
        </p:spPr>
      </p:pic>
      <p:sp>
        <p:nvSpPr>
          <p:cNvPr id="19" name="TextBox 18">
            <a:extLst>
              <a:ext uri="{FF2B5EF4-FFF2-40B4-BE49-F238E27FC236}">
                <a16:creationId xmlns:a16="http://schemas.microsoft.com/office/drawing/2014/main" id="{FB1CA634-04F6-49F6-B318-D3DD01B0B1C4}"/>
              </a:ext>
            </a:extLst>
          </p:cNvPr>
          <p:cNvSpPr txBox="1"/>
          <p:nvPr/>
        </p:nvSpPr>
        <p:spPr>
          <a:xfrm>
            <a:off x="603964" y="1499800"/>
            <a:ext cx="1485901" cy="369332"/>
          </a:xfrm>
          <a:prstGeom prst="rect">
            <a:avLst/>
          </a:prstGeom>
          <a:noFill/>
        </p:spPr>
        <p:txBody>
          <a:bodyPr wrap="square" rtlCol="0">
            <a:spAutoFit/>
          </a:bodyPr>
          <a:lstStyle/>
          <a:p>
            <a:pPr algn="ctr"/>
            <a:r>
              <a:rPr kumimoji="1" lang="en-US" altLang="ja-JP" dirty="0" err="1"/>
              <a:t>matlab</a:t>
            </a:r>
            <a:endParaRPr kumimoji="1" lang="ja-JP" altLang="en-US" dirty="0"/>
          </a:p>
        </p:txBody>
      </p:sp>
      <p:sp>
        <p:nvSpPr>
          <p:cNvPr id="21" name="TextBox 20">
            <a:extLst>
              <a:ext uri="{FF2B5EF4-FFF2-40B4-BE49-F238E27FC236}">
                <a16:creationId xmlns:a16="http://schemas.microsoft.com/office/drawing/2014/main" id="{6998EA42-BF0D-4FA6-9112-7392C75E9D65}"/>
              </a:ext>
            </a:extLst>
          </p:cNvPr>
          <p:cNvSpPr txBox="1"/>
          <p:nvPr/>
        </p:nvSpPr>
        <p:spPr>
          <a:xfrm>
            <a:off x="6117430" y="1291168"/>
            <a:ext cx="1485901" cy="369332"/>
          </a:xfrm>
          <a:prstGeom prst="rect">
            <a:avLst/>
          </a:prstGeom>
          <a:noFill/>
        </p:spPr>
        <p:txBody>
          <a:bodyPr wrap="square" rtlCol="0">
            <a:spAutoFit/>
          </a:bodyPr>
          <a:lstStyle/>
          <a:p>
            <a:pPr algn="ctr"/>
            <a:r>
              <a:rPr kumimoji="1" lang="en-US" altLang="ja-JP" dirty="0"/>
              <a:t>On Windows </a:t>
            </a:r>
            <a:endParaRPr kumimoji="1" lang="ja-JP" altLang="en-US" dirty="0"/>
          </a:p>
        </p:txBody>
      </p:sp>
      <p:sp>
        <p:nvSpPr>
          <p:cNvPr id="22" name="TextBox 21">
            <a:extLst>
              <a:ext uri="{FF2B5EF4-FFF2-40B4-BE49-F238E27FC236}">
                <a16:creationId xmlns:a16="http://schemas.microsoft.com/office/drawing/2014/main" id="{DA9E8E52-4A7D-4B09-8856-285F4A9CB650}"/>
              </a:ext>
            </a:extLst>
          </p:cNvPr>
          <p:cNvSpPr txBox="1"/>
          <p:nvPr/>
        </p:nvSpPr>
        <p:spPr>
          <a:xfrm>
            <a:off x="6130353" y="3462680"/>
            <a:ext cx="1485901" cy="369332"/>
          </a:xfrm>
          <a:prstGeom prst="rect">
            <a:avLst/>
          </a:prstGeom>
          <a:noFill/>
        </p:spPr>
        <p:txBody>
          <a:bodyPr wrap="square" rtlCol="0">
            <a:spAutoFit/>
          </a:bodyPr>
          <a:lstStyle/>
          <a:p>
            <a:pPr algn="ctr"/>
            <a:r>
              <a:rPr kumimoji="1" lang="en-US" altLang="ja-JP" dirty="0"/>
              <a:t>On Linux</a:t>
            </a:r>
            <a:endParaRPr kumimoji="1" lang="ja-JP" altLang="en-US" dirty="0"/>
          </a:p>
        </p:txBody>
      </p:sp>
      <p:sp>
        <p:nvSpPr>
          <p:cNvPr id="23" name="Rectangle 22">
            <a:extLst>
              <a:ext uri="{FF2B5EF4-FFF2-40B4-BE49-F238E27FC236}">
                <a16:creationId xmlns:a16="http://schemas.microsoft.com/office/drawing/2014/main" id="{989CEE3D-D730-4251-ABAD-AE901FB57D84}"/>
              </a:ext>
            </a:extLst>
          </p:cNvPr>
          <p:cNvSpPr/>
          <p:nvPr/>
        </p:nvSpPr>
        <p:spPr>
          <a:xfrm>
            <a:off x="533401" y="4555703"/>
            <a:ext cx="4572000" cy="1200329"/>
          </a:xfrm>
          <a:prstGeom prst="rect">
            <a:avLst/>
          </a:prstGeom>
        </p:spPr>
        <p:txBody>
          <a:bodyPr>
            <a:spAutoFit/>
          </a:bodyPr>
          <a:lstStyle/>
          <a:p>
            <a:pPr marL="285750" indent="-285750" algn="just">
              <a:buFont typeface="Arial" panose="020B0604020202020204" pitchFamily="34" charset="0"/>
              <a:buChar char="•"/>
            </a:pPr>
            <a:r>
              <a:rPr kumimoji="1" lang="en-US" altLang="ja-JP" dirty="0"/>
              <a:t>Source is written by </a:t>
            </a:r>
            <a:r>
              <a:rPr kumimoji="1" lang="en-US" altLang="ja-JP" dirty="0" err="1"/>
              <a:t>matlab</a:t>
            </a:r>
            <a:r>
              <a:rPr kumimoji="1" lang="en-US" altLang="ja-JP" dirty="0"/>
              <a:t> on windows.</a:t>
            </a:r>
          </a:p>
          <a:p>
            <a:pPr marL="285750" indent="-285750" algn="just">
              <a:buFont typeface="Arial" panose="020B0604020202020204" pitchFamily="34" charset="0"/>
              <a:buChar char="•"/>
            </a:pPr>
            <a:r>
              <a:rPr kumimoji="1" lang="en-US" altLang="ja-JP" dirty="0"/>
              <a:t>Our java libraries work on the windows environment and Linux environment.</a:t>
            </a:r>
          </a:p>
          <a:p>
            <a:pPr algn="just"/>
            <a:endParaRPr kumimoji="1" lang="en-US" altLang="ja-JP" dirty="0"/>
          </a:p>
        </p:txBody>
      </p:sp>
    </p:spTree>
    <p:extLst>
      <p:ext uri="{BB962C8B-B14F-4D97-AF65-F5344CB8AC3E}">
        <p14:creationId xmlns:p14="http://schemas.microsoft.com/office/powerpoint/2010/main" val="99032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18C89-7100-43CB-9AA6-99A068B3A621}"/>
              </a:ext>
            </a:extLst>
          </p:cNvPr>
          <p:cNvSpPr>
            <a:spLocks noGrp="1"/>
          </p:cNvSpPr>
          <p:nvPr>
            <p:ph type="sldNum" sz="quarter" idx="12"/>
          </p:nvPr>
        </p:nvSpPr>
        <p:spPr/>
        <p:txBody>
          <a:bodyPr/>
          <a:lstStyle/>
          <a:p>
            <a:pPr>
              <a:defRPr/>
            </a:pPr>
            <a:fld id="{149F8EDC-486C-486D-91C3-F0BB61E194C4}" type="slidenum">
              <a:rPr lang="en-US" smtClean="0"/>
              <a:pPr>
                <a:defRPr/>
              </a:pPr>
              <a:t>4</a:t>
            </a:fld>
            <a:endParaRPr lang="en-US" dirty="0"/>
          </a:p>
        </p:txBody>
      </p:sp>
      <p:graphicFrame>
        <p:nvGraphicFramePr>
          <p:cNvPr id="3" name="Diagram 2">
            <a:extLst>
              <a:ext uri="{FF2B5EF4-FFF2-40B4-BE49-F238E27FC236}">
                <a16:creationId xmlns:a16="http://schemas.microsoft.com/office/drawing/2014/main" id="{7605526C-DEA9-46A2-9144-B274FFDE483C}"/>
              </a:ext>
            </a:extLst>
          </p:cNvPr>
          <p:cNvGraphicFramePr/>
          <p:nvPr>
            <p:extLst>
              <p:ext uri="{D42A27DB-BD31-4B8C-83A1-F6EECF244321}">
                <p14:modId xmlns:p14="http://schemas.microsoft.com/office/powerpoint/2010/main" val="2871244819"/>
              </p:ext>
            </p:extLst>
          </p:nvPr>
        </p:nvGraphicFramePr>
        <p:xfrm>
          <a:off x="-1066800" y="1308100"/>
          <a:ext cx="6477000" cy="4241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FE7E345-B402-4CDF-976F-3DDAAA06A92C}"/>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The steps of peak shaving</a:t>
            </a:r>
            <a:endParaRPr kumimoji="1" lang="ja-JP" altLang="en-US" sz="2400" b="1" i="1" dirty="0"/>
          </a:p>
        </p:txBody>
      </p:sp>
      <p:sp>
        <p:nvSpPr>
          <p:cNvPr id="5" name="Rectangle 4">
            <a:extLst>
              <a:ext uri="{FF2B5EF4-FFF2-40B4-BE49-F238E27FC236}">
                <a16:creationId xmlns:a16="http://schemas.microsoft.com/office/drawing/2014/main" id="{5647C1BB-0D96-4DD3-9842-0A250159F1AC}"/>
              </a:ext>
            </a:extLst>
          </p:cNvPr>
          <p:cNvSpPr/>
          <p:nvPr/>
        </p:nvSpPr>
        <p:spPr>
          <a:xfrm>
            <a:off x="4572000" y="1752600"/>
            <a:ext cx="4480714" cy="923330"/>
          </a:xfrm>
          <a:prstGeom prst="rect">
            <a:avLst/>
          </a:prstGeom>
        </p:spPr>
        <p:txBody>
          <a:bodyPr wrap="none">
            <a:spAutoFit/>
          </a:bodyPr>
          <a:lstStyle/>
          <a:p>
            <a:pPr marL="285750" lvl="0" indent="-285750">
              <a:buFont typeface="Arial" panose="020B0604020202020204" pitchFamily="34" charset="0"/>
              <a:buChar char="•"/>
            </a:pPr>
            <a:r>
              <a:rPr kumimoji="1" lang="en-US" altLang="ja-JP" dirty="0"/>
              <a:t>Load Prediction</a:t>
            </a:r>
          </a:p>
          <a:p>
            <a:pPr lvl="0"/>
            <a:r>
              <a:rPr kumimoji="1" lang="en-US" altLang="ja-JP" dirty="0"/>
              <a:t>     - How much is the peak tomorrow?</a:t>
            </a:r>
          </a:p>
          <a:p>
            <a:pPr lvl="0"/>
            <a:r>
              <a:rPr kumimoji="1" lang="en-US" altLang="ja-JP" dirty="0"/>
              <a:t>     - When will the peak comes tomorrow?</a:t>
            </a:r>
            <a:endParaRPr kumimoji="1" lang="ja-JP" altLang="en-US" dirty="0"/>
          </a:p>
        </p:txBody>
      </p:sp>
      <p:sp>
        <p:nvSpPr>
          <p:cNvPr id="6" name="Rectangle 5">
            <a:extLst>
              <a:ext uri="{FF2B5EF4-FFF2-40B4-BE49-F238E27FC236}">
                <a16:creationId xmlns:a16="http://schemas.microsoft.com/office/drawing/2014/main" id="{A1AEA183-E70C-478F-A6A3-7863105C06B0}"/>
              </a:ext>
            </a:extLst>
          </p:cNvPr>
          <p:cNvSpPr/>
          <p:nvPr/>
        </p:nvSpPr>
        <p:spPr>
          <a:xfrm>
            <a:off x="4572000" y="3200400"/>
            <a:ext cx="4314001" cy="646331"/>
          </a:xfrm>
          <a:prstGeom prst="rect">
            <a:avLst/>
          </a:prstGeom>
        </p:spPr>
        <p:txBody>
          <a:bodyPr wrap="none">
            <a:spAutoFit/>
          </a:bodyPr>
          <a:lstStyle/>
          <a:p>
            <a:pPr marL="285750" lvl="0" indent="-285750">
              <a:buFont typeface="Arial" panose="020B0604020202020204" pitchFamily="34" charset="0"/>
              <a:buChar char="•"/>
            </a:pPr>
            <a:r>
              <a:rPr kumimoji="1" lang="en-US" altLang="ja-JP" dirty="0"/>
              <a:t>ESS optimization</a:t>
            </a:r>
          </a:p>
          <a:p>
            <a:pPr lvl="0"/>
            <a:r>
              <a:rPr kumimoji="1" lang="en-US" altLang="ja-JP" dirty="0"/>
              <a:t>     - What is the best schedule of ESSs?</a:t>
            </a:r>
            <a:endParaRPr kumimoji="1" lang="ja-JP" altLang="en-US" dirty="0"/>
          </a:p>
        </p:txBody>
      </p:sp>
      <p:sp>
        <p:nvSpPr>
          <p:cNvPr id="7" name="Rectangle 6">
            <a:extLst>
              <a:ext uri="{FF2B5EF4-FFF2-40B4-BE49-F238E27FC236}">
                <a16:creationId xmlns:a16="http://schemas.microsoft.com/office/drawing/2014/main" id="{64C63239-7160-430B-B79D-1AAD9B3055CA}"/>
              </a:ext>
            </a:extLst>
          </p:cNvPr>
          <p:cNvSpPr/>
          <p:nvPr/>
        </p:nvSpPr>
        <p:spPr>
          <a:xfrm>
            <a:off x="4572000" y="4648200"/>
            <a:ext cx="3916457" cy="646331"/>
          </a:xfrm>
          <a:prstGeom prst="rect">
            <a:avLst/>
          </a:prstGeom>
        </p:spPr>
        <p:txBody>
          <a:bodyPr wrap="none">
            <a:spAutoFit/>
          </a:bodyPr>
          <a:lstStyle/>
          <a:p>
            <a:pPr marL="285750" lvl="0" indent="-285750">
              <a:buFont typeface="Arial" panose="020B0604020202020204" pitchFamily="34" charset="0"/>
              <a:buChar char="•"/>
            </a:pPr>
            <a:r>
              <a:rPr kumimoji="1" lang="en-US" altLang="ja-JP" dirty="0"/>
              <a:t>Evaluation</a:t>
            </a:r>
          </a:p>
          <a:p>
            <a:pPr lvl="0"/>
            <a:r>
              <a:rPr kumimoji="1" lang="en-US" altLang="ja-JP" dirty="0"/>
              <a:t>    - How much we shaved the peak?</a:t>
            </a:r>
            <a:endParaRPr kumimoji="1" lang="ja-JP" altLang="en-US" dirty="0"/>
          </a:p>
        </p:txBody>
      </p:sp>
    </p:spTree>
    <p:extLst>
      <p:ext uri="{BB962C8B-B14F-4D97-AF65-F5344CB8AC3E}">
        <p14:creationId xmlns:p14="http://schemas.microsoft.com/office/powerpoint/2010/main" val="14072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BC7085F-A741-48DB-A9ED-0DAD3944AAF1}" type="slidenum">
              <a:rPr lang="en-US" smtClean="0">
                <a:latin typeface="+mj-lt"/>
              </a:rPr>
              <a:pPr>
                <a:defRPr/>
              </a:pPr>
              <a:t>5</a:t>
            </a:fld>
            <a:endParaRPr lang="en-US" dirty="0">
              <a:latin typeface="+mj-lt"/>
            </a:endParaRPr>
          </a:p>
        </p:txBody>
      </p:sp>
      <p:sp>
        <p:nvSpPr>
          <p:cNvPr id="5" name="TextBox 4">
            <a:extLst>
              <a:ext uri="{FF2B5EF4-FFF2-40B4-BE49-F238E27FC236}">
                <a16:creationId xmlns:a16="http://schemas.microsoft.com/office/drawing/2014/main" id="{03638D1B-F12D-4CD3-BF8D-C055FEA6998F}"/>
              </a:ext>
            </a:extLst>
          </p:cNvPr>
          <p:cNvSpPr txBox="1"/>
          <p:nvPr/>
        </p:nvSpPr>
        <p:spPr>
          <a:xfrm>
            <a:off x="4221481" y="1905000"/>
            <a:ext cx="45719" cy="369332"/>
          </a:xfrm>
          <a:prstGeom prst="rect">
            <a:avLst/>
          </a:prstGeom>
          <a:noFill/>
        </p:spPr>
        <p:txBody>
          <a:bodyPr wrap="square" rtlCol="0">
            <a:spAutoFit/>
          </a:bodyPr>
          <a:lstStyle/>
          <a:p>
            <a:endParaRPr kumimoji="1" lang="ja-JP" altLang="en-US" dirty="0">
              <a:latin typeface="+mj-lt"/>
            </a:endParaRPr>
          </a:p>
        </p:txBody>
      </p:sp>
      <p:cxnSp>
        <p:nvCxnSpPr>
          <p:cNvPr id="8" name="Straight Arrow Connector 37">
            <a:extLst>
              <a:ext uri="{FF2B5EF4-FFF2-40B4-BE49-F238E27FC236}">
                <a16:creationId xmlns:a16="http://schemas.microsoft.com/office/drawing/2014/main" id="{4008986F-3A7C-4296-9BDF-A502479FA3F0}"/>
              </a:ext>
            </a:extLst>
          </p:cNvPr>
          <p:cNvCxnSpPr/>
          <p:nvPr/>
        </p:nvCxnSpPr>
        <p:spPr>
          <a:xfrm flipV="1">
            <a:off x="1122151" y="2017160"/>
            <a:ext cx="0" cy="2552179"/>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38">
            <a:extLst>
              <a:ext uri="{FF2B5EF4-FFF2-40B4-BE49-F238E27FC236}">
                <a16:creationId xmlns:a16="http://schemas.microsoft.com/office/drawing/2014/main" id="{070AE329-2FBB-4456-BB2D-D59383952815}"/>
              </a:ext>
            </a:extLst>
          </p:cNvPr>
          <p:cNvCxnSpPr/>
          <p:nvPr/>
        </p:nvCxnSpPr>
        <p:spPr>
          <a:xfrm>
            <a:off x="997062" y="4427474"/>
            <a:ext cx="2591222" cy="0"/>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39">
            <a:extLst>
              <a:ext uri="{FF2B5EF4-FFF2-40B4-BE49-F238E27FC236}">
                <a16:creationId xmlns:a16="http://schemas.microsoft.com/office/drawing/2014/main" id="{82B14C22-D014-4265-BD11-E01437C210B0}"/>
              </a:ext>
            </a:extLst>
          </p:cNvPr>
          <p:cNvCxnSpPr/>
          <p:nvPr/>
        </p:nvCxnSpPr>
        <p:spPr>
          <a:xfrm>
            <a:off x="1293326" y="4365793"/>
            <a:ext cx="0" cy="141864"/>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40">
            <a:extLst>
              <a:ext uri="{FF2B5EF4-FFF2-40B4-BE49-F238E27FC236}">
                <a16:creationId xmlns:a16="http://schemas.microsoft.com/office/drawing/2014/main" id="{9CBF1AC0-634D-4B94-9E26-161E5761713F}"/>
              </a:ext>
            </a:extLst>
          </p:cNvPr>
          <p:cNvCxnSpPr/>
          <p:nvPr/>
        </p:nvCxnSpPr>
        <p:spPr>
          <a:xfrm>
            <a:off x="1504608" y="4368119"/>
            <a:ext cx="0" cy="141864"/>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41">
            <a:extLst>
              <a:ext uri="{FF2B5EF4-FFF2-40B4-BE49-F238E27FC236}">
                <a16:creationId xmlns:a16="http://schemas.microsoft.com/office/drawing/2014/main" id="{6DF41697-A268-4B7B-9FB8-8F614320C8E7}"/>
              </a:ext>
            </a:extLst>
          </p:cNvPr>
          <p:cNvCxnSpPr/>
          <p:nvPr/>
        </p:nvCxnSpPr>
        <p:spPr>
          <a:xfrm>
            <a:off x="1698490" y="4361131"/>
            <a:ext cx="0" cy="141864"/>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42">
            <a:extLst>
              <a:ext uri="{FF2B5EF4-FFF2-40B4-BE49-F238E27FC236}">
                <a16:creationId xmlns:a16="http://schemas.microsoft.com/office/drawing/2014/main" id="{8C24559F-9E0E-47B3-ABD3-A83EB1B22704}"/>
              </a:ext>
            </a:extLst>
          </p:cNvPr>
          <p:cNvCxnSpPr/>
          <p:nvPr/>
        </p:nvCxnSpPr>
        <p:spPr>
          <a:xfrm>
            <a:off x="3294731" y="4363455"/>
            <a:ext cx="0" cy="141864"/>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95C9CA-E2F1-41CD-996B-FF9150B25C1B}"/>
              </a:ext>
            </a:extLst>
          </p:cNvPr>
          <p:cNvSpPr txBox="1"/>
          <p:nvPr/>
        </p:nvSpPr>
        <p:spPr>
          <a:xfrm>
            <a:off x="1171396" y="4479845"/>
            <a:ext cx="135636" cy="307777"/>
          </a:xfrm>
          <a:prstGeom prst="rect">
            <a:avLst/>
          </a:prstGeom>
          <a:noFill/>
        </p:spPr>
        <p:txBody>
          <a:bodyPr wrap="square" rtlCol="0">
            <a:spAutoFit/>
          </a:bodyPr>
          <a:lstStyle/>
          <a:p>
            <a:r>
              <a:rPr lang="en-US" sz="1400" b="1" dirty="0">
                <a:latin typeface="+mj-lt"/>
              </a:rPr>
              <a:t>1</a:t>
            </a:r>
          </a:p>
        </p:txBody>
      </p:sp>
      <p:sp>
        <p:nvSpPr>
          <p:cNvPr id="15" name="TextBox 14">
            <a:extLst>
              <a:ext uri="{FF2B5EF4-FFF2-40B4-BE49-F238E27FC236}">
                <a16:creationId xmlns:a16="http://schemas.microsoft.com/office/drawing/2014/main" id="{1DCB72EE-BE2E-4A31-8B1E-07230708982A}"/>
              </a:ext>
            </a:extLst>
          </p:cNvPr>
          <p:cNvSpPr txBox="1"/>
          <p:nvPr/>
        </p:nvSpPr>
        <p:spPr>
          <a:xfrm>
            <a:off x="1387649" y="4478956"/>
            <a:ext cx="135636" cy="307777"/>
          </a:xfrm>
          <a:prstGeom prst="rect">
            <a:avLst/>
          </a:prstGeom>
          <a:noFill/>
        </p:spPr>
        <p:txBody>
          <a:bodyPr wrap="square" rtlCol="0">
            <a:spAutoFit/>
          </a:bodyPr>
          <a:lstStyle/>
          <a:p>
            <a:r>
              <a:rPr lang="en-US" sz="1400" b="1" dirty="0">
                <a:latin typeface="+mj-lt"/>
              </a:rPr>
              <a:t>2</a:t>
            </a:r>
          </a:p>
        </p:txBody>
      </p:sp>
      <p:sp>
        <p:nvSpPr>
          <p:cNvPr id="16" name="TextBox 15">
            <a:extLst>
              <a:ext uri="{FF2B5EF4-FFF2-40B4-BE49-F238E27FC236}">
                <a16:creationId xmlns:a16="http://schemas.microsoft.com/office/drawing/2014/main" id="{D3C2B667-71C6-4153-96CC-C5E44763F975}"/>
              </a:ext>
            </a:extLst>
          </p:cNvPr>
          <p:cNvSpPr txBox="1"/>
          <p:nvPr/>
        </p:nvSpPr>
        <p:spPr>
          <a:xfrm>
            <a:off x="1591273" y="4478956"/>
            <a:ext cx="135636" cy="307777"/>
          </a:xfrm>
          <a:prstGeom prst="rect">
            <a:avLst/>
          </a:prstGeom>
          <a:noFill/>
        </p:spPr>
        <p:txBody>
          <a:bodyPr wrap="square" rtlCol="0">
            <a:spAutoFit/>
          </a:bodyPr>
          <a:lstStyle/>
          <a:p>
            <a:r>
              <a:rPr lang="en-US" sz="1400" b="1" dirty="0">
                <a:latin typeface="+mj-lt"/>
              </a:rPr>
              <a:t>3</a:t>
            </a:r>
          </a:p>
        </p:txBody>
      </p:sp>
      <p:sp>
        <p:nvSpPr>
          <p:cNvPr id="17" name="TextBox 16">
            <a:extLst>
              <a:ext uri="{FF2B5EF4-FFF2-40B4-BE49-F238E27FC236}">
                <a16:creationId xmlns:a16="http://schemas.microsoft.com/office/drawing/2014/main" id="{6D901DBC-B84D-44DD-8F04-5D3CF99272CD}"/>
              </a:ext>
            </a:extLst>
          </p:cNvPr>
          <p:cNvSpPr txBox="1"/>
          <p:nvPr/>
        </p:nvSpPr>
        <p:spPr>
          <a:xfrm>
            <a:off x="2324546" y="4434387"/>
            <a:ext cx="858420" cy="369332"/>
          </a:xfrm>
          <a:prstGeom prst="rect">
            <a:avLst/>
          </a:prstGeom>
          <a:noFill/>
        </p:spPr>
        <p:txBody>
          <a:bodyPr wrap="square" rtlCol="0">
            <a:spAutoFit/>
          </a:bodyPr>
          <a:lstStyle/>
          <a:p>
            <a:r>
              <a:rPr lang="ja-JP" altLang="en-US" b="1" dirty="0">
                <a:latin typeface="+mj-lt"/>
              </a:rPr>
              <a:t>････</a:t>
            </a:r>
            <a:endParaRPr lang="en-US" b="1" dirty="0">
              <a:latin typeface="+mj-lt"/>
            </a:endParaRPr>
          </a:p>
        </p:txBody>
      </p:sp>
      <p:sp>
        <p:nvSpPr>
          <p:cNvPr id="18" name="TextBox 17">
            <a:extLst>
              <a:ext uri="{FF2B5EF4-FFF2-40B4-BE49-F238E27FC236}">
                <a16:creationId xmlns:a16="http://schemas.microsoft.com/office/drawing/2014/main" id="{88FEBA9D-96D7-45A8-8D2A-C81B33E6CD9B}"/>
              </a:ext>
            </a:extLst>
          </p:cNvPr>
          <p:cNvSpPr txBox="1"/>
          <p:nvPr/>
        </p:nvSpPr>
        <p:spPr>
          <a:xfrm>
            <a:off x="3068426" y="4478956"/>
            <a:ext cx="476483" cy="307777"/>
          </a:xfrm>
          <a:prstGeom prst="rect">
            <a:avLst/>
          </a:prstGeom>
          <a:noFill/>
        </p:spPr>
        <p:txBody>
          <a:bodyPr wrap="square" rtlCol="0">
            <a:spAutoFit/>
          </a:bodyPr>
          <a:lstStyle/>
          <a:p>
            <a:r>
              <a:rPr lang="en-US" altLang="ja-JP" sz="1400" b="1" dirty="0">
                <a:latin typeface="+mj-lt"/>
              </a:rPr>
              <a:t>23</a:t>
            </a:r>
            <a:endParaRPr lang="en-US" sz="1400" b="1" dirty="0">
              <a:latin typeface="+mj-lt"/>
            </a:endParaRPr>
          </a:p>
        </p:txBody>
      </p:sp>
      <p:sp>
        <p:nvSpPr>
          <p:cNvPr id="19" name="TextBox 18">
            <a:extLst>
              <a:ext uri="{FF2B5EF4-FFF2-40B4-BE49-F238E27FC236}">
                <a16:creationId xmlns:a16="http://schemas.microsoft.com/office/drawing/2014/main" id="{CD359E76-F4CE-4140-8143-E436FE3A24B9}"/>
              </a:ext>
            </a:extLst>
          </p:cNvPr>
          <p:cNvSpPr txBox="1"/>
          <p:nvPr/>
        </p:nvSpPr>
        <p:spPr>
          <a:xfrm>
            <a:off x="889575" y="4420562"/>
            <a:ext cx="135636" cy="307777"/>
          </a:xfrm>
          <a:prstGeom prst="rect">
            <a:avLst/>
          </a:prstGeom>
          <a:noFill/>
        </p:spPr>
        <p:txBody>
          <a:bodyPr wrap="square" rtlCol="0">
            <a:spAutoFit/>
          </a:bodyPr>
          <a:lstStyle/>
          <a:p>
            <a:r>
              <a:rPr lang="en-US" altLang="ja-JP" sz="1400" b="1" dirty="0">
                <a:latin typeface="+mj-lt"/>
              </a:rPr>
              <a:t>0</a:t>
            </a:r>
            <a:endParaRPr lang="en-US" sz="1400" b="1" dirty="0">
              <a:latin typeface="+mj-lt"/>
            </a:endParaRPr>
          </a:p>
        </p:txBody>
      </p:sp>
      <p:sp>
        <p:nvSpPr>
          <p:cNvPr id="20" name="TextBox 19">
            <a:extLst>
              <a:ext uri="{FF2B5EF4-FFF2-40B4-BE49-F238E27FC236}">
                <a16:creationId xmlns:a16="http://schemas.microsoft.com/office/drawing/2014/main" id="{E06F0FC2-8EA7-4082-90FD-5442A22DF134}"/>
              </a:ext>
            </a:extLst>
          </p:cNvPr>
          <p:cNvSpPr txBox="1"/>
          <p:nvPr/>
        </p:nvSpPr>
        <p:spPr>
          <a:xfrm>
            <a:off x="652761" y="1737010"/>
            <a:ext cx="640565" cy="307777"/>
          </a:xfrm>
          <a:prstGeom prst="rect">
            <a:avLst/>
          </a:prstGeom>
          <a:noFill/>
        </p:spPr>
        <p:txBody>
          <a:bodyPr wrap="square" rtlCol="0">
            <a:spAutoFit/>
          </a:bodyPr>
          <a:lstStyle/>
          <a:p>
            <a:r>
              <a:rPr lang="en-US" sz="1400" b="1" dirty="0">
                <a:latin typeface="+mj-lt"/>
              </a:rPr>
              <a:t>MW</a:t>
            </a:r>
          </a:p>
        </p:txBody>
      </p:sp>
      <p:sp>
        <p:nvSpPr>
          <p:cNvPr id="21" name="Freeform 100">
            <a:extLst>
              <a:ext uri="{FF2B5EF4-FFF2-40B4-BE49-F238E27FC236}">
                <a16:creationId xmlns:a16="http://schemas.microsoft.com/office/drawing/2014/main" id="{671E8D24-C23C-48D2-BD81-CE23E255C3A3}"/>
              </a:ext>
            </a:extLst>
          </p:cNvPr>
          <p:cNvSpPr/>
          <p:nvPr/>
        </p:nvSpPr>
        <p:spPr>
          <a:xfrm>
            <a:off x="1496076" y="3541334"/>
            <a:ext cx="2035758" cy="387040"/>
          </a:xfrm>
          <a:custGeom>
            <a:avLst/>
            <a:gdLst>
              <a:gd name="connsiteX0" fmla="*/ 0 w 2547257"/>
              <a:gd name="connsiteY0" fmla="*/ 395627 h 516925"/>
              <a:gd name="connsiteX1" fmla="*/ 205273 w 2547257"/>
              <a:gd name="connsiteY1" fmla="*/ 255668 h 516925"/>
              <a:gd name="connsiteX2" fmla="*/ 438538 w 2547257"/>
              <a:gd name="connsiteY2" fmla="*/ 255668 h 516925"/>
              <a:gd name="connsiteX3" fmla="*/ 587828 w 2547257"/>
              <a:gd name="connsiteY3" fmla="*/ 209015 h 516925"/>
              <a:gd name="connsiteX4" fmla="*/ 746449 w 2547257"/>
              <a:gd name="connsiteY4" fmla="*/ 190354 h 516925"/>
              <a:gd name="connsiteX5" fmla="*/ 942392 w 2547257"/>
              <a:gd name="connsiteY5" fmla="*/ 153032 h 516925"/>
              <a:gd name="connsiteX6" fmla="*/ 1091681 w 2547257"/>
              <a:gd name="connsiteY6" fmla="*/ 106379 h 516925"/>
              <a:gd name="connsiteX7" fmla="*/ 1362269 w 2547257"/>
              <a:gd name="connsiteY7" fmla="*/ 3742 h 516925"/>
              <a:gd name="connsiteX8" fmla="*/ 1539551 w 2547257"/>
              <a:gd name="connsiteY8" fmla="*/ 22403 h 516925"/>
              <a:gd name="connsiteX9" fmla="*/ 1651518 w 2547257"/>
              <a:gd name="connsiteY9" fmla="*/ 22403 h 516925"/>
              <a:gd name="connsiteX10" fmla="*/ 1894114 w 2547257"/>
              <a:gd name="connsiteY10" fmla="*/ 22403 h 516925"/>
              <a:gd name="connsiteX11" fmla="*/ 2183363 w 2547257"/>
              <a:gd name="connsiteY11" fmla="*/ 171693 h 516925"/>
              <a:gd name="connsiteX12" fmla="*/ 2332653 w 2547257"/>
              <a:gd name="connsiteY12" fmla="*/ 292991 h 516925"/>
              <a:gd name="connsiteX13" fmla="*/ 2472612 w 2547257"/>
              <a:gd name="connsiteY13" fmla="*/ 442281 h 516925"/>
              <a:gd name="connsiteX14" fmla="*/ 2547257 w 2547257"/>
              <a:gd name="connsiteY14" fmla="*/ 516925 h 5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257" h="516925">
                <a:moveTo>
                  <a:pt x="0" y="395627"/>
                </a:moveTo>
                <a:cubicBezTo>
                  <a:pt x="66091" y="337310"/>
                  <a:pt x="132183" y="278994"/>
                  <a:pt x="205273" y="255668"/>
                </a:cubicBezTo>
                <a:cubicBezTo>
                  <a:pt x="278363" y="232342"/>
                  <a:pt x="374779" y="263443"/>
                  <a:pt x="438538" y="255668"/>
                </a:cubicBezTo>
                <a:cubicBezTo>
                  <a:pt x="502297" y="247893"/>
                  <a:pt x="536510" y="219901"/>
                  <a:pt x="587828" y="209015"/>
                </a:cubicBezTo>
                <a:cubicBezTo>
                  <a:pt x="639146" y="198129"/>
                  <a:pt x="687355" y="199684"/>
                  <a:pt x="746449" y="190354"/>
                </a:cubicBezTo>
                <a:cubicBezTo>
                  <a:pt x="805543" y="181024"/>
                  <a:pt x="884853" y="167028"/>
                  <a:pt x="942392" y="153032"/>
                </a:cubicBezTo>
                <a:cubicBezTo>
                  <a:pt x="999931" y="139036"/>
                  <a:pt x="1021702" y="131261"/>
                  <a:pt x="1091681" y="106379"/>
                </a:cubicBezTo>
                <a:cubicBezTo>
                  <a:pt x="1161661" y="81497"/>
                  <a:pt x="1287624" y="17738"/>
                  <a:pt x="1362269" y="3742"/>
                </a:cubicBezTo>
                <a:cubicBezTo>
                  <a:pt x="1436914" y="-10254"/>
                  <a:pt x="1491343" y="19293"/>
                  <a:pt x="1539551" y="22403"/>
                </a:cubicBezTo>
                <a:cubicBezTo>
                  <a:pt x="1587759" y="25513"/>
                  <a:pt x="1651518" y="22403"/>
                  <a:pt x="1651518" y="22403"/>
                </a:cubicBezTo>
                <a:cubicBezTo>
                  <a:pt x="1710612" y="22403"/>
                  <a:pt x="1805473" y="-2479"/>
                  <a:pt x="1894114" y="22403"/>
                </a:cubicBezTo>
                <a:cubicBezTo>
                  <a:pt x="1982755" y="47285"/>
                  <a:pt x="2110273" y="126595"/>
                  <a:pt x="2183363" y="171693"/>
                </a:cubicBezTo>
                <a:cubicBezTo>
                  <a:pt x="2256453" y="216791"/>
                  <a:pt x="2284445" y="247893"/>
                  <a:pt x="2332653" y="292991"/>
                </a:cubicBezTo>
                <a:cubicBezTo>
                  <a:pt x="2380861" y="338089"/>
                  <a:pt x="2436845" y="404959"/>
                  <a:pt x="2472612" y="442281"/>
                </a:cubicBezTo>
                <a:cubicBezTo>
                  <a:pt x="2508379" y="479603"/>
                  <a:pt x="2527818" y="498264"/>
                  <a:pt x="2547257" y="516925"/>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TextBox 23">
            <a:extLst>
              <a:ext uri="{FF2B5EF4-FFF2-40B4-BE49-F238E27FC236}">
                <a16:creationId xmlns:a16="http://schemas.microsoft.com/office/drawing/2014/main" id="{D1EB56B3-6962-4D14-B5D2-2D0E361B9939}"/>
              </a:ext>
            </a:extLst>
          </p:cNvPr>
          <p:cNvSpPr txBox="1"/>
          <p:nvPr/>
        </p:nvSpPr>
        <p:spPr>
          <a:xfrm>
            <a:off x="770483" y="3693131"/>
            <a:ext cx="487426" cy="307777"/>
          </a:xfrm>
          <a:prstGeom prst="rect">
            <a:avLst/>
          </a:prstGeom>
          <a:noFill/>
        </p:spPr>
        <p:txBody>
          <a:bodyPr wrap="square" rtlCol="0">
            <a:spAutoFit/>
          </a:bodyPr>
          <a:lstStyle/>
          <a:p>
            <a:r>
              <a:rPr lang="en-US" sz="1400" b="1" dirty="0">
                <a:latin typeface="+mj-lt"/>
              </a:rPr>
              <a:t>6</a:t>
            </a:r>
          </a:p>
        </p:txBody>
      </p:sp>
      <p:sp>
        <p:nvSpPr>
          <p:cNvPr id="25" name="Oval 129">
            <a:extLst>
              <a:ext uri="{FF2B5EF4-FFF2-40B4-BE49-F238E27FC236}">
                <a16:creationId xmlns:a16="http://schemas.microsoft.com/office/drawing/2014/main" id="{3A96AA41-0F44-4C6D-A3A8-729AE9608A69}"/>
              </a:ext>
            </a:extLst>
          </p:cNvPr>
          <p:cNvSpPr/>
          <p:nvPr/>
        </p:nvSpPr>
        <p:spPr>
          <a:xfrm>
            <a:off x="1444096" y="3785022"/>
            <a:ext cx="135806" cy="127077"/>
          </a:xfrm>
          <a:prstGeom prst="ellipse">
            <a:avLst/>
          </a:prstGeom>
          <a:noFill/>
          <a:ln w="31750">
            <a:solidFill>
              <a:srgbClr val="071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131">
            <a:extLst>
              <a:ext uri="{FF2B5EF4-FFF2-40B4-BE49-F238E27FC236}">
                <a16:creationId xmlns:a16="http://schemas.microsoft.com/office/drawing/2014/main" id="{8EB1F38D-6291-4EAA-BBEC-6D26951C49E5}"/>
              </a:ext>
            </a:extLst>
          </p:cNvPr>
          <p:cNvCxnSpPr>
            <a:endCxn id="21" idx="0"/>
          </p:cNvCxnSpPr>
          <p:nvPr/>
        </p:nvCxnSpPr>
        <p:spPr>
          <a:xfrm flipV="1">
            <a:off x="1108708" y="3837554"/>
            <a:ext cx="387368" cy="1802"/>
          </a:xfrm>
          <a:prstGeom prst="line">
            <a:avLst/>
          </a:prstGeom>
          <a:ln w="28575">
            <a:solidFill>
              <a:srgbClr val="0719C9"/>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C1E0548-020C-4E25-AEBF-379F9FEAA7A5}"/>
              </a:ext>
            </a:extLst>
          </p:cNvPr>
          <p:cNvSpPr txBox="1"/>
          <p:nvPr/>
        </p:nvSpPr>
        <p:spPr>
          <a:xfrm>
            <a:off x="3435973" y="4447590"/>
            <a:ext cx="712573" cy="307777"/>
          </a:xfrm>
          <a:prstGeom prst="rect">
            <a:avLst/>
          </a:prstGeom>
          <a:noFill/>
        </p:spPr>
        <p:txBody>
          <a:bodyPr wrap="square" rtlCol="0">
            <a:spAutoFit/>
          </a:bodyPr>
          <a:lstStyle/>
          <a:p>
            <a:r>
              <a:rPr lang="en-US" sz="1400" b="1" dirty="0">
                <a:latin typeface="+mj-lt"/>
              </a:rPr>
              <a:t>hour</a:t>
            </a:r>
          </a:p>
        </p:txBody>
      </p:sp>
      <p:sp>
        <p:nvSpPr>
          <p:cNvPr id="29" name="TextBox 28">
            <a:extLst>
              <a:ext uri="{FF2B5EF4-FFF2-40B4-BE49-F238E27FC236}">
                <a16:creationId xmlns:a16="http://schemas.microsoft.com/office/drawing/2014/main" id="{5E7C2916-A066-4929-841D-A52CE6BF09F4}"/>
              </a:ext>
            </a:extLst>
          </p:cNvPr>
          <p:cNvSpPr txBox="1"/>
          <p:nvPr/>
        </p:nvSpPr>
        <p:spPr>
          <a:xfrm>
            <a:off x="1171396" y="4894937"/>
            <a:ext cx="663068" cy="307777"/>
          </a:xfrm>
          <a:prstGeom prst="rect">
            <a:avLst/>
          </a:prstGeom>
          <a:noFill/>
        </p:spPr>
        <p:txBody>
          <a:bodyPr wrap="square" rtlCol="0">
            <a:spAutoFit/>
          </a:bodyPr>
          <a:lstStyle/>
          <a:p>
            <a:pPr algn="ctr"/>
            <a:r>
              <a:rPr lang="en-US" sz="1400" b="1" dirty="0">
                <a:latin typeface="+mj-lt"/>
              </a:rPr>
              <a:t>Now</a:t>
            </a:r>
          </a:p>
        </p:txBody>
      </p:sp>
      <p:cxnSp>
        <p:nvCxnSpPr>
          <p:cNvPr id="30" name="Straight Arrow Connector 171">
            <a:extLst>
              <a:ext uri="{FF2B5EF4-FFF2-40B4-BE49-F238E27FC236}">
                <a16:creationId xmlns:a16="http://schemas.microsoft.com/office/drawing/2014/main" id="{B60CC80D-9285-438A-8D2F-D11B78A9C6C9}"/>
              </a:ext>
            </a:extLst>
          </p:cNvPr>
          <p:cNvCxnSpPr/>
          <p:nvPr/>
        </p:nvCxnSpPr>
        <p:spPr>
          <a:xfrm flipV="1">
            <a:off x="1497478" y="4715747"/>
            <a:ext cx="0" cy="2123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Freeform 100">
            <a:extLst>
              <a:ext uri="{FF2B5EF4-FFF2-40B4-BE49-F238E27FC236}">
                <a16:creationId xmlns:a16="http://schemas.microsoft.com/office/drawing/2014/main" id="{0A297B22-388B-411B-92E6-0FCCABB8BB10}"/>
              </a:ext>
            </a:extLst>
          </p:cNvPr>
          <p:cNvSpPr/>
          <p:nvPr/>
        </p:nvSpPr>
        <p:spPr>
          <a:xfrm>
            <a:off x="1485730" y="2987936"/>
            <a:ext cx="1989944" cy="1089457"/>
          </a:xfrm>
          <a:custGeom>
            <a:avLst/>
            <a:gdLst>
              <a:gd name="connsiteX0" fmla="*/ 0 w 2547257"/>
              <a:gd name="connsiteY0" fmla="*/ 395627 h 516925"/>
              <a:gd name="connsiteX1" fmla="*/ 205273 w 2547257"/>
              <a:gd name="connsiteY1" fmla="*/ 255668 h 516925"/>
              <a:gd name="connsiteX2" fmla="*/ 438538 w 2547257"/>
              <a:gd name="connsiteY2" fmla="*/ 255668 h 516925"/>
              <a:gd name="connsiteX3" fmla="*/ 587828 w 2547257"/>
              <a:gd name="connsiteY3" fmla="*/ 209015 h 516925"/>
              <a:gd name="connsiteX4" fmla="*/ 746449 w 2547257"/>
              <a:gd name="connsiteY4" fmla="*/ 190354 h 516925"/>
              <a:gd name="connsiteX5" fmla="*/ 942392 w 2547257"/>
              <a:gd name="connsiteY5" fmla="*/ 153032 h 516925"/>
              <a:gd name="connsiteX6" fmla="*/ 1091681 w 2547257"/>
              <a:gd name="connsiteY6" fmla="*/ 106379 h 516925"/>
              <a:gd name="connsiteX7" fmla="*/ 1362269 w 2547257"/>
              <a:gd name="connsiteY7" fmla="*/ 3742 h 516925"/>
              <a:gd name="connsiteX8" fmla="*/ 1539551 w 2547257"/>
              <a:gd name="connsiteY8" fmla="*/ 22403 h 516925"/>
              <a:gd name="connsiteX9" fmla="*/ 1651518 w 2547257"/>
              <a:gd name="connsiteY9" fmla="*/ 22403 h 516925"/>
              <a:gd name="connsiteX10" fmla="*/ 1894114 w 2547257"/>
              <a:gd name="connsiteY10" fmla="*/ 22403 h 516925"/>
              <a:gd name="connsiteX11" fmla="*/ 2183363 w 2547257"/>
              <a:gd name="connsiteY11" fmla="*/ 171693 h 516925"/>
              <a:gd name="connsiteX12" fmla="*/ 2332653 w 2547257"/>
              <a:gd name="connsiteY12" fmla="*/ 292991 h 516925"/>
              <a:gd name="connsiteX13" fmla="*/ 2472612 w 2547257"/>
              <a:gd name="connsiteY13" fmla="*/ 442281 h 516925"/>
              <a:gd name="connsiteX14" fmla="*/ 2547257 w 2547257"/>
              <a:gd name="connsiteY14" fmla="*/ 516925 h 5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7257" h="516925">
                <a:moveTo>
                  <a:pt x="0" y="395627"/>
                </a:moveTo>
                <a:cubicBezTo>
                  <a:pt x="66091" y="337310"/>
                  <a:pt x="132183" y="278994"/>
                  <a:pt x="205273" y="255668"/>
                </a:cubicBezTo>
                <a:cubicBezTo>
                  <a:pt x="278363" y="232342"/>
                  <a:pt x="374779" y="263443"/>
                  <a:pt x="438538" y="255668"/>
                </a:cubicBezTo>
                <a:cubicBezTo>
                  <a:pt x="502297" y="247893"/>
                  <a:pt x="536510" y="219901"/>
                  <a:pt x="587828" y="209015"/>
                </a:cubicBezTo>
                <a:cubicBezTo>
                  <a:pt x="639146" y="198129"/>
                  <a:pt x="687355" y="199684"/>
                  <a:pt x="746449" y="190354"/>
                </a:cubicBezTo>
                <a:cubicBezTo>
                  <a:pt x="805543" y="181024"/>
                  <a:pt x="884853" y="167028"/>
                  <a:pt x="942392" y="153032"/>
                </a:cubicBezTo>
                <a:cubicBezTo>
                  <a:pt x="999931" y="139036"/>
                  <a:pt x="1021702" y="131261"/>
                  <a:pt x="1091681" y="106379"/>
                </a:cubicBezTo>
                <a:cubicBezTo>
                  <a:pt x="1161661" y="81497"/>
                  <a:pt x="1287624" y="17738"/>
                  <a:pt x="1362269" y="3742"/>
                </a:cubicBezTo>
                <a:cubicBezTo>
                  <a:pt x="1436914" y="-10254"/>
                  <a:pt x="1491343" y="19293"/>
                  <a:pt x="1539551" y="22403"/>
                </a:cubicBezTo>
                <a:cubicBezTo>
                  <a:pt x="1587759" y="25513"/>
                  <a:pt x="1651518" y="22403"/>
                  <a:pt x="1651518" y="22403"/>
                </a:cubicBezTo>
                <a:cubicBezTo>
                  <a:pt x="1710612" y="22403"/>
                  <a:pt x="1805473" y="-2479"/>
                  <a:pt x="1894114" y="22403"/>
                </a:cubicBezTo>
                <a:cubicBezTo>
                  <a:pt x="1982755" y="47285"/>
                  <a:pt x="2110273" y="126595"/>
                  <a:pt x="2183363" y="171693"/>
                </a:cubicBezTo>
                <a:cubicBezTo>
                  <a:pt x="2256453" y="216791"/>
                  <a:pt x="2284445" y="247893"/>
                  <a:pt x="2332653" y="292991"/>
                </a:cubicBezTo>
                <a:cubicBezTo>
                  <a:pt x="2380861" y="338089"/>
                  <a:pt x="2436845" y="404959"/>
                  <a:pt x="2472612" y="442281"/>
                </a:cubicBezTo>
                <a:cubicBezTo>
                  <a:pt x="2508379" y="479603"/>
                  <a:pt x="2527818" y="498264"/>
                  <a:pt x="2547257" y="516925"/>
                </a:cubicBezTo>
              </a:path>
            </a:pathLst>
          </a:custGeom>
          <a:noFill/>
          <a:ln w="381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45C9F1B5-C638-4331-9C6A-795553280257}"/>
              </a:ext>
            </a:extLst>
          </p:cNvPr>
          <p:cNvSpPr txBox="1"/>
          <p:nvPr/>
        </p:nvSpPr>
        <p:spPr>
          <a:xfrm>
            <a:off x="2870536" y="2571907"/>
            <a:ext cx="1322596" cy="307777"/>
          </a:xfrm>
          <a:prstGeom prst="rect">
            <a:avLst/>
          </a:prstGeom>
          <a:noFill/>
          <a:ln w="31750">
            <a:solidFill>
              <a:srgbClr val="FFC000"/>
            </a:solidFill>
          </a:ln>
        </p:spPr>
        <p:txBody>
          <a:bodyPr wrap="square" rtlCol="0">
            <a:spAutoFit/>
          </a:bodyPr>
          <a:lstStyle/>
          <a:p>
            <a:pPr algn="ctr"/>
            <a:r>
              <a:rPr lang="en-US" sz="1400" dirty="0">
                <a:latin typeface="+mj-lt"/>
              </a:rPr>
              <a:t>Observed Load</a:t>
            </a:r>
          </a:p>
        </p:txBody>
      </p:sp>
      <p:sp>
        <p:nvSpPr>
          <p:cNvPr id="33" name="TextBox 32">
            <a:extLst>
              <a:ext uri="{FF2B5EF4-FFF2-40B4-BE49-F238E27FC236}">
                <a16:creationId xmlns:a16="http://schemas.microsoft.com/office/drawing/2014/main" id="{C42A300C-64F7-403F-944D-FEBEC18218E1}"/>
              </a:ext>
            </a:extLst>
          </p:cNvPr>
          <p:cNvSpPr txBox="1"/>
          <p:nvPr/>
        </p:nvSpPr>
        <p:spPr>
          <a:xfrm>
            <a:off x="3650622" y="3672637"/>
            <a:ext cx="1222891" cy="523220"/>
          </a:xfrm>
          <a:prstGeom prst="rect">
            <a:avLst/>
          </a:prstGeom>
          <a:noFill/>
          <a:ln w="31750">
            <a:solidFill>
              <a:srgbClr val="00B050"/>
            </a:solidFill>
            <a:prstDash val="sysDash"/>
          </a:ln>
        </p:spPr>
        <p:txBody>
          <a:bodyPr wrap="square" rtlCol="0">
            <a:spAutoFit/>
          </a:bodyPr>
          <a:lstStyle/>
          <a:p>
            <a:pPr algn="ctr"/>
            <a:r>
              <a:rPr lang="en-US" sz="1400" dirty="0">
                <a:latin typeface="+mj-lt"/>
              </a:rPr>
              <a:t>Predicted Load</a:t>
            </a:r>
          </a:p>
        </p:txBody>
      </p:sp>
      <p:cxnSp>
        <p:nvCxnSpPr>
          <p:cNvPr id="34" name="Straight Connector 4">
            <a:extLst>
              <a:ext uri="{FF2B5EF4-FFF2-40B4-BE49-F238E27FC236}">
                <a16:creationId xmlns:a16="http://schemas.microsoft.com/office/drawing/2014/main" id="{98637A15-C0DC-4962-9C34-AD0EBF08C8C5}"/>
              </a:ext>
            </a:extLst>
          </p:cNvPr>
          <p:cNvCxnSpPr/>
          <p:nvPr/>
        </p:nvCxnSpPr>
        <p:spPr>
          <a:xfrm>
            <a:off x="889575" y="3319593"/>
            <a:ext cx="3003546"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8D84F3F-7A6F-418D-B640-860BEF378C54}"/>
              </a:ext>
            </a:extLst>
          </p:cNvPr>
          <p:cNvSpPr/>
          <p:nvPr/>
        </p:nvSpPr>
        <p:spPr>
          <a:xfrm>
            <a:off x="3847765" y="3106684"/>
            <a:ext cx="1396216" cy="369332"/>
          </a:xfrm>
          <a:prstGeom prst="rect">
            <a:avLst/>
          </a:prstGeom>
        </p:spPr>
        <p:txBody>
          <a:bodyPr wrap="none">
            <a:spAutoFit/>
          </a:bodyPr>
          <a:lstStyle/>
          <a:p>
            <a:r>
              <a:rPr lang="en-US" dirty="0">
                <a:latin typeface="+mj-lt"/>
              </a:rPr>
              <a:t>Line capacity</a:t>
            </a:r>
          </a:p>
        </p:txBody>
      </p:sp>
      <p:sp>
        <p:nvSpPr>
          <p:cNvPr id="36" name="TextBox 35">
            <a:extLst>
              <a:ext uri="{FF2B5EF4-FFF2-40B4-BE49-F238E27FC236}">
                <a16:creationId xmlns:a16="http://schemas.microsoft.com/office/drawing/2014/main" id="{91C17DFB-7EBE-4350-BEA5-EF12E0FFBA3F}"/>
              </a:ext>
            </a:extLst>
          </p:cNvPr>
          <p:cNvSpPr txBox="1"/>
          <p:nvPr/>
        </p:nvSpPr>
        <p:spPr>
          <a:xfrm>
            <a:off x="564792" y="3168239"/>
            <a:ext cx="487426" cy="307777"/>
          </a:xfrm>
          <a:prstGeom prst="rect">
            <a:avLst/>
          </a:prstGeom>
          <a:noFill/>
        </p:spPr>
        <p:txBody>
          <a:bodyPr wrap="square" rtlCol="0">
            <a:spAutoFit/>
          </a:bodyPr>
          <a:lstStyle/>
          <a:p>
            <a:r>
              <a:rPr lang="en-US" sz="1400" b="1" dirty="0">
                <a:latin typeface="+mj-lt"/>
              </a:rPr>
              <a:t>10</a:t>
            </a:r>
          </a:p>
        </p:txBody>
      </p:sp>
      <p:sp>
        <p:nvSpPr>
          <p:cNvPr id="6" name="TextBox 5">
            <a:extLst>
              <a:ext uri="{FF2B5EF4-FFF2-40B4-BE49-F238E27FC236}">
                <a16:creationId xmlns:a16="http://schemas.microsoft.com/office/drawing/2014/main" id="{86E89549-BD9F-49D8-9C88-C2180E43F015}"/>
              </a:ext>
            </a:extLst>
          </p:cNvPr>
          <p:cNvSpPr txBox="1"/>
          <p:nvPr/>
        </p:nvSpPr>
        <p:spPr>
          <a:xfrm>
            <a:off x="270557" y="1233108"/>
            <a:ext cx="6666377" cy="369332"/>
          </a:xfrm>
          <a:prstGeom prst="rect">
            <a:avLst/>
          </a:prstGeom>
          <a:noFill/>
        </p:spPr>
        <p:txBody>
          <a:bodyPr wrap="square" rtlCol="0">
            <a:spAutoFit/>
          </a:bodyPr>
          <a:lstStyle/>
          <a:p>
            <a:r>
              <a:rPr kumimoji="1" lang="en-US" altLang="ja-JP" dirty="0">
                <a:latin typeface="+mj-lt"/>
              </a:rPr>
              <a:t>The prediction is not always reliable….</a:t>
            </a:r>
          </a:p>
        </p:txBody>
      </p:sp>
      <p:sp>
        <p:nvSpPr>
          <p:cNvPr id="39" name="TextBox 38">
            <a:extLst>
              <a:ext uri="{FF2B5EF4-FFF2-40B4-BE49-F238E27FC236}">
                <a16:creationId xmlns:a16="http://schemas.microsoft.com/office/drawing/2014/main" id="{F82ABD55-C44A-43C5-B884-C1DDDAB54FF6}"/>
              </a:ext>
            </a:extLst>
          </p:cNvPr>
          <p:cNvSpPr txBox="1"/>
          <p:nvPr/>
        </p:nvSpPr>
        <p:spPr>
          <a:xfrm>
            <a:off x="1410823" y="5341203"/>
            <a:ext cx="6666377" cy="830997"/>
          </a:xfrm>
          <a:prstGeom prst="rect">
            <a:avLst/>
          </a:prstGeom>
          <a:noFill/>
        </p:spPr>
        <p:txBody>
          <a:bodyPr wrap="square" rtlCol="0">
            <a:spAutoFit/>
          </a:bodyPr>
          <a:lstStyle/>
          <a:p>
            <a:pPr algn="ctr"/>
            <a:r>
              <a:rPr kumimoji="1" lang="en-US" altLang="ja-JP" sz="2400" dirty="0">
                <a:latin typeface="+mj-lt"/>
              </a:rPr>
              <a:t>ESS cannot reduce the peak appropriately</a:t>
            </a:r>
          </a:p>
          <a:p>
            <a:pPr algn="ctr"/>
            <a:r>
              <a:rPr kumimoji="1" lang="en-US" altLang="ja-JP" sz="2400" dirty="0">
                <a:latin typeface="+mj-lt"/>
              </a:rPr>
              <a:t>in case the prediction has error</a:t>
            </a:r>
          </a:p>
        </p:txBody>
      </p:sp>
      <p:sp>
        <p:nvSpPr>
          <p:cNvPr id="40" name="TextBox 39">
            <a:extLst>
              <a:ext uri="{FF2B5EF4-FFF2-40B4-BE49-F238E27FC236}">
                <a16:creationId xmlns:a16="http://schemas.microsoft.com/office/drawing/2014/main" id="{756B2750-EB33-446D-97F4-A62BF1F92129}"/>
              </a:ext>
            </a:extLst>
          </p:cNvPr>
          <p:cNvSpPr txBox="1"/>
          <p:nvPr/>
        </p:nvSpPr>
        <p:spPr>
          <a:xfrm>
            <a:off x="5770674" y="2032139"/>
            <a:ext cx="2357921" cy="923330"/>
          </a:xfrm>
          <a:prstGeom prst="rect">
            <a:avLst/>
          </a:prstGeom>
          <a:noFill/>
        </p:spPr>
        <p:txBody>
          <a:bodyPr wrap="square" rtlCol="0">
            <a:spAutoFit/>
          </a:bodyPr>
          <a:lstStyle/>
          <a:p>
            <a:r>
              <a:rPr kumimoji="1" lang="en-US" altLang="ja-JP" i="1" dirty="0">
                <a:latin typeface="+mj-lt"/>
              </a:rPr>
              <a:t>“Prediction tells us </a:t>
            </a:r>
          </a:p>
          <a:p>
            <a:r>
              <a:rPr kumimoji="1" lang="en-US" altLang="ja-JP" i="1" dirty="0">
                <a:latin typeface="+mj-lt"/>
              </a:rPr>
              <a:t>we don’t need to </a:t>
            </a:r>
          </a:p>
          <a:p>
            <a:r>
              <a:rPr kumimoji="1" lang="en-US" altLang="ja-JP" i="1" dirty="0">
                <a:latin typeface="+mj-lt"/>
              </a:rPr>
              <a:t>operate ESS for peak”</a:t>
            </a:r>
          </a:p>
        </p:txBody>
      </p:sp>
      <p:pic>
        <p:nvPicPr>
          <p:cNvPr id="38" name="Picture 37">
            <a:extLst>
              <a:ext uri="{FF2B5EF4-FFF2-40B4-BE49-F238E27FC236}">
                <a16:creationId xmlns:a16="http://schemas.microsoft.com/office/drawing/2014/main" id="{44EB5167-AEEF-4766-9CCC-AA684B010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981" y="3569437"/>
            <a:ext cx="1238520" cy="1238520"/>
          </a:xfrm>
          <a:prstGeom prst="rect">
            <a:avLst/>
          </a:prstGeom>
        </p:spPr>
      </p:pic>
      <p:sp>
        <p:nvSpPr>
          <p:cNvPr id="42" name="Thought Bubble: Cloud 41">
            <a:extLst>
              <a:ext uri="{FF2B5EF4-FFF2-40B4-BE49-F238E27FC236}">
                <a16:creationId xmlns:a16="http://schemas.microsoft.com/office/drawing/2014/main" id="{553B1418-343B-402C-A3A6-0EA4344664E7}"/>
              </a:ext>
            </a:extLst>
          </p:cNvPr>
          <p:cNvSpPr/>
          <p:nvPr/>
        </p:nvSpPr>
        <p:spPr>
          <a:xfrm>
            <a:off x="5243982" y="1692423"/>
            <a:ext cx="3534274" cy="1627170"/>
          </a:xfrm>
          <a:prstGeom prst="cloudCallou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TextBox 44">
            <a:extLst>
              <a:ext uri="{FF2B5EF4-FFF2-40B4-BE49-F238E27FC236}">
                <a16:creationId xmlns:a16="http://schemas.microsoft.com/office/drawing/2014/main" id="{31BBC69B-93DF-4E31-AD2D-5960FEEC7C18}"/>
              </a:ext>
            </a:extLst>
          </p:cNvPr>
          <p:cNvSpPr txBox="1"/>
          <p:nvPr/>
        </p:nvSpPr>
        <p:spPr>
          <a:xfrm rot="16200000">
            <a:off x="-489273" y="3044770"/>
            <a:ext cx="1861839" cy="307777"/>
          </a:xfrm>
          <a:prstGeom prst="rect">
            <a:avLst/>
          </a:prstGeom>
          <a:noFill/>
        </p:spPr>
        <p:txBody>
          <a:bodyPr wrap="square" rtlCol="0">
            <a:spAutoFit/>
          </a:bodyPr>
          <a:lstStyle/>
          <a:p>
            <a:pPr algn="ctr"/>
            <a:r>
              <a:rPr lang="en-US" sz="1400" b="1" dirty="0">
                <a:latin typeface="+mj-lt"/>
              </a:rPr>
              <a:t>Load on feeder</a:t>
            </a:r>
          </a:p>
        </p:txBody>
      </p:sp>
      <p:sp>
        <p:nvSpPr>
          <p:cNvPr id="37" name="TextBox 36">
            <a:extLst>
              <a:ext uri="{FF2B5EF4-FFF2-40B4-BE49-F238E27FC236}">
                <a16:creationId xmlns:a16="http://schemas.microsoft.com/office/drawing/2014/main" id="{0853FC62-82F7-48EC-90F6-8E455E7B2636}"/>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Load Prediction - problem</a:t>
            </a:r>
            <a:endParaRPr kumimoji="1" lang="ja-JP" altLang="en-US" sz="24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a:extLst>
              <a:ext uri="{FF2B5EF4-FFF2-40B4-BE49-F238E27FC236}">
                <a16:creationId xmlns:a16="http://schemas.microsoft.com/office/drawing/2014/main" id="{5718E854-D2C1-49CF-BA3B-5E00A73E50E9}"/>
              </a:ext>
            </a:extLst>
          </p:cNvPr>
          <p:cNvSpPr>
            <a:spLocks noGrp="1"/>
          </p:cNvSpPr>
          <p:nvPr>
            <p:ph type="sldNum" sz="quarter" idx="12"/>
          </p:nvPr>
        </p:nvSpPr>
        <p:spPr>
          <a:xfrm>
            <a:off x="6934200" y="-31750"/>
            <a:ext cx="2209800" cy="365125"/>
          </a:xfrm>
        </p:spPr>
        <p:txBody>
          <a:bodyPr/>
          <a:lstStyle/>
          <a:p>
            <a:pPr>
              <a:defRPr/>
            </a:pPr>
            <a:fld id="{45135504-A795-49E7-B3EC-537AD170FF4E}" type="slidenum">
              <a:rPr lang="en-US" smtClean="0"/>
              <a:pPr>
                <a:defRPr/>
              </a:pPr>
              <a:t>6</a:t>
            </a:fld>
            <a:endParaRPr lang="en-US" dirty="0"/>
          </a:p>
        </p:txBody>
      </p:sp>
      <p:sp>
        <p:nvSpPr>
          <p:cNvPr id="4" name="TextBox 3">
            <a:extLst>
              <a:ext uri="{FF2B5EF4-FFF2-40B4-BE49-F238E27FC236}">
                <a16:creationId xmlns:a16="http://schemas.microsoft.com/office/drawing/2014/main" id="{C75DCCB0-5E50-49EA-BDB9-EA09371138F6}"/>
              </a:ext>
            </a:extLst>
          </p:cNvPr>
          <p:cNvSpPr txBox="1"/>
          <p:nvPr/>
        </p:nvSpPr>
        <p:spPr>
          <a:xfrm>
            <a:off x="283257" y="1051497"/>
            <a:ext cx="6666377" cy="369332"/>
          </a:xfrm>
          <a:prstGeom prst="rect">
            <a:avLst/>
          </a:prstGeom>
          <a:noFill/>
        </p:spPr>
        <p:txBody>
          <a:bodyPr wrap="square" rtlCol="0">
            <a:spAutoFit/>
          </a:bodyPr>
          <a:lstStyle/>
          <a:p>
            <a:r>
              <a:rPr kumimoji="1" lang="en-US" altLang="ja-JP" dirty="0">
                <a:latin typeface="+mj-lt"/>
              </a:rPr>
              <a:t>The concept of probability is necessary to evaluate the risk</a:t>
            </a:r>
          </a:p>
        </p:txBody>
      </p:sp>
      <p:sp>
        <p:nvSpPr>
          <p:cNvPr id="32" name="TextBox 31">
            <a:extLst>
              <a:ext uri="{FF2B5EF4-FFF2-40B4-BE49-F238E27FC236}">
                <a16:creationId xmlns:a16="http://schemas.microsoft.com/office/drawing/2014/main" id="{ADC5D044-CD62-48A4-A7F7-3CFDAF39EDE9}"/>
              </a:ext>
            </a:extLst>
          </p:cNvPr>
          <p:cNvSpPr txBox="1"/>
          <p:nvPr/>
        </p:nvSpPr>
        <p:spPr>
          <a:xfrm>
            <a:off x="5597347" y="1927492"/>
            <a:ext cx="2839926" cy="923330"/>
          </a:xfrm>
          <a:prstGeom prst="rect">
            <a:avLst/>
          </a:prstGeom>
          <a:noFill/>
        </p:spPr>
        <p:txBody>
          <a:bodyPr wrap="square" rtlCol="0">
            <a:spAutoFit/>
          </a:bodyPr>
          <a:lstStyle/>
          <a:p>
            <a:r>
              <a:rPr kumimoji="1" lang="en-US" altLang="ja-JP" i="1" dirty="0">
                <a:latin typeface="+mj-lt"/>
              </a:rPr>
              <a:t>“Prediction tells us </a:t>
            </a:r>
          </a:p>
          <a:p>
            <a:r>
              <a:rPr kumimoji="1" lang="en-US" altLang="ja-JP" i="1" dirty="0">
                <a:latin typeface="+mj-lt"/>
              </a:rPr>
              <a:t>the load falls into gray zone with 95% probability”</a:t>
            </a:r>
          </a:p>
        </p:txBody>
      </p:sp>
      <p:pic>
        <p:nvPicPr>
          <p:cNvPr id="33" name="Picture 32">
            <a:extLst>
              <a:ext uri="{FF2B5EF4-FFF2-40B4-BE49-F238E27FC236}">
                <a16:creationId xmlns:a16="http://schemas.microsoft.com/office/drawing/2014/main" id="{8C8EA72A-5FAC-45AE-A7EA-1840D4878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569437"/>
            <a:ext cx="1238520" cy="1238520"/>
          </a:xfrm>
          <a:prstGeom prst="rect">
            <a:avLst/>
          </a:prstGeom>
        </p:spPr>
      </p:pic>
      <p:sp>
        <p:nvSpPr>
          <p:cNvPr id="34" name="Thought Bubble: Cloud 33">
            <a:extLst>
              <a:ext uri="{FF2B5EF4-FFF2-40B4-BE49-F238E27FC236}">
                <a16:creationId xmlns:a16="http://schemas.microsoft.com/office/drawing/2014/main" id="{88028193-DCD9-41C3-B28D-194235F857B0}"/>
              </a:ext>
            </a:extLst>
          </p:cNvPr>
          <p:cNvSpPr/>
          <p:nvPr/>
        </p:nvSpPr>
        <p:spPr>
          <a:xfrm>
            <a:off x="5029201" y="1692423"/>
            <a:ext cx="3976218" cy="1507977"/>
          </a:xfrm>
          <a:prstGeom prst="cloudCallou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TextBox 42">
            <a:extLst>
              <a:ext uri="{FF2B5EF4-FFF2-40B4-BE49-F238E27FC236}">
                <a16:creationId xmlns:a16="http://schemas.microsoft.com/office/drawing/2014/main" id="{9F442A70-204D-4073-9044-F640921182A0}"/>
              </a:ext>
            </a:extLst>
          </p:cNvPr>
          <p:cNvSpPr txBox="1"/>
          <p:nvPr/>
        </p:nvSpPr>
        <p:spPr>
          <a:xfrm>
            <a:off x="990600" y="1631086"/>
            <a:ext cx="3347207" cy="369332"/>
          </a:xfrm>
          <a:prstGeom prst="rect">
            <a:avLst/>
          </a:prstGeom>
          <a:noFill/>
          <a:ln w="19050">
            <a:solidFill>
              <a:srgbClr val="0000FF"/>
            </a:solidFill>
          </a:ln>
        </p:spPr>
        <p:txBody>
          <a:bodyPr wrap="square" rtlCol="0">
            <a:spAutoFit/>
          </a:bodyPr>
          <a:lstStyle/>
          <a:p>
            <a:pPr algn="ctr"/>
            <a:r>
              <a:rPr kumimoji="1" lang="en-US" altLang="ja-JP" dirty="0"/>
              <a:t>Probabilistic Interval (PI)</a:t>
            </a:r>
            <a:endParaRPr kumimoji="1" lang="ja-JP" altLang="en-US" dirty="0"/>
          </a:p>
        </p:txBody>
      </p:sp>
      <p:pic>
        <p:nvPicPr>
          <p:cNvPr id="47" name="Picture 46">
            <a:extLst>
              <a:ext uri="{FF2B5EF4-FFF2-40B4-BE49-F238E27FC236}">
                <a16:creationId xmlns:a16="http://schemas.microsoft.com/office/drawing/2014/main" id="{AB998098-B71C-450A-9C91-ECA79AE44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57" y="2033916"/>
            <a:ext cx="4527846" cy="3452484"/>
          </a:xfrm>
          <a:prstGeom prst="rect">
            <a:avLst/>
          </a:prstGeom>
        </p:spPr>
      </p:pic>
      <p:sp>
        <p:nvSpPr>
          <p:cNvPr id="49" name="TextBox 48">
            <a:extLst>
              <a:ext uri="{FF2B5EF4-FFF2-40B4-BE49-F238E27FC236}">
                <a16:creationId xmlns:a16="http://schemas.microsoft.com/office/drawing/2014/main" id="{4763873E-98C7-4837-8C3F-2F88BE1657D9}"/>
              </a:ext>
            </a:extLst>
          </p:cNvPr>
          <p:cNvSpPr txBox="1"/>
          <p:nvPr/>
        </p:nvSpPr>
        <p:spPr>
          <a:xfrm>
            <a:off x="1143000" y="5562600"/>
            <a:ext cx="7467600" cy="830997"/>
          </a:xfrm>
          <a:prstGeom prst="rect">
            <a:avLst/>
          </a:prstGeom>
          <a:noFill/>
        </p:spPr>
        <p:txBody>
          <a:bodyPr wrap="square" rtlCol="0">
            <a:spAutoFit/>
          </a:bodyPr>
          <a:lstStyle/>
          <a:p>
            <a:pPr algn="ctr"/>
            <a:r>
              <a:rPr kumimoji="1" lang="en-US" altLang="ja-JP" sz="2400" dirty="0">
                <a:latin typeface="+mj-lt"/>
              </a:rPr>
              <a:t>Prediction with PI is proposed by many existing studies</a:t>
            </a:r>
          </a:p>
          <a:p>
            <a:pPr marL="285750" indent="-285750" algn="ctr">
              <a:buFont typeface="Wingdings" panose="05000000000000000000" pitchFamily="2" charset="2"/>
              <a:buChar char="Ø"/>
            </a:pPr>
            <a:r>
              <a:rPr kumimoji="1" lang="en-US" altLang="ja-JP" sz="2400" dirty="0">
                <a:latin typeface="+mj-lt"/>
              </a:rPr>
              <a:t>How can we utilize the PI for ESS control?</a:t>
            </a:r>
          </a:p>
        </p:txBody>
      </p:sp>
      <p:sp>
        <p:nvSpPr>
          <p:cNvPr id="10" name="TextBox 9">
            <a:extLst>
              <a:ext uri="{FF2B5EF4-FFF2-40B4-BE49-F238E27FC236}">
                <a16:creationId xmlns:a16="http://schemas.microsoft.com/office/drawing/2014/main" id="{1E51E3D4-C98D-463D-AEAC-345ABC0FC3A2}"/>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Load Prediction - solution</a:t>
            </a:r>
            <a:endParaRPr kumimoji="1" lang="ja-JP" altLang="en-US" sz="2400" b="1" i="1" dirty="0"/>
          </a:p>
        </p:txBody>
      </p:sp>
      <p:cxnSp>
        <p:nvCxnSpPr>
          <p:cNvPr id="11" name="Straight Connector 4">
            <a:extLst>
              <a:ext uri="{FF2B5EF4-FFF2-40B4-BE49-F238E27FC236}">
                <a16:creationId xmlns:a16="http://schemas.microsoft.com/office/drawing/2014/main" id="{EFDC8D78-3E62-4BF3-B4D1-A64459A6E587}"/>
              </a:ext>
            </a:extLst>
          </p:cNvPr>
          <p:cNvCxnSpPr>
            <a:cxnSpLocks/>
          </p:cNvCxnSpPr>
          <p:nvPr/>
        </p:nvCxnSpPr>
        <p:spPr>
          <a:xfrm>
            <a:off x="762000" y="2590800"/>
            <a:ext cx="3733800" cy="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690A7D2-15F2-4529-BA76-333C2CC2B6D1}"/>
              </a:ext>
            </a:extLst>
          </p:cNvPr>
          <p:cNvSpPr/>
          <p:nvPr/>
        </p:nvSpPr>
        <p:spPr>
          <a:xfrm>
            <a:off x="3632984" y="2210675"/>
            <a:ext cx="1396216" cy="369332"/>
          </a:xfrm>
          <a:prstGeom prst="rect">
            <a:avLst/>
          </a:prstGeom>
        </p:spPr>
        <p:txBody>
          <a:bodyPr wrap="none">
            <a:spAutoFit/>
          </a:bodyPr>
          <a:lstStyle/>
          <a:p>
            <a:r>
              <a:rPr lang="en-US" dirty="0">
                <a:latin typeface="+mj-lt"/>
              </a:rPr>
              <a:t>Line capacity</a:t>
            </a:r>
          </a:p>
        </p:txBody>
      </p:sp>
    </p:spTree>
    <p:extLst>
      <p:ext uri="{BB962C8B-B14F-4D97-AF65-F5344CB8AC3E}">
        <p14:creationId xmlns:p14="http://schemas.microsoft.com/office/powerpoint/2010/main" val="288697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1B29762F-2FF5-4EDB-9E1D-02B0FA8FD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4" y="958631"/>
            <a:ext cx="2955138" cy="2253294"/>
          </a:xfrm>
          <a:prstGeom prst="rect">
            <a:avLst/>
          </a:prstGeom>
        </p:spPr>
      </p:pic>
      <p:sp>
        <p:nvSpPr>
          <p:cNvPr id="2" name="Slide Number Placeholder 1">
            <a:extLst>
              <a:ext uri="{FF2B5EF4-FFF2-40B4-BE49-F238E27FC236}">
                <a16:creationId xmlns:a16="http://schemas.microsoft.com/office/drawing/2014/main" id="{9EFF7653-DEEA-4F43-8160-4C139D340A1C}"/>
              </a:ext>
            </a:extLst>
          </p:cNvPr>
          <p:cNvSpPr>
            <a:spLocks noGrp="1"/>
          </p:cNvSpPr>
          <p:nvPr>
            <p:ph type="sldNum" sz="quarter" idx="12"/>
          </p:nvPr>
        </p:nvSpPr>
        <p:spPr/>
        <p:txBody>
          <a:bodyPr/>
          <a:lstStyle/>
          <a:p>
            <a:pPr>
              <a:defRPr/>
            </a:pPr>
            <a:fld id="{149F8EDC-486C-486D-91C3-F0BB61E194C4}" type="slidenum">
              <a:rPr lang="en-US" smtClean="0"/>
              <a:pPr>
                <a:defRPr/>
              </a:pPr>
              <a:t>7</a:t>
            </a:fld>
            <a:endParaRPr lang="en-US" dirty="0"/>
          </a:p>
        </p:txBody>
      </p:sp>
      <p:grpSp>
        <p:nvGrpSpPr>
          <p:cNvPr id="29" name="그룹 2">
            <a:extLst>
              <a:ext uri="{FF2B5EF4-FFF2-40B4-BE49-F238E27FC236}">
                <a16:creationId xmlns:a16="http://schemas.microsoft.com/office/drawing/2014/main" id="{956FF94D-647A-44C1-AF27-C01E4CA748C1}"/>
              </a:ext>
            </a:extLst>
          </p:cNvPr>
          <p:cNvGrpSpPr/>
          <p:nvPr/>
        </p:nvGrpSpPr>
        <p:grpSpPr>
          <a:xfrm>
            <a:off x="5165290" y="1145604"/>
            <a:ext cx="3578053" cy="1726866"/>
            <a:chOff x="6075706" y="909270"/>
            <a:chExt cx="4837328" cy="1855282"/>
          </a:xfrm>
        </p:grpSpPr>
        <p:cxnSp>
          <p:nvCxnSpPr>
            <p:cNvPr id="30" name="Straight Arrow Connector 109">
              <a:extLst>
                <a:ext uri="{FF2B5EF4-FFF2-40B4-BE49-F238E27FC236}">
                  <a16:creationId xmlns:a16="http://schemas.microsoft.com/office/drawing/2014/main" id="{AFFD7EA0-E72D-4347-8438-6F9F0BAE82B0}"/>
                </a:ext>
              </a:extLst>
            </p:cNvPr>
            <p:cNvCxnSpPr/>
            <p:nvPr/>
          </p:nvCxnSpPr>
          <p:spPr>
            <a:xfrm flipV="1">
              <a:off x="8105430" y="1054265"/>
              <a:ext cx="0" cy="1551736"/>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110">
              <a:extLst>
                <a:ext uri="{FF2B5EF4-FFF2-40B4-BE49-F238E27FC236}">
                  <a16:creationId xmlns:a16="http://schemas.microsoft.com/office/drawing/2014/main" id="{53717D4A-AA48-466A-8DCD-8EDB37564D34}"/>
                </a:ext>
              </a:extLst>
            </p:cNvPr>
            <p:cNvCxnSpPr/>
            <p:nvPr/>
          </p:nvCxnSpPr>
          <p:spPr>
            <a:xfrm>
              <a:off x="7714572" y="2274676"/>
              <a:ext cx="0" cy="189471"/>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15CE8BE-E80A-42C7-BC7E-11A2395CAAE3}"/>
                </a:ext>
              </a:extLst>
            </p:cNvPr>
            <p:cNvSpPr txBox="1"/>
            <p:nvPr/>
          </p:nvSpPr>
          <p:spPr>
            <a:xfrm>
              <a:off x="7502245" y="2427503"/>
              <a:ext cx="422684" cy="330664"/>
            </a:xfrm>
            <a:prstGeom prst="rect">
              <a:avLst/>
            </a:prstGeom>
            <a:noFill/>
          </p:spPr>
          <p:txBody>
            <a:bodyPr wrap="square" rtlCol="0">
              <a:spAutoFit/>
            </a:bodyPr>
            <a:lstStyle/>
            <a:p>
              <a:pPr algn="ctr"/>
              <a:r>
                <a:rPr lang="en-US" sz="1400" b="1" dirty="0"/>
                <a:t>3</a:t>
              </a:r>
            </a:p>
          </p:txBody>
        </p:sp>
        <p:sp>
          <p:nvSpPr>
            <p:cNvPr id="33" name="TextBox 32">
              <a:extLst>
                <a:ext uri="{FF2B5EF4-FFF2-40B4-BE49-F238E27FC236}">
                  <a16:creationId xmlns:a16="http://schemas.microsoft.com/office/drawing/2014/main" id="{BBB03DDC-DEAA-4296-9126-F5F513C5C526}"/>
                </a:ext>
              </a:extLst>
            </p:cNvPr>
            <p:cNvSpPr txBox="1"/>
            <p:nvPr/>
          </p:nvSpPr>
          <p:spPr>
            <a:xfrm>
              <a:off x="8195613" y="909270"/>
              <a:ext cx="1797971" cy="330664"/>
            </a:xfrm>
            <a:prstGeom prst="rect">
              <a:avLst/>
            </a:prstGeom>
            <a:noFill/>
          </p:spPr>
          <p:txBody>
            <a:bodyPr wrap="square" rtlCol="0">
              <a:spAutoFit/>
            </a:bodyPr>
            <a:lstStyle/>
            <a:p>
              <a:r>
                <a:rPr lang="en-US" altLang="ja-JP" sz="1400" b="1" dirty="0"/>
                <a:t>Probability</a:t>
              </a:r>
              <a:endParaRPr lang="en-US" sz="1400" b="1" dirty="0"/>
            </a:p>
          </p:txBody>
        </p:sp>
        <p:sp>
          <p:nvSpPr>
            <p:cNvPr id="34" name="TextBox 33">
              <a:extLst>
                <a:ext uri="{FF2B5EF4-FFF2-40B4-BE49-F238E27FC236}">
                  <a16:creationId xmlns:a16="http://schemas.microsoft.com/office/drawing/2014/main" id="{2ECC659E-1542-43D1-9137-250A32CAD092}"/>
                </a:ext>
              </a:extLst>
            </p:cNvPr>
            <p:cNvSpPr txBox="1"/>
            <p:nvPr/>
          </p:nvSpPr>
          <p:spPr>
            <a:xfrm>
              <a:off x="8354486" y="2424471"/>
              <a:ext cx="320036" cy="330664"/>
            </a:xfrm>
            <a:prstGeom prst="rect">
              <a:avLst/>
            </a:prstGeom>
            <a:noFill/>
          </p:spPr>
          <p:txBody>
            <a:bodyPr wrap="square" rtlCol="0">
              <a:spAutoFit/>
            </a:bodyPr>
            <a:lstStyle/>
            <a:p>
              <a:pPr algn="ctr"/>
              <a:r>
                <a:rPr lang="en-US" sz="1400" b="1" dirty="0"/>
                <a:t>5</a:t>
              </a:r>
            </a:p>
          </p:txBody>
        </p:sp>
        <p:sp>
          <p:nvSpPr>
            <p:cNvPr id="35" name="TextBox 34">
              <a:extLst>
                <a:ext uri="{FF2B5EF4-FFF2-40B4-BE49-F238E27FC236}">
                  <a16:creationId xmlns:a16="http://schemas.microsoft.com/office/drawing/2014/main" id="{0C94A27A-9B33-4704-B3DA-4DDCB021D182}"/>
                </a:ext>
              </a:extLst>
            </p:cNvPr>
            <p:cNvSpPr txBox="1"/>
            <p:nvPr/>
          </p:nvSpPr>
          <p:spPr>
            <a:xfrm>
              <a:off x="9126076" y="2424471"/>
              <a:ext cx="398096" cy="330664"/>
            </a:xfrm>
            <a:prstGeom prst="rect">
              <a:avLst/>
            </a:prstGeom>
            <a:noFill/>
          </p:spPr>
          <p:txBody>
            <a:bodyPr wrap="square" rtlCol="0">
              <a:spAutoFit/>
            </a:bodyPr>
            <a:lstStyle/>
            <a:p>
              <a:r>
                <a:rPr lang="en-US" sz="1400" b="1" dirty="0"/>
                <a:t>8</a:t>
              </a:r>
            </a:p>
          </p:txBody>
        </p:sp>
        <p:sp>
          <p:nvSpPr>
            <p:cNvPr id="36" name="TextBox 35">
              <a:extLst>
                <a:ext uri="{FF2B5EF4-FFF2-40B4-BE49-F238E27FC236}">
                  <a16:creationId xmlns:a16="http://schemas.microsoft.com/office/drawing/2014/main" id="{51C01F97-09A3-4E19-9A82-29BFC67E8FF0}"/>
                </a:ext>
              </a:extLst>
            </p:cNvPr>
            <p:cNvSpPr txBox="1"/>
            <p:nvPr/>
          </p:nvSpPr>
          <p:spPr>
            <a:xfrm>
              <a:off x="9838931" y="2405127"/>
              <a:ext cx="1074103" cy="330664"/>
            </a:xfrm>
            <a:prstGeom prst="rect">
              <a:avLst/>
            </a:prstGeom>
            <a:noFill/>
          </p:spPr>
          <p:txBody>
            <a:bodyPr wrap="square" rtlCol="0">
              <a:spAutoFit/>
            </a:bodyPr>
            <a:lstStyle/>
            <a:p>
              <a:r>
                <a:rPr lang="ja-JP" altLang="en-US" sz="1400" b="1" dirty="0"/>
                <a:t>････</a:t>
              </a:r>
              <a:endParaRPr lang="en-US" sz="1400" b="1" dirty="0"/>
            </a:p>
          </p:txBody>
        </p:sp>
        <p:cxnSp>
          <p:nvCxnSpPr>
            <p:cNvPr id="37" name="Straight Arrow Connector 117">
              <a:extLst>
                <a:ext uri="{FF2B5EF4-FFF2-40B4-BE49-F238E27FC236}">
                  <a16:creationId xmlns:a16="http://schemas.microsoft.com/office/drawing/2014/main" id="{77E8A804-577D-4CBF-8BA3-F4BA1C6E4524}"/>
                </a:ext>
              </a:extLst>
            </p:cNvPr>
            <p:cNvCxnSpPr/>
            <p:nvPr/>
          </p:nvCxnSpPr>
          <p:spPr>
            <a:xfrm>
              <a:off x="6075706" y="2374356"/>
              <a:ext cx="4609743" cy="0"/>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118">
              <a:extLst>
                <a:ext uri="{FF2B5EF4-FFF2-40B4-BE49-F238E27FC236}">
                  <a16:creationId xmlns:a16="http://schemas.microsoft.com/office/drawing/2014/main" id="{3D21A2C2-488E-4020-935A-0EFE70738068}"/>
                </a:ext>
              </a:extLst>
            </p:cNvPr>
            <p:cNvSpPr/>
            <p:nvPr/>
          </p:nvSpPr>
          <p:spPr>
            <a:xfrm>
              <a:off x="6826070" y="1309372"/>
              <a:ext cx="2677885" cy="811845"/>
            </a:xfrm>
            <a:custGeom>
              <a:avLst/>
              <a:gdLst>
                <a:gd name="connsiteX0" fmla="*/ 0 w 2677885"/>
                <a:gd name="connsiteY0" fmla="*/ 802515 h 811845"/>
                <a:gd name="connsiteX1" fmla="*/ 877077 w 2677885"/>
                <a:gd name="connsiteY1" fmla="*/ 475943 h 811845"/>
                <a:gd name="connsiteX2" fmla="*/ 1306285 w 2677885"/>
                <a:gd name="connsiteY2" fmla="*/ 82 h 811845"/>
                <a:gd name="connsiteX3" fmla="*/ 1735493 w 2677885"/>
                <a:gd name="connsiteY3" fmla="*/ 513266 h 811845"/>
                <a:gd name="connsiteX4" fmla="*/ 2677885 w 2677885"/>
                <a:gd name="connsiteY4" fmla="*/ 811845 h 811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885" h="811845">
                  <a:moveTo>
                    <a:pt x="0" y="802515"/>
                  </a:moveTo>
                  <a:cubicBezTo>
                    <a:pt x="329681" y="706098"/>
                    <a:pt x="659363" y="609682"/>
                    <a:pt x="877077" y="475943"/>
                  </a:cubicBezTo>
                  <a:cubicBezTo>
                    <a:pt x="1094791" y="342204"/>
                    <a:pt x="1163216" y="-6138"/>
                    <a:pt x="1306285" y="82"/>
                  </a:cubicBezTo>
                  <a:cubicBezTo>
                    <a:pt x="1449354" y="6302"/>
                    <a:pt x="1506893" y="377972"/>
                    <a:pt x="1735493" y="513266"/>
                  </a:cubicBezTo>
                  <a:cubicBezTo>
                    <a:pt x="1964093" y="648560"/>
                    <a:pt x="2320989" y="730202"/>
                    <a:pt x="2677885" y="811845"/>
                  </a:cubicBezTo>
                </a:path>
              </a:pathLst>
            </a:custGeom>
            <a:noFill/>
            <a:ln w="38100">
              <a:solidFill>
                <a:srgbClr val="071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119">
              <a:extLst>
                <a:ext uri="{FF2B5EF4-FFF2-40B4-BE49-F238E27FC236}">
                  <a16:creationId xmlns:a16="http://schemas.microsoft.com/office/drawing/2014/main" id="{00093674-721A-4CF5-886B-5A2381F7AAFC}"/>
                </a:ext>
              </a:extLst>
            </p:cNvPr>
            <p:cNvCxnSpPr/>
            <p:nvPr/>
          </p:nvCxnSpPr>
          <p:spPr>
            <a:xfrm>
              <a:off x="8520114" y="2286467"/>
              <a:ext cx="0" cy="189471"/>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120">
              <a:extLst>
                <a:ext uri="{FF2B5EF4-FFF2-40B4-BE49-F238E27FC236}">
                  <a16:creationId xmlns:a16="http://schemas.microsoft.com/office/drawing/2014/main" id="{5CBC947E-8DF2-41E6-BB37-3AEB0C3D8183}"/>
                </a:ext>
              </a:extLst>
            </p:cNvPr>
            <p:cNvCxnSpPr/>
            <p:nvPr/>
          </p:nvCxnSpPr>
          <p:spPr>
            <a:xfrm>
              <a:off x="9260343" y="2283007"/>
              <a:ext cx="0" cy="189471"/>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FCD64CD-037D-4704-8E3C-4150FD21B17F}"/>
                </a:ext>
              </a:extLst>
            </p:cNvPr>
            <p:cNvSpPr txBox="1"/>
            <p:nvPr/>
          </p:nvSpPr>
          <p:spPr>
            <a:xfrm>
              <a:off x="6748459" y="2433888"/>
              <a:ext cx="398096" cy="330664"/>
            </a:xfrm>
            <a:prstGeom prst="rect">
              <a:avLst/>
            </a:prstGeom>
            <a:noFill/>
          </p:spPr>
          <p:txBody>
            <a:bodyPr wrap="square" rtlCol="0">
              <a:spAutoFit/>
            </a:bodyPr>
            <a:lstStyle/>
            <a:p>
              <a:r>
                <a:rPr lang="en-US" sz="1400" b="1" dirty="0"/>
                <a:t>0</a:t>
              </a:r>
            </a:p>
          </p:txBody>
        </p:sp>
        <p:cxnSp>
          <p:nvCxnSpPr>
            <p:cNvPr id="42" name="Straight Connector 122">
              <a:extLst>
                <a:ext uri="{FF2B5EF4-FFF2-40B4-BE49-F238E27FC236}">
                  <a16:creationId xmlns:a16="http://schemas.microsoft.com/office/drawing/2014/main" id="{28A42244-53D2-4A6F-85CB-AE1FD38570CC}"/>
                </a:ext>
              </a:extLst>
            </p:cNvPr>
            <p:cNvCxnSpPr/>
            <p:nvPr/>
          </p:nvCxnSpPr>
          <p:spPr>
            <a:xfrm>
              <a:off x="6894378" y="2291669"/>
              <a:ext cx="0" cy="189471"/>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675C97C-C9B8-433A-95C0-BCF4886E3D72}"/>
              </a:ext>
            </a:extLst>
          </p:cNvPr>
          <p:cNvSpPr txBox="1"/>
          <p:nvPr/>
        </p:nvSpPr>
        <p:spPr>
          <a:xfrm>
            <a:off x="8007813" y="2164460"/>
            <a:ext cx="1140459" cy="307777"/>
          </a:xfrm>
          <a:prstGeom prst="rect">
            <a:avLst/>
          </a:prstGeom>
          <a:noFill/>
        </p:spPr>
        <p:txBody>
          <a:bodyPr wrap="square" rtlCol="0">
            <a:spAutoFit/>
          </a:bodyPr>
          <a:lstStyle/>
          <a:p>
            <a:r>
              <a:rPr lang="en-US" altLang="ja-JP" sz="1400" b="1" dirty="0"/>
              <a:t>Load [MW]</a:t>
            </a:r>
            <a:endParaRPr lang="en-US" sz="1400" b="1" dirty="0"/>
          </a:p>
        </p:txBody>
      </p:sp>
      <p:cxnSp>
        <p:nvCxnSpPr>
          <p:cNvPr id="52" name="Straight Arrow Connector 135">
            <a:extLst>
              <a:ext uri="{FF2B5EF4-FFF2-40B4-BE49-F238E27FC236}">
                <a16:creationId xmlns:a16="http://schemas.microsoft.com/office/drawing/2014/main" id="{53EFCA42-4E3B-49FA-8612-13A40BA414BF}"/>
              </a:ext>
            </a:extLst>
          </p:cNvPr>
          <p:cNvCxnSpPr/>
          <p:nvPr/>
        </p:nvCxnSpPr>
        <p:spPr>
          <a:xfrm flipV="1">
            <a:off x="6748246" y="3905107"/>
            <a:ext cx="0" cy="1563308"/>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136">
            <a:extLst>
              <a:ext uri="{FF2B5EF4-FFF2-40B4-BE49-F238E27FC236}">
                <a16:creationId xmlns:a16="http://schemas.microsoft.com/office/drawing/2014/main" id="{22B02C76-51B5-4434-8F3E-29411DB71CD2}"/>
              </a:ext>
            </a:extLst>
          </p:cNvPr>
          <p:cNvCxnSpPr/>
          <p:nvPr/>
        </p:nvCxnSpPr>
        <p:spPr>
          <a:xfrm>
            <a:off x="6436669" y="5249545"/>
            <a:ext cx="0" cy="152543"/>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BD9C211-07DA-46FF-98DF-D5920BD0EE92}"/>
              </a:ext>
            </a:extLst>
          </p:cNvPr>
          <p:cNvSpPr txBox="1"/>
          <p:nvPr/>
        </p:nvSpPr>
        <p:spPr>
          <a:xfrm>
            <a:off x="6794388" y="3771640"/>
            <a:ext cx="1396380" cy="307777"/>
          </a:xfrm>
          <a:prstGeom prst="rect">
            <a:avLst/>
          </a:prstGeom>
          <a:noFill/>
        </p:spPr>
        <p:txBody>
          <a:bodyPr wrap="square" rtlCol="0">
            <a:spAutoFit/>
          </a:bodyPr>
          <a:lstStyle/>
          <a:p>
            <a:r>
              <a:rPr lang="en-US" altLang="ja-JP" sz="1400" b="1" dirty="0"/>
              <a:t>Probability</a:t>
            </a:r>
            <a:endParaRPr lang="en-US" sz="1400" b="1" dirty="0"/>
          </a:p>
        </p:txBody>
      </p:sp>
      <p:sp>
        <p:nvSpPr>
          <p:cNvPr id="59" name="TextBox 58">
            <a:extLst>
              <a:ext uri="{FF2B5EF4-FFF2-40B4-BE49-F238E27FC236}">
                <a16:creationId xmlns:a16="http://schemas.microsoft.com/office/drawing/2014/main" id="{EB003EA1-6FFA-438C-81A9-6B6C098F0997}"/>
              </a:ext>
            </a:extLst>
          </p:cNvPr>
          <p:cNvSpPr txBox="1"/>
          <p:nvPr/>
        </p:nvSpPr>
        <p:spPr>
          <a:xfrm>
            <a:off x="8084677" y="5354571"/>
            <a:ext cx="833255" cy="369332"/>
          </a:xfrm>
          <a:prstGeom prst="rect">
            <a:avLst/>
          </a:prstGeom>
          <a:noFill/>
        </p:spPr>
        <p:txBody>
          <a:bodyPr wrap="square" rtlCol="0">
            <a:spAutoFit/>
          </a:bodyPr>
          <a:lstStyle/>
          <a:p>
            <a:r>
              <a:rPr lang="ja-JP" altLang="en-US" b="1" dirty="0"/>
              <a:t>････</a:t>
            </a:r>
            <a:endParaRPr lang="en-US" b="1" dirty="0"/>
          </a:p>
        </p:txBody>
      </p:sp>
      <p:cxnSp>
        <p:nvCxnSpPr>
          <p:cNvPr id="60" name="Straight Arrow Connector 143">
            <a:extLst>
              <a:ext uri="{FF2B5EF4-FFF2-40B4-BE49-F238E27FC236}">
                <a16:creationId xmlns:a16="http://schemas.microsoft.com/office/drawing/2014/main" id="{0CB0A49C-09FA-4A0C-843D-2B9752D69247}"/>
              </a:ext>
            </a:extLst>
          </p:cNvPr>
          <p:cNvCxnSpPr/>
          <p:nvPr/>
        </p:nvCxnSpPr>
        <p:spPr>
          <a:xfrm>
            <a:off x="5165290" y="5329797"/>
            <a:ext cx="3576088" cy="0"/>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145">
            <a:extLst>
              <a:ext uri="{FF2B5EF4-FFF2-40B4-BE49-F238E27FC236}">
                <a16:creationId xmlns:a16="http://schemas.microsoft.com/office/drawing/2014/main" id="{6DE5E811-AF13-429C-9128-0CCDC7B7E0C0}"/>
              </a:ext>
            </a:extLst>
          </p:cNvPr>
          <p:cNvCxnSpPr/>
          <p:nvPr/>
        </p:nvCxnSpPr>
        <p:spPr>
          <a:xfrm>
            <a:off x="7061583" y="5259038"/>
            <a:ext cx="0" cy="152543"/>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146">
            <a:extLst>
              <a:ext uri="{FF2B5EF4-FFF2-40B4-BE49-F238E27FC236}">
                <a16:creationId xmlns:a16="http://schemas.microsoft.com/office/drawing/2014/main" id="{8FEC30CC-2EF3-45D2-8480-FB58A91FE90A}"/>
              </a:ext>
            </a:extLst>
          </p:cNvPr>
          <p:cNvCxnSpPr/>
          <p:nvPr/>
        </p:nvCxnSpPr>
        <p:spPr>
          <a:xfrm>
            <a:off x="7635828" y="5256252"/>
            <a:ext cx="0" cy="152543"/>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148">
            <a:extLst>
              <a:ext uri="{FF2B5EF4-FFF2-40B4-BE49-F238E27FC236}">
                <a16:creationId xmlns:a16="http://schemas.microsoft.com/office/drawing/2014/main" id="{BBFE20CF-7D0E-4BAC-9611-B9708564D7DA}"/>
              </a:ext>
            </a:extLst>
          </p:cNvPr>
          <p:cNvCxnSpPr/>
          <p:nvPr/>
        </p:nvCxnSpPr>
        <p:spPr>
          <a:xfrm>
            <a:off x="5800390" y="5263226"/>
            <a:ext cx="0" cy="152543"/>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71" name="Freeform 180">
            <a:extLst>
              <a:ext uri="{FF2B5EF4-FFF2-40B4-BE49-F238E27FC236}">
                <a16:creationId xmlns:a16="http://schemas.microsoft.com/office/drawing/2014/main" id="{90666D97-EA87-4532-9B79-7C5A78671252}"/>
              </a:ext>
            </a:extLst>
          </p:cNvPr>
          <p:cNvSpPr/>
          <p:nvPr/>
        </p:nvSpPr>
        <p:spPr>
          <a:xfrm>
            <a:off x="5794336" y="4232331"/>
            <a:ext cx="1884242" cy="936619"/>
          </a:xfrm>
          <a:custGeom>
            <a:avLst/>
            <a:gdLst>
              <a:gd name="connsiteX0" fmla="*/ 0 w 2428875"/>
              <a:gd name="connsiteY0" fmla="*/ 1104909 h 1163354"/>
              <a:gd name="connsiteX1" fmla="*/ 885825 w 2428875"/>
              <a:gd name="connsiteY1" fmla="*/ 1009659 h 1163354"/>
              <a:gd name="connsiteX2" fmla="*/ 1228725 w 2428875"/>
              <a:gd name="connsiteY2" fmla="*/ 9 h 1163354"/>
              <a:gd name="connsiteX3" fmla="*/ 1619250 w 2428875"/>
              <a:gd name="connsiteY3" fmla="*/ 1028709 h 1163354"/>
              <a:gd name="connsiteX4" fmla="*/ 2428875 w 2428875"/>
              <a:gd name="connsiteY4" fmla="*/ 1162059 h 1163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163354">
                <a:moveTo>
                  <a:pt x="0" y="1104909"/>
                </a:moveTo>
                <a:cubicBezTo>
                  <a:pt x="340519" y="1149359"/>
                  <a:pt x="681038" y="1193809"/>
                  <a:pt x="885825" y="1009659"/>
                </a:cubicBezTo>
                <a:cubicBezTo>
                  <a:pt x="1090612" y="825509"/>
                  <a:pt x="1106488" y="-3166"/>
                  <a:pt x="1228725" y="9"/>
                </a:cubicBezTo>
                <a:cubicBezTo>
                  <a:pt x="1350962" y="3184"/>
                  <a:pt x="1419225" y="835034"/>
                  <a:pt x="1619250" y="1028709"/>
                </a:cubicBezTo>
                <a:cubicBezTo>
                  <a:pt x="1819275" y="1222384"/>
                  <a:pt x="2282825" y="1144597"/>
                  <a:pt x="2428875" y="1162059"/>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Left Brace 158">
            <a:extLst>
              <a:ext uri="{FF2B5EF4-FFF2-40B4-BE49-F238E27FC236}">
                <a16:creationId xmlns:a16="http://schemas.microsoft.com/office/drawing/2014/main" id="{6B7C258F-8E76-4790-A283-225F3D12DDF3}"/>
              </a:ext>
            </a:extLst>
          </p:cNvPr>
          <p:cNvSpPr/>
          <p:nvPr/>
        </p:nvSpPr>
        <p:spPr>
          <a:xfrm>
            <a:off x="4425378" y="1284443"/>
            <a:ext cx="392459" cy="2222421"/>
          </a:xfrm>
          <a:prstGeom prst="leftBrace">
            <a:avLst>
              <a:gd name="adj1" fmla="val 8333"/>
              <a:gd name="adj2" fmla="val 16479"/>
            </a:avLst>
          </a:prstGeom>
          <a:ln>
            <a:solidFill>
              <a:srgbClr val="0719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4" name="Left Brace 160">
            <a:extLst>
              <a:ext uri="{FF2B5EF4-FFF2-40B4-BE49-F238E27FC236}">
                <a16:creationId xmlns:a16="http://schemas.microsoft.com/office/drawing/2014/main" id="{7ACCE206-1668-44AE-8A47-F49BB3D0FE9F}"/>
              </a:ext>
            </a:extLst>
          </p:cNvPr>
          <p:cNvSpPr/>
          <p:nvPr/>
        </p:nvSpPr>
        <p:spPr>
          <a:xfrm>
            <a:off x="4420859" y="3904477"/>
            <a:ext cx="392459" cy="2192848"/>
          </a:xfrm>
          <a:prstGeom prst="leftBrace">
            <a:avLst>
              <a:gd name="adj1" fmla="val 8333"/>
              <a:gd name="adj2" fmla="val 744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5" name="Straight Arrow Connector 32">
            <a:extLst>
              <a:ext uri="{FF2B5EF4-FFF2-40B4-BE49-F238E27FC236}">
                <a16:creationId xmlns:a16="http://schemas.microsoft.com/office/drawing/2014/main" id="{AB5E45BA-DC2F-495A-806B-F24BBB9FAD6E}"/>
              </a:ext>
            </a:extLst>
          </p:cNvPr>
          <p:cNvCxnSpPr>
            <a:cxnSpLocks/>
            <a:endCxn id="73" idx="1"/>
          </p:cNvCxnSpPr>
          <p:nvPr/>
        </p:nvCxnSpPr>
        <p:spPr>
          <a:xfrm flipV="1">
            <a:off x="2124387" y="1650676"/>
            <a:ext cx="2300991" cy="2605267"/>
          </a:xfrm>
          <a:prstGeom prst="straightConnector1">
            <a:avLst/>
          </a:prstGeom>
          <a:ln w="25400">
            <a:solidFill>
              <a:srgbClr val="0719C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57">
            <a:extLst>
              <a:ext uri="{FF2B5EF4-FFF2-40B4-BE49-F238E27FC236}">
                <a16:creationId xmlns:a16="http://schemas.microsoft.com/office/drawing/2014/main" id="{3E2A6B9F-655F-4CF5-8486-9BC156FA679B}"/>
              </a:ext>
            </a:extLst>
          </p:cNvPr>
          <p:cNvCxnSpPr>
            <a:cxnSpLocks/>
            <a:endCxn id="74" idx="1"/>
          </p:cNvCxnSpPr>
          <p:nvPr/>
        </p:nvCxnSpPr>
        <p:spPr>
          <a:xfrm flipV="1">
            <a:off x="3563202" y="4067625"/>
            <a:ext cx="857657" cy="741520"/>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6" name="Picture 4">
            <a:extLst>
              <a:ext uri="{FF2B5EF4-FFF2-40B4-BE49-F238E27FC236}">
                <a16:creationId xmlns:a16="http://schemas.microsoft.com/office/drawing/2014/main" id="{7317738F-9EDD-4B49-8B55-70C64726F8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83"/>
          <a:stretch/>
        </p:blipFill>
        <p:spPr>
          <a:xfrm>
            <a:off x="344938" y="3488594"/>
            <a:ext cx="3831038" cy="2651473"/>
          </a:xfrm>
          <a:prstGeom prst="rect">
            <a:avLst/>
          </a:prstGeom>
        </p:spPr>
      </p:pic>
      <p:sp>
        <p:nvSpPr>
          <p:cNvPr id="89" name="Equals 88">
            <a:extLst>
              <a:ext uri="{FF2B5EF4-FFF2-40B4-BE49-F238E27FC236}">
                <a16:creationId xmlns:a16="http://schemas.microsoft.com/office/drawing/2014/main" id="{AD4ED9A4-0776-4DAD-A872-633B6F1D6EFC}"/>
              </a:ext>
            </a:extLst>
          </p:cNvPr>
          <p:cNvSpPr/>
          <p:nvPr/>
        </p:nvSpPr>
        <p:spPr>
          <a:xfrm rot="5400000">
            <a:off x="1328560" y="3290996"/>
            <a:ext cx="714946" cy="56436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TextBox 71">
            <a:extLst>
              <a:ext uri="{FF2B5EF4-FFF2-40B4-BE49-F238E27FC236}">
                <a16:creationId xmlns:a16="http://schemas.microsoft.com/office/drawing/2014/main" id="{3573C1E8-0E3F-4D50-BF5F-A8A1C76FA19D}"/>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Load Prediction</a:t>
            </a:r>
            <a:endParaRPr kumimoji="1" lang="ja-JP" altLang="en-US" sz="2400" b="1" i="1" dirty="0"/>
          </a:p>
        </p:txBody>
      </p:sp>
      <p:sp>
        <p:nvSpPr>
          <p:cNvPr id="77" name="TextBox 76">
            <a:extLst>
              <a:ext uri="{FF2B5EF4-FFF2-40B4-BE49-F238E27FC236}">
                <a16:creationId xmlns:a16="http://schemas.microsoft.com/office/drawing/2014/main" id="{7DCD4656-A255-439E-BAD7-8455821A8467}"/>
              </a:ext>
            </a:extLst>
          </p:cNvPr>
          <p:cNvSpPr txBox="1"/>
          <p:nvPr/>
        </p:nvSpPr>
        <p:spPr>
          <a:xfrm>
            <a:off x="8003541" y="4927468"/>
            <a:ext cx="1140459" cy="307777"/>
          </a:xfrm>
          <a:prstGeom prst="rect">
            <a:avLst/>
          </a:prstGeom>
          <a:noFill/>
        </p:spPr>
        <p:txBody>
          <a:bodyPr wrap="square" rtlCol="0">
            <a:spAutoFit/>
          </a:bodyPr>
          <a:lstStyle/>
          <a:p>
            <a:r>
              <a:rPr lang="en-US" altLang="ja-JP" sz="1400" b="1" dirty="0"/>
              <a:t>Load [MW]</a:t>
            </a:r>
            <a:endParaRPr lang="en-US" sz="1400" b="1" dirty="0"/>
          </a:p>
        </p:txBody>
      </p:sp>
      <p:sp>
        <p:nvSpPr>
          <p:cNvPr id="78" name="TextBox 77">
            <a:extLst>
              <a:ext uri="{FF2B5EF4-FFF2-40B4-BE49-F238E27FC236}">
                <a16:creationId xmlns:a16="http://schemas.microsoft.com/office/drawing/2014/main" id="{5638A179-865D-49AB-AB03-D20170879F89}"/>
              </a:ext>
            </a:extLst>
          </p:cNvPr>
          <p:cNvSpPr txBox="1"/>
          <p:nvPr/>
        </p:nvSpPr>
        <p:spPr>
          <a:xfrm>
            <a:off x="6287489" y="5442100"/>
            <a:ext cx="312649" cy="307777"/>
          </a:xfrm>
          <a:prstGeom prst="rect">
            <a:avLst/>
          </a:prstGeom>
          <a:noFill/>
        </p:spPr>
        <p:txBody>
          <a:bodyPr wrap="square" rtlCol="0">
            <a:spAutoFit/>
          </a:bodyPr>
          <a:lstStyle/>
          <a:p>
            <a:pPr algn="ctr"/>
            <a:r>
              <a:rPr lang="en-US" sz="1400" b="1" dirty="0"/>
              <a:t>8</a:t>
            </a:r>
          </a:p>
        </p:txBody>
      </p:sp>
      <p:sp>
        <p:nvSpPr>
          <p:cNvPr id="80" name="TextBox 79">
            <a:extLst>
              <a:ext uri="{FF2B5EF4-FFF2-40B4-BE49-F238E27FC236}">
                <a16:creationId xmlns:a16="http://schemas.microsoft.com/office/drawing/2014/main" id="{A9F18990-77D5-452A-9807-597847ECC902}"/>
              </a:ext>
            </a:extLst>
          </p:cNvPr>
          <p:cNvSpPr txBox="1"/>
          <p:nvPr/>
        </p:nvSpPr>
        <p:spPr>
          <a:xfrm>
            <a:off x="6867360" y="5439278"/>
            <a:ext cx="422616" cy="307777"/>
          </a:xfrm>
          <a:prstGeom prst="rect">
            <a:avLst/>
          </a:prstGeom>
          <a:noFill/>
        </p:spPr>
        <p:txBody>
          <a:bodyPr wrap="square" rtlCol="0">
            <a:spAutoFit/>
          </a:bodyPr>
          <a:lstStyle/>
          <a:p>
            <a:pPr algn="ctr"/>
            <a:r>
              <a:rPr lang="en-US" sz="1400" b="1" dirty="0"/>
              <a:t>11</a:t>
            </a:r>
          </a:p>
        </p:txBody>
      </p:sp>
      <p:sp>
        <p:nvSpPr>
          <p:cNvPr id="81" name="TextBox 80">
            <a:extLst>
              <a:ext uri="{FF2B5EF4-FFF2-40B4-BE49-F238E27FC236}">
                <a16:creationId xmlns:a16="http://schemas.microsoft.com/office/drawing/2014/main" id="{69FDBADC-3B31-4244-8FC8-952B5F95F323}"/>
              </a:ext>
            </a:extLst>
          </p:cNvPr>
          <p:cNvSpPr txBox="1"/>
          <p:nvPr/>
        </p:nvSpPr>
        <p:spPr>
          <a:xfrm>
            <a:off x="7488596" y="5439278"/>
            <a:ext cx="392449" cy="307777"/>
          </a:xfrm>
          <a:prstGeom prst="rect">
            <a:avLst/>
          </a:prstGeom>
          <a:noFill/>
        </p:spPr>
        <p:txBody>
          <a:bodyPr wrap="square" rtlCol="0">
            <a:spAutoFit/>
          </a:bodyPr>
          <a:lstStyle/>
          <a:p>
            <a:r>
              <a:rPr lang="en-US" sz="1400" b="1" dirty="0"/>
              <a:t>14</a:t>
            </a:r>
          </a:p>
        </p:txBody>
      </p:sp>
      <p:sp>
        <p:nvSpPr>
          <p:cNvPr id="82" name="TextBox 81">
            <a:extLst>
              <a:ext uri="{FF2B5EF4-FFF2-40B4-BE49-F238E27FC236}">
                <a16:creationId xmlns:a16="http://schemas.microsoft.com/office/drawing/2014/main" id="{2BA69F3B-951B-49A5-A89E-9478F3A50ADC}"/>
              </a:ext>
            </a:extLst>
          </p:cNvPr>
          <p:cNvSpPr txBox="1"/>
          <p:nvPr/>
        </p:nvSpPr>
        <p:spPr>
          <a:xfrm>
            <a:off x="5729932" y="5448043"/>
            <a:ext cx="294462" cy="307777"/>
          </a:xfrm>
          <a:prstGeom prst="rect">
            <a:avLst/>
          </a:prstGeom>
          <a:noFill/>
        </p:spPr>
        <p:txBody>
          <a:bodyPr wrap="square" rtlCol="0">
            <a:spAutoFit/>
          </a:bodyPr>
          <a:lstStyle/>
          <a:p>
            <a:r>
              <a:rPr lang="en-US" sz="1400" b="1" dirty="0"/>
              <a:t>5</a:t>
            </a:r>
          </a:p>
        </p:txBody>
      </p:sp>
    </p:spTree>
    <p:extLst>
      <p:ext uri="{BB962C8B-B14F-4D97-AF65-F5344CB8AC3E}">
        <p14:creationId xmlns:p14="http://schemas.microsoft.com/office/powerpoint/2010/main" val="186131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9D456-DDB4-4224-A91A-7AB926AD4805}"/>
              </a:ext>
            </a:extLst>
          </p:cNvPr>
          <p:cNvSpPr>
            <a:spLocks noGrp="1"/>
          </p:cNvSpPr>
          <p:nvPr>
            <p:ph type="sldNum" sz="quarter" idx="12"/>
          </p:nvPr>
        </p:nvSpPr>
        <p:spPr/>
        <p:txBody>
          <a:bodyPr/>
          <a:lstStyle/>
          <a:p>
            <a:pPr>
              <a:defRPr/>
            </a:pPr>
            <a:fld id="{149F8EDC-486C-486D-91C3-F0BB61E194C4}" type="slidenum">
              <a:rPr lang="en-US" smtClean="0"/>
              <a:pPr>
                <a:defRPr/>
              </a:pPr>
              <a:t>8</a:t>
            </a:fld>
            <a:endParaRPr lang="en-US" dirty="0"/>
          </a:p>
        </p:txBody>
      </p:sp>
      <p:grpSp>
        <p:nvGrpSpPr>
          <p:cNvPr id="3" name="Group 2">
            <a:extLst>
              <a:ext uri="{FF2B5EF4-FFF2-40B4-BE49-F238E27FC236}">
                <a16:creationId xmlns:a16="http://schemas.microsoft.com/office/drawing/2014/main" id="{7E7C3B46-27C4-461A-96AC-586E90DB8AB4}"/>
              </a:ext>
            </a:extLst>
          </p:cNvPr>
          <p:cNvGrpSpPr/>
          <p:nvPr/>
        </p:nvGrpSpPr>
        <p:grpSpPr>
          <a:xfrm>
            <a:off x="457200" y="1191380"/>
            <a:ext cx="7506843" cy="3383620"/>
            <a:chOff x="170443" y="1055049"/>
            <a:chExt cx="7506843" cy="3383620"/>
          </a:xfrm>
        </p:grpSpPr>
        <p:grpSp>
          <p:nvGrpSpPr>
            <p:cNvPr id="4" name="Group 3">
              <a:extLst>
                <a:ext uri="{FF2B5EF4-FFF2-40B4-BE49-F238E27FC236}">
                  <a16:creationId xmlns:a16="http://schemas.microsoft.com/office/drawing/2014/main" id="{B994A3CF-6381-4F17-8565-80E8D204DF55}"/>
                </a:ext>
              </a:extLst>
            </p:cNvPr>
            <p:cNvGrpSpPr/>
            <p:nvPr/>
          </p:nvGrpSpPr>
          <p:grpSpPr>
            <a:xfrm>
              <a:off x="170443" y="1055049"/>
              <a:ext cx="7506843" cy="3383620"/>
              <a:chOff x="170443" y="1055049"/>
              <a:chExt cx="7506843" cy="3383620"/>
            </a:xfrm>
          </p:grpSpPr>
          <p:grpSp>
            <p:nvGrpSpPr>
              <p:cNvPr id="6" name="Group 5">
                <a:extLst>
                  <a:ext uri="{FF2B5EF4-FFF2-40B4-BE49-F238E27FC236}">
                    <a16:creationId xmlns:a16="http://schemas.microsoft.com/office/drawing/2014/main" id="{73534424-A844-4429-868F-A5D04992AA5A}"/>
                  </a:ext>
                </a:extLst>
              </p:cNvPr>
              <p:cNvGrpSpPr/>
              <p:nvPr/>
            </p:nvGrpSpPr>
            <p:grpSpPr>
              <a:xfrm>
                <a:off x="170443" y="1055049"/>
                <a:ext cx="7506843" cy="3383620"/>
                <a:chOff x="49145" y="3471678"/>
                <a:chExt cx="7506843" cy="3383620"/>
              </a:xfrm>
            </p:grpSpPr>
            <p:cxnSp>
              <p:nvCxnSpPr>
                <p:cNvPr id="8" name="Straight Connector 7">
                  <a:extLst>
                    <a:ext uri="{FF2B5EF4-FFF2-40B4-BE49-F238E27FC236}">
                      <a16:creationId xmlns:a16="http://schemas.microsoft.com/office/drawing/2014/main" id="{226AA405-3EBF-4F65-BCF6-66E3BE36C714}"/>
                    </a:ext>
                  </a:extLst>
                </p:cNvPr>
                <p:cNvCxnSpPr/>
                <p:nvPr/>
              </p:nvCxnSpPr>
              <p:spPr>
                <a:xfrm>
                  <a:off x="1696436" y="4542187"/>
                  <a:ext cx="0" cy="1933734"/>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C1C245-DAE2-48F7-A85A-62F83E445E17}"/>
                    </a:ext>
                  </a:extLst>
                </p:cNvPr>
                <p:cNvCxnSpPr/>
                <p:nvPr/>
              </p:nvCxnSpPr>
              <p:spPr>
                <a:xfrm>
                  <a:off x="4700403" y="4886413"/>
                  <a:ext cx="0" cy="1598127"/>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CA47B2B-873D-4BDC-B931-48079D086486}"/>
                    </a:ext>
                  </a:extLst>
                </p:cNvPr>
                <p:cNvGrpSpPr/>
                <p:nvPr/>
              </p:nvGrpSpPr>
              <p:grpSpPr>
                <a:xfrm>
                  <a:off x="49145" y="3471678"/>
                  <a:ext cx="7506843" cy="3383620"/>
                  <a:chOff x="1576704" y="2746161"/>
                  <a:chExt cx="7506843" cy="3383620"/>
                </a:xfrm>
              </p:grpSpPr>
              <p:grpSp>
                <p:nvGrpSpPr>
                  <p:cNvPr id="11" name="Group 10">
                    <a:extLst>
                      <a:ext uri="{FF2B5EF4-FFF2-40B4-BE49-F238E27FC236}">
                        <a16:creationId xmlns:a16="http://schemas.microsoft.com/office/drawing/2014/main" id="{F15D9CC5-DBF1-48A5-A5EB-8275FD3D71E1}"/>
                      </a:ext>
                    </a:extLst>
                  </p:cNvPr>
                  <p:cNvGrpSpPr/>
                  <p:nvPr/>
                </p:nvGrpSpPr>
                <p:grpSpPr>
                  <a:xfrm>
                    <a:off x="1576704" y="3215708"/>
                    <a:ext cx="3862266" cy="2900224"/>
                    <a:chOff x="761789" y="3055632"/>
                    <a:chExt cx="3862266" cy="2900224"/>
                  </a:xfrm>
                </p:grpSpPr>
                <p:cxnSp>
                  <p:nvCxnSpPr>
                    <p:cNvPr id="27" name="Straight Arrow Connector 31">
                      <a:extLst>
                        <a:ext uri="{FF2B5EF4-FFF2-40B4-BE49-F238E27FC236}">
                          <a16:creationId xmlns:a16="http://schemas.microsoft.com/office/drawing/2014/main" id="{5279BF41-5783-433C-8127-5DFF285B8BE9}"/>
                        </a:ext>
                      </a:extLst>
                    </p:cNvPr>
                    <p:cNvCxnSpPr/>
                    <p:nvPr/>
                  </p:nvCxnSpPr>
                  <p:spPr>
                    <a:xfrm flipV="1">
                      <a:off x="1406348" y="3346858"/>
                      <a:ext cx="0" cy="2354147"/>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E388EA5-9989-405C-9246-2E99400C60E8}"/>
                        </a:ext>
                      </a:extLst>
                    </p:cNvPr>
                    <p:cNvSpPr txBox="1"/>
                    <p:nvPr/>
                  </p:nvSpPr>
                  <p:spPr>
                    <a:xfrm>
                      <a:off x="2581972" y="5648079"/>
                      <a:ext cx="516214" cy="307777"/>
                    </a:xfrm>
                    <a:prstGeom prst="rect">
                      <a:avLst/>
                    </a:prstGeom>
                    <a:noFill/>
                  </p:spPr>
                  <p:txBody>
                    <a:bodyPr wrap="square" rtlCol="0">
                      <a:spAutoFit/>
                    </a:bodyPr>
                    <a:lstStyle/>
                    <a:p>
                      <a:r>
                        <a:rPr lang="en-US" sz="1400" b="1" dirty="0">
                          <a:latin typeface="+mj-lt"/>
                        </a:rPr>
                        <a:t>5</a:t>
                      </a:r>
                    </a:p>
                  </p:txBody>
                </p:sp>
                <p:sp>
                  <p:nvSpPr>
                    <p:cNvPr id="29" name="TextBox 28">
                      <a:extLst>
                        <a:ext uri="{FF2B5EF4-FFF2-40B4-BE49-F238E27FC236}">
                          <a16:creationId xmlns:a16="http://schemas.microsoft.com/office/drawing/2014/main" id="{7890D536-2D43-4AB0-8D69-7BD1D9A02FEC}"/>
                        </a:ext>
                      </a:extLst>
                    </p:cNvPr>
                    <p:cNvSpPr txBox="1"/>
                    <p:nvPr/>
                  </p:nvSpPr>
                  <p:spPr>
                    <a:xfrm>
                      <a:off x="3554785" y="5643264"/>
                      <a:ext cx="722183" cy="307777"/>
                    </a:xfrm>
                    <a:prstGeom prst="rect">
                      <a:avLst/>
                    </a:prstGeom>
                    <a:noFill/>
                  </p:spPr>
                  <p:txBody>
                    <a:bodyPr wrap="square" rtlCol="0">
                      <a:spAutoFit/>
                    </a:bodyPr>
                    <a:lstStyle/>
                    <a:p>
                      <a:r>
                        <a:rPr lang="en-US" sz="1400" b="1" dirty="0">
                          <a:latin typeface="+mj-lt"/>
                        </a:rPr>
                        <a:t>10</a:t>
                      </a:r>
                    </a:p>
                  </p:txBody>
                </p:sp>
                <p:cxnSp>
                  <p:nvCxnSpPr>
                    <p:cNvPr id="30" name="Straight Arrow Connector 39">
                      <a:extLst>
                        <a:ext uri="{FF2B5EF4-FFF2-40B4-BE49-F238E27FC236}">
                          <a16:creationId xmlns:a16="http://schemas.microsoft.com/office/drawing/2014/main" id="{908DAB01-DBCB-4332-8CB0-97485ECB1330}"/>
                        </a:ext>
                      </a:extLst>
                    </p:cNvPr>
                    <p:cNvCxnSpPr>
                      <a:cxnSpLocks/>
                    </p:cNvCxnSpPr>
                    <p:nvPr/>
                  </p:nvCxnSpPr>
                  <p:spPr>
                    <a:xfrm>
                      <a:off x="1102382" y="5460312"/>
                      <a:ext cx="3109877" cy="8453"/>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40">
                      <a:extLst>
                        <a:ext uri="{FF2B5EF4-FFF2-40B4-BE49-F238E27FC236}">
                          <a16:creationId xmlns:a16="http://schemas.microsoft.com/office/drawing/2014/main" id="{ADA64EF2-72AA-4426-B45E-786B1CD6791B}"/>
                        </a:ext>
                      </a:extLst>
                    </p:cNvPr>
                    <p:cNvCxnSpPr>
                      <a:cxnSpLocks/>
                    </p:cNvCxnSpPr>
                    <p:nvPr/>
                  </p:nvCxnSpPr>
                  <p:spPr>
                    <a:xfrm>
                      <a:off x="2730593" y="5371118"/>
                      <a:ext cx="0" cy="21921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41">
                      <a:extLst>
                        <a:ext uri="{FF2B5EF4-FFF2-40B4-BE49-F238E27FC236}">
                          <a16:creationId xmlns:a16="http://schemas.microsoft.com/office/drawing/2014/main" id="{CB67AEC7-14AB-42AD-B0B2-7D0D8FBA805E}"/>
                        </a:ext>
                      </a:extLst>
                    </p:cNvPr>
                    <p:cNvCxnSpPr/>
                    <p:nvPr/>
                  </p:nvCxnSpPr>
                  <p:spPr>
                    <a:xfrm>
                      <a:off x="3756732" y="5360616"/>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E0EC38-69A0-4501-B0F3-C019D6765CF0}"/>
                        </a:ext>
                      </a:extLst>
                    </p:cNvPr>
                    <p:cNvSpPr txBox="1"/>
                    <p:nvPr/>
                  </p:nvSpPr>
                  <p:spPr>
                    <a:xfrm>
                      <a:off x="1615282" y="5645377"/>
                      <a:ext cx="550500" cy="307777"/>
                    </a:xfrm>
                    <a:prstGeom prst="rect">
                      <a:avLst/>
                    </a:prstGeom>
                    <a:noFill/>
                  </p:spPr>
                  <p:txBody>
                    <a:bodyPr wrap="square" rtlCol="0">
                      <a:spAutoFit/>
                    </a:bodyPr>
                    <a:lstStyle/>
                    <a:p>
                      <a:r>
                        <a:rPr lang="en-US" sz="1400" b="1" dirty="0">
                          <a:latin typeface="+mj-lt"/>
                        </a:rPr>
                        <a:t>1</a:t>
                      </a:r>
                    </a:p>
                  </p:txBody>
                </p:sp>
                <p:cxnSp>
                  <p:nvCxnSpPr>
                    <p:cNvPr id="34" name="Straight Connector 43">
                      <a:extLst>
                        <a:ext uri="{FF2B5EF4-FFF2-40B4-BE49-F238E27FC236}">
                          <a16:creationId xmlns:a16="http://schemas.microsoft.com/office/drawing/2014/main" id="{8CD72ACA-D7A1-45C8-B3B6-E6A0CE145C7A}"/>
                        </a:ext>
                      </a:extLst>
                    </p:cNvPr>
                    <p:cNvCxnSpPr/>
                    <p:nvPr/>
                  </p:nvCxnSpPr>
                  <p:spPr>
                    <a:xfrm>
                      <a:off x="1751270" y="5371118"/>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Freeform 54">
                      <a:extLst>
                        <a:ext uri="{FF2B5EF4-FFF2-40B4-BE49-F238E27FC236}">
                          <a16:creationId xmlns:a16="http://schemas.microsoft.com/office/drawing/2014/main" id="{B05D9157-28CE-48AF-A391-14E6D7A8EEEC}"/>
                        </a:ext>
                      </a:extLst>
                    </p:cNvPr>
                    <p:cNvSpPr/>
                    <p:nvPr/>
                  </p:nvSpPr>
                  <p:spPr>
                    <a:xfrm>
                      <a:off x="1767784" y="3729465"/>
                      <a:ext cx="1925619" cy="1458715"/>
                    </a:xfrm>
                    <a:custGeom>
                      <a:avLst/>
                      <a:gdLst>
                        <a:gd name="connsiteX0" fmla="*/ 0 w 2428875"/>
                        <a:gd name="connsiteY0" fmla="*/ 1104909 h 1163354"/>
                        <a:gd name="connsiteX1" fmla="*/ 885825 w 2428875"/>
                        <a:gd name="connsiteY1" fmla="*/ 1009659 h 1163354"/>
                        <a:gd name="connsiteX2" fmla="*/ 1228725 w 2428875"/>
                        <a:gd name="connsiteY2" fmla="*/ 9 h 1163354"/>
                        <a:gd name="connsiteX3" fmla="*/ 1619250 w 2428875"/>
                        <a:gd name="connsiteY3" fmla="*/ 1028709 h 1163354"/>
                        <a:gd name="connsiteX4" fmla="*/ 2428875 w 2428875"/>
                        <a:gd name="connsiteY4" fmla="*/ 1162059 h 1163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8875" h="1163354">
                          <a:moveTo>
                            <a:pt x="0" y="1104909"/>
                          </a:moveTo>
                          <a:cubicBezTo>
                            <a:pt x="340519" y="1149359"/>
                            <a:pt x="681038" y="1193809"/>
                            <a:pt x="885825" y="1009659"/>
                          </a:cubicBezTo>
                          <a:cubicBezTo>
                            <a:pt x="1090612" y="825509"/>
                            <a:pt x="1106488" y="-3166"/>
                            <a:pt x="1228725" y="9"/>
                          </a:cubicBezTo>
                          <a:cubicBezTo>
                            <a:pt x="1350962" y="3184"/>
                            <a:pt x="1419225" y="835034"/>
                            <a:pt x="1619250" y="1028709"/>
                          </a:cubicBezTo>
                          <a:cubicBezTo>
                            <a:pt x="1819275" y="1222384"/>
                            <a:pt x="2282825" y="1144597"/>
                            <a:pt x="2428875" y="1162059"/>
                          </a:cubicBez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TextBox 35">
                      <a:extLst>
                        <a:ext uri="{FF2B5EF4-FFF2-40B4-BE49-F238E27FC236}">
                          <a16:creationId xmlns:a16="http://schemas.microsoft.com/office/drawing/2014/main" id="{AFF5BADA-C18F-4527-95A6-5ADB2CBDBEDE}"/>
                        </a:ext>
                      </a:extLst>
                    </p:cNvPr>
                    <p:cNvSpPr txBox="1"/>
                    <p:nvPr/>
                  </p:nvSpPr>
                  <p:spPr>
                    <a:xfrm>
                      <a:off x="761789" y="3055632"/>
                      <a:ext cx="1225214" cy="307777"/>
                    </a:xfrm>
                    <a:prstGeom prst="rect">
                      <a:avLst/>
                    </a:prstGeom>
                    <a:noFill/>
                  </p:spPr>
                  <p:txBody>
                    <a:bodyPr wrap="square" rtlCol="0">
                      <a:spAutoFit/>
                    </a:bodyPr>
                    <a:lstStyle/>
                    <a:p>
                      <a:r>
                        <a:rPr lang="en-US" altLang="ja-JP" sz="1400" b="1" dirty="0">
                          <a:latin typeface="+mj-lt"/>
                        </a:rPr>
                        <a:t>Probability</a:t>
                      </a:r>
                      <a:endParaRPr lang="en-US" sz="1400" b="1" dirty="0">
                        <a:latin typeface="+mj-lt"/>
                      </a:endParaRPr>
                    </a:p>
                  </p:txBody>
                </p:sp>
                <p:sp>
                  <p:nvSpPr>
                    <p:cNvPr id="37" name="TextBox 36">
                      <a:extLst>
                        <a:ext uri="{FF2B5EF4-FFF2-40B4-BE49-F238E27FC236}">
                          <a16:creationId xmlns:a16="http://schemas.microsoft.com/office/drawing/2014/main" id="{57722919-0FA4-42E0-8B64-873EF5425FF4}"/>
                        </a:ext>
                      </a:extLst>
                    </p:cNvPr>
                    <p:cNvSpPr txBox="1"/>
                    <p:nvPr/>
                  </p:nvSpPr>
                  <p:spPr>
                    <a:xfrm>
                      <a:off x="3929881" y="5034291"/>
                      <a:ext cx="694174" cy="307777"/>
                    </a:xfrm>
                    <a:prstGeom prst="rect">
                      <a:avLst/>
                    </a:prstGeom>
                    <a:noFill/>
                  </p:spPr>
                  <p:txBody>
                    <a:bodyPr wrap="square" rtlCol="0">
                      <a:spAutoFit/>
                    </a:bodyPr>
                    <a:lstStyle/>
                    <a:p>
                      <a:pPr algn="ctr"/>
                      <a:r>
                        <a:rPr lang="en-US" altLang="ja-JP" sz="1400" b="1" dirty="0">
                          <a:latin typeface="+mj-lt"/>
                        </a:rPr>
                        <a:t>MW</a:t>
                      </a:r>
                      <a:endParaRPr lang="en-US" sz="1400" b="1" dirty="0">
                        <a:latin typeface="+mj-lt"/>
                      </a:endParaRPr>
                    </a:p>
                  </p:txBody>
                </p:sp>
              </p:grpSp>
              <p:grpSp>
                <p:nvGrpSpPr>
                  <p:cNvPr id="12" name="Group 11">
                    <a:extLst>
                      <a:ext uri="{FF2B5EF4-FFF2-40B4-BE49-F238E27FC236}">
                        <a16:creationId xmlns:a16="http://schemas.microsoft.com/office/drawing/2014/main" id="{9C23DC78-A4AF-4F18-8F25-2EB449AA1CD6}"/>
                      </a:ext>
                    </a:extLst>
                  </p:cNvPr>
                  <p:cNvGrpSpPr/>
                  <p:nvPr/>
                </p:nvGrpSpPr>
                <p:grpSpPr>
                  <a:xfrm>
                    <a:off x="5379857" y="3205018"/>
                    <a:ext cx="3703690" cy="2924763"/>
                    <a:chOff x="4153146" y="3456002"/>
                    <a:chExt cx="3703690" cy="2924763"/>
                  </a:xfrm>
                </p:grpSpPr>
                <p:grpSp>
                  <p:nvGrpSpPr>
                    <p:cNvPr id="15" name="Group 14">
                      <a:extLst>
                        <a:ext uri="{FF2B5EF4-FFF2-40B4-BE49-F238E27FC236}">
                          <a16:creationId xmlns:a16="http://schemas.microsoft.com/office/drawing/2014/main" id="{DD24D343-992C-4DD4-8A06-5D66AFA8B03A}"/>
                        </a:ext>
                      </a:extLst>
                    </p:cNvPr>
                    <p:cNvGrpSpPr/>
                    <p:nvPr/>
                  </p:nvGrpSpPr>
                  <p:grpSpPr>
                    <a:xfrm>
                      <a:off x="4153146" y="3456002"/>
                      <a:ext cx="3703690" cy="2924763"/>
                      <a:chOff x="920365" y="3028391"/>
                      <a:chExt cx="3703690" cy="2924763"/>
                    </a:xfrm>
                  </p:grpSpPr>
                  <p:cxnSp>
                    <p:nvCxnSpPr>
                      <p:cNvPr id="17" name="Straight Arrow Connector 31">
                        <a:extLst>
                          <a:ext uri="{FF2B5EF4-FFF2-40B4-BE49-F238E27FC236}">
                            <a16:creationId xmlns:a16="http://schemas.microsoft.com/office/drawing/2014/main" id="{0FD2D49B-C004-42C2-BEBA-0BCED9A3F6CC}"/>
                          </a:ext>
                        </a:extLst>
                      </p:cNvPr>
                      <p:cNvCxnSpPr/>
                      <p:nvPr/>
                    </p:nvCxnSpPr>
                    <p:spPr>
                      <a:xfrm flipV="1">
                        <a:off x="1406348" y="3346858"/>
                        <a:ext cx="0" cy="2354147"/>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9">
                        <a:extLst>
                          <a:ext uri="{FF2B5EF4-FFF2-40B4-BE49-F238E27FC236}">
                            <a16:creationId xmlns:a16="http://schemas.microsoft.com/office/drawing/2014/main" id="{8EDD0D42-A041-4019-B133-35D0C8F776CD}"/>
                          </a:ext>
                        </a:extLst>
                      </p:cNvPr>
                      <p:cNvCxnSpPr>
                        <a:cxnSpLocks/>
                      </p:cNvCxnSpPr>
                      <p:nvPr/>
                    </p:nvCxnSpPr>
                    <p:spPr>
                      <a:xfrm>
                        <a:off x="1102382" y="5460312"/>
                        <a:ext cx="3109877" cy="8453"/>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D223839E-AB34-467F-A57E-0661BE74ED9E}"/>
                          </a:ext>
                        </a:extLst>
                      </p:cNvPr>
                      <p:cNvCxnSpPr>
                        <a:cxnSpLocks/>
                      </p:cNvCxnSpPr>
                      <p:nvPr/>
                    </p:nvCxnSpPr>
                    <p:spPr>
                      <a:xfrm>
                        <a:off x="2730593" y="5371118"/>
                        <a:ext cx="0" cy="219210"/>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41">
                        <a:extLst>
                          <a:ext uri="{FF2B5EF4-FFF2-40B4-BE49-F238E27FC236}">
                            <a16:creationId xmlns:a16="http://schemas.microsoft.com/office/drawing/2014/main" id="{FB310090-D5CC-4EA3-845E-036AD2E355F7}"/>
                          </a:ext>
                        </a:extLst>
                      </p:cNvPr>
                      <p:cNvCxnSpPr/>
                      <p:nvPr/>
                    </p:nvCxnSpPr>
                    <p:spPr>
                      <a:xfrm>
                        <a:off x="3756732" y="5360616"/>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7183C5-EDDD-4FA1-A29B-769A99FCE1DC}"/>
                          </a:ext>
                        </a:extLst>
                      </p:cNvPr>
                      <p:cNvSpPr txBox="1"/>
                      <p:nvPr/>
                    </p:nvSpPr>
                    <p:spPr>
                      <a:xfrm>
                        <a:off x="1615282" y="5645377"/>
                        <a:ext cx="550500" cy="307777"/>
                      </a:xfrm>
                      <a:prstGeom prst="rect">
                        <a:avLst/>
                      </a:prstGeom>
                      <a:noFill/>
                    </p:spPr>
                    <p:txBody>
                      <a:bodyPr wrap="square" rtlCol="0">
                        <a:spAutoFit/>
                      </a:bodyPr>
                      <a:lstStyle/>
                      <a:p>
                        <a:endParaRPr lang="en-US" sz="1400" b="1" dirty="0">
                          <a:solidFill>
                            <a:srgbClr val="FF0000"/>
                          </a:solidFill>
                          <a:latin typeface="+mj-lt"/>
                        </a:endParaRPr>
                      </a:p>
                    </p:txBody>
                  </p:sp>
                  <p:cxnSp>
                    <p:nvCxnSpPr>
                      <p:cNvPr id="24" name="Straight Connector 43">
                        <a:extLst>
                          <a:ext uri="{FF2B5EF4-FFF2-40B4-BE49-F238E27FC236}">
                            <a16:creationId xmlns:a16="http://schemas.microsoft.com/office/drawing/2014/main" id="{36ADAC0C-16ED-44E2-AC3E-1333EF3BE9C2}"/>
                          </a:ext>
                        </a:extLst>
                      </p:cNvPr>
                      <p:cNvCxnSpPr/>
                      <p:nvPr/>
                    </p:nvCxnSpPr>
                    <p:spPr>
                      <a:xfrm>
                        <a:off x="1751270" y="5371118"/>
                        <a:ext cx="0" cy="229712"/>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1ACF3EB-E463-4CDE-BEAA-E2B311DDF92A}"/>
                          </a:ext>
                        </a:extLst>
                      </p:cNvPr>
                      <p:cNvSpPr txBox="1"/>
                      <p:nvPr/>
                    </p:nvSpPr>
                    <p:spPr>
                      <a:xfrm>
                        <a:off x="920365" y="3028391"/>
                        <a:ext cx="1225214" cy="307777"/>
                      </a:xfrm>
                      <a:prstGeom prst="rect">
                        <a:avLst/>
                      </a:prstGeom>
                      <a:noFill/>
                    </p:spPr>
                    <p:txBody>
                      <a:bodyPr wrap="square" rtlCol="0">
                        <a:spAutoFit/>
                      </a:bodyPr>
                      <a:lstStyle/>
                      <a:p>
                        <a:r>
                          <a:rPr lang="en-US" altLang="ja-JP" sz="1400" b="1" dirty="0">
                            <a:latin typeface="+mj-lt"/>
                          </a:rPr>
                          <a:t>Probability</a:t>
                        </a:r>
                        <a:endParaRPr lang="en-US" sz="1400" b="1" dirty="0">
                          <a:latin typeface="+mj-lt"/>
                        </a:endParaRPr>
                      </a:p>
                    </p:txBody>
                  </p:sp>
                  <p:sp>
                    <p:nvSpPr>
                      <p:cNvPr id="26" name="TextBox 25">
                        <a:extLst>
                          <a:ext uri="{FF2B5EF4-FFF2-40B4-BE49-F238E27FC236}">
                            <a16:creationId xmlns:a16="http://schemas.microsoft.com/office/drawing/2014/main" id="{A066BEF3-4AB9-4E4B-BF49-D23A7454ECE0}"/>
                          </a:ext>
                        </a:extLst>
                      </p:cNvPr>
                      <p:cNvSpPr txBox="1"/>
                      <p:nvPr/>
                    </p:nvSpPr>
                    <p:spPr>
                      <a:xfrm>
                        <a:off x="3929881" y="5034291"/>
                        <a:ext cx="694174" cy="307777"/>
                      </a:xfrm>
                      <a:prstGeom prst="rect">
                        <a:avLst/>
                      </a:prstGeom>
                      <a:noFill/>
                    </p:spPr>
                    <p:txBody>
                      <a:bodyPr wrap="square" rtlCol="0">
                        <a:spAutoFit/>
                      </a:bodyPr>
                      <a:lstStyle/>
                      <a:p>
                        <a:pPr algn="ctr"/>
                        <a:r>
                          <a:rPr lang="en-US" altLang="ja-JP" sz="1400" b="1" dirty="0">
                            <a:latin typeface="+mj-lt"/>
                          </a:rPr>
                          <a:t>MW</a:t>
                        </a:r>
                        <a:endParaRPr lang="en-US" sz="1400" b="1" dirty="0">
                          <a:latin typeface="+mj-lt"/>
                        </a:endParaRPr>
                      </a:p>
                    </p:txBody>
                  </p:sp>
                </p:grpSp>
                <p:sp>
                  <p:nvSpPr>
                    <p:cNvPr id="16" name="Freeform: Shape 15">
                      <a:extLst>
                        <a:ext uri="{FF2B5EF4-FFF2-40B4-BE49-F238E27FC236}">
                          <a16:creationId xmlns:a16="http://schemas.microsoft.com/office/drawing/2014/main" id="{090B9349-98C5-4A67-B1E9-79856B3EBDF2}"/>
                        </a:ext>
                      </a:extLst>
                    </p:cNvPr>
                    <p:cNvSpPr/>
                    <p:nvPr/>
                  </p:nvSpPr>
                  <p:spPr>
                    <a:xfrm>
                      <a:off x="4757078" y="5076328"/>
                      <a:ext cx="2477429" cy="547902"/>
                    </a:xfrm>
                    <a:custGeom>
                      <a:avLst/>
                      <a:gdLst>
                        <a:gd name="connsiteX0" fmla="*/ 0 w 1894114"/>
                        <a:gd name="connsiteY0" fmla="*/ 615872 h 643863"/>
                        <a:gd name="connsiteX1" fmla="*/ 933061 w 1894114"/>
                        <a:gd name="connsiteY1" fmla="*/ 51 h 643863"/>
                        <a:gd name="connsiteX2" fmla="*/ 1894114 w 1894114"/>
                        <a:gd name="connsiteY2" fmla="*/ 643863 h 643863"/>
                      </a:gdLst>
                      <a:ahLst/>
                      <a:cxnLst>
                        <a:cxn ang="0">
                          <a:pos x="connsiteX0" y="connsiteY0"/>
                        </a:cxn>
                        <a:cxn ang="0">
                          <a:pos x="connsiteX1" y="connsiteY1"/>
                        </a:cxn>
                        <a:cxn ang="0">
                          <a:pos x="connsiteX2" y="connsiteY2"/>
                        </a:cxn>
                      </a:cxnLst>
                      <a:rect l="l" t="t" r="r" b="b"/>
                      <a:pathLst>
                        <a:path w="1894114" h="643863">
                          <a:moveTo>
                            <a:pt x="0" y="615872"/>
                          </a:moveTo>
                          <a:cubicBezTo>
                            <a:pt x="308687" y="305629"/>
                            <a:pt x="617375" y="-4614"/>
                            <a:pt x="933061" y="51"/>
                          </a:cubicBezTo>
                          <a:cubicBezTo>
                            <a:pt x="1248747" y="4716"/>
                            <a:pt x="1571430" y="324289"/>
                            <a:pt x="1894114" y="643863"/>
                          </a:cubicBez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grpSp>
              <p:sp>
                <p:nvSpPr>
                  <p:cNvPr id="13" name="TextBox 12">
                    <a:extLst>
                      <a:ext uri="{FF2B5EF4-FFF2-40B4-BE49-F238E27FC236}">
                        <a16:creationId xmlns:a16="http://schemas.microsoft.com/office/drawing/2014/main" id="{02942663-2BAF-49BB-BB4C-C3864FC23C13}"/>
                      </a:ext>
                    </a:extLst>
                  </p:cNvPr>
                  <p:cNvSpPr txBox="1"/>
                  <p:nvPr/>
                </p:nvSpPr>
                <p:spPr>
                  <a:xfrm>
                    <a:off x="2378656" y="2752823"/>
                    <a:ext cx="2393823" cy="369332"/>
                  </a:xfrm>
                  <a:prstGeom prst="rect">
                    <a:avLst/>
                  </a:prstGeom>
                  <a:noFill/>
                </p:spPr>
                <p:txBody>
                  <a:bodyPr wrap="square" rtlCol="0">
                    <a:spAutoFit/>
                  </a:bodyPr>
                  <a:lstStyle/>
                  <a:p>
                    <a:pPr algn="ctr"/>
                    <a:r>
                      <a:rPr kumimoji="1" lang="en-US" altLang="ja-JP" dirty="0">
                        <a:latin typeface="+mj-lt"/>
                        <a:cs typeface="Calibri" panose="020F0502020204030204" pitchFamily="34" charset="0"/>
                      </a:rPr>
                      <a:t>am0:00 ~ am1:00</a:t>
                    </a:r>
                    <a:endParaRPr kumimoji="1" lang="ja-JP" altLang="en-US" dirty="0">
                      <a:latin typeface="+mj-lt"/>
                      <a:cs typeface="Calibri" panose="020F0502020204030204" pitchFamily="34" charset="0"/>
                    </a:endParaRPr>
                  </a:p>
                </p:txBody>
              </p:sp>
              <p:sp>
                <p:nvSpPr>
                  <p:cNvPr id="14" name="TextBox 13">
                    <a:extLst>
                      <a:ext uri="{FF2B5EF4-FFF2-40B4-BE49-F238E27FC236}">
                        <a16:creationId xmlns:a16="http://schemas.microsoft.com/office/drawing/2014/main" id="{A67EBF0F-5826-4C83-97D4-20A039D8DC5C}"/>
                      </a:ext>
                    </a:extLst>
                  </p:cNvPr>
                  <p:cNvSpPr txBox="1"/>
                  <p:nvPr/>
                </p:nvSpPr>
                <p:spPr>
                  <a:xfrm>
                    <a:off x="6035370" y="2746161"/>
                    <a:ext cx="2057281" cy="369332"/>
                  </a:xfrm>
                  <a:prstGeom prst="rect">
                    <a:avLst/>
                  </a:prstGeom>
                  <a:noFill/>
                </p:spPr>
                <p:txBody>
                  <a:bodyPr wrap="square" rtlCol="0">
                    <a:spAutoFit/>
                  </a:bodyPr>
                  <a:lstStyle/>
                  <a:p>
                    <a:pPr algn="ctr"/>
                    <a:r>
                      <a:rPr kumimoji="1" lang="en-US" altLang="ja-JP" dirty="0">
                        <a:latin typeface="+mj-lt"/>
                        <a:cs typeface="Calibri" panose="020F0502020204030204" pitchFamily="34" charset="0"/>
                      </a:rPr>
                      <a:t>t ~ t+1</a:t>
                    </a:r>
                    <a:endParaRPr kumimoji="1" lang="ja-JP" altLang="en-US" dirty="0">
                      <a:latin typeface="+mj-lt"/>
                      <a:cs typeface="Calibri" panose="020F0502020204030204" pitchFamily="34" charset="0"/>
                    </a:endParaRPr>
                  </a:p>
                </p:txBody>
              </p:sp>
            </p:grpSp>
          </p:grpSp>
          <p:cxnSp>
            <p:nvCxnSpPr>
              <p:cNvPr id="7" name="Straight Connector 6">
                <a:extLst>
                  <a:ext uri="{FF2B5EF4-FFF2-40B4-BE49-F238E27FC236}">
                    <a16:creationId xmlns:a16="http://schemas.microsoft.com/office/drawing/2014/main" id="{45B7B198-8E32-4F91-9B0A-4AC388072E53}"/>
                  </a:ext>
                </a:extLst>
              </p:cNvPr>
              <p:cNvCxnSpPr/>
              <p:nvPr/>
            </p:nvCxnSpPr>
            <p:spPr>
              <a:xfrm>
                <a:off x="2512487" y="2136060"/>
                <a:ext cx="0" cy="1933734"/>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0543084D-72F7-4B66-ADC0-F41669BF59B1}"/>
                </a:ext>
              </a:extLst>
            </p:cNvPr>
            <p:cNvCxnSpPr/>
            <p:nvPr/>
          </p:nvCxnSpPr>
          <p:spPr>
            <a:xfrm>
              <a:off x="6809963" y="2469784"/>
              <a:ext cx="0" cy="1598127"/>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8406BC6A-5CD7-4C9A-A9E7-640EA87928EA}"/>
              </a:ext>
            </a:extLst>
          </p:cNvPr>
          <p:cNvCxnSpPr/>
          <p:nvPr/>
        </p:nvCxnSpPr>
        <p:spPr>
          <a:xfrm flipH="1">
            <a:off x="2833452" y="2399512"/>
            <a:ext cx="397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492A29F-4316-496A-A249-257A2F3D6611}"/>
              </a:ext>
            </a:extLst>
          </p:cNvPr>
          <p:cNvCxnSpPr/>
          <p:nvPr/>
        </p:nvCxnSpPr>
        <p:spPr>
          <a:xfrm rot="10800000" flipH="1">
            <a:off x="1776361" y="2399512"/>
            <a:ext cx="3281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945C7C0-6E38-46FB-9016-12793EA225FE}"/>
              </a:ext>
            </a:extLst>
          </p:cNvPr>
          <p:cNvSpPr/>
          <p:nvPr/>
        </p:nvSpPr>
        <p:spPr>
          <a:xfrm>
            <a:off x="1892801" y="1871875"/>
            <a:ext cx="813043" cy="369332"/>
          </a:xfrm>
          <a:prstGeom prst="rect">
            <a:avLst/>
          </a:prstGeom>
          <a:ln w="63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US" dirty="0">
                <a:latin typeface="Calibri" panose="020F0502020204030204" pitchFamily="34" charset="0"/>
                <a:cs typeface="Calibri" panose="020F0502020204030204" pitchFamily="34" charset="0"/>
              </a:rPr>
              <a:t>95% PI</a:t>
            </a:r>
          </a:p>
        </p:txBody>
      </p:sp>
      <p:cxnSp>
        <p:nvCxnSpPr>
          <p:cNvPr id="41" name="Straight Arrow Connector 40">
            <a:extLst>
              <a:ext uri="{FF2B5EF4-FFF2-40B4-BE49-F238E27FC236}">
                <a16:creationId xmlns:a16="http://schemas.microsoft.com/office/drawing/2014/main" id="{A677A34C-631D-4773-A555-8B4F65856C65}"/>
              </a:ext>
            </a:extLst>
          </p:cNvPr>
          <p:cNvCxnSpPr/>
          <p:nvPr/>
        </p:nvCxnSpPr>
        <p:spPr>
          <a:xfrm flipH="1">
            <a:off x="5143455" y="2798799"/>
            <a:ext cx="3970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D080A9D-5D12-462D-8576-6268398EF765}"/>
              </a:ext>
            </a:extLst>
          </p:cNvPr>
          <p:cNvCxnSpPr>
            <a:cxnSpLocks/>
            <a:stCxn id="43" idx="3"/>
          </p:cNvCxnSpPr>
          <p:nvPr/>
        </p:nvCxnSpPr>
        <p:spPr>
          <a:xfrm flipV="1">
            <a:off x="6371713" y="2798799"/>
            <a:ext cx="725007" cy="8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C00AEC8-1DA5-4ACD-99EE-FEB9934A07FA}"/>
              </a:ext>
            </a:extLst>
          </p:cNvPr>
          <p:cNvSpPr/>
          <p:nvPr/>
        </p:nvSpPr>
        <p:spPr>
          <a:xfrm>
            <a:off x="5505770" y="2622505"/>
            <a:ext cx="865943" cy="369332"/>
          </a:xfrm>
          <a:prstGeom prst="rect">
            <a:avLst/>
          </a:prstGeom>
          <a:ln w="6350">
            <a:solidFill>
              <a:srgbClr val="FF0000"/>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US" dirty="0">
                <a:latin typeface="Calibri" panose="020F0502020204030204" pitchFamily="34" charset="0"/>
                <a:cs typeface="Calibri" panose="020F0502020204030204" pitchFamily="34" charset="0"/>
              </a:rPr>
              <a:t>95% PI </a:t>
            </a:r>
          </a:p>
        </p:txBody>
      </p:sp>
      <p:sp>
        <p:nvSpPr>
          <p:cNvPr id="44" name="Rectangle 43">
            <a:extLst>
              <a:ext uri="{FF2B5EF4-FFF2-40B4-BE49-F238E27FC236}">
                <a16:creationId xmlns:a16="http://schemas.microsoft.com/office/drawing/2014/main" id="{D21E4734-03A0-482B-8C89-017FA2975B15}"/>
              </a:ext>
            </a:extLst>
          </p:cNvPr>
          <p:cNvSpPr/>
          <p:nvPr/>
        </p:nvSpPr>
        <p:spPr>
          <a:xfrm>
            <a:off x="1940426" y="4234332"/>
            <a:ext cx="272832" cy="276999"/>
          </a:xfrm>
          <a:prstGeom prst="rect">
            <a:avLst/>
          </a:prstGeom>
        </p:spPr>
        <p:txBody>
          <a:bodyPr wrap="none">
            <a:spAutoFit/>
          </a:bodyPr>
          <a:lstStyle/>
          <a:p>
            <a:r>
              <a:rPr lang="en-US" altLang="ja-JP" sz="1200" b="1" dirty="0">
                <a:solidFill>
                  <a:srgbClr val="FF0000"/>
                </a:solidFill>
              </a:rPr>
              <a:t>4</a:t>
            </a:r>
          </a:p>
        </p:txBody>
      </p:sp>
      <p:sp>
        <p:nvSpPr>
          <p:cNvPr id="45" name="Rectangle 44">
            <a:extLst>
              <a:ext uri="{FF2B5EF4-FFF2-40B4-BE49-F238E27FC236}">
                <a16:creationId xmlns:a16="http://schemas.microsoft.com/office/drawing/2014/main" id="{C5DA870A-E86C-4E57-965A-D9E8FB48DFAF}"/>
              </a:ext>
            </a:extLst>
          </p:cNvPr>
          <p:cNvSpPr/>
          <p:nvPr/>
        </p:nvSpPr>
        <p:spPr>
          <a:xfrm>
            <a:off x="2642966" y="4224719"/>
            <a:ext cx="272832" cy="276999"/>
          </a:xfrm>
          <a:prstGeom prst="rect">
            <a:avLst/>
          </a:prstGeom>
        </p:spPr>
        <p:txBody>
          <a:bodyPr wrap="none">
            <a:spAutoFit/>
          </a:bodyPr>
          <a:lstStyle/>
          <a:p>
            <a:r>
              <a:rPr lang="en-US" altLang="ja-JP" sz="1200" b="1" dirty="0">
                <a:solidFill>
                  <a:srgbClr val="FF0000"/>
                </a:solidFill>
              </a:rPr>
              <a:t>6</a:t>
            </a:r>
          </a:p>
        </p:txBody>
      </p:sp>
      <p:sp>
        <p:nvSpPr>
          <p:cNvPr id="46" name="TextBox 45">
            <a:extLst>
              <a:ext uri="{FF2B5EF4-FFF2-40B4-BE49-F238E27FC236}">
                <a16:creationId xmlns:a16="http://schemas.microsoft.com/office/drawing/2014/main" id="{248B19A3-EC63-43AA-B1DE-EC2140C8B3F4}"/>
              </a:ext>
            </a:extLst>
          </p:cNvPr>
          <p:cNvSpPr txBox="1"/>
          <p:nvPr/>
        </p:nvSpPr>
        <p:spPr>
          <a:xfrm>
            <a:off x="3034447" y="2439099"/>
            <a:ext cx="1037785" cy="523220"/>
          </a:xfrm>
          <a:prstGeom prst="rect">
            <a:avLst/>
          </a:prstGeom>
          <a:noFill/>
        </p:spPr>
        <p:txBody>
          <a:bodyPr wrap="square" rtlCol="0">
            <a:spAutoFit/>
          </a:bodyPr>
          <a:lstStyle/>
          <a:p>
            <a:pPr algn="ctr"/>
            <a:r>
              <a:rPr lang="en-US" sz="1400" b="1" dirty="0">
                <a:latin typeface="+mj-lt"/>
              </a:rPr>
              <a:t>Upper</a:t>
            </a:r>
          </a:p>
          <a:p>
            <a:pPr algn="ctr"/>
            <a:r>
              <a:rPr lang="en-US" sz="1400" b="1" dirty="0">
                <a:latin typeface="+mj-lt"/>
              </a:rPr>
              <a:t>boundary</a:t>
            </a:r>
          </a:p>
        </p:txBody>
      </p:sp>
      <p:sp>
        <p:nvSpPr>
          <p:cNvPr id="47" name="TextBox 46">
            <a:extLst>
              <a:ext uri="{FF2B5EF4-FFF2-40B4-BE49-F238E27FC236}">
                <a16:creationId xmlns:a16="http://schemas.microsoft.com/office/drawing/2014/main" id="{3F4CD48B-2086-4EA5-9347-A55EDBDF5C74}"/>
              </a:ext>
            </a:extLst>
          </p:cNvPr>
          <p:cNvSpPr txBox="1"/>
          <p:nvPr/>
        </p:nvSpPr>
        <p:spPr>
          <a:xfrm>
            <a:off x="1012422" y="2461882"/>
            <a:ext cx="1037785" cy="523220"/>
          </a:xfrm>
          <a:prstGeom prst="rect">
            <a:avLst/>
          </a:prstGeom>
          <a:noFill/>
        </p:spPr>
        <p:txBody>
          <a:bodyPr wrap="square" rtlCol="0">
            <a:spAutoFit/>
          </a:bodyPr>
          <a:lstStyle/>
          <a:p>
            <a:pPr algn="ctr"/>
            <a:r>
              <a:rPr lang="en-US" sz="1400" b="1" dirty="0">
                <a:latin typeface="+mj-lt"/>
              </a:rPr>
              <a:t>Lower</a:t>
            </a:r>
          </a:p>
          <a:p>
            <a:pPr algn="ctr"/>
            <a:r>
              <a:rPr lang="en-US" sz="1400" b="1" dirty="0">
                <a:latin typeface="+mj-lt"/>
              </a:rPr>
              <a:t>boundary</a:t>
            </a:r>
          </a:p>
        </p:txBody>
      </p:sp>
      <mc:AlternateContent xmlns:mc="http://schemas.openxmlformats.org/markup-compatibility/2006" xmlns:a14="http://schemas.microsoft.com/office/drawing/2010/main">
        <mc:Choice Requires="a14">
          <p:sp>
            <p:nvSpPr>
              <p:cNvPr id="49" name="Rectangle 96">
                <a:extLst>
                  <a:ext uri="{FF2B5EF4-FFF2-40B4-BE49-F238E27FC236}">
                    <a16:creationId xmlns:a16="http://schemas.microsoft.com/office/drawing/2014/main" id="{E8165CC5-6ABD-482E-8F07-AEE9F3BBCC70}"/>
                  </a:ext>
                </a:extLst>
              </p:cNvPr>
              <p:cNvSpPr/>
              <p:nvPr/>
            </p:nvSpPr>
            <p:spPr>
              <a:xfrm>
                <a:off x="304800" y="4615328"/>
                <a:ext cx="8918082" cy="8710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dirty="0" smtClean="0">
                          <a:latin typeface="Cambria Math" panose="02040503050406030204" pitchFamily="18" charset="0"/>
                        </a:rPr>
                        <m:t>𝒂𝒓𝒈</m:t>
                      </m:r>
                      <m:func>
                        <m:funcPr>
                          <m:ctrlPr>
                            <a:rPr lang="en-US" altLang="ko-KR" b="1" i="1" dirty="0" smtClean="0">
                              <a:latin typeface="Cambria Math" panose="02040503050406030204" pitchFamily="18" charset="0"/>
                            </a:rPr>
                          </m:ctrlPr>
                        </m:funcPr>
                        <m:fName>
                          <m:limLow>
                            <m:limLowPr>
                              <m:ctrlPr>
                                <a:rPr lang="en-US" altLang="ko-KR" b="1" i="1" dirty="0" smtClean="0">
                                  <a:latin typeface="Cambria Math" panose="02040503050406030204" pitchFamily="18" charset="0"/>
                                </a:rPr>
                              </m:ctrlPr>
                            </m:limLowPr>
                            <m:e>
                              <m:r>
                                <a:rPr lang="en-US" altLang="ko-KR" b="1" i="1" dirty="0" smtClean="0">
                                  <a:latin typeface="Cambria Math" panose="02040503050406030204" pitchFamily="18" charset="0"/>
                                </a:rPr>
                                <m:t>𝒎𝒊𝒏</m:t>
                              </m:r>
                            </m:e>
                            <m:lim>
                              <m:r>
                                <a:rPr lang="en-US" altLang="ko-KR" b="0" i="1" dirty="0" smtClean="0">
                                  <a:latin typeface="Cambria Math" panose="02040503050406030204" pitchFamily="18" charset="0"/>
                                </a:rPr>
                                <m:t>𝐸𝑆𝑆𝑜𝑢𝑡</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𝑡</m:t>
                              </m:r>
                              <m:r>
                                <a:rPr lang="en-US" altLang="ko-KR" b="0" i="1" dirty="0" smtClean="0">
                                  <a:latin typeface="Cambria Math" panose="02040503050406030204" pitchFamily="18" charset="0"/>
                                </a:rPr>
                                <m:t>)</m:t>
                              </m:r>
                            </m:lim>
                          </m:limLow>
                        </m:fName>
                        <m:e>
                          <m:sSub>
                            <m:sSubPr>
                              <m:ctrlPr>
                                <a:rPr lang="en-US" altLang="ko-KR" i="1">
                                  <a:latin typeface="Cambria Math" panose="02040503050406030204" pitchFamily="18" charset="0"/>
                                </a:rPr>
                              </m:ctrlPr>
                            </m:sSubPr>
                            <m:e>
                              <m:r>
                                <a:rPr lang="ja-JP" altLang="en-US" i="1">
                                  <a:latin typeface="Cambria Math" panose="02040503050406030204" pitchFamily="18" charset="0"/>
                                </a:rPr>
                                <m:t>𝛼</m:t>
                              </m:r>
                              <m:d>
                                <m:dPr>
                                  <m:begChr m:val="‖"/>
                                  <m:endChr m:val="‖"/>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i="1">
                                          <a:latin typeface="Cambria Math" panose="02040503050406030204" pitchFamily="18" charset="0"/>
                                        </a:rPr>
                                        <m:t>𝑢𝑝𝑝𝑒𝑟</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𝑛</m:t>
                                      </m:r>
                                    </m:e>
                                  </m:d>
                                  <m:r>
                                    <a:rPr lang="en-US" altLang="ko-KR" i="1">
                                      <a:latin typeface="Cambria Math" panose="02040503050406030204" pitchFamily="18" charset="0"/>
                                    </a:rPr>
                                    <m:t>−</m:t>
                                  </m:r>
                                  <m:r>
                                    <a:rPr lang="en-US" altLang="ko-KR" i="1">
                                      <a:latin typeface="Cambria Math" panose="02040503050406030204" pitchFamily="18" charset="0"/>
                                    </a:rPr>
                                    <m:t>𝐸𝑆𝑆𝑜𝑢𝑡</m:t>
                                  </m:r>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m:t>
                                  </m:r>
                                  <m:r>
                                    <a:rPr lang="en-US" altLang="ko-KR" i="1">
                                      <a:latin typeface="Cambria Math" panose="02040503050406030204" pitchFamily="18" charset="0"/>
                                    </a:rPr>
                                    <m:t>𝑡</m:t>
                                  </m:r>
                                  <m:r>
                                    <a:rPr lang="en-US" altLang="ko-KR" i="1">
                                      <a:latin typeface="Cambria Math" panose="02040503050406030204" pitchFamily="18" charset="0"/>
                                    </a:rPr>
                                    <m:t>=1..24,</m:t>
                                  </m:r>
                                  <m:r>
                                    <a:rPr lang="en-US" altLang="ko-KR" i="1">
                                      <a:latin typeface="Cambria Math" panose="02040503050406030204" pitchFamily="18" charset="0"/>
                                    </a:rPr>
                                    <m:t>𝑛</m:t>
                                  </m:r>
                                  <m:r>
                                    <a:rPr lang="en-US" altLang="ko-KR" i="1">
                                      <a:latin typeface="Cambria Math" panose="02040503050406030204" pitchFamily="18" charset="0"/>
                                    </a:rPr>
                                    <m:t>=1….</m:t>
                                  </m:r>
                                  <m:r>
                                    <a:rPr lang="en-US" altLang="ko-KR" i="1">
                                      <a:latin typeface="Cambria Math" panose="02040503050406030204" pitchFamily="18" charset="0"/>
                                    </a:rPr>
                                    <m:t>𝑁</m:t>
                                  </m:r>
                                </m:e>
                              </m:d>
                            </m:e>
                            <m:sub>
                              <m:r>
                                <a:rPr lang="ja-JP" altLang="en-US" i="1">
                                  <a:latin typeface="Cambria Math" panose="02040503050406030204" pitchFamily="18" charset="0"/>
                                </a:rPr>
                                <m:t>∞</m:t>
                              </m:r>
                            </m:sub>
                          </m:sSub>
                          <m:r>
                            <a:rPr lang="en-US" altLang="ja-JP" i="1">
                              <a:latin typeface="Cambria Math" panose="02040503050406030204" pitchFamily="18" charset="0"/>
                            </a:rPr>
                            <m:t>+</m:t>
                          </m:r>
                          <m:r>
                            <a:rPr lang="ja-JP" altLang="en-US" i="1">
                              <a:latin typeface="Cambria Math" panose="02040503050406030204" pitchFamily="18" charset="0"/>
                            </a:rPr>
                            <m:t>𝛽</m:t>
                          </m:r>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𝑡</m:t>
                              </m:r>
                              <m:r>
                                <a:rPr lang="en-US" altLang="ko-KR" i="1">
                                  <a:latin typeface="Cambria Math" panose="02040503050406030204" pitchFamily="18" charset="0"/>
                                </a:rPr>
                                <m:t>=1</m:t>
                              </m:r>
                            </m:sub>
                            <m:sup>
                              <m:r>
                                <a:rPr lang="en-US" altLang="ko-KR" i="1">
                                  <a:latin typeface="Cambria Math" panose="02040503050406030204" pitchFamily="18" charset="0"/>
                                </a:rPr>
                                <m:t>24</m:t>
                              </m:r>
                            </m:sup>
                            <m:e>
                              <m:r>
                                <a:rPr lang="en-US" altLang="ko-KR" i="1">
                                  <a:latin typeface="Cambria Math" panose="02040503050406030204" pitchFamily="18" charset="0"/>
                                </a:rPr>
                                <m:t>(</m:t>
                              </m:r>
                              <m:r>
                                <a:rPr lang="en-US" altLang="ko-KR" i="1">
                                  <a:latin typeface="Cambria Math" panose="02040503050406030204" pitchFamily="18" charset="0"/>
                                </a:rPr>
                                <m:t>𝐸𝑆𝑆</m:t>
                              </m:r>
                              <m:sSup>
                                <m:sSupPr>
                                  <m:ctrlPr>
                                    <a:rPr lang="en-US" altLang="ko-KR" i="1">
                                      <a:latin typeface="Cambria Math" panose="02040503050406030204" pitchFamily="18" charset="0"/>
                                    </a:rPr>
                                  </m:ctrlPr>
                                </m:sSupPr>
                                <m:e>
                                  <m:r>
                                    <a:rPr lang="en-US" altLang="ko-KR" i="1">
                                      <a:latin typeface="Cambria Math" panose="02040503050406030204" pitchFamily="18" charset="0"/>
                                    </a:rPr>
                                    <m:t>𝑜𝑢𝑡</m:t>
                                  </m:r>
                                  <m:d>
                                    <m:dPr>
                                      <m:ctrlPr>
                                        <a:rPr lang="en-US" altLang="ko-KR" i="1">
                                          <a:latin typeface="Cambria Math" panose="02040503050406030204" pitchFamily="18" charset="0"/>
                                        </a:rPr>
                                      </m:ctrlPr>
                                    </m:dPr>
                                    <m:e>
                                      <m:r>
                                        <a:rPr lang="en-US" altLang="ko-KR" i="1">
                                          <a:latin typeface="Cambria Math" panose="02040503050406030204" pitchFamily="18" charset="0"/>
                                        </a:rPr>
                                        <m:t>𝑡</m:t>
                                      </m:r>
                                    </m:e>
                                  </m:d>
                                </m:e>
                                <m:sup>
                                  <m:r>
                                    <a:rPr lang="en-US" altLang="ko-KR" i="1">
                                      <a:latin typeface="Cambria Math" panose="02040503050406030204" pitchFamily="18" charset="0"/>
                                    </a:rPr>
                                    <m:t>2</m:t>
                                  </m:r>
                                </m:sup>
                              </m:sSup>
                              <m:r>
                                <a:rPr lang="en-US" altLang="ko-KR" i="1">
                                  <a:latin typeface="Cambria Math" panose="02040503050406030204" pitchFamily="18" charset="0"/>
                                </a:rPr>
                                <m:t>)</m:t>
                              </m:r>
                            </m:e>
                          </m:nary>
                        </m:e>
                      </m:func>
                    </m:oMath>
                  </m:oMathPara>
                </a14:m>
                <a:endParaRPr lang="en-US" altLang="ko-KR" dirty="0"/>
              </a:p>
            </p:txBody>
          </p:sp>
        </mc:Choice>
        <mc:Fallback xmlns="">
          <p:sp>
            <p:nvSpPr>
              <p:cNvPr id="49" name="Rectangle 96">
                <a:extLst>
                  <a:ext uri="{FF2B5EF4-FFF2-40B4-BE49-F238E27FC236}">
                    <a16:creationId xmlns:a16="http://schemas.microsoft.com/office/drawing/2014/main" id="{E8165CC5-6ABD-482E-8F07-AEE9F3BBCC70}"/>
                  </a:ext>
                </a:extLst>
              </p:cNvPr>
              <p:cNvSpPr>
                <a:spLocks noRot="1" noChangeAspect="1" noMove="1" noResize="1" noEditPoints="1" noAdjustHandles="1" noChangeArrowheads="1" noChangeShapeType="1" noTextEdit="1"/>
              </p:cNvSpPr>
              <p:nvPr/>
            </p:nvSpPr>
            <p:spPr>
              <a:xfrm>
                <a:off x="304800" y="4615328"/>
                <a:ext cx="8918082" cy="871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451D73F-AB23-4036-802D-DB1E0836AECC}"/>
                  </a:ext>
                </a:extLst>
              </p:cNvPr>
              <p:cNvSpPr/>
              <p:nvPr/>
            </p:nvSpPr>
            <p:spPr>
              <a:xfrm>
                <a:off x="4652476" y="4215003"/>
                <a:ext cx="13964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b="0" i="1" smtClean="0">
                              <a:latin typeface="Cambria Math" panose="02040503050406030204" pitchFamily="18" charset="0"/>
                            </a:rPr>
                            <m:t>𝑙𝑜𝑤𝑒𝑟</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oMath>
                  </m:oMathPara>
                </a14:m>
                <a:endParaRPr lang="ja-JP" altLang="en-US" dirty="0"/>
              </a:p>
            </p:txBody>
          </p:sp>
        </mc:Choice>
        <mc:Fallback xmlns="">
          <p:sp>
            <p:nvSpPr>
              <p:cNvPr id="50" name="Rectangle 49">
                <a:extLst>
                  <a:ext uri="{FF2B5EF4-FFF2-40B4-BE49-F238E27FC236}">
                    <a16:creationId xmlns:a16="http://schemas.microsoft.com/office/drawing/2014/main" id="{7451D73F-AB23-4036-802D-DB1E0836AECC}"/>
                  </a:ext>
                </a:extLst>
              </p:cNvPr>
              <p:cNvSpPr>
                <a:spLocks noRot="1" noChangeAspect="1" noMove="1" noResize="1" noEditPoints="1" noAdjustHandles="1" noChangeArrowheads="1" noChangeShapeType="1" noTextEdit="1"/>
              </p:cNvSpPr>
              <p:nvPr/>
            </p:nvSpPr>
            <p:spPr>
              <a:xfrm>
                <a:off x="4652476" y="4215003"/>
                <a:ext cx="1396473" cy="369332"/>
              </a:xfrm>
              <a:prstGeom prst="rect">
                <a:avLst/>
              </a:prstGeom>
              <a:blipFill>
                <a:blip r:embed="rId3"/>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B3F7127B-1A0D-438F-BEB7-02E68F5AFE0C}"/>
                  </a:ext>
                </a:extLst>
              </p:cNvPr>
              <p:cNvSpPr/>
              <p:nvPr/>
            </p:nvSpPr>
            <p:spPr>
              <a:xfrm>
                <a:off x="6666990" y="4160028"/>
                <a:ext cx="140179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𝐵</m:t>
                          </m:r>
                        </m:e>
                        <m:sub>
                          <m:r>
                            <a:rPr lang="en-US" altLang="ko-KR" i="1">
                              <a:latin typeface="Cambria Math" panose="02040503050406030204" pitchFamily="18" charset="0"/>
                            </a:rPr>
                            <m:t>𝑢</m:t>
                          </m:r>
                          <m:r>
                            <a:rPr lang="en-US" altLang="ko-KR" b="0" i="1" smtClean="0">
                              <a:latin typeface="Cambria Math" panose="02040503050406030204" pitchFamily="18" charset="0"/>
                            </a:rPr>
                            <m:t>𝑝𝑝𝑒𝑟</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oMath>
                  </m:oMathPara>
                </a14:m>
                <a:endParaRPr lang="ja-JP" altLang="en-US" dirty="0"/>
              </a:p>
            </p:txBody>
          </p:sp>
        </mc:Choice>
        <mc:Fallback xmlns="">
          <p:sp>
            <p:nvSpPr>
              <p:cNvPr id="51" name="Rectangle 50">
                <a:extLst>
                  <a:ext uri="{FF2B5EF4-FFF2-40B4-BE49-F238E27FC236}">
                    <a16:creationId xmlns:a16="http://schemas.microsoft.com/office/drawing/2014/main" id="{B3F7127B-1A0D-438F-BEB7-02E68F5AFE0C}"/>
                  </a:ext>
                </a:extLst>
              </p:cNvPr>
              <p:cNvSpPr>
                <a:spLocks noRot="1" noChangeAspect="1" noMove="1" noResize="1" noEditPoints="1" noAdjustHandles="1" noChangeArrowheads="1" noChangeShapeType="1" noTextEdit="1"/>
              </p:cNvSpPr>
              <p:nvPr/>
            </p:nvSpPr>
            <p:spPr>
              <a:xfrm>
                <a:off x="6666990" y="4160028"/>
                <a:ext cx="1401794" cy="390748"/>
              </a:xfrm>
              <a:prstGeom prst="rect">
                <a:avLst/>
              </a:prstGeom>
              <a:blipFill>
                <a:blip r:embed="rId4"/>
                <a:stretch>
                  <a:fillRect b="-7692"/>
                </a:stretch>
              </a:blipFill>
            </p:spPr>
            <p:txBody>
              <a:bodyPr/>
              <a:lstStyle/>
              <a:p>
                <a:r>
                  <a:rPr lang="ja-JP" altLang="en-US">
                    <a:noFill/>
                  </a:rPr>
                  <a:t> </a:t>
                </a:r>
              </a:p>
            </p:txBody>
          </p:sp>
        </mc:Fallback>
      </mc:AlternateContent>
      <p:sp>
        <p:nvSpPr>
          <p:cNvPr id="52" name="TextBox 51">
            <a:extLst>
              <a:ext uri="{FF2B5EF4-FFF2-40B4-BE49-F238E27FC236}">
                <a16:creationId xmlns:a16="http://schemas.microsoft.com/office/drawing/2014/main" id="{C803F71D-5D17-4191-AD44-360E5E141BA9}"/>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ESS optimized schedule</a:t>
            </a:r>
            <a:endParaRPr kumimoji="1" lang="ja-JP" altLang="en-US" sz="2400" b="1" i="1" dirty="0"/>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0EB092C-4568-4B0A-9038-954E154CC9AC}"/>
                  </a:ext>
                </a:extLst>
              </p:cNvPr>
              <p:cNvSpPr/>
              <p:nvPr/>
            </p:nvSpPr>
            <p:spPr>
              <a:xfrm>
                <a:off x="1778876" y="5546311"/>
                <a:ext cx="5662448"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𝑁</m:t>
                      </m:r>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𝑛𝑢𝑚𝑏𝑒𝑟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𝑜𝑏𝑠𝑒𝑟𝑣𝑎𝑡𝑖𝑜𝑛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𝑝𝑜𝑖𝑛𝑡𝑠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endParaRPr lang="en-US" altLang="ko-KR" b="0" dirty="0"/>
              </a:p>
              <a:p>
                <a:r>
                  <a:rPr lang="en-US" altLang="ja-JP" dirty="0"/>
                  <a:t> </a:t>
                </a:r>
                <a14:m>
                  <m:oMath xmlns:m="http://schemas.openxmlformats.org/officeDocument/2006/math">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𝑡𝑖𝑚𝑒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𝑑𝑎𝑦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h𝑜𝑢𝑟𝑙𝑦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𝑏𝑎𝑠𝑖𝑠</m:t>
                    </m:r>
                  </m:oMath>
                </a14:m>
                <a:endParaRPr lang="en-US" altLang="ko-KR" b="0" dirty="0"/>
              </a:p>
              <a:p>
                <a14:m>
                  <m:oMath xmlns:m="http://schemas.openxmlformats.org/officeDocument/2006/math">
                    <m:r>
                      <a:rPr lang="en-US" altLang="ko-KR" i="1">
                        <a:latin typeface="Cambria Math" panose="02040503050406030204" pitchFamily="18" charset="0"/>
                      </a:rPr>
                      <m:t>𝐸𝑆𝑆𝑜𝑢𝑡</m:t>
                    </m:r>
                    <m:d>
                      <m:dPr>
                        <m:ctrlPr>
                          <a:rPr lang="en-US" altLang="ko-KR" i="1">
                            <a:latin typeface="Cambria Math" panose="02040503050406030204" pitchFamily="18" charset="0"/>
                          </a:rPr>
                        </m:ctrlPr>
                      </m:dPr>
                      <m:e>
                        <m:r>
                          <a:rPr lang="en-US" altLang="ko-KR" i="1">
                            <a:latin typeface="Cambria Math" panose="02040503050406030204" pitchFamily="18" charset="0"/>
                          </a:rPr>
                          <m:t>𝑡</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𝑎𝑚𝑜𝑢𝑛𝑡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𝐸𝑆𝑆</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𝑜𝑢𝑡𝑝𝑢𝑡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𝑖𝑛𝑝𝑢𝑡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𝑀𝑊</m:t>
                    </m:r>
                    <m:r>
                      <a:rPr lang="en-US" altLang="ko-KR" b="0" i="1" smtClean="0">
                        <a:latin typeface="Cambria Math" panose="02040503050406030204" pitchFamily="18" charset="0"/>
                      </a:rPr>
                      <m:t>]</m:t>
                    </m:r>
                  </m:oMath>
                </a14:m>
                <a:r>
                  <a:rPr lang="ja-JP" altLang="en-US" dirty="0"/>
                  <a:t> </a:t>
                </a:r>
              </a:p>
            </p:txBody>
          </p:sp>
        </mc:Choice>
        <mc:Fallback xmlns="">
          <p:sp>
            <p:nvSpPr>
              <p:cNvPr id="18" name="Rectangle 17">
                <a:extLst>
                  <a:ext uri="{FF2B5EF4-FFF2-40B4-BE49-F238E27FC236}">
                    <a16:creationId xmlns:a16="http://schemas.microsoft.com/office/drawing/2014/main" id="{70EB092C-4568-4B0A-9038-954E154CC9AC}"/>
                  </a:ext>
                </a:extLst>
              </p:cNvPr>
              <p:cNvSpPr>
                <a:spLocks noRot="1" noChangeAspect="1" noMove="1" noResize="1" noEditPoints="1" noAdjustHandles="1" noChangeArrowheads="1" noChangeShapeType="1" noTextEdit="1"/>
              </p:cNvSpPr>
              <p:nvPr/>
            </p:nvSpPr>
            <p:spPr>
              <a:xfrm>
                <a:off x="1778876" y="5546311"/>
                <a:ext cx="5662448" cy="923330"/>
              </a:xfrm>
              <a:prstGeom prst="rect">
                <a:avLst/>
              </a:prstGeom>
              <a:blipFill>
                <a:blip r:embed="rId5"/>
                <a:stretch>
                  <a:fillRect b="-66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F01DBF5-9BAA-48F4-AA43-5F91946392B1}"/>
                  </a:ext>
                </a:extLst>
              </p:cNvPr>
              <p:cNvSpPr/>
              <p:nvPr/>
            </p:nvSpPr>
            <p:spPr>
              <a:xfrm>
                <a:off x="952864" y="5540577"/>
                <a:ext cx="939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𝑤h𝑒𝑟𝑒</m:t>
                      </m:r>
                      <m:r>
                        <a:rPr lang="en-US" altLang="ko-KR" i="1">
                          <a:latin typeface="Cambria Math" panose="02040503050406030204" pitchFamily="18" charset="0"/>
                        </a:rPr>
                        <m:t> </m:t>
                      </m:r>
                    </m:oMath>
                  </m:oMathPara>
                </a14:m>
                <a:endParaRPr lang="ja-JP" altLang="en-US" dirty="0"/>
              </a:p>
            </p:txBody>
          </p:sp>
        </mc:Choice>
        <mc:Fallback xmlns="">
          <p:sp>
            <p:nvSpPr>
              <p:cNvPr id="19" name="Rectangle 18">
                <a:extLst>
                  <a:ext uri="{FF2B5EF4-FFF2-40B4-BE49-F238E27FC236}">
                    <a16:creationId xmlns:a16="http://schemas.microsoft.com/office/drawing/2014/main" id="{BF01DBF5-9BAA-48F4-AA43-5F91946392B1}"/>
                  </a:ext>
                </a:extLst>
              </p:cNvPr>
              <p:cNvSpPr>
                <a:spLocks noRot="1" noChangeAspect="1" noMove="1" noResize="1" noEditPoints="1" noAdjustHandles="1" noChangeArrowheads="1" noChangeShapeType="1" noTextEdit="1"/>
              </p:cNvSpPr>
              <p:nvPr/>
            </p:nvSpPr>
            <p:spPr>
              <a:xfrm>
                <a:off x="952864" y="5540577"/>
                <a:ext cx="939937"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56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A31BA-883F-4EE7-A8AD-FCBCB9193E5C}"/>
              </a:ext>
            </a:extLst>
          </p:cNvPr>
          <p:cNvSpPr>
            <a:spLocks noGrp="1"/>
          </p:cNvSpPr>
          <p:nvPr>
            <p:ph type="sldNum" sz="quarter" idx="12"/>
          </p:nvPr>
        </p:nvSpPr>
        <p:spPr/>
        <p:txBody>
          <a:bodyPr/>
          <a:lstStyle/>
          <a:p>
            <a:pPr>
              <a:defRPr/>
            </a:pPr>
            <a:fld id="{149F8EDC-486C-486D-91C3-F0BB61E194C4}" type="slidenum">
              <a:rPr lang="en-US" smtClean="0"/>
              <a:pPr>
                <a:defRPr/>
              </a:pPr>
              <a:t>9</a:t>
            </a:fld>
            <a:endParaRPr lang="en-US" dirty="0"/>
          </a:p>
        </p:txBody>
      </p:sp>
      <p:sp>
        <p:nvSpPr>
          <p:cNvPr id="3" name="TextBox 2">
            <a:extLst>
              <a:ext uri="{FF2B5EF4-FFF2-40B4-BE49-F238E27FC236}">
                <a16:creationId xmlns:a16="http://schemas.microsoft.com/office/drawing/2014/main" id="{8D14519E-61C2-4F9A-8495-94A897150E2B}"/>
              </a:ext>
            </a:extLst>
          </p:cNvPr>
          <p:cNvSpPr txBox="1"/>
          <p:nvPr/>
        </p:nvSpPr>
        <p:spPr>
          <a:xfrm>
            <a:off x="152400" y="533400"/>
            <a:ext cx="8915400" cy="461665"/>
          </a:xfrm>
          <a:prstGeom prst="rect">
            <a:avLst/>
          </a:prstGeom>
          <a:noFill/>
        </p:spPr>
        <p:txBody>
          <a:bodyPr wrap="square" rtlCol="0">
            <a:spAutoFit/>
          </a:bodyPr>
          <a:lstStyle/>
          <a:p>
            <a:r>
              <a:rPr kumimoji="1" lang="en-US" altLang="ja-JP" sz="2400" b="1" i="1" dirty="0"/>
              <a:t>How can we build Prediction Intervals (PIs)?</a:t>
            </a:r>
            <a:endParaRPr kumimoji="1" lang="ja-JP" altLang="en-US" sz="2400" b="1" i="1" dirty="0"/>
          </a:p>
        </p:txBody>
      </p:sp>
      <p:sp>
        <p:nvSpPr>
          <p:cNvPr id="4" name="TextBox 3">
            <a:extLst>
              <a:ext uri="{FF2B5EF4-FFF2-40B4-BE49-F238E27FC236}">
                <a16:creationId xmlns:a16="http://schemas.microsoft.com/office/drawing/2014/main" id="{506F05BE-EF9F-4A2D-87B3-B64FB57E9A52}"/>
              </a:ext>
            </a:extLst>
          </p:cNvPr>
          <p:cNvSpPr txBox="1"/>
          <p:nvPr/>
        </p:nvSpPr>
        <p:spPr>
          <a:xfrm>
            <a:off x="609600" y="1143000"/>
            <a:ext cx="6858000" cy="923330"/>
          </a:xfrm>
          <a:prstGeom prst="rect">
            <a:avLst/>
          </a:prstGeom>
          <a:noFill/>
        </p:spPr>
        <p:txBody>
          <a:bodyPr wrap="square" rtlCol="0">
            <a:spAutoFit/>
          </a:bodyPr>
          <a:lstStyle/>
          <a:p>
            <a:r>
              <a:rPr kumimoji="1" lang="en-US" altLang="ja-JP" dirty="0"/>
              <a:t>Now, Let’s assume we are ESS operator. We have to select the one of the prediction algorithm and boundaries. How can we chose one of them?</a:t>
            </a:r>
          </a:p>
        </p:txBody>
      </p:sp>
      <p:pic>
        <p:nvPicPr>
          <p:cNvPr id="13" name="Picture 12">
            <a:extLst>
              <a:ext uri="{FF2B5EF4-FFF2-40B4-BE49-F238E27FC236}">
                <a16:creationId xmlns:a16="http://schemas.microsoft.com/office/drawing/2014/main" id="{AA0AB9DB-F259-4805-BECA-C09FF354C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139" y="836115"/>
            <a:ext cx="1000261" cy="1000261"/>
          </a:xfrm>
          <a:prstGeom prst="rect">
            <a:avLst/>
          </a:prstGeom>
        </p:spPr>
      </p:pic>
      <p:pic>
        <p:nvPicPr>
          <p:cNvPr id="23" name="Picture 22">
            <a:extLst>
              <a:ext uri="{FF2B5EF4-FFF2-40B4-BE49-F238E27FC236}">
                <a16:creationId xmlns:a16="http://schemas.microsoft.com/office/drawing/2014/main" id="{F88BABAB-0D76-4146-BB16-0965557A7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66330"/>
            <a:ext cx="3827418" cy="2870563"/>
          </a:xfrm>
          <a:prstGeom prst="rect">
            <a:avLst/>
          </a:prstGeom>
        </p:spPr>
      </p:pic>
      <p:pic>
        <p:nvPicPr>
          <p:cNvPr id="27" name="Picture 26">
            <a:extLst>
              <a:ext uri="{FF2B5EF4-FFF2-40B4-BE49-F238E27FC236}">
                <a16:creationId xmlns:a16="http://schemas.microsoft.com/office/drawing/2014/main" id="{A6C31346-81FE-435D-BBAB-88C80A2C6F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982" y="2111157"/>
            <a:ext cx="3666449" cy="2749837"/>
          </a:xfrm>
          <a:prstGeom prst="rect">
            <a:avLst/>
          </a:prstGeom>
        </p:spPr>
      </p:pic>
      <p:sp>
        <p:nvSpPr>
          <p:cNvPr id="28" name="Speech Bubble: Rectangle with Corners Rounded 27">
            <a:extLst>
              <a:ext uri="{FF2B5EF4-FFF2-40B4-BE49-F238E27FC236}">
                <a16:creationId xmlns:a16="http://schemas.microsoft.com/office/drawing/2014/main" id="{B5E459B7-1EE4-4F72-A910-81D5550EFC72}"/>
              </a:ext>
            </a:extLst>
          </p:cNvPr>
          <p:cNvSpPr/>
          <p:nvPr/>
        </p:nvSpPr>
        <p:spPr>
          <a:xfrm>
            <a:off x="1341220" y="5086646"/>
            <a:ext cx="3201182" cy="1071562"/>
          </a:xfrm>
          <a:prstGeom prst="wedgeRoundRectCallout">
            <a:avLst>
              <a:gd name="adj1" fmla="val -63818"/>
              <a:gd name="adj2" fmla="val 477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My algorithm tell the boundary containing 100% data set. </a:t>
            </a:r>
          </a:p>
          <a:p>
            <a:pPr algn="ctr"/>
            <a:r>
              <a:rPr kumimoji="1" lang="en-US" altLang="ja-JP" dirty="0">
                <a:solidFill>
                  <a:schemeClr val="tx1"/>
                </a:solidFill>
              </a:rPr>
              <a:t>But the width is wider.</a:t>
            </a:r>
            <a:endParaRPr kumimoji="1" lang="ja-JP" altLang="en-US" dirty="0">
              <a:solidFill>
                <a:schemeClr val="tx1"/>
              </a:solidFill>
            </a:endParaRPr>
          </a:p>
        </p:txBody>
      </p:sp>
      <p:pic>
        <p:nvPicPr>
          <p:cNvPr id="19" name="Picture 18">
            <a:extLst>
              <a:ext uri="{FF2B5EF4-FFF2-40B4-BE49-F238E27FC236}">
                <a16:creationId xmlns:a16="http://schemas.microsoft.com/office/drawing/2014/main" id="{2F64039B-0D0A-4AF4-9E6F-633B66E13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7200" y="4564343"/>
            <a:ext cx="1071562" cy="1071562"/>
          </a:xfrm>
          <a:prstGeom prst="rect">
            <a:avLst/>
          </a:prstGeom>
        </p:spPr>
      </p:pic>
      <p:pic>
        <p:nvPicPr>
          <p:cNvPr id="15" name="Picture 14">
            <a:extLst>
              <a:ext uri="{FF2B5EF4-FFF2-40B4-BE49-F238E27FC236}">
                <a16:creationId xmlns:a16="http://schemas.microsoft.com/office/drawing/2014/main" id="{211C3D68-CAD2-48AD-A702-FAC29618C3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602" y="4615364"/>
            <a:ext cx="923331" cy="923331"/>
          </a:xfrm>
          <a:prstGeom prst="rect">
            <a:avLst/>
          </a:prstGeom>
        </p:spPr>
      </p:pic>
      <p:sp>
        <p:nvSpPr>
          <p:cNvPr id="29" name="Speech Bubble: Rectangle with Corners Rounded 28">
            <a:extLst>
              <a:ext uri="{FF2B5EF4-FFF2-40B4-BE49-F238E27FC236}">
                <a16:creationId xmlns:a16="http://schemas.microsoft.com/office/drawing/2014/main" id="{9CA32BFB-542B-4330-9C37-9E2AEF964E3A}"/>
              </a:ext>
            </a:extLst>
          </p:cNvPr>
          <p:cNvSpPr/>
          <p:nvPr/>
        </p:nvSpPr>
        <p:spPr>
          <a:xfrm>
            <a:off x="4805806" y="5077029"/>
            <a:ext cx="3352800" cy="1071562"/>
          </a:xfrm>
          <a:prstGeom prst="wedgeRoundRectCallout">
            <a:avLst>
              <a:gd name="adj1" fmla="val 54276"/>
              <a:gd name="adj2" fmla="val -1842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My algorithm tell the boundary containing 90% data set. </a:t>
            </a:r>
          </a:p>
          <a:p>
            <a:pPr algn="ctr"/>
            <a:r>
              <a:rPr kumimoji="1" lang="en-US" altLang="ja-JP" dirty="0">
                <a:solidFill>
                  <a:schemeClr val="tx1"/>
                </a:solidFill>
              </a:rPr>
              <a:t>The width is smaller.</a:t>
            </a:r>
            <a:endParaRPr kumimoji="1" lang="ja-JP" altLang="en-US" dirty="0">
              <a:solidFill>
                <a:schemeClr val="tx1"/>
              </a:solidFill>
            </a:endParaRPr>
          </a:p>
        </p:txBody>
      </p:sp>
    </p:spTree>
    <p:extLst>
      <p:ext uri="{BB962C8B-B14F-4D97-AF65-F5344CB8AC3E}">
        <p14:creationId xmlns:p14="http://schemas.microsoft.com/office/powerpoint/2010/main" val="2941284926"/>
      </p:ext>
    </p:extLst>
  </p:cSld>
  <p:clrMapOvr>
    <a:masterClrMapping/>
  </p:clrMapOvr>
</p:sld>
</file>

<file path=ppt/theme/theme1.xml><?xml version="1.0" encoding="utf-8"?>
<a:theme xmlns:a="http://schemas.openxmlformats.org/drawingml/2006/main" name="2010-IEEE-PES-Template-Office07-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2010-IEEE-PES-Template-Office07-V2</Template>
  <TotalTime>1933</TotalTime>
  <Words>2434</Words>
  <Application>Microsoft Office PowerPoint</Application>
  <PresentationFormat>On-screen Show (4:3)</PresentationFormat>
  <Paragraphs>627</Paragraphs>
  <Slides>36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游ゴシック</vt:lpstr>
      <vt:lpstr>arial</vt:lpstr>
      <vt:lpstr>arial</vt:lpstr>
      <vt:lpstr>Calibri</vt:lpstr>
      <vt:lpstr>Cambria Math</vt:lpstr>
      <vt:lpstr>Times New Roman</vt:lpstr>
      <vt:lpstr>Wingdings</vt:lpstr>
      <vt:lpstr>2010-IEEE-PES-Template-Office07-V2</vt:lpstr>
      <vt:lpstr>Optimal Energy Storage System  Operation for Peak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IEEE</dc:creator>
  <cp:lastModifiedBy>daisuke kodaira</cp:lastModifiedBy>
  <cp:revision>485</cp:revision>
  <cp:lastPrinted>2018-11-06T09:40:44Z</cp:lastPrinted>
  <dcterms:created xsi:type="dcterms:W3CDTF">2010-10-12T18:25:44Z</dcterms:created>
  <dcterms:modified xsi:type="dcterms:W3CDTF">2019-12-29T03:27:47Z</dcterms:modified>
</cp:coreProperties>
</file>