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notesMasterIdLst>
    <p:notesMasterId r:id="rId41"/>
  </p:notesMasterIdLst>
  <p:handoutMasterIdLst>
    <p:handoutMasterId r:id="rId42"/>
  </p:handoutMasterIdLst>
  <p:sldIdLst>
    <p:sldId id="1068" r:id="rId3"/>
    <p:sldId id="1643" r:id="rId4"/>
    <p:sldId id="1664" r:id="rId5"/>
    <p:sldId id="1665" r:id="rId6"/>
    <p:sldId id="1637" r:id="rId7"/>
    <p:sldId id="1638" r:id="rId8"/>
    <p:sldId id="1656" r:id="rId9"/>
    <p:sldId id="1657" r:id="rId10"/>
    <p:sldId id="1649" r:id="rId11"/>
    <p:sldId id="1639" r:id="rId12"/>
    <p:sldId id="1640" r:id="rId13"/>
    <p:sldId id="1628" r:id="rId14"/>
    <p:sldId id="1673" r:id="rId15"/>
    <p:sldId id="1674" r:id="rId16"/>
    <p:sldId id="1630" r:id="rId17"/>
    <p:sldId id="1658" r:id="rId18"/>
    <p:sldId id="1659" r:id="rId19"/>
    <p:sldId id="1641" r:id="rId20"/>
    <p:sldId id="1681" r:id="rId21"/>
    <p:sldId id="1642" r:id="rId22"/>
    <p:sldId id="1667" r:id="rId23"/>
    <p:sldId id="1660" r:id="rId24"/>
    <p:sldId id="1661" r:id="rId25"/>
    <p:sldId id="1631" r:id="rId26"/>
    <p:sldId id="1680" r:id="rId27"/>
    <p:sldId id="1677" r:id="rId28"/>
    <p:sldId id="1678" r:id="rId29"/>
    <p:sldId id="1679" r:id="rId30"/>
    <p:sldId id="1644" r:id="rId31"/>
    <p:sldId id="1645" r:id="rId32"/>
    <p:sldId id="1662" r:id="rId33"/>
    <p:sldId id="1650" r:id="rId34"/>
    <p:sldId id="1651" r:id="rId35"/>
    <p:sldId id="1652" r:id="rId36"/>
    <p:sldId id="1647" r:id="rId37"/>
    <p:sldId id="1655" r:id="rId38"/>
    <p:sldId id="1653" r:id="rId39"/>
    <p:sldId id="1654" r:id="rId40"/>
  </p:sldIdLst>
  <p:sldSz cx="9144000" cy="6858000" type="screen4x3"/>
  <p:notesSz cx="9874250"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최정현" initials="최" lastIdx="1" clrIdx="0"/>
  <p:cmAuthor id="2" name="서민규" initials="서" lastIdx="8" clrIdx="1"/>
  <p:cmAuthor id="3" name="Windows 사용자" initials="W사" lastIdx="2" clrIdx="2">
    <p:extLst>
      <p:ext uri="{19B8F6BF-5375-455C-9EA6-DF929625EA0E}">
        <p15:presenceInfo xmlns:p15="http://schemas.microsoft.com/office/powerpoint/2012/main" userId="Windows 사용자" providerId="None"/>
      </p:ext>
    </p:extLst>
  </p:cmAuthor>
  <p:cmAuthor id="4" name="서 민규" initials="서민" lastIdx="2" clrIdx="3">
    <p:extLst>
      <p:ext uri="{19B8F6BF-5375-455C-9EA6-DF929625EA0E}">
        <p15:presenceInfo xmlns:p15="http://schemas.microsoft.com/office/powerpoint/2012/main" userId="ee524d79ec138e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CF50"/>
    <a:srgbClr val="A6D24F"/>
    <a:srgbClr val="8560B1"/>
    <a:srgbClr val="8560B3"/>
    <a:srgbClr val="D74441"/>
    <a:srgbClr val="D5434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91" autoAdjust="0"/>
  </p:normalViewPr>
  <p:slideViewPr>
    <p:cSldViewPr snapToGrid="0">
      <p:cViewPr varScale="1">
        <p:scale>
          <a:sx n="115" d="100"/>
          <a:sy n="115" d="100"/>
        </p:scale>
        <p:origin x="1530" y="102"/>
      </p:cViewPr>
      <p:guideLst/>
    </p:cSldViewPr>
  </p:slideViewPr>
  <p:outlineViewPr>
    <p:cViewPr>
      <p:scale>
        <a:sx n="33" d="100"/>
        <a:sy n="33" d="100"/>
      </p:scale>
      <p:origin x="0" y="-10200"/>
    </p:cViewPr>
  </p:outlineViewPr>
  <p:notesTextViewPr>
    <p:cViewPr>
      <p:scale>
        <a:sx n="3" d="2"/>
        <a:sy n="3" d="2"/>
      </p:scale>
      <p:origin x="0" y="0"/>
    </p:cViewPr>
  </p:notesTextViewPr>
  <p:notesViewPr>
    <p:cSldViewPr snapToGrid="0">
      <p:cViewPr varScale="1">
        <p:scale>
          <a:sx n="81" d="100"/>
          <a:sy n="81" d="100"/>
        </p:scale>
        <p:origin x="399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ko-KR" altLang="en-US"/>
              <a:t>전기자동차 보급 현황 및 목표</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ko-KR"/>
        </a:p>
      </c:txPr>
    </c:title>
    <c:autoTitleDeleted val="0"/>
    <c:plotArea>
      <c:layout/>
      <c:barChart>
        <c:barDir val="col"/>
        <c:grouping val="clustered"/>
        <c:varyColors val="0"/>
        <c:ser>
          <c:idx val="0"/>
          <c:order val="0"/>
          <c:spPr>
            <a:solidFill>
              <a:schemeClr val="accent1"/>
            </a:solidFill>
            <a:ln>
              <a:noFill/>
            </a:ln>
            <a:effectLst/>
          </c:spPr>
          <c:invertIfNegative val="0"/>
          <c:cat>
            <c:numRef>
              <c:f>Sheet1!$A$1:$K$1</c:f>
              <c:numCache>
                <c:formatCode>General</c:formatCode>
                <c:ptCount val="11"/>
                <c:pt idx="0">
                  <c:v>2011</c:v>
                </c:pt>
                <c:pt idx="1">
                  <c:v>2012</c:v>
                </c:pt>
                <c:pt idx="2">
                  <c:v>2013</c:v>
                </c:pt>
                <c:pt idx="3">
                  <c:v>2014</c:v>
                </c:pt>
                <c:pt idx="4">
                  <c:v>2015</c:v>
                </c:pt>
                <c:pt idx="5">
                  <c:v>2016</c:v>
                </c:pt>
                <c:pt idx="6">
                  <c:v>2017</c:v>
                </c:pt>
                <c:pt idx="7">
                  <c:v>2018</c:v>
                </c:pt>
                <c:pt idx="8">
                  <c:v>2020</c:v>
                </c:pt>
                <c:pt idx="9">
                  <c:v>2025</c:v>
                </c:pt>
                <c:pt idx="10">
                  <c:v>2030</c:v>
                </c:pt>
              </c:numCache>
            </c:numRef>
          </c:cat>
          <c:val>
            <c:numRef>
              <c:f>Sheet1!$A$2:$K$2</c:f>
              <c:numCache>
                <c:formatCode>General</c:formatCode>
                <c:ptCount val="11"/>
                <c:pt idx="0">
                  <c:v>3.3799999999999997E-2</c:v>
                </c:pt>
                <c:pt idx="1">
                  <c:v>7.5300000000000006E-2</c:v>
                </c:pt>
                <c:pt idx="2">
                  <c:v>7.8E-2</c:v>
                </c:pt>
                <c:pt idx="3">
                  <c:v>0.1075</c:v>
                </c:pt>
                <c:pt idx="4">
                  <c:v>0.29070000000000001</c:v>
                </c:pt>
                <c:pt idx="5">
                  <c:v>0.59140000000000004</c:v>
                </c:pt>
                <c:pt idx="6">
                  <c:v>1.3826000000000001</c:v>
                </c:pt>
                <c:pt idx="7">
                  <c:v>3.1696</c:v>
                </c:pt>
                <c:pt idx="8">
                  <c:v>13.5</c:v>
                </c:pt>
                <c:pt idx="9">
                  <c:v>22.7</c:v>
                </c:pt>
                <c:pt idx="10">
                  <c:v>37.700000000000003</c:v>
                </c:pt>
              </c:numCache>
            </c:numRef>
          </c:val>
          <c:extLst>
            <c:ext xmlns:c16="http://schemas.microsoft.com/office/drawing/2014/chart" uri="{C3380CC4-5D6E-409C-BE32-E72D297353CC}">
              <c16:uniqueId val="{00000000-B43C-4236-85B0-B17C49602B45}"/>
            </c:ext>
          </c:extLst>
        </c:ser>
        <c:dLbls>
          <c:showLegendKey val="0"/>
          <c:showVal val="0"/>
          <c:showCatName val="0"/>
          <c:showSerName val="0"/>
          <c:showPercent val="0"/>
          <c:showBubbleSize val="0"/>
        </c:dLbls>
        <c:gapWidth val="219"/>
        <c:overlap val="-27"/>
        <c:axId val="528028960"/>
        <c:axId val="528033952"/>
      </c:barChart>
      <c:catAx>
        <c:axId val="528028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528033952"/>
        <c:crosses val="autoZero"/>
        <c:auto val="1"/>
        <c:lblAlgn val="ctr"/>
        <c:lblOffset val="100"/>
        <c:noMultiLvlLbl val="0"/>
      </c:catAx>
      <c:valAx>
        <c:axId val="528033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5280289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ko-K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cdr:x>
      <cdr:y>0.10913</cdr:y>
    </cdr:from>
    <cdr:to>
      <cdr:x>1</cdr:x>
      <cdr:y>0.44246</cdr:y>
    </cdr:to>
    <cdr:sp macro="" textlink="">
      <cdr:nvSpPr>
        <cdr:cNvPr id="3" name="TextBox 2"/>
        <cdr:cNvSpPr txBox="1"/>
      </cdr:nvSpPr>
      <cdr:spPr>
        <a:xfrm xmlns:a="http://schemas.openxmlformats.org/drawingml/2006/main">
          <a:off x="3657600" y="29935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ko-KR" altLang="en-US" sz="1100" dirty="0" smtClean="0"/>
            <a:t>단위</a:t>
          </a:r>
          <a:r>
            <a:rPr lang="en-US" altLang="ko-KR" sz="1100" dirty="0" smtClean="0"/>
            <a:t>:</a:t>
          </a:r>
          <a:r>
            <a:rPr lang="ko-KR" altLang="en-US" sz="1100" dirty="0" smtClean="0"/>
            <a:t>만대</a:t>
          </a:r>
          <a:endParaRPr lang="ko-KR" alt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1"/>
            <a:ext cx="4279695" cy="341251"/>
          </a:xfrm>
          <a:prstGeom prst="rect">
            <a:avLst/>
          </a:prstGeom>
        </p:spPr>
        <p:txBody>
          <a:bodyPr vert="horz" lIns="91824" tIns="45912" rIns="91824" bIns="45912" rtlCol="0"/>
          <a:lstStyle>
            <a:lvl1pPr algn="l">
              <a:defRPr sz="1200"/>
            </a:lvl1pPr>
          </a:lstStyle>
          <a:p>
            <a:endParaRPr lang="ko-KR" altLang="en-US"/>
          </a:p>
        </p:txBody>
      </p:sp>
      <p:sp>
        <p:nvSpPr>
          <p:cNvPr id="3" name="날짜 개체 틀 2"/>
          <p:cNvSpPr>
            <a:spLocks noGrp="1"/>
          </p:cNvSpPr>
          <p:nvPr>
            <p:ph type="dt" sz="quarter" idx="1"/>
          </p:nvPr>
        </p:nvSpPr>
        <p:spPr>
          <a:xfrm>
            <a:off x="5592228" y="1"/>
            <a:ext cx="4279694" cy="341251"/>
          </a:xfrm>
          <a:prstGeom prst="rect">
            <a:avLst/>
          </a:prstGeom>
        </p:spPr>
        <p:txBody>
          <a:bodyPr vert="horz" lIns="91824" tIns="45912" rIns="91824" bIns="45912" rtlCol="0"/>
          <a:lstStyle>
            <a:lvl1pPr algn="r">
              <a:defRPr sz="1200"/>
            </a:lvl1pPr>
          </a:lstStyle>
          <a:p>
            <a:fld id="{8F1F6590-13F7-4458-9E73-400181FF3F5A}" type="datetimeFigureOut">
              <a:rPr lang="ko-KR" altLang="en-US" smtClean="0"/>
              <a:t>2019-11-18</a:t>
            </a:fld>
            <a:endParaRPr lang="ko-KR" altLang="en-US"/>
          </a:p>
        </p:txBody>
      </p:sp>
      <p:sp>
        <p:nvSpPr>
          <p:cNvPr id="4" name="바닥글 개체 틀 3"/>
          <p:cNvSpPr>
            <a:spLocks noGrp="1"/>
          </p:cNvSpPr>
          <p:nvPr>
            <p:ph type="ftr" sz="quarter" idx="2"/>
          </p:nvPr>
        </p:nvSpPr>
        <p:spPr>
          <a:xfrm>
            <a:off x="2" y="6456424"/>
            <a:ext cx="4279695" cy="341251"/>
          </a:xfrm>
          <a:prstGeom prst="rect">
            <a:avLst/>
          </a:prstGeom>
        </p:spPr>
        <p:txBody>
          <a:bodyPr vert="horz" lIns="91824" tIns="45912" rIns="91824" bIns="45912"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592228" y="6456424"/>
            <a:ext cx="4279694" cy="341251"/>
          </a:xfrm>
          <a:prstGeom prst="rect">
            <a:avLst/>
          </a:prstGeom>
        </p:spPr>
        <p:txBody>
          <a:bodyPr vert="horz" lIns="91824" tIns="45912" rIns="91824" bIns="45912" rtlCol="0" anchor="b"/>
          <a:lstStyle>
            <a:lvl1pPr algn="r">
              <a:defRPr sz="1200"/>
            </a:lvl1pPr>
          </a:lstStyle>
          <a:p>
            <a:fld id="{D43746E0-F9E8-4A14-A318-0EEC18266E16}" type="slidenum">
              <a:rPr lang="ko-KR" altLang="en-US" smtClean="0"/>
              <a:t>‹#›</a:t>
            </a:fld>
            <a:endParaRPr lang="ko-KR" altLang="en-US"/>
          </a:p>
        </p:txBody>
      </p:sp>
    </p:spTree>
    <p:extLst>
      <p:ext uri="{BB962C8B-B14F-4D97-AF65-F5344CB8AC3E}">
        <p14:creationId xmlns:p14="http://schemas.microsoft.com/office/powerpoint/2010/main" val="4069588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0"/>
            <a:ext cx="4278842" cy="341064"/>
          </a:xfrm>
          <a:prstGeom prst="rect">
            <a:avLst/>
          </a:prstGeom>
        </p:spPr>
        <p:txBody>
          <a:bodyPr vert="horz" lIns="91823" tIns="45911" rIns="91823" bIns="45911" rtlCol="0"/>
          <a:lstStyle>
            <a:lvl1pPr algn="l">
              <a:defRPr sz="1200"/>
            </a:lvl1pPr>
          </a:lstStyle>
          <a:p>
            <a:endParaRPr lang="ko-KR" altLang="en-US"/>
          </a:p>
        </p:txBody>
      </p:sp>
      <p:sp>
        <p:nvSpPr>
          <p:cNvPr id="3" name="날짜 개체 틀 2"/>
          <p:cNvSpPr>
            <a:spLocks noGrp="1"/>
          </p:cNvSpPr>
          <p:nvPr>
            <p:ph type="dt" idx="1"/>
          </p:nvPr>
        </p:nvSpPr>
        <p:spPr>
          <a:xfrm>
            <a:off x="5593123" y="0"/>
            <a:ext cx="4278842" cy="341064"/>
          </a:xfrm>
          <a:prstGeom prst="rect">
            <a:avLst/>
          </a:prstGeom>
        </p:spPr>
        <p:txBody>
          <a:bodyPr vert="horz" lIns="91823" tIns="45911" rIns="91823" bIns="45911" rtlCol="0"/>
          <a:lstStyle>
            <a:lvl1pPr algn="r">
              <a:defRPr sz="1200"/>
            </a:lvl1pPr>
          </a:lstStyle>
          <a:p>
            <a:fld id="{931E169F-D196-41ED-9D8E-52E80928BD85}" type="datetimeFigureOut">
              <a:rPr lang="ko-KR" altLang="en-US" smtClean="0"/>
              <a:t>2019-11-18</a:t>
            </a:fld>
            <a:endParaRPr lang="ko-KR" altLang="en-US"/>
          </a:p>
        </p:txBody>
      </p:sp>
      <p:sp>
        <p:nvSpPr>
          <p:cNvPr id="4" name="슬라이드 이미지 개체 틀 3"/>
          <p:cNvSpPr>
            <a:spLocks noGrp="1" noRot="1" noChangeAspect="1"/>
          </p:cNvSpPr>
          <p:nvPr>
            <p:ph type="sldImg" idx="2"/>
          </p:nvPr>
        </p:nvSpPr>
        <p:spPr>
          <a:xfrm>
            <a:off x="3408363" y="849313"/>
            <a:ext cx="3057525" cy="2293937"/>
          </a:xfrm>
          <a:prstGeom prst="rect">
            <a:avLst/>
          </a:prstGeom>
          <a:noFill/>
          <a:ln w="12700">
            <a:solidFill>
              <a:prstClr val="black"/>
            </a:solidFill>
          </a:ln>
        </p:spPr>
        <p:txBody>
          <a:bodyPr vert="horz" lIns="91823" tIns="45911" rIns="91823" bIns="45911" rtlCol="0" anchor="ctr"/>
          <a:lstStyle/>
          <a:p>
            <a:endParaRPr lang="ko-KR" altLang="en-US"/>
          </a:p>
        </p:txBody>
      </p:sp>
      <p:sp>
        <p:nvSpPr>
          <p:cNvPr id="5" name="슬라이드 노트 개체 틀 4"/>
          <p:cNvSpPr>
            <a:spLocks noGrp="1"/>
          </p:cNvSpPr>
          <p:nvPr>
            <p:ph type="body" sz="quarter" idx="3"/>
          </p:nvPr>
        </p:nvSpPr>
        <p:spPr>
          <a:xfrm>
            <a:off x="987426" y="3271383"/>
            <a:ext cx="7899400" cy="2676585"/>
          </a:xfrm>
          <a:prstGeom prst="rect">
            <a:avLst/>
          </a:prstGeom>
        </p:spPr>
        <p:txBody>
          <a:bodyPr vert="horz" lIns="91823" tIns="45911" rIns="91823" bIns="45911"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2" y="6456613"/>
            <a:ext cx="4278842" cy="341063"/>
          </a:xfrm>
          <a:prstGeom prst="rect">
            <a:avLst/>
          </a:prstGeom>
        </p:spPr>
        <p:txBody>
          <a:bodyPr vert="horz" lIns="91823" tIns="45911" rIns="91823" bIns="45911"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593123" y="6456613"/>
            <a:ext cx="4278842" cy="341063"/>
          </a:xfrm>
          <a:prstGeom prst="rect">
            <a:avLst/>
          </a:prstGeom>
        </p:spPr>
        <p:txBody>
          <a:bodyPr vert="horz" lIns="91823" tIns="45911" rIns="91823" bIns="45911" rtlCol="0" anchor="b"/>
          <a:lstStyle>
            <a:lvl1pPr algn="r">
              <a:defRPr sz="1200"/>
            </a:lvl1pPr>
          </a:lstStyle>
          <a:p>
            <a:fld id="{B212E8EC-07D1-4DDF-831C-450B428C474C}" type="slidenum">
              <a:rPr lang="ko-KR" altLang="en-US" smtClean="0"/>
              <a:t>‹#›</a:t>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22AB734D-4915-4DCF-9F46-3EDF6DACD2ED}" type="slidenum">
              <a:rPr lang="ko-KR" altLang="en-US" smtClean="0"/>
              <a:t>1</a:t>
            </a:fld>
            <a:endParaRPr lang="ko-KR"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212E8EC-07D1-4DDF-831C-450B428C474C}" type="slidenum">
              <a:rPr lang="ko-KR" altLang="en-US" smtClean="0"/>
              <a:t>19</a:t>
            </a:fld>
            <a:endParaRPr lang="ko-KR" altLang="en-US"/>
          </a:p>
        </p:txBody>
      </p:sp>
    </p:spTree>
    <p:extLst>
      <p:ext uri="{BB962C8B-B14F-4D97-AF65-F5344CB8AC3E}">
        <p14:creationId xmlns:p14="http://schemas.microsoft.com/office/powerpoint/2010/main" val="1005603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22AB734D-4915-4DCF-9F46-3EDF6DACD2ED}" type="slidenum">
              <a:rPr lang="ko-KR" altLang="en-US" smtClean="0"/>
              <a:t>30</a:t>
            </a:fld>
            <a:endParaRPr lang="ko-KR" altLang="en-US"/>
          </a:p>
        </p:txBody>
      </p:sp>
    </p:spTree>
    <p:extLst>
      <p:ext uri="{BB962C8B-B14F-4D97-AF65-F5344CB8AC3E}">
        <p14:creationId xmlns:p14="http://schemas.microsoft.com/office/powerpoint/2010/main" val="2780196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212E8EC-07D1-4DDF-831C-450B428C474C}" type="slidenum">
              <a:rPr lang="ko-KR" altLang="en-US" smtClean="0"/>
              <a:t>32</a:t>
            </a:fld>
            <a:endParaRPr lang="ko-KR" altLang="en-US"/>
          </a:p>
        </p:txBody>
      </p:sp>
    </p:spTree>
    <p:extLst>
      <p:ext uri="{BB962C8B-B14F-4D97-AF65-F5344CB8AC3E}">
        <p14:creationId xmlns:p14="http://schemas.microsoft.com/office/powerpoint/2010/main" val="3085921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212E8EC-07D1-4DDF-831C-450B428C474C}" type="slidenum">
              <a:rPr lang="ko-KR" altLang="en-US" smtClean="0"/>
              <a:t>33</a:t>
            </a:fld>
            <a:endParaRPr lang="ko-KR" altLang="en-US"/>
          </a:p>
        </p:txBody>
      </p:sp>
    </p:spTree>
    <p:extLst>
      <p:ext uri="{BB962C8B-B14F-4D97-AF65-F5344CB8AC3E}">
        <p14:creationId xmlns:p14="http://schemas.microsoft.com/office/powerpoint/2010/main" val="3417985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212E8EC-07D1-4DDF-831C-450B428C474C}" type="slidenum">
              <a:rPr lang="ko-KR" altLang="en-US" smtClean="0"/>
              <a:t>34</a:t>
            </a:fld>
            <a:endParaRPr lang="ko-KR" altLang="en-US"/>
          </a:p>
        </p:txBody>
      </p:sp>
    </p:spTree>
    <p:extLst>
      <p:ext uri="{BB962C8B-B14F-4D97-AF65-F5344CB8AC3E}">
        <p14:creationId xmlns:p14="http://schemas.microsoft.com/office/powerpoint/2010/main" val="529300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22AB734D-4915-4DCF-9F46-3EDF6DACD2ED}" type="slidenum">
              <a:rPr lang="ko-KR" altLang="en-US" smtClean="0"/>
              <a:t>35</a:t>
            </a:fld>
            <a:endParaRPr lang="ko-KR" altLang="en-US"/>
          </a:p>
        </p:txBody>
      </p:sp>
    </p:spTree>
    <p:extLst>
      <p:ext uri="{BB962C8B-B14F-4D97-AF65-F5344CB8AC3E}">
        <p14:creationId xmlns:p14="http://schemas.microsoft.com/office/powerpoint/2010/main" val="945795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Noto Sans CJK KR DemiLight" panose="020B0400000000000000" pitchFamily="34" charset="-127"/>
              <a:ea typeface="Noto Sans CJK KR DemiLight" panose="020B0400000000000000" pitchFamily="34" charset="-127"/>
            </a:endParaRPr>
          </a:p>
          <a:p>
            <a:pPr marL="286950" indent="-286950">
              <a:buFont typeface="Arial" panose="020B0604020202020204" pitchFamily="34" charset="0"/>
              <a:buChar char="•"/>
            </a:pPr>
            <a:endParaRPr lang="en-US" altLang="ko-KR" dirty="0">
              <a:latin typeface="Noto Sans CJK KR DemiLight" panose="020B0400000000000000" pitchFamily="34" charset="-127"/>
              <a:ea typeface="Noto Sans CJK KR DemiLight" panose="020B0400000000000000" pitchFamily="34" charset="-127"/>
            </a:endParaRPr>
          </a:p>
        </p:txBody>
      </p:sp>
      <p:sp>
        <p:nvSpPr>
          <p:cNvPr id="4" name="슬라이드 번호 개체 틀 3"/>
          <p:cNvSpPr>
            <a:spLocks noGrp="1"/>
          </p:cNvSpPr>
          <p:nvPr>
            <p:ph type="sldNum" sz="quarter" idx="10"/>
          </p:nvPr>
        </p:nvSpPr>
        <p:spPr/>
        <p:txBody>
          <a:bodyPr/>
          <a:lstStyle/>
          <a:p>
            <a:fld id="{22AB734D-4915-4DCF-9F46-3EDF6DACD2ED}" type="slidenum">
              <a:rPr lang="ko-KR" altLang="en-US" smtClean="0"/>
              <a:t>36</a:t>
            </a:fld>
            <a:endParaRPr lang="ko-KR" altLang="en-US"/>
          </a:p>
        </p:txBody>
      </p:sp>
    </p:spTree>
    <p:extLst>
      <p:ext uri="{BB962C8B-B14F-4D97-AF65-F5344CB8AC3E}">
        <p14:creationId xmlns:p14="http://schemas.microsoft.com/office/powerpoint/2010/main" val="4078279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Noto Sans CJK KR DemiLight" panose="020B0400000000000000" pitchFamily="34" charset="-127"/>
              <a:ea typeface="Noto Sans CJK KR DemiLight" panose="020B0400000000000000" pitchFamily="34" charset="-127"/>
            </a:endParaRPr>
          </a:p>
          <a:p>
            <a:pPr marL="286950" indent="-286950">
              <a:buFont typeface="Arial" panose="020B0604020202020204" pitchFamily="34" charset="0"/>
              <a:buChar char="•"/>
            </a:pPr>
            <a:endParaRPr lang="en-US" altLang="ko-KR" dirty="0">
              <a:latin typeface="Noto Sans CJK KR DemiLight" panose="020B0400000000000000" pitchFamily="34" charset="-127"/>
              <a:ea typeface="Noto Sans CJK KR DemiLight" panose="020B0400000000000000" pitchFamily="34" charset="-127"/>
            </a:endParaRPr>
          </a:p>
        </p:txBody>
      </p:sp>
      <p:sp>
        <p:nvSpPr>
          <p:cNvPr id="4" name="슬라이드 번호 개체 틀 3"/>
          <p:cNvSpPr>
            <a:spLocks noGrp="1"/>
          </p:cNvSpPr>
          <p:nvPr>
            <p:ph type="sldNum" sz="quarter" idx="10"/>
          </p:nvPr>
        </p:nvSpPr>
        <p:spPr/>
        <p:txBody>
          <a:bodyPr/>
          <a:lstStyle/>
          <a:p>
            <a:fld id="{22AB734D-4915-4DCF-9F46-3EDF6DACD2ED}" type="slidenum">
              <a:rPr lang="ko-KR" altLang="en-US" smtClean="0"/>
              <a:t>37</a:t>
            </a:fld>
            <a:endParaRPr lang="ko-KR" altLang="en-US"/>
          </a:p>
        </p:txBody>
      </p:sp>
    </p:spTree>
    <p:extLst>
      <p:ext uri="{BB962C8B-B14F-4D97-AF65-F5344CB8AC3E}">
        <p14:creationId xmlns:p14="http://schemas.microsoft.com/office/powerpoint/2010/main" val="3852856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latin typeface="Noto Sans CJK KR DemiLight" panose="020B0400000000000000" pitchFamily="34" charset="-127"/>
              <a:ea typeface="Noto Sans CJK KR DemiLight" panose="020B0400000000000000" pitchFamily="34" charset="-127"/>
            </a:endParaRPr>
          </a:p>
          <a:p>
            <a:pPr marL="286950" indent="-286950">
              <a:buFont typeface="Arial" panose="020B0604020202020204" pitchFamily="34" charset="0"/>
              <a:buChar char="•"/>
            </a:pPr>
            <a:endParaRPr lang="en-US" altLang="ko-KR" dirty="0">
              <a:latin typeface="Noto Sans CJK KR DemiLight" panose="020B0400000000000000" pitchFamily="34" charset="-127"/>
              <a:ea typeface="Noto Sans CJK KR DemiLight" panose="020B0400000000000000" pitchFamily="34" charset="-127"/>
            </a:endParaRPr>
          </a:p>
        </p:txBody>
      </p:sp>
      <p:sp>
        <p:nvSpPr>
          <p:cNvPr id="4" name="슬라이드 번호 개체 틀 3"/>
          <p:cNvSpPr>
            <a:spLocks noGrp="1"/>
          </p:cNvSpPr>
          <p:nvPr>
            <p:ph type="sldNum" sz="quarter" idx="10"/>
          </p:nvPr>
        </p:nvSpPr>
        <p:spPr/>
        <p:txBody>
          <a:bodyPr/>
          <a:lstStyle/>
          <a:p>
            <a:fld id="{22AB734D-4915-4DCF-9F46-3EDF6DACD2ED}" type="slidenum">
              <a:rPr lang="ko-KR" altLang="en-US" smtClean="0"/>
              <a:t>38</a:t>
            </a:fld>
            <a:endParaRPr lang="ko-KR" altLang="en-US"/>
          </a:p>
        </p:txBody>
      </p:sp>
    </p:spTree>
    <p:extLst>
      <p:ext uri="{BB962C8B-B14F-4D97-AF65-F5344CB8AC3E}">
        <p14:creationId xmlns:p14="http://schemas.microsoft.com/office/powerpoint/2010/main" val="129851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22AB734D-4915-4DCF-9F46-3EDF6DACD2ED}" type="slidenum">
              <a:rPr lang="ko-KR" altLang="en-US" smtClean="0"/>
              <a:t>2</a:t>
            </a:fld>
            <a:endParaRPr lang="ko-KR" altLang="en-US"/>
          </a:p>
        </p:txBody>
      </p:sp>
    </p:spTree>
    <p:extLst>
      <p:ext uri="{BB962C8B-B14F-4D97-AF65-F5344CB8AC3E}">
        <p14:creationId xmlns:p14="http://schemas.microsoft.com/office/powerpoint/2010/main" val="195997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latin typeface="Noto Sans CJK KR DemiLight" panose="020B0400000000000000" pitchFamily="34" charset="-127"/>
              <a:ea typeface="Noto Sans CJK KR DemiLight" panose="020B0400000000000000" pitchFamily="34" charset="-127"/>
            </a:endParaRPr>
          </a:p>
        </p:txBody>
      </p:sp>
      <p:sp>
        <p:nvSpPr>
          <p:cNvPr id="4" name="슬라이드 번호 개체 틀 3"/>
          <p:cNvSpPr>
            <a:spLocks noGrp="1"/>
          </p:cNvSpPr>
          <p:nvPr>
            <p:ph type="sldNum" sz="quarter" idx="10"/>
          </p:nvPr>
        </p:nvSpPr>
        <p:spPr/>
        <p:txBody>
          <a:bodyPr/>
          <a:lstStyle/>
          <a:p>
            <a:fld id="{22AB734D-4915-4DCF-9F46-3EDF6DACD2ED}" type="slidenum">
              <a:rPr lang="ko-KR" altLang="en-US" smtClean="0"/>
              <a:t>5</a:t>
            </a:fld>
            <a:endParaRPr lang="ko-KR" altLang="en-US"/>
          </a:p>
        </p:txBody>
      </p:sp>
    </p:spTree>
    <p:extLst>
      <p:ext uri="{BB962C8B-B14F-4D97-AF65-F5344CB8AC3E}">
        <p14:creationId xmlns:p14="http://schemas.microsoft.com/office/powerpoint/2010/main" val="314279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latin typeface="Noto Sans CJK KR DemiLight" panose="020B0400000000000000" pitchFamily="34" charset="-127"/>
              <a:ea typeface="Noto Sans CJK KR DemiLight" panose="020B0400000000000000" pitchFamily="34" charset="-127"/>
            </a:endParaRPr>
          </a:p>
        </p:txBody>
      </p:sp>
      <p:sp>
        <p:nvSpPr>
          <p:cNvPr id="4" name="슬라이드 번호 개체 틀 3"/>
          <p:cNvSpPr>
            <a:spLocks noGrp="1"/>
          </p:cNvSpPr>
          <p:nvPr>
            <p:ph type="sldNum" sz="quarter" idx="10"/>
          </p:nvPr>
        </p:nvSpPr>
        <p:spPr/>
        <p:txBody>
          <a:bodyPr/>
          <a:lstStyle/>
          <a:p>
            <a:fld id="{22AB734D-4915-4DCF-9F46-3EDF6DACD2ED}" type="slidenum">
              <a:rPr lang="ko-KR" altLang="en-US" smtClean="0"/>
              <a:t>6</a:t>
            </a:fld>
            <a:endParaRPr lang="ko-KR" altLang="en-US"/>
          </a:p>
        </p:txBody>
      </p:sp>
    </p:spTree>
    <p:extLst>
      <p:ext uri="{BB962C8B-B14F-4D97-AF65-F5344CB8AC3E}">
        <p14:creationId xmlns:p14="http://schemas.microsoft.com/office/powerpoint/2010/main" val="326693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212E8EC-07D1-4DDF-831C-450B428C474C}" type="slidenum">
              <a:rPr lang="ko-KR" altLang="en-US" smtClean="0"/>
              <a:t>7</a:t>
            </a:fld>
            <a:endParaRPr lang="ko-KR" altLang="en-US"/>
          </a:p>
        </p:txBody>
      </p:sp>
    </p:spTree>
    <p:extLst>
      <p:ext uri="{BB962C8B-B14F-4D97-AF65-F5344CB8AC3E}">
        <p14:creationId xmlns:p14="http://schemas.microsoft.com/office/powerpoint/2010/main" val="21463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22AB734D-4915-4DCF-9F46-3EDF6DACD2ED}" type="slidenum">
              <a:rPr lang="ko-KR" altLang="en-US" smtClean="0"/>
              <a:t>9</a:t>
            </a:fld>
            <a:endParaRPr lang="ko-KR" altLang="en-US"/>
          </a:p>
        </p:txBody>
      </p:sp>
    </p:spTree>
    <p:extLst>
      <p:ext uri="{BB962C8B-B14F-4D97-AF65-F5344CB8AC3E}">
        <p14:creationId xmlns:p14="http://schemas.microsoft.com/office/powerpoint/2010/main" val="116602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212E8EC-07D1-4DDF-831C-450B428C474C}" type="slidenum">
              <a:rPr lang="ko-KR" altLang="en-US" smtClean="0"/>
              <a:t>10</a:t>
            </a:fld>
            <a:endParaRPr lang="ko-KR" altLang="en-US"/>
          </a:p>
        </p:txBody>
      </p:sp>
    </p:spTree>
    <p:extLst>
      <p:ext uri="{BB962C8B-B14F-4D97-AF65-F5344CB8AC3E}">
        <p14:creationId xmlns:p14="http://schemas.microsoft.com/office/powerpoint/2010/main" val="3277713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10"/>
          </p:nvPr>
        </p:nvSpPr>
        <p:spPr/>
        <p:txBody>
          <a:bodyPr/>
          <a:lstStyle/>
          <a:p>
            <a:fld id="{B212E8EC-07D1-4DDF-831C-450B428C474C}" type="slidenum">
              <a:rPr lang="ko-KR" altLang="en-US" smtClean="0"/>
              <a:t>11</a:t>
            </a:fld>
            <a:endParaRPr lang="ko-KR" altLang="en-US"/>
          </a:p>
        </p:txBody>
      </p:sp>
    </p:spTree>
    <p:extLst>
      <p:ext uri="{BB962C8B-B14F-4D97-AF65-F5344CB8AC3E}">
        <p14:creationId xmlns:p14="http://schemas.microsoft.com/office/powerpoint/2010/main" val="410857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22AB734D-4915-4DCF-9F46-3EDF6DACD2ED}" type="slidenum">
              <a:rPr lang="ko-KR" altLang="en-US" smtClean="0"/>
              <a:t>18</a:t>
            </a:fld>
            <a:endParaRPr lang="ko-KR" altLang="en-US"/>
          </a:p>
        </p:txBody>
      </p:sp>
    </p:spTree>
    <p:extLst>
      <p:ext uri="{BB962C8B-B14F-4D97-AF65-F5344CB8AC3E}">
        <p14:creationId xmlns:p14="http://schemas.microsoft.com/office/powerpoint/2010/main" val="179046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hasCustomPrompt="1"/>
          </p:nvPr>
        </p:nvSpPr>
        <p:spPr>
          <a:xfrm>
            <a:off x="685800" y="2130425"/>
            <a:ext cx="7772400" cy="1470025"/>
          </a:xfrm>
          <a:prstGeom prst="rect">
            <a:avLst/>
          </a:prstGeom>
        </p:spPr>
        <p:txBody>
          <a:bodyPr/>
          <a:lstStyle/>
          <a:p>
            <a:r>
              <a:rPr lang="ko-KR" altLang="en-US"/>
              <a:t>마스터 제목 스타일 편집</a:t>
            </a:r>
          </a:p>
        </p:txBody>
      </p:sp>
      <p:sp>
        <p:nvSpPr>
          <p:cNvPr id="3" name="부제목 2"/>
          <p:cNvSpPr>
            <a:spLocks noGrp="1"/>
          </p:cNvSpPr>
          <p:nvPr>
            <p:ph type="subTitle" idx="1" hasCustomPrompt="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클릭하여 마스터 부제목 스타일 편집</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4638"/>
            <a:ext cx="8229600" cy="1143000"/>
          </a:xfrm>
          <a:prstGeom prst="rect">
            <a:avLst/>
          </a:prstGeom>
        </p:spPr>
        <p:txBody>
          <a:bodyPr/>
          <a:lstStyle/>
          <a:p>
            <a:r>
              <a:rPr lang="ko-KR" altLang="en-US"/>
              <a:t>마스터 제목 스타일 편집</a:t>
            </a:r>
          </a:p>
        </p:txBody>
      </p:sp>
      <p:sp>
        <p:nvSpPr>
          <p:cNvPr id="3" name="세로 텍스트 개체 틀 2"/>
          <p:cNvSpPr>
            <a:spLocks noGrp="1"/>
          </p:cNvSpPr>
          <p:nvPr>
            <p:ph type="body" orient="vert" idx="1" hasCustomPrompt="1"/>
          </p:nvPr>
        </p:nvSpPr>
        <p:spPr>
          <a:xfrm>
            <a:off x="457200" y="1600200"/>
            <a:ext cx="8229600" cy="4525963"/>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6629400" y="274638"/>
            <a:ext cx="2057400" cy="5851525"/>
          </a:xfrm>
          <a:prstGeom prst="rect">
            <a:avLst/>
          </a:prstGeom>
        </p:spPr>
        <p:txBody>
          <a:bodyPr vert="eaVert"/>
          <a:lstStyle/>
          <a:p>
            <a:r>
              <a:rPr lang="ko-KR" altLang="en-US"/>
              <a:t>마스터 제목 스타일 편집</a:t>
            </a:r>
          </a:p>
        </p:txBody>
      </p:sp>
      <p:sp>
        <p:nvSpPr>
          <p:cNvPr id="3" name="세로 텍스트 개체 틀 2"/>
          <p:cNvSpPr>
            <a:spLocks noGrp="1"/>
          </p:cNvSpPr>
          <p:nvPr>
            <p:ph type="body" orient="vert" idx="1" hasCustomPrompt="1"/>
          </p:nvPr>
        </p:nvSpPr>
        <p:spPr>
          <a:xfrm>
            <a:off x="457200" y="274638"/>
            <a:ext cx="6019800" cy="5851525"/>
          </a:xfrm>
          <a:prstGeom prst="rect">
            <a:avLst/>
          </a:prstGeo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제목 슬라이드">
    <p:spTree>
      <p:nvGrpSpPr>
        <p:cNvPr id="1" name=""/>
        <p:cNvGrpSpPr/>
        <p:nvPr/>
      </p:nvGrpSpPr>
      <p:grpSpPr>
        <a:xfrm>
          <a:off x="0" y="0"/>
          <a:ext cx="0" cy="0"/>
          <a:chOff x="0" y="0"/>
          <a:chExt cx="0" cy="0"/>
        </a:xfrm>
      </p:grpSpPr>
      <p:pic>
        <p:nvPicPr>
          <p:cNvPr id="2" name="Picture 95" descr="red"/>
          <p:cNvPicPr>
            <a:picLocks noChangeAspect="1" noChangeArrowheads="1"/>
          </p:cNvPicPr>
          <p:nvPr/>
        </p:nvPicPr>
        <p:blipFill>
          <a:blip r:embed="rId2" cstate="print"/>
          <a:srcRect/>
          <a:stretch>
            <a:fillRect/>
          </a:stretch>
        </p:blipFill>
        <p:spPr bwMode="auto">
          <a:xfrm>
            <a:off x="-9525" y="0"/>
            <a:ext cx="9163050" cy="6181725"/>
          </a:xfrm>
          <a:prstGeom prst="rect">
            <a:avLst/>
          </a:prstGeom>
          <a:noFill/>
          <a:ln w="9525">
            <a:noFill/>
            <a:miter lim="800000"/>
            <a:headEnd/>
            <a:tailEnd/>
          </a:ln>
        </p:spPr>
      </p:pic>
      <p:sp>
        <p:nvSpPr>
          <p:cNvPr id="3" name="Rectangle 96"/>
          <p:cNvSpPr>
            <a:spLocks noChangeArrowheads="1"/>
          </p:cNvSpPr>
          <p:nvPr/>
        </p:nvSpPr>
        <p:spPr bwMode="auto">
          <a:xfrm>
            <a:off x="0" y="2565400"/>
            <a:ext cx="9144000" cy="4302125"/>
          </a:xfrm>
          <a:prstGeom prst="rect">
            <a:avLst/>
          </a:prstGeom>
          <a:gradFill rotWithShape="1">
            <a:gsLst>
              <a:gs pos="0">
                <a:srgbClr val="808080">
                  <a:gamma/>
                  <a:shade val="46275"/>
                  <a:invGamma/>
                  <a:alpha val="0"/>
                </a:srgbClr>
              </a:gs>
              <a:gs pos="100000">
                <a:srgbClr val="808080"/>
              </a:gs>
            </a:gsLst>
            <a:lin ang="5400000" scaled="1"/>
          </a:gradFill>
          <a:ln w="9525">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nvGrpSpPr>
          <p:cNvPr id="4" name="Group 97"/>
          <p:cNvGrpSpPr/>
          <p:nvPr/>
        </p:nvGrpSpPr>
        <p:grpSpPr bwMode="auto">
          <a:xfrm>
            <a:off x="752475" y="0"/>
            <a:ext cx="7346950" cy="6880225"/>
            <a:chOff x="474" y="0"/>
            <a:chExt cx="4628" cy="4334"/>
          </a:xfrm>
        </p:grpSpPr>
        <p:sp>
          <p:nvSpPr>
            <p:cNvPr id="5" name="Line 98"/>
            <p:cNvSpPr>
              <a:spLocks noChangeShapeType="1"/>
            </p:cNvSpPr>
            <p:nvPr/>
          </p:nvSpPr>
          <p:spPr bwMode="auto">
            <a:xfrm>
              <a:off x="474" y="0"/>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 name="Line 99"/>
            <p:cNvSpPr>
              <a:spLocks noChangeShapeType="1"/>
            </p:cNvSpPr>
            <p:nvPr/>
          </p:nvSpPr>
          <p:spPr bwMode="auto">
            <a:xfrm>
              <a:off x="1066" y="4"/>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 name="Line 100"/>
            <p:cNvSpPr>
              <a:spLocks noChangeShapeType="1"/>
            </p:cNvSpPr>
            <p:nvPr/>
          </p:nvSpPr>
          <p:spPr bwMode="auto">
            <a:xfrm>
              <a:off x="4094" y="8"/>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 name="Line 101"/>
            <p:cNvSpPr>
              <a:spLocks noChangeShapeType="1"/>
            </p:cNvSpPr>
            <p:nvPr/>
          </p:nvSpPr>
          <p:spPr bwMode="auto">
            <a:xfrm>
              <a:off x="4338" y="0"/>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9" name="Line 102"/>
            <p:cNvSpPr>
              <a:spLocks noChangeShapeType="1"/>
            </p:cNvSpPr>
            <p:nvPr/>
          </p:nvSpPr>
          <p:spPr bwMode="auto">
            <a:xfrm>
              <a:off x="4546" y="4"/>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10" name="Line 103"/>
            <p:cNvSpPr>
              <a:spLocks noChangeShapeType="1"/>
            </p:cNvSpPr>
            <p:nvPr/>
          </p:nvSpPr>
          <p:spPr bwMode="auto">
            <a:xfrm>
              <a:off x="5102" y="14"/>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sp>
        <p:nvSpPr>
          <p:cNvPr id="11" name="Rectangle 104"/>
          <p:cNvSpPr>
            <a:spLocks noChangeArrowheads="1"/>
          </p:cNvSpPr>
          <p:nvPr/>
        </p:nvSpPr>
        <p:spPr bwMode="auto">
          <a:xfrm>
            <a:off x="0" y="2600325"/>
            <a:ext cx="9144000" cy="1150938"/>
          </a:xfrm>
          <a:prstGeom prst="rect">
            <a:avLst/>
          </a:prstGeom>
          <a:solidFill>
            <a:srgbClr val="000000">
              <a:alpha val="5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12" name="Rectangle 105" descr="좁은 수평선"/>
          <p:cNvSpPr>
            <a:spLocks noChangeArrowheads="1"/>
          </p:cNvSpPr>
          <p:nvPr/>
        </p:nvSpPr>
        <p:spPr bwMode="auto">
          <a:xfrm>
            <a:off x="0" y="2349500"/>
            <a:ext cx="9144000" cy="250825"/>
          </a:xfrm>
          <a:prstGeom prst="rect">
            <a:avLst/>
          </a:prstGeom>
          <a:pattFill prst="narHorz">
            <a:fgClr>
              <a:srgbClr val="FFFFFF">
                <a:alpha val="50000"/>
              </a:srgbClr>
            </a:fgClr>
            <a:bgClr>
              <a:srgbClr val="969696">
                <a:alpha val="50000"/>
              </a:srgbClr>
            </a:bgClr>
          </a:patt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13" name="Rectangle 106" descr="어두운 상향 대각선"/>
          <p:cNvSpPr>
            <a:spLocks noChangeArrowheads="1"/>
          </p:cNvSpPr>
          <p:nvPr/>
        </p:nvSpPr>
        <p:spPr bwMode="auto">
          <a:xfrm>
            <a:off x="0" y="3716338"/>
            <a:ext cx="9144000" cy="504825"/>
          </a:xfrm>
          <a:prstGeom prst="rect">
            <a:avLst/>
          </a:prstGeom>
          <a:pattFill prst="dkUpDiag">
            <a:fgClr>
              <a:srgbClr val="000000">
                <a:alpha val="30000"/>
              </a:srgbClr>
            </a:fgClr>
            <a:bgClr>
              <a:srgbClr val="969696">
                <a:alpha val="30000"/>
              </a:srgbClr>
            </a:bgClr>
          </a:patt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nvGrpSpPr>
          <p:cNvPr id="14" name="Group 107"/>
          <p:cNvGrpSpPr/>
          <p:nvPr/>
        </p:nvGrpSpPr>
        <p:grpSpPr bwMode="auto">
          <a:xfrm>
            <a:off x="755650" y="1123950"/>
            <a:ext cx="2508250" cy="1657350"/>
            <a:chOff x="748" y="1657"/>
            <a:chExt cx="1580" cy="1044"/>
          </a:xfrm>
        </p:grpSpPr>
        <p:sp>
          <p:nvSpPr>
            <p:cNvPr id="15" name="AutoShape 108"/>
            <p:cNvSpPr>
              <a:spLocks noChangeArrowheads="1"/>
            </p:cNvSpPr>
            <p:nvPr/>
          </p:nvSpPr>
          <p:spPr bwMode="auto">
            <a:xfrm>
              <a:off x="1494" y="1657"/>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16" name="AutoShape 109"/>
            <p:cNvSpPr>
              <a:spLocks noChangeArrowheads="1"/>
            </p:cNvSpPr>
            <p:nvPr/>
          </p:nvSpPr>
          <p:spPr bwMode="auto">
            <a:xfrm>
              <a:off x="1864" y="1871"/>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17" name="AutoShape 110"/>
            <p:cNvSpPr>
              <a:spLocks noChangeArrowheads="1"/>
            </p:cNvSpPr>
            <p:nvPr/>
          </p:nvSpPr>
          <p:spPr bwMode="auto">
            <a:xfrm>
              <a:off x="1496" y="2085"/>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18" name="AutoShape 111"/>
            <p:cNvSpPr>
              <a:spLocks noChangeArrowheads="1"/>
            </p:cNvSpPr>
            <p:nvPr/>
          </p:nvSpPr>
          <p:spPr bwMode="auto">
            <a:xfrm>
              <a:off x="1122" y="1873"/>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19" name="AutoShape 112"/>
            <p:cNvSpPr>
              <a:spLocks noChangeArrowheads="1"/>
            </p:cNvSpPr>
            <p:nvPr/>
          </p:nvSpPr>
          <p:spPr bwMode="auto">
            <a:xfrm>
              <a:off x="748" y="1661"/>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0" name="AutoShape 113"/>
            <p:cNvSpPr>
              <a:spLocks noChangeArrowheads="1"/>
            </p:cNvSpPr>
            <p:nvPr/>
          </p:nvSpPr>
          <p:spPr bwMode="auto">
            <a:xfrm>
              <a:off x="758" y="2091"/>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1" name="AutoShape 114"/>
            <p:cNvSpPr>
              <a:spLocks noChangeArrowheads="1"/>
            </p:cNvSpPr>
            <p:nvPr/>
          </p:nvSpPr>
          <p:spPr bwMode="auto">
            <a:xfrm>
              <a:off x="1128" y="2305"/>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2" name="AutoShape 115"/>
            <p:cNvSpPr>
              <a:spLocks noChangeArrowheads="1"/>
            </p:cNvSpPr>
            <p:nvPr/>
          </p:nvSpPr>
          <p:spPr bwMode="auto">
            <a:xfrm>
              <a:off x="1870" y="2297"/>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grpSp>
        <p:nvGrpSpPr>
          <p:cNvPr id="23" name="Group 116"/>
          <p:cNvGrpSpPr/>
          <p:nvPr/>
        </p:nvGrpSpPr>
        <p:grpSpPr bwMode="auto">
          <a:xfrm>
            <a:off x="6875463" y="3500438"/>
            <a:ext cx="2268537" cy="504825"/>
            <a:chOff x="3833" y="2010"/>
            <a:chExt cx="1860" cy="422"/>
          </a:xfrm>
        </p:grpSpPr>
        <p:sp>
          <p:nvSpPr>
            <p:cNvPr id="24" name="AutoShape 117"/>
            <p:cNvSpPr>
              <a:spLocks noChangeArrowheads="1"/>
            </p:cNvSpPr>
            <p:nvPr/>
          </p:nvSpPr>
          <p:spPr bwMode="auto">
            <a:xfrm>
              <a:off x="3833" y="2017"/>
              <a:ext cx="288" cy="413"/>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5" name="AutoShape 118"/>
            <p:cNvSpPr>
              <a:spLocks noChangeArrowheads="1"/>
            </p:cNvSpPr>
            <p:nvPr/>
          </p:nvSpPr>
          <p:spPr bwMode="auto">
            <a:xfrm>
              <a:off x="4095" y="2014"/>
              <a:ext cx="289"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6" name="AutoShape 119"/>
            <p:cNvSpPr>
              <a:spLocks noChangeArrowheads="1"/>
            </p:cNvSpPr>
            <p:nvPr/>
          </p:nvSpPr>
          <p:spPr bwMode="auto">
            <a:xfrm>
              <a:off x="4358" y="2018"/>
              <a:ext cx="289"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7" name="AutoShape 120"/>
            <p:cNvSpPr>
              <a:spLocks noChangeArrowheads="1"/>
            </p:cNvSpPr>
            <p:nvPr/>
          </p:nvSpPr>
          <p:spPr bwMode="auto">
            <a:xfrm>
              <a:off x="4619" y="2017"/>
              <a:ext cx="288" cy="413"/>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8" name="AutoShape 121"/>
            <p:cNvSpPr>
              <a:spLocks noChangeArrowheads="1"/>
            </p:cNvSpPr>
            <p:nvPr/>
          </p:nvSpPr>
          <p:spPr bwMode="auto">
            <a:xfrm>
              <a:off x="4881" y="2014"/>
              <a:ext cx="288"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29" name="AutoShape 122"/>
            <p:cNvSpPr>
              <a:spLocks noChangeArrowheads="1"/>
            </p:cNvSpPr>
            <p:nvPr/>
          </p:nvSpPr>
          <p:spPr bwMode="auto">
            <a:xfrm>
              <a:off x="5142" y="2013"/>
              <a:ext cx="289" cy="413"/>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30" name="AutoShape 123"/>
            <p:cNvSpPr>
              <a:spLocks noChangeArrowheads="1"/>
            </p:cNvSpPr>
            <p:nvPr/>
          </p:nvSpPr>
          <p:spPr bwMode="auto">
            <a:xfrm>
              <a:off x="5405" y="2010"/>
              <a:ext cx="288"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grpSp>
        <p:nvGrpSpPr>
          <p:cNvPr id="31" name="Group 124"/>
          <p:cNvGrpSpPr/>
          <p:nvPr/>
        </p:nvGrpSpPr>
        <p:grpSpPr bwMode="auto">
          <a:xfrm>
            <a:off x="250825" y="3575050"/>
            <a:ext cx="1441450" cy="285750"/>
            <a:chOff x="612" y="2353"/>
            <a:chExt cx="1361" cy="311"/>
          </a:xfrm>
        </p:grpSpPr>
        <p:sp>
          <p:nvSpPr>
            <p:cNvPr id="32" name="AutoShape 125"/>
            <p:cNvSpPr>
              <a:spLocks noChangeArrowheads="1"/>
            </p:cNvSpPr>
            <p:nvPr/>
          </p:nvSpPr>
          <p:spPr bwMode="auto">
            <a:xfrm>
              <a:off x="612" y="2362"/>
              <a:ext cx="211"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33" name="AutoShape 126"/>
            <p:cNvSpPr>
              <a:spLocks noChangeArrowheads="1"/>
            </p:cNvSpPr>
            <p:nvPr/>
          </p:nvSpPr>
          <p:spPr bwMode="auto">
            <a:xfrm>
              <a:off x="804" y="2356"/>
              <a:ext cx="210"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34" name="AutoShape 127"/>
            <p:cNvSpPr>
              <a:spLocks noChangeArrowheads="1"/>
            </p:cNvSpPr>
            <p:nvPr/>
          </p:nvSpPr>
          <p:spPr bwMode="auto">
            <a:xfrm>
              <a:off x="996" y="2358"/>
              <a:ext cx="210" cy="304"/>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35" name="AutoShape 128"/>
            <p:cNvSpPr>
              <a:spLocks noChangeArrowheads="1"/>
            </p:cNvSpPr>
            <p:nvPr/>
          </p:nvSpPr>
          <p:spPr bwMode="auto">
            <a:xfrm>
              <a:off x="1188" y="2358"/>
              <a:ext cx="210"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36" name="AutoShape 129"/>
            <p:cNvSpPr>
              <a:spLocks noChangeArrowheads="1"/>
            </p:cNvSpPr>
            <p:nvPr/>
          </p:nvSpPr>
          <p:spPr bwMode="auto">
            <a:xfrm>
              <a:off x="1379" y="2356"/>
              <a:ext cx="210"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37" name="AutoShape 130"/>
            <p:cNvSpPr>
              <a:spLocks noChangeArrowheads="1"/>
            </p:cNvSpPr>
            <p:nvPr/>
          </p:nvSpPr>
          <p:spPr bwMode="auto">
            <a:xfrm>
              <a:off x="1571" y="2355"/>
              <a:ext cx="210" cy="304"/>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38" name="AutoShape 131"/>
            <p:cNvSpPr>
              <a:spLocks noChangeArrowheads="1"/>
            </p:cNvSpPr>
            <p:nvPr/>
          </p:nvSpPr>
          <p:spPr bwMode="auto">
            <a:xfrm>
              <a:off x="1762" y="2353"/>
              <a:ext cx="211"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pic>
        <p:nvPicPr>
          <p:cNvPr id="39" name="Picture 132" descr="방사형 패턴"/>
          <p:cNvPicPr>
            <a:picLocks noChangeAspect="1" noChangeArrowheads="1"/>
          </p:cNvPicPr>
          <p:nvPr/>
        </p:nvPicPr>
        <p:blipFill>
          <a:blip r:embed="rId3" cstate="print"/>
          <a:srcRect/>
          <a:stretch>
            <a:fillRect/>
          </a:stretch>
        </p:blipFill>
        <p:spPr bwMode="auto">
          <a:xfrm>
            <a:off x="0" y="-9525"/>
            <a:ext cx="6515100" cy="6867525"/>
          </a:xfrm>
          <a:prstGeom prst="rect">
            <a:avLst/>
          </a:prstGeom>
          <a:noFill/>
          <a:ln w="9525">
            <a:noFill/>
            <a:miter lim="800000"/>
            <a:headEnd/>
            <a:tailEnd/>
          </a:ln>
        </p:spPr>
      </p:pic>
      <p:grpSp>
        <p:nvGrpSpPr>
          <p:cNvPr id="40" name="Group 133"/>
          <p:cNvGrpSpPr/>
          <p:nvPr/>
        </p:nvGrpSpPr>
        <p:grpSpPr bwMode="auto">
          <a:xfrm>
            <a:off x="-12700" y="2047875"/>
            <a:ext cx="9166225" cy="3000375"/>
            <a:chOff x="-14" y="1278"/>
            <a:chExt cx="5774" cy="1890"/>
          </a:xfrm>
        </p:grpSpPr>
        <p:sp>
          <p:nvSpPr>
            <p:cNvPr id="41" name="Line 134"/>
            <p:cNvSpPr>
              <a:spLocks noChangeShapeType="1"/>
            </p:cNvSpPr>
            <p:nvPr/>
          </p:nvSpPr>
          <p:spPr bwMode="auto">
            <a:xfrm>
              <a:off x="0" y="3168"/>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42" name="Line 135"/>
            <p:cNvSpPr>
              <a:spLocks noChangeShapeType="1"/>
            </p:cNvSpPr>
            <p:nvPr/>
          </p:nvSpPr>
          <p:spPr bwMode="auto">
            <a:xfrm>
              <a:off x="-14" y="2659"/>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43" name="Line 136"/>
            <p:cNvSpPr>
              <a:spLocks noChangeShapeType="1"/>
            </p:cNvSpPr>
            <p:nvPr/>
          </p:nvSpPr>
          <p:spPr bwMode="auto">
            <a:xfrm>
              <a:off x="-10" y="2341"/>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44" name="Line 137"/>
            <p:cNvSpPr>
              <a:spLocks noChangeShapeType="1"/>
            </p:cNvSpPr>
            <p:nvPr/>
          </p:nvSpPr>
          <p:spPr bwMode="auto">
            <a:xfrm>
              <a:off x="-10" y="1278"/>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sp>
        <p:nvSpPr>
          <p:cNvPr id="45" name="Line 138"/>
          <p:cNvSpPr>
            <a:spLocks noChangeShapeType="1"/>
          </p:cNvSpPr>
          <p:nvPr/>
        </p:nvSpPr>
        <p:spPr bwMode="auto">
          <a:xfrm>
            <a:off x="0" y="3254375"/>
            <a:ext cx="9144000" cy="0"/>
          </a:xfrm>
          <a:prstGeom prst="line">
            <a:avLst/>
          </a:prstGeom>
          <a:noFill/>
          <a:ln w="19050">
            <a:solidFill>
              <a:srgbClr val="FFFFFF">
                <a:alpha val="50000"/>
              </a:srgbClr>
            </a:solidFill>
            <a:prstDash val="sysDot"/>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pic>
        <p:nvPicPr>
          <p:cNvPr id="46" name="Picture 139" descr="영문간지"/>
          <p:cNvPicPr>
            <a:picLocks noChangeAspect="1" noChangeArrowheads="1"/>
          </p:cNvPicPr>
          <p:nvPr/>
        </p:nvPicPr>
        <p:blipFill>
          <a:blip r:embed="rId4" cstate="print"/>
          <a:srcRect/>
          <a:stretch>
            <a:fillRect/>
          </a:stretch>
        </p:blipFill>
        <p:spPr bwMode="auto">
          <a:xfrm>
            <a:off x="323850" y="1833563"/>
            <a:ext cx="2879725" cy="1731962"/>
          </a:xfrm>
          <a:prstGeom prst="rect">
            <a:avLst/>
          </a:prstGeom>
          <a:noFill/>
          <a:ln w="9525">
            <a:noFill/>
            <a:miter lim="800000"/>
            <a:headEnd/>
            <a:tailEnd/>
          </a:ln>
        </p:spPr>
      </p:pic>
      <p:pic>
        <p:nvPicPr>
          <p:cNvPr id="47" name="Picture 140" descr="영문간지"/>
          <p:cNvPicPr>
            <a:picLocks noChangeAspect="1" noChangeArrowheads="1"/>
          </p:cNvPicPr>
          <p:nvPr/>
        </p:nvPicPr>
        <p:blipFill>
          <a:blip r:embed="rId4" cstate="print"/>
          <a:srcRect/>
          <a:stretch>
            <a:fillRect/>
          </a:stretch>
        </p:blipFill>
        <p:spPr bwMode="auto">
          <a:xfrm>
            <a:off x="7308850" y="1628775"/>
            <a:ext cx="1835150" cy="1731963"/>
          </a:xfrm>
          <a:prstGeom prst="rect">
            <a:avLst/>
          </a:prstGeom>
          <a:noFill/>
          <a:ln w="9525">
            <a:noFill/>
            <a:miter lim="800000"/>
            <a:headEnd/>
            <a:tailEnd/>
          </a:ln>
        </p:spPr>
      </p:pic>
      <p:pic>
        <p:nvPicPr>
          <p:cNvPr id="48" name="Picture 95" descr="red"/>
          <p:cNvPicPr>
            <a:picLocks noChangeAspect="1" noChangeArrowheads="1"/>
          </p:cNvPicPr>
          <p:nvPr userDrawn="1"/>
        </p:nvPicPr>
        <p:blipFill>
          <a:blip r:embed="rId2" cstate="print"/>
          <a:srcRect/>
          <a:stretch>
            <a:fillRect/>
          </a:stretch>
        </p:blipFill>
        <p:spPr bwMode="auto">
          <a:xfrm>
            <a:off x="-9525" y="0"/>
            <a:ext cx="9163050" cy="6181725"/>
          </a:xfrm>
          <a:prstGeom prst="rect">
            <a:avLst/>
          </a:prstGeom>
          <a:noFill/>
          <a:ln w="9525">
            <a:noFill/>
            <a:miter lim="800000"/>
            <a:headEnd/>
            <a:tailEnd/>
          </a:ln>
        </p:spPr>
      </p:pic>
      <p:sp>
        <p:nvSpPr>
          <p:cNvPr id="49" name="Rectangle 96"/>
          <p:cNvSpPr>
            <a:spLocks noChangeArrowheads="1"/>
          </p:cNvSpPr>
          <p:nvPr userDrawn="1"/>
        </p:nvSpPr>
        <p:spPr bwMode="auto">
          <a:xfrm>
            <a:off x="0" y="2565400"/>
            <a:ext cx="9144000" cy="4302125"/>
          </a:xfrm>
          <a:prstGeom prst="rect">
            <a:avLst/>
          </a:prstGeom>
          <a:gradFill rotWithShape="1">
            <a:gsLst>
              <a:gs pos="0">
                <a:srgbClr val="808080">
                  <a:gamma/>
                  <a:shade val="46275"/>
                  <a:invGamma/>
                  <a:alpha val="0"/>
                </a:srgbClr>
              </a:gs>
              <a:gs pos="100000">
                <a:srgbClr val="808080"/>
              </a:gs>
            </a:gsLst>
            <a:lin ang="5400000" scaled="1"/>
          </a:gradFill>
          <a:ln w="9525">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nvGrpSpPr>
          <p:cNvPr id="50" name="Group 97"/>
          <p:cNvGrpSpPr/>
          <p:nvPr userDrawn="1"/>
        </p:nvGrpSpPr>
        <p:grpSpPr bwMode="auto">
          <a:xfrm>
            <a:off x="752475" y="0"/>
            <a:ext cx="7346950" cy="6880225"/>
            <a:chOff x="474" y="0"/>
            <a:chExt cx="4628" cy="4334"/>
          </a:xfrm>
        </p:grpSpPr>
        <p:sp>
          <p:nvSpPr>
            <p:cNvPr id="51" name="Line 98"/>
            <p:cNvSpPr>
              <a:spLocks noChangeShapeType="1"/>
            </p:cNvSpPr>
            <p:nvPr/>
          </p:nvSpPr>
          <p:spPr bwMode="auto">
            <a:xfrm>
              <a:off x="474" y="0"/>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52" name="Line 99"/>
            <p:cNvSpPr>
              <a:spLocks noChangeShapeType="1"/>
            </p:cNvSpPr>
            <p:nvPr/>
          </p:nvSpPr>
          <p:spPr bwMode="auto">
            <a:xfrm>
              <a:off x="1066" y="4"/>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53" name="Line 100"/>
            <p:cNvSpPr>
              <a:spLocks noChangeShapeType="1"/>
            </p:cNvSpPr>
            <p:nvPr/>
          </p:nvSpPr>
          <p:spPr bwMode="auto">
            <a:xfrm>
              <a:off x="4094" y="8"/>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54" name="Line 101"/>
            <p:cNvSpPr>
              <a:spLocks noChangeShapeType="1"/>
            </p:cNvSpPr>
            <p:nvPr/>
          </p:nvSpPr>
          <p:spPr bwMode="auto">
            <a:xfrm>
              <a:off x="4338" y="0"/>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55" name="Line 102"/>
            <p:cNvSpPr>
              <a:spLocks noChangeShapeType="1"/>
            </p:cNvSpPr>
            <p:nvPr/>
          </p:nvSpPr>
          <p:spPr bwMode="auto">
            <a:xfrm>
              <a:off x="4546" y="4"/>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56" name="Line 103"/>
            <p:cNvSpPr>
              <a:spLocks noChangeShapeType="1"/>
            </p:cNvSpPr>
            <p:nvPr/>
          </p:nvSpPr>
          <p:spPr bwMode="auto">
            <a:xfrm>
              <a:off x="5102" y="14"/>
              <a:ext cx="0" cy="4320"/>
            </a:xfrm>
            <a:prstGeom prst="line">
              <a:avLst/>
            </a:prstGeom>
            <a:noFill/>
            <a:ln w="9525">
              <a:solidFill>
                <a:srgbClr val="FFFFFF">
                  <a:alpha val="3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sp>
        <p:nvSpPr>
          <p:cNvPr id="57" name="Rectangle 104"/>
          <p:cNvSpPr>
            <a:spLocks noChangeArrowheads="1"/>
          </p:cNvSpPr>
          <p:nvPr userDrawn="1"/>
        </p:nvSpPr>
        <p:spPr bwMode="auto">
          <a:xfrm>
            <a:off x="0" y="2600325"/>
            <a:ext cx="9144000" cy="1150938"/>
          </a:xfrm>
          <a:prstGeom prst="rect">
            <a:avLst/>
          </a:prstGeom>
          <a:solidFill>
            <a:srgbClr val="000000">
              <a:alpha val="5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58" name="Rectangle 105" descr="좁은 수평선"/>
          <p:cNvSpPr>
            <a:spLocks noChangeArrowheads="1"/>
          </p:cNvSpPr>
          <p:nvPr userDrawn="1"/>
        </p:nvSpPr>
        <p:spPr bwMode="auto">
          <a:xfrm>
            <a:off x="0" y="2349500"/>
            <a:ext cx="9144000" cy="250825"/>
          </a:xfrm>
          <a:prstGeom prst="rect">
            <a:avLst/>
          </a:prstGeom>
          <a:pattFill prst="narHorz">
            <a:fgClr>
              <a:srgbClr val="FFFFFF">
                <a:alpha val="50000"/>
              </a:srgbClr>
            </a:fgClr>
            <a:bgClr>
              <a:srgbClr val="969696">
                <a:alpha val="50000"/>
              </a:srgbClr>
            </a:bgClr>
          </a:patt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59" name="Rectangle 106" descr="어두운 상향 대각선"/>
          <p:cNvSpPr>
            <a:spLocks noChangeArrowheads="1"/>
          </p:cNvSpPr>
          <p:nvPr userDrawn="1"/>
        </p:nvSpPr>
        <p:spPr bwMode="auto">
          <a:xfrm>
            <a:off x="0" y="3716338"/>
            <a:ext cx="9144000" cy="504825"/>
          </a:xfrm>
          <a:prstGeom prst="rect">
            <a:avLst/>
          </a:prstGeom>
          <a:pattFill prst="dkUpDiag">
            <a:fgClr>
              <a:srgbClr val="000000">
                <a:alpha val="30000"/>
              </a:srgbClr>
            </a:fgClr>
            <a:bgClr>
              <a:srgbClr val="969696">
                <a:alpha val="30000"/>
              </a:srgbClr>
            </a:bgClr>
          </a:patt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nvGrpSpPr>
          <p:cNvPr id="60" name="Group 107"/>
          <p:cNvGrpSpPr/>
          <p:nvPr userDrawn="1"/>
        </p:nvGrpSpPr>
        <p:grpSpPr bwMode="auto">
          <a:xfrm>
            <a:off x="755650" y="1123950"/>
            <a:ext cx="2508250" cy="1657350"/>
            <a:chOff x="748" y="1657"/>
            <a:chExt cx="1580" cy="1044"/>
          </a:xfrm>
        </p:grpSpPr>
        <p:sp>
          <p:nvSpPr>
            <p:cNvPr id="61" name="AutoShape 108"/>
            <p:cNvSpPr>
              <a:spLocks noChangeArrowheads="1"/>
            </p:cNvSpPr>
            <p:nvPr/>
          </p:nvSpPr>
          <p:spPr bwMode="auto">
            <a:xfrm>
              <a:off x="1494" y="1657"/>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2" name="AutoShape 109"/>
            <p:cNvSpPr>
              <a:spLocks noChangeArrowheads="1"/>
            </p:cNvSpPr>
            <p:nvPr/>
          </p:nvSpPr>
          <p:spPr bwMode="auto">
            <a:xfrm>
              <a:off x="1864" y="1871"/>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3" name="AutoShape 110"/>
            <p:cNvSpPr>
              <a:spLocks noChangeArrowheads="1"/>
            </p:cNvSpPr>
            <p:nvPr/>
          </p:nvSpPr>
          <p:spPr bwMode="auto">
            <a:xfrm>
              <a:off x="1496" y="2085"/>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4" name="AutoShape 111"/>
            <p:cNvSpPr>
              <a:spLocks noChangeArrowheads="1"/>
            </p:cNvSpPr>
            <p:nvPr/>
          </p:nvSpPr>
          <p:spPr bwMode="auto">
            <a:xfrm>
              <a:off x="1122" y="1873"/>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5" name="AutoShape 112"/>
            <p:cNvSpPr>
              <a:spLocks noChangeArrowheads="1"/>
            </p:cNvSpPr>
            <p:nvPr/>
          </p:nvSpPr>
          <p:spPr bwMode="auto">
            <a:xfrm>
              <a:off x="748" y="1661"/>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6" name="AutoShape 113"/>
            <p:cNvSpPr>
              <a:spLocks noChangeArrowheads="1"/>
            </p:cNvSpPr>
            <p:nvPr/>
          </p:nvSpPr>
          <p:spPr bwMode="auto">
            <a:xfrm>
              <a:off x="758" y="2091"/>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7" name="AutoShape 114"/>
            <p:cNvSpPr>
              <a:spLocks noChangeArrowheads="1"/>
            </p:cNvSpPr>
            <p:nvPr/>
          </p:nvSpPr>
          <p:spPr bwMode="auto">
            <a:xfrm>
              <a:off x="1128" y="2305"/>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68" name="AutoShape 115"/>
            <p:cNvSpPr>
              <a:spLocks noChangeArrowheads="1"/>
            </p:cNvSpPr>
            <p:nvPr/>
          </p:nvSpPr>
          <p:spPr bwMode="auto">
            <a:xfrm>
              <a:off x="1870" y="2297"/>
              <a:ext cx="458" cy="396"/>
            </a:xfrm>
            <a:prstGeom prst="hexagon">
              <a:avLst>
                <a:gd name="adj" fmla="val 28914"/>
                <a:gd name="vf" fmla="val 115470"/>
              </a:avLst>
            </a:prstGeom>
            <a:noFill/>
            <a:ln w="9525" algn="ctr">
              <a:solidFill>
                <a:srgbClr val="FFFFFF">
                  <a:alpha val="3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grpSp>
        <p:nvGrpSpPr>
          <p:cNvPr id="69" name="Group 116"/>
          <p:cNvGrpSpPr/>
          <p:nvPr userDrawn="1"/>
        </p:nvGrpSpPr>
        <p:grpSpPr bwMode="auto">
          <a:xfrm>
            <a:off x="6875463" y="3500438"/>
            <a:ext cx="2268537" cy="504825"/>
            <a:chOff x="3833" y="2010"/>
            <a:chExt cx="1860" cy="422"/>
          </a:xfrm>
        </p:grpSpPr>
        <p:sp>
          <p:nvSpPr>
            <p:cNvPr id="70" name="AutoShape 117"/>
            <p:cNvSpPr>
              <a:spLocks noChangeArrowheads="1"/>
            </p:cNvSpPr>
            <p:nvPr/>
          </p:nvSpPr>
          <p:spPr bwMode="auto">
            <a:xfrm>
              <a:off x="3833" y="2017"/>
              <a:ext cx="288" cy="413"/>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1" name="AutoShape 118"/>
            <p:cNvSpPr>
              <a:spLocks noChangeArrowheads="1"/>
            </p:cNvSpPr>
            <p:nvPr/>
          </p:nvSpPr>
          <p:spPr bwMode="auto">
            <a:xfrm>
              <a:off x="4095" y="2014"/>
              <a:ext cx="289"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2" name="AutoShape 119"/>
            <p:cNvSpPr>
              <a:spLocks noChangeArrowheads="1"/>
            </p:cNvSpPr>
            <p:nvPr/>
          </p:nvSpPr>
          <p:spPr bwMode="auto">
            <a:xfrm>
              <a:off x="4358" y="2018"/>
              <a:ext cx="289"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3" name="AutoShape 120"/>
            <p:cNvSpPr>
              <a:spLocks noChangeArrowheads="1"/>
            </p:cNvSpPr>
            <p:nvPr/>
          </p:nvSpPr>
          <p:spPr bwMode="auto">
            <a:xfrm>
              <a:off x="4619" y="2017"/>
              <a:ext cx="288" cy="413"/>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4" name="AutoShape 121"/>
            <p:cNvSpPr>
              <a:spLocks noChangeArrowheads="1"/>
            </p:cNvSpPr>
            <p:nvPr/>
          </p:nvSpPr>
          <p:spPr bwMode="auto">
            <a:xfrm>
              <a:off x="4881" y="2014"/>
              <a:ext cx="288"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5" name="AutoShape 122"/>
            <p:cNvSpPr>
              <a:spLocks noChangeArrowheads="1"/>
            </p:cNvSpPr>
            <p:nvPr/>
          </p:nvSpPr>
          <p:spPr bwMode="auto">
            <a:xfrm>
              <a:off x="5142" y="2013"/>
              <a:ext cx="289" cy="413"/>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6" name="AutoShape 123"/>
            <p:cNvSpPr>
              <a:spLocks noChangeArrowheads="1"/>
            </p:cNvSpPr>
            <p:nvPr/>
          </p:nvSpPr>
          <p:spPr bwMode="auto">
            <a:xfrm>
              <a:off x="5405" y="2010"/>
              <a:ext cx="288" cy="414"/>
            </a:xfrm>
            <a:prstGeom prst="chevron">
              <a:avLst>
                <a:gd name="adj" fmla="val 25000"/>
              </a:avLst>
            </a:prstGeom>
            <a:solidFill>
              <a:srgbClr val="FFFFFF">
                <a:alpha val="30000"/>
              </a:srgbClr>
            </a:solidFill>
            <a:ln w="9525" algn="ctr">
              <a:no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grpSp>
        <p:nvGrpSpPr>
          <p:cNvPr id="77" name="Group 124"/>
          <p:cNvGrpSpPr/>
          <p:nvPr userDrawn="1"/>
        </p:nvGrpSpPr>
        <p:grpSpPr bwMode="auto">
          <a:xfrm>
            <a:off x="250825" y="3575050"/>
            <a:ext cx="1441450" cy="285750"/>
            <a:chOff x="612" y="2353"/>
            <a:chExt cx="1361" cy="311"/>
          </a:xfrm>
        </p:grpSpPr>
        <p:sp>
          <p:nvSpPr>
            <p:cNvPr id="78" name="AutoShape 125"/>
            <p:cNvSpPr>
              <a:spLocks noChangeArrowheads="1"/>
            </p:cNvSpPr>
            <p:nvPr/>
          </p:nvSpPr>
          <p:spPr bwMode="auto">
            <a:xfrm>
              <a:off x="612" y="2362"/>
              <a:ext cx="211"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79" name="AutoShape 126"/>
            <p:cNvSpPr>
              <a:spLocks noChangeArrowheads="1"/>
            </p:cNvSpPr>
            <p:nvPr/>
          </p:nvSpPr>
          <p:spPr bwMode="auto">
            <a:xfrm>
              <a:off x="804" y="2356"/>
              <a:ext cx="210"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0" name="AutoShape 127"/>
            <p:cNvSpPr>
              <a:spLocks noChangeArrowheads="1"/>
            </p:cNvSpPr>
            <p:nvPr/>
          </p:nvSpPr>
          <p:spPr bwMode="auto">
            <a:xfrm>
              <a:off x="996" y="2358"/>
              <a:ext cx="210" cy="304"/>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1" name="AutoShape 128"/>
            <p:cNvSpPr>
              <a:spLocks noChangeArrowheads="1"/>
            </p:cNvSpPr>
            <p:nvPr/>
          </p:nvSpPr>
          <p:spPr bwMode="auto">
            <a:xfrm>
              <a:off x="1188" y="2358"/>
              <a:ext cx="210"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2" name="AutoShape 129"/>
            <p:cNvSpPr>
              <a:spLocks noChangeArrowheads="1"/>
            </p:cNvSpPr>
            <p:nvPr/>
          </p:nvSpPr>
          <p:spPr bwMode="auto">
            <a:xfrm>
              <a:off x="1379" y="2356"/>
              <a:ext cx="210"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3" name="AutoShape 130"/>
            <p:cNvSpPr>
              <a:spLocks noChangeArrowheads="1"/>
            </p:cNvSpPr>
            <p:nvPr/>
          </p:nvSpPr>
          <p:spPr bwMode="auto">
            <a:xfrm>
              <a:off x="1571" y="2355"/>
              <a:ext cx="210" cy="304"/>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4" name="AutoShape 131"/>
            <p:cNvSpPr>
              <a:spLocks noChangeArrowheads="1"/>
            </p:cNvSpPr>
            <p:nvPr/>
          </p:nvSpPr>
          <p:spPr bwMode="auto">
            <a:xfrm>
              <a:off x="1762" y="2353"/>
              <a:ext cx="211" cy="302"/>
            </a:xfrm>
            <a:prstGeom prst="chevron">
              <a:avLst>
                <a:gd name="adj" fmla="val 25000"/>
              </a:avLst>
            </a:prstGeom>
            <a:noFill/>
            <a:ln w="9525" algn="ctr">
              <a:solidFill>
                <a:srgbClr val="FFFFFF">
                  <a:alpha val="50000"/>
                </a:srgbClr>
              </a:solidFill>
              <a:miter lim="800000"/>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pic>
        <p:nvPicPr>
          <p:cNvPr id="85" name="Picture 132" descr="방사형 패턴"/>
          <p:cNvPicPr>
            <a:picLocks noChangeAspect="1" noChangeArrowheads="1"/>
          </p:cNvPicPr>
          <p:nvPr userDrawn="1"/>
        </p:nvPicPr>
        <p:blipFill>
          <a:blip r:embed="rId3" cstate="print"/>
          <a:srcRect/>
          <a:stretch>
            <a:fillRect/>
          </a:stretch>
        </p:blipFill>
        <p:spPr bwMode="auto">
          <a:xfrm>
            <a:off x="0" y="-9525"/>
            <a:ext cx="6515100" cy="6867525"/>
          </a:xfrm>
          <a:prstGeom prst="rect">
            <a:avLst/>
          </a:prstGeom>
          <a:noFill/>
          <a:ln w="9525">
            <a:noFill/>
            <a:miter lim="800000"/>
            <a:headEnd/>
            <a:tailEnd/>
          </a:ln>
        </p:spPr>
      </p:pic>
      <p:grpSp>
        <p:nvGrpSpPr>
          <p:cNvPr id="86" name="Group 133"/>
          <p:cNvGrpSpPr/>
          <p:nvPr userDrawn="1"/>
        </p:nvGrpSpPr>
        <p:grpSpPr bwMode="auto">
          <a:xfrm>
            <a:off x="-12700" y="2047875"/>
            <a:ext cx="9166225" cy="3000375"/>
            <a:chOff x="-14" y="1278"/>
            <a:chExt cx="5774" cy="1890"/>
          </a:xfrm>
        </p:grpSpPr>
        <p:sp>
          <p:nvSpPr>
            <p:cNvPr id="87" name="Line 134"/>
            <p:cNvSpPr>
              <a:spLocks noChangeShapeType="1"/>
            </p:cNvSpPr>
            <p:nvPr/>
          </p:nvSpPr>
          <p:spPr bwMode="auto">
            <a:xfrm>
              <a:off x="0" y="3168"/>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8" name="Line 135"/>
            <p:cNvSpPr>
              <a:spLocks noChangeShapeType="1"/>
            </p:cNvSpPr>
            <p:nvPr/>
          </p:nvSpPr>
          <p:spPr bwMode="auto">
            <a:xfrm>
              <a:off x="-14" y="2659"/>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89" name="Line 136"/>
            <p:cNvSpPr>
              <a:spLocks noChangeShapeType="1"/>
            </p:cNvSpPr>
            <p:nvPr/>
          </p:nvSpPr>
          <p:spPr bwMode="auto">
            <a:xfrm>
              <a:off x="-10" y="2341"/>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sp>
          <p:nvSpPr>
            <p:cNvPr id="90" name="Line 137"/>
            <p:cNvSpPr>
              <a:spLocks noChangeShapeType="1"/>
            </p:cNvSpPr>
            <p:nvPr/>
          </p:nvSpPr>
          <p:spPr bwMode="auto">
            <a:xfrm>
              <a:off x="-10" y="1278"/>
              <a:ext cx="5760" cy="0"/>
            </a:xfrm>
            <a:prstGeom prst="line">
              <a:avLst/>
            </a:prstGeom>
            <a:noFill/>
            <a:ln w="9525">
              <a:solidFill>
                <a:srgbClr val="FFFFFF">
                  <a:alpha val="50000"/>
                </a:srgbClr>
              </a:solidFill>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grpSp>
      <p:sp>
        <p:nvSpPr>
          <p:cNvPr id="91" name="Line 138"/>
          <p:cNvSpPr>
            <a:spLocks noChangeShapeType="1"/>
          </p:cNvSpPr>
          <p:nvPr userDrawn="1"/>
        </p:nvSpPr>
        <p:spPr bwMode="auto">
          <a:xfrm>
            <a:off x="0" y="3254375"/>
            <a:ext cx="9144000" cy="0"/>
          </a:xfrm>
          <a:prstGeom prst="line">
            <a:avLst/>
          </a:prstGeom>
          <a:noFill/>
          <a:ln w="19050">
            <a:solidFill>
              <a:srgbClr val="FFFFFF">
                <a:alpha val="50000"/>
              </a:srgbClr>
            </a:solidFill>
            <a:prstDash val="sysDot"/>
            <a:round/>
          </a:ln>
          <a:effectLst/>
        </p:spPr>
        <p:txBody>
          <a:bodyPr wrap="none" anchor="ctr"/>
          <a:lstStyle/>
          <a:p>
            <a:pPr algn="ctr" fontAlgn="base">
              <a:spcBef>
                <a:spcPct val="0"/>
              </a:spcBef>
              <a:spcAft>
                <a:spcPct val="0"/>
              </a:spcAft>
              <a:defRPr/>
            </a:pPr>
            <a:endParaRPr kumimoji="1" lang="ko-KR" altLang="en-US" sz="1200" b="1">
              <a:solidFill>
                <a:srgbClr val="000000"/>
              </a:solidFill>
              <a:latin typeface="Arial" panose="020B0604020202020204" pitchFamily="34" charset="0"/>
              <a:ea typeface="돋움체" panose="020B0609000101010101" pitchFamily="49" charset="-127"/>
            </a:endParaRPr>
          </a:p>
        </p:txBody>
      </p:sp>
      <p:pic>
        <p:nvPicPr>
          <p:cNvPr id="92" name="Picture 139" descr="영문간지"/>
          <p:cNvPicPr>
            <a:picLocks noChangeAspect="1" noChangeArrowheads="1"/>
          </p:cNvPicPr>
          <p:nvPr userDrawn="1"/>
        </p:nvPicPr>
        <p:blipFill>
          <a:blip r:embed="rId4" cstate="print"/>
          <a:srcRect/>
          <a:stretch>
            <a:fillRect/>
          </a:stretch>
        </p:blipFill>
        <p:spPr bwMode="auto">
          <a:xfrm>
            <a:off x="323850" y="1833563"/>
            <a:ext cx="2879725" cy="1731962"/>
          </a:xfrm>
          <a:prstGeom prst="rect">
            <a:avLst/>
          </a:prstGeom>
          <a:noFill/>
          <a:ln w="9525">
            <a:noFill/>
            <a:miter lim="800000"/>
            <a:headEnd/>
            <a:tailEnd/>
          </a:ln>
        </p:spPr>
      </p:pic>
      <p:pic>
        <p:nvPicPr>
          <p:cNvPr id="93" name="Picture 140" descr="영문간지"/>
          <p:cNvPicPr>
            <a:picLocks noChangeAspect="1" noChangeArrowheads="1"/>
          </p:cNvPicPr>
          <p:nvPr userDrawn="1"/>
        </p:nvPicPr>
        <p:blipFill>
          <a:blip r:embed="rId4" cstate="print"/>
          <a:srcRect/>
          <a:stretch>
            <a:fillRect/>
          </a:stretch>
        </p:blipFill>
        <p:spPr bwMode="auto">
          <a:xfrm>
            <a:off x="7308850" y="1628775"/>
            <a:ext cx="1835150" cy="1731963"/>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cSld name="제목, 텍스트 및 차트">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4638"/>
            <a:ext cx="8229600" cy="1143000"/>
          </a:xfrm>
          <a:prstGeom prst="rect">
            <a:avLst/>
          </a:prstGeom>
        </p:spPr>
        <p:txBody>
          <a:bodyPr/>
          <a:lstStyle/>
          <a:p>
            <a:r>
              <a:rPr lang="ko-KR" altLang="en-US"/>
              <a:t>마스터 제목 스타일 편집</a:t>
            </a:r>
          </a:p>
        </p:txBody>
      </p:sp>
      <p:sp>
        <p:nvSpPr>
          <p:cNvPr id="3" name="텍스트 개체 틀 2"/>
          <p:cNvSpPr>
            <a:spLocks noGrp="1"/>
          </p:cNvSpPr>
          <p:nvPr>
            <p:ph type="body" sz="half" idx="1" hasCustomPrompt="1"/>
          </p:nvPr>
        </p:nvSpPr>
        <p:spPr>
          <a:xfrm>
            <a:off x="457200" y="1600200"/>
            <a:ext cx="4038600" cy="4525963"/>
          </a:xfrm>
          <a:prstGeom prst="rect">
            <a:avLst/>
          </a:prstGeo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차트 개체 틀 3"/>
          <p:cNvSpPr>
            <a:spLocks noGrp="1"/>
          </p:cNvSpPr>
          <p:nvPr>
            <p:ph type="chart" sz="half" idx="2" hasCustomPrompt="1"/>
          </p:nvPr>
        </p:nvSpPr>
        <p:spPr>
          <a:xfrm>
            <a:off x="4648200" y="1600200"/>
            <a:ext cx="4038600" cy="4525963"/>
          </a:xfrm>
          <a:prstGeom prst="rect">
            <a:avLst/>
          </a:prstGeom>
        </p:spPr>
        <p:txBody>
          <a:bodyPr/>
          <a:lstStyle/>
          <a:p>
            <a:pPr lvl="0"/>
            <a:r>
              <a:rPr lang="ko-KR" altLang="en-US" noProof="0"/>
              <a:t>차트를 추가하려면 아이콘을 클릭하십시오</a:t>
            </a:r>
          </a:p>
        </p:txBody>
      </p:sp>
      <p:sp>
        <p:nvSpPr>
          <p:cNvPr id="5" name="Slide Number Placeholder 4"/>
          <p:cNvSpPr>
            <a:spLocks noGrp="1" noChangeArrowheads="1"/>
          </p:cNvSpPr>
          <p:nvPr>
            <p:ph type="sldNum" sz="quarter" idx="10"/>
          </p:nvPr>
        </p:nvSpPr>
        <p:spPr>
          <a:xfrm>
            <a:off x="4098925" y="6538913"/>
            <a:ext cx="982663" cy="214312"/>
          </a:xfrm>
          <a:prstGeom prst="rect">
            <a:avLst/>
          </a:prstGeom>
        </p:spPr>
        <p:txBody>
          <a:bodyPr/>
          <a:lstStyle>
            <a:lvl1pPr>
              <a:defRPr>
                <a:ea typeface="굴림" panose="020B0600000101010101" pitchFamily="50" charset="-127"/>
              </a:defRPr>
            </a:lvl1pPr>
          </a:lstStyle>
          <a:p>
            <a:fld id="{3BC07297-717A-4F26-87F5-72EAB1066A87}" type="slidenum">
              <a:rPr lang="ko-KR" altLang="en-US" smtClean="0"/>
              <a:t>‹#›</a:t>
            </a:fld>
            <a:endParaRPr lang="ko-KR"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31B09EC-6D02-4B42-A1D6-C7306AB86C56}" type="slidenum">
              <a:rPr lang="en-US"/>
              <a:t>‹#›</a:t>
            </a:fld>
            <a:endParaRPr lang="en-US"/>
          </a:p>
        </p:txBody>
      </p:sp>
    </p:spTree>
    <p:extLst>
      <p:ext uri="{BB962C8B-B14F-4D97-AF65-F5344CB8AC3E}">
        <p14:creationId xmlns:p14="http://schemas.microsoft.com/office/powerpoint/2010/main" val="20003812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27_제목 및 내용">
    <p:bg>
      <p:bgPr>
        <a:solidFill>
          <a:schemeClr val="bg1"/>
        </a:solidFill>
        <a:effectLst/>
      </p:bgPr>
    </p:bg>
    <p:spTree>
      <p:nvGrpSpPr>
        <p:cNvPr id="1" name=""/>
        <p:cNvGrpSpPr/>
        <p:nvPr/>
      </p:nvGrpSpPr>
      <p:grpSpPr>
        <a:xfrm>
          <a:off x="0" y="0"/>
          <a:ext cx="0" cy="0"/>
          <a:chOff x="0" y="0"/>
          <a:chExt cx="0" cy="0"/>
        </a:xfrm>
      </p:grpSpPr>
      <p:sp>
        <p:nvSpPr>
          <p:cNvPr id="3" name="내용 개체 틀 2"/>
          <p:cNvSpPr>
            <a:spLocks noGrp="1"/>
          </p:cNvSpPr>
          <p:nvPr>
            <p:ph idx="1"/>
          </p:nvPr>
        </p:nvSpPr>
        <p:spPr>
          <a:xfrm>
            <a:off x="457200" y="1484784"/>
            <a:ext cx="8229600" cy="4641379"/>
          </a:xfrm>
          <a:prstGeom prst="rect">
            <a:avLst/>
          </a:prstGeom>
        </p:spPr>
        <p:txBody>
          <a:bodyPr/>
          <a:lstStyle>
            <a:lvl1pPr>
              <a:defRPr>
                <a:latin typeface="+mn-lt"/>
                <a:ea typeface="+mn-ea"/>
              </a:defRPr>
            </a:lvl1pPr>
            <a:lvl2pPr>
              <a:defRPr>
                <a:latin typeface="+mn-lt"/>
                <a:ea typeface="+mn-ea"/>
              </a:defRPr>
            </a:lvl2pPr>
            <a:lvl3pPr>
              <a:defRPr>
                <a:latin typeface="+mn-lt"/>
              </a:defRPr>
            </a:lvl3pPr>
            <a:lvl4pPr>
              <a:defRPr>
                <a:latin typeface="+mn-lt"/>
              </a:defRPr>
            </a:lvl4pPr>
            <a:lvl5pPr>
              <a:defRPr>
                <a:latin typeface="+mn-lt"/>
              </a:defRPr>
            </a:lvl5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dirty="0"/>
          </a:p>
        </p:txBody>
      </p:sp>
      <p:sp>
        <p:nvSpPr>
          <p:cNvPr id="11" name="직사각형 10"/>
          <p:cNvSpPr/>
          <p:nvPr/>
        </p:nvSpPr>
        <p:spPr>
          <a:xfrm>
            <a:off x="1" y="204824"/>
            <a:ext cx="9144000" cy="519470"/>
          </a:xfrm>
          <a:prstGeom prst="rect">
            <a:avLst/>
          </a:prstGeom>
          <a:gradFill flip="none" rotWithShape="1">
            <a:gsLst>
              <a:gs pos="0">
                <a:srgbClr val="F8EDEC"/>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0" y="724294"/>
            <a:ext cx="9143999" cy="45719"/>
          </a:xfrm>
          <a:prstGeom prst="rect">
            <a:avLst/>
          </a:prstGeom>
          <a:solidFill>
            <a:srgbClr val="DA21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제목 1"/>
          <p:cNvSpPr>
            <a:spLocks noGrp="1"/>
          </p:cNvSpPr>
          <p:nvPr>
            <p:ph type="title"/>
          </p:nvPr>
        </p:nvSpPr>
        <p:spPr>
          <a:xfrm>
            <a:off x="262313" y="218226"/>
            <a:ext cx="8869536" cy="508850"/>
          </a:xfrm>
          <a:prstGeom prst="rect">
            <a:avLst/>
          </a:prstGeom>
        </p:spPr>
        <p:txBody>
          <a:bodyPr anchor="ctr" anchorCtr="0">
            <a:noAutofit/>
          </a:bodyPr>
          <a:lstStyle>
            <a:lvl1pPr algn="l">
              <a:defRPr sz="2200" b="1" spc="-150">
                <a:latin typeface="+mj-ea"/>
                <a:ea typeface="+mj-ea"/>
              </a:defRPr>
            </a:lvl1pPr>
          </a:lstStyle>
          <a:p>
            <a:r>
              <a:rPr lang="ko-KR" altLang="en-US" smtClean="0"/>
              <a:t>마스터 제목 스타일 편집</a:t>
            </a:r>
            <a:endParaRPr lang="ko-KR" altLang="en-US" dirty="0"/>
          </a:p>
        </p:txBody>
      </p:sp>
      <p:sp>
        <p:nvSpPr>
          <p:cNvPr id="19" name="직사각형 18"/>
          <p:cNvSpPr/>
          <p:nvPr/>
        </p:nvSpPr>
        <p:spPr>
          <a:xfrm>
            <a:off x="0" y="6645084"/>
            <a:ext cx="9143999" cy="2129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SzPct val="110000"/>
            </a:pPr>
            <a:endParaRPr lang="ko-KR" altLang="en-US" sz="1000" spc="0" dirty="0" smtClean="0">
              <a:solidFill>
                <a:schemeClr val="bg1"/>
              </a:solidFill>
              <a:latin typeface="Arial" panose="020B0604020202020204" pitchFamily="34" charset="0"/>
              <a:ea typeface="나눔바른고딕" panose="020B0603020101020101" pitchFamily="50" charset="-127"/>
              <a:cs typeface="Arial" panose="020B0604020202020204" pitchFamily="34" charset="0"/>
            </a:endParaRPr>
          </a:p>
        </p:txBody>
      </p:sp>
      <p:sp>
        <p:nvSpPr>
          <p:cNvPr id="20" name="TextBox 19"/>
          <p:cNvSpPr txBox="1"/>
          <p:nvPr/>
        </p:nvSpPr>
        <p:spPr>
          <a:xfrm>
            <a:off x="0" y="6645084"/>
            <a:ext cx="1654620" cy="215444"/>
          </a:xfrm>
          <a:prstGeom prst="rect">
            <a:avLst/>
          </a:prstGeom>
          <a:noFill/>
        </p:spPr>
        <p:txBody>
          <a:bodyPr wrap="none" rtlCol="0">
            <a:spAutoFit/>
          </a:bodyPr>
          <a:lstStyle/>
          <a:p>
            <a:r>
              <a:rPr lang="en-US" altLang="ko-KR" sz="800" dirty="0" err="1" smtClean="0">
                <a:solidFill>
                  <a:schemeClr val="bg1"/>
                </a:solidFill>
                <a:latin typeface="+mn-ea"/>
                <a:ea typeface="+mn-ea"/>
              </a:rPr>
              <a:t>Kyungpook</a:t>
            </a:r>
            <a:r>
              <a:rPr lang="en-US" altLang="ko-KR" sz="800" baseline="0" dirty="0" smtClean="0">
                <a:solidFill>
                  <a:schemeClr val="bg1"/>
                </a:solidFill>
                <a:latin typeface="+mn-ea"/>
                <a:ea typeface="+mn-ea"/>
              </a:rPr>
              <a:t> National University.</a:t>
            </a:r>
            <a:endParaRPr lang="ko-KR" altLang="en-US" sz="800" dirty="0">
              <a:solidFill>
                <a:schemeClr val="bg1"/>
              </a:solidFill>
              <a:latin typeface="+mn-ea"/>
              <a:ea typeface="+mn-ea"/>
            </a:endParaRPr>
          </a:p>
        </p:txBody>
      </p:sp>
      <p:sp>
        <p:nvSpPr>
          <p:cNvPr id="21" name="직사각형 20"/>
          <p:cNvSpPr/>
          <p:nvPr/>
        </p:nvSpPr>
        <p:spPr>
          <a:xfrm>
            <a:off x="7036592" y="6647866"/>
            <a:ext cx="2103460" cy="215444"/>
          </a:xfrm>
          <a:prstGeom prst="rect">
            <a:avLst/>
          </a:prstGeom>
        </p:spPr>
        <p:txBody>
          <a:bodyPr wrap="none">
            <a:spAutoFit/>
          </a:bodyPr>
          <a:lstStyle/>
          <a:p>
            <a:pPr algn="ctr"/>
            <a:r>
              <a:rPr lang="en-US" altLang="ko-KR" sz="800" dirty="0" smtClean="0">
                <a:solidFill>
                  <a:schemeClr val="bg1"/>
                </a:solidFill>
                <a:latin typeface="+mn-ea"/>
                <a:ea typeface="+mn-ea"/>
              </a:rPr>
              <a:t>Copyright © PSSENL All Rights Reserved</a:t>
            </a:r>
            <a:endParaRPr lang="ko-KR" altLang="en-US" sz="800" dirty="0">
              <a:solidFill>
                <a:schemeClr val="bg1"/>
              </a:solidFill>
              <a:latin typeface="+mn-ea"/>
              <a:ea typeface="+mn-ea"/>
            </a:endParaRPr>
          </a:p>
        </p:txBody>
      </p:sp>
      <p:sp>
        <p:nvSpPr>
          <p:cNvPr id="22" name="슬라이드 번호 개체 틀 5"/>
          <p:cNvSpPr>
            <a:spLocks noGrp="1"/>
          </p:cNvSpPr>
          <p:nvPr>
            <p:ph type="sldNum" sz="quarter" idx="12"/>
          </p:nvPr>
        </p:nvSpPr>
        <p:spPr>
          <a:xfrm>
            <a:off x="3505199" y="6645084"/>
            <a:ext cx="2133600" cy="212916"/>
          </a:xfrm>
        </p:spPr>
        <p:txBody>
          <a:bodyPr/>
          <a:lstStyle>
            <a:lvl1pPr algn="ctr">
              <a:defRPr sz="800">
                <a:solidFill>
                  <a:schemeClr val="bg1"/>
                </a:solidFill>
              </a:defRPr>
            </a:lvl1pPr>
          </a:lstStyle>
          <a:p>
            <a:fld id="{3BC07297-717A-4F26-87F5-72EAB1066A87}" type="slidenum">
              <a:rPr lang="ko-KR" altLang="en-US" smtClean="0"/>
              <a:t>‹#›</a:t>
            </a:fld>
            <a:endParaRPr lang="ko-KR" altLang="en-US"/>
          </a:p>
        </p:txBody>
      </p:sp>
    </p:spTree>
    <p:extLst>
      <p:ext uri="{BB962C8B-B14F-4D97-AF65-F5344CB8AC3E}">
        <p14:creationId xmlns:p14="http://schemas.microsoft.com/office/powerpoint/2010/main" val="15788578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1557292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617387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8"/>
            <a:ext cx="78867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3692578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628650" y="1825625"/>
            <a:ext cx="386715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825625"/>
            <a:ext cx="386715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279255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제목 및 내용">
    <p:bg>
      <p:bgPr>
        <a:solidFill>
          <a:schemeClr val="bg1"/>
        </a:solidFill>
        <a:effectLst/>
      </p:bgPr>
    </p:bg>
    <p:spTree>
      <p:nvGrpSpPr>
        <p:cNvPr id="1" name=""/>
        <p:cNvGrpSpPr/>
        <p:nvPr/>
      </p:nvGrpSpPr>
      <p:grpSpPr>
        <a:xfrm>
          <a:off x="0" y="0"/>
          <a:ext cx="0" cy="0"/>
          <a:chOff x="0" y="0"/>
          <a:chExt cx="0" cy="0"/>
        </a:xfrm>
      </p:grpSpPr>
      <p:sp>
        <p:nvSpPr>
          <p:cNvPr id="11" name="직사각형 10"/>
          <p:cNvSpPr/>
          <p:nvPr userDrawn="1"/>
        </p:nvSpPr>
        <p:spPr>
          <a:xfrm>
            <a:off x="1" y="204824"/>
            <a:ext cx="9144000" cy="519470"/>
          </a:xfrm>
          <a:prstGeom prst="rect">
            <a:avLst/>
          </a:prstGeom>
          <a:gradFill flip="none" rotWithShape="1">
            <a:gsLst>
              <a:gs pos="0">
                <a:srgbClr val="F8EDEC"/>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p:cNvSpPr/>
          <p:nvPr/>
        </p:nvSpPr>
        <p:spPr>
          <a:xfrm>
            <a:off x="0" y="724294"/>
            <a:ext cx="9143999" cy="45719"/>
          </a:xfrm>
          <a:prstGeom prst="rect">
            <a:avLst/>
          </a:prstGeom>
          <a:solidFill>
            <a:srgbClr val="DA21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제목 1"/>
          <p:cNvSpPr>
            <a:spLocks noGrp="1"/>
          </p:cNvSpPr>
          <p:nvPr>
            <p:ph type="title" hasCustomPrompt="1"/>
          </p:nvPr>
        </p:nvSpPr>
        <p:spPr>
          <a:xfrm>
            <a:off x="262313" y="218226"/>
            <a:ext cx="8869536" cy="508850"/>
          </a:xfrm>
          <a:prstGeom prst="rect">
            <a:avLst/>
          </a:prstGeom>
        </p:spPr>
        <p:txBody>
          <a:bodyPr anchor="ctr" anchorCtr="0">
            <a:noAutofit/>
          </a:bodyPr>
          <a:lstStyle>
            <a:lvl1pPr algn="l">
              <a:defRPr sz="2200" b="1" spc="-150">
                <a:latin typeface="+mj-ea"/>
                <a:ea typeface="+mj-ea"/>
              </a:defRPr>
            </a:lvl1pPr>
          </a:lstStyle>
          <a:p>
            <a:r>
              <a:rPr lang="ko-KR" altLang="en-US" dirty="0"/>
              <a:t>마스터 제목 스타일 편집</a:t>
            </a:r>
          </a:p>
        </p:txBody>
      </p:sp>
      <p:sp>
        <p:nvSpPr>
          <p:cNvPr id="19" name="직사각형 18"/>
          <p:cNvSpPr/>
          <p:nvPr/>
        </p:nvSpPr>
        <p:spPr>
          <a:xfrm>
            <a:off x="0" y="6645084"/>
            <a:ext cx="9143999" cy="2129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SzPct val="110000"/>
            </a:pPr>
            <a:endParaRPr lang="ko-KR" altLang="en-US" sz="1000" spc="0" dirty="0">
              <a:solidFill>
                <a:schemeClr val="bg1"/>
              </a:solidFill>
              <a:latin typeface="Arial" panose="020B0604020202020204" pitchFamily="34" charset="0"/>
              <a:ea typeface="나눔바른고딕" panose="020B0603020101020101" pitchFamily="50" charset="-127"/>
              <a:cs typeface="Arial" panose="020B0604020202020204" pitchFamily="34" charset="0"/>
            </a:endParaRPr>
          </a:p>
        </p:txBody>
      </p:sp>
      <p:sp>
        <p:nvSpPr>
          <p:cNvPr id="20" name="TextBox 19"/>
          <p:cNvSpPr txBox="1"/>
          <p:nvPr/>
        </p:nvSpPr>
        <p:spPr>
          <a:xfrm>
            <a:off x="0" y="6645084"/>
            <a:ext cx="1654620" cy="215444"/>
          </a:xfrm>
          <a:prstGeom prst="rect">
            <a:avLst/>
          </a:prstGeom>
          <a:noFill/>
        </p:spPr>
        <p:txBody>
          <a:bodyPr wrap="none" rtlCol="0">
            <a:spAutoFit/>
          </a:bodyPr>
          <a:lstStyle/>
          <a:p>
            <a:r>
              <a:rPr lang="en-US" altLang="ko-KR" sz="800" dirty="0" err="1">
                <a:solidFill>
                  <a:schemeClr val="bg1"/>
                </a:solidFill>
                <a:latin typeface="+mn-ea"/>
                <a:ea typeface="+mn-ea"/>
              </a:rPr>
              <a:t>Kyungpook</a:t>
            </a:r>
            <a:r>
              <a:rPr lang="en-US" altLang="ko-KR" sz="800" baseline="0" dirty="0">
                <a:solidFill>
                  <a:schemeClr val="bg1"/>
                </a:solidFill>
                <a:latin typeface="+mn-ea"/>
                <a:ea typeface="+mn-ea"/>
              </a:rPr>
              <a:t> National University.</a:t>
            </a:r>
            <a:endParaRPr lang="ko-KR" altLang="en-US" sz="800" dirty="0">
              <a:solidFill>
                <a:schemeClr val="bg1"/>
              </a:solidFill>
              <a:latin typeface="+mn-ea"/>
              <a:ea typeface="+mn-ea"/>
            </a:endParaRPr>
          </a:p>
        </p:txBody>
      </p:sp>
      <p:sp>
        <p:nvSpPr>
          <p:cNvPr id="21" name="직사각형 20"/>
          <p:cNvSpPr/>
          <p:nvPr/>
        </p:nvSpPr>
        <p:spPr>
          <a:xfrm>
            <a:off x="7036592" y="6647866"/>
            <a:ext cx="2103460" cy="215444"/>
          </a:xfrm>
          <a:prstGeom prst="rect">
            <a:avLst/>
          </a:prstGeom>
        </p:spPr>
        <p:txBody>
          <a:bodyPr wrap="none">
            <a:spAutoFit/>
          </a:bodyPr>
          <a:lstStyle/>
          <a:p>
            <a:pPr algn="ctr"/>
            <a:r>
              <a:rPr lang="en-US" altLang="ko-KR" sz="800" dirty="0">
                <a:solidFill>
                  <a:schemeClr val="bg1"/>
                </a:solidFill>
                <a:latin typeface="+mn-ea"/>
                <a:ea typeface="+mn-ea"/>
              </a:rPr>
              <a:t>Copyright © PSSENL All Rights Reserved</a:t>
            </a:r>
            <a:endParaRPr lang="ko-KR" altLang="en-US" sz="800" dirty="0">
              <a:solidFill>
                <a:schemeClr val="bg1"/>
              </a:solidFill>
              <a:latin typeface="+mn-ea"/>
              <a:ea typeface="+mn-ea"/>
            </a:endParaRPr>
          </a:p>
        </p:txBody>
      </p:sp>
      <p:sp>
        <p:nvSpPr>
          <p:cNvPr id="22" name="슬라이드 번호 개체 틀 5"/>
          <p:cNvSpPr>
            <a:spLocks noGrp="1"/>
          </p:cNvSpPr>
          <p:nvPr>
            <p:ph type="sldNum" sz="quarter" idx="12"/>
          </p:nvPr>
        </p:nvSpPr>
        <p:spPr>
          <a:xfrm>
            <a:off x="3505199" y="6645084"/>
            <a:ext cx="2133600" cy="212916"/>
          </a:xfrm>
        </p:spPr>
        <p:txBody>
          <a:bodyPr/>
          <a:lstStyle>
            <a:lvl1pPr algn="ctr">
              <a:defRPr sz="800">
                <a:solidFill>
                  <a:schemeClr val="bg1"/>
                </a:solidFill>
              </a:defRPr>
            </a:lvl1pPr>
          </a:lstStyle>
          <a:p>
            <a:fld id="{3BC07297-717A-4F26-87F5-72EAB1066A87}" type="slidenum">
              <a:rPr lang="ko-KR" altLang="en-US" smtClean="0"/>
              <a:t>‹#›</a:t>
            </a:fld>
            <a:endParaRPr lang="ko-KR"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30238" y="365125"/>
            <a:ext cx="78867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630238" y="2505075"/>
            <a:ext cx="386873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4629150" y="2505075"/>
            <a:ext cx="38877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3123261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24554271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655723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1347043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30238" y="457200"/>
            <a:ext cx="2949575"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9838790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12290654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628650" y="365125"/>
            <a:ext cx="5762625"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03E6DEC1-5746-4123-845D-0724A4AE4E6F}" type="datetimeFigureOut">
              <a:rPr lang="ko-KR" altLang="en-US" smtClean="0"/>
              <a:t>2019-11-18</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66364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722313" y="4406900"/>
            <a:ext cx="7772400" cy="1362075"/>
          </a:xfrm>
          <a:prstGeom prst="rect">
            <a:avLst/>
          </a:prstGeo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hasCustomPrompt="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6" name="슬라이드 번호 개체 틀 5"/>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4638"/>
            <a:ext cx="8229600" cy="1143000"/>
          </a:xfrm>
          <a:prstGeom prst="rect">
            <a:avLst/>
          </a:prstGeom>
        </p:spPr>
        <p:txBody>
          <a:bodyPr/>
          <a:lstStyle/>
          <a:p>
            <a:r>
              <a:rPr lang="ko-KR" altLang="en-US"/>
              <a:t>마스터 제목 스타일 편집</a:t>
            </a:r>
          </a:p>
        </p:txBody>
      </p:sp>
      <p:sp>
        <p:nvSpPr>
          <p:cNvPr id="3" name="내용 개체 틀 2"/>
          <p:cNvSpPr>
            <a:spLocks noGrp="1"/>
          </p:cNvSpPr>
          <p:nvPr>
            <p:ph sz="half" idx="1" hasCustomPrompt="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hasCustomPrompt="1"/>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4638"/>
            <a:ext cx="8229600" cy="1143000"/>
          </a:xfrm>
          <a:prstGeom prst="rect">
            <a:avLst/>
          </a:prstGeom>
        </p:spPr>
        <p:txBody>
          <a:bodyPr/>
          <a:lstStyle>
            <a:lvl1pPr>
              <a:defRPr/>
            </a:lvl1pPr>
          </a:lstStyle>
          <a:p>
            <a:r>
              <a:rPr lang="ko-KR" altLang="en-US"/>
              <a:t>마스터 제목 스타일 편집</a:t>
            </a:r>
          </a:p>
        </p:txBody>
      </p:sp>
      <p:sp>
        <p:nvSpPr>
          <p:cNvPr id="3" name="텍스트 개체 틀 2"/>
          <p:cNvSpPr>
            <a:spLocks noGrp="1"/>
          </p:cNvSpPr>
          <p:nvPr>
            <p:ph type="body" idx="1" hasCustomPrompt="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hasCustomPrompt="1"/>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hasCustomPrompt="1"/>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hasCustomPrompt="1"/>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8" name="바닥글 개체 틀 7"/>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9" name="슬라이드 번호 개체 틀 8"/>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4638"/>
            <a:ext cx="8229600" cy="1143000"/>
          </a:xfrm>
          <a:prstGeom prst="rect">
            <a:avLst/>
          </a:prstGeom>
        </p:spPr>
        <p:txBody>
          <a:bodyPr/>
          <a:lstStyle/>
          <a:p>
            <a:r>
              <a:rPr lang="ko-KR" altLang="en-US"/>
              <a:t>마스터 제목 스타일 편집</a:t>
            </a:r>
          </a:p>
        </p:txBody>
      </p:sp>
      <p:sp>
        <p:nvSpPr>
          <p:cNvPr id="3" name="날짜 개체 틀 2"/>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4" name="바닥글 개체 틀 3"/>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5" name="슬라이드 번호 개체 틀 4"/>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빈 화면">
    <p:bg>
      <p:bgPr>
        <a:solidFill>
          <a:schemeClr val="bg1"/>
        </a:solidFill>
        <a:effectLst/>
      </p:bgPr>
    </p:bg>
    <p:spTree>
      <p:nvGrpSpPr>
        <p:cNvPr id="1" name=""/>
        <p:cNvGrpSpPr/>
        <p:nvPr/>
      </p:nvGrpSpPr>
      <p:grpSpPr>
        <a:xfrm>
          <a:off x="0" y="0"/>
          <a:ext cx="0" cy="0"/>
          <a:chOff x="0" y="0"/>
          <a:chExt cx="0" cy="0"/>
        </a:xfrm>
      </p:grpSpPr>
      <p:sp>
        <p:nvSpPr>
          <p:cNvPr id="5" name="직사각형 4"/>
          <p:cNvSpPr/>
          <p:nvPr/>
        </p:nvSpPr>
        <p:spPr>
          <a:xfrm>
            <a:off x="0" y="6645084"/>
            <a:ext cx="9143999" cy="2129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SzPct val="110000"/>
            </a:pPr>
            <a:endParaRPr lang="ko-KR" altLang="en-US" sz="1000" spc="0" dirty="0">
              <a:solidFill>
                <a:schemeClr val="bg1"/>
              </a:solidFill>
              <a:latin typeface="Arial" panose="020B0604020202020204" pitchFamily="34" charset="0"/>
              <a:ea typeface="나눔바른고딕" panose="020B0603020101020101" pitchFamily="50" charset="-127"/>
              <a:cs typeface="Arial" panose="020B0604020202020204" pitchFamily="34" charset="0"/>
            </a:endParaRPr>
          </a:p>
        </p:txBody>
      </p:sp>
      <p:sp>
        <p:nvSpPr>
          <p:cNvPr id="6" name="TextBox 5"/>
          <p:cNvSpPr txBox="1"/>
          <p:nvPr/>
        </p:nvSpPr>
        <p:spPr>
          <a:xfrm>
            <a:off x="0" y="6645084"/>
            <a:ext cx="1654620" cy="215444"/>
          </a:xfrm>
          <a:prstGeom prst="rect">
            <a:avLst/>
          </a:prstGeom>
          <a:noFill/>
        </p:spPr>
        <p:txBody>
          <a:bodyPr wrap="none" rtlCol="0">
            <a:spAutoFit/>
          </a:bodyPr>
          <a:lstStyle/>
          <a:p>
            <a:r>
              <a:rPr lang="en-US" altLang="ko-KR" sz="800" dirty="0" err="1">
                <a:solidFill>
                  <a:schemeClr val="bg1"/>
                </a:solidFill>
                <a:latin typeface="+mn-ea"/>
                <a:ea typeface="+mn-ea"/>
              </a:rPr>
              <a:t>Kyungpook</a:t>
            </a:r>
            <a:r>
              <a:rPr lang="en-US" altLang="ko-KR" sz="800" baseline="0" dirty="0">
                <a:solidFill>
                  <a:schemeClr val="bg1"/>
                </a:solidFill>
                <a:latin typeface="+mn-ea"/>
                <a:ea typeface="+mn-ea"/>
              </a:rPr>
              <a:t> National University.</a:t>
            </a:r>
            <a:endParaRPr lang="ko-KR" altLang="en-US" sz="800" dirty="0">
              <a:solidFill>
                <a:schemeClr val="bg1"/>
              </a:solidFill>
              <a:latin typeface="+mn-ea"/>
              <a:ea typeface="+mn-ea"/>
            </a:endParaRPr>
          </a:p>
        </p:txBody>
      </p:sp>
      <p:sp>
        <p:nvSpPr>
          <p:cNvPr id="7" name="직사각형 6"/>
          <p:cNvSpPr/>
          <p:nvPr/>
        </p:nvSpPr>
        <p:spPr>
          <a:xfrm>
            <a:off x="7036592" y="6647866"/>
            <a:ext cx="2103460" cy="215444"/>
          </a:xfrm>
          <a:prstGeom prst="rect">
            <a:avLst/>
          </a:prstGeom>
        </p:spPr>
        <p:txBody>
          <a:bodyPr wrap="none">
            <a:spAutoFit/>
          </a:bodyPr>
          <a:lstStyle/>
          <a:p>
            <a:pPr algn="ctr"/>
            <a:r>
              <a:rPr lang="en-US" altLang="ko-KR" sz="800" dirty="0">
                <a:solidFill>
                  <a:schemeClr val="bg1"/>
                </a:solidFill>
                <a:latin typeface="+mn-ea"/>
                <a:ea typeface="+mn-ea"/>
              </a:rPr>
              <a:t>Copyright © </a:t>
            </a:r>
            <a:r>
              <a:rPr lang="en-US" altLang="ko-KR" sz="800" dirty="0" smtClean="0">
                <a:solidFill>
                  <a:schemeClr val="bg1"/>
                </a:solidFill>
                <a:latin typeface="+mn-ea"/>
                <a:ea typeface="+mn-ea"/>
              </a:rPr>
              <a:t>PSSENL All </a:t>
            </a:r>
            <a:r>
              <a:rPr lang="en-US" altLang="ko-KR" sz="800" dirty="0">
                <a:solidFill>
                  <a:schemeClr val="bg1"/>
                </a:solidFill>
                <a:latin typeface="+mn-ea"/>
                <a:ea typeface="+mn-ea"/>
              </a:rPr>
              <a:t>Rights Reserved</a:t>
            </a:r>
            <a:endParaRPr lang="ko-KR" altLang="en-US" sz="800" dirty="0">
              <a:solidFill>
                <a:schemeClr val="bg1"/>
              </a:solidFill>
              <a:latin typeface="+mn-ea"/>
              <a:ea typeface="+mn-ea"/>
            </a:endParaRPr>
          </a:p>
        </p:txBody>
      </p:sp>
      <p:sp>
        <p:nvSpPr>
          <p:cNvPr id="8" name="슬라이드 번호 개체 틀 5"/>
          <p:cNvSpPr>
            <a:spLocks noGrp="1"/>
          </p:cNvSpPr>
          <p:nvPr>
            <p:ph type="sldNum" sz="quarter" idx="12"/>
          </p:nvPr>
        </p:nvSpPr>
        <p:spPr>
          <a:xfrm>
            <a:off x="3505199" y="6645084"/>
            <a:ext cx="2133600" cy="212916"/>
          </a:xfrm>
          <a:prstGeom prst="rect">
            <a:avLst/>
          </a:prstGeom>
        </p:spPr>
        <p:txBody>
          <a:bodyPr/>
          <a:lstStyle>
            <a:lvl1pPr algn="ctr">
              <a:defRPr sz="800">
                <a:solidFill>
                  <a:schemeClr val="bg1"/>
                </a:solidFill>
              </a:defRPr>
            </a:lvl1pPr>
          </a:lstStyle>
          <a:p>
            <a:fld id="{3BC07297-717A-4F26-87F5-72EAB1066A87}" type="slidenum">
              <a:rPr lang="ko-KR" altLang="en-US" smtClean="0"/>
              <a:t>‹#›</a:t>
            </a:fld>
            <a:endParaRPr lang="ko-KR"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457200" y="273050"/>
            <a:ext cx="3008313" cy="1162050"/>
          </a:xfrm>
          <a:prstGeom prst="rect">
            <a:avLst/>
          </a:prstGeom>
        </p:spPr>
        <p:txBody>
          <a:bodyPr anchor="b"/>
          <a:lstStyle>
            <a:lvl1pPr algn="l">
              <a:defRPr sz="2000" b="1"/>
            </a:lvl1pPr>
          </a:lstStyle>
          <a:p>
            <a:r>
              <a:rPr lang="ko-KR" altLang="en-US"/>
              <a:t>마스터 제목 스타일 편집</a:t>
            </a:r>
          </a:p>
        </p:txBody>
      </p:sp>
      <p:sp>
        <p:nvSpPr>
          <p:cNvPr id="3" name="내용 개체 틀 2"/>
          <p:cNvSpPr>
            <a:spLocks noGrp="1"/>
          </p:cNvSpPr>
          <p:nvPr>
            <p:ph idx="1" hasCustomPrompt="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hasCustomPrompt="1"/>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a:prstGeom prst="rect">
            <a:avLst/>
          </a:prstGeo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hasCustomPrompt="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p>
        </p:txBody>
      </p:sp>
      <p:sp>
        <p:nvSpPr>
          <p:cNvPr id="4" name="텍스트 개체 틀 3"/>
          <p:cNvSpPr>
            <a:spLocks noGrp="1"/>
          </p:cNvSpPr>
          <p:nvPr>
            <p:ph type="body" sz="half" idx="2" hasCustomPrompt="1"/>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 편집</a:t>
            </a:r>
          </a:p>
        </p:txBody>
      </p:sp>
      <p:sp>
        <p:nvSpPr>
          <p:cNvPr id="5" name="날짜 개체 틀 4"/>
          <p:cNvSpPr>
            <a:spLocks noGrp="1"/>
          </p:cNvSpPr>
          <p:nvPr>
            <p:ph type="dt" sz="half" idx="10"/>
          </p:nvPr>
        </p:nvSpPr>
        <p:spPr>
          <a:xfrm>
            <a:off x="457200" y="6356350"/>
            <a:ext cx="2133600" cy="365125"/>
          </a:xfrm>
          <a:prstGeom prst="rect">
            <a:avLst/>
          </a:prstGeom>
        </p:spPr>
        <p:txBody>
          <a:bodyPr/>
          <a:lstStyle/>
          <a:p>
            <a:fld id="{F43FF309-AECF-4E92-9B18-AD72830B0E27}" type="datetimeFigureOut">
              <a:rPr lang="ko-KR" altLang="en-US" smtClean="0"/>
              <a:t>2019-11-18</a:t>
            </a:fld>
            <a:endParaRPr lang="ko-KR" altLang="en-US"/>
          </a:p>
        </p:txBody>
      </p:sp>
      <p:sp>
        <p:nvSpPr>
          <p:cNvPr id="6" name="바닥글 개체 틀 5"/>
          <p:cNvSpPr>
            <a:spLocks noGrp="1"/>
          </p:cNvSpPr>
          <p:nvPr>
            <p:ph type="ftr" sz="quarter" idx="11"/>
          </p:nvPr>
        </p:nvSpPr>
        <p:spPr>
          <a:xfrm>
            <a:off x="3124200" y="6356350"/>
            <a:ext cx="2895600" cy="365125"/>
          </a:xfrm>
          <a:prstGeom prst="rect">
            <a:avLst/>
          </a:prstGeom>
        </p:spPr>
        <p:txBody>
          <a:bodyPr/>
          <a:lstStyle/>
          <a:p>
            <a:endParaRPr lang="ko-KR" altLang="en-US"/>
          </a:p>
        </p:txBody>
      </p:sp>
      <p:sp>
        <p:nvSpPr>
          <p:cNvPr id="7" name="슬라이드 번호 개체 틀 6"/>
          <p:cNvSpPr>
            <a:spLocks noGrp="1"/>
          </p:cNvSpPr>
          <p:nvPr>
            <p:ph type="sldNum" sz="quarter" idx="12"/>
          </p:nvPr>
        </p:nvSpPr>
        <p:spPr>
          <a:xfrm>
            <a:off x="7010400" y="6538912"/>
            <a:ext cx="2133600" cy="365125"/>
          </a:xfrm>
          <a:prstGeom prst="rect">
            <a:avLst/>
          </a:prstGeom>
        </p:spPr>
        <p:txBody>
          <a:bodyPr/>
          <a:lstStyle/>
          <a:p>
            <a:fld id="{3BC07297-717A-4F26-87F5-72EAB1066A87}"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내용 개체 틀 2"/>
          <p:cNvSpPr txBox="1"/>
          <p:nvPr/>
        </p:nvSpPr>
        <p:spPr>
          <a:xfrm>
            <a:off x="457200" y="1484784"/>
            <a:ext cx="8229600" cy="4641379"/>
          </a:xfrm>
          <a:prstGeom prst="rect">
            <a:avLst/>
          </a:prstGeom>
        </p:spPr>
        <p:txBody>
          <a:bodyPr/>
          <a:lst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HY울릉도M" pitchFamily="18" charset="-127"/>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HY울릉도M" pitchFamily="18" charset="-127"/>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HY울릉도M" pitchFamily="18" charset="-127"/>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3" name="직사각형 12"/>
          <p:cNvSpPr/>
          <p:nvPr/>
        </p:nvSpPr>
        <p:spPr>
          <a:xfrm>
            <a:off x="1" y="204824"/>
            <a:ext cx="9144000" cy="519470"/>
          </a:xfrm>
          <a:prstGeom prst="rect">
            <a:avLst/>
          </a:prstGeom>
          <a:gradFill flip="none" rotWithShape="1">
            <a:gsLst>
              <a:gs pos="0">
                <a:srgbClr val="F8EDEC"/>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0" y="724294"/>
            <a:ext cx="9143999" cy="45719"/>
          </a:xfrm>
          <a:prstGeom prst="rect">
            <a:avLst/>
          </a:prstGeom>
          <a:solidFill>
            <a:srgbClr val="DA21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제목 1"/>
          <p:cNvSpPr txBox="1"/>
          <p:nvPr/>
        </p:nvSpPr>
        <p:spPr>
          <a:xfrm>
            <a:off x="262313" y="218226"/>
            <a:ext cx="8869536" cy="508850"/>
          </a:xfrm>
          <a:prstGeom prst="rect">
            <a:avLst/>
          </a:prstGeom>
        </p:spPr>
        <p:txBody>
          <a:bodyPr anchor="ctr" anchorCtr="0">
            <a:noAutofit/>
          </a:bodyPr>
          <a:lstStyle>
            <a:lvl1pPr algn="l" defTabSz="914400" rtl="0" eaLnBrk="1" latinLnBrk="1" hangingPunct="1">
              <a:spcBef>
                <a:spcPct val="0"/>
              </a:spcBef>
              <a:buNone/>
              <a:defRPr sz="2200" b="1" kern="1200" spc="-150">
                <a:solidFill>
                  <a:schemeClr val="tx1"/>
                </a:solidFill>
                <a:latin typeface="+mj-ea"/>
                <a:ea typeface="+mj-ea"/>
                <a:cs typeface="+mj-cs"/>
              </a:defRPr>
            </a:lvl1pPr>
          </a:lstStyle>
          <a:p>
            <a:r>
              <a:rPr lang="ko-KR" altLang="en-US"/>
              <a:t>마스터 제목 스타일 편집</a:t>
            </a:r>
            <a:endParaRPr lang="ko-KR" altLang="en-US" dirty="0"/>
          </a:p>
        </p:txBody>
      </p:sp>
      <p:sp>
        <p:nvSpPr>
          <p:cNvPr id="21" name="직사각형 20"/>
          <p:cNvSpPr/>
          <p:nvPr/>
        </p:nvSpPr>
        <p:spPr>
          <a:xfrm>
            <a:off x="0" y="6645084"/>
            <a:ext cx="9143999" cy="2129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SzPct val="110000"/>
            </a:pPr>
            <a:endParaRPr lang="ko-KR" altLang="en-US" sz="1000" spc="0" dirty="0">
              <a:solidFill>
                <a:schemeClr val="bg1"/>
              </a:solidFill>
              <a:latin typeface="Arial" panose="020B0604020202020204" pitchFamily="34" charset="0"/>
              <a:ea typeface="나눔바른고딕" panose="020B0603020101020101" pitchFamily="50" charset="-127"/>
              <a:cs typeface="Arial" panose="020B0604020202020204" pitchFamily="34" charset="0"/>
            </a:endParaRPr>
          </a:p>
        </p:txBody>
      </p:sp>
      <p:sp>
        <p:nvSpPr>
          <p:cNvPr id="22" name="TextBox 21"/>
          <p:cNvSpPr txBox="1"/>
          <p:nvPr/>
        </p:nvSpPr>
        <p:spPr>
          <a:xfrm>
            <a:off x="0" y="6645084"/>
            <a:ext cx="1654620" cy="215444"/>
          </a:xfrm>
          <a:prstGeom prst="rect">
            <a:avLst/>
          </a:prstGeom>
          <a:noFill/>
        </p:spPr>
        <p:txBody>
          <a:bodyPr wrap="none" rtlCol="0">
            <a:spAutoFit/>
          </a:bodyPr>
          <a:lstStyle/>
          <a:p>
            <a:r>
              <a:rPr lang="en-US" altLang="ko-KR" sz="800" dirty="0" err="1">
                <a:solidFill>
                  <a:schemeClr val="bg1"/>
                </a:solidFill>
                <a:latin typeface="+mn-ea"/>
                <a:ea typeface="+mn-ea"/>
              </a:rPr>
              <a:t>Kyungpook</a:t>
            </a:r>
            <a:r>
              <a:rPr lang="en-US" altLang="ko-KR" sz="800" baseline="0" dirty="0">
                <a:solidFill>
                  <a:schemeClr val="bg1"/>
                </a:solidFill>
                <a:latin typeface="+mn-ea"/>
                <a:ea typeface="+mn-ea"/>
              </a:rPr>
              <a:t> National University.</a:t>
            </a:r>
            <a:endParaRPr lang="ko-KR" altLang="en-US" sz="800" dirty="0">
              <a:solidFill>
                <a:schemeClr val="bg1"/>
              </a:solidFill>
              <a:latin typeface="+mn-ea"/>
              <a:ea typeface="+mn-ea"/>
            </a:endParaRPr>
          </a:p>
        </p:txBody>
      </p:sp>
      <p:sp>
        <p:nvSpPr>
          <p:cNvPr id="23" name="직사각형 22"/>
          <p:cNvSpPr/>
          <p:nvPr/>
        </p:nvSpPr>
        <p:spPr>
          <a:xfrm>
            <a:off x="7036592" y="6647866"/>
            <a:ext cx="2103460" cy="215444"/>
          </a:xfrm>
          <a:prstGeom prst="rect">
            <a:avLst/>
          </a:prstGeom>
        </p:spPr>
        <p:txBody>
          <a:bodyPr wrap="none">
            <a:spAutoFit/>
          </a:bodyPr>
          <a:lstStyle/>
          <a:p>
            <a:pPr algn="ctr"/>
            <a:r>
              <a:rPr lang="en-US" altLang="ko-KR" sz="800" dirty="0">
                <a:solidFill>
                  <a:schemeClr val="bg1"/>
                </a:solidFill>
                <a:latin typeface="+mn-ea"/>
                <a:ea typeface="+mn-ea"/>
              </a:rPr>
              <a:t>Copyright © PSSENL All Rights Reserved</a:t>
            </a:r>
            <a:endParaRPr lang="ko-KR" altLang="en-US" sz="800" dirty="0">
              <a:solidFill>
                <a:schemeClr val="bg1"/>
              </a:solidFill>
              <a:latin typeface="+mn-ea"/>
              <a:ea typeface="+mn-ea"/>
            </a:endParaRPr>
          </a:p>
        </p:txBody>
      </p:sp>
      <p:sp>
        <p:nvSpPr>
          <p:cNvPr id="24" name="슬라이드 번호 개체 틀 5"/>
          <p:cNvSpPr>
            <a:spLocks noGrp="1"/>
          </p:cNvSpPr>
          <p:nvPr>
            <p:ph type="sldNum" sz="quarter" idx="4"/>
          </p:nvPr>
        </p:nvSpPr>
        <p:spPr>
          <a:xfrm>
            <a:off x="3505199" y="6645084"/>
            <a:ext cx="2133600" cy="212916"/>
          </a:xfrm>
          <a:prstGeom prst="rect">
            <a:avLst/>
          </a:prstGeom>
        </p:spPr>
        <p:txBody>
          <a:bodyPr/>
          <a:lstStyle>
            <a:lvl1pPr algn="ctr">
              <a:defRPr sz="800">
                <a:solidFill>
                  <a:schemeClr val="bg1"/>
                </a:solidFill>
              </a:defRPr>
            </a:lvl1pPr>
          </a:lstStyle>
          <a:p>
            <a:fld id="{3BC07297-717A-4F26-87F5-72EAB1066A87}"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72" r:id="rId15"/>
  </p:sldLayoutIdLst>
  <p:txStyles>
    <p:titleStyle>
      <a:lvl1pPr algn="ctr" defTabSz="914400" rtl="0" eaLnBrk="1" latinLnBrk="1" hangingPunct="1">
        <a:spcBef>
          <a:spcPct val="0"/>
        </a:spcBef>
        <a:buNone/>
        <a:defRPr sz="4400" kern="1200">
          <a:solidFill>
            <a:schemeClr val="tx1"/>
          </a:solidFill>
          <a:latin typeface="HY울릉도B" pitchFamily="18" charset="-127"/>
          <a:ea typeface="HY울릉도B" pitchFamily="18" charset="-127"/>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HY울릉도M" pitchFamily="18" charset="-127"/>
          <a:ea typeface="HY울릉도M" pitchFamily="18" charset="-127"/>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HY울릉도M" pitchFamily="18" charset="-127"/>
          <a:ea typeface="HY울릉도M" pitchFamily="18" charset="-127"/>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HY울릉도M" pitchFamily="18" charset="-127"/>
          <a:ea typeface="HY울릉도M" pitchFamily="18" charset="-127"/>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HY울릉도M" pitchFamily="18" charset="-127"/>
          <a:ea typeface="HY울릉도M" pitchFamily="18" charset="-127"/>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HY울릉도M" pitchFamily="18" charset="-127"/>
          <a:ea typeface="HY울릉도M" pitchFamily="18" charset="-127"/>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6DEC1-5746-4123-845D-0724A4AE4E6F}" type="datetimeFigureOut">
              <a:rPr lang="ko-KR" altLang="en-US" smtClean="0"/>
              <a:t>2019-11-18</a:t>
            </a:fld>
            <a:endParaRPr lang="ko-KR" altLang="en-US"/>
          </a:p>
        </p:txBody>
      </p:sp>
      <p:sp>
        <p:nvSpPr>
          <p:cNvPr id="5" name="바닥글 개체 틀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8B145-5B6B-401F-AF8A-372A1CDC7F9B}" type="slidenum">
              <a:rPr lang="ko-KR" altLang="en-US" smtClean="0"/>
              <a:t>‹#›</a:t>
            </a:fld>
            <a:endParaRPr lang="ko-KR" altLang="en-US"/>
          </a:p>
        </p:txBody>
      </p:sp>
    </p:spTree>
    <p:extLst>
      <p:ext uri="{BB962C8B-B14F-4D97-AF65-F5344CB8AC3E}">
        <p14:creationId xmlns:p14="http://schemas.microsoft.com/office/powerpoint/2010/main" val="19763787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9.wmf"/><Relationship Id="rId11" Type="http://schemas.openxmlformats.org/officeDocument/2006/relationships/image" Target="../media/image23.jpeg"/><Relationship Id="rId5" Type="http://schemas.openxmlformats.org/officeDocument/2006/relationships/image" Target="../media/image21.png"/><Relationship Id="rId10" Type="http://schemas.openxmlformats.org/officeDocument/2006/relationships/image" Target="../media/image22.wmf"/><Relationship Id="rId4" Type="http://schemas.openxmlformats.org/officeDocument/2006/relationships/image" Target="../media/image20.jpe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5.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6.jpeg"/><Relationship Id="rId4" Type="http://schemas.openxmlformats.org/officeDocument/2006/relationships/image" Target="../media/image45.jpe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0.png"/><Relationship Id="rId1" Type="http://schemas.openxmlformats.org/officeDocument/2006/relationships/slideLayout" Target="../slideLayouts/slideLayout15.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12.wmf"/><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wmf"/></Relationships>
</file>

<file path=ppt/slides/_rels/slide7.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1.pn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1" name="Rectangle 59"/>
          <p:cNvSpPr>
            <a:spLocks noChangeArrowheads="1"/>
          </p:cNvSpPr>
          <p:nvPr/>
        </p:nvSpPr>
        <p:spPr bwMode="auto">
          <a:xfrm>
            <a:off x="719455" y="2437501"/>
            <a:ext cx="7806690" cy="2000250"/>
          </a:xfrm>
          <a:prstGeom prst="rect">
            <a:avLst/>
          </a:prstGeom>
          <a:noFill/>
          <a:ln w="9525">
            <a:noFill/>
            <a:miter lim="800000"/>
          </a:ln>
          <a:effectLst>
            <a:outerShdw dist="28398" dir="3806097" algn="ctr" rotWithShape="0">
              <a:schemeClr val="tx1"/>
            </a:outerShdw>
          </a:effectLst>
        </p:spPr>
        <p:txBody>
          <a:bodyPr/>
          <a:lstStyle/>
          <a:p>
            <a:pPr algn="ctr" fontAlgn="base">
              <a:lnSpc>
                <a:spcPct val="90000"/>
              </a:lnSpc>
              <a:spcBef>
                <a:spcPct val="0"/>
              </a:spcBef>
              <a:spcAft>
                <a:spcPct val="0"/>
              </a:spcAft>
              <a:defRPr/>
            </a:pPr>
            <a:r>
              <a:rPr kumimoji="1" lang="ko-KR" altLang="en-US" sz="4400" b="1" dirty="0" smtClean="0">
                <a:solidFill>
                  <a:srgbClr val="FFFFFF"/>
                </a:solidFill>
                <a:effectLst>
                  <a:outerShdw blurRad="38100" dist="38100" dir="2700000" algn="tl">
                    <a:srgbClr val="000000">
                      <a:alpha val="43137"/>
                    </a:srgbClr>
                  </a:outerShdw>
                </a:effectLst>
                <a:latin typeface="맑은 고딕" panose="020B0503020000020004" pitchFamily="50" charset="-127"/>
              </a:rPr>
              <a:t>학위 논문 발표</a:t>
            </a:r>
            <a:endParaRPr kumimoji="1" lang="en-US" altLang="ko-KR" sz="4400" b="1" dirty="0" smtClean="0">
              <a:solidFill>
                <a:srgbClr val="FFFFFF"/>
              </a:solidFill>
              <a:effectLst>
                <a:outerShdw blurRad="38100" dist="38100" dir="2700000" algn="tl">
                  <a:srgbClr val="000000">
                    <a:alpha val="43137"/>
                  </a:srgbClr>
                </a:outerShdw>
              </a:effectLst>
              <a:latin typeface="맑은 고딕" panose="020B0503020000020004" pitchFamily="50" charset="-127"/>
            </a:endParaRPr>
          </a:p>
        </p:txBody>
      </p:sp>
      <p:sp>
        <p:nvSpPr>
          <p:cNvPr id="2" name="TextBox 1"/>
          <p:cNvSpPr txBox="1"/>
          <p:nvPr/>
        </p:nvSpPr>
        <p:spPr>
          <a:xfrm>
            <a:off x="3650211" y="4355869"/>
            <a:ext cx="1945178" cy="369332"/>
          </a:xfrm>
          <a:prstGeom prst="rect">
            <a:avLst/>
          </a:prstGeom>
          <a:noFill/>
        </p:spPr>
        <p:txBody>
          <a:bodyPr wrap="square" rtlCol="0">
            <a:spAutoFit/>
          </a:bodyPr>
          <a:lstStyle/>
          <a:p>
            <a:pPr algn="ctr"/>
            <a:r>
              <a:rPr lang="ko-KR" altLang="en-US" smtClean="0">
                <a:solidFill>
                  <a:schemeClr val="bg1"/>
                </a:solidFill>
              </a:rPr>
              <a:t>서민규</a:t>
            </a:r>
            <a:endParaRPr lang="ko-KR" altLang="en-US">
              <a:solidFill>
                <a:schemeClr val="bg1"/>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mn-ea"/>
              </a:rPr>
              <a:t>Simulation Framework</a:t>
            </a:r>
            <a:endParaRPr lang="ko-KR" altLang="en-US" dirty="0"/>
          </a:p>
        </p:txBody>
      </p:sp>
      <p:sp>
        <p:nvSpPr>
          <p:cNvPr id="19" name="Rectangle 7"/>
          <p:cNvSpPr>
            <a:spLocks noChangeArrowheads="1"/>
          </p:cNvSpPr>
          <p:nvPr/>
        </p:nvSpPr>
        <p:spPr bwMode="auto">
          <a:xfrm>
            <a:off x="468432" y="5638799"/>
            <a:ext cx="8064895" cy="885209"/>
          </a:xfrm>
          <a:prstGeom prst="rect">
            <a:avLst/>
          </a:prstGeom>
          <a:noFill/>
          <a:ln w="9525">
            <a:noFill/>
            <a:miter lim="800000"/>
            <a:headEnd/>
            <a:tailEnd/>
          </a:ln>
        </p:spPr>
        <p:txBody>
          <a:bodyPr/>
          <a:lstStyle/>
          <a:p>
            <a:pPr marL="285750" indent="-285750" algn="just">
              <a:lnSpc>
                <a:spcPct val="150000"/>
              </a:lnSpc>
              <a:buFont typeface="Arial" panose="020B0604020202020204" pitchFamily="34" charset="0"/>
              <a:buChar char="•"/>
            </a:pPr>
            <a:r>
              <a:rPr lang="ko-KR" altLang="en-US" sz="1600" kern="0" spc="-150" dirty="0" smtClean="0">
                <a:solidFill>
                  <a:srgbClr val="000000"/>
                </a:solidFill>
                <a:latin typeface="+mj-ea"/>
                <a:ea typeface="+mj-ea"/>
              </a:rPr>
              <a:t>기본 </a:t>
            </a:r>
            <a:r>
              <a:rPr lang="en-US" altLang="ko-KR" sz="1600" kern="0" spc="-150" dirty="0" smtClean="0">
                <a:solidFill>
                  <a:srgbClr val="000000"/>
                </a:solidFill>
                <a:latin typeface="+mj-ea"/>
                <a:ea typeface="+mj-ea"/>
              </a:rPr>
              <a:t>Aggregator </a:t>
            </a:r>
            <a:r>
              <a:rPr lang="ko-KR" altLang="en-US" sz="1600" kern="0" spc="-150" dirty="0" smtClean="0">
                <a:solidFill>
                  <a:srgbClr val="000000"/>
                </a:solidFill>
                <a:latin typeface="+mj-ea"/>
                <a:ea typeface="+mj-ea"/>
              </a:rPr>
              <a:t>모델을 반영</a:t>
            </a:r>
            <a:endParaRPr lang="en-US" altLang="ko-KR" sz="1600" kern="0" spc="-150" dirty="0" smtClean="0">
              <a:solidFill>
                <a:srgbClr val="000000"/>
              </a:solidFill>
              <a:latin typeface="+mj-ea"/>
              <a:ea typeface="+mj-ea"/>
            </a:endParaRPr>
          </a:p>
          <a:p>
            <a:pPr marL="285750" indent="-285750" algn="just">
              <a:lnSpc>
                <a:spcPct val="150000"/>
              </a:lnSpc>
              <a:buFont typeface="Arial" panose="020B0604020202020204" pitchFamily="34" charset="0"/>
              <a:buChar char="•"/>
            </a:pPr>
            <a:r>
              <a:rPr lang="ko-KR" altLang="en-US" sz="1600" kern="0" spc="-150" dirty="0" smtClean="0">
                <a:solidFill>
                  <a:srgbClr val="000000"/>
                </a:solidFill>
                <a:latin typeface="+mj-ea"/>
                <a:ea typeface="+mj-ea"/>
              </a:rPr>
              <a:t>건물의 전기요금 최소화를 목적으로 한 전기자동차의 </a:t>
            </a:r>
            <a:r>
              <a:rPr lang="ko-KR" altLang="en-US" sz="1600" kern="0" spc="-150" dirty="0" err="1" smtClean="0">
                <a:solidFill>
                  <a:srgbClr val="000000"/>
                </a:solidFill>
                <a:latin typeface="+mj-ea"/>
                <a:ea typeface="+mj-ea"/>
              </a:rPr>
              <a:t>충방전</a:t>
            </a:r>
            <a:r>
              <a:rPr lang="ko-KR" altLang="en-US" sz="1600" kern="0" spc="-150" dirty="0" smtClean="0">
                <a:solidFill>
                  <a:srgbClr val="000000"/>
                </a:solidFill>
                <a:latin typeface="+mj-ea"/>
                <a:ea typeface="+mj-ea"/>
              </a:rPr>
              <a:t> 스케줄 생성</a:t>
            </a:r>
            <a:endParaRPr lang="en-US" altLang="ko-KR" sz="1600" kern="0" spc="-150" dirty="0" smtClean="0">
              <a:solidFill>
                <a:srgbClr val="000000"/>
              </a:solidFill>
              <a:latin typeface="+mj-ea"/>
              <a:ea typeface="+mj-ea"/>
            </a:endParaRPr>
          </a:p>
        </p:txBody>
      </p:sp>
      <p:grpSp>
        <p:nvGrpSpPr>
          <p:cNvPr id="185" name="그룹 184"/>
          <p:cNvGrpSpPr/>
          <p:nvPr/>
        </p:nvGrpSpPr>
        <p:grpSpPr>
          <a:xfrm>
            <a:off x="262313" y="1079272"/>
            <a:ext cx="5290239" cy="2400266"/>
            <a:chOff x="262313" y="1079272"/>
            <a:chExt cx="5290239" cy="2400266"/>
          </a:xfrm>
        </p:grpSpPr>
        <p:sp>
          <p:nvSpPr>
            <p:cNvPr id="146" name="직사각형 145"/>
            <p:cNvSpPr/>
            <p:nvPr/>
          </p:nvSpPr>
          <p:spPr>
            <a:xfrm>
              <a:off x="1016745" y="2520046"/>
              <a:ext cx="4535807" cy="959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8" name="Picture 3" descr="C:\Users\Arnold\AppData\Local\Microsoft\Windows\Temporary Internet Files\Content.IE5\K32CPJGL\MCj03886840000[1].wmf"/>
            <p:cNvPicPr>
              <a:picLocks noChangeAspect="1" noChangeArrowheads="1"/>
            </p:cNvPicPr>
            <p:nvPr/>
          </p:nvPicPr>
          <p:blipFill>
            <a:blip r:embed="rId3" cstate="print"/>
            <a:srcRect/>
            <a:stretch>
              <a:fillRect/>
            </a:stretch>
          </p:blipFill>
          <p:spPr bwMode="auto">
            <a:xfrm>
              <a:off x="1867959" y="1390374"/>
              <a:ext cx="650613" cy="531378"/>
            </a:xfrm>
            <a:prstGeom prst="rect">
              <a:avLst/>
            </a:prstGeom>
            <a:noFill/>
            <a:ln w="9525">
              <a:noFill/>
              <a:miter lim="800000"/>
              <a:headEnd/>
              <a:tailEnd/>
            </a:ln>
          </p:spPr>
        </p:pic>
        <p:sp>
          <p:nvSpPr>
            <p:cNvPr id="149" name="TextBox 16"/>
            <p:cNvSpPr txBox="1">
              <a:spLocks noChangeArrowheads="1"/>
            </p:cNvSpPr>
            <p:nvPr/>
          </p:nvSpPr>
          <p:spPr bwMode="auto">
            <a:xfrm>
              <a:off x="1139273" y="1079272"/>
              <a:ext cx="2191842" cy="338554"/>
            </a:xfrm>
            <a:prstGeom prst="rect">
              <a:avLst/>
            </a:prstGeom>
            <a:noFill/>
            <a:ln w="9525">
              <a:noFill/>
              <a:miter lim="800000"/>
              <a:headEnd/>
              <a:tailEnd/>
            </a:ln>
          </p:spPr>
          <p:txBody>
            <a:bodyPr>
              <a:spAutoFit/>
            </a:bodyPr>
            <a:lstStyle/>
            <a:p>
              <a:pPr algn="ctr">
                <a:defRPr/>
              </a:pPr>
              <a:r>
                <a:rPr lang="en-US" altLang="ko-KR" sz="1600" b="1" dirty="0" smtClean="0">
                  <a:effectLst>
                    <a:outerShdw blurRad="38100" dist="38100" dir="2700000" algn="tl">
                      <a:srgbClr val="000000">
                        <a:alpha val="43137"/>
                      </a:srgbClr>
                    </a:outerShdw>
                  </a:effectLst>
                  <a:latin typeface="Arial" charset="0"/>
                </a:rPr>
                <a:t>Grid Operator</a:t>
              </a:r>
              <a:endParaRPr lang="ko-KR" altLang="en-US" sz="1600" b="1" dirty="0">
                <a:effectLst>
                  <a:outerShdw blurRad="38100" dist="38100" dir="2700000" algn="tl">
                    <a:srgbClr val="000000">
                      <a:alpha val="43137"/>
                    </a:srgbClr>
                  </a:outerShdw>
                </a:effectLst>
                <a:latin typeface="Arial" charset="0"/>
              </a:endParaRPr>
            </a:p>
          </p:txBody>
        </p:sp>
        <p:cxnSp>
          <p:nvCxnSpPr>
            <p:cNvPr id="150" name="직선 화살표 연결선 149"/>
            <p:cNvCxnSpPr/>
            <p:nvPr/>
          </p:nvCxnSpPr>
          <p:spPr bwMode="auto">
            <a:xfrm rot="16200000" flipH="1">
              <a:off x="2061840" y="2077827"/>
              <a:ext cx="245164" cy="4337"/>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151" name="TextBox 150"/>
            <p:cNvSpPr txBox="1"/>
            <p:nvPr/>
          </p:nvSpPr>
          <p:spPr>
            <a:xfrm>
              <a:off x="2267479" y="1904014"/>
              <a:ext cx="2147022" cy="261610"/>
            </a:xfrm>
            <a:prstGeom prst="rect">
              <a:avLst/>
            </a:prstGeom>
            <a:noFill/>
          </p:spPr>
          <p:txBody>
            <a:bodyPr>
              <a:spAutoFit/>
            </a:bodyPr>
            <a:lstStyle/>
            <a:p>
              <a:pPr>
                <a:defRPr/>
              </a:pPr>
              <a:r>
                <a:rPr lang="en-US" altLang="ko-KR" sz="1100" dirty="0" smtClean="0">
                  <a:latin typeface="Arial" charset="0"/>
                </a:rPr>
                <a:t>Signal [</a:t>
              </a:r>
              <a:r>
                <a:rPr lang="en-US" altLang="ko-KR" sz="1100" dirty="0">
                  <a:latin typeface="Arial" charset="0"/>
                </a:rPr>
                <a:t>MW]</a:t>
              </a:r>
              <a:endParaRPr lang="ko-KR" altLang="en-US" sz="1100" dirty="0">
                <a:latin typeface="Arial" charset="0"/>
              </a:endParaRPr>
            </a:p>
          </p:txBody>
        </p:sp>
        <p:sp>
          <p:nvSpPr>
            <p:cNvPr id="152" name="TextBox 16"/>
            <p:cNvSpPr txBox="1">
              <a:spLocks noChangeArrowheads="1"/>
            </p:cNvSpPr>
            <p:nvPr/>
          </p:nvSpPr>
          <p:spPr bwMode="auto">
            <a:xfrm>
              <a:off x="262313" y="2170314"/>
              <a:ext cx="3945761" cy="330084"/>
            </a:xfrm>
            <a:prstGeom prst="rect">
              <a:avLst/>
            </a:prstGeom>
            <a:noFill/>
            <a:ln w="9525">
              <a:noFill/>
              <a:miter lim="800000"/>
              <a:headEnd/>
              <a:tailEnd/>
            </a:ln>
          </p:spPr>
          <p:txBody>
            <a:bodyPr>
              <a:spAutoFit/>
            </a:bodyPr>
            <a:lstStyle/>
            <a:p>
              <a:pPr algn="ctr">
                <a:defRPr/>
              </a:pPr>
              <a:r>
                <a:rPr lang="en-US" altLang="ko-KR" sz="1600" b="1" dirty="0" smtClean="0">
                  <a:latin typeface="Arial" charset="0"/>
                </a:rPr>
                <a:t>Aggregator</a:t>
              </a:r>
              <a:endParaRPr lang="ko-KR" altLang="en-US" sz="1600" b="1" dirty="0">
                <a:latin typeface="Arial" charset="0"/>
              </a:endParaRPr>
            </a:p>
          </p:txBody>
        </p:sp>
        <p:pic>
          <p:nvPicPr>
            <p:cNvPr id="156" name="Picture 5" descr="C:\Users\Brian\AppData\Local\Microsoft\Windows\Temporary Internet Files\Content.IE5\ACFBVMNH\insidelogo[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8509" y="2816219"/>
              <a:ext cx="703745" cy="515414"/>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6"/>
            <p:cNvSpPr txBox="1">
              <a:spLocks noChangeArrowheads="1"/>
            </p:cNvSpPr>
            <p:nvPr/>
          </p:nvSpPr>
          <p:spPr bwMode="auto">
            <a:xfrm>
              <a:off x="1968998" y="2566493"/>
              <a:ext cx="1157061" cy="253916"/>
            </a:xfrm>
            <a:prstGeom prst="rect">
              <a:avLst/>
            </a:prstGeom>
            <a:noFill/>
            <a:ln w="9525">
              <a:noFill/>
              <a:miter lim="800000"/>
              <a:headEnd/>
              <a:tailEnd/>
            </a:ln>
          </p:spPr>
          <p:txBody>
            <a:bodyPr wrap="square">
              <a:spAutoFit/>
            </a:bodyPr>
            <a:lstStyle/>
            <a:p>
              <a:pPr algn="ctr">
                <a:defRPr/>
              </a:pPr>
              <a:r>
                <a:rPr lang="en-US" altLang="ko-KR" sz="1050" b="1" dirty="0" smtClean="0">
                  <a:latin typeface="Arial" charset="0"/>
                </a:rPr>
                <a:t>Control Server</a:t>
              </a:r>
              <a:endParaRPr lang="ko-KR" altLang="en-US" sz="1050" b="1" dirty="0">
                <a:latin typeface="Arial" charset="0"/>
              </a:endParaRPr>
            </a:p>
          </p:txBody>
        </p:sp>
        <p:pic>
          <p:nvPicPr>
            <p:cNvPr id="159" name="Picture 6" descr="C:\Users\Brian\AppData\Local\Microsoft\Windows\Temporary Internet Files\Content.IE5\12SPE8A1\1375966995[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9815" y="2816220"/>
              <a:ext cx="820538" cy="515413"/>
            </a:xfrm>
            <a:prstGeom prst="rect">
              <a:avLst/>
            </a:prstGeom>
            <a:noFill/>
            <a:extLst>
              <a:ext uri="{909E8E84-426E-40DD-AFC4-6F175D3DCCD1}">
                <a14:hiddenFill xmlns:a14="http://schemas.microsoft.com/office/drawing/2010/main">
                  <a:solidFill>
                    <a:srgbClr val="FFFFFF"/>
                  </a:solidFill>
                </a14:hiddenFill>
              </a:ext>
            </a:extLst>
          </p:spPr>
        </p:pic>
        <p:sp>
          <p:nvSpPr>
            <p:cNvPr id="160" name="TextBox 16"/>
            <p:cNvSpPr txBox="1">
              <a:spLocks noChangeArrowheads="1"/>
            </p:cNvSpPr>
            <p:nvPr/>
          </p:nvSpPr>
          <p:spPr bwMode="auto">
            <a:xfrm>
              <a:off x="1079730" y="2566201"/>
              <a:ext cx="960707" cy="253916"/>
            </a:xfrm>
            <a:prstGeom prst="rect">
              <a:avLst/>
            </a:prstGeom>
            <a:noFill/>
            <a:ln w="9525">
              <a:noFill/>
              <a:miter lim="800000"/>
              <a:headEnd/>
              <a:tailEnd/>
            </a:ln>
          </p:spPr>
          <p:txBody>
            <a:bodyPr wrap="square">
              <a:spAutoFit/>
            </a:bodyPr>
            <a:lstStyle/>
            <a:p>
              <a:pPr algn="ctr">
                <a:defRPr/>
              </a:pPr>
              <a:r>
                <a:rPr lang="en-US" altLang="ko-KR" sz="1050" b="1" dirty="0" smtClean="0">
                  <a:latin typeface="Arial" charset="0"/>
                </a:rPr>
                <a:t>Database</a:t>
              </a:r>
              <a:endParaRPr lang="ko-KR" altLang="en-US" sz="1050" b="1" dirty="0">
                <a:latin typeface="Arial" charset="0"/>
              </a:endParaRPr>
            </a:p>
          </p:txBody>
        </p:sp>
        <p:sp>
          <p:nvSpPr>
            <p:cNvPr id="162" name="TextBox 161"/>
            <p:cNvSpPr txBox="1"/>
            <p:nvPr/>
          </p:nvSpPr>
          <p:spPr>
            <a:xfrm>
              <a:off x="3140366" y="2590653"/>
              <a:ext cx="1422368" cy="268655"/>
            </a:xfrm>
            <a:prstGeom prst="rect">
              <a:avLst/>
            </a:prstGeom>
            <a:noFill/>
          </p:spPr>
          <p:txBody>
            <a:bodyPr wrap="square">
              <a:spAutoFit/>
            </a:bodyPr>
            <a:lstStyle/>
            <a:p>
              <a:pPr algn="ctr">
                <a:defRPr/>
              </a:pPr>
              <a:r>
                <a:rPr lang="en-US" altLang="ko-KR" sz="700" b="1" dirty="0" smtClean="0">
                  <a:solidFill>
                    <a:schemeClr val="bg1">
                      <a:lumMod val="50000"/>
                    </a:schemeClr>
                  </a:solidFill>
                  <a:latin typeface="Arial" charset="0"/>
                </a:rPr>
                <a:t>Each Vehicles</a:t>
              </a:r>
            </a:p>
            <a:p>
              <a:pPr algn="ctr">
                <a:defRPr/>
              </a:pPr>
              <a:r>
                <a:rPr lang="en-US" altLang="ko-KR" sz="700" b="1" dirty="0" smtClean="0">
                  <a:solidFill>
                    <a:schemeClr val="bg1">
                      <a:lumMod val="50000"/>
                    </a:schemeClr>
                  </a:solidFill>
                  <a:latin typeface="Arial" charset="0"/>
                </a:rPr>
                <a:t>Charge </a:t>
              </a:r>
              <a:r>
                <a:rPr lang="en-US" altLang="ko-KR" sz="700" b="1" dirty="0">
                  <a:solidFill>
                    <a:schemeClr val="bg1">
                      <a:lumMod val="50000"/>
                    </a:schemeClr>
                  </a:solidFill>
                  <a:latin typeface="Arial" charset="0"/>
                </a:rPr>
                <a:t>/ </a:t>
              </a:r>
              <a:r>
                <a:rPr lang="en-US" altLang="ko-KR" sz="700" b="1" dirty="0" smtClean="0">
                  <a:solidFill>
                    <a:schemeClr val="bg1">
                      <a:lumMod val="50000"/>
                    </a:schemeClr>
                  </a:solidFill>
                  <a:latin typeface="Arial" charset="0"/>
                </a:rPr>
                <a:t>Discharge [</a:t>
              </a:r>
              <a:r>
                <a:rPr lang="en-US" altLang="ko-KR" sz="700" b="1" dirty="0">
                  <a:solidFill>
                    <a:schemeClr val="bg1">
                      <a:lumMod val="50000"/>
                    </a:schemeClr>
                  </a:solidFill>
                  <a:latin typeface="Arial" charset="0"/>
                </a:rPr>
                <a:t>KW]</a:t>
              </a:r>
            </a:p>
          </p:txBody>
        </p:sp>
        <p:sp>
          <p:nvSpPr>
            <p:cNvPr id="168" name="Freeform 35"/>
            <p:cNvSpPr/>
            <p:nvPr/>
          </p:nvSpPr>
          <p:spPr bwMode="auto">
            <a:xfrm>
              <a:off x="3153060" y="2898736"/>
              <a:ext cx="1396711" cy="68011"/>
            </a:xfrm>
            <a:custGeom>
              <a:avLst/>
              <a:gdLst>
                <a:gd name="connsiteX0" fmla="*/ 0 w 6311900"/>
                <a:gd name="connsiteY0" fmla="*/ 584200 h 698500"/>
                <a:gd name="connsiteX1" fmla="*/ 571500 w 6311900"/>
                <a:gd name="connsiteY1" fmla="*/ 584200 h 698500"/>
                <a:gd name="connsiteX2" fmla="*/ 571500 w 6311900"/>
                <a:gd name="connsiteY2" fmla="*/ 63500 h 698500"/>
                <a:gd name="connsiteX3" fmla="*/ 1460500 w 6311900"/>
                <a:gd name="connsiteY3" fmla="*/ 63500 h 698500"/>
                <a:gd name="connsiteX4" fmla="*/ 1460500 w 6311900"/>
                <a:gd name="connsiteY4" fmla="*/ 406400 h 698500"/>
                <a:gd name="connsiteX5" fmla="*/ 1993900 w 6311900"/>
                <a:gd name="connsiteY5" fmla="*/ 406400 h 698500"/>
                <a:gd name="connsiteX6" fmla="*/ 1993900 w 6311900"/>
                <a:gd name="connsiteY6" fmla="*/ 0 h 698500"/>
                <a:gd name="connsiteX7" fmla="*/ 2794000 w 6311900"/>
                <a:gd name="connsiteY7" fmla="*/ 0 h 698500"/>
                <a:gd name="connsiteX8" fmla="*/ 2794000 w 6311900"/>
                <a:gd name="connsiteY8" fmla="*/ 660400 h 698500"/>
                <a:gd name="connsiteX9" fmla="*/ 3962400 w 6311900"/>
                <a:gd name="connsiteY9" fmla="*/ 660400 h 698500"/>
                <a:gd name="connsiteX10" fmla="*/ 3962400 w 6311900"/>
                <a:gd name="connsiteY10" fmla="*/ 482600 h 698500"/>
                <a:gd name="connsiteX11" fmla="*/ 4610100 w 6311900"/>
                <a:gd name="connsiteY11" fmla="*/ 482600 h 698500"/>
                <a:gd name="connsiteX12" fmla="*/ 4610100 w 6311900"/>
                <a:gd name="connsiteY12" fmla="*/ 88900 h 698500"/>
                <a:gd name="connsiteX13" fmla="*/ 5245100 w 6311900"/>
                <a:gd name="connsiteY13" fmla="*/ 88900 h 698500"/>
                <a:gd name="connsiteX14" fmla="*/ 5245100 w 6311900"/>
                <a:gd name="connsiteY14" fmla="*/ 698500 h 698500"/>
                <a:gd name="connsiteX15" fmla="*/ 5613400 w 6311900"/>
                <a:gd name="connsiteY15" fmla="*/ 698500 h 698500"/>
                <a:gd name="connsiteX16" fmla="*/ 5613400 w 6311900"/>
                <a:gd name="connsiteY16" fmla="*/ 381000 h 698500"/>
                <a:gd name="connsiteX17" fmla="*/ 5943600 w 6311900"/>
                <a:gd name="connsiteY17" fmla="*/ 381000 h 698500"/>
                <a:gd name="connsiteX18" fmla="*/ 5943600 w 6311900"/>
                <a:gd name="connsiteY18" fmla="*/ 152400 h 698500"/>
                <a:gd name="connsiteX19" fmla="*/ 6311900 w 6311900"/>
                <a:gd name="connsiteY19" fmla="*/ 15240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11900" h="698500">
                  <a:moveTo>
                    <a:pt x="0" y="584200"/>
                  </a:moveTo>
                  <a:lnTo>
                    <a:pt x="571500" y="584200"/>
                  </a:lnTo>
                  <a:lnTo>
                    <a:pt x="571500" y="63500"/>
                  </a:lnTo>
                  <a:lnTo>
                    <a:pt x="1460500" y="63500"/>
                  </a:lnTo>
                  <a:lnTo>
                    <a:pt x="1460500" y="406400"/>
                  </a:lnTo>
                  <a:lnTo>
                    <a:pt x="1993900" y="406400"/>
                  </a:lnTo>
                  <a:lnTo>
                    <a:pt x="1993900" y="0"/>
                  </a:lnTo>
                  <a:lnTo>
                    <a:pt x="2794000" y="0"/>
                  </a:lnTo>
                  <a:lnTo>
                    <a:pt x="2794000" y="660400"/>
                  </a:lnTo>
                  <a:lnTo>
                    <a:pt x="3962400" y="660400"/>
                  </a:lnTo>
                  <a:lnTo>
                    <a:pt x="3962400" y="482600"/>
                  </a:lnTo>
                  <a:lnTo>
                    <a:pt x="4610100" y="482600"/>
                  </a:lnTo>
                  <a:lnTo>
                    <a:pt x="4610100" y="88900"/>
                  </a:lnTo>
                  <a:lnTo>
                    <a:pt x="5245100" y="88900"/>
                  </a:lnTo>
                  <a:lnTo>
                    <a:pt x="5245100" y="698500"/>
                  </a:lnTo>
                  <a:lnTo>
                    <a:pt x="5613400" y="698500"/>
                  </a:lnTo>
                  <a:lnTo>
                    <a:pt x="5613400" y="381000"/>
                  </a:lnTo>
                  <a:lnTo>
                    <a:pt x="5943600" y="381000"/>
                  </a:lnTo>
                  <a:lnTo>
                    <a:pt x="5943600" y="152400"/>
                  </a:lnTo>
                  <a:lnTo>
                    <a:pt x="6311900" y="152400"/>
                  </a:lnTo>
                </a:path>
              </a:pathLst>
            </a:custGeom>
            <a:noFill/>
            <a:ln w="3175" cap="flat" cmpd="sng" algn="ctr">
              <a:solidFill>
                <a:schemeClr val="accent2">
                  <a:lumMod val="75000"/>
                </a:schemeClr>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160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돋움체" pitchFamily="49" charset="-127"/>
              </a:endParaRPr>
            </a:p>
          </p:txBody>
        </p:sp>
        <p:sp>
          <p:nvSpPr>
            <p:cNvPr id="169" name="오른쪽 화살표 168"/>
            <p:cNvSpPr/>
            <p:nvPr/>
          </p:nvSpPr>
          <p:spPr>
            <a:xfrm>
              <a:off x="3109568" y="2840741"/>
              <a:ext cx="1524852" cy="180159"/>
            </a:xfrm>
            <a:prstGeom prst="rightArrow">
              <a:avLst/>
            </a:prstGeom>
            <a:noFill/>
            <a:ln w="31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Freeform 35"/>
            <p:cNvSpPr/>
            <p:nvPr/>
          </p:nvSpPr>
          <p:spPr bwMode="auto">
            <a:xfrm rot="10800000">
              <a:off x="3177834" y="3096235"/>
              <a:ext cx="1396711" cy="68011"/>
            </a:xfrm>
            <a:custGeom>
              <a:avLst/>
              <a:gdLst>
                <a:gd name="connsiteX0" fmla="*/ 0 w 6311900"/>
                <a:gd name="connsiteY0" fmla="*/ 584200 h 698500"/>
                <a:gd name="connsiteX1" fmla="*/ 571500 w 6311900"/>
                <a:gd name="connsiteY1" fmla="*/ 584200 h 698500"/>
                <a:gd name="connsiteX2" fmla="*/ 571500 w 6311900"/>
                <a:gd name="connsiteY2" fmla="*/ 63500 h 698500"/>
                <a:gd name="connsiteX3" fmla="*/ 1460500 w 6311900"/>
                <a:gd name="connsiteY3" fmla="*/ 63500 h 698500"/>
                <a:gd name="connsiteX4" fmla="*/ 1460500 w 6311900"/>
                <a:gd name="connsiteY4" fmla="*/ 406400 h 698500"/>
                <a:gd name="connsiteX5" fmla="*/ 1993900 w 6311900"/>
                <a:gd name="connsiteY5" fmla="*/ 406400 h 698500"/>
                <a:gd name="connsiteX6" fmla="*/ 1993900 w 6311900"/>
                <a:gd name="connsiteY6" fmla="*/ 0 h 698500"/>
                <a:gd name="connsiteX7" fmla="*/ 2794000 w 6311900"/>
                <a:gd name="connsiteY7" fmla="*/ 0 h 698500"/>
                <a:gd name="connsiteX8" fmla="*/ 2794000 w 6311900"/>
                <a:gd name="connsiteY8" fmla="*/ 660400 h 698500"/>
                <a:gd name="connsiteX9" fmla="*/ 3962400 w 6311900"/>
                <a:gd name="connsiteY9" fmla="*/ 660400 h 698500"/>
                <a:gd name="connsiteX10" fmla="*/ 3962400 w 6311900"/>
                <a:gd name="connsiteY10" fmla="*/ 482600 h 698500"/>
                <a:gd name="connsiteX11" fmla="*/ 4610100 w 6311900"/>
                <a:gd name="connsiteY11" fmla="*/ 482600 h 698500"/>
                <a:gd name="connsiteX12" fmla="*/ 4610100 w 6311900"/>
                <a:gd name="connsiteY12" fmla="*/ 88900 h 698500"/>
                <a:gd name="connsiteX13" fmla="*/ 5245100 w 6311900"/>
                <a:gd name="connsiteY13" fmla="*/ 88900 h 698500"/>
                <a:gd name="connsiteX14" fmla="*/ 5245100 w 6311900"/>
                <a:gd name="connsiteY14" fmla="*/ 698500 h 698500"/>
                <a:gd name="connsiteX15" fmla="*/ 5613400 w 6311900"/>
                <a:gd name="connsiteY15" fmla="*/ 698500 h 698500"/>
                <a:gd name="connsiteX16" fmla="*/ 5613400 w 6311900"/>
                <a:gd name="connsiteY16" fmla="*/ 381000 h 698500"/>
                <a:gd name="connsiteX17" fmla="*/ 5943600 w 6311900"/>
                <a:gd name="connsiteY17" fmla="*/ 381000 h 698500"/>
                <a:gd name="connsiteX18" fmla="*/ 5943600 w 6311900"/>
                <a:gd name="connsiteY18" fmla="*/ 152400 h 698500"/>
                <a:gd name="connsiteX19" fmla="*/ 6311900 w 6311900"/>
                <a:gd name="connsiteY19" fmla="*/ 152400 h 69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311900" h="698500">
                  <a:moveTo>
                    <a:pt x="0" y="584200"/>
                  </a:moveTo>
                  <a:lnTo>
                    <a:pt x="571500" y="584200"/>
                  </a:lnTo>
                  <a:lnTo>
                    <a:pt x="571500" y="63500"/>
                  </a:lnTo>
                  <a:lnTo>
                    <a:pt x="1460500" y="63500"/>
                  </a:lnTo>
                  <a:lnTo>
                    <a:pt x="1460500" y="406400"/>
                  </a:lnTo>
                  <a:lnTo>
                    <a:pt x="1993900" y="406400"/>
                  </a:lnTo>
                  <a:lnTo>
                    <a:pt x="1993900" y="0"/>
                  </a:lnTo>
                  <a:lnTo>
                    <a:pt x="2794000" y="0"/>
                  </a:lnTo>
                  <a:lnTo>
                    <a:pt x="2794000" y="660400"/>
                  </a:lnTo>
                  <a:lnTo>
                    <a:pt x="3962400" y="660400"/>
                  </a:lnTo>
                  <a:lnTo>
                    <a:pt x="3962400" y="482600"/>
                  </a:lnTo>
                  <a:lnTo>
                    <a:pt x="4610100" y="482600"/>
                  </a:lnTo>
                  <a:lnTo>
                    <a:pt x="4610100" y="88900"/>
                  </a:lnTo>
                  <a:lnTo>
                    <a:pt x="5245100" y="88900"/>
                  </a:lnTo>
                  <a:lnTo>
                    <a:pt x="5245100" y="698500"/>
                  </a:lnTo>
                  <a:lnTo>
                    <a:pt x="5613400" y="698500"/>
                  </a:lnTo>
                  <a:lnTo>
                    <a:pt x="5613400" y="381000"/>
                  </a:lnTo>
                  <a:lnTo>
                    <a:pt x="5943600" y="381000"/>
                  </a:lnTo>
                  <a:lnTo>
                    <a:pt x="5943600" y="152400"/>
                  </a:lnTo>
                  <a:lnTo>
                    <a:pt x="6311900" y="152400"/>
                  </a:lnTo>
                </a:path>
              </a:pathLst>
            </a:custGeom>
            <a:noFill/>
            <a:ln w="3175" cap="flat" cmpd="sng" algn="ctr">
              <a:solidFill>
                <a:schemeClr val="accent5">
                  <a:lumMod val="75000"/>
                </a:schemeClr>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en-US" sz="160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돋움체" pitchFamily="49" charset="-127"/>
              </a:endParaRPr>
            </a:p>
          </p:txBody>
        </p:sp>
        <p:sp>
          <p:nvSpPr>
            <p:cNvPr id="167" name="오른쪽 화살표 166"/>
            <p:cNvSpPr/>
            <p:nvPr/>
          </p:nvSpPr>
          <p:spPr>
            <a:xfrm rot="10800000">
              <a:off x="3093185" y="3042082"/>
              <a:ext cx="1524852" cy="180159"/>
            </a:xfrm>
            <a:prstGeom prst="rightArrow">
              <a:avLst/>
            </a:prstGeom>
            <a:noFill/>
            <a:ln w="31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5" name="TextBox 164"/>
            <p:cNvSpPr txBox="1"/>
            <p:nvPr/>
          </p:nvSpPr>
          <p:spPr>
            <a:xfrm>
              <a:off x="3165004" y="3236690"/>
              <a:ext cx="1422368" cy="174626"/>
            </a:xfrm>
            <a:prstGeom prst="rect">
              <a:avLst/>
            </a:prstGeom>
            <a:noFill/>
          </p:spPr>
          <p:txBody>
            <a:bodyPr wrap="square">
              <a:spAutoFit/>
            </a:bodyPr>
            <a:lstStyle/>
            <a:p>
              <a:pPr algn="ctr">
                <a:defRPr/>
              </a:pPr>
              <a:r>
                <a:rPr lang="en-US" altLang="ko-KR" sz="700" b="1" dirty="0" smtClean="0">
                  <a:solidFill>
                    <a:schemeClr val="accent5">
                      <a:lumMod val="75000"/>
                    </a:schemeClr>
                  </a:solidFill>
                  <a:latin typeface="Arial" charset="0"/>
                </a:rPr>
                <a:t>DES States</a:t>
              </a:r>
              <a:endParaRPr lang="en-US" altLang="ko-KR" sz="700" b="1" dirty="0">
                <a:solidFill>
                  <a:schemeClr val="accent5">
                    <a:lumMod val="75000"/>
                  </a:schemeClr>
                </a:solidFill>
                <a:latin typeface="Arial" charset="0"/>
              </a:endParaRPr>
            </a:p>
          </p:txBody>
        </p:sp>
        <p:sp>
          <p:nvSpPr>
            <p:cNvPr id="170" name="TextBox 16"/>
            <p:cNvSpPr txBox="1">
              <a:spLocks noChangeArrowheads="1"/>
            </p:cNvSpPr>
            <p:nvPr/>
          </p:nvSpPr>
          <p:spPr bwMode="auto">
            <a:xfrm>
              <a:off x="4414501" y="2519432"/>
              <a:ext cx="1065214" cy="307777"/>
            </a:xfrm>
            <a:prstGeom prst="rect">
              <a:avLst/>
            </a:prstGeom>
            <a:noFill/>
            <a:ln w="9525">
              <a:noFill/>
              <a:miter lim="800000"/>
              <a:headEnd/>
              <a:tailEnd/>
            </a:ln>
          </p:spPr>
          <p:txBody>
            <a:bodyPr wrap="square">
              <a:spAutoFit/>
            </a:bodyPr>
            <a:lstStyle/>
            <a:p>
              <a:pPr algn="ctr">
                <a:defRPr/>
              </a:pPr>
              <a:r>
                <a:rPr lang="en-US" altLang="ko-KR" sz="700" b="1" dirty="0" smtClean="0">
                  <a:latin typeface="Arial" charset="0"/>
                </a:rPr>
                <a:t>Communication Terminal</a:t>
              </a:r>
              <a:endParaRPr lang="ko-KR" altLang="en-US" sz="700" b="1" dirty="0">
                <a:latin typeface="Arial" charset="0"/>
              </a:endParaRPr>
            </a:p>
          </p:txBody>
        </p:sp>
        <p:cxnSp>
          <p:nvCxnSpPr>
            <p:cNvPr id="171" name="직선 화살표 연결선 170"/>
            <p:cNvCxnSpPr>
              <a:stCxn id="159" idx="3"/>
              <a:endCxn id="156" idx="1"/>
            </p:cNvCxnSpPr>
            <p:nvPr/>
          </p:nvCxnSpPr>
          <p:spPr>
            <a:xfrm>
              <a:off x="1970353" y="3073926"/>
              <a:ext cx="208157" cy="0"/>
            </a:xfrm>
            <a:prstGeom prst="straightConnector1">
              <a:avLst/>
            </a:prstGeom>
            <a:ln w="28575">
              <a:solidFill>
                <a:schemeClr val="accent4">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직사각형 172"/>
            <p:cNvSpPr/>
            <p:nvPr/>
          </p:nvSpPr>
          <p:spPr>
            <a:xfrm rot="5400000">
              <a:off x="4858277" y="2806428"/>
              <a:ext cx="150241" cy="204469"/>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직사각형 173"/>
            <p:cNvSpPr/>
            <p:nvPr/>
          </p:nvSpPr>
          <p:spPr>
            <a:xfrm rot="5400000">
              <a:off x="4858277" y="3066138"/>
              <a:ext cx="150241" cy="204469"/>
            </a:xfrm>
            <a:prstGeom prst="rect">
              <a:avLst/>
            </a:prstGeom>
            <a:solidFill>
              <a:schemeClr val="accent3">
                <a:lumMod val="40000"/>
                <a:lumOff val="6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5" name="직선 연결선 174"/>
            <p:cNvCxnSpPr>
              <a:stCxn id="173" idx="3"/>
              <a:endCxn id="174" idx="1"/>
            </p:cNvCxnSpPr>
            <p:nvPr/>
          </p:nvCxnSpPr>
          <p:spPr>
            <a:xfrm rot="5400000">
              <a:off x="4878663" y="3038518"/>
              <a:ext cx="1094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6" name="Picture 4" descr="C:\Users\Arnold\AppData\Local\Microsoft\Windows\Temporary Internet Files\Content.IE5\RWRBG5UA\MCj04290070000[1].wmf"/>
            <p:cNvPicPr>
              <a:picLocks noChangeAspect="1" noChangeArrowheads="1"/>
            </p:cNvPicPr>
            <p:nvPr/>
          </p:nvPicPr>
          <p:blipFill>
            <a:blip r:embed="rId6" cstate="print"/>
            <a:srcRect/>
            <a:stretch>
              <a:fillRect/>
            </a:stretch>
          </p:blipFill>
          <p:spPr bwMode="auto">
            <a:xfrm>
              <a:off x="4700001" y="2781820"/>
              <a:ext cx="450274" cy="515413"/>
            </a:xfrm>
            <a:prstGeom prst="rect">
              <a:avLst/>
            </a:prstGeom>
            <a:noFill/>
            <a:ln w="9525">
              <a:noFill/>
              <a:miter lim="800000"/>
              <a:headEnd/>
              <a:tailEnd/>
            </a:ln>
          </p:spPr>
        </p:pic>
      </p:grpSp>
      <p:grpSp>
        <p:nvGrpSpPr>
          <p:cNvPr id="184" name="그룹 183"/>
          <p:cNvGrpSpPr/>
          <p:nvPr/>
        </p:nvGrpSpPr>
        <p:grpSpPr>
          <a:xfrm>
            <a:off x="5035632" y="1202216"/>
            <a:ext cx="3861544" cy="4791518"/>
            <a:chOff x="5035632" y="1202216"/>
            <a:chExt cx="3861544" cy="4791518"/>
          </a:xfrm>
        </p:grpSpPr>
        <p:cxnSp>
          <p:nvCxnSpPr>
            <p:cNvPr id="100" name="꺾인 연결선 99"/>
            <p:cNvCxnSpPr>
              <a:stCxn id="173" idx="0"/>
              <a:endCxn id="138" idx="0"/>
            </p:cNvCxnSpPr>
            <p:nvPr/>
          </p:nvCxnSpPr>
          <p:spPr bwMode="auto">
            <a:xfrm flipV="1">
              <a:off x="5035633" y="2692421"/>
              <a:ext cx="2307868" cy="216244"/>
            </a:xfrm>
            <a:prstGeom prst="bentConnector3">
              <a:avLst>
                <a:gd name="adj1" fmla="val 43986"/>
              </a:avLst>
            </a:prstGeom>
            <a:solidFill>
              <a:schemeClr val="accent1"/>
            </a:solidFill>
            <a:ln w="19050" cap="flat" cmpd="sng" algn="ctr">
              <a:solidFill>
                <a:schemeClr val="accent2">
                  <a:lumMod val="75000"/>
                </a:schemeClr>
              </a:solidFill>
              <a:prstDash val="sysDash"/>
              <a:round/>
              <a:headEnd type="none" w="med" len="med"/>
              <a:tailEnd type="triangle"/>
            </a:ln>
            <a:effectLst/>
          </p:spPr>
        </p:cxnSp>
        <p:cxnSp>
          <p:nvCxnSpPr>
            <p:cNvPr id="101" name="꺾인 연결선 100"/>
            <p:cNvCxnSpPr>
              <a:stCxn id="173" idx="0"/>
              <a:endCxn id="134" idx="0"/>
            </p:cNvCxnSpPr>
            <p:nvPr/>
          </p:nvCxnSpPr>
          <p:spPr bwMode="auto">
            <a:xfrm>
              <a:off x="5035632" y="2908663"/>
              <a:ext cx="2373450" cy="1583822"/>
            </a:xfrm>
            <a:prstGeom prst="bentConnector3">
              <a:avLst>
                <a:gd name="adj1" fmla="val 42893"/>
              </a:avLst>
            </a:prstGeom>
            <a:solidFill>
              <a:schemeClr val="accent1"/>
            </a:solidFill>
            <a:ln w="19050" cap="flat" cmpd="sng" algn="ctr">
              <a:solidFill>
                <a:schemeClr val="accent2">
                  <a:lumMod val="75000"/>
                </a:schemeClr>
              </a:solidFill>
              <a:prstDash val="sysDash"/>
              <a:round/>
              <a:headEnd type="none" w="med" len="med"/>
              <a:tailEnd type="triangle"/>
            </a:ln>
            <a:effectLst/>
          </p:spPr>
        </p:cxnSp>
        <p:cxnSp>
          <p:nvCxnSpPr>
            <p:cNvPr id="102" name="Shape 52"/>
            <p:cNvCxnSpPr>
              <a:stCxn id="173" idx="0"/>
              <a:endCxn id="122" idx="0"/>
            </p:cNvCxnSpPr>
            <p:nvPr/>
          </p:nvCxnSpPr>
          <p:spPr bwMode="auto">
            <a:xfrm>
              <a:off x="5035633" y="2908665"/>
              <a:ext cx="2332390" cy="2588692"/>
            </a:xfrm>
            <a:prstGeom prst="bentConnector3">
              <a:avLst>
                <a:gd name="adj1" fmla="val 43668"/>
              </a:avLst>
            </a:prstGeom>
            <a:solidFill>
              <a:schemeClr val="accent1"/>
            </a:solidFill>
            <a:ln w="19050" cap="flat" cmpd="sng" algn="ctr">
              <a:solidFill>
                <a:schemeClr val="accent2">
                  <a:lumMod val="75000"/>
                </a:schemeClr>
              </a:solidFill>
              <a:prstDash val="sysDash"/>
              <a:round/>
              <a:headEnd type="none" w="med" len="med"/>
              <a:tailEnd type="triangle"/>
            </a:ln>
            <a:effectLst/>
          </p:spPr>
        </p:cxnSp>
        <p:cxnSp>
          <p:nvCxnSpPr>
            <p:cNvPr id="103" name="Shape 65"/>
            <p:cNvCxnSpPr>
              <a:stCxn id="173" idx="0"/>
              <a:endCxn id="142" idx="0"/>
            </p:cNvCxnSpPr>
            <p:nvPr/>
          </p:nvCxnSpPr>
          <p:spPr bwMode="auto">
            <a:xfrm flipV="1">
              <a:off x="5035633" y="1721574"/>
              <a:ext cx="2346565" cy="1187091"/>
            </a:xfrm>
            <a:prstGeom prst="bentConnector3">
              <a:avLst>
                <a:gd name="adj1" fmla="val 43346"/>
              </a:avLst>
            </a:prstGeom>
            <a:solidFill>
              <a:schemeClr val="accent1"/>
            </a:solidFill>
            <a:ln w="19050" cap="flat" cmpd="sng" algn="ctr">
              <a:solidFill>
                <a:schemeClr val="accent2">
                  <a:lumMod val="75000"/>
                </a:schemeClr>
              </a:solidFill>
              <a:prstDash val="sysDash"/>
              <a:round/>
              <a:headEnd type="none" w="med" len="med"/>
              <a:tailEnd type="triangle"/>
            </a:ln>
            <a:effectLst/>
          </p:spPr>
        </p:cxnSp>
        <p:cxnSp>
          <p:nvCxnSpPr>
            <p:cNvPr id="104" name="꺾인 연결선 103"/>
            <p:cNvCxnSpPr>
              <a:stCxn id="174" idx="0"/>
              <a:endCxn id="143" idx="1"/>
            </p:cNvCxnSpPr>
            <p:nvPr/>
          </p:nvCxnSpPr>
          <p:spPr bwMode="auto">
            <a:xfrm>
              <a:off x="5035633" y="3168374"/>
              <a:ext cx="2327509" cy="1032553"/>
            </a:xfrm>
            <a:prstGeom prst="bentConnector3">
              <a:avLst>
                <a:gd name="adj1" fmla="val 52236"/>
              </a:avLst>
            </a:prstGeom>
            <a:solidFill>
              <a:schemeClr val="accent1"/>
            </a:solidFill>
            <a:ln w="19050" cap="flat" cmpd="sng" algn="ctr">
              <a:solidFill>
                <a:schemeClr val="accent5">
                  <a:lumMod val="75000"/>
                </a:schemeClr>
              </a:solidFill>
              <a:prstDash val="sysDash"/>
              <a:round/>
              <a:headEnd type="stealth" w="med" len="med"/>
              <a:tailEnd type="none"/>
            </a:ln>
            <a:effectLst/>
          </p:spPr>
        </p:cxnSp>
        <p:cxnSp>
          <p:nvCxnSpPr>
            <p:cNvPr id="105" name="Shape 73"/>
            <p:cNvCxnSpPr>
              <a:stCxn id="174" idx="0"/>
              <a:endCxn id="129" idx="1"/>
            </p:cNvCxnSpPr>
            <p:nvPr/>
          </p:nvCxnSpPr>
          <p:spPr bwMode="auto">
            <a:xfrm>
              <a:off x="5035633" y="3168374"/>
              <a:ext cx="2422683" cy="2626932"/>
            </a:xfrm>
            <a:prstGeom prst="bentConnector3">
              <a:avLst>
                <a:gd name="adj1" fmla="val 50000"/>
              </a:avLst>
            </a:prstGeom>
            <a:solidFill>
              <a:schemeClr val="accent1"/>
            </a:solidFill>
            <a:ln w="19050" cap="flat" cmpd="sng" algn="ctr">
              <a:solidFill>
                <a:schemeClr val="accent5">
                  <a:lumMod val="75000"/>
                </a:schemeClr>
              </a:solidFill>
              <a:prstDash val="sysDash"/>
              <a:round/>
              <a:headEnd type="stealth" w="med" len="med"/>
              <a:tailEnd type="none"/>
            </a:ln>
            <a:effectLst/>
          </p:spPr>
        </p:cxnSp>
        <p:sp>
          <p:nvSpPr>
            <p:cNvPr id="106" name="TextBox 105"/>
            <p:cNvSpPr txBox="1"/>
            <p:nvPr/>
          </p:nvSpPr>
          <p:spPr>
            <a:xfrm>
              <a:off x="6336148" y="3075627"/>
              <a:ext cx="1344477" cy="938719"/>
            </a:xfrm>
            <a:prstGeom prst="rect">
              <a:avLst/>
            </a:prstGeom>
            <a:noFill/>
          </p:spPr>
          <p:txBody>
            <a:bodyPr wrap="square" anchor="ctr">
              <a:spAutoFit/>
            </a:bodyPr>
            <a:lstStyle/>
            <a:p>
              <a:pPr>
                <a:defRPr/>
              </a:pPr>
              <a:r>
                <a:rPr lang="en-US" altLang="ko-KR" sz="1100" b="1" dirty="0" smtClean="0">
                  <a:solidFill>
                    <a:schemeClr val="accent5">
                      <a:lumMod val="75000"/>
                    </a:schemeClr>
                  </a:solidFill>
                  <a:latin typeface="Arial" charset="0"/>
                </a:rPr>
                <a:t>DES States </a:t>
              </a:r>
              <a:endParaRPr lang="en-US" altLang="ko-KR" sz="1100" b="1" dirty="0">
                <a:solidFill>
                  <a:schemeClr val="accent5">
                    <a:lumMod val="75000"/>
                  </a:schemeClr>
                </a:solidFill>
                <a:latin typeface="Arial" charset="0"/>
              </a:endParaRPr>
            </a:p>
            <a:p>
              <a:pPr>
                <a:defRPr/>
              </a:pPr>
              <a:r>
                <a:rPr lang="en-US" altLang="ko-KR" sz="1100" b="1" dirty="0" smtClean="0">
                  <a:solidFill>
                    <a:schemeClr val="accent5">
                      <a:lumMod val="75000"/>
                    </a:schemeClr>
                  </a:solidFill>
                  <a:latin typeface="Arial" charset="0"/>
                </a:rPr>
                <a:t>[Hour, Registration Number, %, Target SOC]</a:t>
              </a:r>
              <a:endParaRPr lang="en-US" altLang="ko-KR" sz="1100" b="1" dirty="0">
                <a:solidFill>
                  <a:schemeClr val="accent5">
                    <a:lumMod val="75000"/>
                  </a:schemeClr>
                </a:solidFill>
                <a:latin typeface="Arial" charset="0"/>
              </a:endParaRPr>
            </a:p>
          </p:txBody>
        </p:sp>
        <p:grpSp>
          <p:nvGrpSpPr>
            <p:cNvPr id="183" name="그룹 182"/>
            <p:cNvGrpSpPr/>
            <p:nvPr/>
          </p:nvGrpSpPr>
          <p:grpSpPr>
            <a:xfrm>
              <a:off x="7867014" y="1202216"/>
              <a:ext cx="1030162" cy="4791518"/>
              <a:chOff x="7880497" y="1679736"/>
              <a:chExt cx="1030162" cy="4791518"/>
            </a:xfrm>
          </p:grpSpPr>
          <p:pic>
            <p:nvPicPr>
              <p:cNvPr id="108" name="Picture 3" descr="C:\Users\Arnold\AppData\Local\Microsoft\Windows\Temporary Internet Files\Content.IE5\9IIT0IOR\MCj03911940000[1].wmf"/>
              <p:cNvPicPr>
                <a:picLocks noChangeAspect="1" noChangeArrowheads="1"/>
              </p:cNvPicPr>
              <p:nvPr/>
            </p:nvPicPr>
            <p:blipFill>
              <a:blip r:embed="rId7" cstate="print"/>
              <a:srcRect/>
              <a:stretch>
                <a:fillRect/>
              </a:stretch>
            </p:blipFill>
            <p:spPr bwMode="auto">
              <a:xfrm rot="16200000">
                <a:off x="8450944" y="6011539"/>
                <a:ext cx="410506" cy="508924"/>
              </a:xfrm>
              <a:prstGeom prst="rect">
                <a:avLst/>
              </a:prstGeom>
              <a:noFill/>
              <a:ln w="9525">
                <a:noFill/>
                <a:miter lim="800000"/>
                <a:headEnd/>
                <a:tailEnd/>
              </a:ln>
            </p:spPr>
          </p:pic>
          <p:pic>
            <p:nvPicPr>
              <p:cNvPr id="109" name="Picture 4" descr="C:\Users\Arnold\AppData\Local\Microsoft\Windows\Temporary Internet Files\Content.IE5\RWRBG5UA\MCj03457910000[1].wmf"/>
              <p:cNvPicPr>
                <a:picLocks noChangeAspect="1" noChangeArrowheads="1"/>
              </p:cNvPicPr>
              <p:nvPr/>
            </p:nvPicPr>
            <p:blipFill>
              <a:blip r:embed="rId8" cstate="print">
                <a:lum bright="-100000" contrast="100000"/>
                <a:grayscl/>
                <a:biLevel thresh="50000"/>
              </a:blip>
              <a:srcRect/>
              <a:stretch>
                <a:fillRect/>
              </a:stretch>
            </p:blipFill>
            <p:spPr bwMode="auto">
              <a:xfrm rot="10800000">
                <a:off x="7932546" y="6182422"/>
                <a:ext cx="446755" cy="226919"/>
              </a:xfrm>
              <a:prstGeom prst="rect">
                <a:avLst/>
              </a:prstGeom>
              <a:noFill/>
              <a:ln w="9525">
                <a:noFill/>
                <a:miter lim="800000"/>
                <a:headEnd/>
                <a:tailEnd/>
              </a:ln>
            </p:spPr>
          </p:pic>
          <p:pic>
            <p:nvPicPr>
              <p:cNvPr id="110" name="Picture 3" descr="C:\Users\Arnold\AppData\Local\Microsoft\Windows\Temporary Internet Files\Content.IE5\9IIT0IOR\MCj03911940000[1].wmf"/>
              <p:cNvPicPr>
                <a:picLocks noChangeAspect="1" noChangeArrowheads="1"/>
              </p:cNvPicPr>
              <p:nvPr/>
            </p:nvPicPr>
            <p:blipFill>
              <a:blip r:embed="rId7" cstate="print"/>
              <a:srcRect/>
              <a:stretch>
                <a:fillRect/>
              </a:stretch>
            </p:blipFill>
            <p:spPr bwMode="auto">
              <a:xfrm rot="16200000">
                <a:off x="8397450" y="4401443"/>
                <a:ext cx="410506" cy="508924"/>
              </a:xfrm>
              <a:prstGeom prst="rect">
                <a:avLst/>
              </a:prstGeom>
              <a:noFill/>
              <a:ln w="9525">
                <a:noFill/>
                <a:miter lim="800000"/>
                <a:headEnd/>
                <a:tailEnd/>
              </a:ln>
            </p:spPr>
          </p:pic>
          <p:pic>
            <p:nvPicPr>
              <p:cNvPr id="111" name="Picture 4" descr="C:\Users\Arnold\AppData\Local\Microsoft\Windows\Temporary Internet Files\Content.IE5\RWRBG5UA\MCj03457910000[1].wmf"/>
              <p:cNvPicPr>
                <a:picLocks noChangeAspect="1" noChangeArrowheads="1"/>
              </p:cNvPicPr>
              <p:nvPr/>
            </p:nvPicPr>
            <p:blipFill>
              <a:blip r:embed="rId8" cstate="print">
                <a:lum bright="-100000" contrast="100000"/>
                <a:grayscl/>
                <a:biLevel thresh="50000"/>
              </a:blip>
              <a:srcRect/>
              <a:stretch>
                <a:fillRect/>
              </a:stretch>
            </p:blipFill>
            <p:spPr bwMode="auto">
              <a:xfrm rot="10800000">
                <a:off x="7880497" y="4572326"/>
                <a:ext cx="445308" cy="226919"/>
              </a:xfrm>
              <a:prstGeom prst="rect">
                <a:avLst/>
              </a:prstGeom>
              <a:noFill/>
              <a:ln w="9525">
                <a:noFill/>
                <a:miter lim="800000"/>
                <a:headEnd/>
                <a:tailEnd/>
              </a:ln>
            </p:spPr>
          </p:pic>
          <p:pic>
            <p:nvPicPr>
              <p:cNvPr id="112" name="Picture 3" descr="C:\Users\Arnold\AppData\Local\Microsoft\Windows\Temporary Internet Files\Content.IE5\9IIT0IOR\MCj03911940000[1].wmf"/>
              <p:cNvPicPr>
                <a:picLocks noChangeAspect="1" noChangeArrowheads="1"/>
              </p:cNvPicPr>
              <p:nvPr/>
            </p:nvPicPr>
            <p:blipFill>
              <a:blip r:embed="rId7" cstate="print"/>
              <a:srcRect/>
              <a:stretch>
                <a:fillRect/>
              </a:stretch>
            </p:blipFill>
            <p:spPr bwMode="auto">
              <a:xfrm rot="16200000">
                <a:off x="8450944" y="3169925"/>
                <a:ext cx="410506" cy="508924"/>
              </a:xfrm>
              <a:prstGeom prst="rect">
                <a:avLst/>
              </a:prstGeom>
              <a:noFill/>
              <a:ln w="9525">
                <a:noFill/>
                <a:miter lim="800000"/>
                <a:headEnd/>
                <a:tailEnd/>
              </a:ln>
            </p:spPr>
          </p:pic>
          <p:pic>
            <p:nvPicPr>
              <p:cNvPr id="113" name="Picture 4" descr="C:\Users\Arnold\AppData\Local\Microsoft\Windows\Temporary Internet Files\Content.IE5\RWRBG5UA\MCj03457910000[1].wmf"/>
              <p:cNvPicPr>
                <a:picLocks noChangeAspect="1" noChangeArrowheads="1"/>
              </p:cNvPicPr>
              <p:nvPr/>
            </p:nvPicPr>
            <p:blipFill>
              <a:blip r:embed="rId8" cstate="print">
                <a:lum bright="-100000" contrast="100000"/>
                <a:grayscl/>
                <a:biLevel thresh="50000"/>
              </a:blip>
              <a:srcRect/>
              <a:stretch>
                <a:fillRect/>
              </a:stretch>
            </p:blipFill>
            <p:spPr bwMode="auto">
              <a:xfrm rot="10800000">
                <a:off x="7932546" y="3340808"/>
                <a:ext cx="446755" cy="226919"/>
              </a:xfrm>
              <a:prstGeom prst="rect">
                <a:avLst/>
              </a:prstGeom>
              <a:noFill/>
              <a:ln w="9525">
                <a:noFill/>
                <a:miter lim="800000"/>
                <a:headEnd/>
                <a:tailEnd/>
              </a:ln>
            </p:spPr>
          </p:pic>
          <p:pic>
            <p:nvPicPr>
              <p:cNvPr id="114" name="Picture 3" descr="C:\Users\Arnold\AppData\Local\Microsoft\Windows\Temporary Internet Files\Content.IE5\9IIT0IOR\MCj03911940000[1].wmf"/>
              <p:cNvPicPr>
                <a:picLocks noChangeAspect="1" noChangeArrowheads="1"/>
              </p:cNvPicPr>
              <p:nvPr/>
            </p:nvPicPr>
            <p:blipFill>
              <a:blip r:embed="rId7" cstate="print"/>
              <a:srcRect/>
              <a:stretch>
                <a:fillRect/>
              </a:stretch>
            </p:blipFill>
            <p:spPr bwMode="auto">
              <a:xfrm rot="16200000">
                <a:off x="8450944" y="1630527"/>
                <a:ext cx="410506" cy="508924"/>
              </a:xfrm>
              <a:prstGeom prst="rect">
                <a:avLst/>
              </a:prstGeom>
              <a:noFill/>
              <a:ln w="9525">
                <a:noFill/>
                <a:miter lim="800000"/>
                <a:headEnd/>
                <a:tailEnd/>
              </a:ln>
            </p:spPr>
          </p:pic>
          <p:pic>
            <p:nvPicPr>
              <p:cNvPr id="115" name="Picture 4" descr="C:\Users\Arnold\AppData\Local\Microsoft\Windows\Temporary Internet Files\Content.IE5\RWRBG5UA\MCj03457910000[1].wmf"/>
              <p:cNvPicPr>
                <a:picLocks noChangeAspect="1" noChangeArrowheads="1"/>
              </p:cNvPicPr>
              <p:nvPr/>
            </p:nvPicPr>
            <p:blipFill>
              <a:blip r:embed="rId8" cstate="print">
                <a:lum bright="-100000" contrast="100000"/>
                <a:grayscl/>
                <a:biLevel thresh="50000"/>
              </a:blip>
              <a:srcRect/>
              <a:stretch>
                <a:fillRect/>
              </a:stretch>
            </p:blipFill>
            <p:spPr bwMode="auto">
              <a:xfrm rot="10800000">
                <a:off x="7932546" y="1801410"/>
                <a:ext cx="446755" cy="226919"/>
              </a:xfrm>
              <a:prstGeom prst="rect">
                <a:avLst/>
              </a:prstGeom>
              <a:noFill/>
              <a:ln w="9525">
                <a:noFill/>
                <a:miter lim="800000"/>
                <a:headEnd/>
                <a:tailEnd/>
              </a:ln>
            </p:spPr>
          </p:pic>
          <p:sp>
            <p:nvSpPr>
              <p:cNvPr id="116" name="자유형 96"/>
              <p:cNvSpPr>
                <a:spLocks noChangeArrowheads="1"/>
              </p:cNvSpPr>
              <p:nvPr/>
            </p:nvSpPr>
            <p:spPr bwMode="auto">
              <a:xfrm rot="16200000">
                <a:off x="8007298" y="5356621"/>
                <a:ext cx="1307918" cy="221208"/>
              </a:xfrm>
              <a:custGeom>
                <a:avLst/>
                <a:gdLst>
                  <a:gd name="T0" fmla="*/ 0 w 1821872"/>
                  <a:gd name="T1" fmla="*/ 0 h 242454"/>
                  <a:gd name="T2" fmla="*/ 906833 w 1821872"/>
                  <a:gd name="T3" fmla="*/ 249031 h 242454"/>
                  <a:gd name="T4" fmla="*/ 1806796 w 1821872"/>
                  <a:gd name="T5" fmla="*/ 0 h 242454"/>
                  <a:gd name="T6" fmla="*/ 0 60000 65536"/>
                  <a:gd name="T7" fmla="*/ 0 60000 65536"/>
                  <a:gd name="T8" fmla="*/ 0 60000 65536"/>
                  <a:gd name="T9" fmla="*/ 0 w 1821872"/>
                  <a:gd name="T10" fmla="*/ 0 h 242454"/>
                  <a:gd name="T11" fmla="*/ 1821872 w 1821872"/>
                  <a:gd name="T12" fmla="*/ 242454 h 242454"/>
                </a:gdLst>
                <a:ahLst/>
                <a:cxnLst>
                  <a:cxn ang="T6">
                    <a:pos x="T0" y="T1"/>
                  </a:cxn>
                  <a:cxn ang="T7">
                    <a:pos x="T2" y="T3"/>
                  </a:cxn>
                  <a:cxn ang="T8">
                    <a:pos x="T4" y="T5"/>
                  </a:cxn>
                </a:cxnLst>
                <a:rect l="T9" t="T10" r="T11" b="T12"/>
                <a:pathLst>
                  <a:path w="1821872" h="242454">
                    <a:moveTo>
                      <a:pt x="0" y="0"/>
                    </a:moveTo>
                    <a:cubicBezTo>
                      <a:pt x="305377" y="121227"/>
                      <a:pt x="610755" y="242454"/>
                      <a:pt x="914400" y="242454"/>
                    </a:cubicBezTo>
                    <a:cubicBezTo>
                      <a:pt x="1218045" y="242454"/>
                      <a:pt x="1667163" y="53109"/>
                      <a:pt x="1821872" y="0"/>
                    </a:cubicBezTo>
                  </a:path>
                </a:pathLst>
              </a:custGeom>
              <a:noFill/>
              <a:ln w="22225" algn="ctr">
                <a:solidFill>
                  <a:schemeClr val="tx1"/>
                </a:solidFill>
                <a:round/>
                <a:headEnd/>
                <a:tailEnd/>
              </a:ln>
            </p:spPr>
            <p:txBody>
              <a:bodyPr wrap="none" anchor="ctr"/>
              <a:lstStyle/>
              <a:p>
                <a:endParaRPr lang="ko-KR" altLang="en-US"/>
              </a:p>
            </p:txBody>
          </p:sp>
          <p:sp>
            <p:nvSpPr>
              <p:cNvPr id="117" name="자유형 97"/>
              <p:cNvSpPr>
                <a:spLocks noChangeArrowheads="1"/>
              </p:cNvSpPr>
              <p:nvPr/>
            </p:nvSpPr>
            <p:spPr bwMode="auto">
              <a:xfrm rot="16200000">
                <a:off x="7987933" y="2531540"/>
                <a:ext cx="1309058" cy="221209"/>
              </a:xfrm>
              <a:custGeom>
                <a:avLst/>
                <a:gdLst>
                  <a:gd name="T0" fmla="*/ 0 w 1821872"/>
                  <a:gd name="T1" fmla="*/ 0 h 242454"/>
                  <a:gd name="T2" fmla="*/ 918760 w 1821872"/>
                  <a:gd name="T3" fmla="*/ 249046 h 242454"/>
                  <a:gd name="T4" fmla="*/ 1830561 w 1821872"/>
                  <a:gd name="T5" fmla="*/ 0 h 242454"/>
                  <a:gd name="T6" fmla="*/ 0 60000 65536"/>
                  <a:gd name="T7" fmla="*/ 0 60000 65536"/>
                  <a:gd name="T8" fmla="*/ 0 60000 65536"/>
                  <a:gd name="T9" fmla="*/ 0 w 1821872"/>
                  <a:gd name="T10" fmla="*/ 0 h 242454"/>
                  <a:gd name="T11" fmla="*/ 1821872 w 1821872"/>
                  <a:gd name="T12" fmla="*/ 242454 h 242454"/>
                </a:gdLst>
                <a:ahLst/>
                <a:cxnLst>
                  <a:cxn ang="T6">
                    <a:pos x="T0" y="T1"/>
                  </a:cxn>
                  <a:cxn ang="T7">
                    <a:pos x="T2" y="T3"/>
                  </a:cxn>
                  <a:cxn ang="T8">
                    <a:pos x="T4" y="T5"/>
                  </a:cxn>
                </a:cxnLst>
                <a:rect l="T9" t="T10" r="T11" b="T12"/>
                <a:pathLst>
                  <a:path w="1821872" h="242454">
                    <a:moveTo>
                      <a:pt x="0" y="0"/>
                    </a:moveTo>
                    <a:cubicBezTo>
                      <a:pt x="305377" y="121227"/>
                      <a:pt x="610755" y="242454"/>
                      <a:pt x="914400" y="242454"/>
                    </a:cubicBezTo>
                    <a:cubicBezTo>
                      <a:pt x="1218045" y="242454"/>
                      <a:pt x="1667163" y="53109"/>
                      <a:pt x="1821872" y="0"/>
                    </a:cubicBezTo>
                  </a:path>
                </a:pathLst>
              </a:custGeom>
              <a:noFill/>
              <a:ln w="22225" algn="ctr">
                <a:solidFill>
                  <a:schemeClr val="tx1"/>
                </a:solidFill>
                <a:round/>
                <a:headEnd/>
                <a:tailEnd/>
              </a:ln>
            </p:spPr>
            <p:txBody>
              <a:bodyPr wrap="none" anchor="ctr"/>
              <a:lstStyle/>
              <a:p>
                <a:endParaRPr lang="ko-KR" altLang="en-US"/>
              </a:p>
            </p:txBody>
          </p:sp>
          <p:sp>
            <p:nvSpPr>
              <p:cNvPr id="118" name="자유형 98"/>
              <p:cNvSpPr>
                <a:spLocks noChangeArrowheads="1"/>
              </p:cNvSpPr>
              <p:nvPr/>
            </p:nvSpPr>
            <p:spPr bwMode="auto">
              <a:xfrm rot="16200000">
                <a:off x="8154986" y="3903885"/>
                <a:ext cx="974952" cy="221209"/>
              </a:xfrm>
              <a:custGeom>
                <a:avLst/>
                <a:gdLst>
                  <a:gd name="T0" fmla="*/ 0 w 1821872"/>
                  <a:gd name="T1" fmla="*/ 0 h 242454"/>
                  <a:gd name="T2" fmla="*/ 8236 w 1821872"/>
                  <a:gd name="T3" fmla="*/ 249046 h 242454"/>
                  <a:gd name="T4" fmla="*/ 16410 w 1821872"/>
                  <a:gd name="T5" fmla="*/ 0 h 242454"/>
                  <a:gd name="T6" fmla="*/ 0 60000 65536"/>
                  <a:gd name="T7" fmla="*/ 0 60000 65536"/>
                  <a:gd name="T8" fmla="*/ 0 60000 65536"/>
                  <a:gd name="T9" fmla="*/ 0 w 1821872"/>
                  <a:gd name="T10" fmla="*/ 0 h 242454"/>
                  <a:gd name="T11" fmla="*/ 1821872 w 1821872"/>
                  <a:gd name="T12" fmla="*/ 242454 h 242454"/>
                </a:gdLst>
                <a:ahLst/>
                <a:cxnLst>
                  <a:cxn ang="T6">
                    <a:pos x="T0" y="T1"/>
                  </a:cxn>
                  <a:cxn ang="T7">
                    <a:pos x="T2" y="T3"/>
                  </a:cxn>
                  <a:cxn ang="T8">
                    <a:pos x="T4" y="T5"/>
                  </a:cxn>
                </a:cxnLst>
                <a:rect l="T9" t="T10" r="T11" b="T12"/>
                <a:pathLst>
                  <a:path w="1821872" h="242454">
                    <a:moveTo>
                      <a:pt x="0" y="0"/>
                    </a:moveTo>
                    <a:cubicBezTo>
                      <a:pt x="305377" y="121227"/>
                      <a:pt x="610755" y="242454"/>
                      <a:pt x="914400" y="242454"/>
                    </a:cubicBezTo>
                    <a:cubicBezTo>
                      <a:pt x="1218045" y="242454"/>
                      <a:pt x="1667163" y="53109"/>
                      <a:pt x="1821872" y="0"/>
                    </a:cubicBezTo>
                  </a:path>
                </a:pathLst>
              </a:custGeom>
              <a:noFill/>
              <a:ln w="22225" algn="ctr">
                <a:solidFill>
                  <a:schemeClr val="tx1"/>
                </a:solidFill>
                <a:round/>
                <a:headEnd/>
                <a:tailEnd/>
              </a:ln>
            </p:spPr>
            <p:txBody>
              <a:bodyPr wrap="none" anchor="ctr"/>
              <a:lstStyle/>
              <a:p>
                <a:endParaRPr lang="ko-KR" altLang="en-US"/>
              </a:p>
            </p:txBody>
          </p:sp>
        </p:grpSp>
        <p:grpSp>
          <p:nvGrpSpPr>
            <p:cNvPr id="182" name="그룹 181"/>
            <p:cNvGrpSpPr/>
            <p:nvPr/>
          </p:nvGrpSpPr>
          <p:grpSpPr>
            <a:xfrm>
              <a:off x="7309060" y="5367973"/>
              <a:ext cx="777849" cy="273206"/>
              <a:chOff x="7322543" y="5845493"/>
              <a:chExt cx="777849" cy="273206"/>
            </a:xfrm>
          </p:grpSpPr>
          <p:sp>
            <p:nvSpPr>
              <p:cNvPr id="120" name="자유형 13"/>
              <p:cNvSpPr>
                <a:spLocks noChangeArrowheads="1"/>
              </p:cNvSpPr>
              <p:nvPr/>
            </p:nvSpPr>
            <p:spPr bwMode="auto">
              <a:xfrm rot="16200000">
                <a:off x="7594980" y="5613286"/>
                <a:ext cx="232976" cy="777849"/>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a:p>
            </p:txBody>
          </p:sp>
          <p:sp>
            <p:nvSpPr>
              <p:cNvPr id="121" name="직사각형 14"/>
              <p:cNvSpPr>
                <a:spLocks noChangeArrowheads="1"/>
              </p:cNvSpPr>
              <p:nvPr/>
            </p:nvSpPr>
            <p:spPr bwMode="auto">
              <a:xfrm rot="16200000">
                <a:off x="7832182" y="5850488"/>
                <a:ext cx="230267" cy="306152"/>
              </a:xfrm>
              <a:prstGeom prst="rect">
                <a:avLst/>
              </a:prstGeom>
              <a:solidFill>
                <a:srgbClr val="FF0000">
                  <a:alpha val="65097"/>
                </a:srgbClr>
              </a:solidFill>
              <a:ln w="9525">
                <a:noFill/>
                <a:miter lim="800000"/>
                <a:headEnd/>
                <a:tailEnd/>
              </a:ln>
            </p:spPr>
            <p:txBody>
              <a:bodyPr wrap="none" anchor="ctr"/>
              <a:lstStyle/>
              <a:p>
                <a:endParaRPr lang="ko-KR" altLang="en-US">
                  <a:ea typeface="돋움체" pitchFamily="49" charset="-127"/>
                </a:endParaRPr>
              </a:p>
            </p:txBody>
          </p:sp>
          <p:sp>
            <p:nvSpPr>
              <p:cNvPr id="122" name="TextBox 19"/>
              <p:cNvSpPr txBox="1">
                <a:spLocks noChangeArrowheads="1"/>
              </p:cNvSpPr>
              <p:nvPr/>
            </p:nvSpPr>
            <p:spPr bwMode="auto">
              <a:xfrm rot="16200000">
                <a:off x="7493447" y="5733552"/>
                <a:ext cx="258768" cy="482650"/>
              </a:xfrm>
              <a:prstGeom prst="rect">
                <a:avLst/>
              </a:prstGeom>
              <a:noFill/>
              <a:ln w="9525">
                <a:noFill/>
                <a:miter lim="800000"/>
                <a:headEnd/>
                <a:tailEnd/>
              </a:ln>
            </p:spPr>
            <p:txBody>
              <a:bodyPr>
                <a:spAutoFit/>
              </a:bodyPr>
              <a:lstStyle/>
              <a:p>
                <a:r>
                  <a:rPr lang="en-US" altLang="ko-KR" sz="1600" dirty="0"/>
                  <a:t>+      </a:t>
                </a:r>
                <a:r>
                  <a:rPr lang="en-US" altLang="ko-KR" sz="1600" dirty="0" smtClean="0"/>
                  <a:t>    -</a:t>
                </a:r>
                <a:endParaRPr lang="ko-KR" altLang="en-US" sz="1600" dirty="0"/>
              </a:p>
            </p:txBody>
          </p:sp>
        </p:grpSp>
        <p:sp>
          <p:nvSpPr>
            <p:cNvPr id="123" name="TextBox 22"/>
            <p:cNvSpPr txBox="1">
              <a:spLocks noChangeArrowheads="1"/>
            </p:cNvSpPr>
            <p:nvPr/>
          </p:nvSpPr>
          <p:spPr bwMode="auto">
            <a:xfrm>
              <a:off x="7106358" y="5145137"/>
              <a:ext cx="1496408" cy="221640"/>
            </a:xfrm>
            <a:prstGeom prst="rect">
              <a:avLst/>
            </a:prstGeom>
            <a:noFill/>
            <a:ln w="9525">
              <a:noFill/>
              <a:miter lim="800000"/>
              <a:headEnd/>
              <a:tailEnd/>
            </a:ln>
          </p:spPr>
          <p:txBody>
            <a:bodyPr>
              <a:spAutoFit/>
            </a:bodyPr>
            <a:lstStyle/>
            <a:p>
              <a:r>
                <a:rPr lang="en-US" altLang="ko-KR" sz="1000" dirty="0"/>
                <a:t>15 [kW] / 8 [Hours]</a:t>
              </a:r>
              <a:endParaRPr lang="ko-KR" altLang="en-US" sz="1000" dirty="0"/>
            </a:p>
          </p:txBody>
        </p:sp>
        <p:sp>
          <p:nvSpPr>
            <p:cNvPr id="124" name="TextBox 29"/>
            <p:cNvSpPr txBox="1">
              <a:spLocks noChangeArrowheads="1"/>
            </p:cNvSpPr>
            <p:nvPr/>
          </p:nvSpPr>
          <p:spPr bwMode="auto">
            <a:xfrm>
              <a:off x="7094555" y="4660575"/>
              <a:ext cx="1496410" cy="221640"/>
            </a:xfrm>
            <a:prstGeom prst="rect">
              <a:avLst/>
            </a:prstGeom>
            <a:noFill/>
            <a:ln w="9525">
              <a:noFill/>
              <a:miter lim="800000"/>
              <a:headEnd/>
              <a:tailEnd/>
            </a:ln>
          </p:spPr>
          <p:txBody>
            <a:bodyPr>
              <a:spAutoFit/>
            </a:bodyPr>
            <a:lstStyle/>
            <a:p>
              <a:r>
                <a:rPr lang="en-US" altLang="ko-KR" sz="1000" dirty="0"/>
                <a:t>18 [kW] / 3 [Hours]</a:t>
              </a:r>
              <a:endParaRPr lang="ko-KR" altLang="en-US" sz="1000" dirty="0"/>
            </a:p>
          </p:txBody>
        </p:sp>
        <p:sp>
          <p:nvSpPr>
            <p:cNvPr id="125" name="TextBox 36"/>
            <p:cNvSpPr txBox="1">
              <a:spLocks noChangeArrowheads="1"/>
            </p:cNvSpPr>
            <p:nvPr/>
          </p:nvSpPr>
          <p:spPr bwMode="auto">
            <a:xfrm>
              <a:off x="7094557" y="2371290"/>
              <a:ext cx="1496408" cy="214923"/>
            </a:xfrm>
            <a:prstGeom prst="rect">
              <a:avLst/>
            </a:prstGeom>
            <a:noFill/>
            <a:ln w="9525">
              <a:noFill/>
              <a:miter lim="800000"/>
              <a:headEnd/>
              <a:tailEnd/>
            </a:ln>
          </p:spPr>
          <p:txBody>
            <a:bodyPr>
              <a:spAutoFit/>
            </a:bodyPr>
            <a:lstStyle/>
            <a:p>
              <a:r>
                <a:rPr lang="en-US" altLang="ko-KR" sz="1000" dirty="0"/>
                <a:t>22 [kW] / 12 [Hours]</a:t>
              </a:r>
              <a:endParaRPr lang="ko-KR" altLang="en-US" sz="1000" dirty="0"/>
            </a:p>
          </p:txBody>
        </p:sp>
        <p:sp>
          <p:nvSpPr>
            <p:cNvPr id="126" name="TextBox 43"/>
            <p:cNvSpPr txBox="1">
              <a:spLocks noChangeArrowheads="1"/>
            </p:cNvSpPr>
            <p:nvPr/>
          </p:nvSpPr>
          <p:spPr bwMode="auto">
            <a:xfrm>
              <a:off x="7094555" y="1902528"/>
              <a:ext cx="1496410" cy="214923"/>
            </a:xfrm>
            <a:prstGeom prst="rect">
              <a:avLst/>
            </a:prstGeom>
            <a:noFill/>
            <a:ln w="9525">
              <a:noFill/>
              <a:miter lim="800000"/>
              <a:headEnd/>
              <a:tailEnd/>
            </a:ln>
          </p:spPr>
          <p:txBody>
            <a:bodyPr>
              <a:spAutoFit/>
            </a:bodyPr>
            <a:lstStyle/>
            <a:p>
              <a:r>
                <a:rPr lang="en-US" altLang="ko-KR" sz="1000" dirty="0"/>
                <a:t>30 [kW] / 10 [Hours]</a:t>
              </a:r>
              <a:endParaRPr lang="ko-KR" altLang="en-US" sz="1000" dirty="0"/>
            </a:p>
          </p:txBody>
        </p:sp>
        <p:sp>
          <p:nvSpPr>
            <p:cNvPr id="127" name="TextBox 126"/>
            <p:cNvSpPr txBox="1"/>
            <p:nvPr/>
          </p:nvSpPr>
          <p:spPr>
            <a:xfrm>
              <a:off x="8096708" y="4513001"/>
              <a:ext cx="538146" cy="1010140"/>
            </a:xfrm>
            <a:prstGeom prst="rect">
              <a:avLst/>
            </a:prstGeom>
            <a:noFill/>
          </p:spPr>
          <p:txBody>
            <a:bodyPr vert="vert" wrap="square" rtlCol="0">
              <a:spAutoFit/>
            </a:bodyPr>
            <a:lstStyle/>
            <a:p>
              <a:pPr algn="ctr"/>
              <a:r>
                <a:rPr lang="en-US" altLang="ko-KR" sz="1000" b="1" dirty="0" smtClean="0"/>
                <a:t>State-of-charge </a:t>
              </a:r>
            </a:p>
            <a:p>
              <a:pPr algn="ctr"/>
              <a:r>
                <a:rPr lang="en-US" altLang="ko-KR" sz="1000" b="1" dirty="0" smtClean="0"/>
                <a:t>(SOC)</a:t>
              </a:r>
            </a:p>
          </p:txBody>
        </p:sp>
        <p:cxnSp>
          <p:nvCxnSpPr>
            <p:cNvPr id="128" name="Straight Arrow Connector 69"/>
            <p:cNvCxnSpPr/>
            <p:nvPr/>
          </p:nvCxnSpPr>
          <p:spPr bwMode="auto">
            <a:xfrm flipH="1" flipV="1">
              <a:off x="8142440" y="4521173"/>
              <a:ext cx="98928" cy="190421"/>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pic>
          <p:nvPicPr>
            <p:cNvPr id="129" name="Picture 5" descr="C:\Users\Arnold\AppData\Local\Microsoft\Windows\Temporary Internet Files\Content.IE5\9IIT0IOR\MCj04397870000[1].png"/>
            <p:cNvPicPr>
              <a:picLocks noChangeAspect="1" noChangeArrowheads="1"/>
            </p:cNvPicPr>
            <p:nvPr/>
          </p:nvPicPr>
          <p:blipFill>
            <a:blip r:embed="rId9" cstate="print"/>
            <a:srcRect/>
            <a:stretch>
              <a:fillRect/>
            </a:stretch>
          </p:blipFill>
          <p:spPr bwMode="auto">
            <a:xfrm rot="62964">
              <a:off x="7458281" y="5629517"/>
              <a:ext cx="409411" cy="337491"/>
            </a:xfrm>
            <a:prstGeom prst="rect">
              <a:avLst/>
            </a:prstGeom>
            <a:noFill/>
            <a:ln w="9525">
              <a:noFill/>
              <a:miter lim="800000"/>
              <a:headEnd/>
              <a:tailEnd/>
            </a:ln>
          </p:spPr>
        </p:pic>
        <p:pic>
          <p:nvPicPr>
            <p:cNvPr id="130" name="Picture 5" descr="C:\Users\Arnold\AppData\Local\Microsoft\Windows\Temporary Internet Files\Content.IE5\9IIT0IOR\MCj04397870000[1].png"/>
            <p:cNvPicPr>
              <a:picLocks noChangeAspect="1" noChangeArrowheads="1"/>
            </p:cNvPicPr>
            <p:nvPr/>
          </p:nvPicPr>
          <p:blipFill>
            <a:blip r:embed="rId9" cstate="print"/>
            <a:srcRect/>
            <a:stretch>
              <a:fillRect/>
            </a:stretch>
          </p:blipFill>
          <p:spPr bwMode="auto">
            <a:xfrm rot="67369">
              <a:off x="7458551" y="2826765"/>
              <a:ext cx="409411" cy="337491"/>
            </a:xfrm>
            <a:prstGeom prst="rect">
              <a:avLst/>
            </a:prstGeom>
            <a:noFill/>
            <a:ln w="9525">
              <a:noFill/>
              <a:miter lim="800000"/>
              <a:headEnd/>
              <a:tailEnd/>
            </a:ln>
          </p:spPr>
        </p:pic>
        <p:grpSp>
          <p:nvGrpSpPr>
            <p:cNvPr id="181" name="그룹 180"/>
            <p:cNvGrpSpPr/>
            <p:nvPr/>
          </p:nvGrpSpPr>
          <p:grpSpPr>
            <a:xfrm>
              <a:off x="7350118" y="4363103"/>
              <a:ext cx="760085" cy="273205"/>
              <a:chOff x="7363601" y="4840623"/>
              <a:chExt cx="760085" cy="273205"/>
            </a:xfrm>
          </p:grpSpPr>
          <p:sp>
            <p:nvSpPr>
              <p:cNvPr id="132" name="자유형 13"/>
              <p:cNvSpPr>
                <a:spLocks noChangeArrowheads="1"/>
              </p:cNvSpPr>
              <p:nvPr/>
            </p:nvSpPr>
            <p:spPr bwMode="auto">
              <a:xfrm rot="16200000">
                <a:off x="7627156" y="4617298"/>
                <a:ext cx="232975" cy="760085"/>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a:p>
            </p:txBody>
          </p:sp>
          <p:sp>
            <p:nvSpPr>
              <p:cNvPr id="133" name="직사각형 14"/>
              <p:cNvSpPr>
                <a:spLocks noChangeArrowheads="1"/>
              </p:cNvSpPr>
              <p:nvPr/>
            </p:nvSpPr>
            <p:spPr bwMode="auto">
              <a:xfrm rot="16200000">
                <a:off x="7864359" y="4854500"/>
                <a:ext cx="230267" cy="288386"/>
              </a:xfrm>
              <a:prstGeom prst="rect">
                <a:avLst/>
              </a:prstGeom>
              <a:solidFill>
                <a:srgbClr val="FF0000">
                  <a:alpha val="65097"/>
                </a:srgbClr>
              </a:solidFill>
              <a:ln w="9525">
                <a:noFill/>
                <a:miter lim="800000"/>
                <a:headEnd/>
                <a:tailEnd/>
              </a:ln>
            </p:spPr>
            <p:txBody>
              <a:bodyPr wrap="none" anchor="ctr"/>
              <a:lstStyle/>
              <a:p>
                <a:endParaRPr lang="ko-KR" altLang="en-US">
                  <a:ea typeface="돋움체" pitchFamily="49" charset="-127"/>
                </a:endParaRPr>
              </a:p>
            </p:txBody>
          </p:sp>
          <p:sp>
            <p:nvSpPr>
              <p:cNvPr id="134" name="TextBox 19"/>
              <p:cNvSpPr txBox="1">
                <a:spLocks noChangeArrowheads="1"/>
              </p:cNvSpPr>
              <p:nvPr/>
            </p:nvSpPr>
            <p:spPr bwMode="auto">
              <a:xfrm rot="16200000">
                <a:off x="7534506" y="4728681"/>
                <a:ext cx="258767" cy="482651"/>
              </a:xfrm>
              <a:prstGeom prst="rect">
                <a:avLst/>
              </a:prstGeom>
              <a:noFill/>
              <a:ln w="9525">
                <a:noFill/>
                <a:miter lim="800000"/>
                <a:headEnd/>
                <a:tailEnd/>
              </a:ln>
            </p:spPr>
            <p:txBody>
              <a:bodyPr>
                <a:spAutoFit/>
              </a:bodyPr>
              <a:lstStyle/>
              <a:p>
                <a:r>
                  <a:rPr lang="en-US" altLang="ko-KR" sz="1600" dirty="0"/>
                  <a:t>+      </a:t>
                </a:r>
                <a:r>
                  <a:rPr lang="en-US" altLang="ko-KR" sz="1600" dirty="0" smtClean="0"/>
                  <a:t>    -</a:t>
                </a:r>
                <a:endParaRPr lang="ko-KR" altLang="en-US" sz="1600" dirty="0"/>
              </a:p>
            </p:txBody>
          </p:sp>
        </p:grpSp>
        <p:grpSp>
          <p:nvGrpSpPr>
            <p:cNvPr id="180" name="그룹 179"/>
            <p:cNvGrpSpPr/>
            <p:nvPr/>
          </p:nvGrpSpPr>
          <p:grpSpPr>
            <a:xfrm>
              <a:off x="7284539" y="2563039"/>
              <a:ext cx="802372" cy="273202"/>
              <a:chOff x="7298022" y="3040559"/>
              <a:chExt cx="802372" cy="273202"/>
            </a:xfrm>
          </p:grpSpPr>
          <p:sp>
            <p:nvSpPr>
              <p:cNvPr id="136" name="자유형 13"/>
              <p:cNvSpPr>
                <a:spLocks noChangeArrowheads="1"/>
              </p:cNvSpPr>
              <p:nvPr/>
            </p:nvSpPr>
            <p:spPr bwMode="auto">
              <a:xfrm rot="16200000">
                <a:off x="7582720" y="2796088"/>
                <a:ext cx="232975" cy="802372"/>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a:p>
            </p:txBody>
          </p:sp>
          <p:sp>
            <p:nvSpPr>
              <p:cNvPr id="137" name="직사각형 14"/>
              <p:cNvSpPr>
                <a:spLocks noChangeArrowheads="1"/>
              </p:cNvSpPr>
              <p:nvPr/>
            </p:nvSpPr>
            <p:spPr bwMode="auto">
              <a:xfrm rot="16200000">
                <a:off x="7819922" y="3033290"/>
                <a:ext cx="230266" cy="330675"/>
              </a:xfrm>
              <a:prstGeom prst="rect">
                <a:avLst/>
              </a:prstGeom>
              <a:solidFill>
                <a:srgbClr val="FF0000">
                  <a:alpha val="65097"/>
                </a:srgbClr>
              </a:solidFill>
              <a:ln w="9525">
                <a:noFill/>
                <a:miter lim="800000"/>
                <a:headEnd/>
                <a:tailEnd/>
              </a:ln>
            </p:spPr>
            <p:txBody>
              <a:bodyPr wrap="none" anchor="ctr"/>
              <a:lstStyle/>
              <a:p>
                <a:endParaRPr lang="ko-KR" altLang="en-US">
                  <a:ea typeface="돋움체" pitchFamily="49" charset="-127"/>
                </a:endParaRPr>
              </a:p>
            </p:txBody>
          </p:sp>
          <p:sp>
            <p:nvSpPr>
              <p:cNvPr id="138" name="TextBox 19"/>
              <p:cNvSpPr txBox="1">
                <a:spLocks noChangeArrowheads="1"/>
              </p:cNvSpPr>
              <p:nvPr/>
            </p:nvSpPr>
            <p:spPr bwMode="auto">
              <a:xfrm rot="16200000">
                <a:off x="7468926" y="2928617"/>
                <a:ext cx="258767" cy="482651"/>
              </a:xfrm>
              <a:prstGeom prst="rect">
                <a:avLst/>
              </a:prstGeom>
              <a:noFill/>
              <a:ln w="9525">
                <a:noFill/>
                <a:miter lim="800000"/>
                <a:headEnd/>
                <a:tailEnd/>
              </a:ln>
            </p:spPr>
            <p:txBody>
              <a:bodyPr>
                <a:spAutoFit/>
              </a:bodyPr>
              <a:lstStyle/>
              <a:p>
                <a:r>
                  <a:rPr lang="en-US" altLang="ko-KR" sz="1600" dirty="0"/>
                  <a:t>+      </a:t>
                </a:r>
                <a:r>
                  <a:rPr lang="en-US" altLang="ko-KR" sz="1600" dirty="0" smtClean="0"/>
                  <a:t>    -</a:t>
                </a:r>
                <a:endParaRPr lang="ko-KR" altLang="en-US" sz="1600" dirty="0"/>
              </a:p>
            </p:txBody>
          </p:sp>
        </p:grpSp>
        <p:grpSp>
          <p:nvGrpSpPr>
            <p:cNvPr id="9" name="그룹 8"/>
            <p:cNvGrpSpPr/>
            <p:nvPr/>
          </p:nvGrpSpPr>
          <p:grpSpPr>
            <a:xfrm>
              <a:off x="7323235" y="1592189"/>
              <a:ext cx="786970" cy="273205"/>
              <a:chOff x="7336718" y="2069709"/>
              <a:chExt cx="786970" cy="273205"/>
            </a:xfrm>
          </p:grpSpPr>
          <p:sp>
            <p:nvSpPr>
              <p:cNvPr id="140" name="자유형 13"/>
              <p:cNvSpPr>
                <a:spLocks noChangeArrowheads="1"/>
              </p:cNvSpPr>
              <p:nvPr/>
            </p:nvSpPr>
            <p:spPr bwMode="auto">
              <a:xfrm rot="16200000">
                <a:off x="7606967" y="1839690"/>
                <a:ext cx="232975" cy="773473"/>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a:p>
            </p:txBody>
          </p:sp>
          <p:sp>
            <p:nvSpPr>
              <p:cNvPr id="141" name="직사각형 14"/>
              <p:cNvSpPr>
                <a:spLocks noChangeArrowheads="1"/>
              </p:cNvSpPr>
              <p:nvPr/>
            </p:nvSpPr>
            <p:spPr bwMode="auto">
              <a:xfrm rot="16200000">
                <a:off x="7850918" y="2070143"/>
                <a:ext cx="230267" cy="315273"/>
              </a:xfrm>
              <a:prstGeom prst="rect">
                <a:avLst/>
              </a:prstGeom>
              <a:solidFill>
                <a:srgbClr val="FF0000">
                  <a:alpha val="65097"/>
                </a:srgbClr>
              </a:solidFill>
              <a:ln w="9525">
                <a:noFill/>
                <a:miter lim="800000"/>
                <a:headEnd/>
                <a:tailEnd/>
              </a:ln>
            </p:spPr>
            <p:txBody>
              <a:bodyPr wrap="none" anchor="ctr"/>
              <a:lstStyle/>
              <a:p>
                <a:endParaRPr lang="ko-KR" altLang="en-US">
                  <a:ea typeface="돋움체" pitchFamily="49" charset="-127"/>
                </a:endParaRPr>
              </a:p>
            </p:txBody>
          </p:sp>
          <p:sp>
            <p:nvSpPr>
              <p:cNvPr id="142" name="TextBox 19"/>
              <p:cNvSpPr txBox="1">
                <a:spLocks noChangeArrowheads="1"/>
              </p:cNvSpPr>
              <p:nvPr/>
            </p:nvSpPr>
            <p:spPr bwMode="auto">
              <a:xfrm rot="16200000">
                <a:off x="7507622" y="1957768"/>
                <a:ext cx="258767" cy="482650"/>
              </a:xfrm>
              <a:prstGeom prst="rect">
                <a:avLst/>
              </a:prstGeom>
              <a:noFill/>
              <a:ln w="9525">
                <a:noFill/>
                <a:miter lim="800000"/>
                <a:headEnd/>
                <a:tailEnd/>
              </a:ln>
            </p:spPr>
            <p:txBody>
              <a:bodyPr>
                <a:spAutoFit/>
              </a:bodyPr>
              <a:lstStyle/>
              <a:p>
                <a:r>
                  <a:rPr lang="en-US" altLang="ko-KR" sz="1600" dirty="0"/>
                  <a:t>+      </a:t>
                </a:r>
                <a:r>
                  <a:rPr lang="en-US" altLang="ko-KR" sz="1600" dirty="0" smtClean="0"/>
                  <a:t>    -</a:t>
                </a:r>
                <a:endParaRPr lang="ko-KR" altLang="en-US" sz="1600" dirty="0"/>
              </a:p>
            </p:txBody>
          </p:sp>
        </p:grpSp>
        <p:pic>
          <p:nvPicPr>
            <p:cNvPr id="143" name="Picture 2" descr="C:\Program Files\Microsoft Office\MEDIA\CAGCAT10\j0251925.wmf"/>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rot="21523838">
              <a:off x="7363082" y="4008292"/>
              <a:ext cx="479565" cy="376893"/>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3" descr="C:\Users\Brian\AppData\Local\Microsoft\Windows\Temporary Internet Files\Content.IE5\12SPE8A1\car11[1].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21513868">
              <a:off x="7328983" y="1242777"/>
              <a:ext cx="553971" cy="367351"/>
            </a:xfrm>
            <a:prstGeom prst="rect">
              <a:avLst/>
            </a:prstGeom>
            <a:noFill/>
            <a:extLst>
              <a:ext uri="{909E8E84-426E-40DD-AFC4-6F175D3DCCD1}">
                <a14:hiddenFill xmlns:a14="http://schemas.microsoft.com/office/drawing/2010/main">
                  <a:solidFill>
                    <a:srgbClr val="FFFFFF"/>
                  </a:solidFill>
                </a14:hiddenFill>
              </a:ext>
            </a:extLst>
          </p:spPr>
        </p:pic>
        <p:cxnSp>
          <p:nvCxnSpPr>
            <p:cNvPr id="145" name="Straight Arrow Connector 69"/>
            <p:cNvCxnSpPr/>
            <p:nvPr/>
          </p:nvCxnSpPr>
          <p:spPr bwMode="auto">
            <a:xfrm flipH="1">
              <a:off x="8110203" y="5216339"/>
              <a:ext cx="127786" cy="201331"/>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153" name="꺾인 연결선 152"/>
            <p:cNvCxnSpPr>
              <a:stCxn id="174" idx="0"/>
              <a:endCxn id="130" idx="1"/>
            </p:cNvCxnSpPr>
            <p:nvPr/>
          </p:nvCxnSpPr>
          <p:spPr bwMode="auto">
            <a:xfrm flipV="1">
              <a:off x="5035633" y="2992347"/>
              <a:ext cx="2422957" cy="176027"/>
            </a:xfrm>
            <a:prstGeom prst="bentConnector3">
              <a:avLst>
                <a:gd name="adj1" fmla="val 50000"/>
              </a:avLst>
            </a:prstGeom>
            <a:solidFill>
              <a:schemeClr val="accent1"/>
            </a:solidFill>
            <a:ln w="19050" cap="flat" cmpd="sng" algn="ctr">
              <a:solidFill>
                <a:schemeClr val="accent5">
                  <a:lumMod val="75000"/>
                </a:schemeClr>
              </a:solidFill>
              <a:prstDash val="sysDash"/>
              <a:round/>
              <a:headEnd type="stealth" w="med" len="med"/>
              <a:tailEnd type="none"/>
            </a:ln>
            <a:effectLst/>
          </p:spPr>
        </p:cxnSp>
        <p:cxnSp>
          <p:nvCxnSpPr>
            <p:cNvPr id="154" name="꺾인 연결선 153"/>
            <p:cNvCxnSpPr>
              <a:stCxn id="174" idx="0"/>
              <a:endCxn id="144" idx="1"/>
            </p:cNvCxnSpPr>
            <p:nvPr/>
          </p:nvCxnSpPr>
          <p:spPr bwMode="auto">
            <a:xfrm flipV="1">
              <a:off x="5035633" y="1431925"/>
              <a:ext cx="2293437" cy="1736449"/>
            </a:xfrm>
            <a:prstGeom prst="bentConnector3">
              <a:avLst>
                <a:gd name="adj1" fmla="val 53026"/>
              </a:avLst>
            </a:prstGeom>
            <a:solidFill>
              <a:schemeClr val="accent1"/>
            </a:solidFill>
            <a:ln w="19050" cap="flat" cmpd="sng" algn="ctr">
              <a:solidFill>
                <a:schemeClr val="accent5">
                  <a:lumMod val="75000"/>
                </a:schemeClr>
              </a:solidFill>
              <a:prstDash val="sysDash"/>
              <a:round/>
              <a:headEnd type="stealth" w="med" len="med"/>
              <a:tailEnd type="none"/>
            </a:ln>
            <a:effectLst/>
          </p:spPr>
        </p:cxnSp>
        <p:sp>
          <p:nvSpPr>
            <p:cNvPr id="177" name="TextBox 176"/>
            <p:cNvSpPr txBox="1"/>
            <p:nvPr/>
          </p:nvSpPr>
          <p:spPr>
            <a:xfrm>
              <a:off x="5035633" y="3667060"/>
              <a:ext cx="934516" cy="431096"/>
            </a:xfrm>
            <a:prstGeom prst="rect">
              <a:avLst/>
            </a:prstGeom>
            <a:noFill/>
          </p:spPr>
          <p:txBody>
            <a:bodyPr wrap="square" anchor="ctr">
              <a:spAutoFit/>
            </a:bodyPr>
            <a:lstStyle/>
            <a:p>
              <a:pPr algn="r">
                <a:defRPr/>
              </a:pPr>
              <a:r>
                <a:rPr lang="en-US" altLang="ko-KR" sz="1100" b="1" dirty="0" smtClean="0">
                  <a:solidFill>
                    <a:schemeClr val="accent2">
                      <a:lumMod val="75000"/>
                    </a:schemeClr>
                  </a:solidFill>
                  <a:latin typeface="Arial" charset="0"/>
                </a:rPr>
                <a:t>Charge / Discharge [KW]</a:t>
              </a:r>
              <a:endParaRPr lang="en-US" altLang="ko-KR" sz="1100" b="1" dirty="0">
                <a:solidFill>
                  <a:schemeClr val="accent2">
                    <a:lumMod val="75000"/>
                  </a:schemeClr>
                </a:solidFill>
                <a:latin typeface="Arial" charset="0"/>
              </a:endParaRPr>
            </a:p>
          </p:txBody>
        </p:sp>
      </p:grpSp>
      <p:sp>
        <p:nvSpPr>
          <p:cNvPr id="178" name="사각형 설명선 177"/>
          <p:cNvSpPr/>
          <p:nvPr/>
        </p:nvSpPr>
        <p:spPr>
          <a:xfrm>
            <a:off x="293523" y="3344169"/>
            <a:ext cx="4536504" cy="1852223"/>
          </a:xfrm>
          <a:prstGeom prst="wedgeRectCallout">
            <a:avLst/>
          </a:prstGeom>
          <a:noFill/>
          <a:ln w="9525">
            <a:prstDash val="sysDot"/>
          </a:ln>
          <a:scene3d>
            <a:camera prst="orthographicFront">
              <a:rot lat="21599968" lon="10799999"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9" name="표 178"/>
          <p:cNvGraphicFramePr>
            <a:graphicFrameLocks noGrp="1"/>
          </p:cNvGraphicFramePr>
          <p:nvPr>
            <p:extLst/>
          </p:nvPr>
        </p:nvGraphicFramePr>
        <p:xfrm>
          <a:off x="495043" y="3749654"/>
          <a:ext cx="4135484" cy="1524000"/>
        </p:xfrm>
        <a:graphic>
          <a:graphicData uri="http://schemas.openxmlformats.org/drawingml/2006/table">
            <a:tbl>
              <a:tblPr firstRow="1" bandRow="1">
                <a:tableStyleId>{5940675A-B579-460E-94D1-54222C63F5DA}</a:tableStyleId>
              </a:tblPr>
              <a:tblGrid>
                <a:gridCol w="1033871">
                  <a:extLst>
                    <a:ext uri="{9D8B030D-6E8A-4147-A177-3AD203B41FA5}">
                      <a16:colId xmlns:a16="http://schemas.microsoft.com/office/drawing/2014/main" val="20000"/>
                    </a:ext>
                  </a:extLst>
                </a:gridCol>
                <a:gridCol w="1033871">
                  <a:extLst>
                    <a:ext uri="{9D8B030D-6E8A-4147-A177-3AD203B41FA5}">
                      <a16:colId xmlns:a16="http://schemas.microsoft.com/office/drawing/2014/main" val="20001"/>
                    </a:ext>
                  </a:extLst>
                </a:gridCol>
                <a:gridCol w="1033871">
                  <a:extLst>
                    <a:ext uri="{9D8B030D-6E8A-4147-A177-3AD203B41FA5}">
                      <a16:colId xmlns:a16="http://schemas.microsoft.com/office/drawing/2014/main" val="20002"/>
                    </a:ext>
                  </a:extLst>
                </a:gridCol>
                <a:gridCol w="1033871">
                  <a:extLst>
                    <a:ext uri="{9D8B030D-6E8A-4147-A177-3AD203B41FA5}">
                      <a16:colId xmlns:a16="http://schemas.microsoft.com/office/drawing/2014/main" val="20003"/>
                    </a:ext>
                  </a:extLst>
                </a:gridCol>
              </a:tblGrid>
              <a:tr h="370840">
                <a:tc>
                  <a:txBody>
                    <a:bodyPr/>
                    <a:lstStyle/>
                    <a:p>
                      <a:pPr algn="ctr" latinLnBrk="1"/>
                      <a:r>
                        <a:rPr lang="en-US" altLang="ko-KR" sz="1050" b="1" dirty="0" smtClean="0"/>
                        <a:t>Registration Number</a:t>
                      </a:r>
                      <a:endParaRPr lang="ko-KR" altLang="en-US" sz="1050" b="1" dirty="0"/>
                    </a:p>
                  </a:txBody>
                  <a:tcPr anchor="ctr">
                    <a:solidFill>
                      <a:schemeClr val="accent1">
                        <a:lumMod val="60000"/>
                        <a:lumOff val="40000"/>
                      </a:schemeClr>
                    </a:solidFill>
                  </a:tcPr>
                </a:tc>
                <a:tc>
                  <a:txBody>
                    <a:bodyPr/>
                    <a:lstStyle/>
                    <a:p>
                      <a:pPr algn="ctr" latinLnBrk="1"/>
                      <a:r>
                        <a:rPr lang="en-US" altLang="ko-KR" sz="1050" b="1" baseline="0" dirty="0" smtClean="0"/>
                        <a:t>Vehicle Model</a:t>
                      </a:r>
                    </a:p>
                  </a:txBody>
                  <a:tcPr anchor="ctr">
                    <a:solidFill>
                      <a:schemeClr val="accent1">
                        <a:lumMod val="60000"/>
                        <a:lumOff val="40000"/>
                      </a:schemeClr>
                    </a:solidFill>
                  </a:tcPr>
                </a:tc>
                <a:tc>
                  <a:txBody>
                    <a:bodyPr/>
                    <a:lstStyle/>
                    <a:p>
                      <a:pPr algn="ctr" latinLnBrk="1"/>
                      <a:r>
                        <a:rPr lang="en-US" altLang="ko-KR" sz="1050" b="1" dirty="0" smtClean="0"/>
                        <a:t>OBC Capacity</a:t>
                      </a:r>
                      <a:endParaRPr lang="ko-KR" altLang="en-US" sz="1050" b="1" dirty="0"/>
                    </a:p>
                  </a:txBody>
                  <a:tcPr anchor="ctr">
                    <a:solidFill>
                      <a:schemeClr val="accent1">
                        <a:lumMod val="60000"/>
                        <a:lumOff val="40000"/>
                      </a:schemeClr>
                    </a:solidFill>
                  </a:tcPr>
                </a:tc>
                <a:tc>
                  <a:txBody>
                    <a:bodyPr/>
                    <a:lstStyle/>
                    <a:p>
                      <a:pPr algn="ctr" latinLnBrk="1"/>
                      <a:r>
                        <a:rPr lang="en-US" altLang="ko-KR" sz="1050" b="1" dirty="0" smtClean="0"/>
                        <a:t>Battery Size</a:t>
                      </a:r>
                      <a:endParaRPr lang="ko-KR" altLang="en-US" sz="1050" b="1" dirty="0"/>
                    </a:p>
                  </a:txBody>
                  <a:tcPr anchor="ctr">
                    <a:solidFill>
                      <a:schemeClr val="accent1">
                        <a:lumMod val="60000"/>
                        <a:lumOff val="40000"/>
                      </a:schemeClr>
                    </a:solidFill>
                  </a:tcPr>
                </a:tc>
                <a:extLst>
                  <a:ext uri="{0D108BD9-81ED-4DB2-BD59-A6C34878D82A}">
                    <a16:rowId xmlns:a16="http://schemas.microsoft.com/office/drawing/2014/main" val="10000"/>
                  </a:ext>
                </a:extLst>
              </a:tr>
              <a:tr h="370840">
                <a:tc>
                  <a:txBody>
                    <a:bodyPr/>
                    <a:lstStyle/>
                    <a:p>
                      <a:pPr algn="ctr" latinLnBrk="1"/>
                      <a:r>
                        <a:rPr lang="en-US" altLang="ko-KR" sz="1000" dirty="0" smtClean="0"/>
                        <a:t>A0….1</a:t>
                      </a:r>
                      <a:endParaRPr lang="ko-KR" altLang="en-US" sz="1000" dirty="0"/>
                    </a:p>
                  </a:txBody>
                  <a:tcPr anchor="ctr"/>
                </a:tc>
                <a:tc>
                  <a:txBody>
                    <a:bodyPr/>
                    <a:lstStyle/>
                    <a:p>
                      <a:pPr algn="ctr" latinLnBrk="1"/>
                      <a:r>
                        <a:rPr lang="en-US" altLang="ko-KR" sz="1000" dirty="0" smtClean="0"/>
                        <a:t>A</a:t>
                      </a:r>
                      <a:endParaRPr lang="ko-KR" altLang="en-US" sz="1000" dirty="0"/>
                    </a:p>
                  </a:txBody>
                  <a:tcPr anchor="ctr"/>
                </a:tc>
                <a:tc>
                  <a:txBody>
                    <a:bodyPr/>
                    <a:lstStyle/>
                    <a:p>
                      <a:pPr algn="ctr" latinLnBrk="1"/>
                      <a:r>
                        <a:rPr lang="en-US" altLang="ko-KR" sz="1000" dirty="0" smtClean="0"/>
                        <a:t>30KWh</a:t>
                      </a:r>
                      <a:endParaRPr lang="ko-KR" altLang="en-US" sz="1000" dirty="0"/>
                    </a:p>
                  </a:txBody>
                  <a:tcPr anchor="ctr"/>
                </a:tc>
                <a:tc>
                  <a:txBody>
                    <a:bodyPr/>
                    <a:lstStyle/>
                    <a:p>
                      <a:pPr algn="ctr" latinLnBrk="1"/>
                      <a:r>
                        <a:rPr lang="en-US" altLang="ko-KR" sz="1000" dirty="0" smtClean="0"/>
                        <a:t>15KWh</a:t>
                      </a:r>
                      <a:endParaRPr lang="ko-KR" altLang="en-US" sz="1000" dirty="0"/>
                    </a:p>
                  </a:txBody>
                  <a:tcPr anchor="ctr"/>
                </a:tc>
                <a:extLst>
                  <a:ext uri="{0D108BD9-81ED-4DB2-BD59-A6C34878D82A}">
                    <a16:rowId xmlns:a16="http://schemas.microsoft.com/office/drawing/2014/main" val="10001"/>
                  </a:ext>
                </a:extLst>
              </a:tr>
              <a:tr h="370840">
                <a:tc>
                  <a:txBody>
                    <a:bodyPr/>
                    <a:lstStyle/>
                    <a:p>
                      <a:pPr algn="ctr" latinLnBrk="1"/>
                      <a:r>
                        <a:rPr lang="en-US" altLang="ko-KR" sz="1000" dirty="0" smtClean="0"/>
                        <a:t>…</a:t>
                      </a:r>
                      <a:endParaRPr lang="ko-KR" altLang="en-US" sz="1000" dirty="0"/>
                    </a:p>
                  </a:txBody>
                  <a:tcPr anchor="ctr"/>
                </a:tc>
                <a:tc>
                  <a:txBody>
                    <a:bodyPr/>
                    <a:lstStyle/>
                    <a:p>
                      <a:pPr algn="ctr" latinLnBrk="1"/>
                      <a:r>
                        <a:rPr lang="en-US" altLang="ko-KR" sz="1000" dirty="0" smtClean="0"/>
                        <a:t>…</a:t>
                      </a:r>
                      <a:endParaRPr lang="ko-KR" altLang="en-US" sz="1000" dirty="0"/>
                    </a:p>
                  </a:txBody>
                  <a:tcPr anchor="ctr"/>
                </a:tc>
                <a:tc>
                  <a:txBody>
                    <a:bodyPr/>
                    <a:lstStyle/>
                    <a:p>
                      <a:pPr algn="ctr" latinLnBrk="1"/>
                      <a:r>
                        <a:rPr lang="en-US" altLang="ko-KR" sz="1000" dirty="0" smtClean="0"/>
                        <a:t>…</a:t>
                      </a:r>
                      <a:endParaRPr lang="ko-KR" altLang="en-US" sz="1000" dirty="0"/>
                    </a:p>
                  </a:txBody>
                  <a:tcPr anchor="ctr"/>
                </a:tc>
                <a:tc>
                  <a:txBody>
                    <a:bodyPr/>
                    <a:lstStyle/>
                    <a:p>
                      <a:pPr algn="ctr" latinLnBrk="1"/>
                      <a:r>
                        <a:rPr lang="en-US" altLang="ko-KR" sz="1000" dirty="0" smtClean="0"/>
                        <a:t>…</a:t>
                      </a:r>
                      <a:endParaRPr lang="ko-KR" altLang="en-US" sz="1000" dirty="0"/>
                    </a:p>
                  </a:txBody>
                  <a:tcPr anchor="ctr"/>
                </a:tc>
                <a:extLst>
                  <a:ext uri="{0D108BD9-81ED-4DB2-BD59-A6C34878D82A}">
                    <a16:rowId xmlns:a16="http://schemas.microsoft.com/office/drawing/2014/main" val="10002"/>
                  </a:ext>
                </a:extLst>
              </a:tr>
              <a:tr h="370840">
                <a:tc>
                  <a:txBody>
                    <a:bodyPr/>
                    <a:lstStyle/>
                    <a:p>
                      <a:pPr algn="ctr" latinLnBrk="1"/>
                      <a:r>
                        <a:rPr lang="en-US" altLang="ko-KR" sz="1000" dirty="0" smtClean="0"/>
                        <a:t>ZZ…9</a:t>
                      </a:r>
                      <a:endParaRPr lang="ko-KR" altLang="en-US" sz="1000" dirty="0"/>
                    </a:p>
                  </a:txBody>
                  <a:tcPr anchor="ctr"/>
                </a:tc>
                <a:tc>
                  <a:txBody>
                    <a:bodyPr/>
                    <a:lstStyle/>
                    <a:p>
                      <a:pPr algn="ctr" latinLnBrk="1"/>
                      <a:r>
                        <a:rPr lang="en-US" altLang="ko-KR" sz="1000" dirty="0" smtClean="0"/>
                        <a:t>S</a:t>
                      </a:r>
                      <a:endParaRPr lang="ko-KR" altLang="en-US" sz="1000" dirty="0"/>
                    </a:p>
                  </a:txBody>
                  <a:tcPr anchor="ctr"/>
                </a:tc>
                <a:tc>
                  <a:txBody>
                    <a:bodyPr/>
                    <a:lstStyle/>
                    <a:p>
                      <a:pPr algn="ctr" latinLnBrk="1"/>
                      <a:r>
                        <a:rPr lang="en-US" altLang="ko-KR" sz="1000" dirty="0" smtClean="0"/>
                        <a:t>20KWh</a:t>
                      </a:r>
                      <a:endParaRPr lang="ko-KR" altLang="en-US" sz="1000" dirty="0"/>
                    </a:p>
                  </a:txBody>
                  <a:tcPr anchor="ctr"/>
                </a:tc>
                <a:tc>
                  <a:txBody>
                    <a:bodyPr/>
                    <a:lstStyle/>
                    <a:p>
                      <a:pPr algn="ctr" latinLnBrk="1"/>
                      <a:r>
                        <a:rPr lang="en-US" altLang="ko-KR" sz="1000" dirty="0" smtClean="0"/>
                        <a:t>20KWh</a:t>
                      </a:r>
                      <a:endParaRPr lang="ko-KR" altLang="en-US" sz="1000"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89066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mn-ea"/>
              </a:rPr>
              <a:t>Simulation Framework</a:t>
            </a:r>
            <a:endParaRPr lang="ko-KR" altLang="en-US" dirty="0"/>
          </a:p>
        </p:txBody>
      </p:sp>
      <p:sp>
        <p:nvSpPr>
          <p:cNvPr id="79" name="직사각형 78"/>
          <p:cNvSpPr/>
          <p:nvPr/>
        </p:nvSpPr>
        <p:spPr>
          <a:xfrm>
            <a:off x="515277" y="1107931"/>
            <a:ext cx="6088723"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buSzPct val="110000"/>
              <a:defRPr sz="1800"/>
            </a:pPr>
            <a:r>
              <a:rPr lang="en-US" altLang="ko-KR" dirty="0" smtClean="0">
                <a:solidFill>
                  <a:schemeClr val="tx1"/>
                </a:solidFill>
                <a:latin typeface="+mn-ea"/>
              </a:rPr>
              <a:t>Operation Strategy</a:t>
            </a:r>
            <a:endParaRPr lang="en-US" altLang="ko-KR" dirty="0">
              <a:solidFill>
                <a:schemeClr val="tx1"/>
              </a:solidFill>
              <a:latin typeface="+mj-ea"/>
            </a:endParaRPr>
          </a:p>
        </p:txBody>
      </p:sp>
      <p:sp>
        <p:nvSpPr>
          <p:cNvPr id="80" name="직사각형 79"/>
          <p:cNvSpPr/>
          <p:nvPr/>
        </p:nvSpPr>
        <p:spPr>
          <a:xfrm>
            <a:off x="39553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pic>
        <p:nvPicPr>
          <p:cNvPr id="6" name="Picture 6" descr="C:\Users\Brian\AppData\Local\Microsoft\Windows\Temporary Internet Files\Content.IE5\12SPE8A1\137596699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57" y="1880049"/>
            <a:ext cx="820538" cy="5154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87079" y="1510058"/>
            <a:ext cx="5598121" cy="4847481"/>
          </a:xfrm>
          <a:prstGeom prst="rect">
            <a:avLst/>
          </a:prstGeom>
          <a:noFill/>
        </p:spPr>
        <p:txBody>
          <a:bodyPr wrap="square" rtlCol="0">
            <a:spAutoFit/>
          </a:bodyPr>
          <a:lstStyle/>
          <a:p>
            <a:r>
              <a:rPr lang="en-US" altLang="ko-KR" b="1" dirty="0" smtClean="0"/>
              <a:t>Database</a:t>
            </a:r>
          </a:p>
          <a:p>
            <a:pPr marL="285750" indent="-285750">
              <a:buFont typeface="Arial" panose="020B0604020202020204" pitchFamily="34" charset="0"/>
              <a:buChar char="•"/>
            </a:pPr>
            <a:r>
              <a:rPr lang="en-US" altLang="ko-KR" sz="1100" dirty="0" smtClean="0"/>
              <a:t>Building Info</a:t>
            </a:r>
            <a:br>
              <a:rPr lang="en-US" altLang="ko-KR" sz="1100" dirty="0" smtClean="0"/>
            </a:br>
            <a:r>
              <a:rPr lang="en-US" altLang="ko-KR" sz="1000" dirty="0" smtClean="0"/>
              <a:t>- Control scheme(Objective, Operator preference)</a:t>
            </a:r>
            <a:br>
              <a:rPr lang="en-US" altLang="ko-KR" sz="1000" dirty="0" smtClean="0"/>
            </a:br>
            <a:r>
              <a:rPr lang="en-US" altLang="ko-KR" sz="1000" dirty="0" smtClean="0"/>
              <a:t>- Demand power</a:t>
            </a:r>
            <a:br>
              <a:rPr lang="en-US" altLang="ko-KR" sz="1000" dirty="0" smtClean="0"/>
            </a:br>
            <a:r>
              <a:rPr lang="en-US" altLang="ko-KR" sz="1000" dirty="0" smtClean="0"/>
              <a:t>- Appliances</a:t>
            </a:r>
          </a:p>
          <a:p>
            <a:pPr marL="285750" indent="-285750">
              <a:buFont typeface="Arial" panose="020B0604020202020204" pitchFamily="34" charset="0"/>
              <a:buChar char="•"/>
            </a:pPr>
            <a:r>
              <a:rPr lang="en-US" altLang="ko-KR" sz="1100" dirty="0" smtClean="0"/>
              <a:t>EV Info</a:t>
            </a:r>
            <a:br>
              <a:rPr lang="en-US" altLang="ko-KR" sz="1100" dirty="0" smtClean="0"/>
            </a:br>
            <a:r>
              <a:rPr lang="en-US" altLang="ko-KR" sz="1000" dirty="0" smtClean="0"/>
              <a:t>- Plug time, duration</a:t>
            </a:r>
            <a:br>
              <a:rPr lang="en-US" altLang="ko-KR" sz="1000" dirty="0" smtClean="0"/>
            </a:br>
            <a:r>
              <a:rPr lang="en-US" altLang="ko-KR" sz="1000" dirty="0" smtClean="0"/>
              <a:t>- Battery status(initial SOC, capacity)</a:t>
            </a:r>
            <a:br>
              <a:rPr lang="en-US" altLang="ko-KR" sz="1000" dirty="0" smtClean="0"/>
            </a:br>
            <a:r>
              <a:rPr lang="en-US" altLang="ko-KR" sz="1000" dirty="0" smtClean="0"/>
              <a:t>- User preference</a:t>
            </a:r>
          </a:p>
          <a:p>
            <a:pPr marL="285750" indent="-285750">
              <a:buFont typeface="Arial" panose="020B0604020202020204" pitchFamily="34" charset="0"/>
              <a:buChar char="•"/>
            </a:pPr>
            <a:r>
              <a:rPr lang="en-US" altLang="ko-KR" sz="1100" dirty="0" smtClean="0"/>
              <a:t>EVSE configuration</a:t>
            </a:r>
            <a:br>
              <a:rPr lang="en-US" altLang="ko-KR" sz="1100" dirty="0" smtClean="0"/>
            </a:br>
            <a:r>
              <a:rPr lang="en-US" altLang="ko-KR" sz="1100" dirty="0" smtClean="0"/>
              <a:t>- Power level</a:t>
            </a:r>
            <a:br>
              <a:rPr lang="en-US" altLang="ko-KR" sz="1100" dirty="0" smtClean="0"/>
            </a:br>
            <a:r>
              <a:rPr lang="en-US" altLang="ko-KR" sz="1100" dirty="0" smtClean="0"/>
              <a:t>- Location</a:t>
            </a:r>
            <a:endParaRPr lang="en-US" altLang="ko-KR" sz="1200" dirty="0" smtClean="0"/>
          </a:p>
          <a:p>
            <a:pPr marL="285750" indent="-285750">
              <a:buFont typeface="Arial" panose="020B0604020202020204" pitchFamily="34" charset="0"/>
              <a:buChar char="•"/>
            </a:pPr>
            <a:endParaRPr lang="en-US" altLang="ko-KR" sz="1200" dirty="0"/>
          </a:p>
          <a:p>
            <a:r>
              <a:rPr lang="en-US" altLang="ko-KR" b="1" dirty="0"/>
              <a:t>EV Aggregation Cluster Model(EACM)</a:t>
            </a:r>
          </a:p>
          <a:p>
            <a:endParaRPr lang="en-US" altLang="ko-KR" sz="1200" dirty="0"/>
          </a:p>
          <a:p>
            <a:endParaRPr lang="en-US" altLang="ko-KR" sz="1200" dirty="0" smtClean="0"/>
          </a:p>
          <a:p>
            <a:endParaRPr lang="en-US" altLang="ko-KR" sz="1200" dirty="0"/>
          </a:p>
          <a:p>
            <a:endParaRPr lang="en-US" altLang="ko-KR" sz="1200" dirty="0" smtClean="0"/>
          </a:p>
          <a:p>
            <a:endParaRPr lang="en-US" altLang="ko-KR" sz="1200" dirty="0" smtClean="0"/>
          </a:p>
          <a:p>
            <a:endParaRPr lang="en-US" altLang="ko-KR" sz="1200" dirty="0"/>
          </a:p>
          <a:p>
            <a:r>
              <a:rPr lang="en-US" altLang="ko-KR" b="1" dirty="0"/>
              <a:t>Multi-stage Optimization </a:t>
            </a:r>
            <a:r>
              <a:rPr lang="en-US" altLang="ko-KR" b="1" dirty="0" smtClean="0"/>
              <a:t>Model</a:t>
            </a:r>
            <a:endParaRPr lang="en-US" altLang="ko-KR" b="1" dirty="0"/>
          </a:p>
          <a:p>
            <a:pPr marL="171450" indent="-171450">
              <a:buFont typeface="Arial" panose="020B0604020202020204" pitchFamily="34" charset="0"/>
              <a:buChar char="•"/>
            </a:pPr>
            <a:r>
              <a:rPr lang="en-US" altLang="ko-KR" sz="1200" dirty="0" smtClean="0"/>
              <a:t>Stage-A:</a:t>
            </a:r>
            <a:br>
              <a:rPr lang="en-US" altLang="ko-KR" sz="1200" dirty="0" smtClean="0"/>
            </a:br>
            <a:r>
              <a:rPr lang="en-US" altLang="ko-KR" sz="1200" dirty="0" smtClean="0"/>
              <a:t>- Virtual EV Scheduling</a:t>
            </a:r>
          </a:p>
          <a:p>
            <a:pPr marL="171450" indent="-171450">
              <a:buFont typeface="Arial" panose="020B0604020202020204" pitchFamily="34" charset="0"/>
              <a:buChar char="•"/>
            </a:pPr>
            <a:r>
              <a:rPr lang="en-US" altLang="ko-KR" sz="1200" dirty="0" smtClean="0"/>
              <a:t>Stage-B:</a:t>
            </a:r>
            <a:br>
              <a:rPr lang="en-US" altLang="ko-KR" sz="1200" dirty="0" smtClean="0"/>
            </a:br>
            <a:r>
              <a:rPr lang="en-US" altLang="ko-KR" sz="1200" dirty="0" smtClean="0"/>
              <a:t>- Energy distribution (Virtual EV </a:t>
            </a:r>
            <a:r>
              <a:rPr lang="en-US" altLang="ko-KR" sz="1200" dirty="0" smtClean="0">
                <a:sym typeface="Wingdings" panose="05000000000000000000" pitchFamily="2" charset="2"/>
              </a:rPr>
              <a:t> EVs</a:t>
            </a:r>
            <a:r>
              <a:rPr lang="en-US" altLang="ko-KR" sz="1200" dirty="0" smtClean="0"/>
              <a:t>)</a:t>
            </a:r>
            <a:endParaRPr lang="ko-KR" altLang="en-US" sz="1200" dirty="0"/>
          </a:p>
        </p:txBody>
      </p:sp>
      <p:sp>
        <p:nvSpPr>
          <p:cNvPr id="4" name="아래쪽 화살표 3"/>
          <p:cNvSpPr/>
          <p:nvPr/>
        </p:nvSpPr>
        <p:spPr>
          <a:xfrm>
            <a:off x="1443061" y="2816178"/>
            <a:ext cx="321129" cy="370114"/>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a:blip r:embed="rId4"/>
          <a:stretch>
            <a:fillRect/>
          </a:stretch>
        </p:blipFill>
        <p:spPr>
          <a:xfrm>
            <a:off x="529681" y="3228056"/>
            <a:ext cx="2147887" cy="1411614"/>
          </a:xfrm>
          <a:prstGeom prst="rect">
            <a:avLst/>
          </a:prstGeom>
        </p:spPr>
      </p:pic>
      <p:sp>
        <p:nvSpPr>
          <p:cNvPr id="14" name="아래쪽 화살표 13"/>
          <p:cNvSpPr/>
          <p:nvPr/>
        </p:nvSpPr>
        <p:spPr>
          <a:xfrm>
            <a:off x="1443059" y="4783034"/>
            <a:ext cx="321129" cy="370114"/>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p:cNvGrpSpPr/>
          <p:nvPr/>
        </p:nvGrpSpPr>
        <p:grpSpPr>
          <a:xfrm>
            <a:off x="355325" y="5029867"/>
            <a:ext cx="2677407" cy="1535113"/>
            <a:chOff x="280106" y="5123485"/>
            <a:chExt cx="2677407" cy="1535113"/>
          </a:xfrm>
        </p:grpSpPr>
        <p:pic>
          <p:nvPicPr>
            <p:cNvPr id="3076" name="Picture 4" descr="Image result for solutio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2400" y="5123485"/>
              <a:ext cx="1535113" cy="1535113"/>
            </a:xfrm>
            <a:prstGeom prst="rect">
              <a:avLst/>
            </a:prstGeom>
            <a:noFill/>
            <a:extLst>
              <a:ext uri="{909E8E84-426E-40DD-AFC4-6F175D3DCCD1}">
                <a14:hiddenFill xmlns:a14="http://schemas.microsoft.com/office/drawing/2010/main">
                  <a:solidFill>
                    <a:srgbClr val="FFFFFF"/>
                  </a:solidFill>
                </a14:hiddenFill>
              </a:ext>
            </a:extLst>
          </p:spPr>
        </p:pic>
        <p:sp>
          <p:nvSpPr>
            <p:cNvPr id="8" name="모서리가 둥근 직사각형 7"/>
            <p:cNvSpPr/>
            <p:nvPr/>
          </p:nvSpPr>
          <p:spPr>
            <a:xfrm>
              <a:off x="280793" y="5359400"/>
              <a:ext cx="912564" cy="4000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Stage-A</a:t>
              </a:r>
              <a:endParaRPr lang="ko-KR" altLang="en-US" sz="1400" dirty="0">
                <a:solidFill>
                  <a:schemeClr val="tx1"/>
                </a:solidFill>
              </a:endParaRPr>
            </a:p>
          </p:txBody>
        </p:sp>
        <p:sp>
          <p:nvSpPr>
            <p:cNvPr id="17" name="모서리가 둥근 직사각형 16"/>
            <p:cNvSpPr/>
            <p:nvPr/>
          </p:nvSpPr>
          <p:spPr>
            <a:xfrm>
              <a:off x="280106" y="6109943"/>
              <a:ext cx="912564" cy="4000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Stage-B</a:t>
              </a:r>
              <a:endParaRPr lang="ko-KR" altLang="en-US" sz="1400" dirty="0">
                <a:solidFill>
                  <a:schemeClr val="tx1"/>
                </a:solidFill>
              </a:endParaRPr>
            </a:p>
          </p:txBody>
        </p:sp>
        <p:sp>
          <p:nvSpPr>
            <p:cNvPr id="10" name="아래쪽 화살표 9"/>
            <p:cNvSpPr/>
            <p:nvPr/>
          </p:nvSpPr>
          <p:spPr>
            <a:xfrm>
              <a:off x="618913" y="5826125"/>
              <a:ext cx="234950" cy="217143"/>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 name="오른쪽 화살표 11"/>
            <p:cNvSpPr/>
            <p:nvPr/>
          </p:nvSpPr>
          <p:spPr>
            <a:xfrm>
              <a:off x="1422400" y="5767391"/>
              <a:ext cx="299978" cy="247302"/>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25060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General form of EACM Primitive model</a:t>
            </a:r>
            <a:endParaRPr lang="ko-KR" altLang="en-US" dirty="0"/>
          </a:p>
        </p:txBody>
      </p:sp>
      <mc:AlternateContent xmlns:mc="http://schemas.openxmlformats.org/markup-compatibility/2006" xmlns:a14="http://schemas.microsoft.com/office/drawing/2010/main">
        <mc:Choice Requires="a14">
          <p:graphicFrame>
            <p:nvGraphicFramePr>
              <p:cNvPr id="5" name="표 4"/>
              <p:cNvGraphicFramePr>
                <a:graphicFrameLocks noGrp="1"/>
              </p:cNvGraphicFramePr>
              <p:nvPr>
                <p:extLst>
                  <p:ext uri="{D42A27DB-BD31-4B8C-83A1-F6EECF244321}">
                    <p14:modId xmlns:p14="http://schemas.microsoft.com/office/powerpoint/2010/main" val="3862541629"/>
                  </p:ext>
                </p:extLst>
              </p:nvPr>
            </p:nvGraphicFramePr>
            <p:xfrm>
              <a:off x="262313" y="988482"/>
              <a:ext cx="5482568" cy="5331035"/>
            </p:xfrm>
            <a:graphic>
              <a:graphicData uri="http://schemas.openxmlformats.org/drawingml/2006/table">
                <a:tbl>
                  <a:tblPr firstRow="1" bandRow="1">
                    <a:tableStyleId>{2D5ABB26-0587-4C30-8999-92F81FD0307C}</a:tableStyleId>
                  </a:tblPr>
                  <a:tblGrid>
                    <a:gridCol w="685321">
                      <a:extLst>
                        <a:ext uri="{9D8B030D-6E8A-4147-A177-3AD203B41FA5}">
                          <a16:colId xmlns:a16="http://schemas.microsoft.com/office/drawing/2014/main" val="4140797004"/>
                        </a:ext>
                      </a:extLst>
                    </a:gridCol>
                    <a:gridCol w="685321">
                      <a:extLst>
                        <a:ext uri="{9D8B030D-6E8A-4147-A177-3AD203B41FA5}">
                          <a16:colId xmlns:a16="http://schemas.microsoft.com/office/drawing/2014/main" val="749697288"/>
                        </a:ext>
                      </a:extLst>
                    </a:gridCol>
                    <a:gridCol w="685321">
                      <a:extLst>
                        <a:ext uri="{9D8B030D-6E8A-4147-A177-3AD203B41FA5}">
                          <a16:colId xmlns:a16="http://schemas.microsoft.com/office/drawing/2014/main" val="3041966906"/>
                        </a:ext>
                      </a:extLst>
                    </a:gridCol>
                    <a:gridCol w="685321">
                      <a:extLst>
                        <a:ext uri="{9D8B030D-6E8A-4147-A177-3AD203B41FA5}">
                          <a16:colId xmlns:a16="http://schemas.microsoft.com/office/drawing/2014/main" val="1420370400"/>
                        </a:ext>
                      </a:extLst>
                    </a:gridCol>
                    <a:gridCol w="685321">
                      <a:extLst>
                        <a:ext uri="{9D8B030D-6E8A-4147-A177-3AD203B41FA5}">
                          <a16:colId xmlns:a16="http://schemas.microsoft.com/office/drawing/2014/main" val="2614039916"/>
                        </a:ext>
                      </a:extLst>
                    </a:gridCol>
                    <a:gridCol w="685321">
                      <a:extLst>
                        <a:ext uri="{9D8B030D-6E8A-4147-A177-3AD203B41FA5}">
                          <a16:colId xmlns:a16="http://schemas.microsoft.com/office/drawing/2014/main" val="2977359711"/>
                        </a:ext>
                      </a:extLst>
                    </a:gridCol>
                    <a:gridCol w="685321">
                      <a:extLst>
                        <a:ext uri="{9D8B030D-6E8A-4147-A177-3AD203B41FA5}">
                          <a16:colId xmlns:a16="http://schemas.microsoft.com/office/drawing/2014/main" val="2671813749"/>
                        </a:ext>
                      </a:extLst>
                    </a:gridCol>
                    <a:gridCol w="685321">
                      <a:extLst>
                        <a:ext uri="{9D8B030D-6E8A-4147-A177-3AD203B41FA5}">
                          <a16:colId xmlns:a16="http://schemas.microsoft.com/office/drawing/2014/main" val="2761475508"/>
                        </a:ext>
                      </a:extLst>
                    </a:gridCol>
                  </a:tblGrid>
                  <a:tr h="165891">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1" i="1" kern="1200" smtClean="0">
                                        <a:solidFill>
                                          <a:schemeClr val="tx1"/>
                                        </a:solidFill>
                                        <a:latin typeface="Cambria Math" panose="02040503050406030204" pitchFamily="18" charset="0"/>
                                        <a:ea typeface="+mn-ea"/>
                                        <a:cs typeface="+mn-cs"/>
                                      </a:rPr>
                                    </m:ctrlPr>
                                  </m:sSubSupPr>
                                  <m:e>
                                    <m:r>
                                      <a:rPr lang="en-US" altLang="ko-KR" sz="1050" b="1" i="1" kern="1200" smtClean="0">
                                        <a:solidFill>
                                          <a:schemeClr val="tx1"/>
                                        </a:solidFill>
                                        <a:latin typeface="Cambria Math" panose="02040503050406030204" pitchFamily="18" charset="0"/>
                                        <a:ea typeface="+mn-ea"/>
                                        <a:cs typeface="+mn-cs"/>
                                      </a:rPr>
                                      <m:t>𝑷</m:t>
                                    </m:r>
                                  </m:e>
                                  <m:sub>
                                    <m:r>
                                      <a:rPr lang="en-US" altLang="ko-KR" sz="1050" b="1" i="1" kern="1200" smtClean="0">
                                        <a:solidFill>
                                          <a:schemeClr val="tx1"/>
                                        </a:solidFill>
                                        <a:latin typeface="Cambria Math" panose="02040503050406030204" pitchFamily="18" charset="0"/>
                                        <a:ea typeface="+mn-ea"/>
                                        <a:cs typeface="+mn-cs"/>
                                      </a:rPr>
                                      <m:t>𝒊𝒏</m:t>
                                    </m:r>
                                    <m:r>
                                      <a:rPr lang="en-US" altLang="ko-KR" sz="1050" b="1" i="1" kern="1200" smtClean="0">
                                        <a:solidFill>
                                          <a:schemeClr val="tx1"/>
                                        </a:solidFill>
                                        <a:latin typeface="Cambria Math" panose="02040503050406030204" pitchFamily="18" charset="0"/>
                                        <a:ea typeface="+mn-ea"/>
                                        <a:cs typeface="+mn-cs"/>
                                      </a:rPr>
                                      <m:t>,</m:t>
                                    </m:r>
                                    <m:r>
                                      <a:rPr lang="en-US" altLang="ko-KR" sz="1050" b="1" i="1" kern="1200" smtClean="0">
                                        <a:solidFill>
                                          <a:schemeClr val="tx1"/>
                                        </a:solidFill>
                                        <a:latin typeface="Cambria Math" panose="02040503050406030204" pitchFamily="18" charset="0"/>
                                        <a:ea typeface="+mn-ea"/>
                                        <a:cs typeface="+mn-cs"/>
                                      </a:rPr>
                                      <m:t>𝒅𝒖𝒓</m:t>
                                    </m:r>
                                    <m:r>
                                      <a:rPr lang="en-US" altLang="ko-KR" sz="1050" b="1" i="1" kern="1200" smtClean="0">
                                        <a:solidFill>
                                          <a:schemeClr val="tx1"/>
                                        </a:solidFill>
                                        <a:latin typeface="Cambria Math" panose="02040503050406030204" pitchFamily="18" charset="0"/>
                                        <a:ea typeface="+mn-ea"/>
                                        <a:cs typeface="+mn-cs"/>
                                      </a:rPr>
                                      <m:t>,</m:t>
                                    </m:r>
                                    <m:r>
                                      <a:rPr lang="en-US" altLang="ko-KR" sz="1050" b="1" i="1" kern="1200" smtClean="0">
                                        <a:solidFill>
                                          <a:schemeClr val="tx1"/>
                                        </a:solidFill>
                                        <a:latin typeface="Cambria Math" panose="02040503050406030204" pitchFamily="18" charset="0"/>
                                        <a:ea typeface="+mn-ea"/>
                                        <a:cs typeface="+mn-cs"/>
                                      </a:rPr>
                                      <m:t>𝒊𝒅𝒙</m:t>
                                    </m:r>
                                  </m:sub>
                                  <m:sup>
                                    <m:r>
                                      <a:rPr lang="en-US" altLang="ko-KR" sz="1050" b="1" i="1" kern="1200" smtClean="0">
                                        <a:solidFill>
                                          <a:schemeClr val="tx1"/>
                                        </a:solidFill>
                                        <a:latin typeface="Cambria Math" panose="02040503050406030204" pitchFamily="18" charset="0"/>
                                        <a:ea typeface="+mn-ea"/>
                                        <a:cs typeface="+mn-cs"/>
                                      </a:rPr>
                                      <m:t>𝒗𝒅𝒙</m:t>
                                    </m:r>
                                  </m:sup>
                                </m:sSubSup>
                              </m:oMath>
                            </m:oMathPara>
                          </a14:m>
                          <a:endParaRPr lang="en-US" altLang="ko-KR" sz="1050" b="1" i="1" kern="1200" dirty="0" smtClean="0">
                            <a:solidFill>
                              <a:schemeClr val="tx1"/>
                            </a:solidFill>
                            <a:latin typeface="+mn-lt"/>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1" dirty="0" smtClean="0"/>
                            <a:t>T=0</a:t>
                          </a: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1" dirty="0" smtClean="0"/>
                            <a:t>T=1</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T=2</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i="1" kern="1200" dirty="0" smtClean="0">
                              <a:solidFill>
                                <a:schemeClr val="tx1"/>
                              </a:solidFill>
                              <a:latin typeface="Cambria Math" panose="02040503050406030204" pitchFamily="18" charset="0"/>
                              <a:ea typeface="+mn-ea"/>
                              <a:cs typeface="+mn-cs"/>
                            </a:rPr>
                            <a:t>…</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T=M-1</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T=M</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346461"/>
                      </a:ext>
                    </a:extLst>
                  </a:tr>
                  <a:tr h="176937">
                    <a:tc>
                      <a:txBody>
                        <a:bodyPr/>
                        <a:lstStyle/>
                        <a:p>
                          <a:pPr algn="r" latinLnBrk="1"/>
                          <a14:m>
                            <m:oMathPara xmlns:m="http://schemas.openxmlformats.org/officeDocument/2006/math">
                              <m:oMathParaPr>
                                <m:jc m:val="right"/>
                              </m:oMathParaPr>
                              <m:oMath xmlns:m="http://schemas.openxmlformats.org/officeDocument/2006/math">
                                <m:r>
                                  <a:rPr lang="en-US" altLang="ko-KR" sz="1050" b="0" i="1" kern="1200" noProof="0" dirty="0" smtClean="0">
                                    <a:solidFill>
                                      <a:schemeClr val="tx1"/>
                                    </a:solidFill>
                                    <a:latin typeface="Cambria Math" panose="02040503050406030204" pitchFamily="18" charset="0"/>
                                    <a:ea typeface="+mn-ea"/>
                                    <a:cs typeface="+mn-cs"/>
                                  </a:rPr>
                                  <m:t>𝐸</m:t>
                                </m:r>
                                <m:sSubSup>
                                  <m:sSubSupPr>
                                    <m:ctrlPr>
                                      <a:rPr lang="en-US" altLang="ko-KR" sz="1050" b="0" i="1" kern="1200" noProof="0" dirty="0" smtClean="0">
                                        <a:solidFill>
                                          <a:schemeClr val="tx1"/>
                                        </a:solidFill>
                                        <a:latin typeface="Cambria Math" panose="02040503050406030204" pitchFamily="18" charset="0"/>
                                        <a:ea typeface="+mn-ea"/>
                                        <a:cs typeface="+mn-cs"/>
                                      </a:rPr>
                                    </m:ctrlPr>
                                  </m:sSubSupPr>
                                  <m:e>
                                    <m:r>
                                      <a:rPr lang="en-US" altLang="ko-KR" sz="1050" b="0" i="1" kern="1200" noProof="0" dirty="0" smtClean="0">
                                        <a:solidFill>
                                          <a:schemeClr val="tx1"/>
                                        </a:solidFill>
                                        <a:latin typeface="Cambria Math" panose="02040503050406030204" pitchFamily="18" charset="0"/>
                                        <a:ea typeface="+mn-ea"/>
                                        <a:cs typeface="+mn-cs"/>
                                      </a:rPr>
                                      <m:t>𝑉</m:t>
                                    </m:r>
                                  </m:e>
                                  <m:sub>
                                    <m:r>
                                      <a:rPr lang="en-US" altLang="ko-KR" sz="1050" b="0" i="1" kern="1200" noProof="0" dirty="0" smtClean="0">
                                        <a:solidFill>
                                          <a:schemeClr val="tx1"/>
                                        </a:solidFill>
                                        <a:latin typeface="Cambria Math" panose="02040503050406030204" pitchFamily="18" charset="0"/>
                                        <a:ea typeface="+mn-ea"/>
                                        <a:cs typeface="+mn-cs"/>
                                      </a:rPr>
                                      <m:t>0,1</m:t>
                                    </m:r>
                                  </m:sub>
                                  <m:sup>
                                    <m:r>
                                      <a:rPr lang="en-US" altLang="ko-KR" sz="1050" b="0" i="1" kern="1200" noProof="0" dirty="0" smtClean="0">
                                        <a:solidFill>
                                          <a:schemeClr val="tx1"/>
                                        </a:solidFill>
                                        <a:latin typeface="Cambria Math" panose="02040503050406030204" pitchFamily="18" charset="0"/>
                                        <a:ea typeface="+mn-ea"/>
                                        <a:cs typeface="+mn-cs"/>
                                      </a:rPr>
                                      <m:t>1</m:t>
                                    </m:r>
                                  </m:sup>
                                </m:sSubSup>
                                <m:r>
                                  <a:rPr lang="en-US" altLang="ko-KR" sz="1050" b="0" i="1" kern="1200" noProof="0" dirty="0" smtClean="0">
                                    <a:solidFill>
                                      <a:schemeClr val="tx1"/>
                                    </a:solidFill>
                                    <a:latin typeface="Cambria Math" panose="02040503050406030204" pitchFamily="18" charset="0"/>
                                    <a:ea typeface="+mn-ea"/>
                                    <a:cs typeface="+mn-cs"/>
                                  </a:rPr>
                                  <m:t>∋</m:t>
                                </m:r>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0,1,1</m:t>
                                    </m:r>
                                  </m:sub>
                                  <m:sup>
                                    <m:r>
                                      <a:rPr lang="en-US" altLang="ko-KR" sz="1050" b="0" i="1" kern="1200" smtClean="0">
                                        <a:solidFill>
                                          <a:schemeClr val="tx1"/>
                                        </a:solidFill>
                                        <a:latin typeface="Cambria Math" panose="02040503050406030204" pitchFamily="18" charset="0"/>
                                        <a:ea typeface="+mn-ea"/>
                                        <a:cs typeface="+mn-cs"/>
                                      </a:rPr>
                                      <m:t>1</m:t>
                                    </m:r>
                                  </m:sup>
                                </m:sSubSup>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i="1" dirty="0" smtClean="0">
                                        <a:latin typeface="Cambria Math" panose="02040503050406030204" pitchFamily="18" charset="0"/>
                                      </a:rPr>
                                      <m:t>0,1</m:t>
                                    </m:r>
                                  </m:sub>
                                  <m:sup>
                                    <m:r>
                                      <a:rPr lang="en-US" altLang="ko-KR" sz="1050" b="0" i="1" dirty="0" smtClean="0">
                                        <a:latin typeface="Cambria Math" panose="02040503050406030204" pitchFamily="18" charset="0"/>
                                      </a:rPr>
                                      <m:t>1</m:t>
                                    </m:r>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42755"/>
                      </a:ext>
                    </a:extLst>
                  </a:tr>
                  <a:tr h="165891">
                    <a:tc>
                      <a:txBody>
                        <a:bodyPr/>
                        <a:lstStyle/>
                        <a:p>
                          <a:pPr algn="r" latinLnBrk="1"/>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en-US" altLang="ko-KR" sz="1050" b="0" i="0"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3076972"/>
                      </a:ext>
                    </a:extLst>
                  </a:tr>
                  <a:tr h="200553">
                    <a:tc>
                      <a:txBody>
                        <a:bodyPr/>
                        <a:lstStyle/>
                        <a:p>
                          <a:pPr algn="r" latinLnBrk="1"/>
                          <a14:m>
                            <m:oMathPara xmlns:m="http://schemas.openxmlformats.org/officeDocument/2006/math">
                              <m:oMathParaPr>
                                <m:jc m:val="right"/>
                              </m:oMathParaPr>
                              <m:oMath xmlns:m="http://schemas.openxmlformats.org/officeDocument/2006/math">
                                <m:r>
                                  <a:rPr lang="en-US" altLang="ko-KR" sz="1050" b="0" i="1" kern="1200" noProof="0" dirty="0" smtClean="0">
                                    <a:solidFill>
                                      <a:schemeClr val="tx1"/>
                                    </a:solidFill>
                                    <a:latin typeface="Cambria Math" panose="02040503050406030204" pitchFamily="18" charset="0"/>
                                    <a:ea typeface="+mn-ea"/>
                                    <a:cs typeface="+mn-cs"/>
                                  </a:rPr>
                                  <m:t>𝐸</m:t>
                                </m:r>
                                <m:sSubSup>
                                  <m:sSubSupPr>
                                    <m:ctrlPr>
                                      <a:rPr lang="en-US" altLang="ko-KR" sz="1050" b="0" i="1" kern="1200" noProof="0" dirty="0" smtClean="0">
                                        <a:solidFill>
                                          <a:schemeClr val="tx1"/>
                                        </a:solidFill>
                                        <a:latin typeface="Cambria Math" panose="02040503050406030204" pitchFamily="18" charset="0"/>
                                        <a:ea typeface="+mn-ea"/>
                                        <a:cs typeface="+mn-cs"/>
                                      </a:rPr>
                                    </m:ctrlPr>
                                  </m:sSubSupPr>
                                  <m:e>
                                    <m:r>
                                      <a:rPr lang="en-US" altLang="ko-KR" sz="1050" b="0" i="1" kern="1200" noProof="0" dirty="0" smtClean="0">
                                        <a:solidFill>
                                          <a:schemeClr val="tx1"/>
                                        </a:solidFill>
                                        <a:latin typeface="Cambria Math" panose="02040503050406030204" pitchFamily="18" charset="0"/>
                                        <a:ea typeface="+mn-ea"/>
                                        <a:cs typeface="+mn-cs"/>
                                      </a:rPr>
                                      <m:t>𝑉</m:t>
                                    </m:r>
                                  </m:e>
                                  <m:sub>
                                    <m:r>
                                      <a:rPr lang="en-US" altLang="ko-KR" sz="1050" b="0" i="1" kern="1200" noProof="0" dirty="0" smtClean="0">
                                        <a:solidFill>
                                          <a:schemeClr val="tx1"/>
                                        </a:solidFill>
                                        <a:latin typeface="Cambria Math" panose="02040503050406030204" pitchFamily="18" charset="0"/>
                                        <a:ea typeface="+mn-ea"/>
                                        <a:cs typeface="+mn-cs"/>
                                      </a:rPr>
                                      <m:t>0</m:t>
                                    </m:r>
                                    <m:r>
                                      <a:rPr lang="en-US" altLang="ko-KR" sz="1050" b="0" i="1" kern="1200" noProof="0" dirty="0" smtClean="0">
                                        <a:solidFill>
                                          <a:schemeClr val="tx1"/>
                                        </a:solidFill>
                                        <a:latin typeface="Cambria Math" panose="02040503050406030204" pitchFamily="18" charset="0"/>
                                        <a:ea typeface="+mn-ea"/>
                                        <a:cs typeface="+mn-cs"/>
                                      </a:rPr>
                                      <m:t>,</m:t>
                                    </m:r>
                                    <m:r>
                                      <a:rPr lang="en-US" altLang="ko-KR" sz="1050" b="0" i="1" kern="1200" noProof="0" dirty="0" smtClean="0">
                                        <a:solidFill>
                                          <a:schemeClr val="tx1"/>
                                        </a:solidFill>
                                        <a:latin typeface="Cambria Math" panose="02040503050406030204" pitchFamily="18" charset="0"/>
                                        <a:ea typeface="+mn-ea"/>
                                        <a:cs typeface="+mn-cs"/>
                                      </a:rPr>
                                      <m:t>1</m:t>
                                    </m:r>
                                  </m:sub>
                                  <m:sup>
                                    <m:sSub>
                                      <m:sSubPr>
                                        <m:ctrlPr>
                                          <a:rPr lang="en-US" altLang="ko-KR" sz="1050" b="0" i="1" kern="1200" noProof="0" dirty="0" smtClean="0">
                                            <a:solidFill>
                                              <a:schemeClr val="tx1"/>
                                            </a:solidFill>
                                            <a:latin typeface="Cambria Math" panose="02040503050406030204" pitchFamily="18" charset="0"/>
                                            <a:ea typeface="+mn-ea"/>
                                            <a:cs typeface="+mn-cs"/>
                                          </a:rPr>
                                        </m:ctrlPr>
                                      </m:sSubPr>
                                      <m:e>
                                        <m:r>
                                          <a:rPr lang="en-US" altLang="ko-KR" sz="1050" b="0" i="1" kern="1200" noProof="0" dirty="0" smtClean="0">
                                            <a:solidFill>
                                              <a:schemeClr val="tx1"/>
                                            </a:solidFill>
                                            <a:latin typeface="Cambria Math" panose="02040503050406030204" pitchFamily="18" charset="0"/>
                                            <a:ea typeface="+mn-ea"/>
                                            <a:cs typeface="+mn-cs"/>
                                          </a:rPr>
                                          <m:t>𝑛</m:t>
                                        </m:r>
                                      </m:e>
                                      <m:sub>
                                        <m:r>
                                          <a:rPr lang="en-US" altLang="ko-KR" sz="1050" b="0" i="1" kern="1200" noProof="0" dirty="0" smtClean="0">
                                            <a:solidFill>
                                              <a:schemeClr val="tx1"/>
                                            </a:solidFill>
                                            <a:latin typeface="Cambria Math" panose="02040503050406030204" pitchFamily="18" charset="0"/>
                                            <a:ea typeface="+mn-ea"/>
                                            <a:cs typeface="+mn-cs"/>
                                          </a:rPr>
                                          <m:t>0</m:t>
                                        </m:r>
                                        <m:r>
                                          <a:rPr lang="en-US" altLang="ko-KR" sz="1050" b="0" i="1" kern="1200" noProof="0" dirty="0" smtClean="0">
                                            <a:solidFill>
                                              <a:schemeClr val="tx1"/>
                                            </a:solidFill>
                                            <a:latin typeface="Cambria Math" panose="02040503050406030204" pitchFamily="18" charset="0"/>
                                            <a:ea typeface="+mn-ea"/>
                                            <a:cs typeface="+mn-cs"/>
                                          </a:rPr>
                                          <m:t>,</m:t>
                                        </m:r>
                                        <m:r>
                                          <a:rPr lang="en-US" altLang="ko-KR" sz="1050" b="0" i="1" kern="1200" noProof="0" dirty="0" smtClean="0">
                                            <a:solidFill>
                                              <a:schemeClr val="tx1"/>
                                            </a:solidFill>
                                            <a:latin typeface="Cambria Math" panose="02040503050406030204" pitchFamily="18" charset="0"/>
                                            <a:ea typeface="+mn-ea"/>
                                            <a:cs typeface="+mn-cs"/>
                                          </a:rPr>
                                          <m:t>1</m:t>
                                        </m:r>
                                      </m:sub>
                                    </m:sSub>
                                  </m:sup>
                                </m:sSubSup>
                                <m:r>
                                  <a:rPr lang="en-US" altLang="ko-KR" sz="1050" b="0" i="1" kern="1200" noProof="0" dirty="0" smtClean="0">
                                    <a:solidFill>
                                      <a:schemeClr val="tx1"/>
                                    </a:solidFill>
                                    <a:latin typeface="Cambria Math" panose="02040503050406030204" pitchFamily="18" charset="0"/>
                                    <a:ea typeface="+mn-ea"/>
                                    <a:cs typeface="+mn-cs"/>
                                  </a:rPr>
                                  <m:t>∋</m:t>
                                </m:r>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Sub>
                                  </m:sup>
                                </m:sSubSup>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i="1" dirty="0" smtClean="0">
                                        <a:latin typeface="Cambria Math" panose="02040503050406030204" pitchFamily="18" charset="0"/>
                                      </a:rPr>
                                      <m:t>0</m:t>
                                    </m:r>
                                    <m:r>
                                      <a:rPr lang="en-US" altLang="ko-KR" sz="1050" i="1" dirty="0" smtClean="0">
                                        <a:latin typeface="Cambria Math" panose="02040503050406030204" pitchFamily="18" charset="0"/>
                                      </a:rPr>
                                      <m:t>,</m:t>
                                    </m:r>
                                    <m:r>
                                      <a:rPr lang="en-US" altLang="ko-KR" sz="1050" i="1" dirty="0" smtClean="0">
                                        <a:latin typeface="Cambria Math" panose="02040503050406030204" pitchFamily="18" charset="0"/>
                                      </a:rPr>
                                      <m:t>1</m:t>
                                    </m:r>
                                  </m:sub>
                                  <m:sup>
                                    <m:sSub>
                                      <m:sSubPr>
                                        <m:ctrlPr>
                                          <a:rPr lang="en-US" altLang="ko-KR" sz="1050" b="0" i="1" dirty="0" smtClean="0">
                                            <a:latin typeface="Cambria Math" panose="02040503050406030204" pitchFamily="18" charset="0"/>
                                          </a:rPr>
                                        </m:ctrlPr>
                                      </m:sSubPr>
                                      <m:e>
                                        <m:r>
                                          <a:rPr lang="en-US" altLang="ko-KR" sz="1050" b="0" i="1" dirty="0" smtClean="0">
                                            <a:latin typeface="Cambria Math" panose="02040503050406030204" pitchFamily="18" charset="0"/>
                                          </a:rPr>
                                          <m:t>𝑛</m:t>
                                        </m:r>
                                      </m:e>
                                      <m:sub>
                                        <m:r>
                                          <a:rPr lang="en-US" altLang="ko-KR" sz="1050" b="0" i="1" dirty="0" smtClean="0">
                                            <a:latin typeface="Cambria Math" panose="02040503050406030204" pitchFamily="18" charset="0"/>
                                          </a:rPr>
                                          <m:t>0</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1</m:t>
                                        </m:r>
                                      </m:sub>
                                    </m:sSub>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515025"/>
                      </a:ext>
                    </a:extLst>
                  </a:tr>
                  <a:tr h="176937">
                    <a:tc>
                      <a:txBody>
                        <a:bodyPr/>
                        <a:lstStyle/>
                        <a:p>
                          <a:pPr algn="r" latinLnBrk="1"/>
                          <a14:m>
                            <m:oMathPara xmlns:m="http://schemas.openxmlformats.org/officeDocument/2006/math">
                              <m:oMathParaPr>
                                <m:jc m:val="right"/>
                              </m:oMathParaPr>
                              <m:oMath xmlns:m="http://schemas.openxmlformats.org/officeDocument/2006/math">
                                <m:r>
                                  <a:rPr lang="en-US" altLang="ko-KR" sz="1050" b="0" i="1" kern="1200" noProof="0" dirty="0" smtClean="0">
                                    <a:solidFill>
                                      <a:schemeClr val="tx1"/>
                                    </a:solidFill>
                                    <a:latin typeface="Cambria Math" panose="02040503050406030204" pitchFamily="18" charset="0"/>
                                    <a:ea typeface="+mn-ea"/>
                                    <a:cs typeface="+mn-cs"/>
                                  </a:rPr>
                                  <m:t>𝐸</m:t>
                                </m:r>
                                <m:sSubSup>
                                  <m:sSubSupPr>
                                    <m:ctrlPr>
                                      <a:rPr lang="en-US" altLang="ko-KR" sz="1050" b="0" i="1" kern="1200" noProof="0" dirty="0" smtClean="0">
                                        <a:solidFill>
                                          <a:schemeClr val="tx1"/>
                                        </a:solidFill>
                                        <a:latin typeface="Cambria Math" panose="02040503050406030204" pitchFamily="18" charset="0"/>
                                        <a:ea typeface="+mn-ea"/>
                                        <a:cs typeface="+mn-cs"/>
                                      </a:rPr>
                                    </m:ctrlPr>
                                  </m:sSubSupPr>
                                  <m:e>
                                    <m:r>
                                      <a:rPr lang="en-US" altLang="ko-KR" sz="1050" b="0" i="1" kern="1200" noProof="0" dirty="0" smtClean="0">
                                        <a:solidFill>
                                          <a:schemeClr val="tx1"/>
                                        </a:solidFill>
                                        <a:latin typeface="Cambria Math" panose="02040503050406030204" pitchFamily="18" charset="0"/>
                                        <a:ea typeface="+mn-ea"/>
                                        <a:cs typeface="+mn-cs"/>
                                      </a:rPr>
                                      <m:t>𝑉</m:t>
                                    </m:r>
                                  </m:e>
                                  <m:sub>
                                    <m:r>
                                      <a:rPr lang="en-US" altLang="ko-KR" sz="1050" b="0" i="1" kern="1200" noProof="0" dirty="0" smtClean="0">
                                        <a:solidFill>
                                          <a:schemeClr val="tx1"/>
                                        </a:solidFill>
                                        <a:latin typeface="Cambria Math" panose="02040503050406030204" pitchFamily="18" charset="0"/>
                                        <a:ea typeface="+mn-ea"/>
                                        <a:cs typeface="+mn-cs"/>
                                      </a:rPr>
                                      <m:t>0</m:t>
                                    </m:r>
                                    <m:r>
                                      <a:rPr lang="en-US" altLang="ko-KR" sz="1050" b="0" i="1" kern="1200" noProof="0" dirty="0" smtClean="0">
                                        <a:solidFill>
                                          <a:schemeClr val="tx1"/>
                                        </a:solidFill>
                                        <a:latin typeface="Cambria Math" panose="02040503050406030204" pitchFamily="18" charset="0"/>
                                        <a:ea typeface="+mn-ea"/>
                                        <a:cs typeface="+mn-cs"/>
                                      </a:rPr>
                                      <m:t>,</m:t>
                                    </m:r>
                                    <m:r>
                                      <a:rPr lang="en-US" altLang="ko-KR" sz="1050" b="0" i="1" kern="1200" noProof="0" dirty="0" smtClean="0">
                                        <a:solidFill>
                                          <a:schemeClr val="tx1"/>
                                        </a:solidFill>
                                        <a:latin typeface="Cambria Math" panose="02040503050406030204" pitchFamily="18" charset="0"/>
                                        <a:ea typeface="+mn-ea"/>
                                        <a:cs typeface="+mn-cs"/>
                                      </a:rPr>
                                      <m:t>2</m:t>
                                    </m:r>
                                  </m:sub>
                                  <m:sup>
                                    <m:r>
                                      <a:rPr lang="en-US" altLang="ko-KR" sz="1050" b="0" i="1" kern="1200" noProof="0" dirty="0" smtClean="0">
                                        <a:solidFill>
                                          <a:schemeClr val="tx1"/>
                                        </a:solidFill>
                                        <a:latin typeface="Cambria Math" panose="02040503050406030204" pitchFamily="18" charset="0"/>
                                        <a:ea typeface="+mn-ea"/>
                                        <a:cs typeface="+mn-cs"/>
                                      </a:rPr>
                                      <m:t>1</m:t>
                                    </m:r>
                                  </m:sup>
                                </m:sSubSup>
                                <m:r>
                                  <a:rPr lang="en-US" altLang="ko-KR" sz="1050" b="0" i="1" kern="1200" noProof="0" dirty="0" smtClean="0">
                                    <a:solidFill>
                                      <a:schemeClr val="tx1"/>
                                    </a:solidFill>
                                    <a:latin typeface="Cambria Math" panose="02040503050406030204" pitchFamily="18" charset="0"/>
                                    <a:ea typeface="+mn-ea"/>
                                    <a:cs typeface="+mn-cs"/>
                                  </a:rPr>
                                  <m:t>∋</m:t>
                                </m:r>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r>
                                    <a:rPr lang="en-US" altLang="ko-KR" sz="1050" b="0" i="1" kern="1200" smtClean="0">
                                      <a:solidFill>
                                        <a:schemeClr val="tx1"/>
                                      </a:solidFill>
                                      <a:latin typeface="Cambria Math" panose="02040503050406030204" pitchFamily="18" charset="0"/>
                                      <a:ea typeface="+mn-ea"/>
                                      <a:cs typeface="+mn-cs"/>
                                    </a:rPr>
                                    <m:t>1</m:t>
                                  </m:r>
                                </m:sup>
                              </m:sSubSup>
                            </m:oMath>
                          </a14:m>
                          <a:r>
                            <a:rPr lang="en-US" altLang="ko-KR" sz="1050" b="0" i="1" kern="1200" dirty="0" smtClean="0">
                              <a:solidFill>
                                <a:schemeClr val="tx1"/>
                              </a:solidFill>
                              <a:latin typeface="Cambria Math" panose="02040503050406030204" pitchFamily="18" charset="0"/>
                              <a:ea typeface="+mn-ea"/>
                              <a:cs typeface="+mn-cs"/>
                            </a:rPr>
                            <a:t> </a:t>
                          </a: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sub>
                                  <m:sup>
                                    <m:r>
                                      <a:rPr lang="en-US" altLang="ko-KR" sz="1050" b="0" i="1" kern="1200" smtClean="0">
                                        <a:solidFill>
                                          <a:schemeClr val="tx1"/>
                                        </a:solidFill>
                                        <a:latin typeface="Cambria Math" panose="02040503050406030204" pitchFamily="18" charset="0"/>
                                        <a:ea typeface="+mn-ea"/>
                                        <a:cs typeface="+mn-cs"/>
                                      </a:rPr>
                                      <m:t>1</m:t>
                                    </m:r>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i="1" dirty="0" smtClean="0">
                                        <a:latin typeface="Cambria Math" panose="02040503050406030204" pitchFamily="18" charset="0"/>
                                      </a:rPr>
                                      <m:t>0</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2</m:t>
                                    </m:r>
                                  </m:sub>
                                  <m:sup>
                                    <m:r>
                                      <a:rPr lang="en-US" altLang="ko-KR" sz="1050" b="0" i="1" dirty="0" smtClean="0">
                                        <a:latin typeface="Cambria Math" panose="02040503050406030204" pitchFamily="18" charset="0"/>
                                      </a:rPr>
                                      <m:t>1</m:t>
                                    </m:r>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4952092"/>
                      </a:ext>
                    </a:extLst>
                  </a:tr>
                  <a:tr h="165891">
                    <a:tc>
                      <a:txBody>
                        <a:bodyPr/>
                        <a:lstStyle/>
                        <a:p>
                          <a:pPr algn="r" latinLnBrk="1"/>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en-US" altLang="ko-KR" sz="1050" b="0" i="0"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6180371"/>
                      </a:ext>
                    </a:extLst>
                  </a:tr>
                  <a:tr h="200553">
                    <a:tc>
                      <a:txBody>
                        <a:bodyPr/>
                        <a:lstStyle/>
                        <a:p>
                          <a:pPr algn="r" latinLnBrk="1"/>
                          <a14:m>
                            <m:oMathPara xmlns:m="http://schemas.openxmlformats.org/officeDocument/2006/math">
                              <m:oMathParaPr>
                                <m:jc m:val="right"/>
                              </m:oMathParaPr>
                              <m:oMath xmlns:m="http://schemas.openxmlformats.org/officeDocument/2006/math">
                                <m:r>
                                  <a:rPr lang="en-US" altLang="ko-KR" sz="1050" b="0" i="1" kern="1200" noProof="0" dirty="0" smtClean="0">
                                    <a:solidFill>
                                      <a:schemeClr val="tx1"/>
                                    </a:solidFill>
                                    <a:latin typeface="Cambria Math" panose="02040503050406030204" pitchFamily="18" charset="0"/>
                                    <a:ea typeface="+mn-ea"/>
                                    <a:cs typeface="+mn-cs"/>
                                  </a:rPr>
                                  <m:t>𝐸</m:t>
                                </m:r>
                                <m:sSubSup>
                                  <m:sSubSupPr>
                                    <m:ctrlPr>
                                      <a:rPr lang="en-US" altLang="ko-KR" sz="1050" b="0" i="1" kern="1200" noProof="0" dirty="0" smtClean="0">
                                        <a:solidFill>
                                          <a:schemeClr val="tx1"/>
                                        </a:solidFill>
                                        <a:latin typeface="Cambria Math" panose="02040503050406030204" pitchFamily="18" charset="0"/>
                                        <a:ea typeface="+mn-ea"/>
                                        <a:cs typeface="+mn-cs"/>
                                      </a:rPr>
                                    </m:ctrlPr>
                                  </m:sSubSupPr>
                                  <m:e>
                                    <m:r>
                                      <a:rPr lang="en-US" altLang="ko-KR" sz="1050" b="0" i="1" kern="1200" noProof="0" dirty="0" smtClean="0">
                                        <a:solidFill>
                                          <a:schemeClr val="tx1"/>
                                        </a:solidFill>
                                        <a:latin typeface="Cambria Math" panose="02040503050406030204" pitchFamily="18" charset="0"/>
                                        <a:ea typeface="+mn-ea"/>
                                        <a:cs typeface="+mn-cs"/>
                                      </a:rPr>
                                      <m:t>𝑉</m:t>
                                    </m:r>
                                  </m:e>
                                  <m:sub>
                                    <m:r>
                                      <a:rPr lang="en-US" altLang="ko-KR" sz="1050" b="0" i="1" kern="1200" noProof="0" dirty="0" smtClean="0">
                                        <a:solidFill>
                                          <a:schemeClr val="tx1"/>
                                        </a:solidFill>
                                        <a:latin typeface="Cambria Math" panose="02040503050406030204" pitchFamily="18" charset="0"/>
                                        <a:ea typeface="+mn-ea"/>
                                        <a:cs typeface="+mn-cs"/>
                                      </a:rPr>
                                      <m:t>0</m:t>
                                    </m:r>
                                    <m:r>
                                      <a:rPr lang="en-US" altLang="ko-KR" sz="1050" b="0" i="1" kern="1200" noProof="0" dirty="0" smtClean="0">
                                        <a:solidFill>
                                          <a:schemeClr val="tx1"/>
                                        </a:solidFill>
                                        <a:latin typeface="Cambria Math" panose="02040503050406030204" pitchFamily="18" charset="0"/>
                                        <a:ea typeface="+mn-ea"/>
                                        <a:cs typeface="+mn-cs"/>
                                      </a:rPr>
                                      <m:t>,</m:t>
                                    </m:r>
                                    <m:r>
                                      <a:rPr lang="en-US" altLang="ko-KR" sz="1050" b="0" i="1" kern="1200" noProof="0" dirty="0" smtClean="0">
                                        <a:solidFill>
                                          <a:schemeClr val="tx1"/>
                                        </a:solidFill>
                                        <a:latin typeface="Cambria Math" panose="02040503050406030204" pitchFamily="18" charset="0"/>
                                        <a:ea typeface="+mn-ea"/>
                                        <a:cs typeface="+mn-cs"/>
                                      </a:rPr>
                                      <m:t>2</m:t>
                                    </m:r>
                                  </m:sub>
                                  <m:sup>
                                    <m:sSub>
                                      <m:sSubPr>
                                        <m:ctrlPr>
                                          <a:rPr lang="en-US" altLang="ko-KR" sz="1050" b="0" i="1" kern="1200" noProof="0" dirty="0" smtClean="0">
                                            <a:solidFill>
                                              <a:schemeClr val="tx1"/>
                                            </a:solidFill>
                                            <a:latin typeface="Cambria Math" panose="02040503050406030204" pitchFamily="18" charset="0"/>
                                            <a:ea typeface="+mn-ea"/>
                                            <a:cs typeface="+mn-cs"/>
                                          </a:rPr>
                                        </m:ctrlPr>
                                      </m:sSubPr>
                                      <m:e>
                                        <m:r>
                                          <a:rPr lang="en-US" altLang="ko-KR" sz="1050" b="0" i="1" kern="1200" noProof="0" dirty="0" smtClean="0">
                                            <a:solidFill>
                                              <a:schemeClr val="tx1"/>
                                            </a:solidFill>
                                            <a:latin typeface="Cambria Math" panose="02040503050406030204" pitchFamily="18" charset="0"/>
                                            <a:ea typeface="+mn-ea"/>
                                            <a:cs typeface="+mn-cs"/>
                                          </a:rPr>
                                          <m:t>𝑛</m:t>
                                        </m:r>
                                      </m:e>
                                      <m:sub>
                                        <m:r>
                                          <a:rPr lang="en-US" altLang="ko-KR" sz="1050" b="0" i="1" kern="1200" noProof="0" dirty="0" smtClean="0">
                                            <a:solidFill>
                                              <a:schemeClr val="tx1"/>
                                            </a:solidFill>
                                            <a:latin typeface="Cambria Math" panose="02040503050406030204" pitchFamily="18" charset="0"/>
                                            <a:ea typeface="+mn-ea"/>
                                            <a:cs typeface="+mn-cs"/>
                                          </a:rPr>
                                          <m:t>0</m:t>
                                        </m:r>
                                        <m:r>
                                          <a:rPr lang="en-US" altLang="ko-KR" sz="1050" b="0" i="1" kern="1200" noProof="0" dirty="0" smtClean="0">
                                            <a:solidFill>
                                              <a:schemeClr val="tx1"/>
                                            </a:solidFill>
                                            <a:latin typeface="Cambria Math" panose="02040503050406030204" pitchFamily="18" charset="0"/>
                                            <a:ea typeface="+mn-ea"/>
                                            <a:cs typeface="+mn-cs"/>
                                          </a:rPr>
                                          <m:t>,</m:t>
                                        </m:r>
                                        <m:r>
                                          <a:rPr lang="en-US" altLang="ko-KR" sz="1050" b="0" i="1" kern="1200" noProof="0" dirty="0" smtClean="0">
                                            <a:solidFill>
                                              <a:schemeClr val="tx1"/>
                                            </a:solidFill>
                                            <a:latin typeface="Cambria Math" panose="02040503050406030204" pitchFamily="18" charset="0"/>
                                            <a:ea typeface="+mn-ea"/>
                                            <a:cs typeface="+mn-cs"/>
                                          </a:rPr>
                                          <m:t>2</m:t>
                                        </m:r>
                                      </m:sub>
                                    </m:sSub>
                                  </m:sup>
                                </m:sSubSup>
                                <m:r>
                                  <a:rPr lang="en-US" altLang="ko-KR" sz="1050" b="0" i="1" kern="1200" noProof="0" dirty="0" smtClean="0">
                                    <a:solidFill>
                                      <a:schemeClr val="tx1"/>
                                    </a:solidFill>
                                    <a:latin typeface="Cambria Math" panose="02040503050406030204" pitchFamily="18" charset="0"/>
                                    <a:ea typeface="+mn-ea"/>
                                    <a:cs typeface="+mn-cs"/>
                                  </a:rPr>
                                  <m:t>∋</m:t>
                                </m:r>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sub>
                                    </m:sSub>
                                  </m:sup>
                                </m:sSubSup>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sub>
                                    </m:sSub>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i="1" dirty="0" smtClean="0">
                                        <a:latin typeface="Cambria Math" panose="02040503050406030204" pitchFamily="18" charset="0"/>
                                      </a:rPr>
                                      <m:t>0</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2</m:t>
                                    </m:r>
                                  </m:sub>
                                  <m:sup>
                                    <m:sSub>
                                      <m:sSubPr>
                                        <m:ctrlPr>
                                          <a:rPr lang="en-US" altLang="ko-KR" sz="1050" b="0" i="1" dirty="0" smtClean="0">
                                            <a:latin typeface="Cambria Math" panose="02040503050406030204" pitchFamily="18" charset="0"/>
                                          </a:rPr>
                                        </m:ctrlPr>
                                      </m:sSubPr>
                                      <m:e>
                                        <m:r>
                                          <a:rPr lang="en-US" altLang="ko-KR" sz="1050" b="0" i="1" dirty="0" smtClean="0">
                                            <a:latin typeface="Cambria Math" panose="02040503050406030204" pitchFamily="18" charset="0"/>
                                          </a:rPr>
                                          <m:t>𝑛</m:t>
                                        </m:r>
                                      </m:e>
                                      <m:sub>
                                        <m:r>
                                          <a:rPr lang="en-US" altLang="ko-KR" sz="1050" b="0" i="1" dirty="0" smtClean="0">
                                            <a:latin typeface="Cambria Math" panose="02040503050406030204" pitchFamily="18" charset="0"/>
                                          </a:rPr>
                                          <m:t>0</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2</m:t>
                                        </m:r>
                                      </m:sub>
                                    </m:sSub>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957304"/>
                      </a:ext>
                    </a:extLst>
                  </a:tr>
                  <a:tr h="165891">
                    <a:tc>
                      <a:txBody>
                        <a:bodyPr/>
                        <a:lstStyle/>
                        <a:p>
                          <a:pPr algn="r" latinLnBrk="1"/>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0"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0650114"/>
                      </a:ext>
                    </a:extLst>
                  </a:tr>
                  <a:tr h="213689">
                    <a:tc>
                      <a:txBody>
                        <a:bodyPr/>
                        <a:lstStyle/>
                        <a:p>
                          <a:pPr algn="r" latinLnBrk="1"/>
                          <a14:m>
                            <m:oMathPara xmlns:m="http://schemas.openxmlformats.org/officeDocument/2006/math">
                              <m:oMathParaPr>
                                <m:jc m:val="right"/>
                              </m:oMathParaPr>
                              <m:oMath xmlns:m="http://schemas.openxmlformats.org/officeDocument/2006/math">
                                <m:r>
                                  <a:rPr lang="en-US" altLang="ko-KR" sz="1050" b="0" i="1" kern="1200" noProof="0" dirty="0" smtClean="0">
                                    <a:solidFill>
                                      <a:schemeClr val="tx1"/>
                                    </a:solidFill>
                                    <a:latin typeface="Cambria Math" panose="02040503050406030204" pitchFamily="18" charset="0"/>
                                    <a:ea typeface="+mn-ea"/>
                                    <a:cs typeface="+mn-cs"/>
                                  </a:rPr>
                                  <m:t>𝐸</m:t>
                                </m:r>
                                <m:sSubSup>
                                  <m:sSubSupPr>
                                    <m:ctrlPr>
                                      <a:rPr lang="en-US" altLang="ko-KR" sz="1050" b="0" i="1" kern="1200" noProof="0" dirty="0" smtClean="0">
                                        <a:solidFill>
                                          <a:schemeClr val="tx1"/>
                                        </a:solidFill>
                                        <a:latin typeface="Cambria Math" panose="02040503050406030204" pitchFamily="18" charset="0"/>
                                        <a:ea typeface="+mn-ea"/>
                                        <a:cs typeface="+mn-cs"/>
                                      </a:rPr>
                                    </m:ctrlPr>
                                  </m:sSubSupPr>
                                  <m:e>
                                    <m:r>
                                      <a:rPr lang="en-US" altLang="ko-KR" sz="1050" b="0" i="1" kern="1200" noProof="0" dirty="0" smtClean="0">
                                        <a:solidFill>
                                          <a:schemeClr val="tx1"/>
                                        </a:solidFill>
                                        <a:latin typeface="Cambria Math" panose="02040503050406030204" pitchFamily="18" charset="0"/>
                                        <a:ea typeface="+mn-ea"/>
                                        <a:cs typeface="+mn-cs"/>
                                      </a:rPr>
                                      <m:t>𝑉</m:t>
                                    </m:r>
                                  </m:e>
                                  <m:sub>
                                    <m:r>
                                      <a:rPr lang="en-US" altLang="ko-KR" sz="1050" b="0" i="1" kern="1200" noProof="0" dirty="0" smtClean="0">
                                        <a:solidFill>
                                          <a:schemeClr val="tx1"/>
                                        </a:solidFill>
                                        <a:latin typeface="Cambria Math" panose="02040503050406030204" pitchFamily="18" charset="0"/>
                                        <a:ea typeface="+mn-ea"/>
                                        <a:cs typeface="+mn-cs"/>
                                      </a:rPr>
                                      <m:t>0</m:t>
                                    </m:r>
                                    <m:r>
                                      <a:rPr lang="en-US" altLang="ko-KR" sz="1050" b="0" i="1" kern="1200" noProof="0" dirty="0" smtClean="0">
                                        <a:solidFill>
                                          <a:schemeClr val="tx1"/>
                                        </a:solidFill>
                                        <a:latin typeface="Cambria Math" panose="02040503050406030204" pitchFamily="18" charset="0"/>
                                        <a:ea typeface="+mn-ea"/>
                                        <a:cs typeface="+mn-cs"/>
                                      </a:rPr>
                                      <m:t>,</m:t>
                                    </m:r>
                                    <m:r>
                                      <a:rPr lang="en-US" altLang="ko-KR" sz="1050" b="0" i="1" kern="1200" noProof="0" dirty="0" smtClean="0">
                                        <a:solidFill>
                                          <a:schemeClr val="tx1"/>
                                        </a:solidFill>
                                        <a:latin typeface="Cambria Math" panose="02040503050406030204" pitchFamily="18" charset="0"/>
                                        <a:ea typeface="+mn-ea"/>
                                        <a:cs typeface="+mn-cs"/>
                                      </a:rPr>
                                      <m:t>𝑀</m:t>
                                    </m:r>
                                  </m:sub>
                                  <m:sup>
                                    <m:sSub>
                                      <m:sSubPr>
                                        <m:ctrlPr>
                                          <a:rPr lang="en-US" altLang="ko-KR" sz="1050" b="0" i="1" kern="1200" noProof="0" dirty="0" smtClean="0">
                                            <a:solidFill>
                                              <a:schemeClr val="tx1"/>
                                            </a:solidFill>
                                            <a:latin typeface="Cambria Math" panose="02040503050406030204" pitchFamily="18" charset="0"/>
                                            <a:ea typeface="+mn-ea"/>
                                            <a:cs typeface="+mn-cs"/>
                                          </a:rPr>
                                        </m:ctrlPr>
                                      </m:sSubPr>
                                      <m:e>
                                        <m:r>
                                          <a:rPr lang="en-US" altLang="ko-KR" sz="1050" b="0" i="1" kern="1200" noProof="0" dirty="0" smtClean="0">
                                            <a:solidFill>
                                              <a:schemeClr val="tx1"/>
                                            </a:solidFill>
                                            <a:latin typeface="Cambria Math" panose="02040503050406030204" pitchFamily="18" charset="0"/>
                                            <a:ea typeface="+mn-ea"/>
                                            <a:cs typeface="+mn-cs"/>
                                          </a:rPr>
                                          <m:t>𝑛</m:t>
                                        </m:r>
                                      </m:e>
                                      <m:sub>
                                        <m:r>
                                          <a:rPr lang="en-US" altLang="ko-KR" sz="1050" b="0" i="1" kern="1200" noProof="0" dirty="0" smtClean="0">
                                            <a:solidFill>
                                              <a:schemeClr val="tx1"/>
                                            </a:solidFill>
                                            <a:latin typeface="Cambria Math" panose="02040503050406030204" pitchFamily="18" charset="0"/>
                                            <a:ea typeface="+mn-ea"/>
                                            <a:cs typeface="+mn-cs"/>
                                          </a:rPr>
                                          <m:t>0</m:t>
                                        </m:r>
                                        <m:r>
                                          <a:rPr lang="en-US" altLang="ko-KR" sz="1050" b="0" i="1" kern="1200" noProof="0" dirty="0" smtClean="0">
                                            <a:solidFill>
                                              <a:schemeClr val="tx1"/>
                                            </a:solidFill>
                                            <a:latin typeface="Cambria Math" panose="02040503050406030204" pitchFamily="18" charset="0"/>
                                            <a:ea typeface="+mn-ea"/>
                                            <a:cs typeface="+mn-cs"/>
                                          </a:rPr>
                                          <m:t>,</m:t>
                                        </m:r>
                                        <m:r>
                                          <a:rPr lang="en-US" altLang="ko-KR" sz="1050" b="0" i="1" kern="1200" noProof="0" dirty="0" smtClean="0">
                                            <a:solidFill>
                                              <a:schemeClr val="tx1"/>
                                            </a:solidFill>
                                            <a:latin typeface="Cambria Math" panose="02040503050406030204" pitchFamily="18" charset="0"/>
                                            <a:ea typeface="+mn-ea"/>
                                            <a:cs typeface="+mn-cs"/>
                                          </a:rPr>
                                          <m:t>𝑀</m:t>
                                        </m:r>
                                      </m:sub>
                                    </m:sSub>
                                  </m:sup>
                                </m:sSubSup>
                                <m:r>
                                  <a:rPr lang="en-US" altLang="ko-KR" sz="1050" b="0" i="1" kern="1200" noProof="0" dirty="0" smtClean="0">
                                    <a:solidFill>
                                      <a:schemeClr val="tx1"/>
                                    </a:solidFill>
                                    <a:latin typeface="Cambria Math" panose="02040503050406030204" pitchFamily="18" charset="0"/>
                                    <a:ea typeface="+mn-ea"/>
                                    <a:cs typeface="+mn-cs"/>
                                  </a:rPr>
                                  <m:t>∋</m:t>
                                </m:r>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sub>
                                    </m:sSub>
                                  </m:sup>
                                </m:sSubSup>
                              </m:oMath>
                            </m:oMathPara>
                          </a14:m>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sub>
                                    </m:sSub>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3</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sub>
                                    </m:sSub>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050" b="0" i="1" kern="1200" dirty="0" smtClean="0">
                              <a:solidFill>
                                <a:schemeClr val="tx1"/>
                              </a:solidFill>
                              <a:latin typeface="Cambria Math" panose="02040503050406030204" pitchFamily="18" charset="0"/>
                              <a:ea typeface="+mn-ea"/>
                              <a:cs typeface="+mn-cs"/>
                            </a:rPr>
                            <a:t>…</a:t>
                          </a: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0</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sub>
                                    </m:sSub>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smtClean="0">
                                        <a:latin typeface="Cambria Math" panose="02040503050406030204" pitchFamily="18" charset="0"/>
                                      </a:rPr>
                                    </m:ctrlPr>
                                  </m:sSubSupPr>
                                  <m:e>
                                    <m:r>
                                      <a:rPr lang="en-US" altLang="ko-KR" sz="1050" b="0" i="1" smtClean="0">
                                        <a:latin typeface="Cambria Math" panose="02040503050406030204" pitchFamily="18" charset="0"/>
                                      </a:rPr>
                                      <m:t>𝑃</m:t>
                                    </m:r>
                                  </m:e>
                                  <m:sub>
                                    <m:r>
                                      <a:rPr lang="en-US" altLang="ko-KR" sz="1050" b="0" i="1" smtClean="0">
                                        <a:latin typeface="Cambria Math" panose="02040503050406030204" pitchFamily="18" charset="0"/>
                                      </a:rPr>
                                      <m:t>0</m:t>
                                    </m:r>
                                    <m:r>
                                      <a:rPr lang="en-US" altLang="ko-KR" sz="1050" b="0" i="1" smtClean="0">
                                        <a:latin typeface="Cambria Math" panose="02040503050406030204" pitchFamily="18" charset="0"/>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smtClean="0">
                                        <a:latin typeface="Cambria Math" panose="02040503050406030204" pitchFamily="18" charset="0"/>
                                      </a:rPr>
                                      <m:t>,</m:t>
                                    </m:r>
                                    <m:r>
                                      <a:rPr lang="en-US" altLang="ko-KR" sz="1050" b="0" i="1" kern="1200" smtClean="0">
                                        <a:solidFill>
                                          <a:schemeClr val="tx1"/>
                                        </a:solidFill>
                                        <a:latin typeface="Cambria Math" panose="02040503050406030204" pitchFamily="18" charset="0"/>
                                        <a:ea typeface="+mn-ea"/>
                                        <a:cs typeface="+mn-cs"/>
                                      </a:rPr>
                                      <m:t>𝑀</m:t>
                                    </m:r>
                                  </m:sub>
                                  <m:sup>
                                    <m:sSub>
                                      <m:sSubPr>
                                        <m:ctrlPr>
                                          <a:rPr lang="en-US" altLang="ko-KR" sz="1050" b="0" i="1" smtClean="0">
                                            <a:latin typeface="Cambria Math" panose="02040503050406030204" pitchFamily="18" charset="0"/>
                                          </a:rPr>
                                        </m:ctrlPr>
                                      </m:sSubPr>
                                      <m:e>
                                        <m:r>
                                          <a:rPr lang="en-US" altLang="ko-KR" sz="1050" b="0" i="1" smtClean="0">
                                            <a:latin typeface="Cambria Math" panose="02040503050406030204" pitchFamily="18" charset="0"/>
                                          </a:rPr>
                                          <m:t>𝑛</m:t>
                                        </m:r>
                                      </m:e>
                                      <m:sub>
                                        <m:r>
                                          <a:rPr lang="en-US" altLang="ko-KR" sz="1050" b="0" i="1" smtClean="0">
                                            <a:latin typeface="Cambria Math" panose="02040503050406030204" pitchFamily="18" charset="0"/>
                                          </a:rPr>
                                          <m:t>0</m:t>
                                        </m:r>
                                        <m:r>
                                          <a:rPr lang="en-US" altLang="ko-KR" sz="1050" b="0" i="1" smtClean="0">
                                            <a:latin typeface="Cambria Math" panose="02040503050406030204" pitchFamily="18" charset="0"/>
                                          </a:rPr>
                                          <m:t>,</m:t>
                                        </m:r>
                                        <m:r>
                                          <a:rPr lang="en-US" altLang="ko-KR" sz="1050" b="0" i="1" kern="1200" smtClean="0">
                                            <a:solidFill>
                                              <a:schemeClr val="tx1"/>
                                            </a:solidFill>
                                            <a:latin typeface="Cambria Math" panose="02040503050406030204" pitchFamily="18" charset="0"/>
                                            <a:ea typeface="+mn-ea"/>
                                            <a:cs typeface="+mn-cs"/>
                                          </a:rPr>
                                          <m:t>𝑀</m:t>
                                        </m:r>
                                      </m:sub>
                                    </m:sSub>
                                  </m:sup>
                                </m:sSubSup>
                              </m:oMath>
                            </m:oMathPara>
                          </a14:m>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i="1" dirty="0" smtClean="0">
                                        <a:latin typeface="Cambria Math" panose="02040503050406030204" pitchFamily="18" charset="0"/>
                                      </a:rPr>
                                      <m:t>0</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2</m:t>
                                    </m:r>
                                  </m:sub>
                                  <m:sup>
                                    <m:sSub>
                                      <m:sSubPr>
                                        <m:ctrlPr>
                                          <a:rPr lang="en-US" altLang="ko-KR" sz="1050" b="0" i="1" dirty="0" smtClean="0">
                                            <a:latin typeface="Cambria Math" panose="02040503050406030204" pitchFamily="18" charset="0"/>
                                          </a:rPr>
                                        </m:ctrlPr>
                                      </m:sSubPr>
                                      <m:e>
                                        <m:r>
                                          <a:rPr lang="en-US" altLang="ko-KR" sz="1050" b="0" i="1" dirty="0" smtClean="0">
                                            <a:latin typeface="Cambria Math" panose="02040503050406030204" pitchFamily="18" charset="0"/>
                                          </a:rPr>
                                          <m:t>𝑛</m:t>
                                        </m:r>
                                      </m:e>
                                      <m:sub>
                                        <m:r>
                                          <a:rPr lang="en-US" altLang="ko-KR" sz="1050" b="0" i="1" dirty="0" smtClean="0">
                                            <a:latin typeface="Cambria Math" panose="02040503050406030204" pitchFamily="18" charset="0"/>
                                          </a:rPr>
                                          <m:t>0</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𝑀</m:t>
                                        </m:r>
                                      </m:sub>
                                    </m:sSub>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5217362"/>
                      </a:ext>
                    </a:extLst>
                  </a:tr>
                  <a:tr h="176690">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right"/>
                              </m:oMathParaPr>
                              <m:oMath xmlns:m="http://schemas.openxmlformats.org/officeDocument/2006/math">
                                <m:r>
                                  <a:rPr lang="en-US" altLang="ko-KR" sz="1050" b="0" i="1" kern="1200" dirty="0" smtClean="0">
                                    <a:solidFill>
                                      <a:schemeClr val="tx1"/>
                                    </a:solidFill>
                                    <a:latin typeface="Cambria Math" panose="02040503050406030204" pitchFamily="18" charset="0"/>
                                    <a:ea typeface="+mn-ea"/>
                                    <a:cs typeface="+mn-cs"/>
                                  </a:rPr>
                                  <m:t>𝐸</m:t>
                                </m:r>
                                <m:sSubSup>
                                  <m:sSubSupPr>
                                    <m:ctrlPr>
                                      <a:rPr lang="en-US" altLang="ko-KR" sz="1050" b="0" i="1" kern="1200" dirty="0" smtClean="0">
                                        <a:solidFill>
                                          <a:schemeClr val="tx1"/>
                                        </a:solidFill>
                                        <a:latin typeface="Cambria Math" panose="02040503050406030204" pitchFamily="18" charset="0"/>
                                        <a:ea typeface="+mn-ea"/>
                                        <a:cs typeface="+mn-cs"/>
                                      </a:rPr>
                                    </m:ctrlPr>
                                  </m:sSubSupPr>
                                  <m:e>
                                    <m:r>
                                      <a:rPr lang="en-US" altLang="ko-KR" sz="1050" b="0" i="1" kern="1200" dirty="0" smtClean="0">
                                        <a:solidFill>
                                          <a:schemeClr val="tx1"/>
                                        </a:solidFill>
                                        <a:latin typeface="Cambria Math" panose="02040503050406030204" pitchFamily="18" charset="0"/>
                                        <a:ea typeface="+mn-ea"/>
                                        <a:cs typeface="+mn-cs"/>
                                      </a:rPr>
                                      <m:t>𝑉</m:t>
                                    </m:r>
                                  </m:e>
                                  <m:sub>
                                    <m:r>
                                      <a:rPr lang="en-US" altLang="ko-KR" sz="1050" b="0" i="1" kern="1200" dirty="0" smtClean="0">
                                        <a:solidFill>
                                          <a:schemeClr val="tx1"/>
                                        </a:solidFill>
                                        <a:latin typeface="Cambria Math" panose="02040503050406030204" pitchFamily="18" charset="0"/>
                                        <a:ea typeface="+mn-ea"/>
                                        <a:cs typeface="+mn-cs"/>
                                      </a:rPr>
                                      <m:t>1</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sub>
                                  <m:sup>
                                    <m:r>
                                      <a:rPr lang="en-US" altLang="ko-KR" sz="1050" b="0" i="1" kern="1200" dirty="0" smtClean="0">
                                        <a:solidFill>
                                          <a:schemeClr val="tx1"/>
                                        </a:solidFill>
                                        <a:latin typeface="Cambria Math" panose="02040503050406030204" pitchFamily="18" charset="0"/>
                                        <a:ea typeface="+mn-ea"/>
                                        <a:cs typeface="+mn-cs"/>
                                      </a:rPr>
                                      <m:t>1</m:t>
                                    </m:r>
                                  </m:sup>
                                </m:sSubSup>
                                <m:r>
                                  <a:rPr lang="en-US" altLang="ko-KR" sz="1050" b="0" i="1"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r>
                                      <a:rPr lang="en-US" altLang="ko-KR" sz="1050" b="0" i="1" kern="1200" smtClean="0">
                                        <a:solidFill>
                                          <a:schemeClr val="tx1"/>
                                        </a:solidFill>
                                        <a:latin typeface="Cambria Math" panose="02040503050406030204" pitchFamily="18" charset="0"/>
                                        <a:ea typeface="+mn-ea"/>
                                        <a:cs typeface="+mn-cs"/>
                                      </a:rPr>
                                      <m:t>1</m:t>
                                    </m:r>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b="0" i="1" dirty="0" smtClean="0">
                                        <a:latin typeface="Cambria Math" panose="02040503050406030204" pitchFamily="18" charset="0"/>
                                      </a:rPr>
                                      <m:t>1</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2</m:t>
                                    </m:r>
                                  </m:sub>
                                  <m:sup>
                                    <m:r>
                                      <a:rPr lang="en-US" altLang="ko-KR" sz="1050" b="0" i="1" dirty="0" smtClean="0">
                                        <a:latin typeface="Cambria Math" panose="02040503050406030204" pitchFamily="18" charset="0"/>
                                      </a:rPr>
                                      <m:t>1</m:t>
                                    </m:r>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025846"/>
                      </a:ext>
                    </a:extLst>
                  </a:tr>
                  <a:tr h="16589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0"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0448329"/>
                      </a:ext>
                    </a:extLst>
                  </a:tr>
                  <a:tr h="212131">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lang="en-US" altLang="ko-KR" sz="1050" b="0" i="1" kern="1200" dirty="0" smtClean="0">
                                    <a:solidFill>
                                      <a:schemeClr val="tx1"/>
                                    </a:solidFill>
                                    <a:latin typeface="Cambria Math" panose="02040503050406030204" pitchFamily="18" charset="0"/>
                                    <a:ea typeface="+mn-ea"/>
                                    <a:cs typeface="+mn-cs"/>
                                  </a:rPr>
                                  <m:t>𝐸</m:t>
                                </m:r>
                                <m:sSubSup>
                                  <m:sSubSupPr>
                                    <m:ctrlPr>
                                      <a:rPr lang="en-US" altLang="ko-KR" sz="1050" b="0" i="1" kern="1200" dirty="0" smtClean="0">
                                        <a:solidFill>
                                          <a:schemeClr val="tx1"/>
                                        </a:solidFill>
                                        <a:latin typeface="Cambria Math" panose="02040503050406030204" pitchFamily="18" charset="0"/>
                                        <a:ea typeface="+mn-ea"/>
                                        <a:cs typeface="+mn-cs"/>
                                      </a:rPr>
                                    </m:ctrlPr>
                                  </m:sSubSupPr>
                                  <m:e>
                                    <m:r>
                                      <a:rPr lang="en-US" altLang="ko-KR" sz="1050" b="0" i="1" kern="1200" dirty="0" smtClean="0">
                                        <a:solidFill>
                                          <a:schemeClr val="tx1"/>
                                        </a:solidFill>
                                        <a:latin typeface="Cambria Math" panose="02040503050406030204" pitchFamily="18" charset="0"/>
                                        <a:ea typeface="+mn-ea"/>
                                        <a:cs typeface="+mn-cs"/>
                                      </a:rPr>
                                      <m:t>𝑉</m:t>
                                    </m:r>
                                  </m:e>
                                  <m:sub>
                                    <m:r>
                                      <a:rPr lang="en-US" altLang="ko-KR" sz="1050" b="0" i="1" kern="1200" dirty="0" smtClean="0">
                                        <a:solidFill>
                                          <a:schemeClr val="tx1"/>
                                        </a:solidFill>
                                        <a:latin typeface="Cambria Math" panose="02040503050406030204" pitchFamily="18" charset="0"/>
                                        <a:ea typeface="+mn-ea"/>
                                        <a:cs typeface="+mn-cs"/>
                                      </a:rPr>
                                      <m:t>1</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Sub>
                                  </m:sup>
                                </m:sSubSup>
                                <m:r>
                                  <a:rPr lang="en-US" altLang="ko-KR" sz="1050" b="0" i="1"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Sub>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sub>
                                  <m:sup>
                                    <m:sSub>
                                      <m:sSubPr>
                                        <m:ctrlPr>
                                          <a:rPr lang="en-US" altLang="ko-KR" sz="1050" b="0" i="1" kern="1200" smtClean="0">
                                            <a:solidFill>
                                              <a:schemeClr val="tx1"/>
                                            </a:solidFill>
                                            <a:latin typeface="Cambria Math" panose="02040503050406030204" pitchFamily="18" charset="0"/>
                                            <a:ea typeface="+mn-ea"/>
                                            <a:cs typeface="+mn-cs"/>
                                          </a:rPr>
                                        </m:ctrlPr>
                                      </m:sSubPr>
                                      <m:e>
                                        <m:r>
                                          <a:rPr lang="en-US" altLang="ko-KR" sz="1050" b="0" i="1" kern="1200" smtClean="0">
                                            <a:solidFill>
                                              <a:schemeClr val="tx1"/>
                                            </a:solidFill>
                                            <a:latin typeface="Cambria Math" panose="02040503050406030204" pitchFamily="18" charset="0"/>
                                            <a:ea typeface="+mn-ea"/>
                                            <a:cs typeface="+mn-cs"/>
                                          </a:rPr>
                                          <m:t>𝑛</m:t>
                                        </m:r>
                                      </m:e>
                                      <m:sub>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Sub>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050" b="0" i="1" kern="1200" dirty="0" smtClean="0">
                              <a:solidFill>
                                <a:schemeClr val="tx1"/>
                              </a:solidFill>
                              <a:latin typeface="Cambria Math" panose="02040503050406030204" pitchFamily="18" charset="0"/>
                              <a:ea typeface="+mn-ea"/>
                              <a:cs typeface="+mn-cs"/>
                            </a:rPr>
                            <a:t>…</a:t>
                          </a: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kern="1200" noProof="0" smtClean="0">
                                        <a:solidFill>
                                          <a:schemeClr val="tx1"/>
                                        </a:solidFill>
                                        <a:latin typeface="Cambria Math" panose="02040503050406030204" pitchFamily="18" charset="0"/>
                                        <a:ea typeface="+mn-ea"/>
                                        <a:cs typeface="+mn-cs"/>
                                      </a:rPr>
                                    </m:ctrlPr>
                                  </m:sSubSupPr>
                                  <m:e>
                                    <m:r>
                                      <a:rPr lang="en-US" altLang="ko-KR" sz="1050" b="0" i="1" kern="1200" noProof="0" smtClean="0">
                                        <a:solidFill>
                                          <a:schemeClr val="tx1"/>
                                        </a:solidFill>
                                        <a:latin typeface="Cambria Math" panose="02040503050406030204" pitchFamily="18" charset="0"/>
                                        <a:ea typeface="+mn-ea"/>
                                        <a:cs typeface="+mn-cs"/>
                                      </a:rPr>
                                      <m:t>𝑃</m:t>
                                    </m:r>
                                  </m:e>
                                  <m:sub>
                                    <m:r>
                                      <a:rPr lang="en-US" altLang="ko-KR" sz="1050" b="0" i="1" kern="1200" noProof="0" smtClean="0">
                                        <a:solidFill>
                                          <a:schemeClr val="tx1"/>
                                        </a:solidFill>
                                        <a:latin typeface="Cambria Math" panose="02040503050406030204" pitchFamily="18" charset="0"/>
                                        <a:ea typeface="+mn-ea"/>
                                        <a:cs typeface="+mn-cs"/>
                                      </a:rPr>
                                      <m:t>1</m:t>
                                    </m:r>
                                    <m:r>
                                      <a:rPr lang="en-US" altLang="ko-KR" sz="1050" b="0" i="1" kern="1200" noProof="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lang="en-US" altLang="ko-KR" sz="1050" b="0" i="1" kern="1200" noProof="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sub>
                                  <m:sup>
                                    <m:sSub>
                                      <m:sSubPr>
                                        <m:ctrlPr>
                                          <a:rPr lang="en-US" altLang="ko-KR" sz="1050" b="0" i="1" kern="1200" noProof="0" smtClean="0">
                                            <a:solidFill>
                                              <a:schemeClr val="tx1"/>
                                            </a:solidFill>
                                            <a:latin typeface="Cambria Math" panose="02040503050406030204" pitchFamily="18" charset="0"/>
                                            <a:ea typeface="+mn-ea"/>
                                            <a:cs typeface="+mn-cs"/>
                                          </a:rPr>
                                        </m:ctrlPr>
                                      </m:sSubPr>
                                      <m:e>
                                        <m:r>
                                          <a:rPr lang="en-US" altLang="ko-KR" sz="1050" b="0" i="1" kern="1200" noProof="0" smtClean="0">
                                            <a:solidFill>
                                              <a:schemeClr val="tx1"/>
                                            </a:solidFill>
                                            <a:latin typeface="Cambria Math" panose="02040503050406030204" pitchFamily="18" charset="0"/>
                                            <a:ea typeface="+mn-ea"/>
                                            <a:cs typeface="+mn-cs"/>
                                          </a:rPr>
                                          <m:t>𝑛</m:t>
                                        </m:r>
                                      </m:e>
                                      <m:sub>
                                        <m:r>
                                          <a:rPr lang="en-US" altLang="ko-KR" sz="1050" b="0" i="1" kern="1200" noProof="0" smtClean="0">
                                            <a:solidFill>
                                              <a:schemeClr val="tx1"/>
                                            </a:solidFill>
                                            <a:latin typeface="Cambria Math" panose="02040503050406030204" pitchFamily="18" charset="0"/>
                                            <a:ea typeface="+mn-ea"/>
                                            <a:cs typeface="+mn-cs"/>
                                          </a:rPr>
                                          <m:t>1</m:t>
                                        </m:r>
                                        <m:r>
                                          <a:rPr lang="en-US" altLang="ko-KR" sz="1050" b="0" i="1" kern="1200" noProof="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Sub>
                                  </m:sup>
                                </m:sSubSup>
                              </m:oMath>
                            </m:oMathPara>
                          </a14:m>
                          <a:endParaRPr lang="ko-KR" altLang="en-US" sz="1050" b="0" i="1" kern="1200" noProof="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sSub>
                                      <m:sSubPr>
                                        <m:ctrlP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e>
                                      <m:sub>
                                        <m: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ko-KR" sz="105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Sub>
                                  </m:sup>
                                </m:sSubSup>
                              </m:oMath>
                            </m:oMathPara>
                          </a14:m>
                          <a:endParaRPr kumimoji="0" lang="ko-KR" altLang="en-US" sz="105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b="0" i="1" dirty="0" smtClean="0">
                                        <a:latin typeface="Cambria Math" panose="02040503050406030204" pitchFamily="18" charset="0"/>
                                      </a:rPr>
                                      <m:t>1</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𝑀</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1</m:t>
                                    </m:r>
                                  </m:sub>
                                  <m:sup>
                                    <m:sSub>
                                      <m:sSubPr>
                                        <m:ctrlPr>
                                          <a:rPr lang="en-US" altLang="ko-KR" sz="1050" b="0" i="1" dirty="0" smtClean="0">
                                            <a:latin typeface="Cambria Math" panose="02040503050406030204" pitchFamily="18" charset="0"/>
                                          </a:rPr>
                                        </m:ctrlPr>
                                      </m:sSubPr>
                                      <m:e>
                                        <m:r>
                                          <a:rPr lang="en-US" altLang="ko-KR" sz="1050" b="0" i="1" dirty="0" smtClean="0">
                                            <a:latin typeface="Cambria Math" panose="02040503050406030204" pitchFamily="18" charset="0"/>
                                          </a:rPr>
                                          <m:t>𝑛</m:t>
                                        </m:r>
                                      </m:e>
                                      <m:sub>
                                        <m:r>
                                          <a:rPr lang="en-US" altLang="ko-KR" sz="1050" b="0" i="1" dirty="0" smtClean="0">
                                            <a:latin typeface="Cambria Math" panose="02040503050406030204" pitchFamily="18" charset="0"/>
                                          </a:rPr>
                                          <m:t>1</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𝑀</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1</m:t>
                                        </m:r>
                                      </m:sub>
                                    </m:sSub>
                                  </m:sup>
                                </m:sSubSup>
                              </m:oMath>
                            </m:oMathPara>
                          </a14:m>
                          <a:endParaRPr kumimoji="0" lang="ko-KR" altLang="en-US" sz="1050" b="0" i="1"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0561649"/>
                      </a:ext>
                    </a:extLst>
                  </a:tr>
                  <a:tr h="176937">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237317"/>
                      </a:ext>
                    </a:extLst>
                  </a:tr>
                  <a:tr h="176937">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lang="en-US" altLang="ko-KR" sz="1050" b="0" i="1" kern="1200" dirty="0" smtClean="0">
                                    <a:solidFill>
                                      <a:schemeClr val="tx1"/>
                                    </a:solidFill>
                                    <a:latin typeface="Cambria Math" panose="02040503050406030204" pitchFamily="18" charset="0"/>
                                    <a:ea typeface="+mn-ea"/>
                                    <a:cs typeface="+mn-cs"/>
                                  </a:rPr>
                                  <m:t>𝐸</m:t>
                                </m:r>
                                <m:sSubSup>
                                  <m:sSubSupPr>
                                    <m:ctrlPr>
                                      <a:rPr lang="en-US" altLang="ko-KR" sz="1050" b="0" i="1" kern="1200" dirty="0" smtClean="0">
                                        <a:solidFill>
                                          <a:schemeClr val="tx1"/>
                                        </a:solidFill>
                                        <a:latin typeface="Cambria Math" panose="02040503050406030204" pitchFamily="18" charset="0"/>
                                        <a:ea typeface="+mn-ea"/>
                                        <a:cs typeface="+mn-cs"/>
                                      </a:rPr>
                                    </m:ctrlPr>
                                  </m:sSubSupPr>
                                  <m:e>
                                    <m:r>
                                      <a:rPr lang="en-US" altLang="ko-KR" sz="1050" b="0" i="1" kern="1200" dirty="0" smtClean="0">
                                        <a:solidFill>
                                          <a:schemeClr val="tx1"/>
                                        </a:solidFill>
                                        <a:latin typeface="Cambria Math" panose="02040503050406030204" pitchFamily="18" charset="0"/>
                                        <a:ea typeface="+mn-ea"/>
                                        <a:cs typeface="+mn-cs"/>
                                      </a:rPr>
                                      <m:t>𝑉</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2</m:t>
                                    </m:r>
                                  </m:sub>
                                  <m:sup>
                                    <m:r>
                                      <a:rPr lang="en-US" altLang="ko-KR" sz="1050" b="0" i="1" kern="1200" dirty="0" smtClean="0">
                                        <a:solidFill>
                                          <a:schemeClr val="tx1"/>
                                        </a:solidFill>
                                        <a:latin typeface="Cambria Math" panose="02040503050406030204" pitchFamily="18" charset="0"/>
                                        <a:ea typeface="+mn-ea"/>
                                        <a:cs typeface="+mn-cs"/>
                                      </a:rPr>
                                      <m:t>1</m:t>
                                    </m:r>
                                  </m:sup>
                                </m:sSubSup>
                                <m:r>
                                  <a:rPr lang="en-US" altLang="ko-KR" sz="1050" b="0" i="1"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r>
                                      <a:rPr lang="en-US" altLang="ko-KR" sz="1050" b="0" i="1" kern="1200" smtClean="0">
                                        <a:solidFill>
                                          <a:schemeClr val="tx1"/>
                                        </a:solidFill>
                                        <a:latin typeface="Cambria Math" panose="02040503050406030204" pitchFamily="18" charset="0"/>
                                        <a:ea typeface="+mn-ea"/>
                                        <a:cs typeface="+mn-cs"/>
                                      </a:rPr>
                                      <m:t>1</m:t>
                                    </m:r>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smtClean="0">
                                        <a:latin typeface="Cambria Math" panose="02040503050406030204" pitchFamily="18" charset="0"/>
                                      </a:rPr>
                                    </m:ctrlPr>
                                  </m:sSubSupPr>
                                  <m:e>
                                    <m:r>
                                      <a:rPr lang="en-US" altLang="ko-KR" sz="1050" b="0" i="1" smtClean="0">
                                        <a:latin typeface="Cambria Math" panose="02040503050406030204" pitchFamily="18" charset="0"/>
                                      </a:rPr>
                                      <m:t>𝑃</m:t>
                                    </m:r>
                                  </m:e>
                                  <m:sub>
                                    <m:r>
                                      <a:rPr lang="en-US" altLang="ko-KR" sz="1050" b="0" i="1" smtClean="0">
                                        <a:latin typeface="Cambria Math" panose="02040503050406030204" pitchFamily="18" charset="0"/>
                                      </a:rPr>
                                      <m:t>𝑀</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1</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2</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2</m:t>
                                    </m:r>
                                  </m:sub>
                                  <m:sup>
                                    <m:r>
                                      <a:rPr lang="en-US" altLang="ko-KR" sz="1050" b="0" i="1" smtClean="0">
                                        <a:latin typeface="Cambria Math" panose="02040503050406030204" pitchFamily="18" charset="0"/>
                                      </a:rPr>
                                      <m:t>1</m:t>
                                    </m:r>
                                  </m:sup>
                                </m:sSubSup>
                              </m:oMath>
                            </m:oMathPara>
                          </a14:m>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b="0" i="1" dirty="0" smtClean="0">
                                        <a:latin typeface="Cambria Math" panose="02040503050406030204" pitchFamily="18" charset="0"/>
                                      </a:rPr>
                                      <m:t>𝑀</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1</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2</m:t>
                                    </m:r>
                                  </m:sub>
                                  <m:sup>
                                    <m:r>
                                      <a:rPr lang="en-US" altLang="ko-KR" sz="1050" b="0" i="1" dirty="0" smtClean="0">
                                        <a:latin typeface="Cambria Math" panose="02040503050406030204" pitchFamily="18" charset="0"/>
                                      </a:rPr>
                                      <m:t>1</m:t>
                                    </m:r>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8785079"/>
                      </a:ext>
                    </a:extLst>
                  </a:tr>
                  <a:tr h="165891">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0"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0"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4610967"/>
                      </a:ext>
                    </a:extLst>
                  </a:tr>
                  <a:tr h="20055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lang="en-US" altLang="ko-KR" sz="1050" b="0" i="1" kern="1200" dirty="0" smtClean="0">
                                    <a:solidFill>
                                      <a:schemeClr val="tx1"/>
                                    </a:solidFill>
                                    <a:latin typeface="Cambria Math" panose="02040503050406030204" pitchFamily="18" charset="0"/>
                                    <a:ea typeface="+mn-ea"/>
                                    <a:cs typeface="+mn-cs"/>
                                  </a:rPr>
                                  <m:t>𝐸</m:t>
                                </m:r>
                                <m:sSubSup>
                                  <m:sSubSupPr>
                                    <m:ctrlPr>
                                      <a:rPr lang="en-US" altLang="ko-KR" sz="1050" b="0" i="1" kern="1200" dirty="0" smtClean="0">
                                        <a:solidFill>
                                          <a:schemeClr val="tx1"/>
                                        </a:solidFill>
                                        <a:latin typeface="Cambria Math" panose="02040503050406030204" pitchFamily="18" charset="0"/>
                                        <a:ea typeface="+mn-ea"/>
                                        <a:cs typeface="+mn-cs"/>
                                      </a:rPr>
                                    </m:ctrlPr>
                                  </m:sSubSupPr>
                                  <m:e>
                                    <m:r>
                                      <a:rPr lang="en-US" altLang="ko-KR" sz="1050" b="0" i="1" kern="1200" dirty="0" smtClean="0">
                                        <a:solidFill>
                                          <a:schemeClr val="tx1"/>
                                        </a:solidFill>
                                        <a:latin typeface="Cambria Math" panose="02040503050406030204" pitchFamily="18" charset="0"/>
                                        <a:ea typeface="+mn-ea"/>
                                        <a:cs typeface="+mn-cs"/>
                                      </a:rPr>
                                      <m:t>𝑉</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2</m:t>
                                    </m:r>
                                  </m:sub>
                                  <m:sup>
                                    <m:sSub>
                                      <m:sSubPr>
                                        <m:ctrlPr>
                                          <a:rPr lang="en-US" altLang="ko-KR" sz="1050" b="0" i="1" kern="1200" dirty="0" smtClean="0">
                                            <a:solidFill>
                                              <a:schemeClr val="tx1"/>
                                            </a:solidFill>
                                            <a:latin typeface="Cambria Math" panose="02040503050406030204" pitchFamily="18" charset="0"/>
                                            <a:ea typeface="+mn-ea"/>
                                            <a:cs typeface="+mn-cs"/>
                                          </a:rPr>
                                        </m:ctrlPr>
                                      </m:sSubPr>
                                      <m:e>
                                        <m:r>
                                          <a:rPr lang="en-US" altLang="ko-KR" sz="1050" b="0" i="1" kern="1200" dirty="0" smtClean="0">
                                            <a:solidFill>
                                              <a:schemeClr val="tx1"/>
                                            </a:solidFill>
                                            <a:latin typeface="Cambria Math" panose="02040503050406030204" pitchFamily="18" charset="0"/>
                                            <a:ea typeface="+mn-ea"/>
                                            <a:cs typeface="+mn-cs"/>
                                          </a:rPr>
                                          <m:t>𝑛</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2</m:t>
                                        </m:r>
                                      </m:sub>
                                    </m:sSub>
                                    <m:r>
                                      <a:rPr lang="en-US" altLang="ko-KR" sz="1050" b="0" i="1" kern="1200" dirty="0" smtClean="0">
                                        <a:solidFill>
                                          <a:schemeClr val="tx1"/>
                                        </a:solidFill>
                                        <a:latin typeface="Cambria Math" panose="02040503050406030204" pitchFamily="18" charset="0"/>
                                        <a:ea typeface="+mn-ea"/>
                                        <a:cs typeface="+mn-cs"/>
                                      </a:rPr>
                                      <m:t> </m:t>
                                    </m:r>
                                  </m:sup>
                                </m:sSubSup>
                                <m:r>
                                  <a:rPr lang="en-US" altLang="ko-KR" sz="1050" b="0" i="1"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kern="1200" smtClean="0">
                                        <a:solidFill>
                                          <a:schemeClr val="tx1"/>
                                        </a:solidFill>
                                        <a:latin typeface="Cambria Math" panose="02040503050406030204" pitchFamily="18" charset="0"/>
                                        <a:ea typeface="+mn-ea"/>
                                        <a:cs typeface="+mn-cs"/>
                                      </a:rPr>
                                    </m:ctrlPr>
                                  </m:sSubSupPr>
                                  <m:e>
                                    <m:r>
                                      <a:rPr lang="en-US" altLang="ko-KR" sz="1050" b="0" i="1" kern="1200" smtClean="0">
                                        <a:solidFill>
                                          <a:schemeClr val="tx1"/>
                                        </a:solidFill>
                                        <a:latin typeface="Cambria Math" panose="02040503050406030204" pitchFamily="18" charset="0"/>
                                        <a:ea typeface="+mn-ea"/>
                                        <a:cs typeface="+mn-cs"/>
                                      </a:rPr>
                                      <m:t>𝑃</m:t>
                                    </m:r>
                                  </m:e>
                                  <m:sub>
                                    <m:r>
                                      <a:rPr lang="en-US" altLang="ko-KR" sz="1050" b="0" i="1" kern="1200" smtClean="0">
                                        <a:solidFill>
                                          <a:schemeClr val="tx1"/>
                                        </a:solidFill>
                                        <a:latin typeface="Cambria Math" panose="02040503050406030204" pitchFamily="18" charset="0"/>
                                        <a:ea typeface="+mn-ea"/>
                                        <a:cs typeface="+mn-cs"/>
                                      </a:rPr>
                                      <m:t>𝑀</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2</m:t>
                                    </m:r>
                                    <m:r>
                                      <a:rPr lang="en-US" altLang="ko-KR" sz="1050" b="0" i="1" kern="1200" smtClean="0">
                                        <a:solidFill>
                                          <a:schemeClr val="tx1"/>
                                        </a:solidFill>
                                        <a:latin typeface="Cambria Math" panose="02040503050406030204" pitchFamily="18" charset="0"/>
                                        <a:ea typeface="+mn-ea"/>
                                        <a:cs typeface="+mn-cs"/>
                                      </a:rPr>
                                      <m:t>,</m:t>
                                    </m:r>
                                    <m:r>
                                      <a:rPr lang="en-US" altLang="ko-KR" sz="1050" b="0" i="1" kern="1200" smtClean="0">
                                        <a:solidFill>
                                          <a:schemeClr val="tx1"/>
                                        </a:solidFill>
                                        <a:latin typeface="Cambria Math" panose="02040503050406030204" pitchFamily="18" charset="0"/>
                                        <a:ea typeface="+mn-ea"/>
                                        <a:cs typeface="+mn-cs"/>
                                      </a:rPr>
                                      <m:t>1</m:t>
                                    </m:r>
                                  </m:sub>
                                  <m:sup>
                                    <m:sSub>
                                      <m:sSubPr>
                                        <m:ctrlPr>
                                          <a:rPr lang="en-US" altLang="ko-KR" sz="1050" b="0" i="1" kern="1200" dirty="0" smtClean="0">
                                            <a:solidFill>
                                              <a:schemeClr val="tx1"/>
                                            </a:solidFill>
                                            <a:latin typeface="Cambria Math" panose="02040503050406030204" pitchFamily="18" charset="0"/>
                                            <a:ea typeface="+mn-ea"/>
                                            <a:cs typeface="+mn-cs"/>
                                          </a:rPr>
                                        </m:ctrlPr>
                                      </m:sSubPr>
                                      <m:e>
                                        <m:r>
                                          <a:rPr lang="en-US" altLang="ko-KR" sz="1050" b="0" i="1" kern="1200" dirty="0" smtClean="0">
                                            <a:solidFill>
                                              <a:schemeClr val="tx1"/>
                                            </a:solidFill>
                                            <a:latin typeface="Cambria Math" panose="02040503050406030204" pitchFamily="18" charset="0"/>
                                            <a:ea typeface="+mn-ea"/>
                                            <a:cs typeface="+mn-cs"/>
                                          </a:rPr>
                                          <m:t>𝑛</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2</m:t>
                                        </m:r>
                                      </m:sub>
                                    </m:sSub>
                                  </m:sup>
                                </m:sSubSup>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smtClean="0">
                                        <a:latin typeface="Cambria Math" panose="02040503050406030204" pitchFamily="18" charset="0"/>
                                      </a:rPr>
                                    </m:ctrlPr>
                                  </m:sSubSupPr>
                                  <m:e>
                                    <m:r>
                                      <a:rPr lang="en-US" altLang="ko-KR" sz="1050" b="0" i="1" smtClean="0">
                                        <a:latin typeface="Cambria Math" panose="02040503050406030204" pitchFamily="18" charset="0"/>
                                      </a:rPr>
                                      <m:t>𝑃</m:t>
                                    </m:r>
                                  </m:e>
                                  <m:sub>
                                    <m:r>
                                      <a:rPr lang="en-US" altLang="ko-KR" sz="1050" b="0" i="1" smtClean="0">
                                        <a:latin typeface="Cambria Math" panose="02040503050406030204" pitchFamily="18" charset="0"/>
                                      </a:rPr>
                                      <m:t>𝑀</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1</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2</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2</m:t>
                                    </m:r>
                                  </m:sub>
                                  <m:sup>
                                    <m:sSub>
                                      <m:sSubPr>
                                        <m:ctrlPr>
                                          <a:rPr lang="en-US" altLang="ko-KR" sz="1050" b="0" i="1" kern="1200" dirty="0" smtClean="0">
                                            <a:solidFill>
                                              <a:schemeClr val="tx1"/>
                                            </a:solidFill>
                                            <a:latin typeface="Cambria Math" panose="02040503050406030204" pitchFamily="18" charset="0"/>
                                            <a:ea typeface="+mn-ea"/>
                                            <a:cs typeface="+mn-cs"/>
                                          </a:rPr>
                                        </m:ctrlPr>
                                      </m:sSubPr>
                                      <m:e>
                                        <m:r>
                                          <a:rPr lang="en-US" altLang="ko-KR" sz="1050" b="0" i="1" kern="1200" dirty="0" smtClean="0">
                                            <a:solidFill>
                                              <a:schemeClr val="tx1"/>
                                            </a:solidFill>
                                            <a:latin typeface="Cambria Math" panose="02040503050406030204" pitchFamily="18" charset="0"/>
                                            <a:ea typeface="+mn-ea"/>
                                            <a:cs typeface="+mn-cs"/>
                                          </a:rPr>
                                          <m:t>𝑛</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2</m:t>
                                        </m:r>
                                      </m:sub>
                                    </m:sSub>
                                  </m:sup>
                                </m:sSubSup>
                              </m:oMath>
                            </m:oMathPara>
                          </a14:m>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b="0" i="1" dirty="0" smtClean="0">
                                        <a:latin typeface="Cambria Math" panose="02040503050406030204" pitchFamily="18" charset="0"/>
                                      </a:rPr>
                                      <m:t>𝑀</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1</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2</m:t>
                                    </m:r>
                                  </m:sub>
                                  <m:sup>
                                    <m:sSub>
                                      <m:sSubPr>
                                        <m:ctrlPr>
                                          <a:rPr lang="en-US" altLang="ko-KR" sz="1050" b="0" i="1" dirty="0" smtClean="0">
                                            <a:latin typeface="Cambria Math" panose="02040503050406030204" pitchFamily="18" charset="0"/>
                                          </a:rPr>
                                        </m:ctrlPr>
                                      </m:sSubPr>
                                      <m:e>
                                        <m:r>
                                          <a:rPr lang="en-US" altLang="ko-KR" sz="1050" b="0" i="1" dirty="0" smtClean="0">
                                            <a:latin typeface="Cambria Math" panose="02040503050406030204" pitchFamily="18" charset="0"/>
                                          </a:rPr>
                                          <m:t>𝑛</m:t>
                                        </m:r>
                                      </m:e>
                                      <m:sub>
                                        <m:r>
                                          <a:rPr lang="en-US" altLang="ko-KR" sz="1050" b="0" i="1" dirty="0" smtClean="0">
                                            <a:latin typeface="Cambria Math" panose="02040503050406030204" pitchFamily="18" charset="0"/>
                                          </a:rPr>
                                          <m:t>𝑀</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1</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2</m:t>
                                        </m:r>
                                      </m:sub>
                                    </m:sSub>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1101498"/>
                      </a:ext>
                    </a:extLst>
                  </a:tr>
                  <a:tr h="178637">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lang="en-US" altLang="ko-KR" sz="1050" b="0" i="1" kern="1200" dirty="0" smtClean="0">
                                    <a:solidFill>
                                      <a:schemeClr val="tx1"/>
                                    </a:solidFill>
                                    <a:latin typeface="Cambria Math" panose="02040503050406030204" pitchFamily="18" charset="0"/>
                                    <a:ea typeface="+mn-ea"/>
                                    <a:cs typeface="+mn-cs"/>
                                  </a:rPr>
                                  <m:t>𝐸</m:t>
                                </m:r>
                                <m:sSubSup>
                                  <m:sSubSupPr>
                                    <m:ctrlPr>
                                      <a:rPr lang="en-US" altLang="ko-KR" sz="1050" b="0" i="1" kern="1200" dirty="0" smtClean="0">
                                        <a:solidFill>
                                          <a:schemeClr val="tx1"/>
                                        </a:solidFill>
                                        <a:latin typeface="Cambria Math" panose="02040503050406030204" pitchFamily="18" charset="0"/>
                                        <a:ea typeface="+mn-ea"/>
                                        <a:cs typeface="+mn-cs"/>
                                      </a:rPr>
                                    </m:ctrlPr>
                                  </m:sSubSupPr>
                                  <m:e>
                                    <m:r>
                                      <a:rPr lang="en-US" altLang="ko-KR" sz="1050" b="0" i="1" kern="1200" dirty="0" smtClean="0">
                                        <a:solidFill>
                                          <a:schemeClr val="tx1"/>
                                        </a:solidFill>
                                        <a:latin typeface="Cambria Math" panose="02040503050406030204" pitchFamily="18" charset="0"/>
                                        <a:ea typeface="+mn-ea"/>
                                        <a:cs typeface="+mn-cs"/>
                                      </a:rPr>
                                      <m:t>𝑉</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sub>
                                  <m:sup>
                                    <m:r>
                                      <a:rPr lang="en-US" altLang="ko-KR" sz="1050" b="0" i="1" kern="1200" dirty="0" smtClean="0">
                                        <a:solidFill>
                                          <a:schemeClr val="tx1"/>
                                        </a:solidFill>
                                        <a:latin typeface="Cambria Math" panose="02040503050406030204" pitchFamily="18" charset="0"/>
                                        <a:ea typeface="+mn-ea"/>
                                        <a:cs typeface="+mn-cs"/>
                                      </a:rPr>
                                      <m:t>1</m:t>
                                    </m:r>
                                  </m:sup>
                                </m:sSubSup>
                                <m:r>
                                  <a:rPr lang="en-US" altLang="ko-KR" sz="1050" b="0" i="1"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smtClean="0">
                                        <a:latin typeface="Cambria Math" panose="02040503050406030204" pitchFamily="18" charset="0"/>
                                      </a:rPr>
                                    </m:ctrlPr>
                                  </m:sSubSupPr>
                                  <m:e>
                                    <m:r>
                                      <a:rPr lang="en-US" altLang="ko-KR" sz="1050" b="0" i="1" smtClean="0">
                                        <a:latin typeface="Cambria Math" panose="02040503050406030204" pitchFamily="18" charset="0"/>
                                      </a:rPr>
                                      <m:t>𝑃</m:t>
                                    </m:r>
                                  </m:e>
                                  <m:sub>
                                    <m:r>
                                      <a:rPr lang="en-US" altLang="ko-KR" sz="1050" b="0" i="1" smtClean="0">
                                        <a:latin typeface="Cambria Math" panose="02040503050406030204" pitchFamily="18" charset="0"/>
                                      </a:rPr>
                                      <m:t>𝑀</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1</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1</m:t>
                                    </m:r>
                                  </m:sub>
                                  <m:sup>
                                    <m:r>
                                      <a:rPr lang="en-US" altLang="ko-KR" sz="1050" b="0" i="1" smtClean="0">
                                        <a:latin typeface="Cambria Math" panose="02040503050406030204" pitchFamily="18" charset="0"/>
                                      </a:rPr>
                                      <m:t>1</m:t>
                                    </m:r>
                                  </m:sup>
                                </m:sSubSup>
                              </m:oMath>
                            </m:oMathPara>
                          </a14:m>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b="0" i="1" dirty="0" smtClean="0">
                                        <a:latin typeface="Cambria Math" panose="02040503050406030204" pitchFamily="18" charset="0"/>
                                      </a:rPr>
                                      <m:t>𝑀</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1</m:t>
                                    </m:r>
                                  </m:sub>
                                  <m:sup>
                                    <m:r>
                                      <a:rPr lang="en-US" altLang="ko-KR" sz="1050" b="0" i="1" dirty="0" smtClean="0">
                                        <a:latin typeface="Cambria Math" panose="02040503050406030204" pitchFamily="18" charset="0"/>
                                      </a:rPr>
                                      <m:t>1</m:t>
                                    </m:r>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6563466"/>
                      </a:ext>
                    </a:extLst>
                  </a:tr>
                  <a:tr h="28485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effectLst/>
                                    <a:latin typeface="+mn-lt"/>
                                    <a:ea typeface="+mn-ea"/>
                                    <a:cs typeface="+mn-cs"/>
                                  </a:rPr>
                                  <m:t>፧</m:t>
                                </m:r>
                              </m:oMath>
                            </m:oMathPara>
                          </a14:m>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am-ET" altLang="ko-KR" sz="1050" b="0" i="0" kern="1200" dirty="0" smtClean="0">
                                    <a:solidFill>
                                      <a:schemeClr val="tx1"/>
                                    </a:solidFill>
                                    <a:latin typeface="Cambria Math" panose="02040503050406030204" pitchFamily="18" charset="0"/>
                                    <a:ea typeface="+mn-ea"/>
                                    <a:cs typeface="+mn-cs"/>
                                  </a:rPr>
                                  <m:t>፧</m:t>
                                </m:r>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9032740"/>
                      </a:ext>
                    </a:extLst>
                  </a:tr>
                  <a:tr h="20140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lang="en-US" altLang="ko-KR" sz="1050" b="0" i="1" kern="1200" dirty="0" smtClean="0">
                                    <a:solidFill>
                                      <a:schemeClr val="tx1"/>
                                    </a:solidFill>
                                    <a:latin typeface="Cambria Math" panose="02040503050406030204" pitchFamily="18" charset="0"/>
                                    <a:ea typeface="+mn-ea"/>
                                    <a:cs typeface="+mn-cs"/>
                                  </a:rPr>
                                  <m:t>𝐸</m:t>
                                </m:r>
                                <m:sSubSup>
                                  <m:sSubSupPr>
                                    <m:ctrlPr>
                                      <a:rPr lang="en-US" altLang="ko-KR" sz="1050" b="0" i="1" kern="1200" dirty="0" smtClean="0">
                                        <a:solidFill>
                                          <a:schemeClr val="tx1"/>
                                        </a:solidFill>
                                        <a:latin typeface="Cambria Math" panose="02040503050406030204" pitchFamily="18" charset="0"/>
                                        <a:ea typeface="+mn-ea"/>
                                        <a:cs typeface="+mn-cs"/>
                                      </a:rPr>
                                    </m:ctrlPr>
                                  </m:sSubSupPr>
                                  <m:e>
                                    <m:r>
                                      <a:rPr lang="en-US" altLang="ko-KR" sz="1050" b="0" i="1" kern="1200" dirty="0" smtClean="0">
                                        <a:solidFill>
                                          <a:schemeClr val="tx1"/>
                                        </a:solidFill>
                                        <a:latin typeface="Cambria Math" panose="02040503050406030204" pitchFamily="18" charset="0"/>
                                        <a:ea typeface="+mn-ea"/>
                                        <a:cs typeface="+mn-cs"/>
                                      </a:rPr>
                                      <m:t>𝑉</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sub>
                                  <m:sup>
                                    <m:sSub>
                                      <m:sSubPr>
                                        <m:ctrlPr>
                                          <a:rPr lang="en-US" altLang="ko-KR" sz="1050" b="0" i="1" kern="1200" dirty="0" smtClean="0">
                                            <a:solidFill>
                                              <a:schemeClr val="tx1"/>
                                            </a:solidFill>
                                            <a:latin typeface="Cambria Math" panose="02040503050406030204" pitchFamily="18" charset="0"/>
                                            <a:ea typeface="+mn-ea"/>
                                            <a:cs typeface="+mn-cs"/>
                                          </a:rPr>
                                        </m:ctrlPr>
                                      </m:sSubPr>
                                      <m:e>
                                        <m:r>
                                          <a:rPr lang="en-US" altLang="ko-KR" sz="1050" b="0" i="1" kern="1200" dirty="0" smtClean="0">
                                            <a:solidFill>
                                              <a:schemeClr val="tx1"/>
                                            </a:solidFill>
                                            <a:latin typeface="Cambria Math" panose="02040503050406030204" pitchFamily="18" charset="0"/>
                                            <a:ea typeface="+mn-ea"/>
                                            <a:cs typeface="+mn-cs"/>
                                          </a:rPr>
                                          <m:t>𝑛</m:t>
                                        </m:r>
                                      </m:e>
                                      <m:sub>
                                        <m:r>
                                          <a:rPr lang="en-US" altLang="ko-KR" sz="1050" b="0" i="1" kern="1200" dirty="0" smtClean="0">
                                            <a:solidFill>
                                              <a:schemeClr val="tx1"/>
                                            </a:solidFill>
                                            <a:latin typeface="Cambria Math" panose="02040503050406030204" pitchFamily="18" charset="0"/>
                                            <a:ea typeface="+mn-ea"/>
                                            <a:cs typeface="+mn-cs"/>
                                          </a:rPr>
                                          <m:t>𝑀</m:t>
                                        </m:r>
                                        <m:r>
                                          <a:rPr lang="en-US" altLang="ko-KR" sz="1050" b="0" i="1" kern="1200" dirty="0" smtClean="0">
                                            <a:solidFill>
                                              <a:schemeClr val="tx1"/>
                                            </a:solidFill>
                                            <a:latin typeface="Cambria Math" panose="02040503050406030204" pitchFamily="18" charset="0"/>
                                            <a:ea typeface="+mn-ea"/>
                                            <a:cs typeface="+mn-cs"/>
                                          </a:rPr>
                                          <m:t>,</m:t>
                                        </m:r>
                                        <m:r>
                                          <a:rPr lang="en-US" altLang="ko-KR" sz="1050" b="0" i="1" kern="1200" dirty="0" smtClean="0">
                                            <a:solidFill>
                                              <a:schemeClr val="tx1"/>
                                            </a:solidFill>
                                            <a:latin typeface="Cambria Math" panose="02040503050406030204" pitchFamily="18" charset="0"/>
                                            <a:ea typeface="+mn-ea"/>
                                            <a:cs typeface="+mn-cs"/>
                                          </a:rPr>
                                          <m:t>1</m:t>
                                        </m:r>
                                      </m:sub>
                                    </m:sSub>
                                  </m:sup>
                                </m:sSubSup>
                                <m:r>
                                  <a:rPr lang="en-US" altLang="ko-KR" sz="1050" b="0" i="1" kern="1200" dirty="0" smtClean="0">
                                    <a:solidFill>
                                      <a:schemeClr val="tx1"/>
                                    </a:solidFill>
                                    <a:latin typeface="Cambria Math" panose="02040503050406030204" pitchFamily="18" charset="0"/>
                                    <a:ea typeface="+mn-ea"/>
                                    <a:cs typeface="+mn-cs"/>
                                  </a:rPr>
                                  <m:t>∋</m:t>
                                </m:r>
                              </m:oMath>
                            </m:oMathPara>
                          </a14:m>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smtClean="0">
                                        <a:latin typeface="Cambria Math" panose="02040503050406030204" pitchFamily="18" charset="0"/>
                                      </a:rPr>
                                    </m:ctrlPr>
                                  </m:sSubSupPr>
                                  <m:e>
                                    <m:r>
                                      <a:rPr lang="en-US" altLang="ko-KR" sz="1050" b="0" i="1" smtClean="0">
                                        <a:latin typeface="Cambria Math" panose="02040503050406030204" pitchFamily="18" charset="0"/>
                                      </a:rPr>
                                      <m:t>𝑃</m:t>
                                    </m:r>
                                  </m:e>
                                  <m:sub>
                                    <m:r>
                                      <a:rPr lang="en-US" altLang="ko-KR" sz="1050" b="0" i="1" smtClean="0">
                                        <a:latin typeface="Cambria Math" panose="02040503050406030204" pitchFamily="18" charset="0"/>
                                      </a:rPr>
                                      <m:t>𝑀</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1</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1</m:t>
                                    </m:r>
                                  </m:sub>
                                  <m:sup>
                                    <m:sSub>
                                      <m:sSubPr>
                                        <m:ctrlPr>
                                          <a:rPr lang="en-US" altLang="ko-KR" sz="1050" b="0" i="1" smtClean="0">
                                            <a:latin typeface="Cambria Math" panose="02040503050406030204" pitchFamily="18" charset="0"/>
                                          </a:rPr>
                                        </m:ctrlPr>
                                      </m:sSubPr>
                                      <m:e>
                                        <m:r>
                                          <a:rPr lang="en-US" altLang="ko-KR" sz="1050" b="0" i="1" smtClean="0">
                                            <a:latin typeface="Cambria Math" panose="02040503050406030204" pitchFamily="18" charset="0"/>
                                          </a:rPr>
                                          <m:t>𝑛</m:t>
                                        </m:r>
                                      </m:e>
                                      <m:sub>
                                        <m:r>
                                          <a:rPr lang="en-US" altLang="ko-KR" sz="1050" b="0" i="1" smtClean="0">
                                            <a:latin typeface="Cambria Math" panose="02040503050406030204" pitchFamily="18" charset="0"/>
                                          </a:rPr>
                                          <m:t>𝑀</m:t>
                                        </m:r>
                                        <m:r>
                                          <a:rPr lang="en-US" altLang="ko-KR" sz="1050" b="0" i="1" smtClean="0">
                                            <a:latin typeface="Cambria Math" panose="02040503050406030204" pitchFamily="18" charset="0"/>
                                          </a:rPr>
                                          <m:t>,</m:t>
                                        </m:r>
                                        <m:r>
                                          <a:rPr lang="en-US" altLang="ko-KR" sz="1050" b="0" i="1" smtClean="0">
                                            <a:latin typeface="Cambria Math" panose="02040503050406030204" pitchFamily="18" charset="0"/>
                                          </a:rPr>
                                          <m:t>1</m:t>
                                        </m:r>
                                      </m:sub>
                                    </m:sSub>
                                  </m:sup>
                                </m:sSubSup>
                              </m:oMath>
                            </m:oMathPara>
                          </a14:m>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050" b="0" i="1" dirty="0" smtClean="0">
                                        <a:latin typeface="Cambria Math" panose="02040503050406030204" pitchFamily="18" charset="0"/>
                                      </a:rPr>
                                    </m:ctrlPr>
                                  </m:sSubSupPr>
                                  <m:e>
                                    <m:r>
                                      <a:rPr lang="en-US" altLang="ko-KR" sz="1050" i="1" dirty="0" smtClean="0">
                                        <a:latin typeface="Cambria Math" panose="02040503050406030204" pitchFamily="18" charset="0"/>
                                      </a:rPr>
                                      <m:t>𝑆</m:t>
                                    </m:r>
                                  </m:e>
                                  <m:sub>
                                    <m:r>
                                      <a:rPr lang="en-US" altLang="ko-KR" sz="1050" b="0" i="1" dirty="0" smtClean="0">
                                        <a:latin typeface="Cambria Math" panose="02040503050406030204" pitchFamily="18" charset="0"/>
                                      </a:rPr>
                                      <m:t>𝑀</m:t>
                                    </m:r>
                                    <m:r>
                                      <a:rPr lang="en-US" altLang="ko-KR" sz="1050" i="1" dirty="0" smtClean="0">
                                        <a:latin typeface="Cambria Math" panose="02040503050406030204" pitchFamily="18" charset="0"/>
                                      </a:rPr>
                                      <m:t>,</m:t>
                                    </m:r>
                                    <m:r>
                                      <a:rPr lang="en-US" altLang="ko-KR" sz="1050" b="0" i="1" dirty="0" smtClean="0">
                                        <a:latin typeface="Cambria Math" panose="02040503050406030204" pitchFamily="18" charset="0"/>
                                      </a:rPr>
                                      <m:t>1</m:t>
                                    </m:r>
                                  </m:sub>
                                  <m:sup>
                                    <m:sSub>
                                      <m:sSubPr>
                                        <m:ctrlPr>
                                          <a:rPr lang="en-US" altLang="ko-KR" sz="1050" b="0" i="1" dirty="0" smtClean="0">
                                            <a:latin typeface="Cambria Math" panose="02040503050406030204" pitchFamily="18" charset="0"/>
                                          </a:rPr>
                                        </m:ctrlPr>
                                      </m:sSubPr>
                                      <m:e>
                                        <m:r>
                                          <a:rPr lang="en-US" altLang="ko-KR" sz="1050" b="0" i="1" dirty="0" smtClean="0">
                                            <a:latin typeface="Cambria Math" panose="02040503050406030204" pitchFamily="18" charset="0"/>
                                          </a:rPr>
                                          <m:t>𝑛</m:t>
                                        </m:r>
                                      </m:e>
                                      <m:sub>
                                        <m:r>
                                          <a:rPr lang="en-US" altLang="ko-KR" sz="1050" b="0" i="1" dirty="0" smtClean="0">
                                            <a:latin typeface="Cambria Math" panose="02040503050406030204" pitchFamily="18" charset="0"/>
                                          </a:rPr>
                                          <m:t>𝑀</m:t>
                                        </m:r>
                                        <m:r>
                                          <a:rPr lang="en-US" altLang="ko-KR" sz="1050" b="0" i="1" dirty="0" smtClean="0">
                                            <a:latin typeface="Cambria Math" panose="02040503050406030204" pitchFamily="18" charset="0"/>
                                          </a:rPr>
                                          <m:t>,</m:t>
                                        </m:r>
                                        <m:r>
                                          <a:rPr lang="en-US" altLang="ko-KR" sz="1050" b="0" i="1" dirty="0" smtClean="0">
                                            <a:latin typeface="Cambria Math" panose="02040503050406030204" pitchFamily="18" charset="0"/>
                                          </a:rPr>
                                          <m:t>1</m:t>
                                        </m:r>
                                      </m:sub>
                                    </m:sSub>
                                  </m:sup>
                                </m:sSubSup>
                              </m:oMath>
                            </m:oMathPara>
                          </a14:m>
                          <a:endParaRPr lang="ko-KR" altLang="en-US" sz="1050" i="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5942472"/>
                      </a:ext>
                    </a:extLst>
                  </a:tr>
                  <a:tr h="20140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200" i="1" kern="1200" dirty="0" smtClean="0">
                                        <a:solidFill>
                                          <a:schemeClr val="tx1"/>
                                        </a:solidFill>
                                        <a:latin typeface="Cambria Math" panose="02040503050406030204" pitchFamily="18" charset="0"/>
                                        <a:ea typeface="+mn-ea"/>
                                        <a:cs typeface="+mn-cs"/>
                                      </a:rPr>
                                    </m:ctrlPr>
                                  </m:sSubPr>
                                  <m:e>
                                    <m:r>
                                      <a:rPr lang="en-US" altLang="ko-KR" sz="1200" i="1" kern="1200" dirty="0" smtClean="0">
                                        <a:solidFill>
                                          <a:schemeClr val="tx1"/>
                                        </a:solidFill>
                                        <a:latin typeface="Cambria Math" panose="02040503050406030204" pitchFamily="18" charset="0"/>
                                        <a:ea typeface="+mn-ea"/>
                                        <a:cs typeface="+mn-cs"/>
                                      </a:rPr>
                                      <m:t>𝑋</m:t>
                                    </m:r>
                                  </m:e>
                                  <m:sub>
                                    <m:r>
                                      <a:rPr lang="en-US" altLang="ko-KR" sz="1200" b="0" i="1" kern="1200" dirty="0" smtClean="0">
                                        <a:solidFill>
                                          <a:schemeClr val="tx1"/>
                                        </a:solidFill>
                                        <a:latin typeface="Cambria Math" panose="02040503050406030204" pitchFamily="18" charset="0"/>
                                        <a:ea typeface="+mn-ea"/>
                                        <a:cs typeface="+mn-cs"/>
                                      </a:rPr>
                                      <m:t>0</m:t>
                                    </m:r>
                                  </m:sub>
                                </m:sSub>
                              </m:oMath>
                            </m:oMathPara>
                          </a14:m>
                          <a:endParaRPr lang="ko-KR" altLang="en-US" sz="120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200" i="1" kern="1200" noProof="0" dirty="0" smtClean="0">
                                        <a:solidFill>
                                          <a:schemeClr val="tx1"/>
                                        </a:solidFill>
                                        <a:latin typeface="Cambria Math" panose="02040503050406030204" pitchFamily="18" charset="0"/>
                                        <a:ea typeface="+mn-ea"/>
                                        <a:cs typeface="+mn-cs"/>
                                      </a:rPr>
                                    </m:ctrlPr>
                                  </m:sSubPr>
                                  <m:e>
                                    <m:r>
                                      <a:rPr lang="en-US" altLang="ko-KR" sz="1200" i="1" kern="1200" noProof="0" dirty="0" smtClean="0">
                                        <a:solidFill>
                                          <a:schemeClr val="tx1"/>
                                        </a:solidFill>
                                        <a:latin typeface="Cambria Math" panose="02040503050406030204" pitchFamily="18" charset="0"/>
                                        <a:ea typeface="+mn-ea"/>
                                        <a:cs typeface="+mn-cs"/>
                                      </a:rPr>
                                      <m:t>𝑋</m:t>
                                    </m:r>
                                  </m:e>
                                  <m:sub>
                                    <m:r>
                                      <a:rPr lang="en-US" altLang="ko-KR" sz="1200" b="0" i="1" kern="1200" noProof="0" dirty="0" smtClean="0">
                                        <a:solidFill>
                                          <a:schemeClr val="tx1"/>
                                        </a:solidFill>
                                        <a:latin typeface="Cambria Math" panose="02040503050406030204" pitchFamily="18" charset="0"/>
                                        <a:ea typeface="+mn-ea"/>
                                        <a:cs typeface="+mn-cs"/>
                                      </a:rPr>
                                      <m:t>1</m:t>
                                    </m:r>
                                  </m:sub>
                                </m:sSub>
                              </m:oMath>
                            </m:oMathPara>
                          </a14:m>
                          <a:endParaRPr lang="ko-KR" altLang="en-US" sz="120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200" i="1" kern="1200" noProof="0" dirty="0" smtClean="0">
                                        <a:solidFill>
                                          <a:schemeClr val="tx1"/>
                                        </a:solidFill>
                                        <a:latin typeface="Cambria Math" panose="02040503050406030204" pitchFamily="18" charset="0"/>
                                        <a:ea typeface="+mn-ea"/>
                                        <a:cs typeface="+mn-cs"/>
                                      </a:rPr>
                                    </m:ctrlPr>
                                  </m:sSubPr>
                                  <m:e>
                                    <m:r>
                                      <a:rPr lang="en-US" altLang="ko-KR" sz="1200" i="1" kern="1200" noProof="0" dirty="0" smtClean="0">
                                        <a:solidFill>
                                          <a:schemeClr val="tx1"/>
                                        </a:solidFill>
                                        <a:latin typeface="Cambria Math" panose="02040503050406030204" pitchFamily="18" charset="0"/>
                                        <a:ea typeface="+mn-ea"/>
                                        <a:cs typeface="+mn-cs"/>
                                      </a:rPr>
                                      <m:t>𝑋</m:t>
                                    </m:r>
                                  </m:e>
                                  <m:sub>
                                    <m:r>
                                      <a:rPr lang="en-US" altLang="ko-KR" sz="1200" b="0" i="1" kern="1200" noProof="0" dirty="0" smtClean="0">
                                        <a:solidFill>
                                          <a:schemeClr val="tx1"/>
                                        </a:solidFill>
                                        <a:latin typeface="Cambria Math" panose="02040503050406030204" pitchFamily="18" charset="0"/>
                                        <a:ea typeface="+mn-ea"/>
                                        <a:cs typeface="+mn-cs"/>
                                      </a:rPr>
                                      <m:t>2</m:t>
                                    </m:r>
                                  </m:sub>
                                </m:sSub>
                              </m:oMath>
                            </m:oMathPara>
                          </a14:m>
                          <a:endParaRPr lang="ko-KR" altLang="en-US" sz="120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lang="en-US" altLang="ko-KR" sz="1200" i="1" kern="1200" dirty="0" smtClean="0">
                              <a:solidFill>
                                <a:schemeClr val="tx1"/>
                              </a:solidFill>
                              <a:latin typeface="Cambria Math" panose="02040503050406030204" pitchFamily="18" charset="0"/>
                              <a:ea typeface="+mn-ea"/>
                              <a:cs typeface="+mn-cs"/>
                            </a:rPr>
                            <a:t>…</a:t>
                          </a:r>
                          <a:endParaRPr lang="ko-KR" altLang="en-US" sz="120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
                              </m:oMathParaPr>
                              <m:oMath xmlns:m="http://schemas.openxmlformats.org/officeDocument/2006/math">
                                <m:sSub>
                                  <m:sSubPr>
                                    <m:ctrlPr>
                                      <a:rPr lang="en-US" altLang="ko-KR" sz="1200" i="1" kern="1200" noProof="0" dirty="0" smtClean="0">
                                        <a:solidFill>
                                          <a:schemeClr val="tx1"/>
                                        </a:solidFill>
                                        <a:latin typeface="Cambria Math" panose="02040503050406030204" pitchFamily="18" charset="0"/>
                                        <a:ea typeface="+mn-ea"/>
                                        <a:cs typeface="+mn-cs"/>
                                      </a:rPr>
                                    </m:ctrlPr>
                                  </m:sSubPr>
                                  <m:e>
                                    <m:r>
                                      <a:rPr lang="en-US" altLang="ko-KR" sz="1200" i="1" kern="1200" noProof="0" dirty="0" smtClean="0">
                                        <a:solidFill>
                                          <a:schemeClr val="tx1"/>
                                        </a:solidFill>
                                        <a:latin typeface="Cambria Math" panose="02040503050406030204" pitchFamily="18" charset="0"/>
                                        <a:ea typeface="+mn-ea"/>
                                        <a:cs typeface="+mn-cs"/>
                                      </a:rPr>
                                      <m:t>𝑋</m:t>
                                    </m:r>
                                  </m:e>
                                  <m:sub>
                                    <m:r>
                                      <a:rPr lang="en-US" altLang="ko-KR" sz="1200" b="0" i="1" kern="1200" noProof="0" dirty="0" smtClean="0">
                                        <a:solidFill>
                                          <a:schemeClr val="tx1"/>
                                        </a:solidFill>
                                        <a:latin typeface="Cambria Math" panose="02040503050406030204" pitchFamily="18" charset="0"/>
                                        <a:ea typeface="+mn-ea"/>
                                        <a:cs typeface="+mn-cs"/>
                                      </a:rPr>
                                      <m:t>𝑀</m:t>
                                    </m:r>
                                    <m:r>
                                      <a:rPr lang="en-US" altLang="ko-KR" sz="1200" b="0" i="1" kern="1200" noProof="0" dirty="0" smtClean="0">
                                        <a:solidFill>
                                          <a:schemeClr val="tx1"/>
                                        </a:solidFill>
                                        <a:latin typeface="Cambria Math" panose="02040503050406030204" pitchFamily="18" charset="0"/>
                                        <a:ea typeface="+mn-ea"/>
                                        <a:cs typeface="+mn-cs"/>
                                      </a:rPr>
                                      <m:t>−</m:t>
                                    </m:r>
                                    <m:r>
                                      <a:rPr lang="en-US" altLang="ko-KR" sz="1200" b="0" i="1" kern="1200" noProof="0" dirty="0" smtClean="0">
                                        <a:solidFill>
                                          <a:schemeClr val="tx1"/>
                                        </a:solidFill>
                                        <a:latin typeface="Cambria Math" panose="02040503050406030204" pitchFamily="18" charset="0"/>
                                        <a:ea typeface="+mn-ea"/>
                                        <a:cs typeface="+mn-cs"/>
                                      </a:rPr>
                                      <m:t>1</m:t>
                                    </m:r>
                                  </m:sub>
                                </m:sSub>
                              </m:oMath>
                            </m:oMathPara>
                          </a14:m>
                          <a:endParaRPr lang="ko-KR" altLang="en-US" sz="120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200" i="1" kern="1200" noProof="0" dirty="0" smtClean="0">
                                        <a:solidFill>
                                          <a:schemeClr val="tx1"/>
                                        </a:solidFill>
                                        <a:latin typeface="Cambria Math" panose="02040503050406030204" pitchFamily="18" charset="0"/>
                                        <a:ea typeface="+mn-ea"/>
                                        <a:cs typeface="+mn-cs"/>
                                      </a:rPr>
                                    </m:ctrlPr>
                                  </m:sSubPr>
                                  <m:e>
                                    <m:r>
                                      <a:rPr lang="en-US" altLang="ko-KR" sz="1200" i="1" kern="1200" noProof="0" dirty="0" smtClean="0">
                                        <a:solidFill>
                                          <a:schemeClr val="tx1"/>
                                        </a:solidFill>
                                        <a:latin typeface="Cambria Math" panose="02040503050406030204" pitchFamily="18" charset="0"/>
                                        <a:ea typeface="+mn-ea"/>
                                        <a:cs typeface="+mn-cs"/>
                                      </a:rPr>
                                      <m:t>𝑋</m:t>
                                    </m:r>
                                  </m:e>
                                  <m:sub>
                                    <m:r>
                                      <a:rPr lang="en-US" altLang="ko-KR" sz="1200" b="0" i="1" kern="1200" noProof="0" dirty="0" smtClean="0">
                                        <a:solidFill>
                                          <a:schemeClr val="tx1"/>
                                        </a:solidFill>
                                        <a:latin typeface="Cambria Math" panose="02040503050406030204" pitchFamily="18" charset="0"/>
                                        <a:ea typeface="+mn-ea"/>
                                        <a:cs typeface="+mn-cs"/>
                                      </a:rPr>
                                      <m:t>𝑀</m:t>
                                    </m:r>
                                  </m:sub>
                                </m:sSub>
                              </m:oMath>
                            </m:oMathPara>
                          </a14:m>
                          <a:endParaRPr lang="ko-KR" altLang="en-US" sz="120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3556913"/>
                      </a:ext>
                    </a:extLst>
                  </a:tr>
                </a:tbl>
              </a:graphicData>
            </a:graphic>
          </p:graphicFrame>
        </mc:Choice>
        <mc:Fallback xmlns="">
          <p:graphicFrame>
            <p:nvGraphicFramePr>
              <p:cNvPr id="5" name="표 4"/>
              <p:cNvGraphicFramePr>
                <a:graphicFrameLocks noGrp="1"/>
              </p:cNvGraphicFramePr>
              <p:nvPr>
                <p:extLst>
                  <p:ext uri="{D42A27DB-BD31-4B8C-83A1-F6EECF244321}">
                    <p14:modId xmlns:p14="http://schemas.microsoft.com/office/powerpoint/2010/main" val="3862541629"/>
                  </p:ext>
                </p:extLst>
              </p:nvPr>
            </p:nvGraphicFramePr>
            <p:xfrm>
              <a:off x="262313" y="988482"/>
              <a:ext cx="5482568" cy="5331035"/>
            </p:xfrm>
            <a:graphic>
              <a:graphicData uri="http://schemas.openxmlformats.org/drawingml/2006/table">
                <a:tbl>
                  <a:tblPr firstRow="1" bandRow="1">
                    <a:tableStyleId>{2D5ABB26-0587-4C30-8999-92F81FD0307C}</a:tableStyleId>
                  </a:tblPr>
                  <a:tblGrid>
                    <a:gridCol w="685321">
                      <a:extLst>
                        <a:ext uri="{9D8B030D-6E8A-4147-A177-3AD203B41FA5}">
                          <a16:colId xmlns:a16="http://schemas.microsoft.com/office/drawing/2014/main" val="4140797004"/>
                        </a:ext>
                      </a:extLst>
                    </a:gridCol>
                    <a:gridCol w="685321">
                      <a:extLst>
                        <a:ext uri="{9D8B030D-6E8A-4147-A177-3AD203B41FA5}">
                          <a16:colId xmlns:a16="http://schemas.microsoft.com/office/drawing/2014/main" val="749697288"/>
                        </a:ext>
                      </a:extLst>
                    </a:gridCol>
                    <a:gridCol w="685321">
                      <a:extLst>
                        <a:ext uri="{9D8B030D-6E8A-4147-A177-3AD203B41FA5}">
                          <a16:colId xmlns:a16="http://schemas.microsoft.com/office/drawing/2014/main" val="3041966906"/>
                        </a:ext>
                      </a:extLst>
                    </a:gridCol>
                    <a:gridCol w="685321">
                      <a:extLst>
                        <a:ext uri="{9D8B030D-6E8A-4147-A177-3AD203B41FA5}">
                          <a16:colId xmlns:a16="http://schemas.microsoft.com/office/drawing/2014/main" val="1420370400"/>
                        </a:ext>
                      </a:extLst>
                    </a:gridCol>
                    <a:gridCol w="685321">
                      <a:extLst>
                        <a:ext uri="{9D8B030D-6E8A-4147-A177-3AD203B41FA5}">
                          <a16:colId xmlns:a16="http://schemas.microsoft.com/office/drawing/2014/main" val="2614039916"/>
                        </a:ext>
                      </a:extLst>
                    </a:gridCol>
                    <a:gridCol w="685321">
                      <a:extLst>
                        <a:ext uri="{9D8B030D-6E8A-4147-A177-3AD203B41FA5}">
                          <a16:colId xmlns:a16="http://schemas.microsoft.com/office/drawing/2014/main" val="2977359711"/>
                        </a:ext>
                      </a:extLst>
                    </a:gridCol>
                    <a:gridCol w="685321">
                      <a:extLst>
                        <a:ext uri="{9D8B030D-6E8A-4147-A177-3AD203B41FA5}">
                          <a16:colId xmlns:a16="http://schemas.microsoft.com/office/drawing/2014/main" val="2671813749"/>
                        </a:ext>
                      </a:extLst>
                    </a:gridCol>
                    <a:gridCol w="685321">
                      <a:extLst>
                        <a:ext uri="{9D8B030D-6E8A-4147-A177-3AD203B41FA5}">
                          <a16:colId xmlns:a16="http://schemas.microsoft.com/office/drawing/2014/main" val="2761475508"/>
                        </a:ext>
                      </a:extLst>
                    </a:gridCol>
                  </a:tblGrid>
                  <a:tr h="273265">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222" r="-698230" b="-1862222"/>
                          </a:stretch>
                        </a:blipFill>
                      </a:tcPr>
                    </a:tc>
                    <a:tc>
                      <a:txBody>
                        <a:bodyPr/>
                        <a:lstStyle/>
                        <a:p>
                          <a:pPr algn="ctr" latinLnBrk="1"/>
                          <a:r>
                            <a:rPr lang="en-US" altLang="ko-KR" sz="1100" b="1" dirty="0" smtClean="0"/>
                            <a:t>T=0</a:t>
                          </a: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1" dirty="0" smtClean="0"/>
                            <a:t>T=1</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T=2</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i="1" kern="1200" dirty="0" smtClean="0">
                              <a:solidFill>
                                <a:schemeClr val="tx1"/>
                              </a:solidFill>
                              <a:latin typeface="Cambria Math" panose="02040503050406030204" pitchFamily="18" charset="0"/>
                              <a:ea typeface="+mn-ea"/>
                              <a:cs typeface="+mn-cs"/>
                            </a:rPr>
                            <a:t>…</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T=M-1</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T=M</a:t>
                          </a:r>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100" b="1"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346461"/>
                      </a:ext>
                    </a:extLst>
                  </a:tr>
                  <a:tr h="259105">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09524" r="-698230" b="-1895238"/>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109524" r="-604464" b="-1895238"/>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109524" r="-1786" b="-1895238"/>
                          </a:stretch>
                        </a:blipFill>
                      </a:tcPr>
                    </a:tc>
                    <a:extLst>
                      <a:ext uri="{0D108BD9-81ED-4DB2-BD59-A6C34878D82A}">
                        <a16:rowId xmlns:a16="http://schemas.microsoft.com/office/drawing/2014/main" val="2955242755"/>
                      </a:ext>
                    </a:extLst>
                  </a:tr>
                  <a:tr h="244182">
                    <a:tc>
                      <a:txBody>
                        <a:bodyPr/>
                        <a:lstStyle/>
                        <a:p>
                          <a:pPr algn="r" latinLnBrk="1"/>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220000" r="-604464" b="-1890000"/>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220000" r="-1786" b="-1890000"/>
                          </a:stretch>
                        </a:blipFill>
                      </a:tcPr>
                    </a:tc>
                    <a:extLst>
                      <a:ext uri="{0D108BD9-81ED-4DB2-BD59-A6C34878D82A}">
                        <a16:rowId xmlns:a16="http://schemas.microsoft.com/office/drawing/2014/main" val="3293076972"/>
                      </a:ext>
                    </a:extLst>
                  </a:tr>
                  <a:tr h="290791">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266667" r="-698230" b="-147500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266667" r="-604464" b="-1475000"/>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266667" r="-1786" b="-1475000"/>
                          </a:stretch>
                        </a:blipFill>
                      </a:tcPr>
                    </a:tc>
                    <a:extLst>
                      <a:ext uri="{0D108BD9-81ED-4DB2-BD59-A6C34878D82A}">
                        <a16:rowId xmlns:a16="http://schemas.microsoft.com/office/drawing/2014/main" val="3951515025"/>
                      </a:ext>
                    </a:extLst>
                  </a:tr>
                  <a:tr h="259105">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409302" r="-698230" b="-1546512"/>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409302" r="-604464" b="-1546512"/>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409302" r="-499115" b="-1546512"/>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409302" r="-1786" b="-1546512"/>
                          </a:stretch>
                        </a:blipFill>
                      </a:tcPr>
                    </a:tc>
                    <a:extLst>
                      <a:ext uri="{0D108BD9-81ED-4DB2-BD59-A6C34878D82A}">
                        <a16:rowId xmlns:a16="http://schemas.microsoft.com/office/drawing/2014/main" val="514952092"/>
                      </a:ext>
                    </a:extLst>
                  </a:tr>
                  <a:tr h="244182">
                    <a:tc>
                      <a:txBody>
                        <a:bodyPr/>
                        <a:lstStyle/>
                        <a:p>
                          <a:pPr algn="r" latinLnBrk="1"/>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547500" r="-604464" b="-156250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547500" r="-499115" b="-1562500"/>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547500" r="-1786" b="-1562500"/>
                          </a:stretch>
                        </a:blipFill>
                      </a:tcPr>
                    </a:tc>
                    <a:extLst>
                      <a:ext uri="{0D108BD9-81ED-4DB2-BD59-A6C34878D82A}">
                        <a16:rowId xmlns:a16="http://schemas.microsoft.com/office/drawing/2014/main" val="3476180371"/>
                      </a:ext>
                    </a:extLst>
                  </a:tr>
                  <a:tr h="290791">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539583" r="-698230" b="-120208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539583" r="-604464" b="-120208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539583" r="-499115" b="-1202083"/>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539583" r="-1786" b="-1202083"/>
                          </a:stretch>
                        </a:blipFill>
                      </a:tcPr>
                    </a:tc>
                    <a:extLst>
                      <a:ext uri="{0D108BD9-81ED-4DB2-BD59-A6C34878D82A}">
                        <a16:rowId xmlns:a16="http://schemas.microsoft.com/office/drawing/2014/main" val="226957304"/>
                      </a:ext>
                    </a:extLst>
                  </a:tr>
                  <a:tr h="244182">
                    <a:tc>
                      <a:txBody>
                        <a:bodyPr/>
                        <a:lstStyle/>
                        <a:p>
                          <a:pPr algn="r" latinLnBrk="1"/>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767500" r="-604464" b="-134250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767500" r="-499115" b="-1342500"/>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767500" r="-1786" b="-1342500"/>
                          </a:stretch>
                        </a:blipFill>
                      </a:tcPr>
                    </a:tc>
                    <a:extLst>
                      <a:ext uri="{0D108BD9-81ED-4DB2-BD59-A6C34878D82A}">
                        <a16:rowId xmlns:a16="http://schemas.microsoft.com/office/drawing/2014/main" val="610650114"/>
                      </a:ext>
                    </a:extLst>
                  </a:tr>
                  <a:tr h="290855">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738298" r="-698230" b="-104255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738298" r="-604464" b="-104255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738298" r="-499115" b="-104255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1786" t="-738298" r="-403571" b="-1042553"/>
                          </a:stretch>
                        </a:blipFill>
                      </a:tcPr>
                    </a:tc>
                    <a:tc>
                      <a:txBody>
                        <a:bodyPr/>
                        <a:lstStyle/>
                        <a:p>
                          <a:pPr algn="ctr" latinLnBrk="1"/>
                          <a:r>
                            <a:rPr lang="en-US" altLang="ko-KR" sz="1050" b="0" i="1" kern="1200" dirty="0" smtClean="0">
                              <a:solidFill>
                                <a:schemeClr val="tx1"/>
                              </a:solidFill>
                              <a:latin typeface="Cambria Math" panose="02040503050406030204" pitchFamily="18" charset="0"/>
                              <a:ea typeface="+mn-ea"/>
                              <a:cs typeface="+mn-cs"/>
                            </a:rPr>
                            <a:t>…</a:t>
                          </a: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79" t="-738298" r="-202679" b="-104255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97345" t="-738298" r="-100885" b="-104255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738298" r="-1786" b="-1042553"/>
                          </a:stretch>
                        </a:blipFill>
                      </a:tcPr>
                    </a:tc>
                    <a:extLst>
                      <a:ext uri="{0D108BD9-81ED-4DB2-BD59-A6C34878D82A}">
                        <a16:rowId xmlns:a16="http://schemas.microsoft.com/office/drawing/2014/main" val="2805217362"/>
                      </a:ext>
                    </a:extLst>
                  </a:tr>
                  <a:tr h="259105">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0893" t="-916279" r="-604464" b="-1039535"/>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916279" r="-499115" b="-1039535"/>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916279" r="-1786" b="-1039535"/>
                          </a:stretch>
                        </a:blipFill>
                      </a:tcPr>
                    </a:tc>
                    <a:extLst>
                      <a:ext uri="{0D108BD9-81ED-4DB2-BD59-A6C34878D82A}">
                        <a16:rowId xmlns:a16="http://schemas.microsoft.com/office/drawing/2014/main" val="2861025846"/>
                      </a:ext>
                    </a:extLst>
                  </a:tr>
                  <a:tr h="24418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en-US" altLang="ko-KR" sz="1050" b="0" i="1" kern="1200" dirty="0" smtClean="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1092500" r="-499115" b="-1017500"/>
                          </a:stretch>
                        </a:blipFill>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1092500" r="-1786" b="-1017500"/>
                          </a:stretch>
                        </a:blipFill>
                      </a:tcPr>
                    </a:tc>
                    <a:extLst>
                      <a:ext uri="{0D108BD9-81ED-4DB2-BD59-A6C34878D82A}">
                        <a16:rowId xmlns:a16="http://schemas.microsoft.com/office/drawing/2014/main" val="900448329"/>
                      </a:ext>
                    </a:extLst>
                  </a:tr>
                  <a:tr h="290855">
                    <a:tc gridSpan="2">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93750" r="-300889" b="-747917"/>
                          </a:stretch>
                        </a:blip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9115" t="-993750" r="-499115" b="-747917"/>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1786" t="-993750" r="-403571" b="-747917"/>
                          </a:stretch>
                        </a:blipFill>
                      </a:tcPr>
                    </a:tc>
                    <a:tc>
                      <a:txBody>
                        <a:bodyPr/>
                        <a:lstStyle/>
                        <a:p>
                          <a:pPr algn="ctr" latinLnBrk="1"/>
                          <a:r>
                            <a:rPr lang="en-US" altLang="ko-KR" sz="1050" b="0" i="1" kern="1200" dirty="0" smtClean="0">
                              <a:solidFill>
                                <a:schemeClr val="tx1"/>
                              </a:solidFill>
                              <a:latin typeface="Cambria Math" panose="02040503050406030204" pitchFamily="18" charset="0"/>
                              <a:ea typeface="+mn-ea"/>
                              <a:cs typeface="+mn-cs"/>
                            </a:rPr>
                            <a:t>…</a:t>
                          </a: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79" t="-993750" r="-202679" b="-747917"/>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97345" t="-993750" r="-100885" b="-747917"/>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993750" r="-1786" b="-747917"/>
                          </a:stretch>
                        </a:blipFill>
                      </a:tcPr>
                    </a:tc>
                    <a:extLst>
                      <a:ext uri="{0D108BD9-81ED-4DB2-BD59-A6C34878D82A}">
                        <a16:rowId xmlns:a16="http://schemas.microsoft.com/office/drawing/2014/main" val="3450561649"/>
                      </a:ext>
                    </a:extLst>
                  </a:tr>
                  <a:tr h="244182">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02679" t="-1312500" r="-202679" b="-79750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97345" t="-1312500" r="-100885" b="-79750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571" t="-1312500" r="-1786" b="-797500"/>
                          </a:stretch>
                        </a:blipFill>
                      </a:tcPr>
                    </a:tc>
                    <a:extLst>
                      <a:ext uri="{0D108BD9-81ED-4DB2-BD59-A6C34878D82A}">
                        <a16:rowId xmlns:a16="http://schemas.microsoft.com/office/drawing/2014/main" val="290237317"/>
                      </a:ext>
                    </a:extLst>
                  </a:tr>
                  <a:tr h="259232">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50222" t="-1345238" r="-150667" b="-659524"/>
                          </a:stretch>
                        </a:blip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79" t="-1345238" r="-202679" b="-659524"/>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97345" t="-1345238" r="-100885" b="-659524"/>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03571" t="-1345238" r="-1786" b="-659524"/>
                          </a:stretch>
                        </a:blipFill>
                      </a:tcPr>
                    </a:tc>
                    <a:extLst>
                      <a:ext uri="{0D108BD9-81ED-4DB2-BD59-A6C34878D82A}">
                        <a16:rowId xmlns:a16="http://schemas.microsoft.com/office/drawing/2014/main" val="2538785079"/>
                      </a:ext>
                    </a:extLst>
                  </a:tr>
                  <a:tr h="244182">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02679" t="-1517500" r="-202679" b="-59250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97345" t="-1517500" r="-100885" b="-59250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571" t="-1517500" r="-1786" b="-592500"/>
                          </a:stretch>
                        </a:blipFill>
                      </a:tcPr>
                    </a:tc>
                    <a:extLst>
                      <a:ext uri="{0D108BD9-81ED-4DB2-BD59-A6C34878D82A}">
                        <a16:rowId xmlns:a16="http://schemas.microsoft.com/office/drawing/2014/main" val="1524610967"/>
                      </a:ext>
                    </a:extLst>
                  </a:tr>
                  <a:tr h="29085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50222" t="-1347917" r="-150667" b="-393750"/>
                          </a:stretch>
                        </a:blipFill>
                      </a:tcPr>
                    </a:tc>
                    <a:tc hMerge="1">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02679" t="-1347917" r="-202679" b="-39375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97345" t="-1347917" r="-100885" b="-39375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571" t="-1347917" r="-1786" b="-393750"/>
                          </a:stretch>
                        </a:blipFill>
                      </a:tcPr>
                    </a:tc>
                    <a:extLst>
                      <a:ext uri="{0D108BD9-81ED-4DB2-BD59-A6C34878D82A}">
                        <a16:rowId xmlns:a16="http://schemas.microsoft.com/office/drawing/2014/main" val="3551101498"/>
                      </a:ext>
                    </a:extLst>
                  </a:tr>
                  <a:tr h="25923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502679" t="-1616279" r="-202679" b="-339535"/>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97345" t="-1616279" r="-100885" b="-339535"/>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571" t="-1616279" r="-1786" b="-339535"/>
                          </a:stretch>
                        </a:blipFill>
                      </a:tcPr>
                    </a:tc>
                    <a:extLst>
                      <a:ext uri="{0D108BD9-81ED-4DB2-BD59-A6C34878D82A}">
                        <a16:rowId xmlns:a16="http://schemas.microsoft.com/office/drawing/2014/main" val="846563466"/>
                      </a:ext>
                    </a:extLst>
                  </a:tr>
                  <a:tr h="28485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97345" t="-1604348" r="-100885" b="-217391"/>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571" t="-1604348" r="-1786" b="-217391"/>
                          </a:stretch>
                        </a:blipFill>
                      </a:tcPr>
                    </a:tc>
                    <a:extLst>
                      <a:ext uri="{0D108BD9-81ED-4DB2-BD59-A6C34878D82A}">
                        <a16:rowId xmlns:a16="http://schemas.microsoft.com/office/drawing/2014/main" val="2169032740"/>
                      </a:ext>
                    </a:extLst>
                  </a:tr>
                  <a:tr h="29085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02679" t="-1633333" r="-202679" b="-10833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97345" t="-1633333" r="-100885" b="-10833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703571" t="-1633333" r="-1786" b="-108333"/>
                          </a:stretch>
                        </a:blipFill>
                      </a:tcPr>
                    </a:tc>
                    <a:extLst>
                      <a:ext uri="{0D108BD9-81ED-4DB2-BD59-A6C34878D82A}">
                        <a16:rowId xmlns:a16="http://schemas.microsoft.com/office/drawing/2014/main" val="2425942472"/>
                      </a:ext>
                    </a:extLst>
                  </a:tr>
                  <a:tr h="26704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050" b="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893" t="-1890909" r="-604464" b="-18182"/>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99115" t="-1890909" r="-499115" b="-18182"/>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1786" t="-1890909" r="-403571" b="-18182"/>
                          </a:stretch>
                        </a:blipFill>
                      </a:tcPr>
                    </a:tc>
                    <a:tc>
                      <a:txBody>
                        <a:bodyPr/>
                        <a:lstStyle/>
                        <a:p>
                          <a:pPr algn="ctr" latinLnBrk="1"/>
                          <a:r>
                            <a:rPr lang="en-US" altLang="ko-KR" sz="1200" i="1" kern="1200" dirty="0" smtClean="0">
                              <a:solidFill>
                                <a:schemeClr val="tx1"/>
                              </a:solidFill>
                              <a:latin typeface="Cambria Math" panose="02040503050406030204" pitchFamily="18" charset="0"/>
                              <a:ea typeface="+mn-ea"/>
                              <a:cs typeface="+mn-cs"/>
                            </a:rPr>
                            <a:t>…</a:t>
                          </a:r>
                          <a:endParaRPr lang="ko-KR" altLang="en-US" sz="1200" i="1" kern="1200" dirty="0">
                            <a:solidFill>
                              <a:schemeClr val="tx1"/>
                            </a:solidFill>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02679" t="-1890909" r="-202679" b="-18182"/>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97345" t="-1890909" r="-100885" b="-18182"/>
                          </a:stretch>
                        </a:blipFill>
                      </a:tcPr>
                    </a:tc>
                    <a:tc>
                      <a:txBody>
                        <a:bodyPr/>
                        <a:lstStyle/>
                        <a:p>
                          <a:pPr algn="ctr" latinLnBrk="1"/>
                          <a:endParaRPr lang="ko-KR" altLang="en-US" sz="1050" dirty="0"/>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73556913"/>
                      </a:ext>
                    </a:extLst>
                  </a:tr>
                </a:tbl>
              </a:graphicData>
            </a:graphic>
          </p:graphicFrame>
        </mc:Fallback>
      </mc:AlternateContent>
    </p:spTree>
    <p:extLst>
      <p:ext uri="{BB962C8B-B14F-4D97-AF65-F5344CB8AC3E}">
        <p14:creationId xmlns:p14="http://schemas.microsoft.com/office/powerpoint/2010/main" val="28771615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EV aggregator clustering model(EACM)</a:t>
            </a:r>
            <a:endParaRPr lang="ko-KR" altLang="en-US" dirty="0"/>
          </a:p>
        </p:txBody>
      </p:sp>
      <p:grpSp>
        <p:nvGrpSpPr>
          <p:cNvPr id="4" name="그룹 3"/>
          <p:cNvGrpSpPr/>
          <p:nvPr/>
        </p:nvGrpSpPr>
        <p:grpSpPr>
          <a:xfrm>
            <a:off x="-124693" y="1769710"/>
            <a:ext cx="4289212" cy="3613404"/>
            <a:chOff x="-119146" y="1783803"/>
            <a:chExt cx="3956718" cy="3333298"/>
          </a:xfrm>
        </p:grpSpPr>
        <p:sp>
          <p:nvSpPr>
            <p:cNvPr id="9" name="직사각형 8"/>
            <p:cNvSpPr/>
            <p:nvPr/>
          </p:nvSpPr>
          <p:spPr>
            <a:xfrm>
              <a:off x="661141" y="1783803"/>
              <a:ext cx="357447" cy="2625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rPr>
                <a:t>in</a:t>
              </a:r>
              <a:endParaRPr lang="ko-KR" altLang="en-US" sz="1100" b="1" dirty="0">
                <a:solidFill>
                  <a:schemeClr val="tx1"/>
                </a:solidFill>
              </a:endParaRPr>
            </a:p>
          </p:txBody>
        </p:sp>
        <p:sp>
          <p:nvSpPr>
            <p:cNvPr id="10" name="직사각형 9"/>
            <p:cNvSpPr/>
            <p:nvPr/>
          </p:nvSpPr>
          <p:spPr>
            <a:xfrm>
              <a:off x="1927911" y="1783804"/>
              <a:ext cx="444732" cy="2625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smtClean="0">
                  <a:solidFill>
                    <a:schemeClr val="tx1"/>
                  </a:solidFill>
                </a:rPr>
                <a:t>out</a:t>
              </a:r>
              <a:endParaRPr lang="ko-KR" altLang="en-US" sz="1100" b="1" dirty="0">
                <a:solidFill>
                  <a:schemeClr val="tx1"/>
                </a:solidFill>
              </a:endParaRPr>
            </a:p>
          </p:txBody>
        </p:sp>
        <p:pic>
          <p:nvPicPr>
            <p:cNvPr id="11" name="그림 10"/>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146" y="2149563"/>
              <a:ext cx="3956718" cy="2967538"/>
            </a:xfrm>
            <a:prstGeom prst="rect">
              <a:avLst/>
            </a:prstGeom>
          </p:spPr>
        </p:pic>
        <p:cxnSp>
          <p:nvCxnSpPr>
            <p:cNvPr id="12" name="직선 화살표 연결선 11"/>
            <p:cNvCxnSpPr>
              <a:stCxn id="10" idx="2"/>
            </p:cNvCxnSpPr>
            <p:nvPr/>
          </p:nvCxnSpPr>
          <p:spPr>
            <a:xfrm>
              <a:off x="2150277" y="2046317"/>
              <a:ext cx="0" cy="73362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a:stCxn id="9" idx="2"/>
            </p:cNvCxnSpPr>
            <p:nvPr/>
          </p:nvCxnSpPr>
          <p:spPr>
            <a:xfrm>
              <a:off x="839865" y="2046316"/>
              <a:ext cx="0" cy="73415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310462" y="5501660"/>
            <a:ext cx="1418901"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ctr">
              <a:defRPr sz="1100" b="1">
                <a:solidFill>
                  <a:schemeClr val="tx1"/>
                </a:solidFill>
              </a:defRPr>
            </a:lvl1pPr>
          </a:lstStyle>
          <a:p>
            <a:r>
              <a:rPr lang="en-US" altLang="ko-KR" dirty="0"/>
              <a:t>Sample plug-in</a:t>
            </a:r>
            <a:endParaRPr lang="ko-KR" altLang="en-US" dirty="0"/>
          </a:p>
        </p:txBody>
      </p:sp>
      <p:sp>
        <p:nvSpPr>
          <p:cNvPr id="16" name="TextBox 15"/>
          <p:cNvSpPr txBox="1"/>
          <p:nvPr/>
        </p:nvSpPr>
        <p:spPr>
          <a:xfrm>
            <a:off x="6144332" y="4292999"/>
            <a:ext cx="1270622"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ctr">
              <a:defRPr sz="1100" b="1">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ko-KR" dirty="0" smtClean="0"/>
              <a:t>Primitive Model</a:t>
            </a:r>
            <a:endParaRPr lang="ko-KR" altLang="en-US" dirty="0"/>
          </a:p>
        </p:txBody>
      </p:sp>
      <mc:AlternateContent xmlns:mc="http://schemas.openxmlformats.org/markup-compatibility/2006" xmlns:a14="http://schemas.microsoft.com/office/drawing/2010/main">
        <mc:Choice Requires="a14">
          <p:graphicFrame>
            <p:nvGraphicFramePr>
              <p:cNvPr id="14" name="표 13"/>
              <p:cNvGraphicFramePr>
                <a:graphicFrameLocks noGrp="1"/>
              </p:cNvGraphicFramePr>
              <p:nvPr>
                <p:extLst/>
              </p:nvPr>
            </p:nvGraphicFramePr>
            <p:xfrm>
              <a:off x="3868488" y="838998"/>
              <a:ext cx="5088792" cy="3301746"/>
            </p:xfrm>
            <a:graphic>
              <a:graphicData uri="http://schemas.openxmlformats.org/drawingml/2006/table">
                <a:tbl>
                  <a:tblPr firstRow="1" bandRow="1">
                    <a:tableStyleId>{2D5ABB26-0587-4C30-8999-92F81FD0307C}</a:tableStyleId>
                  </a:tblPr>
                  <a:tblGrid>
                    <a:gridCol w="771559">
                      <a:extLst>
                        <a:ext uri="{9D8B030D-6E8A-4147-A177-3AD203B41FA5}">
                          <a16:colId xmlns:a16="http://schemas.microsoft.com/office/drawing/2014/main" val="4140797004"/>
                        </a:ext>
                      </a:extLst>
                    </a:gridCol>
                    <a:gridCol w="500639">
                      <a:extLst>
                        <a:ext uri="{9D8B030D-6E8A-4147-A177-3AD203B41FA5}">
                          <a16:colId xmlns:a16="http://schemas.microsoft.com/office/drawing/2014/main" val="749697288"/>
                        </a:ext>
                      </a:extLst>
                    </a:gridCol>
                    <a:gridCol w="636099">
                      <a:extLst>
                        <a:ext uri="{9D8B030D-6E8A-4147-A177-3AD203B41FA5}">
                          <a16:colId xmlns:a16="http://schemas.microsoft.com/office/drawing/2014/main" val="3041966906"/>
                        </a:ext>
                      </a:extLst>
                    </a:gridCol>
                    <a:gridCol w="636099">
                      <a:extLst>
                        <a:ext uri="{9D8B030D-6E8A-4147-A177-3AD203B41FA5}">
                          <a16:colId xmlns:a16="http://schemas.microsoft.com/office/drawing/2014/main" val="1420370400"/>
                        </a:ext>
                      </a:extLst>
                    </a:gridCol>
                    <a:gridCol w="636099">
                      <a:extLst>
                        <a:ext uri="{9D8B030D-6E8A-4147-A177-3AD203B41FA5}">
                          <a16:colId xmlns:a16="http://schemas.microsoft.com/office/drawing/2014/main" val="2614039916"/>
                        </a:ext>
                      </a:extLst>
                    </a:gridCol>
                    <a:gridCol w="636099">
                      <a:extLst>
                        <a:ext uri="{9D8B030D-6E8A-4147-A177-3AD203B41FA5}">
                          <a16:colId xmlns:a16="http://schemas.microsoft.com/office/drawing/2014/main" val="2977359711"/>
                        </a:ext>
                      </a:extLst>
                    </a:gridCol>
                    <a:gridCol w="636099">
                      <a:extLst>
                        <a:ext uri="{9D8B030D-6E8A-4147-A177-3AD203B41FA5}">
                          <a16:colId xmlns:a16="http://schemas.microsoft.com/office/drawing/2014/main" val="2671813749"/>
                        </a:ext>
                      </a:extLst>
                    </a:gridCol>
                    <a:gridCol w="636099">
                      <a:extLst>
                        <a:ext uri="{9D8B030D-6E8A-4147-A177-3AD203B41FA5}">
                          <a16:colId xmlns:a16="http://schemas.microsoft.com/office/drawing/2014/main" val="863270642"/>
                        </a:ext>
                      </a:extLst>
                    </a:gridCol>
                  </a:tblGrid>
                  <a:tr h="302937">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𝒊𝒏</m:t>
                                    </m:r>
                                    <m:r>
                                      <a:rPr lang="en-US" altLang="ko-KR" sz="1100" b="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𝒅𝒖𝒓</m:t>
                                    </m:r>
                                    <m:r>
                                      <a:rPr lang="en-US" altLang="ko-KR" sz="1100" b="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𝒊𝒅𝒙</m:t>
                                    </m:r>
                                  </m:sub>
                                  <m:sup>
                                    <m:r>
                                      <a:rPr lang="en-US" altLang="ko-KR" sz="1100" b="1" i="1" kern="1200" smtClean="0">
                                        <a:solidFill>
                                          <a:schemeClr val="tx1"/>
                                        </a:solidFill>
                                        <a:latin typeface="Cambria Math" panose="02040503050406030204" pitchFamily="18" charset="0"/>
                                        <a:ea typeface="+mn-ea"/>
                                        <a:cs typeface="+mn-cs"/>
                                      </a:rPr>
                                      <m:t>𝒗𝒅𝒙</m:t>
                                    </m:r>
                                  </m:sup>
                                </m:sSubSup>
                              </m:oMath>
                            </m:oMathPara>
                          </a14:m>
                          <a:endParaRPr lang="en-US" altLang="ko-KR" sz="1100" b="1" kern="1200" dirty="0" smtClean="0">
                            <a:solidFill>
                              <a:schemeClr val="tx1"/>
                            </a:solidFill>
                            <a:latin typeface="+mn-lt"/>
                            <a:ea typeface="+mn-ea"/>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1" dirty="0" smtClean="0"/>
                            <a:t>t=0</a:t>
                          </a: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1" dirty="0" smtClean="0"/>
                            <a:t>t=1</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t=2</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t=3</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t=4</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t=5</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346461"/>
                      </a:ext>
                    </a:extLst>
                  </a:tr>
                  <a:tr h="313025">
                    <a:tc>
                      <a:txBody>
                        <a:bodyPr/>
                        <a:lstStyle/>
                        <a:p>
                          <a:pPr algn="r" latinLnBrk="1"/>
                          <a14:m>
                            <m:oMath xmlns:m="http://schemas.openxmlformats.org/officeDocument/2006/math">
                              <m:r>
                                <a:rPr lang="en-US" altLang="ko-KR" sz="1100" b="1" i="0" kern="1200" smtClean="0">
                                  <a:solidFill>
                                    <a:schemeClr val="tx1"/>
                                  </a:solidFill>
                                  <a:latin typeface="Cambria Math" panose="02040503050406030204" pitchFamily="18" charset="0"/>
                                  <a:ea typeface="+mn-ea"/>
                                  <a:cs typeface="+mn-cs"/>
                                </a:rPr>
                                <m:t>𝐄𝐕𝟏</m:t>
                              </m:r>
                              <m:r>
                                <a:rPr lang="en-US" altLang="ko-KR" sz="1100" b="1" i="0" kern="1200" smtClean="0">
                                  <a:solidFill>
                                    <a:schemeClr val="tx1"/>
                                  </a:solidFill>
                                  <a:latin typeface="Cambria Math" panose="02040503050406030204" pitchFamily="18" charset="0"/>
                                  <a:ea typeface="+mn-ea"/>
                                  <a:cs typeface="+mn-cs"/>
                                </a:rPr>
                                <m:t>(</m:t>
                              </m:r>
                              <m:r>
                                <a:rPr lang="en-US" altLang="ko-KR" sz="1100" b="1" i="0"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0"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𝟎</m:t>
                                  </m:r>
                                  <m:r>
                                    <a:rPr lang="en-US" altLang="ko-KR" sz="1100" b="1" i="0" kern="1200" smtClean="0">
                                      <a:solidFill>
                                        <a:schemeClr val="tx1"/>
                                      </a:solidFill>
                                      <a:latin typeface="Cambria Math" panose="02040503050406030204" pitchFamily="18" charset="0"/>
                                      <a:ea typeface="+mn-ea"/>
                                      <a:cs typeface="+mn-cs"/>
                                    </a:rPr>
                                    <m:t>,</m:t>
                                  </m:r>
                                  <m:r>
                                    <a:rPr lang="en-US" altLang="ko-KR" sz="1100" b="1" i="0" kern="1200" smtClean="0">
                                      <a:solidFill>
                                        <a:schemeClr val="tx1"/>
                                      </a:solidFill>
                                      <a:latin typeface="Cambria Math" panose="02040503050406030204" pitchFamily="18" charset="0"/>
                                      <a:ea typeface="+mn-ea"/>
                                      <a:cs typeface="+mn-cs"/>
                                    </a:rPr>
                                    <m:t>𝟐</m:t>
                                  </m:r>
                                </m:sub>
                                <m:sup>
                                  <m:r>
                                    <a:rPr lang="en-US" altLang="ko-KR" sz="1100" b="1" i="0" kern="1200" smtClean="0">
                                      <a:solidFill>
                                        <a:schemeClr val="tx1"/>
                                      </a:solidFill>
                                      <a:latin typeface="Cambria Math" panose="02040503050406030204" pitchFamily="18" charset="0"/>
                                      <a:ea typeface="+mn-ea"/>
                                      <a:cs typeface="+mn-cs"/>
                                    </a:rPr>
                                    <m:t>𝟏</m:t>
                                  </m:r>
                                </m:sup>
                              </m:sSubSup>
                              <m:r>
                                <a:rPr lang="en-US" altLang="ko-KR" sz="1100" b="1" i="1" kern="1200" smtClean="0">
                                  <a:solidFill>
                                    <a:schemeClr val="tx1"/>
                                  </a:solidFill>
                                  <a:latin typeface="Cambria Math" panose="02040503050406030204" pitchFamily="18" charset="0"/>
                                  <a:ea typeface="+mn-ea"/>
                                  <a:cs typeface="+mn-cs"/>
                                </a:rPr>
                                <m:t>)</m:t>
                              </m:r>
                            </m:oMath>
                          </a14:m>
                          <a:r>
                            <a:rPr lang="en-US" altLang="ko-KR" sz="1100" b="1" kern="1200" dirty="0" smtClean="0">
                              <a:solidFill>
                                <a:schemeClr val="tx1"/>
                              </a:solidFill>
                              <a:latin typeface="+mn-lt"/>
                              <a:ea typeface="+mn-ea"/>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𝟎</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𝟐</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en-US" altLang="ko-KR" sz="1100" b="1" i="1" kern="1200" dirty="0" smtClean="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999FB">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𝟎</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𝟐</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𝟐</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999FB">
                            <a:alpha val="75000"/>
                          </a:srgbClr>
                        </a:solid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smtClean="0">
                                        <a:latin typeface="Cambria Math" panose="02040503050406030204" pitchFamily="18" charset="0"/>
                                      </a:rPr>
                                    </m:ctrlPr>
                                  </m:sSubSupPr>
                                  <m:e>
                                    <m:r>
                                      <a:rPr lang="en-US" altLang="ko-KR" sz="1100" b="1" i="1" smtClean="0">
                                        <a:latin typeface="Cambria Math" panose="02040503050406030204" pitchFamily="18" charset="0"/>
                                      </a:rPr>
                                      <m:t>𝑺</m:t>
                                    </m:r>
                                  </m:e>
                                  <m:sub>
                                    <m:r>
                                      <a:rPr lang="en-US" altLang="ko-KR" sz="1100" b="1" i="1" smtClean="0">
                                        <a:latin typeface="Cambria Math" panose="02040503050406030204" pitchFamily="18" charset="0"/>
                                      </a:rPr>
                                      <m:t>𝟎</m:t>
                                    </m:r>
                                    <m:r>
                                      <a:rPr lang="en-US" altLang="ko-KR" sz="1100" b="1" i="1" smtClean="0">
                                        <a:latin typeface="Cambria Math" panose="02040503050406030204" pitchFamily="18" charset="0"/>
                                      </a:rPr>
                                      <m:t>,</m:t>
                                    </m:r>
                                    <m:r>
                                      <a:rPr lang="en-US" altLang="ko-KR" sz="1100" b="1" i="1" smtClean="0">
                                        <a:latin typeface="Cambria Math" panose="02040503050406030204" pitchFamily="18" charset="0"/>
                                      </a:rPr>
                                      <m:t>𝟐</m:t>
                                    </m:r>
                                  </m:sub>
                                  <m:sup>
                                    <m:r>
                                      <a:rPr lang="en-US" altLang="ko-KR" sz="1100" b="1" i="1" smtClean="0">
                                        <a:latin typeface="Cambria Math" panose="02040503050406030204" pitchFamily="18" charset="0"/>
                                      </a:rPr>
                                      <m:t>𝟏</m:t>
                                    </m:r>
                                  </m:sup>
                                </m:sSubSup>
                              </m:oMath>
                            </m:oMathPara>
                          </a14:m>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952092"/>
                      </a:ext>
                    </a:extLst>
                  </a:tr>
                  <a:tr h="313025">
                    <a:tc gridSpan="2">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kumimoji="0" lang="en-US" altLang="ko-KR" sz="11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𝐄𝐕𝟐</m:t>
                              </m:r>
                              <m:r>
                                <a:rPr lang="en-US" altLang="ko-KR" sz="1100" b="1" i="1" kern="1200" smtClean="0">
                                  <a:solidFill>
                                    <a:schemeClr val="tx1"/>
                                  </a:solidFill>
                                  <a:latin typeface="Cambria Math" panose="02040503050406030204" pitchFamily="18" charset="0"/>
                                  <a:ea typeface="+mn-ea"/>
                                  <a:cs typeface="+mn-cs"/>
                                </a:rPr>
                                <m:t>(</m:t>
                              </m:r>
                              <m:r>
                                <a:rPr lang="en-US" altLang="ko-KR" sz="1100" b="1"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𝟏</m:t>
                                  </m:r>
                                  <m:r>
                                    <a:rPr lang="en-US" altLang="ko-KR" sz="1100" b="1" i="0"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sub>
                                <m:sup>
                                  <m:r>
                                    <a:rPr lang="en-US" altLang="ko-KR" sz="1100" b="1" i="1" kern="1200" smtClean="0">
                                      <a:solidFill>
                                        <a:schemeClr val="tx1"/>
                                      </a:solidFill>
                                      <a:latin typeface="Cambria Math" panose="02040503050406030204" pitchFamily="18" charset="0"/>
                                      <a:ea typeface="+mn-ea"/>
                                      <a:cs typeface="+mn-cs"/>
                                    </a:rPr>
                                    <m:t>𝟏</m:t>
                                  </m:r>
                                </m:sup>
                              </m:sSubSup>
                              <m:r>
                                <a:rPr lang="en-US" altLang="ko-KR" sz="1100" b="1" i="1" kern="1200" smtClean="0">
                                  <a:solidFill>
                                    <a:schemeClr val="tx1"/>
                                  </a:solidFill>
                                  <a:latin typeface="Cambria Math" panose="02040503050406030204" pitchFamily="18" charset="0"/>
                                  <a:ea typeface="+mn-ea"/>
                                  <a:cs typeface="+mn-cs"/>
                                </a:rPr>
                                <m:t>)</m:t>
                              </m:r>
                            </m:oMath>
                          </a14:m>
                          <a:r>
                            <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𝟏</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6A27">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𝟏</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𝟐</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6A27">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𝟏</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6A27">
                            <a:alpha val="75000"/>
                          </a:srgbClr>
                        </a:solid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𝑺</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b>
                                  <m:sup>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sup>
                                </m:sSubSup>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4718038"/>
                      </a:ext>
                    </a:extLst>
                  </a:tr>
                  <a:tr h="313025">
                    <a:tc gridSpan="2">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kumimoji="0" lang="en-US" altLang="ko-KR" sz="11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𝐄𝐕𝟑</m:t>
                              </m:r>
                              <m:r>
                                <a:rPr lang="en-US" altLang="ko-KR" sz="1100" b="1" i="1" kern="1200" smtClean="0">
                                  <a:solidFill>
                                    <a:schemeClr val="tx1"/>
                                  </a:solidFill>
                                  <a:latin typeface="Cambria Math" panose="02040503050406030204" pitchFamily="18" charset="0"/>
                                  <a:ea typeface="+mn-ea"/>
                                  <a:cs typeface="+mn-cs"/>
                                </a:rPr>
                                <m:t>(</m:t>
                              </m:r>
                              <m:r>
                                <a:rPr lang="en-US" altLang="ko-KR" sz="1100" b="1"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𝟏</m:t>
                                  </m:r>
                                  <m:r>
                                    <a:rPr lang="en-US" altLang="ko-KR" sz="1100" b="1" i="0"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𝟒</m:t>
                                  </m:r>
                                </m:sub>
                                <m:sup>
                                  <m:r>
                                    <a:rPr lang="en-US" altLang="ko-KR" sz="1100" b="1" i="1" kern="1200" smtClean="0">
                                      <a:solidFill>
                                        <a:schemeClr val="tx1"/>
                                      </a:solidFill>
                                      <a:latin typeface="Cambria Math" panose="02040503050406030204" pitchFamily="18" charset="0"/>
                                      <a:ea typeface="+mn-ea"/>
                                      <a:cs typeface="+mn-cs"/>
                                    </a:rPr>
                                    <m:t>𝟏</m:t>
                                  </m:r>
                                </m:sup>
                              </m:sSubSup>
                              <m:r>
                                <a:rPr lang="en-US" altLang="ko-KR" sz="1100" b="1" i="1" kern="1200" smtClean="0">
                                  <a:solidFill>
                                    <a:schemeClr val="tx1"/>
                                  </a:solidFill>
                                  <a:latin typeface="Cambria Math" panose="02040503050406030204" pitchFamily="18" charset="0"/>
                                  <a:ea typeface="+mn-ea"/>
                                  <a:cs typeface="+mn-cs"/>
                                </a:rPr>
                                <m:t>)</m:t>
                              </m:r>
                            </m:oMath>
                          </a14:m>
                          <a:r>
                            <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𝟏</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𝟒</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CD6A">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𝟏</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𝟒</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𝟐</m:t>
                                    </m:r>
                                  </m:sub>
                                  <m:sup>
                                    <m:r>
                                      <a:rPr lang="en-US" altLang="ko-KR" sz="1100" b="1" i="1" kern="1200" noProof="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CD6A">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𝟏</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𝟒</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sub>
                                  <m:sup>
                                    <m:r>
                                      <a:rPr lang="en-US" altLang="ko-KR" sz="1100" b="1" i="1" kern="1200" noProof="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CD6A">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𝟏</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𝟒</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𝟒</m:t>
                                    </m:r>
                                  </m:sub>
                                  <m:sup>
                                    <m:r>
                                      <a:rPr lang="en-US" altLang="ko-KR" sz="1100" b="1" i="1" kern="1200" noProof="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0CD6A">
                            <a:alpha val="75000"/>
                          </a:srgbClr>
                        </a:solid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𝑺</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𝟒</m:t>
                                    </m:r>
                                  </m:sub>
                                  <m:sup>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sup>
                                </m:sSubSup>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9189805"/>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kumimoji="0" lang="en-US" altLang="ko-KR" sz="11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𝐄𝐕𝟒</m:t>
                              </m:r>
                              <m:r>
                                <a:rPr lang="en-US" altLang="ko-KR" sz="1100" b="1" i="1" kern="1200" smtClean="0">
                                  <a:solidFill>
                                    <a:schemeClr val="tx1"/>
                                  </a:solidFill>
                                  <a:latin typeface="Cambria Math" panose="02040503050406030204" pitchFamily="18" charset="0"/>
                                  <a:ea typeface="+mn-ea"/>
                                  <a:cs typeface="+mn-cs"/>
                                </a:rPr>
                                <m:t>(</m:t>
                              </m:r>
                              <m:r>
                                <a:rPr lang="en-US" altLang="ko-KR" sz="1100" b="1"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𝟐</m:t>
                                  </m:r>
                                  <m:r>
                                    <a:rPr lang="en-US" altLang="ko-KR" sz="1100" b="1" i="0"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sub>
                                <m:sup>
                                  <m:r>
                                    <a:rPr lang="en-US" altLang="ko-KR" sz="1100" b="1" i="1" kern="1200" smtClean="0">
                                      <a:solidFill>
                                        <a:schemeClr val="tx1"/>
                                      </a:solidFill>
                                      <a:latin typeface="Cambria Math" panose="02040503050406030204" pitchFamily="18" charset="0"/>
                                      <a:ea typeface="+mn-ea"/>
                                      <a:cs typeface="+mn-cs"/>
                                    </a:rPr>
                                    <m:t>𝟏</m:t>
                                  </m:r>
                                </m:sup>
                              </m:sSubSup>
                              <m:r>
                                <a:rPr lang="en-US" altLang="ko-KR" sz="1100" b="1" i="1" kern="1200" smtClean="0">
                                  <a:solidFill>
                                    <a:schemeClr val="tx1"/>
                                  </a:solidFill>
                                  <a:latin typeface="Cambria Math" panose="02040503050406030204" pitchFamily="18" charset="0"/>
                                  <a:ea typeface="+mn-ea"/>
                                  <a:cs typeface="+mn-cs"/>
                                </a:rPr>
                                <m:t>)</m:t>
                              </m:r>
                            </m:oMath>
                          </a14:m>
                          <a:r>
                            <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𝟐</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56CE">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𝟐</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𝟐</m:t>
                                    </m:r>
                                  </m:sub>
                                  <m:sup>
                                    <m:r>
                                      <a:rPr lang="en-US" altLang="ko-KR" sz="1100" b="1" i="1" kern="1200" noProof="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56CE">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𝟐</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sub>
                                  <m:sup>
                                    <m:r>
                                      <a:rPr lang="en-US" altLang="ko-KR" sz="1100" b="1" i="1" kern="1200" noProof="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A56CE">
                            <a:alpha val="75000"/>
                          </a:srgbClr>
                        </a:solid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𝑺</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𝟐</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b>
                                  <m:sup>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sup>
                                </m:sSubSup>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6563466"/>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kumimoji="0" lang="en-US" altLang="ko-KR" sz="11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𝐄𝐕𝟓</m:t>
                              </m:r>
                              <m:r>
                                <a:rPr lang="en-US" altLang="ko-KR" sz="1100" b="1" i="1" kern="1200" smtClean="0">
                                  <a:solidFill>
                                    <a:schemeClr val="tx1"/>
                                  </a:solidFill>
                                  <a:latin typeface="Cambria Math" panose="02040503050406030204" pitchFamily="18" charset="0"/>
                                  <a:ea typeface="+mn-ea"/>
                                  <a:cs typeface="+mn-cs"/>
                                </a:rPr>
                                <m:t>(</m:t>
                              </m:r>
                              <m:r>
                                <a:rPr lang="en-US" altLang="ko-KR" sz="1100" b="1"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𝟐</m:t>
                                  </m:r>
                                  <m:r>
                                    <a:rPr lang="en-US" altLang="ko-KR" sz="1100" b="1" i="0"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sub>
                                <m:sup>
                                  <m:r>
                                    <a:rPr lang="en-US" altLang="ko-KR" sz="1100" b="1" i="1" kern="1200" smtClean="0">
                                      <a:solidFill>
                                        <a:schemeClr val="tx1"/>
                                      </a:solidFill>
                                      <a:latin typeface="Cambria Math" panose="02040503050406030204" pitchFamily="18" charset="0"/>
                                      <a:ea typeface="+mn-ea"/>
                                      <a:cs typeface="+mn-cs"/>
                                    </a:rPr>
                                    <m:t>𝟐</m:t>
                                  </m:r>
                                </m:sup>
                              </m:sSubSup>
                              <m:r>
                                <a:rPr lang="en-US" altLang="ko-KR" sz="1100" b="1" i="1" kern="1200" smtClean="0">
                                  <a:solidFill>
                                    <a:schemeClr val="tx1"/>
                                  </a:solidFill>
                                  <a:latin typeface="Cambria Math" panose="02040503050406030204" pitchFamily="18" charset="0"/>
                                  <a:ea typeface="+mn-ea"/>
                                  <a:cs typeface="+mn-cs"/>
                                </a:rPr>
                                <m:t>)</m:t>
                              </m:r>
                            </m:oMath>
                          </a14:m>
                          <a:r>
                            <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𝟐</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𝟐</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860">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𝟐</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𝟐</m:t>
                                    </m:r>
                                  </m:sub>
                                  <m:sup>
                                    <m:r>
                                      <a:rPr lang="en-US" altLang="ko-KR" sz="1100" b="1" i="1" kern="1200" noProof="0" smtClean="0">
                                        <a:solidFill>
                                          <a:schemeClr val="tx1"/>
                                        </a:solidFill>
                                        <a:latin typeface="Cambria Math" panose="02040503050406030204" pitchFamily="18" charset="0"/>
                                        <a:ea typeface="+mn-ea"/>
                                        <a:cs typeface="+mn-cs"/>
                                      </a:rPr>
                                      <m:t>𝟐</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860">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𝟐</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sub>
                                  <m:sup>
                                    <m:r>
                                      <a:rPr lang="en-US" altLang="ko-KR" sz="1100" b="1" i="1" kern="1200" noProof="0" smtClean="0">
                                        <a:solidFill>
                                          <a:schemeClr val="tx1"/>
                                        </a:solidFill>
                                        <a:latin typeface="Cambria Math" panose="02040503050406030204" pitchFamily="18" charset="0"/>
                                        <a:ea typeface="+mn-ea"/>
                                        <a:cs typeface="+mn-cs"/>
                                      </a:rPr>
                                      <m:t>𝟐</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BC860">
                            <a:alpha val="75000"/>
                          </a:srgbClr>
                        </a:solid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𝑺</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𝟐</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b>
                                  <m:sup>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𝟐</m:t>
                                    </m:r>
                                  </m:sup>
                                </m:sSubSup>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2413405"/>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kumimoji="0" lang="en-US" altLang="ko-KR" sz="11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𝐄𝐕𝟔</m:t>
                              </m:r>
                              <m:r>
                                <a:rPr lang="en-US" altLang="ko-KR" sz="1100" b="1" i="1" kern="1200" smtClean="0">
                                  <a:solidFill>
                                    <a:schemeClr val="tx1"/>
                                  </a:solidFill>
                                  <a:latin typeface="Cambria Math" panose="02040503050406030204" pitchFamily="18" charset="0"/>
                                  <a:ea typeface="+mn-ea"/>
                                  <a:cs typeface="+mn-cs"/>
                                </a:rPr>
                                <m:t>(</m:t>
                              </m:r>
                              <m:r>
                                <a:rPr lang="en-US" altLang="ko-KR" sz="1100" b="1"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𝟑</m:t>
                                  </m:r>
                                  <m:r>
                                    <a:rPr lang="en-US" altLang="ko-KR" sz="1100" b="1" i="0"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sub>
                                <m:sup>
                                  <m:r>
                                    <a:rPr lang="en-US" altLang="ko-KR" sz="1100" b="1" i="1" kern="1200" smtClean="0">
                                      <a:solidFill>
                                        <a:schemeClr val="tx1"/>
                                      </a:solidFill>
                                      <a:latin typeface="Cambria Math" panose="02040503050406030204" pitchFamily="18" charset="0"/>
                                      <a:ea typeface="+mn-ea"/>
                                      <a:cs typeface="+mn-cs"/>
                                    </a:rPr>
                                    <m:t>𝟏</m:t>
                                  </m:r>
                                </m:sup>
                              </m:sSubSup>
                              <m:r>
                                <a:rPr lang="en-US" altLang="ko-KR" sz="1100" b="1" i="1" kern="1200" smtClean="0">
                                  <a:solidFill>
                                    <a:schemeClr val="tx1"/>
                                  </a:solidFill>
                                  <a:latin typeface="Cambria Math" panose="02040503050406030204" pitchFamily="18" charset="0"/>
                                  <a:ea typeface="+mn-ea"/>
                                  <a:cs typeface="+mn-cs"/>
                                </a:rPr>
                                <m:t>)</m:t>
                              </m:r>
                            </m:oMath>
                          </a14:m>
                          <a:r>
                            <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CBEB">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𝟐</m:t>
                                    </m:r>
                                  </m:sub>
                                  <m:sup>
                                    <m:r>
                                      <a:rPr lang="en-US" altLang="ko-KR" sz="1100" b="1" i="1" kern="1200" noProof="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CBEB">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sub>
                                  <m:sup>
                                    <m:r>
                                      <a:rPr lang="en-US" altLang="ko-KR" sz="1100" b="1" i="1" kern="1200" noProof="0" smtClean="0">
                                        <a:solidFill>
                                          <a:schemeClr val="tx1"/>
                                        </a:solidFill>
                                        <a:latin typeface="Cambria Math" panose="02040503050406030204" pitchFamily="18" charset="0"/>
                                        <a:ea typeface="+mn-ea"/>
                                        <a:cs typeface="+mn-cs"/>
                                      </a:rPr>
                                      <m:t>𝟏</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6FCBEB">
                            <a:alpha val="75000"/>
                          </a:srgb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𝑺</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b>
                                  <m:sup>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sup>
                                </m:sSubSup>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9686960"/>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kumimoji="0" lang="en-US" altLang="ko-KR" sz="11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𝐄𝐕𝟕</m:t>
                              </m:r>
                              <m:r>
                                <a:rPr lang="en-US" altLang="ko-KR" sz="1100" b="1" i="1" kern="1200" smtClean="0">
                                  <a:solidFill>
                                    <a:schemeClr val="tx1"/>
                                  </a:solidFill>
                                  <a:latin typeface="Cambria Math" panose="02040503050406030204" pitchFamily="18" charset="0"/>
                                  <a:ea typeface="+mn-ea"/>
                                  <a:cs typeface="+mn-cs"/>
                                </a:rPr>
                                <m:t>(</m:t>
                              </m:r>
                              <m:r>
                                <a:rPr lang="en-US" altLang="ko-KR" sz="1100" b="1"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𝟑</m:t>
                                  </m:r>
                                  <m:r>
                                    <a:rPr lang="en-US" altLang="ko-KR" sz="1100" b="1" i="0"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sub>
                                <m:sup>
                                  <m:r>
                                    <a:rPr lang="en-US" altLang="ko-KR" sz="1100" b="1" i="1" kern="1200" smtClean="0">
                                      <a:solidFill>
                                        <a:schemeClr val="tx1"/>
                                      </a:solidFill>
                                      <a:latin typeface="Cambria Math" panose="02040503050406030204" pitchFamily="18" charset="0"/>
                                      <a:ea typeface="+mn-ea"/>
                                      <a:cs typeface="+mn-cs"/>
                                    </a:rPr>
                                    <m:t>𝟐</m:t>
                                  </m:r>
                                </m:sup>
                              </m:sSubSup>
                              <m:r>
                                <a:rPr lang="en-US" altLang="ko-KR" sz="1100" b="1" i="1" kern="1200" smtClean="0">
                                  <a:solidFill>
                                    <a:schemeClr val="tx1"/>
                                  </a:solidFill>
                                  <a:latin typeface="Cambria Math" panose="02040503050406030204" pitchFamily="18" charset="0"/>
                                  <a:ea typeface="+mn-ea"/>
                                  <a:cs typeface="+mn-cs"/>
                                </a:rPr>
                                <m:t>)</m:t>
                              </m:r>
                            </m:oMath>
                          </a14:m>
                          <a:r>
                            <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𝟐</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213E">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𝟐</m:t>
                                    </m:r>
                                  </m:sub>
                                  <m:sup>
                                    <m:r>
                                      <a:rPr lang="en-US" altLang="ko-KR" sz="1100" b="1" i="1" kern="1200" noProof="0" smtClean="0">
                                        <a:solidFill>
                                          <a:schemeClr val="tx1"/>
                                        </a:solidFill>
                                        <a:latin typeface="Cambria Math" panose="02040503050406030204" pitchFamily="18" charset="0"/>
                                        <a:ea typeface="+mn-ea"/>
                                        <a:cs typeface="+mn-cs"/>
                                      </a:rPr>
                                      <m:t>𝟐</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213E">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sub>
                                  <m:sup>
                                    <m:r>
                                      <a:rPr lang="en-US" altLang="ko-KR" sz="1100" b="1" i="1" kern="1200" noProof="0" smtClean="0">
                                        <a:solidFill>
                                          <a:schemeClr val="tx1"/>
                                        </a:solidFill>
                                        <a:latin typeface="Cambria Math" panose="02040503050406030204" pitchFamily="18" charset="0"/>
                                        <a:ea typeface="+mn-ea"/>
                                        <a:cs typeface="+mn-cs"/>
                                      </a:rPr>
                                      <m:t>𝟐</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213E">
                            <a:alpha val="75000"/>
                          </a:srgb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𝑺</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b>
                                  <m:sup>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𝟐</m:t>
                                    </m:r>
                                  </m:sup>
                                </m:sSubSup>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7197941"/>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kumimoji="0" lang="en-US" altLang="ko-KR" sz="1100" b="1"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𝐄𝐕𝟖</m:t>
                              </m:r>
                              <m:r>
                                <a:rPr lang="en-US" altLang="ko-KR" sz="1100" b="1" i="1" kern="1200" smtClean="0">
                                  <a:solidFill>
                                    <a:schemeClr val="tx1"/>
                                  </a:solidFill>
                                  <a:latin typeface="Cambria Math" panose="02040503050406030204" pitchFamily="18" charset="0"/>
                                  <a:ea typeface="+mn-ea"/>
                                  <a:cs typeface="+mn-cs"/>
                                </a:rPr>
                                <m:t>(</m:t>
                              </m:r>
                              <m:r>
                                <a:rPr lang="en-US" altLang="ko-KR" sz="1100" b="1" kern="1200" smtClean="0">
                                  <a:solidFill>
                                    <a:schemeClr val="tx1"/>
                                  </a:solidFill>
                                  <a:latin typeface="Cambria Math" panose="02040503050406030204" pitchFamily="18" charset="0"/>
                                  <a:ea typeface="+mn-ea"/>
                                  <a:cs typeface="+mn-cs"/>
                                </a:rPr>
                                <m:t>𝐄</m:t>
                              </m:r>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kern="1200" smtClean="0">
                                      <a:solidFill>
                                        <a:schemeClr val="tx1"/>
                                      </a:solidFill>
                                      <a:latin typeface="Cambria Math" panose="02040503050406030204" pitchFamily="18" charset="0"/>
                                      <a:ea typeface="+mn-ea"/>
                                      <a:cs typeface="+mn-cs"/>
                                    </a:rPr>
                                    <m:t>𝐕</m:t>
                                  </m:r>
                                </m:e>
                                <m:sub>
                                  <m:r>
                                    <a:rPr lang="en-US" altLang="ko-KR" sz="1100" b="1" i="0" kern="1200" smtClean="0">
                                      <a:solidFill>
                                        <a:schemeClr val="tx1"/>
                                      </a:solidFill>
                                      <a:latin typeface="Cambria Math" panose="02040503050406030204" pitchFamily="18" charset="0"/>
                                      <a:ea typeface="+mn-ea"/>
                                      <a:cs typeface="+mn-cs"/>
                                    </a:rPr>
                                    <m:t>𝟑</m:t>
                                  </m:r>
                                  <m:r>
                                    <a:rPr lang="en-US" altLang="ko-KR" sz="1100" b="1" i="0"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sub>
                                <m:sup>
                                  <m:r>
                                    <a:rPr lang="en-US" altLang="ko-KR" sz="1100" b="1" i="1" kern="1200" smtClean="0">
                                      <a:solidFill>
                                        <a:schemeClr val="tx1"/>
                                      </a:solidFill>
                                      <a:latin typeface="Cambria Math" panose="02040503050406030204" pitchFamily="18" charset="0"/>
                                      <a:ea typeface="+mn-ea"/>
                                      <a:cs typeface="+mn-cs"/>
                                    </a:rPr>
                                    <m:t>𝟑</m:t>
                                  </m:r>
                                </m:sup>
                              </m:sSubSup>
                              <m:r>
                                <a:rPr lang="en-US" altLang="ko-KR" sz="1100" b="1" i="1" kern="1200" smtClean="0">
                                  <a:solidFill>
                                    <a:schemeClr val="tx1"/>
                                  </a:solidFill>
                                  <a:latin typeface="Cambria Math" panose="02040503050406030204" pitchFamily="18" charset="0"/>
                                  <a:ea typeface="+mn-ea"/>
                                  <a:cs typeface="+mn-cs"/>
                                </a:rPr>
                                <m:t>)</m:t>
                              </m:r>
                            </m:oMath>
                          </a14:m>
                          <a:r>
                            <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rPr>
                            <a:t> </a:t>
                          </a: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smtClean="0">
                                        <a:solidFill>
                                          <a:schemeClr val="tx1"/>
                                        </a:solidFill>
                                        <a:latin typeface="Cambria Math" panose="02040503050406030204" pitchFamily="18" charset="0"/>
                                        <a:ea typeface="+mn-ea"/>
                                        <a:cs typeface="+mn-cs"/>
                                      </a:rPr>
                                    </m:ctrlPr>
                                  </m:sSubSupPr>
                                  <m:e>
                                    <m:r>
                                      <a:rPr lang="en-US" altLang="ko-KR" sz="1100" b="1" i="1" kern="1200" smtClean="0">
                                        <a:solidFill>
                                          <a:schemeClr val="tx1"/>
                                        </a:solidFill>
                                        <a:latin typeface="Cambria Math" panose="02040503050406030204" pitchFamily="18" charset="0"/>
                                        <a:ea typeface="+mn-ea"/>
                                        <a:cs typeface="+mn-cs"/>
                                      </a:rPr>
                                      <m:t>𝑷</m:t>
                                    </m:r>
                                  </m:e>
                                  <m:sub>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𝟑</m:t>
                                    </m:r>
                                    <m:r>
                                      <a:rPr lang="en-US" altLang="ko-KR" sz="1100" b="1" i="1" kern="1200" smtClean="0">
                                        <a:solidFill>
                                          <a:schemeClr val="tx1"/>
                                        </a:solidFill>
                                        <a:latin typeface="Cambria Math" panose="02040503050406030204" pitchFamily="18" charset="0"/>
                                        <a:ea typeface="+mn-ea"/>
                                        <a:cs typeface="+mn-cs"/>
                                      </a:rPr>
                                      <m:t>,</m:t>
                                    </m:r>
                                    <m:r>
                                      <a:rPr lang="en-US" altLang="ko-KR" sz="1100" b="1" i="1" kern="1200" smtClean="0">
                                        <a:solidFill>
                                          <a:schemeClr val="tx1"/>
                                        </a:solidFill>
                                        <a:latin typeface="Cambria Math" panose="02040503050406030204" pitchFamily="18" charset="0"/>
                                        <a:ea typeface="+mn-ea"/>
                                        <a:cs typeface="+mn-cs"/>
                                      </a:rPr>
                                      <m:t>𝟏</m:t>
                                    </m:r>
                                  </m:sub>
                                  <m:sup>
                                    <m:r>
                                      <a:rPr lang="en-US" altLang="ko-KR" sz="1100" b="1" i="1" kern="1200" smtClean="0">
                                        <a:solidFill>
                                          <a:schemeClr val="tx1"/>
                                        </a:solidFill>
                                        <a:latin typeface="Cambria Math" panose="02040503050406030204" pitchFamily="18" charset="0"/>
                                        <a:ea typeface="+mn-ea"/>
                                        <a:cs typeface="+mn-cs"/>
                                      </a:rPr>
                                      <m:t>𝟑</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5BF">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𝟐</m:t>
                                    </m:r>
                                  </m:sub>
                                  <m:sup>
                                    <m:r>
                                      <a:rPr lang="en-US" altLang="ko-KR" sz="1100" b="1" i="1" kern="1200" noProof="0" smtClean="0">
                                        <a:solidFill>
                                          <a:schemeClr val="tx1"/>
                                        </a:solidFill>
                                        <a:latin typeface="Cambria Math" panose="02040503050406030204" pitchFamily="18" charset="0"/>
                                        <a:ea typeface="+mn-ea"/>
                                        <a:cs typeface="+mn-cs"/>
                                      </a:rPr>
                                      <m:t>𝟑</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5BF">
                            <a:alpha val="75000"/>
                          </a:srgbClr>
                        </a:solidFill>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lang="en-US" altLang="ko-KR" sz="1100" b="1" i="1" kern="1200" noProof="0" smtClean="0">
                                        <a:solidFill>
                                          <a:schemeClr val="tx1"/>
                                        </a:solidFill>
                                        <a:latin typeface="Cambria Math" panose="02040503050406030204" pitchFamily="18" charset="0"/>
                                        <a:ea typeface="+mn-ea"/>
                                        <a:cs typeface="+mn-cs"/>
                                      </a:rPr>
                                    </m:ctrlPr>
                                  </m:sSubSupPr>
                                  <m:e>
                                    <m:r>
                                      <a:rPr lang="en-US" altLang="ko-KR" sz="1100" b="1" i="1" kern="1200" noProof="0" smtClean="0">
                                        <a:solidFill>
                                          <a:schemeClr val="tx1"/>
                                        </a:solidFill>
                                        <a:latin typeface="Cambria Math" panose="02040503050406030204" pitchFamily="18" charset="0"/>
                                        <a:ea typeface="+mn-ea"/>
                                        <a:cs typeface="+mn-cs"/>
                                      </a:rPr>
                                      <m:t>𝑷</m:t>
                                    </m:r>
                                  </m:e>
                                  <m:sub>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r>
                                      <a:rPr lang="en-US" altLang="ko-KR" sz="1100" b="1" i="1" kern="1200" noProof="0" smtClean="0">
                                        <a:solidFill>
                                          <a:schemeClr val="tx1"/>
                                        </a:solidFill>
                                        <a:latin typeface="Cambria Math" panose="02040503050406030204" pitchFamily="18" charset="0"/>
                                        <a:ea typeface="+mn-ea"/>
                                        <a:cs typeface="+mn-cs"/>
                                      </a:rPr>
                                      <m:t>,</m:t>
                                    </m:r>
                                    <m:r>
                                      <a:rPr lang="en-US" altLang="ko-KR" sz="1100" b="1" i="1" kern="1200" noProof="0" smtClean="0">
                                        <a:solidFill>
                                          <a:schemeClr val="tx1"/>
                                        </a:solidFill>
                                        <a:latin typeface="Cambria Math" panose="02040503050406030204" pitchFamily="18" charset="0"/>
                                        <a:ea typeface="+mn-ea"/>
                                        <a:cs typeface="+mn-cs"/>
                                      </a:rPr>
                                      <m:t>𝟑</m:t>
                                    </m:r>
                                  </m:sub>
                                  <m:sup>
                                    <m:r>
                                      <a:rPr lang="en-US" altLang="ko-KR" sz="1100" b="1" i="1" kern="1200" noProof="0" smtClean="0">
                                        <a:solidFill>
                                          <a:schemeClr val="tx1"/>
                                        </a:solidFill>
                                        <a:latin typeface="Cambria Math" panose="02040503050406030204" pitchFamily="18" charset="0"/>
                                        <a:ea typeface="+mn-ea"/>
                                        <a:cs typeface="+mn-cs"/>
                                      </a:rPr>
                                      <m:t>𝟑</m:t>
                                    </m:r>
                                  </m:sup>
                                </m:sSubSup>
                              </m:oMath>
                            </m:oMathPara>
                          </a14:m>
                          <a:endParaRPr lang="ko-KR" altLang="en-US" sz="1100" b="1" i="1" kern="1200" dirty="0">
                            <a:solidFill>
                              <a:schemeClr val="tx1"/>
                            </a:solidFill>
                            <a:latin typeface="Cambria Math" panose="02040503050406030204" pitchFamily="18" charset="0"/>
                            <a:ea typeface="+mn-ea"/>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5BF">
                            <a:alpha val="75000"/>
                          </a:srgb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𝑺</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b>
                                  <m:sup>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p>
                                </m:sSubSup>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403788"/>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100" b="1" i="1" smtClean="0">
                                        <a:latin typeface="Cambria Math" panose="02040503050406030204" pitchFamily="18" charset="0"/>
                                      </a:rPr>
                                    </m:ctrlPr>
                                  </m:sSubPr>
                                  <m:e>
                                    <m:r>
                                      <a:rPr lang="en-US" altLang="ko-KR" sz="1100" b="1" i="1" smtClean="0">
                                        <a:latin typeface="Cambria Math" panose="02040503050406030204" pitchFamily="18" charset="0"/>
                                      </a:rPr>
                                      <m:t>𝑿</m:t>
                                    </m:r>
                                  </m:e>
                                  <m:sub>
                                    <m:r>
                                      <a:rPr lang="en-US" altLang="ko-KR" sz="1100" b="1" i="1" smtClean="0">
                                        <a:latin typeface="Cambria Math" panose="02040503050406030204" pitchFamily="18" charset="0"/>
                                      </a:rPr>
                                      <m:t>𝟎</m:t>
                                    </m:r>
                                  </m:sub>
                                </m:sSub>
                              </m:oMath>
                            </m:oMathPara>
                          </a14:m>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𝑿</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𝟏</m:t>
                                    </m:r>
                                  </m:sub>
                                </m:sSub>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𝑿</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𝟐</m:t>
                                    </m:r>
                                  </m:sub>
                                </m:sSub>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𝑿</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𝟑</m:t>
                                    </m:r>
                                  </m:sub>
                                </m:sSub>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𝑿</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𝟒</m:t>
                                    </m:r>
                                  </m:sub>
                                </m:sSub>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𝑿</m:t>
                                    </m:r>
                                  </m:e>
                                  <m:sub>
                                    <m:r>
                                      <a:rPr kumimoji="0" lang="en-US" altLang="ko-KR" sz="1100" b="1" i="1" u="none" strike="noStrike" kern="1200" cap="none" spc="0" normalizeH="0" baseline="0" noProof="0" smtClean="0">
                                        <a:ln>
                                          <a:noFill/>
                                        </a:ln>
                                        <a:solidFill>
                                          <a:prstClr val="black"/>
                                        </a:solidFill>
                                        <a:effectLst/>
                                        <a:uLnTx/>
                                        <a:uFillTx/>
                                        <a:latin typeface="Cambria Math" panose="02040503050406030204" pitchFamily="18" charset="0"/>
                                        <a:cs typeface="+mn-cs"/>
                                      </a:rPr>
                                      <m:t>𝟓</m:t>
                                    </m:r>
                                  </m:sub>
                                </m:sSub>
                              </m:oMath>
                            </m:oMathPara>
                          </a14:m>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0621679"/>
                      </a:ext>
                    </a:extLst>
                  </a:tr>
                </a:tbl>
              </a:graphicData>
            </a:graphic>
          </p:graphicFrame>
        </mc:Choice>
        <mc:Fallback xmlns="">
          <p:graphicFrame>
            <p:nvGraphicFramePr>
              <p:cNvPr id="14" name="표 13"/>
              <p:cNvGraphicFramePr>
                <a:graphicFrameLocks noGrp="1"/>
              </p:cNvGraphicFramePr>
              <p:nvPr>
                <p:extLst/>
              </p:nvPr>
            </p:nvGraphicFramePr>
            <p:xfrm>
              <a:off x="3868488" y="838998"/>
              <a:ext cx="5088792" cy="3301746"/>
            </p:xfrm>
            <a:graphic>
              <a:graphicData uri="http://schemas.openxmlformats.org/drawingml/2006/table">
                <a:tbl>
                  <a:tblPr firstRow="1" bandRow="1">
                    <a:tableStyleId>{2D5ABB26-0587-4C30-8999-92F81FD0307C}</a:tableStyleId>
                  </a:tblPr>
                  <a:tblGrid>
                    <a:gridCol w="771559">
                      <a:extLst>
                        <a:ext uri="{9D8B030D-6E8A-4147-A177-3AD203B41FA5}">
                          <a16:colId xmlns:a16="http://schemas.microsoft.com/office/drawing/2014/main" val="4140797004"/>
                        </a:ext>
                      </a:extLst>
                    </a:gridCol>
                    <a:gridCol w="500639">
                      <a:extLst>
                        <a:ext uri="{9D8B030D-6E8A-4147-A177-3AD203B41FA5}">
                          <a16:colId xmlns:a16="http://schemas.microsoft.com/office/drawing/2014/main" val="749697288"/>
                        </a:ext>
                      </a:extLst>
                    </a:gridCol>
                    <a:gridCol w="636099">
                      <a:extLst>
                        <a:ext uri="{9D8B030D-6E8A-4147-A177-3AD203B41FA5}">
                          <a16:colId xmlns:a16="http://schemas.microsoft.com/office/drawing/2014/main" val="3041966906"/>
                        </a:ext>
                      </a:extLst>
                    </a:gridCol>
                    <a:gridCol w="636099">
                      <a:extLst>
                        <a:ext uri="{9D8B030D-6E8A-4147-A177-3AD203B41FA5}">
                          <a16:colId xmlns:a16="http://schemas.microsoft.com/office/drawing/2014/main" val="1420370400"/>
                        </a:ext>
                      </a:extLst>
                    </a:gridCol>
                    <a:gridCol w="636099">
                      <a:extLst>
                        <a:ext uri="{9D8B030D-6E8A-4147-A177-3AD203B41FA5}">
                          <a16:colId xmlns:a16="http://schemas.microsoft.com/office/drawing/2014/main" val="2614039916"/>
                        </a:ext>
                      </a:extLst>
                    </a:gridCol>
                    <a:gridCol w="636099">
                      <a:extLst>
                        <a:ext uri="{9D8B030D-6E8A-4147-A177-3AD203B41FA5}">
                          <a16:colId xmlns:a16="http://schemas.microsoft.com/office/drawing/2014/main" val="2977359711"/>
                        </a:ext>
                      </a:extLst>
                    </a:gridCol>
                    <a:gridCol w="636099">
                      <a:extLst>
                        <a:ext uri="{9D8B030D-6E8A-4147-A177-3AD203B41FA5}">
                          <a16:colId xmlns:a16="http://schemas.microsoft.com/office/drawing/2014/main" val="2671813749"/>
                        </a:ext>
                      </a:extLst>
                    </a:gridCol>
                    <a:gridCol w="636099">
                      <a:extLst>
                        <a:ext uri="{9D8B030D-6E8A-4147-A177-3AD203B41FA5}">
                          <a16:colId xmlns:a16="http://schemas.microsoft.com/office/drawing/2014/main" val="863270642"/>
                        </a:ext>
                      </a:extLst>
                    </a:gridCol>
                  </a:tblGrid>
                  <a:tr h="302937">
                    <a:tc>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000" r="-559843" b="-990000"/>
                          </a:stretch>
                        </a:blipFill>
                      </a:tcPr>
                    </a:tc>
                    <a:tc>
                      <a:txBody>
                        <a:bodyPr/>
                        <a:lstStyle/>
                        <a:p>
                          <a:pPr algn="ctr" latinLnBrk="1"/>
                          <a:r>
                            <a:rPr lang="en-US" altLang="ko-KR" sz="1100" b="1" dirty="0" smtClean="0"/>
                            <a:t>t=0</a:t>
                          </a: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100" b="1" dirty="0" smtClean="0"/>
                            <a:t>t=1</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t=2</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t=3</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t=4</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100" b="1" dirty="0" smtClean="0"/>
                            <a:t>t=5</a:t>
                          </a:r>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346461"/>
                      </a:ext>
                    </a:extLst>
                  </a:tr>
                  <a:tr h="313025">
                    <a:tc>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0000" r="-559843" b="-870588"/>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54878" t="-100000" r="-767073" b="-870588"/>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048" t="-100000" r="-499048" b="-870588"/>
                          </a:stretch>
                        </a:blip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100000" r="-1923" b="-870588"/>
                          </a:stretch>
                        </a:blipFill>
                      </a:tcPr>
                    </a:tc>
                    <a:extLst>
                      <a:ext uri="{0D108BD9-81ED-4DB2-BD59-A6C34878D82A}">
                        <a16:rowId xmlns:a16="http://schemas.microsoft.com/office/drawing/2014/main" val="514952092"/>
                      </a:ext>
                    </a:extLst>
                  </a:tr>
                  <a:tr h="313025">
                    <a:tc gridSpan="2">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96154" r="-300957" b="-753846"/>
                          </a:stretch>
                        </a:blip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048" t="-196154" r="-499048" b="-753846"/>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923" t="-196154" r="-403846" b="-753846"/>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196154" r="-300000" b="-753846"/>
                          </a:stretch>
                        </a:blip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196154" r="-1923" b="-753846"/>
                          </a:stretch>
                        </a:blipFill>
                      </a:tcPr>
                    </a:tc>
                    <a:extLst>
                      <a:ext uri="{0D108BD9-81ED-4DB2-BD59-A6C34878D82A}">
                        <a16:rowId xmlns:a16="http://schemas.microsoft.com/office/drawing/2014/main" val="2504718038"/>
                      </a:ext>
                    </a:extLst>
                  </a:tr>
                  <a:tr h="313025">
                    <a:tc gridSpan="2">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301961" r="-300957" b="-668627"/>
                          </a:stretch>
                        </a:blip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048" t="-301961" r="-499048" b="-668627"/>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923" t="-301961" r="-403846" b="-668627"/>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301961" r="-300000" b="-668627"/>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885" t="-301961" r="-202885" b="-668627"/>
                          </a:stretch>
                        </a:blip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301961" r="-1923" b="-668627"/>
                          </a:stretch>
                        </a:blipFill>
                      </a:tcPr>
                    </a:tc>
                    <a:extLst>
                      <a:ext uri="{0D108BD9-81ED-4DB2-BD59-A6C34878D82A}">
                        <a16:rowId xmlns:a16="http://schemas.microsoft.com/office/drawing/2014/main" val="3769189805"/>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7914" t="-359649" r="-280214" b="-498246"/>
                          </a:stretch>
                        </a:blip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923" t="-359649" r="-403846" b="-498246"/>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359649" r="-300000" b="-498246"/>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885" t="-359649" r="-202885" b="-498246"/>
                          </a:stretch>
                        </a:blip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359649" r="-1923" b="-498246"/>
                          </a:stretch>
                        </a:blipFill>
                      </a:tcPr>
                    </a:tc>
                    <a:extLst>
                      <a:ext uri="{0D108BD9-81ED-4DB2-BD59-A6C34878D82A}">
                        <a16:rowId xmlns:a16="http://schemas.microsoft.com/office/drawing/2014/main" val="846563466"/>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67914" t="-467857" r="-280214" b="-407143"/>
                          </a:stretch>
                        </a:blip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923" t="-467857" r="-403846" b="-407143"/>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467857" r="-300000" b="-407143"/>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885" t="-467857" r="-202885" b="-407143"/>
                          </a:stretch>
                        </a:blipFill>
                      </a:tcPr>
                    </a:tc>
                    <a:tc>
                      <a:txBody>
                        <a:bodyPr/>
                        <a:lstStyle/>
                        <a:p>
                          <a:pPr algn="ctr" latinLnBrk="1"/>
                          <a:endParaRPr lang="ko-KR" altLang="en-US" sz="1100" b="1" dirty="0"/>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467857" r="-1923" b="-407143"/>
                          </a:stretch>
                        </a:blipFill>
                      </a:tcPr>
                    </a:tc>
                    <a:extLst>
                      <a:ext uri="{0D108BD9-81ED-4DB2-BD59-A6C34878D82A}">
                        <a16:rowId xmlns:a16="http://schemas.microsoft.com/office/drawing/2014/main" val="3132413405"/>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557895" r="-200957" b="-300000"/>
                          </a:stretch>
                        </a:blip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557895" r="-300000" b="-300000"/>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885" t="-557895" r="-202885" b="-300000"/>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97143" t="-557895" r="-100952" b="-300000"/>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557895" r="-1923" b="-300000"/>
                          </a:stretch>
                        </a:blipFill>
                      </a:tcPr>
                    </a:tc>
                    <a:extLst>
                      <a:ext uri="{0D108BD9-81ED-4DB2-BD59-A6C34878D82A}">
                        <a16:rowId xmlns:a16="http://schemas.microsoft.com/office/drawing/2014/main" val="2149686960"/>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669643" r="-200957" b="-205357"/>
                          </a:stretch>
                        </a:blip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669643" r="-300000" b="-205357"/>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885" t="-669643" r="-202885" b="-205357"/>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97143" t="-669643" r="-100952" b="-205357"/>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669643" r="-1923" b="-205357"/>
                          </a:stretch>
                        </a:blipFill>
                      </a:tcPr>
                    </a:tc>
                    <a:extLst>
                      <a:ext uri="{0D108BD9-81ED-4DB2-BD59-A6C34878D82A}">
                        <a16:rowId xmlns:a16="http://schemas.microsoft.com/office/drawing/2014/main" val="2237197941"/>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0000" t="-756140" r="-200957" b="-101754"/>
                          </a:stretch>
                        </a:blipFill>
                      </a:tcPr>
                    </a:tc>
                    <a:tc hMerge="1">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en-US" altLang="ko-KR" sz="1100" b="1" i="0" u="none" strike="noStrike" kern="1200" cap="none" spc="0" normalizeH="0" baseline="0" noProof="0" dirty="0" smtClean="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756140" r="-300000" b="-101754"/>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885" t="-756140" r="-202885" b="-101754"/>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97143" t="-756140" r="-100952" b="-101754"/>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03846" t="-756140" r="-1923" b="-101754"/>
                          </a:stretch>
                        </a:blipFill>
                      </a:tcPr>
                    </a:tc>
                    <a:extLst>
                      <a:ext uri="{0D108BD9-81ED-4DB2-BD59-A6C34878D82A}">
                        <a16:rowId xmlns:a16="http://schemas.microsoft.com/office/drawing/2014/main" val="404403788"/>
                      </a:ext>
                    </a:extLst>
                  </a:tr>
                  <a:tr h="34328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100" b="1" dirty="0"/>
                        </a:p>
                      </a:txBody>
                      <a:tcPr marL="91220" marR="91220" marT="45610" marB="4561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54878" t="-871429" r="-767073" b="-3571"/>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9048" t="-871429" r="-499048" b="-3571"/>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01923" t="-871429" r="-403846" b="-3571"/>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398095" t="-871429" r="-300000" b="-3571"/>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02885" t="-871429" r="-202885" b="-3571"/>
                          </a:stretch>
                        </a:blipFill>
                      </a:tcPr>
                    </a:tc>
                    <a:tc>
                      <a:txBody>
                        <a:bodyPr/>
                        <a:lstStyle/>
                        <a:p>
                          <a:endParaRPr lang="ko-K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97143" t="-871429" r="-100952" b="-3571"/>
                          </a:stretch>
                        </a:blip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100" b="1"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txBody>
                      <a:tcPr marL="91220" marR="91220" marT="45610" marB="45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0621679"/>
                      </a:ext>
                    </a:extLst>
                  </a:tr>
                </a:tbl>
              </a:graphicData>
            </a:graphic>
          </p:graphicFrame>
        </mc:Fallback>
      </mc:AlternateContent>
      <p:sp>
        <p:nvSpPr>
          <p:cNvPr id="17" name="직사각형 16"/>
          <p:cNvSpPr/>
          <p:nvPr/>
        </p:nvSpPr>
        <p:spPr>
          <a:xfrm>
            <a:off x="395537" y="1107931"/>
            <a:ext cx="2808311"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pc="-150" dirty="0" smtClean="0">
                <a:solidFill>
                  <a:schemeClr val="tx1"/>
                </a:solidFill>
                <a:latin typeface="+mj-ea"/>
                <a:ea typeface="+mj-ea"/>
              </a:rPr>
              <a:t>Example of plug-time sample</a:t>
            </a:r>
            <a:endParaRPr lang="en-US" altLang="ko-KR" spc="-150" dirty="0">
              <a:solidFill>
                <a:schemeClr val="tx1"/>
              </a:solidFill>
              <a:latin typeface="+mj-ea"/>
              <a:ea typeface="+mj-ea"/>
            </a:endParaRPr>
          </a:p>
        </p:txBody>
      </p:sp>
      <p:sp>
        <p:nvSpPr>
          <p:cNvPr id="18" name="직사각형 17"/>
          <p:cNvSpPr/>
          <p:nvPr/>
        </p:nvSpPr>
        <p:spPr>
          <a:xfrm>
            <a:off x="27579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mc:AlternateContent xmlns:mc="http://schemas.openxmlformats.org/markup-compatibility/2006" xmlns:a14="http://schemas.microsoft.com/office/drawing/2010/main">
        <mc:Choice Requires="a14">
          <p:sp>
            <p:nvSpPr>
              <p:cNvPr id="5" name="직사각형 4"/>
              <p:cNvSpPr/>
              <p:nvPr/>
            </p:nvSpPr>
            <p:spPr>
              <a:xfrm>
                <a:off x="4056611" y="4489185"/>
                <a:ext cx="4572000" cy="2092368"/>
              </a:xfrm>
              <a:prstGeom prst="rect">
                <a:avLst/>
              </a:prstGeom>
            </p:spPr>
            <p:txBody>
              <a:bodyPr>
                <a:spAutoFit/>
              </a:bodyPr>
              <a:lstStyle/>
              <a:p>
                <a:r>
                  <a:rPr lang="en-US" altLang="ko-KR" sz="1600" b="1" dirty="0"/>
                  <a:t>Decision variable</a:t>
                </a:r>
              </a:p>
              <a:p>
                <a:endParaRPr lang="en-US" altLang="ko-KR" sz="1600" b="1" dirty="0"/>
              </a:p>
              <a:p>
                <a:r>
                  <a:rPr lang="en-US" altLang="ko-KR" sz="1600" b="1" dirty="0"/>
                  <a:t>	</a:t>
                </a:r>
                <a14:m>
                  <m:oMath xmlns:m="http://schemas.openxmlformats.org/officeDocument/2006/math">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𝑃</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r>
                          <a:rPr lang="en-US" altLang="ko-KR" sz="1600" i="1">
                            <a:latin typeface="Cambria Math" panose="02040503050406030204" pitchFamily="18" charset="0"/>
                          </a:rPr>
                          <m:t>,</m:t>
                        </m:r>
                        <m:r>
                          <a:rPr lang="en-US" altLang="ko-KR" sz="1600" i="1">
                            <a:latin typeface="Cambria Math" panose="02040503050406030204" pitchFamily="18" charset="0"/>
                          </a:rPr>
                          <m:t>𝑖𝑑𝑥</m:t>
                        </m:r>
                      </m:sub>
                      <m:sup>
                        <m:r>
                          <a:rPr lang="en-US" altLang="ko-KR" sz="1600" i="1">
                            <a:latin typeface="Cambria Math" panose="02040503050406030204" pitchFamily="18" charset="0"/>
                          </a:rPr>
                          <m:t>𝑣𝑑𝑥</m:t>
                        </m:r>
                      </m:sup>
                    </m:sSubSup>
                  </m:oMath>
                </a14:m>
                <a:endParaRPr lang="en-US" altLang="ko-KR" sz="1600" i="1" dirty="0"/>
              </a:p>
              <a:p>
                <a:endParaRPr lang="en-US" altLang="ko-KR" sz="1400" i="1" dirty="0"/>
              </a:p>
              <a:p>
                <a:r>
                  <a:rPr lang="en-US" altLang="ko-KR" sz="1000" dirty="0"/>
                  <a:t>Where:</a:t>
                </a:r>
              </a:p>
              <a:p>
                <a:r>
                  <a:rPr lang="en-US" altLang="ko-KR" sz="1000" dirty="0"/>
                  <a:t>	</a:t>
                </a:r>
                <a:r>
                  <a:rPr lang="en-US" altLang="ko-KR" sz="1000" i="1" dirty="0"/>
                  <a:t>in</a:t>
                </a:r>
                <a:r>
                  <a:rPr lang="en-US" altLang="ko-KR" sz="1000" dirty="0"/>
                  <a:t> : plug-in </a:t>
                </a:r>
                <a:r>
                  <a:rPr lang="ko-KR" altLang="en-US" sz="1000" dirty="0"/>
                  <a:t>시간</a:t>
                </a:r>
                <a:endParaRPr lang="en-US" altLang="ko-KR" sz="1000" dirty="0"/>
              </a:p>
              <a:p>
                <a:r>
                  <a:rPr lang="en-US" altLang="ko-KR" sz="1000" dirty="0"/>
                  <a:t>	</a:t>
                </a:r>
                <a:r>
                  <a:rPr lang="en-US" altLang="ko-KR" sz="1000" i="1" dirty="0" err="1"/>
                  <a:t>dur</a:t>
                </a:r>
                <a:r>
                  <a:rPr lang="en-US" altLang="ko-KR" sz="1000" dirty="0"/>
                  <a:t> : </a:t>
                </a:r>
                <a:r>
                  <a:rPr lang="ko-KR" altLang="en-US" sz="1000" dirty="0"/>
                  <a:t>접속 지속 시간</a:t>
                </a:r>
                <a:endParaRPr lang="en-US" altLang="ko-KR" sz="1000" dirty="0"/>
              </a:p>
              <a:p>
                <a:r>
                  <a:rPr lang="en-US" altLang="ko-KR" sz="1000" dirty="0"/>
                  <a:t>	</a:t>
                </a:r>
                <a:r>
                  <a:rPr lang="en-US" altLang="ko-KR" sz="1000" i="1" dirty="0" err="1"/>
                  <a:t>idx</a:t>
                </a:r>
                <a:r>
                  <a:rPr lang="en-US" altLang="ko-KR" sz="1000" dirty="0"/>
                  <a:t> : </a:t>
                </a:r>
                <a:r>
                  <a:rPr lang="ko-KR" altLang="en-US" sz="1000" dirty="0"/>
                  <a:t>시간을 나타내는 </a:t>
                </a:r>
                <a:r>
                  <a:rPr lang="en-US" altLang="ko-KR" sz="1000" dirty="0"/>
                  <a:t>index</a:t>
                </a:r>
              </a:p>
              <a:p>
                <a:r>
                  <a:rPr lang="en-US" altLang="ko-KR" sz="1000" dirty="0"/>
                  <a:t>	</a:t>
                </a:r>
                <a:r>
                  <a:rPr lang="en-US" altLang="ko-KR" sz="1000" i="1" dirty="0" err="1"/>
                  <a:t>vdx</a:t>
                </a:r>
                <a:r>
                  <a:rPr lang="en-US" altLang="ko-KR" sz="1000" dirty="0"/>
                  <a:t> : </a:t>
                </a:r>
                <a:r>
                  <a:rPr lang="ko-KR" altLang="en-US" sz="1000" dirty="0"/>
                  <a:t>차량을 나타내는 </a:t>
                </a:r>
                <a:r>
                  <a:rPr lang="en-US" altLang="ko-KR" sz="1000" dirty="0"/>
                  <a:t>vehicle index</a:t>
                </a:r>
              </a:p>
              <a:p>
                <a:r>
                  <a:rPr lang="en-US" altLang="ko-KR" sz="1000" dirty="0"/>
                  <a:t>	</a:t>
                </a:r>
                <a14:m>
                  <m:oMath xmlns:m="http://schemas.openxmlformats.org/officeDocument/2006/math">
                    <m:sSub>
                      <m:sSubPr>
                        <m:ctrlPr>
                          <a:rPr lang="en-US" altLang="ko-KR" sz="1000" i="1" dirty="0">
                            <a:latin typeface="Cambria Math" panose="02040503050406030204" pitchFamily="18" charset="0"/>
                          </a:rPr>
                        </m:ctrlPr>
                      </m:sSubPr>
                      <m:e>
                        <m:r>
                          <a:rPr lang="en-US" altLang="ko-KR" sz="1000" i="1" dirty="0">
                            <a:latin typeface="Cambria Math" panose="02040503050406030204" pitchFamily="18" charset="0"/>
                          </a:rPr>
                          <m:t>𝑛</m:t>
                        </m:r>
                      </m:e>
                      <m:sub>
                        <m:r>
                          <a:rPr lang="en-US" altLang="ko-KR" sz="1000" i="1" dirty="0">
                            <a:latin typeface="Cambria Math" panose="02040503050406030204" pitchFamily="18" charset="0"/>
                          </a:rPr>
                          <m:t>𝑖𝑛</m:t>
                        </m:r>
                        <m:r>
                          <a:rPr lang="en-US" altLang="ko-KR" sz="1000" i="1" dirty="0">
                            <a:latin typeface="Cambria Math" panose="02040503050406030204" pitchFamily="18" charset="0"/>
                          </a:rPr>
                          <m:t>,</m:t>
                        </m:r>
                        <m:r>
                          <a:rPr lang="en-US" altLang="ko-KR" sz="1000" i="1" dirty="0">
                            <a:latin typeface="Cambria Math" panose="02040503050406030204" pitchFamily="18" charset="0"/>
                          </a:rPr>
                          <m:t>𝑑𝑢𝑟</m:t>
                        </m:r>
                      </m:sub>
                    </m:sSub>
                  </m:oMath>
                </a14:m>
                <a:r>
                  <a:rPr lang="en-US" altLang="ko-KR" sz="1000" dirty="0"/>
                  <a:t> : plug-in</a:t>
                </a:r>
                <a:r>
                  <a:rPr lang="ko-KR" altLang="en-US" sz="1000" dirty="0"/>
                  <a:t>과 접속 지속시간이 </a:t>
                </a:r>
                <a:r>
                  <a:rPr lang="en-US" altLang="ko-KR" sz="1000" i="1" dirty="0"/>
                  <a:t>in, </a:t>
                </a:r>
                <a:r>
                  <a:rPr lang="en-US" altLang="ko-KR" sz="1000" i="1" dirty="0" err="1"/>
                  <a:t>dur</a:t>
                </a:r>
                <a:r>
                  <a:rPr lang="ko-KR" altLang="en-US" sz="1000" dirty="0"/>
                  <a:t>인 차량의 수</a:t>
                </a:r>
                <a:endParaRPr lang="en-US" altLang="ko-KR" sz="1000" dirty="0"/>
              </a:p>
            </p:txBody>
          </p:sp>
        </mc:Choice>
        <mc:Fallback xmlns="">
          <p:sp>
            <p:nvSpPr>
              <p:cNvPr id="5" name="직사각형 4"/>
              <p:cNvSpPr>
                <a:spLocks noRot="1" noChangeAspect="1" noMove="1" noResize="1" noEditPoints="1" noAdjustHandles="1" noChangeArrowheads="1" noChangeShapeType="1" noTextEdit="1"/>
              </p:cNvSpPr>
              <p:nvPr/>
            </p:nvSpPr>
            <p:spPr>
              <a:xfrm>
                <a:off x="4056611" y="4489185"/>
                <a:ext cx="4572000" cy="2092368"/>
              </a:xfrm>
              <a:prstGeom prst="rect">
                <a:avLst/>
              </a:prstGeom>
              <a:blipFill>
                <a:blip r:embed="rId4"/>
                <a:stretch>
                  <a:fillRect l="-667" t="-87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846088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EV aggregator clustering model(EACM)</a:t>
            </a:r>
            <a:endParaRPr lang="ko-KR" altLang="en-US" dirty="0"/>
          </a:p>
        </p:txBody>
      </p:sp>
      <mc:AlternateContent xmlns:mc="http://schemas.openxmlformats.org/markup-compatibility/2006" xmlns:a14="http://schemas.microsoft.com/office/drawing/2010/main">
        <mc:Choice Requires="a14">
          <p:sp>
            <p:nvSpPr>
              <p:cNvPr id="26" name="직사각형 25"/>
              <p:cNvSpPr/>
              <p:nvPr/>
            </p:nvSpPr>
            <p:spPr>
              <a:xfrm>
                <a:off x="5111715" y="1727468"/>
                <a:ext cx="3915908" cy="2861296"/>
              </a:xfrm>
              <a:prstGeom prst="rect">
                <a:avLst/>
              </a:prstGeom>
            </p:spPr>
            <p:txBody>
              <a:bodyPr wrap="square">
                <a:spAutoFit/>
              </a:bodyPr>
              <a:lstStyle/>
              <a:p>
                <a:endParaRPr lang="en-US" altLang="ko-KR" sz="1600" b="1" dirty="0" smtClean="0"/>
              </a:p>
              <a:p>
                <a:r>
                  <a:rPr lang="ko-KR" altLang="en-US" sz="1600" b="1" dirty="0"/>
                  <a:t>충전 요구량</a:t>
                </a:r>
                <a:endParaRPr lang="en-US" altLang="ko-KR" sz="1600" b="1" dirty="0"/>
              </a:p>
              <a:p>
                <a:pPr/>
                <a14:m>
                  <m:oMathPara xmlns:m="http://schemas.openxmlformats.org/officeDocument/2006/math">
                    <m:oMathParaPr>
                      <m:jc m:val="centerGroup"/>
                    </m:oMathParaPr>
                    <m:oMath xmlns:m="http://schemas.openxmlformats.org/officeDocument/2006/math">
                      <m:sSubSup>
                        <m:sSubSupPr>
                          <m:ctrlPr>
                            <a:rPr lang="ko-KR" altLang="ko-KR" sz="1400" i="1">
                              <a:latin typeface="Cambria Math" panose="02040503050406030204" pitchFamily="18" charset="0"/>
                            </a:rPr>
                          </m:ctrlPr>
                        </m:sSubSupPr>
                        <m:e>
                          <m:r>
                            <a:rPr lang="en-US" altLang="ko-KR" sz="1400" i="1">
                              <a:latin typeface="Cambria Math" panose="02040503050406030204" pitchFamily="18" charset="0"/>
                            </a:rPr>
                            <m:t>𝑆</m:t>
                          </m:r>
                        </m:e>
                        <m:sub>
                          <m:r>
                            <a:rPr lang="en-US" altLang="ko-KR" sz="1400" i="1">
                              <a:latin typeface="Cambria Math" panose="02040503050406030204" pitchFamily="18" charset="0"/>
                            </a:rPr>
                            <m:t>𝑖𝑛</m:t>
                          </m:r>
                          <m:r>
                            <a:rPr lang="en-US" altLang="ko-KR" sz="1400" i="1">
                              <a:latin typeface="Cambria Math" panose="02040503050406030204" pitchFamily="18" charset="0"/>
                            </a:rPr>
                            <m:t>,</m:t>
                          </m:r>
                          <m:r>
                            <a:rPr lang="en-US" altLang="ko-KR" sz="1400" i="1">
                              <a:latin typeface="Cambria Math" panose="02040503050406030204" pitchFamily="18" charset="0"/>
                            </a:rPr>
                            <m:t>𝑑𝑢𝑟</m:t>
                          </m:r>
                        </m:sub>
                        <m:sup>
                          <m:r>
                            <a:rPr lang="en-US" altLang="ko-KR" sz="1400" i="1">
                              <a:latin typeface="Cambria Math" panose="02040503050406030204" pitchFamily="18" charset="0"/>
                            </a:rPr>
                            <m:t>𝑣𝑑𝑥</m:t>
                          </m:r>
                        </m:sup>
                      </m:sSubSup>
                      <m:r>
                        <a:rPr lang="en-US" altLang="ko-KR" sz="1400" i="1">
                          <a:latin typeface="Cambria Math" panose="02040503050406030204" pitchFamily="18" charset="0"/>
                        </a:rPr>
                        <m:t>=</m:t>
                      </m:r>
                      <m:nary>
                        <m:naryPr>
                          <m:chr m:val="∑"/>
                          <m:ctrlPr>
                            <a:rPr lang="en-US" altLang="ko-KR" sz="1600" i="1">
                              <a:latin typeface="Cambria Math" panose="02040503050406030204" pitchFamily="18" charset="0"/>
                            </a:rPr>
                          </m:ctrlPr>
                        </m:naryPr>
                        <m:sub>
                          <m:r>
                            <m:rPr>
                              <m:brk m:alnAt="23"/>
                            </m:rPr>
                            <a:rPr lang="en-US" altLang="ko-KR" sz="1600" i="1">
                              <a:latin typeface="Cambria Math" panose="02040503050406030204" pitchFamily="18" charset="0"/>
                            </a:rPr>
                            <m:t>𝑖</m:t>
                          </m:r>
                          <m:r>
                            <a:rPr lang="en-US" altLang="ko-KR" sz="1600" i="1">
                              <a:latin typeface="Cambria Math" panose="02040503050406030204" pitchFamily="18" charset="0"/>
                            </a:rPr>
                            <m:t>𝑑𝑥</m:t>
                          </m:r>
                          <m:r>
                            <a:rPr lang="en-US" altLang="ko-KR" sz="1600" i="1">
                              <a:latin typeface="Cambria Math" panose="02040503050406030204" pitchFamily="18" charset="0"/>
                            </a:rPr>
                            <m:t>=1</m:t>
                          </m:r>
                        </m:sub>
                        <m:sup>
                          <m:r>
                            <a:rPr lang="en-US" altLang="ko-KR" sz="1600" i="1">
                              <a:latin typeface="Cambria Math" panose="02040503050406030204" pitchFamily="18" charset="0"/>
                            </a:rPr>
                            <m:t>𝑑𝑢𝑟</m:t>
                          </m:r>
                        </m:sup>
                        <m:e>
                          <m:sSubSup>
                            <m:sSubSupPr>
                              <m:ctrlPr>
                                <a:rPr lang="en-US" altLang="ko-KR" sz="1600" i="1">
                                  <a:latin typeface="Cambria Math" panose="02040503050406030204" pitchFamily="18" charset="0"/>
                                </a:rPr>
                              </m:ctrlPr>
                            </m:sSubSupPr>
                            <m:e>
                              <m:r>
                                <a:rPr lang="en-US" altLang="ko-KR" sz="1600" i="1">
                                  <a:latin typeface="Cambria Math" panose="02040503050406030204" pitchFamily="18" charset="0"/>
                                </a:rPr>
                                <m:t>𝑃</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r>
                                <a:rPr lang="en-US" altLang="ko-KR" sz="1600" i="1">
                                  <a:latin typeface="Cambria Math" panose="02040503050406030204" pitchFamily="18" charset="0"/>
                                </a:rPr>
                                <m:t>,</m:t>
                              </m:r>
                              <m:r>
                                <a:rPr lang="en-US" altLang="ko-KR" sz="1600" i="1">
                                  <a:latin typeface="Cambria Math" panose="02040503050406030204" pitchFamily="18" charset="0"/>
                                </a:rPr>
                                <m:t>𝑖𝑑𝑥</m:t>
                              </m:r>
                            </m:sub>
                            <m:sup>
                              <m:r>
                                <a:rPr lang="en-US" altLang="ko-KR" sz="1600" i="1">
                                  <a:latin typeface="Cambria Math" panose="02040503050406030204" pitchFamily="18" charset="0"/>
                                </a:rPr>
                                <m:t>𝑣𝑑𝑥</m:t>
                              </m:r>
                            </m:sup>
                          </m:sSubSup>
                        </m:e>
                      </m:nary>
                    </m:oMath>
                  </m:oMathPara>
                </a14:m>
                <a:endParaRPr lang="en-US" altLang="ko-KR" sz="1600" b="1" i="1" dirty="0"/>
              </a:p>
              <a:p>
                <a:endParaRPr lang="en-US" altLang="ko-KR" sz="1600" b="1" dirty="0" smtClean="0"/>
              </a:p>
              <a:p>
                <a:r>
                  <a:rPr lang="ko-KR" altLang="en-US" sz="1600" b="1" dirty="0" err="1" smtClean="0"/>
                  <a:t>시간별</a:t>
                </a:r>
                <a:r>
                  <a:rPr lang="ko-KR" altLang="en-US" sz="1600" b="1" dirty="0" smtClean="0"/>
                  <a:t> 총</a:t>
                </a:r>
                <a:r>
                  <a:rPr lang="en-US" altLang="ko-KR" sz="1600" b="1" dirty="0" smtClean="0"/>
                  <a:t> </a:t>
                </a:r>
                <a:r>
                  <a:rPr lang="ko-KR" altLang="en-US" sz="1600" b="1" dirty="0" err="1" smtClean="0"/>
                  <a:t>충방전량</a:t>
                </a:r>
                <a:r>
                  <a:rPr lang="ko-KR" altLang="en-US" sz="1600" b="1" dirty="0" smtClean="0"/>
                  <a:t> </a:t>
                </a:r>
                <a14:m>
                  <m:oMath xmlns:m="http://schemas.openxmlformats.org/officeDocument/2006/math">
                    <m:sSub>
                      <m:sSubPr>
                        <m:ctrlPr>
                          <a:rPr lang="ko-KR" altLang="ko-KR" sz="1600" b="1" i="1">
                            <a:latin typeface="Cambria Math" panose="02040503050406030204" pitchFamily="18" charset="0"/>
                          </a:rPr>
                        </m:ctrlPr>
                      </m:sSubPr>
                      <m:e>
                        <m:r>
                          <a:rPr lang="en-US" altLang="ko-KR" sz="1600" b="1" i="0">
                            <a:latin typeface="Cambria Math" panose="02040503050406030204" pitchFamily="18" charset="0"/>
                          </a:rPr>
                          <m:t>𝐗</m:t>
                        </m:r>
                      </m:e>
                      <m:sub>
                        <m:r>
                          <a:rPr lang="en-US" altLang="ko-KR" sz="1600" b="1" i="0">
                            <a:latin typeface="Cambria Math" panose="02040503050406030204" pitchFamily="18" charset="0"/>
                          </a:rPr>
                          <m:t>𝐓</m:t>
                        </m:r>
                      </m:sub>
                    </m:sSub>
                  </m:oMath>
                </a14:m>
                <a:endParaRPr lang="en-US" altLang="ko-KR" sz="1600" b="1" dirty="0" smtClean="0"/>
              </a:p>
              <a:p>
                <a:endParaRPr lang="en-US" altLang="ko-KR" sz="1600" b="1" dirty="0" smtClean="0"/>
              </a:p>
              <a:p>
                <a:pPr/>
                <a14:m>
                  <m:oMathPara xmlns:m="http://schemas.openxmlformats.org/officeDocument/2006/math">
                    <m:oMathParaPr>
                      <m:jc m:val="centerGroup"/>
                    </m:oMathParaPr>
                    <m:oMath xmlns:m="http://schemas.openxmlformats.org/officeDocument/2006/math">
                      <m:sSub>
                        <m:sSubPr>
                          <m:ctrlPr>
                            <a:rPr lang="ko-KR" altLang="ko-KR" sz="1400" i="1">
                              <a:latin typeface="Cambria Math" panose="02040503050406030204" pitchFamily="18" charset="0"/>
                            </a:rPr>
                          </m:ctrlPr>
                        </m:sSubPr>
                        <m:e>
                          <m:r>
                            <a:rPr lang="en-US" altLang="ko-KR" sz="1400" b="0" i="1">
                              <a:latin typeface="Cambria Math" panose="02040503050406030204" pitchFamily="18" charset="0"/>
                            </a:rPr>
                            <m:t>𝑋</m:t>
                          </m:r>
                        </m:e>
                        <m:sub>
                          <m:r>
                            <a:rPr lang="en-US" altLang="ko-KR" sz="1400" b="0" i="1">
                              <a:latin typeface="Cambria Math" panose="02040503050406030204" pitchFamily="18" charset="0"/>
                            </a:rPr>
                            <m:t>𝑇</m:t>
                          </m:r>
                        </m:sub>
                      </m:sSub>
                      <m:r>
                        <a:rPr lang="en-US" altLang="ko-KR" sz="1400" b="0" i="1">
                          <a:latin typeface="Cambria Math" panose="02040503050406030204" pitchFamily="18" charset="0"/>
                        </a:rPr>
                        <m:t>=</m:t>
                      </m:r>
                      <m:nary>
                        <m:naryPr>
                          <m:chr m:val="∑"/>
                          <m:ctrlPr>
                            <a:rPr lang="en-US" altLang="ko-KR" sz="1400" i="1" smtClean="0">
                              <a:latin typeface="Cambria Math" panose="02040503050406030204" pitchFamily="18" charset="0"/>
                            </a:rPr>
                          </m:ctrlPr>
                        </m:naryPr>
                        <m:sub>
                          <m:r>
                            <m:rPr>
                              <m:brk m:alnAt="23"/>
                            </m:rPr>
                            <a:rPr lang="en-US" altLang="ko-KR" sz="1400" b="0" i="1" smtClean="0">
                              <a:latin typeface="Cambria Math" panose="02040503050406030204" pitchFamily="18" charset="0"/>
                            </a:rPr>
                            <m:t>𝑖</m:t>
                          </m:r>
                          <m:r>
                            <a:rPr lang="en-US" altLang="ko-KR" sz="1400" b="0" i="1" smtClean="0">
                              <a:latin typeface="Cambria Math" panose="02040503050406030204" pitchFamily="18" charset="0"/>
                            </a:rPr>
                            <m:t>𝑛</m:t>
                          </m:r>
                          <m:r>
                            <a:rPr lang="en-US" altLang="ko-KR" sz="1400" b="0" i="1" smtClean="0">
                              <a:latin typeface="Cambria Math" panose="02040503050406030204" pitchFamily="18" charset="0"/>
                            </a:rPr>
                            <m:t>=0</m:t>
                          </m:r>
                        </m:sub>
                        <m:sup>
                          <m:r>
                            <a:rPr lang="en-US" altLang="ko-KR" sz="1400" b="0" i="1" smtClean="0">
                              <a:latin typeface="Cambria Math" panose="02040503050406030204" pitchFamily="18" charset="0"/>
                            </a:rPr>
                            <m:t>𝑇</m:t>
                          </m:r>
                        </m:sup>
                        <m:e>
                          <m:nary>
                            <m:naryPr>
                              <m:chr m:val="∑"/>
                              <m:ctrlPr>
                                <a:rPr lang="ko-KR" altLang="ko-KR" sz="1400" i="1">
                                  <a:latin typeface="Cambria Math" panose="02040503050406030204" pitchFamily="18" charset="0"/>
                                </a:rPr>
                              </m:ctrlPr>
                            </m:naryPr>
                            <m:sub>
                              <m:r>
                                <a:rPr lang="en-US" altLang="ko-KR" sz="1400" b="0" i="1" smtClean="0">
                                  <a:latin typeface="Cambria Math" panose="02040503050406030204" pitchFamily="18" charset="0"/>
                                </a:rPr>
                                <m:t>𝑑𝑢𝑟</m:t>
                              </m:r>
                              <m:r>
                                <a:rPr lang="en-US" altLang="ko-KR" sz="1400" b="0" i="1">
                                  <a:latin typeface="Cambria Math" panose="02040503050406030204" pitchFamily="18" charset="0"/>
                                </a:rPr>
                                <m:t>=</m:t>
                              </m:r>
                              <m:r>
                                <a:rPr lang="en-US" altLang="ko-KR" sz="1400" b="0" i="1" smtClean="0">
                                  <a:latin typeface="Cambria Math" panose="02040503050406030204" pitchFamily="18" charset="0"/>
                                </a:rPr>
                                <m:t>𝑇</m:t>
                              </m:r>
                              <m:r>
                                <a:rPr lang="en-US" altLang="ko-KR" sz="1400" b="0" i="1" smtClean="0">
                                  <a:latin typeface="Cambria Math" panose="02040503050406030204" pitchFamily="18" charset="0"/>
                                </a:rPr>
                                <m:t>+1−</m:t>
                              </m:r>
                              <m:r>
                                <a:rPr lang="en-US" altLang="ko-KR" sz="1400" b="0" i="1" smtClean="0">
                                  <a:latin typeface="Cambria Math" panose="02040503050406030204" pitchFamily="18" charset="0"/>
                                </a:rPr>
                                <m:t>𝑖𝑛</m:t>
                              </m:r>
                            </m:sub>
                            <m:sup>
                              <m:r>
                                <a:rPr lang="en-US" altLang="ko-KR" sz="1400" b="0" i="1" smtClean="0">
                                  <a:latin typeface="Cambria Math" panose="02040503050406030204" pitchFamily="18" charset="0"/>
                                </a:rPr>
                                <m:t>𝑀</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𝑖𝑛</m:t>
                              </m:r>
                            </m:sup>
                            <m:e>
                              <m:nary>
                                <m:naryPr>
                                  <m:chr m:val="∑"/>
                                  <m:ctrlPr>
                                    <a:rPr lang="en-US" altLang="ko-KR" sz="1400" i="1" smtClean="0">
                                      <a:latin typeface="Cambria Math" panose="02040503050406030204" pitchFamily="18" charset="0"/>
                                    </a:rPr>
                                  </m:ctrlPr>
                                </m:naryPr>
                                <m:sub>
                                  <m:r>
                                    <m:rPr>
                                      <m:brk m:alnAt="23"/>
                                    </m:rPr>
                                    <a:rPr lang="en-US" altLang="ko-KR" sz="1400" b="0" i="1" smtClean="0">
                                      <a:latin typeface="Cambria Math" panose="02040503050406030204" pitchFamily="18" charset="0"/>
                                    </a:rPr>
                                    <m:t>𝑣</m:t>
                                  </m:r>
                                  <m:r>
                                    <a:rPr lang="en-US" altLang="ko-KR" sz="1400" b="0" i="1" smtClean="0">
                                      <a:latin typeface="Cambria Math" panose="02040503050406030204" pitchFamily="18" charset="0"/>
                                    </a:rPr>
                                    <m:t>𝑑𝑥</m:t>
                                  </m:r>
                                </m:sub>
                                <m:sup>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𝑛</m:t>
                                      </m:r>
                                    </m:e>
                                    <m:sub>
                                      <m:r>
                                        <a:rPr lang="en-US" altLang="ko-KR" sz="1400" b="0" i="1" smtClean="0">
                                          <a:latin typeface="Cambria Math" panose="02040503050406030204" pitchFamily="18" charset="0"/>
                                        </a:rPr>
                                        <m:t>𝑖𝑛</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𝑑𝑢𝑟</m:t>
                                      </m:r>
                                    </m:sub>
                                  </m:sSub>
                                </m:sup>
                                <m:e>
                                  <m:sSubSup>
                                    <m:sSubSupPr>
                                      <m:ctrlPr>
                                        <a:rPr lang="en-US" altLang="ko-KR" sz="1400" i="1" smtClean="0">
                                          <a:latin typeface="Cambria Math" panose="02040503050406030204" pitchFamily="18" charset="0"/>
                                        </a:rPr>
                                      </m:ctrlPr>
                                    </m:sSubSupPr>
                                    <m:e>
                                      <m:r>
                                        <a:rPr lang="en-US" altLang="ko-KR" sz="1400" b="0" i="1">
                                          <a:latin typeface="Cambria Math" panose="02040503050406030204" pitchFamily="18" charset="0"/>
                                        </a:rPr>
                                        <m:t>𝑃</m:t>
                                      </m:r>
                                    </m:e>
                                    <m:sub>
                                      <m:r>
                                        <a:rPr lang="en-US" altLang="ko-KR" sz="1400" b="0" i="1">
                                          <a:latin typeface="Cambria Math" panose="02040503050406030204" pitchFamily="18" charset="0"/>
                                        </a:rPr>
                                        <m:t>𝑖𝑛</m:t>
                                      </m:r>
                                      <m:r>
                                        <a:rPr lang="en-US" altLang="ko-KR" sz="1400" b="0" i="1">
                                          <a:latin typeface="Cambria Math" panose="02040503050406030204" pitchFamily="18" charset="0"/>
                                        </a:rPr>
                                        <m:t>,</m:t>
                                      </m:r>
                                      <m:r>
                                        <a:rPr lang="en-US" altLang="ko-KR" sz="1400" b="0" i="1">
                                          <a:latin typeface="Cambria Math" panose="02040503050406030204" pitchFamily="18" charset="0"/>
                                        </a:rPr>
                                        <m:t>𝑑𝑢𝑟</m:t>
                                      </m:r>
                                      <m:r>
                                        <a:rPr lang="en-US" altLang="ko-KR" sz="1400" b="0" i="1">
                                          <a:latin typeface="Cambria Math" panose="02040503050406030204" pitchFamily="18" charset="0"/>
                                        </a:rPr>
                                        <m:t>,</m:t>
                                      </m:r>
                                      <m:r>
                                        <a:rPr lang="en-US" altLang="ko-KR" sz="1400" b="0" i="1">
                                          <a:latin typeface="Cambria Math" panose="02040503050406030204" pitchFamily="18" charset="0"/>
                                        </a:rPr>
                                        <m:t>𝑇</m:t>
                                      </m:r>
                                      <m:r>
                                        <a:rPr lang="en-US" altLang="ko-KR" sz="1400" b="0" i="1">
                                          <a:latin typeface="Cambria Math" panose="02040503050406030204" pitchFamily="18" charset="0"/>
                                        </a:rPr>
                                        <m:t>+1−</m:t>
                                      </m:r>
                                      <m:r>
                                        <a:rPr lang="en-US" altLang="ko-KR" sz="1400" b="0" i="1">
                                          <a:latin typeface="Cambria Math" panose="02040503050406030204" pitchFamily="18" charset="0"/>
                                        </a:rPr>
                                        <m:t>𝑖𝑛</m:t>
                                      </m:r>
                                    </m:sub>
                                    <m:sup>
                                      <m:r>
                                        <a:rPr lang="en-US" altLang="ko-KR" sz="1400" b="0" i="1" smtClean="0">
                                          <a:latin typeface="Cambria Math" panose="02040503050406030204" pitchFamily="18" charset="0"/>
                                        </a:rPr>
                                        <m:t>𝑣𝑑𝑥</m:t>
                                      </m:r>
                                    </m:sup>
                                  </m:sSubSup>
                                </m:e>
                              </m:nary>
                            </m:e>
                          </m:nary>
                        </m:e>
                      </m:nary>
                    </m:oMath>
                  </m:oMathPara>
                </a14:m>
                <a:endParaRPr lang="en-US" altLang="ko-KR" sz="1600" i="1" dirty="0"/>
              </a:p>
              <a:p>
                <a:endParaRPr lang="en-US" altLang="ko-KR" sz="1600" b="1" dirty="0" smtClean="0"/>
              </a:p>
            </p:txBody>
          </p:sp>
        </mc:Choice>
        <mc:Fallback xmlns="">
          <p:sp>
            <p:nvSpPr>
              <p:cNvPr id="26" name="직사각형 25"/>
              <p:cNvSpPr>
                <a:spLocks noRot="1" noChangeAspect="1" noMove="1" noResize="1" noEditPoints="1" noAdjustHandles="1" noChangeArrowheads="1" noChangeShapeType="1" noTextEdit="1"/>
              </p:cNvSpPr>
              <p:nvPr/>
            </p:nvSpPr>
            <p:spPr>
              <a:xfrm>
                <a:off x="5111715" y="1727468"/>
                <a:ext cx="3915908" cy="2861296"/>
              </a:xfrm>
              <a:prstGeom prst="rect">
                <a:avLst/>
              </a:prstGeom>
              <a:blipFill>
                <a:blip r:embed="rId2"/>
                <a:stretch>
                  <a:fillRect l="-935"/>
                </a:stretch>
              </a:blipFill>
            </p:spPr>
            <p:txBody>
              <a:bodyPr/>
              <a:lstStyle/>
              <a:p>
                <a:r>
                  <a:rPr lang="ko-KR" altLang="en-US">
                    <a:noFill/>
                  </a:rPr>
                  <a:t> </a:t>
                </a:r>
              </a:p>
            </p:txBody>
          </p:sp>
        </mc:Fallback>
      </mc:AlternateContent>
      <p:grpSp>
        <p:nvGrpSpPr>
          <p:cNvPr id="19" name="그룹 18"/>
          <p:cNvGrpSpPr/>
          <p:nvPr/>
        </p:nvGrpSpPr>
        <p:grpSpPr>
          <a:xfrm>
            <a:off x="199199" y="1071667"/>
            <a:ext cx="4730751" cy="3855933"/>
            <a:chOff x="199199" y="1071667"/>
            <a:chExt cx="4730751" cy="3855933"/>
          </a:xfrm>
        </p:grpSpPr>
        <p:pic>
          <p:nvPicPr>
            <p:cNvPr id="17" name="그림 16"/>
            <p:cNvPicPr>
              <a:picLocks noChangeAspect="1"/>
            </p:cNvPicPr>
            <p:nvPr/>
          </p:nvPicPr>
          <p:blipFill rotWithShape="1">
            <a:blip r:embed="rId3">
              <a:clrChange>
                <a:clrFrom>
                  <a:srgbClr val="FFFFFF"/>
                </a:clrFrom>
                <a:clrTo>
                  <a:srgbClr val="FFFFFF">
                    <a:alpha val="0"/>
                  </a:srgbClr>
                </a:clrTo>
              </a:clrChange>
            </a:blip>
            <a:srcRect b="10986"/>
            <a:stretch/>
          </p:blipFill>
          <p:spPr>
            <a:xfrm>
              <a:off x="199199" y="1504229"/>
              <a:ext cx="4730751" cy="3423371"/>
            </a:xfrm>
            <a:prstGeom prst="rect">
              <a:avLst/>
            </a:prstGeom>
          </p:spPr>
        </p:pic>
        <p:grpSp>
          <p:nvGrpSpPr>
            <p:cNvPr id="6" name="그룹 5"/>
            <p:cNvGrpSpPr/>
            <p:nvPr/>
          </p:nvGrpSpPr>
          <p:grpSpPr>
            <a:xfrm>
              <a:off x="422672" y="1071667"/>
              <a:ext cx="4471292" cy="3803134"/>
              <a:chOff x="276183" y="1776517"/>
              <a:chExt cx="4471292" cy="3803134"/>
            </a:xfrm>
          </p:grpSpPr>
          <p:sp>
            <p:nvSpPr>
              <p:cNvPr id="2" name="모서리가 둥근 직사각형 1"/>
              <p:cNvSpPr/>
              <p:nvPr/>
            </p:nvSpPr>
            <p:spPr>
              <a:xfrm>
                <a:off x="1195646" y="2495781"/>
                <a:ext cx="627684" cy="1088968"/>
              </a:xfrm>
              <a:prstGeom prst="roundRect">
                <a:avLst/>
              </a:prstGeom>
              <a:solidFill>
                <a:srgbClr val="FF000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p:cNvCxnSpPr/>
              <p:nvPr/>
            </p:nvCxnSpPr>
            <p:spPr>
              <a:xfrm>
                <a:off x="1383296" y="3591099"/>
                <a:ext cx="9495" cy="1585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모서리가 둥근 직사각형 17"/>
              <p:cNvSpPr/>
              <p:nvPr/>
            </p:nvSpPr>
            <p:spPr>
              <a:xfrm>
                <a:off x="1201532" y="5177656"/>
                <a:ext cx="634498" cy="401995"/>
              </a:xfrm>
              <a:prstGeom prst="roundRect">
                <a:avLst/>
              </a:prstGeom>
              <a:solidFill>
                <a:srgbClr val="FF000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모서리가 둥근 직사각형 19"/>
              <p:cNvSpPr/>
              <p:nvPr/>
            </p:nvSpPr>
            <p:spPr>
              <a:xfrm>
                <a:off x="1787172" y="3831951"/>
                <a:ext cx="1814716" cy="416112"/>
              </a:xfrm>
              <a:prstGeom prst="roundRect">
                <a:avLst/>
              </a:prstGeom>
              <a:solidFill>
                <a:srgbClr val="00206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모서리가 둥근 직사각형 21"/>
              <p:cNvSpPr/>
              <p:nvPr/>
            </p:nvSpPr>
            <p:spPr>
              <a:xfrm>
                <a:off x="4062919" y="3819457"/>
                <a:ext cx="684556" cy="416112"/>
              </a:xfrm>
              <a:prstGeom prst="roundRect">
                <a:avLst/>
              </a:prstGeom>
              <a:solidFill>
                <a:srgbClr val="002060">
                  <a:alpha val="4000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직선 화살표 연결선 34"/>
              <p:cNvCxnSpPr>
                <a:stCxn id="20" idx="3"/>
                <a:endCxn id="22" idx="1"/>
              </p:cNvCxnSpPr>
              <p:nvPr/>
            </p:nvCxnSpPr>
            <p:spPr>
              <a:xfrm flipV="1">
                <a:off x="3601888" y="4027513"/>
                <a:ext cx="461031" cy="1249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76183" y="1776517"/>
                <a:ext cx="1268572"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ctr">
                  <a:defRPr sz="1100" b="1">
                    <a:solidFill>
                      <a:schemeClr val="tx1"/>
                    </a:solidFill>
                  </a:defRPr>
                </a:lvl1pPr>
              </a:lstStyle>
              <a:p>
                <a:r>
                  <a:rPr lang="en-US" altLang="ko-KR" dirty="0"/>
                  <a:t>Primitive Model</a:t>
                </a:r>
                <a:endParaRPr lang="ko-KR" altLang="en-US" dirty="0"/>
              </a:p>
            </p:txBody>
          </p:sp>
        </p:grpSp>
      </p:grpSp>
      <p:sp>
        <p:nvSpPr>
          <p:cNvPr id="4" name="자유형 3"/>
          <p:cNvSpPr/>
          <p:nvPr/>
        </p:nvSpPr>
        <p:spPr>
          <a:xfrm>
            <a:off x="4879571" y="2512002"/>
            <a:ext cx="1088967" cy="846610"/>
          </a:xfrm>
          <a:custGeom>
            <a:avLst/>
            <a:gdLst>
              <a:gd name="connsiteX0" fmla="*/ 0 w 1088967"/>
              <a:gd name="connsiteY0" fmla="*/ 796463 h 846610"/>
              <a:gd name="connsiteX1" fmla="*/ 174567 w 1088967"/>
              <a:gd name="connsiteY1" fmla="*/ 771525 h 846610"/>
              <a:gd name="connsiteX2" fmla="*/ 349134 w 1088967"/>
              <a:gd name="connsiteY2" fmla="*/ 81569 h 846610"/>
              <a:gd name="connsiteX3" fmla="*/ 1088967 w 1088967"/>
              <a:gd name="connsiteY3" fmla="*/ 40005 h 846610"/>
            </a:gdLst>
            <a:ahLst/>
            <a:cxnLst>
              <a:cxn ang="0">
                <a:pos x="connsiteX0" y="connsiteY0"/>
              </a:cxn>
              <a:cxn ang="0">
                <a:pos x="connsiteX1" y="connsiteY1"/>
              </a:cxn>
              <a:cxn ang="0">
                <a:pos x="connsiteX2" y="connsiteY2"/>
              </a:cxn>
              <a:cxn ang="0">
                <a:pos x="connsiteX3" y="connsiteY3"/>
              </a:cxn>
            </a:cxnLst>
            <a:rect l="l" t="t" r="r" b="b"/>
            <a:pathLst>
              <a:path w="1088967" h="846610">
                <a:moveTo>
                  <a:pt x="0" y="796463"/>
                </a:moveTo>
                <a:cubicBezTo>
                  <a:pt x="58189" y="843568"/>
                  <a:pt x="116378" y="890674"/>
                  <a:pt x="174567" y="771525"/>
                </a:cubicBezTo>
                <a:cubicBezTo>
                  <a:pt x="232756" y="652376"/>
                  <a:pt x="196734" y="203489"/>
                  <a:pt x="349134" y="81569"/>
                </a:cubicBezTo>
                <a:cubicBezTo>
                  <a:pt x="501534" y="-40351"/>
                  <a:pt x="795250" y="-173"/>
                  <a:pt x="1088967" y="40005"/>
                </a:cubicBezTo>
              </a:path>
            </a:pathLst>
          </a:custGeom>
          <a:noFill/>
          <a:ln w="317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자유형 4"/>
          <p:cNvSpPr/>
          <p:nvPr/>
        </p:nvSpPr>
        <p:spPr>
          <a:xfrm>
            <a:off x="1623765" y="4181302"/>
            <a:ext cx="4012264" cy="999087"/>
          </a:xfrm>
          <a:custGeom>
            <a:avLst/>
            <a:gdLst>
              <a:gd name="connsiteX0" fmla="*/ 5530 w 4012264"/>
              <a:gd name="connsiteY0" fmla="*/ 681643 h 999087"/>
              <a:gd name="connsiteX1" fmla="*/ 221660 w 4012264"/>
              <a:gd name="connsiteY1" fmla="*/ 922713 h 999087"/>
              <a:gd name="connsiteX2" fmla="*/ 1451944 w 4012264"/>
              <a:gd name="connsiteY2" fmla="*/ 980902 h 999087"/>
              <a:gd name="connsiteX3" fmla="*/ 3505188 w 4012264"/>
              <a:gd name="connsiteY3" fmla="*/ 897774 h 999087"/>
              <a:gd name="connsiteX4" fmla="*/ 4012264 w 4012264"/>
              <a:gd name="connsiteY4" fmla="*/ 0 h 999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2264" h="999087">
                <a:moveTo>
                  <a:pt x="5530" y="681643"/>
                </a:moveTo>
                <a:cubicBezTo>
                  <a:pt x="-6940" y="777240"/>
                  <a:pt x="-19409" y="872837"/>
                  <a:pt x="221660" y="922713"/>
                </a:cubicBezTo>
                <a:cubicBezTo>
                  <a:pt x="462729" y="972590"/>
                  <a:pt x="904689" y="985059"/>
                  <a:pt x="1451944" y="980902"/>
                </a:cubicBezTo>
                <a:cubicBezTo>
                  <a:pt x="1999199" y="976746"/>
                  <a:pt x="3078468" y="1061258"/>
                  <a:pt x="3505188" y="897774"/>
                </a:cubicBezTo>
                <a:cubicBezTo>
                  <a:pt x="3931908" y="734290"/>
                  <a:pt x="3972086" y="367145"/>
                  <a:pt x="4012264" y="0"/>
                </a:cubicBezTo>
              </a:path>
            </a:pathLst>
          </a:custGeom>
          <a:noFill/>
          <a:ln w="3175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graphicFrame>
            <p:nvGraphicFramePr>
              <p:cNvPr id="21" name="표 20"/>
              <p:cNvGraphicFramePr>
                <a:graphicFrameLocks noGrp="1"/>
              </p:cNvGraphicFramePr>
              <p:nvPr>
                <p:extLst>
                  <p:ext uri="{D42A27DB-BD31-4B8C-83A1-F6EECF244321}">
                    <p14:modId xmlns:p14="http://schemas.microsoft.com/office/powerpoint/2010/main" val="860262874"/>
                  </p:ext>
                </p:extLst>
              </p:nvPr>
            </p:nvGraphicFramePr>
            <p:xfrm>
              <a:off x="422672" y="5473058"/>
              <a:ext cx="8267003" cy="884527"/>
            </p:xfrm>
            <a:graphic>
              <a:graphicData uri="http://schemas.openxmlformats.org/drawingml/2006/table">
                <a:tbl>
                  <a:tblPr firstRow="1" bandRow="1">
                    <a:tableStyleId>{9D7B26C5-4107-4FEC-AEDC-1716B250A1EF}</a:tableStyleId>
                  </a:tblPr>
                  <a:tblGrid>
                    <a:gridCol w="867110">
                      <a:extLst>
                        <a:ext uri="{9D8B030D-6E8A-4147-A177-3AD203B41FA5}">
                          <a16:colId xmlns:a16="http://schemas.microsoft.com/office/drawing/2014/main" val="2827012257"/>
                        </a:ext>
                      </a:extLst>
                    </a:gridCol>
                    <a:gridCol w="607490">
                      <a:extLst>
                        <a:ext uri="{9D8B030D-6E8A-4147-A177-3AD203B41FA5}">
                          <a16:colId xmlns:a16="http://schemas.microsoft.com/office/drawing/2014/main" val="2202720132"/>
                        </a:ext>
                      </a:extLst>
                    </a:gridCol>
                    <a:gridCol w="1134808">
                      <a:extLst>
                        <a:ext uri="{9D8B030D-6E8A-4147-A177-3AD203B41FA5}">
                          <a16:colId xmlns:a16="http://schemas.microsoft.com/office/drawing/2014/main" val="2678518342"/>
                        </a:ext>
                      </a:extLst>
                    </a:gridCol>
                    <a:gridCol w="1335405">
                      <a:extLst>
                        <a:ext uri="{9D8B030D-6E8A-4147-A177-3AD203B41FA5}">
                          <a16:colId xmlns:a16="http://schemas.microsoft.com/office/drawing/2014/main" val="2735985949"/>
                        </a:ext>
                      </a:extLst>
                    </a:gridCol>
                    <a:gridCol w="2062670">
                      <a:extLst>
                        <a:ext uri="{9D8B030D-6E8A-4147-A177-3AD203B41FA5}">
                          <a16:colId xmlns:a16="http://schemas.microsoft.com/office/drawing/2014/main" val="2617339044"/>
                        </a:ext>
                      </a:extLst>
                    </a:gridCol>
                    <a:gridCol w="2259520">
                      <a:extLst>
                        <a:ext uri="{9D8B030D-6E8A-4147-A177-3AD203B41FA5}">
                          <a16:colId xmlns:a16="http://schemas.microsoft.com/office/drawing/2014/main" val="1789156747"/>
                        </a:ext>
                      </a:extLst>
                    </a:gridCol>
                  </a:tblGrid>
                  <a:tr h="290657">
                    <a:tc gridSpan="2">
                      <a:txBody>
                        <a:bodyPr/>
                        <a:lstStyle/>
                        <a:p>
                          <a:pPr algn="ctr" latinLnBrk="1"/>
                          <a:r>
                            <a:rPr lang="ko-KR" altLang="en-US" sz="1200" dirty="0" smtClean="0"/>
                            <a:t>기타 </a:t>
                          </a:r>
                          <a:r>
                            <a:rPr lang="en-US" altLang="ko-KR" sz="1200" dirty="0" smtClean="0"/>
                            <a:t>Notation</a:t>
                          </a:r>
                          <a:endParaRPr lang="ko-KR" altLang="en-US" sz="1200" dirty="0"/>
                        </a:p>
                      </a:txBody>
                      <a:tcPr/>
                    </a:tc>
                    <a:tc hMerge="1">
                      <a:txBody>
                        <a:bodyPr/>
                        <a:lstStyle/>
                        <a:p>
                          <a:pPr latinLnBrk="1"/>
                          <a:endParaRPr lang="ko-KR" altLang="en-US" sz="1200" dirty="0"/>
                        </a:p>
                      </a:txBody>
                      <a:tcPr/>
                    </a:tc>
                    <a:tc>
                      <a:txBody>
                        <a:bodyPr/>
                        <a:lstStyle/>
                        <a:p>
                          <a:pPr algn="ctr" latinLnBrk="1"/>
                          <a:endParaRPr lang="ko-KR" altLang="en-US" sz="1200"/>
                        </a:p>
                      </a:txBody>
                      <a:tcPr/>
                    </a:tc>
                    <a:tc>
                      <a:txBody>
                        <a:bodyPr/>
                        <a:lstStyle/>
                        <a:p>
                          <a:pPr algn="ctr" latinLnBrk="1"/>
                          <a:endParaRPr lang="ko-KR" altLang="en-US" sz="120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265324156"/>
                      </a:ext>
                    </a:extLst>
                  </a:tr>
                  <a:tr h="290657">
                    <a:tc>
                      <a:txBody>
                        <a:bodyPr/>
                        <a:lstStyle/>
                        <a:p>
                          <a:pPr algn="ctr" latinLnBrk="1"/>
                          <a:r>
                            <a:rPr lang="en-US" altLang="ko-KR" sz="1200" dirty="0" smtClean="0"/>
                            <a:t>Notation</a:t>
                          </a:r>
                          <a:endParaRPr lang="ko-KR" altLang="en-US" sz="1200" dirty="0"/>
                        </a:p>
                      </a:txBody>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kern="1200" smtClean="0">
                                    <a:solidFill>
                                      <a:schemeClr val="tx1"/>
                                    </a:solidFill>
                                    <a:latin typeface="Cambria Math" panose="02040503050406030204" pitchFamily="18" charset="0"/>
                                    <a:ea typeface="+mn-ea"/>
                                    <a:cs typeface="+mn-cs"/>
                                  </a:rPr>
                                  <m:t>𝐸</m:t>
                                </m:r>
                                <m:sSubSup>
                                  <m:sSubSupPr>
                                    <m:ctrlPr>
                                      <a:rPr lang="en-US" altLang="ko-KR" sz="1200" b="0" i="1" kern="1200" smtClean="0">
                                        <a:solidFill>
                                          <a:schemeClr val="tx1"/>
                                        </a:solidFill>
                                        <a:latin typeface="Cambria Math" panose="02040503050406030204" pitchFamily="18" charset="0"/>
                                        <a:ea typeface="+mn-ea"/>
                                        <a:cs typeface="+mn-cs"/>
                                      </a:rPr>
                                    </m:ctrlPr>
                                  </m:sSubSupPr>
                                  <m:e>
                                    <m:r>
                                      <a:rPr lang="en-US" altLang="ko-KR" sz="1200" b="0" i="1" kern="1200" smtClean="0">
                                        <a:solidFill>
                                          <a:schemeClr val="tx1"/>
                                        </a:solidFill>
                                        <a:latin typeface="Cambria Math" panose="02040503050406030204" pitchFamily="18" charset="0"/>
                                        <a:ea typeface="+mn-ea"/>
                                        <a:cs typeface="+mn-cs"/>
                                      </a:rPr>
                                      <m:t>𝑉</m:t>
                                    </m:r>
                                  </m:e>
                                  <m:sub>
                                    <m:r>
                                      <a:rPr lang="en-US" altLang="ko-KR" sz="1200" b="0" i="1" kern="1200" smtClean="0">
                                        <a:solidFill>
                                          <a:schemeClr val="tx1"/>
                                        </a:solidFill>
                                        <a:latin typeface="Cambria Math" panose="02040503050406030204" pitchFamily="18" charset="0"/>
                                        <a:ea typeface="+mn-ea"/>
                                        <a:cs typeface="+mn-cs"/>
                                      </a:rPr>
                                      <m:t>𝑖𝑛</m:t>
                                    </m:r>
                                    <m:r>
                                      <a:rPr lang="en-US" altLang="ko-KR" sz="1200" b="0" i="1" kern="1200" smtClean="0">
                                        <a:solidFill>
                                          <a:schemeClr val="tx1"/>
                                        </a:solidFill>
                                        <a:latin typeface="Cambria Math" panose="02040503050406030204" pitchFamily="18" charset="0"/>
                                        <a:ea typeface="+mn-ea"/>
                                        <a:cs typeface="+mn-cs"/>
                                      </a:rPr>
                                      <m:t>,</m:t>
                                    </m:r>
                                    <m:r>
                                      <a:rPr lang="en-US" altLang="ko-KR" sz="1200" b="0" i="1" kern="1200" smtClean="0">
                                        <a:solidFill>
                                          <a:schemeClr val="tx1"/>
                                        </a:solidFill>
                                        <a:latin typeface="Cambria Math" panose="02040503050406030204" pitchFamily="18" charset="0"/>
                                        <a:ea typeface="+mn-ea"/>
                                        <a:cs typeface="+mn-cs"/>
                                      </a:rPr>
                                      <m:t>𝑑𝑢𝑟</m:t>
                                    </m:r>
                                  </m:sub>
                                  <m:sup>
                                    <m:r>
                                      <a:rPr lang="en-US" altLang="ko-KR" sz="1200" b="0" i="1" kern="1200" smtClean="0">
                                        <a:solidFill>
                                          <a:schemeClr val="tx1"/>
                                        </a:solidFill>
                                        <a:latin typeface="Cambria Math" panose="02040503050406030204" pitchFamily="18" charset="0"/>
                                        <a:ea typeface="+mn-ea"/>
                                        <a:cs typeface="+mn-cs"/>
                                      </a:rPr>
                                      <m:t>𝑣𝑑𝑥</m:t>
                                    </m:r>
                                  </m:sup>
                                </m:sSubSup>
                              </m:oMath>
                            </m:oMathPara>
                          </a14:m>
                          <a:endParaRPr lang="ko-KR" altLang="en-US" sz="1200" b="0" i="1" dirty="0"/>
                        </a:p>
                      </a:txBody>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𝐼𝐸</m:t>
                                    </m:r>
                                  </m:e>
                                  <m:sub>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𝑑𝑢𝑟</m:t>
                                    </m:r>
                                  </m:sub>
                                  <m:sup>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𝑣𝑑𝑥</m:t>
                                    </m:r>
                                  </m:sup>
                                </m:sSubSup>
                              </m:oMath>
                            </m:oMathPara>
                          </a14:m>
                          <a:endParaRPr lang="ko-KR" altLang="en-US" sz="1200" b="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𝑐𝑎𝑝</m:t>
                                    </m:r>
                                  </m:e>
                                  <m:sub>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up>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𝑣𝑑𝑥</m:t>
                                    </m:r>
                                  </m:sup>
                                </m:sSubSup>
                              </m:oMath>
                            </m:oMathPara>
                          </a14:m>
                          <a:endParaRPr lang="ko-KR" altLang="en-US" sz="1200" b="0" i="1" dirty="0"/>
                        </a:p>
                      </a:txBody>
                      <a:tcPr/>
                    </a:tc>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𝐶𝑃</m:t>
                                    </m:r>
                                  </m:e>
                                  <m:sub>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up>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𝑣𝑑𝑥</m:t>
                                    </m:r>
                                  </m:sup>
                                </m:sSubSup>
                              </m:oMath>
                            </m:oMathPara>
                          </a14:m>
                          <a:endParaRPr lang="ko-KR" altLang="en-US" sz="1200" b="0" i="1"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𝐷𝑃</m:t>
                                    </m:r>
                                  </m:e>
                                  <m:sub>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up>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𝑣𝑑𝑥</m:t>
                                    </m:r>
                                  </m:sup>
                                </m:sSubSup>
                              </m:oMath>
                            </m:oMathPara>
                          </a14:m>
                          <a:endParaRPr lang="ko-KR" altLang="en-US" sz="1200" b="0" i="1" dirty="0"/>
                        </a:p>
                      </a:txBody>
                      <a:tcPr/>
                    </a:tc>
                    <a:extLst>
                      <a:ext uri="{0D108BD9-81ED-4DB2-BD59-A6C34878D82A}">
                        <a16:rowId xmlns:a16="http://schemas.microsoft.com/office/drawing/2014/main" val="3614275916"/>
                      </a:ext>
                    </a:extLst>
                  </a:tr>
                  <a:tr h="290657">
                    <a:tc>
                      <a:txBody>
                        <a:bodyPr/>
                        <a:lstStyle/>
                        <a:p>
                          <a:pPr algn="ctr" latinLnBrk="1"/>
                          <a:r>
                            <a:rPr lang="en-US" altLang="ko-KR" sz="1200" dirty="0" smtClean="0"/>
                            <a:t>where</a:t>
                          </a:r>
                          <a:endParaRPr lang="ko-KR" altLang="en-US" sz="1200" dirty="0"/>
                        </a:p>
                      </a:txBody>
                      <a:tcPr/>
                    </a:tc>
                    <a:tc>
                      <a:txBody>
                        <a:bodyPr/>
                        <a:lstStyle/>
                        <a:p>
                          <a:pPr algn="ctr" latinLnBrk="1"/>
                          <a:r>
                            <a:rPr lang="en-US" altLang="ko-KR" sz="1200" dirty="0" smtClean="0"/>
                            <a:t>EV</a:t>
                          </a:r>
                          <a:endParaRPr lang="ko-KR" altLang="en-US" sz="1200" dirty="0"/>
                        </a:p>
                      </a:txBody>
                      <a:tcPr/>
                    </a:tc>
                    <a:tc>
                      <a:txBody>
                        <a:bodyPr/>
                        <a:lstStyle/>
                        <a:p>
                          <a:pPr algn="ctr" latinLnBrk="1"/>
                          <a:r>
                            <a:rPr lang="ko-KR" altLang="en-US" sz="1200" dirty="0" smtClean="0"/>
                            <a:t>초기 </a:t>
                          </a:r>
                          <a:r>
                            <a:rPr lang="en-US" altLang="ko-KR" sz="1200" dirty="0" smtClean="0"/>
                            <a:t>energy</a:t>
                          </a:r>
                          <a:endParaRPr lang="ko-KR" altLang="en-US" sz="1200" dirty="0"/>
                        </a:p>
                      </a:txBody>
                      <a:tcPr anchor="ctr"/>
                    </a:tc>
                    <a:tc>
                      <a:txBody>
                        <a:bodyPr/>
                        <a:lstStyle/>
                        <a:p>
                          <a:pPr algn="ctr" latinLnBrk="1"/>
                          <a:r>
                            <a:rPr lang="ko-KR" altLang="en-US" sz="1200" dirty="0" smtClean="0"/>
                            <a:t>배터리 용량</a:t>
                          </a:r>
                          <a:endParaRPr lang="ko-KR" altLang="en-US" sz="1200" dirty="0"/>
                        </a:p>
                      </a:txBody>
                      <a:tcPr/>
                    </a:tc>
                    <a:tc>
                      <a:txBody>
                        <a:bodyPr/>
                        <a:lstStyle/>
                        <a:p>
                          <a:pPr algn="ctr" latinLnBrk="1"/>
                          <a:r>
                            <a:rPr lang="ko-KR" altLang="en-US" sz="1200" dirty="0" smtClean="0"/>
                            <a:t>최대 </a:t>
                          </a:r>
                          <a:r>
                            <a:rPr lang="ko-KR" altLang="en-US" sz="1200" dirty="0" err="1" smtClean="0"/>
                            <a:t>충전량</a:t>
                          </a:r>
                          <a:endParaRPr lang="ko-KR" altLang="en-US" sz="12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smtClean="0"/>
                            <a:t>최대 </a:t>
                          </a:r>
                          <a:r>
                            <a:rPr lang="ko-KR" altLang="en-US" sz="1200" dirty="0" err="1" smtClean="0"/>
                            <a:t>방전량</a:t>
                          </a:r>
                          <a:endParaRPr lang="ko-KR" altLang="en-US" sz="1200" dirty="0"/>
                        </a:p>
                      </a:txBody>
                      <a:tcPr/>
                    </a:tc>
                    <a:extLst>
                      <a:ext uri="{0D108BD9-81ED-4DB2-BD59-A6C34878D82A}">
                        <a16:rowId xmlns:a16="http://schemas.microsoft.com/office/drawing/2014/main" val="120664989"/>
                      </a:ext>
                    </a:extLst>
                  </a:tr>
                </a:tbl>
              </a:graphicData>
            </a:graphic>
          </p:graphicFrame>
        </mc:Choice>
        <mc:Fallback xmlns="">
          <p:graphicFrame>
            <p:nvGraphicFramePr>
              <p:cNvPr id="21" name="표 20"/>
              <p:cNvGraphicFramePr>
                <a:graphicFrameLocks noGrp="1"/>
              </p:cNvGraphicFramePr>
              <p:nvPr>
                <p:extLst>
                  <p:ext uri="{D42A27DB-BD31-4B8C-83A1-F6EECF244321}">
                    <p14:modId xmlns:p14="http://schemas.microsoft.com/office/powerpoint/2010/main" val="860262874"/>
                  </p:ext>
                </p:extLst>
              </p:nvPr>
            </p:nvGraphicFramePr>
            <p:xfrm>
              <a:off x="422672" y="5473058"/>
              <a:ext cx="8267003" cy="884527"/>
            </p:xfrm>
            <a:graphic>
              <a:graphicData uri="http://schemas.openxmlformats.org/drawingml/2006/table">
                <a:tbl>
                  <a:tblPr firstRow="1" bandRow="1">
                    <a:tableStyleId>{9D7B26C5-4107-4FEC-AEDC-1716B250A1EF}</a:tableStyleId>
                  </a:tblPr>
                  <a:tblGrid>
                    <a:gridCol w="867110">
                      <a:extLst>
                        <a:ext uri="{9D8B030D-6E8A-4147-A177-3AD203B41FA5}">
                          <a16:colId xmlns:a16="http://schemas.microsoft.com/office/drawing/2014/main" val="2827012257"/>
                        </a:ext>
                      </a:extLst>
                    </a:gridCol>
                    <a:gridCol w="607490">
                      <a:extLst>
                        <a:ext uri="{9D8B030D-6E8A-4147-A177-3AD203B41FA5}">
                          <a16:colId xmlns:a16="http://schemas.microsoft.com/office/drawing/2014/main" val="2202720132"/>
                        </a:ext>
                      </a:extLst>
                    </a:gridCol>
                    <a:gridCol w="1134808">
                      <a:extLst>
                        <a:ext uri="{9D8B030D-6E8A-4147-A177-3AD203B41FA5}">
                          <a16:colId xmlns:a16="http://schemas.microsoft.com/office/drawing/2014/main" val="2678518342"/>
                        </a:ext>
                      </a:extLst>
                    </a:gridCol>
                    <a:gridCol w="1335405">
                      <a:extLst>
                        <a:ext uri="{9D8B030D-6E8A-4147-A177-3AD203B41FA5}">
                          <a16:colId xmlns:a16="http://schemas.microsoft.com/office/drawing/2014/main" val="2735985949"/>
                        </a:ext>
                      </a:extLst>
                    </a:gridCol>
                    <a:gridCol w="2062670">
                      <a:extLst>
                        <a:ext uri="{9D8B030D-6E8A-4147-A177-3AD203B41FA5}">
                          <a16:colId xmlns:a16="http://schemas.microsoft.com/office/drawing/2014/main" val="2617339044"/>
                        </a:ext>
                      </a:extLst>
                    </a:gridCol>
                    <a:gridCol w="2259520">
                      <a:extLst>
                        <a:ext uri="{9D8B030D-6E8A-4147-A177-3AD203B41FA5}">
                          <a16:colId xmlns:a16="http://schemas.microsoft.com/office/drawing/2014/main" val="1789156747"/>
                        </a:ext>
                      </a:extLst>
                    </a:gridCol>
                  </a:tblGrid>
                  <a:tr h="290657">
                    <a:tc gridSpan="2">
                      <a:txBody>
                        <a:bodyPr/>
                        <a:lstStyle/>
                        <a:p>
                          <a:pPr algn="ctr" latinLnBrk="1"/>
                          <a:r>
                            <a:rPr lang="ko-KR" altLang="en-US" sz="1200" dirty="0" smtClean="0"/>
                            <a:t>기타 </a:t>
                          </a:r>
                          <a:r>
                            <a:rPr lang="en-US" altLang="ko-KR" sz="1200" dirty="0" smtClean="0"/>
                            <a:t>Notation</a:t>
                          </a:r>
                          <a:endParaRPr lang="ko-KR" altLang="en-US" sz="1200" dirty="0"/>
                        </a:p>
                      </a:txBody>
                      <a:tcPr/>
                    </a:tc>
                    <a:tc hMerge="1">
                      <a:txBody>
                        <a:bodyPr/>
                        <a:lstStyle/>
                        <a:p>
                          <a:pPr latinLnBrk="1"/>
                          <a:endParaRPr lang="ko-KR" altLang="en-US" sz="1200" dirty="0"/>
                        </a:p>
                      </a:txBody>
                      <a:tcPr/>
                    </a:tc>
                    <a:tc>
                      <a:txBody>
                        <a:bodyPr/>
                        <a:lstStyle/>
                        <a:p>
                          <a:pPr algn="ctr" latinLnBrk="1"/>
                          <a:endParaRPr lang="ko-KR" altLang="en-US" sz="1200"/>
                        </a:p>
                      </a:txBody>
                      <a:tcPr/>
                    </a:tc>
                    <a:tc>
                      <a:txBody>
                        <a:bodyPr/>
                        <a:lstStyle/>
                        <a:p>
                          <a:pPr algn="ctr" latinLnBrk="1"/>
                          <a:endParaRPr lang="ko-KR" altLang="en-US" sz="1200"/>
                        </a:p>
                      </a:txBody>
                      <a:tcPr/>
                    </a:tc>
                    <a:tc>
                      <a:txBody>
                        <a:bodyPr/>
                        <a:lstStyle/>
                        <a:p>
                          <a:pPr algn="ctr" latinLnBrk="1"/>
                          <a:endParaRPr lang="ko-KR" altLang="en-US" sz="1200" dirty="0"/>
                        </a:p>
                      </a:txBody>
                      <a:tcPr/>
                    </a:tc>
                    <a:tc>
                      <a:txBody>
                        <a:bodyPr/>
                        <a:lstStyle/>
                        <a:p>
                          <a:pPr algn="ctr" latinLnBrk="1"/>
                          <a:endParaRPr lang="ko-KR" altLang="en-US" sz="1200" dirty="0"/>
                        </a:p>
                      </a:txBody>
                      <a:tcPr/>
                    </a:tc>
                    <a:extLst>
                      <a:ext uri="{0D108BD9-81ED-4DB2-BD59-A6C34878D82A}">
                        <a16:rowId xmlns:a16="http://schemas.microsoft.com/office/drawing/2014/main" val="2265324156"/>
                      </a:ext>
                    </a:extLst>
                  </a:tr>
                  <a:tr h="303213">
                    <a:tc>
                      <a:txBody>
                        <a:bodyPr/>
                        <a:lstStyle/>
                        <a:p>
                          <a:pPr algn="ctr" latinLnBrk="1"/>
                          <a:r>
                            <a:rPr lang="en-US" altLang="ko-KR" sz="1200" dirty="0" smtClean="0"/>
                            <a:t>Notation</a:t>
                          </a:r>
                          <a:endParaRPr lang="ko-KR" altLang="en-US" sz="1200" dirty="0"/>
                        </a:p>
                      </a:txBody>
                      <a:tcPr/>
                    </a:tc>
                    <a:tc>
                      <a:txBody>
                        <a:bodyPr/>
                        <a:lstStyle/>
                        <a:p>
                          <a:endParaRPr lang="ko-KR"/>
                        </a:p>
                      </a:txBody>
                      <a:tcPr>
                        <a:blipFill>
                          <a:blip r:embed="rId4"/>
                          <a:stretch>
                            <a:fillRect l="-142000" t="-98000" r="-1116000" b="-110000"/>
                          </a:stretch>
                        </a:blipFill>
                      </a:tcPr>
                    </a:tc>
                    <a:tc>
                      <a:txBody>
                        <a:bodyPr/>
                        <a:lstStyle/>
                        <a:p>
                          <a:endParaRPr lang="ko-KR"/>
                        </a:p>
                      </a:txBody>
                      <a:tcPr anchor="ctr">
                        <a:blipFill>
                          <a:blip r:embed="rId4"/>
                          <a:stretch>
                            <a:fillRect l="-130108" t="-98000" r="-500000" b="-110000"/>
                          </a:stretch>
                        </a:blipFill>
                      </a:tcPr>
                    </a:tc>
                    <a:tc>
                      <a:txBody>
                        <a:bodyPr/>
                        <a:lstStyle/>
                        <a:p>
                          <a:endParaRPr lang="ko-KR"/>
                        </a:p>
                      </a:txBody>
                      <a:tcPr>
                        <a:blipFill>
                          <a:blip r:embed="rId4"/>
                          <a:stretch>
                            <a:fillRect l="-194545" t="-98000" r="-322727" b="-110000"/>
                          </a:stretch>
                        </a:blipFill>
                      </a:tcPr>
                    </a:tc>
                    <a:tc>
                      <a:txBody>
                        <a:bodyPr/>
                        <a:lstStyle/>
                        <a:p>
                          <a:endParaRPr lang="ko-KR"/>
                        </a:p>
                      </a:txBody>
                      <a:tcPr>
                        <a:blipFill>
                          <a:blip r:embed="rId4"/>
                          <a:stretch>
                            <a:fillRect l="-191716" t="-98000" r="-110059" b="-110000"/>
                          </a:stretch>
                        </a:blipFill>
                      </a:tcPr>
                    </a:tc>
                    <a:tc>
                      <a:txBody>
                        <a:bodyPr/>
                        <a:lstStyle/>
                        <a:p>
                          <a:endParaRPr lang="ko-KR"/>
                        </a:p>
                      </a:txBody>
                      <a:tcPr>
                        <a:blipFill>
                          <a:blip r:embed="rId4"/>
                          <a:stretch>
                            <a:fillRect l="-265768" t="-98000" r="-270" b="-110000"/>
                          </a:stretch>
                        </a:blipFill>
                      </a:tcPr>
                    </a:tc>
                    <a:extLst>
                      <a:ext uri="{0D108BD9-81ED-4DB2-BD59-A6C34878D82A}">
                        <a16:rowId xmlns:a16="http://schemas.microsoft.com/office/drawing/2014/main" val="3614275916"/>
                      </a:ext>
                    </a:extLst>
                  </a:tr>
                  <a:tr h="290657">
                    <a:tc>
                      <a:txBody>
                        <a:bodyPr/>
                        <a:lstStyle/>
                        <a:p>
                          <a:pPr algn="ctr" latinLnBrk="1"/>
                          <a:r>
                            <a:rPr lang="en-US" altLang="ko-KR" sz="1200" dirty="0" smtClean="0"/>
                            <a:t>where</a:t>
                          </a:r>
                          <a:endParaRPr lang="ko-KR" altLang="en-US" sz="1200" dirty="0"/>
                        </a:p>
                      </a:txBody>
                      <a:tcPr/>
                    </a:tc>
                    <a:tc>
                      <a:txBody>
                        <a:bodyPr/>
                        <a:lstStyle/>
                        <a:p>
                          <a:pPr algn="ctr" latinLnBrk="1"/>
                          <a:r>
                            <a:rPr lang="en-US" altLang="ko-KR" sz="1200" dirty="0" smtClean="0"/>
                            <a:t>EV</a:t>
                          </a:r>
                          <a:endParaRPr lang="ko-KR" altLang="en-US" sz="1200" dirty="0"/>
                        </a:p>
                      </a:txBody>
                      <a:tcPr/>
                    </a:tc>
                    <a:tc>
                      <a:txBody>
                        <a:bodyPr/>
                        <a:lstStyle/>
                        <a:p>
                          <a:pPr algn="ctr" latinLnBrk="1"/>
                          <a:r>
                            <a:rPr lang="ko-KR" altLang="en-US" sz="1200" dirty="0" smtClean="0"/>
                            <a:t>초기 </a:t>
                          </a:r>
                          <a:r>
                            <a:rPr lang="en-US" altLang="ko-KR" sz="1200" dirty="0" smtClean="0"/>
                            <a:t>energy</a:t>
                          </a:r>
                          <a:endParaRPr lang="ko-KR" altLang="en-US" sz="1200" dirty="0"/>
                        </a:p>
                      </a:txBody>
                      <a:tcPr anchor="ctr"/>
                    </a:tc>
                    <a:tc>
                      <a:txBody>
                        <a:bodyPr/>
                        <a:lstStyle/>
                        <a:p>
                          <a:pPr algn="ctr" latinLnBrk="1"/>
                          <a:r>
                            <a:rPr lang="ko-KR" altLang="en-US" sz="1200" dirty="0" smtClean="0"/>
                            <a:t>배터리 용량</a:t>
                          </a:r>
                          <a:endParaRPr lang="ko-KR" altLang="en-US" sz="1200" dirty="0"/>
                        </a:p>
                      </a:txBody>
                      <a:tcPr/>
                    </a:tc>
                    <a:tc>
                      <a:txBody>
                        <a:bodyPr/>
                        <a:lstStyle/>
                        <a:p>
                          <a:pPr algn="ctr" latinLnBrk="1"/>
                          <a:r>
                            <a:rPr lang="ko-KR" altLang="en-US" sz="1200" dirty="0" smtClean="0"/>
                            <a:t>최대 </a:t>
                          </a:r>
                          <a:r>
                            <a:rPr lang="ko-KR" altLang="en-US" sz="1200" dirty="0" err="1" smtClean="0"/>
                            <a:t>충전량</a:t>
                          </a:r>
                          <a:endParaRPr lang="ko-KR" altLang="en-US" sz="1200"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smtClean="0"/>
                            <a:t>최대 </a:t>
                          </a:r>
                          <a:r>
                            <a:rPr lang="ko-KR" altLang="en-US" sz="1200" dirty="0" err="1" smtClean="0"/>
                            <a:t>방전량</a:t>
                          </a:r>
                          <a:endParaRPr lang="ko-KR" altLang="en-US" sz="1200" dirty="0"/>
                        </a:p>
                      </a:txBody>
                      <a:tcPr/>
                    </a:tc>
                    <a:extLst>
                      <a:ext uri="{0D108BD9-81ED-4DB2-BD59-A6C34878D82A}">
                        <a16:rowId xmlns:a16="http://schemas.microsoft.com/office/drawing/2014/main" val="120664989"/>
                      </a:ext>
                    </a:extLst>
                  </a:tr>
                </a:tbl>
              </a:graphicData>
            </a:graphic>
          </p:graphicFrame>
        </mc:Fallback>
      </mc:AlternateContent>
    </p:spTree>
    <p:extLst>
      <p:ext uri="{BB962C8B-B14F-4D97-AF65-F5344CB8AC3E}">
        <p14:creationId xmlns:p14="http://schemas.microsoft.com/office/powerpoint/2010/main" val="134846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EACM First Clustering</a:t>
            </a:r>
            <a:endParaRPr lang="ko-KR" altLang="en-US" dirty="0"/>
          </a:p>
        </p:txBody>
      </p:sp>
      <p:sp>
        <p:nvSpPr>
          <p:cNvPr id="5" name="오른쪽 화살표 4"/>
          <p:cNvSpPr/>
          <p:nvPr/>
        </p:nvSpPr>
        <p:spPr>
          <a:xfrm rot="5400000">
            <a:off x="2194308" y="4303036"/>
            <a:ext cx="405463" cy="38487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p:cNvSpPr txBox="1"/>
          <p:nvPr/>
        </p:nvSpPr>
        <p:spPr>
          <a:xfrm>
            <a:off x="144624" y="4506166"/>
            <a:ext cx="1268572"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ctr">
              <a:defRPr sz="1100" b="1">
                <a:solidFill>
                  <a:schemeClr val="tx1"/>
                </a:solidFill>
              </a:defRPr>
            </a:lvl1pPr>
          </a:lstStyle>
          <a:p>
            <a:r>
              <a:rPr lang="en-US" altLang="ko-KR" dirty="0"/>
              <a:t>First clustering</a:t>
            </a:r>
            <a:endParaRPr lang="ko-KR" altLang="en-US" dirty="0"/>
          </a:p>
        </p:txBody>
      </p:sp>
      <p:sp>
        <p:nvSpPr>
          <p:cNvPr id="26" name="TextBox 25"/>
          <p:cNvSpPr txBox="1"/>
          <p:nvPr/>
        </p:nvSpPr>
        <p:spPr>
          <a:xfrm>
            <a:off x="144624" y="819949"/>
            <a:ext cx="1268572"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ctr">
              <a:defRPr sz="1100" b="1">
                <a:solidFill>
                  <a:schemeClr val="tx1"/>
                </a:solidFill>
              </a:defRPr>
            </a:lvl1pPr>
          </a:lstStyle>
          <a:p>
            <a:r>
              <a:rPr lang="en-US" altLang="ko-KR" dirty="0"/>
              <a:t>Primitive Model</a:t>
            </a:r>
            <a:endParaRPr lang="ko-KR" altLang="en-US" dirty="0"/>
          </a:p>
        </p:txBody>
      </p:sp>
      <p:sp>
        <p:nvSpPr>
          <p:cNvPr id="6" name="TextBox 5"/>
          <p:cNvSpPr txBox="1"/>
          <p:nvPr/>
        </p:nvSpPr>
        <p:spPr>
          <a:xfrm>
            <a:off x="355085" y="3740275"/>
            <a:ext cx="4083911" cy="584775"/>
          </a:xfrm>
          <a:prstGeom prst="rect">
            <a:avLst/>
          </a:prstGeom>
          <a:noFill/>
        </p:spPr>
        <p:txBody>
          <a:bodyPr wrap="square" rtlCol="0">
            <a:spAutoFit/>
          </a:bodyPr>
          <a:lstStyle/>
          <a:p>
            <a:pPr algn="ctr"/>
            <a:r>
              <a:rPr lang="en-US" altLang="ko-KR" sz="1600" dirty="0"/>
              <a:t>Reduced vehicles with the same </a:t>
            </a:r>
            <a:r>
              <a:rPr lang="en-US" altLang="ko-KR" sz="1600" b="1" dirty="0"/>
              <a:t>"connection time"</a:t>
            </a:r>
            <a:r>
              <a:rPr lang="en-US" altLang="ko-KR" sz="1600" dirty="0"/>
              <a:t> and </a:t>
            </a:r>
            <a:r>
              <a:rPr lang="en-US" altLang="ko-KR" sz="1600" b="1" dirty="0"/>
              <a:t>"duration time"</a:t>
            </a:r>
            <a:endParaRPr lang="ko-KR" altLang="en-US" sz="1600" b="1" dirty="0"/>
          </a:p>
        </p:txBody>
      </p:sp>
      <p:pic>
        <p:nvPicPr>
          <p:cNvPr id="8" name="그림 7"/>
          <p:cNvPicPr>
            <a:picLocks noChangeAspect="1"/>
          </p:cNvPicPr>
          <p:nvPr/>
        </p:nvPicPr>
        <p:blipFill>
          <a:blip r:embed="rId2">
            <a:clrChange>
              <a:clrFrom>
                <a:srgbClr val="FFFFFF"/>
              </a:clrFrom>
              <a:clrTo>
                <a:srgbClr val="FFFFFF">
                  <a:alpha val="0"/>
                </a:srgbClr>
              </a:clrTo>
            </a:clrChange>
          </a:blip>
          <a:stretch>
            <a:fillRect/>
          </a:stretch>
        </p:blipFill>
        <p:spPr>
          <a:xfrm>
            <a:off x="301270" y="1108276"/>
            <a:ext cx="3985491" cy="2618256"/>
          </a:xfrm>
          <a:prstGeom prst="rect">
            <a:avLst/>
          </a:prstGeom>
        </p:spPr>
      </p:pic>
      <p:pic>
        <p:nvPicPr>
          <p:cNvPr id="9" name="그림 8"/>
          <p:cNvPicPr>
            <a:picLocks noChangeAspect="1"/>
          </p:cNvPicPr>
          <p:nvPr/>
        </p:nvPicPr>
        <p:blipFill>
          <a:blip r:embed="rId3">
            <a:clrChange>
              <a:clrFrom>
                <a:srgbClr val="FFFFFF"/>
              </a:clrFrom>
              <a:clrTo>
                <a:srgbClr val="FFFFFF">
                  <a:alpha val="0"/>
                </a:srgbClr>
              </a:clrTo>
            </a:clrChange>
          </a:blip>
          <a:stretch>
            <a:fillRect/>
          </a:stretch>
        </p:blipFill>
        <p:spPr>
          <a:xfrm>
            <a:off x="105848" y="4751150"/>
            <a:ext cx="4298420" cy="1904611"/>
          </a:xfrm>
          <a:prstGeom prst="rect">
            <a:avLst/>
          </a:prstGeom>
        </p:spPr>
      </p:pic>
      <mc:AlternateContent xmlns:mc="http://schemas.openxmlformats.org/markup-compatibility/2006" xmlns:a14="http://schemas.microsoft.com/office/drawing/2010/main">
        <mc:Choice Requires="a14">
          <p:graphicFrame>
            <p:nvGraphicFramePr>
              <p:cNvPr id="11" name="표 10"/>
              <p:cNvGraphicFramePr>
                <a:graphicFrameLocks noGrp="1"/>
              </p:cNvGraphicFramePr>
              <p:nvPr>
                <p:extLst>
                  <p:ext uri="{D42A27DB-BD31-4B8C-83A1-F6EECF244321}">
                    <p14:modId xmlns:p14="http://schemas.microsoft.com/office/powerpoint/2010/main" val="210676802"/>
                  </p:ext>
                </p:extLst>
              </p:nvPr>
            </p:nvGraphicFramePr>
            <p:xfrm>
              <a:off x="4443044" y="886260"/>
              <a:ext cx="4501743" cy="5680544"/>
            </p:xfrm>
            <a:graphic>
              <a:graphicData uri="http://schemas.openxmlformats.org/drawingml/2006/table">
                <a:tbl>
                  <a:tblPr firstRow="1" bandRow="1">
                    <a:tableStyleId>{9D7B26C5-4107-4FEC-AEDC-1716B250A1EF}</a:tableStyleId>
                  </a:tblPr>
                  <a:tblGrid>
                    <a:gridCol w="971206">
                      <a:extLst>
                        <a:ext uri="{9D8B030D-6E8A-4147-A177-3AD203B41FA5}">
                          <a16:colId xmlns:a16="http://schemas.microsoft.com/office/drawing/2014/main" val="2827012257"/>
                        </a:ext>
                      </a:extLst>
                    </a:gridCol>
                    <a:gridCol w="1274953">
                      <a:extLst>
                        <a:ext uri="{9D8B030D-6E8A-4147-A177-3AD203B41FA5}">
                          <a16:colId xmlns:a16="http://schemas.microsoft.com/office/drawing/2014/main" val="2202720132"/>
                        </a:ext>
                      </a:extLst>
                    </a:gridCol>
                    <a:gridCol w="2255584">
                      <a:extLst>
                        <a:ext uri="{9D8B030D-6E8A-4147-A177-3AD203B41FA5}">
                          <a16:colId xmlns:a16="http://schemas.microsoft.com/office/drawing/2014/main" val="2678518342"/>
                        </a:ext>
                      </a:extLst>
                    </a:gridCol>
                  </a:tblGrid>
                  <a:tr h="306546">
                    <a:tc gridSpan="2">
                      <a:txBody>
                        <a:bodyPr/>
                        <a:lstStyle/>
                        <a:p>
                          <a:pPr algn="l" latinLnBrk="1"/>
                          <a:r>
                            <a:rPr lang="en-US" altLang="ko-KR" sz="1200" dirty="0" smtClean="0"/>
                            <a:t>First</a:t>
                          </a:r>
                          <a:r>
                            <a:rPr lang="en-US" altLang="ko-KR" sz="1200" baseline="0" dirty="0" smtClean="0"/>
                            <a:t> clustering</a:t>
                          </a:r>
                          <a:endParaRPr lang="ko-KR" altLang="en-US" sz="1200" dirty="0"/>
                        </a:p>
                      </a:txBody>
                      <a:tcPr anchor="ctr"/>
                    </a:tc>
                    <a:tc hMerge="1">
                      <a:txBody>
                        <a:bodyPr/>
                        <a:lstStyle/>
                        <a:p>
                          <a:pPr latinLnBrk="1"/>
                          <a:endParaRPr lang="ko-KR" altLang="en-US" sz="1200" dirty="0"/>
                        </a:p>
                      </a:txBody>
                      <a:tcPr/>
                    </a:tc>
                    <a:tc>
                      <a:txBody>
                        <a:bodyPr/>
                        <a:lstStyle/>
                        <a:p>
                          <a:pPr algn="ctr" latinLnBrk="1"/>
                          <a:endParaRPr lang="ko-KR" altLang="en-US" sz="1200" dirty="0"/>
                        </a:p>
                      </a:txBody>
                      <a:tcPr anchor="ctr"/>
                    </a:tc>
                    <a:extLst>
                      <a:ext uri="{0D108BD9-81ED-4DB2-BD59-A6C34878D82A}">
                        <a16:rowId xmlns:a16="http://schemas.microsoft.com/office/drawing/2014/main" val="2265324156"/>
                      </a:ext>
                    </a:extLst>
                  </a:tr>
                  <a:tr h="564762">
                    <a:tc>
                      <a:txBody>
                        <a:bodyPr/>
                        <a:lstStyle/>
                        <a:p>
                          <a:pPr algn="ctr" latinLnBrk="1"/>
                          <a:r>
                            <a:rPr lang="en-US" altLang="ko-KR" sz="1200" dirty="0" smtClean="0"/>
                            <a:t>Primitive Model</a:t>
                          </a:r>
                          <a:endParaRPr lang="ko-KR" altLang="en-US" sz="1200" b="0" i="1" dirty="0"/>
                        </a:p>
                      </a:txBody>
                      <a:tcPr anchor="ctr"/>
                    </a:tc>
                    <a:tc>
                      <a:txBody>
                        <a:bodyPr/>
                        <a:lstStyle/>
                        <a:p>
                          <a:pPr algn="ctr" latinLnBrk="1"/>
                          <a:r>
                            <a:rPr lang="en-US" altLang="ko-KR" sz="1200" dirty="0" smtClean="0"/>
                            <a:t>First Clustering</a:t>
                          </a:r>
                          <a:endParaRPr lang="ko-KR" altLang="en-US" sz="1200" b="0" i="1" dirty="0"/>
                        </a:p>
                      </a:txBody>
                      <a:tcPr anchor="ctr"/>
                    </a:tc>
                    <a:tc>
                      <a:txBody>
                        <a:bodyPr/>
                        <a:lstStyle/>
                        <a:p>
                          <a:pPr algn="ctr" latinLnBrk="1"/>
                          <a:r>
                            <a:rPr lang="en-US" altLang="ko-KR" sz="1200" dirty="0" smtClean="0"/>
                            <a:t>Equation</a:t>
                          </a:r>
                          <a:endParaRPr lang="ko-KR" altLang="en-US" sz="1200" b="0" i="1" dirty="0"/>
                        </a:p>
                      </a:txBody>
                      <a:tcPr anchor="ctr"/>
                    </a:tc>
                    <a:extLst>
                      <a:ext uri="{0D108BD9-81ED-4DB2-BD59-A6C34878D82A}">
                        <a16:rowId xmlns:a16="http://schemas.microsoft.com/office/drawing/2014/main" val="3614275916"/>
                      </a:ext>
                    </a:extLst>
                  </a:tr>
                  <a:tr h="541376">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i="1" u="none" strike="noStrike" kern="1200" cap="none" spc="0" normalizeH="0" baseline="0" noProof="0" smtClean="0">
                                        <a:ln>
                                          <a:noFill/>
                                        </a:ln>
                                        <a:effectLst/>
                                        <a:uLnTx/>
                                        <a:uFillTx/>
                                        <a:latin typeface="Cambria Math" panose="02040503050406030204" pitchFamily="18" charset="0"/>
                                      </a:rPr>
                                    </m:ctrlPr>
                                  </m:sSubSupPr>
                                  <m:e>
                                    <m:r>
                                      <a:rPr kumimoji="0" lang="en-US" altLang="ko-KR" sz="1200" b="0" i="1" u="none" strike="noStrike" kern="1200" cap="none" spc="0" normalizeH="0" baseline="0" noProof="0" smtClean="0">
                                        <a:ln>
                                          <a:noFill/>
                                        </a:ln>
                                        <a:effectLst/>
                                        <a:uLnTx/>
                                        <a:uFillTx/>
                                        <a:latin typeface="Cambria Math" panose="02040503050406030204" pitchFamily="18" charset="0"/>
                                      </a:rPr>
                                      <m:t>𝐸</m:t>
                                    </m:r>
                                  </m:e>
                                  <m:sub>
                                    <m:r>
                                      <a:rPr kumimoji="0" lang="en-US" altLang="ko-KR" sz="1200" i="1" u="none" strike="noStrike" kern="1200" cap="none" spc="0" normalizeH="0" baseline="0" noProof="0" smtClean="0">
                                        <a:ln>
                                          <a:noFill/>
                                        </a:ln>
                                        <a:effectLst/>
                                        <a:uLnTx/>
                                        <a:uFillTx/>
                                        <a:latin typeface="Cambria Math" panose="02040503050406030204" pitchFamily="18" charset="0"/>
                                      </a:rPr>
                                      <m:t>𝑖𝑛</m:t>
                                    </m:r>
                                    <m:r>
                                      <a:rPr kumimoji="0" lang="en-US" altLang="ko-KR" sz="1200" i="1" u="none" strike="noStrike" kern="1200" cap="none" spc="0" normalizeH="0" baseline="0" noProof="0" smtClean="0">
                                        <a:ln>
                                          <a:noFill/>
                                        </a:ln>
                                        <a:effectLst/>
                                        <a:uLnTx/>
                                        <a:uFillTx/>
                                        <a:latin typeface="Cambria Math" panose="02040503050406030204" pitchFamily="18" charset="0"/>
                                      </a:rPr>
                                      <m:t>,</m:t>
                                    </m:r>
                                    <m:r>
                                      <a:rPr kumimoji="0" lang="en-US" altLang="ko-KR" sz="1200" i="1" u="none" strike="noStrike" kern="1200" cap="none" spc="0" normalizeH="0" baseline="0" noProof="0" smtClean="0">
                                        <a:ln>
                                          <a:noFill/>
                                        </a:ln>
                                        <a:effectLst/>
                                        <a:uLnTx/>
                                        <a:uFillTx/>
                                        <a:latin typeface="Cambria Math" panose="02040503050406030204" pitchFamily="18" charset="0"/>
                                      </a:rPr>
                                      <m:t>𝑑𝑢𝑟</m:t>
                                    </m:r>
                                  </m:sub>
                                  <m:sup>
                                    <m:r>
                                      <a:rPr kumimoji="0" lang="en-US" altLang="ko-KR" sz="1200" i="1" u="none" strike="noStrike" kern="1200" cap="none" spc="0" normalizeH="0" baseline="0" noProof="0" smtClean="0">
                                        <a:ln>
                                          <a:noFill/>
                                        </a:ln>
                                        <a:effectLst/>
                                        <a:uLnTx/>
                                        <a:uFillTx/>
                                        <a:latin typeface="Cambria Math" panose="02040503050406030204" pitchFamily="18" charset="0"/>
                                      </a:rPr>
                                      <m:t>𝑣𝑑𝑥</m:t>
                                    </m:r>
                                  </m:sup>
                                </m:sSubSup>
                              </m:oMath>
                            </m:oMathPara>
                          </a14:m>
                          <a:endParaRPr lang="en-US" altLang="ko-KR" sz="1200" i="1" dirty="0" smtClean="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𝑉𝐸𝑉</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ea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i="1">
                                        <a:latin typeface="Cambria Math" panose="02040503050406030204" pitchFamily="18" charset="0"/>
                                      </a:rPr>
                                      <m:t>𝑣</m:t>
                                    </m:r>
                                    <m:r>
                                      <a:rPr lang="en-US" altLang="ko-KR" sz="1200" i="1">
                                        <a:latin typeface="Cambria Math" panose="02040503050406030204" pitchFamily="18" charset="0"/>
                                      </a:rPr>
                                      <m:t>𝑑𝑥</m:t>
                                    </m:r>
                                    <m:r>
                                      <a:rPr lang="en-US" altLang="ko-KR" sz="1200" i="1">
                                        <a:latin typeface="Cambria Math" panose="02040503050406030204" pitchFamily="18" charset="0"/>
                                      </a:rPr>
                                      <m:t>=1</m:t>
                                    </m:r>
                                  </m:sub>
                                  <m:sup>
                                    <m:sSub>
                                      <m:sSubPr>
                                        <m:ctrlPr>
                                          <a:rPr lang="ko-KR" altLang="ko-KR" sz="1200" i="1">
                                            <a:latin typeface="Cambria Math" panose="02040503050406030204" pitchFamily="18" charset="0"/>
                                          </a:rPr>
                                        </m:ctrlPr>
                                      </m:sSubPr>
                                      <m:e>
                                        <m:r>
                                          <a:rPr lang="en-US" altLang="ko-KR" sz="1200" i="1">
                                            <a:latin typeface="Cambria Math" panose="02040503050406030204" pitchFamily="18" charset="0"/>
                                          </a:rPr>
                                          <m:t>𝑛</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Sub>
                                  </m:sup>
                                  <m:e>
                                    <m:sSubSup>
                                      <m:sSubSupPr>
                                        <m:ctrlPr>
                                          <a:rPr lang="ko-KR" altLang="ko-KR" sz="1200" i="1">
                                            <a:latin typeface="Cambria Math" panose="02040503050406030204" pitchFamily="18" charset="0"/>
                                          </a:rPr>
                                        </m:ctrlPr>
                                      </m:sSubSupPr>
                                      <m:e>
                                        <m:r>
                                          <a:rPr lang="en-US" altLang="ko-KR" sz="1200" b="0" i="1" smtClean="0">
                                            <a:latin typeface="Cambria Math" panose="02040503050406030204" pitchFamily="18" charset="0"/>
                                          </a:rPr>
                                          <m:t>𝐸𝑉</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a:rPr lang="en-US" altLang="ko-KR" sz="1200" i="1">
                                            <a:latin typeface="Cambria Math" panose="02040503050406030204" pitchFamily="18" charset="0"/>
                                          </a:rPr>
                                          <m:t>𝑣𝑑𝑥</m:t>
                                        </m:r>
                                      </m:sup>
                                    </m:sSubSup>
                                  </m:e>
                                </m:nary>
                              </m:oMath>
                            </m:oMathPara>
                          </a14:m>
                          <a:endParaRPr lang="ko-KR" altLang="en-US" sz="1200" i="1" dirty="0"/>
                        </a:p>
                      </a:txBody>
                      <a:tcPr anchor="ctr"/>
                    </a:tc>
                    <a:extLst>
                      <a:ext uri="{0D108BD9-81ED-4DB2-BD59-A6C34878D82A}">
                        <a16:rowId xmlns:a16="http://schemas.microsoft.com/office/drawing/2014/main" val="3208152495"/>
                      </a:ext>
                    </a:extLst>
                  </a:tr>
                  <a:tr h="541376">
                    <a:tc>
                      <a:txBody>
                        <a:bodyPr/>
                        <a:lstStyle/>
                        <a:p>
                          <a:pPr algn="ctr" latinLnBrk="1"/>
                          <a14:m>
                            <m:oMathPara xmlns:m="http://schemas.openxmlformats.org/officeDocument/2006/math">
                              <m:oMathParaPr>
                                <m:jc m:val="centerGroup"/>
                              </m:oMathParaPr>
                              <m:oMath xmlns:m="http://schemas.openxmlformats.org/officeDocument/2006/math">
                                <m:sSubSup>
                                  <m:sSubSupPr>
                                    <m:ctrlPr>
                                      <a:rPr lang="ko-KR" altLang="ko-KR" sz="1200" i="1" smtClean="0">
                                        <a:latin typeface="Cambria Math" panose="02040503050406030204" pitchFamily="18" charset="0"/>
                                      </a:rPr>
                                    </m:ctrlPr>
                                  </m:sSubSupPr>
                                  <m:e>
                                    <m:r>
                                      <a:rPr lang="en-US" altLang="ko-KR" sz="1200">
                                        <a:latin typeface="Cambria Math" panose="02040503050406030204" pitchFamily="18" charset="0"/>
                                      </a:rPr>
                                      <m:t>𝑃</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lang="en-US" altLang="ko-KR" sz="1200">
                                        <a:latin typeface="Cambria Math" panose="02040503050406030204" pitchFamily="18" charset="0"/>
                                      </a:rPr>
                                      <m:t>,</m:t>
                                    </m:r>
                                    <m:r>
                                      <a:rPr lang="en-US" altLang="ko-KR" sz="1200">
                                        <a:latin typeface="Cambria Math" panose="02040503050406030204" pitchFamily="18" charset="0"/>
                                      </a:rPr>
                                      <m:t>𝑖𝑑𝑥</m:t>
                                    </m:r>
                                  </m:sub>
                                  <m:sup>
                                    <m:r>
                                      <a:rPr lang="en-US" altLang="ko-KR" sz="1200">
                                        <a:latin typeface="Cambria Math" panose="02040503050406030204" pitchFamily="18" charset="0"/>
                                      </a:rPr>
                                      <m:t>𝑣𝑑𝑥</m:t>
                                    </m:r>
                                  </m:sup>
                                </m:sSubSup>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a:latin typeface="Cambria Math" panose="02040503050406030204" pitchFamily="18" charset="0"/>
                                      </a:rPr>
                                      <m:t>𝑃</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lang="en-US" altLang="ko-KR" sz="1200">
                                        <a:latin typeface="Cambria Math" panose="02040503050406030204" pitchFamily="18" charset="0"/>
                                      </a:rPr>
                                      <m:t>,</m:t>
                                    </m:r>
                                    <m:r>
                                      <a:rPr lang="en-US" altLang="ko-KR" sz="1200">
                                        <a:latin typeface="Cambria Math" panose="02040503050406030204" pitchFamily="18" charset="0"/>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smtClean="0">
                                        <a:latin typeface="Cambria Math" panose="02040503050406030204" pitchFamily="18" charset="0"/>
                                      </a:rPr>
                                      <m:t>𝑣</m:t>
                                    </m:r>
                                    <m:r>
                                      <a:rPr lang="en-US" altLang="ko-KR" sz="1200" smtClean="0">
                                        <a:latin typeface="Cambria Math" panose="02040503050406030204" pitchFamily="18" charset="0"/>
                                      </a:rPr>
                                      <m:t>𝑑𝑥</m:t>
                                    </m:r>
                                    <m:r>
                                      <a:rPr lang="en-US" altLang="ko-KR" sz="1200" smtClean="0">
                                        <a:latin typeface="Cambria Math" panose="02040503050406030204" pitchFamily="18" charset="0"/>
                                      </a:rPr>
                                      <m:t>=1</m:t>
                                    </m:r>
                                  </m:sub>
                                  <m:sup>
                                    <m:sSub>
                                      <m:sSubPr>
                                        <m:ctrlPr>
                                          <a:rPr lang="ko-KR" altLang="ko-KR" sz="1200" i="1">
                                            <a:latin typeface="Cambria Math" panose="02040503050406030204" pitchFamily="18" charset="0"/>
                                          </a:rPr>
                                        </m:ctrlPr>
                                      </m:sSubPr>
                                      <m:e>
                                        <m:r>
                                          <a:rPr lang="en-US" altLang="ko-KR" sz="1200">
                                            <a:latin typeface="Cambria Math" panose="02040503050406030204" pitchFamily="18" charset="0"/>
                                          </a:rPr>
                                          <m:t>𝑛</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Sub>
                                  </m:sup>
                                  <m:e>
                                    <m:sSubSup>
                                      <m:sSubSupPr>
                                        <m:ctrlPr>
                                          <a:rPr lang="ko-KR" altLang="ko-KR" sz="1200" i="1">
                                            <a:latin typeface="Cambria Math" panose="02040503050406030204" pitchFamily="18" charset="0"/>
                                          </a:rPr>
                                        </m:ctrlPr>
                                      </m:sSubSupPr>
                                      <m:e>
                                        <m:r>
                                          <a:rPr lang="en-US" altLang="ko-KR" sz="1200">
                                            <a:latin typeface="Cambria Math" panose="02040503050406030204" pitchFamily="18" charset="0"/>
                                          </a:rPr>
                                          <m:t>𝑃</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lang="en-US" altLang="ko-KR" sz="1200">
                                            <a:latin typeface="Cambria Math" panose="02040503050406030204" pitchFamily="18" charset="0"/>
                                          </a:rPr>
                                          <m:t>,</m:t>
                                        </m:r>
                                        <m:r>
                                          <a:rPr lang="en-US" altLang="ko-KR" sz="1200">
                                            <a:latin typeface="Cambria Math" panose="02040503050406030204" pitchFamily="18" charset="0"/>
                                          </a:rPr>
                                          <m:t>𝑖𝑑𝑥</m:t>
                                        </m:r>
                                      </m:sub>
                                      <m:sup>
                                        <m:r>
                                          <a:rPr lang="en-US" altLang="ko-KR" sz="1200">
                                            <a:latin typeface="Cambria Math" panose="02040503050406030204" pitchFamily="18" charset="0"/>
                                          </a:rPr>
                                          <m:t>𝑣𝑑𝑥</m:t>
                                        </m:r>
                                      </m:sup>
                                    </m:sSubSup>
                                  </m:e>
                                </m:nary>
                              </m:oMath>
                            </m:oMathPara>
                          </a14:m>
                          <a:endParaRPr lang="ko-KR" altLang="en-US" sz="1200" i="1" dirty="0"/>
                        </a:p>
                      </a:txBody>
                      <a:tcPr anchor="ctr"/>
                    </a:tc>
                    <a:extLst>
                      <a:ext uri="{0D108BD9-81ED-4DB2-BD59-A6C34878D82A}">
                        <a16:rowId xmlns:a16="http://schemas.microsoft.com/office/drawing/2014/main" val="120664989"/>
                      </a:ext>
                    </a:extLst>
                  </a:tr>
                  <a:tr h="541376">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i="1" u="none" strike="noStrike" kern="1200" cap="none" spc="0" normalizeH="0" baseline="0" noProof="0" smtClean="0">
                                        <a:ln>
                                          <a:noFill/>
                                        </a:ln>
                                        <a:effectLst/>
                                        <a:uLnTx/>
                                        <a:uFillTx/>
                                        <a:latin typeface="Cambria Math" panose="02040503050406030204" pitchFamily="18" charset="0"/>
                                      </a:rPr>
                                    </m:ctrlPr>
                                  </m:sSubSupPr>
                                  <m:e>
                                    <m:r>
                                      <a:rPr kumimoji="0" lang="en-US" altLang="ko-KR" sz="1200" i="1" u="none" strike="noStrike" kern="1200" cap="none" spc="0" normalizeH="0" baseline="0" noProof="0" smtClean="0">
                                        <a:ln>
                                          <a:noFill/>
                                        </a:ln>
                                        <a:effectLst/>
                                        <a:uLnTx/>
                                        <a:uFillTx/>
                                        <a:latin typeface="Cambria Math" panose="02040503050406030204" pitchFamily="18" charset="0"/>
                                      </a:rPr>
                                      <m:t>𝐼</m:t>
                                    </m:r>
                                    <m:r>
                                      <a:rPr kumimoji="0" lang="en-US" altLang="ko-KR" sz="1200" b="0" i="1" u="none" strike="noStrike" kern="1200" cap="none" spc="0" normalizeH="0" baseline="0" noProof="0" smtClean="0">
                                        <a:ln>
                                          <a:noFill/>
                                        </a:ln>
                                        <a:effectLst/>
                                        <a:uLnTx/>
                                        <a:uFillTx/>
                                        <a:latin typeface="Cambria Math" panose="02040503050406030204" pitchFamily="18" charset="0"/>
                                      </a:rPr>
                                      <m:t>𝐸</m:t>
                                    </m:r>
                                  </m:e>
                                  <m:sub>
                                    <m:r>
                                      <a:rPr kumimoji="0" lang="en-US" altLang="ko-KR" sz="1200" i="1" u="none" strike="noStrike" kern="1200" cap="none" spc="0" normalizeH="0" baseline="0" noProof="0" smtClean="0">
                                        <a:ln>
                                          <a:noFill/>
                                        </a:ln>
                                        <a:effectLst/>
                                        <a:uLnTx/>
                                        <a:uFillTx/>
                                        <a:latin typeface="Cambria Math" panose="02040503050406030204" pitchFamily="18" charset="0"/>
                                      </a:rPr>
                                      <m:t>𝑖𝑛</m:t>
                                    </m:r>
                                    <m:r>
                                      <a:rPr kumimoji="0" lang="en-US" altLang="ko-KR" sz="1200" i="1" u="none" strike="noStrike" kern="1200" cap="none" spc="0" normalizeH="0" baseline="0" noProof="0" smtClean="0">
                                        <a:ln>
                                          <a:noFill/>
                                        </a:ln>
                                        <a:effectLst/>
                                        <a:uLnTx/>
                                        <a:uFillTx/>
                                        <a:latin typeface="Cambria Math" panose="02040503050406030204" pitchFamily="18" charset="0"/>
                                      </a:rPr>
                                      <m:t>,</m:t>
                                    </m:r>
                                    <m:r>
                                      <a:rPr kumimoji="0" lang="en-US" altLang="ko-KR" sz="1200" i="1" u="none" strike="noStrike" kern="1200" cap="none" spc="0" normalizeH="0" baseline="0" noProof="0" smtClean="0">
                                        <a:ln>
                                          <a:noFill/>
                                        </a:ln>
                                        <a:effectLst/>
                                        <a:uLnTx/>
                                        <a:uFillTx/>
                                        <a:latin typeface="Cambria Math" panose="02040503050406030204" pitchFamily="18" charset="0"/>
                                      </a:rPr>
                                      <m:t>𝑑𝑢𝑟</m:t>
                                    </m:r>
                                  </m:sub>
                                  <m:sup>
                                    <m:r>
                                      <a:rPr kumimoji="0" lang="en-US" altLang="ko-KR" sz="1200" i="1" u="none" strike="noStrike" kern="1200" cap="none" spc="0" normalizeH="0" baseline="0" noProof="0" smtClean="0">
                                        <a:ln>
                                          <a:noFill/>
                                        </a:ln>
                                        <a:effectLst/>
                                        <a:uLnTx/>
                                        <a:uFillTx/>
                                        <a:latin typeface="Cambria Math" panose="02040503050406030204" pitchFamily="18" charset="0"/>
                                      </a:rPr>
                                      <m:t>𝑣𝑑𝑥</m:t>
                                    </m:r>
                                  </m:sup>
                                </m:sSubSup>
                              </m:oMath>
                            </m:oMathPara>
                          </a14:m>
                          <a:endParaRPr lang="en-US" altLang="ko-KR" sz="1200" i="1" dirty="0" smtClean="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𝐼</m:t>
                                </m:r>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i="1">
                                        <a:latin typeface="Cambria Math" panose="02040503050406030204" pitchFamily="18" charset="0"/>
                                      </a:rPr>
                                      <m:t>𝑣</m:t>
                                    </m:r>
                                    <m:r>
                                      <a:rPr lang="en-US" altLang="ko-KR" sz="1200" i="1">
                                        <a:latin typeface="Cambria Math" panose="02040503050406030204" pitchFamily="18" charset="0"/>
                                      </a:rPr>
                                      <m:t>𝑑𝑥</m:t>
                                    </m:r>
                                    <m:r>
                                      <a:rPr lang="en-US" altLang="ko-KR" sz="1200" i="1">
                                        <a:latin typeface="Cambria Math" panose="02040503050406030204" pitchFamily="18" charset="0"/>
                                      </a:rPr>
                                      <m:t>=1</m:t>
                                    </m:r>
                                  </m:sub>
                                  <m:sup>
                                    <m:sSub>
                                      <m:sSubPr>
                                        <m:ctrlPr>
                                          <a:rPr lang="ko-KR" altLang="ko-KR" sz="1200" i="1">
                                            <a:latin typeface="Cambria Math" panose="02040503050406030204" pitchFamily="18" charset="0"/>
                                          </a:rPr>
                                        </m:ctrlPr>
                                      </m:sSubPr>
                                      <m:e>
                                        <m:r>
                                          <a:rPr lang="en-US" altLang="ko-KR" sz="1200" i="1">
                                            <a:latin typeface="Cambria Math" panose="02040503050406030204" pitchFamily="18" charset="0"/>
                                          </a:rPr>
                                          <m:t>𝑛</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Sub>
                                  </m:sup>
                                  <m:e>
                                    <m:r>
                                      <a:rPr lang="en-US" altLang="ko-KR" sz="1200" i="1" smtClean="0">
                                        <a:latin typeface="Cambria Math" panose="02040503050406030204" pitchFamily="18" charset="0"/>
                                      </a:rPr>
                                      <m:t>𝐼</m:t>
                                    </m:r>
                                    <m:sSubSup>
                                      <m:sSubSupPr>
                                        <m:ctrlPr>
                                          <a:rPr lang="ko-KR" altLang="ko-KR" sz="1200" i="1">
                                            <a:latin typeface="Cambria Math" panose="02040503050406030204" pitchFamily="18" charset="0"/>
                                          </a:rPr>
                                        </m:ctrlPr>
                                      </m:sSubSupPr>
                                      <m:e>
                                        <m:r>
                                          <a:rPr lang="en-US" altLang="ko-KR" sz="1200" b="0" i="1" smtClean="0">
                                            <a:latin typeface="Cambria Math" panose="02040503050406030204" pitchFamily="18" charset="0"/>
                                          </a:rPr>
                                          <m:t>𝐸</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a:rPr lang="en-US" altLang="ko-KR" sz="1200" i="1">
                                            <a:latin typeface="Cambria Math" panose="02040503050406030204" pitchFamily="18" charset="0"/>
                                          </a:rPr>
                                          <m:t>𝑣𝑑𝑥</m:t>
                                        </m:r>
                                      </m:sup>
                                    </m:sSubSup>
                                  </m:e>
                                </m:nary>
                              </m:oMath>
                            </m:oMathPara>
                          </a14:m>
                          <a:endParaRPr lang="ko-KR" altLang="en-US" sz="1200" i="1" dirty="0"/>
                        </a:p>
                      </a:txBody>
                      <a:tcPr anchor="ctr"/>
                    </a:tc>
                    <a:extLst>
                      <a:ext uri="{0D108BD9-81ED-4DB2-BD59-A6C34878D82A}">
                        <a16:rowId xmlns:a16="http://schemas.microsoft.com/office/drawing/2014/main" val="1937454049"/>
                      </a:ext>
                    </a:extLst>
                  </a:tr>
                  <a:tr h="541376">
                    <a:tc>
                      <a:txBody>
                        <a:bodyPr/>
                        <a:lstStyle/>
                        <a:p>
                          <a:pPr algn="ctr" latinLnBrk="1"/>
                          <a14:m>
                            <m:oMathPara xmlns:m="http://schemas.openxmlformats.org/officeDocument/2006/math">
                              <m:oMathParaPr>
                                <m:jc m:val="centerGroup"/>
                              </m:oMathParaPr>
                              <m:oMath xmlns:m="http://schemas.openxmlformats.org/officeDocument/2006/math">
                                <m:sSubSup>
                                  <m:sSubSupPr>
                                    <m:ctrlPr>
                                      <a:rPr lang="ko-KR" altLang="ko-KR" sz="1200" i="1" smtClean="0">
                                        <a:latin typeface="Cambria Math" panose="02040503050406030204" pitchFamily="18" charset="0"/>
                                      </a:rPr>
                                    </m:ctrlPr>
                                  </m:sSubSupPr>
                                  <m:e>
                                    <m:r>
                                      <a:rPr lang="en-US" altLang="ko-KR" sz="1200">
                                        <a:latin typeface="Cambria Math" panose="02040503050406030204" pitchFamily="18" charset="0"/>
                                      </a:rPr>
                                      <m:t>𝑆</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up>
                                    <m:r>
                                      <a:rPr lang="en-US" altLang="ko-KR" sz="1200">
                                        <a:latin typeface="Cambria Math" panose="02040503050406030204" pitchFamily="18" charset="0"/>
                                      </a:rPr>
                                      <m:t>𝑣𝑑𝑥</m:t>
                                    </m:r>
                                  </m:sup>
                                </m:sSubSup>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a:latin typeface="Cambria Math" panose="02040503050406030204" pitchFamily="18" charset="0"/>
                                      </a:rPr>
                                      <m:t>𝑆</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a:latin typeface="Cambria Math" panose="02040503050406030204" pitchFamily="18" charset="0"/>
                                      </a:rPr>
                                      <m:t>𝑣</m:t>
                                    </m:r>
                                    <m:r>
                                      <a:rPr lang="en-US" altLang="ko-KR" sz="1200">
                                        <a:latin typeface="Cambria Math" panose="02040503050406030204" pitchFamily="18" charset="0"/>
                                      </a:rPr>
                                      <m:t>𝑑𝑥</m:t>
                                    </m:r>
                                    <m:r>
                                      <a:rPr lang="en-US" altLang="ko-KR" sz="1200">
                                        <a:latin typeface="Cambria Math" panose="02040503050406030204" pitchFamily="18" charset="0"/>
                                      </a:rPr>
                                      <m:t>=1</m:t>
                                    </m:r>
                                  </m:sub>
                                  <m:sup>
                                    <m:sSub>
                                      <m:sSubPr>
                                        <m:ctrlPr>
                                          <a:rPr lang="ko-KR" altLang="ko-KR" sz="1200" i="1">
                                            <a:latin typeface="Cambria Math" panose="02040503050406030204" pitchFamily="18" charset="0"/>
                                          </a:rPr>
                                        </m:ctrlPr>
                                      </m:sSubPr>
                                      <m:e>
                                        <m:r>
                                          <a:rPr lang="en-US" altLang="ko-KR" sz="1200">
                                            <a:latin typeface="Cambria Math" panose="02040503050406030204" pitchFamily="18" charset="0"/>
                                          </a:rPr>
                                          <m:t>𝑛</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Sub>
                                  </m:sup>
                                  <m:e>
                                    <m:sSubSup>
                                      <m:sSubSupPr>
                                        <m:ctrlPr>
                                          <a:rPr lang="ko-KR" altLang="ko-KR" sz="1200" i="1">
                                            <a:latin typeface="Cambria Math" panose="02040503050406030204" pitchFamily="18" charset="0"/>
                                          </a:rPr>
                                        </m:ctrlPr>
                                      </m:sSubSupPr>
                                      <m:e>
                                        <m:r>
                                          <a:rPr lang="en-US" altLang="ko-KR" sz="1200">
                                            <a:latin typeface="Cambria Math" panose="02040503050406030204" pitchFamily="18" charset="0"/>
                                          </a:rPr>
                                          <m:t>𝑆</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up>
                                        <m:r>
                                          <a:rPr lang="en-US" altLang="ko-KR" sz="1200">
                                            <a:latin typeface="Cambria Math" panose="02040503050406030204" pitchFamily="18" charset="0"/>
                                          </a:rPr>
                                          <m:t>𝑣𝑑𝑥</m:t>
                                        </m:r>
                                      </m:sup>
                                    </m:sSubSup>
                                  </m:e>
                                </m:nary>
                              </m:oMath>
                            </m:oMathPara>
                          </a14:m>
                          <a:endParaRPr lang="ko-KR" altLang="en-US" sz="1200" i="1" dirty="0"/>
                        </a:p>
                      </a:txBody>
                      <a:tcPr anchor="ctr"/>
                    </a:tc>
                    <a:extLst>
                      <a:ext uri="{0D108BD9-81ED-4DB2-BD59-A6C34878D82A}">
                        <a16:rowId xmlns:a16="http://schemas.microsoft.com/office/drawing/2014/main" val="123536993"/>
                      </a:ext>
                    </a:extLst>
                  </a:tr>
                  <a:tr h="541376">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i="1" u="none" strike="noStrike" kern="1200" cap="none" spc="0" normalizeH="0" baseline="0" noProof="0" smtClean="0">
                                        <a:ln>
                                          <a:noFill/>
                                        </a:ln>
                                        <a:effectLst/>
                                        <a:uLnTx/>
                                        <a:uFillTx/>
                                        <a:latin typeface="Cambria Math" panose="02040503050406030204" pitchFamily="18" charset="0"/>
                                      </a:rPr>
                                    </m:ctrlPr>
                                  </m:sSubSupPr>
                                  <m:e>
                                    <m:r>
                                      <a:rPr kumimoji="0" lang="en-US" altLang="ko-KR" sz="1200" u="none" strike="noStrike" kern="1200" cap="none" spc="0" normalizeH="0" baseline="0" noProof="0" smtClean="0">
                                        <a:ln>
                                          <a:noFill/>
                                        </a:ln>
                                        <a:effectLst/>
                                        <a:uLnTx/>
                                        <a:uFillTx/>
                                        <a:latin typeface="Cambria Math" panose="02040503050406030204" pitchFamily="18" charset="0"/>
                                      </a:rPr>
                                      <m:t>𝑐𝑎𝑝</m:t>
                                    </m:r>
                                  </m:e>
                                  <m:sub>
                                    <m:r>
                                      <a:rPr kumimoji="0" lang="en-US" altLang="ko-KR" sz="1200" u="none" strike="noStrike" kern="1200" cap="none" spc="0" normalizeH="0" baseline="0" noProof="0" smtClean="0">
                                        <a:ln>
                                          <a:noFill/>
                                        </a:ln>
                                        <a:effectLst/>
                                        <a:uLnTx/>
                                        <a:uFillTx/>
                                        <a:latin typeface="Cambria Math" panose="02040503050406030204" pitchFamily="18" charset="0"/>
                                      </a:rPr>
                                      <m:t>𝑖𝑛</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up>
                                    <m:r>
                                      <a:rPr kumimoji="0" lang="en-US" altLang="ko-KR" sz="1200" u="none" strike="noStrike" kern="1200" cap="none" spc="0" normalizeH="0" baseline="0" noProof="0" smtClean="0">
                                        <a:ln>
                                          <a:noFill/>
                                        </a:ln>
                                        <a:effectLst/>
                                        <a:uLnTx/>
                                        <a:uFillTx/>
                                        <a:latin typeface="Cambria Math" panose="02040503050406030204" pitchFamily="18" charset="0"/>
                                      </a:rPr>
                                      <m:t>𝑣𝑑𝑥</m:t>
                                    </m:r>
                                  </m:sup>
                                </m:sSubSup>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smtClean="0">
                                        <a:latin typeface="Cambria Math" panose="02040503050406030204" pitchFamily="18" charset="0"/>
                                      </a:rPr>
                                      <m:t>𝑐𝑎𝑝</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Sub>
                              </m:oMath>
                            </m:oMathPara>
                          </a14:m>
                          <a:endParaRPr lang="ko-KR" altLang="en-US" sz="1200" i="1"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a:latin typeface="Cambria Math" panose="02040503050406030204" pitchFamily="18" charset="0"/>
                                      </a:rPr>
                                      <m:t>𝑣</m:t>
                                    </m:r>
                                    <m:r>
                                      <a:rPr lang="en-US" altLang="ko-KR" sz="1200">
                                        <a:latin typeface="Cambria Math" panose="02040503050406030204" pitchFamily="18" charset="0"/>
                                      </a:rPr>
                                      <m:t>𝑑𝑥</m:t>
                                    </m:r>
                                    <m:r>
                                      <a:rPr lang="en-US" altLang="ko-KR" sz="1200">
                                        <a:latin typeface="Cambria Math" panose="02040503050406030204" pitchFamily="18" charset="0"/>
                                      </a:rPr>
                                      <m:t>=1</m:t>
                                    </m:r>
                                  </m:sub>
                                  <m:sup>
                                    <m:sSub>
                                      <m:sSubPr>
                                        <m:ctrlPr>
                                          <a:rPr lang="ko-KR" altLang="ko-KR" sz="1200" i="1">
                                            <a:latin typeface="Cambria Math" panose="02040503050406030204" pitchFamily="18" charset="0"/>
                                          </a:rPr>
                                        </m:ctrlPr>
                                      </m:sSubPr>
                                      <m:e>
                                        <m:r>
                                          <a:rPr lang="en-US" altLang="ko-KR" sz="1200">
                                            <a:latin typeface="Cambria Math" panose="02040503050406030204" pitchFamily="18" charset="0"/>
                                          </a:rPr>
                                          <m:t>𝑛</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Sub>
                                  </m:sup>
                                  <m:e>
                                    <m:sSubSup>
                                      <m:sSubSupPr>
                                        <m:ctrlPr>
                                          <a:rPr lang="ko-KR" altLang="ko-KR" sz="1200" i="1">
                                            <a:latin typeface="Cambria Math" panose="02040503050406030204" pitchFamily="18" charset="0"/>
                                          </a:rPr>
                                        </m:ctrlPr>
                                      </m:sSubSupPr>
                                      <m:e>
                                        <m:r>
                                          <a:rPr lang="en-US" altLang="ko-KR" sz="1200" smtClean="0">
                                            <a:latin typeface="Cambria Math" panose="02040503050406030204" pitchFamily="18" charset="0"/>
                                          </a:rPr>
                                          <m:t>𝑐𝑎𝑝</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up>
                                        <m:r>
                                          <a:rPr lang="en-US" altLang="ko-KR" sz="1200">
                                            <a:latin typeface="Cambria Math" panose="02040503050406030204" pitchFamily="18" charset="0"/>
                                          </a:rPr>
                                          <m:t>𝑣𝑑𝑥</m:t>
                                        </m:r>
                                      </m:sup>
                                    </m:sSubSup>
                                  </m:e>
                                </m:nary>
                              </m:oMath>
                            </m:oMathPara>
                          </a14:m>
                          <a:endParaRPr lang="ko-KR" altLang="en-US" sz="1200" i="1" dirty="0"/>
                        </a:p>
                      </a:txBody>
                      <a:tcPr anchor="ctr"/>
                    </a:tc>
                    <a:extLst>
                      <a:ext uri="{0D108BD9-81ED-4DB2-BD59-A6C34878D82A}">
                        <a16:rowId xmlns:a16="http://schemas.microsoft.com/office/drawing/2014/main" val="3358061622"/>
                      </a:ext>
                    </a:extLst>
                  </a:tr>
                  <a:tr h="541376">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i="1" u="none" strike="noStrike" kern="1200" cap="none" spc="0" normalizeH="0" baseline="0" noProof="0" smtClean="0">
                                        <a:ln>
                                          <a:noFill/>
                                        </a:ln>
                                        <a:effectLst/>
                                        <a:uLnTx/>
                                        <a:uFillTx/>
                                        <a:latin typeface="Cambria Math" panose="02040503050406030204" pitchFamily="18" charset="0"/>
                                      </a:rPr>
                                    </m:ctrlPr>
                                  </m:sSubSupPr>
                                  <m:e>
                                    <m:r>
                                      <a:rPr kumimoji="0" lang="en-US" altLang="ko-KR" sz="1200" u="none" strike="noStrike" kern="1200" cap="none" spc="0" normalizeH="0" baseline="0" noProof="0" smtClean="0">
                                        <a:ln>
                                          <a:noFill/>
                                        </a:ln>
                                        <a:effectLst/>
                                        <a:uLnTx/>
                                        <a:uFillTx/>
                                        <a:latin typeface="Cambria Math" panose="02040503050406030204" pitchFamily="18" charset="0"/>
                                      </a:rPr>
                                      <m:t>𝐶𝑃</m:t>
                                    </m:r>
                                  </m:e>
                                  <m:sub>
                                    <m:r>
                                      <a:rPr kumimoji="0" lang="en-US" altLang="ko-KR" sz="1200" u="none" strike="noStrike" kern="1200" cap="none" spc="0" normalizeH="0" baseline="0" noProof="0" smtClean="0">
                                        <a:ln>
                                          <a:noFill/>
                                        </a:ln>
                                        <a:effectLst/>
                                        <a:uLnTx/>
                                        <a:uFillTx/>
                                        <a:latin typeface="Cambria Math" panose="02040503050406030204" pitchFamily="18" charset="0"/>
                                      </a:rPr>
                                      <m:t>𝑖𝑛</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up>
                                    <m:r>
                                      <a:rPr kumimoji="0" lang="en-US" altLang="ko-KR" sz="1200" u="none" strike="noStrike" kern="1200" cap="none" spc="0" normalizeH="0" baseline="0" noProof="0" smtClean="0">
                                        <a:ln>
                                          <a:noFill/>
                                        </a:ln>
                                        <a:effectLst/>
                                        <a:uLnTx/>
                                        <a:uFillTx/>
                                        <a:latin typeface="Cambria Math" panose="02040503050406030204" pitchFamily="18" charset="0"/>
                                      </a:rPr>
                                      <m:t>𝑣𝑑𝑥</m:t>
                                    </m:r>
                                  </m:sup>
                                </m:sSubSup>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ko-KR" altLang="ko-KR" sz="1200" i="1" u="none" strike="noStrike" kern="1200" cap="none" spc="0" normalizeH="0" baseline="0" noProof="0" smtClean="0">
                                        <a:ln>
                                          <a:noFill/>
                                        </a:ln>
                                        <a:effectLst/>
                                        <a:uLnTx/>
                                        <a:uFillTx/>
                                        <a:latin typeface="Cambria Math" panose="02040503050406030204" pitchFamily="18" charset="0"/>
                                      </a:rPr>
                                    </m:ctrlPr>
                                  </m:sSubPr>
                                  <m:e>
                                    <m:r>
                                      <a:rPr kumimoji="0" lang="en-US" altLang="ko-KR" sz="1200" u="none" strike="noStrike" kern="1200" cap="none" spc="0" normalizeH="0" baseline="0" noProof="0" smtClean="0">
                                        <a:ln>
                                          <a:noFill/>
                                        </a:ln>
                                        <a:effectLst/>
                                        <a:uLnTx/>
                                        <a:uFillTx/>
                                        <a:latin typeface="Cambria Math" panose="02040503050406030204" pitchFamily="18" charset="0"/>
                                      </a:rPr>
                                      <m:t>𝐶𝑃</m:t>
                                    </m:r>
                                  </m:e>
                                  <m:sub>
                                    <m:r>
                                      <a:rPr kumimoji="0" lang="en-US" altLang="ko-KR" sz="1200" u="none" strike="noStrike" kern="1200" cap="none" spc="0" normalizeH="0" baseline="0" noProof="0">
                                        <a:ln>
                                          <a:noFill/>
                                        </a:ln>
                                        <a:effectLst/>
                                        <a:uLnTx/>
                                        <a:uFillTx/>
                                        <a:latin typeface="Cambria Math" panose="02040503050406030204" pitchFamily="18" charset="0"/>
                                      </a:rPr>
                                      <m:t>𝑖𝑛</m:t>
                                    </m:r>
                                    <m:r>
                                      <a:rPr kumimoji="0" lang="en-US" altLang="ko-KR" sz="1200" u="none" strike="noStrike" kern="1200" cap="none" spc="0" normalizeH="0" baseline="0" noProof="0">
                                        <a:ln>
                                          <a:noFill/>
                                        </a:ln>
                                        <a:effectLst/>
                                        <a:uLnTx/>
                                        <a:uFillTx/>
                                        <a:latin typeface="Cambria Math" panose="02040503050406030204" pitchFamily="18" charset="0"/>
                                      </a:rPr>
                                      <m:t>,</m:t>
                                    </m:r>
                                    <m:r>
                                      <a:rPr kumimoji="0" lang="en-US" altLang="ko-KR" sz="1200" u="none" strike="noStrike" kern="1200" cap="none" spc="0" normalizeH="0" baseline="0" noProof="0">
                                        <a:ln>
                                          <a:noFill/>
                                        </a:ln>
                                        <a:effectLst/>
                                        <a:uLnTx/>
                                        <a:uFillTx/>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a:latin typeface="Cambria Math" panose="02040503050406030204" pitchFamily="18" charset="0"/>
                                      </a:rPr>
                                      <m:t>𝑣</m:t>
                                    </m:r>
                                    <m:r>
                                      <a:rPr lang="en-US" altLang="ko-KR" sz="1200">
                                        <a:latin typeface="Cambria Math" panose="02040503050406030204" pitchFamily="18" charset="0"/>
                                      </a:rPr>
                                      <m:t>𝑑𝑥</m:t>
                                    </m:r>
                                    <m:r>
                                      <a:rPr lang="en-US" altLang="ko-KR" sz="1200">
                                        <a:latin typeface="Cambria Math" panose="02040503050406030204" pitchFamily="18" charset="0"/>
                                      </a:rPr>
                                      <m:t>=1</m:t>
                                    </m:r>
                                  </m:sub>
                                  <m:sup>
                                    <m:sSub>
                                      <m:sSubPr>
                                        <m:ctrlPr>
                                          <a:rPr lang="ko-KR" altLang="ko-KR" sz="1200" i="1">
                                            <a:latin typeface="Cambria Math" panose="02040503050406030204" pitchFamily="18" charset="0"/>
                                          </a:rPr>
                                        </m:ctrlPr>
                                      </m:sSubPr>
                                      <m:e>
                                        <m:r>
                                          <a:rPr lang="en-US" altLang="ko-KR" sz="1200">
                                            <a:latin typeface="Cambria Math" panose="02040503050406030204" pitchFamily="18" charset="0"/>
                                          </a:rPr>
                                          <m:t>𝑛</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Sub>
                                  </m:sup>
                                  <m:e>
                                    <m:sSubSup>
                                      <m:sSubSupPr>
                                        <m:ctrlPr>
                                          <a:rPr lang="ko-KR" altLang="ko-KR" sz="1200" i="1">
                                            <a:latin typeface="Cambria Math" panose="02040503050406030204" pitchFamily="18" charset="0"/>
                                          </a:rPr>
                                        </m:ctrlPr>
                                      </m:sSubSupPr>
                                      <m:e>
                                        <m:r>
                                          <a:rPr lang="en-US" altLang="ko-KR" sz="1200" smtClean="0">
                                            <a:latin typeface="Cambria Math" panose="02040503050406030204" pitchFamily="18" charset="0"/>
                                          </a:rPr>
                                          <m:t>𝐶𝑃</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up>
                                        <m:r>
                                          <a:rPr lang="en-US" altLang="ko-KR" sz="1200">
                                            <a:latin typeface="Cambria Math" panose="02040503050406030204" pitchFamily="18" charset="0"/>
                                          </a:rPr>
                                          <m:t>𝑣𝑑𝑥</m:t>
                                        </m:r>
                                      </m:sup>
                                    </m:sSubSup>
                                  </m:e>
                                </m:nary>
                              </m:oMath>
                            </m:oMathPara>
                          </a14:m>
                          <a:endParaRPr lang="ko-KR" altLang="en-US" sz="1200" i="1" dirty="0"/>
                        </a:p>
                      </a:txBody>
                      <a:tcPr anchor="ctr"/>
                    </a:tc>
                    <a:extLst>
                      <a:ext uri="{0D108BD9-81ED-4DB2-BD59-A6C34878D82A}">
                        <a16:rowId xmlns:a16="http://schemas.microsoft.com/office/drawing/2014/main" val="506841975"/>
                      </a:ext>
                    </a:extLst>
                  </a:tr>
                  <a:tr h="541376">
                    <a:tc>
                      <a:txBody>
                        <a:bodyPr/>
                        <a:lstStyle/>
                        <a:p>
                          <a:pPr algn="ctr" latinLnBrk="1"/>
                          <a14:m>
                            <m:oMathPara xmlns:m="http://schemas.openxmlformats.org/officeDocument/2006/math">
                              <m:oMathParaPr>
                                <m:jc m:val="centerGroup"/>
                              </m:oMathParaPr>
                              <m:oMath xmlns:m="http://schemas.openxmlformats.org/officeDocument/2006/math">
                                <m:sSubSup>
                                  <m:sSubSupPr>
                                    <m:ctrlPr>
                                      <a:rPr kumimoji="0" lang="en-US" altLang="ko-KR" sz="1200" i="1" u="none" strike="noStrike" kern="1200" cap="none" spc="0" normalizeH="0" baseline="0" noProof="0" smtClean="0">
                                        <a:ln>
                                          <a:noFill/>
                                        </a:ln>
                                        <a:effectLst/>
                                        <a:uLnTx/>
                                        <a:uFillTx/>
                                        <a:latin typeface="Cambria Math" panose="02040503050406030204" pitchFamily="18" charset="0"/>
                                      </a:rPr>
                                    </m:ctrlPr>
                                  </m:sSubSupPr>
                                  <m:e>
                                    <m:r>
                                      <a:rPr kumimoji="0" lang="en-US" altLang="ko-KR" sz="1200" u="none" strike="noStrike" kern="1200" cap="none" spc="0" normalizeH="0" baseline="0" noProof="0" smtClean="0">
                                        <a:ln>
                                          <a:noFill/>
                                        </a:ln>
                                        <a:effectLst/>
                                        <a:uLnTx/>
                                        <a:uFillTx/>
                                        <a:latin typeface="Cambria Math" panose="02040503050406030204" pitchFamily="18" charset="0"/>
                                      </a:rPr>
                                      <m:t>𝐷𝑃</m:t>
                                    </m:r>
                                  </m:e>
                                  <m:sub>
                                    <m:r>
                                      <a:rPr kumimoji="0" lang="en-US" altLang="ko-KR" sz="1200" u="none" strike="noStrike" kern="1200" cap="none" spc="0" normalizeH="0" baseline="0" noProof="0" smtClean="0">
                                        <a:ln>
                                          <a:noFill/>
                                        </a:ln>
                                        <a:effectLst/>
                                        <a:uLnTx/>
                                        <a:uFillTx/>
                                        <a:latin typeface="Cambria Math" panose="02040503050406030204" pitchFamily="18" charset="0"/>
                                      </a:rPr>
                                      <m:t>𝑖𝑛</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up>
                                    <m:r>
                                      <a:rPr kumimoji="0" lang="en-US" altLang="ko-KR" sz="1200" u="none" strike="noStrike" kern="1200" cap="none" spc="0" normalizeH="0" baseline="0" noProof="0" smtClean="0">
                                        <a:ln>
                                          <a:noFill/>
                                        </a:ln>
                                        <a:effectLst/>
                                        <a:uLnTx/>
                                        <a:uFillTx/>
                                        <a:latin typeface="Cambria Math" panose="02040503050406030204" pitchFamily="18" charset="0"/>
                                      </a:rPr>
                                      <m:t>𝑣𝑑𝑥</m:t>
                                    </m:r>
                                  </m:sup>
                                </m:sSubSup>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ko-KR" altLang="ko-KR" sz="1200" i="1" u="none" strike="noStrike" kern="1200" cap="none" spc="0" normalizeH="0" baseline="0" noProof="0" smtClean="0">
                                        <a:ln>
                                          <a:noFill/>
                                        </a:ln>
                                        <a:effectLst/>
                                        <a:uLnTx/>
                                        <a:uFillTx/>
                                        <a:latin typeface="Cambria Math" panose="02040503050406030204" pitchFamily="18" charset="0"/>
                                      </a:rPr>
                                    </m:ctrlPr>
                                  </m:sSubPr>
                                  <m:e>
                                    <m:r>
                                      <a:rPr kumimoji="0" lang="en-US" altLang="ko-KR" sz="1200" u="none" strike="noStrike" kern="1200" cap="none" spc="0" normalizeH="0" baseline="0" noProof="0" smtClean="0">
                                        <a:ln>
                                          <a:noFill/>
                                        </a:ln>
                                        <a:effectLst/>
                                        <a:uLnTx/>
                                        <a:uFillTx/>
                                        <a:latin typeface="Cambria Math" panose="02040503050406030204" pitchFamily="18" charset="0"/>
                                      </a:rPr>
                                      <m:t>𝐷𝑃</m:t>
                                    </m:r>
                                  </m:e>
                                  <m:sub>
                                    <m:r>
                                      <a:rPr kumimoji="0" lang="en-US" altLang="ko-KR" sz="1200" u="none" strike="noStrike" kern="1200" cap="none" spc="0" normalizeH="0" baseline="0" noProof="0">
                                        <a:ln>
                                          <a:noFill/>
                                        </a:ln>
                                        <a:effectLst/>
                                        <a:uLnTx/>
                                        <a:uFillTx/>
                                        <a:latin typeface="Cambria Math" panose="02040503050406030204" pitchFamily="18" charset="0"/>
                                      </a:rPr>
                                      <m:t>𝑖𝑛</m:t>
                                    </m:r>
                                    <m:r>
                                      <a:rPr kumimoji="0" lang="en-US" altLang="ko-KR" sz="1200" u="none" strike="noStrike" kern="1200" cap="none" spc="0" normalizeH="0" baseline="0" noProof="0">
                                        <a:ln>
                                          <a:noFill/>
                                        </a:ln>
                                        <a:effectLst/>
                                        <a:uLnTx/>
                                        <a:uFillTx/>
                                        <a:latin typeface="Cambria Math" panose="02040503050406030204" pitchFamily="18" charset="0"/>
                                      </a:rPr>
                                      <m:t>,</m:t>
                                    </m:r>
                                    <m:r>
                                      <a:rPr kumimoji="0" lang="en-US" altLang="ko-KR" sz="1200" u="none" strike="noStrike" kern="1200" cap="none" spc="0" normalizeH="0" baseline="0" noProof="0">
                                        <a:ln>
                                          <a:noFill/>
                                        </a:ln>
                                        <a:effectLst/>
                                        <a:uLnTx/>
                                        <a:uFillTx/>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a:latin typeface="Cambria Math" panose="02040503050406030204" pitchFamily="18" charset="0"/>
                                      </a:rPr>
                                      <m:t>𝑣</m:t>
                                    </m:r>
                                    <m:r>
                                      <a:rPr lang="en-US" altLang="ko-KR" sz="1200">
                                        <a:latin typeface="Cambria Math" panose="02040503050406030204" pitchFamily="18" charset="0"/>
                                      </a:rPr>
                                      <m:t>𝑑𝑥</m:t>
                                    </m:r>
                                    <m:r>
                                      <a:rPr lang="en-US" altLang="ko-KR" sz="1200">
                                        <a:latin typeface="Cambria Math" panose="02040503050406030204" pitchFamily="18" charset="0"/>
                                      </a:rPr>
                                      <m:t>=1</m:t>
                                    </m:r>
                                  </m:sub>
                                  <m:sup>
                                    <m:sSub>
                                      <m:sSubPr>
                                        <m:ctrlPr>
                                          <a:rPr lang="ko-KR" altLang="ko-KR" sz="1200" i="1">
                                            <a:latin typeface="Cambria Math" panose="02040503050406030204" pitchFamily="18" charset="0"/>
                                          </a:rPr>
                                        </m:ctrlPr>
                                      </m:sSubPr>
                                      <m:e>
                                        <m:r>
                                          <a:rPr lang="en-US" altLang="ko-KR" sz="1200">
                                            <a:latin typeface="Cambria Math" panose="02040503050406030204" pitchFamily="18" charset="0"/>
                                          </a:rPr>
                                          <m:t>𝑛</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sub>
                                    </m:sSub>
                                  </m:sup>
                                  <m:e>
                                    <m:sSubSup>
                                      <m:sSubSupPr>
                                        <m:ctrlPr>
                                          <a:rPr lang="ko-KR" altLang="ko-KR" sz="1200" i="1">
                                            <a:latin typeface="Cambria Math" panose="02040503050406030204" pitchFamily="18" charset="0"/>
                                          </a:rPr>
                                        </m:ctrlPr>
                                      </m:sSubSupPr>
                                      <m:e>
                                        <m:r>
                                          <a:rPr lang="en-US" altLang="ko-KR" sz="1200" smtClean="0">
                                            <a:latin typeface="Cambria Math" panose="02040503050406030204" pitchFamily="18" charset="0"/>
                                          </a:rPr>
                                          <m:t>𝐷𝑃</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kumimoji="0" lang="en-US" altLang="ko-KR" sz="1200" u="none" strike="noStrike" kern="1200" cap="none" spc="0" normalizeH="0" baseline="0" noProof="0" smtClean="0">
                                            <a:ln>
                                              <a:noFill/>
                                            </a:ln>
                                            <a:effectLst/>
                                            <a:uLnTx/>
                                            <a:uFillTx/>
                                            <a:latin typeface="Cambria Math" panose="02040503050406030204" pitchFamily="18" charset="0"/>
                                          </a:rPr>
                                          <m:t>,</m:t>
                                        </m:r>
                                        <m:r>
                                          <a:rPr kumimoji="0" lang="en-US" altLang="ko-KR" sz="1200" u="none" strike="noStrike" kern="1200" cap="none" spc="0" normalizeH="0" baseline="0" noProof="0" smtClean="0">
                                            <a:ln>
                                              <a:noFill/>
                                            </a:ln>
                                            <a:effectLst/>
                                            <a:uLnTx/>
                                            <a:uFillTx/>
                                            <a:latin typeface="Cambria Math" panose="02040503050406030204" pitchFamily="18" charset="0"/>
                                          </a:rPr>
                                          <m:t>𝑖𝑑𝑥</m:t>
                                        </m:r>
                                      </m:sub>
                                      <m:sup>
                                        <m:r>
                                          <a:rPr lang="en-US" altLang="ko-KR" sz="1200">
                                            <a:latin typeface="Cambria Math" panose="02040503050406030204" pitchFamily="18" charset="0"/>
                                          </a:rPr>
                                          <m:t>𝑣𝑑𝑥</m:t>
                                        </m:r>
                                      </m:sup>
                                    </m:sSubSup>
                                  </m:e>
                                </m:nary>
                              </m:oMath>
                            </m:oMathPara>
                          </a14:m>
                          <a:endParaRPr lang="ko-KR" altLang="en-US" sz="1200" i="1" dirty="0"/>
                        </a:p>
                      </a:txBody>
                      <a:tcPr anchor="ctr"/>
                    </a:tc>
                    <a:extLst>
                      <a:ext uri="{0D108BD9-81ED-4DB2-BD59-A6C34878D82A}">
                        <a16:rowId xmlns:a16="http://schemas.microsoft.com/office/drawing/2014/main" val="2342149749"/>
                      </a:ext>
                    </a:extLst>
                  </a:tr>
                  <a:tr h="541376">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a:latin typeface="Cambria Math" panose="02040503050406030204" pitchFamily="18" charset="0"/>
                                      </a:rPr>
                                      <m:t>𝑋</m:t>
                                    </m:r>
                                  </m:e>
                                  <m:sub>
                                    <m:r>
                                      <a:rPr lang="en-US" altLang="ko-KR" sz="1200">
                                        <a:latin typeface="Cambria Math" panose="02040503050406030204" pitchFamily="18" charset="0"/>
                                      </a:rPr>
                                      <m:t>𝑇</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a:latin typeface="Cambria Math" panose="02040503050406030204" pitchFamily="18" charset="0"/>
                                      </a:rPr>
                                      <m:t>𝑋</m:t>
                                    </m:r>
                                  </m:e>
                                  <m:sub>
                                    <m:r>
                                      <a:rPr lang="en-US" altLang="ko-KR" sz="1200">
                                        <a:latin typeface="Cambria Math" panose="02040503050406030204" pitchFamily="18" charset="0"/>
                                      </a:rPr>
                                      <m:t>𝑇</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smtClean="0">
                                        <a:latin typeface="Cambria Math" panose="02040503050406030204" pitchFamily="18" charset="0"/>
                                      </a:rPr>
                                      <m:t>𝑖</m:t>
                                    </m:r>
                                    <m:r>
                                      <a:rPr lang="en-US" altLang="ko-KR" sz="1200" smtClean="0">
                                        <a:latin typeface="Cambria Math" panose="02040503050406030204" pitchFamily="18" charset="0"/>
                                      </a:rPr>
                                      <m:t>𝑛</m:t>
                                    </m:r>
                                    <m:r>
                                      <a:rPr lang="en-US" altLang="ko-KR" sz="1200" smtClean="0">
                                        <a:latin typeface="Cambria Math" panose="02040503050406030204" pitchFamily="18" charset="0"/>
                                      </a:rPr>
                                      <m:t>=0</m:t>
                                    </m:r>
                                  </m:sub>
                                  <m:sup>
                                    <m:r>
                                      <a:rPr lang="en-US" altLang="ko-KR" sz="1200" smtClean="0">
                                        <a:latin typeface="Cambria Math" panose="02040503050406030204" pitchFamily="18" charset="0"/>
                                      </a:rPr>
                                      <m:t>𝑇</m:t>
                                    </m:r>
                                  </m:sup>
                                  <m:e>
                                    <m:nary>
                                      <m:naryPr>
                                        <m:chr m:val="∑"/>
                                        <m:ctrlPr>
                                          <a:rPr lang="ko-KR" altLang="ko-KR" sz="1200" i="1">
                                            <a:latin typeface="Cambria Math" panose="02040503050406030204" pitchFamily="18" charset="0"/>
                                          </a:rPr>
                                        </m:ctrlPr>
                                      </m:naryPr>
                                      <m:sub>
                                        <m:r>
                                          <a:rPr lang="en-US" altLang="ko-KR" sz="1200" smtClean="0">
                                            <a:latin typeface="Cambria Math" panose="02040503050406030204" pitchFamily="18" charset="0"/>
                                          </a:rPr>
                                          <m:t>𝑑𝑢𝑟</m:t>
                                        </m:r>
                                        <m:r>
                                          <a:rPr lang="en-US" altLang="ko-KR" sz="1200">
                                            <a:latin typeface="Cambria Math" panose="02040503050406030204" pitchFamily="18" charset="0"/>
                                          </a:rPr>
                                          <m:t>=</m:t>
                                        </m:r>
                                        <m:r>
                                          <a:rPr lang="en-US" altLang="ko-KR" sz="1200" smtClean="0">
                                            <a:latin typeface="Cambria Math" panose="02040503050406030204" pitchFamily="18" charset="0"/>
                                          </a:rPr>
                                          <m:t>𝑇</m:t>
                                        </m:r>
                                        <m:r>
                                          <a:rPr lang="en-US" altLang="ko-KR" sz="1200" smtClean="0">
                                            <a:latin typeface="Cambria Math" panose="02040503050406030204" pitchFamily="18" charset="0"/>
                                          </a:rPr>
                                          <m:t>+1−</m:t>
                                        </m:r>
                                        <m:r>
                                          <a:rPr lang="en-US" altLang="ko-KR" sz="1200" smtClean="0">
                                            <a:latin typeface="Cambria Math" panose="02040503050406030204" pitchFamily="18" charset="0"/>
                                          </a:rPr>
                                          <m:t>𝑖𝑛</m:t>
                                        </m:r>
                                      </m:sub>
                                      <m:sup>
                                        <m:r>
                                          <a:rPr lang="en-US" altLang="ko-KR" sz="1200" smtClean="0">
                                            <a:latin typeface="Cambria Math" panose="02040503050406030204" pitchFamily="18" charset="0"/>
                                          </a:rPr>
                                          <m:t>𝑀</m:t>
                                        </m:r>
                                        <m:r>
                                          <a:rPr lang="en-US" altLang="ko-KR" sz="1200" smtClean="0">
                                            <a:latin typeface="Cambria Math" panose="02040503050406030204" pitchFamily="18" charset="0"/>
                                          </a:rPr>
                                          <m:t>−</m:t>
                                        </m:r>
                                        <m:r>
                                          <a:rPr lang="en-US" altLang="ko-KR" sz="1200" smtClean="0">
                                            <a:latin typeface="Cambria Math" panose="02040503050406030204" pitchFamily="18" charset="0"/>
                                          </a:rPr>
                                          <m:t>𝑖𝑛</m:t>
                                        </m:r>
                                      </m:sup>
                                      <m:e>
                                        <m:sSub>
                                          <m:sSubPr>
                                            <m:ctrlPr>
                                              <a:rPr lang="ko-KR" altLang="ko-KR" sz="1200" i="1">
                                                <a:latin typeface="Cambria Math" panose="02040503050406030204" pitchFamily="18" charset="0"/>
                                              </a:rPr>
                                            </m:ctrlPr>
                                          </m:sSubPr>
                                          <m:e>
                                            <m:r>
                                              <a:rPr lang="en-US" altLang="ko-KR" sz="1200">
                                                <a:latin typeface="Cambria Math" panose="02040503050406030204" pitchFamily="18" charset="0"/>
                                              </a:rPr>
                                              <m:t>𝑃</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𝑑𝑢𝑟</m:t>
                                            </m:r>
                                            <m:r>
                                              <a:rPr lang="en-US" altLang="ko-KR" sz="1200">
                                                <a:latin typeface="Cambria Math" panose="02040503050406030204" pitchFamily="18" charset="0"/>
                                              </a:rPr>
                                              <m:t>,</m:t>
                                            </m:r>
                                            <m:r>
                                              <a:rPr lang="en-US" altLang="ko-KR" sz="1200" smtClean="0">
                                                <a:latin typeface="Cambria Math" panose="02040503050406030204" pitchFamily="18" charset="0"/>
                                              </a:rPr>
                                              <m:t>𝑇</m:t>
                                            </m:r>
                                            <m:r>
                                              <a:rPr lang="en-US" altLang="ko-KR" sz="1200" smtClean="0">
                                                <a:latin typeface="Cambria Math" panose="02040503050406030204" pitchFamily="18" charset="0"/>
                                              </a:rPr>
                                              <m:t>+1−</m:t>
                                            </m:r>
                                            <m:r>
                                              <a:rPr lang="en-US" altLang="ko-KR" sz="1200">
                                                <a:latin typeface="Cambria Math" panose="02040503050406030204" pitchFamily="18" charset="0"/>
                                              </a:rPr>
                                              <m:t>𝑖𝑛</m:t>
                                            </m:r>
                                          </m:sub>
                                        </m:sSub>
                                      </m:e>
                                    </m:nary>
                                  </m:e>
                                </m:nary>
                              </m:oMath>
                            </m:oMathPara>
                          </a14:m>
                          <a:endParaRPr lang="ko-KR" altLang="en-US" sz="1200" i="1" dirty="0"/>
                        </a:p>
                      </a:txBody>
                      <a:tcPr anchor="ctr"/>
                    </a:tc>
                    <a:extLst>
                      <a:ext uri="{0D108BD9-81ED-4DB2-BD59-A6C34878D82A}">
                        <a16:rowId xmlns:a16="http://schemas.microsoft.com/office/drawing/2014/main" val="4048619742"/>
                      </a:ext>
                    </a:extLst>
                  </a:tr>
                </a:tbl>
              </a:graphicData>
            </a:graphic>
          </p:graphicFrame>
        </mc:Choice>
        <mc:Fallback xmlns="">
          <p:graphicFrame>
            <p:nvGraphicFramePr>
              <p:cNvPr id="11" name="표 10"/>
              <p:cNvGraphicFramePr>
                <a:graphicFrameLocks noGrp="1"/>
              </p:cNvGraphicFramePr>
              <p:nvPr>
                <p:extLst>
                  <p:ext uri="{D42A27DB-BD31-4B8C-83A1-F6EECF244321}">
                    <p14:modId xmlns:p14="http://schemas.microsoft.com/office/powerpoint/2010/main" val="210676802"/>
                  </p:ext>
                </p:extLst>
              </p:nvPr>
            </p:nvGraphicFramePr>
            <p:xfrm>
              <a:off x="4443044" y="886260"/>
              <a:ext cx="4501743" cy="5680544"/>
            </p:xfrm>
            <a:graphic>
              <a:graphicData uri="http://schemas.openxmlformats.org/drawingml/2006/table">
                <a:tbl>
                  <a:tblPr firstRow="1" bandRow="1">
                    <a:tableStyleId>{9D7B26C5-4107-4FEC-AEDC-1716B250A1EF}</a:tableStyleId>
                  </a:tblPr>
                  <a:tblGrid>
                    <a:gridCol w="971206">
                      <a:extLst>
                        <a:ext uri="{9D8B030D-6E8A-4147-A177-3AD203B41FA5}">
                          <a16:colId xmlns:a16="http://schemas.microsoft.com/office/drawing/2014/main" val="2827012257"/>
                        </a:ext>
                      </a:extLst>
                    </a:gridCol>
                    <a:gridCol w="1274953">
                      <a:extLst>
                        <a:ext uri="{9D8B030D-6E8A-4147-A177-3AD203B41FA5}">
                          <a16:colId xmlns:a16="http://schemas.microsoft.com/office/drawing/2014/main" val="2202720132"/>
                        </a:ext>
                      </a:extLst>
                    </a:gridCol>
                    <a:gridCol w="2255584">
                      <a:extLst>
                        <a:ext uri="{9D8B030D-6E8A-4147-A177-3AD203B41FA5}">
                          <a16:colId xmlns:a16="http://schemas.microsoft.com/office/drawing/2014/main" val="2678518342"/>
                        </a:ext>
                      </a:extLst>
                    </a:gridCol>
                  </a:tblGrid>
                  <a:tr h="306546">
                    <a:tc gridSpan="2">
                      <a:txBody>
                        <a:bodyPr/>
                        <a:lstStyle/>
                        <a:p>
                          <a:pPr algn="l" latinLnBrk="1"/>
                          <a:r>
                            <a:rPr lang="en-US" altLang="ko-KR" sz="1200" dirty="0" smtClean="0"/>
                            <a:t>First</a:t>
                          </a:r>
                          <a:r>
                            <a:rPr lang="en-US" altLang="ko-KR" sz="1200" baseline="0" dirty="0" smtClean="0"/>
                            <a:t> clustering</a:t>
                          </a:r>
                          <a:endParaRPr lang="ko-KR" altLang="en-US" sz="1200" dirty="0"/>
                        </a:p>
                      </a:txBody>
                      <a:tcPr anchor="ctr"/>
                    </a:tc>
                    <a:tc hMerge="1">
                      <a:txBody>
                        <a:bodyPr/>
                        <a:lstStyle/>
                        <a:p>
                          <a:pPr latinLnBrk="1"/>
                          <a:endParaRPr lang="ko-KR" altLang="en-US" sz="1200" dirty="0"/>
                        </a:p>
                      </a:txBody>
                      <a:tcPr/>
                    </a:tc>
                    <a:tc>
                      <a:txBody>
                        <a:bodyPr/>
                        <a:lstStyle/>
                        <a:p>
                          <a:pPr algn="ctr" latinLnBrk="1"/>
                          <a:endParaRPr lang="ko-KR" altLang="en-US" sz="1200" dirty="0"/>
                        </a:p>
                      </a:txBody>
                      <a:tcPr anchor="ctr"/>
                    </a:tc>
                    <a:extLst>
                      <a:ext uri="{0D108BD9-81ED-4DB2-BD59-A6C34878D82A}">
                        <a16:rowId xmlns:a16="http://schemas.microsoft.com/office/drawing/2014/main" val="2265324156"/>
                      </a:ext>
                    </a:extLst>
                  </a:tr>
                  <a:tr h="564762">
                    <a:tc>
                      <a:txBody>
                        <a:bodyPr/>
                        <a:lstStyle/>
                        <a:p>
                          <a:pPr algn="ctr" latinLnBrk="1"/>
                          <a:r>
                            <a:rPr lang="en-US" altLang="ko-KR" sz="1200" dirty="0" smtClean="0"/>
                            <a:t>Primitive Model</a:t>
                          </a:r>
                          <a:endParaRPr lang="ko-KR" altLang="en-US" sz="1200" b="0" i="1" dirty="0"/>
                        </a:p>
                      </a:txBody>
                      <a:tcPr anchor="ctr"/>
                    </a:tc>
                    <a:tc>
                      <a:txBody>
                        <a:bodyPr/>
                        <a:lstStyle/>
                        <a:p>
                          <a:pPr algn="ctr" latinLnBrk="1"/>
                          <a:r>
                            <a:rPr lang="en-US" altLang="ko-KR" sz="1200" dirty="0" smtClean="0"/>
                            <a:t>First Clustering</a:t>
                          </a:r>
                          <a:endParaRPr lang="ko-KR" altLang="en-US" sz="1200" b="0" i="1" dirty="0"/>
                        </a:p>
                      </a:txBody>
                      <a:tcPr anchor="ctr"/>
                    </a:tc>
                    <a:tc>
                      <a:txBody>
                        <a:bodyPr/>
                        <a:lstStyle/>
                        <a:p>
                          <a:pPr algn="ctr" latinLnBrk="1"/>
                          <a:r>
                            <a:rPr lang="en-US" altLang="ko-KR" sz="1200" dirty="0" smtClean="0"/>
                            <a:t>Equation</a:t>
                          </a:r>
                          <a:endParaRPr lang="ko-KR" altLang="en-US" sz="1200" b="0" i="1" dirty="0"/>
                        </a:p>
                      </a:txBody>
                      <a:tcPr anchor="ctr"/>
                    </a:tc>
                    <a:extLst>
                      <a:ext uri="{0D108BD9-81ED-4DB2-BD59-A6C34878D82A}">
                        <a16:rowId xmlns:a16="http://schemas.microsoft.com/office/drawing/2014/main" val="3614275916"/>
                      </a:ext>
                    </a:extLst>
                  </a:tr>
                  <a:tr h="599567">
                    <a:tc>
                      <a:txBody>
                        <a:bodyPr/>
                        <a:lstStyle/>
                        <a:p>
                          <a:endParaRPr lang="ko-KR"/>
                        </a:p>
                      </a:txBody>
                      <a:tcPr anchor="ctr">
                        <a:blipFill>
                          <a:blip r:embed="rId4"/>
                          <a:stretch>
                            <a:fillRect t="-145455" r="-363125" b="-698990"/>
                          </a:stretch>
                        </a:blipFill>
                      </a:tcPr>
                    </a:tc>
                    <a:tc>
                      <a:txBody>
                        <a:bodyPr/>
                        <a:lstStyle/>
                        <a:p>
                          <a:endParaRPr lang="ko-KR"/>
                        </a:p>
                      </a:txBody>
                      <a:tcPr anchor="ctr">
                        <a:blipFill>
                          <a:blip r:embed="rId4"/>
                          <a:stretch>
                            <a:fillRect l="-76555" t="-145455" r="-177990" b="-698990"/>
                          </a:stretch>
                        </a:blipFill>
                      </a:tcPr>
                    </a:tc>
                    <a:tc>
                      <a:txBody>
                        <a:bodyPr/>
                        <a:lstStyle/>
                        <a:p>
                          <a:endParaRPr lang="ko-KR"/>
                        </a:p>
                      </a:txBody>
                      <a:tcPr anchor="ctr">
                        <a:blipFill>
                          <a:blip r:embed="rId4"/>
                          <a:stretch>
                            <a:fillRect l="-99461" t="-145455" r="-270" b="-698990"/>
                          </a:stretch>
                        </a:blipFill>
                      </a:tcPr>
                    </a:tc>
                    <a:extLst>
                      <a:ext uri="{0D108BD9-81ED-4DB2-BD59-A6C34878D82A}">
                        <a16:rowId xmlns:a16="http://schemas.microsoft.com/office/drawing/2014/main" val="3208152495"/>
                      </a:ext>
                    </a:extLst>
                  </a:tr>
                  <a:tr h="599567">
                    <a:tc>
                      <a:txBody>
                        <a:bodyPr/>
                        <a:lstStyle/>
                        <a:p>
                          <a:endParaRPr lang="ko-KR"/>
                        </a:p>
                      </a:txBody>
                      <a:tcPr anchor="ctr">
                        <a:blipFill>
                          <a:blip r:embed="rId4"/>
                          <a:stretch>
                            <a:fillRect t="-247959" r="-363125" b="-606122"/>
                          </a:stretch>
                        </a:blipFill>
                      </a:tcPr>
                    </a:tc>
                    <a:tc>
                      <a:txBody>
                        <a:bodyPr/>
                        <a:lstStyle/>
                        <a:p>
                          <a:endParaRPr lang="ko-KR"/>
                        </a:p>
                      </a:txBody>
                      <a:tcPr anchor="ctr">
                        <a:blipFill>
                          <a:blip r:embed="rId4"/>
                          <a:stretch>
                            <a:fillRect l="-76555" t="-247959" r="-177990" b="-606122"/>
                          </a:stretch>
                        </a:blipFill>
                      </a:tcPr>
                    </a:tc>
                    <a:tc>
                      <a:txBody>
                        <a:bodyPr/>
                        <a:lstStyle/>
                        <a:p>
                          <a:endParaRPr lang="ko-KR"/>
                        </a:p>
                      </a:txBody>
                      <a:tcPr anchor="ctr">
                        <a:blipFill>
                          <a:blip r:embed="rId4"/>
                          <a:stretch>
                            <a:fillRect l="-99461" t="-247959" r="-270" b="-606122"/>
                          </a:stretch>
                        </a:blipFill>
                      </a:tcPr>
                    </a:tc>
                    <a:extLst>
                      <a:ext uri="{0D108BD9-81ED-4DB2-BD59-A6C34878D82A}">
                        <a16:rowId xmlns:a16="http://schemas.microsoft.com/office/drawing/2014/main" val="120664989"/>
                      </a:ext>
                    </a:extLst>
                  </a:tr>
                  <a:tr h="599567">
                    <a:tc>
                      <a:txBody>
                        <a:bodyPr/>
                        <a:lstStyle/>
                        <a:p>
                          <a:endParaRPr lang="ko-KR"/>
                        </a:p>
                      </a:txBody>
                      <a:tcPr anchor="ctr">
                        <a:blipFill>
                          <a:blip r:embed="rId4"/>
                          <a:stretch>
                            <a:fillRect t="-344444" r="-363125" b="-500000"/>
                          </a:stretch>
                        </a:blipFill>
                      </a:tcPr>
                    </a:tc>
                    <a:tc>
                      <a:txBody>
                        <a:bodyPr/>
                        <a:lstStyle/>
                        <a:p>
                          <a:endParaRPr lang="ko-KR"/>
                        </a:p>
                      </a:txBody>
                      <a:tcPr anchor="ctr">
                        <a:blipFill>
                          <a:blip r:embed="rId4"/>
                          <a:stretch>
                            <a:fillRect l="-76555" t="-344444" r="-177990" b="-500000"/>
                          </a:stretch>
                        </a:blipFill>
                      </a:tcPr>
                    </a:tc>
                    <a:tc>
                      <a:txBody>
                        <a:bodyPr/>
                        <a:lstStyle/>
                        <a:p>
                          <a:endParaRPr lang="ko-KR"/>
                        </a:p>
                      </a:txBody>
                      <a:tcPr anchor="ctr">
                        <a:blipFill>
                          <a:blip r:embed="rId4"/>
                          <a:stretch>
                            <a:fillRect l="-99461" t="-344444" r="-270" b="-500000"/>
                          </a:stretch>
                        </a:blipFill>
                      </a:tcPr>
                    </a:tc>
                    <a:extLst>
                      <a:ext uri="{0D108BD9-81ED-4DB2-BD59-A6C34878D82A}">
                        <a16:rowId xmlns:a16="http://schemas.microsoft.com/office/drawing/2014/main" val="1937454049"/>
                      </a:ext>
                    </a:extLst>
                  </a:tr>
                  <a:tr h="599567">
                    <a:tc>
                      <a:txBody>
                        <a:bodyPr/>
                        <a:lstStyle/>
                        <a:p>
                          <a:endParaRPr lang="ko-KR"/>
                        </a:p>
                      </a:txBody>
                      <a:tcPr anchor="ctr">
                        <a:blipFill>
                          <a:blip r:embed="rId4"/>
                          <a:stretch>
                            <a:fillRect t="-448980" r="-363125" b="-405102"/>
                          </a:stretch>
                        </a:blipFill>
                      </a:tcPr>
                    </a:tc>
                    <a:tc>
                      <a:txBody>
                        <a:bodyPr/>
                        <a:lstStyle/>
                        <a:p>
                          <a:endParaRPr lang="ko-KR"/>
                        </a:p>
                      </a:txBody>
                      <a:tcPr anchor="ctr">
                        <a:blipFill>
                          <a:blip r:embed="rId4"/>
                          <a:stretch>
                            <a:fillRect l="-76555" t="-448980" r="-177990" b="-405102"/>
                          </a:stretch>
                        </a:blipFill>
                      </a:tcPr>
                    </a:tc>
                    <a:tc>
                      <a:txBody>
                        <a:bodyPr/>
                        <a:lstStyle/>
                        <a:p>
                          <a:endParaRPr lang="ko-KR"/>
                        </a:p>
                      </a:txBody>
                      <a:tcPr anchor="ctr">
                        <a:blipFill>
                          <a:blip r:embed="rId4"/>
                          <a:stretch>
                            <a:fillRect l="-99461" t="-448980" r="-270" b="-405102"/>
                          </a:stretch>
                        </a:blipFill>
                      </a:tcPr>
                    </a:tc>
                    <a:extLst>
                      <a:ext uri="{0D108BD9-81ED-4DB2-BD59-A6C34878D82A}">
                        <a16:rowId xmlns:a16="http://schemas.microsoft.com/office/drawing/2014/main" val="123536993"/>
                      </a:ext>
                    </a:extLst>
                  </a:tr>
                  <a:tr h="599567">
                    <a:tc>
                      <a:txBody>
                        <a:bodyPr/>
                        <a:lstStyle/>
                        <a:p>
                          <a:endParaRPr lang="ko-KR"/>
                        </a:p>
                      </a:txBody>
                      <a:tcPr anchor="ctr">
                        <a:blipFill>
                          <a:blip r:embed="rId4"/>
                          <a:stretch>
                            <a:fillRect t="-548980" r="-363125" b="-305102"/>
                          </a:stretch>
                        </a:blipFill>
                      </a:tcPr>
                    </a:tc>
                    <a:tc>
                      <a:txBody>
                        <a:bodyPr/>
                        <a:lstStyle/>
                        <a:p>
                          <a:endParaRPr lang="ko-KR"/>
                        </a:p>
                      </a:txBody>
                      <a:tcPr anchor="ctr">
                        <a:blipFill>
                          <a:blip r:embed="rId4"/>
                          <a:stretch>
                            <a:fillRect l="-76555" t="-548980" r="-177990" b="-305102"/>
                          </a:stretch>
                        </a:blipFill>
                      </a:tcPr>
                    </a:tc>
                    <a:tc>
                      <a:txBody>
                        <a:bodyPr/>
                        <a:lstStyle/>
                        <a:p>
                          <a:endParaRPr lang="ko-KR"/>
                        </a:p>
                      </a:txBody>
                      <a:tcPr anchor="ctr">
                        <a:blipFill>
                          <a:blip r:embed="rId4"/>
                          <a:stretch>
                            <a:fillRect l="-99461" t="-548980" r="-270" b="-305102"/>
                          </a:stretch>
                        </a:blipFill>
                      </a:tcPr>
                    </a:tc>
                    <a:extLst>
                      <a:ext uri="{0D108BD9-81ED-4DB2-BD59-A6C34878D82A}">
                        <a16:rowId xmlns:a16="http://schemas.microsoft.com/office/drawing/2014/main" val="3358061622"/>
                      </a:ext>
                    </a:extLst>
                  </a:tr>
                  <a:tr h="599567">
                    <a:tc>
                      <a:txBody>
                        <a:bodyPr/>
                        <a:lstStyle/>
                        <a:p>
                          <a:endParaRPr lang="ko-KR"/>
                        </a:p>
                      </a:txBody>
                      <a:tcPr anchor="ctr">
                        <a:blipFill>
                          <a:blip r:embed="rId4"/>
                          <a:stretch>
                            <a:fillRect t="-642424" r="-363125" b="-202020"/>
                          </a:stretch>
                        </a:blipFill>
                      </a:tcPr>
                    </a:tc>
                    <a:tc>
                      <a:txBody>
                        <a:bodyPr/>
                        <a:lstStyle/>
                        <a:p>
                          <a:endParaRPr lang="ko-KR"/>
                        </a:p>
                      </a:txBody>
                      <a:tcPr anchor="ctr">
                        <a:blipFill>
                          <a:blip r:embed="rId4"/>
                          <a:stretch>
                            <a:fillRect l="-76555" t="-642424" r="-177990" b="-202020"/>
                          </a:stretch>
                        </a:blipFill>
                      </a:tcPr>
                    </a:tc>
                    <a:tc>
                      <a:txBody>
                        <a:bodyPr/>
                        <a:lstStyle/>
                        <a:p>
                          <a:endParaRPr lang="ko-KR"/>
                        </a:p>
                      </a:txBody>
                      <a:tcPr anchor="ctr">
                        <a:blipFill>
                          <a:blip r:embed="rId4"/>
                          <a:stretch>
                            <a:fillRect l="-99461" t="-642424" r="-270" b="-202020"/>
                          </a:stretch>
                        </a:blipFill>
                      </a:tcPr>
                    </a:tc>
                    <a:extLst>
                      <a:ext uri="{0D108BD9-81ED-4DB2-BD59-A6C34878D82A}">
                        <a16:rowId xmlns:a16="http://schemas.microsoft.com/office/drawing/2014/main" val="506841975"/>
                      </a:ext>
                    </a:extLst>
                  </a:tr>
                  <a:tr h="599567">
                    <a:tc>
                      <a:txBody>
                        <a:bodyPr/>
                        <a:lstStyle/>
                        <a:p>
                          <a:endParaRPr lang="ko-KR"/>
                        </a:p>
                      </a:txBody>
                      <a:tcPr anchor="ctr">
                        <a:blipFill>
                          <a:blip r:embed="rId4"/>
                          <a:stretch>
                            <a:fillRect t="-750000" r="-363125" b="-104082"/>
                          </a:stretch>
                        </a:blipFill>
                      </a:tcPr>
                    </a:tc>
                    <a:tc>
                      <a:txBody>
                        <a:bodyPr/>
                        <a:lstStyle/>
                        <a:p>
                          <a:endParaRPr lang="ko-KR"/>
                        </a:p>
                      </a:txBody>
                      <a:tcPr anchor="ctr">
                        <a:blipFill>
                          <a:blip r:embed="rId4"/>
                          <a:stretch>
                            <a:fillRect l="-76555" t="-750000" r="-177990" b="-104082"/>
                          </a:stretch>
                        </a:blipFill>
                      </a:tcPr>
                    </a:tc>
                    <a:tc>
                      <a:txBody>
                        <a:bodyPr/>
                        <a:lstStyle/>
                        <a:p>
                          <a:endParaRPr lang="ko-KR"/>
                        </a:p>
                      </a:txBody>
                      <a:tcPr anchor="ctr">
                        <a:blipFill>
                          <a:blip r:embed="rId4"/>
                          <a:stretch>
                            <a:fillRect l="-99461" t="-750000" r="-270" b="-104082"/>
                          </a:stretch>
                        </a:blipFill>
                      </a:tcPr>
                    </a:tc>
                    <a:extLst>
                      <a:ext uri="{0D108BD9-81ED-4DB2-BD59-A6C34878D82A}">
                        <a16:rowId xmlns:a16="http://schemas.microsoft.com/office/drawing/2014/main" val="2342149749"/>
                      </a:ext>
                    </a:extLst>
                  </a:tr>
                  <a:tr h="612267">
                    <a:tc>
                      <a:txBody>
                        <a:bodyPr/>
                        <a:lstStyle/>
                        <a:p>
                          <a:endParaRPr lang="ko-KR"/>
                        </a:p>
                      </a:txBody>
                      <a:tcPr anchor="ctr">
                        <a:blipFill>
                          <a:blip r:embed="rId4"/>
                          <a:stretch>
                            <a:fillRect t="-824752" r="-363125" b="-990"/>
                          </a:stretch>
                        </a:blipFill>
                      </a:tcPr>
                    </a:tc>
                    <a:tc>
                      <a:txBody>
                        <a:bodyPr/>
                        <a:lstStyle/>
                        <a:p>
                          <a:endParaRPr lang="ko-KR"/>
                        </a:p>
                      </a:txBody>
                      <a:tcPr anchor="ctr">
                        <a:blipFill>
                          <a:blip r:embed="rId4"/>
                          <a:stretch>
                            <a:fillRect l="-76555" t="-824752" r="-177990" b="-990"/>
                          </a:stretch>
                        </a:blipFill>
                      </a:tcPr>
                    </a:tc>
                    <a:tc>
                      <a:txBody>
                        <a:bodyPr/>
                        <a:lstStyle/>
                        <a:p>
                          <a:endParaRPr lang="ko-KR"/>
                        </a:p>
                      </a:txBody>
                      <a:tcPr anchor="ctr">
                        <a:blipFill>
                          <a:blip r:embed="rId4"/>
                          <a:stretch>
                            <a:fillRect l="-99461" t="-824752" r="-270" b="-990"/>
                          </a:stretch>
                        </a:blipFill>
                      </a:tcPr>
                    </a:tc>
                    <a:extLst>
                      <a:ext uri="{0D108BD9-81ED-4DB2-BD59-A6C34878D82A}">
                        <a16:rowId xmlns:a16="http://schemas.microsoft.com/office/drawing/2014/main" val="4048619742"/>
                      </a:ext>
                    </a:extLst>
                  </a:tr>
                </a:tbl>
              </a:graphicData>
            </a:graphic>
          </p:graphicFrame>
        </mc:Fallback>
      </mc:AlternateContent>
      <p:sp>
        <p:nvSpPr>
          <p:cNvPr id="4" name="모서리가 둥근 직사각형 3"/>
          <p:cNvSpPr/>
          <p:nvPr/>
        </p:nvSpPr>
        <p:spPr>
          <a:xfrm>
            <a:off x="1498600" y="2095500"/>
            <a:ext cx="1898650" cy="609600"/>
          </a:xfrm>
          <a:prstGeom prst="roundRect">
            <a:avLst>
              <a:gd name="adj" fmla="val 12500"/>
            </a:avLst>
          </a:prstGeom>
          <a:solidFill>
            <a:schemeClr val="accent3">
              <a:alpha val="49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모서리가 둥근 직사각형 6"/>
          <p:cNvSpPr/>
          <p:nvPr/>
        </p:nvSpPr>
        <p:spPr>
          <a:xfrm>
            <a:off x="1987550" y="2603500"/>
            <a:ext cx="1905000" cy="889000"/>
          </a:xfrm>
          <a:prstGeom prst="roundRect">
            <a:avLst>
              <a:gd name="adj" fmla="val 11667"/>
            </a:avLst>
          </a:prstGeom>
          <a:solidFill>
            <a:schemeClr val="accent5">
              <a:lumMod val="40000"/>
              <a:lumOff val="60000"/>
              <a:alpha val="49000"/>
            </a:schemeClr>
          </a:solid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모서리가 둥근 직사각형 9"/>
          <p:cNvSpPr/>
          <p:nvPr/>
        </p:nvSpPr>
        <p:spPr>
          <a:xfrm>
            <a:off x="838200" y="5765800"/>
            <a:ext cx="2609850" cy="311150"/>
          </a:xfrm>
          <a:prstGeom prst="roundRect">
            <a:avLst/>
          </a:prstGeom>
          <a:solidFill>
            <a:schemeClr val="accent3">
              <a:alpha val="49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984250" y="6029249"/>
            <a:ext cx="2908300" cy="327101"/>
          </a:xfrm>
          <a:prstGeom prst="roundRect">
            <a:avLst/>
          </a:prstGeom>
          <a:solidFill>
            <a:schemeClr val="accent5">
              <a:lumMod val="40000"/>
              <a:lumOff val="60000"/>
              <a:alpha val="49000"/>
            </a:schemeClr>
          </a:solidFill>
          <a:ln w="25400">
            <a:solidFill>
              <a:schemeClr val="accent4">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64624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EACM Second Clustering</a:t>
            </a:r>
            <a:endParaRPr lang="ko-KR" altLang="en-US" dirty="0"/>
          </a:p>
        </p:txBody>
      </p:sp>
      <p:sp>
        <p:nvSpPr>
          <p:cNvPr id="5" name="오른쪽 화살표 4"/>
          <p:cNvSpPr/>
          <p:nvPr/>
        </p:nvSpPr>
        <p:spPr>
          <a:xfrm rot="5400000">
            <a:off x="2347728" y="3875413"/>
            <a:ext cx="405463" cy="38487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585773" y="3264742"/>
            <a:ext cx="3929372" cy="584775"/>
          </a:xfrm>
          <a:prstGeom prst="rect">
            <a:avLst/>
          </a:prstGeom>
          <a:noFill/>
        </p:spPr>
        <p:txBody>
          <a:bodyPr wrap="square" rtlCol="0">
            <a:spAutoFit/>
          </a:bodyPr>
          <a:lstStyle/>
          <a:p>
            <a:pPr algn="ctr"/>
            <a:r>
              <a:rPr lang="en-US" altLang="ko-KR" sz="1600" dirty="0" smtClean="0"/>
              <a:t>Reduced </a:t>
            </a:r>
            <a:r>
              <a:rPr lang="en-US" altLang="ko-KR" sz="1600" dirty="0"/>
              <a:t>vehicles with the same </a:t>
            </a:r>
            <a:r>
              <a:rPr lang="en-US" altLang="ko-KR" sz="1600" b="1" dirty="0" smtClean="0"/>
              <a:t>“connection </a:t>
            </a:r>
            <a:r>
              <a:rPr lang="en-US" altLang="ko-KR" sz="1600" b="1" dirty="0"/>
              <a:t>time”</a:t>
            </a:r>
            <a:endParaRPr lang="ko-KR" altLang="en-US" sz="1600" b="1" dirty="0"/>
          </a:p>
        </p:txBody>
      </p:sp>
      <p:pic>
        <p:nvPicPr>
          <p:cNvPr id="2" name="그림 1"/>
          <p:cNvPicPr>
            <a:picLocks noChangeAspect="1"/>
          </p:cNvPicPr>
          <p:nvPr/>
        </p:nvPicPr>
        <p:blipFill>
          <a:blip r:embed="rId2">
            <a:clrChange>
              <a:clrFrom>
                <a:srgbClr val="FFFFFF"/>
              </a:clrFrom>
              <a:clrTo>
                <a:srgbClr val="FFFFFF">
                  <a:alpha val="0"/>
                </a:srgbClr>
              </a:clrTo>
            </a:clrChange>
          </a:blip>
          <a:stretch>
            <a:fillRect/>
          </a:stretch>
        </p:blipFill>
        <p:spPr>
          <a:xfrm>
            <a:off x="0" y="1163568"/>
            <a:ext cx="4362630" cy="2035791"/>
          </a:xfrm>
          <a:prstGeom prst="rect">
            <a:avLst/>
          </a:prstGeom>
        </p:spPr>
      </p:pic>
      <p:pic>
        <p:nvPicPr>
          <p:cNvPr id="4" name="그림 3"/>
          <p:cNvPicPr>
            <a:picLocks noChangeAspect="1"/>
          </p:cNvPicPr>
          <p:nvPr/>
        </p:nvPicPr>
        <p:blipFill>
          <a:blip r:embed="rId3">
            <a:clrChange>
              <a:clrFrom>
                <a:srgbClr val="FFFFFF"/>
              </a:clrFrom>
              <a:clrTo>
                <a:srgbClr val="FFFFFF">
                  <a:alpha val="0"/>
                </a:srgbClr>
              </a:clrTo>
            </a:clrChange>
          </a:blip>
          <a:stretch>
            <a:fillRect/>
          </a:stretch>
        </p:blipFill>
        <p:spPr>
          <a:xfrm>
            <a:off x="-54155" y="4424226"/>
            <a:ext cx="4416785" cy="2153463"/>
          </a:xfrm>
          <a:prstGeom prst="rect">
            <a:avLst/>
          </a:prstGeom>
        </p:spPr>
      </p:pic>
      <p:sp>
        <p:nvSpPr>
          <p:cNvPr id="10" name="TextBox 9"/>
          <p:cNvSpPr txBox="1"/>
          <p:nvPr/>
        </p:nvSpPr>
        <p:spPr>
          <a:xfrm>
            <a:off x="92397" y="4139779"/>
            <a:ext cx="1373026"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ctr">
              <a:defRPr sz="1100" b="1">
                <a:solidFill>
                  <a:schemeClr val="tx1"/>
                </a:solidFill>
              </a:defRPr>
            </a:lvl1pPr>
          </a:lstStyle>
          <a:p>
            <a:r>
              <a:rPr lang="en-US" altLang="ko-KR" dirty="0" smtClean="0"/>
              <a:t>Second </a:t>
            </a:r>
            <a:r>
              <a:rPr lang="en-US" altLang="ko-KR" dirty="0"/>
              <a:t>clustering</a:t>
            </a:r>
            <a:endParaRPr lang="ko-KR" altLang="en-US" dirty="0"/>
          </a:p>
        </p:txBody>
      </p:sp>
      <p:sp>
        <p:nvSpPr>
          <p:cNvPr id="11" name="TextBox 10"/>
          <p:cNvSpPr txBox="1"/>
          <p:nvPr/>
        </p:nvSpPr>
        <p:spPr>
          <a:xfrm>
            <a:off x="144624" y="836575"/>
            <a:ext cx="1268572" cy="2616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algn="ctr">
              <a:defRPr sz="1100" b="1">
                <a:solidFill>
                  <a:schemeClr val="tx1"/>
                </a:solidFill>
              </a:defRPr>
            </a:lvl1pPr>
          </a:lstStyle>
          <a:p>
            <a:r>
              <a:rPr lang="en-US" altLang="ko-KR" dirty="0" smtClean="0"/>
              <a:t>First Clustering</a:t>
            </a:r>
            <a:endParaRPr lang="ko-KR" altLang="en-US" dirty="0"/>
          </a:p>
        </p:txBody>
      </p:sp>
      <mc:AlternateContent xmlns:mc="http://schemas.openxmlformats.org/markup-compatibility/2006" xmlns:a14="http://schemas.microsoft.com/office/drawing/2010/main">
        <mc:Choice Requires="a14">
          <p:graphicFrame>
            <p:nvGraphicFramePr>
              <p:cNvPr id="12" name="표 11"/>
              <p:cNvGraphicFramePr>
                <a:graphicFrameLocks noGrp="1"/>
              </p:cNvGraphicFramePr>
              <p:nvPr>
                <p:extLst>
                  <p:ext uri="{D42A27DB-BD31-4B8C-83A1-F6EECF244321}">
                    <p14:modId xmlns:p14="http://schemas.microsoft.com/office/powerpoint/2010/main" val="3087605043"/>
                  </p:ext>
                </p:extLst>
              </p:nvPr>
            </p:nvGraphicFramePr>
            <p:xfrm>
              <a:off x="4515145" y="829098"/>
              <a:ext cx="4501743" cy="5762205"/>
            </p:xfrm>
            <a:graphic>
              <a:graphicData uri="http://schemas.openxmlformats.org/drawingml/2006/table">
                <a:tbl>
                  <a:tblPr firstRow="1" bandRow="1">
                    <a:tableStyleId>{9D7B26C5-4107-4FEC-AEDC-1716B250A1EF}</a:tableStyleId>
                  </a:tblPr>
                  <a:tblGrid>
                    <a:gridCol w="971206">
                      <a:extLst>
                        <a:ext uri="{9D8B030D-6E8A-4147-A177-3AD203B41FA5}">
                          <a16:colId xmlns:a16="http://schemas.microsoft.com/office/drawing/2014/main" val="2827012257"/>
                        </a:ext>
                      </a:extLst>
                    </a:gridCol>
                    <a:gridCol w="1274953">
                      <a:extLst>
                        <a:ext uri="{9D8B030D-6E8A-4147-A177-3AD203B41FA5}">
                          <a16:colId xmlns:a16="http://schemas.microsoft.com/office/drawing/2014/main" val="2202720132"/>
                        </a:ext>
                      </a:extLst>
                    </a:gridCol>
                    <a:gridCol w="2255584">
                      <a:extLst>
                        <a:ext uri="{9D8B030D-6E8A-4147-A177-3AD203B41FA5}">
                          <a16:colId xmlns:a16="http://schemas.microsoft.com/office/drawing/2014/main" val="2678518342"/>
                        </a:ext>
                      </a:extLst>
                    </a:gridCol>
                  </a:tblGrid>
                  <a:tr h="306546">
                    <a:tc gridSpan="2">
                      <a:txBody>
                        <a:bodyPr/>
                        <a:lstStyle/>
                        <a:p>
                          <a:pPr algn="l" latinLnBrk="1"/>
                          <a:r>
                            <a:rPr lang="en-US" altLang="ko-KR" sz="1200" dirty="0" smtClean="0"/>
                            <a:t>Second</a:t>
                          </a:r>
                          <a:r>
                            <a:rPr lang="en-US" altLang="ko-KR" sz="1200" baseline="0" dirty="0" smtClean="0"/>
                            <a:t> clustering</a:t>
                          </a:r>
                          <a:endParaRPr lang="ko-KR" altLang="en-US" sz="1200" dirty="0"/>
                        </a:p>
                      </a:txBody>
                      <a:tcPr anchor="ctr"/>
                    </a:tc>
                    <a:tc hMerge="1">
                      <a:txBody>
                        <a:bodyPr/>
                        <a:lstStyle/>
                        <a:p>
                          <a:pPr latinLnBrk="1"/>
                          <a:endParaRPr lang="ko-KR" altLang="en-US" sz="1200" dirty="0"/>
                        </a:p>
                      </a:txBody>
                      <a:tcPr/>
                    </a:tc>
                    <a:tc>
                      <a:txBody>
                        <a:bodyPr/>
                        <a:lstStyle/>
                        <a:p>
                          <a:pPr algn="ctr" latinLnBrk="1"/>
                          <a:endParaRPr lang="ko-KR" altLang="en-US" sz="1200" dirty="0"/>
                        </a:p>
                      </a:txBody>
                      <a:tcPr anchor="ctr"/>
                    </a:tc>
                    <a:extLst>
                      <a:ext uri="{0D108BD9-81ED-4DB2-BD59-A6C34878D82A}">
                        <a16:rowId xmlns:a16="http://schemas.microsoft.com/office/drawing/2014/main" val="2265324156"/>
                      </a:ext>
                    </a:extLst>
                  </a:tr>
                  <a:tr h="564762">
                    <a:tc>
                      <a:txBody>
                        <a:bodyPr/>
                        <a:lstStyle/>
                        <a:p>
                          <a:pPr algn="ctr" latinLnBrk="1"/>
                          <a:r>
                            <a:rPr lang="en-US" altLang="ko-KR" sz="1200" b="0" i="0" dirty="0" smtClean="0"/>
                            <a:t>First clustering</a:t>
                          </a:r>
                          <a:endParaRPr lang="ko-KR" altLang="en-US" sz="1200" b="0" i="0" dirty="0"/>
                        </a:p>
                      </a:txBody>
                      <a:tcPr anchor="ctr"/>
                    </a:tc>
                    <a:tc>
                      <a:txBody>
                        <a:bodyPr/>
                        <a:lstStyle/>
                        <a:p>
                          <a:pPr algn="ctr" latinLnBrk="1"/>
                          <a:r>
                            <a:rPr lang="en-US" altLang="ko-KR" sz="1200" b="0" i="0" dirty="0" smtClean="0"/>
                            <a:t>second Clustering</a:t>
                          </a:r>
                          <a:endParaRPr lang="ko-KR" altLang="en-US" sz="1200" b="0" i="0" dirty="0"/>
                        </a:p>
                      </a:txBody>
                      <a:tcPr anchor="ctr"/>
                    </a:tc>
                    <a:tc>
                      <a:txBody>
                        <a:bodyPr/>
                        <a:lstStyle/>
                        <a:p>
                          <a:pPr algn="ctr" latinLnBrk="1"/>
                          <a:r>
                            <a:rPr lang="en-US" altLang="ko-KR" sz="1200" b="0" i="0" dirty="0" smtClean="0"/>
                            <a:t>Equation</a:t>
                          </a:r>
                          <a:endParaRPr lang="ko-KR" altLang="en-US" sz="1200" b="0" i="0" dirty="0"/>
                        </a:p>
                      </a:txBody>
                      <a:tcPr anchor="ctr"/>
                    </a:tc>
                    <a:extLst>
                      <a:ext uri="{0D108BD9-81ED-4DB2-BD59-A6C34878D82A}">
                        <a16:rowId xmlns:a16="http://schemas.microsoft.com/office/drawing/2014/main" val="3614275916"/>
                      </a:ext>
                    </a:extLst>
                  </a:tr>
                  <a:tr h="541376">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𝑉</m:t>
                                </m:r>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𝐸𝑉</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𝑉</m:t>
                                </m:r>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𝐸𝑉</m:t>
                                    </m:r>
                                  </m:e>
                                  <m:sub>
                                    <m:r>
                                      <a:rPr lang="en-US" altLang="ko-KR" sz="1200" b="0" i="1">
                                        <a:latin typeface="Cambria Math" panose="02040503050406030204" pitchFamily="18" charset="0"/>
                                      </a:rPr>
                                      <m:t>𝑖𝑛</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ea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b="0" i="1">
                                        <a:latin typeface="Cambria Math" panose="02040503050406030204" pitchFamily="18" charset="0"/>
                                      </a:rPr>
                                      <m:t>𝑑</m:t>
                                    </m:r>
                                    <m:r>
                                      <a:rPr lang="en-US" altLang="ko-KR" sz="1200" b="0" i="1">
                                        <a:latin typeface="Cambria Math" panose="02040503050406030204" pitchFamily="18" charset="0"/>
                                      </a:rPr>
                                      <m:t>𝑢𝑟</m:t>
                                    </m:r>
                                    <m:r>
                                      <m:rPr>
                                        <m:brk m:alnAt="23"/>
                                      </m:rPr>
                                      <a:rPr lang="en-US" altLang="ko-KR" sz="1200" b="0" i="1">
                                        <a:latin typeface="Cambria Math" panose="02040503050406030204" pitchFamily="18" charset="0"/>
                                      </a:rPr>
                                      <m:t>=</m:t>
                                    </m:r>
                                    <m:r>
                                      <a:rPr lang="en-US" altLang="ko-KR" sz="1200" b="0" i="1">
                                        <a:latin typeface="Cambria Math" panose="02040503050406030204" pitchFamily="18" charset="0"/>
                                      </a:rPr>
                                      <m:t>1</m:t>
                                    </m:r>
                                  </m:sub>
                                  <m:sup>
                                    <m:r>
                                      <a:rPr lang="en-US" altLang="ko-KR" sz="1200" b="0" i="1" smtClean="0">
                                        <a:latin typeface="Cambria Math" panose="02040503050406030204" pitchFamily="18" charset="0"/>
                                      </a:rPr>
                                      <m:t>𝑀</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𝑖𝑛</m:t>
                                    </m:r>
                                  </m:sup>
                                  <m:e>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𝑉𝐸𝑉</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sub>
                                    </m:sSub>
                                  </m:e>
                                </m:nary>
                              </m:oMath>
                            </m:oMathPara>
                          </a14:m>
                          <a:endParaRPr lang="ko-KR" altLang="en-US" sz="1200" i="1" dirty="0"/>
                        </a:p>
                      </a:txBody>
                      <a:tcPr anchor="ctr"/>
                    </a:tc>
                    <a:extLst>
                      <a:ext uri="{0D108BD9-81ED-4DB2-BD59-A6C34878D82A}">
                        <a16:rowId xmlns:a16="http://schemas.microsoft.com/office/drawing/2014/main" val="545001225"/>
                      </a:ext>
                    </a:extLst>
                  </a:tr>
                  <a:tr h="541376">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a:latin typeface="Cambria Math" panose="02040503050406030204" pitchFamily="18" charset="0"/>
                                      </a:rPr>
                                      <m:t>𝑃</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r>
                                      <a:rPr lang="en-US" altLang="ko-KR" sz="1200" b="0" i="1">
                                        <a:latin typeface="Cambria Math" panose="02040503050406030204" pitchFamily="18" charset="0"/>
                                      </a:rPr>
                                      <m:t>,</m:t>
                                    </m:r>
                                    <m:r>
                                      <a:rPr lang="en-US" altLang="ko-KR" sz="1200" b="0" i="1">
                                        <a:latin typeface="Cambria Math" panose="02040503050406030204" pitchFamily="18" charset="0"/>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a:latin typeface="Cambria Math" panose="02040503050406030204" pitchFamily="18" charset="0"/>
                                      </a:rPr>
                                      <m:t>𝑃</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smtClean="0">
                                        <a:latin typeface="Cambria Math" panose="02040503050406030204" pitchFamily="18" charset="0"/>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b="0" i="1" smtClean="0">
                                        <a:latin typeface="Cambria Math" panose="02040503050406030204" pitchFamily="18" charset="0"/>
                                      </a:rPr>
                                      <m:t>𝑑</m:t>
                                    </m:r>
                                    <m:r>
                                      <a:rPr lang="en-US" altLang="ko-KR" sz="1200" b="0" i="1" smtClean="0">
                                        <a:latin typeface="Cambria Math" panose="02040503050406030204" pitchFamily="18" charset="0"/>
                                      </a:rPr>
                                      <m:t>𝑢𝑟</m:t>
                                    </m:r>
                                    <m:r>
                                      <a:rPr lang="en-US" altLang="ko-KR" sz="1200" b="0" i="1" smtClean="0">
                                        <a:latin typeface="Cambria Math" panose="02040503050406030204" pitchFamily="18" charset="0"/>
                                      </a:rPr>
                                      <m:t>=1</m:t>
                                    </m:r>
                                  </m:sub>
                                  <m:sup>
                                    <m:r>
                                      <a:rPr lang="en-US" altLang="ko-KR" sz="1200" b="0" i="1" smtClean="0">
                                        <a:latin typeface="Cambria Math" panose="02040503050406030204" pitchFamily="18" charset="0"/>
                                      </a:rPr>
                                      <m:t>𝑀</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𝑖𝑛</m:t>
                                    </m:r>
                                  </m:sup>
                                  <m:e>
                                    <m:sSub>
                                      <m:sSubPr>
                                        <m:ctrlPr>
                                          <a:rPr lang="ko-KR" altLang="ko-KR" sz="1200" i="1">
                                            <a:latin typeface="Cambria Math" panose="02040503050406030204" pitchFamily="18" charset="0"/>
                                          </a:rPr>
                                        </m:ctrlPr>
                                      </m:sSubPr>
                                      <m:e>
                                        <m:r>
                                          <a:rPr lang="en-US" altLang="ko-KR" sz="1200" b="0" i="1">
                                            <a:latin typeface="Cambria Math" panose="02040503050406030204" pitchFamily="18" charset="0"/>
                                          </a:rPr>
                                          <m:t>𝑃</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r>
                                          <a:rPr lang="en-US" altLang="ko-KR" sz="1200" b="0" i="1">
                                            <a:latin typeface="Cambria Math" panose="02040503050406030204" pitchFamily="18" charset="0"/>
                                          </a:rPr>
                                          <m:t>,</m:t>
                                        </m:r>
                                        <m:r>
                                          <a:rPr lang="en-US" altLang="ko-KR" sz="1200" b="0" i="1">
                                            <a:latin typeface="Cambria Math" panose="02040503050406030204" pitchFamily="18" charset="0"/>
                                          </a:rPr>
                                          <m:t>𝑖𝑑𝑥</m:t>
                                        </m:r>
                                      </m:sub>
                                    </m:sSub>
                                  </m:e>
                                </m:nary>
                              </m:oMath>
                            </m:oMathPara>
                          </a14:m>
                          <a:endParaRPr lang="ko-KR" altLang="en-US" sz="1200" i="1" dirty="0"/>
                        </a:p>
                      </a:txBody>
                      <a:tcPr anchor="ctr"/>
                    </a:tc>
                    <a:extLst>
                      <a:ext uri="{0D108BD9-81ED-4DB2-BD59-A6C34878D82A}">
                        <a16:rowId xmlns:a16="http://schemas.microsoft.com/office/drawing/2014/main" val="120664989"/>
                      </a:ext>
                    </a:extLst>
                  </a:tr>
                  <a:tr h="541376">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𝐼</m:t>
                                </m:r>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𝐼</m:t>
                                </m:r>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𝐸</m:t>
                                    </m:r>
                                  </m:e>
                                  <m:sub>
                                    <m:r>
                                      <a:rPr lang="en-US" altLang="ko-KR" sz="1200" b="0" i="1">
                                        <a:latin typeface="Cambria Math" panose="02040503050406030204" pitchFamily="18" charset="0"/>
                                      </a:rPr>
                                      <m:t>𝑖𝑛</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b="0" i="1">
                                        <a:latin typeface="Cambria Math" panose="02040503050406030204" pitchFamily="18" charset="0"/>
                                      </a:rPr>
                                      <m:t>𝑑</m:t>
                                    </m:r>
                                    <m:r>
                                      <a:rPr lang="en-US" altLang="ko-KR" sz="1200" b="0" i="1">
                                        <a:latin typeface="Cambria Math" panose="02040503050406030204" pitchFamily="18" charset="0"/>
                                      </a:rPr>
                                      <m:t>𝑢𝑟</m:t>
                                    </m:r>
                                    <m:r>
                                      <m:rPr>
                                        <m:brk m:alnAt="23"/>
                                      </m:rPr>
                                      <a:rPr lang="en-US" altLang="ko-KR" sz="1200" b="0" i="1">
                                        <a:latin typeface="Cambria Math" panose="02040503050406030204" pitchFamily="18" charset="0"/>
                                      </a:rPr>
                                      <m:t>=</m:t>
                                    </m:r>
                                    <m:r>
                                      <a:rPr lang="en-US" altLang="ko-KR" sz="1200" b="0" i="1">
                                        <a:latin typeface="Cambria Math" panose="02040503050406030204" pitchFamily="18" charset="0"/>
                                      </a:rPr>
                                      <m:t>1</m:t>
                                    </m:r>
                                  </m:sub>
                                  <m:sup>
                                    <m:r>
                                      <a:rPr lang="en-US" altLang="ko-KR" sz="1200" b="0" i="1" smtClean="0">
                                        <a:latin typeface="Cambria Math" panose="02040503050406030204" pitchFamily="18" charset="0"/>
                                      </a:rPr>
                                      <m:t>𝑀</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𝑖𝑛</m:t>
                                    </m:r>
                                  </m:sup>
                                  <m:e>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𝐼𝐸</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sub>
                                    </m:sSub>
                                  </m:e>
                                </m:nary>
                              </m:oMath>
                            </m:oMathPara>
                          </a14:m>
                          <a:endParaRPr lang="ko-KR" altLang="en-US" sz="1200" i="1" dirty="0"/>
                        </a:p>
                      </a:txBody>
                      <a:tcPr anchor="ctr"/>
                    </a:tc>
                    <a:extLst>
                      <a:ext uri="{0D108BD9-81ED-4DB2-BD59-A6C34878D82A}">
                        <a16:rowId xmlns:a16="http://schemas.microsoft.com/office/drawing/2014/main" val="1937454049"/>
                      </a:ext>
                    </a:extLst>
                  </a:tr>
                  <a:tr h="541376">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a:latin typeface="Cambria Math" panose="02040503050406030204" pitchFamily="18" charset="0"/>
                                      </a:rPr>
                                      <m:t>𝑆</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a:latin typeface="Cambria Math" panose="02040503050406030204" pitchFamily="18" charset="0"/>
                                      </a:rPr>
                                      <m:t>𝑆</m:t>
                                    </m:r>
                                  </m:e>
                                  <m:sub>
                                    <m:r>
                                      <a:rPr lang="en-US" altLang="ko-KR" sz="1200" b="0" i="1">
                                        <a:latin typeface="Cambria Math" panose="02040503050406030204" pitchFamily="18" charset="0"/>
                                      </a:rPr>
                                      <m:t>𝑖𝑛</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m:rPr>
                                        <m:brk m:alnAt="23"/>
                                      </m:rPr>
                                      <a:rPr lang="en-US" altLang="ko-KR" sz="1200" b="0" i="1">
                                        <a:latin typeface="Cambria Math" panose="02040503050406030204" pitchFamily="18" charset="0"/>
                                      </a:rPr>
                                      <m:t>𝑑</m:t>
                                    </m:r>
                                    <m:r>
                                      <a:rPr lang="en-US" altLang="ko-KR" sz="1200" b="0" i="1">
                                        <a:latin typeface="Cambria Math" panose="02040503050406030204" pitchFamily="18" charset="0"/>
                                      </a:rPr>
                                      <m:t>𝑢𝑟</m:t>
                                    </m:r>
                                    <m:r>
                                      <m:rPr>
                                        <m:brk m:alnAt="23"/>
                                      </m:rPr>
                                      <a:rPr lang="en-US" altLang="ko-KR" sz="1200" b="0" i="1">
                                        <a:latin typeface="Cambria Math" panose="02040503050406030204" pitchFamily="18" charset="0"/>
                                      </a:rPr>
                                      <m:t>=</m:t>
                                    </m:r>
                                    <m:r>
                                      <a:rPr lang="en-US" altLang="ko-KR" sz="1200" b="0" i="1">
                                        <a:latin typeface="Cambria Math" panose="02040503050406030204" pitchFamily="18" charset="0"/>
                                      </a:rPr>
                                      <m:t>1</m:t>
                                    </m:r>
                                  </m:sub>
                                  <m:sup>
                                    <m:r>
                                      <a:rPr lang="en-US" altLang="ko-KR" sz="1200" b="0" i="1" smtClean="0">
                                        <a:latin typeface="Cambria Math" panose="02040503050406030204" pitchFamily="18" charset="0"/>
                                      </a:rPr>
                                      <m:t>𝑀</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𝑖𝑛</m:t>
                                    </m:r>
                                  </m:sup>
                                  <m:e>
                                    <m:sSub>
                                      <m:sSubPr>
                                        <m:ctrlPr>
                                          <a:rPr lang="ko-KR" altLang="ko-KR" sz="1200" i="1" smtClean="0">
                                            <a:latin typeface="Cambria Math" panose="02040503050406030204" pitchFamily="18" charset="0"/>
                                          </a:rPr>
                                        </m:ctrlPr>
                                      </m:sSubPr>
                                      <m:e>
                                        <m:r>
                                          <a:rPr lang="en-US" altLang="ko-KR" sz="1200" b="0" i="1">
                                            <a:latin typeface="Cambria Math" panose="02040503050406030204" pitchFamily="18" charset="0"/>
                                          </a:rPr>
                                          <m:t>𝑆</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𝑑𝑢𝑟</m:t>
                                        </m:r>
                                      </m:sub>
                                    </m:sSub>
                                  </m:e>
                                </m:nary>
                              </m:oMath>
                            </m:oMathPara>
                          </a14:m>
                          <a:endParaRPr lang="ko-KR" altLang="en-US" sz="1200" i="1" dirty="0"/>
                        </a:p>
                      </a:txBody>
                      <a:tcPr anchor="ctr"/>
                    </a:tc>
                    <a:extLst>
                      <a:ext uri="{0D108BD9-81ED-4DB2-BD59-A6C34878D82A}">
                        <a16:rowId xmlns:a16="http://schemas.microsoft.com/office/drawing/2014/main" val="123536993"/>
                      </a:ext>
                    </a:extLst>
                  </a:tr>
                  <a:tr h="541376">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𝑐𝑎𝑝</m:t>
                                    </m:r>
                                  </m:e>
                                  <m:sub>
                                    <m:r>
                                      <a:rPr lang="en-US" altLang="ko-KR" sz="1200" b="0" i="1">
                                        <a:latin typeface="Cambria Math" panose="02040503050406030204" pitchFamily="18" charset="0"/>
                                      </a:rPr>
                                      <m:t>𝑖𝑛</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smtClean="0">
                                        <a:latin typeface="Cambria Math" panose="02040503050406030204" pitchFamily="18" charset="0"/>
                                      </a:rPr>
                                      <m:t>𝑐𝑎𝑝</m:t>
                                    </m:r>
                                  </m:e>
                                  <m:sub>
                                    <m:r>
                                      <a:rPr lang="en-US" altLang="ko-KR" sz="1200" b="0" i="1">
                                        <a:latin typeface="Cambria Math" panose="02040503050406030204" pitchFamily="18" charset="0"/>
                                      </a:rPr>
                                      <m:t>𝑖𝑛</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𝑖𝑑𝑥</m:t>
                                    </m:r>
                                  </m:sub>
                                </m:sSub>
                              </m:oMath>
                            </m:oMathPara>
                          </a14:m>
                          <a:endParaRPr lang="ko-KR" altLang="en-US" sz="1200" i="1" dirty="0"/>
                        </a:p>
                      </a:txBody>
                      <a:tcPr anchor="ct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a:rPr lang="en-US" altLang="ko-KR" sz="1200" b="0" i="1" smtClean="0">
                                        <a:latin typeface="Cambria Math" panose="02040503050406030204" pitchFamily="18" charset="0"/>
                                      </a:rPr>
                                      <m:t>𝑑𝑢𝑟</m:t>
                                    </m:r>
                                    <m:r>
                                      <a:rPr lang="en-US" altLang="ko-KR" sz="1200" b="0" i="1">
                                        <a:latin typeface="Cambria Math" panose="02040503050406030204" pitchFamily="18" charset="0"/>
                                      </a:rPr>
                                      <m:t>=1</m:t>
                                    </m:r>
                                  </m:sub>
                                  <m:sup>
                                    <m:r>
                                      <a:rPr lang="en-US" altLang="ko-KR" sz="1200" b="0" i="1" smtClean="0">
                                        <a:latin typeface="Cambria Math" panose="02040503050406030204" pitchFamily="18" charset="0"/>
                                      </a:rPr>
                                      <m:t>𝑀</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𝑖𝑛</m:t>
                                    </m:r>
                                  </m:sup>
                                  <m:e>
                                    <m:sSub>
                                      <m:sSubPr>
                                        <m:ctrlPr>
                                          <a:rPr kumimoji="0" lang="ko-KR"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𝑐𝑎𝑝</m:t>
                                        </m:r>
                                      </m:e>
                                      <m:sub>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e>
                                </m:nary>
                              </m:oMath>
                            </m:oMathPara>
                          </a14:m>
                          <a:endParaRPr lang="ko-KR" altLang="en-US" sz="1200" i="1" dirty="0"/>
                        </a:p>
                      </a:txBody>
                      <a:tcPr anchor="ctr"/>
                    </a:tc>
                    <a:extLst>
                      <a:ext uri="{0D108BD9-81ED-4DB2-BD59-A6C34878D82A}">
                        <a16:rowId xmlns:a16="http://schemas.microsoft.com/office/drawing/2014/main" val="3862266637"/>
                      </a:ext>
                    </a:extLst>
                  </a:tr>
                  <a:tr h="541376">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ko-KR"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𝐶𝑃</m:t>
                                    </m:r>
                                  </m:e>
                                  <m:sub>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ko-KR"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𝐶𝑃</m:t>
                                    </m:r>
                                  </m:e>
                                  <m:sub>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𝑖𝑛</m:t>
                                    </m:r>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a:rPr lang="en-US" altLang="ko-KR" sz="1200" b="0" i="1" smtClean="0">
                                        <a:latin typeface="Cambria Math" panose="02040503050406030204" pitchFamily="18" charset="0"/>
                                      </a:rPr>
                                      <m:t>𝑑𝑢𝑟</m:t>
                                    </m:r>
                                    <m:r>
                                      <a:rPr lang="en-US" altLang="ko-KR" sz="1200" b="0" i="1">
                                        <a:latin typeface="Cambria Math" panose="02040503050406030204" pitchFamily="18" charset="0"/>
                                      </a:rPr>
                                      <m:t>=1</m:t>
                                    </m:r>
                                  </m:sub>
                                  <m:sup>
                                    <m:r>
                                      <a:rPr lang="en-US" altLang="ko-KR" sz="1200" b="0" i="1" smtClean="0">
                                        <a:latin typeface="Cambria Math" panose="02040503050406030204" pitchFamily="18" charset="0"/>
                                      </a:rPr>
                                      <m:t>𝑀</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𝑖𝑛</m:t>
                                    </m:r>
                                  </m:sup>
                                  <m:e>
                                    <m:sSub>
                                      <m:sSubPr>
                                        <m:ctrlPr>
                                          <a:rPr kumimoji="0" lang="ko-KR"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𝐶𝑃</m:t>
                                        </m:r>
                                      </m:e>
                                      <m:sub>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e>
                                </m:nary>
                              </m:oMath>
                            </m:oMathPara>
                          </a14:m>
                          <a:endParaRPr lang="ko-KR" altLang="en-US" sz="1200" i="1" dirty="0"/>
                        </a:p>
                      </a:txBody>
                      <a:tcPr anchor="ctr"/>
                    </a:tc>
                    <a:extLst>
                      <a:ext uri="{0D108BD9-81ED-4DB2-BD59-A6C34878D82A}">
                        <a16:rowId xmlns:a16="http://schemas.microsoft.com/office/drawing/2014/main" val="506841975"/>
                      </a:ext>
                    </a:extLst>
                  </a:tr>
                  <a:tr h="541376">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ko-KR"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𝐷𝑃</m:t>
                                    </m:r>
                                  </m:e>
                                  <m:sub>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𝑖𝑛</m:t>
                                    </m:r>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ko-KR"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𝐷𝑃</m:t>
                                    </m:r>
                                  </m:e>
                                  <m:sub>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𝑖𝑛</m:t>
                                    </m:r>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nary>
                                  <m:naryPr>
                                    <m:chr m:val="∑"/>
                                    <m:ctrlPr>
                                      <a:rPr lang="en-US" altLang="ko-KR" sz="1200" i="1" smtClean="0">
                                        <a:latin typeface="Cambria Math" panose="02040503050406030204" pitchFamily="18" charset="0"/>
                                      </a:rPr>
                                    </m:ctrlPr>
                                  </m:naryPr>
                                  <m:sub>
                                    <m:r>
                                      <a:rPr lang="en-US" altLang="ko-KR" sz="1200" b="0" i="1" smtClean="0">
                                        <a:latin typeface="Cambria Math" panose="02040503050406030204" pitchFamily="18" charset="0"/>
                                      </a:rPr>
                                      <m:t>𝑑𝑢𝑟</m:t>
                                    </m:r>
                                    <m:r>
                                      <a:rPr lang="en-US" altLang="ko-KR" sz="1200" b="0" i="1">
                                        <a:latin typeface="Cambria Math" panose="02040503050406030204" pitchFamily="18" charset="0"/>
                                      </a:rPr>
                                      <m:t>=1</m:t>
                                    </m:r>
                                  </m:sub>
                                  <m:sup>
                                    <m:r>
                                      <a:rPr lang="en-US" altLang="ko-KR" sz="1200" b="0" i="1" smtClean="0">
                                        <a:latin typeface="Cambria Math" panose="02040503050406030204" pitchFamily="18" charset="0"/>
                                      </a:rPr>
                                      <m:t>𝑀</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𝑖𝑛</m:t>
                                    </m:r>
                                  </m:sup>
                                  <m:e>
                                    <m:sSub>
                                      <m:sSubPr>
                                        <m:ctrlPr>
                                          <a:rPr kumimoji="0" lang="ko-KR"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𝐷𝑃</m:t>
                                        </m:r>
                                      </m:e>
                                      <m:sub>
                                        <m:r>
                                          <a:rPr kumimoji="0" lang="en-US" altLang="ko-KR" sz="1200" b="0" i="1" u="none" strike="noStrike" kern="1200" cap="none" spc="0" normalizeH="0" baseline="0" noProof="0">
                                            <a:ln>
                                              <a:noFill/>
                                            </a:ln>
                                            <a:solidFill>
                                              <a:prstClr val="black"/>
                                            </a:solidFill>
                                            <a:effectLst/>
                                            <a:uLnTx/>
                                            <a:uFillTx/>
                                            <a:latin typeface="Cambria Math" panose="02040503050406030204" pitchFamily="18" charset="0"/>
                                            <a:cs typeface="+mn-cs"/>
                                          </a:rPr>
                                          <m:t>𝑖𝑛</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𝑑𝑢𝑟</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ko-KR"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𝑖𝑑𝑥</m:t>
                                        </m:r>
                                      </m:sub>
                                    </m:sSub>
                                  </m:e>
                                </m:nary>
                              </m:oMath>
                            </m:oMathPara>
                          </a14:m>
                          <a:endParaRPr lang="ko-KR" altLang="en-US" sz="1200" i="1" dirty="0"/>
                        </a:p>
                      </a:txBody>
                      <a:tcPr anchor="ctr"/>
                    </a:tc>
                    <a:extLst>
                      <a:ext uri="{0D108BD9-81ED-4DB2-BD59-A6C34878D82A}">
                        <a16:rowId xmlns:a16="http://schemas.microsoft.com/office/drawing/2014/main" val="2342149749"/>
                      </a:ext>
                    </a:extLst>
                  </a:tr>
                  <a:tr h="541376">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a:latin typeface="Cambria Math" panose="02040503050406030204" pitchFamily="18" charset="0"/>
                                      </a:rPr>
                                      <m:t>𝑋</m:t>
                                    </m:r>
                                  </m:e>
                                  <m:sub>
                                    <m:r>
                                      <a:rPr lang="en-US" altLang="ko-KR" sz="1200" b="0" i="1">
                                        <a:latin typeface="Cambria Math" panose="02040503050406030204" pitchFamily="18" charset="0"/>
                                      </a:rPr>
                                      <m:t>𝑇</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a:rPr lang="en-US" altLang="ko-KR" sz="1200" b="0" i="1">
                                        <a:latin typeface="Cambria Math" panose="02040503050406030204" pitchFamily="18" charset="0"/>
                                      </a:rPr>
                                      <m:t>𝑋</m:t>
                                    </m:r>
                                  </m:e>
                                  <m:sub>
                                    <m:r>
                                      <a:rPr lang="en-US" altLang="ko-KR" sz="1200" b="0" i="1">
                                        <a:latin typeface="Cambria Math" panose="02040503050406030204" pitchFamily="18" charset="0"/>
                                      </a:rPr>
                                      <m:t>𝑇</m:t>
                                    </m:r>
                                  </m:sub>
                                </m:sSub>
                              </m:oMath>
                            </m:oMathPara>
                          </a14:m>
                          <a:endParaRPr lang="ko-KR" altLang="en-US" sz="1200" i="1"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m:t>
                                </m:r>
                                <m:nary>
                                  <m:naryPr>
                                    <m:chr m:val="∑"/>
                                    <m:ctrlPr>
                                      <a:rPr lang="ko-KR" altLang="ko-KR" sz="1200" i="1" smtClean="0">
                                        <a:latin typeface="Cambria Math" panose="02040503050406030204" pitchFamily="18" charset="0"/>
                                      </a:rPr>
                                    </m:ctrlPr>
                                  </m:naryPr>
                                  <m:sub>
                                    <m:r>
                                      <a:rPr lang="en-US" altLang="ko-KR" sz="1200" b="0" i="1">
                                        <a:latin typeface="Cambria Math" panose="02040503050406030204" pitchFamily="18" charset="0"/>
                                      </a:rPr>
                                      <m:t>𝑖𝑛</m:t>
                                    </m:r>
                                    <m:r>
                                      <a:rPr lang="en-US" altLang="ko-KR" sz="1200" b="0" i="1">
                                        <a:latin typeface="Cambria Math" panose="02040503050406030204" pitchFamily="18" charset="0"/>
                                      </a:rPr>
                                      <m:t>=0</m:t>
                                    </m:r>
                                  </m:sub>
                                  <m:sup>
                                    <m:r>
                                      <a:rPr lang="en-US" altLang="ko-KR" sz="1200" b="0" i="1" smtClean="0">
                                        <a:latin typeface="Cambria Math" panose="02040503050406030204" pitchFamily="18" charset="0"/>
                                      </a:rPr>
                                      <m:t>𝑇</m:t>
                                    </m:r>
                                  </m:sup>
                                  <m:e>
                                    <m:sSub>
                                      <m:sSubPr>
                                        <m:ctrlPr>
                                          <a:rPr lang="ko-KR" altLang="ko-KR" sz="1200" i="1">
                                            <a:latin typeface="Cambria Math" panose="02040503050406030204" pitchFamily="18" charset="0"/>
                                          </a:rPr>
                                        </m:ctrlPr>
                                      </m:sSubPr>
                                      <m:e>
                                        <m:r>
                                          <a:rPr lang="en-US" altLang="ko-KR" sz="1200" b="0" i="1">
                                            <a:latin typeface="Cambria Math" panose="02040503050406030204" pitchFamily="18" charset="0"/>
                                          </a:rPr>
                                          <m:t>𝑃</m:t>
                                        </m:r>
                                      </m:e>
                                      <m:sub>
                                        <m:r>
                                          <a:rPr lang="en-US" altLang="ko-KR" sz="1200" b="0" i="1">
                                            <a:latin typeface="Cambria Math" panose="02040503050406030204" pitchFamily="18" charset="0"/>
                                          </a:rPr>
                                          <m:t>𝑖𝑛</m:t>
                                        </m:r>
                                        <m:r>
                                          <a:rPr lang="en-US" altLang="ko-KR" sz="1200" b="0" i="1">
                                            <a:latin typeface="Cambria Math" panose="02040503050406030204" pitchFamily="18" charset="0"/>
                                          </a:rPr>
                                          <m:t>,</m:t>
                                        </m:r>
                                        <m:r>
                                          <a:rPr lang="en-US" altLang="ko-KR" sz="1200" b="0" i="1">
                                            <a:latin typeface="Cambria Math" panose="02040503050406030204" pitchFamily="18" charset="0"/>
                                          </a:rPr>
                                          <m:t>𝑇</m:t>
                                        </m:r>
                                        <m:r>
                                          <a:rPr lang="en-US" altLang="ko-KR" sz="1200" b="0" i="1">
                                            <a:latin typeface="Cambria Math" panose="02040503050406030204" pitchFamily="18" charset="0"/>
                                          </a:rPr>
                                          <m:t>+1−</m:t>
                                        </m:r>
                                        <m:r>
                                          <a:rPr lang="en-US" altLang="ko-KR" sz="1200" b="0" i="1">
                                            <a:latin typeface="Cambria Math" panose="02040503050406030204" pitchFamily="18" charset="0"/>
                                          </a:rPr>
                                          <m:t>𝑖𝑛</m:t>
                                        </m:r>
                                      </m:sub>
                                    </m:sSub>
                                  </m:e>
                                </m:nary>
                              </m:oMath>
                            </m:oMathPara>
                          </a14:m>
                          <a:endParaRPr lang="ko-KR" altLang="en-US" sz="1200" i="1" dirty="0"/>
                        </a:p>
                      </a:txBody>
                      <a:tcPr anchor="ctr"/>
                    </a:tc>
                    <a:extLst>
                      <a:ext uri="{0D108BD9-81ED-4DB2-BD59-A6C34878D82A}">
                        <a16:rowId xmlns:a16="http://schemas.microsoft.com/office/drawing/2014/main" val="3487718980"/>
                      </a:ext>
                    </a:extLst>
                  </a:tr>
                </a:tbl>
              </a:graphicData>
            </a:graphic>
          </p:graphicFrame>
        </mc:Choice>
        <mc:Fallback xmlns="">
          <p:graphicFrame>
            <p:nvGraphicFramePr>
              <p:cNvPr id="12" name="표 11"/>
              <p:cNvGraphicFramePr>
                <a:graphicFrameLocks noGrp="1"/>
              </p:cNvGraphicFramePr>
              <p:nvPr>
                <p:extLst>
                  <p:ext uri="{D42A27DB-BD31-4B8C-83A1-F6EECF244321}">
                    <p14:modId xmlns:p14="http://schemas.microsoft.com/office/powerpoint/2010/main" val="3087605043"/>
                  </p:ext>
                </p:extLst>
              </p:nvPr>
            </p:nvGraphicFramePr>
            <p:xfrm>
              <a:off x="4515145" y="829098"/>
              <a:ext cx="4501743" cy="5762205"/>
            </p:xfrm>
            <a:graphic>
              <a:graphicData uri="http://schemas.openxmlformats.org/drawingml/2006/table">
                <a:tbl>
                  <a:tblPr firstRow="1" bandRow="1">
                    <a:tableStyleId>{9D7B26C5-4107-4FEC-AEDC-1716B250A1EF}</a:tableStyleId>
                  </a:tblPr>
                  <a:tblGrid>
                    <a:gridCol w="971206">
                      <a:extLst>
                        <a:ext uri="{9D8B030D-6E8A-4147-A177-3AD203B41FA5}">
                          <a16:colId xmlns:a16="http://schemas.microsoft.com/office/drawing/2014/main" val="2827012257"/>
                        </a:ext>
                      </a:extLst>
                    </a:gridCol>
                    <a:gridCol w="1274953">
                      <a:extLst>
                        <a:ext uri="{9D8B030D-6E8A-4147-A177-3AD203B41FA5}">
                          <a16:colId xmlns:a16="http://schemas.microsoft.com/office/drawing/2014/main" val="2202720132"/>
                        </a:ext>
                      </a:extLst>
                    </a:gridCol>
                    <a:gridCol w="2255584">
                      <a:extLst>
                        <a:ext uri="{9D8B030D-6E8A-4147-A177-3AD203B41FA5}">
                          <a16:colId xmlns:a16="http://schemas.microsoft.com/office/drawing/2014/main" val="2678518342"/>
                        </a:ext>
                      </a:extLst>
                    </a:gridCol>
                  </a:tblGrid>
                  <a:tr h="306546">
                    <a:tc gridSpan="2">
                      <a:txBody>
                        <a:bodyPr/>
                        <a:lstStyle/>
                        <a:p>
                          <a:pPr algn="l" latinLnBrk="1"/>
                          <a:r>
                            <a:rPr lang="en-US" altLang="ko-KR" sz="1200" dirty="0" smtClean="0"/>
                            <a:t>Second</a:t>
                          </a:r>
                          <a:r>
                            <a:rPr lang="en-US" altLang="ko-KR" sz="1200" baseline="0" dirty="0" smtClean="0"/>
                            <a:t> clustering</a:t>
                          </a:r>
                          <a:endParaRPr lang="ko-KR" altLang="en-US" sz="1200" dirty="0"/>
                        </a:p>
                      </a:txBody>
                      <a:tcPr anchor="ctr"/>
                    </a:tc>
                    <a:tc hMerge="1">
                      <a:txBody>
                        <a:bodyPr/>
                        <a:lstStyle/>
                        <a:p>
                          <a:pPr latinLnBrk="1"/>
                          <a:endParaRPr lang="ko-KR" altLang="en-US" sz="1200" dirty="0"/>
                        </a:p>
                      </a:txBody>
                      <a:tcPr/>
                    </a:tc>
                    <a:tc>
                      <a:txBody>
                        <a:bodyPr/>
                        <a:lstStyle/>
                        <a:p>
                          <a:pPr algn="ctr" latinLnBrk="1"/>
                          <a:endParaRPr lang="ko-KR" altLang="en-US" sz="1200" dirty="0"/>
                        </a:p>
                      </a:txBody>
                      <a:tcPr anchor="ctr"/>
                    </a:tc>
                    <a:extLst>
                      <a:ext uri="{0D108BD9-81ED-4DB2-BD59-A6C34878D82A}">
                        <a16:rowId xmlns:a16="http://schemas.microsoft.com/office/drawing/2014/main" val="2265324156"/>
                      </a:ext>
                    </a:extLst>
                  </a:tr>
                  <a:tr h="564762">
                    <a:tc>
                      <a:txBody>
                        <a:bodyPr/>
                        <a:lstStyle/>
                        <a:p>
                          <a:pPr algn="ctr" latinLnBrk="1"/>
                          <a:r>
                            <a:rPr lang="en-US" altLang="ko-KR" sz="1200" b="0" i="0" dirty="0" smtClean="0"/>
                            <a:t>First clustering</a:t>
                          </a:r>
                          <a:endParaRPr lang="ko-KR" altLang="en-US" sz="1200" b="0" i="0" dirty="0"/>
                        </a:p>
                      </a:txBody>
                      <a:tcPr anchor="ctr"/>
                    </a:tc>
                    <a:tc>
                      <a:txBody>
                        <a:bodyPr/>
                        <a:lstStyle/>
                        <a:p>
                          <a:pPr algn="ctr" latinLnBrk="1"/>
                          <a:r>
                            <a:rPr lang="en-US" altLang="ko-KR" sz="1200" b="0" i="0" dirty="0" smtClean="0"/>
                            <a:t>second Clustering</a:t>
                          </a:r>
                          <a:endParaRPr lang="ko-KR" altLang="en-US" sz="1200" b="0" i="0" dirty="0"/>
                        </a:p>
                      </a:txBody>
                      <a:tcPr anchor="ctr"/>
                    </a:tc>
                    <a:tc>
                      <a:txBody>
                        <a:bodyPr/>
                        <a:lstStyle/>
                        <a:p>
                          <a:pPr algn="ctr" latinLnBrk="1"/>
                          <a:r>
                            <a:rPr lang="en-US" altLang="ko-KR" sz="1200" b="0" i="0" dirty="0" smtClean="0"/>
                            <a:t>Equation</a:t>
                          </a:r>
                          <a:endParaRPr lang="ko-KR" altLang="en-US" sz="1200" b="0" i="0" dirty="0"/>
                        </a:p>
                      </a:txBody>
                      <a:tcPr anchor="ctr"/>
                    </a:tc>
                    <a:extLst>
                      <a:ext uri="{0D108BD9-81ED-4DB2-BD59-A6C34878D82A}">
                        <a16:rowId xmlns:a16="http://schemas.microsoft.com/office/drawing/2014/main" val="3614275916"/>
                      </a:ext>
                    </a:extLst>
                  </a:tr>
                  <a:tr h="612140">
                    <a:tc>
                      <a:txBody>
                        <a:bodyPr/>
                        <a:lstStyle/>
                        <a:p>
                          <a:endParaRPr lang="ko-KR"/>
                        </a:p>
                      </a:txBody>
                      <a:tcPr anchor="ctr">
                        <a:blipFill>
                          <a:blip r:embed="rId4"/>
                          <a:stretch>
                            <a:fillRect t="-143564" r="-363125" b="-696040"/>
                          </a:stretch>
                        </a:blipFill>
                      </a:tcPr>
                    </a:tc>
                    <a:tc>
                      <a:txBody>
                        <a:bodyPr/>
                        <a:lstStyle/>
                        <a:p>
                          <a:endParaRPr lang="ko-KR"/>
                        </a:p>
                      </a:txBody>
                      <a:tcPr anchor="ctr">
                        <a:blipFill>
                          <a:blip r:embed="rId4"/>
                          <a:stretch>
                            <a:fillRect l="-76555" t="-143564" r="-177990" b="-696040"/>
                          </a:stretch>
                        </a:blipFill>
                      </a:tcPr>
                    </a:tc>
                    <a:tc>
                      <a:txBody>
                        <a:bodyPr/>
                        <a:lstStyle/>
                        <a:p>
                          <a:endParaRPr lang="ko-KR"/>
                        </a:p>
                      </a:txBody>
                      <a:tcPr anchor="ctr">
                        <a:blipFill>
                          <a:blip r:embed="rId4"/>
                          <a:stretch>
                            <a:fillRect l="-99461" t="-143564" r="-270" b="-696040"/>
                          </a:stretch>
                        </a:blipFill>
                      </a:tcPr>
                    </a:tc>
                    <a:extLst>
                      <a:ext uri="{0D108BD9-81ED-4DB2-BD59-A6C34878D82A}">
                        <a16:rowId xmlns:a16="http://schemas.microsoft.com/office/drawing/2014/main" val="545001225"/>
                      </a:ext>
                    </a:extLst>
                  </a:tr>
                  <a:tr h="612140">
                    <a:tc>
                      <a:txBody>
                        <a:bodyPr/>
                        <a:lstStyle/>
                        <a:p>
                          <a:endParaRPr lang="ko-KR"/>
                        </a:p>
                      </a:txBody>
                      <a:tcPr anchor="ctr">
                        <a:blipFill>
                          <a:blip r:embed="rId4"/>
                          <a:stretch>
                            <a:fillRect t="-246000" r="-363125" b="-603000"/>
                          </a:stretch>
                        </a:blipFill>
                      </a:tcPr>
                    </a:tc>
                    <a:tc>
                      <a:txBody>
                        <a:bodyPr/>
                        <a:lstStyle/>
                        <a:p>
                          <a:endParaRPr lang="ko-KR"/>
                        </a:p>
                      </a:txBody>
                      <a:tcPr anchor="ctr">
                        <a:blipFill>
                          <a:blip r:embed="rId4"/>
                          <a:stretch>
                            <a:fillRect l="-76555" t="-246000" r="-177990" b="-603000"/>
                          </a:stretch>
                        </a:blipFill>
                      </a:tcPr>
                    </a:tc>
                    <a:tc>
                      <a:txBody>
                        <a:bodyPr/>
                        <a:lstStyle/>
                        <a:p>
                          <a:endParaRPr lang="ko-KR"/>
                        </a:p>
                      </a:txBody>
                      <a:tcPr anchor="ctr">
                        <a:blipFill>
                          <a:blip r:embed="rId4"/>
                          <a:stretch>
                            <a:fillRect l="-99461" t="-246000" r="-270" b="-603000"/>
                          </a:stretch>
                        </a:blipFill>
                      </a:tcPr>
                    </a:tc>
                    <a:extLst>
                      <a:ext uri="{0D108BD9-81ED-4DB2-BD59-A6C34878D82A}">
                        <a16:rowId xmlns:a16="http://schemas.microsoft.com/office/drawing/2014/main" val="120664989"/>
                      </a:ext>
                    </a:extLst>
                  </a:tr>
                  <a:tr h="612140">
                    <a:tc>
                      <a:txBody>
                        <a:bodyPr/>
                        <a:lstStyle/>
                        <a:p>
                          <a:endParaRPr lang="ko-KR"/>
                        </a:p>
                      </a:txBody>
                      <a:tcPr anchor="ctr">
                        <a:blipFill>
                          <a:blip r:embed="rId4"/>
                          <a:stretch>
                            <a:fillRect t="-342574" r="-363125" b="-497030"/>
                          </a:stretch>
                        </a:blipFill>
                      </a:tcPr>
                    </a:tc>
                    <a:tc>
                      <a:txBody>
                        <a:bodyPr/>
                        <a:lstStyle/>
                        <a:p>
                          <a:endParaRPr lang="ko-KR"/>
                        </a:p>
                      </a:txBody>
                      <a:tcPr anchor="ctr">
                        <a:blipFill>
                          <a:blip r:embed="rId4"/>
                          <a:stretch>
                            <a:fillRect l="-76555" t="-342574" r="-177990" b="-497030"/>
                          </a:stretch>
                        </a:blipFill>
                      </a:tcPr>
                    </a:tc>
                    <a:tc>
                      <a:txBody>
                        <a:bodyPr/>
                        <a:lstStyle/>
                        <a:p>
                          <a:endParaRPr lang="ko-KR"/>
                        </a:p>
                      </a:txBody>
                      <a:tcPr anchor="ctr">
                        <a:blipFill>
                          <a:blip r:embed="rId4"/>
                          <a:stretch>
                            <a:fillRect l="-99461" t="-342574" r="-270" b="-497030"/>
                          </a:stretch>
                        </a:blipFill>
                      </a:tcPr>
                    </a:tc>
                    <a:extLst>
                      <a:ext uri="{0D108BD9-81ED-4DB2-BD59-A6C34878D82A}">
                        <a16:rowId xmlns:a16="http://schemas.microsoft.com/office/drawing/2014/main" val="1937454049"/>
                      </a:ext>
                    </a:extLst>
                  </a:tr>
                  <a:tr h="612140">
                    <a:tc>
                      <a:txBody>
                        <a:bodyPr/>
                        <a:lstStyle/>
                        <a:p>
                          <a:endParaRPr lang="ko-KR"/>
                        </a:p>
                      </a:txBody>
                      <a:tcPr anchor="ctr">
                        <a:blipFill>
                          <a:blip r:embed="rId4"/>
                          <a:stretch>
                            <a:fillRect t="-447000" r="-363125" b="-402000"/>
                          </a:stretch>
                        </a:blipFill>
                      </a:tcPr>
                    </a:tc>
                    <a:tc>
                      <a:txBody>
                        <a:bodyPr/>
                        <a:lstStyle/>
                        <a:p>
                          <a:endParaRPr lang="ko-KR"/>
                        </a:p>
                      </a:txBody>
                      <a:tcPr anchor="ctr">
                        <a:blipFill>
                          <a:blip r:embed="rId4"/>
                          <a:stretch>
                            <a:fillRect l="-76555" t="-447000" r="-177990" b="-402000"/>
                          </a:stretch>
                        </a:blipFill>
                      </a:tcPr>
                    </a:tc>
                    <a:tc>
                      <a:txBody>
                        <a:bodyPr/>
                        <a:lstStyle/>
                        <a:p>
                          <a:endParaRPr lang="ko-KR"/>
                        </a:p>
                      </a:txBody>
                      <a:tcPr anchor="ctr">
                        <a:blipFill>
                          <a:blip r:embed="rId4"/>
                          <a:stretch>
                            <a:fillRect l="-99461" t="-447000" r="-270" b="-402000"/>
                          </a:stretch>
                        </a:blipFill>
                      </a:tcPr>
                    </a:tc>
                    <a:extLst>
                      <a:ext uri="{0D108BD9-81ED-4DB2-BD59-A6C34878D82A}">
                        <a16:rowId xmlns:a16="http://schemas.microsoft.com/office/drawing/2014/main" val="123536993"/>
                      </a:ext>
                    </a:extLst>
                  </a:tr>
                  <a:tr h="612140">
                    <a:tc>
                      <a:txBody>
                        <a:bodyPr/>
                        <a:lstStyle/>
                        <a:p>
                          <a:endParaRPr lang="ko-KR"/>
                        </a:p>
                      </a:txBody>
                      <a:tcPr anchor="ctr">
                        <a:blipFill>
                          <a:blip r:embed="rId4"/>
                          <a:stretch>
                            <a:fillRect t="-541584" r="-363125" b="-298020"/>
                          </a:stretch>
                        </a:blipFill>
                      </a:tcPr>
                    </a:tc>
                    <a:tc>
                      <a:txBody>
                        <a:bodyPr/>
                        <a:lstStyle/>
                        <a:p>
                          <a:endParaRPr lang="ko-KR"/>
                        </a:p>
                      </a:txBody>
                      <a:tcPr anchor="ctr">
                        <a:blipFill>
                          <a:blip r:embed="rId4"/>
                          <a:stretch>
                            <a:fillRect l="-76555" t="-541584" r="-177990" b="-298020"/>
                          </a:stretch>
                        </a:blipFill>
                      </a:tcPr>
                    </a:tc>
                    <a:tc>
                      <a:txBody>
                        <a:bodyPr/>
                        <a:lstStyle/>
                        <a:p>
                          <a:endParaRPr lang="ko-KR"/>
                        </a:p>
                      </a:txBody>
                      <a:tcPr anchor="ctr">
                        <a:blipFill>
                          <a:blip r:embed="rId4"/>
                          <a:stretch>
                            <a:fillRect l="-99461" t="-541584" r="-270" b="-298020"/>
                          </a:stretch>
                        </a:blipFill>
                      </a:tcPr>
                    </a:tc>
                    <a:extLst>
                      <a:ext uri="{0D108BD9-81ED-4DB2-BD59-A6C34878D82A}">
                        <a16:rowId xmlns:a16="http://schemas.microsoft.com/office/drawing/2014/main" val="3862266637"/>
                      </a:ext>
                    </a:extLst>
                  </a:tr>
                  <a:tr h="612140">
                    <a:tc>
                      <a:txBody>
                        <a:bodyPr/>
                        <a:lstStyle/>
                        <a:p>
                          <a:endParaRPr lang="ko-KR"/>
                        </a:p>
                      </a:txBody>
                      <a:tcPr anchor="ctr">
                        <a:blipFill>
                          <a:blip r:embed="rId4"/>
                          <a:stretch>
                            <a:fillRect t="-648000" r="-363125" b="-201000"/>
                          </a:stretch>
                        </a:blipFill>
                      </a:tcPr>
                    </a:tc>
                    <a:tc>
                      <a:txBody>
                        <a:bodyPr/>
                        <a:lstStyle/>
                        <a:p>
                          <a:endParaRPr lang="ko-KR"/>
                        </a:p>
                      </a:txBody>
                      <a:tcPr anchor="ctr">
                        <a:blipFill>
                          <a:blip r:embed="rId4"/>
                          <a:stretch>
                            <a:fillRect l="-76555" t="-648000" r="-177990" b="-201000"/>
                          </a:stretch>
                        </a:blipFill>
                      </a:tcPr>
                    </a:tc>
                    <a:tc>
                      <a:txBody>
                        <a:bodyPr/>
                        <a:lstStyle/>
                        <a:p>
                          <a:endParaRPr lang="ko-KR"/>
                        </a:p>
                      </a:txBody>
                      <a:tcPr anchor="ctr">
                        <a:blipFill>
                          <a:blip r:embed="rId4"/>
                          <a:stretch>
                            <a:fillRect l="-99461" t="-648000" r="-270" b="-201000"/>
                          </a:stretch>
                        </a:blipFill>
                      </a:tcPr>
                    </a:tc>
                    <a:extLst>
                      <a:ext uri="{0D108BD9-81ED-4DB2-BD59-A6C34878D82A}">
                        <a16:rowId xmlns:a16="http://schemas.microsoft.com/office/drawing/2014/main" val="506841975"/>
                      </a:ext>
                    </a:extLst>
                  </a:tr>
                  <a:tr h="612140">
                    <a:tc>
                      <a:txBody>
                        <a:bodyPr/>
                        <a:lstStyle/>
                        <a:p>
                          <a:endParaRPr lang="ko-KR"/>
                        </a:p>
                      </a:txBody>
                      <a:tcPr anchor="ctr">
                        <a:blipFill>
                          <a:blip r:embed="rId4"/>
                          <a:stretch>
                            <a:fillRect t="-740594" r="-363125" b="-99010"/>
                          </a:stretch>
                        </a:blipFill>
                      </a:tcPr>
                    </a:tc>
                    <a:tc>
                      <a:txBody>
                        <a:bodyPr/>
                        <a:lstStyle/>
                        <a:p>
                          <a:endParaRPr lang="ko-KR"/>
                        </a:p>
                      </a:txBody>
                      <a:tcPr anchor="ctr">
                        <a:blipFill>
                          <a:blip r:embed="rId4"/>
                          <a:stretch>
                            <a:fillRect l="-76555" t="-740594" r="-177990" b="-99010"/>
                          </a:stretch>
                        </a:blipFill>
                      </a:tcPr>
                    </a:tc>
                    <a:tc>
                      <a:txBody>
                        <a:bodyPr/>
                        <a:lstStyle/>
                        <a:p>
                          <a:endParaRPr lang="ko-KR"/>
                        </a:p>
                      </a:txBody>
                      <a:tcPr anchor="ctr">
                        <a:blipFill>
                          <a:blip r:embed="rId4"/>
                          <a:stretch>
                            <a:fillRect l="-99461" t="-740594" r="-270" b="-99010"/>
                          </a:stretch>
                        </a:blipFill>
                      </a:tcPr>
                    </a:tc>
                    <a:extLst>
                      <a:ext uri="{0D108BD9-81ED-4DB2-BD59-A6C34878D82A}">
                        <a16:rowId xmlns:a16="http://schemas.microsoft.com/office/drawing/2014/main" val="2342149749"/>
                      </a:ext>
                    </a:extLst>
                  </a:tr>
                  <a:tr h="605917">
                    <a:tc>
                      <a:txBody>
                        <a:bodyPr/>
                        <a:lstStyle/>
                        <a:p>
                          <a:endParaRPr lang="ko-KR"/>
                        </a:p>
                      </a:txBody>
                      <a:tcPr anchor="ctr">
                        <a:blipFill>
                          <a:blip r:embed="rId4"/>
                          <a:stretch>
                            <a:fillRect t="-857576" r="-363125" b="-1010"/>
                          </a:stretch>
                        </a:blipFill>
                      </a:tcPr>
                    </a:tc>
                    <a:tc>
                      <a:txBody>
                        <a:bodyPr/>
                        <a:lstStyle/>
                        <a:p>
                          <a:endParaRPr lang="ko-KR"/>
                        </a:p>
                      </a:txBody>
                      <a:tcPr anchor="ctr">
                        <a:blipFill>
                          <a:blip r:embed="rId4"/>
                          <a:stretch>
                            <a:fillRect l="-76555" t="-857576" r="-177990" b="-1010"/>
                          </a:stretch>
                        </a:blipFill>
                      </a:tcPr>
                    </a:tc>
                    <a:tc>
                      <a:txBody>
                        <a:bodyPr/>
                        <a:lstStyle/>
                        <a:p>
                          <a:endParaRPr lang="ko-KR"/>
                        </a:p>
                      </a:txBody>
                      <a:tcPr anchor="ctr">
                        <a:blipFill>
                          <a:blip r:embed="rId4"/>
                          <a:stretch>
                            <a:fillRect l="-99461" t="-857576" r="-270" b="-1010"/>
                          </a:stretch>
                        </a:blipFill>
                      </a:tcPr>
                    </a:tc>
                    <a:extLst>
                      <a:ext uri="{0D108BD9-81ED-4DB2-BD59-A6C34878D82A}">
                        <a16:rowId xmlns:a16="http://schemas.microsoft.com/office/drawing/2014/main" val="3487718980"/>
                      </a:ext>
                    </a:extLst>
                  </a:tr>
                </a:tbl>
              </a:graphicData>
            </a:graphic>
          </p:graphicFrame>
        </mc:Fallback>
      </mc:AlternateContent>
      <p:sp>
        <p:nvSpPr>
          <p:cNvPr id="14" name="모서리가 둥근 직사각형 13"/>
          <p:cNvSpPr/>
          <p:nvPr/>
        </p:nvSpPr>
        <p:spPr>
          <a:xfrm>
            <a:off x="516098" y="1697336"/>
            <a:ext cx="2931952" cy="609600"/>
          </a:xfrm>
          <a:prstGeom prst="roundRect">
            <a:avLst>
              <a:gd name="adj" fmla="val 12500"/>
            </a:avLst>
          </a:prstGeom>
          <a:solidFill>
            <a:schemeClr val="accent3">
              <a:alpha val="49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모서리가 둥근 직사각형 16"/>
          <p:cNvSpPr/>
          <p:nvPr/>
        </p:nvSpPr>
        <p:spPr>
          <a:xfrm>
            <a:off x="166744" y="5127425"/>
            <a:ext cx="3281306" cy="422475"/>
          </a:xfrm>
          <a:prstGeom prst="roundRect">
            <a:avLst>
              <a:gd name="adj" fmla="val 12500"/>
            </a:avLst>
          </a:prstGeom>
          <a:solidFill>
            <a:schemeClr val="accent3">
              <a:alpha val="4900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95404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a:t>General form of EACM after </a:t>
            </a:r>
            <a:r>
              <a:rPr lang="en-US" altLang="ko-KR" dirty="0" smtClean="0"/>
              <a:t>Second Clustering</a:t>
            </a:r>
            <a:endParaRPr lang="ko-KR" altLang="en-US" dirty="0"/>
          </a:p>
        </p:txBody>
      </p:sp>
      <mc:AlternateContent xmlns:mc="http://schemas.openxmlformats.org/markup-compatibility/2006" xmlns:a14="http://schemas.microsoft.com/office/drawing/2010/main">
        <mc:Choice Requires="a14">
          <p:graphicFrame>
            <p:nvGraphicFramePr>
              <p:cNvPr id="5" name="표 4"/>
              <p:cNvGraphicFramePr>
                <a:graphicFrameLocks noGrp="1"/>
              </p:cNvGraphicFramePr>
              <p:nvPr>
                <p:extLst>
                  <p:ext uri="{D42A27DB-BD31-4B8C-83A1-F6EECF244321}">
                    <p14:modId xmlns:p14="http://schemas.microsoft.com/office/powerpoint/2010/main" val="1379653567"/>
                  </p:ext>
                </p:extLst>
              </p:nvPr>
            </p:nvGraphicFramePr>
            <p:xfrm>
              <a:off x="569003" y="1337651"/>
              <a:ext cx="5777657" cy="2531163"/>
            </p:xfrm>
            <a:graphic>
              <a:graphicData uri="http://schemas.openxmlformats.org/drawingml/2006/table">
                <a:tbl>
                  <a:tblPr firstRow="1" bandRow="1">
                    <a:tableStyleId>{2D5ABB26-0587-4C30-8999-92F81FD0307C}</a:tableStyleId>
                  </a:tblPr>
                  <a:tblGrid>
                    <a:gridCol w="894827">
                      <a:extLst>
                        <a:ext uri="{9D8B030D-6E8A-4147-A177-3AD203B41FA5}">
                          <a16:colId xmlns:a16="http://schemas.microsoft.com/office/drawing/2014/main" val="4140797004"/>
                        </a:ext>
                      </a:extLst>
                    </a:gridCol>
                    <a:gridCol w="813805">
                      <a:extLst>
                        <a:ext uri="{9D8B030D-6E8A-4147-A177-3AD203B41FA5}">
                          <a16:colId xmlns:a16="http://schemas.microsoft.com/office/drawing/2014/main" val="749697288"/>
                        </a:ext>
                      </a:extLst>
                    </a:gridCol>
                    <a:gridCol w="813805">
                      <a:extLst>
                        <a:ext uri="{9D8B030D-6E8A-4147-A177-3AD203B41FA5}">
                          <a16:colId xmlns:a16="http://schemas.microsoft.com/office/drawing/2014/main" val="3041966906"/>
                        </a:ext>
                      </a:extLst>
                    </a:gridCol>
                    <a:gridCol w="813805">
                      <a:extLst>
                        <a:ext uri="{9D8B030D-6E8A-4147-A177-3AD203B41FA5}">
                          <a16:colId xmlns:a16="http://schemas.microsoft.com/office/drawing/2014/main" val="1420370400"/>
                        </a:ext>
                      </a:extLst>
                    </a:gridCol>
                    <a:gridCol w="813805">
                      <a:extLst>
                        <a:ext uri="{9D8B030D-6E8A-4147-A177-3AD203B41FA5}">
                          <a16:colId xmlns:a16="http://schemas.microsoft.com/office/drawing/2014/main" val="2614039916"/>
                        </a:ext>
                      </a:extLst>
                    </a:gridCol>
                    <a:gridCol w="813805">
                      <a:extLst>
                        <a:ext uri="{9D8B030D-6E8A-4147-A177-3AD203B41FA5}">
                          <a16:colId xmlns:a16="http://schemas.microsoft.com/office/drawing/2014/main" val="2977359711"/>
                        </a:ext>
                      </a:extLst>
                    </a:gridCol>
                    <a:gridCol w="813805">
                      <a:extLst>
                        <a:ext uri="{9D8B030D-6E8A-4147-A177-3AD203B41FA5}">
                          <a16:colId xmlns:a16="http://schemas.microsoft.com/office/drawing/2014/main" val="2671813749"/>
                        </a:ext>
                      </a:extLst>
                    </a:gridCol>
                  </a:tblGrid>
                  <a:tr h="335306">
                    <a:tc>
                      <a:txBody>
                        <a:bodyPr/>
                        <a:lstStyle/>
                        <a:p>
                          <a:pPr algn="ctr" latinLnBrk="1"/>
                          <a14:m>
                            <m:oMathPara xmlns:m="http://schemas.openxmlformats.org/officeDocument/2006/math">
                              <m:oMathParaPr>
                                <m:jc m:val="centerGroup"/>
                              </m:oMathParaPr>
                              <m:oMath xmlns:m="http://schemas.openxmlformats.org/officeDocument/2006/math">
                                <m:sSub>
                                  <m:sSubPr>
                                    <m:ctrlPr>
                                      <a:rPr lang="en-US" altLang="ko-KR" sz="1600" b="1" i="1" kern="1200" smtClean="0">
                                        <a:solidFill>
                                          <a:schemeClr val="tx1"/>
                                        </a:solidFill>
                                        <a:latin typeface="Cambria Math" panose="02040503050406030204" pitchFamily="18" charset="0"/>
                                        <a:ea typeface="+mn-ea"/>
                                        <a:cs typeface="+mn-cs"/>
                                      </a:rPr>
                                    </m:ctrlPr>
                                  </m:sSubPr>
                                  <m:e>
                                    <m:r>
                                      <a:rPr lang="en-US" altLang="ko-KR" sz="1600" b="1" i="1" kern="1200" smtClean="0">
                                        <a:solidFill>
                                          <a:schemeClr val="tx1"/>
                                        </a:solidFill>
                                        <a:latin typeface="Cambria Math" panose="02040503050406030204" pitchFamily="18" charset="0"/>
                                        <a:ea typeface="+mn-ea"/>
                                        <a:cs typeface="+mn-cs"/>
                                      </a:rPr>
                                      <m:t>𝑷</m:t>
                                    </m:r>
                                  </m:e>
                                  <m:sub>
                                    <m:r>
                                      <a:rPr lang="en-US" altLang="ko-KR" sz="1600" b="1" i="1" kern="1200" smtClean="0">
                                        <a:solidFill>
                                          <a:schemeClr val="tx1"/>
                                        </a:solidFill>
                                        <a:latin typeface="Cambria Math" panose="02040503050406030204" pitchFamily="18" charset="0"/>
                                        <a:ea typeface="+mn-ea"/>
                                        <a:cs typeface="+mn-cs"/>
                                      </a:rPr>
                                      <m:t>𝐢𝐧</m:t>
                                    </m:r>
                                    <m:r>
                                      <a:rPr lang="en-US" altLang="ko-KR" sz="1600" b="1" kern="1200" smtClean="0">
                                        <a:solidFill>
                                          <a:schemeClr val="tx1"/>
                                        </a:solidFill>
                                        <a:latin typeface="Cambria Math" panose="02040503050406030204" pitchFamily="18" charset="0"/>
                                        <a:ea typeface="+mn-ea"/>
                                        <a:cs typeface="+mn-cs"/>
                                      </a:rPr>
                                      <m:t>,</m:t>
                                    </m:r>
                                    <m:r>
                                      <a:rPr lang="en-US" altLang="ko-KR" sz="1600" b="1" i="1" kern="1200" smtClean="0">
                                        <a:solidFill>
                                          <a:schemeClr val="tx1"/>
                                        </a:solidFill>
                                        <a:latin typeface="Cambria Math" panose="02040503050406030204" pitchFamily="18" charset="0"/>
                                        <a:ea typeface="+mn-ea"/>
                                        <a:cs typeface="+mn-cs"/>
                                      </a:rPr>
                                      <m:t>𝒊𝒅𝒙</m:t>
                                    </m:r>
                                  </m:sub>
                                </m:sSub>
                              </m:oMath>
                            </m:oMathPara>
                          </a14:m>
                          <a:endParaRPr lang="en-US" altLang="ko-KR" sz="1600" b="1" kern="1200" dirty="0" smtClean="0">
                            <a:solidFill>
                              <a:schemeClr val="tx1"/>
                            </a:solidFill>
                            <a:latin typeface="+mn-lt"/>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T=0</a:t>
                          </a: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T=1</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T=2</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T=M-1</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T=M</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346461"/>
                      </a:ext>
                    </a:extLst>
                  </a:tr>
                  <a:tr h="379969">
                    <a:tc>
                      <a:txBody>
                        <a:bodyPr/>
                        <a:lstStyle/>
                        <a:p>
                          <a:pPr algn="ctr" latinLnBrk="1"/>
                          <a14:m>
                            <m:oMathPara xmlns:m="http://schemas.openxmlformats.org/officeDocument/2006/math">
                              <m:oMathParaPr>
                                <m:jc m:val="right"/>
                              </m:oMathParaPr>
                              <m:oMath xmlns:m="http://schemas.openxmlformats.org/officeDocument/2006/math">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𝑉𝐸</m:t>
                                </m:r>
                                <m:sSub>
                                  <m:sSubPr>
                                    <m:ctrlP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ctrlPr>
                                  </m:sSubPr>
                                  <m:e>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m:t>
                                    </m:r>
                                  </m:e>
                                  <m: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0</m:t>
                                    </m:r>
                                  </m:sub>
                                </m:s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oMath>
                            </m:oMathPara>
                          </a14:m>
                          <a:endPar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0,1</m:t>
                                    </m:r>
                                  </m:sub>
                                </m:sSub>
                              </m:oMath>
                            </m:oMathPara>
                          </a14:m>
                          <a:endPar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0,2</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altLang="ko-KR" sz="17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5242755"/>
                      </a:ext>
                    </a:extLst>
                  </a:tr>
                  <a:tr h="379969">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right"/>
                              </m:oMathParaPr>
                              <m:oMath xmlns:m="http://schemas.openxmlformats.org/officeDocument/2006/math">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𝑉𝐸</m:t>
                                </m:r>
                                <m:sSub>
                                  <m:sSubPr>
                                    <m:ctrlP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ctrlPr>
                                  </m:sSubPr>
                                  <m:e>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m:t>
                                    </m:r>
                                  </m:e>
                                  <m: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1</m:t>
                                    </m:r>
                                  </m:sub>
                                </m:s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oMath>
                            </m:oMathPara>
                          </a14:m>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1,1</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1,1</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025846"/>
                      </a:ext>
                    </a:extLst>
                  </a:tr>
                  <a:tr h="34647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right"/>
                              </m:oMathParaPr>
                              <m:oMath xmlns:m="http://schemas.openxmlformats.org/officeDocument/2006/math">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𝑉𝐸</m:t>
                                </m:r>
                                <m:sSub>
                                  <m:sSubPr>
                                    <m:ctrlP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ctrlPr>
                                  </m:sSubPr>
                                  <m:e>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m:t>
                                    </m:r>
                                  </m:e>
                                  <m: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2</m:t>
                                    </m:r>
                                  </m:sub>
                                </m:s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oMath>
                            </m:oMathPara>
                          </a14:m>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1,2,2</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r>
                            <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2,</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−3</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2,</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2034099"/>
                      </a:ext>
                    </a:extLst>
                  </a:tr>
                  <a:tr h="335306">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am-ET" altLang="ko-KR" sz="17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oMath>
                            </m:oMathPara>
                          </a14:m>
                          <a:endParaRPr kumimoji="0" lang="ko-KR" altLang="en-US" sz="17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r>
                                  <m:rPr>
                                    <m:nor/>
                                  </m:rPr>
                                  <a:rPr kumimoji="0" lang="am-ET" altLang="ko-KR" sz="17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oMath>
                            </m:oMathPara>
                          </a14:m>
                          <a:endParaRPr kumimoji="0" lang="ko-KR" altLang="en-US" sz="17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0448329"/>
                      </a:ext>
                    </a:extLst>
                  </a:tr>
                  <a:tr h="346471">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latinLnBrk="1"/>
                          <a14:m>
                            <m:oMathPara xmlns:m="http://schemas.openxmlformats.org/officeDocument/2006/math">
                              <m:oMathParaPr>
                                <m:jc m:val="right"/>
                              </m:oMathParaPr>
                              <m:oMath xmlns:m="http://schemas.openxmlformats.org/officeDocument/2006/math">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𝑉𝐸</m:t>
                                </m:r>
                                <m:sSub>
                                  <m:sSubPr>
                                    <m:ctrlP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ctrlPr>
                                  </m:sSubPr>
                                  <m:e>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m:t>
                                    </m:r>
                                  </m:e>
                                  <m: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𝑀</m:t>
                                    </m:r>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1</m:t>
                                    </m:r>
                                  </m:sub>
                                </m:s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oMath>
                            </m:oMathPara>
                          </a14:m>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2</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1101498"/>
                      </a:ext>
                    </a:extLst>
                  </a:tr>
                  <a:tr h="37996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right"/>
                              </m:oMathParaPr>
                              <m:oMath xmlns:m="http://schemas.openxmlformats.org/officeDocument/2006/math">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𝑉𝐸</m:t>
                                </m:r>
                                <m:sSub>
                                  <m:sSubPr>
                                    <m:ctrlP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ctrlPr>
                                  </m:sSubPr>
                                  <m:e>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𝑉</m:t>
                                    </m:r>
                                  </m:e>
                                  <m: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𝑀</m:t>
                                    </m:r>
                                  </m:sub>
                                </m:sSub>
                                <m:r>
                                  <a:rPr kumimoji="0" lang="en-US" altLang="ko-KR" sz="14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m:t>∋</m:t>
                                </m:r>
                              </m:oMath>
                            </m:oMathPara>
                          </a14:m>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14:m>
                            <m:oMathPara xmlns:m="http://schemas.openxmlformats.org/officeDocument/2006/math">
                              <m:oMathParaPr>
                                <m:jc m:val="centerGroup"/>
                              </m:oMathParaPr>
                              <m:oMath xmlns:m="http://schemas.openxmlformats.org/officeDocument/2006/math">
                                <m:sSub>
                                  <m:sSubPr>
                                    <m:ctrlP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ctrlPr>
                                  </m:sSubPr>
                                  <m:e>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𝑃</m:t>
                                    </m:r>
                                  </m:e>
                                  <m:sub>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𝑀</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m:t>
                                    </m:r>
                                    <m:r>
                                      <a:rPr kumimoji="0" lang="en-US" altLang="ko-KR" sz="1700" b="0" i="1" u="none" strike="noStrike" kern="1200" cap="none" spc="0" normalizeH="0" baseline="0" smtClean="0">
                                        <a:ln>
                                          <a:noFill/>
                                        </a:ln>
                                        <a:solidFill>
                                          <a:prstClr val="black"/>
                                        </a:solidFill>
                                        <a:effectLst/>
                                        <a:uLnTx/>
                                        <a:uFillTx/>
                                        <a:latin typeface="Cambria Math" panose="02040503050406030204" pitchFamily="18" charset="0"/>
                                        <a:ea typeface="+mn-ea"/>
                                        <a:cs typeface="+mn-cs"/>
                                      </a:rPr>
                                      <m:t>1</m:t>
                                    </m:r>
                                  </m:sub>
                                </m:sSub>
                              </m:oMath>
                            </m:oMathPara>
                          </a14:m>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6563466"/>
                      </a:ext>
                    </a:extLst>
                  </a:tr>
                </a:tbl>
              </a:graphicData>
            </a:graphic>
          </p:graphicFrame>
        </mc:Choice>
        <mc:Fallback xmlns="">
          <p:graphicFrame>
            <p:nvGraphicFramePr>
              <p:cNvPr id="5" name="표 4"/>
              <p:cNvGraphicFramePr>
                <a:graphicFrameLocks noGrp="1"/>
              </p:cNvGraphicFramePr>
              <p:nvPr>
                <p:extLst>
                  <p:ext uri="{D42A27DB-BD31-4B8C-83A1-F6EECF244321}">
                    <p14:modId xmlns:p14="http://schemas.microsoft.com/office/powerpoint/2010/main" val="1379653567"/>
                  </p:ext>
                </p:extLst>
              </p:nvPr>
            </p:nvGraphicFramePr>
            <p:xfrm>
              <a:off x="569003" y="1337651"/>
              <a:ext cx="5777657" cy="2531163"/>
            </p:xfrm>
            <a:graphic>
              <a:graphicData uri="http://schemas.openxmlformats.org/drawingml/2006/table">
                <a:tbl>
                  <a:tblPr firstRow="1" bandRow="1">
                    <a:tableStyleId>{2D5ABB26-0587-4C30-8999-92F81FD0307C}</a:tableStyleId>
                  </a:tblPr>
                  <a:tblGrid>
                    <a:gridCol w="894827">
                      <a:extLst>
                        <a:ext uri="{9D8B030D-6E8A-4147-A177-3AD203B41FA5}">
                          <a16:colId xmlns:a16="http://schemas.microsoft.com/office/drawing/2014/main" val="4140797004"/>
                        </a:ext>
                      </a:extLst>
                    </a:gridCol>
                    <a:gridCol w="813805">
                      <a:extLst>
                        <a:ext uri="{9D8B030D-6E8A-4147-A177-3AD203B41FA5}">
                          <a16:colId xmlns:a16="http://schemas.microsoft.com/office/drawing/2014/main" val="749697288"/>
                        </a:ext>
                      </a:extLst>
                    </a:gridCol>
                    <a:gridCol w="813805">
                      <a:extLst>
                        <a:ext uri="{9D8B030D-6E8A-4147-A177-3AD203B41FA5}">
                          <a16:colId xmlns:a16="http://schemas.microsoft.com/office/drawing/2014/main" val="3041966906"/>
                        </a:ext>
                      </a:extLst>
                    </a:gridCol>
                    <a:gridCol w="813805">
                      <a:extLst>
                        <a:ext uri="{9D8B030D-6E8A-4147-A177-3AD203B41FA5}">
                          <a16:colId xmlns:a16="http://schemas.microsoft.com/office/drawing/2014/main" val="1420370400"/>
                        </a:ext>
                      </a:extLst>
                    </a:gridCol>
                    <a:gridCol w="813805">
                      <a:extLst>
                        <a:ext uri="{9D8B030D-6E8A-4147-A177-3AD203B41FA5}">
                          <a16:colId xmlns:a16="http://schemas.microsoft.com/office/drawing/2014/main" val="2614039916"/>
                        </a:ext>
                      </a:extLst>
                    </a:gridCol>
                    <a:gridCol w="813805">
                      <a:extLst>
                        <a:ext uri="{9D8B030D-6E8A-4147-A177-3AD203B41FA5}">
                          <a16:colId xmlns:a16="http://schemas.microsoft.com/office/drawing/2014/main" val="2977359711"/>
                        </a:ext>
                      </a:extLst>
                    </a:gridCol>
                    <a:gridCol w="813805">
                      <a:extLst>
                        <a:ext uri="{9D8B030D-6E8A-4147-A177-3AD203B41FA5}">
                          <a16:colId xmlns:a16="http://schemas.microsoft.com/office/drawing/2014/main" val="2671813749"/>
                        </a:ext>
                      </a:extLst>
                    </a:gridCol>
                  </a:tblGrid>
                  <a:tr h="338670">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5357" r="-546939" b="-646429"/>
                          </a:stretch>
                        </a:blip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T=0</a:t>
                          </a: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T=1</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T=2</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T=M-1</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kumimoji="0" lang="en-US" altLang="ko-KR" sz="1600" b="0" i="0"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T=M</a:t>
                          </a:r>
                          <a:endParaRPr kumimoji="0" lang="ko-KR" altLang="en-US" sz="1600" b="0" i="0"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6346461"/>
                      </a:ext>
                    </a:extLst>
                  </a:tr>
                  <a:tr h="379969">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5161" r="-546939" b="-483871"/>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701" t="-95161" r="-500000" b="-483871"/>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11278" t="-95161" r="-403759" b="-483871"/>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8955" t="-95161" r="-300746" b="-483871"/>
                          </a:stretch>
                        </a:blipFill>
                      </a:tcPr>
                    </a:tc>
                    <a:tc>
                      <a:txBody>
                        <a:bodyPr/>
                        <a:lstStyle/>
                        <a:p>
                          <a:pPr algn="ctr" latinLnBrk="1"/>
                          <a:r>
                            <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2782" t="-95161" r="-102256" b="-483871"/>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8209" t="-95161" r="-1493" b="-483871"/>
                          </a:stretch>
                        </a:blipFill>
                      </a:tcPr>
                    </a:tc>
                    <a:extLst>
                      <a:ext uri="{0D108BD9-81ED-4DB2-BD59-A6C34878D82A}">
                        <a16:rowId xmlns:a16="http://schemas.microsoft.com/office/drawing/2014/main" val="2955242755"/>
                      </a:ext>
                    </a:extLst>
                  </a:tr>
                  <a:tr h="379969">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09701" t="-192063" r="-500000" b="-37619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11278" t="-192063" r="-403759" b="-37619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8955" t="-192063" r="-300746" b="-376190"/>
                          </a:stretch>
                        </a:blipFill>
                      </a:tcPr>
                    </a:tc>
                    <a:tc>
                      <a:txBody>
                        <a:bodyPr/>
                        <a:lstStyle/>
                        <a:p>
                          <a:pPr algn="ctr" latinLnBrk="1"/>
                          <a:r>
                            <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2782" t="-192063" r="-102256" b="-376190"/>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8209" t="-192063" r="-1493" b="-376190"/>
                          </a:stretch>
                        </a:blipFill>
                      </a:tcPr>
                    </a:tc>
                    <a:extLst>
                      <a:ext uri="{0D108BD9-81ED-4DB2-BD59-A6C34878D82A}">
                        <a16:rowId xmlns:a16="http://schemas.microsoft.com/office/drawing/2014/main" val="2861025846"/>
                      </a:ext>
                    </a:extLst>
                  </a:tr>
                  <a:tr h="35467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211278" t="-317241" r="-403759" b="-308621"/>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308955" t="-317241" r="-300746" b="-308621"/>
                          </a:stretch>
                        </a:blipFill>
                      </a:tcPr>
                    </a:tc>
                    <a:tc>
                      <a:txBody>
                        <a:bodyPr/>
                        <a:lstStyle/>
                        <a:p>
                          <a:pPr algn="ctr" latinLnBrk="1"/>
                          <a:r>
                            <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rPr>
                            <a:t>…</a:t>
                          </a: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12782" t="-317241" r="-102256" b="-308621"/>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08209" t="-317241" r="-1493" b="-308621"/>
                          </a:stretch>
                        </a:blipFill>
                      </a:tcPr>
                    </a:tc>
                    <a:extLst>
                      <a:ext uri="{0D108BD9-81ED-4DB2-BD59-A6C34878D82A}">
                        <a16:rowId xmlns:a16="http://schemas.microsoft.com/office/drawing/2014/main" val="1682034099"/>
                      </a:ext>
                    </a:extLst>
                  </a:tr>
                  <a:tr h="34324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en-US" altLang="ko-KR" sz="1700" b="0" i="1" u="none" strike="noStrike" kern="1200" cap="none" spc="0" normalizeH="0" baseline="0" dirty="0" smtClean="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12782" t="-432143" r="-102256" b="-219643"/>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08209" t="-432143" r="-1493" b="-219643"/>
                          </a:stretch>
                        </a:blipFill>
                      </a:tcPr>
                    </a:tc>
                    <a:extLst>
                      <a:ext uri="{0D108BD9-81ED-4DB2-BD59-A6C34878D82A}">
                        <a16:rowId xmlns:a16="http://schemas.microsoft.com/office/drawing/2014/main" val="900448329"/>
                      </a:ext>
                    </a:extLst>
                  </a:tr>
                  <a:tr h="354672">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154478" t="-505085" r="-100373" b="-108475"/>
                          </a:stretch>
                        </a:blipFill>
                      </a:tcPr>
                    </a:tc>
                    <a:tc hMerge="1">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12782" t="-505085" r="-102256" b="-108475"/>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08209" t="-505085" r="-1493" b="-108475"/>
                          </a:stretch>
                        </a:blipFill>
                      </a:tcPr>
                    </a:tc>
                    <a:extLst>
                      <a:ext uri="{0D108BD9-81ED-4DB2-BD59-A6C34878D82A}">
                        <a16:rowId xmlns:a16="http://schemas.microsoft.com/office/drawing/2014/main" val="3551101498"/>
                      </a:ext>
                    </a:extLst>
                  </a:tr>
                  <a:tr h="379969">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7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latinLnBrk="1"/>
                          <a:endParaRPr kumimoji="0" lang="ko-KR" altLang="en-US" sz="1400" b="0" i="1" u="none" strike="noStrike" kern="1200" cap="none" spc="0" normalizeH="0" baseline="0" dirty="0">
                            <a:ln>
                              <a:noFill/>
                            </a:ln>
                            <a:solidFill>
                              <a:prstClr val="black"/>
                            </a:solidFill>
                            <a:effectLst/>
                            <a:uLnTx/>
                            <a:uFillTx/>
                            <a:latin typeface="Cambria Math" panose="02040503050406030204" pitchFamily="18" charset="0"/>
                            <a:ea typeface="+mn-ea"/>
                            <a:cs typeface="+mn-cs"/>
                          </a:endParaRPr>
                        </a:p>
                      </a:txBody>
                      <a:tcPr marL="84162" marR="84162" marT="42081" marB="4208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ko-KR"/>
                        </a:p>
                      </a:txBody>
                      <a:tcPr marL="84162" marR="84162" marT="42081" marB="42081"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l="-512782" t="-575806" r="-102256" b="-3226"/>
                          </a:stretch>
                        </a:blipFill>
                      </a:tcPr>
                    </a:tc>
                    <a:tc>
                      <a:txBody>
                        <a:bodyPr/>
                        <a:lstStyle/>
                        <a:p>
                          <a:endParaRPr lang="ko-KR"/>
                        </a:p>
                      </a:txBody>
                      <a:tcPr marL="84162" marR="84162" marT="42081" marB="42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608209" t="-575806" r="-1493" b="-3226"/>
                          </a:stretch>
                        </a:blipFill>
                      </a:tcPr>
                    </a:tc>
                    <a:extLst>
                      <a:ext uri="{0D108BD9-81ED-4DB2-BD59-A6C34878D82A}">
                        <a16:rowId xmlns:a16="http://schemas.microsoft.com/office/drawing/2014/main" val="84656346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표 5"/>
              <p:cNvGraphicFramePr>
                <a:graphicFrameLocks noGrp="1"/>
              </p:cNvGraphicFramePr>
              <p:nvPr>
                <p:extLst>
                  <p:ext uri="{D42A27DB-BD31-4B8C-83A1-F6EECF244321}">
                    <p14:modId xmlns:p14="http://schemas.microsoft.com/office/powerpoint/2010/main" val="469884014"/>
                  </p:ext>
                </p:extLst>
              </p:nvPr>
            </p:nvGraphicFramePr>
            <p:xfrm>
              <a:off x="676532" y="4302125"/>
              <a:ext cx="6252464" cy="1724660"/>
            </p:xfrm>
            <a:graphic>
              <a:graphicData uri="http://schemas.openxmlformats.org/drawingml/2006/table">
                <a:tbl>
                  <a:tblPr firstRow="1" bandRow="1">
                    <a:tableStyleId>{9D7B26C5-4107-4FEC-AEDC-1716B250A1EF}</a:tableStyleId>
                  </a:tblPr>
                  <a:tblGrid>
                    <a:gridCol w="2145030">
                      <a:extLst>
                        <a:ext uri="{9D8B030D-6E8A-4147-A177-3AD203B41FA5}">
                          <a16:colId xmlns:a16="http://schemas.microsoft.com/office/drawing/2014/main" val="357538863"/>
                        </a:ext>
                      </a:extLst>
                    </a:gridCol>
                    <a:gridCol w="2111756">
                      <a:extLst>
                        <a:ext uri="{9D8B030D-6E8A-4147-A177-3AD203B41FA5}">
                          <a16:colId xmlns:a16="http://schemas.microsoft.com/office/drawing/2014/main" val="3017451793"/>
                        </a:ext>
                      </a:extLst>
                    </a:gridCol>
                    <a:gridCol w="1995678">
                      <a:extLst>
                        <a:ext uri="{9D8B030D-6E8A-4147-A177-3AD203B41FA5}">
                          <a16:colId xmlns:a16="http://schemas.microsoft.com/office/drawing/2014/main" val="607830266"/>
                        </a:ext>
                      </a:extLst>
                    </a:gridCol>
                  </a:tblGrid>
                  <a:tr h="370840">
                    <a:tc>
                      <a:txBody>
                        <a:bodyPr/>
                        <a:lstStyle/>
                        <a:p>
                          <a:pPr algn="ctr" latinLnBrk="1"/>
                          <a:endParaRPr lang="ko-KR" altLang="en-US" dirty="0"/>
                        </a:p>
                      </a:txBody>
                      <a:tcPr anchor="ctr"/>
                    </a:tc>
                    <a:tc>
                      <a:txBody>
                        <a:bodyPr/>
                        <a:lstStyle/>
                        <a:p>
                          <a:pPr algn="ctr" latinLnBrk="1"/>
                          <a:r>
                            <a:rPr lang="en-US" altLang="ko-KR" dirty="0" smtClean="0"/>
                            <a:t>EACM</a:t>
                          </a:r>
                          <a:r>
                            <a:rPr lang="en-US" altLang="ko-KR" baseline="0" dirty="0" smtClean="0"/>
                            <a:t> model</a:t>
                          </a:r>
                          <a:endParaRPr lang="ko-KR" altLang="en-US" dirty="0"/>
                        </a:p>
                      </a:txBody>
                      <a:tcPr anchor="ctr"/>
                    </a:tc>
                    <a:tc>
                      <a:txBody>
                        <a:bodyPr/>
                        <a:lstStyle/>
                        <a:p>
                          <a:pPr algn="ctr" latinLnBrk="1"/>
                          <a:r>
                            <a:rPr lang="en-US" altLang="ko-KR" dirty="0" smtClean="0"/>
                            <a:t>Primitive</a:t>
                          </a:r>
                          <a:r>
                            <a:rPr lang="en-US" altLang="ko-KR" baseline="0" dirty="0" smtClean="0"/>
                            <a:t> model</a:t>
                          </a:r>
                          <a:endParaRPr lang="ko-KR" altLang="en-US" dirty="0"/>
                        </a:p>
                      </a:txBody>
                      <a:tcPr anchor="ctr"/>
                    </a:tc>
                    <a:extLst>
                      <a:ext uri="{0D108BD9-81ED-4DB2-BD59-A6C34878D82A}">
                        <a16:rowId xmlns:a16="http://schemas.microsoft.com/office/drawing/2014/main" val="1512324776"/>
                      </a:ext>
                    </a:extLst>
                  </a:tr>
                  <a:tr h="370840">
                    <a:tc>
                      <a:txBody>
                        <a:bodyPr/>
                        <a:lstStyle/>
                        <a:p>
                          <a:pPr algn="ctr" latinLnBrk="1"/>
                          <a:r>
                            <a:rPr lang="ko-KR" altLang="en-US" dirty="0" smtClean="0"/>
                            <a:t>최대 변수 개수</a:t>
                          </a:r>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smtClean="0">
                                        <a:latin typeface="Cambria Math" panose="02040503050406030204" pitchFamily="18" charset="0"/>
                                      </a:rPr>
                                      <m:t>(</m:t>
                                    </m:r>
                                    <m:r>
                                      <a:rPr lang="en-US" altLang="ko-KR" smtClean="0">
                                        <a:latin typeface="Cambria Math" panose="02040503050406030204" pitchFamily="18" charset="0"/>
                                      </a:rPr>
                                      <m:t>𝑀</m:t>
                                    </m:r>
                                    <m:r>
                                      <a:rPr lang="en-US" altLang="ko-KR" smtClean="0">
                                        <a:latin typeface="Cambria Math" panose="02040503050406030204" pitchFamily="18" charset="0"/>
                                      </a:rPr>
                                      <m:t>+</m:t>
                                    </m:r>
                                    <m:r>
                                      <a:rPr lang="en-US" altLang="ko-KR" smtClean="0">
                                        <a:latin typeface="Cambria Math" panose="02040503050406030204" pitchFamily="18" charset="0"/>
                                      </a:rPr>
                                      <m:t>1</m:t>
                                    </m:r>
                                    <m:r>
                                      <a:rPr lang="en-US" altLang="ko-KR" smtClean="0">
                                        <a:latin typeface="Cambria Math" panose="02040503050406030204" pitchFamily="18" charset="0"/>
                                      </a:rPr>
                                      <m:t>)×(</m:t>
                                    </m:r>
                                    <m:r>
                                      <a:rPr lang="en-US" altLang="ko-KR" smtClean="0">
                                        <a:latin typeface="Cambria Math" panose="02040503050406030204" pitchFamily="18" charset="0"/>
                                      </a:rPr>
                                      <m:t>𝑀</m:t>
                                    </m:r>
                                    <m:r>
                                      <a:rPr lang="en-US" altLang="ko-KR" smtClean="0">
                                        <a:latin typeface="Cambria Math" panose="02040503050406030204" pitchFamily="18" charset="0"/>
                                      </a:rPr>
                                      <m:t>+</m:t>
                                    </m:r>
                                    <m:r>
                                      <a:rPr lang="en-US" altLang="ko-KR" smtClean="0">
                                        <a:latin typeface="Cambria Math" panose="02040503050406030204" pitchFamily="18" charset="0"/>
                                      </a:rPr>
                                      <m:t>2</m:t>
                                    </m:r>
                                    <m:r>
                                      <a:rPr lang="en-US" altLang="ko-KR" smtClean="0">
                                        <a:latin typeface="Cambria Math" panose="02040503050406030204" pitchFamily="18" charset="0"/>
                                      </a:rPr>
                                      <m:t>)</m:t>
                                    </m:r>
                                  </m:num>
                                  <m:den>
                                    <m:r>
                                      <a:rPr lang="en-US" altLang="ko-KR" smtClean="0">
                                        <a:latin typeface="Cambria Math" panose="02040503050406030204" pitchFamily="18" charset="0"/>
                                      </a:rPr>
                                      <m:t>2</m:t>
                                    </m:r>
                                  </m:den>
                                </m:f>
                              </m:oMath>
                            </m:oMathPara>
                          </a14:m>
                          <a:endParaRPr lang="ko-KR" altLang="en-US" dirty="0"/>
                        </a:p>
                      </a:txBody>
                      <a:tcPr anchor="ctr"/>
                    </a:tc>
                    <a:tc>
                      <a:txBody>
                        <a:bodyPr/>
                        <a:lstStyle/>
                        <a:p>
                          <a:pPr algn="ctr" latinLnBrk="1"/>
                          <a14:m>
                            <m:oMathPara xmlns:m="http://schemas.openxmlformats.org/officeDocument/2006/math">
                              <m:oMathParaPr>
                                <m:jc m:val="centerGroup"/>
                              </m:oMathParaPr>
                              <m:oMath xmlns:m="http://schemas.openxmlformats.org/officeDocument/2006/math">
                                <m:r>
                                  <a:rPr lang="en-US" altLang="ko-KR" sz="2400" dirty="0" smtClean="0">
                                    <a:latin typeface="Cambria Math" panose="02040503050406030204" pitchFamily="18" charset="0"/>
                                  </a:rPr>
                                  <m:t>∞</m:t>
                                </m:r>
                              </m:oMath>
                            </m:oMathPara>
                          </a14:m>
                          <a:endParaRPr lang="ko-KR" altLang="en-US" sz="2400" dirty="0"/>
                        </a:p>
                      </a:txBody>
                      <a:tcPr anchor="ctr"/>
                    </a:tc>
                    <a:extLst>
                      <a:ext uri="{0D108BD9-81ED-4DB2-BD59-A6C34878D82A}">
                        <a16:rowId xmlns:a16="http://schemas.microsoft.com/office/drawing/2014/main" val="225069362"/>
                      </a:ext>
                    </a:extLst>
                  </a:tr>
                  <a:tr h="370840">
                    <a:tc>
                      <a:txBody>
                        <a:bodyPr/>
                        <a:lstStyle/>
                        <a:p>
                          <a:pPr algn="ctr" latinLnBrk="1"/>
                          <a:r>
                            <a:rPr lang="en-US" altLang="ko-KR" dirty="0" smtClean="0"/>
                            <a:t>M=23</a:t>
                          </a:r>
                          <a:r>
                            <a:rPr lang="en-US" altLang="ko-KR" sz="1400" dirty="0" smtClean="0"/>
                            <a:t>(1</a:t>
                          </a:r>
                          <a:r>
                            <a:rPr lang="ko-KR" altLang="en-US" sz="1400" dirty="0" smtClean="0"/>
                            <a:t>시간 제어</a:t>
                          </a:r>
                          <a:r>
                            <a:rPr lang="en-US" altLang="ko-KR" sz="1400" dirty="0" smtClean="0"/>
                            <a:t>)</a:t>
                          </a:r>
                          <a:endParaRPr lang="ko-KR" altLang="en-US" sz="1400" dirty="0"/>
                        </a:p>
                      </a:txBody>
                      <a:tcPr anchor="ctr"/>
                    </a:tc>
                    <a:tc>
                      <a:txBody>
                        <a:bodyPr/>
                        <a:lstStyle/>
                        <a:p>
                          <a:pPr algn="ctr" latinLnBrk="1"/>
                          <a:r>
                            <a:rPr lang="en-US" altLang="ko-KR" dirty="0" smtClean="0"/>
                            <a:t>300</a:t>
                          </a:r>
                          <a:endParaRPr lang="ko-KR" altLang="en-US" dirty="0"/>
                        </a:p>
                      </a:txBody>
                      <a:tcPr anchor="ctr"/>
                    </a:tc>
                    <a:tc>
                      <a:txBody>
                        <a:bodyPr/>
                        <a:lstStyle/>
                        <a:p>
                          <a:pPr algn="ctr" latinLnBrk="1"/>
                          <a:r>
                            <a:rPr lang="en-US" altLang="ko-KR" dirty="0" smtClean="0"/>
                            <a:t>24 x EV </a:t>
                          </a:r>
                          <a:r>
                            <a:rPr lang="ko-KR" altLang="en-US" dirty="0" smtClean="0"/>
                            <a:t>수</a:t>
                          </a:r>
                          <a:endParaRPr lang="ko-KR" altLang="en-US" dirty="0"/>
                        </a:p>
                      </a:txBody>
                      <a:tcPr anchor="ctr"/>
                    </a:tc>
                    <a:extLst>
                      <a:ext uri="{0D108BD9-81ED-4DB2-BD59-A6C34878D82A}">
                        <a16:rowId xmlns:a16="http://schemas.microsoft.com/office/drawing/2014/main" val="3179712562"/>
                      </a:ext>
                    </a:extLst>
                  </a:tr>
                  <a:tr h="370840">
                    <a:tc>
                      <a:txBody>
                        <a:bodyPr/>
                        <a:lstStyle/>
                        <a:p>
                          <a:pPr algn="ctr" latinLnBrk="1"/>
                          <a:r>
                            <a:rPr lang="en-US" altLang="ko-KR" dirty="0" smtClean="0"/>
                            <a:t>M=95</a:t>
                          </a:r>
                          <a:r>
                            <a:rPr lang="en-US" altLang="ko-KR" sz="1400" dirty="0" smtClean="0"/>
                            <a:t>(15</a:t>
                          </a:r>
                          <a:r>
                            <a:rPr lang="ko-KR" altLang="en-US" sz="1400" dirty="0" smtClean="0"/>
                            <a:t>분 제어</a:t>
                          </a:r>
                          <a:r>
                            <a:rPr lang="en-US" altLang="ko-KR" sz="1400" dirty="0" smtClean="0"/>
                            <a:t>)</a:t>
                          </a:r>
                          <a:endParaRPr lang="ko-KR" altLang="en-US" dirty="0"/>
                        </a:p>
                      </a:txBody>
                      <a:tcPr anchor="ctr"/>
                    </a:tc>
                    <a:tc>
                      <a:txBody>
                        <a:bodyPr/>
                        <a:lstStyle/>
                        <a:p>
                          <a:pPr algn="ctr" latinLnBrk="1"/>
                          <a:r>
                            <a:rPr lang="en-US" altLang="ko-KR" dirty="0" smtClean="0"/>
                            <a:t>4656</a:t>
                          </a:r>
                          <a:endParaRPr lang="ko-KR" altLang="en-US" dirty="0"/>
                        </a:p>
                      </a:txBody>
                      <a:tcPr anchor="ctr"/>
                    </a:tc>
                    <a:tc>
                      <a:txBody>
                        <a:bodyPr/>
                        <a:lstStyle/>
                        <a:p>
                          <a:pPr algn="ctr" latinLnBrk="1"/>
                          <a:r>
                            <a:rPr lang="en-US" altLang="ko-KR" dirty="0" smtClean="0"/>
                            <a:t>96 x</a:t>
                          </a:r>
                          <a:r>
                            <a:rPr lang="en-US" altLang="ko-KR" baseline="0" dirty="0" smtClean="0"/>
                            <a:t> EV </a:t>
                          </a:r>
                          <a:r>
                            <a:rPr lang="ko-KR" altLang="en-US" baseline="0" dirty="0" smtClean="0"/>
                            <a:t>수</a:t>
                          </a:r>
                          <a:endParaRPr lang="ko-KR" altLang="en-US" dirty="0"/>
                        </a:p>
                      </a:txBody>
                      <a:tcPr anchor="ctr"/>
                    </a:tc>
                    <a:extLst>
                      <a:ext uri="{0D108BD9-81ED-4DB2-BD59-A6C34878D82A}">
                        <a16:rowId xmlns:a16="http://schemas.microsoft.com/office/drawing/2014/main" val="3163972897"/>
                      </a:ext>
                    </a:extLst>
                  </a:tr>
                </a:tbl>
              </a:graphicData>
            </a:graphic>
          </p:graphicFrame>
        </mc:Choice>
        <mc:Fallback xmlns="">
          <p:graphicFrame>
            <p:nvGraphicFramePr>
              <p:cNvPr id="6" name="표 5"/>
              <p:cNvGraphicFramePr>
                <a:graphicFrameLocks noGrp="1"/>
              </p:cNvGraphicFramePr>
              <p:nvPr>
                <p:extLst>
                  <p:ext uri="{D42A27DB-BD31-4B8C-83A1-F6EECF244321}">
                    <p14:modId xmlns:p14="http://schemas.microsoft.com/office/powerpoint/2010/main" val="469884014"/>
                  </p:ext>
                </p:extLst>
              </p:nvPr>
            </p:nvGraphicFramePr>
            <p:xfrm>
              <a:off x="676532" y="4302125"/>
              <a:ext cx="6252464" cy="1724660"/>
            </p:xfrm>
            <a:graphic>
              <a:graphicData uri="http://schemas.openxmlformats.org/drawingml/2006/table">
                <a:tbl>
                  <a:tblPr firstRow="1" bandRow="1">
                    <a:tableStyleId>{9D7B26C5-4107-4FEC-AEDC-1716B250A1EF}</a:tableStyleId>
                  </a:tblPr>
                  <a:tblGrid>
                    <a:gridCol w="2145030">
                      <a:extLst>
                        <a:ext uri="{9D8B030D-6E8A-4147-A177-3AD203B41FA5}">
                          <a16:colId xmlns:a16="http://schemas.microsoft.com/office/drawing/2014/main" val="357538863"/>
                        </a:ext>
                      </a:extLst>
                    </a:gridCol>
                    <a:gridCol w="2111756">
                      <a:extLst>
                        <a:ext uri="{9D8B030D-6E8A-4147-A177-3AD203B41FA5}">
                          <a16:colId xmlns:a16="http://schemas.microsoft.com/office/drawing/2014/main" val="3017451793"/>
                        </a:ext>
                      </a:extLst>
                    </a:gridCol>
                    <a:gridCol w="1995678">
                      <a:extLst>
                        <a:ext uri="{9D8B030D-6E8A-4147-A177-3AD203B41FA5}">
                          <a16:colId xmlns:a16="http://schemas.microsoft.com/office/drawing/2014/main" val="607830266"/>
                        </a:ext>
                      </a:extLst>
                    </a:gridCol>
                  </a:tblGrid>
                  <a:tr h="370840">
                    <a:tc>
                      <a:txBody>
                        <a:bodyPr/>
                        <a:lstStyle/>
                        <a:p>
                          <a:pPr algn="ctr" latinLnBrk="1"/>
                          <a:endParaRPr lang="ko-KR" altLang="en-US" dirty="0"/>
                        </a:p>
                      </a:txBody>
                      <a:tcPr anchor="ctr"/>
                    </a:tc>
                    <a:tc>
                      <a:txBody>
                        <a:bodyPr/>
                        <a:lstStyle/>
                        <a:p>
                          <a:pPr algn="ctr" latinLnBrk="1"/>
                          <a:r>
                            <a:rPr lang="en-US" altLang="ko-KR" dirty="0" smtClean="0"/>
                            <a:t>EACM</a:t>
                          </a:r>
                          <a:r>
                            <a:rPr lang="en-US" altLang="ko-KR" baseline="0" dirty="0" smtClean="0"/>
                            <a:t> model</a:t>
                          </a:r>
                          <a:endParaRPr lang="ko-KR" altLang="en-US" dirty="0"/>
                        </a:p>
                      </a:txBody>
                      <a:tcPr anchor="ctr"/>
                    </a:tc>
                    <a:tc>
                      <a:txBody>
                        <a:bodyPr/>
                        <a:lstStyle/>
                        <a:p>
                          <a:pPr algn="ctr" latinLnBrk="1"/>
                          <a:r>
                            <a:rPr lang="en-US" altLang="ko-KR" dirty="0" smtClean="0"/>
                            <a:t>Primitive</a:t>
                          </a:r>
                          <a:r>
                            <a:rPr lang="en-US" altLang="ko-KR" baseline="0" dirty="0" smtClean="0"/>
                            <a:t> model</a:t>
                          </a:r>
                          <a:endParaRPr lang="ko-KR" altLang="en-US" dirty="0"/>
                        </a:p>
                      </a:txBody>
                      <a:tcPr anchor="ctr"/>
                    </a:tc>
                    <a:extLst>
                      <a:ext uri="{0D108BD9-81ED-4DB2-BD59-A6C34878D82A}">
                        <a16:rowId xmlns:a16="http://schemas.microsoft.com/office/drawing/2014/main" val="1512324776"/>
                      </a:ext>
                    </a:extLst>
                  </a:tr>
                  <a:tr h="612140">
                    <a:tc>
                      <a:txBody>
                        <a:bodyPr/>
                        <a:lstStyle/>
                        <a:p>
                          <a:pPr algn="ctr" latinLnBrk="1"/>
                          <a:r>
                            <a:rPr lang="ko-KR" altLang="en-US" dirty="0" smtClean="0"/>
                            <a:t>최대 변수 개수</a:t>
                          </a:r>
                          <a:endParaRPr lang="ko-KR" altLang="en-US" dirty="0"/>
                        </a:p>
                      </a:txBody>
                      <a:tcPr anchor="ctr"/>
                    </a:tc>
                    <a:tc>
                      <a:txBody>
                        <a:bodyPr/>
                        <a:lstStyle/>
                        <a:p>
                          <a:endParaRPr lang="ko-KR"/>
                        </a:p>
                      </a:txBody>
                      <a:tcPr anchor="ctr">
                        <a:blipFill>
                          <a:blip r:embed="rId3"/>
                          <a:stretch>
                            <a:fillRect l="-101441" t="-64356" r="-94813" b="-135644"/>
                          </a:stretch>
                        </a:blipFill>
                      </a:tcPr>
                    </a:tc>
                    <a:tc>
                      <a:txBody>
                        <a:bodyPr/>
                        <a:lstStyle/>
                        <a:p>
                          <a:endParaRPr lang="ko-KR"/>
                        </a:p>
                      </a:txBody>
                      <a:tcPr anchor="ctr">
                        <a:blipFill>
                          <a:blip r:embed="rId3"/>
                          <a:stretch>
                            <a:fillRect l="-213110" t="-64356" r="-305" b="-135644"/>
                          </a:stretch>
                        </a:blipFill>
                      </a:tcPr>
                    </a:tc>
                    <a:extLst>
                      <a:ext uri="{0D108BD9-81ED-4DB2-BD59-A6C34878D82A}">
                        <a16:rowId xmlns:a16="http://schemas.microsoft.com/office/drawing/2014/main" val="225069362"/>
                      </a:ext>
                    </a:extLst>
                  </a:tr>
                  <a:tr h="370840">
                    <a:tc>
                      <a:txBody>
                        <a:bodyPr/>
                        <a:lstStyle/>
                        <a:p>
                          <a:pPr algn="ctr" latinLnBrk="1"/>
                          <a:r>
                            <a:rPr lang="en-US" altLang="ko-KR" dirty="0" smtClean="0"/>
                            <a:t>M=23</a:t>
                          </a:r>
                          <a:r>
                            <a:rPr lang="en-US" altLang="ko-KR" sz="1400" dirty="0" smtClean="0"/>
                            <a:t>(1</a:t>
                          </a:r>
                          <a:r>
                            <a:rPr lang="ko-KR" altLang="en-US" sz="1400" dirty="0" smtClean="0"/>
                            <a:t>시간 제어</a:t>
                          </a:r>
                          <a:r>
                            <a:rPr lang="en-US" altLang="ko-KR" sz="1400" dirty="0" smtClean="0"/>
                            <a:t>)</a:t>
                          </a:r>
                          <a:endParaRPr lang="ko-KR" altLang="en-US" sz="1400" dirty="0"/>
                        </a:p>
                      </a:txBody>
                      <a:tcPr anchor="ctr"/>
                    </a:tc>
                    <a:tc>
                      <a:txBody>
                        <a:bodyPr/>
                        <a:lstStyle/>
                        <a:p>
                          <a:pPr algn="ctr" latinLnBrk="1"/>
                          <a:r>
                            <a:rPr lang="en-US" altLang="ko-KR" dirty="0" smtClean="0"/>
                            <a:t>300</a:t>
                          </a:r>
                          <a:endParaRPr lang="ko-KR" altLang="en-US" dirty="0"/>
                        </a:p>
                      </a:txBody>
                      <a:tcPr anchor="ctr"/>
                    </a:tc>
                    <a:tc>
                      <a:txBody>
                        <a:bodyPr/>
                        <a:lstStyle/>
                        <a:p>
                          <a:pPr algn="ctr" latinLnBrk="1"/>
                          <a:r>
                            <a:rPr lang="en-US" altLang="ko-KR" dirty="0" smtClean="0"/>
                            <a:t>24 x EV </a:t>
                          </a:r>
                          <a:r>
                            <a:rPr lang="ko-KR" altLang="en-US" dirty="0" smtClean="0"/>
                            <a:t>수</a:t>
                          </a:r>
                          <a:endParaRPr lang="ko-KR" altLang="en-US" dirty="0"/>
                        </a:p>
                      </a:txBody>
                      <a:tcPr anchor="ctr"/>
                    </a:tc>
                    <a:extLst>
                      <a:ext uri="{0D108BD9-81ED-4DB2-BD59-A6C34878D82A}">
                        <a16:rowId xmlns:a16="http://schemas.microsoft.com/office/drawing/2014/main" val="3179712562"/>
                      </a:ext>
                    </a:extLst>
                  </a:tr>
                  <a:tr h="370840">
                    <a:tc>
                      <a:txBody>
                        <a:bodyPr/>
                        <a:lstStyle/>
                        <a:p>
                          <a:pPr algn="ctr" latinLnBrk="1"/>
                          <a:r>
                            <a:rPr lang="en-US" altLang="ko-KR" dirty="0" smtClean="0"/>
                            <a:t>M=95</a:t>
                          </a:r>
                          <a:r>
                            <a:rPr lang="en-US" altLang="ko-KR" sz="1400" dirty="0" smtClean="0"/>
                            <a:t>(15</a:t>
                          </a:r>
                          <a:r>
                            <a:rPr lang="ko-KR" altLang="en-US" sz="1400" dirty="0" smtClean="0"/>
                            <a:t>분 제어</a:t>
                          </a:r>
                          <a:r>
                            <a:rPr lang="en-US" altLang="ko-KR" sz="1400" dirty="0" smtClean="0"/>
                            <a:t>)</a:t>
                          </a:r>
                          <a:endParaRPr lang="ko-KR" altLang="en-US" dirty="0"/>
                        </a:p>
                      </a:txBody>
                      <a:tcPr anchor="ctr"/>
                    </a:tc>
                    <a:tc>
                      <a:txBody>
                        <a:bodyPr/>
                        <a:lstStyle/>
                        <a:p>
                          <a:pPr algn="ctr" latinLnBrk="1"/>
                          <a:r>
                            <a:rPr lang="en-US" altLang="ko-KR" dirty="0" smtClean="0"/>
                            <a:t>4656</a:t>
                          </a:r>
                          <a:endParaRPr lang="ko-KR" altLang="en-US" dirty="0"/>
                        </a:p>
                      </a:txBody>
                      <a:tcPr anchor="ctr"/>
                    </a:tc>
                    <a:tc>
                      <a:txBody>
                        <a:bodyPr/>
                        <a:lstStyle/>
                        <a:p>
                          <a:pPr algn="ctr" latinLnBrk="1"/>
                          <a:r>
                            <a:rPr lang="en-US" altLang="ko-KR" dirty="0" smtClean="0"/>
                            <a:t>96 x</a:t>
                          </a:r>
                          <a:r>
                            <a:rPr lang="en-US" altLang="ko-KR" baseline="0" dirty="0" smtClean="0"/>
                            <a:t> EV </a:t>
                          </a:r>
                          <a:r>
                            <a:rPr lang="ko-KR" altLang="en-US" baseline="0" dirty="0" smtClean="0"/>
                            <a:t>수</a:t>
                          </a:r>
                          <a:endParaRPr lang="ko-KR" altLang="en-US" dirty="0"/>
                        </a:p>
                      </a:txBody>
                      <a:tcPr anchor="ctr"/>
                    </a:tc>
                    <a:extLst>
                      <a:ext uri="{0D108BD9-81ED-4DB2-BD59-A6C34878D82A}">
                        <a16:rowId xmlns:a16="http://schemas.microsoft.com/office/drawing/2014/main" val="3163972897"/>
                      </a:ext>
                    </a:extLst>
                  </a:tr>
                </a:tbl>
              </a:graphicData>
            </a:graphic>
          </p:graphicFrame>
        </mc:Fallback>
      </mc:AlternateContent>
    </p:spTree>
    <p:extLst>
      <p:ext uri="{BB962C8B-B14F-4D97-AF65-F5344CB8AC3E}">
        <p14:creationId xmlns:p14="http://schemas.microsoft.com/office/powerpoint/2010/main" val="613853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직선 연결선 9"/>
          <p:cNvCxnSpPr/>
          <p:nvPr/>
        </p:nvCxnSpPr>
        <p:spPr>
          <a:xfrm>
            <a:off x="4035052" y="2179784"/>
            <a:ext cx="0" cy="2049714"/>
          </a:xfrm>
          <a:prstGeom prst="line">
            <a:avLst/>
          </a:prstGeom>
          <a:ln w="38100">
            <a:solidFill>
              <a:srgbClr val="BFC7C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68590" y="2858005"/>
            <a:ext cx="2099603" cy="600164"/>
          </a:xfrm>
          <a:prstGeom prst="rect">
            <a:avLst/>
          </a:prstGeom>
          <a:noFill/>
        </p:spPr>
        <p:txBody>
          <a:bodyPr wrap="square" rtlCol="0">
            <a:spAutoFit/>
          </a:bodyPr>
          <a:lstStyle/>
          <a:p>
            <a:pPr algn="r"/>
            <a:r>
              <a:rPr lang="en-US" altLang="ko-KR" sz="3300" b="1" dirty="0">
                <a:solidFill>
                  <a:prstClr val="black"/>
                </a:solidFill>
                <a:latin typeface="+mj-ea"/>
                <a:ea typeface="+mj-ea"/>
              </a:rPr>
              <a:t>Agenda</a:t>
            </a:r>
            <a:endParaRPr lang="ko-KR" altLang="en-US" sz="3300" b="1" dirty="0">
              <a:solidFill>
                <a:prstClr val="black"/>
              </a:solidFill>
              <a:latin typeface="+mj-ea"/>
              <a:ea typeface="+mj-ea"/>
            </a:endParaRPr>
          </a:p>
        </p:txBody>
      </p:sp>
      <p:sp>
        <p:nvSpPr>
          <p:cNvPr id="12" name="TextBox 11"/>
          <p:cNvSpPr txBox="1"/>
          <p:nvPr/>
        </p:nvSpPr>
        <p:spPr>
          <a:xfrm>
            <a:off x="4372603" y="2483581"/>
            <a:ext cx="4565326" cy="1650452"/>
          </a:xfrm>
          <a:prstGeom prst="rect">
            <a:avLst/>
          </a:prstGeom>
          <a:noFill/>
        </p:spPr>
        <p:txBody>
          <a:bodyPr wrap="square" rtlCol="0">
            <a:spAutoFit/>
          </a:bodyPr>
          <a:lstStyle/>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ea typeface="+mj-ea"/>
              </a:rPr>
              <a:t>1. </a:t>
            </a:r>
            <a:r>
              <a:rPr lang="en-US" altLang="ko-KR" sz="1350" b="1" dirty="0" smtClean="0">
                <a:solidFill>
                  <a:schemeClr val="bg1">
                    <a:lumMod val="85000"/>
                  </a:schemeClr>
                </a:solidFill>
                <a:latin typeface="+mj-ea"/>
                <a:ea typeface="+mj-ea"/>
              </a:rPr>
              <a:t>Introduction</a:t>
            </a:r>
            <a:endParaRPr lang="en-US" altLang="ko-KR" sz="1350" b="1" dirty="0">
              <a:solidFill>
                <a:schemeClr val="bg1">
                  <a:lumMod val="85000"/>
                </a:schemeClr>
              </a:solidFill>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2. </a:t>
            </a:r>
            <a:r>
              <a:rPr lang="en-US" altLang="ko-KR" sz="1350" b="1" dirty="0" smtClean="0">
                <a:solidFill>
                  <a:schemeClr val="bg1">
                    <a:lumMod val="85000"/>
                  </a:schemeClr>
                </a:solidFill>
                <a:latin typeface="+mj-ea"/>
              </a:rPr>
              <a:t>Simulation Framework</a:t>
            </a:r>
            <a:endParaRPr lang="en-US" altLang="ko-KR" sz="1350" b="1" dirty="0">
              <a:solidFill>
                <a:schemeClr val="bg1">
                  <a:lumMod val="85000"/>
                </a:schemeClr>
              </a:solidFill>
              <a:latin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latin typeface="+mj-ea"/>
              </a:rPr>
              <a:t>3. </a:t>
            </a:r>
            <a:r>
              <a:rPr lang="en-US" altLang="ko-KR" sz="1350" b="1" dirty="0" smtClean="0">
                <a:latin typeface="+mj-ea"/>
              </a:rPr>
              <a:t>Formulation</a:t>
            </a:r>
            <a:endParaRPr lang="en-US" altLang="ko-KR" sz="1350" b="1" dirty="0">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ea typeface="+mj-ea"/>
              </a:rPr>
              <a:t>4. </a:t>
            </a:r>
            <a:r>
              <a:rPr lang="en-US" altLang="ko-KR" sz="1350" b="1" dirty="0" smtClean="0">
                <a:solidFill>
                  <a:schemeClr val="bg1">
                    <a:lumMod val="85000"/>
                  </a:schemeClr>
                </a:solidFill>
                <a:latin typeface="+mj-ea"/>
                <a:ea typeface="+mj-ea"/>
              </a:rPr>
              <a:t>Case Study</a:t>
            </a:r>
          </a:p>
          <a:p>
            <a:pPr marL="285750" indent="-285750">
              <a:lnSpc>
                <a:spcPct val="150000"/>
              </a:lnSpc>
              <a:buClr>
                <a:schemeClr val="accent2"/>
              </a:buClr>
              <a:buSzPct val="90000"/>
              <a:buFont typeface="Wingdings" panose="05000000000000000000" pitchFamily="2" charset="2"/>
              <a:buChar char="l"/>
            </a:pPr>
            <a:r>
              <a:rPr lang="en-US" altLang="ko-KR" sz="1350" b="1" dirty="0" smtClean="0">
                <a:solidFill>
                  <a:schemeClr val="bg1">
                    <a:lumMod val="85000"/>
                  </a:schemeClr>
                </a:solidFill>
                <a:latin typeface="+mj-ea"/>
                <a:ea typeface="+mj-ea"/>
              </a:rPr>
              <a:t>5. Conclusion</a:t>
            </a:r>
            <a:endParaRPr lang="en-US" altLang="ko-KR" sz="1350" b="1" dirty="0">
              <a:solidFill>
                <a:schemeClr val="bg1">
                  <a:lumMod val="85000"/>
                </a:schemeClr>
              </a:solidFill>
              <a:latin typeface="+mj-ea"/>
              <a:ea typeface="+mj-ea"/>
            </a:endParaRPr>
          </a:p>
        </p:txBody>
      </p:sp>
    </p:spTree>
    <p:extLst>
      <p:ext uri="{BB962C8B-B14F-4D97-AF65-F5344CB8AC3E}">
        <p14:creationId xmlns:p14="http://schemas.microsoft.com/office/powerpoint/2010/main" val="6445334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mn-ea"/>
              </a:rPr>
              <a:t>Simulation Framework</a:t>
            </a:r>
            <a:endParaRPr lang="ko-KR" altLang="en-US" dirty="0"/>
          </a:p>
        </p:txBody>
      </p:sp>
      <p:sp>
        <p:nvSpPr>
          <p:cNvPr id="79" name="직사각형 78"/>
          <p:cNvSpPr/>
          <p:nvPr/>
        </p:nvSpPr>
        <p:spPr>
          <a:xfrm>
            <a:off x="515277" y="1107931"/>
            <a:ext cx="6088723"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buSzPct val="110000"/>
              <a:defRPr sz="1800"/>
            </a:pPr>
            <a:r>
              <a:rPr lang="en-US" altLang="ko-KR" dirty="0" smtClean="0">
                <a:solidFill>
                  <a:schemeClr val="tx1"/>
                </a:solidFill>
                <a:latin typeface="+mn-ea"/>
              </a:rPr>
              <a:t>Operation Strategy</a:t>
            </a:r>
            <a:endParaRPr lang="en-US" altLang="ko-KR" dirty="0">
              <a:solidFill>
                <a:schemeClr val="tx1"/>
              </a:solidFill>
              <a:latin typeface="+mj-ea"/>
            </a:endParaRPr>
          </a:p>
        </p:txBody>
      </p:sp>
      <p:sp>
        <p:nvSpPr>
          <p:cNvPr id="80" name="직사각형 79"/>
          <p:cNvSpPr/>
          <p:nvPr/>
        </p:nvSpPr>
        <p:spPr>
          <a:xfrm>
            <a:off x="39553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pic>
        <p:nvPicPr>
          <p:cNvPr id="6" name="Picture 6" descr="C:\Users\Brian\AppData\Local\Microsoft\Windows\Temporary Internet Files\Content.IE5\12SPE8A1\137596699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57" y="1880049"/>
            <a:ext cx="820538" cy="5154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87079" y="1510058"/>
            <a:ext cx="5598121" cy="4847481"/>
          </a:xfrm>
          <a:prstGeom prst="rect">
            <a:avLst/>
          </a:prstGeom>
          <a:noFill/>
        </p:spPr>
        <p:txBody>
          <a:bodyPr wrap="square" rtlCol="0">
            <a:spAutoFit/>
          </a:bodyPr>
          <a:lstStyle/>
          <a:p>
            <a:r>
              <a:rPr lang="en-US" altLang="ko-KR" b="1" dirty="0" smtClean="0"/>
              <a:t>Database</a:t>
            </a:r>
          </a:p>
          <a:p>
            <a:pPr marL="285750" indent="-285750">
              <a:buFont typeface="Arial" panose="020B0604020202020204" pitchFamily="34" charset="0"/>
              <a:buChar char="•"/>
            </a:pPr>
            <a:r>
              <a:rPr lang="en-US" altLang="ko-KR" sz="1100" dirty="0" smtClean="0"/>
              <a:t>Building Info</a:t>
            </a:r>
            <a:br>
              <a:rPr lang="en-US" altLang="ko-KR" sz="1100" dirty="0" smtClean="0"/>
            </a:br>
            <a:r>
              <a:rPr lang="en-US" altLang="ko-KR" sz="1000" dirty="0" smtClean="0"/>
              <a:t>- Control scheme(Objective, Operator preference)</a:t>
            </a:r>
            <a:br>
              <a:rPr lang="en-US" altLang="ko-KR" sz="1000" dirty="0" smtClean="0"/>
            </a:br>
            <a:r>
              <a:rPr lang="en-US" altLang="ko-KR" sz="1000" dirty="0" smtClean="0"/>
              <a:t>- Demand power</a:t>
            </a:r>
            <a:br>
              <a:rPr lang="en-US" altLang="ko-KR" sz="1000" dirty="0" smtClean="0"/>
            </a:br>
            <a:r>
              <a:rPr lang="en-US" altLang="ko-KR" sz="1000" dirty="0" smtClean="0"/>
              <a:t>- Appliances</a:t>
            </a:r>
          </a:p>
          <a:p>
            <a:pPr marL="285750" indent="-285750">
              <a:buFont typeface="Arial" panose="020B0604020202020204" pitchFamily="34" charset="0"/>
              <a:buChar char="•"/>
            </a:pPr>
            <a:r>
              <a:rPr lang="en-US" altLang="ko-KR" sz="1100" dirty="0" smtClean="0"/>
              <a:t>EV Info</a:t>
            </a:r>
            <a:br>
              <a:rPr lang="en-US" altLang="ko-KR" sz="1100" dirty="0" smtClean="0"/>
            </a:br>
            <a:r>
              <a:rPr lang="en-US" altLang="ko-KR" sz="1000" dirty="0" smtClean="0"/>
              <a:t>- Plug time, duration</a:t>
            </a:r>
            <a:br>
              <a:rPr lang="en-US" altLang="ko-KR" sz="1000" dirty="0" smtClean="0"/>
            </a:br>
            <a:r>
              <a:rPr lang="en-US" altLang="ko-KR" sz="1000" dirty="0" smtClean="0"/>
              <a:t>- Battery status(initial SOC, capacity)</a:t>
            </a:r>
            <a:br>
              <a:rPr lang="en-US" altLang="ko-KR" sz="1000" dirty="0" smtClean="0"/>
            </a:br>
            <a:r>
              <a:rPr lang="en-US" altLang="ko-KR" sz="1000" dirty="0" smtClean="0"/>
              <a:t>- User preference</a:t>
            </a:r>
          </a:p>
          <a:p>
            <a:pPr marL="285750" indent="-285750">
              <a:buFont typeface="Arial" panose="020B0604020202020204" pitchFamily="34" charset="0"/>
              <a:buChar char="•"/>
            </a:pPr>
            <a:r>
              <a:rPr lang="en-US" altLang="ko-KR" sz="1100" dirty="0" smtClean="0"/>
              <a:t>EVSE configuration</a:t>
            </a:r>
            <a:br>
              <a:rPr lang="en-US" altLang="ko-KR" sz="1100" dirty="0" smtClean="0"/>
            </a:br>
            <a:r>
              <a:rPr lang="en-US" altLang="ko-KR" sz="1100" dirty="0" smtClean="0"/>
              <a:t>- Power level</a:t>
            </a:r>
            <a:br>
              <a:rPr lang="en-US" altLang="ko-KR" sz="1100" dirty="0" smtClean="0"/>
            </a:br>
            <a:r>
              <a:rPr lang="en-US" altLang="ko-KR" sz="1100" dirty="0" smtClean="0"/>
              <a:t>- Location</a:t>
            </a:r>
            <a:endParaRPr lang="en-US" altLang="ko-KR" sz="1200" dirty="0" smtClean="0"/>
          </a:p>
          <a:p>
            <a:pPr marL="285750" indent="-285750">
              <a:buFont typeface="Arial" panose="020B0604020202020204" pitchFamily="34" charset="0"/>
              <a:buChar char="•"/>
            </a:pPr>
            <a:endParaRPr lang="en-US" altLang="ko-KR" sz="1200" dirty="0"/>
          </a:p>
          <a:p>
            <a:r>
              <a:rPr lang="en-US" altLang="ko-KR" b="1" dirty="0"/>
              <a:t>EV Aggregation Cluster Model(EACM)</a:t>
            </a:r>
          </a:p>
          <a:p>
            <a:endParaRPr lang="en-US" altLang="ko-KR" sz="1200" dirty="0"/>
          </a:p>
          <a:p>
            <a:endParaRPr lang="en-US" altLang="ko-KR" sz="1200" dirty="0" smtClean="0"/>
          </a:p>
          <a:p>
            <a:endParaRPr lang="en-US" altLang="ko-KR" sz="1200" dirty="0"/>
          </a:p>
          <a:p>
            <a:endParaRPr lang="en-US" altLang="ko-KR" sz="1200" dirty="0" smtClean="0"/>
          </a:p>
          <a:p>
            <a:endParaRPr lang="en-US" altLang="ko-KR" sz="1200" dirty="0" smtClean="0"/>
          </a:p>
          <a:p>
            <a:endParaRPr lang="en-US" altLang="ko-KR" sz="1200" dirty="0"/>
          </a:p>
          <a:p>
            <a:r>
              <a:rPr lang="en-US" altLang="ko-KR" b="1" dirty="0"/>
              <a:t>Multi-stage Optimization </a:t>
            </a:r>
            <a:r>
              <a:rPr lang="en-US" altLang="ko-KR" b="1" dirty="0" smtClean="0"/>
              <a:t>Model</a:t>
            </a:r>
            <a:endParaRPr lang="en-US" altLang="ko-KR" b="1" dirty="0"/>
          </a:p>
          <a:p>
            <a:pPr marL="171450" indent="-171450">
              <a:buFont typeface="Arial" panose="020B0604020202020204" pitchFamily="34" charset="0"/>
              <a:buChar char="•"/>
            </a:pPr>
            <a:r>
              <a:rPr lang="en-US" altLang="ko-KR" sz="1200" dirty="0" smtClean="0"/>
              <a:t>Stage-A:</a:t>
            </a:r>
            <a:br>
              <a:rPr lang="en-US" altLang="ko-KR" sz="1200" dirty="0" smtClean="0"/>
            </a:br>
            <a:r>
              <a:rPr lang="en-US" altLang="ko-KR" sz="1200" dirty="0" smtClean="0"/>
              <a:t>- Virtual EV Scheduling</a:t>
            </a:r>
          </a:p>
          <a:p>
            <a:pPr marL="171450" indent="-171450">
              <a:buFont typeface="Arial" panose="020B0604020202020204" pitchFamily="34" charset="0"/>
              <a:buChar char="•"/>
            </a:pPr>
            <a:r>
              <a:rPr lang="en-US" altLang="ko-KR" sz="1200" dirty="0" smtClean="0"/>
              <a:t>Stage-B:</a:t>
            </a:r>
            <a:br>
              <a:rPr lang="en-US" altLang="ko-KR" sz="1200" dirty="0" smtClean="0"/>
            </a:br>
            <a:r>
              <a:rPr lang="en-US" altLang="ko-KR" sz="1200" dirty="0" smtClean="0"/>
              <a:t>- Energy distribution (Virtual EV </a:t>
            </a:r>
            <a:r>
              <a:rPr lang="en-US" altLang="ko-KR" sz="1200" dirty="0" smtClean="0">
                <a:sym typeface="Wingdings" panose="05000000000000000000" pitchFamily="2" charset="2"/>
              </a:rPr>
              <a:t> EVs</a:t>
            </a:r>
            <a:r>
              <a:rPr lang="en-US" altLang="ko-KR" sz="1200" dirty="0" smtClean="0"/>
              <a:t>)</a:t>
            </a:r>
            <a:endParaRPr lang="ko-KR" altLang="en-US" sz="1200" dirty="0"/>
          </a:p>
        </p:txBody>
      </p:sp>
      <p:sp>
        <p:nvSpPr>
          <p:cNvPr id="4" name="아래쪽 화살표 3"/>
          <p:cNvSpPr/>
          <p:nvPr/>
        </p:nvSpPr>
        <p:spPr>
          <a:xfrm>
            <a:off x="1443061" y="2816178"/>
            <a:ext cx="321129" cy="370114"/>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a:blip r:embed="rId4"/>
          <a:stretch>
            <a:fillRect/>
          </a:stretch>
        </p:blipFill>
        <p:spPr>
          <a:xfrm>
            <a:off x="529681" y="3228056"/>
            <a:ext cx="2147887" cy="1411614"/>
          </a:xfrm>
          <a:prstGeom prst="rect">
            <a:avLst/>
          </a:prstGeom>
        </p:spPr>
      </p:pic>
      <p:sp>
        <p:nvSpPr>
          <p:cNvPr id="14" name="아래쪽 화살표 13"/>
          <p:cNvSpPr/>
          <p:nvPr/>
        </p:nvSpPr>
        <p:spPr>
          <a:xfrm>
            <a:off x="1443059" y="4783034"/>
            <a:ext cx="321129" cy="370114"/>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p:cNvGrpSpPr/>
          <p:nvPr/>
        </p:nvGrpSpPr>
        <p:grpSpPr>
          <a:xfrm>
            <a:off x="355325" y="5029867"/>
            <a:ext cx="2677407" cy="1535113"/>
            <a:chOff x="280106" y="5123485"/>
            <a:chExt cx="2677407" cy="1535113"/>
          </a:xfrm>
        </p:grpSpPr>
        <p:pic>
          <p:nvPicPr>
            <p:cNvPr id="3076" name="Picture 4" descr="Image result for solution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2400" y="5123485"/>
              <a:ext cx="1535113" cy="1535113"/>
            </a:xfrm>
            <a:prstGeom prst="rect">
              <a:avLst/>
            </a:prstGeom>
            <a:noFill/>
            <a:extLst>
              <a:ext uri="{909E8E84-426E-40DD-AFC4-6F175D3DCCD1}">
                <a14:hiddenFill xmlns:a14="http://schemas.microsoft.com/office/drawing/2010/main">
                  <a:solidFill>
                    <a:srgbClr val="FFFFFF"/>
                  </a:solidFill>
                </a14:hiddenFill>
              </a:ext>
            </a:extLst>
          </p:spPr>
        </p:pic>
        <p:sp>
          <p:nvSpPr>
            <p:cNvPr id="8" name="모서리가 둥근 직사각형 7"/>
            <p:cNvSpPr/>
            <p:nvPr/>
          </p:nvSpPr>
          <p:spPr>
            <a:xfrm>
              <a:off x="280793" y="5359400"/>
              <a:ext cx="912564" cy="4000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Stage-A</a:t>
              </a:r>
              <a:endParaRPr lang="ko-KR" altLang="en-US" sz="1400" dirty="0">
                <a:solidFill>
                  <a:schemeClr val="tx1"/>
                </a:solidFill>
              </a:endParaRPr>
            </a:p>
          </p:txBody>
        </p:sp>
        <p:sp>
          <p:nvSpPr>
            <p:cNvPr id="17" name="모서리가 둥근 직사각형 16"/>
            <p:cNvSpPr/>
            <p:nvPr/>
          </p:nvSpPr>
          <p:spPr>
            <a:xfrm>
              <a:off x="280106" y="6109943"/>
              <a:ext cx="912564" cy="400050"/>
            </a:xfrm>
            <a:prstGeom prst="round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rPr>
                <a:t>Stage-B</a:t>
              </a:r>
              <a:endParaRPr lang="ko-KR" altLang="en-US" sz="1400" dirty="0">
                <a:solidFill>
                  <a:schemeClr val="tx1"/>
                </a:solidFill>
              </a:endParaRPr>
            </a:p>
          </p:txBody>
        </p:sp>
        <p:sp>
          <p:nvSpPr>
            <p:cNvPr id="10" name="아래쪽 화살표 9"/>
            <p:cNvSpPr/>
            <p:nvPr/>
          </p:nvSpPr>
          <p:spPr>
            <a:xfrm>
              <a:off x="618913" y="5826125"/>
              <a:ext cx="234950" cy="217143"/>
            </a:xfrm>
            <a:prstGeom prst="down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
          <p:nvSpPr>
            <p:cNvPr id="12" name="오른쪽 화살표 11"/>
            <p:cNvSpPr/>
            <p:nvPr/>
          </p:nvSpPr>
          <p:spPr>
            <a:xfrm>
              <a:off x="1422400" y="5767391"/>
              <a:ext cx="299978" cy="247302"/>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65624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직선 연결선 9"/>
          <p:cNvCxnSpPr/>
          <p:nvPr/>
        </p:nvCxnSpPr>
        <p:spPr>
          <a:xfrm>
            <a:off x="4035052" y="2179784"/>
            <a:ext cx="0" cy="2049714"/>
          </a:xfrm>
          <a:prstGeom prst="line">
            <a:avLst/>
          </a:prstGeom>
          <a:ln w="38100">
            <a:solidFill>
              <a:srgbClr val="BFC7C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68590" y="2858005"/>
            <a:ext cx="2099603" cy="600164"/>
          </a:xfrm>
          <a:prstGeom prst="rect">
            <a:avLst/>
          </a:prstGeom>
          <a:noFill/>
        </p:spPr>
        <p:txBody>
          <a:bodyPr wrap="square" rtlCol="0">
            <a:spAutoFit/>
          </a:bodyPr>
          <a:lstStyle/>
          <a:p>
            <a:pPr algn="r"/>
            <a:r>
              <a:rPr lang="en-US" altLang="ko-KR" sz="3300" b="1" dirty="0">
                <a:solidFill>
                  <a:prstClr val="black"/>
                </a:solidFill>
                <a:latin typeface="+mj-ea"/>
                <a:ea typeface="+mj-ea"/>
              </a:rPr>
              <a:t>Agenda</a:t>
            </a:r>
            <a:endParaRPr lang="ko-KR" altLang="en-US" sz="3300" b="1" dirty="0">
              <a:solidFill>
                <a:prstClr val="black"/>
              </a:solidFill>
              <a:latin typeface="+mj-ea"/>
              <a:ea typeface="+mj-ea"/>
            </a:endParaRPr>
          </a:p>
        </p:txBody>
      </p:sp>
      <p:sp>
        <p:nvSpPr>
          <p:cNvPr id="12" name="TextBox 11"/>
          <p:cNvSpPr txBox="1"/>
          <p:nvPr/>
        </p:nvSpPr>
        <p:spPr>
          <a:xfrm>
            <a:off x="4372603" y="2483581"/>
            <a:ext cx="4565326" cy="1650452"/>
          </a:xfrm>
          <a:prstGeom prst="rect">
            <a:avLst/>
          </a:prstGeom>
          <a:noFill/>
        </p:spPr>
        <p:txBody>
          <a:bodyPr wrap="square" rtlCol="0">
            <a:spAutoFit/>
          </a:bodyPr>
          <a:lstStyle/>
          <a:p>
            <a:pPr marL="285750" indent="-285750">
              <a:lnSpc>
                <a:spcPct val="150000"/>
              </a:lnSpc>
              <a:buClr>
                <a:schemeClr val="accent2"/>
              </a:buClr>
              <a:buSzPct val="90000"/>
              <a:buFont typeface="Wingdings" panose="05000000000000000000" pitchFamily="2" charset="2"/>
              <a:buChar char="l"/>
            </a:pPr>
            <a:r>
              <a:rPr lang="en-US" altLang="ko-KR" sz="1350" b="1" dirty="0">
                <a:latin typeface="+mj-ea"/>
              </a:rPr>
              <a:t>1. Introduction</a:t>
            </a: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2. </a:t>
            </a:r>
            <a:r>
              <a:rPr lang="en-US" altLang="ko-KR" sz="1350" b="1" dirty="0" smtClean="0">
                <a:solidFill>
                  <a:schemeClr val="bg1">
                    <a:lumMod val="85000"/>
                  </a:schemeClr>
                </a:solidFill>
                <a:latin typeface="+mj-ea"/>
              </a:rPr>
              <a:t>Simulation Framework</a:t>
            </a:r>
            <a:endParaRPr lang="en-US" altLang="ko-KR" sz="1350" b="1" dirty="0">
              <a:solidFill>
                <a:schemeClr val="bg1">
                  <a:lumMod val="85000"/>
                </a:schemeClr>
              </a:solidFill>
              <a:latin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3. Formulation</a:t>
            </a: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ea typeface="+mj-ea"/>
              </a:rPr>
              <a:t>4. </a:t>
            </a:r>
            <a:r>
              <a:rPr lang="en-US" altLang="ko-KR" sz="1350" b="1" dirty="0" smtClean="0">
                <a:solidFill>
                  <a:schemeClr val="bg1">
                    <a:lumMod val="85000"/>
                  </a:schemeClr>
                </a:solidFill>
                <a:latin typeface="+mj-ea"/>
                <a:ea typeface="+mj-ea"/>
              </a:rPr>
              <a:t>Case Study</a:t>
            </a:r>
          </a:p>
          <a:p>
            <a:pPr marL="285750" indent="-285750">
              <a:lnSpc>
                <a:spcPct val="150000"/>
              </a:lnSpc>
              <a:buClr>
                <a:schemeClr val="accent2"/>
              </a:buClr>
              <a:buSzPct val="90000"/>
              <a:buFont typeface="Wingdings" panose="05000000000000000000" pitchFamily="2" charset="2"/>
              <a:buChar char="l"/>
            </a:pPr>
            <a:r>
              <a:rPr lang="en-US" altLang="ko-KR" sz="1350" b="1" dirty="0" smtClean="0">
                <a:solidFill>
                  <a:schemeClr val="bg1">
                    <a:lumMod val="85000"/>
                  </a:schemeClr>
                </a:solidFill>
                <a:latin typeface="+mj-ea"/>
                <a:ea typeface="+mj-ea"/>
              </a:rPr>
              <a:t>5. Conclusion</a:t>
            </a:r>
            <a:endParaRPr lang="en-US" altLang="ko-KR" sz="1350" b="1" dirty="0">
              <a:solidFill>
                <a:schemeClr val="bg1">
                  <a:lumMod val="85000"/>
                </a:schemeClr>
              </a:solidFill>
              <a:latin typeface="+mj-ea"/>
              <a:ea typeface="+mj-ea"/>
            </a:endParaRPr>
          </a:p>
        </p:txBody>
      </p:sp>
    </p:spTree>
    <p:extLst>
      <p:ext uri="{BB962C8B-B14F-4D97-AF65-F5344CB8AC3E}">
        <p14:creationId xmlns:p14="http://schemas.microsoft.com/office/powerpoint/2010/main" val="1638799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Energy distribution without Stage-B</a:t>
            </a:r>
            <a:endParaRPr lang="ko-KR" altLang="en-US" dirty="0"/>
          </a:p>
        </p:txBody>
      </p:sp>
      <p:graphicFrame>
        <p:nvGraphicFramePr>
          <p:cNvPr id="4" name="표 3"/>
          <p:cNvGraphicFramePr>
            <a:graphicFrameLocks noGrp="1"/>
          </p:cNvGraphicFramePr>
          <p:nvPr>
            <p:extLst>
              <p:ext uri="{D42A27DB-BD31-4B8C-83A1-F6EECF244321}">
                <p14:modId xmlns:p14="http://schemas.microsoft.com/office/powerpoint/2010/main" val="2136080647"/>
              </p:ext>
            </p:extLst>
          </p:nvPr>
        </p:nvGraphicFramePr>
        <p:xfrm>
          <a:off x="479021" y="1024379"/>
          <a:ext cx="7800338" cy="1044895"/>
        </p:xfrm>
        <a:graphic>
          <a:graphicData uri="http://schemas.openxmlformats.org/drawingml/2006/table">
            <a:tbl>
              <a:tblPr/>
              <a:tblGrid>
                <a:gridCol w="289635">
                  <a:extLst>
                    <a:ext uri="{9D8B030D-6E8A-4147-A177-3AD203B41FA5}">
                      <a16:colId xmlns:a16="http://schemas.microsoft.com/office/drawing/2014/main" val="2829698930"/>
                    </a:ext>
                  </a:extLst>
                </a:gridCol>
                <a:gridCol w="1139825">
                  <a:extLst>
                    <a:ext uri="{9D8B030D-6E8A-4147-A177-3AD203B41FA5}">
                      <a16:colId xmlns:a16="http://schemas.microsoft.com/office/drawing/2014/main" val="2718634576"/>
                    </a:ext>
                  </a:extLst>
                </a:gridCol>
                <a:gridCol w="993409">
                  <a:extLst>
                    <a:ext uri="{9D8B030D-6E8A-4147-A177-3AD203B41FA5}">
                      <a16:colId xmlns:a16="http://schemas.microsoft.com/office/drawing/2014/main" val="2407836910"/>
                    </a:ext>
                  </a:extLst>
                </a:gridCol>
                <a:gridCol w="993409">
                  <a:extLst>
                    <a:ext uri="{9D8B030D-6E8A-4147-A177-3AD203B41FA5}">
                      <a16:colId xmlns:a16="http://schemas.microsoft.com/office/drawing/2014/main" val="1829358527"/>
                    </a:ext>
                  </a:extLst>
                </a:gridCol>
                <a:gridCol w="1539875">
                  <a:extLst>
                    <a:ext uri="{9D8B030D-6E8A-4147-A177-3AD203B41FA5}">
                      <a16:colId xmlns:a16="http://schemas.microsoft.com/office/drawing/2014/main" val="1591970281"/>
                    </a:ext>
                  </a:extLst>
                </a:gridCol>
                <a:gridCol w="958850">
                  <a:extLst>
                    <a:ext uri="{9D8B030D-6E8A-4147-A177-3AD203B41FA5}">
                      <a16:colId xmlns:a16="http://schemas.microsoft.com/office/drawing/2014/main" val="1110157974"/>
                    </a:ext>
                  </a:extLst>
                </a:gridCol>
                <a:gridCol w="952500">
                  <a:extLst>
                    <a:ext uri="{9D8B030D-6E8A-4147-A177-3AD203B41FA5}">
                      <a16:colId xmlns:a16="http://schemas.microsoft.com/office/drawing/2014/main" val="218645521"/>
                    </a:ext>
                  </a:extLst>
                </a:gridCol>
                <a:gridCol w="932835">
                  <a:extLst>
                    <a:ext uri="{9D8B030D-6E8A-4147-A177-3AD203B41FA5}">
                      <a16:colId xmlns:a16="http://schemas.microsoft.com/office/drawing/2014/main" val="2507217004"/>
                    </a:ext>
                  </a:extLst>
                </a:gridCol>
              </a:tblGrid>
              <a:tr h="208979">
                <a:tc>
                  <a:txBody>
                    <a:bodyPr/>
                    <a:lstStyle/>
                    <a:p>
                      <a:pPr algn="ctr" fontAlgn="ct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86" marR="9086" marT="9086"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Battery capacity</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맑은 고딕" panose="020B0503020000020004" pitchFamily="50" charset="-127"/>
                          <a:ea typeface="맑은 고딕" panose="020B0503020000020004" pitchFamily="50" charset="-127"/>
                        </a:rPr>
                        <a:t>Initial </a:t>
                      </a: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E</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맑은 고딕" panose="020B0503020000020004" pitchFamily="50" charset="-127"/>
                          <a:ea typeface="맑은 고딕" panose="020B0503020000020004" pitchFamily="50" charset="-127"/>
                        </a:rPr>
                        <a:t>Target </a:t>
                      </a: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E</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Charging</a:t>
                      </a:r>
                      <a:r>
                        <a:rPr lang="en-US" sz="1100" b="1" i="0" u="none" strike="noStrike" baseline="0" dirty="0" smtClean="0">
                          <a:solidFill>
                            <a:srgbClr val="000000"/>
                          </a:solidFill>
                          <a:effectLst/>
                          <a:latin typeface="맑은 고딕" panose="020B0503020000020004" pitchFamily="50" charset="-127"/>
                          <a:ea typeface="맑은 고딕" panose="020B0503020000020004" pitchFamily="50" charset="-127"/>
                        </a:rPr>
                        <a:t> requirement</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Upper bound</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Lower</a:t>
                      </a:r>
                      <a:r>
                        <a:rPr lang="en-US" sz="1100" b="1" i="0" u="none" strike="noStrike" baseline="0" dirty="0" smtClean="0">
                          <a:solidFill>
                            <a:srgbClr val="000000"/>
                          </a:solidFill>
                          <a:effectLst/>
                          <a:latin typeface="맑은 고딕" panose="020B0503020000020004" pitchFamily="50" charset="-127"/>
                          <a:ea typeface="맑은 고딕" panose="020B0503020000020004" pitchFamily="50" charset="-127"/>
                        </a:rPr>
                        <a:t> bound</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맑은 고딕" panose="020B0503020000020004" pitchFamily="50" charset="-127"/>
                          <a:ea typeface="맑은 고딕" panose="020B0503020000020004" pitchFamily="50" charset="-127"/>
                        </a:rPr>
                        <a:t>Plug-in</a:t>
                      </a:r>
                    </a:p>
                  </a:txBody>
                  <a:tcPr marL="9525" marR="9525" marT="9525"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9932324"/>
                  </a:ext>
                </a:extLst>
              </a:tr>
              <a:tr h="208979">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EV1</a:t>
                      </a:r>
                    </a:p>
                  </a:txBody>
                  <a:tcPr marL="9086" marR="9086" marT="9086" marB="0" anchor="ctr">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1~7</a:t>
                      </a:r>
                    </a:p>
                  </a:txBody>
                  <a:tcPr marL="9086" marR="9086" marT="9086" marB="0" anchor="ctr">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2965582"/>
                  </a:ext>
                </a:extLst>
              </a:tr>
              <a:tr h="199893">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EV2</a:t>
                      </a:r>
                    </a:p>
                  </a:txBody>
                  <a:tcPr marL="9086" marR="9086" marT="9086"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1~12</a:t>
                      </a:r>
                    </a:p>
                  </a:txBody>
                  <a:tcPr marL="9086" marR="9086" marT="9086" marB="0" anchor="ctr">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2482348"/>
                  </a:ext>
                </a:extLst>
              </a:tr>
              <a:tr h="208979">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EV3</a:t>
                      </a:r>
                    </a:p>
                  </a:txBody>
                  <a:tcPr marL="9086" marR="9086" marT="9086"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1~12</a:t>
                      </a:r>
                    </a:p>
                  </a:txBody>
                  <a:tcPr marL="9086" marR="9086" marT="9086"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2855886"/>
                  </a:ext>
                </a:extLst>
              </a:tr>
              <a:tr h="218065">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VEV</a:t>
                      </a:r>
                    </a:p>
                  </a:txBody>
                  <a:tcPr marL="9086" marR="9086" marT="9086"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300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210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1~12</a:t>
                      </a:r>
                    </a:p>
                  </a:txBody>
                  <a:tcPr marL="9086" marR="9086" marT="9086"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880021"/>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837716138"/>
              </p:ext>
            </p:extLst>
          </p:nvPr>
        </p:nvGraphicFramePr>
        <p:xfrm>
          <a:off x="479021" y="2430528"/>
          <a:ext cx="7800338" cy="317616"/>
        </p:xfrm>
        <a:graphic>
          <a:graphicData uri="http://schemas.openxmlformats.org/drawingml/2006/table">
            <a:tbl>
              <a:tblPr/>
              <a:tblGrid>
                <a:gridCol w="557167">
                  <a:extLst>
                    <a:ext uri="{9D8B030D-6E8A-4147-A177-3AD203B41FA5}">
                      <a16:colId xmlns:a16="http://schemas.microsoft.com/office/drawing/2014/main" val="3234306273"/>
                    </a:ext>
                  </a:extLst>
                </a:gridCol>
                <a:gridCol w="557167">
                  <a:extLst>
                    <a:ext uri="{9D8B030D-6E8A-4147-A177-3AD203B41FA5}">
                      <a16:colId xmlns:a16="http://schemas.microsoft.com/office/drawing/2014/main" val="613382939"/>
                    </a:ext>
                  </a:extLst>
                </a:gridCol>
                <a:gridCol w="557167">
                  <a:extLst>
                    <a:ext uri="{9D8B030D-6E8A-4147-A177-3AD203B41FA5}">
                      <a16:colId xmlns:a16="http://schemas.microsoft.com/office/drawing/2014/main" val="2474548229"/>
                    </a:ext>
                  </a:extLst>
                </a:gridCol>
                <a:gridCol w="557167">
                  <a:extLst>
                    <a:ext uri="{9D8B030D-6E8A-4147-A177-3AD203B41FA5}">
                      <a16:colId xmlns:a16="http://schemas.microsoft.com/office/drawing/2014/main" val="1432696337"/>
                    </a:ext>
                  </a:extLst>
                </a:gridCol>
                <a:gridCol w="557167">
                  <a:extLst>
                    <a:ext uri="{9D8B030D-6E8A-4147-A177-3AD203B41FA5}">
                      <a16:colId xmlns:a16="http://schemas.microsoft.com/office/drawing/2014/main" val="2475567171"/>
                    </a:ext>
                  </a:extLst>
                </a:gridCol>
                <a:gridCol w="557167">
                  <a:extLst>
                    <a:ext uri="{9D8B030D-6E8A-4147-A177-3AD203B41FA5}">
                      <a16:colId xmlns:a16="http://schemas.microsoft.com/office/drawing/2014/main" val="2606967411"/>
                    </a:ext>
                  </a:extLst>
                </a:gridCol>
                <a:gridCol w="557167">
                  <a:extLst>
                    <a:ext uri="{9D8B030D-6E8A-4147-A177-3AD203B41FA5}">
                      <a16:colId xmlns:a16="http://schemas.microsoft.com/office/drawing/2014/main" val="3732436754"/>
                    </a:ext>
                  </a:extLst>
                </a:gridCol>
                <a:gridCol w="557167">
                  <a:extLst>
                    <a:ext uri="{9D8B030D-6E8A-4147-A177-3AD203B41FA5}">
                      <a16:colId xmlns:a16="http://schemas.microsoft.com/office/drawing/2014/main" val="2818516740"/>
                    </a:ext>
                  </a:extLst>
                </a:gridCol>
                <a:gridCol w="557167">
                  <a:extLst>
                    <a:ext uri="{9D8B030D-6E8A-4147-A177-3AD203B41FA5}">
                      <a16:colId xmlns:a16="http://schemas.microsoft.com/office/drawing/2014/main" val="2908306018"/>
                    </a:ext>
                  </a:extLst>
                </a:gridCol>
                <a:gridCol w="557167">
                  <a:extLst>
                    <a:ext uri="{9D8B030D-6E8A-4147-A177-3AD203B41FA5}">
                      <a16:colId xmlns:a16="http://schemas.microsoft.com/office/drawing/2014/main" val="1661955689"/>
                    </a:ext>
                  </a:extLst>
                </a:gridCol>
                <a:gridCol w="557167">
                  <a:extLst>
                    <a:ext uri="{9D8B030D-6E8A-4147-A177-3AD203B41FA5}">
                      <a16:colId xmlns:a16="http://schemas.microsoft.com/office/drawing/2014/main" val="2379696165"/>
                    </a:ext>
                  </a:extLst>
                </a:gridCol>
                <a:gridCol w="557167">
                  <a:extLst>
                    <a:ext uri="{9D8B030D-6E8A-4147-A177-3AD203B41FA5}">
                      <a16:colId xmlns:a16="http://schemas.microsoft.com/office/drawing/2014/main" val="3443724893"/>
                    </a:ext>
                  </a:extLst>
                </a:gridCol>
                <a:gridCol w="557167">
                  <a:extLst>
                    <a:ext uri="{9D8B030D-6E8A-4147-A177-3AD203B41FA5}">
                      <a16:colId xmlns:a16="http://schemas.microsoft.com/office/drawing/2014/main" val="857765519"/>
                    </a:ext>
                  </a:extLst>
                </a:gridCol>
                <a:gridCol w="557167">
                  <a:extLst>
                    <a:ext uri="{9D8B030D-6E8A-4147-A177-3AD203B41FA5}">
                      <a16:colId xmlns:a16="http://schemas.microsoft.com/office/drawing/2014/main" val="3898290107"/>
                    </a:ext>
                  </a:extLst>
                </a:gridCol>
              </a:tblGrid>
              <a:tr h="133867">
                <a:tc>
                  <a:txBody>
                    <a:bodyPr/>
                    <a:lstStyle/>
                    <a:p>
                      <a:pPr algn="ctr" fontAlgn="ctr"/>
                      <a:r>
                        <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rPr>
                        <a:t>TOU</a:t>
                      </a:r>
                    </a:p>
                  </a:txBody>
                  <a:tcPr marL="6408" marR="6408" marT="6408" marB="0" anchor="ctr">
                    <a:lnL>
                      <a:noFill/>
                    </a:lnL>
                    <a:lnR>
                      <a:noFill/>
                    </a:lnR>
                    <a:lnT>
                      <a:noFill/>
                    </a:lnT>
                    <a:lnB>
                      <a:noFill/>
                    </a:lnB>
                  </a:tcPr>
                </a:tc>
                <a:tc>
                  <a:txBody>
                    <a:bodyPr/>
                    <a:lstStyle/>
                    <a:p>
                      <a:pPr algn="ctr" rtl="0" fontAlgn="ctr"/>
                      <a:r>
                        <a:rPr 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t</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3</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5</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7</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8</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11</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12</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010273"/>
                  </a:ext>
                </a:extLst>
              </a:tr>
              <a:tr h="140987">
                <a:tc>
                  <a:txBody>
                    <a:bodyPr/>
                    <a:lstStyle/>
                    <a:p>
                      <a:pPr algn="ctr" fontAlgn="ctr"/>
                      <a:endPar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a:noFill/>
                    </a:lnT>
                    <a:lnB>
                      <a:noFill/>
                    </a:lnB>
                  </a:tcPr>
                </a:tc>
                <a:tc>
                  <a:txBody>
                    <a:bodyPr/>
                    <a:lstStyle/>
                    <a:p>
                      <a:pPr algn="ctr" fontAlgn="ctr"/>
                      <a:r>
                        <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extLst>
                  <a:ext uri="{0D108BD9-81ED-4DB2-BD59-A6C34878D82A}">
                    <a16:rowId xmlns:a16="http://schemas.microsoft.com/office/drawing/2014/main" val="57260278"/>
                  </a:ext>
                </a:extLst>
              </a:tr>
            </a:tbl>
          </a:graphicData>
        </a:graphic>
      </p:graphicFrame>
      <p:graphicFrame>
        <p:nvGraphicFramePr>
          <p:cNvPr id="9" name="표 8"/>
          <p:cNvGraphicFramePr>
            <a:graphicFrameLocks noGrp="1"/>
          </p:cNvGraphicFramePr>
          <p:nvPr>
            <p:extLst>
              <p:ext uri="{D42A27DB-BD31-4B8C-83A1-F6EECF244321}">
                <p14:modId xmlns:p14="http://schemas.microsoft.com/office/powerpoint/2010/main" val="3978829178"/>
              </p:ext>
            </p:extLst>
          </p:nvPr>
        </p:nvGraphicFramePr>
        <p:xfrm>
          <a:off x="479021" y="3109398"/>
          <a:ext cx="7800338" cy="539261"/>
        </p:xfrm>
        <a:graphic>
          <a:graphicData uri="http://schemas.openxmlformats.org/drawingml/2006/table">
            <a:tbl>
              <a:tblPr/>
              <a:tblGrid>
                <a:gridCol w="557167">
                  <a:extLst>
                    <a:ext uri="{9D8B030D-6E8A-4147-A177-3AD203B41FA5}">
                      <a16:colId xmlns:a16="http://schemas.microsoft.com/office/drawing/2014/main" val="2061516898"/>
                    </a:ext>
                  </a:extLst>
                </a:gridCol>
                <a:gridCol w="557167">
                  <a:extLst>
                    <a:ext uri="{9D8B030D-6E8A-4147-A177-3AD203B41FA5}">
                      <a16:colId xmlns:a16="http://schemas.microsoft.com/office/drawing/2014/main" val="2775763207"/>
                    </a:ext>
                  </a:extLst>
                </a:gridCol>
                <a:gridCol w="557167">
                  <a:extLst>
                    <a:ext uri="{9D8B030D-6E8A-4147-A177-3AD203B41FA5}">
                      <a16:colId xmlns:a16="http://schemas.microsoft.com/office/drawing/2014/main" val="1281748924"/>
                    </a:ext>
                  </a:extLst>
                </a:gridCol>
                <a:gridCol w="557167">
                  <a:extLst>
                    <a:ext uri="{9D8B030D-6E8A-4147-A177-3AD203B41FA5}">
                      <a16:colId xmlns:a16="http://schemas.microsoft.com/office/drawing/2014/main" val="3907556756"/>
                    </a:ext>
                  </a:extLst>
                </a:gridCol>
                <a:gridCol w="557167">
                  <a:extLst>
                    <a:ext uri="{9D8B030D-6E8A-4147-A177-3AD203B41FA5}">
                      <a16:colId xmlns:a16="http://schemas.microsoft.com/office/drawing/2014/main" val="3138853351"/>
                    </a:ext>
                  </a:extLst>
                </a:gridCol>
                <a:gridCol w="557167">
                  <a:extLst>
                    <a:ext uri="{9D8B030D-6E8A-4147-A177-3AD203B41FA5}">
                      <a16:colId xmlns:a16="http://schemas.microsoft.com/office/drawing/2014/main" val="3027493093"/>
                    </a:ext>
                  </a:extLst>
                </a:gridCol>
                <a:gridCol w="557167">
                  <a:extLst>
                    <a:ext uri="{9D8B030D-6E8A-4147-A177-3AD203B41FA5}">
                      <a16:colId xmlns:a16="http://schemas.microsoft.com/office/drawing/2014/main" val="936309180"/>
                    </a:ext>
                  </a:extLst>
                </a:gridCol>
                <a:gridCol w="557167">
                  <a:extLst>
                    <a:ext uri="{9D8B030D-6E8A-4147-A177-3AD203B41FA5}">
                      <a16:colId xmlns:a16="http://schemas.microsoft.com/office/drawing/2014/main" val="43385704"/>
                    </a:ext>
                  </a:extLst>
                </a:gridCol>
                <a:gridCol w="557167">
                  <a:extLst>
                    <a:ext uri="{9D8B030D-6E8A-4147-A177-3AD203B41FA5}">
                      <a16:colId xmlns:a16="http://schemas.microsoft.com/office/drawing/2014/main" val="2461334338"/>
                    </a:ext>
                  </a:extLst>
                </a:gridCol>
                <a:gridCol w="557167">
                  <a:extLst>
                    <a:ext uri="{9D8B030D-6E8A-4147-A177-3AD203B41FA5}">
                      <a16:colId xmlns:a16="http://schemas.microsoft.com/office/drawing/2014/main" val="1804149601"/>
                    </a:ext>
                  </a:extLst>
                </a:gridCol>
                <a:gridCol w="557167">
                  <a:extLst>
                    <a:ext uri="{9D8B030D-6E8A-4147-A177-3AD203B41FA5}">
                      <a16:colId xmlns:a16="http://schemas.microsoft.com/office/drawing/2014/main" val="2003862274"/>
                    </a:ext>
                  </a:extLst>
                </a:gridCol>
                <a:gridCol w="557167">
                  <a:extLst>
                    <a:ext uri="{9D8B030D-6E8A-4147-A177-3AD203B41FA5}">
                      <a16:colId xmlns:a16="http://schemas.microsoft.com/office/drawing/2014/main" val="474039074"/>
                    </a:ext>
                  </a:extLst>
                </a:gridCol>
                <a:gridCol w="557167">
                  <a:extLst>
                    <a:ext uri="{9D8B030D-6E8A-4147-A177-3AD203B41FA5}">
                      <a16:colId xmlns:a16="http://schemas.microsoft.com/office/drawing/2014/main" val="1953212443"/>
                    </a:ext>
                  </a:extLst>
                </a:gridCol>
                <a:gridCol w="557167">
                  <a:extLst>
                    <a:ext uri="{9D8B030D-6E8A-4147-A177-3AD203B41FA5}">
                      <a16:colId xmlns:a16="http://schemas.microsoft.com/office/drawing/2014/main" val="794636683"/>
                    </a:ext>
                  </a:extLst>
                </a:gridCol>
              </a:tblGrid>
              <a:tr h="185371">
                <a:tc gridSpan="4">
                  <a:txBody>
                    <a:bodyPr/>
                    <a:lstStyle/>
                    <a:p>
                      <a:pPr marL="0" marR="0" lvl="0" indent="0" algn="l" defTabSz="914400" rtl="0" eaLnBrk="1" fontAlgn="ctr" latinLnBrk="1" hangingPunct="1">
                        <a:lnSpc>
                          <a:spcPct val="100000"/>
                        </a:lnSpc>
                        <a:spcBef>
                          <a:spcPts val="0"/>
                        </a:spcBef>
                        <a:spcAft>
                          <a:spcPts val="0"/>
                        </a:spcAft>
                        <a:buClrTx/>
                        <a:buSzTx/>
                        <a:buFontTx/>
                        <a:buNone/>
                        <a:tabLst/>
                        <a:defRPr/>
                      </a:pPr>
                      <a:r>
                        <a:rPr lang="en-US" altLang="ko-KR" sz="1000" b="1" i="0" u="none" strike="noStrike" kern="1200" dirty="0" smtClean="0">
                          <a:solidFill>
                            <a:srgbClr val="000000"/>
                          </a:solidFill>
                          <a:effectLst/>
                          <a:latin typeface="맑은 고딕" panose="020B0503020000020004" pitchFamily="50" charset="-127"/>
                          <a:ea typeface="+mn-ea"/>
                          <a:cs typeface="+mn-cs"/>
                        </a:rPr>
                        <a:t>Stage 1: VEV schedule</a:t>
                      </a:r>
                    </a:p>
                  </a:txBody>
                  <a:tcPr marL="8426" marR="8426" marT="8426" marB="0" anchor="ctr">
                    <a:lnL>
                      <a:noFill/>
                    </a:lnL>
                    <a:lnR>
                      <a:noFill/>
                    </a:lnR>
                    <a:lnT>
                      <a:noFill/>
                    </a:lnT>
                    <a:lnB>
                      <a:noFill/>
                    </a:lnB>
                  </a:tcPr>
                </a:tc>
                <a:tc hMerge="1">
                  <a:txBody>
                    <a:bodyPr/>
                    <a:lstStyle/>
                    <a:p>
                      <a:pPr algn="ctr" fontAlgn="ctr"/>
                      <a:endParaRPr 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hMerge="1">
                  <a:txBody>
                    <a:bodyPr/>
                    <a:lstStyle/>
                    <a:p>
                      <a:pPr latinLnBrk="1"/>
                      <a:endParaRPr lang="ko-KR" altLang="en-US"/>
                    </a:p>
                  </a:txBody>
                  <a:tcPr/>
                </a:tc>
                <a:tc hMerge="1">
                  <a:txBody>
                    <a:bodyPr/>
                    <a:lstStyle/>
                    <a:p>
                      <a:pPr latinLnBrk="1"/>
                      <a:endParaRPr lang="ko-KR" altLang="en-US"/>
                    </a:p>
                  </a:txBody>
                  <a:tcPr/>
                </a:tc>
                <a:tc>
                  <a:txBody>
                    <a:bodyPr/>
                    <a:lstStyle/>
                    <a:p>
                      <a:pPr algn="ctr" fontAlgn="ctr"/>
                      <a:endPar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extLst>
                  <a:ext uri="{0D108BD9-81ED-4DB2-BD59-A6C34878D82A}">
                    <a16:rowId xmlns:a16="http://schemas.microsoft.com/office/drawing/2014/main" val="3441845250"/>
                  </a:ext>
                </a:extLst>
              </a:tr>
              <a:tr h="185371">
                <a:tc>
                  <a:txBody>
                    <a:bodyPr/>
                    <a:lstStyle/>
                    <a:p>
                      <a:pPr algn="ctr" fontAlgn="ctr"/>
                      <a:endParaRPr 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r>
                        <a:rPr 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t</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a:t>
                      </a:r>
                    </a:p>
                  </a:txBody>
                  <a:tcPr marL="8426" marR="8426" marT="8426"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3</a:t>
                      </a:r>
                    </a:p>
                  </a:txBody>
                  <a:tcPr marL="8426" marR="8426" marT="8426"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4</a:t>
                      </a:r>
                    </a:p>
                  </a:txBody>
                  <a:tcPr marL="8426" marR="8426" marT="8426"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5</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7</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8</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11</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12</a:t>
                      </a:r>
                    </a:p>
                  </a:txBody>
                  <a:tcPr marL="8426" marR="8426" marT="8426" marB="0" anchor="ctr">
                    <a:lnL>
                      <a:noFill/>
                    </a:lnL>
                    <a:lnR>
                      <a:noFill/>
                    </a:lnR>
                    <a:lnT>
                      <a:noFill/>
                    </a:lnT>
                    <a:lnB>
                      <a:noFill/>
                    </a:lnB>
                  </a:tcPr>
                </a:tc>
                <a:extLst>
                  <a:ext uri="{0D108BD9-81ED-4DB2-BD59-A6C34878D82A}">
                    <a16:rowId xmlns:a16="http://schemas.microsoft.com/office/drawing/2014/main" val="425668051"/>
                  </a:ext>
                </a:extLst>
              </a:tr>
              <a:tr h="168519">
                <a:tc>
                  <a:txBody>
                    <a:bodyPr/>
                    <a:lstStyle/>
                    <a:p>
                      <a:pPr algn="ctr" fontAlgn="ctr"/>
                      <a:endPar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endPar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-18.35</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-18.35</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-18.35</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-18.35</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41.65</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41.65</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40</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40</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40</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40</a:t>
                      </a:r>
                    </a:p>
                  </a:txBody>
                  <a:tcPr marL="8426" marR="8426" marT="8426"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40</a:t>
                      </a:r>
                    </a:p>
                  </a:txBody>
                  <a:tcPr marL="8426" marR="8426" marT="8426" marB="0" anchor="ctr">
                    <a:lnL>
                      <a:noFill/>
                    </a:lnL>
                    <a:lnR>
                      <a:noFill/>
                    </a:lnR>
                    <a:lnT>
                      <a:noFill/>
                    </a:lnT>
                    <a:lnB>
                      <a:noFill/>
                    </a:lnB>
                  </a:tcPr>
                </a:tc>
                <a:tc>
                  <a:txBody>
                    <a:bodyPr/>
                    <a:lstStyle/>
                    <a:p>
                      <a:pPr algn="ctr" fontAlgn="ctr"/>
                      <a:endPar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8426" marR="8426" marT="8426" marB="0" anchor="ctr">
                    <a:lnL>
                      <a:noFill/>
                    </a:lnL>
                    <a:lnR>
                      <a:noFill/>
                    </a:lnR>
                    <a:lnT>
                      <a:noFill/>
                    </a:lnT>
                    <a:lnB>
                      <a:noFill/>
                    </a:lnB>
                  </a:tcPr>
                </a:tc>
                <a:extLst>
                  <a:ext uri="{0D108BD9-81ED-4DB2-BD59-A6C34878D82A}">
                    <a16:rowId xmlns:a16="http://schemas.microsoft.com/office/drawing/2014/main" val="2865139086"/>
                  </a:ext>
                </a:extLst>
              </a:tr>
            </a:tbl>
          </a:graphicData>
        </a:graphic>
      </p:graphicFrame>
      <p:grpSp>
        <p:nvGrpSpPr>
          <p:cNvPr id="15" name="그룹 14"/>
          <p:cNvGrpSpPr/>
          <p:nvPr/>
        </p:nvGrpSpPr>
        <p:grpSpPr>
          <a:xfrm>
            <a:off x="682912" y="3712999"/>
            <a:ext cx="7679574" cy="2755342"/>
            <a:chOff x="67887" y="1304059"/>
            <a:chExt cx="11150027" cy="4000500"/>
          </a:xfrm>
        </p:grpSpPr>
        <p:pic>
          <p:nvPicPr>
            <p:cNvPr id="13" name="그림 12"/>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887" y="1304059"/>
              <a:ext cx="5334000" cy="4000500"/>
            </a:xfrm>
            <a:prstGeom prst="rect">
              <a:avLst/>
            </a:prstGeom>
          </p:spPr>
        </p:pic>
        <p:pic>
          <p:nvPicPr>
            <p:cNvPr id="14" name="그림 1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883914" y="1304059"/>
              <a:ext cx="5334000" cy="4000500"/>
            </a:xfrm>
            <a:prstGeom prst="rect">
              <a:avLst/>
            </a:prstGeom>
          </p:spPr>
        </p:pic>
      </p:grpSp>
      <p:sp>
        <p:nvSpPr>
          <p:cNvPr id="16" name="모서리가 둥근 직사각형 15"/>
          <p:cNvSpPr/>
          <p:nvPr/>
        </p:nvSpPr>
        <p:spPr>
          <a:xfrm>
            <a:off x="5253644" y="5478087"/>
            <a:ext cx="1704109" cy="640080"/>
          </a:xfrm>
          <a:prstGeom prst="roundRect">
            <a:avLst/>
          </a:prstGeom>
          <a:solidFill>
            <a:srgbClr val="FF0000">
              <a:alpha val="26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56735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Outer approximation</a:t>
            </a:r>
            <a:endParaRPr lang="ko-KR" altLang="en-US" dirty="0"/>
          </a:p>
        </p:txBody>
      </p:sp>
      <p:pic>
        <p:nvPicPr>
          <p:cNvPr id="7" name="그림 6"/>
          <p:cNvPicPr>
            <a:picLocks noChangeAspect="1"/>
          </p:cNvPicPr>
          <p:nvPr/>
        </p:nvPicPr>
        <p:blipFill>
          <a:blip r:embed="rId2"/>
          <a:stretch>
            <a:fillRect/>
          </a:stretch>
        </p:blipFill>
        <p:spPr>
          <a:xfrm>
            <a:off x="262313" y="1324590"/>
            <a:ext cx="8472488" cy="3433147"/>
          </a:xfrm>
          <a:prstGeom prst="rect">
            <a:avLst/>
          </a:prstGeom>
        </p:spPr>
      </p:pic>
      <p:sp>
        <p:nvSpPr>
          <p:cNvPr id="8" name="TextBox 7"/>
          <p:cNvSpPr txBox="1"/>
          <p:nvPr/>
        </p:nvSpPr>
        <p:spPr>
          <a:xfrm>
            <a:off x="482810" y="5124450"/>
            <a:ext cx="6816418" cy="869790"/>
          </a:xfrm>
          <a:prstGeom prst="rect">
            <a:avLst/>
          </a:prstGeom>
          <a:noFill/>
        </p:spPr>
        <p:txBody>
          <a:bodyPr wrap="none" rtlCol="0">
            <a:spAutoFit/>
          </a:bodyPr>
          <a:lstStyle/>
          <a:p>
            <a:pPr marL="342900" indent="-342900">
              <a:lnSpc>
                <a:spcPct val="150000"/>
              </a:lnSpc>
              <a:buFont typeface="Arial" panose="020B0604020202020204" pitchFamily="34" charset="0"/>
              <a:buChar char="•"/>
            </a:pPr>
            <a:r>
              <a:rPr lang="ko-KR" altLang="en-US" dirty="0" smtClean="0"/>
              <a:t>제약 조건의 누적을 통해 </a:t>
            </a:r>
            <a:r>
              <a:rPr lang="en-US" altLang="ko-KR" dirty="0" smtClean="0"/>
              <a:t>optimal solution</a:t>
            </a:r>
            <a:r>
              <a:rPr lang="ko-KR" altLang="en-US" dirty="0" smtClean="0"/>
              <a:t>을 탐색</a:t>
            </a:r>
            <a:endParaRPr lang="en-US" altLang="ko-KR" dirty="0" smtClean="0"/>
          </a:p>
          <a:p>
            <a:pPr marL="342900" indent="-342900">
              <a:lnSpc>
                <a:spcPct val="150000"/>
              </a:lnSpc>
              <a:buFont typeface="Arial" panose="020B0604020202020204" pitchFamily="34" charset="0"/>
              <a:buChar char="•"/>
            </a:pPr>
            <a:r>
              <a:rPr lang="en-US" altLang="ko-KR" dirty="0" smtClean="0"/>
              <a:t>Convex function</a:t>
            </a:r>
            <a:r>
              <a:rPr lang="ko-KR" altLang="en-US" dirty="0" smtClean="0"/>
              <a:t>은 여러 </a:t>
            </a:r>
            <a:r>
              <a:rPr lang="en-US" altLang="ko-KR" dirty="0" smtClean="0"/>
              <a:t>linear function</a:t>
            </a:r>
            <a:r>
              <a:rPr lang="ko-KR" altLang="en-US" dirty="0" smtClean="0"/>
              <a:t>으로 근사 될 수 있음</a:t>
            </a:r>
            <a:r>
              <a:rPr lang="en-US" altLang="ko-KR" dirty="0" smtClean="0"/>
              <a:t>.</a:t>
            </a:r>
            <a:endParaRPr lang="ko-KR" altLang="en-US" dirty="0"/>
          </a:p>
        </p:txBody>
      </p:sp>
    </p:spTree>
    <p:extLst>
      <p:ext uri="{BB962C8B-B14F-4D97-AF65-F5344CB8AC3E}">
        <p14:creationId xmlns:p14="http://schemas.microsoft.com/office/powerpoint/2010/main" val="2191166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OA </a:t>
            </a:r>
            <a:r>
              <a:rPr lang="en-US" altLang="ko-KR" dirty="0" smtClean="0"/>
              <a:t>Motivation-1</a:t>
            </a:r>
            <a:endParaRPr lang="ko-KR" altLang="en-US" dirty="0"/>
          </a:p>
        </p:txBody>
      </p:sp>
      <p:grpSp>
        <p:nvGrpSpPr>
          <p:cNvPr id="3" name="그룹 2"/>
          <p:cNvGrpSpPr/>
          <p:nvPr/>
        </p:nvGrpSpPr>
        <p:grpSpPr>
          <a:xfrm>
            <a:off x="455669" y="1639546"/>
            <a:ext cx="4657205" cy="4246711"/>
            <a:chOff x="714895" y="904774"/>
            <a:chExt cx="6209607" cy="5662281"/>
          </a:xfrm>
        </p:grpSpPr>
        <p:sp>
          <p:nvSpPr>
            <p:cNvPr id="4" name="타원 3"/>
            <p:cNvSpPr/>
            <p:nvPr/>
          </p:nvSpPr>
          <p:spPr>
            <a:xfrm>
              <a:off x="881149" y="1246910"/>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Start</a:t>
              </a:r>
              <a:endParaRPr lang="ko-KR" altLang="en-US" sz="1350" dirty="0"/>
            </a:p>
          </p:txBody>
        </p:sp>
        <p:sp>
          <p:nvSpPr>
            <p:cNvPr id="5" name="타원 4"/>
            <p:cNvSpPr/>
            <p:nvPr/>
          </p:nvSpPr>
          <p:spPr>
            <a:xfrm>
              <a:off x="5079076" y="5752409"/>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350" dirty="0"/>
                <a:t>End</a:t>
              </a:r>
              <a:endParaRPr lang="ko-KR" altLang="en-US" sz="1350" dirty="0"/>
            </a:p>
          </p:txBody>
        </p:sp>
        <p:sp>
          <p:nvSpPr>
            <p:cNvPr id="6" name="타원 5"/>
            <p:cNvSpPr/>
            <p:nvPr/>
          </p:nvSpPr>
          <p:spPr>
            <a:xfrm>
              <a:off x="918556" y="2236125"/>
              <a:ext cx="2186248" cy="723207"/>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50" dirty="0">
                  <a:solidFill>
                    <a:schemeClr val="tx1"/>
                  </a:solidFill>
                </a:rPr>
                <a:t>장애물</a:t>
              </a:r>
            </a:p>
          </p:txBody>
        </p:sp>
        <p:sp>
          <p:nvSpPr>
            <p:cNvPr id="7" name="직사각형 6"/>
            <p:cNvSpPr/>
            <p:nvPr/>
          </p:nvSpPr>
          <p:spPr>
            <a:xfrm>
              <a:off x="3104804" y="3487190"/>
              <a:ext cx="3474720" cy="739833"/>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50" dirty="0">
                  <a:solidFill>
                    <a:schemeClr val="tx1"/>
                  </a:solidFill>
                </a:rPr>
                <a:t>장애물</a:t>
              </a:r>
            </a:p>
          </p:txBody>
        </p:sp>
        <p:sp>
          <p:nvSpPr>
            <p:cNvPr id="8" name="모서리가 둥근 직사각형 7"/>
            <p:cNvSpPr/>
            <p:nvPr/>
          </p:nvSpPr>
          <p:spPr>
            <a:xfrm>
              <a:off x="2709949" y="4854633"/>
              <a:ext cx="2369127" cy="748147"/>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350" dirty="0">
                  <a:solidFill>
                    <a:schemeClr val="tx1"/>
                  </a:solidFill>
                </a:rPr>
                <a:t>장애물</a:t>
              </a:r>
            </a:p>
          </p:txBody>
        </p:sp>
        <p:sp>
          <p:nvSpPr>
            <p:cNvPr id="9" name="모서리가 둥근 직사각형 8"/>
            <p:cNvSpPr/>
            <p:nvPr/>
          </p:nvSpPr>
          <p:spPr>
            <a:xfrm>
              <a:off x="714895" y="904774"/>
              <a:ext cx="6209607" cy="5662281"/>
            </a:xfrm>
            <a:prstGeom prst="roundRect">
              <a:avLst>
                <a:gd name="adj" fmla="val 9100"/>
              </a:avLst>
            </a:prstGeom>
            <a:solidFill>
              <a:schemeClr val="accent4">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grpSp>
      <p:sp>
        <p:nvSpPr>
          <p:cNvPr id="10" name="TextBox 9"/>
          <p:cNvSpPr txBox="1"/>
          <p:nvPr/>
        </p:nvSpPr>
        <p:spPr>
          <a:xfrm>
            <a:off x="5203281" y="2453393"/>
            <a:ext cx="3900419" cy="369332"/>
          </a:xfrm>
          <a:prstGeom prst="rect">
            <a:avLst/>
          </a:prstGeom>
          <a:noFill/>
        </p:spPr>
        <p:txBody>
          <a:bodyPr wrap="square" rtlCol="0">
            <a:spAutoFit/>
          </a:bodyPr>
          <a:lstStyle/>
          <a:p>
            <a:pPr algn="ctr"/>
            <a:r>
              <a:rPr lang="en-US" altLang="ko-KR" b="1" dirty="0"/>
              <a:t>Start</a:t>
            </a:r>
            <a:r>
              <a:rPr lang="ko-KR" altLang="en-US" dirty="0"/>
              <a:t>에서 </a:t>
            </a:r>
            <a:r>
              <a:rPr lang="en-US" altLang="ko-KR" b="1" dirty="0"/>
              <a:t>End</a:t>
            </a:r>
            <a:r>
              <a:rPr lang="ko-KR" altLang="en-US" dirty="0"/>
              <a:t>로 가는 </a:t>
            </a:r>
            <a:r>
              <a:rPr lang="ko-KR" altLang="en-US" dirty="0" smtClean="0"/>
              <a:t>최단 거리는</a:t>
            </a:r>
            <a:r>
              <a:rPr lang="en-US" altLang="ko-KR" dirty="0" smtClean="0"/>
              <a:t>?</a:t>
            </a:r>
            <a:endParaRPr lang="ko-KR" altLang="en-US" dirty="0"/>
          </a:p>
        </p:txBody>
      </p:sp>
      <p:sp>
        <p:nvSpPr>
          <p:cNvPr id="11" name="오른쪽 화살표 10"/>
          <p:cNvSpPr/>
          <p:nvPr/>
        </p:nvSpPr>
        <p:spPr>
          <a:xfrm rot="2953910">
            <a:off x="719609" y="3436445"/>
            <a:ext cx="3845792" cy="677181"/>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50" name="Picture 2" descr="question mark에 대한 이미지 검색결과"/>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02429" y="2830483"/>
            <a:ext cx="2399022" cy="26692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question mark png에 대한 이미지 검색결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159" y="171138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224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그룹 99"/>
          <p:cNvGrpSpPr/>
          <p:nvPr/>
        </p:nvGrpSpPr>
        <p:grpSpPr>
          <a:xfrm>
            <a:off x="1484551" y="727076"/>
            <a:ext cx="5968605" cy="5738435"/>
            <a:chOff x="869410" y="530912"/>
            <a:chExt cx="6505814" cy="6254927"/>
          </a:xfrm>
        </p:grpSpPr>
        <p:grpSp>
          <p:nvGrpSpPr>
            <p:cNvPr id="43" name="그룹 42"/>
            <p:cNvGrpSpPr/>
            <p:nvPr/>
          </p:nvGrpSpPr>
          <p:grpSpPr>
            <a:xfrm>
              <a:off x="869410" y="530912"/>
              <a:ext cx="3089302" cy="3076419"/>
              <a:chOff x="463982" y="964285"/>
              <a:chExt cx="4657205" cy="4637783"/>
            </a:xfrm>
          </p:grpSpPr>
          <p:cxnSp>
            <p:nvCxnSpPr>
              <p:cNvPr id="30" name="직선 화살표 연결선 29"/>
              <p:cNvCxnSpPr/>
              <p:nvPr/>
            </p:nvCxnSpPr>
            <p:spPr>
              <a:xfrm>
                <a:off x="1212783" y="2060846"/>
                <a:ext cx="2685449" cy="29302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1" name="그룹 30"/>
              <p:cNvGrpSpPr/>
              <p:nvPr/>
            </p:nvGrpSpPr>
            <p:grpSpPr>
              <a:xfrm>
                <a:off x="463982" y="1355357"/>
                <a:ext cx="4657205" cy="4246711"/>
                <a:chOff x="714895" y="904774"/>
                <a:chExt cx="6209607" cy="5662281"/>
              </a:xfrm>
            </p:grpSpPr>
            <p:sp>
              <p:nvSpPr>
                <p:cNvPr id="32" name="타원 31"/>
                <p:cNvSpPr/>
                <p:nvPr/>
              </p:nvSpPr>
              <p:spPr>
                <a:xfrm>
                  <a:off x="881149" y="1246910"/>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Start</a:t>
                  </a:r>
                  <a:endParaRPr lang="ko-KR" altLang="en-US" sz="700" b="1" dirty="0"/>
                </a:p>
              </p:txBody>
            </p:sp>
            <p:sp>
              <p:nvSpPr>
                <p:cNvPr id="33" name="타원 32"/>
                <p:cNvSpPr/>
                <p:nvPr/>
              </p:nvSpPr>
              <p:spPr>
                <a:xfrm>
                  <a:off x="5079076" y="5752409"/>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End</a:t>
                  </a:r>
                  <a:endParaRPr lang="ko-KR" altLang="en-US" sz="700" b="1" dirty="0"/>
                </a:p>
              </p:txBody>
            </p:sp>
            <p:sp>
              <p:nvSpPr>
                <p:cNvPr id="34" name="타원 33"/>
                <p:cNvSpPr/>
                <p:nvPr/>
              </p:nvSpPr>
              <p:spPr>
                <a:xfrm>
                  <a:off x="918556" y="2236125"/>
                  <a:ext cx="2186248" cy="723207"/>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35" name="직사각형 34"/>
                <p:cNvSpPr/>
                <p:nvPr/>
              </p:nvSpPr>
              <p:spPr>
                <a:xfrm>
                  <a:off x="3104804" y="3487190"/>
                  <a:ext cx="3474720" cy="739833"/>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36" name="모서리가 둥근 직사각형 35"/>
                <p:cNvSpPr/>
                <p:nvPr/>
              </p:nvSpPr>
              <p:spPr>
                <a:xfrm>
                  <a:off x="2709949" y="4854633"/>
                  <a:ext cx="2369127" cy="748147"/>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37" name="모서리가 둥근 직사각형 36"/>
                <p:cNvSpPr/>
                <p:nvPr/>
              </p:nvSpPr>
              <p:spPr>
                <a:xfrm>
                  <a:off x="714895" y="904774"/>
                  <a:ext cx="6209607" cy="5662281"/>
                </a:xfrm>
                <a:prstGeom prst="roundRect">
                  <a:avLst>
                    <a:gd name="adj" fmla="val 9100"/>
                  </a:avLst>
                </a:prstGeom>
                <a:solidFill>
                  <a:schemeClr val="accent4">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a:p>
              </p:txBody>
            </p:sp>
          </p:grpSp>
          <p:sp>
            <p:nvSpPr>
              <p:cNvPr id="38" name="구름 모양 설명선 37"/>
              <p:cNvSpPr/>
              <p:nvPr/>
            </p:nvSpPr>
            <p:spPr>
              <a:xfrm>
                <a:off x="2227865" y="1599491"/>
                <a:ext cx="1521230" cy="698268"/>
              </a:xfrm>
              <a:prstGeom prst="cloudCallout">
                <a:avLst>
                  <a:gd name="adj1" fmla="val -74483"/>
                  <a:gd name="adj2" fmla="val 82971"/>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t>장애물에 </a:t>
                </a:r>
                <a:r>
                  <a:rPr lang="ko-KR" altLang="en-US" sz="700" b="1"/>
                  <a:t>가로 막힘</a:t>
                </a:r>
              </a:p>
            </p:txBody>
          </p:sp>
          <p:cxnSp>
            <p:nvCxnSpPr>
              <p:cNvPr id="39" name="직선 연결선 38"/>
              <p:cNvCxnSpPr/>
              <p:nvPr/>
            </p:nvCxnSpPr>
            <p:spPr>
              <a:xfrm>
                <a:off x="1479885" y="2344353"/>
                <a:ext cx="454793" cy="505327"/>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0" name="직선 연결선 39"/>
              <p:cNvCxnSpPr/>
              <p:nvPr/>
            </p:nvCxnSpPr>
            <p:spPr>
              <a:xfrm>
                <a:off x="2256413" y="3210627"/>
                <a:ext cx="592281" cy="658237"/>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41" name="직선 연결선 40"/>
              <p:cNvCxnSpPr/>
              <p:nvPr/>
            </p:nvCxnSpPr>
            <p:spPr>
              <a:xfrm>
                <a:off x="3282324" y="4312646"/>
                <a:ext cx="466771" cy="528807"/>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6984" y="964285"/>
                <a:ext cx="1075622" cy="379306"/>
              </a:xfrm>
              <a:prstGeom prst="rect">
                <a:avLst/>
              </a:prstGeom>
              <a:noFill/>
            </p:spPr>
            <p:txBody>
              <a:bodyPr wrap="square" rtlCol="0">
                <a:spAutoFit/>
              </a:bodyPr>
              <a:lstStyle/>
              <a:p>
                <a:r>
                  <a:rPr lang="en-US" altLang="ko-KR" sz="900" b="1" dirty="0" smtClean="0"/>
                  <a:t>Try: 1</a:t>
                </a:r>
                <a:endParaRPr lang="ko-KR" altLang="en-US" sz="900" b="1" dirty="0"/>
              </a:p>
            </p:txBody>
          </p:sp>
        </p:grpSp>
        <p:grpSp>
          <p:nvGrpSpPr>
            <p:cNvPr id="72" name="그룹 71"/>
            <p:cNvGrpSpPr/>
            <p:nvPr/>
          </p:nvGrpSpPr>
          <p:grpSpPr>
            <a:xfrm>
              <a:off x="4281949" y="582703"/>
              <a:ext cx="3089302" cy="3076419"/>
              <a:chOff x="616382" y="1116685"/>
              <a:chExt cx="4657205" cy="4637783"/>
            </a:xfrm>
          </p:grpSpPr>
          <p:cxnSp>
            <p:nvCxnSpPr>
              <p:cNvPr id="58" name="직선 화살표 연결선 57"/>
              <p:cNvCxnSpPr/>
              <p:nvPr/>
            </p:nvCxnSpPr>
            <p:spPr>
              <a:xfrm>
                <a:off x="2380266" y="3319713"/>
                <a:ext cx="1670366" cy="1823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9" name="그룹 58"/>
              <p:cNvGrpSpPr/>
              <p:nvPr/>
            </p:nvGrpSpPr>
            <p:grpSpPr>
              <a:xfrm>
                <a:off x="616382" y="1507757"/>
                <a:ext cx="4657205" cy="4246711"/>
                <a:chOff x="714895" y="904774"/>
                <a:chExt cx="6209607" cy="5662281"/>
              </a:xfrm>
            </p:grpSpPr>
            <p:sp>
              <p:nvSpPr>
                <p:cNvPr id="60" name="타원 59"/>
                <p:cNvSpPr/>
                <p:nvPr/>
              </p:nvSpPr>
              <p:spPr>
                <a:xfrm>
                  <a:off x="881149" y="1246910"/>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Start</a:t>
                  </a:r>
                  <a:endParaRPr lang="ko-KR" altLang="en-US" sz="700" b="1" dirty="0"/>
                </a:p>
              </p:txBody>
            </p:sp>
            <p:sp>
              <p:nvSpPr>
                <p:cNvPr id="61" name="타원 60"/>
                <p:cNvSpPr/>
                <p:nvPr/>
              </p:nvSpPr>
              <p:spPr>
                <a:xfrm>
                  <a:off x="5079076" y="5752409"/>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End</a:t>
                  </a:r>
                  <a:endParaRPr lang="ko-KR" altLang="en-US" sz="700" b="1" dirty="0"/>
                </a:p>
              </p:txBody>
            </p:sp>
            <p:sp>
              <p:nvSpPr>
                <p:cNvPr id="62" name="타원 61"/>
                <p:cNvSpPr/>
                <p:nvPr/>
              </p:nvSpPr>
              <p:spPr>
                <a:xfrm>
                  <a:off x="918556" y="2236125"/>
                  <a:ext cx="2186248" cy="723207"/>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63" name="직사각형 62"/>
                <p:cNvSpPr/>
                <p:nvPr/>
              </p:nvSpPr>
              <p:spPr>
                <a:xfrm>
                  <a:off x="3104804" y="3487190"/>
                  <a:ext cx="3474720" cy="739833"/>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64" name="모서리가 둥근 직사각형 63"/>
                <p:cNvSpPr/>
                <p:nvPr/>
              </p:nvSpPr>
              <p:spPr>
                <a:xfrm>
                  <a:off x="2709949" y="4854633"/>
                  <a:ext cx="2369127" cy="748147"/>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65" name="모서리가 둥근 직사각형 64"/>
                <p:cNvSpPr/>
                <p:nvPr/>
              </p:nvSpPr>
              <p:spPr>
                <a:xfrm>
                  <a:off x="714895" y="904774"/>
                  <a:ext cx="6209607" cy="5662281"/>
                </a:xfrm>
                <a:prstGeom prst="roundRect">
                  <a:avLst>
                    <a:gd name="adj" fmla="val 9100"/>
                  </a:avLst>
                </a:prstGeom>
                <a:solidFill>
                  <a:schemeClr val="accent4">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a:p>
              </p:txBody>
            </p:sp>
          </p:grpSp>
          <p:sp>
            <p:nvSpPr>
              <p:cNvPr id="66" name="구름 모양 설명선 65"/>
              <p:cNvSpPr/>
              <p:nvPr/>
            </p:nvSpPr>
            <p:spPr>
              <a:xfrm>
                <a:off x="3128902" y="2269759"/>
                <a:ext cx="1521230" cy="698268"/>
              </a:xfrm>
              <a:prstGeom prst="cloudCallout">
                <a:avLst>
                  <a:gd name="adj1" fmla="val -73059"/>
                  <a:gd name="adj2" fmla="val 106749"/>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t>장애물에 가로 막힘</a:t>
                </a:r>
              </a:p>
            </p:txBody>
          </p:sp>
          <p:cxnSp>
            <p:nvCxnSpPr>
              <p:cNvPr id="67" name="직선 연결선 66"/>
              <p:cNvCxnSpPr/>
              <p:nvPr/>
            </p:nvCxnSpPr>
            <p:spPr>
              <a:xfrm>
                <a:off x="2408813" y="3363027"/>
                <a:ext cx="592281" cy="658237"/>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68" name="직선 연결선 67"/>
              <p:cNvCxnSpPr/>
              <p:nvPr/>
            </p:nvCxnSpPr>
            <p:spPr>
              <a:xfrm>
                <a:off x="3434724" y="4465046"/>
                <a:ext cx="466771" cy="528807"/>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69" name="직선 연결선 68"/>
              <p:cNvCxnSpPr/>
              <p:nvPr/>
            </p:nvCxnSpPr>
            <p:spPr>
              <a:xfrm flipH="1" flipV="1">
                <a:off x="1394059" y="2213246"/>
                <a:ext cx="194912" cy="280230"/>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70" name="자유형 69"/>
              <p:cNvSpPr/>
              <p:nvPr/>
            </p:nvSpPr>
            <p:spPr>
              <a:xfrm>
                <a:off x="1574533" y="2475096"/>
                <a:ext cx="898787" cy="916807"/>
              </a:xfrm>
              <a:custGeom>
                <a:avLst/>
                <a:gdLst>
                  <a:gd name="connsiteX0" fmla="*/ 0 w 1198382"/>
                  <a:gd name="connsiteY0" fmla="*/ 0 h 1222409"/>
                  <a:gd name="connsiteX1" fmla="*/ 1145406 w 1198382"/>
                  <a:gd name="connsiteY1" fmla="*/ 250257 h 1222409"/>
                  <a:gd name="connsiteX2" fmla="*/ 1020278 w 1198382"/>
                  <a:gd name="connsiteY2" fmla="*/ 770021 h 1222409"/>
                  <a:gd name="connsiteX3" fmla="*/ 1135781 w 1198382"/>
                  <a:gd name="connsiteY3" fmla="*/ 1222409 h 1222409"/>
                </a:gdLst>
                <a:ahLst/>
                <a:cxnLst>
                  <a:cxn ang="0">
                    <a:pos x="connsiteX0" y="connsiteY0"/>
                  </a:cxn>
                  <a:cxn ang="0">
                    <a:pos x="connsiteX1" y="connsiteY1"/>
                  </a:cxn>
                  <a:cxn ang="0">
                    <a:pos x="connsiteX2" y="connsiteY2"/>
                  </a:cxn>
                  <a:cxn ang="0">
                    <a:pos x="connsiteX3" y="connsiteY3"/>
                  </a:cxn>
                </a:cxnLst>
                <a:rect l="l" t="t" r="r" b="b"/>
                <a:pathLst>
                  <a:path w="1198382" h="1222409">
                    <a:moveTo>
                      <a:pt x="0" y="0"/>
                    </a:moveTo>
                    <a:cubicBezTo>
                      <a:pt x="487680" y="60960"/>
                      <a:pt x="975360" y="121920"/>
                      <a:pt x="1145406" y="250257"/>
                    </a:cubicBezTo>
                    <a:cubicBezTo>
                      <a:pt x="1315452" y="378594"/>
                      <a:pt x="1021882" y="607996"/>
                      <a:pt x="1020278" y="770021"/>
                    </a:cubicBezTo>
                    <a:cubicBezTo>
                      <a:pt x="1018674" y="932046"/>
                      <a:pt x="1090863" y="1137386"/>
                      <a:pt x="1135781" y="1222409"/>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a:p>
            </p:txBody>
          </p:sp>
          <p:sp>
            <p:nvSpPr>
              <p:cNvPr id="71" name="TextBox 70"/>
              <p:cNvSpPr txBox="1"/>
              <p:nvPr/>
            </p:nvSpPr>
            <p:spPr>
              <a:xfrm>
                <a:off x="679384" y="1116685"/>
                <a:ext cx="1075622" cy="379306"/>
              </a:xfrm>
              <a:prstGeom prst="rect">
                <a:avLst/>
              </a:prstGeom>
              <a:noFill/>
            </p:spPr>
            <p:txBody>
              <a:bodyPr wrap="square" rtlCol="0">
                <a:spAutoFit/>
              </a:bodyPr>
              <a:lstStyle/>
              <a:p>
                <a:r>
                  <a:rPr lang="en-US" altLang="ko-KR" sz="900" b="1" dirty="0"/>
                  <a:t>Try: </a:t>
                </a:r>
                <a:r>
                  <a:rPr lang="en-US" altLang="ko-KR" sz="900" b="1" dirty="0" smtClean="0"/>
                  <a:t>2</a:t>
                </a:r>
                <a:endParaRPr lang="ko-KR" altLang="en-US" sz="900" b="1" dirty="0"/>
              </a:p>
            </p:txBody>
          </p:sp>
        </p:grpSp>
        <p:grpSp>
          <p:nvGrpSpPr>
            <p:cNvPr id="86" name="그룹 85"/>
            <p:cNvGrpSpPr/>
            <p:nvPr/>
          </p:nvGrpSpPr>
          <p:grpSpPr>
            <a:xfrm>
              <a:off x="875673" y="3709420"/>
              <a:ext cx="3093275" cy="3076419"/>
              <a:chOff x="463982" y="964285"/>
              <a:chExt cx="4663194" cy="4637783"/>
            </a:xfrm>
          </p:grpSpPr>
          <p:cxnSp>
            <p:nvCxnSpPr>
              <p:cNvPr id="73" name="직선 화살표 연결선 72"/>
              <p:cNvCxnSpPr/>
              <p:nvPr/>
            </p:nvCxnSpPr>
            <p:spPr>
              <a:xfrm>
                <a:off x="3219651" y="4250182"/>
                <a:ext cx="678581" cy="7409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4" name="그룹 73"/>
              <p:cNvGrpSpPr/>
              <p:nvPr/>
            </p:nvGrpSpPr>
            <p:grpSpPr>
              <a:xfrm>
                <a:off x="463982" y="1355357"/>
                <a:ext cx="4657205" cy="4246711"/>
                <a:chOff x="714895" y="904774"/>
                <a:chExt cx="6209607" cy="5662281"/>
              </a:xfrm>
            </p:grpSpPr>
            <p:sp>
              <p:nvSpPr>
                <p:cNvPr id="75" name="타원 74"/>
                <p:cNvSpPr/>
                <p:nvPr/>
              </p:nvSpPr>
              <p:spPr>
                <a:xfrm>
                  <a:off x="881149" y="1246910"/>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Start</a:t>
                  </a:r>
                  <a:endParaRPr lang="ko-KR" altLang="en-US" sz="700" b="1" dirty="0"/>
                </a:p>
              </p:txBody>
            </p:sp>
            <p:sp>
              <p:nvSpPr>
                <p:cNvPr id="76" name="타원 75"/>
                <p:cNvSpPr/>
                <p:nvPr/>
              </p:nvSpPr>
              <p:spPr>
                <a:xfrm>
                  <a:off x="5079076" y="5752409"/>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End</a:t>
                  </a:r>
                  <a:endParaRPr lang="ko-KR" altLang="en-US" sz="700" b="1" dirty="0"/>
                </a:p>
              </p:txBody>
            </p:sp>
            <p:sp>
              <p:nvSpPr>
                <p:cNvPr id="77" name="타원 76"/>
                <p:cNvSpPr/>
                <p:nvPr/>
              </p:nvSpPr>
              <p:spPr>
                <a:xfrm>
                  <a:off x="918556" y="2236125"/>
                  <a:ext cx="2186248" cy="723207"/>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78" name="직사각형 77"/>
                <p:cNvSpPr/>
                <p:nvPr/>
              </p:nvSpPr>
              <p:spPr>
                <a:xfrm>
                  <a:off x="3104804" y="3487190"/>
                  <a:ext cx="3474720" cy="739833"/>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79" name="모서리가 둥근 직사각형 78"/>
                <p:cNvSpPr/>
                <p:nvPr/>
              </p:nvSpPr>
              <p:spPr>
                <a:xfrm>
                  <a:off x="2709949" y="4854633"/>
                  <a:ext cx="2369127" cy="748147"/>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80" name="모서리가 둥근 직사각형 79"/>
                <p:cNvSpPr/>
                <p:nvPr/>
              </p:nvSpPr>
              <p:spPr>
                <a:xfrm>
                  <a:off x="714895" y="904774"/>
                  <a:ext cx="6209607" cy="5662281"/>
                </a:xfrm>
                <a:prstGeom prst="roundRect">
                  <a:avLst>
                    <a:gd name="adj" fmla="val 9100"/>
                  </a:avLst>
                </a:prstGeom>
                <a:solidFill>
                  <a:schemeClr val="accent4">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a:p>
              </p:txBody>
            </p:sp>
          </p:grpSp>
          <p:sp>
            <p:nvSpPr>
              <p:cNvPr id="81" name="TextBox 80"/>
              <p:cNvSpPr txBox="1"/>
              <p:nvPr/>
            </p:nvSpPr>
            <p:spPr>
              <a:xfrm>
                <a:off x="526984" y="964285"/>
                <a:ext cx="1075622" cy="379306"/>
              </a:xfrm>
              <a:prstGeom prst="rect">
                <a:avLst/>
              </a:prstGeom>
              <a:noFill/>
            </p:spPr>
            <p:txBody>
              <a:bodyPr wrap="square" rtlCol="0">
                <a:spAutoFit/>
              </a:bodyPr>
              <a:lstStyle/>
              <a:p>
                <a:r>
                  <a:rPr lang="en-US" altLang="ko-KR" sz="900" b="1" dirty="0"/>
                  <a:t>Try: </a:t>
                </a:r>
                <a:r>
                  <a:rPr lang="en-US" altLang="ko-KR" sz="900" b="1" dirty="0" smtClean="0"/>
                  <a:t>3</a:t>
                </a:r>
                <a:endParaRPr lang="ko-KR" altLang="en-US" sz="900" b="1" dirty="0"/>
              </a:p>
            </p:txBody>
          </p:sp>
          <p:sp>
            <p:nvSpPr>
              <p:cNvPr id="82" name="구름 모양 설명선 81"/>
              <p:cNvSpPr/>
              <p:nvPr/>
            </p:nvSpPr>
            <p:spPr>
              <a:xfrm>
                <a:off x="3605946" y="3619483"/>
                <a:ext cx="1521230" cy="698268"/>
              </a:xfrm>
              <a:prstGeom prst="cloudCallout">
                <a:avLst>
                  <a:gd name="adj1" fmla="val -48857"/>
                  <a:gd name="adj2" fmla="val 778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t>장애물에 가로 막힘</a:t>
                </a:r>
              </a:p>
            </p:txBody>
          </p:sp>
          <p:cxnSp>
            <p:nvCxnSpPr>
              <p:cNvPr id="83" name="직선 연결선 82"/>
              <p:cNvCxnSpPr/>
              <p:nvPr/>
            </p:nvCxnSpPr>
            <p:spPr>
              <a:xfrm>
                <a:off x="3282324" y="4312646"/>
                <a:ext cx="466771" cy="528807"/>
              </a:xfrm>
              <a:prstGeom prst="line">
                <a:avLst/>
              </a:prstGeom>
              <a:ln w="28575">
                <a:solidFill>
                  <a:srgbClr val="FF0000"/>
                </a:solidFill>
                <a:prstDash val="dashDot"/>
              </a:ln>
            </p:spPr>
            <p:style>
              <a:lnRef idx="1">
                <a:schemeClr val="accent1"/>
              </a:lnRef>
              <a:fillRef idx="0">
                <a:schemeClr val="accent1"/>
              </a:fillRef>
              <a:effectRef idx="0">
                <a:schemeClr val="accent1"/>
              </a:effectRef>
              <a:fontRef idx="minor">
                <a:schemeClr val="tx1"/>
              </a:fontRef>
            </p:style>
          </p:cxnSp>
          <p:cxnSp>
            <p:nvCxnSpPr>
              <p:cNvPr id="84" name="직선 연결선 83"/>
              <p:cNvCxnSpPr>
                <a:stCxn id="85" idx="0"/>
              </p:cNvCxnSpPr>
              <p:nvPr/>
            </p:nvCxnSpPr>
            <p:spPr>
              <a:xfrm flipH="1" flipV="1">
                <a:off x="1241659" y="2060846"/>
                <a:ext cx="173255" cy="247413"/>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85" name="자유형 84"/>
              <p:cNvSpPr/>
              <p:nvPr/>
            </p:nvSpPr>
            <p:spPr>
              <a:xfrm>
                <a:off x="1414914" y="2304037"/>
                <a:ext cx="1811956" cy="1946119"/>
              </a:xfrm>
              <a:custGeom>
                <a:avLst/>
                <a:gdLst>
                  <a:gd name="connsiteX0" fmla="*/ 0 w 2415941"/>
                  <a:gd name="connsiteY0" fmla="*/ 5629 h 2594825"/>
                  <a:gd name="connsiteX1" fmla="*/ 1222408 w 2415941"/>
                  <a:gd name="connsiteY1" fmla="*/ 284762 h 2594825"/>
                  <a:gd name="connsiteX2" fmla="*/ 895149 w 2415941"/>
                  <a:gd name="connsiteY2" fmla="*/ 1844054 h 2594825"/>
                  <a:gd name="connsiteX3" fmla="*/ 2415941 w 2415941"/>
                  <a:gd name="connsiteY3" fmla="*/ 2594825 h 2594825"/>
                </a:gdLst>
                <a:ahLst/>
                <a:cxnLst>
                  <a:cxn ang="0">
                    <a:pos x="connsiteX0" y="connsiteY0"/>
                  </a:cxn>
                  <a:cxn ang="0">
                    <a:pos x="connsiteX1" y="connsiteY1"/>
                  </a:cxn>
                  <a:cxn ang="0">
                    <a:pos x="connsiteX2" y="connsiteY2"/>
                  </a:cxn>
                  <a:cxn ang="0">
                    <a:pos x="connsiteX3" y="connsiteY3"/>
                  </a:cxn>
                </a:cxnLst>
                <a:rect l="l" t="t" r="r" b="b"/>
                <a:pathLst>
                  <a:path w="2415941" h="2594825">
                    <a:moveTo>
                      <a:pt x="0" y="5629"/>
                    </a:moveTo>
                    <a:cubicBezTo>
                      <a:pt x="536608" y="-8007"/>
                      <a:pt x="1073217" y="-21642"/>
                      <a:pt x="1222408" y="284762"/>
                    </a:cubicBezTo>
                    <a:cubicBezTo>
                      <a:pt x="1371599" y="591166"/>
                      <a:pt x="696227" y="1459044"/>
                      <a:pt x="895149" y="1844054"/>
                    </a:cubicBezTo>
                    <a:cubicBezTo>
                      <a:pt x="1094071" y="2229064"/>
                      <a:pt x="2123975" y="2488947"/>
                      <a:pt x="2415941" y="2594825"/>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a:p>
            </p:txBody>
          </p:sp>
        </p:grpSp>
        <p:grpSp>
          <p:nvGrpSpPr>
            <p:cNvPr id="99" name="그룹 98"/>
            <p:cNvGrpSpPr/>
            <p:nvPr/>
          </p:nvGrpSpPr>
          <p:grpSpPr>
            <a:xfrm>
              <a:off x="4281949" y="3662321"/>
              <a:ext cx="3093275" cy="3076419"/>
              <a:chOff x="768782" y="1269085"/>
              <a:chExt cx="4663194" cy="4637783"/>
            </a:xfrm>
          </p:grpSpPr>
          <p:cxnSp>
            <p:nvCxnSpPr>
              <p:cNvPr id="87" name="직선 화살표 연결선 86"/>
              <p:cNvCxnSpPr>
                <a:stCxn id="97" idx="4"/>
              </p:cNvCxnSpPr>
              <p:nvPr/>
            </p:nvCxnSpPr>
            <p:spPr>
              <a:xfrm>
                <a:off x="4087529" y="5168566"/>
                <a:ext cx="115503" cy="127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8" name="그룹 87"/>
              <p:cNvGrpSpPr/>
              <p:nvPr/>
            </p:nvGrpSpPr>
            <p:grpSpPr>
              <a:xfrm>
                <a:off x="768782" y="1660157"/>
                <a:ext cx="4657205" cy="4246711"/>
                <a:chOff x="714895" y="904774"/>
                <a:chExt cx="6209607" cy="5662281"/>
              </a:xfrm>
            </p:grpSpPr>
            <p:sp>
              <p:nvSpPr>
                <p:cNvPr id="89" name="타원 88"/>
                <p:cNvSpPr/>
                <p:nvPr/>
              </p:nvSpPr>
              <p:spPr>
                <a:xfrm>
                  <a:off x="881149" y="1246910"/>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Start</a:t>
                  </a:r>
                  <a:endParaRPr lang="ko-KR" altLang="en-US" sz="700" b="1" dirty="0"/>
                </a:p>
              </p:txBody>
            </p:sp>
            <p:sp>
              <p:nvSpPr>
                <p:cNvPr id="90" name="타원 89"/>
                <p:cNvSpPr/>
                <p:nvPr/>
              </p:nvSpPr>
              <p:spPr>
                <a:xfrm>
                  <a:off x="5079076" y="5752409"/>
                  <a:ext cx="1130531" cy="5985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700" b="1" dirty="0"/>
                    <a:t>End</a:t>
                  </a:r>
                  <a:endParaRPr lang="ko-KR" altLang="en-US" sz="700" b="1" dirty="0"/>
                </a:p>
              </p:txBody>
            </p:sp>
            <p:sp>
              <p:nvSpPr>
                <p:cNvPr id="91" name="타원 90"/>
                <p:cNvSpPr/>
                <p:nvPr/>
              </p:nvSpPr>
              <p:spPr>
                <a:xfrm>
                  <a:off x="918556" y="2236125"/>
                  <a:ext cx="2186248" cy="723207"/>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92" name="직사각형 91"/>
                <p:cNvSpPr/>
                <p:nvPr/>
              </p:nvSpPr>
              <p:spPr>
                <a:xfrm>
                  <a:off x="3104804" y="3487190"/>
                  <a:ext cx="3474720" cy="739833"/>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93" name="모서리가 둥근 직사각형 92"/>
                <p:cNvSpPr/>
                <p:nvPr/>
              </p:nvSpPr>
              <p:spPr>
                <a:xfrm>
                  <a:off x="2709949" y="4854633"/>
                  <a:ext cx="2369127" cy="748147"/>
                </a:xfrm>
                <a:prstGeom prst="round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solidFill>
                        <a:schemeClr val="tx1"/>
                      </a:solidFill>
                    </a:rPr>
                    <a:t>장애물</a:t>
                  </a:r>
                </a:p>
              </p:txBody>
            </p:sp>
            <p:sp>
              <p:nvSpPr>
                <p:cNvPr id="94" name="모서리가 둥근 직사각형 93"/>
                <p:cNvSpPr/>
                <p:nvPr/>
              </p:nvSpPr>
              <p:spPr>
                <a:xfrm>
                  <a:off x="714895" y="904774"/>
                  <a:ext cx="6209607" cy="5662281"/>
                </a:xfrm>
                <a:prstGeom prst="roundRect">
                  <a:avLst>
                    <a:gd name="adj" fmla="val 9100"/>
                  </a:avLst>
                </a:prstGeom>
                <a:solidFill>
                  <a:schemeClr val="accent4">
                    <a:lumMod val="20000"/>
                    <a:lumOff val="80000"/>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a:p>
              </p:txBody>
            </p:sp>
          </p:grpSp>
          <p:sp>
            <p:nvSpPr>
              <p:cNvPr id="95" name="구름 모양 설명선 94"/>
              <p:cNvSpPr/>
              <p:nvPr/>
            </p:nvSpPr>
            <p:spPr>
              <a:xfrm>
                <a:off x="3910746" y="3924283"/>
                <a:ext cx="1521230" cy="698268"/>
              </a:xfrm>
              <a:prstGeom prst="cloudCallout">
                <a:avLst>
                  <a:gd name="adj1" fmla="val -48857"/>
                  <a:gd name="adj2" fmla="val 77802"/>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b="1" dirty="0"/>
                  <a:t>장애물에 가로 막힘</a:t>
                </a:r>
              </a:p>
            </p:txBody>
          </p:sp>
          <p:cxnSp>
            <p:nvCxnSpPr>
              <p:cNvPr id="96" name="직선 연결선 95"/>
              <p:cNvCxnSpPr/>
              <p:nvPr/>
            </p:nvCxnSpPr>
            <p:spPr>
              <a:xfrm flipH="1" flipV="1">
                <a:off x="1546459" y="2365646"/>
                <a:ext cx="173255" cy="247413"/>
              </a:xfrm>
              <a:prstGeom prst="lin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cxnSp>
          <p:sp>
            <p:nvSpPr>
              <p:cNvPr id="97" name="자유형 96"/>
              <p:cNvSpPr/>
              <p:nvPr/>
            </p:nvSpPr>
            <p:spPr>
              <a:xfrm>
                <a:off x="1712495" y="2605840"/>
                <a:ext cx="2391175" cy="2562726"/>
              </a:xfrm>
              <a:custGeom>
                <a:avLst/>
                <a:gdLst>
                  <a:gd name="connsiteX0" fmla="*/ 0 w 3188233"/>
                  <a:gd name="connsiteY0" fmla="*/ 0 h 3416968"/>
                  <a:gd name="connsiteX1" fmla="*/ 1241659 w 3188233"/>
                  <a:gd name="connsiteY1" fmla="*/ 462012 h 3416968"/>
                  <a:gd name="connsiteX2" fmla="*/ 991402 w 3188233"/>
                  <a:gd name="connsiteY2" fmla="*/ 2117558 h 3416968"/>
                  <a:gd name="connsiteX3" fmla="*/ 2983832 w 3188233"/>
                  <a:gd name="connsiteY3" fmla="*/ 2627696 h 3416968"/>
                  <a:gd name="connsiteX4" fmla="*/ 3166712 w 3188233"/>
                  <a:gd name="connsiteY4" fmla="*/ 3416968 h 34169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8233" h="3416968">
                    <a:moveTo>
                      <a:pt x="0" y="0"/>
                    </a:moveTo>
                    <a:cubicBezTo>
                      <a:pt x="538212" y="54543"/>
                      <a:pt x="1076425" y="109086"/>
                      <a:pt x="1241659" y="462012"/>
                    </a:cubicBezTo>
                    <a:cubicBezTo>
                      <a:pt x="1406893" y="814938"/>
                      <a:pt x="701040" y="1756611"/>
                      <a:pt x="991402" y="2117558"/>
                    </a:cubicBezTo>
                    <a:cubicBezTo>
                      <a:pt x="1281764" y="2478505"/>
                      <a:pt x="2621280" y="2411128"/>
                      <a:pt x="2983832" y="2627696"/>
                    </a:cubicBezTo>
                    <a:cubicBezTo>
                      <a:pt x="3346384" y="2844264"/>
                      <a:pt x="3102544" y="3314299"/>
                      <a:pt x="3166712" y="3416968"/>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700" b="1"/>
              </a:p>
            </p:txBody>
          </p:sp>
          <p:sp>
            <p:nvSpPr>
              <p:cNvPr id="98" name="TextBox 97"/>
              <p:cNvSpPr txBox="1"/>
              <p:nvPr/>
            </p:nvSpPr>
            <p:spPr>
              <a:xfrm>
                <a:off x="831784" y="1269085"/>
                <a:ext cx="1075622" cy="379306"/>
              </a:xfrm>
              <a:prstGeom prst="rect">
                <a:avLst/>
              </a:prstGeom>
              <a:noFill/>
            </p:spPr>
            <p:txBody>
              <a:bodyPr wrap="square" rtlCol="0">
                <a:spAutoFit/>
              </a:bodyPr>
              <a:lstStyle/>
              <a:p>
                <a:r>
                  <a:rPr lang="en-US" altLang="ko-KR" sz="900" b="1" dirty="0"/>
                  <a:t>Try: 4</a:t>
                </a:r>
                <a:endParaRPr lang="ko-KR" altLang="en-US" sz="900" b="1" dirty="0"/>
              </a:p>
            </p:txBody>
          </p:sp>
        </p:grpSp>
      </p:grpSp>
      <p:sp>
        <p:nvSpPr>
          <p:cNvPr id="101" name="제목 1"/>
          <p:cNvSpPr>
            <a:spLocks noGrp="1"/>
          </p:cNvSpPr>
          <p:nvPr>
            <p:ph type="title"/>
          </p:nvPr>
        </p:nvSpPr>
        <p:spPr>
          <a:xfrm>
            <a:off x="262313" y="218226"/>
            <a:ext cx="8869536" cy="508850"/>
          </a:xfrm>
        </p:spPr>
        <p:txBody>
          <a:bodyPr/>
          <a:lstStyle/>
          <a:p>
            <a:r>
              <a:rPr lang="en-US" altLang="ko-KR" dirty="0"/>
              <a:t>OA </a:t>
            </a:r>
            <a:r>
              <a:rPr lang="en-US" altLang="ko-KR" dirty="0" smtClean="0"/>
              <a:t>Motivation-2</a:t>
            </a:r>
            <a:endParaRPr lang="ko-KR" altLang="en-US" dirty="0"/>
          </a:p>
        </p:txBody>
      </p:sp>
    </p:spTree>
    <p:extLst>
      <p:ext uri="{BB962C8B-B14F-4D97-AF65-F5344CB8AC3E}">
        <p14:creationId xmlns:p14="http://schemas.microsoft.com/office/powerpoint/2010/main" val="3770285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err="1" smtClean="0"/>
              <a:t>요금체제</a:t>
            </a:r>
            <a:r>
              <a:rPr lang="ko-KR" altLang="en-US" dirty="0" smtClean="0"/>
              <a:t> 설명</a:t>
            </a:r>
            <a:endParaRPr lang="ko-KR" altLang="en-US" dirty="0"/>
          </a:p>
        </p:txBody>
      </p:sp>
      <p:grpSp>
        <p:nvGrpSpPr>
          <p:cNvPr id="7" name="그룹 6"/>
          <p:cNvGrpSpPr/>
          <p:nvPr/>
        </p:nvGrpSpPr>
        <p:grpSpPr>
          <a:xfrm>
            <a:off x="4126400" y="1056290"/>
            <a:ext cx="4269455" cy="3349304"/>
            <a:chOff x="651680" y="754785"/>
            <a:chExt cx="7099938" cy="5569763"/>
          </a:xfrm>
        </p:grpSpPr>
        <p:pic>
          <p:nvPicPr>
            <p:cNvPr id="3" name="그림 2"/>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680" y="754786"/>
              <a:ext cx="3751551" cy="2812591"/>
            </a:xfrm>
            <a:prstGeom prst="rect">
              <a:avLst/>
            </a:prstGeom>
          </p:spPr>
        </p:pic>
        <p:pic>
          <p:nvPicPr>
            <p:cNvPr id="4" name="그림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00067" y="754785"/>
              <a:ext cx="3751551" cy="2812591"/>
            </a:xfrm>
            <a:prstGeom prst="rect">
              <a:avLst/>
            </a:prstGeom>
          </p:spPr>
        </p:pic>
        <p:pic>
          <p:nvPicPr>
            <p:cNvPr id="5" name="그림 4"/>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1680" y="3511956"/>
              <a:ext cx="3751551" cy="2812591"/>
            </a:xfrm>
            <a:prstGeom prst="rect">
              <a:avLst/>
            </a:prstGeom>
          </p:spPr>
        </p:pic>
        <p:pic>
          <p:nvPicPr>
            <p:cNvPr id="6" name="그림 5"/>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00067" y="3511957"/>
              <a:ext cx="3751551" cy="2812591"/>
            </a:xfrm>
            <a:prstGeom prst="rect">
              <a:avLst/>
            </a:prstGeom>
          </p:spPr>
        </p:pic>
      </p:grpSp>
      <mc:AlternateContent xmlns:mc="http://schemas.openxmlformats.org/markup-compatibility/2006" xmlns:a14="http://schemas.microsoft.com/office/drawing/2010/main">
        <mc:Choice Requires="a14">
          <p:sp>
            <p:nvSpPr>
              <p:cNvPr id="8" name="직사각형 7"/>
              <p:cNvSpPr/>
              <p:nvPr/>
            </p:nvSpPr>
            <p:spPr>
              <a:xfrm>
                <a:off x="972588" y="4734808"/>
                <a:ext cx="5866959" cy="7101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ko-KR" altLang="en-US" i="1">
                              <a:latin typeface="Cambria Math" panose="02040503050406030204" pitchFamily="18" charset="0"/>
                            </a:rPr>
                          </m:ctrlPr>
                        </m:sSupPr>
                        <m:e>
                          <m:r>
                            <a:rPr lang="ko-KR" altLang="en-US" i="1">
                              <a:latin typeface="Cambria Math" panose="02040503050406030204" pitchFamily="18" charset="0"/>
                            </a:rPr>
                            <m:t>𝐶</m:t>
                          </m:r>
                        </m:e>
                        <m:sup>
                          <m:r>
                            <a:rPr lang="ko-KR" altLang="en-US" i="1">
                              <a:latin typeface="Cambria Math" panose="02040503050406030204" pitchFamily="18" charset="0"/>
                            </a:rPr>
                            <m:t>𝐵𝑎𝑠𝑖𝑐</m:t>
                          </m:r>
                        </m:sup>
                      </m:sSup>
                      <m:d>
                        <m:dPr>
                          <m:ctrlPr>
                            <a:rPr lang="ko-KR" altLang="en-US" i="1">
                              <a:latin typeface="Cambria Math" panose="02040503050406030204" pitchFamily="18" charset="0"/>
                            </a:rPr>
                          </m:ctrlPr>
                        </m:dPr>
                        <m:e>
                          <m:r>
                            <m:rPr>
                              <m:sty m:val="p"/>
                            </m:rPr>
                            <a:rPr lang="ko-KR" altLang="en-US" i="0">
                              <a:latin typeface="Cambria Math" panose="02040503050406030204" pitchFamily="18" charset="0"/>
                            </a:rPr>
                            <m:t>MUP</m:t>
                          </m:r>
                        </m:e>
                      </m:d>
                      <m:r>
                        <a:rPr lang="ko-KR" altLang="en-US" i="0">
                          <a:latin typeface="Cambria Math" panose="02040503050406030204" pitchFamily="18" charset="0"/>
                        </a:rPr>
                        <m:t>=</m:t>
                      </m:r>
                      <m:d>
                        <m:dPr>
                          <m:begChr m:val="{"/>
                          <m:endChr m:val=""/>
                          <m:ctrlPr>
                            <a:rPr lang="ko-KR" altLang="en-US" i="1">
                              <a:latin typeface="Cambria Math" panose="02040503050406030204" pitchFamily="18" charset="0"/>
                            </a:rPr>
                          </m:ctrlPr>
                        </m:dPr>
                        <m:e>
                          <m:eqArr>
                            <m:eqArrPr>
                              <m:ctrlPr>
                                <a:rPr lang="ko-KR" altLang="en-US" i="1">
                                  <a:latin typeface="Cambria Math" panose="02040503050406030204" pitchFamily="18" charset="0"/>
                                </a:rPr>
                              </m:ctrlPr>
                            </m:eqArrPr>
                            <m:e>
                              <m:r>
                                <a:rPr lang="ko-KR" altLang="en-US" i="0">
                                  <a:latin typeface="Cambria Math" panose="02040503050406030204" pitchFamily="18" charset="0"/>
                                </a:rPr>
                                <m:t>&amp;</m:t>
                              </m:r>
                              <m:r>
                                <a:rPr lang="ko-KR" altLang="en-US" i="1">
                                  <a:latin typeface="Cambria Math" panose="02040503050406030204" pitchFamily="18" charset="0"/>
                                </a:rPr>
                                <m:t>𝛼</m:t>
                              </m:r>
                              <m:r>
                                <a:rPr lang="ko-KR" altLang="en-US" i="0">
                                  <a:latin typeface="Cambria Math" panose="02040503050406030204" pitchFamily="18" charset="0"/>
                                </a:rPr>
                                <m:t>×0.3×</m:t>
                              </m:r>
                              <m:r>
                                <a:rPr lang="ko-KR" altLang="en-US" i="1">
                                  <a:latin typeface="Cambria Math" panose="02040503050406030204" pitchFamily="18" charset="0"/>
                                </a:rPr>
                                <m:t>𝐶𝑃</m:t>
                              </m:r>
                              <m:r>
                                <a:rPr lang="ko-KR" altLang="en-US" i="0">
                                  <a:latin typeface="Cambria Math" panose="02040503050406030204" pitchFamily="18" charset="0"/>
                                </a:rPr>
                                <m:t>,   </m:t>
                              </m:r>
                              <m:r>
                                <a:rPr lang="ko-KR" altLang="en-US" i="1">
                                  <a:latin typeface="Cambria Math" panose="02040503050406030204" pitchFamily="18" charset="0"/>
                                </a:rPr>
                                <m:t>𝑀𝑈𝑃</m:t>
                              </m:r>
                              <m:r>
                                <a:rPr lang="ko-KR" altLang="en-US" i="0">
                                  <a:latin typeface="Cambria Math" panose="02040503050406030204" pitchFamily="18" charset="0"/>
                                </a:rPr>
                                <m:t>&lt;</m:t>
                              </m:r>
                              <m:r>
                                <a:rPr lang="ko-KR" altLang="en-US" i="1">
                                  <a:latin typeface="Cambria Math" panose="02040503050406030204" pitchFamily="18" charset="0"/>
                                </a:rPr>
                                <m:t>𝐶𝑃</m:t>
                              </m:r>
                              <m:r>
                                <a:rPr lang="ko-KR" altLang="en-US" i="0">
                                  <a:latin typeface="Cambria Math" panose="02040503050406030204" pitchFamily="18" charset="0"/>
                                </a:rPr>
                                <m:t>×0.3</m:t>
                              </m:r>
                            </m:e>
                            <m:e>
                              <m:r>
                                <a:rPr lang="ko-KR" altLang="en-US" i="0">
                                  <a:latin typeface="Cambria Math" panose="02040503050406030204" pitchFamily="18" charset="0"/>
                                </a:rPr>
                                <m:t>&amp;  </m:t>
                              </m:r>
                              <m:r>
                                <a:rPr lang="ko-KR" altLang="en-US" i="1">
                                  <a:latin typeface="Cambria Math" panose="02040503050406030204" pitchFamily="18" charset="0"/>
                                </a:rPr>
                                <m:t>𝛼</m:t>
                              </m:r>
                              <m:r>
                                <a:rPr lang="ko-KR" altLang="en-US" i="0">
                                  <a:latin typeface="Cambria Math" panose="02040503050406030204" pitchFamily="18" charset="0"/>
                                </a:rPr>
                                <m:t>×</m:t>
                              </m:r>
                              <m:r>
                                <a:rPr lang="ko-KR" altLang="en-US" i="1">
                                  <a:latin typeface="Cambria Math" panose="02040503050406030204" pitchFamily="18" charset="0"/>
                                </a:rPr>
                                <m:t>𝑀𝑈𝑃</m:t>
                              </m:r>
                              <m:r>
                                <a:rPr lang="ko-KR" altLang="en-US" i="0">
                                  <a:latin typeface="Cambria Math" panose="02040503050406030204" pitchFamily="18" charset="0"/>
                                </a:rPr>
                                <m:t>,        </m:t>
                              </m:r>
                              <m:r>
                                <a:rPr lang="ko-KR" altLang="en-US" i="1">
                                  <a:latin typeface="Cambria Math" panose="02040503050406030204" pitchFamily="18" charset="0"/>
                                </a:rPr>
                                <m:t>𝑀𝑈𝑃</m:t>
                              </m:r>
                              <m:r>
                                <a:rPr lang="ko-KR" altLang="en-US" i="0">
                                  <a:latin typeface="Cambria Math" panose="02040503050406030204" pitchFamily="18" charset="0"/>
                                </a:rPr>
                                <m:t>≥</m:t>
                              </m:r>
                              <m:r>
                                <a:rPr lang="ko-KR" altLang="en-US" i="1">
                                  <a:latin typeface="Cambria Math" panose="02040503050406030204" pitchFamily="18" charset="0"/>
                                </a:rPr>
                                <m:t>𝐶𝑃</m:t>
                              </m:r>
                              <m:r>
                                <a:rPr lang="ko-KR" altLang="en-US" i="0">
                                  <a:latin typeface="Cambria Math" panose="02040503050406030204" pitchFamily="18" charset="0"/>
                                </a:rPr>
                                <m:t>×0.3</m:t>
                              </m:r>
                            </m:e>
                          </m:eqArr>
                        </m:e>
                      </m:d>
                    </m:oMath>
                  </m:oMathPara>
                </a14:m>
                <a:endParaRPr lang="ko-KR" altLang="en-US" dirty="0"/>
              </a:p>
            </p:txBody>
          </p:sp>
        </mc:Choice>
        <mc:Fallback xmlns="">
          <p:sp>
            <p:nvSpPr>
              <p:cNvPr id="8" name="직사각형 7"/>
              <p:cNvSpPr>
                <a:spLocks noRot="1" noChangeAspect="1" noMove="1" noResize="1" noEditPoints="1" noAdjustHandles="1" noChangeArrowheads="1" noChangeShapeType="1" noTextEdit="1"/>
              </p:cNvSpPr>
              <p:nvPr/>
            </p:nvSpPr>
            <p:spPr>
              <a:xfrm>
                <a:off x="972588" y="4734808"/>
                <a:ext cx="5866959" cy="710194"/>
              </a:xfrm>
              <a:prstGeom prst="rect">
                <a:avLst/>
              </a:prstGeom>
              <a:blipFill>
                <a:blip r:embed="rId6"/>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112012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149628" y="1252028"/>
                <a:ext cx="8794867" cy="2156190"/>
              </a:xfrm>
            </p:spPr>
            <p:txBody>
              <a:bodyPr/>
              <a:lstStyle/>
              <a:p>
                <a:pPr marL="0" indent="0">
                  <a:buNone/>
                </a:pPr>
                <a:r>
                  <a:rPr lang="en-US" altLang="ko-KR" sz="1800" dirty="0" smtClean="0"/>
                  <a:t>Objective function(Stage-A)</a:t>
                </a:r>
                <a:endParaRPr lang="en-US" altLang="ko-KR" sz="1800" i="1" dirty="0" smtClean="0">
                  <a:latin typeface="Cambria Math" panose="02040503050406030204" pitchFamily="18" charset="0"/>
                </a:endParaRPr>
              </a:p>
              <a:p>
                <a:pPr marL="0" indent="0">
                  <a:buNone/>
                </a:pPr>
                <a:r>
                  <a:rPr lang="en-US" altLang="ko-KR" sz="1600" i="1" dirty="0">
                    <a:latin typeface="Cambria Math" panose="02040503050406030204" pitchFamily="18" charset="0"/>
                  </a:rPr>
                  <a:t>	</a:t>
                </a:r>
                <a:endParaRPr lang="en-US" altLang="ko-KR" sz="160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ko-KR" sz="1600" i="1">
                          <a:latin typeface="Cambria Math" panose="02040503050406030204" pitchFamily="18" charset="0"/>
                        </a:rPr>
                        <m:t>𝒂𝒓𝒈</m:t>
                      </m:r>
                      <m:func>
                        <m:funcPr>
                          <m:ctrlPr>
                            <a:rPr lang="ko-KR" altLang="ko-KR" sz="1600" i="1">
                              <a:latin typeface="Cambria Math" panose="02040503050406030204" pitchFamily="18" charset="0"/>
                            </a:rPr>
                          </m:ctrlPr>
                        </m:funcPr>
                        <m:fName>
                          <m:limLow>
                            <m:limLowPr>
                              <m:ctrlPr>
                                <a:rPr lang="ko-KR" altLang="ko-KR" sz="1600" i="1">
                                  <a:latin typeface="Cambria Math" panose="02040503050406030204" pitchFamily="18" charset="0"/>
                                </a:rPr>
                              </m:ctrlPr>
                            </m:limLowPr>
                            <m:e>
                              <m:r>
                                <a:rPr lang="en-US" altLang="ko-KR" sz="1600" i="1">
                                  <a:latin typeface="Cambria Math" panose="02040503050406030204" pitchFamily="18" charset="0"/>
                                </a:rPr>
                                <m:t>𝒎𝒊𝒏</m:t>
                              </m:r>
                            </m:e>
                            <m:lim>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𝑷</m:t>
                                  </m:r>
                                </m:e>
                                <m:sub>
                                  <m:r>
                                    <a:rPr lang="en-US" altLang="ko-KR" sz="1600" i="1">
                                      <a:latin typeface="Cambria Math" panose="02040503050406030204" pitchFamily="18" charset="0"/>
                                    </a:rPr>
                                    <m:t>𝒊𝒏</m:t>
                                  </m:r>
                                  <m:r>
                                    <a:rPr lang="en-US" altLang="ko-KR" sz="1600" i="1">
                                      <a:latin typeface="Cambria Math" panose="02040503050406030204" pitchFamily="18" charset="0"/>
                                    </a:rPr>
                                    <m:t>, </m:t>
                                  </m:r>
                                  <m:r>
                                    <a:rPr lang="en-US" altLang="ko-KR" sz="1600" i="1">
                                      <a:latin typeface="Cambria Math" panose="02040503050406030204" pitchFamily="18" charset="0"/>
                                    </a:rPr>
                                    <m:t>𝒊𝒅𝒙</m:t>
                                  </m:r>
                                </m:sub>
                              </m:sSub>
                            </m:lim>
                          </m:limLow>
                        </m:fName>
                        <m:e>
                          <m:r>
                            <a:rPr lang="en-US" altLang="ko-KR" sz="1600" i="1">
                              <a:latin typeface="Cambria Math" panose="02040503050406030204" pitchFamily="18" charset="0"/>
                            </a:rPr>
                            <m:t>𝛼</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𝑖𝑛</m:t>
                              </m:r>
                              <m:r>
                                <a:rPr lang="en-US" altLang="ko-KR" sz="1600" i="1">
                                  <a:latin typeface="Cambria Math" panose="02040503050406030204" pitchFamily="18" charset="0"/>
                                </a:rPr>
                                <m:t>=0</m:t>
                              </m:r>
                            </m:sub>
                            <m:sup>
                              <m:r>
                                <a:rPr lang="en-US" altLang="ko-KR" sz="1600" i="1">
                                  <a:latin typeface="Cambria Math" panose="02040503050406030204" pitchFamily="18" charset="0"/>
                                </a:rPr>
                                <m:t>𝑀</m:t>
                              </m:r>
                              <m:r>
                                <a:rPr lang="en-US" altLang="ko-KR" sz="1600" i="1">
                                  <a:latin typeface="Cambria Math" panose="02040503050406030204" pitchFamily="18" charset="0"/>
                                </a:rPr>
                                <m:t>−1</m:t>
                              </m:r>
                            </m:sup>
                            <m:e>
                              <m:sSup>
                                <m:sSupPr>
                                  <m:ctrlPr>
                                    <a:rPr lang="en-US" altLang="ko-KR" sz="1600" b="0" i="1" smtClean="0">
                                      <a:latin typeface="Cambria Math" panose="02040503050406030204" pitchFamily="18" charset="0"/>
                                    </a:rPr>
                                  </m:ctrlPr>
                                </m:sSupPr>
                                <m:e>
                                  <m:d>
                                    <m:dPr>
                                      <m:ctrlPr>
                                        <a:rPr lang="en-US" altLang="ko-KR" sz="1600" b="0" i="1" smtClean="0">
                                          <a:latin typeface="Cambria Math" panose="02040503050406030204" pitchFamily="18" charset="0"/>
                                        </a:rPr>
                                      </m:ctrlPr>
                                    </m:d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𝑆</m:t>
                                          </m:r>
                                        </m:e>
                                        <m:sub>
                                          <m:r>
                                            <a:rPr lang="en-US" altLang="ko-KR" sz="1600" b="0" i="1" smtClean="0">
                                              <a:latin typeface="Cambria Math" panose="02040503050406030204" pitchFamily="18" charset="0"/>
                                            </a:rPr>
                                            <m:t>𝑖𝑛</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𝑑𝑢𝑟</m:t>
                                          </m:r>
                                        </m:sub>
                                      </m:sSub>
                                      <m:r>
                                        <a:rPr lang="en-US" altLang="ko-KR" sz="1600" b="0" i="1" smtClean="0">
                                          <a:latin typeface="Cambria Math" panose="02040503050406030204" pitchFamily="18" charset="0"/>
                                        </a:rPr>
                                        <m:t>−</m:t>
                                      </m:r>
                                      <m:nary>
                                        <m:naryPr>
                                          <m:chr m:val="∑"/>
                                          <m:ctrlPr>
                                            <a:rPr lang="ko-KR" altLang="ko-KR" sz="1600" i="1">
                                              <a:latin typeface="Cambria Math" panose="02040503050406030204" pitchFamily="18" charset="0"/>
                                            </a:rPr>
                                          </m:ctrlPr>
                                        </m:naryPr>
                                        <m:sub>
                                          <m:r>
                                            <a:rPr lang="en-US" altLang="ko-KR" sz="1600" b="0" i="1" smtClean="0">
                                              <a:latin typeface="Cambria Math" panose="02040503050406030204" pitchFamily="18" charset="0"/>
                                            </a:rPr>
                                            <m:t>𝑖𝑑𝑥</m:t>
                                          </m:r>
                                          <m:r>
                                            <a:rPr lang="en-US" altLang="ko-KR" sz="1600" i="1">
                                              <a:latin typeface="Cambria Math" panose="02040503050406030204" pitchFamily="18" charset="0"/>
                                            </a:rPr>
                                            <m:t>=1</m:t>
                                          </m:r>
                                        </m:sub>
                                        <m:sup>
                                          <m:r>
                                            <a:rPr lang="en-US" altLang="ko-KR" sz="1600" i="1">
                                              <a:latin typeface="Cambria Math" panose="02040503050406030204" pitchFamily="18" charset="0"/>
                                            </a:rPr>
                                            <m:t>𝑀</m:t>
                                          </m:r>
                                          <m:r>
                                            <a:rPr lang="en-US" altLang="ko-KR" sz="1600" b="0" i="1" smtClean="0">
                                              <a:latin typeface="Cambria Math" panose="02040503050406030204" pitchFamily="18" charset="0"/>
                                            </a:rPr>
                                            <m:t>−1</m:t>
                                          </m:r>
                                        </m:sup>
                                        <m:e>
                                          <m:d>
                                            <m:dPr>
                                              <m:ctrlPr>
                                                <a:rPr lang="en-US" altLang="ko-KR" sz="1600" i="1">
                                                  <a:latin typeface="Cambria Math" panose="02040503050406030204" pitchFamily="18" charset="0"/>
                                                </a:rPr>
                                              </m:ctrlPr>
                                            </m:dPr>
                                            <m:e>
                                              <m:sSub>
                                                <m:sSubPr>
                                                  <m:ctrlPr>
                                                    <a:rPr lang="en-US" altLang="ko-KR" sz="1600" b="0" i="1" smtClean="0">
                                                      <a:latin typeface="Cambria Math" panose="02040503050406030204" pitchFamily="18" charset="0"/>
                                                    </a:rPr>
                                                  </m:ctrlPr>
                                                </m:sSubPr>
                                                <m:e>
                                                  <m:r>
                                                    <a:rPr lang="en-US" altLang="ko-KR" sz="1600" b="0" i="1" smtClean="0">
                                                      <a:latin typeface="Cambria Math" panose="02040503050406030204" pitchFamily="18" charset="0"/>
                                                    </a:rPr>
                                                    <m:t>𝑃</m:t>
                                                  </m:r>
                                                </m:e>
                                                <m:sub>
                                                  <m:r>
                                                    <a:rPr lang="en-US" altLang="ko-KR" sz="1600" b="0" i="1" smtClean="0">
                                                      <a:latin typeface="Cambria Math" panose="02040503050406030204" pitchFamily="18" charset="0"/>
                                                    </a:rPr>
                                                    <m:t>𝑖𝑛</m:t>
                                                  </m:r>
                                                  <m:r>
                                                    <a:rPr lang="en-US" altLang="ko-KR" sz="1600" b="0" i="1" smtClean="0">
                                                      <a:latin typeface="Cambria Math" panose="02040503050406030204" pitchFamily="18" charset="0"/>
                                                    </a:rPr>
                                                    <m:t>,</m:t>
                                                  </m:r>
                                                  <m:r>
                                                    <a:rPr lang="en-US" altLang="ko-KR" sz="1600" b="0" i="1" smtClean="0">
                                                      <a:latin typeface="Cambria Math" panose="02040503050406030204" pitchFamily="18" charset="0"/>
                                                    </a:rPr>
                                                    <m:t>𝑖𝑑𝑥</m:t>
                                                  </m:r>
                                                </m:sub>
                                              </m:sSub>
                                            </m:e>
                                          </m:d>
                                        </m:e>
                                      </m:nary>
                                    </m:e>
                                  </m:d>
                                </m:e>
                                <m:sup>
                                  <m:r>
                                    <a:rPr lang="en-US" altLang="ko-KR" sz="1600" b="0" i="1" smtClean="0">
                                      <a:latin typeface="Cambria Math" panose="02040503050406030204" pitchFamily="18" charset="0"/>
                                    </a:rPr>
                                    <m:t>2</m:t>
                                  </m:r>
                                </m:sup>
                              </m:sSup>
                            </m:e>
                          </m:nary>
                          <m:r>
                            <a:rPr lang="en-US" altLang="ko-KR" sz="1600" i="1">
                              <a:latin typeface="Cambria Math" panose="02040503050406030204" pitchFamily="18" charset="0"/>
                            </a:rPr>
                            <m:t>+</m:t>
                          </m:r>
                          <m:r>
                            <a:rPr lang="en-US" altLang="ko-KR" sz="1600" i="1">
                              <a:latin typeface="Cambria Math" panose="02040503050406030204" pitchFamily="18" charset="0"/>
                            </a:rPr>
                            <m:t>𝛽</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𝑡</m:t>
                              </m:r>
                              <m:r>
                                <a:rPr lang="en-US" altLang="ko-KR" sz="1600" i="1">
                                  <a:latin typeface="Cambria Math" panose="02040503050406030204" pitchFamily="18" charset="0"/>
                                </a:rPr>
                                <m:t>=0</m:t>
                              </m:r>
                            </m:sub>
                            <m:sup>
                              <m:r>
                                <a:rPr lang="en-US" altLang="ko-KR" sz="1600" i="1">
                                  <a:latin typeface="Cambria Math" panose="02040503050406030204" pitchFamily="18" charset="0"/>
                                </a:rPr>
                                <m:t>𝑀</m:t>
                              </m:r>
                              <m:r>
                                <a:rPr lang="en-US" altLang="ko-KR" sz="1600" b="0" i="1" smtClean="0">
                                  <a:latin typeface="Cambria Math" panose="02040503050406030204" pitchFamily="18" charset="0"/>
                                </a:rPr>
                                <m:t>−1</m:t>
                              </m:r>
                            </m:sup>
                            <m:e>
                              <m:r>
                                <a:rPr lang="en-US" altLang="ko-KR" sz="1600" i="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𝑋</m:t>
                                  </m:r>
                                </m:e>
                                <m:sub>
                                  <m:r>
                                    <a:rPr lang="en-US" altLang="ko-KR" sz="1600" i="1">
                                      <a:latin typeface="Cambria Math" panose="02040503050406030204" pitchFamily="18" charset="0"/>
                                    </a:rPr>
                                    <m:t>𝑡</m:t>
                                  </m:r>
                                </m:sub>
                              </m:sSub>
                              <m:r>
                                <a:rPr lang="ko-KR" altLang="ko-KR" sz="1600" i="1">
                                  <a:latin typeface="Cambria Math" panose="02040503050406030204" pitchFamily="18" charset="0"/>
                                </a:rPr>
                                <m:t>×</m:t>
                              </m:r>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𝐶</m:t>
                                  </m:r>
                                </m:e>
                                <m:sub>
                                  <m:r>
                                    <a:rPr lang="en-US" altLang="ko-KR" sz="1600" i="1">
                                      <a:latin typeface="Cambria Math" panose="02040503050406030204" pitchFamily="18" charset="0"/>
                                    </a:rPr>
                                    <m:t>𝑡</m:t>
                                  </m:r>
                                </m:sub>
                                <m:sup>
                                  <m:r>
                                    <a:rPr lang="en-US" altLang="ko-KR" sz="1600" i="1">
                                      <a:latin typeface="Cambria Math" panose="02040503050406030204" pitchFamily="18" charset="0"/>
                                    </a:rPr>
                                    <m:t>𝑇𝑜𝑈</m:t>
                                  </m:r>
                                </m:sup>
                              </m:sSubSup>
                              <m:r>
                                <a:rPr lang="en-US" altLang="ko-KR" sz="1600" i="1">
                                  <a:latin typeface="Cambria Math" panose="02040503050406030204" pitchFamily="18" charset="0"/>
                                </a:rPr>
                                <m:t>+</m:t>
                              </m:r>
                              <m:r>
                                <a:rPr lang="en-US" altLang="ko-KR" sz="1600" i="1">
                                  <a:latin typeface="Cambria Math" panose="02040503050406030204" pitchFamily="18" charset="0"/>
                                </a:rPr>
                                <m:t>𝑃𝐿</m:t>
                              </m:r>
                              <m:r>
                                <a:rPr lang="ko-KR" altLang="ko-KR" sz="1600" i="1">
                                  <a:latin typeface="Cambria Math" panose="02040503050406030204" pitchFamily="18" charset="0"/>
                                </a:rPr>
                                <m:t>×</m:t>
                              </m:r>
                              <m:sSup>
                                <m:sSupPr>
                                  <m:ctrlPr>
                                    <a:rPr lang="ko-KR" altLang="ko-KR" sz="1600" i="1">
                                      <a:latin typeface="Cambria Math" panose="02040503050406030204" pitchFamily="18" charset="0"/>
                                    </a:rPr>
                                  </m:ctrlPr>
                                </m:sSupPr>
                                <m:e>
                                  <m:r>
                                    <a:rPr lang="en-US" altLang="ko-KR" sz="1600" i="1">
                                      <a:latin typeface="Cambria Math" panose="02040503050406030204" pitchFamily="18" charset="0"/>
                                    </a:rPr>
                                    <m:t>𝐶</m:t>
                                  </m:r>
                                </m:e>
                                <m:sup>
                                  <m:r>
                                    <a:rPr lang="en-US" altLang="ko-KR" sz="1600" i="1">
                                      <a:latin typeface="Cambria Math" panose="02040503050406030204" pitchFamily="18" charset="0"/>
                                    </a:rPr>
                                    <m:t>𝐵𝑎𝑠𝑖𝑐</m:t>
                                  </m:r>
                                </m:sup>
                              </m:sSup>
                              <m:r>
                                <a:rPr lang="en-US" altLang="ko-KR" sz="1600" i="1">
                                  <a:latin typeface="Cambria Math" panose="02040503050406030204" pitchFamily="18" charset="0"/>
                                </a:rPr>
                                <m:t>)</m:t>
                              </m:r>
                              <m:r>
                                <a:rPr lang="ko-KR" altLang="ko-KR" sz="1600" i="1">
                                  <a:latin typeface="Cambria Math" panose="02040503050406030204" pitchFamily="18" charset="0"/>
                                </a:rPr>
                                <m:t> </m:t>
                              </m:r>
                            </m:e>
                          </m:nary>
                          <m:r>
                            <a:rPr lang="en-US" altLang="ko-KR" sz="1600" i="1">
                              <a:latin typeface="Cambria Math" panose="02040503050406030204" pitchFamily="18" charset="0"/>
                            </a:rPr>
                            <m:t>+</m:t>
                          </m:r>
                          <m:r>
                            <a:rPr lang="en-US" altLang="ko-KR" sz="1600" i="1">
                              <a:latin typeface="Cambria Math" panose="02040503050406030204" pitchFamily="18" charset="0"/>
                            </a:rPr>
                            <m:t>𝛾</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𝑡</m:t>
                              </m:r>
                              <m:r>
                                <a:rPr lang="en-US" altLang="ko-KR" sz="1600" i="1">
                                  <a:latin typeface="Cambria Math" panose="02040503050406030204" pitchFamily="18" charset="0"/>
                                </a:rPr>
                                <m:t>=0</m:t>
                              </m:r>
                            </m:sub>
                            <m:sup>
                              <m:r>
                                <a:rPr lang="en-US" altLang="ko-KR" sz="1600" i="1">
                                  <a:latin typeface="Cambria Math" panose="02040503050406030204" pitchFamily="18" charset="0"/>
                                </a:rPr>
                                <m:t>𝑀</m:t>
                              </m:r>
                              <m:r>
                                <a:rPr lang="en-US" altLang="ko-KR" sz="1600" b="0" i="1" smtClean="0">
                                  <a:latin typeface="Cambria Math" panose="02040503050406030204" pitchFamily="18" charset="0"/>
                                </a:rPr>
                                <m:t>−1</m:t>
                              </m:r>
                            </m:sup>
                            <m:e>
                              <m:r>
                                <a:rPr lang="en-US" altLang="ko-KR" sz="1600" i="1">
                                  <a:latin typeface="Cambria Math" panose="02040503050406030204" pitchFamily="18" charset="0"/>
                                </a:rPr>
                                <m:t>(</m:t>
                              </m:r>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𝑋</m:t>
                                  </m:r>
                                </m:e>
                                <m:sub>
                                  <m:r>
                                    <a:rPr lang="en-US" altLang="ko-KR" sz="1600" i="1">
                                      <a:latin typeface="Cambria Math" panose="02040503050406030204" pitchFamily="18" charset="0"/>
                                    </a:rPr>
                                    <m:t>𝑡</m:t>
                                  </m:r>
                                </m:sub>
                                <m:sup>
                                  <m:r>
                                    <a:rPr lang="en-US" altLang="ko-KR" sz="1600" i="1">
                                      <a:latin typeface="Cambria Math" panose="02040503050406030204" pitchFamily="18" charset="0"/>
                                    </a:rPr>
                                    <m:t>2</m:t>
                                  </m:r>
                                </m:sup>
                              </m:sSubSup>
                              <m:r>
                                <a:rPr lang="en-US" altLang="ko-KR" sz="1600" i="1">
                                  <a:latin typeface="Cambria Math" panose="02040503050406030204" pitchFamily="18" charset="0"/>
                                </a:rPr>
                                <m:t>)</m:t>
                              </m:r>
                            </m:e>
                          </m:nary>
                        </m:e>
                      </m:func>
                    </m:oMath>
                  </m:oMathPara>
                </a14:m>
                <a:endParaRPr lang="en-US" altLang="ko-KR" sz="1600" i="1" dirty="0" smtClean="0">
                  <a:latin typeface="Cambria Math" panose="02040503050406030204" pitchFamily="18" charset="0"/>
                </a:endParaRPr>
              </a:p>
              <a:p>
                <a:pPr marL="0" indent="0">
                  <a:buNone/>
                </a:pPr>
                <a:r>
                  <a:rPr lang="en-US" altLang="ko-KR" sz="1600" dirty="0" smtClean="0"/>
                  <a:t>	</a:t>
                </a:r>
                <a14:m>
                  <m:oMath xmlns:m="http://schemas.openxmlformats.org/officeDocument/2006/math">
                    <m:r>
                      <a:rPr lang="en-US" altLang="ko-KR" sz="1600" i="1">
                        <a:latin typeface="Cambria Math" panose="02040503050406030204" pitchFamily="18" charset="0"/>
                      </a:rPr>
                      <m:t>𝑤h𝑒𝑟𝑒</m:t>
                    </m:r>
                    <m:r>
                      <a:rPr lang="en-US" altLang="ko-KR" sz="1600" i="1">
                        <a:latin typeface="Cambria Math" panose="02040503050406030204" pitchFamily="18" charset="0"/>
                      </a:rPr>
                      <m:t>  ∀</m:t>
                    </m:r>
                    <m:r>
                      <a:rPr lang="en-US" altLang="ko-KR" sz="1600" i="1">
                        <a:latin typeface="Cambria Math" panose="02040503050406030204" pitchFamily="18" charset="0"/>
                      </a:rPr>
                      <m:t>𝑡</m:t>
                    </m:r>
                    <m:r>
                      <a:rPr lang="en-US" altLang="ko-KR" sz="1600" i="1">
                        <a:latin typeface="Cambria Math" panose="02040503050406030204" pitchFamily="18" charset="0"/>
                      </a:rPr>
                      <m:t>∈</m:t>
                    </m:r>
                    <m:r>
                      <a:rPr lang="en-US" altLang="ko-KR" sz="1600" i="1">
                        <a:latin typeface="Cambria Math" panose="02040503050406030204" pitchFamily="18" charset="0"/>
                      </a:rPr>
                      <m:t>𝑇</m:t>
                    </m:r>
                    <m:r>
                      <a:rPr lang="en-US" altLang="ko-KR" sz="1600" i="1">
                        <a:latin typeface="Cambria Math" panose="02040503050406030204" pitchFamily="18" charset="0"/>
                      </a:rPr>
                      <m:t>, </m:t>
                    </m:r>
                    <m:r>
                      <a:rPr lang="en-US" altLang="ko-KR" sz="1600" i="1">
                        <a:latin typeface="Cambria Math" panose="02040503050406030204" pitchFamily="18" charset="0"/>
                      </a:rPr>
                      <m:t>𝛾</m:t>
                    </m:r>
                    <m:r>
                      <a:rPr lang="en-US" altLang="ko-KR" sz="1600" i="1">
                        <a:latin typeface="Cambria Math" panose="02040503050406030204" pitchFamily="18" charset="0"/>
                      </a:rPr>
                      <m:t>≪</m:t>
                    </m:r>
                    <m:r>
                      <a:rPr lang="en-US" altLang="ko-KR" sz="1600" i="1">
                        <a:latin typeface="Cambria Math" panose="02040503050406030204" pitchFamily="18" charset="0"/>
                      </a:rPr>
                      <m:t>𝛽</m:t>
                    </m:r>
                    <m:r>
                      <a:rPr lang="en-US" altLang="ko-KR" sz="1600" i="1">
                        <a:latin typeface="Cambria Math" panose="02040503050406030204" pitchFamily="18" charset="0"/>
                      </a:rPr>
                      <m:t>≪</m:t>
                    </m:r>
                    <m:r>
                      <a:rPr lang="en-US" altLang="ko-KR" sz="1600" i="1">
                        <a:latin typeface="Cambria Math" panose="02040503050406030204" pitchFamily="18" charset="0"/>
                      </a:rPr>
                      <m:t>𝛼</m:t>
                    </m:r>
                  </m:oMath>
                </a14:m>
                <a:r>
                  <a:rPr lang="en-US" altLang="ko-KR" sz="1600" i="1" dirty="0" smtClean="0">
                    <a:latin typeface="Cambria Math" panose="02040503050406030204" pitchFamily="18" charset="0"/>
                  </a:rPr>
                  <a:t> </a:t>
                </a:r>
                <a:endParaRPr lang="en-US" altLang="ko-KR" sz="1600" i="1" dirty="0">
                  <a:latin typeface="Cambria Math" panose="02040503050406030204" pitchFamily="18" charset="0"/>
                </a:endParaRPr>
              </a:p>
              <a:p>
                <a:pPr marL="0" indent="0">
                  <a:buNone/>
                </a:pPr>
                <a:r>
                  <a:rPr lang="en-US" altLang="ko-KR" sz="1600" i="1" dirty="0" smtClean="0">
                    <a:latin typeface="Cambria Math" panose="02040503050406030204" pitchFamily="18" charset="0"/>
                  </a:rPr>
                  <a:t>Where in??</a:t>
                </a:r>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149628" y="1252028"/>
                <a:ext cx="8794867" cy="2156190"/>
              </a:xfrm>
              <a:blipFill>
                <a:blip r:embed="rId2"/>
                <a:stretch>
                  <a:fillRect l="-624" t="-1412"/>
                </a:stretch>
              </a:blipFill>
            </p:spPr>
            <p:txBody>
              <a:bodyPr/>
              <a:lstStyle/>
              <a:p>
                <a:r>
                  <a:rPr lang="ko-KR" altLang="en-US">
                    <a:noFill/>
                  </a:rPr>
                  <a:t> </a:t>
                </a:r>
              </a:p>
            </p:txBody>
          </p:sp>
        </mc:Fallback>
      </mc:AlternateContent>
      <p:sp>
        <p:nvSpPr>
          <p:cNvPr id="3" name="제목 2"/>
          <p:cNvSpPr>
            <a:spLocks noGrp="1"/>
          </p:cNvSpPr>
          <p:nvPr>
            <p:ph type="title"/>
          </p:nvPr>
        </p:nvSpPr>
        <p:spPr/>
        <p:txBody>
          <a:bodyPr/>
          <a:lstStyle/>
          <a:p>
            <a:r>
              <a:rPr lang="en-US" altLang="ko-KR" dirty="0" smtClean="0"/>
              <a:t>Stage-A: Objective function</a:t>
            </a:r>
            <a:endParaRPr lang="ko-KR" altLang="en-US" dirty="0"/>
          </a:p>
        </p:txBody>
      </p:sp>
      <p:grpSp>
        <p:nvGrpSpPr>
          <p:cNvPr id="13" name="그룹 12"/>
          <p:cNvGrpSpPr/>
          <p:nvPr/>
        </p:nvGrpSpPr>
        <p:grpSpPr>
          <a:xfrm>
            <a:off x="1429786" y="1576739"/>
            <a:ext cx="2967647" cy="1149836"/>
            <a:chOff x="1479664" y="1576739"/>
            <a:chExt cx="2967647" cy="1149836"/>
          </a:xfrm>
        </p:grpSpPr>
        <p:sp>
          <p:nvSpPr>
            <p:cNvPr id="4" name="모서리가 둥근 직사각형 3"/>
            <p:cNvSpPr/>
            <p:nvPr/>
          </p:nvSpPr>
          <p:spPr>
            <a:xfrm>
              <a:off x="1504603" y="1853738"/>
              <a:ext cx="2942708" cy="872837"/>
            </a:xfrm>
            <a:prstGeom prst="roundRect">
              <a:avLst>
                <a:gd name="adj" fmla="val 1190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1479664" y="1576739"/>
              <a:ext cx="362600" cy="276999"/>
            </a:xfrm>
            <a:prstGeom prst="rect">
              <a:avLst/>
            </a:prstGeom>
            <a:noFill/>
          </p:spPr>
          <p:txBody>
            <a:bodyPr wrap="none" rtlCol="0">
              <a:spAutoFit/>
            </a:bodyPr>
            <a:lstStyle/>
            <a:p>
              <a:r>
                <a:rPr lang="en-US" altLang="ko-KR" sz="1200" dirty="0" smtClean="0"/>
                <a:t>[1]</a:t>
              </a:r>
              <a:endParaRPr lang="ko-KR" altLang="en-US" sz="1200" dirty="0"/>
            </a:p>
          </p:txBody>
        </p:sp>
      </p:grpSp>
      <p:grpSp>
        <p:nvGrpSpPr>
          <p:cNvPr id="14" name="그룹 13"/>
          <p:cNvGrpSpPr/>
          <p:nvPr/>
        </p:nvGrpSpPr>
        <p:grpSpPr>
          <a:xfrm>
            <a:off x="4478459" y="1576739"/>
            <a:ext cx="2886617" cy="1149836"/>
            <a:chOff x="4528337" y="1576739"/>
            <a:chExt cx="2886617" cy="1149836"/>
          </a:xfrm>
        </p:grpSpPr>
        <p:sp>
          <p:nvSpPr>
            <p:cNvPr id="5" name="모서리가 둥근 직사각형 4"/>
            <p:cNvSpPr/>
            <p:nvPr/>
          </p:nvSpPr>
          <p:spPr>
            <a:xfrm>
              <a:off x="4605250" y="1853738"/>
              <a:ext cx="2809704" cy="872837"/>
            </a:xfrm>
            <a:prstGeom prst="roundRect">
              <a:avLst>
                <a:gd name="adj" fmla="val 1190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4528337" y="1576739"/>
              <a:ext cx="362600" cy="276999"/>
            </a:xfrm>
            <a:prstGeom prst="rect">
              <a:avLst/>
            </a:prstGeom>
            <a:noFill/>
          </p:spPr>
          <p:txBody>
            <a:bodyPr wrap="none" rtlCol="0">
              <a:spAutoFit/>
            </a:bodyPr>
            <a:lstStyle/>
            <a:p>
              <a:r>
                <a:rPr lang="en-US" altLang="ko-KR" sz="1200" dirty="0" smtClean="0"/>
                <a:t>[2]</a:t>
              </a:r>
              <a:endParaRPr lang="ko-KR" altLang="en-US" sz="1200" dirty="0"/>
            </a:p>
          </p:txBody>
        </p:sp>
      </p:grpSp>
      <p:grpSp>
        <p:nvGrpSpPr>
          <p:cNvPr id="15" name="그룹 14"/>
          <p:cNvGrpSpPr/>
          <p:nvPr/>
        </p:nvGrpSpPr>
        <p:grpSpPr>
          <a:xfrm>
            <a:off x="7589696" y="1576739"/>
            <a:ext cx="955788" cy="1149836"/>
            <a:chOff x="7598009" y="1576739"/>
            <a:chExt cx="955788" cy="1149836"/>
          </a:xfrm>
        </p:grpSpPr>
        <p:sp>
          <p:nvSpPr>
            <p:cNvPr id="8" name="모서리가 둥근 직사각형 7"/>
            <p:cNvSpPr/>
            <p:nvPr/>
          </p:nvSpPr>
          <p:spPr>
            <a:xfrm>
              <a:off x="7614459" y="1853738"/>
              <a:ext cx="939338" cy="872837"/>
            </a:xfrm>
            <a:prstGeom prst="roundRect">
              <a:avLst>
                <a:gd name="adj" fmla="val 1190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7598009" y="1576739"/>
              <a:ext cx="362600" cy="276999"/>
            </a:xfrm>
            <a:prstGeom prst="rect">
              <a:avLst/>
            </a:prstGeom>
            <a:noFill/>
          </p:spPr>
          <p:txBody>
            <a:bodyPr wrap="none" rtlCol="0">
              <a:spAutoFit/>
            </a:bodyPr>
            <a:lstStyle/>
            <a:p>
              <a:r>
                <a:rPr lang="en-US" altLang="ko-KR" sz="1200" dirty="0" smtClean="0"/>
                <a:t>[3]</a:t>
              </a:r>
              <a:endParaRPr lang="ko-KR" altLang="en-US" sz="1200" dirty="0"/>
            </a:p>
          </p:txBody>
        </p:sp>
      </p:grpSp>
      <mc:AlternateContent xmlns:mc="http://schemas.openxmlformats.org/markup-compatibility/2006" xmlns:a14="http://schemas.microsoft.com/office/drawing/2010/main">
        <mc:Choice Requires="a14">
          <p:graphicFrame>
            <p:nvGraphicFramePr>
              <p:cNvPr id="16" name="표 15"/>
              <p:cNvGraphicFramePr>
                <a:graphicFrameLocks noGrp="1"/>
              </p:cNvGraphicFramePr>
              <p:nvPr>
                <p:extLst>
                  <p:ext uri="{D42A27DB-BD31-4B8C-83A1-F6EECF244321}">
                    <p14:modId xmlns:p14="http://schemas.microsoft.com/office/powerpoint/2010/main" val="1982529245"/>
                  </p:ext>
                </p:extLst>
              </p:nvPr>
            </p:nvGraphicFramePr>
            <p:xfrm>
              <a:off x="645057" y="4905721"/>
              <a:ext cx="2761298" cy="1523175"/>
            </p:xfrm>
            <a:graphic>
              <a:graphicData uri="http://schemas.openxmlformats.org/drawingml/2006/table">
                <a:tbl>
                  <a:tblPr firstRow="1" bandRow="1">
                    <a:tableStyleId>{2D5ABB26-0587-4C30-8999-92F81FD0307C}</a:tableStyleId>
                  </a:tblPr>
                  <a:tblGrid>
                    <a:gridCol w="654368">
                      <a:extLst>
                        <a:ext uri="{9D8B030D-6E8A-4147-A177-3AD203B41FA5}">
                          <a16:colId xmlns:a16="http://schemas.microsoft.com/office/drawing/2014/main" val="3876930741"/>
                        </a:ext>
                      </a:extLst>
                    </a:gridCol>
                    <a:gridCol w="2106930">
                      <a:extLst>
                        <a:ext uri="{9D8B030D-6E8A-4147-A177-3AD203B41FA5}">
                          <a16:colId xmlns:a16="http://schemas.microsoft.com/office/drawing/2014/main" val="922617020"/>
                        </a:ext>
                      </a:extLst>
                    </a:gridCol>
                  </a:tblGrid>
                  <a:tr h="0">
                    <a:tc>
                      <a:txBody>
                        <a:bodyPr/>
                        <a:lstStyle/>
                        <a:p>
                          <a:pPr algn="l" latinLnBrk="1"/>
                          <a:r>
                            <a:rPr lang="en-US" altLang="ko-KR" sz="1050" dirty="0" smtClean="0"/>
                            <a:t>Where:</a:t>
                          </a:r>
                          <a:endParaRPr lang="ko-KR" altLang="en-US" sz="1050" dirty="0"/>
                        </a:p>
                      </a:txBody>
                      <a:tcPr/>
                    </a:tc>
                    <a:tc>
                      <a:txBody>
                        <a:bodyPr/>
                        <a:lstStyle/>
                        <a:p>
                          <a:pPr algn="l" latinLnBrk="1"/>
                          <a:endParaRPr lang="ko-KR" altLang="en-US" sz="1050" dirty="0"/>
                        </a:p>
                      </a:txBody>
                      <a:tcPr/>
                    </a:tc>
                    <a:extLst>
                      <a:ext uri="{0D108BD9-81ED-4DB2-BD59-A6C34878D82A}">
                        <a16:rowId xmlns:a16="http://schemas.microsoft.com/office/drawing/2014/main" val="353156104"/>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1050" i="1" smtClean="0">
                                        <a:latin typeface="Cambria Math" panose="02040503050406030204" pitchFamily="18" charset="0"/>
                                      </a:rPr>
                                    </m:ctrlPr>
                                  </m:sSubPr>
                                  <m:e>
                                    <m:r>
                                      <a:rPr lang="en-US" altLang="ko-KR" sz="1050" i="1">
                                        <a:latin typeface="Cambria Math" panose="02040503050406030204" pitchFamily="18" charset="0"/>
                                      </a:rPr>
                                      <m:t>𝑆</m:t>
                                    </m:r>
                                  </m:e>
                                  <m:sub>
                                    <m:r>
                                      <a:rPr lang="en-US" altLang="ko-KR" sz="1050" i="1">
                                        <a:latin typeface="Cambria Math" panose="02040503050406030204" pitchFamily="18" charset="0"/>
                                      </a:rPr>
                                      <m:t>𝑖𝑛</m:t>
                                    </m:r>
                                    <m:r>
                                      <a:rPr lang="en-US" altLang="ko-KR" sz="1050" i="1">
                                        <a:latin typeface="Cambria Math" panose="02040503050406030204" pitchFamily="18" charset="0"/>
                                      </a:rPr>
                                      <m:t>,</m:t>
                                    </m:r>
                                    <m:r>
                                      <a:rPr lang="en-US" altLang="ko-KR" sz="1050" i="1">
                                        <a:latin typeface="Cambria Math" panose="02040503050406030204" pitchFamily="18" charset="0"/>
                                      </a:rPr>
                                      <m:t>𝑑𝑢𝑟</m:t>
                                    </m:r>
                                  </m:sub>
                                </m:sSub>
                              </m:oMath>
                            </m:oMathPara>
                          </a14:m>
                          <a:endParaRPr lang="ko-KR" altLang="en-US" sz="1050" dirty="0"/>
                        </a:p>
                      </a:txBody>
                      <a:tcPr/>
                    </a:tc>
                    <a:tc>
                      <a:txBody>
                        <a:bodyPr/>
                        <a:lstStyle/>
                        <a:p>
                          <a:pPr algn="l" latinLnBrk="1"/>
                          <a:r>
                            <a:rPr lang="en-US" altLang="ko-KR" sz="1050" dirty="0" smtClean="0"/>
                            <a:t>Virtual EV</a:t>
                          </a:r>
                          <a:r>
                            <a:rPr lang="ko-KR" altLang="en-US" sz="1050" dirty="0" smtClean="0"/>
                            <a:t>의 충전 요구량</a:t>
                          </a:r>
                          <a:endParaRPr lang="ko-KR" altLang="en-US" sz="1050" dirty="0"/>
                        </a:p>
                      </a:txBody>
                      <a:tcPr/>
                    </a:tc>
                    <a:extLst>
                      <a:ext uri="{0D108BD9-81ED-4DB2-BD59-A6C34878D82A}">
                        <a16:rowId xmlns:a16="http://schemas.microsoft.com/office/drawing/2014/main" val="2259554814"/>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ko-KR" altLang="ko-KR" sz="1050" i="1" smtClean="0">
                                        <a:latin typeface="Cambria Math" panose="02040503050406030204" pitchFamily="18" charset="0"/>
                                      </a:rPr>
                                    </m:ctrlPr>
                                  </m:sSubPr>
                                  <m:e>
                                    <m:r>
                                      <a:rPr lang="en-US" altLang="ko-KR" sz="1050" i="1" smtClean="0">
                                        <a:latin typeface="Cambria Math" panose="02040503050406030204" pitchFamily="18" charset="0"/>
                                      </a:rPr>
                                      <m:t>𝑋</m:t>
                                    </m:r>
                                  </m:e>
                                  <m:sub>
                                    <m:r>
                                      <a:rPr lang="en-US" altLang="ko-KR" sz="1050" i="1">
                                        <a:latin typeface="Cambria Math" panose="02040503050406030204" pitchFamily="18" charset="0"/>
                                      </a:rPr>
                                      <m:t>𝑡</m:t>
                                    </m:r>
                                  </m:sub>
                                </m:sSub>
                              </m:oMath>
                            </m:oMathPara>
                          </a14:m>
                          <a:endParaRPr lang="ko-KR" altLang="en-US" sz="1050" dirty="0"/>
                        </a:p>
                      </a:txBody>
                      <a:tcPr/>
                    </a:tc>
                    <a:tc>
                      <a:txBody>
                        <a:bodyPr/>
                        <a:lstStyle/>
                        <a:p>
                          <a:pPr algn="l" latinLnBrk="1"/>
                          <a:r>
                            <a:rPr lang="ko-KR" altLang="en-US" sz="1050" dirty="0" err="1" smtClean="0"/>
                            <a:t>시간별</a:t>
                          </a:r>
                          <a:r>
                            <a:rPr lang="ko-KR" altLang="en-US" sz="1050" dirty="0" smtClean="0"/>
                            <a:t> 총 </a:t>
                          </a:r>
                          <a:r>
                            <a:rPr lang="ko-KR" altLang="en-US" sz="1050" dirty="0" err="1" smtClean="0"/>
                            <a:t>충방전량</a:t>
                          </a:r>
                          <a:endParaRPr lang="ko-KR" altLang="en-US" sz="1050" dirty="0"/>
                        </a:p>
                      </a:txBody>
                      <a:tcPr/>
                    </a:tc>
                    <a:extLst>
                      <a:ext uri="{0D108BD9-81ED-4DB2-BD59-A6C34878D82A}">
                        <a16:rowId xmlns:a16="http://schemas.microsoft.com/office/drawing/2014/main" val="1675064172"/>
                      </a:ext>
                    </a:extLst>
                  </a:tr>
                  <a:tr h="0">
                    <a:tc>
                      <a:txBody>
                        <a:bodyPr/>
                        <a:lstStyle/>
                        <a:p>
                          <a:pPr algn="l"/>
                          <a14:m>
                            <m:oMathPara xmlns:m="http://schemas.openxmlformats.org/officeDocument/2006/math">
                              <m:oMathParaPr>
                                <m:jc m:val="centerGroup"/>
                              </m:oMathParaPr>
                              <m:oMath xmlns:m="http://schemas.openxmlformats.org/officeDocument/2006/math">
                                <m:r>
                                  <a:rPr lang="en-US" altLang="ko-KR" sz="1050" i="1">
                                    <a:latin typeface="Cambria Math" panose="02040503050406030204" pitchFamily="18" charset="0"/>
                                  </a:rPr>
                                  <m:t>𝑃𝐿</m:t>
                                </m:r>
                              </m:oMath>
                            </m:oMathPara>
                          </a14:m>
                          <a:endParaRPr lang="en-US" altLang="ko-KR" sz="1050" i="1" dirty="0" smtClean="0">
                            <a:latin typeface="Cambria Math" panose="02040503050406030204" pitchFamily="18" charset="0"/>
                          </a:endParaRPr>
                        </a:p>
                      </a:txBody>
                      <a:tcPr/>
                    </a:tc>
                    <a:tc>
                      <a:txBody>
                        <a:bodyPr/>
                        <a:lstStyle/>
                        <a:p>
                          <a:pPr algn="l" latinLnBrk="1"/>
                          <a:r>
                            <a:rPr lang="ko-KR" altLang="en-US" sz="1050" dirty="0" smtClean="0"/>
                            <a:t>스케줄 적용 후 최대전력수요량</a:t>
                          </a:r>
                          <a:endParaRPr lang="ko-KR" altLang="en-US" sz="1050" dirty="0"/>
                        </a:p>
                      </a:txBody>
                      <a:tcPr/>
                    </a:tc>
                    <a:extLst>
                      <a:ext uri="{0D108BD9-81ED-4DB2-BD59-A6C34878D82A}">
                        <a16:rowId xmlns:a16="http://schemas.microsoft.com/office/drawing/2014/main" val="1401378584"/>
                      </a:ext>
                    </a:extLst>
                  </a:tr>
                  <a:tr h="0">
                    <a:tc>
                      <a:txBody>
                        <a:bodyPr/>
                        <a:lstStyle/>
                        <a:p>
                          <a:pPr algn="l"/>
                          <a14:m>
                            <m:oMathPara xmlns:m="http://schemas.openxmlformats.org/officeDocument/2006/math">
                              <m:oMathParaPr>
                                <m:jc m:val="centerGroup"/>
                              </m:oMathParaPr>
                              <m:oMath xmlns:m="http://schemas.openxmlformats.org/officeDocument/2006/math">
                                <m:sSup>
                                  <m:sSupPr>
                                    <m:ctrlPr>
                                      <a:rPr lang="ko-KR" altLang="ko-KR" sz="1050" i="1" smtClean="0">
                                        <a:latin typeface="Cambria Math" panose="02040503050406030204" pitchFamily="18" charset="0"/>
                                      </a:rPr>
                                    </m:ctrlPr>
                                  </m:sSupPr>
                                  <m:e>
                                    <m:r>
                                      <a:rPr lang="en-US" altLang="ko-KR" sz="1050" i="1">
                                        <a:latin typeface="Cambria Math" panose="02040503050406030204" pitchFamily="18" charset="0"/>
                                      </a:rPr>
                                      <m:t>𝐶</m:t>
                                    </m:r>
                                  </m:e>
                                  <m:sup>
                                    <m:r>
                                      <a:rPr lang="en-US" altLang="ko-KR" sz="1050" i="1">
                                        <a:latin typeface="Cambria Math" panose="02040503050406030204" pitchFamily="18" charset="0"/>
                                      </a:rPr>
                                      <m:t>𝐵𝑎𝑠𝑖𝑐</m:t>
                                    </m:r>
                                  </m:sup>
                                </m:sSup>
                              </m:oMath>
                            </m:oMathPara>
                          </a14:m>
                          <a:endParaRPr lang="en-US" altLang="ko-KR" sz="1050" dirty="0" smtClean="0"/>
                        </a:p>
                      </a:txBody>
                      <a:tcPr/>
                    </a:tc>
                    <a:tc>
                      <a:txBody>
                        <a:bodyPr/>
                        <a:lstStyle/>
                        <a:p>
                          <a:pPr algn="l" latinLnBrk="1"/>
                          <a:r>
                            <a:rPr lang="ko-KR" altLang="en-US" sz="1050" dirty="0" smtClean="0"/>
                            <a:t>기본요금</a:t>
                          </a:r>
                          <a:endParaRPr lang="ko-KR" altLang="en-US" sz="1050" dirty="0"/>
                        </a:p>
                      </a:txBody>
                      <a:tcPr/>
                    </a:tc>
                    <a:extLst>
                      <a:ext uri="{0D108BD9-81ED-4DB2-BD59-A6C34878D82A}">
                        <a16:rowId xmlns:a16="http://schemas.microsoft.com/office/drawing/2014/main" val="3531456551"/>
                      </a:ext>
                    </a:extLst>
                  </a:tr>
                  <a:tr h="0">
                    <a:tc>
                      <a:txBody>
                        <a:bodyPr/>
                        <a:lstStyle/>
                        <a:p>
                          <a:pPr algn="l"/>
                          <a14:m>
                            <m:oMathPara xmlns:m="http://schemas.openxmlformats.org/officeDocument/2006/math">
                              <m:oMathParaPr>
                                <m:jc m:val="centerGroup"/>
                              </m:oMathParaPr>
                              <m:oMath xmlns:m="http://schemas.openxmlformats.org/officeDocument/2006/math">
                                <m:sSubSup>
                                  <m:sSubSupPr>
                                    <m:ctrlPr>
                                      <a:rPr lang="ko-KR" altLang="ko-KR" sz="1050" i="1">
                                        <a:latin typeface="Cambria Math" panose="02040503050406030204" pitchFamily="18" charset="0"/>
                                      </a:rPr>
                                    </m:ctrlPr>
                                  </m:sSubSupPr>
                                  <m:e>
                                    <m:r>
                                      <a:rPr lang="en-US" altLang="ko-KR" sz="1050" i="1">
                                        <a:latin typeface="Cambria Math" panose="02040503050406030204" pitchFamily="18" charset="0"/>
                                      </a:rPr>
                                      <m:t>𝐶</m:t>
                                    </m:r>
                                  </m:e>
                                  <m:sub>
                                    <m:r>
                                      <a:rPr lang="en-US" altLang="ko-KR" sz="1050" i="1">
                                        <a:latin typeface="Cambria Math" panose="02040503050406030204" pitchFamily="18" charset="0"/>
                                      </a:rPr>
                                      <m:t>𝑡</m:t>
                                    </m:r>
                                  </m:sub>
                                  <m:sup>
                                    <m:r>
                                      <a:rPr lang="en-US" altLang="ko-KR" sz="1050" i="1">
                                        <a:latin typeface="Cambria Math" panose="02040503050406030204" pitchFamily="18" charset="0"/>
                                      </a:rPr>
                                      <m:t>𝑇𝑜𝑈</m:t>
                                    </m:r>
                                  </m:sup>
                                </m:sSubSup>
                              </m:oMath>
                            </m:oMathPara>
                          </a14:m>
                          <a:endParaRPr lang="ko-KR" altLang="en-US" sz="1050" dirty="0"/>
                        </a:p>
                      </a:txBody>
                      <a:tcPr/>
                    </a:tc>
                    <a:tc>
                      <a:txBody>
                        <a:bodyPr/>
                        <a:lstStyle/>
                        <a:p>
                          <a:pPr algn="l" latinLnBrk="1"/>
                          <a:r>
                            <a:rPr lang="ko-KR" altLang="en-US" sz="1050" dirty="0" smtClean="0"/>
                            <a:t>사용량 요금</a:t>
                          </a:r>
                          <a:endParaRPr lang="ko-KR" altLang="en-US" sz="1050" dirty="0"/>
                        </a:p>
                      </a:txBody>
                      <a:tcPr/>
                    </a:tc>
                    <a:extLst>
                      <a:ext uri="{0D108BD9-81ED-4DB2-BD59-A6C34878D82A}">
                        <a16:rowId xmlns:a16="http://schemas.microsoft.com/office/drawing/2014/main" val="3524848462"/>
                      </a:ext>
                    </a:extLst>
                  </a:tr>
                </a:tbl>
              </a:graphicData>
            </a:graphic>
          </p:graphicFrame>
        </mc:Choice>
        <mc:Fallback xmlns="">
          <p:graphicFrame>
            <p:nvGraphicFramePr>
              <p:cNvPr id="16" name="표 15"/>
              <p:cNvGraphicFramePr>
                <a:graphicFrameLocks noGrp="1"/>
              </p:cNvGraphicFramePr>
              <p:nvPr>
                <p:extLst>
                  <p:ext uri="{D42A27DB-BD31-4B8C-83A1-F6EECF244321}">
                    <p14:modId xmlns:p14="http://schemas.microsoft.com/office/powerpoint/2010/main" val="1982529245"/>
                  </p:ext>
                </p:extLst>
              </p:nvPr>
            </p:nvGraphicFramePr>
            <p:xfrm>
              <a:off x="645057" y="4905721"/>
              <a:ext cx="2761298" cy="1523175"/>
            </p:xfrm>
            <a:graphic>
              <a:graphicData uri="http://schemas.openxmlformats.org/drawingml/2006/table">
                <a:tbl>
                  <a:tblPr firstRow="1" bandRow="1">
                    <a:tableStyleId>{2D5ABB26-0587-4C30-8999-92F81FD0307C}</a:tableStyleId>
                  </a:tblPr>
                  <a:tblGrid>
                    <a:gridCol w="654368">
                      <a:extLst>
                        <a:ext uri="{9D8B030D-6E8A-4147-A177-3AD203B41FA5}">
                          <a16:colId xmlns:a16="http://schemas.microsoft.com/office/drawing/2014/main" val="3876930741"/>
                        </a:ext>
                      </a:extLst>
                    </a:gridCol>
                    <a:gridCol w="2106930">
                      <a:extLst>
                        <a:ext uri="{9D8B030D-6E8A-4147-A177-3AD203B41FA5}">
                          <a16:colId xmlns:a16="http://schemas.microsoft.com/office/drawing/2014/main" val="922617020"/>
                        </a:ext>
                      </a:extLst>
                    </a:gridCol>
                  </a:tblGrid>
                  <a:tr h="251460">
                    <a:tc>
                      <a:txBody>
                        <a:bodyPr/>
                        <a:lstStyle/>
                        <a:p>
                          <a:pPr algn="l" latinLnBrk="1"/>
                          <a:r>
                            <a:rPr lang="en-US" altLang="ko-KR" sz="1050" dirty="0" smtClean="0"/>
                            <a:t>Where:</a:t>
                          </a:r>
                          <a:endParaRPr lang="ko-KR" altLang="en-US" sz="1050" dirty="0"/>
                        </a:p>
                      </a:txBody>
                      <a:tcPr/>
                    </a:tc>
                    <a:tc>
                      <a:txBody>
                        <a:bodyPr/>
                        <a:lstStyle/>
                        <a:p>
                          <a:pPr algn="l" latinLnBrk="1"/>
                          <a:endParaRPr lang="ko-KR" altLang="en-US" sz="1050" dirty="0"/>
                        </a:p>
                      </a:txBody>
                      <a:tcPr/>
                    </a:tc>
                    <a:extLst>
                      <a:ext uri="{0D108BD9-81ED-4DB2-BD59-A6C34878D82A}">
                        <a16:rowId xmlns:a16="http://schemas.microsoft.com/office/drawing/2014/main" val="353156104"/>
                      </a:ext>
                    </a:extLst>
                  </a:tr>
                  <a:tr h="258445">
                    <a:tc>
                      <a:txBody>
                        <a:bodyPr/>
                        <a:lstStyle/>
                        <a:p>
                          <a:endParaRPr lang="ko-KR"/>
                        </a:p>
                      </a:txBody>
                      <a:tcPr>
                        <a:blipFill>
                          <a:blip r:embed="rId3"/>
                          <a:stretch>
                            <a:fillRect t="-95349" r="-320370" b="-397674"/>
                          </a:stretch>
                        </a:blipFill>
                      </a:tcPr>
                    </a:tc>
                    <a:tc>
                      <a:txBody>
                        <a:bodyPr/>
                        <a:lstStyle/>
                        <a:p>
                          <a:pPr algn="l" latinLnBrk="1"/>
                          <a:r>
                            <a:rPr lang="en-US" altLang="ko-KR" sz="1050" dirty="0" smtClean="0"/>
                            <a:t>Virtual EV</a:t>
                          </a:r>
                          <a:r>
                            <a:rPr lang="ko-KR" altLang="en-US" sz="1050" dirty="0" smtClean="0"/>
                            <a:t>의 충전 요구량</a:t>
                          </a:r>
                          <a:endParaRPr lang="ko-KR" altLang="en-US" sz="1050" dirty="0"/>
                        </a:p>
                      </a:txBody>
                      <a:tcPr/>
                    </a:tc>
                    <a:extLst>
                      <a:ext uri="{0D108BD9-81ED-4DB2-BD59-A6C34878D82A}">
                        <a16:rowId xmlns:a16="http://schemas.microsoft.com/office/drawing/2014/main" val="2259554814"/>
                      </a:ext>
                    </a:extLst>
                  </a:tr>
                  <a:tr h="251460">
                    <a:tc>
                      <a:txBody>
                        <a:bodyPr/>
                        <a:lstStyle/>
                        <a:p>
                          <a:endParaRPr lang="ko-KR"/>
                        </a:p>
                      </a:txBody>
                      <a:tcPr>
                        <a:blipFill>
                          <a:blip r:embed="rId3"/>
                          <a:stretch>
                            <a:fillRect t="-204878" r="-320370" b="-317073"/>
                          </a:stretch>
                        </a:blipFill>
                      </a:tcPr>
                    </a:tc>
                    <a:tc>
                      <a:txBody>
                        <a:bodyPr/>
                        <a:lstStyle/>
                        <a:p>
                          <a:pPr algn="l" latinLnBrk="1"/>
                          <a:r>
                            <a:rPr lang="ko-KR" altLang="en-US" sz="1050" dirty="0" err="1" smtClean="0"/>
                            <a:t>시간별</a:t>
                          </a:r>
                          <a:r>
                            <a:rPr lang="ko-KR" altLang="en-US" sz="1050" dirty="0" smtClean="0"/>
                            <a:t> 총 </a:t>
                          </a:r>
                          <a:r>
                            <a:rPr lang="ko-KR" altLang="en-US" sz="1050" dirty="0" err="1" smtClean="0"/>
                            <a:t>충방전량</a:t>
                          </a:r>
                          <a:endParaRPr lang="ko-KR" altLang="en-US" sz="1050" dirty="0"/>
                        </a:p>
                      </a:txBody>
                      <a:tcPr/>
                    </a:tc>
                    <a:extLst>
                      <a:ext uri="{0D108BD9-81ED-4DB2-BD59-A6C34878D82A}">
                        <a16:rowId xmlns:a16="http://schemas.microsoft.com/office/drawing/2014/main" val="1675064172"/>
                      </a:ext>
                    </a:extLst>
                  </a:tr>
                  <a:tr h="251460">
                    <a:tc>
                      <a:txBody>
                        <a:bodyPr/>
                        <a:lstStyle/>
                        <a:p>
                          <a:endParaRPr lang="ko-KR"/>
                        </a:p>
                      </a:txBody>
                      <a:tcPr>
                        <a:blipFill>
                          <a:blip r:embed="rId3"/>
                          <a:stretch>
                            <a:fillRect t="-297619" r="-320370" b="-209524"/>
                          </a:stretch>
                        </a:blipFill>
                      </a:tcPr>
                    </a:tc>
                    <a:tc>
                      <a:txBody>
                        <a:bodyPr/>
                        <a:lstStyle/>
                        <a:p>
                          <a:pPr algn="l" latinLnBrk="1"/>
                          <a:r>
                            <a:rPr lang="ko-KR" altLang="en-US" sz="1050" dirty="0" smtClean="0"/>
                            <a:t>스케줄 적용 후 최대전력수요량</a:t>
                          </a:r>
                          <a:endParaRPr lang="ko-KR" altLang="en-US" sz="1050" dirty="0"/>
                        </a:p>
                      </a:txBody>
                      <a:tcPr/>
                    </a:tc>
                    <a:extLst>
                      <a:ext uri="{0D108BD9-81ED-4DB2-BD59-A6C34878D82A}">
                        <a16:rowId xmlns:a16="http://schemas.microsoft.com/office/drawing/2014/main" val="1401378584"/>
                      </a:ext>
                    </a:extLst>
                  </a:tr>
                  <a:tr h="256667">
                    <a:tc>
                      <a:txBody>
                        <a:bodyPr/>
                        <a:lstStyle/>
                        <a:p>
                          <a:endParaRPr lang="ko-KR"/>
                        </a:p>
                      </a:txBody>
                      <a:tcPr>
                        <a:blipFill>
                          <a:blip r:embed="rId3"/>
                          <a:stretch>
                            <a:fillRect t="-397619" r="-320370" b="-109524"/>
                          </a:stretch>
                        </a:blipFill>
                      </a:tcPr>
                    </a:tc>
                    <a:tc>
                      <a:txBody>
                        <a:bodyPr/>
                        <a:lstStyle/>
                        <a:p>
                          <a:pPr algn="l" latinLnBrk="1"/>
                          <a:r>
                            <a:rPr lang="ko-KR" altLang="en-US" sz="1050" dirty="0" smtClean="0"/>
                            <a:t>기본요금</a:t>
                          </a:r>
                          <a:endParaRPr lang="ko-KR" altLang="en-US" sz="1050" dirty="0"/>
                        </a:p>
                      </a:txBody>
                      <a:tcPr/>
                    </a:tc>
                    <a:extLst>
                      <a:ext uri="{0D108BD9-81ED-4DB2-BD59-A6C34878D82A}">
                        <a16:rowId xmlns:a16="http://schemas.microsoft.com/office/drawing/2014/main" val="3531456551"/>
                      </a:ext>
                    </a:extLst>
                  </a:tr>
                  <a:tr h="253683">
                    <a:tc>
                      <a:txBody>
                        <a:bodyPr/>
                        <a:lstStyle/>
                        <a:p>
                          <a:endParaRPr lang="ko-KR"/>
                        </a:p>
                      </a:txBody>
                      <a:tcPr>
                        <a:blipFill>
                          <a:blip r:embed="rId3"/>
                          <a:stretch>
                            <a:fillRect t="-497619" r="-320370" b="-9524"/>
                          </a:stretch>
                        </a:blipFill>
                      </a:tcPr>
                    </a:tc>
                    <a:tc>
                      <a:txBody>
                        <a:bodyPr/>
                        <a:lstStyle/>
                        <a:p>
                          <a:pPr algn="l" latinLnBrk="1"/>
                          <a:r>
                            <a:rPr lang="ko-KR" altLang="en-US" sz="1050" dirty="0" smtClean="0"/>
                            <a:t>사용량 요금</a:t>
                          </a:r>
                          <a:endParaRPr lang="ko-KR" altLang="en-US" sz="1050" dirty="0"/>
                        </a:p>
                      </a:txBody>
                      <a:tcPr/>
                    </a:tc>
                    <a:extLst>
                      <a:ext uri="{0D108BD9-81ED-4DB2-BD59-A6C34878D82A}">
                        <a16:rowId xmlns:a16="http://schemas.microsoft.com/office/drawing/2014/main" val="3524848462"/>
                      </a:ext>
                    </a:extLst>
                  </a:tr>
                </a:tbl>
              </a:graphicData>
            </a:graphic>
          </p:graphicFrame>
        </mc:Fallback>
      </mc:AlternateContent>
      <p:sp>
        <p:nvSpPr>
          <p:cNvPr id="17" name="직사각형 16"/>
          <p:cNvSpPr/>
          <p:nvPr/>
        </p:nvSpPr>
        <p:spPr>
          <a:xfrm>
            <a:off x="582670" y="3556805"/>
            <a:ext cx="7629525" cy="1200329"/>
          </a:xfrm>
          <a:prstGeom prst="rect">
            <a:avLst/>
          </a:prstGeom>
        </p:spPr>
        <p:txBody>
          <a:bodyPr wrap="square">
            <a:spAutoFit/>
          </a:bodyPr>
          <a:lstStyle/>
          <a:p>
            <a:pPr>
              <a:lnSpc>
                <a:spcPct val="150000"/>
              </a:lnSpc>
            </a:pPr>
            <a:r>
              <a:rPr lang="en-US" altLang="ko-KR" sz="1600" dirty="0" smtClean="0">
                <a:latin typeface="Cambria Math" panose="02040503050406030204" pitchFamily="18" charset="0"/>
              </a:rPr>
              <a:t>[</a:t>
            </a:r>
            <a:r>
              <a:rPr lang="en-US" altLang="ko-KR" sz="1600" dirty="0">
                <a:latin typeface="Cambria Math" panose="02040503050406030204" pitchFamily="18" charset="0"/>
              </a:rPr>
              <a:t>1] : </a:t>
            </a:r>
            <a:r>
              <a:rPr lang="ko-KR" altLang="en-US" sz="1600" dirty="0">
                <a:latin typeface="Cambria Math" panose="02040503050406030204" pitchFamily="18" charset="0"/>
              </a:rPr>
              <a:t>충전요구량과 </a:t>
            </a:r>
            <a:r>
              <a:rPr lang="en-US" altLang="ko-KR" sz="1600" dirty="0">
                <a:latin typeface="Cambria Math" panose="02040503050406030204" pitchFamily="18" charset="0"/>
              </a:rPr>
              <a:t>Virtual EV</a:t>
            </a:r>
            <a:r>
              <a:rPr lang="ko-KR" altLang="en-US" sz="1600" dirty="0">
                <a:latin typeface="Cambria Math" panose="02040503050406030204" pitchFamily="18" charset="0"/>
              </a:rPr>
              <a:t>의 총 </a:t>
            </a:r>
            <a:r>
              <a:rPr lang="ko-KR" altLang="en-US" sz="1600" dirty="0" err="1">
                <a:latin typeface="Cambria Math" panose="02040503050406030204" pitchFamily="18" charset="0"/>
              </a:rPr>
              <a:t>충전량의</a:t>
            </a:r>
            <a:r>
              <a:rPr lang="ko-KR" altLang="en-US" sz="1600" dirty="0">
                <a:latin typeface="Cambria Math" panose="02040503050406030204" pitchFamily="18" charset="0"/>
              </a:rPr>
              <a:t> 차이를 최소화 </a:t>
            </a:r>
            <a:r>
              <a:rPr lang="en-US" altLang="ko-KR" sz="1600" dirty="0">
                <a:latin typeface="Cambria Math" panose="02040503050406030204" pitchFamily="18" charset="0"/>
                <a:sym typeface="Wingdings" panose="05000000000000000000" pitchFamily="2" charset="2"/>
              </a:rPr>
              <a:t></a:t>
            </a:r>
            <a:r>
              <a:rPr lang="en-US" altLang="ko-KR" sz="1600" dirty="0">
                <a:latin typeface="Cambria Math" panose="02040503050406030204" pitchFamily="18" charset="0"/>
              </a:rPr>
              <a:t> </a:t>
            </a:r>
            <a:r>
              <a:rPr lang="ko-KR" altLang="en-US" sz="1600" dirty="0">
                <a:latin typeface="Cambria Math" panose="02040503050406030204" pitchFamily="18" charset="0"/>
              </a:rPr>
              <a:t>완충 유도</a:t>
            </a:r>
            <a:endParaRPr lang="en-US" altLang="ko-KR" sz="1600" dirty="0">
              <a:latin typeface="Cambria Math" panose="02040503050406030204" pitchFamily="18" charset="0"/>
            </a:endParaRPr>
          </a:p>
          <a:p>
            <a:pPr>
              <a:lnSpc>
                <a:spcPct val="150000"/>
              </a:lnSpc>
            </a:pPr>
            <a:r>
              <a:rPr lang="en-US" altLang="ko-KR" sz="1600" dirty="0">
                <a:latin typeface="Cambria Math" panose="02040503050406030204" pitchFamily="18" charset="0"/>
              </a:rPr>
              <a:t>[2] : </a:t>
            </a:r>
            <a:r>
              <a:rPr lang="ko-KR" altLang="en-US" sz="1600" dirty="0">
                <a:latin typeface="Cambria Math" panose="02040503050406030204" pitchFamily="18" charset="0"/>
              </a:rPr>
              <a:t>기본요금과 사용량 요금 최소화</a:t>
            </a:r>
            <a:endParaRPr lang="en-US" altLang="ko-KR" sz="1600" dirty="0">
              <a:latin typeface="Cambria Math" panose="02040503050406030204" pitchFamily="18" charset="0"/>
            </a:endParaRPr>
          </a:p>
          <a:p>
            <a:pPr>
              <a:lnSpc>
                <a:spcPct val="150000"/>
              </a:lnSpc>
            </a:pPr>
            <a:r>
              <a:rPr lang="en-US" altLang="ko-KR" sz="1600" dirty="0">
                <a:latin typeface="Cambria Math" panose="02040503050406030204" pitchFamily="18" charset="0"/>
              </a:rPr>
              <a:t>[3] : </a:t>
            </a:r>
            <a:r>
              <a:rPr lang="ko-KR" altLang="en-US" sz="1600" dirty="0">
                <a:latin typeface="Cambria Math" panose="02040503050406030204" pitchFamily="18" charset="0"/>
              </a:rPr>
              <a:t>불필요한 </a:t>
            </a:r>
            <a:r>
              <a:rPr lang="ko-KR" altLang="en-US" sz="1600" dirty="0" err="1">
                <a:latin typeface="Cambria Math" panose="02040503050406030204" pitchFamily="18" charset="0"/>
              </a:rPr>
              <a:t>충방전</a:t>
            </a:r>
            <a:r>
              <a:rPr lang="ko-KR" altLang="en-US" sz="1600" dirty="0">
                <a:latin typeface="Cambria Math" panose="02040503050406030204" pitchFamily="18" charset="0"/>
              </a:rPr>
              <a:t> 제어 </a:t>
            </a:r>
            <a:r>
              <a:rPr lang="ko-KR" altLang="en-US" sz="1600" dirty="0" smtClean="0">
                <a:latin typeface="Cambria Math" panose="02040503050406030204" pitchFamily="18" charset="0"/>
              </a:rPr>
              <a:t>억제</a:t>
            </a:r>
            <a:endParaRPr lang="en-US" altLang="ko-KR" sz="1600" dirty="0">
              <a:latin typeface="Cambria Math" panose="02040503050406030204" pitchFamily="18" charset="0"/>
            </a:endParaRPr>
          </a:p>
        </p:txBody>
      </p:sp>
    </p:spTree>
    <p:extLst>
      <p:ext uri="{BB962C8B-B14F-4D97-AF65-F5344CB8AC3E}">
        <p14:creationId xmlns:p14="http://schemas.microsoft.com/office/powerpoint/2010/main" val="1892146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2"/>
          <p:cNvSpPr>
            <a:spLocks noGrp="1"/>
          </p:cNvSpPr>
          <p:nvPr>
            <p:ph type="title"/>
          </p:nvPr>
        </p:nvSpPr>
        <p:spPr>
          <a:xfrm>
            <a:off x="262313" y="218226"/>
            <a:ext cx="8869536" cy="508850"/>
          </a:xfrm>
        </p:spPr>
        <p:txBody>
          <a:bodyPr/>
          <a:lstStyle/>
          <a:p>
            <a:r>
              <a:rPr lang="en-US" altLang="ko-KR" dirty="0" smtClean="0"/>
              <a:t>Stage-A: Constraints</a:t>
            </a:r>
            <a:endParaRPr lang="ko-KR" altLang="en-US" dirty="0">
              <a:solidFill>
                <a:srgbClr val="FF0000"/>
              </a:solidFill>
            </a:endParaRPr>
          </a:p>
        </p:txBody>
      </p:sp>
      <mc:AlternateContent xmlns:mc="http://schemas.openxmlformats.org/markup-compatibility/2006" xmlns:a14="http://schemas.microsoft.com/office/drawing/2010/main">
        <mc:Choice Requires="a14">
          <p:graphicFrame>
            <p:nvGraphicFramePr>
              <p:cNvPr id="6" name="표 5"/>
              <p:cNvGraphicFramePr>
                <a:graphicFrameLocks noGrp="1"/>
              </p:cNvGraphicFramePr>
              <p:nvPr>
                <p:extLst>
                  <p:ext uri="{D42A27DB-BD31-4B8C-83A1-F6EECF244321}">
                    <p14:modId xmlns:p14="http://schemas.microsoft.com/office/powerpoint/2010/main" val="3298918808"/>
                  </p:ext>
                </p:extLst>
              </p:nvPr>
            </p:nvGraphicFramePr>
            <p:xfrm>
              <a:off x="387718" y="955922"/>
              <a:ext cx="8120592" cy="3361690"/>
            </p:xfrm>
            <a:graphic>
              <a:graphicData uri="http://schemas.openxmlformats.org/drawingml/2006/table">
                <a:tbl>
                  <a:tblPr firstRow="1" bandRow="1">
                    <a:tableStyleId>{9D7B26C5-4107-4FEC-AEDC-1716B250A1EF}</a:tableStyleId>
                  </a:tblPr>
                  <a:tblGrid>
                    <a:gridCol w="331110">
                      <a:extLst>
                        <a:ext uri="{9D8B030D-6E8A-4147-A177-3AD203B41FA5}">
                          <a16:colId xmlns:a16="http://schemas.microsoft.com/office/drawing/2014/main" val="500688371"/>
                        </a:ext>
                      </a:extLst>
                    </a:gridCol>
                    <a:gridCol w="3916490">
                      <a:extLst>
                        <a:ext uri="{9D8B030D-6E8A-4147-A177-3AD203B41FA5}">
                          <a16:colId xmlns:a16="http://schemas.microsoft.com/office/drawing/2014/main" val="2162650049"/>
                        </a:ext>
                      </a:extLst>
                    </a:gridCol>
                    <a:gridCol w="3872992">
                      <a:extLst>
                        <a:ext uri="{9D8B030D-6E8A-4147-A177-3AD203B41FA5}">
                          <a16:colId xmlns:a16="http://schemas.microsoft.com/office/drawing/2014/main" val="2031917034"/>
                        </a:ext>
                      </a:extLst>
                    </a:gridCol>
                  </a:tblGrid>
                  <a:tr h="326928">
                    <a:tc gridSpan="2">
                      <a:txBody>
                        <a:bodyPr/>
                        <a:lstStyle/>
                        <a:p>
                          <a:pPr latinLnBrk="1"/>
                          <a:r>
                            <a:rPr lang="en-US" altLang="ko-KR" sz="1600" dirty="0" smtClean="0"/>
                            <a:t>Constraints</a:t>
                          </a:r>
                          <a:r>
                            <a:rPr lang="en-US" altLang="ko-KR" sz="1600" baseline="0" dirty="0" smtClean="0"/>
                            <a:t> in Stage-A</a:t>
                          </a:r>
                          <a:endParaRPr lang="ko-KR" altLang="en-US" sz="1600" dirty="0"/>
                        </a:p>
                      </a:txBody>
                      <a:tcPr anchor="ctr"/>
                    </a:tc>
                    <a:tc hMerge="1">
                      <a:txBody>
                        <a:bodyPr/>
                        <a:lstStyle/>
                        <a:p>
                          <a:pPr latinLnBrk="1"/>
                          <a:endParaRPr lang="ko-KR" altLang="en-US" dirty="0"/>
                        </a:p>
                      </a:txBody>
                      <a:tcPr/>
                    </a:tc>
                    <a:tc>
                      <a:txBody>
                        <a:bodyPr/>
                        <a:lstStyle/>
                        <a:p>
                          <a:pPr latinLnBrk="1"/>
                          <a:r>
                            <a:rPr lang="en-US" altLang="ko-KR" sz="1600" dirty="0" smtClean="0"/>
                            <a:t>Meaning</a:t>
                          </a:r>
                          <a:endParaRPr lang="ko-KR" altLang="en-US" sz="1600" dirty="0"/>
                        </a:p>
                      </a:txBody>
                      <a:tcPr anchor="ctr"/>
                    </a:tc>
                    <a:extLst>
                      <a:ext uri="{0D108BD9-81ED-4DB2-BD59-A6C34878D82A}">
                        <a16:rowId xmlns:a16="http://schemas.microsoft.com/office/drawing/2014/main" val="4125412383"/>
                      </a:ext>
                    </a:extLst>
                  </a:tr>
                  <a:tr h="605282">
                    <a:tc>
                      <a:txBody>
                        <a:bodyPr/>
                        <a:lstStyle/>
                        <a:p>
                          <a:pPr latinLnBrk="1"/>
                          <a:r>
                            <a:rPr lang="en-US" altLang="ko-KR" sz="1200" dirty="0" smtClean="0"/>
                            <a:t>1</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𝐷</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𝑖𝑛</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𝑖𝑑𝑥</m:t>
                                    </m:r>
                                  </m:sub>
                                </m:sSub>
                                <m:r>
                                  <a:rPr lang="en-US" altLang="ko-KR" sz="1200" i="1">
                                    <a:latin typeface="Cambria Math" panose="02040503050406030204" pitchFamily="18" charset="0"/>
                                  </a:rPr>
                                  <m:t>≤</m:t>
                                </m:r>
                                <m:sSub>
                                  <m:sSubPr>
                                    <m:ctrlPr>
                                      <a:rPr lang="ko-KR"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𝑖𝑛</m:t>
                                    </m:r>
                                    <m:r>
                                      <a:rPr lang="en-US" altLang="ko-KR" sz="1200" b="0" i="1" smtClean="0">
                                        <a:latin typeface="Cambria Math" panose="02040503050406030204" pitchFamily="18" charset="0"/>
                                      </a:rPr>
                                      <m:t>,</m:t>
                                    </m:r>
                                    <m:r>
                                      <a:rPr lang="en-US" altLang="ko-KR" sz="1200" i="1">
                                        <a:latin typeface="Cambria Math" panose="02040503050406030204" pitchFamily="18" charset="0"/>
                                      </a:rPr>
                                      <m:t>𝑖𝑑𝑥</m:t>
                                    </m:r>
                                  </m:sub>
                                </m:sSub>
                                <m:r>
                                  <a:rPr lang="en-US" altLang="ko-KR" sz="1200" i="1">
                                    <a:latin typeface="Cambria Math" panose="02040503050406030204" pitchFamily="18" charset="0"/>
                                  </a:rPr>
                                  <m:t>≤</m:t>
                                </m:r>
                                <m:r>
                                  <a:rPr lang="en-US" altLang="ko-KR" sz="1200" b="0" i="1" smtClean="0">
                                    <a:latin typeface="Cambria Math" panose="02040503050406030204" pitchFamily="18" charset="0"/>
                                  </a:rPr>
                                  <m:t>𝐶</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𝑃</m:t>
                                    </m:r>
                                  </m:e>
                                  <m:sub>
                                    <m:r>
                                      <a:rPr lang="en-US" altLang="ko-KR" sz="1200" b="0" i="1" smtClean="0">
                                        <a:latin typeface="Cambria Math" panose="02040503050406030204" pitchFamily="18" charset="0"/>
                                      </a:rPr>
                                      <m:t>𝑖𝑛</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𝑖𝑑𝑥</m:t>
                                    </m:r>
                                  </m:sub>
                                </m:sSub>
                              </m:oMath>
                            </m:oMathPara>
                          </a14:m>
                          <a:endParaRPr lang="ko-KR" altLang="en-US" sz="1200" dirty="0"/>
                        </a:p>
                      </a:txBody>
                      <a:tcPr anchor="ctr"/>
                    </a:tc>
                    <a:tc>
                      <a:txBody>
                        <a:bodyPr/>
                        <a:lstStyle/>
                        <a:p>
                          <a:pPr latinLnBrk="1"/>
                          <a:r>
                            <a:rPr lang="ko-KR" altLang="en-US" sz="1200" b="0" dirty="0" smtClean="0"/>
                            <a:t>결정 변수 상한 및 하한</a:t>
                          </a:r>
                          <a:endParaRPr lang="ko-KR" altLang="en-US" sz="1200" b="0" dirty="0"/>
                        </a:p>
                      </a:txBody>
                      <a:tcPr anchor="ctr"/>
                    </a:tc>
                    <a:extLst>
                      <a:ext uri="{0D108BD9-81ED-4DB2-BD59-A6C34878D82A}">
                        <a16:rowId xmlns:a16="http://schemas.microsoft.com/office/drawing/2014/main" val="2465258556"/>
                      </a:ext>
                    </a:extLst>
                  </a:tr>
                  <a:tr h="605282">
                    <a:tc>
                      <a:txBody>
                        <a:bodyPr/>
                        <a:lstStyle/>
                        <a:p>
                          <a:pPr latinLnBrk="1"/>
                          <a:r>
                            <a:rPr lang="en-US" altLang="ko-KR" sz="1200" dirty="0" smtClean="0"/>
                            <a:t>2</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sSub>
                                  <m:sSubPr>
                                    <m:ctrlPr>
                                      <a:rPr lang="ko-KR" altLang="ko-KR" sz="1200" i="1" smtClean="0">
                                        <a:latin typeface="Cambria Math" panose="02040503050406030204" pitchFamily="18" charset="0"/>
                                      </a:rPr>
                                    </m:ctrlPr>
                                  </m:sSubPr>
                                  <m:e>
                                    <m:r>
                                      <m:rPr>
                                        <m:sty m:val="p"/>
                                      </m:rPr>
                                      <a:rPr lang="en-US" altLang="ko-KR" sz="1200" b="0" i="0" smtClean="0">
                                        <a:latin typeface="Cambria Math" panose="02040503050406030204" pitchFamily="18" charset="0"/>
                                      </a:rPr>
                                      <m:t>E</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𝑖𝑑𝑥</m:t>
                                    </m:r>
                                    <m:r>
                                      <a:rPr lang="en-US" altLang="ko-KR" sz="1200">
                                        <a:latin typeface="Cambria Math" panose="02040503050406030204" pitchFamily="18" charset="0"/>
                                      </a:rPr>
                                      <m:t>+1</m:t>
                                    </m:r>
                                  </m:sub>
                                </m:sSub>
                                <m:r>
                                  <a:rPr lang="en-US" altLang="ko-KR" sz="1200">
                                    <a:latin typeface="Cambria Math" panose="02040503050406030204" pitchFamily="18" charset="0"/>
                                  </a:rPr>
                                  <m:t>=</m:t>
                                </m:r>
                                <m:sSub>
                                  <m:sSubPr>
                                    <m:ctrlPr>
                                      <a:rPr lang="ko-KR" altLang="ko-KR" sz="1200" i="1">
                                        <a:latin typeface="Cambria Math" panose="02040503050406030204" pitchFamily="18" charset="0"/>
                                      </a:rPr>
                                    </m:ctrlPr>
                                  </m:sSubPr>
                                  <m:e>
                                    <m:r>
                                      <m:rPr>
                                        <m:sty m:val="p"/>
                                      </m:rPr>
                                      <a:rPr lang="en-US" altLang="ko-KR" sz="1200" b="0" i="0" smtClean="0">
                                        <a:latin typeface="Cambria Math" panose="02040503050406030204" pitchFamily="18" charset="0"/>
                                      </a:rPr>
                                      <m:t>E</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𝑖𝑑𝑥</m:t>
                                    </m:r>
                                  </m:sub>
                                </m:sSub>
                                <m:r>
                                  <a:rPr lang="en-US" altLang="ko-KR" sz="1200">
                                    <a:latin typeface="Cambria Math" panose="02040503050406030204" pitchFamily="18" charset="0"/>
                                  </a:rPr>
                                  <m:t>+</m:t>
                                </m:r>
                                <m:sSub>
                                  <m:sSubPr>
                                    <m:ctrlPr>
                                      <a:rPr lang="ko-KR" altLang="ko-KR" sz="1200" i="1">
                                        <a:latin typeface="Cambria Math" panose="02040503050406030204" pitchFamily="18" charset="0"/>
                                      </a:rPr>
                                    </m:ctrlPr>
                                  </m:sSubPr>
                                  <m:e>
                                    <m:r>
                                      <a:rPr lang="en-US" altLang="ko-KR" sz="1200">
                                        <a:latin typeface="Cambria Math" panose="02040503050406030204" pitchFamily="18" charset="0"/>
                                      </a:rPr>
                                      <m:t>𝑃</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𝑖𝑑𝑥</m:t>
                                    </m:r>
                                  </m:sub>
                                </m:sSub>
                              </m:oMath>
                            </m:oMathPara>
                          </a14:m>
                          <a:endParaRPr lang="ko-KR" altLang="en-US" sz="1200" dirty="0"/>
                        </a:p>
                      </a:txBody>
                      <a:tcPr anchor="ctr"/>
                    </a:tc>
                    <a:tc>
                      <a:txBody>
                        <a:bodyPr/>
                        <a:lstStyle/>
                        <a:p>
                          <a:pPr latinLnBrk="1"/>
                          <a14:m>
                            <m:oMath xmlns:m="http://schemas.openxmlformats.org/officeDocument/2006/math">
                              <m:r>
                                <a:rPr lang="en-US" altLang="ko-KR" sz="1200" b="0" i="1" smtClean="0">
                                  <a:latin typeface="Cambria Math" panose="02040503050406030204" pitchFamily="18" charset="0"/>
                                </a:rPr>
                                <m:t>𝑉𝐸</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𝑉</m:t>
                                  </m:r>
                                </m:e>
                                <m:sub>
                                  <m:r>
                                    <a:rPr lang="en-US" altLang="ko-KR" sz="1200" b="0" i="1" smtClean="0">
                                      <a:latin typeface="Cambria Math" panose="02040503050406030204" pitchFamily="18" charset="0"/>
                                    </a:rPr>
                                    <m:t>𝑖𝑛</m:t>
                                  </m:r>
                                </m:sub>
                              </m:sSub>
                            </m:oMath>
                          </a14:m>
                          <a:r>
                            <a:rPr lang="ko-KR" altLang="en-US" sz="1200" b="0" dirty="0" smtClean="0"/>
                            <a:t> 에너지</a:t>
                          </a:r>
                          <a:r>
                            <a:rPr lang="ko-KR" altLang="en-US" sz="1200" b="0" baseline="0" dirty="0" smtClean="0"/>
                            <a:t> 추정</a:t>
                          </a:r>
                          <a:endParaRPr lang="ko-KR" altLang="en-US" sz="1200" b="0" dirty="0"/>
                        </a:p>
                      </a:txBody>
                      <a:tcPr anchor="ctr"/>
                    </a:tc>
                    <a:extLst>
                      <a:ext uri="{0D108BD9-81ED-4DB2-BD59-A6C34878D82A}">
                        <a16:rowId xmlns:a16="http://schemas.microsoft.com/office/drawing/2014/main" val="1254901777"/>
                      </a:ext>
                    </a:extLst>
                  </a:tr>
                  <a:tr h="605282">
                    <a:tc>
                      <a:txBody>
                        <a:bodyPr/>
                        <a:lstStyle/>
                        <a:p>
                          <a:pPr latinLnBrk="1"/>
                          <a:r>
                            <a:rPr lang="en-US" altLang="ko-KR" sz="1200" dirty="0" smtClean="0"/>
                            <a:t>3</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r>
                                  <a:rPr lang="en-US" altLang="ko-KR" sz="1200" i="1" smtClean="0">
                                    <a:latin typeface="Cambria Math" panose="02040503050406030204" pitchFamily="18" charset="0"/>
                                  </a:rPr>
                                  <m:t>0≤</m:t>
                                </m:r>
                                <m:sSub>
                                  <m:sSubPr>
                                    <m:ctrlPr>
                                      <a:rPr lang="ko-KR" altLang="ko-KR" sz="1200" i="1">
                                        <a:latin typeface="Cambria Math" panose="02040503050406030204" pitchFamily="18" charset="0"/>
                                      </a:rPr>
                                    </m:ctrlPr>
                                  </m:sSubPr>
                                  <m:e>
                                    <m:r>
                                      <m:rPr>
                                        <m:sty m:val="p"/>
                                      </m:rPr>
                                      <a:rPr lang="en-US" altLang="ko-KR" sz="1200" b="0" i="0" smtClean="0">
                                        <a:latin typeface="Cambria Math" panose="02040503050406030204" pitchFamily="18" charset="0"/>
                                      </a:rPr>
                                      <m:t>E</m:t>
                                    </m:r>
                                  </m:e>
                                  <m:sub>
                                    <m:r>
                                      <a:rPr lang="en-US" altLang="ko-KR" sz="1200">
                                        <a:latin typeface="Cambria Math" panose="02040503050406030204" pitchFamily="18" charset="0"/>
                                      </a:rPr>
                                      <m:t>𝑖𝑛</m:t>
                                    </m:r>
                                    <m:r>
                                      <a:rPr lang="en-US" altLang="ko-KR" sz="1200">
                                        <a:latin typeface="Cambria Math" panose="02040503050406030204" pitchFamily="18" charset="0"/>
                                      </a:rPr>
                                      <m:t>,</m:t>
                                    </m:r>
                                    <m:r>
                                      <a:rPr lang="en-US" altLang="ko-KR" sz="1200">
                                        <a:latin typeface="Cambria Math" panose="02040503050406030204" pitchFamily="18" charset="0"/>
                                      </a:rPr>
                                      <m:t>𝑖𝑑𝑥</m:t>
                                    </m:r>
                                  </m:sub>
                                </m:sSub>
                                <m:r>
                                  <a:rPr lang="en-US" altLang="ko-KR" sz="1200" i="1">
                                    <a:latin typeface="Cambria Math" panose="02040503050406030204" pitchFamily="18" charset="0"/>
                                  </a:rPr>
                                  <m:t>≤</m:t>
                                </m:r>
                                <m:r>
                                  <a:rPr lang="en-US" altLang="ko-KR" sz="1200" b="0" i="1" smtClean="0">
                                    <a:latin typeface="Cambria Math" panose="02040503050406030204" pitchFamily="18" charset="0"/>
                                  </a:rPr>
                                  <m:t>𝑐𝑎</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𝑝</m:t>
                                    </m:r>
                                  </m:e>
                                  <m:sub>
                                    <m:r>
                                      <a:rPr lang="en-US" altLang="ko-KR" sz="1200" b="0" i="1" smtClean="0">
                                        <a:latin typeface="Cambria Math" panose="02040503050406030204" pitchFamily="18" charset="0"/>
                                      </a:rPr>
                                      <m:t>𝑖𝑛</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𝑖𝑑𝑥</m:t>
                                    </m:r>
                                  </m:sub>
                                </m:sSub>
                              </m:oMath>
                            </m:oMathPara>
                          </a14:m>
                          <a:endParaRPr lang="ko-KR" altLang="en-US" sz="1200" dirty="0"/>
                        </a:p>
                      </a:txBody>
                      <a:tcPr anchor="ctr"/>
                    </a:tc>
                    <a:tc>
                      <a:txBody>
                        <a:bodyPr/>
                        <a:lstStyle/>
                        <a:p>
                          <a:pPr latinLnBrk="1"/>
                          <a14:m>
                            <m:oMath xmlns:m="http://schemas.openxmlformats.org/officeDocument/2006/math">
                              <m:r>
                                <a:rPr lang="en-US" altLang="ko-KR" sz="1200" b="0" i="1" smtClean="0">
                                  <a:latin typeface="Cambria Math" panose="02040503050406030204" pitchFamily="18" charset="0"/>
                                </a:rPr>
                                <m:t>𝑉𝐸</m:t>
                              </m:r>
                              <m:sSub>
                                <m:sSubPr>
                                  <m:ctrlPr>
                                    <a:rPr lang="en-US" altLang="ko-KR" sz="1200" b="0" i="1" smtClean="0">
                                      <a:latin typeface="Cambria Math" panose="02040503050406030204" pitchFamily="18" charset="0"/>
                                    </a:rPr>
                                  </m:ctrlPr>
                                </m:sSubPr>
                                <m:e>
                                  <m:r>
                                    <a:rPr lang="en-US" altLang="ko-KR" sz="1200" b="0" i="1" smtClean="0">
                                      <a:latin typeface="Cambria Math" panose="02040503050406030204" pitchFamily="18" charset="0"/>
                                    </a:rPr>
                                    <m:t>𝑉</m:t>
                                  </m:r>
                                </m:e>
                                <m:sub>
                                  <m:r>
                                    <a:rPr lang="en-US" altLang="ko-KR" sz="1200" b="0" i="1" smtClean="0">
                                      <a:latin typeface="Cambria Math" panose="02040503050406030204" pitchFamily="18" charset="0"/>
                                    </a:rPr>
                                    <m:t>𝑖𝑛</m:t>
                                  </m:r>
                                </m:sub>
                              </m:sSub>
                            </m:oMath>
                          </a14:m>
                          <a:r>
                            <a:rPr lang="ko-KR" altLang="en-US" sz="1200" b="0" baseline="0" dirty="0" smtClean="0"/>
                            <a:t> </a:t>
                          </a:r>
                          <a:r>
                            <a:rPr lang="ko-KR" altLang="en-US" sz="1200" b="0" dirty="0" smtClean="0"/>
                            <a:t>배터리 용량 물리적 제약</a:t>
                          </a:r>
                          <a:endParaRPr lang="ko-KR" altLang="en-US" sz="1200" b="0" dirty="0"/>
                        </a:p>
                      </a:txBody>
                      <a:tcPr anchor="ctr"/>
                    </a:tc>
                    <a:extLst>
                      <a:ext uri="{0D108BD9-81ED-4DB2-BD59-A6C34878D82A}">
                        <a16:rowId xmlns:a16="http://schemas.microsoft.com/office/drawing/2014/main" val="1965918747"/>
                      </a:ext>
                    </a:extLst>
                  </a:tr>
                  <a:tr h="605282">
                    <a:tc>
                      <a:txBody>
                        <a:bodyPr/>
                        <a:lstStyle/>
                        <a:p>
                          <a:pPr latinLnBrk="1"/>
                          <a:r>
                            <a:rPr lang="en-US" altLang="ko-KR" sz="1200" dirty="0" smtClean="0"/>
                            <a:t>4</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sSub>
                                  <m:sSubPr>
                                    <m:ctrlPr>
                                      <a:rPr lang="en-US" altLang="ko-KR" sz="1200" b="0" i="1" kern="1200" dirty="0" smtClean="0">
                                        <a:solidFill>
                                          <a:schemeClr val="tx1"/>
                                        </a:solidFill>
                                        <a:latin typeface="Cambria Math" panose="02040503050406030204" pitchFamily="18" charset="0"/>
                                        <a:ea typeface="+mn-ea"/>
                                        <a:cs typeface="+mn-cs"/>
                                      </a:rPr>
                                    </m:ctrlPr>
                                  </m:sSubPr>
                                  <m:e>
                                    <m:r>
                                      <a:rPr lang="en-US" altLang="ko-KR" sz="1200" b="0" i="0" kern="1200" dirty="0">
                                        <a:solidFill>
                                          <a:schemeClr val="tx1"/>
                                        </a:solidFill>
                                        <a:latin typeface="Cambria Math" panose="02040503050406030204" pitchFamily="18" charset="0"/>
                                        <a:ea typeface="+mn-ea"/>
                                        <a:cs typeface="+mn-cs"/>
                                      </a:rPr>
                                      <m:t>𝑋</m:t>
                                    </m:r>
                                  </m:e>
                                  <m:sub>
                                    <m:r>
                                      <a:rPr lang="en-US" altLang="ko-KR" sz="1200" b="0" i="0" kern="1200" dirty="0">
                                        <a:solidFill>
                                          <a:schemeClr val="tx1"/>
                                        </a:solidFill>
                                        <a:latin typeface="Cambria Math" panose="02040503050406030204" pitchFamily="18" charset="0"/>
                                        <a:ea typeface="+mn-ea"/>
                                        <a:cs typeface="+mn-cs"/>
                                      </a:rPr>
                                      <m:t>𝑡</m:t>
                                    </m:r>
                                  </m:sub>
                                </m:sSub>
                                <m:r>
                                  <a:rPr lang="en-US" altLang="ko-KR" sz="1200" b="0" i="0" kern="1200" dirty="0" smtClean="0">
                                    <a:solidFill>
                                      <a:schemeClr val="tx1"/>
                                    </a:solidFill>
                                    <a:latin typeface="Cambria Math" panose="02040503050406030204" pitchFamily="18" charset="0"/>
                                    <a:ea typeface="+mn-ea"/>
                                    <a:cs typeface="+mn-cs"/>
                                  </a:rPr>
                                  <m:t>−</m:t>
                                </m:r>
                                <m:r>
                                  <a:rPr lang="en-US" altLang="ko-KR" sz="1200" b="0" i="0" kern="1200" dirty="0" smtClean="0">
                                    <a:solidFill>
                                      <a:schemeClr val="tx1"/>
                                    </a:solidFill>
                                    <a:latin typeface="Cambria Math" panose="02040503050406030204" pitchFamily="18" charset="0"/>
                                    <a:ea typeface="+mn-ea"/>
                                    <a:cs typeface="+mn-cs"/>
                                  </a:rPr>
                                  <m:t>𝑃𝐿</m:t>
                                </m:r>
                                <m:r>
                                  <a:rPr lang="en-US" altLang="ko-KR" sz="1200" b="0" i="0" kern="1200" dirty="0">
                                    <a:solidFill>
                                      <a:schemeClr val="tx1"/>
                                    </a:solidFill>
                                    <a:latin typeface="Cambria Math" panose="02040503050406030204" pitchFamily="18" charset="0"/>
                                    <a:ea typeface="+mn-ea"/>
                                    <a:cs typeface="+mn-cs"/>
                                  </a:rPr>
                                  <m:t>≤</m:t>
                                </m:r>
                                <m:r>
                                  <a:rPr lang="en-US" altLang="ko-KR" sz="1200" b="0" i="0" kern="1200" dirty="0" smtClean="0">
                                    <a:solidFill>
                                      <a:schemeClr val="tx1"/>
                                    </a:solidFill>
                                    <a:latin typeface="Cambria Math" panose="02040503050406030204" pitchFamily="18" charset="0"/>
                                    <a:ea typeface="+mn-ea"/>
                                    <a:cs typeface="+mn-cs"/>
                                  </a:rPr>
                                  <m:t>−</m:t>
                                </m:r>
                                <m:sSub>
                                  <m:sSubPr>
                                    <m:ctrlPr>
                                      <a:rPr lang="en-US" altLang="ko-KR" sz="1200" b="0" i="1" kern="1200" dirty="0">
                                        <a:solidFill>
                                          <a:schemeClr val="tx1"/>
                                        </a:solidFill>
                                        <a:latin typeface="Cambria Math" panose="02040503050406030204" pitchFamily="18" charset="0"/>
                                        <a:ea typeface="+mn-ea"/>
                                        <a:cs typeface="+mn-cs"/>
                                      </a:rPr>
                                    </m:ctrlPr>
                                  </m:sSubPr>
                                  <m:e>
                                    <m:r>
                                      <a:rPr lang="en-US" altLang="ko-KR" sz="1200" b="0" i="0" kern="1200" dirty="0">
                                        <a:solidFill>
                                          <a:schemeClr val="tx1"/>
                                        </a:solidFill>
                                        <a:latin typeface="Cambria Math" panose="02040503050406030204" pitchFamily="18" charset="0"/>
                                        <a:ea typeface="+mn-ea"/>
                                        <a:cs typeface="+mn-cs"/>
                                      </a:rPr>
                                      <m:t>𝐷</m:t>
                                    </m:r>
                                  </m:e>
                                  <m:sub>
                                    <m:r>
                                      <a:rPr lang="en-US" altLang="ko-KR" sz="1200" b="0" i="0" kern="1200" dirty="0">
                                        <a:solidFill>
                                          <a:schemeClr val="tx1"/>
                                        </a:solidFill>
                                        <a:latin typeface="Cambria Math" panose="02040503050406030204" pitchFamily="18" charset="0"/>
                                        <a:ea typeface="+mn-ea"/>
                                        <a:cs typeface="+mn-cs"/>
                                      </a:rPr>
                                      <m:t>𝑡</m:t>
                                    </m:r>
                                  </m:sub>
                                </m:sSub>
                              </m:oMath>
                            </m:oMathPara>
                          </a14:m>
                          <a:endParaRPr lang="ko-KR" altLang="en-US" sz="1200" b="0" i="0" kern="1200" dirty="0">
                            <a:solidFill>
                              <a:schemeClr val="tx1"/>
                            </a:solidFill>
                            <a:latin typeface="Cambria Math" panose="02040503050406030204" pitchFamily="18" charset="0"/>
                            <a:ea typeface="+mn-ea"/>
                            <a:cs typeface="+mn-cs"/>
                          </a:endParaRPr>
                        </a:p>
                      </a:txBody>
                      <a:tcPr anchor="ctr"/>
                    </a:tc>
                    <a:tc>
                      <a:txBody>
                        <a:bodyPr/>
                        <a:lstStyle/>
                        <a:p>
                          <a:pPr algn="l" latinLnBrk="1"/>
                          <a:r>
                            <a:rPr lang="ko-KR" altLang="en-US" sz="1200" dirty="0" smtClean="0"/>
                            <a:t>스케줄 적용 후 최대전력수요량</a:t>
                          </a:r>
                          <a:endParaRPr lang="ko-KR" altLang="en-US" sz="1200" dirty="0"/>
                        </a:p>
                      </a:txBody>
                      <a:tcPr anchor="ctr"/>
                    </a:tc>
                    <a:extLst>
                      <a:ext uri="{0D108BD9-81ED-4DB2-BD59-A6C34878D82A}">
                        <a16:rowId xmlns:a16="http://schemas.microsoft.com/office/drawing/2014/main" val="3632537268"/>
                      </a:ext>
                    </a:extLst>
                  </a:tr>
                  <a:tr h="605282">
                    <a:tc>
                      <a:txBody>
                        <a:bodyPr/>
                        <a:lstStyle/>
                        <a:p>
                          <a:pPr latinLnBrk="1"/>
                          <a:r>
                            <a:rPr lang="en-US" altLang="ko-KR" sz="1200" dirty="0" smtClean="0"/>
                            <a:t>5</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nary>
                                  <m:naryPr>
                                    <m:chr m:val="∑"/>
                                    <m:ctrlPr>
                                      <a:rPr lang="en-US" altLang="ko-KR" sz="1200" b="0" i="1" dirty="0" smtClean="0">
                                        <a:latin typeface="Cambria Math" panose="02040503050406030204" pitchFamily="18" charset="0"/>
                                      </a:rPr>
                                    </m:ctrlPr>
                                  </m:naryPr>
                                  <m:sub>
                                    <m:r>
                                      <m:rPr>
                                        <m:brk m:alnAt="23"/>
                                      </m:rPr>
                                      <a:rPr lang="en-US" altLang="ko-KR" sz="1200" b="0" i="1" dirty="0" smtClean="0">
                                        <a:latin typeface="Cambria Math" panose="02040503050406030204" pitchFamily="18" charset="0"/>
                                      </a:rPr>
                                      <m:t>𝑖</m:t>
                                    </m:r>
                                    <m:r>
                                      <a:rPr lang="en-US" altLang="ko-KR" sz="1200" b="0" i="1" dirty="0" smtClean="0">
                                        <a:latin typeface="Cambria Math" panose="02040503050406030204" pitchFamily="18" charset="0"/>
                                      </a:rPr>
                                      <m:t>𝑑𝑥</m:t>
                                    </m:r>
                                    <m:r>
                                      <a:rPr lang="en-US" altLang="ko-KR" sz="1200" b="0" i="1" dirty="0" smtClean="0">
                                        <a:latin typeface="Cambria Math" panose="02040503050406030204" pitchFamily="18" charset="0"/>
                                      </a:rPr>
                                      <m:t>=1</m:t>
                                    </m:r>
                                  </m:sub>
                                  <m:sup>
                                    <m:r>
                                      <a:rPr lang="en-US" altLang="ko-KR" sz="1200" b="0" i="1" dirty="0" smtClean="0">
                                        <a:latin typeface="Cambria Math" panose="02040503050406030204" pitchFamily="18" charset="0"/>
                                      </a:rPr>
                                      <m:t>𝑡</m:t>
                                    </m:r>
                                    <m:r>
                                      <a:rPr lang="en-US" altLang="ko-KR" sz="1200" b="0" i="1" dirty="0" smtClean="0">
                                        <a:latin typeface="Cambria Math" panose="02040503050406030204" pitchFamily="18" charset="0"/>
                                      </a:rPr>
                                      <m:t>−1</m:t>
                                    </m:r>
                                  </m:sup>
                                  <m:e>
                                    <m:sSub>
                                      <m:sSubPr>
                                        <m:ctrlPr>
                                          <a:rPr lang="en-US" altLang="ko-KR" sz="1200" b="0" i="1" dirty="0" smtClean="0">
                                            <a:latin typeface="Cambria Math" panose="02040503050406030204" pitchFamily="18" charset="0"/>
                                          </a:rPr>
                                        </m:ctrlPr>
                                      </m:sSubPr>
                                      <m:e>
                                        <m:r>
                                          <a:rPr lang="en-US" altLang="ko-KR" sz="1200" b="0" i="1" dirty="0" smtClean="0">
                                            <a:latin typeface="Cambria Math" panose="02040503050406030204" pitchFamily="18" charset="0"/>
                                          </a:rPr>
                                          <m:t>𝑃</m:t>
                                        </m:r>
                                      </m:e>
                                      <m:sub>
                                        <m:r>
                                          <a:rPr lang="en-US" altLang="ko-KR" sz="1200" b="0" i="1" dirty="0" smtClean="0">
                                            <a:latin typeface="Cambria Math" panose="02040503050406030204" pitchFamily="18" charset="0"/>
                                          </a:rPr>
                                          <m:t>𝑖𝑛</m:t>
                                        </m:r>
                                        <m:r>
                                          <a:rPr lang="en-US" altLang="ko-KR" sz="1200" b="0" i="1" dirty="0" smtClean="0">
                                            <a:latin typeface="Cambria Math" panose="02040503050406030204" pitchFamily="18" charset="0"/>
                                          </a:rPr>
                                          <m:t>,</m:t>
                                        </m:r>
                                        <m:r>
                                          <a:rPr lang="en-US" altLang="ko-KR" sz="1200" b="0" i="1" dirty="0" smtClean="0">
                                            <a:latin typeface="Cambria Math" panose="02040503050406030204" pitchFamily="18" charset="0"/>
                                          </a:rPr>
                                          <m:t>𝑖𝑑𝑥</m:t>
                                        </m:r>
                                      </m:sub>
                                    </m:sSub>
                                  </m:e>
                                </m:nary>
                                <m:r>
                                  <a:rPr lang="en-US" altLang="ko-KR" sz="1200" b="0" i="1" dirty="0" smtClean="0">
                                    <a:latin typeface="Cambria Math" panose="02040503050406030204" pitchFamily="18" charset="0"/>
                                  </a:rPr>
                                  <m:t>≤</m:t>
                                </m:r>
                                <m:nary>
                                  <m:naryPr>
                                    <m:chr m:val="∑"/>
                                    <m:ctrlPr>
                                      <a:rPr lang="en-US" altLang="ko-KR" sz="1200" i="1" dirty="0">
                                        <a:latin typeface="Cambria Math" panose="02040503050406030204" pitchFamily="18" charset="0"/>
                                      </a:rPr>
                                    </m:ctrlPr>
                                  </m:naryPr>
                                  <m:sub>
                                    <m:r>
                                      <m:rPr>
                                        <m:brk m:alnAt="23"/>
                                      </m:rPr>
                                      <a:rPr lang="en-US" altLang="ko-KR" sz="1200" i="1" dirty="0">
                                        <a:latin typeface="Cambria Math" panose="02040503050406030204" pitchFamily="18" charset="0"/>
                                      </a:rPr>
                                      <m:t>𝑖</m:t>
                                    </m:r>
                                    <m:r>
                                      <a:rPr lang="en-US" altLang="ko-KR" sz="1200" i="1" dirty="0">
                                        <a:latin typeface="Cambria Math" panose="02040503050406030204" pitchFamily="18" charset="0"/>
                                      </a:rPr>
                                      <m:t>𝑑𝑥</m:t>
                                    </m:r>
                                    <m:r>
                                      <a:rPr lang="en-US" altLang="ko-KR" sz="1200" i="1" dirty="0">
                                        <a:latin typeface="Cambria Math" panose="02040503050406030204" pitchFamily="18" charset="0"/>
                                      </a:rPr>
                                      <m:t>=1</m:t>
                                    </m:r>
                                  </m:sub>
                                  <m:sup>
                                    <m:r>
                                      <a:rPr lang="en-US" altLang="ko-KR" sz="1200" b="0" i="1" dirty="0" smtClean="0">
                                        <a:latin typeface="Cambria Math" panose="02040503050406030204" pitchFamily="18" charset="0"/>
                                      </a:rPr>
                                      <m:t>𝑡</m:t>
                                    </m:r>
                                    <m:r>
                                      <a:rPr lang="en-US" altLang="ko-KR" sz="1200" b="0" i="1" dirty="0" smtClean="0">
                                        <a:latin typeface="Cambria Math" panose="02040503050406030204" pitchFamily="18" charset="0"/>
                                      </a:rPr>
                                      <m:t>−1</m:t>
                                    </m:r>
                                  </m:sup>
                                  <m:e>
                                    <m:r>
                                      <a:rPr lang="en-US" altLang="ko-KR" sz="1200" b="0" i="1" dirty="0" smtClean="0">
                                        <a:latin typeface="Cambria Math" panose="02040503050406030204" pitchFamily="18" charset="0"/>
                                      </a:rPr>
                                      <m:t>𝑝𝑟𝑒</m:t>
                                    </m:r>
                                    <m:sSub>
                                      <m:sSubPr>
                                        <m:ctrlPr>
                                          <a:rPr lang="en-US" altLang="ko-KR" sz="1200" i="1" dirty="0">
                                            <a:latin typeface="Cambria Math" panose="02040503050406030204" pitchFamily="18" charset="0"/>
                                          </a:rPr>
                                        </m:ctrlPr>
                                      </m:sSubPr>
                                      <m:e>
                                        <m:r>
                                          <a:rPr lang="en-US" altLang="ko-KR" sz="1200" i="1" dirty="0">
                                            <a:latin typeface="Cambria Math" panose="02040503050406030204" pitchFamily="18" charset="0"/>
                                          </a:rPr>
                                          <m:t>𝑃</m:t>
                                        </m:r>
                                      </m:e>
                                      <m:sub>
                                        <m:r>
                                          <a:rPr lang="en-US" altLang="ko-KR" sz="1200" i="1" dirty="0">
                                            <a:latin typeface="Cambria Math" panose="02040503050406030204" pitchFamily="18" charset="0"/>
                                          </a:rPr>
                                          <m:t>𝑖𝑛</m:t>
                                        </m:r>
                                        <m:r>
                                          <a:rPr lang="en-US" altLang="ko-KR" sz="1200" i="1" dirty="0">
                                            <a:latin typeface="Cambria Math" panose="02040503050406030204" pitchFamily="18" charset="0"/>
                                          </a:rPr>
                                          <m:t>,</m:t>
                                        </m:r>
                                        <m:r>
                                          <a:rPr lang="en-US" altLang="ko-KR" sz="1200" i="1" dirty="0">
                                            <a:latin typeface="Cambria Math" panose="02040503050406030204" pitchFamily="18" charset="0"/>
                                          </a:rPr>
                                          <m:t>𝑖𝑑𝑥</m:t>
                                        </m:r>
                                      </m:sub>
                                    </m:sSub>
                                  </m:e>
                                </m:nary>
                                <m:r>
                                  <a:rPr lang="en-US" altLang="ko-KR" sz="1200" i="1" dirty="0">
                                    <a:latin typeface="Cambria Math" panose="02040503050406030204" pitchFamily="18" charset="0"/>
                                  </a:rPr>
                                  <m:t>−</m:t>
                                </m:r>
                                <m:r>
                                  <a:rPr lang="en-US" altLang="ko-KR" sz="1200" i="1" dirty="0">
                                    <a:latin typeface="Cambria Math" panose="02040503050406030204" pitchFamily="18" charset="0"/>
                                  </a:rPr>
                                  <m:t>𝑣𝑖𝑜𝑙𝑎𝑡𝑖𝑜𝑛</m:t>
                                </m:r>
                                <m:r>
                                  <a:rPr lang="en-US" altLang="ko-KR" sz="1200" i="1" dirty="0">
                                    <a:latin typeface="Cambria Math" panose="02040503050406030204" pitchFamily="18" charset="0"/>
                                  </a:rPr>
                                  <m:t> </m:t>
                                </m:r>
                                <m:r>
                                  <a:rPr lang="en-US" altLang="ko-KR" sz="1200" i="1" dirty="0">
                                    <a:latin typeface="Cambria Math" panose="02040503050406030204" pitchFamily="18" charset="0"/>
                                  </a:rPr>
                                  <m:t>𝑎𝑚𝑜𝑢𝑡</m:t>
                                </m:r>
                              </m:oMath>
                            </m:oMathPara>
                          </a14:m>
                          <a:endParaRPr lang="ko-KR" altLang="en-US" sz="1200" dirty="0"/>
                        </a:p>
                      </a:txBody>
                      <a:tcPr anchor="ctr"/>
                    </a:tc>
                    <a:tc>
                      <a:txBody>
                        <a:bodyPr/>
                        <a:lstStyle/>
                        <a:p>
                          <a:pPr latinLnBrk="1"/>
                          <a:r>
                            <a:rPr lang="en-US" altLang="ko-KR" sz="1200" b="0" dirty="0" smtClean="0"/>
                            <a:t>Stage-B</a:t>
                          </a:r>
                          <a:r>
                            <a:rPr lang="ko-KR" altLang="en-US" sz="1200" b="0" dirty="0" smtClean="0"/>
                            <a:t>의 </a:t>
                          </a:r>
                          <a:r>
                            <a:rPr lang="en-US" altLang="ko-KR" sz="1200" b="0" dirty="0" smtClean="0"/>
                            <a:t>SOC </a:t>
                          </a:r>
                          <a:r>
                            <a:rPr lang="ko-KR" altLang="en-US" sz="1200" b="0" dirty="0" smtClean="0"/>
                            <a:t>위반을 제약조건에 반영</a:t>
                          </a:r>
                          <a:endParaRPr lang="ko-KR" altLang="en-US" sz="1200" b="0" dirty="0"/>
                        </a:p>
                      </a:txBody>
                      <a:tcPr anchor="ctr"/>
                    </a:tc>
                    <a:extLst>
                      <a:ext uri="{0D108BD9-81ED-4DB2-BD59-A6C34878D82A}">
                        <a16:rowId xmlns:a16="http://schemas.microsoft.com/office/drawing/2014/main" val="2373574493"/>
                      </a:ext>
                    </a:extLst>
                  </a:tr>
                </a:tbl>
              </a:graphicData>
            </a:graphic>
          </p:graphicFrame>
        </mc:Choice>
        <mc:Fallback xmlns="">
          <p:graphicFrame>
            <p:nvGraphicFramePr>
              <p:cNvPr id="6" name="표 5"/>
              <p:cNvGraphicFramePr>
                <a:graphicFrameLocks noGrp="1"/>
              </p:cNvGraphicFramePr>
              <p:nvPr>
                <p:extLst>
                  <p:ext uri="{D42A27DB-BD31-4B8C-83A1-F6EECF244321}">
                    <p14:modId xmlns:p14="http://schemas.microsoft.com/office/powerpoint/2010/main" val="3298918808"/>
                  </p:ext>
                </p:extLst>
              </p:nvPr>
            </p:nvGraphicFramePr>
            <p:xfrm>
              <a:off x="387718" y="955922"/>
              <a:ext cx="8120592" cy="3361690"/>
            </p:xfrm>
            <a:graphic>
              <a:graphicData uri="http://schemas.openxmlformats.org/drawingml/2006/table">
                <a:tbl>
                  <a:tblPr firstRow="1" bandRow="1">
                    <a:tableStyleId>{9D7B26C5-4107-4FEC-AEDC-1716B250A1EF}</a:tableStyleId>
                  </a:tblPr>
                  <a:tblGrid>
                    <a:gridCol w="331110">
                      <a:extLst>
                        <a:ext uri="{9D8B030D-6E8A-4147-A177-3AD203B41FA5}">
                          <a16:colId xmlns:a16="http://schemas.microsoft.com/office/drawing/2014/main" val="500688371"/>
                        </a:ext>
                      </a:extLst>
                    </a:gridCol>
                    <a:gridCol w="3916490">
                      <a:extLst>
                        <a:ext uri="{9D8B030D-6E8A-4147-A177-3AD203B41FA5}">
                          <a16:colId xmlns:a16="http://schemas.microsoft.com/office/drawing/2014/main" val="2162650049"/>
                        </a:ext>
                      </a:extLst>
                    </a:gridCol>
                    <a:gridCol w="3872992">
                      <a:extLst>
                        <a:ext uri="{9D8B030D-6E8A-4147-A177-3AD203B41FA5}">
                          <a16:colId xmlns:a16="http://schemas.microsoft.com/office/drawing/2014/main" val="2031917034"/>
                        </a:ext>
                      </a:extLst>
                    </a:gridCol>
                  </a:tblGrid>
                  <a:tr h="335280">
                    <a:tc gridSpan="2">
                      <a:txBody>
                        <a:bodyPr/>
                        <a:lstStyle/>
                        <a:p>
                          <a:pPr latinLnBrk="1"/>
                          <a:r>
                            <a:rPr lang="en-US" altLang="ko-KR" sz="1600" dirty="0" smtClean="0"/>
                            <a:t>Constraints</a:t>
                          </a:r>
                          <a:r>
                            <a:rPr lang="en-US" altLang="ko-KR" sz="1600" baseline="0" dirty="0" smtClean="0"/>
                            <a:t> in Stage-A</a:t>
                          </a:r>
                          <a:endParaRPr lang="ko-KR" altLang="en-US" sz="1600" dirty="0"/>
                        </a:p>
                      </a:txBody>
                      <a:tcPr anchor="ctr"/>
                    </a:tc>
                    <a:tc hMerge="1">
                      <a:txBody>
                        <a:bodyPr/>
                        <a:lstStyle/>
                        <a:p>
                          <a:pPr latinLnBrk="1"/>
                          <a:endParaRPr lang="ko-KR" altLang="en-US" dirty="0"/>
                        </a:p>
                      </a:txBody>
                      <a:tcPr/>
                    </a:tc>
                    <a:tc>
                      <a:txBody>
                        <a:bodyPr/>
                        <a:lstStyle/>
                        <a:p>
                          <a:pPr latinLnBrk="1"/>
                          <a:r>
                            <a:rPr lang="en-US" altLang="ko-KR" sz="1600" dirty="0" smtClean="0"/>
                            <a:t>Meaning</a:t>
                          </a:r>
                          <a:endParaRPr lang="ko-KR" altLang="en-US" sz="1600" dirty="0"/>
                        </a:p>
                      </a:txBody>
                      <a:tcPr anchor="ctr"/>
                    </a:tc>
                    <a:extLst>
                      <a:ext uri="{0D108BD9-81ED-4DB2-BD59-A6C34878D82A}">
                        <a16:rowId xmlns:a16="http://schemas.microsoft.com/office/drawing/2014/main" val="4125412383"/>
                      </a:ext>
                    </a:extLst>
                  </a:tr>
                  <a:tr h="605282">
                    <a:tc>
                      <a:txBody>
                        <a:bodyPr/>
                        <a:lstStyle/>
                        <a:p>
                          <a:pPr latinLnBrk="1"/>
                          <a:r>
                            <a:rPr lang="en-US" altLang="ko-KR" sz="1200" dirty="0" smtClean="0"/>
                            <a:t>1</a:t>
                          </a:r>
                          <a:endParaRPr lang="ko-KR" altLang="en-US" sz="1200" dirty="0"/>
                        </a:p>
                      </a:txBody>
                      <a:tcPr anchor="ctr"/>
                    </a:tc>
                    <a:tc>
                      <a:txBody>
                        <a:bodyPr/>
                        <a:lstStyle/>
                        <a:p>
                          <a:endParaRPr lang="ko-KR"/>
                        </a:p>
                      </a:txBody>
                      <a:tcPr anchor="ctr">
                        <a:blipFill>
                          <a:blip r:embed="rId2"/>
                          <a:stretch>
                            <a:fillRect l="-8398" t="-57000" r="-99067" b="-399000"/>
                          </a:stretch>
                        </a:blipFill>
                      </a:tcPr>
                    </a:tc>
                    <a:tc>
                      <a:txBody>
                        <a:bodyPr/>
                        <a:lstStyle/>
                        <a:p>
                          <a:pPr latinLnBrk="1"/>
                          <a:r>
                            <a:rPr lang="ko-KR" altLang="en-US" sz="1200" b="0" dirty="0" smtClean="0"/>
                            <a:t>결정 변수 상한 및 하한</a:t>
                          </a:r>
                          <a:endParaRPr lang="ko-KR" altLang="en-US" sz="1200" b="0" dirty="0"/>
                        </a:p>
                      </a:txBody>
                      <a:tcPr anchor="ctr"/>
                    </a:tc>
                    <a:extLst>
                      <a:ext uri="{0D108BD9-81ED-4DB2-BD59-A6C34878D82A}">
                        <a16:rowId xmlns:a16="http://schemas.microsoft.com/office/drawing/2014/main" val="2465258556"/>
                      </a:ext>
                    </a:extLst>
                  </a:tr>
                  <a:tr h="605282">
                    <a:tc>
                      <a:txBody>
                        <a:bodyPr/>
                        <a:lstStyle/>
                        <a:p>
                          <a:pPr latinLnBrk="1"/>
                          <a:r>
                            <a:rPr lang="en-US" altLang="ko-KR" sz="1200" dirty="0" smtClean="0"/>
                            <a:t>2</a:t>
                          </a:r>
                          <a:endParaRPr lang="ko-KR" altLang="en-US" sz="1200" dirty="0"/>
                        </a:p>
                      </a:txBody>
                      <a:tcPr anchor="ctr"/>
                    </a:tc>
                    <a:tc>
                      <a:txBody>
                        <a:bodyPr/>
                        <a:lstStyle/>
                        <a:p>
                          <a:endParaRPr lang="ko-KR"/>
                        </a:p>
                      </a:txBody>
                      <a:tcPr anchor="ctr">
                        <a:blipFill>
                          <a:blip r:embed="rId2"/>
                          <a:stretch>
                            <a:fillRect l="-8398" t="-158586" r="-99067" b="-303030"/>
                          </a:stretch>
                        </a:blipFill>
                      </a:tcPr>
                    </a:tc>
                    <a:tc>
                      <a:txBody>
                        <a:bodyPr/>
                        <a:lstStyle/>
                        <a:p>
                          <a:endParaRPr lang="ko-KR"/>
                        </a:p>
                      </a:txBody>
                      <a:tcPr anchor="ctr">
                        <a:blipFill>
                          <a:blip r:embed="rId2"/>
                          <a:stretch>
                            <a:fillRect l="-109591" t="-158586" r="-157" b="-303030"/>
                          </a:stretch>
                        </a:blipFill>
                      </a:tcPr>
                    </a:tc>
                    <a:extLst>
                      <a:ext uri="{0D108BD9-81ED-4DB2-BD59-A6C34878D82A}">
                        <a16:rowId xmlns:a16="http://schemas.microsoft.com/office/drawing/2014/main" val="1254901777"/>
                      </a:ext>
                    </a:extLst>
                  </a:tr>
                  <a:tr h="605282">
                    <a:tc>
                      <a:txBody>
                        <a:bodyPr/>
                        <a:lstStyle/>
                        <a:p>
                          <a:pPr latinLnBrk="1"/>
                          <a:r>
                            <a:rPr lang="en-US" altLang="ko-KR" sz="1200" dirty="0" smtClean="0"/>
                            <a:t>3</a:t>
                          </a:r>
                          <a:endParaRPr lang="ko-KR" altLang="en-US" sz="1200" dirty="0"/>
                        </a:p>
                      </a:txBody>
                      <a:tcPr anchor="ctr"/>
                    </a:tc>
                    <a:tc>
                      <a:txBody>
                        <a:bodyPr/>
                        <a:lstStyle/>
                        <a:p>
                          <a:endParaRPr lang="ko-KR"/>
                        </a:p>
                      </a:txBody>
                      <a:tcPr anchor="ctr">
                        <a:blipFill>
                          <a:blip r:embed="rId2"/>
                          <a:stretch>
                            <a:fillRect l="-8398" t="-256000" r="-99067" b="-200000"/>
                          </a:stretch>
                        </a:blipFill>
                      </a:tcPr>
                    </a:tc>
                    <a:tc>
                      <a:txBody>
                        <a:bodyPr/>
                        <a:lstStyle/>
                        <a:p>
                          <a:endParaRPr lang="ko-KR"/>
                        </a:p>
                      </a:txBody>
                      <a:tcPr anchor="ctr">
                        <a:blipFill>
                          <a:blip r:embed="rId2"/>
                          <a:stretch>
                            <a:fillRect l="-109591" t="-256000" r="-157" b="-200000"/>
                          </a:stretch>
                        </a:blipFill>
                      </a:tcPr>
                    </a:tc>
                    <a:extLst>
                      <a:ext uri="{0D108BD9-81ED-4DB2-BD59-A6C34878D82A}">
                        <a16:rowId xmlns:a16="http://schemas.microsoft.com/office/drawing/2014/main" val="1965918747"/>
                      </a:ext>
                    </a:extLst>
                  </a:tr>
                  <a:tr h="605282">
                    <a:tc>
                      <a:txBody>
                        <a:bodyPr/>
                        <a:lstStyle/>
                        <a:p>
                          <a:pPr latinLnBrk="1"/>
                          <a:r>
                            <a:rPr lang="en-US" altLang="ko-KR" sz="1200" dirty="0" smtClean="0"/>
                            <a:t>4</a:t>
                          </a:r>
                          <a:endParaRPr lang="ko-KR" altLang="en-US" sz="1200" dirty="0"/>
                        </a:p>
                      </a:txBody>
                      <a:tcPr anchor="ctr"/>
                    </a:tc>
                    <a:tc>
                      <a:txBody>
                        <a:bodyPr/>
                        <a:lstStyle/>
                        <a:p>
                          <a:endParaRPr lang="ko-KR"/>
                        </a:p>
                      </a:txBody>
                      <a:tcPr anchor="ctr">
                        <a:blipFill>
                          <a:blip r:embed="rId2"/>
                          <a:stretch>
                            <a:fillRect l="-8398" t="-359596" r="-99067" b="-102020"/>
                          </a:stretch>
                        </a:blipFill>
                      </a:tcPr>
                    </a:tc>
                    <a:tc>
                      <a:txBody>
                        <a:bodyPr/>
                        <a:lstStyle/>
                        <a:p>
                          <a:pPr algn="l" latinLnBrk="1"/>
                          <a:r>
                            <a:rPr lang="ko-KR" altLang="en-US" sz="1200" dirty="0" smtClean="0"/>
                            <a:t>스케줄 적용 후 최대전력수요량</a:t>
                          </a:r>
                          <a:endParaRPr lang="ko-KR" altLang="en-US" sz="1200" dirty="0"/>
                        </a:p>
                      </a:txBody>
                      <a:tcPr anchor="ctr"/>
                    </a:tc>
                    <a:extLst>
                      <a:ext uri="{0D108BD9-81ED-4DB2-BD59-A6C34878D82A}">
                        <a16:rowId xmlns:a16="http://schemas.microsoft.com/office/drawing/2014/main" val="3632537268"/>
                      </a:ext>
                    </a:extLst>
                  </a:tr>
                  <a:tr h="605282">
                    <a:tc>
                      <a:txBody>
                        <a:bodyPr/>
                        <a:lstStyle/>
                        <a:p>
                          <a:pPr latinLnBrk="1"/>
                          <a:r>
                            <a:rPr lang="en-US" altLang="ko-KR" sz="1200" dirty="0" smtClean="0"/>
                            <a:t>5</a:t>
                          </a:r>
                          <a:endParaRPr lang="ko-KR" altLang="en-US" sz="1200" dirty="0"/>
                        </a:p>
                      </a:txBody>
                      <a:tcPr anchor="ctr"/>
                    </a:tc>
                    <a:tc>
                      <a:txBody>
                        <a:bodyPr/>
                        <a:lstStyle/>
                        <a:p>
                          <a:endParaRPr lang="ko-KR"/>
                        </a:p>
                      </a:txBody>
                      <a:tcPr anchor="ctr">
                        <a:blipFill>
                          <a:blip r:embed="rId2"/>
                          <a:stretch>
                            <a:fillRect l="-8398" t="-455000" r="-99067" b="-1000"/>
                          </a:stretch>
                        </a:blipFill>
                      </a:tcPr>
                    </a:tc>
                    <a:tc>
                      <a:txBody>
                        <a:bodyPr/>
                        <a:lstStyle/>
                        <a:p>
                          <a:pPr latinLnBrk="1"/>
                          <a:r>
                            <a:rPr lang="en-US" altLang="ko-KR" sz="1200" b="0" dirty="0" smtClean="0"/>
                            <a:t>Stage-B</a:t>
                          </a:r>
                          <a:r>
                            <a:rPr lang="ko-KR" altLang="en-US" sz="1200" b="0" dirty="0" smtClean="0"/>
                            <a:t>의 </a:t>
                          </a:r>
                          <a:r>
                            <a:rPr lang="en-US" altLang="ko-KR" sz="1200" b="0" dirty="0" smtClean="0"/>
                            <a:t>SOC </a:t>
                          </a:r>
                          <a:r>
                            <a:rPr lang="ko-KR" altLang="en-US" sz="1200" b="0" dirty="0" smtClean="0"/>
                            <a:t>위반을 제약조건에 반영</a:t>
                          </a:r>
                          <a:endParaRPr lang="ko-KR" altLang="en-US" sz="1200" b="0" dirty="0"/>
                        </a:p>
                      </a:txBody>
                      <a:tcPr anchor="ctr"/>
                    </a:tc>
                    <a:extLst>
                      <a:ext uri="{0D108BD9-81ED-4DB2-BD59-A6C34878D82A}">
                        <a16:rowId xmlns:a16="http://schemas.microsoft.com/office/drawing/2014/main" val="237357449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표 6"/>
              <p:cNvGraphicFramePr>
                <a:graphicFrameLocks noGrp="1"/>
              </p:cNvGraphicFramePr>
              <p:nvPr>
                <p:extLst>
                  <p:ext uri="{D42A27DB-BD31-4B8C-83A1-F6EECF244321}">
                    <p14:modId xmlns:p14="http://schemas.microsoft.com/office/powerpoint/2010/main" val="844076011"/>
                  </p:ext>
                </p:extLst>
              </p:nvPr>
            </p:nvGraphicFramePr>
            <p:xfrm>
              <a:off x="387718" y="4546458"/>
              <a:ext cx="5978588" cy="1857378"/>
            </p:xfrm>
            <a:graphic>
              <a:graphicData uri="http://schemas.openxmlformats.org/drawingml/2006/table">
                <a:tbl>
                  <a:tblPr firstRow="1" bandRow="1">
                    <a:tableStyleId>{2D5ABB26-0587-4C30-8999-92F81FD0307C}</a:tableStyleId>
                  </a:tblPr>
                  <a:tblGrid>
                    <a:gridCol w="817753">
                      <a:extLst>
                        <a:ext uri="{9D8B030D-6E8A-4147-A177-3AD203B41FA5}">
                          <a16:colId xmlns:a16="http://schemas.microsoft.com/office/drawing/2014/main" val="3876930741"/>
                        </a:ext>
                      </a:extLst>
                    </a:gridCol>
                    <a:gridCol w="2361692">
                      <a:extLst>
                        <a:ext uri="{9D8B030D-6E8A-4147-A177-3AD203B41FA5}">
                          <a16:colId xmlns:a16="http://schemas.microsoft.com/office/drawing/2014/main" val="922617020"/>
                        </a:ext>
                      </a:extLst>
                    </a:gridCol>
                    <a:gridCol w="603313">
                      <a:extLst>
                        <a:ext uri="{9D8B030D-6E8A-4147-A177-3AD203B41FA5}">
                          <a16:colId xmlns:a16="http://schemas.microsoft.com/office/drawing/2014/main" val="1000154940"/>
                        </a:ext>
                      </a:extLst>
                    </a:gridCol>
                    <a:gridCol w="2195830">
                      <a:extLst>
                        <a:ext uri="{9D8B030D-6E8A-4147-A177-3AD203B41FA5}">
                          <a16:colId xmlns:a16="http://schemas.microsoft.com/office/drawing/2014/main" val="2826804209"/>
                        </a:ext>
                      </a:extLst>
                    </a:gridCol>
                  </a:tblGrid>
                  <a:tr h="0">
                    <a:tc>
                      <a:txBody>
                        <a:bodyPr/>
                        <a:lstStyle/>
                        <a:p>
                          <a:pPr algn="l" latinLnBrk="1"/>
                          <a:r>
                            <a:rPr lang="en-US" altLang="ko-KR" sz="1100" dirty="0" smtClean="0"/>
                            <a:t>Where:</a:t>
                          </a:r>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extLst>
                      <a:ext uri="{0D108BD9-81ED-4DB2-BD59-A6C34878D82A}">
                        <a16:rowId xmlns:a16="http://schemas.microsoft.com/office/drawing/2014/main" val="353156104"/>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ko-KR" altLang="ko-KR" sz="1100" i="1" smtClean="0">
                                        <a:latin typeface="Cambria Math" panose="02040503050406030204" pitchFamily="18" charset="0"/>
                                      </a:rPr>
                                    </m:ctrlPr>
                                  </m:sSubPr>
                                  <m:e>
                                    <m:r>
                                      <a:rPr lang="en-US" altLang="ko-KR" sz="1100" i="1">
                                        <a:latin typeface="Cambria Math" panose="02040503050406030204" pitchFamily="18" charset="0"/>
                                      </a:rPr>
                                      <m:t>𝑃</m:t>
                                    </m:r>
                                  </m:e>
                                  <m:sub>
                                    <m:r>
                                      <a:rPr lang="en-US" altLang="ko-KR" sz="1100" i="1">
                                        <a:latin typeface="Cambria Math" panose="02040503050406030204" pitchFamily="18" charset="0"/>
                                      </a:rPr>
                                      <m:t>𝑖𝑛</m:t>
                                    </m:r>
                                    <m:r>
                                      <a:rPr lang="en-US" altLang="ko-KR" sz="1100" b="0" i="1" smtClean="0">
                                        <a:latin typeface="Cambria Math" panose="02040503050406030204" pitchFamily="18" charset="0"/>
                                      </a:rPr>
                                      <m:t>,</m:t>
                                    </m:r>
                                    <m:r>
                                      <a:rPr lang="en-US" altLang="ko-KR" sz="1100" i="1">
                                        <a:latin typeface="Cambria Math" panose="02040503050406030204" pitchFamily="18" charset="0"/>
                                      </a:rPr>
                                      <m:t>𝑖𝑑𝑥</m:t>
                                    </m:r>
                                  </m:sub>
                                </m:sSub>
                              </m:oMath>
                            </m:oMathPara>
                          </a14:m>
                          <a:endParaRPr lang="ko-KR" altLang="en-US" sz="1100" dirty="0"/>
                        </a:p>
                      </a:txBody>
                      <a:tcPr/>
                    </a:tc>
                    <a:tc>
                      <a:txBody>
                        <a:bodyPr/>
                        <a:lstStyle/>
                        <a:p>
                          <a:pPr algn="l" latinLnBrk="1"/>
                          <a14:m>
                            <m:oMath xmlns:m="http://schemas.openxmlformats.org/officeDocument/2006/math">
                              <m:r>
                                <a:rPr lang="en-US" altLang="ko-KR" sz="1100" b="0" i="1" smtClean="0">
                                  <a:latin typeface="Cambria Math" panose="02040503050406030204" pitchFamily="18" charset="0"/>
                                </a:rPr>
                                <m:t>𝑉𝐸</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𝑉</m:t>
                                  </m:r>
                                </m:e>
                                <m:sub>
                                  <m:r>
                                    <a:rPr lang="en-US" altLang="ko-KR" sz="1100" b="0" i="1" smtClean="0">
                                      <a:latin typeface="Cambria Math" panose="02040503050406030204" pitchFamily="18" charset="0"/>
                                    </a:rPr>
                                    <m:t>𝑖𝑛</m:t>
                                  </m:r>
                                </m:sub>
                              </m:sSub>
                            </m:oMath>
                          </a14:m>
                          <a:r>
                            <a:rPr lang="ko-KR" altLang="en-US" sz="1100" dirty="0" smtClean="0"/>
                            <a:t> </a:t>
                          </a:r>
                          <a:r>
                            <a:rPr lang="ko-KR" altLang="en-US" sz="1100" dirty="0" err="1" smtClean="0"/>
                            <a:t>시간별</a:t>
                          </a:r>
                          <a:r>
                            <a:rPr lang="ko-KR" altLang="en-US" sz="1100" dirty="0" smtClean="0"/>
                            <a:t> </a:t>
                          </a:r>
                          <a:r>
                            <a:rPr lang="ko-KR" altLang="en-US" sz="1100" dirty="0" err="1" smtClean="0"/>
                            <a:t>충방전량</a:t>
                          </a:r>
                          <a:r>
                            <a:rPr lang="en-US" altLang="ko-KR" sz="1100" dirty="0" smtClean="0"/>
                            <a:t>(</a:t>
                          </a:r>
                          <a:r>
                            <a:rPr lang="ko-KR" altLang="en-US" sz="1100" dirty="0" smtClean="0"/>
                            <a:t>결정 변수</a:t>
                          </a:r>
                          <a:r>
                            <a:rPr lang="en-US" altLang="ko-KR" sz="1100" dirty="0" smtClean="0"/>
                            <a:t>)</a:t>
                          </a:r>
                          <a:endParaRPr lang="ko-KR" altLang="en-US" sz="1100" dirty="0"/>
                        </a:p>
                      </a:txBody>
                      <a:tcPr/>
                    </a:tc>
                    <a:tc>
                      <a:txBody>
                        <a:bodyPr/>
                        <a:lstStyle/>
                        <a:p>
                          <a:pPr algn="l"/>
                          <a14:m>
                            <m:oMathPara xmlns:m="http://schemas.openxmlformats.org/officeDocument/2006/math">
                              <m:oMathParaPr>
                                <m:jc m:val="centerGroup"/>
                              </m:oMathParaPr>
                              <m:oMath xmlns:m="http://schemas.openxmlformats.org/officeDocument/2006/math">
                                <m:sSub>
                                  <m:sSubPr>
                                    <m:ctrlPr>
                                      <a:rPr lang="ko-KR" altLang="ko-KR" sz="1100" i="1" smtClean="0">
                                        <a:latin typeface="Cambria Math" panose="02040503050406030204" pitchFamily="18" charset="0"/>
                                      </a:rPr>
                                    </m:ctrlPr>
                                  </m:sSubPr>
                                  <m:e>
                                    <m:r>
                                      <a:rPr lang="en-US" altLang="ko-KR" sz="1100" i="1" smtClean="0">
                                        <a:latin typeface="Cambria Math" panose="02040503050406030204" pitchFamily="18" charset="0"/>
                                      </a:rPr>
                                      <m:t>𝑋</m:t>
                                    </m:r>
                                  </m:e>
                                  <m:sub>
                                    <m:r>
                                      <a:rPr lang="en-US" altLang="ko-KR" sz="1100" i="1">
                                        <a:latin typeface="Cambria Math" panose="02040503050406030204" pitchFamily="18" charset="0"/>
                                      </a:rPr>
                                      <m:t>𝑡</m:t>
                                    </m:r>
                                  </m:sub>
                                </m:sSub>
                              </m:oMath>
                            </m:oMathPara>
                          </a14:m>
                          <a:endParaRPr lang="ko-KR" altLang="en-US" sz="1100" dirty="0"/>
                        </a:p>
                      </a:txBody>
                      <a:tcPr/>
                    </a:tc>
                    <a:tc>
                      <a:txBody>
                        <a:bodyPr/>
                        <a:lstStyle/>
                        <a:p>
                          <a:pPr algn="l" latinLnBrk="1"/>
                          <a:r>
                            <a:rPr lang="ko-KR" altLang="en-US" sz="1100" dirty="0" err="1" smtClean="0"/>
                            <a:t>시간별</a:t>
                          </a:r>
                          <a:r>
                            <a:rPr lang="ko-KR" altLang="en-US" sz="1100" dirty="0" smtClean="0"/>
                            <a:t> 총 </a:t>
                          </a:r>
                          <a:r>
                            <a:rPr lang="ko-KR" altLang="en-US" sz="1100" dirty="0" err="1" smtClean="0"/>
                            <a:t>충방전량</a:t>
                          </a:r>
                          <a:endParaRPr lang="ko-KR" altLang="en-US" sz="1100" dirty="0"/>
                        </a:p>
                      </a:txBody>
                      <a:tcPr/>
                    </a:tc>
                    <a:extLst>
                      <a:ext uri="{0D108BD9-81ED-4DB2-BD59-A6C34878D82A}">
                        <a16:rowId xmlns:a16="http://schemas.microsoft.com/office/drawing/2014/main" val="2259554814"/>
                      </a:ext>
                    </a:extLst>
                  </a:tr>
                  <a:tr h="0">
                    <a:tc>
                      <a:txBody>
                        <a:bodyPr/>
                        <a:lstStyle/>
                        <a:p>
                          <a:pPr algn="l"/>
                          <a14:m>
                            <m:oMathPara xmlns:m="http://schemas.openxmlformats.org/officeDocument/2006/math">
                              <m:oMathParaPr>
                                <m:jc m:val="centerGroup"/>
                              </m:oMathParaPr>
                              <m:oMath xmlns:m="http://schemas.openxmlformats.org/officeDocument/2006/math">
                                <m:r>
                                  <a:rPr lang="en-US" altLang="ko-KR" sz="1100" b="0" i="1" smtClean="0">
                                    <a:latin typeface="Cambria Math" panose="02040503050406030204" pitchFamily="18" charset="0"/>
                                  </a:rPr>
                                  <m:t>𝐶</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𝑃</m:t>
                                    </m:r>
                                  </m:e>
                                  <m:sub>
                                    <m:r>
                                      <a:rPr lang="en-US" altLang="ko-KR" sz="1100" b="0" i="1" smtClean="0">
                                        <a:latin typeface="Cambria Math" panose="02040503050406030204" pitchFamily="18" charset="0"/>
                                      </a:rPr>
                                      <m:t>𝑖𝑛</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𝑖𝑑𝑥</m:t>
                                    </m:r>
                                  </m:sub>
                                </m:sSub>
                              </m:oMath>
                            </m:oMathPara>
                          </a14:m>
                          <a:endParaRPr lang="ko-KR" altLang="en-US" sz="1100" dirty="0"/>
                        </a:p>
                      </a:txBody>
                      <a:tcPr/>
                    </a:tc>
                    <a:tc>
                      <a:txBody>
                        <a:bodyPr/>
                        <a:lstStyle/>
                        <a:p>
                          <a:pPr algn="l" latinLnBrk="1"/>
                          <a14:m>
                            <m:oMath xmlns:m="http://schemas.openxmlformats.org/officeDocument/2006/math">
                              <m:r>
                                <a:rPr lang="en-US" altLang="ko-KR" sz="1100" b="0" i="1" smtClean="0">
                                  <a:latin typeface="Cambria Math" panose="02040503050406030204" pitchFamily="18" charset="0"/>
                                </a:rPr>
                                <m:t>𝑉𝐸</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𝑉</m:t>
                                  </m:r>
                                </m:e>
                                <m:sub>
                                  <m:r>
                                    <a:rPr lang="en-US" altLang="ko-KR" sz="1100" b="0" i="1" smtClean="0">
                                      <a:latin typeface="Cambria Math" panose="02040503050406030204" pitchFamily="18" charset="0"/>
                                    </a:rPr>
                                    <m:t>𝑖𝑛</m:t>
                                  </m:r>
                                </m:sub>
                              </m:sSub>
                            </m:oMath>
                          </a14:m>
                          <a:r>
                            <a:rPr lang="ko-KR" altLang="en-US" sz="1100" dirty="0" smtClean="0"/>
                            <a:t> 최대 </a:t>
                          </a:r>
                          <a:r>
                            <a:rPr lang="ko-KR" altLang="en-US" sz="1100" dirty="0" err="1" smtClean="0"/>
                            <a:t>충전량</a:t>
                          </a:r>
                          <a:endParaRPr lang="ko-KR" altLang="en-US" sz="1100" dirty="0"/>
                        </a:p>
                      </a:txBody>
                      <a:tcPr/>
                    </a:tc>
                    <a:tc>
                      <a:txBody>
                        <a:bodyPr/>
                        <a:lstStyle/>
                        <a:p>
                          <a:pPr algn="l"/>
                          <a14:m>
                            <m:oMathPara xmlns:m="http://schemas.openxmlformats.org/officeDocument/2006/math">
                              <m:oMathParaPr>
                                <m:jc m:val="centerGroup"/>
                              </m:oMathParaPr>
                              <m:oMath xmlns:m="http://schemas.openxmlformats.org/officeDocument/2006/math">
                                <m:r>
                                  <a:rPr lang="en-US" altLang="ko-KR" sz="1100" i="1">
                                    <a:latin typeface="Cambria Math" panose="02040503050406030204" pitchFamily="18" charset="0"/>
                                  </a:rPr>
                                  <m:t>𝑃𝐿</m:t>
                                </m:r>
                              </m:oMath>
                            </m:oMathPara>
                          </a14:m>
                          <a:endParaRPr lang="en-US" altLang="ko-KR" sz="1100" i="1" dirty="0" smtClean="0">
                            <a:latin typeface="Cambria Math" panose="02040503050406030204" pitchFamily="18" charset="0"/>
                          </a:endParaRPr>
                        </a:p>
                      </a:txBody>
                      <a:tcPr/>
                    </a:tc>
                    <a:tc>
                      <a:txBody>
                        <a:bodyPr/>
                        <a:lstStyle/>
                        <a:p>
                          <a:pPr algn="l" latinLnBrk="1"/>
                          <a:r>
                            <a:rPr lang="ko-KR" altLang="en-US" sz="1100" dirty="0" smtClean="0"/>
                            <a:t>스케줄 적용 후 최대전력수요량</a:t>
                          </a:r>
                          <a:endParaRPr lang="ko-KR" altLang="en-US" sz="1100" dirty="0"/>
                        </a:p>
                      </a:txBody>
                      <a:tcPr/>
                    </a:tc>
                    <a:extLst>
                      <a:ext uri="{0D108BD9-81ED-4DB2-BD59-A6C34878D82A}">
                        <a16:rowId xmlns:a16="http://schemas.microsoft.com/office/drawing/2014/main" val="1675064172"/>
                      </a:ext>
                    </a:extLst>
                  </a:tr>
                  <a:tr h="0">
                    <a:tc>
                      <a:txBody>
                        <a:bodyPr/>
                        <a:lstStyle/>
                        <a:p>
                          <a:pPr algn="l"/>
                          <a14:m>
                            <m:oMathPara xmlns:m="http://schemas.openxmlformats.org/officeDocument/2006/math">
                              <m:oMathParaPr>
                                <m:jc m:val="centerGroup"/>
                              </m:oMathParaPr>
                              <m:oMath xmlns:m="http://schemas.openxmlformats.org/officeDocument/2006/math">
                                <m:r>
                                  <a:rPr lang="en-US" altLang="ko-KR" sz="1100" b="0" i="1" smtClean="0">
                                    <a:latin typeface="Cambria Math" panose="02040503050406030204" pitchFamily="18" charset="0"/>
                                  </a:rPr>
                                  <m:t>𝐷</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𝑃</m:t>
                                    </m:r>
                                  </m:e>
                                  <m:sub>
                                    <m:r>
                                      <a:rPr lang="en-US" altLang="ko-KR" sz="1100" b="0" i="1" smtClean="0">
                                        <a:latin typeface="Cambria Math" panose="02040503050406030204" pitchFamily="18" charset="0"/>
                                      </a:rPr>
                                      <m:t>𝑖𝑛</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𝑖𝑑𝑥</m:t>
                                    </m:r>
                                  </m:sub>
                                </m:sSub>
                              </m:oMath>
                            </m:oMathPara>
                          </a14:m>
                          <a:endParaRPr lang="en-US" altLang="ko-KR" sz="1100" i="1" dirty="0" smtClean="0">
                            <a:latin typeface="Cambria Math" panose="02040503050406030204" pitchFamily="18" charset="0"/>
                          </a:endParaRPr>
                        </a:p>
                      </a:txBody>
                      <a:tcPr/>
                    </a:tc>
                    <a:tc>
                      <a:txBody>
                        <a:bodyPr/>
                        <a:lstStyle/>
                        <a:p>
                          <a:pPr algn="l" latinLnBrk="1"/>
                          <a14:m>
                            <m:oMath xmlns:m="http://schemas.openxmlformats.org/officeDocument/2006/math">
                              <m:r>
                                <a:rPr lang="en-US" altLang="ko-KR" sz="1100" b="0" i="1" smtClean="0">
                                  <a:latin typeface="Cambria Math" panose="02040503050406030204" pitchFamily="18" charset="0"/>
                                </a:rPr>
                                <m:t>𝑉𝐸</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𝑉</m:t>
                                  </m:r>
                                </m:e>
                                <m:sub>
                                  <m:r>
                                    <a:rPr lang="en-US" altLang="ko-KR" sz="1100" b="0" i="1" smtClean="0">
                                      <a:latin typeface="Cambria Math" panose="02040503050406030204" pitchFamily="18" charset="0"/>
                                    </a:rPr>
                                    <m:t>𝑖𝑛</m:t>
                                  </m:r>
                                </m:sub>
                              </m:sSub>
                            </m:oMath>
                          </a14:m>
                          <a:r>
                            <a:rPr lang="ko-KR" altLang="en-US" sz="1100" dirty="0" smtClean="0"/>
                            <a:t> 최대 </a:t>
                          </a:r>
                          <a:r>
                            <a:rPr lang="ko-KR" altLang="en-US" sz="1100" dirty="0" err="1" smtClean="0"/>
                            <a:t>방전량</a:t>
                          </a:r>
                          <a:endParaRPr lang="ko-KR" altLang="en-US" sz="1100" dirty="0"/>
                        </a:p>
                      </a:txBody>
                      <a:tcPr/>
                    </a:tc>
                    <a:tc>
                      <a:txBody>
                        <a:bodyPr/>
                        <a:lstStyle/>
                        <a:p>
                          <a:pPr algn="l"/>
                          <a14:m>
                            <m:oMathPara xmlns:m="http://schemas.openxmlformats.org/officeDocument/2006/math">
                              <m:oMathParaPr>
                                <m:jc m:val="centerGroup"/>
                              </m:oMathParaPr>
                              <m:oMath xmlns:m="http://schemas.openxmlformats.org/officeDocument/2006/math">
                                <m:sSub>
                                  <m:sSubPr>
                                    <m:ctrlPr>
                                      <a:rPr lang="ko-KR" altLang="ko-KR" sz="1100" i="1" smtClean="0">
                                        <a:latin typeface="Cambria Math" panose="02040503050406030204" pitchFamily="18" charset="0"/>
                                      </a:rPr>
                                    </m:ctrlPr>
                                  </m:sSubPr>
                                  <m:e>
                                    <m:r>
                                      <a:rPr lang="en-US" altLang="ko-KR" sz="1100" b="0" i="1" smtClean="0">
                                        <a:latin typeface="Cambria Math" panose="02040503050406030204" pitchFamily="18" charset="0"/>
                                      </a:rPr>
                                      <m:t>𝐷</m:t>
                                    </m:r>
                                  </m:e>
                                  <m:sub>
                                    <m:r>
                                      <a:rPr lang="en-US" altLang="ko-KR" sz="1100" i="1">
                                        <a:latin typeface="Cambria Math" panose="02040503050406030204" pitchFamily="18" charset="0"/>
                                      </a:rPr>
                                      <m:t>𝑡</m:t>
                                    </m:r>
                                  </m:sub>
                                </m:sSub>
                              </m:oMath>
                            </m:oMathPara>
                          </a14:m>
                          <a:endParaRPr lang="ko-KR" altLang="en-US" sz="11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err="1" smtClean="0"/>
                            <a:t>시간별</a:t>
                          </a:r>
                          <a:r>
                            <a:rPr lang="ko-KR" altLang="en-US" sz="1100" dirty="0" smtClean="0"/>
                            <a:t> 건물의 수요 전력</a:t>
                          </a:r>
                        </a:p>
                      </a:txBody>
                      <a:tcPr/>
                    </a:tc>
                    <a:extLst>
                      <a:ext uri="{0D108BD9-81ED-4DB2-BD59-A6C34878D82A}">
                        <a16:rowId xmlns:a16="http://schemas.microsoft.com/office/drawing/2014/main" val="1401378584"/>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ko-KR" altLang="ko-KR" sz="1100" i="1" smtClean="0">
                                        <a:latin typeface="Cambria Math" panose="02040503050406030204" pitchFamily="18" charset="0"/>
                                      </a:rPr>
                                    </m:ctrlPr>
                                  </m:sSubPr>
                                  <m:e>
                                    <m:r>
                                      <m:rPr>
                                        <m:sty m:val="p"/>
                                      </m:rPr>
                                      <a:rPr lang="en-US" altLang="ko-KR" sz="1100" b="0" i="0" smtClean="0">
                                        <a:latin typeface="Cambria Math" panose="02040503050406030204" pitchFamily="18" charset="0"/>
                                      </a:rPr>
                                      <m:t>E</m:t>
                                    </m:r>
                                  </m:e>
                                  <m:sub>
                                    <m:r>
                                      <a:rPr lang="en-US" altLang="ko-KR" sz="1100">
                                        <a:latin typeface="Cambria Math" panose="02040503050406030204" pitchFamily="18" charset="0"/>
                                      </a:rPr>
                                      <m:t>𝑖𝑛</m:t>
                                    </m:r>
                                    <m:r>
                                      <a:rPr lang="en-US" altLang="ko-KR" sz="1100">
                                        <a:latin typeface="Cambria Math" panose="02040503050406030204" pitchFamily="18" charset="0"/>
                                      </a:rPr>
                                      <m:t>,</m:t>
                                    </m:r>
                                    <m:r>
                                      <a:rPr lang="en-US" altLang="ko-KR" sz="1100">
                                        <a:latin typeface="Cambria Math" panose="02040503050406030204" pitchFamily="18" charset="0"/>
                                      </a:rPr>
                                      <m:t>𝑖𝑑𝑥</m:t>
                                    </m:r>
                                  </m:sub>
                                </m:sSub>
                              </m:oMath>
                            </m:oMathPara>
                          </a14:m>
                          <a:endParaRPr lang="ko-KR" altLang="en-US" sz="11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 xmlns:m="http://schemas.openxmlformats.org/officeDocument/2006/math">
                              <m:r>
                                <a:rPr lang="en-US" altLang="ko-KR" sz="1100" b="0" i="1" smtClean="0">
                                  <a:latin typeface="Cambria Math" panose="02040503050406030204" pitchFamily="18" charset="0"/>
                                </a:rPr>
                                <m:t>𝑉𝐸</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𝑉</m:t>
                                  </m:r>
                                </m:e>
                                <m:sub>
                                  <m:r>
                                    <a:rPr lang="en-US" altLang="ko-KR" sz="1100" b="0" i="1" smtClean="0">
                                      <a:latin typeface="Cambria Math" panose="02040503050406030204" pitchFamily="18" charset="0"/>
                                    </a:rPr>
                                    <m:t>𝑖𝑛</m:t>
                                  </m:r>
                                </m:sub>
                              </m:sSub>
                            </m:oMath>
                          </a14:m>
                          <a:r>
                            <a:rPr lang="ko-KR" altLang="en-US" sz="1100" dirty="0" smtClean="0"/>
                            <a:t> </a:t>
                          </a:r>
                          <a:r>
                            <a:rPr lang="ko-KR" altLang="en-US" sz="1100" dirty="0" err="1" smtClean="0"/>
                            <a:t>시간별</a:t>
                          </a:r>
                          <a:r>
                            <a:rPr lang="ko-KR" altLang="en-US" sz="1100" dirty="0" smtClean="0"/>
                            <a:t> 잔존 </a:t>
                          </a:r>
                          <a:r>
                            <a:rPr lang="en-US" altLang="ko-KR" sz="1100" dirty="0" smtClean="0"/>
                            <a:t>energy</a:t>
                          </a:r>
                          <a:endParaRPr lang="ko-KR" altLang="en-US" sz="1100" dirty="0" smtClean="0"/>
                        </a:p>
                      </a:txBody>
                      <a:tcPr/>
                    </a:tc>
                    <a:tc>
                      <a:txBody>
                        <a:bodyPr/>
                        <a:lstStyle/>
                        <a:p>
                          <a:pPr algn="l"/>
                          <a14:m>
                            <m:oMathPara xmlns:m="http://schemas.openxmlformats.org/officeDocument/2006/math">
                              <m:oMathParaPr>
                                <m:jc m:val="centerGroup"/>
                              </m:oMathParaPr>
                              <m:oMath xmlns:m="http://schemas.openxmlformats.org/officeDocument/2006/math">
                                <m:sSup>
                                  <m:sSupPr>
                                    <m:ctrlPr>
                                      <a:rPr lang="ko-KR" altLang="ko-KR" sz="1100" i="1" smtClean="0">
                                        <a:latin typeface="Cambria Math" panose="02040503050406030204" pitchFamily="18" charset="0"/>
                                      </a:rPr>
                                    </m:ctrlPr>
                                  </m:sSupPr>
                                  <m:e>
                                    <m:r>
                                      <a:rPr lang="en-US" altLang="ko-KR" sz="1100" i="1">
                                        <a:latin typeface="Cambria Math" panose="02040503050406030204" pitchFamily="18" charset="0"/>
                                      </a:rPr>
                                      <m:t>𝐶</m:t>
                                    </m:r>
                                  </m:e>
                                  <m:sup>
                                    <m:r>
                                      <a:rPr lang="en-US" altLang="ko-KR" sz="1100" i="1">
                                        <a:latin typeface="Cambria Math" panose="02040503050406030204" pitchFamily="18" charset="0"/>
                                      </a:rPr>
                                      <m:t>𝐵𝑎𝑠𝑖𝑐</m:t>
                                    </m:r>
                                  </m:sup>
                                </m:sSup>
                              </m:oMath>
                            </m:oMathPara>
                          </a14:m>
                          <a:endParaRPr lang="en-US" altLang="ko-KR" sz="1100" dirty="0" smtClean="0"/>
                        </a:p>
                      </a:txBody>
                      <a:tcPr/>
                    </a:tc>
                    <a:tc>
                      <a:txBody>
                        <a:bodyPr/>
                        <a:lstStyle/>
                        <a:p>
                          <a:pPr algn="l" latinLnBrk="1"/>
                          <a:r>
                            <a:rPr lang="ko-KR" altLang="en-US" sz="1100" dirty="0" smtClean="0"/>
                            <a:t>기본요금</a:t>
                          </a:r>
                          <a:endParaRPr lang="ko-KR" altLang="en-US" sz="1100" dirty="0"/>
                        </a:p>
                      </a:txBody>
                      <a:tcPr/>
                    </a:tc>
                    <a:extLst>
                      <a:ext uri="{0D108BD9-81ED-4DB2-BD59-A6C34878D82A}">
                        <a16:rowId xmlns:a16="http://schemas.microsoft.com/office/drawing/2014/main" val="3712278220"/>
                      </a:ext>
                    </a:extLst>
                  </a:tr>
                  <a:tr h="0">
                    <a:tc>
                      <a:txBody>
                        <a:bodyPr/>
                        <a:lstStyle/>
                        <a:p>
                          <a:pPr algn="l"/>
                          <a14:m>
                            <m:oMathPara xmlns:m="http://schemas.openxmlformats.org/officeDocument/2006/math">
                              <m:oMathParaPr>
                                <m:jc m:val="centerGroup"/>
                              </m:oMathParaPr>
                              <m:oMath xmlns:m="http://schemas.openxmlformats.org/officeDocument/2006/math">
                                <m:r>
                                  <a:rPr lang="en-US" altLang="ko-KR" sz="1100" b="0" i="1" smtClean="0">
                                    <a:latin typeface="Cambria Math" panose="02040503050406030204" pitchFamily="18" charset="0"/>
                                  </a:rPr>
                                  <m:t>𝑐𝑎</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𝑝</m:t>
                                    </m:r>
                                  </m:e>
                                  <m:sub>
                                    <m:r>
                                      <a:rPr lang="en-US" altLang="ko-KR" sz="1100" b="0" i="1" smtClean="0">
                                        <a:latin typeface="Cambria Math" panose="02040503050406030204" pitchFamily="18" charset="0"/>
                                      </a:rPr>
                                      <m:t>𝑖𝑛</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𝑖𝑑𝑥</m:t>
                                    </m:r>
                                  </m:sub>
                                </m:sSub>
                              </m:oMath>
                            </m:oMathPara>
                          </a14:m>
                          <a:endParaRPr lang="en-US" altLang="ko-KR" sz="1100" dirty="0" smtClean="0"/>
                        </a:p>
                      </a:txBody>
                      <a:tcPr/>
                    </a:tc>
                    <a:tc>
                      <a:txBody>
                        <a:bodyPr/>
                        <a:lstStyle/>
                        <a:p>
                          <a:pPr algn="l" latinLnBrk="1"/>
                          <a14:m>
                            <m:oMath xmlns:m="http://schemas.openxmlformats.org/officeDocument/2006/math">
                              <m:r>
                                <a:rPr lang="en-US" altLang="ko-KR" sz="1100" b="0" i="1" smtClean="0">
                                  <a:latin typeface="Cambria Math" panose="02040503050406030204" pitchFamily="18" charset="0"/>
                                </a:rPr>
                                <m:t>𝑉𝐸</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𝑉</m:t>
                                  </m:r>
                                </m:e>
                                <m:sub>
                                  <m:r>
                                    <a:rPr lang="en-US" altLang="ko-KR" sz="1100" b="0" i="1" smtClean="0">
                                      <a:latin typeface="Cambria Math" panose="02040503050406030204" pitchFamily="18" charset="0"/>
                                    </a:rPr>
                                    <m:t>𝑖𝑛</m:t>
                                  </m:r>
                                </m:sub>
                              </m:sSub>
                            </m:oMath>
                          </a14:m>
                          <a:r>
                            <a:rPr lang="ko-KR" altLang="en-US" sz="1100" dirty="0" smtClean="0"/>
                            <a:t> 배터리 용량</a:t>
                          </a:r>
                          <a:endParaRPr lang="ko-KR" altLang="en-US" sz="1100" dirty="0"/>
                        </a:p>
                      </a:txBody>
                      <a:tcPr/>
                    </a:tc>
                    <a:tc>
                      <a:txBody>
                        <a:bodyPr/>
                        <a:lstStyle/>
                        <a:p>
                          <a:pPr algn="l"/>
                          <a14:m>
                            <m:oMathPara xmlns:m="http://schemas.openxmlformats.org/officeDocument/2006/math">
                              <m:oMathParaPr>
                                <m:jc m:val="centerGroup"/>
                              </m:oMathParaPr>
                              <m:oMath xmlns:m="http://schemas.openxmlformats.org/officeDocument/2006/math">
                                <m:sSubSup>
                                  <m:sSubSupPr>
                                    <m:ctrlPr>
                                      <a:rPr lang="ko-KR" altLang="ko-KR" sz="1100" i="1">
                                        <a:latin typeface="Cambria Math" panose="02040503050406030204" pitchFamily="18" charset="0"/>
                                      </a:rPr>
                                    </m:ctrlPr>
                                  </m:sSubSupPr>
                                  <m:e>
                                    <m:r>
                                      <a:rPr lang="en-US" altLang="ko-KR" sz="1100" i="1">
                                        <a:latin typeface="Cambria Math" panose="02040503050406030204" pitchFamily="18" charset="0"/>
                                      </a:rPr>
                                      <m:t>𝐶</m:t>
                                    </m:r>
                                  </m:e>
                                  <m:sub>
                                    <m:r>
                                      <a:rPr lang="en-US" altLang="ko-KR" sz="1100" i="1">
                                        <a:latin typeface="Cambria Math" panose="02040503050406030204" pitchFamily="18" charset="0"/>
                                      </a:rPr>
                                      <m:t>𝑡</m:t>
                                    </m:r>
                                  </m:sub>
                                  <m:sup>
                                    <m:r>
                                      <a:rPr lang="en-US" altLang="ko-KR" sz="1100" i="1">
                                        <a:latin typeface="Cambria Math" panose="02040503050406030204" pitchFamily="18" charset="0"/>
                                      </a:rPr>
                                      <m:t>𝑇𝑜𝑈</m:t>
                                    </m:r>
                                  </m:sup>
                                </m:sSubSup>
                              </m:oMath>
                            </m:oMathPara>
                          </a14:m>
                          <a:endParaRPr lang="ko-KR" altLang="en-US" sz="1100" dirty="0"/>
                        </a:p>
                      </a:txBody>
                      <a:tcPr/>
                    </a:tc>
                    <a:tc>
                      <a:txBody>
                        <a:bodyPr/>
                        <a:lstStyle/>
                        <a:p>
                          <a:pPr algn="l" latinLnBrk="1"/>
                          <a:r>
                            <a:rPr lang="ko-KR" altLang="en-US" sz="1100" dirty="0" smtClean="0"/>
                            <a:t>사용량 요금</a:t>
                          </a:r>
                          <a:endParaRPr lang="ko-KR" altLang="en-US" sz="1100" dirty="0"/>
                        </a:p>
                      </a:txBody>
                      <a:tcPr/>
                    </a:tc>
                    <a:extLst>
                      <a:ext uri="{0D108BD9-81ED-4DB2-BD59-A6C34878D82A}">
                        <a16:rowId xmlns:a16="http://schemas.microsoft.com/office/drawing/2014/main" val="3531456551"/>
                      </a:ext>
                    </a:extLst>
                  </a:tr>
                  <a:tr h="0">
                    <a:tc>
                      <a:txBody>
                        <a:bodyPr/>
                        <a:lstStyle/>
                        <a:p>
                          <a:pPr algn="l"/>
                          <a14:m>
                            <m:oMathPara xmlns:m="http://schemas.openxmlformats.org/officeDocument/2006/math">
                              <m:oMathParaPr>
                                <m:jc m:val="centerGroup"/>
                              </m:oMathParaPr>
                              <m:oMath xmlns:m="http://schemas.openxmlformats.org/officeDocument/2006/math">
                                <m:r>
                                  <a:rPr lang="en-US" altLang="ko-KR" sz="1100" b="0" i="1" dirty="0" smtClean="0">
                                    <a:latin typeface="Cambria Math" panose="02040503050406030204" pitchFamily="18" charset="0"/>
                                  </a:rPr>
                                  <m:t>𝑝𝑟𝑒</m:t>
                                </m:r>
                                <m:sSub>
                                  <m:sSubPr>
                                    <m:ctrlPr>
                                      <a:rPr lang="en-US" altLang="ko-KR" sz="1100" i="1" dirty="0">
                                        <a:latin typeface="Cambria Math" panose="02040503050406030204" pitchFamily="18" charset="0"/>
                                      </a:rPr>
                                    </m:ctrlPr>
                                  </m:sSubPr>
                                  <m:e>
                                    <m:r>
                                      <a:rPr lang="en-US" altLang="ko-KR" sz="1100" i="1" dirty="0">
                                        <a:latin typeface="Cambria Math" panose="02040503050406030204" pitchFamily="18" charset="0"/>
                                      </a:rPr>
                                      <m:t>𝑃</m:t>
                                    </m:r>
                                  </m:e>
                                  <m:sub>
                                    <m:r>
                                      <a:rPr lang="en-US" altLang="ko-KR" sz="1100" i="1" dirty="0">
                                        <a:latin typeface="Cambria Math" panose="02040503050406030204" pitchFamily="18" charset="0"/>
                                      </a:rPr>
                                      <m:t>𝑖𝑛</m:t>
                                    </m:r>
                                    <m:r>
                                      <a:rPr lang="en-US" altLang="ko-KR" sz="1100" i="1" dirty="0">
                                        <a:latin typeface="Cambria Math" panose="02040503050406030204" pitchFamily="18" charset="0"/>
                                      </a:rPr>
                                      <m:t>,</m:t>
                                    </m:r>
                                    <m:r>
                                      <a:rPr lang="en-US" altLang="ko-KR" sz="1100" i="1" dirty="0">
                                        <a:latin typeface="Cambria Math" panose="02040503050406030204" pitchFamily="18" charset="0"/>
                                      </a:rPr>
                                      <m:t>𝑖𝑑𝑥</m:t>
                                    </m:r>
                                  </m:sub>
                                </m:sSub>
                              </m:oMath>
                            </m:oMathPara>
                          </a14:m>
                          <a:endParaRPr lang="ko-KR" altLang="en-US" sz="1100" dirty="0"/>
                        </a:p>
                      </a:txBody>
                      <a:tcPr/>
                    </a:tc>
                    <a:tc>
                      <a:txBody>
                        <a:bodyPr/>
                        <a:lstStyle/>
                        <a:p>
                          <a:pPr algn="l" latinLnBrk="1"/>
                          <a:r>
                            <a:rPr lang="ko-KR" altLang="en-US" sz="1100" dirty="0" smtClean="0"/>
                            <a:t>이전에 생성된 </a:t>
                          </a:r>
                          <a14:m>
                            <m:oMath xmlns:m="http://schemas.openxmlformats.org/officeDocument/2006/math">
                              <m:r>
                                <a:rPr lang="en-US" altLang="ko-KR" sz="1100" b="0" i="1" smtClean="0">
                                  <a:latin typeface="Cambria Math" panose="02040503050406030204" pitchFamily="18" charset="0"/>
                                </a:rPr>
                                <m:t>𝑉𝐸</m:t>
                              </m:r>
                              <m:sSub>
                                <m:sSubPr>
                                  <m:ctrlPr>
                                    <a:rPr lang="en-US" altLang="ko-KR" sz="1100" b="0" i="1" smtClean="0">
                                      <a:latin typeface="Cambria Math" panose="02040503050406030204" pitchFamily="18" charset="0"/>
                                    </a:rPr>
                                  </m:ctrlPr>
                                </m:sSubPr>
                                <m:e>
                                  <m:r>
                                    <a:rPr lang="en-US" altLang="ko-KR" sz="1100" b="0" i="1" smtClean="0">
                                      <a:latin typeface="Cambria Math" panose="02040503050406030204" pitchFamily="18" charset="0"/>
                                    </a:rPr>
                                    <m:t>𝑉</m:t>
                                  </m:r>
                                </m:e>
                                <m:sub>
                                  <m:r>
                                    <a:rPr lang="en-US" altLang="ko-KR" sz="1100" b="0" i="1" smtClean="0">
                                      <a:latin typeface="Cambria Math" panose="02040503050406030204" pitchFamily="18" charset="0"/>
                                    </a:rPr>
                                    <m:t>𝑖𝑛</m:t>
                                  </m:r>
                                </m:sub>
                              </m:sSub>
                            </m:oMath>
                          </a14:m>
                          <a:r>
                            <a:rPr lang="ko-KR" altLang="en-US" sz="1100" dirty="0" smtClean="0"/>
                            <a:t>의 스케줄</a:t>
                          </a:r>
                          <a:endParaRPr lang="ko-KR" altLang="en-US" sz="1100" dirty="0"/>
                        </a:p>
                      </a:txBody>
                      <a:tcPr/>
                    </a:tc>
                    <a:tc>
                      <a:txBody>
                        <a:bodyPr/>
                        <a:lstStyle/>
                        <a:p>
                          <a:pPr algn="l"/>
                          <a:endParaRPr lang="ko-KR" altLang="en-US" sz="1100" dirty="0"/>
                        </a:p>
                      </a:txBody>
                      <a:tcPr/>
                    </a:tc>
                    <a:tc>
                      <a:txBody>
                        <a:bodyPr/>
                        <a:lstStyle/>
                        <a:p>
                          <a:pPr algn="l" latinLnBrk="1"/>
                          <a:endParaRPr lang="ko-KR" altLang="en-US" sz="1100" dirty="0"/>
                        </a:p>
                      </a:txBody>
                      <a:tcPr/>
                    </a:tc>
                    <a:extLst>
                      <a:ext uri="{0D108BD9-81ED-4DB2-BD59-A6C34878D82A}">
                        <a16:rowId xmlns:a16="http://schemas.microsoft.com/office/drawing/2014/main" val="3524848462"/>
                      </a:ext>
                    </a:extLst>
                  </a:tr>
                </a:tbl>
              </a:graphicData>
            </a:graphic>
          </p:graphicFrame>
        </mc:Choice>
        <mc:Fallback xmlns="">
          <p:graphicFrame>
            <p:nvGraphicFramePr>
              <p:cNvPr id="7" name="표 6"/>
              <p:cNvGraphicFramePr>
                <a:graphicFrameLocks noGrp="1"/>
              </p:cNvGraphicFramePr>
              <p:nvPr>
                <p:extLst>
                  <p:ext uri="{D42A27DB-BD31-4B8C-83A1-F6EECF244321}">
                    <p14:modId xmlns:p14="http://schemas.microsoft.com/office/powerpoint/2010/main" val="844076011"/>
                  </p:ext>
                </p:extLst>
              </p:nvPr>
            </p:nvGraphicFramePr>
            <p:xfrm>
              <a:off x="387718" y="4546458"/>
              <a:ext cx="5978588" cy="1857378"/>
            </p:xfrm>
            <a:graphic>
              <a:graphicData uri="http://schemas.openxmlformats.org/drawingml/2006/table">
                <a:tbl>
                  <a:tblPr firstRow="1" bandRow="1">
                    <a:tableStyleId>{2D5ABB26-0587-4C30-8999-92F81FD0307C}</a:tableStyleId>
                  </a:tblPr>
                  <a:tblGrid>
                    <a:gridCol w="817753">
                      <a:extLst>
                        <a:ext uri="{9D8B030D-6E8A-4147-A177-3AD203B41FA5}">
                          <a16:colId xmlns:a16="http://schemas.microsoft.com/office/drawing/2014/main" val="3876930741"/>
                        </a:ext>
                      </a:extLst>
                    </a:gridCol>
                    <a:gridCol w="2361692">
                      <a:extLst>
                        <a:ext uri="{9D8B030D-6E8A-4147-A177-3AD203B41FA5}">
                          <a16:colId xmlns:a16="http://schemas.microsoft.com/office/drawing/2014/main" val="922617020"/>
                        </a:ext>
                      </a:extLst>
                    </a:gridCol>
                    <a:gridCol w="603313">
                      <a:extLst>
                        <a:ext uri="{9D8B030D-6E8A-4147-A177-3AD203B41FA5}">
                          <a16:colId xmlns:a16="http://schemas.microsoft.com/office/drawing/2014/main" val="1000154940"/>
                        </a:ext>
                      </a:extLst>
                    </a:gridCol>
                    <a:gridCol w="2195830">
                      <a:extLst>
                        <a:ext uri="{9D8B030D-6E8A-4147-A177-3AD203B41FA5}">
                          <a16:colId xmlns:a16="http://schemas.microsoft.com/office/drawing/2014/main" val="2826804209"/>
                        </a:ext>
                      </a:extLst>
                    </a:gridCol>
                  </a:tblGrid>
                  <a:tr h="259080">
                    <a:tc>
                      <a:txBody>
                        <a:bodyPr/>
                        <a:lstStyle/>
                        <a:p>
                          <a:pPr algn="l" latinLnBrk="1"/>
                          <a:r>
                            <a:rPr lang="en-US" altLang="ko-KR" sz="1100" dirty="0" smtClean="0"/>
                            <a:t>Where:</a:t>
                          </a:r>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extLst>
                      <a:ext uri="{0D108BD9-81ED-4DB2-BD59-A6C34878D82A}">
                        <a16:rowId xmlns:a16="http://schemas.microsoft.com/office/drawing/2014/main" val="353156104"/>
                      </a:ext>
                    </a:extLst>
                  </a:tr>
                  <a:tr h="266383">
                    <a:tc>
                      <a:txBody>
                        <a:bodyPr/>
                        <a:lstStyle/>
                        <a:p>
                          <a:endParaRPr lang="ko-KR"/>
                        </a:p>
                      </a:txBody>
                      <a:tcPr>
                        <a:blipFill>
                          <a:blip r:embed="rId3"/>
                          <a:stretch>
                            <a:fillRect t="-97727" r="-632836" b="-509091"/>
                          </a:stretch>
                        </a:blipFill>
                      </a:tcPr>
                    </a:tc>
                    <a:tc>
                      <a:txBody>
                        <a:bodyPr/>
                        <a:lstStyle/>
                        <a:p>
                          <a:endParaRPr lang="ko-KR"/>
                        </a:p>
                      </a:txBody>
                      <a:tcPr>
                        <a:blipFill>
                          <a:blip r:embed="rId3"/>
                          <a:stretch>
                            <a:fillRect l="-34536" t="-97727" r="-118557" b="-509091"/>
                          </a:stretch>
                        </a:blipFill>
                      </a:tcPr>
                    </a:tc>
                    <a:tc>
                      <a:txBody>
                        <a:bodyPr/>
                        <a:lstStyle/>
                        <a:p>
                          <a:endParaRPr lang="ko-KR"/>
                        </a:p>
                      </a:txBody>
                      <a:tcPr>
                        <a:blipFill>
                          <a:blip r:embed="rId3"/>
                          <a:stretch>
                            <a:fillRect l="-527273" t="-97727" r="-364646" b="-509091"/>
                          </a:stretch>
                        </a:blipFill>
                      </a:tcPr>
                    </a:tc>
                    <a:tc>
                      <a:txBody>
                        <a:bodyPr/>
                        <a:lstStyle/>
                        <a:p>
                          <a:pPr algn="l" latinLnBrk="1"/>
                          <a:r>
                            <a:rPr lang="ko-KR" altLang="en-US" sz="1100" dirty="0" err="1" smtClean="0"/>
                            <a:t>시간별</a:t>
                          </a:r>
                          <a:r>
                            <a:rPr lang="ko-KR" altLang="en-US" sz="1100" dirty="0" smtClean="0"/>
                            <a:t> 총 </a:t>
                          </a:r>
                          <a:r>
                            <a:rPr lang="ko-KR" altLang="en-US" sz="1100" dirty="0" err="1" smtClean="0"/>
                            <a:t>충방전량</a:t>
                          </a:r>
                          <a:endParaRPr lang="ko-KR" altLang="en-US" sz="1100" dirty="0"/>
                        </a:p>
                      </a:txBody>
                      <a:tcPr/>
                    </a:tc>
                    <a:extLst>
                      <a:ext uri="{0D108BD9-81ED-4DB2-BD59-A6C34878D82A}">
                        <a16:rowId xmlns:a16="http://schemas.microsoft.com/office/drawing/2014/main" val="2259554814"/>
                      </a:ext>
                    </a:extLst>
                  </a:tr>
                  <a:tr h="266383">
                    <a:tc>
                      <a:txBody>
                        <a:bodyPr/>
                        <a:lstStyle/>
                        <a:p>
                          <a:endParaRPr lang="ko-KR"/>
                        </a:p>
                      </a:txBody>
                      <a:tcPr>
                        <a:blipFill>
                          <a:blip r:embed="rId3"/>
                          <a:stretch>
                            <a:fillRect t="-202326" r="-632836" b="-420930"/>
                          </a:stretch>
                        </a:blipFill>
                      </a:tcPr>
                    </a:tc>
                    <a:tc>
                      <a:txBody>
                        <a:bodyPr/>
                        <a:lstStyle/>
                        <a:p>
                          <a:endParaRPr lang="ko-KR"/>
                        </a:p>
                      </a:txBody>
                      <a:tcPr>
                        <a:blipFill>
                          <a:blip r:embed="rId3"/>
                          <a:stretch>
                            <a:fillRect l="-34536" t="-202326" r="-118557" b="-420930"/>
                          </a:stretch>
                        </a:blipFill>
                      </a:tcPr>
                    </a:tc>
                    <a:tc>
                      <a:txBody>
                        <a:bodyPr/>
                        <a:lstStyle/>
                        <a:p>
                          <a:endParaRPr lang="ko-KR"/>
                        </a:p>
                      </a:txBody>
                      <a:tcPr>
                        <a:blipFill>
                          <a:blip r:embed="rId3"/>
                          <a:stretch>
                            <a:fillRect l="-527273" t="-202326" r="-364646" b="-420930"/>
                          </a:stretch>
                        </a:blipFill>
                      </a:tcPr>
                    </a:tc>
                    <a:tc>
                      <a:txBody>
                        <a:bodyPr/>
                        <a:lstStyle/>
                        <a:p>
                          <a:pPr algn="l" latinLnBrk="1"/>
                          <a:r>
                            <a:rPr lang="ko-KR" altLang="en-US" sz="1100" dirty="0" smtClean="0"/>
                            <a:t>스케줄 적용 후 최대전력수요량</a:t>
                          </a:r>
                          <a:endParaRPr lang="ko-KR" altLang="en-US" sz="1100" dirty="0"/>
                        </a:p>
                      </a:txBody>
                      <a:tcPr/>
                    </a:tc>
                    <a:extLst>
                      <a:ext uri="{0D108BD9-81ED-4DB2-BD59-A6C34878D82A}">
                        <a16:rowId xmlns:a16="http://schemas.microsoft.com/office/drawing/2014/main" val="1675064172"/>
                      </a:ext>
                    </a:extLst>
                  </a:tr>
                  <a:tr h="266383">
                    <a:tc>
                      <a:txBody>
                        <a:bodyPr/>
                        <a:lstStyle/>
                        <a:p>
                          <a:endParaRPr lang="ko-KR"/>
                        </a:p>
                      </a:txBody>
                      <a:tcPr>
                        <a:blipFill>
                          <a:blip r:embed="rId3"/>
                          <a:stretch>
                            <a:fillRect t="-295455" r="-632836" b="-311364"/>
                          </a:stretch>
                        </a:blipFill>
                      </a:tcPr>
                    </a:tc>
                    <a:tc>
                      <a:txBody>
                        <a:bodyPr/>
                        <a:lstStyle/>
                        <a:p>
                          <a:endParaRPr lang="ko-KR"/>
                        </a:p>
                      </a:txBody>
                      <a:tcPr>
                        <a:blipFill>
                          <a:blip r:embed="rId3"/>
                          <a:stretch>
                            <a:fillRect l="-34536" t="-295455" r="-118557" b="-311364"/>
                          </a:stretch>
                        </a:blipFill>
                      </a:tcPr>
                    </a:tc>
                    <a:tc>
                      <a:txBody>
                        <a:bodyPr/>
                        <a:lstStyle/>
                        <a:p>
                          <a:endParaRPr lang="ko-KR"/>
                        </a:p>
                      </a:txBody>
                      <a:tcPr>
                        <a:blipFill>
                          <a:blip r:embed="rId3"/>
                          <a:stretch>
                            <a:fillRect l="-527273" t="-295455" r="-364646" b="-311364"/>
                          </a:stretch>
                        </a:blip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err="1" smtClean="0"/>
                            <a:t>시간별</a:t>
                          </a:r>
                          <a:r>
                            <a:rPr lang="ko-KR" altLang="en-US" sz="1100" dirty="0" smtClean="0"/>
                            <a:t> 건물의 수요 전력</a:t>
                          </a:r>
                        </a:p>
                      </a:txBody>
                      <a:tcPr/>
                    </a:tc>
                    <a:extLst>
                      <a:ext uri="{0D108BD9-81ED-4DB2-BD59-A6C34878D82A}">
                        <a16:rowId xmlns:a16="http://schemas.microsoft.com/office/drawing/2014/main" val="1401378584"/>
                      </a:ext>
                    </a:extLst>
                  </a:tr>
                  <a:tr h="266383">
                    <a:tc>
                      <a:txBody>
                        <a:bodyPr/>
                        <a:lstStyle/>
                        <a:p>
                          <a:endParaRPr lang="ko-KR"/>
                        </a:p>
                      </a:txBody>
                      <a:tcPr>
                        <a:blipFill>
                          <a:blip r:embed="rId3"/>
                          <a:stretch>
                            <a:fillRect t="-395455" r="-632836" b="-211364"/>
                          </a:stretch>
                        </a:blipFill>
                      </a:tcPr>
                    </a:tc>
                    <a:tc>
                      <a:txBody>
                        <a:bodyPr/>
                        <a:lstStyle/>
                        <a:p>
                          <a:endParaRPr lang="ko-KR"/>
                        </a:p>
                      </a:txBody>
                      <a:tcPr>
                        <a:blipFill>
                          <a:blip r:embed="rId3"/>
                          <a:stretch>
                            <a:fillRect l="-34536" t="-395455" r="-118557" b="-211364"/>
                          </a:stretch>
                        </a:blipFill>
                      </a:tcPr>
                    </a:tc>
                    <a:tc>
                      <a:txBody>
                        <a:bodyPr/>
                        <a:lstStyle/>
                        <a:p>
                          <a:endParaRPr lang="ko-KR"/>
                        </a:p>
                      </a:txBody>
                      <a:tcPr>
                        <a:blipFill>
                          <a:blip r:embed="rId3"/>
                          <a:stretch>
                            <a:fillRect l="-527273" t="-395455" r="-364646" b="-211364"/>
                          </a:stretch>
                        </a:blipFill>
                      </a:tcPr>
                    </a:tc>
                    <a:tc>
                      <a:txBody>
                        <a:bodyPr/>
                        <a:lstStyle/>
                        <a:p>
                          <a:pPr algn="l" latinLnBrk="1"/>
                          <a:r>
                            <a:rPr lang="ko-KR" altLang="en-US" sz="1100" dirty="0" smtClean="0"/>
                            <a:t>기본요금</a:t>
                          </a:r>
                          <a:endParaRPr lang="ko-KR" altLang="en-US" sz="1100" dirty="0"/>
                        </a:p>
                      </a:txBody>
                      <a:tcPr/>
                    </a:tc>
                    <a:extLst>
                      <a:ext uri="{0D108BD9-81ED-4DB2-BD59-A6C34878D82A}">
                        <a16:rowId xmlns:a16="http://schemas.microsoft.com/office/drawing/2014/main" val="3712278220"/>
                      </a:ext>
                    </a:extLst>
                  </a:tr>
                  <a:tr h="266383">
                    <a:tc>
                      <a:txBody>
                        <a:bodyPr/>
                        <a:lstStyle/>
                        <a:p>
                          <a:endParaRPr lang="ko-KR"/>
                        </a:p>
                      </a:txBody>
                      <a:tcPr>
                        <a:blipFill>
                          <a:blip r:embed="rId3"/>
                          <a:stretch>
                            <a:fillRect t="-495455" r="-632836" b="-111364"/>
                          </a:stretch>
                        </a:blipFill>
                      </a:tcPr>
                    </a:tc>
                    <a:tc>
                      <a:txBody>
                        <a:bodyPr/>
                        <a:lstStyle/>
                        <a:p>
                          <a:endParaRPr lang="ko-KR"/>
                        </a:p>
                      </a:txBody>
                      <a:tcPr>
                        <a:blipFill>
                          <a:blip r:embed="rId3"/>
                          <a:stretch>
                            <a:fillRect l="-34536" t="-495455" r="-118557" b="-111364"/>
                          </a:stretch>
                        </a:blipFill>
                      </a:tcPr>
                    </a:tc>
                    <a:tc>
                      <a:txBody>
                        <a:bodyPr/>
                        <a:lstStyle/>
                        <a:p>
                          <a:endParaRPr lang="ko-KR"/>
                        </a:p>
                      </a:txBody>
                      <a:tcPr>
                        <a:blipFill>
                          <a:blip r:embed="rId3"/>
                          <a:stretch>
                            <a:fillRect l="-527273" t="-495455" r="-364646" b="-111364"/>
                          </a:stretch>
                        </a:blipFill>
                      </a:tcPr>
                    </a:tc>
                    <a:tc>
                      <a:txBody>
                        <a:bodyPr/>
                        <a:lstStyle/>
                        <a:p>
                          <a:pPr algn="l" latinLnBrk="1"/>
                          <a:r>
                            <a:rPr lang="ko-KR" altLang="en-US" sz="1100" dirty="0" smtClean="0"/>
                            <a:t>사용량 요금</a:t>
                          </a:r>
                          <a:endParaRPr lang="ko-KR" altLang="en-US" sz="1100" dirty="0"/>
                        </a:p>
                      </a:txBody>
                      <a:tcPr/>
                    </a:tc>
                    <a:extLst>
                      <a:ext uri="{0D108BD9-81ED-4DB2-BD59-A6C34878D82A}">
                        <a16:rowId xmlns:a16="http://schemas.microsoft.com/office/drawing/2014/main" val="3531456551"/>
                      </a:ext>
                    </a:extLst>
                  </a:tr>
                  <a:tr h="266383">
                    <a:tc>
                      <a:txBody>
                        <a:bodyPr/>
                        <a:lstStyle/>
                        <a:p>
                          <a:endParaRPr lang="ko-KR"/>
                        </a:p>
                      </a:txBody>
                      <a:tcPr>
                        <a:blipFill>
                          <a:blip r:embed="rId3"/>
                          <a:stretch>
                            <a:fillRect t="-595455" r="-632836" b="-11364"/>
                          </a:stretch>
                        </a:blipFill>
                      </a:tcPr>
                    </a:tc>
                    <a:tc>
                      <a:txBody>
                        <a:bodyPr/>
                        <a:lstStyle/>
                        <a:p>
                          <a:endParaRPr lang="ko-KR"/>
                        </a:p>
                      </a:txBody>
                      <a:tcPr>
                        <a:blipFill>
                          <a:blip r:embed="rId3"/>
                          <a:stretch>
                            <a:fillRect l="-34536" t="-595455" r="-118557" b="-11364"/>
                          </a:stretch>
                        </a:blipFill>
                      </a:tcPr>
                    </a:tc>
                    <a:tc>
                      <a:txBody>
                        <a:bodyPr/>
                        <a:lstStyle/>
                        <a:p>
                          <a:pPr algn="l"/>
                          <a:endParaRPr lang="ko-KR" altLang="en-US" sz="1100" dirty="0"/>
                        </a:p>
                      </a:txBody>
                      <a:tcPr/>
                    </a:tc>
                    <a:tc>
                      <a:txBody>
                        <a:bodyPr/>
                        <a:lstStyle/>
                        <a:p>
                          <a:pPr algn="l" latinLnBrk="1"/>
                          <a:endParaRPr lang="ko-KR" altLang="en-US" sz="1100" dirty="0"/>
                        </a:p>
                      </a:txBody>
                      <a:tcPr/>
                    </a:tc>
                    <a:extLst>
                      <a:ext uri="{0D108BD9-81ED-4DB2-BD59-A6C34878D82A}">
                        <a16:rowId xmlns:a16="http://schemas.microsoft.com/office/drawing/2014/main" val="3524848462"/>
                      </a:ext>
                    </a:extLst>
                  </a:tr>
                </a:tbl>
              </a:graphicData>
            </a:graphic>
          </p:graphicFrame>
        </mc:Fallback>
      </mc:AlternateContent>
    </p:spTree>
    <p:extLst>
      <p:ext uri="{BB962C8B-B14F-4D97-AF65-F5344CB8AC3E}">
        <p14:creationId xmlns:p14="http://schemas.microsoft.com/office/powerpoint/2010/main" val="27208357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내용 개체 틀 1"/>
              <p:cNvSpPr>
                <a:spLocks noGrp="1"/>
              </p:cNvSpPr>
              <p:nvPr>
                <p:ph idx="1"/>
              </p:nvPr>
            </p:nvSpPr>
            <p:spPr>
              <a:xfrm>
                <a:off x="58190" y="1294053"/>
                <a:ext cx="9004300" cy="4807950"/>
              </a:xfrm>
            </p:spPr>
            <p:txBody>
              <a:bodyPr/>
              <a:lstStyle/>
              <a:p>
                <a:pPr marL="0" indent="0">
                  <a:buNone/>
                </a:pPr>
                <a:r>
                  <a:rPr lang="en-US" altLang="ko-KR" sz="1800" dirty="0" smtClean="0"/>
                  <a:t>Objective function(Stage-B)</a:t>
                </a:r>
              </a:p>
              <a:p>
                <a:pPr marL="0" indent="0">
                  <a:buNone/>
                </a:pPr>
                <a:endParaRPr lang="en-US" altLang="ko-KR" sz="1800" dirty="0" smtClean="0"/>
              </a:p>
              <a:p>
                <a:pPr marL="0" indent="0">
                  <a:buNone/>
                </a:pPr>
                <a14:m>
                  <m:oMathPara xmlns:m="http://schemas.openxmlformats.org/officeDocument/2006/math">
                    <m:oMathParaPr>
                      <m:jc m:val="centerGroup"/>
                    </m:oMathParaPr>
                    <m:oMath xmlns:m="http://schemas.openxmlformats.org/officeDocument/2006/math">
                      <m:r>
                        <a:rPr lang="en-US" altLang="ko-KR" sz="1600" i="1">
                          <a:latin typeface="Cambria Math" panose="02040503050406030204" pitchFamily="18" charset="0"/>
                        </a:rPr>
                        <m:t>𝒂𝒓𝒈</m:t>
                      </m:r>
                      <m:func>
                        <m:funcPr>
                          <m:ctrlPr>
                            <a:rPr lang="ko-KR" altLang="ko-KR" sz="1600" i="1">
                              <a:latin typeface="Cambria Math" panose="02040503050406030204" pitchFamily="18" charset="0"/>
                            </a:rPr>
                          </m:ctrlPr>
                        </m:funcPr>
                        <m:fName>
                          <m:limLow>
                            <m:limLowPr>
                              <m:ctrlPr>
                                <a:rPr lang="ko-KR" altLang="ko-KR" sz="1600" i="1">
                                  <a:latin typeface="Cambria Math" panose="02040503050406030204" pitchFamily="18" charset="0"/>
                                </a:rPr>
                              </m:ctrlPr>
                            </m:limLowPr>
                            <m:e>
                              <m:r>
                                <a:rPr lang="en-US" altLang="ko-KR" sz="1600" i="1">
                                  <a:latin typeface="Cambria Math" panose="02040503050406030204" pitchFamily="18" charset="0"/>
                                </a:rPr>
                                <m:t>𝑚𝑖𝑛</m:t>
                              </m:r>
                            </m:e>
                            <m:lim>
                              <m:sSubSup>
                                <m:sSubSupPr>
                                  <m:ctrlPr>
                                    <a:rPr lang="en-US" altLang="ko-KR" sz="1600" i="1">
                                      <a:latin typeface="Cambria Math" panose="02040503050406030204" pitchFamily="18" charset="0"/>
                                    </a:rPr>
                                  </m:ctrlPr>
                                </m:sSubSupPr>
                                <m:e>
                                  <m:r>
                                    <a:rPr lang="en-US" altLang="ko-KR" sz="1600" i="1">
                                      <a:latin typeface="Cambria Math" panose="02040503050406030204" pitchFamily="18" charset="0"/>
                                    </a:rPr>
                                    <m:t>𝑃</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r>
                                    <a:rPr lang="en-US" altLang="ko-KR" sz="1600" i="1">
                                      <a:latin typeface="Cambria Math" panose="02040503050406030204" pitchFamily="18" charset="0"/>
                                    </a:rPr>
                                    <m:t>,</m:t>
                                  </m:r>
                                  <m:r>
                                    <a:rPr lang="en-US" altLang="ko-KR" sz="1600" i="1">
                                      <a:latin typeface="Cambria Math" panose="02040503050406030204" pitchFamily="18" charset="0"/>
                                    </a:rPr>
                                    <m:t>𝑖𝑑𝑥</m:t>
                                  </m:r>
                                </m:sub>
                                <m:sup>
                                  <m:r>
                                    <a:rPr lang="en-US" altLang="ko-KR" sz="1600" i="1">
                                      <a:latin typeface="Cambria Math" panose="02040503050406030204" pitchFamily="18" charset="0"/>
                                    </a:rPr>
                                    <m:t>𝑣𝑑𝑥</m:t>
                                  </m:r>
                                </m:sup>
                              </m:sSubSup>
                            </m:lim>
                          </m:limLow>
                        </m:fName>
                        <m:e>
                          <m:r>
                            <a:rPr lang="en-US" altLang="ko-KR" sz="1600" i="1">
                              <a:latin typeface="Cambria Math" panose="02040503050406030204" pitchFamily="18" charset="0"/>
                            </a:rPr>
                            <m:t>𝛼</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𝑖𝑛</m:t>
                              </m:r>
                              <m:r>
                                <a:rPr lang="en-US" altLang="ko-KR" sz="1600" i="1">
                                  <a:latin typeface="Cambria Math" panose="02040503050406030204" pitchFamily="18" charset="0"/>
                                </a:rPr>
                                <m:t>=0</m:t>
                              </m:r>
                            </m:sub>
                            <m:sup>
                              <m:r>
                                <a:rPr lang="en-US" altLang="ko-KR" sz="1600" i="1">
                                  <a:latin typeface="Cambria Math" panose="02040503050406030204" pitchFamily="18" charset="0"/>
                                </a:rPr>
                                <m:t>𝑀</m:t>
                              </m:r>
                              <m:r>
                                <a:rPr lang="en-US" altLang="ko-KR" sz="1600" i="1">
                                  <a:latin typeface="Cambria Math" panose="02040503050406030204" pitchFamily="18" charset="0"/>
                                </a:rPr>
                                <m:t>−1</m:t>
                              </m:r>
                            </m:sup>
                            <m:e>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𝑑𝑢𝑟</m:t>
                                  </m:r>
                                  <m:r>
                                    <a:rPr lang="en-US" altLang="ko-KR" sz="1600" i="1">
                                      <a:latin typeface="Cambria Math" panose="02040503050406030204" pitchFamily="18" charset="0"/>
                                    </a:rPr>
                                    <m:t>=1</m:t>
                                  </m:r>
                                </m:sub>
                                <m:sup>
                                  <m:r>
                                    <a:rPr lang="en-US" altLang="ko-KR" sz="1600" i="1">
                                      <a:latin typeface="Cambria Math" panose="02040503050406030204" pitchFamily="18" charset="0"/>
                                    </a:rPr>
                                    <m:t>𝑀</m:t>
                                  </m:r>
                                  <m:r>
                                    <a:rPr lang="en-US" altLang="ko-KR" sz="1600" i="1">
                                      <a:latin typeface="Cambria Math" panose="02040503050406030204" pitchFamily="18" charset="0"/>
                                    </a:rPr>
                                    <m:t>−</m:t>
                                  </m:r>
                                  <m:r>
                                    <a:rPr lang="en-US" altLang="ko-KR" sz="1600" i="1">
                                      <a:latin typeface="Cambria Math" panose="02040503050406030204" pitchFamily="18" charset="0"/>
                                    </a:rPr>
                                    <m:t>𝑖𝑛</m:t>
                                  </m:r>
                                </m:sup>
                                <m:e>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𝑣𝑑𝑥</m:t>
                                      </m:r>
                                      <m:r>
                                        <a:rPr lang="en-US" altLang="ko-KR" sz="1600" i="1">
                                          <a:latin typeface="Cambria Math" panose="02040503050406030204" pitchFamily="18" charset="0"/>
                                        </a:rPr>
                                        <m:t>=1</m:t>
                                      </m:r>
                                    </m:sub>
                                    <m:sup>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sub>
                                      </m:sSub>
                                    </m:sup>
                                    <m:e>
                                      <m:sSup>
                                        <m:sSupPr>
                                          <m:ctrlPr>
                                            <a:rPr lang="ko-KR" altLang="ko-KR" sz="1600" i="1">
                                              <a:latin typeface="Cambria Math" panose="02040503050406030204" pitchFamily="18" charset="0"/>
                                            </a:rPr>
                                          </m:ctrlPr>
                                        </m:sSupPr>
                                        <m:e>
                                          <m:d>
                                            <m:dPr>
                                              <m:begChr m:val="{"/>
                                              <m:endChr m:val="}"/>
                                              <m:ctrlPr>
                                                <a:rPr lang="ko-KR" altLang="ko-KR" sz="1600" i="1">
                                                  <a:latin typeface="Cambria Math" panose="02040503050406030204" pitchFamily="18" charset="0"/>
                                                </a:rPr>
                                              </m:ctrlPr>
                                            </m:dPr>
                                            <m:e>
                                              <m:r>
                                                <a:rPr lang="en-US" altLang="ko-KR" sz="1600" i="1">
                                                  <a:latin typeface="Cambria Math" panose="02040503050406030204" pitchFamily="18" charset="0"/>
                                                </a:rPr>
                                                <m:t>𝑐𝑎</m:t>
                                              </m:r>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𝑝</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sub>
                                                <m:sup>
                                                  <m:r>
                                                    <a:rPr lang="en-US" altLang="ko-KR" sz="1600" i="1">
                                                      <a:latin typeface="Cambria Math" panose="02040503050406030204" pitchFamily="18" charset="0"/>
                                                    </a:rPr>
                                                    <m:t>𝑣𝑑𝑥</m:t>
                                                  </m:r>
                                                </m:sup>
                                              </m:sSubSup>
                                              <m:r>
                                                <a:rPr lang="en-US" altLang="ko-KR" sz="1600" i="1">
                                                  <a:latin typeface="Cambria Math" panose="02040503050406030204" pitchFamily="18" charset="0"/>
                                                </a:rPr>
                                                <m:t>−</m:t>
                                              </m:r>
                                              <m:r>
                                                <a:rPr lang="en-US" altLang="ko-KR" sz="1600" i="1">
                                                  <a:latin typeface="Cambria Math" panose="02040503050406030204" pitchFamily="18" charset="0"/>
                                                </a:rPr>
                                                <m:t>𝐹</m:t>
                                              </m:r>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𝐸</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sub>
                                                <m:sup>
                                                  <m:r>
                                                    <a:rPr lang="en-US" altLang="ko-KR" sz="1600" i="1">
                                                      <a:latin typeface="Cambria Math" panose="02040503050406030204" pitchFamily="18" charset="0"/>
                                                    </a:rPr>
                                                    <m:t>𝑣𝑑𝑥</m:t>
                                                  </m:r>
                                                </m:sup>
                                              </m:sSubSup>
                                            </m:e>
                                          </m:d>
                                        </m:e>
                                        <m:sup>
                                          <m:r>
                                            <a:rPr lang="en-US" altLang="ko-KR" sz="1600" i="1">
                                              <a:latin typeface="Cambria Math" panose="02040503050406030204" pitchFamily="18" charset="0"/>
                                            </a:rPr>
                                            <m:t>2</m:t>
                                          </m:r>
                                        </m:sup>
                                      </m:sSup>
                                    </m:e>
                                  </m:nary>
                                  <m:r>
                                    <a:rPr lang="en-US" altLang="ko-KR" sz="1600" i="1">
                                      <a:latin typeface="Cambria Math" panose="02040503050406030204" pitchFamily="18" charset="0"/>
                                    </a:rPr>
                                    <m:t>+</m:t>
                                  </m:r>
                                  <m:r>
                                    <a:rPr lang="en-US" altLang="ko-KR" sz="1600" i="1">
                                      <a:latin typeface="Cambria Math" panose="02040503050406030204" pitchFamily="18" charset="0"/>
                                    </a:rPr>
                                    <m:t>𝛽</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𝑖𝑛</m:t>
                                      </m:r>
                                      <m:r>
                                        <a:rPr lang="en-US" altLang="ko-KR" sz="1600" i="1">
                                          <a:latin typeface="Cambria Math" panose="02040503050406030204" pitchFamily="18" charset="0"/>
                                        </a:rPr>
                                        <m:t>=0</m:t>
                                      </m:r>
                                    </m:sub>
                                    <m:sup>
                                      <m:r>
                                        <a:rPr lang="en-US" altLang="ko-KR" sz="1600" i="1">
                                          <a:latin typeface="Cambria Math" panose="02040503050406030204" pitchFamily="18" charset="0"/>
                                        </a:rPr>
                                        <m:t>𝑀</m:t>
                                      </m:r>
                                      <m:r>
                                        <a:rPr lang="en-US" altLang="ko-KR" sz="1600" i="1">
                                          <a:latin typeface="Cambria Math" panose="02040503050406030204" pitchFamily="18" charset="0"/>
                                        </a:rPr>
                                        <m:t>−1</m:t>
                                      </m:r>
                                    </m:sup>
                                    <m:e>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𝑑𝑢𝑟</m:t>
                                          </m:r>
                                          <m:r>
                                            <a:rPr lang="en-US" altLang="ko-KR" sz="1600" i="1">
                                              <a:latin typeface="Cambria Math" panose="02040503050406030204" pitchFamily="18" charset="0"/>
                                            </a:rPr>
                                            <m:t>=1</m:t>
                                          </m:r>
                                        </m:sub>
                                        <m:sup>
                                          <m:r>
                                            <a:rPr lang="en-US" altLang="ko-KR" sz="1600" i="1">
                                              <a:latin typeface="Cambria Math" panose="02040503050406030204" pitchFamily="18" charset="0"/>
                                            </a:rPr>
                                            <m:t>𝑀</m:t>
                                          </m:r>
                                          <m:r>
                                            <a:rPr lang="en-US" altLang="ko-KR" sz="1600" i="1">
                                              <a:latin typeface="Cambria Math" panose="02040503050406030204" pitchFamily="18" charset="0"/>
                                            </a:rPr>
                                            <m:t>−</m:t>
                                          </m:r>
                                          <m:r>
                                            <a:rPr lang="en-US" altLang="ko-KR" sz="1600" i="1">
                                              <a:latin typeface="Cambria Math" panose="02040503050406030204" pitchFamily="18" charset="0"/>
                                            </a:rPr>
                                            <m:t>𝑖𝑛</m:t>
                                          </m:r>
                                        </m:sup>
                                        <m:e>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𝑣𝑑𝑥</m:t>
                                              </m:r>
                                              <m:r>
                                                <a:rPr lang="en-US" altLang="ko-KR" sz="1600" i="1">
                                                  <a:latin typeface="Cambria Math" panose="02040503050406030204" pitchFamily="18" charset="0"/>
                                                </a:rPr>
                                                <m:t>=1</m:t>
                                              </m:r>
                                            </m:sub>
                                            <m:sup>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𝑛</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sub>
                                              </m:sSub>
                                            </m:sup>
                                            <m:e>
                                              <m:sSup>
                                                <m:sSupPr>
                                                  <m:ctrlPr>
                                                    <a:rPr lang="ko-KR" altLang="ko-KR" sz="1600" i="1">
                                                      <a:latin typeface="Cambria Math" panose="02040503050406030204" pitchFamily="18" charset="0"/>
                                                    </a:rPr>
                                                  </m:ctrlPr>
                                                </m:sSupPr>
                                                <m:e>
                                                  <m:d>
                                                    <m:dPr>
                                                      <m:begChr m:val="{"/>
                                                      <m:endChr m:val="}"/>
                                                      <m:ctrlPr>
                                                        <a:rPr lang="ko-KR" altLang="ko-KR" sz="1600" i="1">
                                                          <a:latin typeface="Cambria Math" panose="02040503050406030204" pitchFamily="18" charset="0"/>
                                                        </a:rPr>
                                                      </m:ctrlPr>
                                                    </m:dPr>
                                                    <m:e>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𝑇𝑜𝐸</m:t>
                                                          </m:r>
                                                        </m:e>
                                                        <m:sub>
                                                          <m:r>
                                                            <a:rPr lang="en-US" altLang="ko-KR" sz="1600" i="1">
                                                              <a:latin typeface="Cambria Math" panose="02040503050406030204" pitchFamily="18" charset="0"/>
                                                            </a:rPr>
                                                            <m:t>𝑖𝑛</m:t>
                                                          </m:r>
                                                          <m:r>
                                                            <a:rPr lang="en-US" altLang="ko-KR" sz="1600" i="1">
                                                              <a:latin typeface="Cambria Math" panose="02040503050406030204" pitchFamily="18" charset="0"/>
                                                            </a:rPr>
                                                            <m:t>,</m:t>
                                                          </m:r>
                                                          <m:r>
                                                            <a:rPr lang="en-US" altLang="ko-KR" sz="1600" i="1">
                                                              <a:latin typeface="Cambria Math" panose="02040503050406030204" pitchFamily="18" charset="0"/>
                                                            </a:rPr>
                                                            <m:t>𝑑𝑢𝑟</m:t>
                                                          </m:r>
                                                        </m:sub>
                                                        <m:sup>
                                                          <m:r>
                                                            <a:rPr lang="en-US" altLang="ko-KR" sz="1600" i="1">
                                                              <a:latin typeface="Cambria Math" panose="02040503050406030204" pitchFamily="18" charset="0"/>
                                                            </a:rPr>
                                                            <m:t>𝑣𝑑𝑥</m:t>
                                                          </m:r>
                                                        </m:sup>
                                                      </m:sSubSup>
                                                    </m:e>
                                                  </m:d>
                                                </m:e>
                                                <m:sup>
                                                  <m:r>
                                                    <a:rPr lang="en-US" altLang="ko-KR" sz="1600" i="1">
                                                      <a:latin typeface="Cambria Math" panose="02040503050406030204" pitchFamily="18" charset="0"/>
                                                    </a:rPr>
                                                    <m:t>2</m:t>
                                                  </m:r>
                                                </m:sup>
                                              </m:sSup>
                                            </m:e>
                                          </m:nary>
                                        </m:e>
                                      </m:nary>
                                    </m:e>
                                  </m:nary>
                                  <m:r>
                                    <a:rPr lang="en-US" altLang="ko-KR" sz="1600" i="1">
                                      <a:latin typeface="Cambria Math" panose="02040503050406030204" pitchFamily="18" charset="0"/>
                                    </a:rPr>
                                    <m:t>+</m:t>
                                  </m:r>
                                  <m:r>
                                    <a:rPr lang="en-US" altLang="ko-KR" sz="1600" i="1">
                                      <a:latin typeface="Cambria Math" panose="02040503050406030204" pitchFamily="18" charset="0"/>
                                    </a:rPr>
                                    <m:t>𝛾</m:t>
                                  </m:r>
                                  <m:nary>
                                    <m:naryPr>
                                      <m:chr m:val="∑"/>
                                      <m:ctrlPr>
                                        <a:rPr lang="ko-KR" altLang="ko-KR" sz="1600" i="1">
                                          <a:latin typeface="Cambria Math" panose="02040503050406030204" pitchFamily="18" charset="0"/>
                                        </a:rPr>
                                      </m:ctrlPr>
                                    </m:naryPr>
                                    <m:sub>
                                      <m:r>
                                        <a:rPr lang="en-US" altLang="ko-KR" sz="1600" i="1">
                                          <a:latin typeface="Cambria Math" panose="02040503050406030204" pitchFamily="18" charset="0"/>
                                        </a:rPr>
                                        <m:t>𝑡</m:t>
                                      </m:r>
                                      <m:r>
                                        <a:rPr lang="en-US" altLang="ko-KR" sz="1600" i="1">
                                          <a:latin typeface="Cambria Math" panose="02040503050406030204" pitchFamily="18" charset="0"/>
                                        </a:rPr>
                                        <m:t>=1</m:t>
                                      </m:r>
                                    </m:sub>
                                    <m:sup>
                                      <m:r>
                                        <a:rPr lang="en-US" altLang="ko-KR" sz="1600" i="1">
                                          <a:latin typeface="Cambria Math" panose="02040503050406030204" pitchFamily="18" charset="0"/>
                                        </a:rPr>
                                        <m:t>𝑀</m:t>
                                      </m:r>
                                    </m:sup>
                                    <m:e>
                                      <m:r>
                                        <a:rPr lang="en-US" altLang="ko-KR" sz="1600" i="1">
                                          <a:latin typeface="Cambria Math" panose="02040503050406030204" pitchFamily="18" charset="0"/>
                                        </a:rPr>
                                        <m:t>(</m:t>
                                      </m:r>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𝑋</m:t>
                                          </m:r>
                                        </m:e>
                                        <m:sub>
                                          <m:r>
                                            <a:rPr lang="en-US" altLang="ko-KR" sz="1600" i="1">
                                              <a:latin typeface="Cambria Math" panose="02040503050406030204" pitchFamily="18" charset="0"/>
                                            </a:rPr>
                                            <m:t>𝑡</m:t>
                                          </m:r>
                                        </m:sub>
                                        <m:sup>
                                          <m:r>
                                            <a:rPr lang="en-US" altLang="ko-KR" sz="1600" i="1">
                                              <a:latin typeface="Cambria Math" panose="02040503050406030204" pitchFamily="18" charset="0"/>
                                            </a:rPr>
                                            <m:t>2</m:t>
                                          </m:r>
                                        </m:sup>
                                      </m:sSubSup>
                                      <m:r>
                                        <a:rPr lang="en-US" altLang="ko-KR" sz="1600" i="1">
                                          <a:latin typeface="Cambria Math" panose="02040503050406030204" pitchFamily="18" charset="0"/>
                                        </a:rPr>
                                        <m:t>)</m:t>
                                      </m:r>
                                    </m:e>
                                  </m:nary>
                                </m:e>
                              </m:nary>
                            </m:e>
                          </m:nary>
                        </m:e>
                      </m:func>
                    </m:oMath>
                  </m:oMathPara>
                </a14:m>
                <a:endParaRPr lang="en-US" altLang="ko-KR" sz="1600" i="1" dirty="0" smtClean="0">
                  <a:latin typeface="Cambria Math" panose="02040503050406030204" pitchFamily="18" charset="0"/>
                </a:endParaRPr>
              </a:p>
              <a:p>
                <a:pPr marL="0" indent="0">
                  <a:buNone/>
                </a:pPr>
                <a:endParaRPr lang="en-US" altLang="ko-KR" sz="1600" i="1" dirty="0" smtClean="0">
                  <a:latin typeface="Cambria Math" panose="02040503050406030204" pitchFamily="18" charset="0"/>
                </a:endParaRPr>
              </a:p>
              <a:p>
                <a:pPr marL="0" indent="0">
                  <a:buNone/>
                </a:pPr>
                <a:r>
                  <a:rPr lang="en-US" altLang="ko-KR" sz="1600" dirty="0" smtClean="0"/>
                  <a:t>	</a:t>
                </a:r>
                <a14:m>
                  <m:oMath xmlns:m="http://schemas.openxmlformats.org/officeDocument/2006/math">
                    <m:r>
                      <a:rPr lang="en-US" altLang="ko-KR" sz="1600" i="1">
                        <a:latin typeface="Cambria Math" panose="02040503050406030204" pitchFamily="18" charset="0"/>
                      </a:rPr>
                      <m:t>𝑤h𝑒𝑟𝑒</m:t>
                    </m:r>
                    <m:r>
                      <a:rPr lang="en-US" altLang="ko-KR" sz="1600" i="1">
                        <a:latin typeface="Cambria Math" panose="02040503050406030204" pitchFamily="18" charset="0"/>
                      </a:rPr>
                      <m:t>  ∀</m:t>
                    </m:r>
                    <m:r>
                      <a:rPr lang="en-US" altLang="ko-KR" sz="1600" i="1">
                        <a:latin typeface="Cambria Math" panose="02040503050406030204" pitchFamily="18" charset="0"/>
                      </a:rPr>
                      <m:t>𝑡</m:t>
                    </m:r>
                    <m:r>
                      <a:rPr lang="en-US" altLang="ko-KR" sz="1600" i="1">
                        <a:latin typeface="Cambria Math" panose="02040503050406030204" pitchFamily="18" charset="0"/>
                      </a:rPr>
                      <m:t>∈</m:t>
                    </m:r>
                    <m:r>
                      <a:rPr lang="en-US" altLang="ko-KR" sz="1600" i="1">
                        <a:latin typeface="Cambria Math" panose="02040503050406030204" pitchFamily="18" charset="0"/>
                      </a:rPr>
                      <m:t>𝑇</m:t>
                    </m:r>
                    <m:r>
                      <a:rPr lang="en-US" altLang="ko-KR" sz="1600" i="1">
                        <a:latin typeface="Cambria Math" panose="02040503050406030204" pitchFamily="18" charset="0"/>
                      </a:rPr>
                      <m:t>, </m:t>
                    </m:r>
                    <m:r>
                      <a:rPr lang="en-US" altLang="ko-KR" sz="1600" i="1">
                        <a:latin typeface="Cambria Math" panose="02040503050406030204" pitchFamily="18" charset="0"/>
                      </a:rPr>
                      <m:t>𝛾</m:t>
                    </m:r>
                    <m:r>
                      <a:rPr lang="en-US" altLang="ko-KR" sz="1600" i="1">
                        <a:latin typeface="Cambria Math" panose="02040503050406030204" pitchFamily="18" charset="0"/>
                      </a:rPr>
                      <m:t>≪</m:t>
                    </m:r>
                    <m:r>
                      <a:rPr lang="en-US" altLang="ko-KR" sz="1600" i="1">
                        <a:latin typeface="Cambria Math" panose="02040503050406030204" pitchFamily="18" charset="0"/>
                      </a:rPr>
                      <m:t>𝛽</m:t>
                    </m:r>
                    <m:r>
                      <a:rPr lang="en-US" altLang="ko-KR" sz="1600" i="1">
                        <a:latin typeface="Cambria Math" panose="02040503050406030204" pitchFamily="18" charset="0"/>
                      </a:rPr>
                      <m:t>≪</m:t>
                    </m:r>
                    <m:r>
                      <a:rPr lang="en-US" altLang="ko-KR" sz="1600" i="1">
                        <a:latin typeface="Cambria Math" panose="02040503050406030204" pitchFamily="18" charset="0"/>
                      </a:rPr>
                      <m:t>𝛼</m:t>
                    </m:r>
                  </m:oMath>
                </a14:m>
                <a:r>
                  <a:rPr lang="en-US" altLang="ko-KR" sz="1600" i="1" dirty="0" smtClean="0">
                    <a:latin typeface="Cambria Math" panose="02040503050406030204" pitchFamily="18" charset="0"/>
                  </a:rPr>
                  <a:t> </a:t>
                </a:r>
              </a:p>
              <a:p>
                <a:pPr marL="0" indent="0">
                  <a:buNone/>
                </a:pPr>
                <a:endParaRPr lang="en-US" altLang="ko-KR" sz="1600" i="1" dirty="0">
                  <a:latin typeface="Cambria Math" panose="02040503050406030204" pitchFamily="18" charset="0"/>
                </a:endParaRPr>
              </a:p>
              <a:p>
                <a:pPr marL="0" indent="0">
                  <a:buNone/>
                </a:pPr>
                <a:endParaRPr lang="en-US" altLang="ko-KR" sz="1600" i="1" dirty="0">
                  <a:latin typeface="Cambria Math" panose="02040503050406030204" pitchFamily="18" charset="0"/>
                </a:endParaRPr>
              </a:p>
            </p:txBody>
          </p:sp>
        </mc:Choice>
        <mc:Fallback xmlns="">
          <p:sp>
            <p:nvSpPr>
              <p:cNvPr id="2" name="내용 개체 틀 1"/>
              <p:cNvSpPr>
                <a:spLocks noGrp="1" noRot="1" noChangeAspect="1" noMove="1" noResize="1" noEditPoints="1" noAdjustHandles="1" noChangeArrowheads="1" noChangeShapeType="1" noTextEdit="1"/>
              </p:cNvSpPr>
              <p:nvPr>
                <p:ph idx="1"/>
              </p:nvPr>
            </p:nvSpPr>
            <p:spPr>
              <a:xfrm>
                <a:off x="58190" y="1294053"/>
                <a:ext cx="9004300" cy="4807950"/>
              </a:xfrm>
              <a:blipFill>
                <a:blip r:embed="rId2"/>
                <a:stretch>
                  <a:fillRect l="-609" t="-634"/>
                </a:stretch>
              </a:blipFill>
            </p:spPr>
            <p:txBody>
              <a:bodyPr/>
              <a:lstStyle/>
              <a:p>
                <a:r>
                  <a:rPr lang="ko-KR" altLang="en-US">
                    <a:noFill/>
                  </a:rPr>
                  <a:t> </a:t>
                </a:r>
              </a:p>
            </p:txBody>
          </p:sp>
        </mc:Fallback>
      </mc:AlternateContent>
      <p:sp>
        <p:nvSpPr>
          <p:cNvPr id="3" name="제목 2"/>
          <p:cNvSpPr>
            <a:spLocks noGrp="1"/>
          </p:cNvSpPr>
          <p:nvPr>
            <p:ph type="title"/>
          </p:nvPr>
        </p:nvSpPr>
        <p:spPr/>
        <p:txBody>
          <a:bodyPr/>
          <a:lstStyle/>
          <a:p>
            <a:r>
              <a:rPr lang="en-US" altLang="ko-KR" dirty="0" smtClean="0"/>
              <a:t>Stage-B: Objective function</a:t>
            </a:r>
            <a:endParaRPr lang="ko-KR" altLang="en-US" dirty="0"/>
          </a:p>
        </p:txBody>
      </p:sp>
      <p:grpSp>
        <p:nvGrpSpPr>
          <p:cNvPr id="4" name="그룹 3"/>
          <p:cNvGrpSpPr/>
          <p:nvPr/>
        </p:nvGrpSpPr>
        <p:grpSpPr>
          <a:xfrm>
            <a:off x="1363111" y="1576739"/>
            <a:ext cx="3605451" cy="1149836"/>
            <a:chOff x="1479664" y="1576739"/>
            <a:chExt cx="3605451" cy="1149836"/>
          </a:xfrm>
        </p:grpSpPr>
        <p:sp>
          <p:nvSpPr>
            <p:cNvPr id="5" name="모서리가 둥근 직사각형 4"/>
            <p:cNvSpPr/>
            <p:nvPr/>
          </p:nvSpPr>
          <p:spPr>
            <a:xfrm>
              <a:off x="1504602" y="1853738"/>
              <a:ext cx="3580513" cy="872837"/>
            </a:xfrm>
            <a:prstGeom prst="roundRect">
              <a:avLst>
                <a:gd name="adj" fmla="val 1190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479664" y="1576739"/>
              <a:ext cx="362600" cy="276999"/>
            </a:xfrm>
            <a:prstGeom prst="rect">
              <a:avLst/>
            </a:prstGeom>
            <a:noFill/>
          </p:spPr>
          <p:txBody>
            <a:bodyPr wrap="none" rtlCol="0">
              <a:spAutoFit/>
            </a:bodyPr>
            <a:lstStyle/>
            <a:p>
              <a:r>
                <a:rPr lang="en-US" altLang="ko-KR" sz="1200" dirty="0" smtClean="0"/>
                <a:t>[1]</a:t>
              </a:r>
              <a:endParaRPr lang="ko-KR" altLang="en-US" sz="1200" dirty="0"/>
            </a:p>
          </p:txBody>
        </p:sp>
      </p:grpSp>
      <p:grpSp>
        <p:nvGrpSpPr>
          <p:cNvPr id="7" name="그룹 6"/>
          <p:cNvGrpSpPr/>
          <p:nvPr/>
        </p:nvGrpSpPr>
        <p:grpSpPr>
          <a:xfrm>
            <a:off x="5069009" y="1576739"/>
            <a:ext cx="2779591" cy="1149836"/>
            <a:chOff x="4528337" y="1576739"/>
            <a:chExt cx="2779591" cy="1149836"/>
          </a:xfrm>
        </p:grpSpPr>
        <p:sp>
          <p:nvSpPr>
            <p:cNvPr id="8" name="모서리가 둥근 직사각형 7"/>
            <p:cNvSpPr/>
            <p:nvPr/>
          </p:nvSpPr>
          <p:spPr>
            <a:xfrm>
              <a:off x="4605250" y="1853738"/>
              <a:ext cx="2702678" cy="872837"/>
            </a:xfrm>
            <a:prstGeom prst="roundRect">
              <a:avLst>
                <a:gd name="adj" fmla="val 1190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4528337" y="1576739"/>
              <a:ext cx="362600" cy="276999"/>
            </a:xfrm>
            <a:prstGeom prst="rect">
              <a:avLst/>
            </a:prstGeom>
            <a:noFill/>
          </p:spPr>
          <p:txBody>
            <a:bodyPr wrap="none" rtlCol="0">
              <a:spAutoFit/>
            </a:bodyPr>
            <a:lstStyle/>
            <a:p>
              <a:r>
                <a:rPr lang="en-US" altLang="ko-KR" sz="1200" dirty="0" smtClean="0"/>
                <a:t>[2]</a:t>
              </a:r>
              <a:endParaRPr lang="ko-KR" altLang="en-US" sz="1200" dirty="0"/>
            </a:p>
          </p:txBody>
        </p:sp>
      </p:grpSp>
      <p:grpSp>
        <p:nvGrpSpPr>
          <p:cNvPr id="10" name="그룹 9"/>
          <p:cNvGrpSpPr/>
          <p:nvPr/>
        </p:nvGrpSpPr>
        <p:grpSpPr>
          <a:xfrm>
            <a:off x="7932596" y="1576739"/>
            <a:ext cx="955788" cy="1149836"/>
            <a:chOff x="7598009" y="1576739"/>
            <a:chExt cx="955788" cy="1149836"/>
          </a:xfrm>
        </p:grpSpPr>
        <p:sp>
          <p:nvSpPr>
            <p:cNvPr id="11" name="모서리가 둥근 직사각형 10"/>
            <p:cNvSpPr/>
            <p:nvPr/>
          </p:nvSpPr>
          <p:spPr>
            <a:xfrm>
              <a:off x="7614459" y="1853738"/>
              <a:ext cx="939338" cy="872837"/>
            </a:xfrm>
            <a:prstGeom prst="roundRect">
              <a:avLst>
                <a:gd name="adj" fmla="val 1190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7598009" y="1576739"/>
              <a:ext cx="362600" cy="276999"/>
            </a:xfrm>
            <a:prstGeom prst="rect">
              <a:avLst/>
            </a:prstGeom>
            <a:noFill/>
          </p:spPr>
          <p:txBody>
            <a:bodyPr wrap="none" rtlCol="0">
              <a:spAutoFit/>
            </a:bodyPr>
            <a:lstStyle/>
            <a:p>
              <a:r>
                <a:rPr lang="en-US" altLang="ko-KR" sz="1200" dirty="0" smtClean="0"/>
                <a:t>[3]</a:t>
              </a:r>
              <a:endParaRPr lang="ko-KR" altLang="en-US" sz="1200" dirty="0"/>
            </a:p>
          </p:txBody>
        </p:sp>
      </p:grpSp>
      <mc:AlternateContent xmlns:mc="http://schemas.openxmlformats.org/markup-compatibility/2006" xmlns:a14="http://schemas.microsoft.com/office/drawing/2010/main">
        <mc:Choice Requires="a14">
          <p:graphicFrame>
            <p:nvGraphicFramePr>
              <p:cNvPr id="13" name="표 12"/>
              <p:cNvGraphicFramePr>
                <a:graphicFrameLocks noGrp="1"/>
              </p:cNvGraphicFramePr>
              <p:nvPr>
                <p:extLst>
                  <p:ext uri="{D42A27DB-BD31-4B8C-83A1-F6EECF244321}">
                    <p14:modId xmlns:p14="http://schemas.microsoft.com/office/powerpoint/2010/main" val="859408430"/>
                  </p:ext>
                </p:extLst>
              </p:nvPr>
            </p:nvGraphicFramePr>
            <p:xfrm>
              <a:off x="645057" y="4905721"/>
              <a:ext cx="2761298" cy="1523175"/>
            </p:xfrm>
            <a:graphic>
              <a:graphicData uri="http://schemas.openxmlformats.org/drawingml/2006/table">
                <a:tbl>
                  <a:tblPr firstRow="1" bandRow="1">
                    <a:tableStyleId>{2D5ABB26-0587-4C30-8999-92F81FD0307C}</a:tableStyleId>
                  </a:tblPr>
                  <a:tblGrid>
                    <a:gridCol w="654368">
                      <a:extLst>
                        <a:ext uri="{9D8B030D-6E8A-4147-A177-3AD203B41FA5}">
                          <a16:colId xmlns:a16="http://schemas.microsoft.com/office/drawing/2014/main" val="3876930741"/>
                        </a:ext>
                      </a:extLst>
                    </a:gridCol>
                    <a:gridCol w="2106930">
                      <a:extLst>
                        <a:ext uri="{9D8B030D-6E8A-4147-A177-3AD203B41FA5}">
                          <a16:colId xmlns:a16="http://schemas.microsoft.com/office/drawing/2014/main" val="922617020"/>
                        </a:ext>
                      </a:extLst>
                    </a:gridCol>
                  </a:tblGrid>
                  <a:tr h="0">
                    <a:tc>
                      <a:txBody>
                        <a:bodyPr/>
                        <a:lstStyle/>
                        <a:p>
                          <a:pPr algn="l" latinLnBrk="1"/>
                          <a:r>
                            <a:rPr lang="en-US" altLang="ko-KR" sz="1050" dirty="0" smtClean="0"/>
                            <a:t>Where:</a:t>
                          </a:r>
                          <a:endParaRPr lang="ko-KR" altLang="en-US" sz="1050" dirty="0"/>
                        </a:p>
                      </a:txBody>
                      <a:tcPr/>
                    </a:tc>
                    <a:tc>
                      <a:txBody>
                        <a:bodyPr/>
                        <a:lstStyle/>
                        <a:p>
                          <a:pPr algn="l" latinLnBrk="1"/>
                          <a:endParaRPr lang="ko-KR" altLang="en-US" sz="1050" dirty="0"/>
                        </a:p>
                      </a:txBody>
                      <a:tcPr/>
                    </a:tc>
                    <a:extLst>
                      <a:ext uri="{0D108BD9-81ED-4DB2-BD59-A6C34878D82A}">
                        <a16:rowId xmlns:a16="http://schemas.microsoft.com/office/drawing/2014/main" val="353156104"/>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ko-KR" sz="1050" i="1" smtClean="0">
                                        <a:latin typeface="Cambria Math" panose="02040503050406030204" pitchFamily="18" charset="0"/>
                                      </a:rPr>
                                    </m:ctrlPr>
                                  </m:sSubPr>
                                  <m:e>
                                    <m:r>
                                      <a:rPr lang="en-US" altLang="ko-KR" sz="1050" i="1">
                                        <a:latin typeface="Cambria Math" panose="02040503050406030204" pitchFamily="18" charset="0"/>
                                      </a:rPr>
                                      <m:t>𝑆</m:t>
                                    </m:r>
                                  </m:e>
                                  <m:sub>
                                    <m:r>
                                      <a:rPr lang="en-US" altLang="ko-KR" sz="1050" i="1">
                                        <a:latin typeface="Cambria Math" panose="02040503050406030204" pitchFamily="18" charset="0"/>
                                      </a:rPr>
                                      <m:t>𝑖𝑛</m:t>
                                    </m:r>
                                    <m:r>
                                      <a:rPr lang="en-US" altLang="ko-KR" sz="1050" i="1">
                                        <a:latin typeface="Cambria Math" panose="02040503050406030204" pitchFamily="18" charset="0"/>
                                      </a:rPr>
                                      <m:t>,</m:t>
                                    </m:r>
                                    <m:r>
                                      <a:rPr lang="en-US" altLang="ko-KR" sz="1050" i="1">
                                        <a:latin typeface="Cambria Math" panose="02040503050406030204" pitchFamily="18" charset="0"/>
                                      </a:rPr>
                                      <m:t>𝑑𝑢𝑟</m:t>
                                    </m:r>
                                  </m:sub>
                                </m:sSub>
                              </m:oMath>
                            </m:oMathPara>
                          </a14:m>
                          <a:endParaRPr lang="ko-KR" altLang="en-US" sz="1050" dirty="0"/>
                        </a:p>
                      </a:txBody>
                      <a:tcPr/>
                    </a:tc>
                    <a:tc>
                      <a:txBody>
                        <a:bodyPr/>
                        <a:lstStyle/>
                        <a:p>
                          <a:pPr algn="l" latinLnBrk="1"/>
                          <a:r>
                            <a:rPr lang="en-US" altLang="ko-KR" sz="1050" dirty="0" smtClean="0"/>
                            <a:t>Virtual EV</a:t>
                          </a:r>
                          <a:r>
                            <a:rPr lang="ko-KR" altLang="en-US" sz="1050" dirty="0" smtClean="0"/>
                            <a:t>의 충전 요구량</a:t>
                          </a:r>
                          <a:endParaRPr lang="ko-KR" altLang="en-US" sz="1050" dirty="0"/>
                        </a:p>
                      </a:txBody>
                      <a:tcPr/>
                    </a:tc>
                    <a:extLst>
                      <a:ext uri="{0D108BD9-81ED-4DB2-BD59-A6C34878D82A}">
                        <a16:rowId xmlns:a16="http://schemas.microsoft.com/office/drawing/2014/main" val="2259554814"/>
                      </a:ext>
                    </a:extLst>
                  </a:tr>
                  <a:tr h="0">
                    <a:tc>
                      <a:txBody>
                        <a:bodyPr/>
                        <a:lstStyle/>
                        <a:p>
                          <a:pPr algn="l"/>
                          <a14:m>
                            <m:oMathPara xmlns:m="http://schemas.openxmlformats.org/officeDocument/2006/math">
                              <m:oMathParaPr>
                                <m:jc m:val="centerGroup"/>
                              </m:oMathParaPr>
                              <m:oMath xmlns:m="http://schemas.openxmlformats.org/officeDocument/2006/math">
                                <m:sSub>
                                  <m:sSubPr>
                                    <m:ctrlPr>
                                      <a:rPr lang="ko-KR" altLang="ko-KR" sz="1050" i="1" smtClean="0">
                                        <a:latin typeface="Cambria Math" panose="02040503050406030204" pitchFamily="18" charset="0"/>
                                      </a:rPr>
                                    </m:ctrlPr>
                                  </m:sSubPr>
                                  <m:e>
                                    <m:r>
                                      <a:rPr lang="en-US" altLang="ko-KR" sz="1050" i="1" smtClean="0">
                                        <a:latin typeface="Cambria Math" panose="02040503050406030204" pitchFamily="18" charset="0"/>
                                      </a:rPr>
                                      <m:t>𝑋</m:t>
                                    </m:r>
                                  </m:e>
                                  <m:sub>
                                    <m:r>
                                      <a:rPr lang="en-US" altLang="ko-KR" sz="1050" i="1">
                                        <a:latin typeface="Cambria Math" panose="02040503050406030204" pitchFamily="18" charset="0"/>
                                      </a:rPr>
                                      <m:t>𝑡</m:t>
                                    </m:r>
                                  </m:sub>
                                </m:sSub>
                              </m:oMath>
                            </m:oMathPara>
                          </a14:m>
                          <a:endParaRPr lang="ko-KR" altLang="en-US" sz="1050" dirty="0"/>
                        </a:p>
                      </a:txBody>
                      <a:tcPr/>
                    </a:tc>
                    <a:tc>
                      <a:txBody>
                        <a:bodyPr/>
                        <a:lstStyle/>
                        <a:p>
                          <a:pPr algn="l" latinLnBrk="1"/>
                          <a:r>
                            <a:rPr lang="ko-KR" altLang="en-US" sz="1050" dirty="0" err="1" smtClean="0"/>
                            <a:t>시간별</a:t>
                          </a:r>
                          <a:r>
                            <a:rPr lang="ko-KR" altLang="en-US" sz="1050" dirty="0" smtClean="0"/>
                            <a:t> 총 </a:t>
                          </a:r>
                          <a:r>
                            <a:rPr lang="ko-KR" altLang="en-US" sz="1050" dirty="0" err="1" smtClean="0"/>
                            <a:t>충방전량</a:t>
                          </a:r>
                          <a:endParaRPr lang="ko-KR" altLang="en-US" sz="1050" dirty="0"/>
                        </a:p>
                      </a:txBody>
                      <a:tcPr/>
                    </a:tc>
                    <a:extLst>
                      <a:ext uri="{0D108BD9-81ED-4DB2-BD59-A6C34878D82A}">
                        <a16:rowId xmlns:a16="http://schemas.microsoft.com/office/drawing/2014/main" val="1675064172"/>
                      </a:ext>
                    </a:extLst>
                  </a:tr>
                  <a:tr h="0">
                    <a:tc>
                      <a:txBody>
                        <a:bodyPr/>
                        <a:lstStyle/>
                        <a:p>
                          <a:pPr algn="l"/>
                          <a14:m>
                            <m:oMathPara xmlns:m="http://schemas.openxmlformats.org/officeDocument/2006/math">
                              <m:oMathParaPr>
                                <m:jc m:val="centerGroup"/>
                              </m:oMathParaPr>
                              <m:oMath xmlns:m="http://schemas.openxmlformats.org/officeDocument/2006/math">
                                <m:r>
                                  <a:rPr lang="en-US" altLang="ko-KR" sz="1050" i="1">
                                    <a:latin typeface="Cambria Math" panose="02040503050406030204" pitchFamily="18" charset="0"/>
                                  </a:rPr>
                                  <m:t>𝑃𝐿</m:t>
                                </m:r>
                              </m:oMath>
                            </m:oMathPara>
                          </a14:m>
                          <a:endParaRPr lang="en-US" altLang="ko-KR" sz="1050" i="1" dirty="0" smtClean="0">
                            <a:latin typeface="Cambria Math" panose="02040503050406030204" pitchFamily="18" charset="0"/>
                          </a:endParaRPr>
                        </a:p>
                      </a:txBody>
                      <a:tcPr/>
                    </a:tc>
                    <a:tc>
                      <a:txBody>
                        <a:bodyPr/>
                        <a:lstStyle/>
                        <a:p>
                          <a:pPr algn="l" latinLnBrk="1"/>
                          <a:r>
                            <a:rPr lang="ko-KR" altLang="en-US" sz="1050" dirty="0" smtClean="0"/>
                            <a:t>스케줄 적용 후 최대전력수요량</a:t>
                          </a:r>
                          <a:endParaRPr lang="ko-KR" altLang="en-US" sz="1050" dirty="0"/>
                        </a:p>
                      </a:txBody>
                      <a:tcPr/>
                    </a:tc>
                    <a:extLst>
                      <a:ext uri="{0D108BD9-81ED-4DB2-BD59-A6C34878D82A}">
                        <a16:rowId xmlns:a16="http://schemas.microsoft.com/office/drawing/2014/main" val="1401378584"/>
                      </a:ext>
                    </a:extLst>
                  </a:tr>
                  <a:tr h="0">
                    <a:tc>
                      <a:txBody>
                        <a:bodyPr/>
                        <a:lstStyle/>
                        <a:p>
                          <a:pPr algn="l"/>
                          <a14:m>
                            <m:oMathPara xmlns:m="http://schemas.openxmlformats.org/officeDocument/2006/math">
                              <m:oMathParaPr>
                                <m:jc m:val="centerGroup"/>
                              </m:oMathParaPr>
                              <m:oMath xmlns:m="http://schemas.openxmlformats.org/officeDocument/2006/math">
                                <m:sSup>
                                  <m:sSupPr>
                                    <m:ctrlPr>
                                      <a:rPr lang="ko-KR" altLang="ko-KR" sz="1050" i="1" smtClean="0">
                                        <a:latin typeface="Cambria Math" panose="02040503050406030204" pitchFamily="18" charset="0"/>
                                      </a:rPr>
                                    </m:ctrlPr>
                                  </m:sSupPr>
                                  <m:e>
                                    <m:r>
                                      <a:rPr lang="en-US" altLang="ko-KR" sz="1050" i="1">
                                        <a:latin typeface="Cambria Math" panose="02040503050406030204" pitchFamily="18" charset="0"/>
                                      </a:rPr>
                                      <m:t>𝐶</m:t>
                                    </m:r>
                                  </m:e>
                                  <m:sup>
                                    <m:r>
                                      <a:rPr lang="en-US" altLang="ko-KR" sz="1050" i="1">
                                        <a:latin typeface="Cambria Math" panose="02040503050406030204" pitchFamily="18" charset="0"/>
                                      </a:rPr>
                                      <m:t>𝐵𝑎𝑠𝑖𝑐</m:t>
                                    </m:r>
                                  </m:sup>
                                </m:sSup>
                              </m:oMath>
                            </m:oMathPara>
                          </a14:m>
                          <a:endParaRPr lang="en-US" altLang="ko-KR" sz="1050" dirty="0" smtClean="0"/>
                        </a:p>
                      </a:txBody>
                      <a:tcPr/>
                    </a:tc>
                    <a:tc>
                      <a:txBody>
                        <a:bodyPr/>
                        <a:lstStyle/>
                        <a:p>
                          <a:pPr algn="l" latinLnBrk="1"/>
                          <a:r>
                            <a:rPr lang="ko-KR" altLang="en-US" sz="1050" dirty="0" smtClean="0"/>
                            <a:t>기본요금</a:t>
                          </a:r>
                          <a:endParaRPr lang="ko-KR" altLang="en-US" sz="1050" dirty="0"/>
                        </a:p>
                      </a:txBody>
                      <a:tcPr/>
                    </a:tc>
                    <a:extLst>
                      <a:ext uri="{0D108BD9-81ED-4DB2-BD59-A6C34878D82A}">
                        <a16:rowId xmlns:a16="http://schemas.microsoft.com/office/drawing/2014/main" val="3531456551"/>
                      </a:ext>
                    </a:extLst>
                  </a:tr>
                  <a:tr h="0">
                    <a:tc>
                      <a:txBody>
                        <a:bodyPr/>
                        <a:lstStyle/>
                        <a:p>
                          <a:pPr algn="l"/>
                          <a14:m>
                            <m:oMathPara xmlns:m="http://schemas.openxmlformats.org/officeDocument/2006/math">
                              <m:oMathParaPr>
                                <m:jc m:val="centerGroup"/>
                              </m:oMathParaPr>
                              <m:oMath xmlns:m="http://schemas.openxmlformats.org/officeDocument/2006/math">
                                <m:sSubSup>
                                  <m:sSubSupPr>
                                    <m:ctrlPr>
                                      <a:rPr lang="ko-KR" altLang="ko-KR" sz="1050" i="1">
                                        <a:latin typeface="Cambria Math" panose="02040503050406030204" pitchFamily="18" charset="0"/>
                                      </a:rPr>
                                    </m:ctrlPr>
                                  </m:sSubSupPr>
                                  <m:e>
                                    <m:r>
                                      <a:rPr lang="en-US" altLang="ko-KR" sz="1050" i="1">
                                        <a:latin typeface="Cambria Math" panose="02040503050406030204" pitchFamily="18" charset="0"/>
                                      </a:rPr>
                                      <m:t>𝐶</m:t>
                                    </m:r>
                                  </m:e>
                                  <m:sub>
                                    <m:r>
                                      <a:rPr lang="en-US" altLang="ko-KR" sz="1050" i="1">
                                        <a:latin typeface="Cambria Math" panose="02040503050406030204" pitchFamily="18" charset="0"/>
                                      </a:rPr>
                                      <m:t>𝑡</m:t>
                                    </m:r>
                                  </m:sub>
                                  <m:sup>
                                    <m:r>
                                      <a:rPr lang="en-US" altLang="ko-KR" sz="1050" i="1">
                                        <a:latin typeface="Cambria Math" panose="02040503050406030204" pitchFamily="18" charset="0"/>
                                      </a:rPr>
                                      <m:t>𝑇𝑜𝑈</m:t>
                                    </m:r>
                                  </m:sup>
                                </m:sSubSup>
                              </m:oMath>
                            </m:oMathPara>
                          </a14:m>
                          <a:endParaRPr lang="ko-KR" altLang="en-US" sz="1050" dirty="0"/>
                        </a:p>
                      </a:txBody>
                      <a:tcPr/>
                    </a:tc>
                    <a:tc>
                      <a:txBody>
                        <a:bodyPr/>
                        <a:lstStyle/>
                        <a:p>
                          <a:pPr algn="l" latinLnBrk="1"/>
                          <a:r>
                            <a:rPr lang="ko-KR" altLang="en-US" sz="1050" dirty="0" smtClean="0"/>
                            <a:t>사용량 요금</a:t>
                          </a:r>
                          <a:endParaRPr lang="ko-KR" altLang="en-US" sz="1050" dirty="0"/>
                        </a:p>
                      </a:txBody>
                      <a:tcPr/>
                    </a:tc>
                    <a:extLst>
                      <a:ext uri="{0D108BD9-81ED-4DB2-BD59-A6C34878D82A}">
                        <a16:rowId xmlns:a16="http://schemas.microsoft.com/office/drawing/2014/main" val="3524848462"/>
                      </a:ext>
                    </a:extLst>
                  </a:tr>
                </a:tbl>
              </a:graphicData>
            </a:graphic>
          </p:graphicFrame>
        </mc:Choice>
        <mc:Fallback xmlns="">
          <p:graphicFrame>
            <p:nvGraphicFramePr>
              <p:cNvPr id="13" name="표 12"/>
              <p:cNvGraphicFramePr>
                <a:graphicFrameLocks noGrp="1"/>
              </p:cNvGraphicFramePr>
              <p:nvPr>
                <p:extLst>
                  <p:ext uri="{D42A27DB-BD31-4B8C-83A1-F6EECF244321}">
                    <p14:modId xmlns:p14="http://schemas.microsoft.com/office/powerpoint/2010/main" val="859408430"/>
                  </p:ext>
                </p:extLst>
              </p:nvPr>
            </p:nvGraphicFramePr>
            <p:xfrm>
              <a:off x="645057" y="4905721"/>
              <a:ext cx="2761298" cy="1523175"/>
            </p:xfrm>
            <a:graphic>
              <a:graphicData uri="http://schemas.openxmlformats.org/drawingml/2006/table">
                <a:tbl>
                  <a:tblPr firstRow="1" bandRow="1">
                    <a:tableStyleId>{2D5ABB26-0587-4C30-8999-92F81FD0307C}</a:tableStyleId>
                  </a:tblPr>
                  <a:tblGrid>
                    <a:gridCol w="654368">
                      <a:extLst>
                        <a:ext uri="{9D8B030D-6E8A-4147-A177-3AD203B41FA5}">
                          <a16:colId xmlns:a16="http://schemas.microsoft.com/office/drawing/2014/main" val="3876930741"/>
                        </a:ext>
                      </a:extLst>
                    </a:gridCol>
                    <a:gridCol w="2106930">
                      <a:extLst>
                        <a:ext uri="{9D8B030D-6E8A-4147-A177-3AD203B41FA5}">
                          <a16:colId xmlns:a16="http://schemas.microsoft.com/office/drawing/2014/main" val="922617020"/>
                        </a:ext>
                      </a:extLst>
                    </a:gridCol>
                  </a:tblGrid>
                  <a:tr h="251460">
                    <a:tc>
                      <a:txBody>
                        <a:bodyPr/>
                        <a:lstStyle/>
                        <a:p>
                          <a:pPr algn="l" latinLnBrk="1"/>
                          <a:r>
                            <a:rPr lang="en-US" altLang="ko-KR" sz="1050" dirty="0" smtClean="0"/>
                            <a:t>Where:</a:t>
                          </a:r>
                          <a:endParaRPr lang="ko-KR" altLang="en-US" sz="1050" dirty="0"/>
                        </a:p>
                      </a:txBody>
                      <a:tcPr/>
                    </a:tc>
                    <a:tc>
                      <a:txBody>
                        <a:bodyPr/>
                        <a:lstStyle/>
                        <a:p>
                          <a:pPr algn="l" latinLnBrk="1"/>
                          <a:endParaRPr lang="ko-KR" altLang="en-US" sz="1050" dirty="0"/>
                        </a:p>
                      </a:txBody>
                      <a:tcPr/>
                    </a:tc>
                    <a:extLst>
                      <a:ext uri="{0D108BD9-81ED-4DB2-BD59-A6C34878D82A}">
                        <a16:rowId xmlns:a16="http://schemas.microsoft.com/office/drawing/2014/main" val="353156104"/>
                      </a:ext>
                    </a:extLst>
                  </a:tr>
                  <a:tr h="258445">
                    <a:tc>
                      <a:txBody>
                        <a:bodyPr/>
                        <a:lstStyle/>
                        <a:p>
                          <a:endParaRPr lang="ko-KR"/>
                        </a:p>
                      </a:txBody>
                      <a:tcPr>
                        <a:blipFill>
                          <a:blip r:embed="rId3"/>
                          <a:stretch>
                            <a:fillRect t="-95349" r="-320370" b="-397674"/>
                          </a:stretch>
                        </a:blipFill>
                      </a:tcPr>
                    </a:tc>
                    <a:tc>
                      <a:txBody>
                        <a:bodyPr/>
                        <a:lstStyle/>
                        <a:p>
                          <a:pPr algn="l" latinLnBrk="1"/>
                          <a:r>
                            <a:rPr lang="en-US" altLang="ko-KR" sz="1050" dirty="0" smtClean="0"/>
                            <a:t>Virtual EV</a:t>
                          </a:r>
                          <a:r>
                            <a:rPr lang="ko-KR" altLang="en-US" sz="1050" dirty="0" smtClean="0"/>
                            <a:t>의 충전 요구량</a:t>
                          </a:r>
                          <a:endParaRPr lang="ko-KR" altLang="en-US" sz="1050" dirty="0"/>
                        </a:p>
                      </a:txBody>
                      <a:tcPr/>
                    </a:tc>
                    <a:extLst>
                      <a:ext uri="{0D108BD9-81ED-4DB2-BD59-A6C34878D82A}">
                        <a16:rowId xmlns:a16="http://schemas.microsoft.com/office/drawing/2014/main" val="2259554814"/>
                      </a:ext>
                    </a:extLst>
                  </a:tr>
                  <a:tr h="251460">
                    <a:tc>
                      <a:txBody>
                        <a:bodyPr/>
                        <a:lstStyle/>
                        <a:p>
                          <a:endParaRPr lang="ko-KR"/>
                        </a:p>
                      </a:txBody>
                      <a:tcPr>
                        <a:blipFill>
                          <a:blip r:embed="rId3"/>
                          <a:stretch>
                            <a:fillRect t="-204878" r="-320370" b="-317073"/>
                          </a:stretch>
                        </a:blipFill>
                      </a:tcPr>
                    </a:tc>
                    <a:tc>
                      <a:txBody>
                        <a:bodyPr/>
                        <a:lstStyle/>
                        <a:p>
                          <a:pPr algn="l" latinLnBrk="1"/>
                          <a:r>
                            <a:rPr lang="ko-KR" altLang="en-US" sz="1050" dirty="0" err="1" smtClean="0"/>
                            <a:t>시간별</a:t>
                          </a:r>
                          <a:r>
                            <a:rPr lang="ko-KR" altLang="en-US" sz="1050" dirty="0" smtClean="0"/>
                            <a:t> 총 </a:t>
                          </a:r>
                          <a:r>
                            <a:rPr lang="ko-KR" altLang="en-US" sz="1050" dirty="0" err="1" smtClean="0"/>
                            <a:t>충방전량</a:t>
                          </a:r>
                          <a:endParaRPr lang="ko-KR" altLang="en-US" sz="1050" dirty="0"/>
                        </a:p>
                      </a:txBody>
                      <a:tcPr/>
                    </a:tc>
                    <a:extLst>
                      <a:ext uri="{0D108BD9-81ED-4DB2-BD59-A6C34878D82A}">
                        <a16:rowId xmlns:a16="http://schemas.microsoft.com/office/drawing/2014/main" val="1675064172"/>
                      </a:ext>
                    </a:extLst>
                  </a:tr>
                  <a:tr h="251460">
                    <a:tc>
                      <a:txBody>
                        <a:bodyPr/>
                        <a:lstStyle/>
                        <a:p>
                          <a:endParaRPr lang="ko-KR"/>
                        </a:p>
                      </a:txBody>
                      <a:tcPr>
                        <a:blipFill>
                          <a:blip r:embed="rId3"/>
                          <a:stretch>
                            <a:fillRect t="-297619" r="-320370" b="-209524"/>
                          </a:stretch>
                        </a:blipFill>
                      </a:tcPr>
                    </a:tc>
                    <a:tc>
                      <a:txBody>
                        <a:bodyPr/>
                        <a:lstStyle/>
                        <a:p>
                          <a:pPr algn="l" latinLnBrk="1"/>
                          <a:r>
                            <a:rPr lang="ko-KR" altLang="en-US" sz="1050" dirty="0" smtClean="0"/>
                            <a:t>스케줄 적용 후 최대전력수요량</a:t>
                          </a:r>
                          <a:endParaRPr lang="ko-KR" altLang="en-US" sz="1050" dirty="0"/>
                        </a:p>
                      </a:txBody>
                      <a:tcPr/>
                    </a:tc>
                    <a:extLst>
                      <a:ext uri="{0D108BD9-81ED-4DB2-BD59-A6C34878D82A}">
                        <a16:rowId xmlns:a16="http://schemas.microsoft.com/office/drawing/2014/main" val="1401378584"/>
                      </a:ext>
                    </a:extLst>
                  </a:tr>
                  <a:tr h="256667">
                    <a:tc>
                      <a:txBody>
                        <a:bodyPr/>
                        <a:lstStyle/>
                        <a:p>
                          <a:endParaRPr lang="ko-KR"/>
                        </a:p>
                      </a:txBody>
                      <a:tcPr>
                        <a:blipFill>
                          <a:blip r:embed="rId3"/>
                          <a:stretch>
                            <a:fillRect t="-397619" r="-320370" b="-109524"/>
                          </a:stretch>
                        </a:blipFill>
                      </a:tcPr>
                    </a:tc>
                    <a:tc>
                      <a:txBody>
                        <a:bodyPr/>
                        <a:lstStyle/>
                        <a:p>
                          <a:pPr algn="l" latinLnBrk="1"/>
                          <a:r>
                            <a:rPr lang="ko-KR" altLang="en-US" sz="1050" dirty="0" smtClean="0"/>
                            <a:t>기본요금</a:t>
                          </a:r>
                          <a:endParaRPr lang="ko-KR" altLang="en-US" sz="1050" dirty="0"/>
                        </a:p>
                      </a:txBody>
                      <a:tcPr/>
                    </a:tc>
                    <a:extLst>
                      <a:ext uri="{0D108BD9-81ED-4DB2-BD59-A6C34878D82A}">
                        <a16:rowId xmlns:a16="http://schemas.microsoft.com/office/drawing/2014/main" val="3531456551"/>
                      </a:ext>
                    </a:extLst>
                  </a:tr>
                  <a:tr h="253683">
                    <a:tc>
                      <a:txBody>
                        <a:bodyPr/>
                        <a:lstStyle/>
                        <a:p>
                          <a:endParaRPr lang="ko-KR"/>
                        </a:p>
                      </a:txBody>
                      <a:tcPr>
                        <a:blipFill>
                          <a:blip r:embed="rId3"/>
                          <a:stretch>
                            <a:fillRect t="-497619" r="-320370" b="-9524"/>
                          </a:stretch>
                        </a:blipFill>
                      </a:tcPr>
                    </a:tc>
                    <a:tc>
                      <a:txBody>
                        <a:bodyPr/>
                        <a:lstStyle/>
                        <a:p>
                          <a:pPr algn="l" latinLnBrk="1"/>
                          <a:r>
                            <a:rPr lang="ko-KR" altLang="en-US" sz="1050" dirty="0" smtClean="0"/>
                            <a:t>사용량 요금</a:t>
                          </a:r>
                          <a:endParaRPr lang="ko-KR" altLang="en-US" sz="1050" dirty="0"/>
                        </a:p>
                      </a:txBody>
                      <a:tcPr/>
                    </a:tc>
                    <a:extLst>
                      <a:ext uri="{0D108BD9-81ED-4DB2-BD59-A6C34878D82A}">
                        <a16:rowId xmlns:a16="http://schemas.microsoft.com/office/drawing/2014/main" val="3524848462"/>
                      </a:ext>
                    </a:extLst>
                  </a:tr>
                </a:tbl>
              </a:graphicData>
            </a:graphic>
          </p:graphicFrame>
        </mc:Fallback>
      </mc:AlternateContent>
      <mc:AlternateContent xmlns:mc="http://schemas.openxmlformats.org/markup-compatibility/2006" xmlns:a14="http://schemas.microsoft.com/office/drawing/2010/main">
        <mc:Choice Requires="a14">
          <p:sp>
            <p:nvSpPr>
              <p:cNvPr id="14" name="직사각형 13"/>
              <p:cNvSpPr/>
              <p:nvPr/>
            </p:nvSpPr>
            <p:spPr>
              <a:xfrm>
                <a:off x="582670" y="3556805"/>
                <a:ext cx="7629525" cy="1258230"/>
              </a:xfrm>
              <a:prstGeom prst="rect">
                <a:avLst/>
              </a:prstGeom>
            </p:spPr>
            <p:txBody>
              <a:bodyPr wrap="square">
                <a:spAutoFit/>
              </a:bodyPr>
              <a:lstStyle/>
              <a:p>
                <a:pPr>
                  <a:lnSpc>
                    <a:spcPct val="150000"/>
                  </a:lnSpc>
                </a:pPr>
                <a:r>
                  <a:rPr lang="en-US" altLang="ko-KR" sz="1600" dirty="0" smtClean="0">
                    <a:latin typeface="Cambria Math" panose="02040503050406030204" pitchFamily="18" charset="0"/>
                  </a:rPr>
                  <a:t>[</a:t>
                </a:r>
                <a:r>
                  <a:rPr lang="en-US" altLang="ko-KR" sz="1600" dirty="0">
                    <a:latin typeface="Cambria Math" panose="02040503050406030204" pitchFamily="18" charset="0"/>
                  </a:rPr>
                  <a:t>1] : </a:t>
                </a:r>
                <a:r>
                  <a:rPr lang="ko-KR" altLang="en-US" sz="1600" dirty="0">
                    <a:latin typeface="Cambria Math" panose="02040503050406030204" pitchFamily="18" charset="0"/>
                  </a:rPr>
                  <a:t>충전요구량과 </a:t>
                </a:r>
                <a:r>
                  <a:rPr lang="en-US" altLang="ko-KR" sz="1600" dirty="0">
                    <a:latin typeface="Cambria Math" panose="02040503050406030204" pitchFamily="18" charset="0"/>
                  </a:rPr>
                  <a:t>Virtual EV</a:t>
                </a:r>
                <a:r>
                  <a:rPr lang="ko-KR" altLang="en-US" sz="1600" dirty="0">
                    <a:latin typeface="Cambria Math" panose="02040503050406030204" pitchFamily="18" charset="0"/>
                  </a:rPr>
                  <a:t>의 총 </a:t>
                </a:r>
                <a:r>
                  <a:rPr lang="ko-KR" altLang="en-US" sz="1600" dirty="0" err="1">
                    <a:latin typeface="Cambria Math" panose="02040503050406030204" pitchFamily="18" charset="0"/>
                  </a:rPr>
                  <a:t>충전량의</a:t>
                </a:r>
                <a:r>
                  <a:rPr lang="ko-KR" altLang="en-US" sz="1600" dirty="0">
                    <a:latin typeface="Cambria Math" panose="02040503050406030204" pitchFamily="18" charset="0"/>
                  </a:rPr>
                  <a:t> 차이를 최소화 </a:t>
                </a:r>
                <a:r>
                  <a:rPr lang="en-US" altLang="ko-KR" sz="1600" dirty="0">
                    <a:latin typeface="Cambria Math" panose="02040503050406030204" pitchFamily="18" charset="0"/>
                    <a:sym typeface="Wingdings" panose="05000000000000000000" pitchFamily="2" charset="2"/>
                  </a:rPr>
                  <a:t></a:t>
                </a:r>
                <a:r>
                  <a:rPr lang="en-US" altLang="ko-KR" sz="1600" dirty="0">
                    <a:latin typeface="Cambria Math" panose="02040503050406030204" pitchFamily="18" charset="0"/>
                  </a:rPr>
                  <a:t> </a:t>
                </a:r>
                <a:r>
                  <a:rPr lang="ko-KR" altLang="en-US" sz="1600" dirty="0">
                    <a:latin typeface="Cambria Math" panose="02040503050406030204" pitchFamily="18" charset="0"/>
                  </a:rPr>
                  <a:t>완충 유도</a:t>
                </a:r>
                <a:endParaRPr lang="en-US" altLang="ko-KR" sz="1600" dirty="0">
                  <a:latin typeface="Cambria Math" panose="02040503050406030204" pitchFamily="18" charset="0"/>
                </a:endParaRPr>
              </a:p>
              <a:p>
                <a:pPr>
                  <a:lnSpc>
                    <a:spcPct val="150000"/>
                  </a:lnSpc>
                </a:pPr>
                <a:r>
                  <a:rPr lang="en-US" altLang="ko-KR" sz="1600" dirty="0">
                    <a:latin typeface="Cambria Math" panose="02040503050406030204" pitchFamily="18" charset="0"/>
                  </a:rPr>
                  <a:t>[2] : </a:t>
                </a:r>
                <a:r>
                  <a:rPr lang="ko-KR" altLang="en-US" sz="1600" dirty="0" smtClean="0">
                    <a:latin typeface="Cambria Math" panose="02040503050406030204" pitchFamily="18" charset="0"/>
                  </a:rPr>
                  <a:t>잔존 에너지량 </a:t>
                </a:r>
                <a14:m>
                  <m:oMath xmlns:m="http://schemas.openxmlformats.org/officeDocument/2006/math">
                    <m:sSubSup>
                      <m:sSubSupPr>
                        <m:ctrlPr>
                          <a:rPr lang="en-US" altLang="ko-KR" sz="1600" b="0" i="1" dirty="0" smtClean="0">
                            <a:latin typeface="Cambria Math" panose="02040503050406030204" pitchFamily="18" charset="0"/>
                          </a:rPr>
                        </m:ctrlPr>
                      </m:sSubSupPr>
                      <m:e>
                        <m:r>
                          <a:rPr lang="en-US" altLang="ko-KR" sz="1600" i="1" dirty="0" smtClean="0">
                            <a:latin typeface="Cambria Math" panose="02040503050406030204" pitchFamily="18" charset="0"/>
                          </a:rPr>
                          <m:t>𝐸</m:t>
                        </m:r>
                      </m:e>
                      <m:sub>
                        <m:r>
                          <a:rPr lang="en-US" altLang="ko-KR" sz="1600" i="1" dirty="0" smtClean="0">
                            <a:latin typeface="Cambria Math" panose="02040503050406030204" pitchFamily="18" charset="0"/>
                          </a:rPr>
                          <m:t>𝑖𝑛</m:t>
                        </m:r>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𝑑𝑢𝑟</m:t>
                        </m:r>
                      </m:sub>
                      <m:sup>
                        <m:r>
                          <a:rPr lang="en-US" altLang="ko-KR" sz="1600" b="0" i="1" dirty="0" smtClean="0">
                            <a:latin typeface="Cambria Math" panose="02040503050406030204" pitchFamily="18" charset="0"/>
                          </a:rPr>
                          <m:t>𝑣𝑑𝑥</m:t>
                        </m:r>
                      </m:sup>
                    </m:sSubSup>
                  </m:oMath>
                </a14:m>
                <a:r>
                  <a:rPr lang="ko-KR" altLang="en-US" sz="1600" dirty="0" smtClean="0">
                    <a:latin typeface="Cambria Math" panose="02040503050406030204" pitchFamily="18" charset="0"/>
                  </a:rPr>
                  <a:t>에 </a:t>
                </a:r>
                <a:endParaRPr lang="en-US" altLang="ko-KR" sz="1600" dirty="0">
                  <a:latin typeface="Cambria Math" panose="02040503050406030204" pitchFamily="18" charset="0"/>
                </a:endParaRPr>
              </a:p>
              <a:p>
                <a:pPr>
                  <a:lnSpc>
                    <a:spcPct val="150000"/>
                  </a:lnSpc>
                </a:pPr>
                <a:r>
                  <a:rPr lang="en-US" altLang="ko-KR" sz="1600" dirty="0">
                    <a:latin typeface="Cambria Math" panose="02040503050406030204" pitchFamily="18" charset="0"/>
                  </a:rPr>
                  <a:t>[3] : </a:t>
                </a:r>
                <a:r>
                  <a:rPr lang="ko-KR" altLang="en-US" sz="1600" dirty="0">
                    <a:latin typeface="Cambria Math" panose="02040503050406030204" pitchFamily="18" charset="0"/>
                  </a:rPr>
                  <a:t>불필요한 </a:t>
                </a:r>
                <a:r>
                  <a:rPr lang="ko-KR" altLang="en-US" sz="1600" dirty="0" err="1">
                    <a:latin typeface="Cambria Math" panose="02040503050406030204" pitchFamily="18" charset="0"/>
                  </a:rPr>
                  <a:t>충방전</a:t>
                </a:r>
                <a:r>
                  <a:rPr lang="ko-KR" altLang="en-US" sz="1600" dirty="0">
                    <a:latin typeface="Cambria Math" panose="02040503050406030204" pitchFamily="18" charset="0"/>
                  </a:rPr>
                  <a:t> 제어 억제</a:t>
                </a:r>
                <a:r>
                  <a:rPr lang="en-US" altLang="ko-KR" sz="1600" dirty="0">
                    <a:latin typeface="Cambria Math" panose="02040503050406030204" pitchFamily="18" charset="0"/>
                  </a:rPr>
                  <a:t>(</a:t>
                </a:r>
                <a:r>
                  <a:rPr lang="en-US" altLang="ko-KR" sz="1600" dirty="0" smtClean="0">
                    <a:latin typeface="Cambria Math" panose="02040503050406030204" pitchFamily="18" charset="0"/>
                  </a:rPr>
                  <a:t>smoothing)</a:t>
                </a:r>
                <a:endParaRPr lang="en-US" altLang="ko-KR" sz="1600" dirty="0">
                  <a:latin typeface="Cambria Math" panose="02040503050406030204" pitchFamily="18" charset="0"/>
                </a:endParaRPr>
              </a:p>
            </p:txBody>
          </p:sp>
        </mc:Choice>
        <mc:Fallback xmlns="">
          <p:sp>
            <p:nvSpPr>
              <p:cNvPr id="14" name="직사각형 13"/>
              <p:cNvSpPr>
                <a:spLocks noRot="1" noChangeAspect="1" noMove="1" noResize="1" noEditPoints="1" noAdjustHandles="1" noChangeArrowheads="1" noChangeShapeType="1" noTextEdit="1"/>
              </p:cNvSpPr>
              <p:nvPr/>
            </p:nvSpPr>
            <p:spPr>
              <a:xfrm>
                <a:off x="582670" y="3556805"/>
                <a:ext cx="7629525" cy="1258230"/>
              </a:xfrm>
              <a:prstGeom prst="rect">
                <a:avLst/>
              </a:prstGeom>
              <a:blipFill>
                <a:blip r:embed="rId4"/>
                <a:stretch>
                  <a:fillRect l="-480" b="-96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631803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Stage-B: Constraints</a:t>
            </a:r>
            <a:endParaRPr lang="ko-KR" altLang="en-US" dirty="0"/>
          </a:p>
        </p:txBody>
      </p:sp>
      <mc:AlternateContent xmlns:mc="http://schemas.openxmlformats.org/markup-compatibility/2006" xmlns:a14="http://schemas.microsoft.com/office/drawing/2010/main">
        <mc:Choice Requires="a14">
          <p:graphicFrame>
            <p:nvGraphicFramePr>
              <p:cNvPr id="4" name="표 3"/>
              <p:cNvGraphicFramePr>
                <a:graphicFrameLocks noGrp="1"/>
              </p:cNvGraphicFramePr>
              <p:nvPr>
                <p:extLst>
                  <p:ext uri="{D42A27DB-BD31-4B8C-83A1-F6EECF244321}">
                    <p14:modId xmlns:p14="http://schemas.microsoft.com/office/powerpoint/2010/main" val="2537251795"/>
                  </p:ext>
                </p:extLst>
              </p:nvPr>
            </p:nvGraphicFramePr>
            <p:xfrm>
              <a:off x="387718" y="822572"/>
              <a:ext cx="8457396" cy="3992118"/>
            </p:xfrm>
            <a:graphic>
              <a:graphicData uri="http://schemas.openxmlformats.org/drawingml/2006/table">
                <a:tbl>
                  <a:tblPr firstRow="1" bandRow="1">
                    <a:tableStyleId>{9D7B26C5-4107-4FEC-AEDC-1716B250A1EF}</a:tableStyleId>
                  </a:tblPr>
                  <a:tblGrid>
                    <a:gridCol w="331110">
                      <a:extLst>
                        <a:ext uri="{9D8B030D-6E8A-4147-A177-3AD203B41FA5}">
                          <a16:colId xmlns:a16="http://schemas.microsoft.com/office/drawing/2014/main" val="500688371"/>
                        </a:ext>
                      </a:extLst>
                    </a:gridCol>
                    <a:gridCol w="3916490">
                      <a:extLst>
                        <a:ext uri="{9D8B030D-6E8A-4147-A177-3AD203B41FA5}">
                          <a16:colId xmlns:a16="http://schemas.microsoft.com/office/drawing/2014/main" val="2162650049"/>
                        </a:ext>
                      </a:extLst>
                    </a:gridCol>
                    <a:gridCol w="4209796">
                      <a:extLst>
                        <a:ext uri="{9D8B030D-6E8A-4147-A177-3AD203B41FA5}">
                          <a16:colId xmlns:a16="http://schemas.microsoft.com/office/drawing/2014/main" val="2031917034"/>
                        </a:ext>
                      </a:extLst>
                    </a:gridCol>
                  </a:tblGrid>
                  <a:tr h="147706">
                    <a:tc gridSpan="2">
                      <a:txBody>
                        <a:bodyPr/>
                        <a:lstStyle/>
                        <a:p>
                          <a:pPr latinLnBrk="1"/>
                          <a:r>
                            <a:rPr lang="en-US" altLang="ko-KR" sz="1600" dirty="0" smtClean="0"/>
                            <a:t>Constraints</a:t>
                          </a:r>
                          <a:r>
                            <a:rPr lang="en-US" altLang="ko-KR" sz="1600" baseline="0" dirty="0" smtClean="0"/>
                            <a:t> in Stage-B</a:t>
                          </a:r>
                          <a:endParaRPr lang="ko-KR" altLang="en-US" sz="1600" dirty="0"/>
                        </a:p>
                      </a:txBody>
                      <a:tcPr anchor="ctr"/>
                    </a:tc>
                    <a:tc hMerge="1">
                      <a:txBody>
                        <a:bodyPr/>
                        <a:lstStyle/>
                        <a:p>
                          <a:pPr latinLnBrk="1"/>
                          <a:endParaRPr lang="ko-KR" altLang="en-US" dirty="0"/>
                        </a:p>
                      </a:txBody>
                      <a:tcPr/>
                    </a:tc>
                    <a:tc>
                      <a:txBody>
                        <a:bodyPr/>
                        <a:lstStyle/>
                        <a:p>
                          <a:pPr latinLnBrk="1"/>
                          <a:r>
                            <a:rPr lang="en-US" altLang="ko-KR" sz="1600" dirty="0" smtClean="0"/>
                            <a:t>Meaning</a:t>
                          </a:r>
                          <a:endParaRPr lang="ko-KR" altLang="en-US" sz="1600" dirty="0"/>
                        </a:p>
                      </a:txBody>
                      <a:tcPr anchor="ctr"/>
                    </a:tc>
                    <a:extLst>
                      <a:ext uri="{0D108BD9-81ED-4DB2-BD59-A6C34878D82A}">
                        <a16:rowId xmlns:a16="http://schemas.microsoft.com/office/drawing/2014/main" val="4125412383"/>
                      </a:ext>
                    </a:extLst>
                  </a:tr>
                  <a:tr h="609473">
                    <a:tc>
                      <a:txBody>
                        <a:bodyPr/>
                        <a:lstStyle/>
                        <a:p>
                          <a:pPr latinLnBrk="1"/>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b="0" i="1" smtClean="0">
                                        <a:latin typeface="Cambria Math" panose="02040503050406030204" pitchFamily="18" charset="0"/>
                                      </a:rPr>
                                      <m:t>𝐷𝑃</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a:rPr lang="en-US" altLang="ko-KR" sz="1200" i="1">
                                        <a:latin typeface="Cambria Math" panose="02040503050406030204" pitchFamily="18" charset="0"/>
                                      </a:rPr>
                                      <m:t>𝑣𝑑𝑥</m:t>
                                    </m:r>
                                  </m:sup>
                                </m:sSubSup>
                                <m:r>
                                  <a:rPr lang="en-US" altLang="ko-KR" sz="1200" i="1">
                                    <a:latin typeface="Cambria Math" panose="02040503050406030204" pitchFamily="18" charset="0"/>
                                  </a:rPr>
                                  <m:t>≤</m:t>
                                </m:r>
                                <m:sSubSup>
                                  <m:sSubSupPr>
                                    <m:ctrlPr>
                                      <a:rPr lang="ko-KR" altLang="ko-KR" sz="1200" i="1">
                                        <a:latin typeface="Cambria Math" panose="02040503050406030204" pitchFamily="18" charset="0"/>
                                      </a:rPr>
                                    </m:ctrlPr>
                                  </m:sSubSupPr>
                                  <m:e>
                                    <m:r>
                                      <a:rPr lang="en-US" altLang="ko-KR" sz="1200" i="1">
                                        <a:latin typeface="Cambria Math" panose="02040503050406030204" pitchFamily="18" charset="0"/>
                                      </a:rPr>
                                      <m:t>𝑃</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r>
                                      <a:rPr lang="en-US" altLang="ko-KR" sz="1200" i="1">
                                        <a:latin typeface="Cambria Math" panose="02040503050406030204" pitchFamily="18" charset="0"/>
                                      </a:rPr>
                                      <m:t>,</m:t>
                                    </m:r>
                                    <m:r>
                                      <a:rPr lang="en-US" altLang="ko-KR" sz="1200" i="1">
                                        <a:latin typeface="Cambria Math" panose="02040503050406030204" pitchFamily="18" charset="0"/>
                                      </a:rPr>
                                      <m:t>𝑖𝑑𝑥</m:t>
                                    </m:r>
                                  </m:sub>
                                  <m:sup>
                                    <m:r>
                                      <a:rPr lang="en-US" altLang="ko-KR" sz="1200" i="1">
                                        <a:latin typeface="Cambria Math" panose="02040503050406030204" pitchFamily="18" charset="0"/>
                                      </a:rPr>
                                      <m:t>𝑣𝑑𝑥</m:t>
                                    </m:r>
                                  </m:sup>
                                </m:sSubSup>
                                <m:r>
                                  <a:rPr lang="en-US" altLang="ko-KR" sz="1200" i="1">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b="0" i="1" smtClean="0">
                                        <a:latin typeface="Cambria Math" panose="02040503050406030204" pitchFamily="18" charset="0"/>
                                      </a:rPr>
                                      <m:t>𝐶</m:t>
                                    </m:r>
                                    <m:r>
                                      <a:rPr lang="en-US" altLang="ko-KR" sz="1200" i="1">
                                        <a:latin typeface="Cambria Math" panose="02040503050406030204" pitchFamily="18" charset="0"/>
                                      </a:rPr>
                                      <m:t>𝑃</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a:rPr lang="en-US" altLang="ko-KR" sz="1200" i="1">
                                        <a:latin typeface="Cambria Math" panose="02040503050406030204" pitchFamily="18" charset="0"/>
                                      </a:rPr>
                                      <m:t>𝑣𝑑𝑥</m:t>
                                    </m:r>
                                  </m:sup>
                                </m:sSubSup>
                              </m:oMath>
                            </m:oMathPara>
                          </a14:m>
                          <a:endParaRPr lang="ko-KR" altLang="en-US" sz="12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dirty="0" smtClean="0"/>
                            <a:t>결정 변수 상한 및 하한</a:t>
                          </a:r>
                          <a:endParaRPr lang="en-US" altLang="ko-KR" sz="1200" b="0" dirty="0" smtClean="0"/>
                        </a:p>
                      </a:txBody>
                      <a:tcPr anchor="ctr"/>
                    </a:tc>
                    <a:extLst>
                      <a:ext uri="{0D108BD9-81ED-4DB2-BD59-A6C34878D82A}">
                        <a16:rowId xmlns:a16="http://schemas.microsoft.com/office/drawing/2014/main" val="3553058429"/>
                      </a:ext>
                    </a:extLst>
                  </a:tr>
                  <a:tr h="609473">
                    <a:tc>
                      <a:txBody>
                        <a:bodyPr/>
                        <a:lstStyle/>
                        <a:p>
                          <a:pPr latinLnBrk="1"/>
                          <a:r>
                            <a:rPr lang="en-US" altLang="ko-KR" sz="1200" dirty="0" smtClean="0"/>
                            <a:t>1</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nary>
                                  <m:naryPr>
                                    <m:chr m:val="∑"/>
                                    <m:ctrlPr>
                                      <a:rPr lang="en-US" altLang="ko-KR" sz="1200" i="1" smtClean="0">
                                        <a:latin typeface="Cambria Math" panose="02040503050406030204" pitchFamily="18" charset="0"/>
                                      </a:rPr>
                                    </m:ctrlPr>
                                  </m:naryPr>
                                  <m:sub>
                                    <m:r>
                                      <m:rPr>
                                        <m:brk m:alnAt="23"/>
                                      </m:rPr>
                                      <a:rPr lang="en-US" altLang="ko-KR" sz="1200" i="1">
                                        <a:latin typeface="Cambria Math" panose="02040503050406030204" pitchFamily="18" charset="0"/>
                                      </a:rPr>
                                      <m:t>𝑣</m:t>
                                    </m:r>
                                    <m:r>
                                      <a:rPr lang="en-US" altLang="ko-KR" sz="1200" i="1">
                                        <a:latin typeface="Cambria Math" panose="02040503050406030204" pitchFamily="18" charset="0"/>
                                      </a:rPr>
                                      <m:t>𝑑𝑥</m:t>
                                    </m:r>
                                    <m:r>
                                      <a:rPr lang="en-US" altLang="ko-KR" sz="1200" i="1">
                                        <a:latin typeface="Cambria Math" panose="02040503050406030204" pitchFamily="18" charset="0"/>
                                      </a:rPr>
                                      <m:t>=1</m:t>
                                    </m:r>
                                  </m:sub>
                                  <m:sup>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𝑛</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Sub>
                                  </m:sup>
                                  <m:e>
                                    <m:sSubSup>
                                      <m:sSubSupPr>
                                        <m:ctrlPr>
                                          <a:rPr lang="ko-KR" altLang="en-US" sz="1200" i="1">
                                            <a:latin typeface="Cambria Math" panose="02040503050406030204" pitchFamily="18" charset="0"/>
                                          </a:rPr>
                                        </m:ctrlPr>
                                      </m:sSubSupPr>
                                      <m:e>
                                        <m:r>
                                          <a:rPr lang="en-US" altLang="ko-KR" sz="1200" i="1">
                                            <a:latin typeface="Cambria Math" panose="02040503050406030204" pitchFamily="18" charset="0"/>
                                          </a:rPr>
                                          <m:t>𝑃</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m:rPr>
                                            <m:sty m:val="p"/>
                                          </m:rPr>
                                          <a:rPr lang="en-US" altLang="ko-KR" sz="1200" i="1">
                                            <a:latin typeface="Cambria Math" panose="02040503050406030204" pitchFamily="18" charset="0"/>
                                          </a:rPr>
                                          <m:t>dur</m:t>
                                        </m:r>
                                        <m:r>
                                          <a:rPr lang="en-US" altLang="ko-KR" sz="1200" i="1">
                                            <a:latin typeface="Cambria Math" panose="02040503050406030204" pitchFamily="18" charset="0"/>
                                          </a:rPr>
                                          <m:t>,</m:t>
                                        </m:r>
                                        <m:r>
                                          <a:rPr lang="en-US" altLang="ko-KR" sz="1200" i="1">
                                            <a:latin typeface="Cambria Math" panose="02040503050406030204" pitchFamily="18" charset="0"/>
                                          </a:rPr>
                                          <m:t>𝑖𝑑𝑥</m:t>
                                        </m:r>
                                      </m:sub>
                                      <m:sup>
                                        <m:r>
                                          <a:rPr lang="en-US" altLang="ko-KR" sz="1200" i="1">
                                            <a:latin typeface="Cambria Math" panose="02040503050406030204" pitchFamily="18" charset="0"/>
                                          </a:rPr>
                                          <m:t>𝑣𝑑𝑥</m:t>
                                        </m:r>
                                      </m:sup>
                                    </m:sSubSup>
                                  </m:e>
                                </m:nary>
                                <m:r>
                                  <a:rPr lang="en-US" altLang="ko-KR" sz="1200" i="1">
                                    <a:latin typeface="Cambria Math" panose="02040503050406030204" pitchFamily="18" charset="0"/>
                                  </a:rPr>
                                  <m:t>==</m:t>
                                </m:r>
                                <m:sSub>
                                  <m:sSubPr>
                                    <m:ctrlPr>
                                      <a:rPr lang="en-US" altLang="ko-KR" sz="1200" i="1">
                                        <a:latin typeface="Cambria Math" panose="02040503050406030204" pitchFamily="18" charset="0"/>
                                      </a:rPr>
                                    </m:ctrlPr>
                                  </m:sSubPr>
                                  <m:e>
                                    <m:r>
                                      <a:rPr lang="en-US" altLang="ko-KR" sz="1200" i="1">
                                        <a:latin typeface="Cambria Math" panose="02040503050406030204" pitchFamily="18" charset="0"/>
                                      </a:rPr>
                                      <m:t>𝑃</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r>
                                      <a:rPr lang="en-US" altLang="ko-KR" sz="1200" i="1">
                                        <a:latin typeface="Cambria Math" panose="02040503050406030204" pitchFamily="18" charset="0"/>
                                      </a:rPr>
                                      <m:t>,</m:t>
                                    </m:r>
                                    <m:r>
                                      <a:rPr lang="en-US" altLang="ko-KR" sz="1200" i="1">
                                        <a:latin typeface="Cambria Math" panose="02040503050406030204" pitchFamily="18" charset="0"/>
                                      </a:rPr>
                                      <m:t>𝑖𝑑𝑥</m:t>
                                    </m:r>
                                  </m:sub>
                                </m:sSub>
                              </m:oMath>
                            </m:oMathPara>
                          </a14:m>
                          <a:endParaRPr lang="ko-KR" altLang="en-US" sz="1200" dirty="0"/>
                        </a:p>
                      </a:txBody>
                      <a:tcPr anchor="ctr"/>
                    </a:tc>
                    <a:tc>
                      <a:txBody>
                        <a:bodyPr/>
                        <a:lstStyle/>
                        <a:p>
                          <a:pPr latinLnBrk="1"/>
                          <a:r>
                            <a:rPr lang="en-US" altLang="ko-KR" sz="1200" b="0" dirty="0" smtClean="0"/>
                            <a:t>VEV</a:t>
                          </a:r>
                          <a:r>
                            <a:rPr lang="ko-KR" altLang="en-US" sz="1200" b="0" baseline="0" dirty="0" smtClean="0"/>
                            <a:t> 스케줄 </a:t>
                          </a:r>
                          <a:r>
                            <a:rPr lang="en-US" altLang="ko-KR" sz="1200" b="0" baseline="0" dirty="0" smtClean="0"/>
                            <a:t>== </a:t>
                          </a:r>
                          <a:r>
                            <a:rPr lang="en-US" altLang="ko-KR" sz="1200" b="0" dirty="0" smtClean="0"/>
                            <a:t>EV </a:t>
                          </a:r>
                          <a:r>
                            <a:rPr lang="ko-KR" altLang="en-US" sz="1200" b="0" dirty="0" smtClean="0"/>
                            <a:t>스케줄의 합</a:t>
                          </a:r>
                          <a:endParaRPr lang="ko-KR" altLang="en-US" sz="1200" b="0" dirty="0"/>
                        </a:p>
                      </a:txBody>
                      <a:tcPr anchor="ctr"/>
                    </a:tc>
                    <a:extLst>
                      <a:ext uri="{0D108BD9-81ED-4DB2-BD59-A6C34878D82A}">
                        <a16:rowId xmlns:a16="http://schemas.microsoft.com/office/drawing/2014/main" val="786256108"/>
                      </a:ext>
                    </a:extLst>
                  </a:tr>
                  <a:tr h="609473">
                    <a:tc>
                      <a:txBody>
                        <a:bodyPr/>
                        <a:lstStyle/>
                        <a:p>
                          <a:pPr latinLnBrk="1"/>
                          <a:r>
                            <a:rPr lang="en-US" altLang="ko-KR" sz="1200" dirty="0" smtClean="0"/>
                            <a:t>2</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r>
                                  <a:rPr lang="en-US" altLang="ko-KR" sz="1200" b="0" i="1" smtClean="0">
                                    <a:latin typeface="Cambria Math" panose="02040503050406030204" pitchFamily="18" charset="0"/>
                                  </a:rPr>
                                  <m:t>𝐹</m:t>
                                </m:r>
                                <m:sSubSup>
                                  <m:sSubSupPr>
                                    <m:ctrlPr>
                                      <a:rPr lang="en-US" altLang="ko-KR" sz="1200" b="0" i="1" smtClean="0">
                                        <a:latin typeface="Cambria Math" panose="02040503050406030204" pitchFamily="18" charset="0"/>
                                      </a:rPr>
                                    </m:ctrlPr>
                                  </m:sSubSupPr>
                                  <m:e>
                                    <m:r>
                                      <a:rPr lang="en-US" altLang="ko-KR" sz="1200" b="0" i="1" smtClean="0">
                                        <a:latin typeface="Cambria Math" panose="02040503050406030204" pitchFamily="18" charset="0"/>
                                      </a:rPr>
                                      <m:t>𝐸</m:t>
                                    </m:r>
                                  </m:e>
                                  <m:sub>
                                    <m:r>
                                      <a:rPr lang="en-US" altLang="ko-KR" sz="1200" b="0" i="1" smtClean="0">
                                        <a:latin typeface="Cambria Math" panose="02040503050406030204" pitchFamily="18" charset="0"/>
                                      </a:rPr>
                                      <m:t>𝑖𝑛</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𝑑𝑢𝑟</m:t>
                                    </m:r>
                                  </m:sub>
                                  <m:sup>
                                    <m:r>
                                      <a:rPr lang="en-US" altLang="ko-KR" sz="1200" b="0" i="1" smtClean="0">
                                        <a:latin typeface="Cambria Math" panose="02040503050406030204" pitchFamily="18" charset="0"/>
                                      </a:rPr>
                                      <m:t>𝑣𝑑𝑥</m:t>
                                    </m:r>
                                  </m:sup>
                                </m:sSubSup>
                                <m:r>
                                  <a:rPr lang="en-US" altLang="ko-KR" sz="1200" b="0" i="1" smtClean="0">
                                    <a:latin typeface="Cambria Math" panose="02040503050406030204" pitchFamily="18" charset="0"/>
                                  </a:rPr>
                                  <m:t>−</m:t>
                                </m:r>
                                <m:nary>
                                  <m:naryPr>
                                    <m:chr m:val="∑"/>
                                    <m:ctrlPr>
                                      <a:rPr lang="en-US" altLang="ko-KR" sz="1200" i="1">
                                        <a:latin typeface="Cambria Math" panose="02040503050406030204" pitchFamily="18" charset="0"/>
                                      </a:rPr>
                                    </m:ctrlPr>
                                  </m:naryPr>
                                  <m:sub>
                                    <m:r>
                                      <a:rPr lang="en-US" altLang="ko-KR" sz="1200" i="1">
                                        <a:latin typeface="Cambria Math" panose="02040503050406030204" pitchFamily="18" charset="0"/>
                                      </a:rPr>
                                      <m:t>𝑖𝑑𝑥</m:t>
                                    </m:r>
                                    <m:r>
                                      <m:rPr>
                                        <m:brk m:alnAt="23"/>
                                      </m:rPr>
                                      <a:rPr lang="en-US" altLang="ko-KR" sz="1200" i="1">
                                        <a:latin typeface="Cambria Math" panose="02040503050406030204" pitchFamily="18" charset="0"/>
                                      </a:rPr>
                                      <m:t>=</m:t>
                                    </m:r>
                                    <m:r>
                                      <a:rPr lang="en-US" altLang="ko-KR" sz="1200" i="1">
                                        <a:latin typeface="Cambria Math" panose="02040503050406030204" pitchFamily="18" charset="0"/>
                                      </a:rPr>
                                      <m:t>1</m:t>
                                    </m:r>
                                  </m:sub>
                                  <m:sup>
                                    <m:r>
                                      <a:rPr lang="en-US" altLang="ko-KR" sz="1200" b="0" i="1" smtClean="0">
                                        <a:latin typeface="Cambria Math" panose="02040503050406030204" pitchFamily="18" charset="0"/>
                                      </a:rPr>
                                      <m:t>𝑑𝑢𝑟</m:t>
                                    </m:r>
                                  </m:sup>
                                  <m:e>
                                    <m:sSubSup>
                                      <m:sSubSupPr>
                                        <m:ctrlPr>
                                          <a:rPr lang="en-US" altLang="ko-KR" sz="1200" b="0" i="1" smtClean="0">
                                            <a:latin typeface="Cambria Math" panose="02040503050406030204" pitchFamily="18" charset="0"/>
                                          </a:rPr>
                                        </m:ctrlPr>
                                      </m:sSubSupPr>
                                      <m:e>
                                        <m:r>
                                          <a:rPr lang="en-US" altLang="ko-KR" sz="1200" i="1">
                                            <a:latin typeface="Cambria Math" panose="02040503050406030204" pitchFamily="18" charset="0"/>
                                          </a:rPr>
                                          <m:t>𝑃</m:t>
                                        </m:r>
                                      </m:e>
                                      <m:sub>
                                        <m:r>
                                          <a:rPr lang="en-US" altLang="ko-KR" sz="1200" i="1">
                                            <a:latin typeface="Cambria Math" panose="02040503050406030204" pitchFamily="18" charset="0"/>
                                          </a:rPr>
                                          <m:t>𝑖𝑛</m:t>
                                        </m:r>
                                        <m:r>
                                          <a:rPr lang="en-US" altLang="ko-KR" sz="1200" b="0" i="1" smtClean="0">
                                            <a:latin typeface="Cambria Math" panose="02040503050406030204" pitchFamily="18" charset="0"/>
                                          </a:rPr>
                                          <m:t>,</m:t>
                                        </m:r>
                                        <m:r>
                                          <a:rPr lang="en-US" altLang="ko-KR" sz="1200" b="0" i="1" smtClean="0">
                                            <a:latin typeface="Cambria Math" panose="02040503050406030204" pitchFamily="18" charset="0"/>
                                          </a:rPr>
                                          <m:t>𝑑𝑢𝑟</m:t>
                                        </m:r>
                                        <m:r>
                                          <a:rPr lang="en-US" altLang="ko-KR" sz="1200" i="1">
                                            <a:latin typeface="Cambria Math" panose="02040503050406030204" pitchFamily="18" charset="0"/>
                                          </a:rPr>
                                          <m:t>,</m:t>
                                        </m:r>
                                        <m:r>
                                          <a:rPr lang="en-US" altLang="ko-KR" sz="1200" i="1">
                                            <a:latin typeface="Cambria Math" panose="02040503050406030204" pitchFamily="18" charset="0"/>
                                          </a:rPr>
                                          <m:t>𝑖𝑑𝑥</m:t>
                                        </m:r>
                                      </m:sub>
                                      <m:sup>
                                        <m:r>
                                          <a:rPr lang="en-US" altLang="ko-KR" sz="1200" b="0" i="1" smtClean="0">
                                            <a:latin typeface="Cambria Math" panose="02040503050406030204" pitchFamily="18" charset="0"/>
                                          </a:rPr>
                                          <m:t>𝑣𝑑𝑥</m:t>
                                        </m:r>
                                      </m:sup>
                                    </m:sSubSup>
                                  </m:e>
                                </m:nary>
                                <m:r>
                                  <a:rPr lang="en-US" altLang="ko-KR" sz="1200" b="0" i="1" smtClean="0">
                                    <a:latin typeface="Cambria Math" panose="02040503050406030204" pitchFamily="18" charset="0"/>
                                  </a:rPr>
                                  <m:t>=</m:t>
                                </m:r>
                                <m:r>
                                  <a:rPr lang="en-US" altLang="ko-KR" sz="1200" i="1">
                                    <a:latin typeface="Cambria Math" panose="02040503050406030204" pitchFamily="18" charset="0"/>
                                  </a:rPr>
                                  <m:t>𝐼</m:t>
                                </m:r>
                                <m:sSubSup>
                                  <m:sSubSupPr>
                                    <m:ctrlPr>
                                      <a:rPr lang="en-US" altLang="ko-KR" sz="1200" i="1">
                                        <a:latin typeface="Cambria Math" panose="02040503050406030204" pitchFamily="18" charset="0"/>
                                      </a:rPr>
                                    </m:ctrlPr>
                                  </m:sSubSupPr>
                                  <m:e>
                                    <m:r>
                                      <a:rPr lang="en-US" altLang="ko-KR" sz="1200" b="0" i="1" smtClean="0">
                                        <a:latin typeface="Cambria Math" panose="02040503050406030204" pitchFamily="18" charset="0"/>
                                      </a:rPr>
                                      <m:t>𝐸</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m:rPr>
                                        <m:sty m:val="p"/>
                                      </m:rPr>
                                      <a:rPr lang="en-US" altLang="ko-KR" sz="1200">
                                        <a:latin typeface="Cambria Math" panose="02040503050406030204" pitchFamily="18" charset="0"/>
                                      </a:rPr>
                                      <m:t>vdx</m:t>
                                    </m:r>
                                  </m:sup>
                                </m:sSubSup>
                              </m:oMath>
                            </m:oMathPara>
                          </a14:m>
                          <a:endParaRPr lang="ko-KR" altLang="en-US" sz="1200" dirty="0"/>
                        </a:p>
                      </a:txBody>
                      <a:tcPr anchor="ctr"/>
                    </a:tc>
                    <a:tc>
                      <a:txBody>
                        <a:bodyPr/>
                        <a:lstStyle/>
                        <a:p>
                          <a:pPr latinLnBrk="1"/>
                          <a:r>
                            <a:rPr lang="ko-KR" altLang="en-US" sz="1200" b="0" dirty="0" smtClean="0"/>
                            <a:t>충전 요구량</a:t>
                          </a:r>
                          <a:r>
                            <a:rPr lang="en-US" altLang="ko-KR" sz="1200" b="0" dirty="0" smtClean="0"/>
                            <a:t>(Final energy)</a:t>
                          </a:r>
                          <a:endParaRPr lang="ko-KR" altLang="en-US" sz="1200" b="0" dirty="0"/>
                        </a:p>
                      </a:txBody>
                      <a:tcPr anchor="ctr"/>
                    </a:tc>
                    <a:extLst>
                      <a:ext uri="{0D108BD9-81ED-4DB2-BD59-A6C34878D82A}">
                        <a16:rowId xmlns:a16="http://schemas.microsoft.com/office/drawing/2014/main" val="2465258556"/>
                      </a:ext>
                    </a:extLst>
                  </a:tr>
                  <a:tr h="609473">
                    <a:tc>
                      <a:txBody>
                        <a:bodyPr/>
                        <a:lstStyle/>
                        <a:p>
                          <a:pPr latinLnBrk="1"/>
                          <a:r>
                            <a:rPr lang="en-US" altLang="ko-KR" sz="1200" dirty="0" smtClean="0"/>
                            <a:t>3</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sSubSup>
                                  <m:sSubSupPr>
                                    <m:ctrlPr>
                                      <a:rPr lang="en-US" altLang="ko-KR" sz="1200" b="0" i="1" smtClean="0">
                                        <a:latin typeface="Cambria Math" panose="02040503050406030204" pitchFamily="18" charset="0"/>
                                      </a:rPr>
                                    </m:ctrlPr>
                                  </m:sSubSupPr>
                                  <m:e>
                                    <m:r>
                                      <m:rPr>
                                        <m:sty m:val="p"/>
                                      </m:rPr>
                                      <a:rPr lang="en-US" altLang="ko-KR" sz="1200" b="0" i="0" smtClean="0">
                                        <a:latin typeface="Cambria Math" panose="02040503050406030204" pitchFamily="18" charset="0"/>
                                      </a:rPr>
                                      <m:t>E</m:t>
                                    </m:r>
                                  </m:e>
                                  <m:sub>
                                    <m:r>
                                      <a:rPr lang="en-US" altLang="ko-KR" sz="1200">
                                        <a:latin typeface="Cambria Math" panose="02040503050406030204" pitchFamily="18" charset="0"/>
                                      </a:rPr>
                                      <m:t>𝑖𝑛</m:t>
                                    </m:r>
                                    <m:r>
                                      <a:rPr lang="en-US" altLang="ko-KR" sz="1200">
                                        <a:latin typeface="Cambria Math" panose="02040503050406030204" pitchFamily="18" charset="0"/>
                                      </a:rPr>
                                      <m:t>,</m:t>
                                    </m:r>
                                    <m:r>
                                      <m:rPr>
                                        <m:sty m:val="p"/>
                                      </m:rPr>
                                      <a:rPr lang="en-US" altLang="ko-KR" sz="1200">
                                        <a:latin typeface="Cambria Math" panose="02040503050406030204" pitchFamily="18" charset="0"/>
                                      </a:rPr>
                                      <m:t>dur</m:t>
                                    </m:r>
                                    <m:r>
                                      <a:rPr lang="en-US" altLang="ko-KR" sz="1200">
                                        <a:latin typeface="Cambria Math" panose="02040503050406030204" pitchFamily="18" charset="0"/>
                                      </a:rPr>
                                      <m:t>,</m:t>
                                    </m:r>
                                    <m:r>
                                      <a:rPr lang="en-US" altLang="ko-KR" sz="1200">
                                        <a:latin typeface="Cambria Math" panose="02040503050406030204" pitchFamily="18" charset="0"/>
                                      </a:rPr>
                                      <m:t>𝑖𝑑𝑥</m:t>
                                    </m:r>
                                    <m:r>
                                      <a:rPr lang="en-US" altLang="ko-KR" sz="1200">
                                        <a:latin typeface="Cambria Math" panose="02040503050406030204" pitchFamily="18" charset="0"/>
                                      </a:rPr>
                                      <m:t>+1</m:t>
                                    </m:r>
                                  </m:sub>
                                  <m:sup>
                                    <m:r>
                                      <a:rPr lang="en-US" altLang="ko-KR" sz="1200" b="0" i="1" smtClean="0">
                                        <a:latin typeface="Cambria Math" panose="02040503050406030204" pitchFamily="18" charset="0"/>
                                      </a:rPr>
                                      <m:t>𝑣𝑑𝑥</m:t>
                                    </m:r>
                                  </m:sup>
                                </m:sSubSup>
                                <m:r>
                                  <a:rPr lang="en-US" altLang="ko-KR" sz="1200">
                                    <a:latin typeface="Cambria Math" panose="02040503050406030204" pitchFamily="18" charset="0"/>
                                  </a:rPr>
                                  <m:t>=</m:t>
                                </m:r>
                                <m:sSubSup>
                                  <m:sSubSupPr>
                                    <m:ctrlPr>
                                      <a:rPr lang="en-US" altLang="ko-KR" sz="1200" b="0" i="1" smtClean="0">
                                        <a:latin typeface="Cambria Math" panose="02040503050406030204" pitchFamily="18" charset="0"/>
                                      </a:rPr>
                                    </m:ctrlPr>
                                  </m:sSubSupPr>
                                  <m:e>
                                    <m:r>
                                      <m:rPr>
                                        <m:sty m:val="p"/>
                                      </m:rPr>
                                      <a:rPr lang="en-US" altLang="ko-KR" sz="1200" b="0" i="0" smtClean="0">
                                        <a:latin typeface="Cambria Math" panose="02040503050406030204" pitchFamily="18" charset="0"/>
                                      </a:rPr>
                                      <m:t>E</m:t>
                                    </m:r>
                                  </m:e>
                                  <m:sub>
                                    <m:r>
                                      <a:rPr lang="en-US" altLang="ko-KR" sz="1200">
                                        <a:latin typeface="Cambria Math" panose="02040503050406030204" pitchFamily="18" charset="0"/>
                                      </a:rPr>
                                      <m:t>𝑖𝑛</m:t>
                                    </m:r>
                                    <m:r>
                                      <a:rPr lang="en-US" altLang="ko-KR" sz="1200">
                                        <a:latin typeface="Cambria Math" panose="02040503050406030204" pitchFamily="18" charset="0"/>
                                      </a:rPr>
                                      <m:t>,</m:t>
                                    </m:r>
                                    <m:r>
                                      <m:rPr>
                                        <m:sty m:val="p"/>
                                      </m:rPr>
                                      <a:rPr lang="en-US" altLang="ko-KR" sz="1200">
                                        <a:latin typeface="Cambria Math" panose="02040503050406030204" pitchFamily="18" charset="0"/>
                                      </a:rPr>
                                      <m:t>dur</m:t>
                                    </m:r>
                                    <m:r>
                                      <a:rPr lang="en-US" altLang="ko-KR" sz="1200">
                                        <a:latin typeface="Cambria Math" panose="02040503050406030204" pitchFamily="18" charset="0"/>
                                      </a:rPr>
                                      <m:t>,</m:t>
                                    </m:r>
                                    <m:r>
                                      <a:rPr lang="en-US" altLang="ko-KR" sz="1200">
                                        <a:latin typeface="Cambria Math" panose="02040503050406030204" pitchFamily="18" charset="0"/>
                                      </a:rPr>
                                      <m:t>𝑖𝑑𝑥</m:t>
                                    </m:r>
                                  </m:sub>
                                  <m:sup>
                                    <m:r>
                                      <a:rPr lang="en-US" altLang="ko-KR" sz="1200" b="0" i="1" smtClean="0">
                                        <a:latin typeface="Cambria Math" panose="02040503050406030204" pitchFamily="18" charset="0"/>
                                      </a:rPr>
                                      <m:t>𝑣𝑑𝑥</m:t>
                                    </m:r>
                                  </m:sup>
                                </m:sSubSup>
                                <m:r>
                                  <a:rPr lang="en-US" altLang="ko-KR" sz="1200">
                                    <a:latin typeface="Cambria Math" panose="02040503050406030204" pitchFamily="18" charset="0"/>
                                  </a:rPr>
                                  <m:t>+</m:t>
                                </m:r>
                                <m:sSubSup>
                                  <m:sSubSupPr>
                                    <m:ctrlPr>
                                      <a:rPr lang="en-US" altLang="ko-KR" sz="1200" b="0" i="1" smtClean="0">
                                        <a:latin typeface="Cambria Math" panose="02040503050406030204" pitchFamily="18" charset="0"/>
                                      </a:rPr>
                                    </m:ctrlPr>
                                  </m:sSubSupPr>
                                  <m:e>
                                    <m:r>
                                      <m:rPr>
                                        <m:sty m:val="p"/>
                                      </m:rPr>
                                      <a:rPr lang="en-US" altLang="ko-KR" sz="1200" b="0" i="0" smtClean="0">
                                        <a:latin typeface="Cambria Math" panose="02040503050406030204" pitchFamily="18" charset="0"/>
                                      </a:rPr>
                                      <m:t>E</m:t>
                                    </m:r>
                                  </m:e>
                                  <m:sub>
                                    <m:r>
                                      <a:rPr lang="en-US" altLang="ko-KR" sz="1200">
                                        <a:latin typeface="Cambria Math" panose="02040503050406030204" pitchFamily="18" charset="0"/>
                                      </a:rPr>
                                      <m:t>𝑖𝑛</m:t>
                                    </m:r>
                                    <m:r>
                                      <a:rPr lang="en-US" altLang="ko-KR" sz="1200">
                                        <a:latin typeface="Cambria Math" panose="02040503050406030204" pitchFamily="18" charset="0"/>
                                      </a:rPr>
                                      <m:t>,</m:t>
                                    </m:r>
                                    <m:r>
                                      <m:rPr>
                                        <m:sty m:val="p"/>
                                      </m:rPr>
                                      <a:rPr lang="en-US" altLang="ko-KR" sz="1200">
                                        <a:latin typeface="Cambria Math" panose="02040503050406030204" pitchFamily="18" charset="0"/>
                                      </a:rPr>
                                      <m:t>dur</m:t>
                                    </m:r>
                                    <m:r>
                                      <a:rPr lang="en-US" altLang="ko-KR" sz="1200">
                                        <a:latin typeface="Cambria Math" panose="02040503050406030204" pitchFamily="18" charset="0"/>
                                      </a:rPr>
                                      <m:t>,</m:t>
                                    </m:r>
                                    <m:r>
                                      <a:rPr lang="en-US" altLang="ko-KR" sz="1200">
                                        <a:latin typeface="Cambria Math" panose="02040503050406030204" pitchFamily="18" charset="0"/>
                                      </a:rPr>
                                      <m:t>𝑖𝑑𝑥</m:t>
                                    </m:r>
                                  </m:sub>
                                  <m:sup>
                                    <m:r>
                                      <a:rPr lang="en-US" altLang="ko-KR" sz="1200" b="0" i="1" smtClean="0">
                                        <a:latin typeface="Cambria Math" panose="02040503050406030204" pitchFamily="18" charset="0"/>
                                      </a:rPr>
                                      <m:t>𝑣𝑑𝑥</m:t>
                                    </m:r>
                                  </m:sup>
                                </m:sSubSup>
                              </m:oMath>
                            </m:oMathPara>
                          </a14:m>
                          <a:endParaRPr lang="ko-KR" altLang="en-US" sz="1200" dirty="0"/>
                        </a:p>
                      </a:txBody>
                      <a:tcPr anchor="ctr"/>
                    </a:tc>
                    <a:tc>
                      <a:txBody>
                        <a:bodyPr/>
                        <a:lstStyle/>
                        <a:p>
                          <a:pPr latinLnBrk="1"/>
                          <a:r>
                            <a:rPr lang="en-US" altLang="ko-KR" sz="1200" b="0" dirty="0" smtClean="0"/>
                            <a:t>EV</a:t>
                          </a:r>
                          <a:r>
                            <a:rPr lang="ko-KR" altLang="en-US" sz="1200" b="0" dirty="0" smtClean="0"/>
                            <a:t> </a:t>
                          </a:r>
                          <a:r>
                            <a:rPr lang="en-US" altLang="ko-KR" sz="1200" b="0" dirty="0" smtClean="0"/>
                            <a:t>energy estimation</a:t>
                          </a:r>
                          <a:endParaRPr lang="ko-KR" altLang="en-US" sz="1200" b="0" dirty="0"/>
                        </a:p>
                      </a:txBody>
                      <a:tcPr anchor="ctr"/>
                    </a:tc>
                    <a:extLst>
                      <a:ext uri="{0D108BD9-81ED-4DB2-BD59-A6C34878D82A}">
                        <a16:rowId xmlns:a16="http://schemas.microsoft.com/office/drawing/2014/main" val="1254901777"/>
                      </a:ext>
                    </a:extLst>
                  </a:tr>
                  <a:tr h="609473">
                    <a:tc>
                      <a:txBody>
                        <a:bodyPr/>
                        <a:lstStyle/>
                        <a:p>
                          <a:pPr latinLnBrk="1"/>
                          <a:r>
                            <a:rPr lang="en-US" altLang="ko-KR" sz="1200" dirty="0" smtClean="0"/>
                            <a:t>4</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sSubSup>
                                  <m:sSubSupPr>
                                    <m:ctrlPr>
                                      <a:rPr lang="en-US" altLang="ko-KR" sz="1200" i="1" smtClean="0">
                                        <a:latin typeface="Cambria Math" panose="02040503050406030204" pitchFamily="18" charset="0"/>
                                      </a:rPr>
                                    </m:ctrlPr>
                                  </m:sSubSupPr>
                                  <m:e>
                                    <m:r>
                                      <a:rPr lang="en-US" altLang="ko-KR" sz="1200" b="0" i="1" smtClean="0">
                                        <a:latin typeface="Cambria Math" panose="02040503050406030204" pitchFamily="18" charset="0"/>
                                      </a:rPr>
                                      <m:t>𝑇𝑜𝐸</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a:rPr lang="en-US" altLang="ko-KR" sz="1200" i="1">
                                        <a:latin typeface="Cambria Math" panose="02040503050406030204" pitchFamily="18" charset="0"/>
                                      </a:rPr>
                                      <m:t>𝑣𝑑𝑥</m:t>
                                    </m:r>
                                  </m:sup>
                                </m:sSubSup>
                                <m:r>
                                  <a:rPr lang="en-US" altLang="ko-KR" sz="1200" i="1">
                                    <a:latin typeface="Cambria Math" panose="02040503050406030204" pitchFamily="18" charset="0"/>
                                  </a:rPr>
                                  <m:t>=</m:t>
                                </m:r>
                                <m:f>
                                  <m:fPr>
                                    <m:ctrlPr>
                                      <a:rPr lang="en-US" altLang="ko-KR" sz="1200" i="1">
                                        <a:latin typeface="Cambria Math" panose="02040503050406030204" pitchFamily="18" charset="0"/>
                                      </a:rPr>
                                    </m:ctrlPr>
                                  </m:fPr>
                                  <m:num>
                                    <m:r>
                                      <a:rPr lang="en-US" altLang="ko-KR" sz="1200" i="1">
                                        <a:latin typeface="Cambria Math" panose="02040503050406030204" pitchFamily="18" charset="0"/>
                                      </a:rPr>
                                      <m:t>𝐶𝑎</m:t>
                                    </m:r>
                                    <m:sSubSup>
                                      <m:sSubSupPr>
                                        <m:ctrlPr>
                                          <a:rPr lang="en-US" altLang="ko-KR" sz="1200" i="1">
                                            <a:latin typeface="Cambria Math" panose="02040503050406030204" pitchFamily="18" charset="0"/>
                                          </a:rPr>
                                        </m:ctrlPr>
                                      </m:sSubSupPr>
                                      <m:e>
                                        <m:r>
                                          <a:rPr lang="en-US" altLang="ko-KR" sz="1200" i="1">
                                            <a:latin typeface="Cambria Math" panose="02040503050406030204" pitchFamily="18" charset="0"/>
                                          </a:rPr>
                                          <m:t>𝑝</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a:rPr lang="en-US" altLang="ko-KR" sz="1200" i="1">
                                            <a:latin typeface="Cambria Math" panose="02040503050406030204" pitchFamily="18" charset="0"/>
                                          </a:rPr>
                                          <m:t>𝑣𝑑𝑥</m:t>
                                        </m:r>
                                      </m:sup>
                                    </m:sSubSup>
                                  </m:num>
                                  <m:den>
                                    <m:r>
                                      <a:rPr lang="en-US" altLang="ko-KR" sz="1200" i="1">
                                        <a:latin typeface="Cambria Math" panose="02040503050406030204" pitchFamily="18" charset="0"/>
                                      </a:rPr>
                                      <m:t>2</m:t>
                                    </m:r>
                                  </m:den>
                                </m:f>
                                <m:r>
                                  <a:rPr lang="en-US" altLang="ko-KR" sz="1200" i="1">
                                    <a:latin typeface="Cambria Math" panose="02040503050406030204" pitchFamily="18" charset="0"/>
                                  </a:rPr>
                                  <m:t>−</m:t>
                                </m:r>
                                <m:sSubSup>
                                  <m:sSubSupPr>
                                    <m:ctrlPr>
                                      <a:rPr lang="en-US" altLang="ko-KR" sz="1200" i="1">
                                        <a:latin typeface="Cambria Math" panose="02040503050406030204" pitchFamily="18" charset="0"/>
                                      </a:rPr>
                                    </m:ctrlPr>
                                  </m:sSubSupPr>
                                  <m:e>
                                    <m:r>
                                      <a:rPr lang="en-US" altLang="ko-KR" sz="1200" b="0" i="1" smtClean="0">
                                        <a:latin typeface="Cambria Math" panose="02040503050406030204" pitchFamily="18" charset="0"/>
                                      </a:rPr>
                                      <m:t>𝐸</m:t>
                                    </m:r>
                                  </m:e>
                                  <m:sub>
                                    <m:r>
                                      <a:rPr lang="en-US" altLang="ko-KR" sz="1200" i="1">
                                        <a:latin typeface="Cambria Math" panose="02040503050406030204" pitchFamily="18" charset="0"/>
                                      </a:rPr>
                                      <m:t>𝑖𝑛</m:t>
                                    </m:r>
                                    <m:r>
                                      <a:rPr lang="en-US" altLang="ko-KR" sz="1200" i="1">
                                        <a:latin typeface="Cambria Math" panose="02040503050406030204" pitchFamily="18" charset="0"/>
                                      </a:rPr>
                                      <m:t>,</m:t>
                                    </m:r>
                                    <m:r>
                                      <a:rPr lang="en-US" altLang="ko-KR" sz="1200" i="1">
                                        <a:latin typeface="Cambria Math" panose="02040503050406030204" pitchFamily="18" charset="0"/>
                                      </a:rPr>
                                      <m:t>𝑑𝑢𝑟</m:t>
                                    </m:r>
                                  </m:sub>
                                  <m:sup>
                                    <m:r>
                                      <a:rPr lang="en-US" altLang="ko-KR" sz="1200" i="1">
                                        <a:latin typeface="Cambria Math" panose="02040503050406030204" pitchFamily="18" charset="0"/>
                                      </a:rPr>
                                      <m:t>𝑣𝑑𝑥</m:t>
                                    </m:r>
                                  </m:sup>
                                </m:sSubSup>
                              </m:oMath>
                            </m:oMathPara>
                          </a14:m>
                          <a:endParaRPr lang="ko-KR" altLang="en-US" sz="1200" dirty="0"/>
                        </a:p>
                      </a:txBody>
                      <a:tcPr anchor="ctr"/>
                    </a:tc>
                    <a:tc>
                      <a:txBody>
                        <a:bodyPr/>
                        <a:lstStyle/>
                        <a:p>
                          <a:pPr latinLnBrk="1"/>
                          <a:r>
                            <a:rPr lang="en-US" altLang="ko-KR" sz="1200" b="0" dirty="0" smtClean="0"/>
                            <a:t>EV</a:t>
                          </a:r>
                          <a:r>
                            <a:rPr lang="en-US" altLang="ko-KR" sz="1200" b="0" baseline="0" dirty="0" smtClean="0"/>
                            <a:t> energy</a:t>
                          </a:r>
                          <a:r>
                            <a:rPr lang="ko-KR" altLang="en-US" sz="1200" b="0" baseline="0" dirty="0" smtClean="0"/>
                            <a:t>가 가능한 용량 범위 내에 있도록 경향성을 부여</a:t>
                          </a:r>
                          <a:endParaRPr lang="ko-KR" altLang="en-US" sz="1200" b="0" dirty="0"/>
                        </a:p>
                      </a:txBody>
                      <a:tcPr anchor="ctr"/>
                    </a:tc>
                    <a:extLst>
                      <a:ext uri="{0D108BD9-81ED-4DB2-BD59-A6C34878D82A}">
                        <a16:rowId xmlns:a16="http://schemas.microsoft.com/office/drawing/2014/main" val="1965918747"/>
                      </a:ext>
                    </a:extLst>
                  </a:tr>
                  <a:tr h="609473">
                    <a:tc>
                      <a:txBody>
                        <a:bodyPr/>
                        <a:lstStyle/>
                        <a:p>
                          <a:pPr latinLnBrk="1"/>
                          <a:r>
                            <a:rPr lang="en-US" altLang="ko-KR" sz="1200" dirty="0" smtClean="0"/>
                            <a:t>6</a:t>
                          </a:r>
                          <a:endParaRPr lang="ko-KR" altLang="en-US" sz="1200" dirty="0"/>
                        </a:p>
                      </a:txBody>
                      <a:tcPr anchor="ctr"/>
                    </a:tc>
                    <a:tc>
                      <a:txBody>
                        <a:bodyPr/>
                        <a:lstStyle/>
                        <a:p>
                          <a:pPr latinLnBrk="1"/>
                          <a14:m>
                            <m:oMathPara xmlns:m="http://schemas.openxmlformats.org/officeDocument/2006/math">
                              <m:oMathParaPr>
                                <m:jc m:val="centerGroup"/>
                              </m:oMathParaPr>
                              <m:oMath xmlns:m="http://schemas.openxmlformats.org/officeDocument/2006/math">
                                <m:nary>
                                  <m:naryPr>
                                    <m:chr m:val="∑"/>
                                    <m:ctrlPr>
                                      <a:rPr lang="en-US" altLang="ko-KR" sz="1200" i="1" dirty="0" smtClean="0">
                                        <a:latin typeface="Cambria Math" panose="02040503050406030204" pitchFamily="18" charset="0"/>
                                      </a:rPr>
                                    </m:ctrlPr>
                                  </m:naryPr>
                                  <m:sub>
                                    <m:r>
                                      <m:rPr>
                                        <m:brk m:alnAt="23"/>
                                      </m:rPr>
                                      <a:rPr lang="en-US" altLang="ko-KR" sz="1200" i="1" dirty="0">
                                        <a:latin typeface="Cambria Math" panose="02040503050406030204" pitchFamily="18" charset="0"/>
                                      </a:rPr>
                                      <m:t>𝑖</m:t>
                                    </m:r>
                                    <m:r>
                                      <a:rPr lang="en-US" altLang="ko-KR" sz="1200" i="1" dirty="0">
                                        <a:latin typeface="Cambria Math" panose="02040503050406030204" pitchFamily="18" charset="0"/>
                                      </a:rPr>
                                      <m:t>𝑑𝑥</m:t>
                                    </m:r>
                                    <m:r>
                                      <a:rPr lang="en-US" altLang="ko-KR" sz="1200" i="1" dirty="0">
                                        <a:latin typeface="Cambria Math" panose="02040503050406030204" pitchFamily="18" charset="0"/>
                                      </a:rPr>
                                      <m:t>=1</m:t>
                                    </m:r>
                                  </m:sub>
                                  <m:sup>
                                    <m:r>
                                      <a:rPr lang="en-US" altLang="ko-KR" sz="1200" i="1" dirty="0">
                                        <a:latin typeface="Cambria Math" panose="02040503050406030204" pitchFamily="18" charset="0"/>
                                      </a:rPr>
                                      <m:t>𝑡</m:t>
                                    </m:r>
                                    <m:r>
                                      <a:rPr lang="en-US" altLang="ko-KR" sz="1200" i="1" dirty="0">
                                        <a:latin typeface="Cambria Math" panose="02040503050406030204" pitchFamily="18" charset="0"/>
                                      </a:rPr>
                                      <m:t>−1</m:t>
                                    </m:r>
                                  </m:sup>
                                  <m:e>
                                    <m:sSubSup>
                                      <m:sSubSupPr>
                                        <m:ctrlPr>
                                          <a:rPr lang="en-US" altLang="ko-KR" sz="1200" b="0" i="1" dirty="0" smtClean="0">
                                            <a:latin typeface="Cambria Math" panose="02040503050406030204" pitchFamily="18" charset="0"/>
                                          </a:rPr>
                                        </m:ctrlPr>
                                      </m:sSubSupPr>
                                      <m:e>
                                        <m:r>
                                          <a:rPr lang="en-US" altLang="ko-KR" sz="1200" i="1" dirty="0">
                                            <a:latin typeface="Cambria Math" panose="02040503050406030204" pitchFamily="18" charset="0"/>
                                          </a:rPr>
                                          <m:t>𝑃</m:t>
                                        </m:r>
                                      </m:e>
                                      <m:sub>
                                        <m:r>
                                          <a:rPr lang="en-US" altLang="ko-KR" sz="1200" i="1" dirty="0">
                                            <a:latin typeface="Cambria Math" panose="02040503050406030204" pitchFamily="18" charset="0"/>
                                          </a:rPr>
                                          <m:t>𝑖𝑛</m:t>
                                        </m:r>
                                        <m:r>
                                          <a:rPr lang="en-US" altLang="ko-KR" sz="1200" i="1" dirty="0">
                                            <a:latin typeface="Cambria Math" panose="02040503050406030204" pitchFamily="18" charset="0"/>
                                          </a:rPr>
                                          <m:t>,</m:t>
                                        </m:r>
                                        <m:r>
                                          <a:rPr lang="en-US" altLang="ko-KR" sz="1200" i="1" dirty="0">
                                            <a:latin typeface="Cambria Math" panose="02040503050406030204" pitchFamily="18" charset="0"/>
                                          </a:rPr>
                                          <m:t>𝑑𝑢𝑟</m:t>
                                        </m:r>
                                        <m:r>
                                          <a:rPr lang="en-US" altLang="ko-KR" sz="1200" i="1" dirty="0">
                                            <a:latin typeface="Cambria Math" panose="02040503050406030204" pitchFamily="18" charset="0"/>
                                          </a:rPr>
                                          <m:t>,</m:t>
                                        </m:r>
                                        <m:r>
                                          <a:rPr lang="en-US" altLang="ko-KR" sz="1200" i="1" dirty="0">
                                            <a:latin typeface="Cambria Math" panose="02040503050406030204" pitchFamily="18" charset="0"/>
                                          </a:rPr>
                                          <m:t>𝑖𝑑𝑥</m:t>
                                        </m:r>
                                      </m:sub>
                                      <m:sup>
                                        <m:r>
                                          <a:rPr lang="en-US" altLang="ko-KR" sz="1200" b="0" i="1" dirty="0" smtClean="0">
                                            <a:latin typeface="Cambria Math" panose="02040503050406030204" pitchFamily="18" charset="0"/>
                                          </a:rPr>
                                          <m:t>𝑣𝑑𝑥</m:t>
                                        </m:r>
                                      </m:sup>
                                    </m:sSubSup>
                                  </m:e>
                                </m:nary>
                                <m:r>
                                  <a:rPr lang="en-US" altLang="ko-KR" sz="1200" i="1" dirty="0">
                                    <a:latin typeface="Cambria Math" panose="02040503050406030204" pitchFamily="18" charset="0"/>
                                  </a:rPr>
                                  <m:t>≤</m:t>
                                </m:r>
                                <m:nary>
                                  <m:naryPr>
                                    <m:chr m:val="∑"/>
                                    <m:ctrlPr>
                                      <a:rPr lang="en-US" altLang="ko-KR" sz="1200" i="1" dirty="0">
                                        <a:latin typeface="Cambria Math" panose="02040503050406030204" pitchFamily="18" charset="0"/>
                                      </a:rPr>
                                    </m:ctrlPr>
                                  </m:naryPr>
                                  <m:sub>
                                    <m:r>
                                      <m:rPr>
                                        <m:brk m:alnAt="23"/>
                                      </m:rPr>
                                      <a:rPr lang="en-US" altLang="ko-KR" sz="1200" i="1" dirty="0">
                                        <a:latin typeface="Cambria Math" panose="02040503050406030204" pitchFamily="18" charset="0"/>
                                      </a:rPr>
                                      <m:t>𝑖</m:t>
                                    </m:r>
                                    <m:r>
                                      <a:rPr lang="en-US" altLang="ko-KR" sz="1200" i="1" dirty="0">
                                        <a:latin typeface="Cambria Math" panose="02040503050406030204" pitchFamily="18" charset="0"/>
                                      </a:rPr>
                                      <m:t>𝑑𝑥</m:t>
                                    </m:r>
                                    <m:r>
                                      <a:rPr lang="en-US" altLang="ko-KR" sz="1200" i="1" dirty="0">
                                        <a:latin typeface="Cambria Math" panose="02040503050406030204" pitchFamily="18" charset="0"/>
                                      </a:rPr>
                                      <m:t>=1</m:t>
                                    </m:r>
                                  </m:sub>
                                  <m:sup>
                                    <m:r>
                                      <a:rPr lang="en-US" altLang="ko-KR" sz="1200" i="1" dirty="0">
                                        <a:latin typeface="Cambria Math" panose="02040503050406030204" pitchFamily="18" charset="0"/>
                                      </a:rPr>
                                      <m:t>𝑡</m:t>
                                    </m:r>
                                    <m:r>
                                      <a:rPr lang="en-US" altLang="ko-KR" sz="1200" i="1" dirty="0">
                                        <a:latin typeface="Cambria Math" panose="02040503050406030204" pitchFamily="18" charset="0"/>
                                      </a:rPr>
                                      <m:t>−1</m:t>
                                    </m:r>
                                  </m:sup>
                                  <m:e>
                                    <m:r>
                                      <a:rPr lang="en-US" altLang="ko-KR" sz="1200" i="1" dirty="0">
                                        <a:latin typeface="Cambria Math" panose="02040503050406030204" pitchFamily="18" charset="0"/>
                                      </a:rPr>
                                      <m:t>𝑝𝑟𝑒</m:t>
                                    </m:r>
                                    <m:sSubSup>
                                      <m:sSubSupPr>
                                        <m:ctrlPr>
                                          <a:rPr lang="en-US" altLang="ko-KR" sz="1200" b="0" i="1" dirty="0" smtClean="0">
                                            <a:latin typeface="Cambria Math" panose="02040503050406030204" pitchFamily="18" charset="0"/>
                                          </a:rPr>
                                        </m:ctrlPr>
                                      </m:sSubSupPr>
                                      <m:e>
                                        <m:r>
                                          <a:rPr lang="en-US" altLang="ko-KR" sz="1200" i="1" dirty="0">
                                            <a:latin typeface="Cambria Math" panose="02040503050406030204" pitchFamily="18" charset="0"/>
                                          </a:rPr>
                                          <m:t>𝑃</m:t>
                                        </m:r>
                                      </m:e>
                                      <m:sub>
                                        <m:r>
                                          <a:rPr lang="en-US" altLang="ko-KR" sz="1200" i="1" dirty="0">
                                            <a:latin typeface="Cambria Math" panose="02040503050406030204" pitchFamily="18" charset="0"/>
                                          </a:rPr>
                                          <m:t>𝑖𝑛</m:t>
                                        </m:r>
                                        <m:r>
                                          <a:rPr lang="en-US" altLang="ko-KR" sz="1200" i="1" dirty="0">
                                            <a:latin typeface="Cambria Math" panose="02040503050406030204" pitchFamily="18" charset="0"/>
                                          </a:rPr>
                                          <m:t>,</m:t>
                                        </m:r>
                                        <m:r>
                                          <a:rPr lang="en-US" altLang="ko-KR" sz="1200" i="1" dirty="0">
                                            <a:latin typeface="Cambria Math" panose="02040503050406030204" pitchFamily="18" charset="0"/>
                                          </a:rPr>
                                          <m:t>𝑑𝑢𝑟</m:t>
                                        </m:r>
                                        <m:r>
                                          <a:rPr lang="en-US" altLang="ko-KR" sz="1200" i="1" dirty="0">
                                            <a:latin typeface="Cambria Math" panose="02040503050406030204" pitchFamily="18" charset="0"/>
                                          </a:rPr>
                                          <m:t>,</m:t>
                                        </m:r>
                                        <m:r>
                                          <a:rPr lang="en-US" altLang="ko-KR" sz="1200" i="1" dirty="0">
                                            <a:latin typeface="Cambria Math" panose="02040503050406030204" pitchFamily="18" charset="0"/>
                                          </a:rPr>
                                          <m:t>𝑖𝑑𝑥</m:t>
                                        </m:r>
                                      </m:sub>
                                      <m:sup>
                                        <m:r>
                                          <a:rPr lang="en-US" altLang="ko-KR" sz="1200" b="0" i="1" dirty="0" smtClean="0">
                                            <a:latin typeface="Cambria Math" panose="02040503050406030204" pitchFamily="18" charset="0"/>
                                          </a:rPr>
                                          <m:t>𝑣𝑑𝑥</m:t>
                                        </m:r>
                                      </m:sup>
                                    </m:sSubSup>
                                  </m:e>
                                </m:nary>
                                <m:r>
                                  <a:rPr lang="en-US" altLang="ko-KR" sz="1200" b="0" i="1" dirty="0" smtClean="0">
                                    <a:latin typeface="Cambria Math" panose="02040503050406030204" pitchFamily="18" charset="0"/>
                                  </a:rPr>
                                  <m:t>−</m:t>
                                </m:r>
                                <m:r>
                                  <a:rPr lang="en-US" altLang="ko-KR" sz="1200" b="0" i="1" dirty="0" smtClean="0">
                                    <a:latin typeface="Cambria Math" panose="02040503050406030204" pitchFamily="18" charset="0"/>
                                  </a:rPr>
                                  <m:t>𝑣𝑖𝑜𝑙𝑎𝑡𝑖𝑜𝑛</m:t>
                                </m:r>
                                <m:r>
                                  <a:rPr lang="en-US" altLang="ko-KR" sz="1200" b="0" i="1" dirty="0" smtClean="0">
                                    <a:latin typeface="Cambria Math" panose="02040503050406030204" pitchFamily="18" charset="0"/>
                                  </a:rPr>
                                  <m:t> </m:t>
                                </m:r>
                                <m:r>
                                  <a:rPr lang="en-US" altLang="ko-KR" sz="1200" b="0" i="1" dirty="0" smtClean="0">
                                    <a:latin typeface="Cambria Math" panose="02040503050406030204" pitchFamily="18" charset="0"/>
                                  </a:rPr>
                                  <m:t>𝑎𝑚𝑜𝑢𝑡</m:t>
                                </m:r>
                              </m:oMath>
                            </m:oMathPara>
                          </a14:m>
                          <a:endParaRPr lang="ko-KR" altLang="en-US" sz="1200" dirty="0"/>
                        </a:p>
                      </a:txBody>
                      <a:tcPr anchor="ctr"/>
                    </a:tc>
                    <a:tc>
                      <a:txBody>
                        <a:bodyPr/>
                        <a:lstStyle/>
                        <a:p>
                          <a:pPr latinLnBrk="1"/>
                          <a:r>
                            <a:rPr lang="en-US" altLang="ko-KR" sz="1200" b="0" dirty="0" smtClean="0"/>
                            <a:t>Stage-B</a:t>
                          </a:r>
                          <a:r>
                            <a:rPr lang="ko-KR" altLang="en-US" sz="1200" b="0" dirty="0" smtClean="0"/>
                            <a:t>의 </a:t>
                          </a:r>
                          <a:r>
                            <a:rPr lang="en-US" altLang="ko-KR" sz="1200" b="0" dirty="0" smtClean="0"/>
                            <a:t>SOC </a:t>
                          </a:r>
                          <a:r>
                            <a:rPr lang="ko-KR" altLang="en-US" sz="1200" b="0" dirty="0" smtClean="0"/>
                            <a:t>위반을 제약조건에 반영</a:t>
                          </a:r>
                          <a:endParaRPr lang="ko-KR" altLang="en-US" sz="1200" b="0" dirty="0"/>
                        </a:p>
                      </a:txBody>
                      <a:tcPr anchor="ctr"/>
                    </a:tc>
                    <a:extLst>
                      <a:ext uri="{0D108BD9-81ED-4DB2-BD59-A6C34878D82A}">
                        <a16:rowId xmlns:a16="http://schemas.microsoft.com/office/drawing/2014/main" val="2373574493"/>
                      </a:ext>
                    </a:extLst>
                  </a:tr>
                </a:tbl>
              </a:graphicData>
            </a:graphic>
          </p:graphicFrame>
        </mc:Choice>
        <mc:Fallback xmlns="">
          <p:graphicFrame>
            <p:nvGraphicFramePr>
              <p:cNvPr id="4" name="표 3"/>
              <p:cNvGraphicFramePr>
                <a:graphicFrameLocks noGrp="1"/>
              </p:cNvGraphicFramePr>
              <p:nvPr>
                <p:extLst>
                  <p:ext uri="{D42A27DB-BD31-4B8C-83A1-F6EECF244321}">
                    <p14:modId xmlns:p14="http://schemas.microsoft.com/office/powerpoint/2010/main" val="2537251795"/>
                  </p:ext>
                </p:extLst>
              </p:nvPr>
            </p:nvGraphicFramePr>
            <p:xfrm>
              <a:off x="387718" y="822572"/>
              <a:ext cx="8457396" cy="3992118"/>
            </p:xfrm>
            <a:graphic>
              <a:graphicData uri="http://schemas.openxmlformats.org/drawingml/2006/table">
                <a:tbl>
                  <a:tblPr firstRow="1" bandRow="1">
                    <a:tableStyleId>{9D7B26C5-4107-4FEC-AEDC-1716B250A1EF}</a:tableStyleId>
                  </a:tblPr>
                  <a:tblGrid>
                    <a:gridCol w="331110">
                      <a:extLst>
                        <a:ext uri="{9D8B030D-6E8A-4147-A177-3AD203B41FA5}">
                          <a16:colId xmlns:a16="http://schemas.microsoft.com/office/drawing/2014/main" val="500688371"/>
                        </a:ext>
                      </a:extLst>
                    </a:gridCol>
                    <a:gridCol w="3916490">
                      <a:extLst>
                        <a:ext uri="{9D8B030D-6E8A-4147-A177-3AD203B41FA5}">
                          <a16:colId xmlns:a16="http://schemas.microsoft.com/office/drawing/2014/main" val="2162650049"/>
                        </a:ext>
                      </a:extLst>
                    </a:gridCol>
                    <a:gridCol w="4209796">
                      <a:extLst>
                        <a:ext uri="{9D8B030D-6E8A-4147-A177-3AD203B41FA5}">
                          <a16:colId xmlns:a16="http://schemas.microsoft.com/office/drawing/2014/main" val="2031917034"/>
                        </a:ext>
                      </a:extLst>
                    </a:gridCol>
                  </a:tblGrid>
                  <a:tr h="335280">
                    <a:tc gridSpan="2">
                      <a:txBody>
                        <a:bodyPr/>
                        <a:lstStyle/>
                        <a:p>
                          <a:pPr latinLnBrk="1"/>
                          <a:r>
                            <a:rPr lang="en-US" altLang="ko-KR" sz="1600" dirty="0" smtClean="0"/>
                            <a:t>Constraints</a:t>
                          </a:r>
                          <a:r>
                            <a:rPr lang="en-US" altLang="ko-KR" sz="1600" baseline="0" dirty="0" smtClean="0"/>
                            <a:t> in Stage-B</a:t>
                          </a:r>
                          <a:endParaRPr lang="ko-KR" altLang="en-US" sz="1600" dirty="0"/>
                        </a:p>
                      </a:txBody>
                      <a:tcPr anchor="ctr"/>
                    </a:tc>
                    <a:tc hMerge="1">
                      <a:txBody>
                        <a:bodyPr/>
                        <a:lstStyle/>
                        <a:p>
                          <a:pPr latinLnBrk="1"/>
                          <a:endParaRPr lang="ko-KR" altLang="en-US" dirty="0"/>
                        </a:p>
                      </a:txBody>
                      <a:tcPr/>
                    </a:tc>
                    <a:tc>
                      <a:txBody>
                        <a:bodyPr/>
                        <a:lstStyle/>
                        <a:p>
                          <a:pPr latinLnBrk="1"/>
                          <a:r>
                            <a:rPr lang="en-US" altLang="ko-KR" sz="1600" dirty="0" smtClean="0"/>
                            <a:t>Meaning</a:t>
                          </a:r>
                          <a:endParaRPr lang="ko-KR" altLang="en-US" sz="1600" dirty="0"/>
                        </a:p>
                      </a:txBody>
                      <a:tcPr anchor="ctr"/>
                    </a:tc>
                    <a:extLst>
                      <a:ext uri="{0D108BD9-81ED-4DB2-BD59-A6C34878D82A}">
                        <a16:rowId xmlns:a16="http://schemas.microsoft.com/office/drawing/2014/main" val="4125412383"/>
                      </a:ext>
                    </a:extLst>
                  </a:tr>
                  <a:tr h="609473">
                    <a:tc>
                      <a:txBody>
                        <a:bodyPr/>
                        <a:lstStyle/>
                        <a:p>
                          <a:pPr latinLnBrk="1"/>
                          <a:endParaRPr lang="ko-KR" altLang="en-US" sz="1200" dirty="0"/>
                        </a:p>
                      </a:txBody>
                      <a:tcPr anchor="ctr"/>
                    </a:tc>
                    <a:tc>
                      <a:txBody>
                        <a:bodyPr/>
                        <a:lstStyle/>
                        <a:p>
                          <a:endParaRPr lang="ko-KR"/>
                        </a:p>
                      </a:txBody>
                      <a:tcPr anchor="ctr">
                        <a:blipFill>
                          <a:blip r:embed="rId2"/>
                          <a:stretch>
                            <a:fillRect l="-8398" t="-57000" r="-107776" b="-502000"/>
                          </a:stretch>
                        </a:blip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dirty="0" smtClean="0"/>
                            <a:t>결정 변수 상한 및 하한</a:t>
                          </a:r>
                          <a:endParaRPr lang="en-US" altLang="ko-KR" sz="1200" b="0" dirty="0" smtClean="0"/>
                        </a:p>
                      </a:txBody>
                      <a:tcPr anchor="ctr"/>
                    </a:tc>
                    <a:extLst>
                      <a:ext uri="{0D108BD9-81ED-4DB2-BD59-A6C34878D82A}">
                        <a16:rowId xmlns:a16="http://schemas.microsoft.com/office/drawing/2014/main" val="3553058429"/>
                      </a:ext>
                    </a:extLst>
                  </a:tr>
                  <a:tr h="609473">
                    <a:tc>
                      <a:txBody>
                        <a:bodyPr/>
                        <a:lstStyle/>
                        <a:p>
                          <a:pPr latinLnBrk="1"/>
                          <a:r>
                            <a:rPr lang="en-US" altLang="ko-KR" sz="1200" dirty="0" smtClean="0"/>
                            <a:t>1</a:t>
                          </a:r>
                          <a:endParaRPr lang="ko-KR" altLang="en-US" sz="1200" dirty="0"/>
                        </a:p>
                      </a:txBody>
                      <a:tcPr anchor="ctr"/>
                    </a:tc>
                    <a:tc>
                      <a:txBody>
                        <a:bodyPr/>
                        <a:lstStyle/>
                        <a:p>
                          <a:endParaRPr lang="ko-KR"/>
                        </a:p>
                      </a:txBody>
                      <a:tcPr anchor="ctr">
                        <a:blipFill>
                          <a:blip r:embed="rId2"/>
                          <a:stretch>
                            <a:fillRect l="-8398" t="-157000" r="-107776" b="-402000"/>
                          </a:stretch>
                        </a:blipFill>
                      </a:tcPr>
                    </a:tc>
                    <a:tc>
                      <a:txBody>
                        <a:bodyPr/>
                        <a:lstStyle/>
                        <a:p>
                          <a:pPr latinLnBrk="1"/>
                          <a:r>
                            <a:rPr lang="en-US" altLang="ko-KR" sz="1200" b="0" dirty="0" smtClean="0"/>
                            <a:t>VEV</a:t>
                          </a:r>
                          <a:r>
                            <a:rPr lang="ko-KR" altLang="en-US" sz="1200" b="0" baseline="0" dirty="0" smtClean="0"/>
                            <a:t> 스케줄 </a:t>
                          </a:r>
                          <a:r>
                            <a:rPr lang="en-US" altLang="ko-KR" sz="1200" b="0" baseline="0" dirty="0" smtClean="0"/>
                            <a:t>== </a:t>
                          </a:r>
                          <a:r>
                            <a:rPr lang="en-US" altLang="ko-KR" sz="1200" b="0" dirty="0" smtClean="0"/>
                            <a:t>EV </a:t>
                          </a:r>
                          <a:r>
                            <a:rPr lang="ko-KR" altLang="en-US" sz="1200" b="0" dirty="0" smtClean="0"/>
                            <a:t>스케줄의 합</a:t>
                          </a:r>
                          <a:endParaRPr lang="ko-KR" altLang="en-US" sz="1200" b="0" dirty="0"/>
                        </a:p>
                      </a:txBody>
                      <a:tcPr anchor="ctr"/>
                    </a:tc>
                    <a:extLst>
                      <a:ext uri="{0D108BD9-81ED-4DB2-BD59-A6C34878D82A}">
                        <a16:rowId xmlns:a16="http://schemas.microsoft.com/office/drawing/2014/main" val="786256108"/>
                      </a:ext>
                    </a:extLst>
                  </a:tr>
                  <a:tr h="609473">
                    <a:tc>
                      <a:txBody>
                        <a:bodyPr/>
                        <a:lstStyle/>
                        <a:p>
                          <a:pPr latinLnBrk="1"/>
                          <a:r>
                            <a:rPr lang="en-US" altLang="ko-KR" sz="1200" dirty="0" smtClean="0"/>
                            <a:t>2</a:t>
                          </a:r>
                          <a:endParaRPr lang="ko-KR" altLang="en-US" sz="1200" dirty="0"/>
                        </a:p>
                      </a:txBody>
                      <a:tcPr anchor="ctr"/>
                    </a:tc>
                    <a:tc>
                      <a:txBody>
                        <a:bodyPr/>
                        <a:lstStyle/>
                        <a:p>
                          <a:endParaRPr lang="ko-KR"/>
                        </a:p>
                      </a:txBody>
                      <a:tcPr anchor="ctr">
                        <a:blipFill>
                          <a:blip r:embed="rId2"/>
                          <a:stretch>
                            <a:fillRect l="-8398" t="-254455" r="-107776" b="-298020"/>
                          </a:stretch>
                        </a:blipFill>
                      </a:tcPr>
                    </a:tc>
                    <a:tc>
                      <a:txBody>
                        <a:bodyPr/>
                        <a:lstStyle/>
                        <a:p>
                          <a:pPr latinLnBrk="1"/>
                          <a:r>
                            <a:rPr lang="ko-KR" altLang="en-US" sz="1200" b="0" dirty="0" smtClean="0"/>
                            <a:t>충전 </a:t>
                          </a:r>
                          <a:r>
                            <a:rPr lang="ko-KR" altLang="en-US" sz="1200" b="0" dirty="0" smtClean="0"/>
                            <a:t>요구량</a:t>
                          </a:r>
                          <a:r>
                            <a:rPr lang="en-US" altLang="ko-KR" sz="1200" b="0" dirty="0" smtClean="0"/>
                            <a:t>(Final energy)</a:t>
                          </a:r>
                          <a:endParaRPr lang="ko-KR" altLang="en-US" sz="1200" b="0" dirty="0"/>
                        </a:p>
                      </a:txBody>
                      <a:tcPr anchor="ctr"/>
                    </a:tc>
                    <a:extLst>
                      <a:ext uri="{0D108BD9-81ED-4DB2-BD59-A6C34878D82A}">
                        <a16:rowId xmlns:a16="http://schemas.microsoft.com/office/drawing/2014/main" val="2465258556"/>
                      </a:ext>
                    </a:extLst>
                  </a:tr>
                  <a:tr h="609473">
                    <a:tc>
                      <a:txBody>
                        <a:bodyPr/>
                        <a:lstStyle/>
                        <a:p>
                          <a:pPr latinLnBrk="1"/>
                          <a:r>
                            <a:rPr lang="en-US" altLang="ko-KR" sz="1200" dirty="0" smtClean="0"/>
                            <a:t>3</a:t>
                          </a:r>
                          <a:endParaRPr lang="ko-KR" altLang="en-US" sz="1200" dirty="0"/>
                        </a:p>
                      </a:txBody>
                      <a:tcPr anchor="ctr"/>
                    </a:tc>
                    <a:tc>
                      <a:txBody>
                        <a:bodyPr/>
                        <a:lstStyle/>
                        <a:p>
                          <a:endParaRPr lang="ko-KR"/>
                        </a:p>
                      </a:txBody>
                      <a:tcPr anchor="ctr">
                        <a:blipFill>
                          <a:blip r:embed="rId2"/>
                          <a:stretch>
                            <a:fillRect l="-8398" t="-358000" r="-107776" b="-201000"/>
                          </a:stretch>
                        </a:blipFill>
                      </a:tcPr>
                    </a:tc>
                    <a:tc>
                      <a:txBody>
                        <a:bodyPr/>
                        <a:lstStyle/>
                        <a:p>
                          <a:pPr latinLnBrk="1"/>
                          <a:r>
                            <a:rPr lang="en-US" altLang="ko-KR" sz="1200" b="0" dirty="0" smtClean="0"/>
                            <a:t>EV</a:t>
                          </a:r>
                          <a:r>
                            <a:rPr lang="ko-KR" altLang="en-US" sz="1200" b="0" dirty="0" smtClean="0"/>
                            <a:t> </a:t>
                          </a:r>
                          <a:r>
                            <a:rPr lang="en-US" altLang="ko-KR" sz="1200" b="0" dirty="0" smtClean="0"/>
                            <a:t>energy </a:t>
                          </a:r>
                          <a:r>
                            <a:rPr lang="en-US" altLang="ko-KR" sz="1200" b="0" dirty="0" smtClean="0"/>
                            <a:t>estimation</a:t>
                          </a:r>
                          <a:endParaRPr lang="ko-KR" altLang="en-US" sz="1200" b="0" dirty="0"/>
                        </a:p>
                      </a:txBody>
                      <a:tcPr anchor="ctr"/>
                    </a:tc>
                    <a:extLst>
                      <a:ext uri="{0D108BD9-81ED-4DB2-BD59-A6C34878D82A}">
                        <a16:rowId xmlns:a16="http://schemas.microsoft.com/office/drawing/2014/main" val="1254901777"/>
                      </a:ext>
                    </a:extLst>
                  </a:tr>
                  <a:tr h="609473">
                    <a:tc>
                      <a:txBody>
                        <a:bodyPr/>
                        <a:lstStyle/>
                        <a:p>
                          <a:pPr latinLnBrk="1"/>
                          <a:r>
                            <a:rPr lang="en-US" altLang="ko-KR" sz="1200" dirty="0" smtClean="0"/>
                            <a:t>4</a:t>
                          </a:r>
                          <a:endParaRPr lang="ko-KR" altLang="en-US" sz="1200" dirty="0"/>
                        </a:p>
                      </a:txBody>
                      <a:tcPr anchor="ctr"/>
                    </a:tc>
                    <a:tc>
                      <a:txBody>
                        <a:bodyPr/>
                        <a:lstStyle/>
                        <a:p>
                          <a:endParaRPr lang="ko-KR"/>
                        </a:p>
                      </a:txBody>
                      <a:tcPr anchor="ctr">
                        <a:blipFill>
                          <a:blip r:embed="rId2"/>
                          <a:stretch>
                            <a:fillRect l="-8398" t="-458000" r="-107776" b="-101000"/>
                          </a:stretch>
                        </a:blipFill>
                      </a:tcPr>
                    </a:tc>
                    <a:tc>
                      <a:txBody>
                        <a:bodyPr/>
                        <a:lstStyle/>
                        <a:p>
                          <a:pPr latinLnBrk="1"/>
                          <a:r>
                            <a:rPr lang="en-US" altLang="ko-KR" sz="1200" b="0" dirty="0" smtClean="0"/>
                            <a:t>EV</a:t>
                          </a:r>
                          <a:r>
                            <a:rPr lang="en-US" altLang="ko-KR" sz="1200" b="0" baseline="0" dirty="0" smtClean="0"/>
                            <a:t> energy</a:t>
                          </a:r>
                          <a:r>
                            <a:rPr lang="ko-KR" altLang="en-US" sz="1200" b="0" baseline="0" dirty="0" smtClean="0"/>
                            <a:t>가 가능한 용량 범위 내에 있도록 경향성을 부여</a:t>
                          </a:r>
                          <a:endParaRPr lang="ko-KR" altLang="en-US" sz="1200" b="0" dirty="0"/>
                        </a:p>
                      </a:txBody>
                      <a:tcPr anchor="ctr"/>
                    </a:tc>
                    <a:extLst>
                      <a:ext uri="{0D108BD9-81ED-4DB2-BD59-A6C34878D82A}">
                        <a16:rowId xmlns:a16="http://schemas.microsoft.com/office/drawing/2014/main" val="1965918747"/>
                      </a:ext>
                    </a:extLst>
                  </a:tr>
                  <a:tr h="609473">
                    <a:tc>
                      <a:txBody>
                        <a:bodyPr/>
                        <a:lstStyle/>
                        <a:p>
                          <a:pPr latinLnBrk="1"/>
                          <a:r>
                            <a:rPr lang="en-US" altLang="ko-KR" sz="1200" dirty="0" smtClean="0"/>
                            <a:t>6</a:t>
                          </a:r>
                          <a:endParaRPr lang="ko-KR" altLang="en-US" sz="1200" dirty="0"/>
                        </a:p>
                      </a:txBody>
                      <a:tcPr anchor="ctr"/>
                    </a:tc>
                    <a:tc>
                      <a:txBody>
                        <a:bodyPr/>
                        <a:lstStyle/>
                        <a:p>
                          <a:endParaRPr lang="ko-KR"/>
                        </a:p>
                      </a:txBody>
                      <a:tcPr anchor="ctr">
                        <a:blipFill>
                          <a:blip r:embed="rId2"/>
                          <a:stretch>
                            <a:fillRect l="-8398" t="-558000" r="-107776" b="-1000"/>
                          </a:stretch>
                        </a:blipFill>
                      </a:tcPr>
                    </a:tc>
                    <a:tc>
                      <a:txBody>
                        <a:bodyPr/>
                        <a:lstStyle/>
                        <a:p>
                          <a:pPr latinLnBrk="1"/>
                          <a:r>
                            <a:rPr lang="en-US" altLang="ko-KR" sz="1200" b="0" dirty="0" smtClean="0"/>
                            <a:t>Stage-B</a:t>
                          </a:r>
                          <a:r>
                            <a:rPr lang="ko-KR" altLang="en-US" sz="1200" b="0" dirty="0" smtClean="0"/>
                            <a:t>의 </a:t>
                          </a:r>
                          <a:r>
                            <a:rPr lang="en-US" altLang="ko-KR" sz="1200" b="0" dirty="0" smtClean="0"/>
                            <a:t>SOC </a:t>
                          </a:r>
                          <a:r>
                            <a:rPr lang="ko-KR" altLang="en-US" sz="1200" b="0" dirty="0" smtClean="0"/>
                            <a:t>위반을 제약조건에 반영</a:t>
                          </a:r>
                          <a:endParaRPr lang="ko-KR" altLang="en-US" sz="1200" b="0" dirty="0"/>
                        </a:p>
                      </a:txBody>
                      <a:tcPr anchor="ctr"/>
                    </a:tc>
                    <a:extLst>
                      <a:ext uri="{0D108BD9-81ED-4DB2-BD59-A6C34878D82A}">
                        <a16:rowId xmlns:a16="http://schemas.microsoft.com/office/drawing/2014/main" val="237357449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표 4"/>
              <p:cNvGraphicFramePr>
                <a:graphicFrameLocks noGrp="1"/>
              </p:cNvGraphicFramePr>
              <p:nvPr>
                <p:extLst>
                  <p:ext uri="{D42A27DB-BD31-4B8C-83A1-F6EECF244321}">
                    <p14:modId xmlns:p14="http://schemas.microsoft.com/office/powerpoint/2010/main" val="91334869"/>
                  </p:ext>
                </p:extLst>
              </p:nvPr>
            </p:nvGraphicFramePr>
            <p:xfrm>
              <a:off x="454393" y="4981426"/>
              <a:ext cx="6510233" cy="1407033"/>
            </p:xfrm>
            <a:graphic>
              <a:graphicData uri="http://schemas.openxmlformats.org/drawingml/2006/table">
                <a:tbl>
                  <a:tblPr firstRow="1" bandRow="1">
                    <a:tableStyleId>{2D5ABB26-0587-4C30-8999-92F81FD0307C}</a:tableStyleId>
                  </a:tblPr>
                  <a:tblGrid>
                    <a:gridCol w="810006">
                      <a:extLst>
                        <a:ext uri="{9D8B030D-6E8A-4147-A177-3AD203B41FA5}">
                          <a16:colId xmlns:a16="http://schemas.microsoft.com/office/drawing/2014/main" val="3876930741"/>
                        </a:ext>
                      </a:extLst>
                    </a:gridCol>
                    <a:gridCol w="2623693">
                      <a:extLst>
                        <a:ext uri="{9D8B030D-6E8A-4147-A177-3AD203B41FA5}">
                          <a16:colId xmlns:a16="http://schemas.microsoft.com/office/drawing/2014/main" val="922617020"/>
                        </a:ext>
                      </a:extLst>
                    </a:gridCol>
                    <a:gridCol w="620839">
                      <a:extLst>
                        <a:ext uri="{9D8B030D-6E8A-4147-A177-3AD203B41FA5}">
                          <a16:colId xmlns:a16="http://schemas.microsoft.com/office/drawing/2014/main" val="1000154940"/>
                        </a:ext>
                      </a:extLst>
                    </a:gridCol>
                    <a:gridCol w="2455695">
                      <a:extLst>
                        <a:ext uri="{9D8B030D-6E8A-4147-A177-3AD203B41FA5}">
                          <a16:colId xmlns:a16="http://schemas.microsoft.com/office/drawing/2014/main" val="2826804209"/>
                        </a:ext>
                      </a:extLst>
                    </a:gridCol>
                  </a:tblGrid>
                  <a:tr h="183768">
                    <a:tc>
                      <a:txBody>
                        <a:bodyPr/>
                        <a:lstStyle/>
                        <a:p>
                          <a:pPr algn="l" latinLnBrk="1"/>
                          <a:r>
                            <a:rPr lang="en-US" altLang="ko-KR" sz="1100" dirty="0" smtClean="0"/>
                            <a:t>Where:</a:t>
                          </a:r>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extLst>
                      <a:ext uri="{0D108BD9-81ED-4DB2-BD59-A6C34878D82A}">
                        <a16:rowId xmlns:a16="http://schemas.microsoft.com/office/drawing/2014/main" val="353156104"/>
                      </a:ext>
                    </a:extLst>
                  </a:tr>
                  <a:tr h="202415">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ko-KR" altLang="ko-KR" sz="1100" i="1" smtClean="0">
                                        <a:latin typeface="Cambria Math" panose="02040503050406030204" pitchFamily="18" charset="0"/>
                                      </a:rPr>
                                    </m:ctrlPr>
                                  </m:sSubSupPr>
                                  <m:e>
                                    <m:r>
                                      <a:rPr lang="en-US" altLang="ko-KR" sz="1100" i="1">
                                        <a:latin typeface="Cambria Math" panose="02040503050406030204" pitchFamily="18" charset="0"/>
                                      </a:rPr>
                                      <m:t>𝑃</m:t>
                                    </m:r>
                                  </m:e>
                                  <m:sub>
                                    <m:r>
                                      <a:rPr lang="en-US" altLang="ko-KR" sz="1100" i="1">
                                        <a:latin typeface="Cambria Math" panose="02040503050406030204" pitchFamily="18" charset="0"/>
                                      </a:rPr>
                                      <m:t>𝑖𝑛</m:t>
                                    </m:r>
                                    <m:r>
                                      <a:rPr lang="en-US" altLang="ko-KR" sz="1100" i="1">
                                        <a:latin typeface="Cambria Math" panose="02040503050406030204" pitchFamily="18" charset="0"/>
                                      </a:rPr>
                                      <m:t>,</m:t>
                                    </m:r>
                                    <m:r>
                                      <a:rPr lang="en-US" altLang="ko-KR" sz="1100" i="1">
                                        <a:latin typeface="Cambria Math" panose="02040503050406030204" pitchFamily="18" charset="0"/>
                                      </a:rPr>
                                      <m:t>𝑑𝑢𝑟</m:t>
                                    </m:r>
                                    <m:r>
                                      <a:rPr lang="en-US" altLang="ko-KR" sz="1100" i="1">
                                        <a:latin typeface="Cambria Math" panose="02040503050406030204" pitchFamily="18" charset="0"/>
                                      </a:rPr>
                                      <m:t>,</m:t>
                                    </m:r>
                                    <m:r>
                                      <a:rPr lang="en-US" altLang="ko-KR" sz="1100" i="1">
                                        <a:latin typeface="Cambria Math" panose="02040503050406030204" pitchFamily="18" charset="0"/>
                                      </a:rPr>
                                      <m:t>𝑖𝑑𝑥</m:t>
                                    </m:r>
                                  </m:sub>
                                  <m:sup>
                                    <m:r>
                                      <a:rPr lang="en-US" altLang="ko-KR" sz="1100" i="1">
                                        <a:latin typeface="Cambria Math" panose="02040503050406030204" pitchFamily="18" charset="0"/>
                                      </a:rPr>
                                      <m:t>𝑣𝑑𝑥</m:t>
                                    </m:r>
                                  </m:sup>
                                </m:sSubSup>
                              </m:oMath>
                            </m:oMathPara>
                          </a14:m>
                          <a:endParaRPr lang="ko-KR" altLang="en-US" sz="1100" dirty="0"/>
                        </a:p>
                      </a:txBody>
                      <a:tcPr/>
                    </a:tc>
                    <a:tc>
                      <a:txBody>
                        <a:bodyPr/>
                        <a:lstStyle/>
                        <a:p>
                          <a:pPr algn="l" latinLnBrk="1"/>
                          <a14:m>
                            <m:oMath xmlns:m="http://schemas.openxmlformats.org/officeDocument/2006/math">
                              <m:r>
                                <a:rPr lang="en-US" altLang="ko-KR" sz="1100" i="1" dirty="0" smtClean="0">
                                  <a:latin typeface="Cambria Math" panose="02040503050406030204" pitchFamily="18" charset="0"/>
                                </a:rPr>
                                <m:t>𝐸</m:t>
                              </m:r>
                              <m:sSubSup>
                                <m:sSubSupPr>
                                  <m:ctrlPr>
                                    <a:rPr lang="en-US" altLang="ko-KR" sz="1100" b="0" i="1" dirty="0" smtClean="0">
                                      <a:latin typeface="Cambria Math" panose="02040503050406030204" pitchFamily="18" charset="0"/>
                                    </a:rPr>
                                  </m:ctrlPr>
                                </m:sSubSupPr>
                                <m:e>
                                  <m:r>
                                    <a:rPr lang="en-US" altLang="ko-KR" sz="1100" i="1" dirty="0" smtClean="0">
                                      <a:latin typeface="Cambria Math" panose="02040503050406030204" pitchFamily="18" charset="0"/>
                                    </a:rPr>
                                    <m:t>𝑉</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ko-KR" altLang="en-US" sz="1100" dirty="0" smtClean="0"/>
                            <a:t> </a:t>
                          </a:r>
                          <a:r>
                            <a:rPr lang="ko-KR" altLang="en-US" sz="1100" dirty="0" err="1" smtClean="0"/>
                            <a:t>시간별</a:t>
                          </a:r>
                          <a:r>
                            <a:rPr lang="ko-KR" altLang="en-US" sz="1100" dirty="0" smtClean="0"/>
                            <a:t> </a:t>
                          </a:r>
                          <a:r>
                            <a:rPr lang="ko-KR" altLang="en-US" sz="1100" dirty="0" err="1" smtClean="0"/>
                            <a:t>충방전량</a:t>
                          </a:r>
                          <a:r>
                            <a:rPr lang="en-US" altLang="ko-KR" sz="1100" dirty="0" smtClean="0"/>
                            <a:t>(</a:t>
                          </a:r>
                          <a:r>
                            <a:rPr lang="ko-KR" altLang="en-US" sz="1100" dirty="0" smtClean="0"/>
                            <a:t>결정 변수</a:t>
                          </a:r>
                          <a:r>
                            <a:rPr lang="en-US" altLang="ko-KR" sz="1100" dirty="0" smtClean="0"/>
                            <a:t>)</a:t>
                          </a:r>
                          <a:endParaRPr lang="ko-KR" altLang="en-US" sz="11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ko-KR" sz="1100" i="1" smtClean="0">
                                    <a:latin typeface="Cambria Math" panose="02040503050406030204" pitchFamily="18" charset="0"/>
                                  </a:rPr>
                                  <m:t>𝐼</m:t>
                                </m:r>
                                <m:sSubSup>
                                  <m:sSubSupPr>
                                    <m:ctrlPr>
                                      <a:rPr lang="en-US" altLang="ko-KR" sz="1100" i="1">
                                        <a:latin typeface="Cambria Math" panose="02040503050406030204" pitchFamily="18" charset="0"/>
                                      </a:rPr>
                                    </m:ctrlPr>
                                  </m:sSubSupPr>
                                  <m:e>
                                    <m:r>
                                      <a:rPr lang="en-US" altLang="ko-KR" sz="1100" b="0" i="1" smtClean="0">
                                        <a:latin typeface="Cambria Math" panose="02040503050406030204" pitchFamily="18" charset="0"/>
                                      </a:rPr>
                                      <m:t>𝐸</m:t>
                                    </m:r>
                                  </m:e>
                                  <m:sub>
                                    <m:r>
                                      <a:rPr lang="en-US" altLang="ko-KR" sz="1100" i="1">
                                        <a:latin typeface="Cambria Math" panose="02040503050406030204" pitchFamily="18" charset="0"/>
                                      </a:rPr>
                                      <m:t>𝑖𝑛</m:t>
                                    </m:r>
                                    <m:r>
                                      <a:rPr lang="en-US" altLang="ko-KR" sz="1100" i="1">
                                        <a:latin typeface="Cambria Math" panose="02040503050406030204" pitchFamily="18" charset="0"/>
                                      </a:rPr>
                                      <m:t>,</m:t>
                                    </m:r>
                                    <m:r>
                                      <a:rPr lang="en-US" altLang="ko-KR" sz="1100" i="1">
                                        <a:latin typeface="Cambria Math" panose="02040503050406030204" pitchFamily="18" charset="0"/>
                                      </a:rPr>
                                      <m:t>𝑑𝑢𝑟</m:t>
                                    </m:r>
                                  </m:sub>
                                  <m:sup>
                                    <m:r>
                                      <m:rPr>
                                        <m:sty m:val="p"/>
                                      </m:rPr>
                                      <a:rPr lang="en-US" altLang="ko-KR" sz="1100">
                                        <a:latin typeface="Cambria Math" panose="02040503050406030204" pitchFamily="18" charset="0"/>
                                      </a:rPr>
                                      <m:t>vdx</m:t>
                                    </m:r>
                                  </m:sup>
                                </m:sSubSup>
                              </m:oMath>
                            </m:oMathPara>
                          </a14:m>
                          <a:endParaRPr lang="ko-KR" altLang="en-US" sz="1100" dirty="0"/>
                        </a:p>
                      </a:txBody>
                      <a:tcPr/>
                    </a:tc>
                    <a:tc>
                      <a:txBody>
                        <a:bodyPr/>
                        <a:lstStyle/>
                        <a:p>
                          <a:pPr algn="l" latinLnBrk="1"/>
                          <a14:m>
                            <m:oMath xmlns:m="http://schemas.openxmlformats.org/officeDocument/2006/math">
                              <m:r>
                                <a:rPr lang="en-US" altLang="ko-KR" sz="1100" i="1" dirty="0" smtClean="0">
                                  <a:latin typeface="Cambria Math" panose="02040503050406030204" pitchFamily="18" charset="0"/>
                                </a:rPr>
                                <m:t>𝐸</m:t>
                              </m:r>
                              <m:sSubSup>
                                <m:sSubSupPr>
                                  <m:ctrlPr>
                                    <a:rPr lang="en-US" altLang="ko-KR" sz="1100" b="0" i="1" dirty="0" smtClean="0">
                                      <a:latin typeface="Cambria Math" panose="02040503050406030204" pitchFamily="18" charset="0"/>
                                    </a:rPr>
                                  </m:ctrlPr>
                                </m:sSubSupPr>
                                <m:e>
                                  <m:r>
                                    <a:rPr lang="en-US" altLang="ko-KR" sz="1100" i="1" dirty="0" smtClean="0">
                                      <a:latin typeface="Cambria Math" panose="02040503050406030204" pitchFamily="18" charset="0"/>
                                    </a:rPr>
                                    <m:t>𝑉</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ko-KR" altLang="en-US" sz="1100" dirty="0" smtClean="0"/>
                            <a:t> 초기 </a:t>
                          </a:r>
                          <a:r>
                            <a:rPr lang="en-US" altLang="ko-KR" sz="1100" dirty="0" smtClean="0"/>
                            <a:t>energy</a:t>
                          </a:r>
                          <a:endParaRPr lang="ko-KR" altLang="en-US" sz="1100" dirty="0"/>
                        </a:p>
                      </a:txBody>
                      <a:tcPr/>
                    </a:tc>
                    <a:extLst>
                      <a:ext uri="{0D108BD9-81ED-4DB2-BD59-A6C34878D82A}">
                        <a16:rowId xmlns:a16="http://schemas.microsoft.com/office/drawing/2014/main" val="2259554814"/>
                      </a:ext>
                    </a:extLst>
                  </a:tr>
                  <a:tr h="202415">
                    <a:tc>
                      <a:txBody>
                        <a:bodyPr/>
                        <a:lstStyle/>
                        <a:p>
                          <a:pPr algn="l"/>
                          <a14:m>
                            <m:oMathPara xmlns:m="http://schemas.openxmlformats.org/officeDocument/2006/math">
                              <m:oMathParaPr>
                                <m:jc m:val="centerGroup"/>
                              </m:oMathParaPr>
                              <m:oMath xmlns:m="http://schemas.openxmlformats.org/officeDocument/2006/math">
                                <m:sSubSup>
                                  <m:sSubSupPr>
                                    <m:ctrlPr>
                                      <a:rPr lang="en-US" altLang="ko-KR" sz="1100" i="1" smtClean="0">
                                        <a:latin typeface="Cambria Math" panose="02040503050406030204" pitchFamily="18" charset="0"/>
                                      </a:rPr>
                                    </m:ctrlPr>
                                  </m:sSubSupPr>
                                  <m:e>
                                    <m:r>
                                      <a:rPr lang="en-US" altLang="ko-KR" sz="1100" b="0" i="1" smtClean="0">
                                        <a:latin typeface="Cambria Math" panose="02040503050406030204" pitchFamily="18" charset="0"/>
                                      </a:rPr>
                                      <m:t>𝐶</m:t>
                                    </m:r>
                                    <m:r>
                                      <a:rPr lang="en-US" altLang="ko-KR" sz="1100" i="1">
                                        <a:latin typeface="Cambria Math" panose="02040503050406030204" pitchFamily="18" charset="0"/>
                                      </a:rPr>
                                      <m:t>𝑃</m:t>
                                    </m:r>
                                  </m:e>
                                  <m:sub>
                                    <m:r>
                                      <a:rPr lang="en-US" altLang="ko-KR" sz="1100" i="1">
                                        <a:latin typeface="Cambria Math" panose="02040503050406030204" pitchFamily="18" charset="0"/>
                                      </a:rPr>
                                      <m:t>𝑖𝑛</m:t>
                                    </m:r>
                                    <m:r>
                                      <a:rPr lang="en-US" altLang="ko-KR" sz="1100" i="1">
                                        <a:latin typeface="Cambria Math" panose="02040503050406030204" pitchFamily="18" charset="0"/>
                                      </a:rPr>
                                      <m:t>,</m:t>
                                    </m:r>
                                    <m:r>
                                      <a:rPr lang="en-US" altLang="ko-KR" sz="1100" i="1">
                                        <a:latin typeface="Cambria Math" panose="02040503050406030204" pitchFamily="18" charset="0"/>
                                      </a:rPr>
                                      <m:t>𝑑𝑢𝑟</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𝑖𝑑𝑥</m:t>
                                    </m:r>
                                  </m:sub>
                                  <m:sup>
                                    <m:r>
                                      <a:rPr lang="en-US" altLang="ko-KR" sz="1100" i="1">
                                        <a:latin typeface="Cambria Math" panose="02040503050406030204" pitchFamily="18" charset="0"/>
                                      </a:rPr>
                                      <m:t>𝑣𝑑𝑥</m:t>
                                    </m:r>
                                  </m:sup>
                                </m:sSubSup>
                              </m:oMath>
                            </m:oMathPara>
                          </a14:m>
                          <a:endParaRPr lang="ko-KR" altLang="en-US" sz="1100" dirty="0"/>
                        </a:p>
                      </a:txBody>
                      <a:tcPr/>
                    </a:tc>
                    <a:tc>
                      <a:txBody>
                        <a:bodyPr/>
                        <a:lstStyle/>
                        <a:p>
                          <a:pPr algn="l" latinLnBrk="1"/>
                          <a14:m>
                            <m:oMath xmlns:m="http://schemas.openxmlformats.org/officeDocument/2006/math">
                              <m:r>
                                <a:rPr lang="en-US" altLang="ko-KR" sz="1100" i="1" dirty="0" smtClean="0">
                                  <a:latin typeface="Cambria Math" panose="02040503050406030204" pitchFamily="18" charset="0"/>
                                </a:rPr>
                                <m:t>𝐸</m:t>
                              </m:r>
                              <m:sSubSup>
                                <m:sSubSupPr>
                                  <m:ctrlPr>
                                    <a:rPr lang="en-US" altLang="ko-KR" sz="1100" b="0" i="1" dirty="0" smtClean="0">
                                      <a:latin typeface="Cambria Math" panose="02040503050406030204" pitchFamily="18" charset="0"/>
                                    </a:rPr>
                                  </m:ctrlPr>
                                </m:sSubSupPr>
                                <m:e>
                                  <m:r>
                                    <a:rPr lang="en-US" altLang="ko-KR" sz="1100" i="1" dirty="0" smtClean="0">
                                      <a:latin typeface="Cambria Math" panose="02040503050406030204" pitchFamily="18" charset="0"/>
                                    </a:rPr>
                                    <m:t>𝑉</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ko-KR" altLang="en-US" sz="1100" dirty="0" smtClean="0"/>
                            <a:t> 최대 </a:t>
                          </a:r>
                          <a:r>
                            <a:rPr lang="ko-KR" altLang="en-US" sz="1100" dirty="0" err="1" smtClean="0"/>
                            <a:t>충전량</a:t>
                          </a:r>
                          <a:endParaRPr lang="ko-KR" altLang="en-US" sz="1100" dirty="0"/>
                        </a:p>
                      </a:txBody>
                      <a:tcPr/>
                    </a:tc>
                    <a:tc>
                      <a:txBody>
                        <a:bodyPr/>
                        <a:lstStyle/>
                        <a:p>
                          <a:pPr algn="l"/>
                          <a14:m>
                            <m:oMathPara xmlns:m="http://schemas.openxmlformats.org/officeDocument/2006/math">
                              <m:oMathParaPr>
                                <m:jc m:val="centerGroup"/>
                              </m:oMathParaPr>
                              <m:oMath xmlns:m="http://schemas.openxmlformats.org/officeDocument/2006/math">
                                <m:r>
                                  <a:rPr lang="en-US" altLang="ko-KR" sz="1100" b="0" i="1" smtClean="0">
                                    <a:latin typeface="Cambria Math" panose="02040503050406030204" pitchFamily="18" charset="0"/>
                                  </a:rPr>
                                  <m:t>𝐹</m:t>
                                </m:r>
                                <m:sSubSup>
                                  <m:sSubSupPr>
                                    <m:ctrlPr>
                                      <a:rPr lang="en-US" altLang="ko-KR" sz="1100" b="0" i="1" smtClean="0">
                                        <a:latin typeface="Cambria Math" panose="02040503050406030204" pitchFamily="18" charset="0"/>
                                      </a:rPr>
                                    </m:ctrlPr>
                                  </m:sSubSupPr>
                                  <m:e>
                                    <m:r>
                                      <a:rPr lang="en-US" altLang="ko-KR" sz="1100" b="0" i="1" smtClean="0">
                                        <a:latin typeface="Cambria Math" panose="02040503050406030204" pitchFamily="18" charset="0"/>
                                      </a:rPr>
                                      <m:t>𝐸</m:t>
                                    </m:r>
                                  </m:e>
                                  <m:sub>
                                    <m:r>
                                      <a:rPr lang="en-US" altLang="ko-KR" sz="1100" b="0" i="1" smtClean="0">
                                        <a:latin typeface="Cambria Math" panose="02040503050406030204" pitchFamily="18" charset="0"/>
                                      </a:rPr>
                                      <m:t>𝑖𝑛</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𝑑𝑢𝑟</m:t>
                                    </m:r>
                                  </m:sub>
                                  <m:sup>
                                    <m:r>
                                      <a:rPr lang="en-US" altLang="ko-KR" sz="1100" b="0" i="1" smtClean="0">
                                        <a:latin typeface="Cambria Math" panose="02040503050406030204" pitchFamily="18" charset="0"/>
                                      </a:rPr>
                                      <m:t>𝑣𝑑𝑥</m:t>
                                    </m:r>
                                  </m:sup>
                                </m:sSubSup>
                              </m:oMath>
                            </m:oMathPara>
                          </a14:m>
                          <a:endParaRPr lang="ko-KR" altLang="en-US" sz="1100" dirty="0"/>
                        </a:p>
                      </a:txBody>
                      <a:tcPr/>
                    </a:tc>
                    <a:tc>
                      <a:txBody>
                        <a:bodyPr/>
                        <a:lstStyle/>
                        <a:p>
                          <a:pPr algn="l" latinLnBrk="1"/>
                          <a14:m>
                            <m:oMath xmlns:m="http://schemas.openxmlformats.org/officeDocument/2006/math">
                              <m:r>
                                <a:rPr lang="en-US" altLang="ko-KR" sz="1100" i="1" dirty="0" smtClean="0">
                                  <a:latin typeface="Cambria Math" panose="02040503050406030204" pitchFamily="18" charset="0"/>
                                </a:rPr>
                                <m:t>𝐸</m:t>
                              </m:r>
                              <m:sSubSup>
                                <m:sSubSupPr>
                                  <m:ctrlPr>
                                    <a:rPr lang="en-US" altLang="ko-KR" sz="1100" b="0" i="1" dirty="0" smtClean="0">
                                      <a:latin typeface="Cambria Math" panose="02040503050406030204" pitchFamily="18" charset="0"/>
                                    </a:rPr>
                                  </m:ctrlPr>
                                </m:sSubSupPr>
                                <m:e>
                                  <m:r>
                                    <a:rPr lang="en-US" altLang="ko-KR" sz="1100" i="1" dirty="0" smtClean="0">
                                      <a:latin typeface="Cambria Math" panose="02040503050406030204" pitchFamily="18" charset="0"/>
                                    </a:rPr>
                                    <m:t>𝑉</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ko-KR" altLang="en-US" sz="1100" dirty="0" smtClean="0"/>
                            <a:t> </a:t>
                          </a:r>
                          <a:r>
                            <a:rPr lang="en-US" altLang="ko-KR" sz="1100" dirty="0" smtClean="0"/>
                            <a:t>plug-out energy</a:t>
                          </a:r>
                          <a:endParaRPr lang="ko-KR" altLang="en-US" sz="1100" dirty="0"/>
                        </a:p>
                      </a:txBody>
                      <a:tcPr/>
                    </a:tc>
                    <a:extLst>
                      <a:ext uri="{0D108BD9-81ED-4DB2-BD59-A6C34878D82A}">
                        <a16:rowId xmlns:a16="http://schemas.microsoft.com/office/drawing/2014/main" val="1675064172"/>
                      </a:ext>
                    </a:extLst>
                  </a:tr>
                  <a:tr h="202415">
                    <a:tc>
                      <a:txBody>
                        <a:bodyPr/>
                        <a:lstStyle/>
                        <a:p>
                          <a:pPr algn="l"/>
                          <a14:m>
                            <m:oMathPara xmlns:m="http://schemas.openxmlformats.org/officeDocument/2006/math">
                              <m:oMathParaPr>
                                <m:jc m:val="centerGroup"/>
                              </m:oMathParaPr>
                              <m:oMath xmlns:m="http://schemas.openxmlformats.org/officeDocument/2006/math">
                                <m:sSubSup>
                                  <m:sSubSupPr>
                                    <m:ctrlPr>
                                      <a:rPr lang="en-US" altLang="ko-KR" sz="1100" i="1" smtClean="0">
                                        <a:latin typeface="Cambria Math" panose="02040503050406030204" pitchFamily="18" charset="0"/>
                                      </a:rPr>
                                    </m:ctrlPr>
                                  </m:sSubSupPr>
                                  <m:e>
                                    <m:r>
                                      <a:rPr lang="en-US" altLang="ko-KR" sz="1100" b="0" i="1" smtClean="0">
                                        <a:latin typeface="Cambria Math" panose="02040503050406030204" pitchFamily="18" charset="0"/>
                                      </a:rPr>
                                      <m:t>𝐷𝑃</m:t>
                                    </m:r>
                                  </m:e>
                                  <m:sub>
                                    <m:r>
                                      <a:rPr lang="en-US" altLang="ko-KR" sz="1100" i="1">
                                        <a:latin typeface="Cambria Math" panose="02040503050406030204" pitchFamily="18" charset="0"/>
                                      </a:rPr>
                                      <m:t>𝑖𝑛</m:t>
                                    </m:r>
                                    <m:r>
                                      <a:rPr lang="en-US" altLang="ko-KR" sz="1100" i="1">
                                        <a:latin typeface="Cambria Math" panose="02040503050406030204" pitchFamily="18" charset="0"/>
                                      </a:rPr>
                                      <m:t>,</m:t>
                                    </m:r>
                                    <m:r>
                                      <a:rPr lang="en-US" altLang="ko-KR" sz="1100" i="1">
                                        <a:latin typeface="Cambria Math" panose="02040503050406030204" pitchFamily="18" charset="0"/>
                                      </a:rPr>
                                      <m:t>𝑑𝑢𝑟</m:t>
                                    </m:r>
                                    <m:r>
                                      <a:rPr lang="en-US" altLang="ko-KR" sz="1100" b="0" i="1" smtClean="0">
                                        <a:latin typeface="Cambria Math" panose="02040503050406030204" pitchFamily="18" charset="0"/>
                                      </a:rPr>
                                      <m:t>.</m:t>
                                    </m:r>
                                    <m:r>
                                      <a:rPr lang="en-US" altLang="ko-KR" sz="1100" b="0" i="1" smtClean="0">
                                        <a:latin typeface="Cambria Math" panose="02040503050406030204" pitchFamily="18" charset="0"/>
                                      </a:rPr>
                                      <m:t>𝑖𝑑𝑥</m:t>
                                    </m:r>
                                  </m:sub>
                                  <m:sup>
                                    <m:r>
                                      <a:rPr lang="en-US" altLang="ko-KR" sz="1100" i="1">
                                        <a:latin typeface="Cambria Math" panose="02040503050406030204" pitchFamily="18" charset="0"/>
                                      </a:rPr>
                                      <m:t>𝑣𝑑𝑥</m:t>
                                    </m:r>
                                  </m:sup>
                                </m:sSubSup>
                              </m:oMath>
                            </m:oMathPara>
                          </a14:m>
                          <a:endParaRPr lang="en-US" altLang="ko-KR" sz="1100" i="1" dirty="0" smtClean="0">
                            <a:latin typeface="Cambria Math" panose="02040503050406030204" pitchFamily="18" charset="0"/>
                          </a:endParaRPr>
                        </a:p>
                      </a:txBody>
                      <a:tcPr/>
                    </a:tc>
                    <a:tc>
                      <a:txBody>
                        <a:bodyPr/>
                        <a:lstStyle/>
                        <a:p>
                          <a:pPr algn="l" latinLnBrk="1"/>
                          <a14:m>
                            <m:oMath xmlns:m="http://schemas.openxmlformats.org/officeDocument/2006/math">
                              <m:r>
                                <a:rPr lang="en-US" altLang="ko-KR" sz="1100" i="1" dirty="0" smtClean="0">
                                  <a:latin typeface="Cambria Math" panose="02040503050406030204" pitchFamily="18" charset="0"/>
                                </a:rPr>
                                <m:t>𝐸</m:t>
                              </m:r>
                              <m:sSubSup>
                                <m:sSubSupPr>
                                  <m:ctrlPr>
                                    <a:rPr lang="en-US" altLang="ko-KR" sz="1100" b="0" i="1" dirty="0" smtClean="0">
                                      <a:latin typeface="Cambria Math" panose="02040503050406030204" pitchFamily="18" charset="0"/>
                                    </a:rPr>
                                  </m:ctrlPr>
                                </m:sSubSupPr>
                                <m:e>
                                  <m:r>
                                    <a:rPr lang="en-US" altLang="ko-KR" sz="1100" i="1" dirty="0" smtClean="0">
                                      <a:latin typeface="Cambria Math" panose="02040503050406030204" pitchFamily="18" charset="0"/>
                                    </a:rPr>
                                    <m:t>𝑉</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en-US" altLang="ko-KR" sz="1100" baseline="0" dirty="0" smtClean="0"/>
                            <a:t> </a:t>
                          </a:r>
                          <a:r>
                            <a:rPr lang="ko-KR" altLang="en-US" sz="1100" baseline="0" dirty="0" smtClean="0"/>
                            <a:t>최대 </a:t>
                          </a:r>
                          <a:r>
                            <a:rPr lang="ko-KR" altLang="en-US" sz="1100" baseline="0" dirty="0" err="1" smtClean="0"/>
                            <a:t>방전량</a:t>
                          </a:r>
                          <a:endParaRPr lang="ko-KR" altLang="en-US" sz="1100" dirty="0"/>
                        </a:p>
                      </a:txBody>
                      <a:tcPr/>
                    </a:tc>
                    <a:tc>
                      <a:txBody>
                        <a:bodyPr/>
                        <a:lstStyle/>
                        <a:p>
                          <a:pPr algn="l"/>
                          <a14:m>
                            <m:oMathPara xmlns:m="http://schemas.openxmlformats.org/officeDocument/2006/math">
                              <m:oMathParaPr>
                                <m:jc m:val="centerGroup"/>
                              </m:oMathParaPr>
                              <m:oMath xmlns:m="http://schemas.openxmlformats.org/officeDocument/2006/math">
                                <m:sSubSup>
                                  <m:sSubSupPr>
                                    <m:ctrlPr>
                                      <a:rPr lang="en-US" altLang="ko-KR" sz="1100" i="1" smtClean="0">
                                        <a:latin typeface="Cambria Math" panose="02040503050406030204" pitchFamily="18" charset="0"/>
                                      </a:rPr>
                                    </m:ctrlPr>
                                  </m:sSubSupPr>
                                  <m:e>
                                    <m:r>
                                      <a:rPr lang="en-US" altLang="ko-KR" sz="1100" b="0" i="1" smtClean="0">
                                        <a:latin typeface="Cambria Math" panose="02040503050406030204" pitchFamily="18" charset="0"/>
                                      </a:rPr>
                                      <m:t>𝑇𝑜𝐸</m:t>
                                    </m:r>
                                  </m:e>
                                  <m:sub>
                                    <m:r>
                                      <a:rPr lang="en-US" altLang="ko-KR" sz="1100" i="1">
                                        <a:latin typeface="Cambria Math" panose="02040503050406030204" pitchFamily="18" charset="0"/>
                                      </a:rPr>
                                      <m:t>𝑖𝑛</m:t>
                                    </m:r>
                                    <m:r>
                                      <a:rPr lang="en-US" altLang="ko-KR" sz="1100" i="1">
                                        <a:latin typeface="Cambria Math" panose="02040503050406030204" pitchFamily="18" charset="0"/>
                                      </a:rPr>
                                      <m:t>,</m:t>
                                    </m:r>
                                    <m:r>
                                      <a:rPr lang="en-US" altLang="ko-KR" sz="1100" i="1">
                                        <a:latin typeface="Cambria Math" panose="02040503050406030204" pitchFamily="18" charset="0"/>
                                      </a:rPr>
                                      <m:t>𝑑𝑢𝑟</m:t>
                                    </m:r>
                                  </m:sub>
                                  <m:sup>
                                    <m:r>
                                      <a:rPr lang="en-US" altLang="ko-KR" sz="1100" i="1">
                                        <a:latin typeface="Cambria Math" panose="02040503050406030204" pitchFamily="18" charset="0"/>
                                      </a:rPr>
                                      <m:t>𝑣𝑑𝑥</m:t>
                                    </m:r>
                                  </m:sup>
                                </m:sSubSup>
                              </m:oMath>
                            </m:oMathPara>
                          </a14:m>
                          <a:endParaRPr lang="en-US" altLang="ko-KR" sz="1100" i="1" dirty="0" smtClean="0">
                            <a:latin typeface="Cambria Math" panose="02040503050406030204" pitchFamily="18" charset="0"/>
                          </a:endParaRPr>
                        </a:p>
                      </a:txBody>
                      <a:tcPr/>
                    </a:tc>
                    <a:tc>
                      <a:txBody>
                        <a:bodyPr/>
                        <a:lstStyle/>
                        <a:p>
                          <a:pPr algn="l" latinLnBrk="1"/>
                          <a14:m>
                            <m:oMath xmlns:m="http://schemas.openxmlformats.org/officeDocument/2006/math">
                              <m:sSubSup>
                                <m:sSubSupPr>
                                  <m:ctrlPr>
                                    <a:rPr lang="en-US" altLang="ko-KR" sz="1100" b="0" i="1" dirty="0" smtClean="0">
                                      <a:latin typeface="Cambria Math" panose="02040503050406030204" pitchFamily="18" charset="0"/>
                                    </a:rPr>
                                  </m:ctrlPr>
                                </m:sSubSupPr>
                                <m:e>
                                  <m:r>
                                    <a:rPr lang="en-US" altLang="ko-KR" sz="1100" b="0" i="1" dirty="0" smtClean="0">
                                      <a:latin typeface="Cambria Math" panose="02040503050406030204" pitchFamily="18" charset="0"/>
                                    </a:rPr>
                                    <m:t>𝐸</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ko-KR" altLang="en-US" sz="1100" dirty="0" smtClean="0"/>
                            <a:t> 경향성</a:t>
                          </a:r>
                          <a:endParaRPr lang="ko-KR" altLang="en-US" sz="1100" dirty="0"/>
                        </a:p>
                      </a:txBody>
                      <a:tcPr/>
                    </a:tc>
                    <a:extLst>
                      <a:ext uri="{0D108BD9-81ED-4DB2-BD59-A6C34878D82A}">
                        <a16:rowId xmlns:a16="http://schemas.microsoft.com/office/drawing/2014/main" val="1401378584"/>
                      </a:ext>
                    </a:extLst>
                  </a:tr>
                  <a:tr h="205567">
                    <a:tc>
                      <a:txBody>
                        <a:bodyPr/>
                        <a:lstStyle/>
                        <a:p>
                          <a:pPr algn="l"/>
                          <a14:m>
                            <m:oMathPara xmlns:m="http://schemas.openxmlformats.org/officeDocument/2006/math">
                              <m:oMathParaPr>
                                <m:jc m:val="centerGroup"/>
                              </m:oMathParaPr>
                              <m:oMath xmlns:m="http://schemas.openxmlformats.org/officeDocument/2006/math">
                                <m:sSubSup>
                                  <m:sSubSupPr>
                                    <m:ctrlPr>
                                      <a:rPr lang="en-US" altLang="ko-KR" sz="1100" b="0" i="1" smtClean="0">
                                        <a:latin typeface="Cambria Math" panose="02040503050406030204" pitchFamily="18" charset="0"/>
                                      </a:rPr>
                                    </m:ctrlPr>
                                  </m:sSubSupPr>
                                  <m:e>
                                    <m:r>
                                      <m:rPr>
                                        <m:sty m:val="p"/>
                                      </m:rPr>
                                      <a:rPr lang="en-US" altLang="ko-KR" sz="1100" b="0" i="0" smtClean="0">
                                        <a:latin typeface="Cambria Math" panose="02040503050406030204" pitchFamily="18" charset="0"/>
                                      </a:rPr>
                                      <m:t>E</m:t>
                                    </m:r>
                                  </m:e>
                                  <m:sub>
                                    <m:r>
                                      <a:rPr lang="en-US" altLang="ko-KR" sz="1100">
                                        <a:latin typeface="Cambria Math" panose="02040503050406030204" pitchFamily="18" charset="0"/>
                                      </a:rPr>
                                      <m:t>𝑖𝑛</m:t>
                                    </m:r>
                                    <m:r>
                                      <a:rPr lang="en-US" altLang="ko-KR" sz="1100">
                                        <a:latin typeface="Cambria Math" panose="02040503050406030204" pitchFamily="18" charset="0"/>
                                      </a:rPr>
                                      <m:t>,</m:t>
                                    </m:r>
                                    <m:r>
                                      <m:rPr>
                                        <m:sty m:val="p"/>
                                      </m:rPr>
                                      <a:rPr lang="en-US" altLang="ko-KR" sz="1100">
                                        <a:latin typeface="Cambria Math" panose="02040503050406030204" pitchFamily="18" charset="0"/>
                                      </a:rPr>
                                      <m:t>dur</m:t>
                                    </m:r>
                                    <m:r>
                                      <a:rPr lang="en-US" altLang="ko-KR" sz="1100">
                                        <a:latin typeface="Cambria Math" panose="02040503050406030204" pitchFamily="18" charset="0"/>
                                      </a:rPr>
                                      <m:t>,</m:t>
                                    </m:r>
                                    <m:r>
                                      <a:rPr lang="en-US" altLang="ko-KR" sz="1100">
                                        <a:latin typeface="Cambria Math" panose="02040503050406030204" pitchFamily="18" charset="0"/>
                                      </a:rPr>
                                      <m:t>𝑖𝑑𝑥</m:t>
                                    </m:r>
                                  </m:sub>
                                  <m:sup>
                                    <m:r>
                                      <a:rPr lang="en-US" altLang="ko-KR" sz="1100" b="0" i="1" smtClean="0">
                                        <a:latin typeface="Cambria Math" panose="02040503050406030204" pitchFamily="18" charset="0"/>
                                      </a:rPr>
                                      <m:t>𝑣𝑑𝑥</m:t>
                                    </m:r>
                                  </m:sup>
                                </m:sSubSup>
                              </m:oMath>
                            </m:oMathPara>
                          </a14:m>
                          <a:endParaRPr lang="en-US" altLang="ko-KR" sz="1100" dirty="0" smtClean="0"/>
                        </a:p>
                      </a:txBody>
                      <a:tcPr/>
                    </a:tc>
                    <a:tc>
                      <a:txBody>
                        <a:bodyPr/>
                        <a:lstStyle/>
                        <a:p>
                          <a:pPr algn="l" latinLnBrk="1"/>
                          <a14:m>
                            <m:oMath xmlns:m="http://schemas.openxmlformats.org/officeDocument/2006/math">
                              <m:r>
                                <a:rPr lang="en-US" altLang="ko-KR" sz="1100" i="1" dirty="0" smtClean="0">
                                  <a:latin typeface="Cambria Math" panose="02040503050406030204" pitchFamily="18" charset="0"/>
                                </a:rPr>
                                <m:t>𝐸</m:t>
                              </m:r>
                              <m:sSubSup>
                                <m:sSubSupPr>
                                  <m:ctrlPr>
                                    <a:rPr lang="en-US" altLang="ko-KR" sz="1100" b="0" i="1" dirty="0" smtClean="0">
                                      <a:latin typeface="Cambria Math" panose="02040503050406030204" pitchFamily="18" charset="0"/>
                                    </a:rPr>
                                  </m:ctrlPr>
                                </m:sSubSupPr>
                                <m:e>
                                  <m:r>
                                    <a:rPr lang="en-US" altLang="ko-KR" sz="1100" i="1" dirty="0" smtClean="0">
                                      <a:latin typeface="Cambria Math" panose="02040503050406030204" pitchFamily="18" charset="0"/>
                                    </a:rPr>
                                    <m:t>𝑉</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ko-KR" altLang="en-US" sz="1100" dirty="0" smtClean="0"/>
                            <a:t> </a:t>
                          </a:r>
                          <a:r>
                            <a:rPr lang="ko-KR" altLang="en-US" sz="1100" dirty="0" err="1" smtClean="0"/>
                            <a:t>시간별</a:t>
                          </a:r>
                          <a:r>
                            <a:rPr lang="ko-KR" altLang="en-US" sz="1100" dirty="0" smtClean="0"/>
                            <a:t> 잔존 </a:t>
                          </a:r>
                          <a:r>
                            <a:rPr lang="en-US" altLang="ko-KR" sz="1100" dirty="0" smtClean="0"/>
                            <a:t>energy</a:t>
                          </a:r>
                          <a:endParaRPr lang="ko-KR" altLang="en-US" sz="1100" dirty="0"/>
                        </a:p>
                      </a:txBody>
                      <a:tcPr/>
                    </a:tc>
                    <a:tc>
                      <a:txBody>
                        <a:bodyPr/>
                        <a:lstStyle/>
                        <a:p>
                          <a:pPr algn="l"/>
                          <a14:m>
                            <m:oMathPara xmlns:m="http://schemas.openxmlformats.org/officeDocument/2006/math">
                              <m:oMathParaPr>
                                <m:jc m:val="centerGroup"/>
                              </m:oMathParaPr>
                              <m:oMath xmlns:m="http://schemas.openxmlformats.org/officeDocument/2006/math">
                                <m:r>
                                  <a:rPr lang="en-US" altLang="ko-KR" sz="1100" i="1" dirty="0" smtClean="0">
                                    <a:latin typeface="Cambria Math" panose="02040503050406030204" pitchFamily="18" charset="0"/>
                                  </a:rPr>
                                  <m:t>𝑝𝑟𝑒</m:t>
                                </m:r>
                                <m:sSubSup>
                                  <m:sSubSupPr>
                                    <m:ctrlPr>
                                      <a:rPr lang="en-US" altLang="ko-KR" sz="1100" b="0" i="1" dirty="0" smtClean="0">
                                        <a:latin typeface="Cambria Math" panose="02040503050406030204" pitchFamily="18" charset="0"/>
                                      </a:rPr>
                                    </m:ctrlPr>
                                  </m:sSubSupPr>
                                  <m:e>
                                    <m:r>
                                      <a:rPr lang="en-US" altLang="ko-KR" sz="1100" i="1" dirty="0">
                                        <a:latin typeface="Cambria Math" panose="02040503050406030204" pitchFamily="18" charset="0"/>
                                      </a:rPr>
                                      <m:t>𝑃</m:t>
                                    </m:r>
                                  </m:e>
                                  <m:sub>
                                    <m:r>
                                      <a:rPr lang="en-US" altLang="ko-KR" sz="1100" i="1" dirty="0">
                                        <a:latin typeface="Cambria Math" panose="02040503050406030204" pitchFamily="18" charset="0"/>
                                      </a:rPr>
                                      <m:t>𝑖𝑛</m:t>
                                    </m:r>
                                    <m:r>
                                      <a:rPr lang="en-US" altLang="ko-KR" sz="1100" i="1" dirty="0">
                                        <a:latin typeface="Cambria Math" panose="02040503050406030204" pitchFamily="18" charset="0"/>
                                      </a:rPr>
                                      <m:t>,</m:t>
                                    </m:r>
                                    <m:r>
                                      <a:rPr lang="en-US" altLang="ko-KR" sz="1100" i="1" dirty="0">
                                        <a:latin typeface="Cambria Math" panose="02040503050406030204" pitchFamily="18" charset="0"/>
                                      </a:rPr>
                                      <m:t>𝑑𝑢𝑟</m:t>
                                    </m:r>
                                    <m:r>
                                      <a:rPr lang="en-US" altLang="ko-KR" sz="1100" i="1" dirty="0">
                                        <a:latin typeface="Cambria Math" panose="02040503050406030204" pitchFamily="18" charset="0"/>
                                      </a:rPr>
                                      <m:t>,</m:t>
                                    </m:r>
                                    <m:r>
                                      <a:rPr lang="en-US" altLang="ko-KR" sz="1100" i="1" dirty="0">
                                        <a:latin typeface="Cambria Math" panose="02040503050406030204" pitchFamily="18" charset="0"/>
                                      </a:rPr>
                                      <m:t>𝑖𝑑𝑥</m:t>
                                    </m:r>
                                  </m:sub>
                                  <m:sup>
                                    <m:r>
                                      <a:rPr lang="en-US" altLang="ko-KR" sz="1100" b="0" i="1" dirty="0" smtClean="0">
                                        <a:latin typeface="Cambria Math" panose="02040503050406030204" pitchFamily="18" charset="0"/>
                                      </a:rPr>
                                      <m:t>𝑣𝑑𝑥</m:t>
                                    </m:r>
                                  </m:sup>
                                </m:sSubSup>
                              </m:oMath>
                            </m:oMathPara>
                          </a14:m>
                          <a:endParaRPr lang="ko-KR" altLang="en-US" sz="1100" dirty="0"/>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dirty="0" smtClean="0"/>
                            <a:t>이전에 생성된 </a:t>
                          </a:r>
                          <a14:m>
                            <m:oMath xmlns:m="http://schemas.openxmlformats.org/officeDocument/2006/math">
                              <m:r>
                                <a:rPr lang="en-US" altLang="ko-KR" sz="1100" i="1" dirty="0" smtClean="0">
                                  <a:latin typeface="Cambria Math" panose="02040503050406030204" pitchFamily="18" charset="0"/>
                                </a:rPr>
                                <m:t>𝐸</m:t>
                              </m:r>
                              <m:sSubSup>
                                <m:sSubSupPr>
                                  <m:ctrlPr>
                                    <a:rPr lang="en-US" altLang="ko-KR" sz="1100" b="0" i="1" dirty="0" smtClean="0">
                                      <a:latin typeface="Cambria Math" panose="02040503050406030204" pitchFamily="18" charset="0"/>
                                    </a:rPr>
                                  </m:ctrlPr>
                                </m:sSubSupPr>
                                <m:e>
                                  <m:r>
                                    <a:rPr lang="en-US" altLang="ko-KR" sz="1100" i="1" dirty="0" smtClean="0">
                                      <a:latin typeface="Cambria Math" panose="02040503050406030204" pitchFamily="18" charset="0"/>
                                    </a:rPr>
                                    <m:t>𝑉</m:t>
                                  </m:r>
                                </m:e>
                                <m:sub>
                                  <m:r>
                                    <a:rPr lang="en-US" altLang="ko-KR" sz="1100" i="1" dirty="0" smtClean="0">
                                      <a:latin typeface="Cambria Math" panose="02040503050406030204" pitchFamily="18" charset="0"/>
                                    </a:rPr>
                                    <m:t>𝑖𝑛</m:t>
                                  </m:r>
                                  <m:r>
                                    <a:rPr lang="en-US" altLang="ko-KR" sz="1100" b="0" i="1" dirty="0" smtClean="0">
                                      <a:latin typeface="Cambria Math" panose="02040503050406030204" pitchFamily="18" charset="0"/>
                                    </a:rPr>
                                    <m:t>,</m:t>
                                  </m:r>
                                  <m:r>
                                    <a:rPr lang="en-US" altLang="ko-KR" sz="1100" b="0" i="1" dirty="0" smtClean="0">
                                      <a:latin typeface="Cambria Math" panose="02040503050406030204" pitchFamily="18" charset="0"/>
                                    </a:rPr>
                                    <m:t>𝑑𝑢𝑟</m:t>
                                  </m:r>
                                </m:sub>
                                <m:sup>
                                  <m:r>
                                    <a:rPr lang="en-US" altLang="ko-KR" sz="1100" b="0" i="1" dirty="0" smtClean="0">
                                      <a:latin typeface="Cambria Math" panose="02040503050406030204" pitchFamily="18" charset="0"/>
                                    </a:rPr>
                                    <m:t>𝑣𝑑𝑥</m:t>
                                  </m:r>
                                </m:sup>
                              </m:sSubSup>
                            </m:oMath>
                          </a14:m>
                          <a:r>
                            <a:rPr lang="ko-KR" altLang="en-US" sz="1100" dirty="0" smtClean="0"/>
                            <a:t>의 스케줄</a:t>
                          </a:r>
                        </a:p>
                      </a:txBody>
                      <a:tcPr/>
                    </a:tc>
                    <a:extLst>
                      <a:ext uri="{0D108BD9-81ED-4DB2-BD59-A6C34878D82A}">
                        <a16:rowId xmlns:a16="http://schemas.microsoft.com/office/drawing/2014/main" val="3712278220"/>
                      </a:ext>
                    </a:extLst>
                  </a:tr>
                </a:tbl>
              </a:graphicData>
            </a:graphic>
          </p:graphicFrame>
        </mc:Choice>
        <mc:Fallback xmlns="">
          <p:graphicFrame>
            <p:nvGraphicFramePr>
              <p:cNvPr id="5" name="표 4"/>
              <p:cNvGraphicFramePr>
                <a:graphicFrameLocks noGrp="1"/>
              </p:cNvGraphicFramePr>
              <p:nvPr>
                <p:extLst>
                  <p:ext uri="{D42A27DB-BD31-4B8C-83A1-F6EECF244321}">
                    <p14:modId xmlns:p14="http://schemas.microsoft.com/office/powerpoint/2010/main" val="91334869"/>
                  </p:ext>
                </p:extLst>
              </p:nvPr>
            </p:nvGraphicFramePr>
            <p:xfrm>
              <a:off x="454393" y="4981426"/>
              <a:ext cx="6510233" cy="1407033"/>
            </p:xfrm>
            <a:graphic>
              <a:graphicData uri="http://schemas.openxmlformats.org/drawingml/2006/table">
                <a:tbl>
                  <a:tblPr firstRow="1" bandRow="1">
                    <a:tableStyleId>{2D5ABB26-0587-4C30-8999-92F81FD0307C}</a:tableStyleId>
                  </a:tblPr>
                  <a:tblGrid>
                    <a:gridCol w="810006">
                      <a:extLst>
                        <a:ext uri="{9D8B030D-6E8A-4147-A177-3AD203B41FA5}">
                          <a16:colId xmlns:a16="http://schemas.microsoft.com/office/drawing/2014/main" val="3876930741"/>
                        </a:ext>
                      </a:extLst>
                    </a:gridCol>
                    <a:gridCol w="2623693">
                      <a:extLst>
                        <a:ext uri="{9D8B030D-6E8A-4147-A177-3AD203B41FA5}">
                          <a16:colId xmlns:a16="http://schemas.microsoft.com/office/drawing/2014/main" val="922617020"/>
                        </a:ext>
                      </a:extLst>
                    </a:gridCol>
                    <a:gridCol w="620839">
                      <a:extLst>
                        <a:ext uri="{9D8B030D-6E8A-4147-A177-3AD203B41FA5}">
                          <a16:colId xmlns:a16="http://schemas.microsoft.com/office/drawing/2014/main" val="1000154940"/>
                        </a:ext>
                      </a:extLst>
                    </a:gridCol>
                    <a:gridCol w="2455695">
                      <a:extLst>
                        <a:ext uri="{9D8B030D-6E8A-4147-A177-3AD203B41FA5}">
                          <a16:colId xmlns:a16="http://schemas.microsoft.com/office/drawing/2014/main" val="2826804209"/>
                        </a:ext>
                      </a:extLst>
                    </a:gridCol>
                  </a:tblGrid>
                  <a:tr h="259080">
                    <a:tc>
                      <a:txBody>
                        <a:bodyPr/>
                        <a:lstStyle/>
                        <a:p>
                          <a:pPr algn="l" latinLnBrk="1"/>
                          <a:r>
                            <a:rPr lang="en-US" altLang="ko-KR" sz="1100" dirty="0" smtClean="0"/>
                            <a:t>Where:</a:t>
                          </a:r>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tc>
                      <a:txBody>
                        <a:bodyPr/>
                        <a:lstStyle/>
                        <a:p>
                          <a:pPr algn="l" latinLnBrk="1"/>
                          <a:endParaRPr lang="ko-KR" altLang="en-US" sz="1100" dirty="0"/>
                        </a:p>
                      </a:txBody>
                      <a:tcPr/>
                    </a:tc>
                    <a:extLst>
                      <a:ext uri="{0D108BD9-81ED-4DB2-BD59-A6C34878D82A}">
                        <a16:rowId xmlns:a16="http://schemas.microsoft.com/office/drawing/2014/main" val="353156104"/>
                      </a:ext>
                    </a:extLst>
                  </a:tr>
                  <a:tr h="289814">
                    <a:tc>
                      <a:txBody>
                        <a:bodyPr/>
                        <a:lstStyle/>
                        <a:p>
                          <a:endParaRPr lang="ko-KR"/>
                        </a:p>
                      </a:txBody>
                      <a:tcPr>
                        <a:blipFill>
                          <a:blip r:embed="rId3"/>
                          <a:stretch>
                            <a:fillRect t="-91489" r="-703759" b="-308511"/>
                          </a:stretch>
                        </a:blipFill>
                      </a:tcPr>
                    </a:tc>
                    <a:tc>
                      <a:txBody>
                        <a:bodyPr/>
                        <a:lstStyle/>
                        <a:p>
                          <a:endParaRPr lang="ko-KR"/>
                        </a:p>
                      </a:txBody>
                      <a:tcPr>
                        <a:blipFill>
                          <a:blip r:embed="rId3"/>
                          <a:stretch>
                            <a:fillRect l="-30858" t="-91489" r="-117169" b="-308511"/>
                          </a:stretch>
                        </a:blipFill>
                      </a:tcPr>
                    </a:tc>
                    <a:tc>
                      <a:txBody>
                        <a:bodyPr/>
                        <a:lstStyle/>
                        <a:p>
                          <a:endParaRPr lang="ko-KR"/>
                        </a:p>
                      </a:txBody>
                      <a:tcPr>
                        <a:blipFill>
                          <a:blip r:embed="rId3"/>
                          <a:stretch>
                            <a:fillRect l="-552941" t="-91489" r="-395098" b="-308511"/>
                          </a:stretch>
                        </a:blipFill>
                      </a:tcPr>
                    </a:tc>
                    <a:tc>
                      <a:txBody>
                        <a:bodyPr/>
                        <a:lstStyle/>
                        <a:p>
                          <a:endParaRPr lang="ko-KR"/>
                        </a:p>
                      </a:txBody>
                      <a:tcPr>
                        <a:blipFill>
                          <a:blip r:embed="rId3"/>
                          <a:stretch>
                            <a:fillRect l="-165261" t="-91489" b="-308511"/>
                          </a:stretch>
                        </a:blipFill>
                      </a:tcPr>
                    </a:tc>
                    <a:extLst>
                      <a:ext uri="{0D108BD9-81ED-4DB2-BD59-A6C34878D82A}">
                        <a16:rowId xmlns:a16="http://schemas.microsoft.com/office/drawing/2014/main" val="2259554814"/>
                      </a:ext>
                    </a:extLst>
                  </a:tr>
                  <a:tr h="285369">
                    <a:tc>
                      <a:txBody>
                        <a:bodyPr/>
                        <a:lstStyle/>
                        <a:p>
                          <a:endParaRPr lang="ko-KR"/>
                        </a:p>
                      </a:txBody>
                      <a:tcPr>
                        <a:blipFill>
                          <a:blip r:embed="rId3"/>
                          <a:stretch>
                            <a:fillRect t="-191489" r="-703759" b="-208511"/>
                          </a:stretch>
                        </a:blipFill>
                      </a:tcPr>
                    </a:tc>
                    <a:tc>
                      <a:txBody>
                        <a:bodyPr/>
                        <a:lstStyle/>
                        <a:p>
                          <a:endParaRPr lang="ko-KR"/>
                        </a:p>
                      </a:txBody>
                      <a:tcPr>
                        <a:blipFill>
                          <a:blip r:embed="rId3"/>
                          <a:stretch>
                            <a:fillRect l="-30858" t="-191489" r="-117169" b="-208511"/>
                          </a:stretch>
                        </a:blipFill>
                      </a:tcPr>
                    </a:tc>
                    <a:tc>
                      <a:txBody>
                        <a:bodyPr/>
                        <a:lstStyle/>
                        <a:p>
                          <a:endParaRPr lang="ko-KR"/>
                        </a:p>
                      </a:txBody>
                      <a:tcPr>
                        <a:blipFill>
                          <a:blip r:embed="rId3"/>
                          <a:stretch>
                            <a:fillRect l="-552941" t="-191489" r="-395098" b="-208511"/>
                          </a:stretch>
                        </a:blipFill>
                      </a:tcPr>
                    </a:tc>
                    <a:tc>
                      <a:txBody>
                        <a:bodyPr/>
                        <a:lstStyle/>
                        <a:p>
                          <a:endParaRPr lang="ko-KR"/>
                        </a:p>
                      </a:txBody>
                      <a:tcPr>
                        <a:blipFill>
                          <a:blip r:embed="rId3"/>
                          <a:stretch>
                            <a:fillRect l="-165261" t="-191489" b="-208511"/>
                          </a:stretch>
                        </a:blipFill>
                      </a:tcPr>
                    </a:tc>
                    <a:extLst>
                      <a:ext uri="{0D108BD9-81ED-4DB2-BD59-A6C34878D82A}">
                        <a16:rowId xmlns:a16="http://schemas.microsoft.com/office/drawing/2014/main" val="1675064172"/>
                      </a:ext>
                    </a:extLst>
                  </a:tr>
                  <a:tr h="285369">
                    <a:tc>
                      <a:txBody>
                        <a:bodyPr/>
                        <a:lstStyle/>
                        <a:p>
                          <a:endParaRPr lang="ko-KR"/>
                        </a:p>
                      </a:txBody>
                      <a:tcPr>
                        <a:blipFill>
                          <a:blip r:embed="rId3"/>
                          <a:stretch>
                            <a:fillRect t="-291489" r="-703759" b="-108511"/>
                          </a:stretch>
                        </a:blipFill>
                      </a:tcPr>
                    </a:tc>
                    <a:tc>
                      <a:txBody>
                        <a:bodyPr/>
                        <a:lstStyle/>
                        <a:p>
                          <a:endParaRPr lang="ko-KR"/>
                        </a:p>
                      </a:txBody>
                      <a:tcPr>
                        <a:blipFill>
                          <a:blip r:embed="rId3"/>
                          <a:stretch>
                            <a:fillRect l="-30858" t="-291489" r="-117169" b="-108511"/>
                          </a:stretch>
                        </a:blipFill>
                      </a:tcPr>
                    </a:tc>
                    <a:tc>
                      <a:txBody>
                        <a:bodyPr/>
                        <a:lstStyle/>
                        <a:p>
                          <a:endParaRPr lang="ko-KR"/>
                        </a:p>
                      </a:txBody>
                      <a:tcPr>
                        <a:blipFill>
                          <a:blip r:embed="rId3"/>
                          <a:stretch>
                            <a:fillRect l="-552941" t="-291489" r="-395098" b="-108511"/>
                          </a:stretch>
                        </a:blipFill>
                      </a:tcPr>
                    </a:tc>
                    <a:tc>
                      <a:txBody>
                        <a:bodyPr/>
                        <a:lstStyle/>
                        <a:p>
                          <a:endParaRPr lang="ko-KR"/>
                        </a:p>
                      </a:txBody>
                      <a:tcPr>
                        <a:blipFill>
                          <a:blip r:embed="rId3"/>
                          <a:stretch>
                            <a:fillRect l="-165261" t="-291489" b="-108511"/>
                          </a:stretch>
                        </a:blipFill>
                      </a:tcPr>
                    </a:tc>
                    <a:extLst>
                      <a:ext uri="{0D108BD9-81ED-4DB2-BD59-A6C34878D82A}">
                        <a16:rowId xmlns:a16="http://schemas.microsoft.com/office/drawing/2014/main" val="1401378584"/>
                      </a:ext>
                    </a:extLst>
                  </a:tr>
                  <a:tr h="287401">
                    <a:tc>
                      <a:txBody>
                        <a:bodyPr/>
                        <a:lstStyle/>
                        <a:p>
                          <a:endParaRPr lang="ko-KR"/>
                        </a:p>
                      </a:txBody>
                      <a:tcPr>
                        <a:blipFill>
                          <a:blip r:embed="rId3"/>
                          <a:stretch>
                            <a:fillRect t="-391489" r="-703759" b="-8511"/>
                          </a:stretch>
                        </a:blipFill>
                      </a:tcPr>
                    </a:tc>
                    <a:tc>
                      <a:txBody>
                        <a:bodyPr/>
                        <a:lstStyle/>
                        <a:p>
                          <a:endParaRPr lang="ko-KR"/>
                        </a:p>
                      </a:txBody>
                      <a:tcPr>
                        <a:blipFill>
                          <a:blip r:embed="rId3"/>
                          <a:stretch>
                            <a:fillRect l="-30858" t="-391489" r="-117169" b="-8511"/>
                          </a:stretch>
                        </a:blipFill>
                      </a:tcPr>
                    </a:tc>
                    <a:tc>
                      <a:txBody>
                        <a:bodyPr/>
                        <a:lstStyle/>
                        <a:p>
                          <a:endParaRPr lang="ko-KR"/>
                        </a:p>
                      </a:txBody>
                      <a:tcPr>
                        <a:blipFill>
                          <a:blip r:embed="rId3"/>
                          <a:stretch>
                            <a:fillRect l="-552941" t="-391489" r="-395098" b="-8511"/>
                          </a:stretch>
                        </a:blipFill>
                      </a:tcPr>
                    </a:tc>
                    <a:tc>
                      <a:txBody>
                        <a:bodyPr/>
                        <a:lstStyle/>
                        <a:p>
                          <a:endParaRPr lang="ko-KR"/>
                        </a:p>
                      </a:txBody>
                      <a:tcPr>
                        <a:blipFill>
                          <a:blip r:embed="rId3"/>
                          <a:stretch>
                            <a:fillRect l="-165261" t="-391489" b="-8511"/>
                          </a:stretch>
                        </a:blipFill>
                      </a:tcPr>
                    </a:tc>
                    <a:extLst>
                      <a:ext uri="{0D108BD9-81ED-4DB2-BD59-A6C34878D82A}">
                        <a16:rowId xmlns:a16="http://schemas.microsoft.com/office/drawing/2014/main" val="3712278220"/>
                      </a:ext>
                    </a:extLst>
                  </a:tr>
                </a:tbl>
              </a:graphicData>
            </a:graphic>
          </p:graphicFrame>
        </mc:Fallback>
      </mc:AlternateContent>
    </p:spTree>
    <p:extLst>
      <p:ext uri="{BB962C8B-B14F-4D97-AF65-F5344CB8AC3E}">
        <p14:creationId xmlns:p14="http://schemas.microsoft.com/office/powerpoint/2010/main" val="2654211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Algorithm of Multi-stage optimization</a:t>
            </a:r>
            <a:endParaRPr lang="ko-KR" altLang="en-US" dirty="0"/>
          </a:p>
        </p:txBody>
      </p:sp>
      <mc:AlternateContent xmlns:mc="http://schemas.openxmlformats.org/markup-compatibility/2006" xmlns:a14="http://schemas.microsoft.com/office/drawing/2010/main">
        <mc:Choice Requires="a14">
          <p:graphicFrame>
            <p:nvGraphicFramePr>
              <p:cNvPr id="4" name="표 3"/>
              <p:cNvGraphicFramePr>
                <a:graphicFrameLocks noGrp="1"/>
              </p:cNvGraphicFramePr>
              <p:nvPr>
                <p:extLst>
                  <p:ext uri="{D42A27DB-BD31-4B8C-83A1-F6EECF244321}">
                    <p14:modId xmlns:p14="http://schemas.microsoft.com/office/powerpoint/2010/main" val="4173743423"/>
                  </p:ext>
                </p:extLst>
              </p:nvPr>
            </p:nvGraphicFramePr>
            <p:xfrm>
              <a:off x="495645" y="1147159"/>
              <a:ext cx="5767134" cy="4829692"/>
            </p:xfrm>
            <a:graphic>
              <a:graphicData uri="http://schemas.openxmlformats.org/drawingml/2006/table">
                <a:tbl>
                  <a:tblPr firstRow="1" firstCol="1" bandRow="1">
                    <a:tableStyleId>{2D5ABB26-0587-4C30-8999-92F81FD0307C}</a:tableStyleId>
                  </a:tblPr>
                  <a:tblGrid>
                    <a:gridCol w="3232849">
                      <a:extLst>
                        <a:ext uri="{9D8B030D-6E8A-4147-A177-3AD203B41FA5}">
                          <a16:colId xmlns:a16="http://schemas.microsoft.com/office/drawing/2014/main" val="1769342178"/>
                        </a:ext>
                      </a:extLst>
                    </a:gridCol>
                    <a:gridCol w="2534285">
                      <a:extLst>
                        <a:ext uri="{9D8B030D-6E8A-4147-A177-3AD203B41FA5}">
                          <a16:colId xmlns:a16="http://schemas.microsoft.com/office/drawing/2014/main" val="2872594999"/>
                        </a:ext>
                      </a:extLst>
                    </a:gridCol>
                  </a:tblGrid>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Algorithm 1. EACM solver</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lnB w="12700" cap="flat" cmpd="sng" algn="ctr">
                          <a:solidFill>
                            <a:schemeClr val="tx1"/>
                          </a:solidFill>
                          <a:prstDash val="solid"/>
                          <a:round/>
                          <a:headEnd type="none" w="med" len="med"/>
                          <a:tailEnd type="none" w="med" len="med"/>
                        </a:lnB>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733461"/>
                      </a:ext>
                    </a:extLst>
                  </a:tr>
                  <a:tr h="240122">
                    <a:tc gridSpan="2">
                      <a:txBody>
                        <a:bodyPr/>
                        <a:lstStyle/>
                        <a:p>
                          <a:pPr marL="0" indent="182880" algn="l" defTabSz="914400" rtl="0" eaLnBrk="1" latinLnBrk="1" hangingPunct="1">
                            <a:lnSpc>
                              <a:spcPts val="1000"/>
                            </a:lnSpc>
                            <a:spcAft>
                              <a:spcPts val="0"/>
                            </a:spcAft>
                          </a:pPr>
                          <a:r>
                            <a:rPr kumimoji="0" lang="en-US" sz="1100" b="1" u="none" strike="noStrike" kern="1200" cap="none" spc="0" normalizeH="0" baseline="0" dirty="0">
                              <a:ln>
                                <a:noFill/>
                              </a:ln>
                              <a:effectLst/>
                              <a:uLnTx/>
                              <a:uFillTx/>
                            </a:rPr>
                            <a:t>Input:</a:t>
                          </a:r>
                          <a:r>
                            <a:rPr kumimoji="0" lang="en-US" sz="1100" u="none" strike="noStrike" kern="1200" cap="none" spc="0" normalizeH="0" baseline="0" dirty="0">
                              <a:ln>
                                <a:noFill/>
                              </a:ln>
                              <a:effectLst/>
                              <a:uLnTx/>
                              <a:uFillTx/>
                            </a:rPr>
                            <a:t> </a:t>
                          </a:r>
                          <a:r>
                            <a:rPr kumimoji="0" lang="en-US" sz="1100" u="none" strike="noStrike" kern="1200" cap="none" spc="0" normalizeH="0" baseline="0" dirty="0" smtClean="0">
                              <a:ln>
                                <a:noFill/>
                              </a:ln>
                              <a:effectLst/>
                              <a:uLnTx/>
                              <a:uFillTx/>
                            </a:rPr>
                            <a:t>Info(Building, EV, EVSE, Tariff)</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extLst>
                      <a:ext uri="{0D108BD9-81ED-4DB2-BD59-A6C34878D82A}">
                        <a16:rowId xmlns:a16="http://schemas.microsoft.com/office/drawing/2014/main" val="3712031119"/>
                      </a:ext>
                    </a:extLst>
                  </a:tr>
                  <a:tr h="240122">
                    <a:tc>
                      <a:txBody>
                        <a:bodyPr/>
                        <a:lstStyle/>
                        <a:p>
                          <a:pPr marL="0" indent="182880" algn="l" defTabSz="914400" rtl="0" eaLnBrk="1" latinLnBrk="1" hangingPunct="1">
                            <a:lnSpc>
                              <a:spcPts val="1000"/>
                            </a:lnSpc>
                            <a:spcAft>
                              <a:spcPts val="0"/>
                            </a:spcAft>
                          </a:pPr>
                          <a:r>
                            <a:rPr kumimoji="0" lang="en-US" sz="1100" b="1" u="none" strike="noStrike" kern="1200" cap="none" spc="0" normalizeH="0" baseline="0" dirty="0" smtClean="0">
                              <a:ln>
                                <a:noFill/>
                              </a:ln>
                              <a:effectLst/>
                              <a:uLnTx/>
                              <a:uFillTx/>
                            </a:rPr>
                            <a:t>Output:</a:t>
                          </a:r>
                          <a:r>
                            <a:rPr kumimoji="0" lang="en-US" sz="1100" u="none" strike="noStrike" kern="1200" cap="none" spc="0" normalizeH="0" baseline="0" dirty="0">
                              <a:ln>
                                <a:noFill/>
                              </a:ln>
                              <a:effectLst/>
                              <a:uLnTx/>
                              <a:uFillTx/>
                            </a:rPr>
                            <a:t> </a:t>
                          </a:r>
                          <a14:m>
                            <m:oMath xmlns:m="http://schemas.openxmlformats.org/officeDocument/2006/math">
                              <m:sSubSup>
                                <m:sSubSupPr>
                                  <m:ctrlPr>
                                    <a:rPr kumimoji="0" lang="ko-KR" sz="1100" b="0" i="1" u="none" strike="noStrike" kern="1200" cap="none" spc="0" normalizeH="0" baseline="0">
                                      <a:ln>
                                        <a:noFill/>
                                      </a:ln>
                                      <a:effectLst/>
                                      <a:uLnTx/>
                                      <a:uFillTx/>
                                      <a:latin typeface="Cambria Math" panose="02040503050406030204" pitchFamily="18" charset="0"/>
                                    </a:rPr>
                                  </m:ctrlPr>
                                </m:sSubSupPr>
                                <m:e>
                                  <m:r>
                                    <a:rPr kumimoji="0" lang="en-US" sz="1100" b="0" i="1" u="none" strike="noStrike" kern="1200" cap="none" spc="0" normalizeH="0" baseline="0">
                                      <a:ln>
                                        <a:noFill/>
                                      </a:ln>
                                      <a:effectLst/>
                                      <a:uLnTx/>
                                      <a:uFillTx/>
                                      <a:latin typeface="Cambria Math" panose="02040503050406030204" pitchFamily="18" charset="0"/>
                                    </a:rPr>
                                    <m:t>𝑃</m:t>
                                  </m:r>
                                </m:e>
                                <m:sub>
                                  <m:r>
                                    <a:rPr kumimoji="0" lang="en-US" sz="1100" b="0" i="1" u="none" strike="noStrike" kern="1200" cap="none" spc="0" normalizeH="0" baseline="0">
                                      <a:ln>
                                        <a:noFill/>
                                      </a:ln>
                                      <a:effectLst/>
                                      <a:uLnTx/>
                                      <a:uFillTx/>
                                      <a:latin typeface="Cambria Math" panose="02040503050406030204" pitchFamily="18" charset="0"/>
                                    </a:rPr>
                                    <m:t>𝑖𝑛</m:t>
                                  </m:r>
                                  <m:r>
                                    <a:rPr kumimoji="0" lang="en-US" sz="1100" b="0" i="1" u="none" strike="noStrike" kern="1200" cap="none" spc="0" normalizeH="0" baseline="0" smtClean="0">
                                      <a:ln>
                                        <a:noFill/>
                                      </a:ln>
                                      <a:effectLst/>
                                      <a:uLnTx/>
                                      <a:uFillTx/>
                                      <a:latin typeface="Cambria Math" panose="02040503050406030204" pitchFamily="18" charset="0"/>
                                    </a:rPr>
                                    <m:t>,</m:t>
                                  </m:r>
                                  <m:r>
                                    <a:rPr kumimoji="0" lang="en-US" sz="1100" b="0" i="1" u="none" strike="noStrike" kern="1200" cap="none" spc="0" normalizeH="0" baseline="0" smtClean="0">
                                      <a:ln>
                                        <a:noFill/>
                                      </a:ln>
                                      <a:effectLst/>
                                      <a:uLnTx/>
                                      <a:uFillTx/>
                                      <a:latin typeface="Cambria Math" panose="02040503050406030204" pitchFamily="18" charset="0"/>
                                    </a:rPr>
                                    <m:t>𝑑𝑢𝑟</m:t>
                                  </m:r>
                                  <m:r>
                                    <a:rPr kumimoji="0" lang="en-US" sz="1100" b="0" i="1" u="none" strike="noStrike" kern="1200" cap="none" spc="0" normalizeH="0" baseline="0" smtClean="0">
                                      <a:ln>
                                        <a:noFill/>
                                      </a:ln>
                                      <a:effectLst/>
                                      <a:uLnTx/>
                                      <a:uFillTx/>
                                      <a:latin typeface="Cambria Math" panose="02040503050406030204" pitchFamily="18" charset="0"/>
                                    </a:rPr>
                                    <m:t>,</m:t>
                                  </m:r>
                                  <m:r>
                                    <a:rPr kumimoji="0" lang="en-US" sz="1100" b="0" i="1" u="none" strike="noStrike" kern="1200" cap="none" spc="0" normalizeH="0" baseline="0">
                                      <a:ln>
                                        <a:noFill/>
                                      </a:ln>
                                      <a:effectLst/>
                                      <a:uLnTx/>
                                      <a:uFillTx/>
                                      <a:latin typeface="Cambria Math" panose="02040503050406030204" pitchFamily="18" charset="0"/>
                                    </a:rPr>
                                    <m:t>𝑖𝑑𝑥</m:t>
                                  </m:r>
                                </m:sub>
                                <m:sup>
                                  <m:r>
                                    <a:rPr kumimoji="0" lang="en-US" sz="1100" b="0" i="1" u="none" strike="noStrike" kern="1200" cap="none" spc="0" normalizeH="0" baseline="0">
                                      <a:ln>
                                        <a:noFill/>
                                      </a:ln>
                                      <a:effectLst/>
                                      <a:uLnTx/>
                                      <a:uFillTx/>
                                      <a:latin typeface="Cambria Math" panose="02040503050406030204" pitchFamily="18" charset="0"/>
                                    </a:rPr>
                                    <m:t>𝑣𝑑𝑥</m:t>
                                  </m:r>
                                </m:sup>
                              </m:sSubSup>
                            </m:oMath>
                          </a14:m>
                          <a:endParaRPr kumimoji="0" lang="ko-KR" sz="1100" b="0" i="1"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smtClean="0">
                              <a:ln>
                                <a:noFill/>
                              </a:ln>
                              <a:effectLst/>
                              <a:uLnTx/>
                              <a:uFillTx/>
                            </a:rPr>
                            <a:t>▷ optimal schedule for </a:t>
                          </a:r>
                          <a14:m>
                            <m:oMath xmlns:m="http://schemas.openxmlformats.org/officeDocument/2006/math">
                              <m:sSubSup>
                                <m:sSubSupPr>
                                  <m:ctrlPr>
                                    <a:rPr kumimoji="0" lang="ko-KR" sz="1100" i="1" u="none" strike="noStrike" kern="1200" cap="none" spc="0" normalizeH="0" baseline="0">
                                      <a:ln>
                                        <a:noFill/>
                                      </a:ln>
                                      <a:effectLst/>
                                      <a:uLnTx/>
                                      <a:uFillTx/>
                                      <a:latin typeface="Cambria Math" panose="02040503050406030204" pitchFamily="18" charset="0"/>
                                    </a:rPr>
                                  </m:ctrlPr>
                                </m:sSubSupPr>
                                <m:e>
                                  <m:r>
                                    <a:rPr kumimoji="0" lang="en-US" altLang="ko-KR" sz="1100" b="0" i="1" u="none" strike="noStrike" kern="1200" cap="none" spc="0" normalizeH="0" baseline="0" smtClean="0">
                                      <a:ln>
                                        <a:noFill/>
                                      </a:ln>
                                      <a:effectLst/>
                                      <a:uLnTx/>
                                      <a:uFillTx/>
                                      <a:latin typeface="Cambria Math" panose="02040503050406030204" pitchFamily="18" charset="0"/>
                                    </a:rPr>
                                    <m:t>𝐸</m:t>
                                  </m:r>
                                  <m:r>
                                    <a:rPr kumimoji="0" lang="en-US" sz="1100" u="none" strike="noStrike" kern="1200" cap="none" spc="0" normalizeH="0" baseline="0">
                                      <a:ln>
                                        <a:noFill/>
                                      </a:ln>
                                      <a:effectLst/>
                                      <a:uLnTx/>
                                      <a:uFillTx/>
                                      <a:latin typeface="Cambria Math" panose="02040503050406030204" pitchFamily="18" charset="0"/>
                                    </a:rPr>
                                    <m:t>𝑉</m:t>
                                  </m:r>
                                </m:e>
                                <m:sub>
                                  <m:r>
                                    <a:rPr kumimoji="0" lang="en-US" sz="1100" u="none" strike="noStrike" kern="1200" cap="none" spc="0" normalizeH="0" baseline="0">
                                      <a:ln>
                                        <a:noFill/>
                                      </a:ln>
                                      <a:effectLst/>
                                      <a:uLnTx/>
                                      <a:uFillTx/>
                                      <a:latin typeface="Cambria Math" panose="02040503050406030204" pitchFamily="18" charset="0"/>
                                    </a:rPr>
                                    <m:t>𝑖𝑛</m:t>
                                  </m:r>
                                  <m:r>
                                    <a:rPr kumimoji="0" lang="en-US" sz="1100" u="none" strike="noStrike" kern="1200" cap="none" spc="0" normalizeH="0" baseline="0">
                                      <a:ln>
                                        <a:noFill/>
                                      </a:ln>
                                      <a:effectLst/>
                                      <a:uLnTx/>
                                      <a:uFillTx/>
                                      <a:latin typeface="Cambria Math" panose="02040503050406030204" pitchFamily="18" charset="0"/>
                                    </a:rPr>
                                    <m:t>,</m:t>
                                  </m:r>
                                  <m:r>
                                    <a:rPr kumimoji="0" lang="en-US" sz="1100" u="none" strike="noStrike" kern="1200" cap="none" spc="0" normalizeH="0" baseline="0">
                                      <a:ln>
                                        <a:noFill/>
                                      </a:ln>
                                      <a:effectLst/>
                                      <a:uLnTx/>
                                      <a:uFillTx/>
                                      <a:latin typeface="Cambria Math" panose="02040503050406030204" pitchFamily="18" charset="0"/>
                                    </a:rPr>
                                    <m:t>𝑑𝑢𝑟</m:t>
                                  </m:r>
                                  <m:r>
                                    <a:rPr kumimoji="0" lang="en-US" sz="1100" u="none" strike="noStrike" kern="1200" cap="none" spc="0" normalizeH="0" baseline="0">
                                      <a:ln>
                                        <a:noFill/>
                                      </a:ln>
                                      <a:effectLst/>
                                      <a:uLnTx/>
                                      <a:uFillTx/>
                                      <a:latin typeface="Cambria Math" panose="02040503050406030204" pitchFamily="18" charset="0"/>
                                    </a:rPr>
                                    <m:t>,</m:t>
                                  </m:r>
                                  <m:r>
                                    <a:rPr kumimoji="0" lang="en-US" sz="1100" u="none" strike="noStrike" kern="1200" cap="none" spc="0" normalizeH="0" baseline="0">
                                      <a:ln>
                                        <a:noFill/>
                                      </a:ln>
                                      <a:effectLst/>
                                      <a:uLnTx/>
                                      <a:uFillTx/>
                                      <a:latin typeface="Cambria Math" panose="02040503050406030204" pitchFamily="18" charset="0"/>
                                    </a:rPr>
                                    <m:t>𝑖𝑑𝑥</m:t>
                                  </m:r>
                                </m:sub>
                                <m:sup>
                                  <m:r>
                                    <a:rPr kumimoji="0" lang="en-US" sz="1100" u="none" strike="noStrike" kern="1200" cap="none" spc="0" normalizeH="0" baseline="0">
                                      <a:ln>
                                        <a:noFill/>
                                      </a:ln>
                                      <a:effectLst/>
                                      <a:uLnTx/>
                                      <a:uFillTx/>
                                      <a:latin typeface="Cambria Math" panose="02040503050406030204" pitchFamily="18" charset="0"/>
                                    </a:rPr>
                                    <m:t>𝑣𝑑𝑥</m:t>
                                  </m:r>
                                </m:sup>
                              </m:sSubSup>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2018592980"/>
                      </a:ext>
                    </a:extLst>
                  </a:tr>
                  <a:tr h="284126">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1: </a:t>
                          </a:r>
                          <a:r>
                            <a:rPr kumimoji="0" lang="en-US" sz="1100" b="1" u="none" strike="noStrike" kern="1200" cap="none" spc="0" normalizeH="0" baseline="0" dirty="0">
                              <a:ln>
                                <a:noFill/>
                              </a:ln>
                              <a:effectLst/>
                              <a:uLnTx/>
                              <a:uFillTx/>
                            </a:rPr>
                            <a:t>Cluster</a:t>
                          </a:r>
                          <a:r>
                            <a:rPr kumimoji="0" lang="en-US" sz="1100" u="none" strike="noStrike" kern="1200" cap="none" spc="0" normalizeH="0" baseline="0" dirty="0">
                              <a:ln>
                                <a:noFill/>
                              </a:ln>
                              <a:effectLst/>
                              <a:uLnTx/>
                              <a:uFillTx/>
                            </a:rPr>
                            <a:t> by EACM</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ct val="95000"/>
                            </a:lnSpc>
                            <a:spcAft>
                              <a:spcPts val="0"/>
                            </a:spcAft>
                          </a:pP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4024370645"/>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2: </a:t>
                          </a:r>
                          <a:r>
                            <a:rPr kumimoji="0" lang="en-US" sz="1100" b="1" u="none" strike="noStrike" kern="1200" cap="none" spc="0" normalizeH="0" baseline="0" dirty="0">
                              <a:ln>
                                <a:noFill/>
                              </a:ln>
                              <a:effectLst/>
                              <a:uLnTx/>
                              <a:uFillTx/>
                            </a:rPr>
                            <a:t>While</a:t>
                          </a:r>
                          <a:r>
                            <a:rPr kumimoji="0" lang="en-US" sz="1100" u="none" strike="noStrike" kern="1200" cap="none" spc="0" normalizeH="0" baseline="0" dirty="0">
                              <a:ln>
                                <a:noFill/>
                              </a:ln>
                              <a:effectLst/>
                              <a:uLnTx/>
                              <a:uFillTx/>
                            </a:rPr>
                            <a:t> (</a:t>
                          </a:r>
                          <a14:m>
                            <m:oMath xmlns:m="http://schemas.openxmlformats.org/officeDocument/2006/math">
                              <m:sSub>
                                <m:sSubPr>
                                  <m:ctrlPr>
                                    <a:rPr kumimoji="0" lang="ko-KR" sz="1100" i="1" u="none" strike="noStrike" kern="1200" cap="none" spc="0" normalizeH="0" baseline="0">
                                      <a:ln>
                                        <a:noFill/>
                                      </a:ln>
                                      <a:effectLst/>
                                      <a:uLnTx/>
                                      <a:uFillTx/>
                                      <a:latin typeface="Cambria Math" panose="02040503050406030204" pitchFamily="18" charset="0"/>
                                    </a:rPr>
                                  </m:ctrlPr>
                                </m:sSubPr>
                                <m:e>
                                  <m:r>
                                    <m:rPr>
                                      <m:sty m:val="p"/>
                                    </m:rPr>
                                    <a:rPr kumimoji="0" lang="en-US" sz="1100" u="none" strike="noStrike" kern="1200" cap="none" spc="0" normalizeH="0" baseline="0">
                                      <a:ln>
                                        <a:noFill/>
                                      </a:ln>
                                      <a:effectLst/>
                                      <a:uLnTx/>
                                      <a:uFillTx/>
                                      <a:latin typeface="Cambria Math" panose="02040503050406030204" pitchFamily="18" charset="0"/>
                                    </a:rPr>
                                    <m:t>Flag</m:t>
                                  </m:r>
                                </m:e>
                                <m:sub>
                                  <m:r>
                                    <m:rPr>
                                      <m:sty m:val="p"/>
                                    </m:rPr>
                                    <a:rPr kumimoji="0" lang="en-US" sz="1100" u="none" strike="noStrike" kern="1200" cap="none" spc="0" normalizeH="0" baseline="0">
                                      <a:ln>
                                        <a:noFill/>
                                      </a:ln>
                                      <a:effectLst/>
                                      <a:uLnTx/>
                                      <a:uFillTx/>
                                      <a:latin typeface="Cambria Math" panose="02040503050406030204" pitchFamily="18" charset="0"/>
                                    </a:rPr>
                                    <m:t>A</m:t>
                                  </m:r>
                                </m:sub>
                              </m:sSub>
                              <m:r>
                                <a:rPr kumimoji="0" lang="en-US" sz="1100" u="none" strike="noStrike" kern="1200" cap="none" spc="0" normalizeH="0" baseline="0">
                                  <a:ln>
                                    <a:noFill/>
                                  </a:ln>
                                  <a:effectLst/>
                                  <a:uLnTx/>
                                  <a:uFillTx/>
                                  <a:latin typeface="Cambria Math" panose="02040503050406030204" pitchFamily="18" charset="0"/>
                                </a:rPr>
                                <m:t>==0</m:t>
                              </m:r>
                            </m:oMath>
                          </a14:m>
                          <a:r>
                            <a:rPr kumimoji="0" lang="en-US" sz="1100" u="none" strike="noStrike" kern="1200" cap="none" spc="0" normalizeH="0" baseline="0" dirty="0">
                              <a:ln>
                                <a:noFill/>
                              </a:ln>
                              <a:effectLst/>
                              <a:uLnTx/>
                              <a:uFillTx/>
                            </a:rPr>
                            <a:t>)</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0: not yet, 1: done</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811194433"/>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3:     </a:t>
                          </a:r>
                          <a:r>
                            <a:rPr kumimoji="0" lang="en-US" sz="1100" b="1" u="none" strike="noStrike" kern="1200" cap="none" spc="0" normalizeH="0" baseline="0" dirty="0">
                              <a:ln>
                                <a:noFill/>
                              </a:ln>
                              <a:effectLst/>
                              <a:uLnTx/>
                              <a:uFillTx/>
                            </a:rPr>
                            <a:t>Optimize:</a:t>
                          </a:r>
                          <a:r>
                            <a:rPr kumimoji="0" lang="en-US" sz="1100" u="none" strike="noStrike" kern="1200" cap="none" spc="0" normalizeH="0" baseline="0" dirty="0">
                              <a:ln>
                                <a:noFill/>
                              </a:ln>
                              <a:effectLst/>
                              <a:uLnTx/>
                              <a:uFillTx/>
                            </a:rPr>
                            <a:t> </a:t>
                          </a:r>
                          <a14:m>
                            <m:oMath xmlns:m="http://schemas.openxmlformats.org/officeDocument/2006/math">
                              <m:sSub>
                                <m:sSubPr>
                                  <m:ctrlPr>
                                    <a:rPr kumimoji="0" lang="ko-KR" sz="1100" i="1" u="none" strike="noStrike" kern="1200" cap="none" spc="0" normalizeH="0" baseline="0">
                                      <a:ln>
                                        <a:noFill/>
                                      </a:ln>
                                      <a:effectLst/>
                                      <a:uLnTx/>
                                      <a:uFillTx/>
                                      <a:latin typeface="Cambria Math" panose="02040503050406030204" pitchFamily="18" charset="0"/>
                                    </a:rPr>
                                  </m:ctrlPr>
                                </m:sSubPr>
                                <m:e>
                                  <m:r>
                                    <m:rPr>
                                      <m:sty m:val="p"/>
                                    </m:rPr>
                                    <a:rPr kumimoji="0" lang="en-US" sz="1100" u="none" strike="noStrike" kern="1200" cap="none" spc="0" normalizeH="0" baseline="0">
                                      <a:ln>
                                        <a:noFill/>
                                      </a:ln>
                                      <a:effectLst/>
                                      <a:uLnTx/>
                                      <a:uFillTx/>
                                      <a:latin typeface="Cambria Math" panose="02040503050406030204" pitchFamily="18" charset="0"/>
                                    </a:rPr>
                                    <m:t>VEV</m:t>
                                  </m:r>
                                </m:e>
                                <m:sub>
                                  <m:r>
                                    <m:rPr>
                                      <m:sty m:val="p"/>
                                    </m:rPr>
                                    <a:rPr kumimoji="0" lang="en-US" sz="1100" u="none" strike="noStrike" kern="1200" cap="none" spc="0" normalizeH="0" baseline="0">
                                      <a:ln>
                                        <a:noFill/>
                                      </a:ln>
                                      <a:effectLst/>
                                      <a:uLnTx/>
                                      <a:uFillTx/>
                                      <a:latin typeface="Cambria Math" panose="02040503050406030204" pitchFamily="18" charset="0"/>
                                    </a:rPr>
                                    <m:t>in</m:t>
                                  </m:r>
                                </m:sub>
                              </m:sSub>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ko-KR" sz="1100" u="none" strike="noStrike" kern="1200" cap="none" spc="0" normalizeH="0" baseline="0">
                              <a:ln>
                                <a:noFill/>
                              </a:ln>
                              <a:effectLst/>
                              <a:uLnTx/>
                              <a:uFillTx/>
                            </a:rPr>
                            <a:t>▷ </a:t>
                          </a:r>
                          <a:r>
                            <a:rPr kumimoji="0" lang="en-US" sz="1100" u="none" strike="noStrike" kern="1200" cap="none" spc="0" normalizeH="0" baseline="0">
                              <a:ln>
                                <a:noFill/>
                              </a:ln>
                              <a:effectLst/>
                              <a:uLnTx/>
                              <a:uFillTx/>
                            </a:rPr>
                            <a:t>Stage-A</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2386771357"/>
                      </a:ext>
                    </a:extLst>
                  </a:tr>
                  <a:tr h="46349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4:     </a:t>
                          </a:r>
                          <a:r>
                            <a:rPr kumimoji="0" lang="en-US" sz="1100" b="1" u="none" strike="noStrike" kern="1200" cap="none" spc="0" normalizeH="0" baseline="0" dirty="0">
                              <a:ln>
                                <a:noFill/>
                              </a:ln>
                              <a:effectLst/>
                              <a:uLnTx/>
                              <a:uFillTx/>
                            </a:rPr>
                            <a:t>While</a:t>
                          </a:r>
                          <a:r>
                            <a:rPr kumimoji="0" lang="en-US" sz="1100" u="none" strike="noStrike" kern="1200" cap="none" spc="0" normalizeH="0" baseline="0" dirty="0">
                              <a:ln>
                                <a:noFill/>
                              </a:ln>
                              <a:effectLst/>
                              <a:uLnTx/>
                              <a:uFillTx/>
                            </a:rPr>
                            <a:t> (</a:t>
                          </a:r>
                          <a14:m>
                            <m:oMath xmlns:m="http://schemas.openxmlformats.org/officeDocument/2006/math">
                              <m:sSub>
                                <m:sSubPr>
                                  <m:ctrlPr>
                                    <a:rPr kumimoji="0" lang="ko-KR" sz="1100" i="1" u="none" strike="noStrike" kern="1200" cap="none" spc="0" normalizeH="0" baseline="0">
                                      <a:ln>
                                        <a:noFill/>
                                      </a:ln>
                                      <a:effectLst/>
                                      <a:uLnTx/>
                                      <a:uFillTx/>
                                      <a:latin typeface="Cambria Math" panose="02040503050406030204" pitchFamily="18" charset="0"/>
                                    </a:rPr>
                                  </m:ctrlPr>
                                </m:sSubPr>
                                <m:e>
                                  <m:r>
                                    <m:rPr>
                                      <m:sty m:val="p"/>
                                    </m:rPr>
                                    <a:rPr kumimoji="0" lang="en-US" sz="1100" u="none" strike="noStrike" kern="1200" cap="none" spc="0" normalizeH="0" baseline="0">
                                      <a:ln>
                                        <a:noFill/>
                                      </a:ln>
                                      <a:effectLst/>
                                      <a:uLnTx/>
                                      <a:uFillTx/>
                                      <a:latin typeface="Cambria Math" panose="02040503050406030204" pitchFamily="18" charset="0"/>
                                    </a:rPr>
                                    <m:t>Flag</m:t>
                                  </m:r>
                                </m:e>
                                <m:sub>
                                  <m:r>
                                    <m:rPr>
                                      <m:sty m:val="p"/>
                                    </m:rPr>
                                    <a:rPr kumimoji="0" lang="en-US" sz="1100" u="none" strike="noStrike" kern="1200" cap="none" spc="0" normalizeH="0" baseline="0">
                                      <a:ln>
                                        <a:noFill/>
                                      </a:ln>
                                      <a:effectLst/>
                                      <a:uLnTx/>
                                      <a:uFillTx/>
                                      <a:latin typeface="Cambria Math" panose="02040503050406030204" pitchFamily="18" charset="0"/>
                                    </a:rPr>
                                    <m:t>B</m:t>
                                  </m:r>
                                </m:sub>
                              </m:sSub>
                              <m:r>
                                <a:rPr kumimoji="0" lang="en-US" sz="1100" u="none" strike="noStrike" kern="1200" cap="none" spc="0" normalizeH="0" baseline="0">
                                  <a:ln>
                                    <a:noFill/>
                                  </a:ln>
                                  <a:effectLst/>
                                  <a:uLnTx/>
                                  <a:uFillTx/>
                                  <a:latin typeface="Cambria Math" panose="02040503050406030204" pitchFamily="18" charset="0"/>
                                </a:rPr>
                                <m:t>==0</m:t>
                              </m:r>
                            </m:oMath>
                          </a14:m>
                          <a:r>
                            <a:rPr kumimoji="0" lang="en-US" sz="1100" u="none" strike="noStrike" kern="1200" cap="none" spc="0" normalizeH="0" baseline="0" dirty="0">
                              <a:ln>
                                <a:noFill/>
                              </a:ln>
                              <a:effectLst/>
                              <a:uLnTx/>
                              <a:uFillTx/>
                            </a:rPr>
                            <a:t>)</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1: feasible and done</a:t>
                          </a:r>
                          <a:br>
                            <a:rPr kumimoji="0" lang="en-US" sz="1100" u="none" strike="noStrike" kern="1200" cap="none" spc="0" normalizeH="0" baseline="0">
                              <a:ln>
                                <a:noFill/>
                              </a:ln>
                              <a:effectLst/>
                              <a:uLnTx/>
                              <a:uFillTx/>
                            </a:rPr>
                          </a:br>
                          <a:r>
                            <a:rPr kumimoji="0" lang="en-US" sz="1100" u="none" strike="noStrike" kern="1200" cap="none" spc="0" normalizeH="0" baseline="0">
                              <a:ln>
                                <a:noFill/>
                              </a:ln>
                              <a:effectLst/>
                              <a:uLnTx/>
                              <a:uFillTx/>
                            </a:rPr>
                            <a:t>0: feasible, -1: infeasible</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925841612"/>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5:         </a:t>
                          </a:r>
                          <a:r>
                            <a:rPr kumimoji="0" lang="en-US" sz="1100" b="1" u="none" strike="noStrike" kern="1200" cap="none" spc="0" normalizeH="0" baseline="0" dirty="0">
                              <a:ln>
                                <a:noFill/>
                              </a:ln>
                              <a:effectLst/>
                              <a:uLnTx/>
                              <a:uFillTx/>
                            </a:rPr>
                            <a:t>Optimize:</a:t>
                          </a:r>
                          <a:r>
                            <a:rPr kumimoji="0" lang="en-US" sz="1100" u="none" strike="noStrike" kern="1200" cap="none" spc="0" normalizeH="0" baseline="0" dirty="0">
                              <a:ln>
                                <a:noFill/>
                              </a:ln>
                              <a:effectLst/>
                              <a:uLnTx/>
                              <a:uFillTx/>
                            </a:rPr>
                            <a:t> </a:t>
                          </a:r>
                          <a14:m>
                            <m:oMath xmlns:m="http://schemas.openxmlformats.org/officeDocument/2006/math">
                              <m:sSubSup>
                                <m:sSubSupPr>
                                  <m:ctrlPr>
                                    <a:rPr kumimoji="0" lang="ko-KR" sz="1100" i="1" u="none" strike="noStrike" kern="1200" cap="none" spc="0" normalizeH="0" baseline="0">
                                      <a:ln>
                                        <a:noFill/>
                                      </a:ln>
                                      <a:effectLst/>
                                      <a:uLnTx/>
                                      <a:uFillTx/>
                                      <a:latin typeface="Cambria Math" panose="02040503050406030204" pitchFamily="18" charset="0"/>
                                    </a:rPr>
                                  </m:ctrlPr>
                                </m:sSubSupPr>
                                <m:e>
                                  <m:r>
                                    <m:rPr>
                                      <m:sty m:val="p"/>
                                    </m:rPr>
                                    <a:rPr kumimoji="0" lang="en-US" sz="1100" u="none" strike="noStrike" kern="1200" cap="none" spc="0" normalizeH="0" baseline="0">
                                      <a:ln>
                                        <a:noFill/>
                                      </a:ln>
                                      <a:effectLst/>
                                      <a:uLnTx/>
                                      <a:uFillTx/>
                                      <a:latin typeface="Cambria Math" panose="02040503050406030204" pitchFamily="18" charset="0"/>
                                    </a:rPr>
                                    <m:t>EV</m:t>
                                  </m:r>
                                </m:e>
                                <m:sub>
                                  <m:r>
                                    <m:rPr>
                                      <m:sty m:val="p"/>
                                    </m:rPr>
                                    <a:rPr kumimoji="0" lang="en-US" sz="1100" u="none" strike="noStrike" kern="1200" cap="none" spc="0" normalizeH="0" baseline="0">
                                      <a:ln>
                                        <a:noFill/>
                                      </a:ln>
                                      <a:effectLst/>
                                      <a:uLnTx/>
                                      <a:uFillTx/>
                                      <a:latin typeface="Cambria Math" panose="02040503050406030204" pitchFamily="18" charset="0"/>
                                    </a:rPr>
                                    <m:t>in</m:t>
                                  </m:r>
                                  <m:r>
                                    <a:rPr kumimoji="0" lang="en-US" sz="1100" u="none" strike="noStrike" kern="1200" cap="none" spc="0" normalizeH="0" baseline="0">
                                      <a:ln>
                                        <a:noFill/>
                                      </a:ln>
                                      <a:effectLst/>
                                      <a:uLnTx/>
                                      <a:uFillTx/>
                                      <a:latin typeface="Cambria Math" panose="02040503050406030204" pitchFamily="18" charset="0"/>
                                    </a:rPr>
                                    <m:t>,</m:t>
                                  </m:r>
                                  <m:r>
                                    <m:rPr>
                                      <m:sty m:val="p"/>
                                    </m:rPr>
                                    <a:rPr kumimoji="0" lang="en-US" sz="1100" u="none" strike="noStrike" kern="1200" cap="none" spc="0" normalizeH="0" baseline="0">
                                      <a:ln>
                                        <a:noFill/>
                                      </a:ln>
                                      <a:effectLst/>
                                      <a:uLnTx/>
                                      <a:uFillTx/>
                                      <a:latin typeface="Cambria Math" panose="02040503050406030204" pitchFamily="18" charset="0"/>
                                    </a:rPr>
                                    <m:t>dur</m:t>
                                  </m:r>
                                </m:sub>
                                <m:sup>
                                  <m:r>
                                    <a:rPr kumimoji="0" lang="en-US" sz="1100" u="none" strike="noStrike" kern="1200" cap="none" spc="0" normalizeH="0" baseline="0">
                                      <a:ln>
                                        <a:noFill/>
                                      </a:ln>
                                      <a:effectLst/>
                                      <a:uLnTx/>
                                      <a:uFillTx/>
                                      <a:latin typeface="Cambria Math" panose="02040503050406030204" pitchFamily="18" charset="0"/>
                                    </a:rPr>
                                    <m:t>𝑣𝑑𝑥</m:t>
                                  </m:r>
                                </m:sup>
                              </m:sSubSup>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Stage-B</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515022213"/>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6:         </a:t>
                          </a:r>
                          <a:r>
                            <a:rPr kumimoji="0" lang="en-US" sz="1100" b="1" u="none" strike="noStrike" kern="1200" cap="none" spc="0" normalizeH="0" baseline="0" dirty="0">
                              <a:ln>
                                <a:noFill/>
                              </a:ln>
                              <a:effectLst/>
                              <a:uLnTx/>
                              <a:uFillTx/>
                            </a:rPr>
                            <a:t>Evaluate:</a:t>
                          </a:r>
                          <a:r>
                            <a:rPr kumimoji="0" lang="en-US" sz="1100" u="none" strike="noStrike" kern="1200" cap="none" spc="0" normalizeH="0" baseline="0" dirty="0">
                              <a:ln>
                                <a:noFill/>
                              </a:ln>
                              <a:effectLst/>
                              <a:uLnTx/>
                              <a:uFillTx/>
                            </a:rPr>
                            <a:t> </a:t>
                          </a:r>
                          <a14:m>
                            <m:oMath xmlns:m="http://schemas.openxmlformats.org/officeDocument/2006/math">
                              <m:sSubSup>
                                <m:sSubSupPr>
                                  <m:ctrlPr>
                                    <a:rPr kumimoji="0" lang="ko-KR" sz="1100" i="1" u="none" strike="noStrike" kern="1200" cap="none" spc="0" normalizeH="0" baseline="0">
                                      <a:ln>
                                        <a:noFill/>
                                      </a:ln>
                                      <a:effectLst/>
                                      <a:uLnTx/>
                                      <a:uFillTx/>
                                      <a:latin typeface="Cambria Math" panose="02040503050406030204" pitchFamily="18" charset="0"/>
                                    </a:rPr>
                                  </m:ctrlPr>
                                </m:sSubSupPr>
                                <m:e>
                                  <m:r>
                                    <a:rPr kumimoji="0" lang="en-US" sz="1100" u="none" strike="noStrike" kern="1200" cap="none" spc="0" normalizeH="0" baseline="0">
                                      <a:ln>
                                        <a:noFill/>
                                      </a:ln>
                                      <a:effectLst/>
                                      <a:uLnTx/>
                                      <a:uFillTx/>
                                      <a:latin typeface="Cambria Math" panose="02040503050406030204" pitchFamily="18" charset="0"/>
                                    </a:rPr>
                                    <m:t>𝑠𝑜𝑐</m:t>
                                  </m:r>
                                </m:e>
                                <m:sub>
                                  <m:r>
                                    <a:rPr kumimoji="0" lang="en-US" sz="1100" u="none" strike="noStrike" kern="1200" cap="none" spc="0" normalizeH="0" baseline="0">
                                      <a:ln>
                                        <a:noFill/>
                                      </a:ln>
                                      <a:effectLst/>
                                      <a:uLnTx/>
                                      <a:uFillTx/>
                                      <a:latin typeface="Cambria Math" panose="02040503050406030204" pitchFamily="18" charset="0"/>
                                    </a:rPr>
                                    <m:t>𝑖𝑛</m:t>
                                  </m:r>
                                  <m:r>
                                    <a:rPr kumimoji="0" lang="en-US" sz="1100" u="none" strike="noStrike" kern="1200" cap="none" spc="0" normalizeH="0" baseline="0">
                                      <a:ln>
                                        <a:noFill/>
                                      </a:ln>
                                      <a:effectLst/>
                                      <a:uLnTx/>
                                      <a:uFillTx/>
                                      <a:latin typeface="Cambria Math" panose="02040503050406030204" pitchFamily="18" charset="0"/>
                                    </a:rPr>
                                    <m:t>,</m:t>
                                  </m:r>
                                  <m:r>
                                    <a:rPr kumimoji="0" lang="en-US" sz="1100" u="none" strike="noStrike" kern="1200" cap="none" spc="0" normalizeH="0" baseline="0">
                                      <a:ln>
                                        <a:noFill/>
                                      </a:ln>
                                      <a:effectLst/>
                                      <a:uLnTx/>
                                      <a:uFillTx/>
                                      <a:latin typeface="Cambria Math" panose="02040503050406030204" pitchFamily="18" charset="0"/>
                                    </a:rPr>
                                    <m:t>𝑑𝑢𝑟</m:t>
                                  </m:r>
                                </m:sub>
                                <m:sup>
                                  <m:r>
                                    <a:rPr kumimoji="0" lang="en-US" sz="1100" u="none" strike="noStrike" kern="1200" cap="none" spc="0" normalizeH="0" baseline="0">
                                      <a:ln>
                                        <a:noFill/>
                                      </a:ln>
                                      <a:effectLst/>
                                      <a:uLnTx/>
                                      <a:uFillTx/>
                                      <a:latin typeface="Cambria Math" panose="02040503050406030204" pitchFamily="18" charset="0"/>
                                    </a:rPr>
                                    <m:t>𝑣𝑑𝑥</m:t>
                                  </m:r>
                                </m:sup>
                              </m:sSubSup>
                              <m:r>
                                <a:rPr kumimoji="0" lang="en-US" sz="1100" u="none" strike="noStrike" kern="1200" cap="none" spc="0" normalizeH="0" baseline="0">
                                  <a:ln>
                                    <a:noFill/>
                                  </a:ln>
                                  <a:effectLst/>
                                  <a:uLnTx/>
                                  <a:uFillTx/>
                                  <a:latin typeface="Cambria Math" panose="02040503050406030204" pitchFamily="18" charset="0"/>
                                </a:rPr>
                                <m:t>,  </m:t>
                              </m:r>
                              <m:r>
                                <a:rPr kumimoji="0" lang="en-US" sz="1100" u="none" strike="noStrike" kern="1200" cap="none" spc="0" normalizeH="0" baseline="0">
                                  <a:ln>
                                    <a:noFill/>
                                  </a:ln>
                                  <a:effectLst/>
                                  <a:uLnTx/>
                                  <a:uFillTx/>
                                  <a:latin typeface="Cambria Math" panose="02040503050406030204" pitchFamily="18" charset="0"/>
                                </a:rPr>
                                <m:t>𝐹𝑙𝑎</m:t>
                              </m:r>
                              <m:sSub>
                                <m:sSubPr>
                                  <m:ctrlPr>
                                    <a:rPr kumimoji="0" lang="ko-KR" sz="1100" i="1" u="none" strike="noStrike" kern="1200" cap="none" spc="0" normalizeH="0" baseline="0">
                                      <a:ln>
                                        <a:noFill/>
                                      </a:ln>
                                      <a:effectLst/>
                                      <a:uLnTx/>
                                      <a:uFillTx/>
                                      <a:latin typeface="Cambria Math" panose="02040503050406030204" pitchFamily="18" charset="0"/>
                                    </a:rPr>
                                  </m:ctrlPr>
                                </m:sSubPr>
                                <m:e>
                                  <m:r>
                                    <a:rPr kumimoji="0" lang="en-US" sz="1100" u="none" strike="noStrike" kern="1200" cap="none" spc="0" normalizeH="0" baseline="0">
                                      <a:ln>
                                        <a:noFill/>
                                      </a:ln>
                                      <a:effectLst/>
                                      <a:uLnTx/>
                                      <a:uFillTx/>
                                      <a:latin typeface="Cambria Math" panose="02040503050406030204" pitchFamily="18" charset="0"/>
                                    </a:rPr>
                                    <m:t>𝑔</m:t>
                                  </m:r>
                                </m:e>
                                <m:sub>
                                  <m:r>
                                    <a:rPr kumimoji="0" lang="en-US" sz="1100" u="none" strike="noStrike" kern="1200" cap="none" spc="0" normalizeH="0" baseline="0">
                                      <a:ln>
                                        <a:noFill/>
                                      </a:ln>
                                      <a:effectLst/>
                                      <a:uLnTx/>
                                      <a:uFillTx/>
                                      <a:latin typeface="Cambria Math" panose="02040503050406030204" pitchFamily="18" charset="0"/>
                                    </a:rPr>
                                    <m:t>𝐵</m:t>
                                  </m:r>
                                </m:sub>
                              </m:sSub>
                              <m:r>
                                <a:rPr kumimoji="0" lang="en-US" sz="1100" u="none" strike="noStrike" kern="1200" cap="none" spc="0" normalizeH="0" baseline="0">
                                  <a:ln>
                                    <a:noFill/>
                                  </a:ln>
                                  <a:effectLst/>
                                  <a:uLnTx/>
                                  <a:uFillTx/>
                                  <a:latin typeface="Cambria Math" panose="02040503050406030204" pitchFamily="18" charset="0"/>
                                </a:rPr>
                                <m:t>∈</m:t>
                              </m:r>
                              <m:d>
                                <m:dPr>
                                  <m:begChr m:val="{"/>
                                  <m:endChr m:val="}"/>
                                  <m:ctrlPr>
                                    <a:rPr kumimoji="0" lang="ko-KR" sz="1100" i="1" u="none" strike="noStrike" kern="1200" cap="none" spc="0" normalizeH="0" baseline="0">
                                      <a:ln>
                                        <a:noFill/>
                                      </a:ln>
                                      <a:effectLst/>
                                      <a:uLnTx/>
                                      <a:uFillTx/>
                                      <a:latin typeface="Cambria Math" panose="02040503050406030204" pitchFamily="18" charset="0"/>
                                    </a:rPr>
                                  </m:ctrlPr>
                                </m:dPr>
                                <m:e>
                                  <m:r>
                                    <a:rPr kumimoji="0" lang="en-US" sz="1100" u="none" strike="noStrike" kern="1200" cap="none" spc="0" normalizeH="0" baseline="0">
                                      <a:ln>
                                        <a:noFill/>
                                      </a:ln>
                                      <a:effectLst/>
                                      <a:uLnTx/>
                                      <a:uFillTx/>
                                      <a:latin typeface="Cambria Math" panose="02040503050406030204" pitchFamily="18" charset="0"/>
                                    </a:rPr>
                                    <m:t>0,−1</m:t>
                                  </m:r>
                                </m:e>
                              </m:d>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Evaluate feasibility</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767851266"/>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7:         </a:t>
                          </a:r>
                          <a:r>
                            <a:rPr kumimoji="0" lang="en-US" sz="1100" b="1" u="none" strike="noStrike" kern="1200" cap="none" spc="0" normalizeH="0" baseline="0" dirty="0">
                              <a:ln>
                                <a:noFill/>
                              </a:ln>
                              <a:effectLst/>
                              <a:uLnTx/>
                              <a:uFillTx/>
                            </a:rPr>
                            <a:t>If:</a:t>
                          </a:r>
                          <a:r>
                            <a:rPr kumimoji="0" lang="en-US" sz="1100" u="none" strike="noStrike" kern="1200" cap="none" spc="0" normalizeH="0" baseline="0" dirty="0">
                              <a:ln>
                                <a:noFill/>
                              </a:ln>
                              <a:effectLst/>
                              <a:uLnTx/>
                              <a:uFillTx/>
                            </a:rPr>
                            <a:t> </a:t>
                          </a:r>
                          <a14:m>
                            <m:oMath xmlns:m="http://schemas.openxmlformats.org/officeDocument/2006/math">
                              <m:sSub>
                                <m:sSubPr>
                                  <m:ctrlPr>
                                    <a:rPr kumimoji="0" lang="ko-KR" sz="1100" i="1" u="none" strike="noStrike" kern="1200" cap="none" spc="0" normalizeH="0" baseline="0">
                                      <a:ln>
                                        <a:noFill/>
                                      </a:ln>
                                      <a:effectLst/>
                                      <a:uLnTx/>
                                      <a:uFillTx/>
                                      <a:latin typeface="Cambria Math" panose="02040503050406030204" pitchFamily="18" charset="0"/>
                                    </a:rPr>
                                  </m:ctrlPr>
                                </m:sSubPr>
                                <m:e>
                                  <m:r>
                                    <m:rPr>
                                      <m:sty m:val="p"/>
                                    </m:rPr>
                                    <a:rPr kumimoji="0" lang="en-US" sz="1100" u="none" strike="noStrike" kern="1200" cap="none" spc="0" normalizeH="0" baseline="0">
                                      <a:ln>
                                        <a:noFill/>
                                      </a:ln>
                                      <a:effectLst/>
                                      <a:uLnTx/>
                                      <a:uFillTx/>
                                      <a:latin typeface="Cambria Math" panose="02040503050406030204" pitchFamily="18" charset="0"/>
                                    </a:rPr>
                                    <m:t>Flag</m:t>
                                  </m:r>
                                </m:e>
                                <m:sub>
                                  <m:r>
                                    <m:rPr>
                                      <m:sty m:val="p"/>
                                    </m:rPr>
                                    <a:rPr kumimoji="0" lang="en-US" sz="1100" u="none" strike="noStrike" kern="1200" cap="none" spc="0" normalizeH="0" baseline="0">
                                      <a:ln>
                                        <a:noFill/>
                                      </a:ln>
                                      <a:effectLst/>
                                      <a:uLnTx/>
                                      <a:uFillTx/>
                                      <a:latin typeface="Cambria Math" panose="02040503050406030204" pitchFamily="18" charset="0"/>
                                    </a:rPr>
                                    <m:t>B</m:t>
                                  </m:r>
                                </m:sub>
                              </m:sSub>
                              <m:r>
                                <a:rPr kumimoji="0" lang="en-US" sz="1100" u="none" strike="noStrike" kern="1200" cap="none" spc="0" normalizeH="0" baseline="0">
                                  <a:ln>
                                    <a:noFill/>
                                  </a:ln>
                                  <a:effectLst/>
                                  <a:uLnTx/>
                                  <a:uFillTx/>
                                  <a:latin typeface="Cambria Math" panose="02040503050406030204" pitchFamily="18" charset="0"/>
                                </a:rPr>
                                <m:t>==0</m:t>
                              </m:r>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531981853"/>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8:             </a:t>
                          </a:r>
                          <a:r>
                            <a:rPr kumimoji="0" lang="en-US" sz="1100" b="1" u="none" strike="noStrike" kern="1200" cap="none" spc="0" normalizeH="0" baseline="0" dirty="0">
                              <a:ln>
                                <a:noFill/>
                              </a:ln>
                              <a:effectLst/>
                              <a:uLnTx/>
                              <a:uFillTx/>
                            </a:rPr>
                            <a:t>Update:</a:t>
                          </a:r>
                          <a:r>
                            <a:rPr kumimoji="0" lang="en-US" sz="1100" u="none" strike="noStrike" kern="1200" cap="none" spc="0" normalizeH="0" baseline="0" dirty="0">
                              <a:ln>
                                <a:noFill/>
                              </a:ln>
                              <a:effectLst/>
                              <a:uLnTx/>
                              <a:uFillTx/>
                            </a:rPr>
                            <a:t> Violation in stage-B</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Update in stage-B</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476273269"/>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9:         </a:t>
                          </a:r>
                          <a:r>
                            <a:rPr kumimoji="0" lang="en-US" sz="1100" b="1" u="none" strike="noStrike" kern="1200" cap="none" spc="0" normalizeH="0" baseline="0" dirty="0" err="1">
                              <a:ln>
                                <a:noFill/>
                              </a:ln>
                              <a:effectLst/>
                              <a:uLnTx/>
                              <a:uFillTx/>
                            </a:rPr>
                            <a:t>EndIf</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End while in stage-B</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241040725"/>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10:         </a:t>
                          </a:r>
                          <a:r>
                            <a:rPr kumimoji="0" lang="en-US" sz="1100" b="1" u="none" strike="noStrike" kern="1200" cap="none" spc="0" normalizeH="0" baseline="0" dirty="0">
                              <a:ln>
                                <a:noFill/>
                              </a:ln>
                              <a:effectLst/>
                              <a:uLnTx/>
                              <a:uFillTx/>
                            </a:rPr>
                            <a:t>If:</a:t>
                          </a:r>
                          <a:r>
                            <a:rPr kumimoji="0" lang="en-US" sz="1100" u="none" strike="noStrike" kern="1200" cap="none" spc="0" normalizeH="0" baseline="0" dirty="0">
                              <a:ln>
                                <a:noFill/>
                              </a:ln>
                              <a:effectLst/>
                              <a:uLnTx/>
                              <a:uFillTx/>
                            </a:rPr>
                            <a:t> </a:t>
                          </a:r>
                          <a14:m>
                            <m:oMath xmlns:m="http://schemas.openxmlformats.org/officeDocument/2006/math">
                              <m:sSub>
                                <m:sSubPr>
                                  <m:ctrlPr>
                                    <a:rPr kumimoji="0" lang="ko-KR" sz="1100" i="1" u="none" strike="noStrike" kern="1200" cap="none" spc="0" normalizeH="0" baseline="0">
                                      <a:ln>
                                        <a:noFill/>
                                      </a:ln>
                                      <a:effectLst/>
                                      <a:uLnTx/>
                                      <a:uFillTx/>
                                      <a:latin typeface="Cambria Math" panose="02040503050406030204" pitchFamily="18" charset="0"/>
                                    </a:rPr>
                                  </m:ctrlPr>
                                </m:sSubPr>
                                <m:e>
                                  <m:r>
                                    <m:rPr>
                                      <m:sty m:val="p"/>
                                    </m:rPr>
                                    <a:rPr kumimoji="0" lang="en-US" sz="1100" u="none" strike="noStrike" kern="1200" cap="none" spc="0" normalizeH="0" baseline="0">
                                      <a:ln>
                                        <a:noFill/>
                                      </a:ln>
                                      <a:effectLst/>
                                      <a:uLnTx/>
                                      <a:uFillTx/>
                                      <a:latin typeface="Cambria Math" panose="02040503050406030204" pitchFamily="18" charset="0"/>
                                    </a:rPr>
                                    <m:t>Flag</m:t>
                                  </m:r>
                                </m:e>
                                <m:sub>
                                  <m:r>
                                    <m:rPr>
                                      <m:sty m:val="p"/>
                                    </m:rPr>
                                    <a:rPr kumimoji="0" lang="en-US" sz="1100" u="none" strike="noStrike" kern="1200" cap="none" spc="0" normalizeH="0" baseline="0">
                                      <a:ln>
                                        <a:noFill/>
                                      </a:ln>
                                      <a:effectLst/>
                                      <a:uLnTx/>
                                      <a:uFillTx/>
                                      <a:latin typeface="Cambria Math" panose="02040503050406030204" pitchFamily="18" charset="0"/>
                                    </a:rPr>
                                    <m:t>B</m:t>
                                  </m:r>
                                </m:sub>
                              </m:sSub>
                              <m:r>
                                <a:rPr kumimoji="0" lang="en-US" sz="1100" u="none" strike="noStrike" kern="1200" cap="none" spc="0" normalizeH="0" baseline="0">
                                  <a:ln>
                                    <a:noFill/>
                                  </a:ln>
                                  <a:effectLst/>
                                  <a:uLnTx/>
                                  <a:uFillTx/>
                                  <a:latin typeface="Cambria Math" panose="02040503050406030204" pitchFamily="18" charset="0"/>
                                </a:rPr>
                                <m:t>==−1</m:t>
                              </m:r>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824255508"/>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11:              </a:t>
                          </a:r>
                          <a:r>
                            <a:rPr kumimoji="0" lang="en-US" sz="1100" b="1" u="none" strike="noStrike" kern="1200" cap="none" spc="0" normalizeH="0" baseline="0" dirty="0">
                              <a:ln>
                                <a:noFill/>
                              </a:ln>
                              <a:effectLst/>
                              <a:uLnTx/>
                              <a:uFillTx/>
                            </a:rPr>
                            <a:t>Update:</a:t>
                          </a:r>
                          <a:r>
                            <a:rPr kumimoji="0" lang="en-US" sz="1100" u="none" strike="noStrike" kern="1200" cap="none" spc="0" normalizeH="0" baseline="0" dirty="0">
                              <a:ln>
                                <a:noFill/>
                              </a:ln>
                              <a:effectLst/>
                              <a:uLnTx/>
                              <a:uFillTx/>
                            </a:rPr>
                            <a:t> Violation in stage-A</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Update in stage-A</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3839411969"/>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12:         </a:t>
                          </a:r>
                          <a:r>
                            <a:rPr kumimoji="0" lang="en-US" sz="1100" b="1" u="none" strike="noStrike" kern="1200" cap="none" spc="0" normalizeH="0" baseline="0" dirty="0" err="1">
                              <a:ln>
                                <a:noFill/>
                              </a:ln>
                              <a:effectLst/>
                              <a:uLnTx/>
                              <a:uFillTx/>
                            </a:rPr>
                            <a:t>ElseIf</a:t>
                          </a:r>
                          <a:r>
                            <a:rPr kumimoji="0" lang="en-US" sz="1100" b="1" u="none" strike="noStrike" kern="1200" cap="none" spc="0" normalizeH="0" baseline="0" dirty="0">
                              <a:ln>
                                <a:noFill/>
                              </a:ln>
                              <a:effectLst/>
                              <a:uLnTx/>
                              <a:uFillTx/>
                            </a:rPr>
                            <a:t>:</a:t>
                          </a:r>
                          <a:r>
                            <a:rPr kumimoji="0" lang="en-US" sz="1100" u="none" strike="noStrike" kern="1200" cap="none" spc="0" normalizeH="0" baseline="0" dirty="0">
                              <a:ln>
                                <a:noFill/>
                              </a:ln>
                              <a:effectLst/>
                              <a:uLnTx/>
                              <a:uFillTx/>
                            </a:rPr>
                            <a:t> </a:t>
                          </a:r>
                          <a14:m>
                            <m:oMath xmlns:m="http://schemas.openxmlformats.org/officeDocument/2006/math">
                              <m:sSub>
                                <m:sSubPr>
                                  <m:ctrlPr>
                                    <a:rPr kumimoji="0" lang="ko-KR" sz="1100" i="1" u="none" strike="noStrike" kern="1200" cap="none" spc="0" normalizeH="0" baseline="0">
                                      <a:ln>
                                        <a:noFill/>
                                      </a:ln>
                                      <a:effectLst/>
                                      <a:uLnTx/>
                                      <a:uFillTx/>
                                      <a:latin typeface="Cambria Math" panose="02040503050406030204" pitchFamily="18" charset="0"/>
                                    </a:rPr>
                                  </m:ctrlPr>
                                </m:sSubPr>
                                <m:e>
                                  <m:r>
                                    <m:rPr>
                                      <m:sty m:val="p"/>
                                    </m:rPr>
                                    <a:rPr kumimoji="0" lang="en-US" sz="1100" u="none" strike="noStrike" kern="1200" cap="none" spc="0" normalizeH="0" baseline="0">
                                      <a:ln>
                                        <a:noFill/>
                                      </a:ln>
                                      <a:effectLst/>
                                      <a:uLnTx/>
                                      <a:uFillTx/>
                                      <a:latin typeface="Cambria Math" panose="02040503050406030204" pitchFamily="18" charset="0"/>
                                    </a:rPr>
                                    <m:t>Flag</m:t>
                                  </m:r>
                                </m:e>
                                <m:sub>
                                  <m:r>
                                    <m:rPr>
                                      <m:sty m:val="p"/>
                                    </m:rPr>
                                    <a:rPr kumimoji="0" lang="en-US" sz="1100" u="none" strike="noStrike" kern="1200" cap="none" spc="0" normalizeH="0" baseline="0">
                                      <a:ln>
                                        <a:noFill/>
                                      </a:ln>
                                      <a:effectLst/>
                                      <a:uLnTx/>
                                      <a:uFillTx/>
                                      <a:latin typeface="Cambria Math" panose="02040503050406030204" pitchFamily="18" charset="0"/>
                                    </a:rPr>
                                    <m:t>B</m:t>
                                  </m:r>
                                </m:sub>
                              </m:sSub>
                              <m:r>
                                <a:rPr kumimoji="0" lang="en-US" sz="1100" u="none" strike="noStrike" kern="1200" cap="none" spc="0" normalizeH="0" baseline="0">
                                  <a:ln>
                                    <a:noFill/>
                                  </a:ln>
                                  <a:effectLst/>
                                  <a:uLnTx/>
                                  <a:uFillTx/>
                                  <a:latin typeface="Cambria Math" panose="02040503050406030204" pitchFamily="18" charset="0"/>
                                </a:rPr>
                                <m:t>==1</m:t>
                              </m:r>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2427616158"/>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13:              </a:t>
                          </a:r>
                          <a14:m>
                            <m:oMath xmlns:m="http://schemas.openxmlformats.org/officeDocument/2006/math">
                              <m:r>
                                <m:rPr>
                                  <m:sty m:val="p"/>
                                </m:rPr>
                                <a:rPr kumimoji="0" lang="en-US" sz="1100" u="none" strike="noStrike" kern="1200" cap="none" spc="0" normalizeH="0" baseline="0">
                                  <a:ln>
                                    <a:noFill/>
                                  </a:ln>
                                  <a:effectLst/>
                                  <a:uLnTx/>
                                  <a:uFillTx/>
                                  <a:latin typeface="Cambria Math" panose="02040503050406030204" pitchFamily="18" charset="0"/>
                                </a:rPr>
                                <m:t>Fla</m:t>
                              </m:r>
                              <m:sSub>
                                <m:sSubPr>
                                  <m:ctrlPr>
                                    <a:rPr kumimoji="0" lang="ko-KR" sz="1100" i="1" u="none" strike="noStrike" kern="1200" cap="none" spc="0" normalizeH="0" baseline="0">
                                      <a:ln>
                                        <a:noFill/>
                                      </a:ln>
                                      <a:effectLst/>
                                      <a:uLnTx/>
                                      <a:uFillTx/>
                                      <a:latin typeface="Cambria Math" panose="02040503050406030204" pitchFamily="18" charset="0"/>
                                    </a:rPr>
                                  </m:ctrlPr>
                                </m:sSubPr>
                                <m:e>
                                  <m:r>
                                    <m:rPr>
                                      <m:sty m:val="p"/>
                                    </m:rPr>
                                    <a:rPr kumimoji="0" lang="en-US" sz="1100" u="none" strike="noStrike" kern="1200" cap="none" spc="0" normalizeH="0" baseline="0">
                                      <a:ln>
                                        <a:noFill/>
                                      </a:ln>
                                      <a:effectLst/>
                                      <a:uLnTx/>
                                      <a:uFillTx/>
                                      <a:latin typeface="Cambria Math" panose="02040503050406030204" pitchFamily="18" charset="0"/>
                                    </a:rPr>
                                    <m:t>g</m:t>
                                  </m:r>
                                </m:e>
                                <m:sub>
                                  <m:r>
                                    <m:rPr>
                                      <m:sty m:val="p"/>
                                    </m:rPr>
                                    <a:rPr kumimoji="0" lang="en-US" sz="1100" u="none" strike="noStrike" kern="1200" cap="none" spc="0" normalizeH="0" baseline="0">
                                      <a:ln>
                                        <a:noFill/>
                                      </a:ln>
                                      <a:effectLst/>
                                      <a:uLnTx/>
                                      <a:uFillTx/>
                                      <a:latin typeface="Cambria Math" panose="02040503050406030204" pitchFamily="18" charset="0"/>
                                    </a:rPr>
                                    <m:t>A</m:t>
                                  </m:r>
                                </m:sub>
                              </m:sSub>
                              <m:r>
                                <a:rPr kumimoji="0" lang="en-US" sz="1100" u="none" strike="noStrike" kern="1200" cap="none" spc="0" normalizeH="0" baseline="0">
                                  <a:ln>
                                    <a:noFill/>
                                  </a:ln>
                                  <a:effectLst/>
                                  <a:uLnTx/>
                                  <a:uFillTx/>
                                  <a:latin typeface="Cambria Math" panose="02040503050406030204" pitchFamily="18" charset="0"/>
                                </a:rPr>
                                <m:t>==1</m:t>
                              </m:r>
                            </m:oMath>
                          </a14:m>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3726985166"/>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14:         </a:t>
                          </a:r>
                          <a:r>
                            <a:rPr kumimoji="0" lang="en-US" sz="1100" b="1" u="none" strike="noStrike" kern="1200" cap="none" spc="0" normalizeH="0" baseline="0" dirty="0" err="1">
                              <a:ln>
                                <a:noFill/>
                              </a:ln>
                              <a:effectLst/>
                              <a:uLnTx/>
                              <a:uFillTx/>
                            </a:rPr>
                            <a:t>EndIf</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802333034"/>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15:     </a:t>
                          </a:r>
                          <a:r>
                            <a:rPr kumimoji="0" lang="en-US" sz="1100" b="1" u="none" strike="noStrike" kern="1200" cap="none" spc="0" normalizeH="0" baseline="0" dirty="0" err="1">
                              <a:ln>
                                <a:noFill/>
                              </a:ln>
                              <a:effectLst/>
                              <a:uLnTx/>
                              <a:uFillTx/>
                            </a:rPr>
                            <a:t>Endwhile</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End while in stage-A</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122805067"/>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16: </a:t>
                          </a:r>
                          <a:r>
                            <a:rPr kumimoji="0" lang="en-US" sz="1100" b="1" u="none" strike="noStrike" kern="1200" cap="none" spc="0" normalizeH="0" baseline="0" dirty="0" err="1">
                              <a:ln>
                                <a:noFill/>
                              </a:ln>
                              <a:effectLst/>
                              <a:uLnTx/>
                              <a:uFillTx/>
                            </a:rPr>
                            <a:t>Endwhile</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358394739"/>
                      </a:ext>
                    </a:extLst>
                  </a:tr>
                </a:tbl>
              </a:graphicData>
            </a:graphic>
          </p:graphicFrame>
        </mc:Choice>
        <mc:Fallback xmlns="">
          <p:graphicFrame>
            <p:nvGraphicFramePr>
              <p:cNvPr id="4" name="표 3"/>
              <p:cNvGraphicFramePr>
                <a:graphicFrameLocks noGrp="1"/>
              </p:cNvGraphicFramePr>
              <p:nvPr>
                <p:extLst>
                  <p:ext uri="{D42A27DB-BD31-4B8C-83A1-F6EECF244321}">
                    <p14:modId xmlns:p14="http://schemas.microsoft.com/office/powerpoint/2010/main" val="4173743423"/>
                  </p:ext>
                </p:extLst>
              </p:nvPr>
            </p:nvGraphicFramePr>
            <p:xfrm>
              <a:off x="495645" y="1147159"/>
              <a:ext cx="5767134" cy="4829692"/>
            </p:xfrm>
            <a:graphic>
              <a:graphicData uri="http://schemas.openxmlformats.org/drawingml/2006/table">
                <a:tbl>
                  <a:tblPr firstRow="1" firstCol="1" bandRow="1">
                    <a:tableStyleId>{2D5ABB26-0587-4C30-8999-92F81FD0307C}</a:tableStyleId>
                  </a:tblPr>
                  <a:tblGrid>
                    <a:gridCol w="3232849">
                      <a:extLst>
                        <a:ext uri="{9D8B030D-6E8A-4147-A177-3AD203B41FA5}">
                          <a16:colId xmlns:a16="http://schemas.microsoft.com/office/drawing/2014/main" val="1769342178"/>
                        </a:ext>
                      </a:extLst>
                    </a:gridCol>
                    <a:gridCol w="2534285">
                      <a:extLst>
                        <a:ext uri="{9D8B030D-6E8A-4147-A177-3AD203B41FA5}">
                          <a16:colId xmlns:a16="http://schemas.microsoft.com/office/drawing/2014/main" val="2872594999"/>
                        </a:ext>
                      </a:extLst>
                    </a:gridCol>
                  </a:tblGrid>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Algorithm 1. EACM solver</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lnB w="12700" cap="flat" cmpd="sng" algn="ctr">
                          <a:solidFill>
                            <a:schemeClr val="tx1"/>
                          </a:solidFill>
                          <a:prstDash val="solid"/>
                          <a:round/>
                          <a:headEnd type="none" w="med" len="med"/>
                          <a:tailEnd type="none" w="med" len="med"/>
                        </a:lnB>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733461"/>
                      </a:ext>
                    </a:extLst>
                  </a:tr>
                  <a:tr h="240122">
                    <a:tc gridSpan="2">
                      <a:txBody>
                        <a:bodyPr/>
                        <a:lstStyle/>
                        <a:p>
                          <a:pPr marL="0" indent="182880" algn="l" defTabSz="914400" rtl="0" eaLnBrk="1" latinLnBrk="1" hangingPunct="1">
                            <a:lnSpc>
                              <a:spcPts val="1000"/>
                            </a:lnSpc>
                            <a:spcAft>
                              <a:spcPts val="0"/>
                            </a:spcAft>
                          </a:pPr>
                          <a:r>
                            <a:rPr kumimoji="0" lang="en-US" sz="1100" b="1" u="none" strike="noStrike" kern="1200" cap="none" spc="0" normalizeH="0" baseline="0" dirty="0">
                              <a:ln>
                                <a:noFill/>
                              </a:ln>
                              <a:effectLst/>
                              <a:uLnTx/>
                              <a:uFillTx/>
                            </a:rPr>
                            <a:t>Input:</a:t>
                          </a:r>
                          <a:r>
                            <a:rPr kumimoji="0" lang="en-US" sz="1100" u="none" strike="noStrike" kern="1200" cap="none" spc="0" normalizeH="0" baseline="0" dirty="0">
                              <a:ln>
                                <a:noFill/>
                              </a:ln>
                              <a:effectLst/>
                              <a:uLnTx/>
                              <a:uFillTx/>
                            </a:rPr>
                            <a:t> </a:t>
                          </a:r>
                          <a:r>
                            <a:rPr kumimoji="0" lang="en-US" sz="1100" u="none" strike="noStrike" kern="1200" cap="none" spc="0" normalizeH="0" baseline="0" dirty="0" smtClean="0">
                              <a:ln>
                                <a:noFill/>
                              </a:ln>
                              <a:effectLst/>
                              <a:uLnTx/>
                              <a:uFillTx/>
                            </a:rPr>
                            <a:t>Info(Building, EV, EVSE, Tariff)</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lnT w="12700" cap="flat" cmpd="sng" algn="ctr">
                          <a:solidFill>
                            <a:schemeClr val="tx1"/>
                          </a:solidFill>
                          <a:prstDash val="solid"/>
                          <a:round/>
                          <a:headEnd type="none" w="med" len="med"/>
                          <a:tailEnd type="none" w="med" len="med"/>
                        </a:lnT>
                      </a:tcPr>
                    </a:tc>
                    <a:tc hMerge="1">
                      <a:txBody>
                        <a:bodyPr/>
                        <a:lstStyle/>
                        <a:p>
                          <a:pPr latinLnBrk="1"/>
                          <a:endParaRPr lang="ko-KR" altLang="en-US"/>
                        </a:p>
                      </a:txBody>
                      <a:tcPr/>
                    </a:tc>
                    <a:extLst>
                      <a:ext uri="{0D108BD9-81ED-4DB2-BD59-A6C34878D82A}">
                        <a16:rowId xmlns:a16="http://schemas.microsoft.com/office/drawing/2014/main" val="3712031119"/>
                      </a:ext>
                    </a:extLst>
                  </a:tr>
                  <a:tr h="240122">
                    <a:tc>
                      <a:txBody>
                        <a:bodyPr/>
                        <a:lstStyle/>
                        <a:p>
                          <a:endParaRPr lang="ko-KR"/>
                        </a:p>
                      </a:txBody>
                      <a:tcPr marL="68580" marR="68580" marT="9525" marB="0" anchor="ctr">
                        <a:blipFill>
                          <a:blip r:embed="rId2"/>
                          <a:stretch>
                            <a:fillRect t="-212821" r="-78531" b="-1746154"/>
                          </a:stretch>
                        </a:blipFill>
                      </a:tcPr>
                    </a:tc>
                    <a:tc>
                      <a:txBody>
                        <a:bodyPr/>
                        <a:lstStyle/>
                        <a:p>
                          <a:endParaRPr lang="ko-KR"/>
                        </a:p>
                      </a:txBody>
                      <a:tcPr marL="68580" marR="68580" marT="9525" marB="0" anchor="ctr">
                        <a:blipFill>
                          <a:blip r:embed="rId2"/>
                          <a:stretch>
                            <a:fillRect l="-127644" t="-212821" r="-240" b="-1746154"/>
                          </a:stretch>
                        </a:blipFill>
                      </a:tcPr>
                    </a:tc>
                    <a:extLst>
                      <a:ext uri="{0D108BD9-81ED-4DB2-BD59-A6C34878D82A}">
                        <a16:rowId xmlns:a16="http://schemas.microsoft.com/office/drawing/2014/main" val="2018592980"/>
                      </a:ext>
                    </a:extLst>
                  </a:tr>
                  <a:tr h="284126">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1: </a:t>
                          </a:r>
                          <a:r>
                            <a:rPr kumimoji="0" lang="en-US" sz="1100" b="1" u="none" strike="noStrike" kern="1200" cap="none" spc="0" normalizeH="0" baseline="0" dirty="0">
                              <a:ln>
                                <a:noFill/>
                              </a:ln>
                              <a:effectLst/>
                              <a:uLnTx/>
                              <a:uFillTx/>
                            </a:rPr>
                            <a:t>Cluster</a:t>
                          </a:r>
                          <a:r>
                            <a:rPr kumimoji="0" lang="en-US" sz="1100" u="none" strike="noStrike" kern="1200" cap="none" spc="0" normalizeH="0" baseline="0" dirty="0">
                              <a:ln>
                                <a:noFill/>
                              </a:ln>
                              <a:effectLst/>
                              <a:uLnTx/>
                              <a:uFillTx/>
                            </a:rPr>
                            <a:t> by EACM</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ct val="95000"/>
                            </a:lnSpc>
                            <a:spcAft>
                              <a:spcPts val="0"/>
                            </a:spcAft>
                          </a:pP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4024370645"/>
                      </a:ext>
                    </a:extLst>
                  </a:tr>
                  <a:tr h="240122">
                    <a:tc>
                      <a:txBody>
                        <a:bodyPr/>
                        <a:lstStyle/>
                        <a:p>
                          <a:endParaRPr lang="ko-KR"/>
                        </a:p>
                      </a:txBody>
                      <a:tcPr marL="68580" marR="68580" marT="9525" marB="0" anchor="ctr">
                        <a:blipFill>
                          <a:blip r:embed="rId2"/>
                          <a:stretch>
                            <a:fillRect t="-433333" r="-78531" b="-1525641"/>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0: not yet, 1: done</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811194433"/>
                      </a:ext>
                    </a:extLst>
                  </a:tr>
                  <a:tr h="240122">
                    <a:tc>
                      <a:txBody>
                        <a:bodyPr/>
                        <a:lstStyle/>
                        <a:p>
                          <a:endParaRPr lang="ko-KR"/>
                        </a:p>
                      </a:txBody>
                      <a:tcPr marL="68580" marR="68580" marT="9525" marB="0" anchor="ctr">
                        <a:blipFill>
                          <a:blip r:embed="rId2"/>
                          <a:stretch>
                            <a:fillRect t="-520000" r="-78531" b="-1387500"/>
                          </a:stretch>
                        </a:blipFill>
                      </a:tcPr>
                    </a:tc>
                    <a:tc>
                      <a:txBody>
                        <a:bodyPr/>
                        <a:lstStyle/>
                        <a:p>
                          <a:pPr marL="0" indent="182880" algn="l" defTabSz="914400" rtl="0" eaLnBrk="1" latinLnBrk="1" hangingPunct="1">
                            <a:lnSpc>
                              <a:spcPts val="1000"/>
                            </a:lnSpc>
                            <a:spcAft>
                              <a:spcPts val="0"/>
                            </a:spcAft>
                          </a:pPr>
                          <a:r>
                            <a:rPr kumimoji="0" lang="ko-KR" sz="1100" u="none" strike="noStrike" kern="1200" cap="none" spc="0" normalizeH="0" baseline="0">
                              <a:ln>
                                <a:noFill/>
                              </a:ln>
                              <a:effectLst/>
                              <a:uLnTx/>
                              <a:uFillTx/>
                            </a:rPr>
                            <a:t>▷ </a:t>
                          </a:r>
                          <a:r>
                            <a:rPr kumimoji="0" lang="en-US" sz="1100" u="none" strike="noStrike" kern="1200" cap="none" spc="0" normalizeH="0" baseline="0">
                              <a:ln>
                                <a:noFill/>
                              </a:ln>
                              <a:effectLst/>
                              <a:uLnTx/>
                              <a:uFillTx/>
                            </a:rPr>
                            <a:t>Stage-A</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2386771357"/>
                      </a:ext>
                    </a:extLst>
                  </a:tr>
                  <a:tr h="463492">
                    <a:tc>
                      <a:txBody>
                        <a:bodyPr/>
                        <a:lstStyle/>
                        <a:p>
                          <a:endParaRPr lang="ko-KR"/>
                        </a:p>
                      </a:txBody>
                      <a:tcPr marL="68580" marR="68580" marT="9525" marB="0" anchor="ctr">
                        <a:blipFill>
                          <a:blip r:embed="rId2"/>
                          <a:stretch>
                            <a:fillRect t="-326316" r="-78531" b="-630263"/>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1: feasible and done</a:t>
                          </a:r>
                          <a:br>
                            <a:rPr kumimoji="0" lang="en-US" sz="1100" u="none" strike="noStrike" kern="1200" cap="none" spc="0" normalizeH="0" baseline="0">
                              <a:ln>
                                <a:noFill/>
                              </a:ln>
                              <a:effectLst/>
                              <a:uLnTx/>
                              <a:uFillTx/>
                            </a:rPr>
                          </a:br>
                          <a:r>
                            <a:rPr kumimoji="0" lang="en-US" sz="1100" u="none" strike="noStrike" kern="1200" cap="none" spc="0" normalizeH="0" baseline="0">
                              <a:ln>
                                <a:noFill/>
                              </a:ln>
                              <a:effectLst/>
                              <a:uLnTx/>
                              <a:uFillTx/>
                            </a:rPr>
                            <a:t>0: feasible, -1: infeasible</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925841612"/>
                      </a:ext>
                    </a:extLst>
                  </a:tr>
                  <a:tr h="240122">
                    <a:tc>
                      <a:txBody>
                        <a:bodyPr/>
                        <a:lstStyle/>
                        <a:p>
                          <a:endParaRPr lang="ko-KR"/>
                        </a:p>
                      </a:txBody>
                      <a:tcPr marL="68580" marR="68580" marT="9525" marB="0" anchor="ctr">
                        <a:blipFill>
                          <a:blip r:embed="rId2"/>
                          <a:stretch>
                            <a:fillRect t="-830769" r="-78531" b="-1128205"/>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Stage-B</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515022213"/>
                      </a:ext>
                    </a:extLst>
                  </a:tr>
                  <a:tr h="240122">
                    <a:tc>
                      <a:txBody>
                        <a:bodyPr/>
                        <a:lstStyle/>
                        <a:p>
                          <a:endParaRPr lang="ko-KR"/>
                        </a:p>
                      </a:txBody>
                      <a:tcPr marL="68580" marR="68580" marT="9525" marB="0" anchor="ctr">
                        <a:blipFill>
                          <a:blip r:embed="rId2"/>
                          <a:stretch>
                            <a:fillRect t="-907500" r="-78531" b="-1000000"/>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Evaluate feasibility</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767851266"/>
                      </a:ext>
                    </a:extLst>
                  </a:tr>
                  <a:tr h="240122">
                    <a:tc>
                      <a:txBody>
                        <a:bodyPr/>
                        <a:lstStyle/>
                        <a:p>
                          <a:endParaRPr lang="ko-KR"/>
                        </a:p>
                      </a:txBody>
                      <a:tcPr marL="68580" marR="68580" marT="9525" marB="0" anchor="ctr">
                        <a:blipFill>
                          <a:blip r:embed="rId2"/>
                          <a:stretch>
                            <a:fillRect t="-1033333" r="-78531" b="-925641"/>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531981853"/>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8:             </a:t>
                          </a:r>
                          <a:r>
                            <a:rPr kumimoji="0" lang="en-US" sz="1100" b="1" u="none" strike="noStrike" kern="1200" cap="none" spc="0" normalizeH="0" baseline="0" dirty="0">
                              <a:ln>
                                <a:noFill/>
                              </a:ln>
                              <a:effectLst/>
                              <a:uLnTx/>
                              <a:uFillTx/>
                            </a:rPr>
                            <a:t>Update:</a:t>
                          </a:r>
                          <a:r>
                            <a:rPr kumimoji="0" lang="en-US" sz="1100" u="none" strike="noStrike" kern="1200" cap="none" spc="0" normalizeH="0" baseline="0" dirty="0">
                              <a:ln>
                                <a:noFill/>
                              </a:ln>
                              <a:effectLst/>
                              <a:uLnTx/>
                              <a:uFillTx/>
                            </a:rPr>
                            <a:t> Violation in stage-B</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Update in stage-B</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476273269"/>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9:         </a:t>
                          </a:r>
                          <a:r>
                            <a:rPr kumimoji="0" lang="en-US" sz="1100" b="1" u="none" strike="noStrike" kern="1200" cap="none" spc="0" normalizeH="0" baseline="0" dirty="0" err="1">
                              <a:ln>
                                <a:noFill/>
                              </a:ln>
                              <a:effectLst/>
                              <a:uLnTx/>
                              <a:uFillTx/>
                            </a:rPr>
                            <a:t>EndIf</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End while in stage-B</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241040725"/>
                      </a:ext>
                    </a:extLst>
                  </a:tr>
                  <a:tr h="240122">
                    <a:tc>
                      <a:txBody>
                        <a:bodyPr/>
                        <a:lstStyle/>
                        <a:p>
                          <a:endParaRPr lang="ko-KR"/>
                        </a:p>
                      </a:txBody>
                      <a:tcPr marL="68580" marR="68580" marT="9525" marB="0" anchor="ctr">
                        <a:blipFill>
                          <a:blip r:embed="rId2"/>
                          <a:stretch>
                            <a:fillRect t="-1335897" r="-78531" b="-623077"/>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824255508"/>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11:              </a:t>
                          </a:r>
                          <a:r>
                            <a:rPr kumimoji="0" lang="en-US" sz="1100" b="1" u="none" strike="noStrike" kern="1200" cap="none" spc="0" normalizeH="0" baseline="0" dirty="0">
                              <a:ln>
                                <a:noFill/>
                              </a:ln>
                              <a:effectLst/>
                              <a:uLnTx/>
                              <a:uFillTx/>
                            </a:rPr>
                            <a:t>Update:</a:t>
                          </a:r>
                          <a:r>
                            <a:rPr kumimoji="0" lang="en-US" sz="1100" u="none" strike="noStrike" kern="1200" cap="none" spc="0" normalizeH="0" baseline="0" dirty="0">
                              <a:ln>
                                <a:noFill/>
                              </a:ln>
                              <a:effectLst/>
                              <a:uLnTx/>
                              <a:uFillTx/>
                            </a:rPr>
                            <a:t> Violation in stage-A</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Update in stage-A</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3839411969"/>
                      </a:ext>
                    </a:extLst>
                  </a:tr>
                  <a:tr h="240122">
                    <a:tc>
                      <a:txBody>
                        <a:bodyPr/>
                        <a:lstStyle/>
                        <a:p>
                          <a:endParaRPr lang="ko-KR"/>
                        </a:p>
                      </a:txBody>
                      <a:tcPr marL="68580" marR="68580" marT="9525" marB="0" anchor="ctr">
                        <a:blipFill>
                          <a:blip r:embed="rId2"/>
                          <a:stretch>
                            <a:fillRect t="-1538462" r="-78531" b="-420513"/>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2427616158"/>
                      </a:ext>
                    </a:extLst>
                  </a:tr>
                  <a:tr h="240122">
                    <a:tc>
                      <a:txBody>
                        <a:bodyPr/>
                        <a:lstStyle/>
                        <a:p>
                          <a:endParaRPr lang="ko-KR"/>
                        </a:p>
                      </a:txBody>
                      <a:tcPr marL="68580" marR="68580" marT="9525" marB="0" anchor="ctr">
                        <a:blipFill>
                          <a:blip r:embed="rId2"/>
                          <a:stretch>
                            <a:fillRect t="-1597500" r="-78531" b="-310000"/>
                          </a:stretch>
                        </a:blipFill>
                      </a:tcP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3726985166"/>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14:         </a:t>
                          </a:r>
                          <a:r>
                            <a:rPr kumimoji="0" lang="en-US" sz="1100" b="1" u="none" strike="noStrike" kern="1200" cap="none" spc="0" normalizeH="0" baseline="0" dirty="0" err="1">
                              <a:ln>
                                <a:noFill/>
                              </a:ln>
                              <a:effectLst/>
                              <a:uLnTx/>
                              <a:uFillTx/>
                            </a:rPr>
                            <a:t>EndIf</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802333034"/>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15:     </a:t>
                          </a:r>
                          <a:r>
                            <a:rPr kumimoji="0" lang="en-US" sz="1100" b="1" u="none" strike="noStrike" kern="1200" cap="none" spc="0" normalizeH="0" baseline="0" dirty="0" err="1">
                              <a:ln>
                                <a:noFill/>
                              </a:ln>
                              <a:effectLst/>
                              <a:uLnTx/>
                              <a:uFillTx/>
                            </a:rPr>
                            <a:t>Endwhile</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a:ln>
                                <a:noFill/>
                              </a:ln>
                              <a:effectLst/>
                              <a:uLnTx/>
                              <a:uFillTx/>
                            </a:rPr>
                            <a:t>▷ End while in stage-A</a:t>
                          </a:r>
                          <a:endParaRPr kumimoji="0" lang="ko-KR" sz="1100" b="0" i="0" u="none" strike="noStrike" kern="1200" cap="none" spc="0" normalizeH="0" baseline="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122805067"/>
                      </a:ext>
                    </a:extLst>
                  </a:tr>
                  <a:tr h="240122">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16: </a:t>
                          </a:r>
                          <a:r>
                            <a:rPr kumimoji="0" lang="en-US" sz="1100" b="1" u="none" strike="noStrike" kern="1200" cap="none" spc="0" normalizeH="0" baseline="0" dirty="0" err="1">
                              <a:ln>
                                <a:noFill/>
                              </a:ln>
                              <a:effectLst/>
                              <a:uLnTx/>
                              <a:uFillTx/>
                            </a:rPr>
                            <a:t>Endwhile</a:t>
                          </a:r>
                          <a:endParaRPr kumimoji="0" lang="ko-KR" sz="1100" b="1"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tc>
                      <a:txBody>
                        <a:bodyPr/>
                        <a:lstStyle/>
                        <a:p>
                          <a:pPr marL="0" indent="182880" algn="l" defTabSz="914400" rtl="0" eaLnBrk="1" latinLnBrk="1" hangingPunct="1">
                            <a:lnSpc>
                              <a:spcPts val="1000"/>
                            </a:lnSpc>
                            <a:spcAft>
                              <a:spcPts val="0"/>
                            </a:spcAft>
                          </a:pPr>
                          <a:r>
                            <a:rPr kumimoji="0" lang="en-US" sz="1100" u="none" strike="noStrike" kern="1200" cap="none" spc="0" normalizeH="0" baseline="0" dirty="0">
                              <a:ln>
                                <a:noFill/>
                              </a:ln>
                              <a:effectLst/>
                              <a:uLnTx/>
                              <a:uFillTx/>
                            </a:rPr>
                            <a:t> </a:t>
                          </a:r>
                          <a:endParaRPr kumimoji="0" lang="ko-KR" sz="1100" b="0" i="0" u="none" strike="noStrike" kern="1200" cap="none" spc="0" normalizeH="0" baseline="0" dirty="0">
                            <a:ln>
                              <a:noFill/>
                            </a:ln>
                            <a:solidFill>
                              <a:prstClr val="black"/>
                            </a:solidFill>
                            <a:effectLst/>
                            <a:uLnTx/>
                            <a:uFillTx/>
                            <a:latin typeface="맑은 고딕"/>
                            <a:ea typeface="ＭＳ Ｐゴシック" panose="020B0600070205080204" pitchFamily="34" charset="-128"/>
                            <a:cs typeface="+mn-cs"/>
                          </a:endParaRPr>
                        </a:p>
                      </a:txBody>
                      <a:tcPr marL="68580" marR="68580" marT="9525" marB="0" anchor="ctr"/>
                    </a:tc>
                    <a:extLst>
                      <a:ext uri="{0D108BD9-81ED-4DB2-BD59-A6C34878D82A}">
                        <a16:rowId xmlns:a16="http://schemas.microsoft.com/office/drawing/2014/main" val="1358394739"/>
                      </a:ext>
                    </a:extLst>
                  </a:tr>
                </a:tbl>
              </a:graphicData>
            </a:graphic>
          </p:graphicFrame>
        </mc:Fallback>
      </mc:AlternateContent>
      <p:sp>
        <p:nvSpPr>
          <p:cNvPr id="2" name="모서리가 둥근 직사각형 1"/>
          <p:cNvSpPr/>
          <p:nvPr/>
        </p:nvSpPr>
        <p:spPr>
          <a:xfrm>
            <a:off x="688397" y="2169622"/>
            <a:ext cx="5270269" cy="3915295"/>
          </a:xfrm>
          <a:prstGeom prst="roundRect">
            <a:avLst>
              <a:gd name="adj" fmla="val 286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모서리가 둥근 직사각형 4"/>
          <p:cNvSpPr/>
          <p:nvPr/>
        </p:nvSpPr>
        <p:spPr>
          <a:xfrm>
            <a:off x="1072342" y="2743200"/>
            <a:ext cx="4746567" cy="3017520"/>
          </a:xfrm>
          <a:prstGeom prst="roundRect">
            <a:avLst>
              <a:gd name="adj" fmla="val 4546"/>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989873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ko-KR" altLang="en-US" dirty="0" smtClean="0"/>
              <a:t>전기자동차 보급 현황 및 충전 인프라</a:t>
            </a:r>
            <a:endParaRPr lang="ko-KR" altLang="en-US" dirty="0"/>
          </a:p>
        </p:txBody>
      </p:sp>
      <p:pic>
        <p:nvPicPr>
          <p:cNvPr id="4" name="_x398046920" descr="EMB00004afc2b3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64107" y="2127347"/>
            <a:ext cx="2248005" cy="30442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차트 4"/>
          <p:cNvGraphicFramePr>
            <a:graphicFrameLocks/>
          </p:cNvGraphicFramePr>
          <p:nvPr>
            <p:extLst>
              <p:ext uri="{D42A27DB-BD31-4B8C-83A1-F6EECF244321}">
                <p14:modId xmlns:p14="http://schemas.microsoft.com/office/powerpoint/2010/main" val="2561462410"/>
              </p:ext>
            </p:extLst>
          </p:nvPr>
        </p:nvGraphicFramePr>
        <p:xfrm>
          <a:off x="707571" y="237308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4793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직선 연결선 9"/>
          <p:cNvCxnSpPr/>
          <p:nvPr/>
        </p:nvCxnSpPr>
        <p:spPr>
          <a:xfrm>
            <a:off x="4035052" y="2179784"/>
            <a:ext cx="0" cy="2049714"/>
          </a:xfrm>
          <a:prstGeom prst="line">
            <a:avLst/>
          </a:prstGeom>
          <a:ln w="38100">
            <a:solidFill>
              <a:srgbClr val="BFC7C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68590" y="2858005"/>
            <a:ext cx="2099603" cy="600164"/>
          </a:xfrm>
          <a:prstGeom prst="rect">
            <a:avLst/>
          </a:prstGeom>
          <a:noFill/>
        </p:spPr>
        <p:txBody>
          <a:bodyPr wrap="square" rtlCol="0">
            <a:spAutoFit/>
          </a:bodyPr>
          <a:lstStyle/>
          <a:p>
            <a:pPr algn="r"/>
            <a:r>
              <a:rPr lang="en-US" altLang="ko-KR" sz="3300" b="1" dirty="0">
                <a:solidFill>
                  <a:prstClr val="black"/>
                </a:solidFill>
                <a:latin typeface="+mj-ea"/>
                <a:ea typeface="+mj-ea"/>
              </a:rPr>
              <a:t>Agenda</a:t>
            </a:r>
            <a:endParaRPr lang="ko-KR" altLang="en-US" sz="3300" b="1" dirty="0">
              <a:solidFill>
                <a:prstClr val="black"/>
              </a:solidFill>
              <a:latin typeface="+mj-ea"/>
              <a:ea typeface="+mj-ea"/>
            </a:endParaRPr>
          </a:p>
        </p:txBody>
      </p:sp>
      <p:sp>
        <p:nvSpPr>
          <p:cNvPr id="12" name="TextBox 11"/>
          <p:cNvSpPr txBox="1"/>
          <p:nvPr/>
        </p:nvSpPr>
        <p:spPr>
          <a:xfrm>
            <a:off x="4372603" y="2483581"/>
            <a:ext cx="4565326" cy="1650452"/>
          </a:xfrm>
          <a:prstGeom prst="rect">
            <a:avLst/>
          </a:prstGeom>
          <a:noFill/>
        </p:spPr>
        <p:txBody>
          <a:bodyPr wrap="square" rtlCol="0">
            <a:spAutoFit/>
          </a:bodyPr>
          <a:lstStyle/>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ea typeface="+mj-ea"/>
              </a:rPr>
              <a:t>1. </a:t>
            </a:r>
            <a:r>
              <a:rPr lang="en-US" altLang="ko-KR" sz="1350" b="1" dirty="0" smtClean="0">
                <a:solidFill>
                  <a:schemeClr val="bg1">
                    <a:lumMod val="85000"/>
                  </a:schemeClr>
                </a:solidFill>
                <a:latin typeface="+mj-ea"/>
                <a:ea typeface="+mj-ea"/>
              </a:rPr>
              <a:t>Introduction</a:t>
            </a:r>
            <a:endParaRPr lang="en-US" altLang="ko-KR" sz="1350" b="1" dirty="0">
              <a:solidFill>
                <a:schemeClr val="bg1">
                  <a:lumMod val="85000"/>
                </a:schemeClr>
              </a:solidFill>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2. </a:t>
            </a:r>
            <a:r>
              <a:rPr lang="en-US" altLang="ko-KR" sz="1350" b="1" dirty="0" smtClean="0">
                <a:solidFill>
                  <a:schemeClr val="bg1">
                    <a:lumMod val="85000"/>
                  </a:schemeClr>
                </a:solidFill>
                <a:latin typeface="+mj-ea"/>
              </a:rPr>
              <a:t>Simulation Framework</a:t>
            </a:r>
            <a:endParaRPr lang="en-US" altLang="ko-KR" sz="1350" b="1" dirty="0">
              <a:solidFill>
                <a:schemeClr val="bg1">
                  <a:lumMod val="85000"/>
                </a:schemeClr>
              </a:solidFill>
              <a:latin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3. </a:t>
            </a:r>
            <a:r>
              <a:rPr lang="en-US" altLang="ko-KR" sz="1350" b="1" dirty="0" smtClean="0">
                <a:solidFill>
                  <a:schemeClr val="bg1">
                    <a:lumMod val="85000"/>
                  </a:schemeClr>
                </a:solidFill>
                <a:latin typeface="+mj-ea"/>
              </a:rPr>
              <a:t>Formulation</a:t>
            </a:r>
            <a:endParaRPr lang="en-US" altLang="ko-KR" sz="1350" b="1" dirty="0">
              <a:solidFill>
                <a:schemeClr val="bg1">
                  <a:lumMod val="85000"/>
                </a:schemeClr>
              </a:solidFill>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latin typeface="+mj-ea"/>
                <a:ea typeface="+mj-ea"/>
              </a:rPr>
              <a:t>4. </a:t>
            </a:r>
            <a:r>
              <a:rPr lang="en-US" altLang="ko-KR" sz="1350" b="1" dirty="0" smtClean="0">
                <a:latin typeface="+mj-ea"/>
                <a:ea typeface="+mj-ea"/>
              </a:rPr>
              <a:t>Case Study</a:t>
            </a:r>
          </a:p>
          <a:p>
            <a:pPr marL="285750" indent="-285750">
              <a:lnSpc>
                <a:spcPct val="150000"/>
              </a:lnSpc>
              <a:buClr>
                <a:schemeClr val="accent2"/>
              </a:buClr>
              <a:buSzPct val="90000"/>
              <a:buFont typeface="Wingdings" panose="05000000000000000000" pitchFamily="2" charset="2"/>
              <a:buChar char="l"/>
            </a:pPr>
            <a:r>
              <a:rPr lang="en-US" altLang="ko-KR" sz="1350" b="1" dirty="0" smtClean="0">
                <a:solidFill>
                  <a:schemeClr val="bg1">
                    <a:lumMod val="85000"/>
                  </a:schemeClr>
                </a:solidFill>
                <a:latin typeface="+mj-ea"/>
                <a:ea typeface="+mj-ea"/>
              </a:rPr>
              <a:t>5. Conclusion</a:t>
            </a:r>
            <a:endParaRPr lang="en-US" altLang="ko-KR" sz="1350" b="1" dirty="0">
              <a:solidFill>
                <a:schemeClr val="bg1">
                  <a:lumMod val="85000"/>
                </a:schemeClr>
              </a:solidFill>
              <a:latin typeface="+mj-ea"/>
              <a:ea typeface="+mj-ea"/>
            </a:endParaRPr>
          </a:p>
        </p:txBody>
      </p:sp>
    </p:spTree>
    <p:extLst>
      <p:ext uri="{BB962C8B-B14F-4D97-AF65-F5344CB8AC3E}">
        <p14:creationId xmlns:p14="http://schemas.microsoft.com/office/powerpoint/2010/main" val="33642226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p:txBody>
          <a:bodyPr/>
          <a:lstStyle/>
          <a:p>
            <a:r>
              <a:rPr lang="en-US" altLang="ko-KR" dirty="0" smtClean="0"/>
              <a:t>Model Validation-1</a:t>
            </a:r>
            <a:endParaRPr lang="ko-KR" altLang="en-US" dirty="0"/>
          </a:p>
        </p:txBody>
      </p:sp>
      <p:graphicFrame>
        <p:nvGraphicFramePr>
          <p:cNvPr id="5" name="표 4"/>
          <p:cNvGraphicFramePr>
            <a:graphicFrameLocks noGrp="1"/>
          </p:cNvGraphicFramePr>
          <p:nvPr>
            <p:extLst>
              <p:ext uri="{D42A27DB-BD31-4B8C-83A1-F6EECF244321}">
                <p14:modId xmlns:p14="http://schemas.microsoft.com/office/powerpoint/2010/main" val="2751078021"/>
              </p:ext>
            </p:extLst>
          </p:nvPr>
        </p:nvGraphicFramePr>
        <p:xfrm>
          <a:off x="778280" y="1315325"/>
          <a:ext cx="7800338" cy="1044895"/>
        </p:xfrm>
        <a:graphic>
          <a:graphicData uri="http://schemas.openxmlformats.org/drawingml/2006/table">
            <a:tbl>
              <a:tblPr/>
              <a:tblGrid>
                <a:gridCol w="289635">
                  <a:extLst>
                    <a:ext uri="{9D8B030D-6E8A-4147-A177-3AD203B41FA5}">
                      <a16:colId xmlns:a16="http://schemas.microsoft.com/office/drawing/2014/main" val="2829698930"/>
                    </a:ext>
                  </a:extLst>
                </a:gridCol>
                <a:gridCol w="1139825">
                  <a:extLst>
                    <a:ext uri="{9D8B030D-6E8A-4147-A177-3AD203B41FA5}">
                      <a16:colId xmlns:a16="http://schemas.microsoft.com/office/drawing/2014/main" val="2718634576"/>
                    </a:ext>
                  </a:extLst>
                </a:gridCol>
                <a:gridCol w="993409">
                  <a:extLst>
                    <a:ext uri="{9D8B030D-6E8A-4147-A177-3AD203B41FA5}">
                      <a16:colId xmlns:a16="http://schemas.microsoft.com/office/drawing/2014/main" val="2407836910"/>
                    </a:ext>
                  </a:extLst>
                </a:gridCol>
                <a:gridCol w="993409">
                  <a:extLst>
                    <a:ext uri="{9D8B030D-6E8A-4147-A177-3AD203B41FA5}">
                      <a16:colId xmlns:a16="http://schemas.microsoft.com/office/drawing/2014/main" val="1829358527"/>
                    </a:ext>
                  </a:extLst>
                </a:gridCol>
                <a:gridCol w="1539875">
                  <a:extLst>
                    <a:ext uri="{9D8B030D-6E8A-4147-A177-3AD203B41FA5}">
                      <a16:colId xmlns:a16="http://schemas.microsoft.com/office/drawing/2014/main" val="1591970281"/>
                    </a:ext>
                  </a:extLst>
                </a:gridCol>
                <a:gridCol w="958850">
                  <a:extLst>
                    <a:ext uri="{9D8B030D-6E8A-4147-A177-3AD203B41FA5}">
                      <a16:colId xmlns:a16="http://schemas.microsoft.com/office/drawing/2014/main" val="1110157974"/>
                    </a:ext>
                  </a:extLst>
                </a:gridCol>
                <a:gridCol w="952500">
                  <a:extLst>
                    <a:ext uri="{9D8B030D-6E8A-4147-A177-3AD203B41FA5}">
                      <a16:colId xmlns:a16="http://schemas.microsoft.com/office/drawing/2014/main" val="218645521"/>
                    </a:ext>
                  </a:extLst>
                </a:gridCol>
                <a:gridCol w="932835">
                  <a:extLst>
                    <a:ext uri="{9D8B030D-6E8A-4147-A177-3AD203B41FA5}">
                      <a16:colId xmlns:a16="http://schemas.microsoft.com/office/drawing/2014/main" val="2507217004"/>
                    </a:ext>
                  </a:extLst>
                </a:gridCol>
              </a:tblGrid>
              <a:tr h="208979">
                <a:tc>
                  <a:txBody>
                    <a:bodyPr/>
                    <a:lstStyle/>
                    <a:p>
                      <a:pPr algn="ctr" fontAlgn="ct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086" marR="9086" marT="9086"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Battery capacity</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맑은 고딕" panose="020B0503020000020004" pitchFamily="50" charset="-127"/>
                          <a:ea typeface="맑은 고딕" panose="020B0503020000020004" pitchFamily="50" charset="-127"/>
                        </a:rPr>
                        <a:t>Initial </a:t>
                      </a: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E</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맑은 고딕" panose="020B0503020000020004" pitchFamily="50" charset="-127"/>
                          <a:ea typeface="맑은 고딕" panose="020B0503020000020004" pitchFamily="50" charset="-127"/>
                        </a:rPr>
                        <a:t>Target </a:t>
                      </a: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E</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Charging</a:t>
                      </a:r>
                      <a:r>
                        <a:rPr lang="en-US" sz="1100" b="1" i="0" u="none" strike="noStrike" baseline="0" dirty="0" smtClean="0">
                          <a:solidFill>
                            <a:srgbClr val="000000"/>
                          </a:solidFill>
                          <a:effectLst/>
                          <a:latin typeface="맑은 고딕" panose="020B0503020000020004" pitchFamily="50" charset="-127"/>
                          <a:ea typeface="맑은 고딕" panose="020B0503020000020004" pitchFamily="50" charset="-127"/>
                        </a:rPr>
                        <a:t> requirement</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Upper bound</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smtClean="0">
                          <a:solidFill>
                            <a:srgbClr val="000000"/>
                          </a:solidFill>
                          <a:effectLst/>
                          <a:latin typeface="맑은 고딕" panose="020B0503020000020004" pitchFamily="50" charset="-127"/>
                          <a:ea typeface="맑은 고딕" panose="020B0503020000020004" pitchFamily="50" charset="-127"/>
                        </a:rPr>
                        <a:t>Lower</a:t>
                      </a:r>
                      <a:r>
                        <a:rPr lang="en-US" sz="1100" b="1" i="0" u="none" strike="noStrike" baseline="0" dirty="0" smtClean="0">
                          <a:solidFill>
                            <a:srgbClr val="000000"/>
                          </a:solidFill>
                          <a:effectLst/>
                          <a:latin typeface="맑은 고딕" panose="020B0503020000020004" pitchFamily="50" charset="-127"/>
                          <a:ea typeface="맑은 고딕" panose="020B0503020000020004" pitchFamily="50" charset="-127"/>
                        </a:rPr>
                        <a:t> bound</a:t>
                      </a:r>
                      <a:endParaRPr lang="en-US" sz="1100" b="1"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맑은 고딕" panose="020B0503020000020004" pitchFamily="50" charset="-127"/>
                          <a:ea typeface="맑은 고딕" panose="020B0503020000020004" pitchFamily="50" charset="-127"/>
                        </a:rPr>
                        <a:t>Plug-in</a:t>
                      </a:r>
                    </a:p>
                  </a:txBody>
                  <a:tcPr marL="9525" marR="9525" marT="9525"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9932324"/>
                  </a:ext>
                </a:extLst>
              </a:tr>
              <a:tr h="208979">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EV1</a:t>
                      </a:r>
                    </a:p>
                  </a:txBody>
                  <a:tcPr marL="9086" marR="9086" marT="9086" marB="0" anchor="ctr">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1~7</a:t>
                      </a:r>
                    </a:p>
                  </a:txBody>
                  <a:tcPr marL="9086" marR="9086" marT="9086" marB="0" anchor="ctr">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62965582"/>
                  </a:ext>
                </a:extLst>
              </a:tr>
              <a:tr h="199893">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EV2</a:t>
                      </a:r>
                    </a:p>
                  </a:txBody>
                  <a:tcPr marL="9086" marR="9086" marT="9086"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90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a:noFill/>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1~12</a:t>
                      </a:r>
                    </a:p>
                  </a:txBody>
                  <a:tcPr marL="9086" marR="9086" marT="9086" marB="0" anchor="ctr">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2482348"/>
                  </a:ext>
                </a:extLst>
              </a:tr>
              <a:tr h="208979">
                <a:tc>
                  <a:txBody>
                    <a:bodyPr/>
                    <a:lstStyle/>
                    <a:p>
                      <a:pPr algn="ctr" fontAlgn="ctr"/>
                      <a:r>
                        <a:rPr lang="en-US" sz="1000" b="0" i="0" u="none" strike="noStrike">
                          <a:solidFill>
                            <a:srgbClr val="000000"/>
                          </a:solidFill>
                          <a:effectLst/>
                          <a:latin typeface="맑은 고딕" panose="020B0503020000020004" pitchFamily="50" charset="-127"/>
                          <a:ea typeface="맑은 고딕" panose="020B0503020000020004" pitchFamily="50" charset="-127"/>
                        </a:rPr>
                        <a:t>EV3</a:t>
                      </a:r>
                    </a:p>
                  </a:txBody>
                  <a:tcPr marL="9086" marR="9086" marT="9086"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80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a:t>
                      </a:r>
                    </a:p>
                  </a:txBody>
                  <a:tcPr marL="9086" marR="9086" marT="9086"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1~12</a:t>
                      </a:r>
                    </a:p>
                  </a:txBody>
                  <a:tcPr marL="9086" marR="9086" marT="9086"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2855886"/>
                  </a:ext>
                </a:extLst>
              </a:tr>
              <a:tr h="218065">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VEV</a:t>
                      </a:r>
                    </a:p>
                  </a:txBody>
                  <a:tcPr marL="9086" marR="9086" marT="9086"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300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90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100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210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-60</a:t>
                      </a:r>
                    </a:p>
                  </a:txBody>
                  <a:tcPr marL="9086" marR="9086" marT="9086" marB="0" anchor="ctr">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1~12</a:t>
                      </a:r>
                    </a:p>
                  </a:txBody>
                  <a:tcPr marL="9086" marR="9086" marT="9086"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880021"/>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4082054063"/>
              </p:ext>
            </p:extLst>
          </p:nvPr>
        </p:nvGraphicFramePr>
        <p:xfrm>
          <a:off x="778280" y="2571840"/>
          <a:ext cx="7800338" cy="317616"/>
        </p:xfrm>
        <a:graphic>
          <a:graphicData uri="http://schemas.openxmlformats.org/drawingml/2006/table">
            <a:tbl>
              <a:tblPr/>
              <a:tblGrid>
                <a:gridCol w="557167">
                  <a:extLst>
                    <a:ext uri="{9D8B030D-6E8A-4147-A177-3AD203B41FA5}">
                      <a16:colId xmlns:a16="http://schemas.microsoft.com/office/drawing/2014/main" val="3234306273"/>
                    </a:ext>
                  </a:extLst>
                </a:gridCol>
                <a:gridCol w="557167">
                  <a:extLst>
                    <a:ext uri="{9D8B030D-6E8A-4147-A177-3AD203B41FA5}">
                      <a16:colId xmlns:a16="http://schemas.microsoft.com/office/drawing/2014/main" val="613382939"/>
                    </a:ext>
                  </a:extLst>
                </a:gridCol>
                <a:gridCol w="557167">
                  <a:extLst>
                    <a:ext uri="{9D8B030D-6E8A-4147-A177-3AD203B41FA5}">
                      <a16:colId xmlns:a16="http://schemas.microsoft.com/office/drawing/2014/main" val="2474548229"/>
                    </a:ext>
                  </a:extLst>
                </a:gridCol>
                <a:gridCol w="557167">
                  <a:extLst>
                    <a:ext uri="{9D8B030D-6E8A-4147-A177-3AD203B41FA5}">
                      <a16:colId xmlns:a16="http://schemas.microsoft.com/office/drawing/2014/main" val="1432696337"/>
                    </a:ext>
                  </a:extLst>
                </a:gridCol>
                <a:gridCol w="557167">
                  <a:extLst>
                    <a:ext uri="{9D8B030D-6E8A-4147-A177-3AD203B41FA5}">
                      <a16:colId xmlns:a16="http://schemas.microsoft.com/office/drawing/2014/main" val="2475567171"/>
                    </a:ext>
                  </a:extLst>
                </a:gridCol>
                <a:gridCol w="557167">
                  <a:extLst>
                    <a:ext uri="{9D8B030D-6E8A-4147-A177-3AD203B41FA5}">
                      <a16:colId xmlns:a16="http://schemas.microsoft.com/office/drawing/2014/main" val="2606967411"/>
                    </a:ext>
                  </a:extLst>
                </a:gridCol>
                <a:gridCol w="557167">
                  <a:extLst>
                    <a:ext uri="{9D8B030D-6E8A-4147-A177-3AD203B41FA5}">
                      <a16:colId xmlns:a16="http://schemas.microsoft.com/office/drawing/2014/main" val="3732436754"/>
                    </a:ext>
                  </a:extLst>
                </a:gridCol>
                <a:gridCol w="557167">
                  <a:extLst>
                    <a:ext uri="{9D8B030D-6E8A-4147-A177-3AD203B41FA5}">
                      <a16:colId xmlns:a16="http://schemas.microsoft.com/office/drawing/2014/main" val="2818516740"/>
                    </a:ext>
                  </a:extLst>
                </a:gridCol>
                <a:gridCol w="557167">
                  <a:extLst>
                    <a:ext uri="{9D8B030D-6E8A-4147-A177-3AD203B41FA5}">
                      <a16:colId xmlns:a16="http://schemas.microsoft.com/office/drawing/2014/main" val="2908306018"/>
                    </a:ext>
                  </a:extLst>
                </a:gridCol>
                <a:gridCol w="557167">
                  <a:extLst>
                    <a:ext uri="{9D8B030D-6E8A-4147-A177-3AD203B41FA5}">
                      <a16:colId xmlns:a16="http://schemas.microsoft.com/office/drawing/2014/main" val="1661955689"/>
                    </a:ext>
                  </a:extLst>
                </a:gridCol>
                <a:gridCol w="557167">
                  <a:extLst>
                    <a:ext uri="{9D8B030D-6E8A-4147-A177-3AD203B41FA5}">
                      <a16:colId xmlns:a16="http://schemas.microsoft.com/office/drawing/2014/main" val="2379696165"/>
                    </a:ext>
                  </a:extLst>
                </a:gridCol>
                <a:gridCol w="557167">
                  <a:extLst>
                    <a:ext uri="{9D8B030D-6E8A-4147-A177-3AD203B41FA5}">
                      <a16:colId xmlns:a16="http://schemas.microsoft.com/office/drawing/2014/main" val="3443724893"/>
                    </a:ext>
                  </a:extLst>
                </a:gridCol>
                <a:gridCol w="557167">
                  <a:extLst>
                    <a:ext uri="{9D8B030D-6E8A-4147-A177-3AD203B41FA5}">
                      <a16:colId xmlns:a16="http://schemas.microsoft.com/office/drawing/2014/main" val="857765519"/>
                    </a:ext>
                  </a:extLst>
                </a:gridCol>
                <a:gridCol w="557167">
                  <a:extLst>
                    <a:ext uri="{9D8B030D-6E8A-4147-A177-3AD203B41FA5}">
                      <a16:colId xmlns:a16="http://schemas.microsoft.com/office/drawing/2014/main" val="3898290107"/>
                    </a:ext>
                  </a:extLst>
                </a:gridCol>
              </a:tblGrid>
              <a:tr h="133867">
                <a:tc>
                  <a:txBody>
                    <a:bodyPr/>
                    <a:lstStyle/>
                    <a:p>
                      <a:pPr algn="ctr" fontAlgn="ctr"/>
                      <a:r>
                        <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rPr>
                        <a:t>TOU</a:t>
                      </a:r>
                    </a:p>
                  </a:txBody>
                  <a:tcPr marL="6408" marR="6408" marT="6408" marB="0" anchor="ctr">
                    <a:lnL>
                      <a:noFill/>
                    </a:lnL>
                    <a:lnR>
                      <a:noFill/>
                    </a:lnR>
                    <a:lnT>
                      <a:noFill/>
                    </a:lnT>
                    <a:lnB>
                      <a:noFill/>
                    </a:lnB>
                  </a:tcPr>
                </a:tc>
                <a:tc>
                  <a:txBody>
                    <a:bodyPr/>
                    <a:lstStyle/>
                    <a:p>
                      <a:pPr algn="ctr" rtl="0" fontAlgn="ctr"/>
                      <a:r>
                        <a:rPr 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t</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3</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5</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7</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8</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11</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12</a:t>
                      </a:r>
                    </a:p>
                  </a:txBody>
                  <a:tcPr marL="6408" marR="6408" marT="6408"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010273"/>
                  </a:ext>
                </a:extLst>
              </a:tr>
              <a:tr h="140987">
                <a:tc>
                  <a:txBody>
                    <a:bodyPr/>
                    <a:lstStyle/>
                    <a:p>
                      <a:pPr algn="ctr" fontAlgn="ctr"/>
                      <a:endPar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a:noFill/>
                    </a:lnT>
                    <a:lnB>
                      <a:noFill/>
                    </a:lnB>
                  </a:tcPr>
                </a:tc>
                <a:tc>
                  <a:txBody>
                    <a:bodyPr/>
                    <a:lstStyle/>
                    <a:p>
                      <a:pPr algn="ctr" fontAlgn="ctr"/>
                      <a:r>
                        <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8696B"/>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CFCFF"/>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tc>
                  <a:txBody>
                    <a:bodyPr/>
                    <a:lstStyle/>
                    <a:p>
                      <a:pPr algn="ctr" rtl="0"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60</a:t>
                      </a:r>
                    </a:p>
                  </a:txBody>
                  <a:tcPr marL="6408" marR="6408" marT="6408" marB="0" anchor="ctr">
                    <a:lnL>
                      <a:noFill/>
                    </a:lnL>
                    <a:lnR>
                      <a:noFill/>
                    </a:lnR>
                    <a:lnT w="12700" cap="flat" cmpd="sng" algn="ctr">
                      <a:solidFill>
                        <a:srgbClr val="000000"/>
                      </a:solidFill>
                      <a:prstDash val="solid"/>
                      <a:round/>
                      <a:headEnd type="none" w="med" len="med"/>
                      <a:tailEnd type="none" w="med" len="med"/>
                    </a:lnT>
                    <a:lnB>
                      <a:noFill/>
                    </a:lnB>
                    <a:solidFill>
                      <a:srgbClr val="FBC2C4"/>
                    </a:solidFill>
                  </a:tcPr>
                </a:tc>
                <a:extLst>
                  <a:ext uri="{0D108BD9-81ED-4DB2-BD59-A6C34878D82A}">
                    <a16:rowId xmlns:a16="http://schemas.microsoft.com/office/drawing/2014/main" val="57260278"/>
                  </a:ext>
                </a:extLst>
              </a:tr>
            </a:tbl>
          </a:graphicData>
        </a:graphic>
      </p:graphicFrame>
      <p:sp>
        <p:nvSpPr>
          <p:cNvPr id="7" name="직사각형 6"/>
          <p:cNvSpPr/>
          <p:nvPr/>
        </p:nvSpPr>
        <p:spPr>
          <a:xfrm>
            <a:off x="382054" y="845499"/>
            <a:ext cx="6088723"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buSzPct val="110000"/>
              <a:defRPr sz="1800"/>
            </a:pPr>
            <a:r>
              <a:rPr lang="en-US" altLang="ko-KR" dirty="0" smtClean="0">
                <a:solidFill>
                  <a:schemeClr val="tx1"/>
                </a:solidFill>
                <a:latin typeface="+mn-ea"/>
              </a:rPr>
              <a:t>Test case</a:t>
            </a:r>
            <a:endParaRPr lang="en-US" altLang="ko-KR" dirty="0">
              <a:solidFill>
                <a:schemeClr val="tx1"/>
              </a:solidFill>
              <a:latin typeface="+mj-ea"/>
            </a:endParaRPr>
          </a:p>
        </p:txBody>
      </p:sp>
      <p:sp>
        <p:nvSpPr>
          <p:cNvPr id="8" name="직사각형 7"/>
          <p:cNvSpPr/>
          <p:nvPr/>
        </p:nvSpPr>
        <p:spPr>
          <a:xfrm>
            <a:off x="262313" y="845499"/>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graphicFrame>
        <p:nvGraphicFramePr>
          <p:cNvPr id="9" name="표 8"/>
          <p:cNvGraphicFramePr>
            <a:graphicFrameLocks noGrp="1"/>
          </p:cNvGraphicFramePr>
          <p:nvPr>
            <p:extLst>
              <p:ext uri="{D42A27DB-BD31-4B8C-83A1-F6EECF244321}">
                <p14:modId xmlns:p14="http://schemas.microsoft.com/office/powerpoint/2010/main" val="1301287258"/>
              </p:ext>
            </p:extLst>
          </p:nvPr>
        </p:nvGraphicFramePr>
        <p:xfrm>
          <a:off x="259006" y="2976392"/>
          <a:ext cx="8319612" cy="1166727"/>
        </p:xfrm>
        <a:graphic>
          <a:graphicData uri="http://schemas.openxmlformats.org/drawingml/2006/table">
            <a:tbl>
              <a:tblPr/>
              <a:tblGrid>
                <a:gridCol w="1076441">
                  <a:extLst>
                    <a:ext uri="{9D8B030D-6E8A-4147-A177-3AD203B41FA5}">
                      <a16:colId xmlns:a16="http://schemas.microsoft.com/office/drawing/2014/main" val="2083037411"/>
                    </a:ext>
                  </a:extLst>
                </a:gridCol>
                <a:gridCol w="557167">
                  <a:extLst>
                    <a:ext uri="{9D8B030D-6E8A-4147-A177-3AD203B41FA5}">
                      <a16:colId xmlns:a16="http://schemas.microsoft.com/office/drawing/2014/main" val="2025508817"/>
                    </a:ext>
                  </a:extLst>
                </a:gridCol>
                <a:gridCol w="557167">
                  <a:extLst>
                    <a:ext uri="{9D8B030D-6E8A-4147-A177-3AD203B41FA5}">
                      <a16:colId xmlns:a16="http://schemas.microsoft.com/office/drawing/2014/main" val="3668598984"/>
                    </a:ext>
                  </a:extLst>
                </a:gridCol>
                <a:gridCol w="557167">
                  <a:extLst>
                    <a:ext uri="{9D8B030D-6E8A-4147-A177-3AD203B41FA5}">
                      <a16:colId xmlns:a16="http://schemas.microsoft.com/office/drawing/2014/main" val="1065662673"/>
                    </a:ext>
                  </a:extLst>
                </a:gridCol>
                <a:gridCol w="557167">
                  <a:extLst>
                    <a:ext uri="{9D8B030D-6E8A-4147-A177-3AD203B41FA5}">
                      <a16:colId xmlns:a16="http://schemas.microsoft.com/office/drawing/2014/main" val="2764671104"/>
                    </a:ext>
                  </a:extLst>
                </a:gridCol>
                <a:gridCol w="557167">
                  <a:extLst>
                    <a:ext uri="{9D8B030D-6E8A-4147-A177-3AD203B41FA5}">
                      <a16:colId xmlns:a16="http://schemas.microsoft.com/office/drawing/2014/main" val="4134077810"/>
                    </a:ext>
                  </a:extLst>
                </a:gridCol>
                <a:gridCol w="557167">
                  <a:extLst>
                    <a:ext uri="{9D8B030D-6E8A-4147-A177-3AD203B41FA5}">
                      <a16:colId xmlns:a16="http://schemas.microsoft.com/office/drawing/2014/main" val="1374596066"/>
                    </a:ext>
                  </a:extLst>
                </a:gridCol>
                <a:gridCol w="557167">
                  <a:extLst>
                    <a:ext uri="{9D8B030D-6E8A-4147-A177-3AD203B41FA5}">
                      <a16:colId xmlns:a16="http://schemas.microsoft.com/office/drawing/2014/main" val="632240863"/>
                    </a:ext>
                  </a:extLst>
                </a:gridCol>
                <a:gridCol w="557167">
                  <a:extLst>
                    <a:ext uri="{9D8B030D-6E8A-4147-A177-3AD203B41FA5}">
                      <a16:colId xmlns:a16="http://schemas.microsoft.com/office/drawing/2014/main" val="3410345922"/>
                    </a:ext>
                  </a:extLst>
                </a:gridCol>
                <a:gridCol w="557167">
                  <a:extLst>
                    <a:ext uri="{9D8B030D-6E8A-4147-A177-3AD203B41FA5}">
                      <a16:colId xmlns:a16="http://schemas.microsoft.com/office/drawing/2014/main" val="1351516265"/>
                    </a:ext>
                  </a:extLst>
                </a:gridCol>
                <a:gridCol w="557167">
                  <a:extLst>
                    <a:ext uri="{9D8B030D-6E8A-4147-A177-3AD203B41FA5}">
                      <a16:colId xmlns:a16="http://schemas.microsoft.com/office/drawing/2014/main" val="1307409133"/>
                    </a:ext>
                  </a:extLst>
                </a:gridCol>
                <a:gridCol w="557167">
                  <a:extLst>
                    <a:ext uri="{9D8B030D-6E8A-4147-A177-3AD203B41FA5}">
                      <a16:colId xmlns:a16="http://schemas.microsoft.com/office/drawing/2014/main" val="1134103382"/>
                    </a:ext>
                  </a:extLst>
                </a:gridCol>
                <a:gridCol w="557167">
                  <a:extLst>
                    <a:ext uri="{9D8B030D-6E8A-4147-A177-3AD203B41FA5}">
                      <a16:colId xmlns:a16="http://schemas.microsoft.com/office/drawing/2014/main" val="1637611106"/>
                    </a:ext>
                  </a:extLst>
                </a:gridCol>
                <a:gridCol w="557167">
                  <a:extLst>
                    <a:ext uri="{9D8B030D-6E8A-4147-A177-3AD203B41FA5}">
                      <a16:colId xmlns:a16="http://schemas.microsoft.com/office/drawing/2014/main" val="2132451838"/>
                    </a:ext>
                  </a:extLst>
                </a:gridCol>
              </a:tblGrid>
              <a:tr h="147395">
                <a:tc>
                  <a:txBody>
                    <a:bodyPr/>
                    <a:lstStyle/>
                    <a:p>
                      <a:pPr algn="ctr" fontAlgn="ctr"/>
                      <a:r>
                        <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rPr>
                        <a:t>Optimal solution</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rPr>
                        <a:t>t</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3</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5</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7</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8</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11</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912673"/>
                  </a:ext>
                </a:extLst>
              </a:tr>
              <a:tr h="147395">
                <a:tc>
                  <a:txBody>
                    <a:bodyPr/>
                    <a:lstStyle/>
                    <a:p>
                      <a:pPr algn="ctr" fontAlgn="ctr"/>
                      <a:r>
                        <a:rPr 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EV1 </a:t>
                      </a:r>
                      <a:r>
                        <a:rPr lang="ko-KR" alt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스케줄</a:t>
                      </a:r>
                      <a:endPar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15</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15</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15</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15</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41811121"/>
                  </a:ext>
                </a:extLst>
              </a:tr>
              <a:tr h="140987">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EV2 </a:t>
                      </a:r>
                      <a:r>
                        <a:rPr lang="ko-KR" alt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스케줄</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-2.5</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-2.5</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-2.5</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-2.5</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6.66</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6.66</a:t>
                      </a:r>
                    </a:p>
                  </a:txBody>
                  <a:tcPr marL="6408" marR="6408" marT="6408"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6.66</a:t>
                      </a:r>
                    </a:p>
                  </a:txBody>
                  <a:tcPr marL="6408" marR="6408" marT="6408" marB="0" anchor="ctr">
                    <a:lnL>
                      <a:noFill/>
                    </a:lnL>
                    <a:lnR>
                      <a:noFill/>
                    </a:lnR>
                    <a:lnT>
                      <a:noFill/>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34487806"/>
                  </a:ext>
                </a:extLst>
              </a:tr>
              <a:tr h="147395">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EV3 </a:t>
                      </a:r>
                      <a:r>
                        <a:rPr lang="ko-KR" alt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스케줄</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6.66</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6.66</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6.66</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w="190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538959"/>
                  </a:ext>
                </a:extLst>
              </a:tr>
              <a:tr h="147395">
                <a:tc>
                  <a:txBody>
                    <a:bodyPr/>
                    <a:lstStyle/>
                    <a:p>
                      <a:pPr algn="ctr" fontAlgn="ctr"/>
                      <a:r>
                        <a:rPr 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EV1 </a:t>
                      </a:r>
                      <a:r>
                        <a:rPr 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SOC</a:t>
                      </a:r>
                      <a:endPar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0</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15</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29.99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44.99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59.99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79.99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99.99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100" b="0" i="0" u="none" strike="noStrike" dirty="0" smtClean="0">
                          <a:solidFill>
                            <a:srgbClr val="000000"/>
                          </a:solidFill>
                          <a:effectLst/>
                          <a:latin typeface="맑은 고딕" panose="020B0503020000020004" pitchFamily="50" charset="-127"/>
                          <a:ea typeface="맑은 고딕" panose="020B0503020000020004" pitchFamily="50" charset="-127"/>
                        </a:rPr>
                        <a:t>-</a:t>
                      </a:r>
                      <a:endParaRPr lang="en-US" altLang="ko-KR" sz="11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extLst>
                  <a:ext uri="{0D108BD9-81ED-4DB2-BD59-A6C34878D82A}">
                    <a16:rowId xmlns:a16="http://schemas.microsoft.com/office/drawing/2014/main" val="1287326807"/>
                  </a:ext>
                </a:extLst>
              </a:tr>
              <a:tr h="147395">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EV2 </a:t>
                      </a: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SOC</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w="19050" cap="flat" cmpd="sng" algn="ctr">
                      <a:noFill/>
                      <a:prstDash val="solid"/>
                      <a:round/>
                      <a:headEnd type="none" w="med" len="med"/>
                      <a:tailEnd type="none" w="med" len="med"/>
                    </a:lnB>
                  </a:tcPr>
                </a:tc>
                <a:tc>
                  <a:txBody>
                    <a:bodyPr/>
                    <a:lstStyle/>
                    <a:p>
                      <a:pPr algn="ctr"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10</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7.5</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5</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2.5</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0</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6.66</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13.33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33.33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53.33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73.33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93.33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99.99</a:t>
                      </a:r>
                    </a:p>
                  </a:txBody>
                  <a:tcPr marL="9525" marR="9525" marT="9525" marB="0" anchor="ctr">
                    <a:lnL>
                      <a:noFill/>
                    </a:lnL>
                    <a:lnR w="19050" cap="flat" cmpd="sng" algn="ctr">
                      <a:solidFill>
                        <a:srgbClr val="000000"/>
                      </a:solidFill>
                      <a:prstDash val="solid"/>
                      <a:round/>
                      <a:headEnd type="none" w="med" len="med"/>
                      <a:tailEnd type="none" w="med" len="med"/>
                    </a:lnR>
                    <a:lnT>
                      <a:noFill/>
                    </a:lnT>
                    <a:lnB w="19050" cap="flat" cmpd="sng" algn="ctr">
                      <a:noFill/>
                      <a:prstDash val="solid"/>
                      <a:round/>
                      <a:headEnd type="none" w="med" len="med"/>
                      <a:tailEnd type="none" w="med" len="med"/>
                    </a:lnB>
                  </a:tcPr>
                </a:tc>
                <a:extLst>
                  <a:ext uri="{0D108BD9-81ED-4DB2-BD59-A6C34878D82A}">
                    <a16:rowId xmlns:a16="http://schemas.microsoft.com/office/drawing/2014/main" val="2873082438"/>
                  </a:ext>
                </a:extLst>
              </a:tr>
              <a:tr h="147395">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EV3 </a:t>
                      </a: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SOC</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80</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60</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40</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20</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0</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6.66</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13.33</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33.33</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53.33</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73.33</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a:solidFill>
                            <a:srgbClr val="000000"/>
                          </a:solidFill>
                          <a:effectLst/>
                          <a:latin typeface="맑은 고딕" panose="020B0503020000020004" pitchFamily="50" charset="-127"/>
                          <a:ea typeface="맑은 고딕" panose="020B0503020000020004" pitchFamily="50" charset="-127"/>
                        </a:rPr>
                        <a:t>93.33</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100" b="0" i="0" u="none" strike="noStrike" dirty="0">
                          <a:solidFill>
                            <a:srgbClr val="000000"/>
                          </a:solidFill>
                          <a:effectLst/>
                          <a:latin typeface="맑은 고딕" panose="020B0503020000020004" pitchFamily="50" charset="-127"/>
                          <a:ea typeface="맑은 고딕" panose="020B0503020000020004" pitchFamily="50" charset="-127"/>
                        </a:rPr>
                        <a:t>99.99</a:t>
                      </a:r>
                    </a:p>
                  </a:txBody>
                  <a:tcPr marL="9525" marR="9525" marT="9525"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385163"/>
                  </a:ext>
                </a:extLst>
              </a:tr>
            </a:tbl>
          </a:graphicData>
        </a:graphic>
      </p:graphicFrame>
      <p:graphicFrame>
        <p:nvGraphicFramePr>
          <p:cNvPr id="10" name="표 9"/>
          <p:cNvGraphicFramePr>
            <a:graphicFrameLocks noGrp="1"/>
          </p:cNvGraphicFramePr>
          <p:nvPr>
            <p:extLst>
              <p:ext uri="{D42A27DB-BD31-4B8C-83A1-F6EECF244321}">
                <p14:modId xmlns:p14="http://schemas.microsoft.com/office/powerpoint/2010/main" val="2233097913"/>
              </p:ext>
            </p:extLst>
          </p:nvPr>
        </p:nvGraphicFramePr>
        <p:xfrm>
          <a:off x="213762" y="4230542"/>
          <a:ext cx="8410100" cy="1176078"/>
        </p:xfrm>
        <a:graphic>
          <a:graphicData uri="http://schemas.openxmlformats.org/drawingml/2006/table">
            <a:tbl>
              <a:tblPr/>
              <a:tblGrid>
                <a:gridCol w="1166929">
                  <a:extLst>
                    <a:ext uri="{9D8B030D-6E8A-4147-A177-3AD203B41FA5}">
                      <a16:colId xmlns:a16="http://schemas.microsoft.com/office/drawing/2014/main" val="2083037411"/>
                    </a:ext>
                  </a:extLst>
                </a:gridCol>
                <a:gridCol w="557167">
                  <a:extLst>
                    <a:ext uri="{9D8B030D-6E8A-4147-A177-3AD203B41FA5}">
                      <a16:colId xmlns:a16="http://schemas.microsoft.com/office/drawing/2014/main" val="2025508817"/>
                    </a:ext>
                  </a:extLst>
                </a:gridCol>
                <a:gridCol w="557167">
                  <a:extLst>
                    <a:ext uri="{9D8B030D-6E8A-4147-A177-3AD203B41FA5}">
                      <a16:colId xmlns:a16="http://schemas.microsoft.com/office/drawing/2014/main" val="3668598984"/>
                    </a:ext>
                  </a:extLst>
                </a:gridCol>
                <a:gridCol w="557167">
                  <a:extLst>
                    <a:ext uri="{9D8B030D-6E8A-4147-A177-3AD203B41FA5}">
                      <a16:colId xmlns:a16="http://schemas.microsoft.com/office/drawing/2014/main" val="1065662673"/>
                    </a:ext>
                  </a:extLst>
                </a:gridCol>
                <a:gridCol w="557167">
                  <a:extLst>
                    <a:ext uri="{9D8B030D-6E8A-4147-A177-3AD203B41FA5}">
                      <a16:colId xmlns:a16="http://schemas.microsoft.com/office/drawing/2014/main" val="2764671104"/>
                    </a:ext>
                  </a:extLst>
                </a:gridCol>
                <a:gridCol w="557167">
                  <a:extLst>
                    <a:ext uri="{9D8B030D-6E8A-4147-A177-3AD203B41FA5}">
                      <a16:colId xmlns:a16="http://schemas.microsoft.com/office/drawing/2014/main" val="4134077810"/>
                    </a:ext>
                  </a:extLst>
                </a:gridCol>
                <a:gridCol w="557167">
                  <a:extLst>
                    <a:ext uri="{9D8B030D-6E8A-4147-A177-3AD203B41FA5}">
                      <a16:colId xmlns:a16="http://schemas.microsoft.com/office/drawing/2014/main" val="1374596066"/>
                    </a:ext>
                  </a:extLst>
                </a:gridCol>
                <a:gridCol w="557167">
                  <a:extLst>
                    <a:ext uri="{9D8B030D-6E8A-4147-A177-3AD203B41FA5}">
                      <a16:colId xmlns:a16="http://schemas.microsoft.com/office/drawing/2014/main" val="632240863"/>
                    </a:ext>
                  </a:extLst>
                </a:gridCol>
                <a:gridCol w="557167">
                  <a:extLst>
                    <a:ext uri="{9D8B030D-6E8A-4147-A177-3AD203B41FA5}">
                      <a16:colId xmlns:a16="http://schemas.microsoft.com/office/drawing/2014/main" val="3410345922"/>
                    </a:ext>
                  </a:extLst>
                </a:gridCol>
                <a:gridCol w="557167">
                  <a:extLst>
                    <a:ext uri="{9D8B030D-6E8A-4147-A177-3AD203B41FA5}">
                      <a16:colId xmlns:a16="http://schemas.microsoft.com/office/drawing/2014/main" val="1351516265"/>
                    </a:ext>
                  </a:extLst>
                </a:gridCol>
                <a:gridCol w="557167">
                  <a:extLst>
                    <a:ext uri="{9D8B030D-6E8A-4147-A177-3AD203B41FA5}">
                      <a16:colId xmlns:a16="http://schemas.microsoft.com/office/drawing/2014/main" val="1307409133"/>
                    </a:ext>
                  </a:extLst>
                </a:gridCol>
                <a:gridCol w="557167">
                  <a:extLst>
                    <a:ext uri="{9D8B030D-6E8A-4147-A177-3AD203B41FA5}">
                      <a16:colId xmlns:a16="http://schemas.microsoft.com/office/drawing/2014/main" val="1134103382"/>
                    </a:ext>
                  </a:extLst>
                </a:gridCol>
                <a:gridCol w="557167">
                  <a:extLst>
                    <a:ext uri="{9D8B030D-6E8A-4147-A177-3AD203B41FA5}">
                      <a16:colId xmlns:a16="http://schemas.microsoft.com/office/drawing/2014/main" val="1637611106"/>
                    </a:ext>
                  </a:extLst>
                </a:gridCol>
                <a:gridCol w="557167">
                  <a:extLst>
                    <a:ext uri="{9D8B030D-6E8A-4147-A177-3AD203B41FA5}">
                      <a16:colId xmlns:a16="http://schemas.microsoft.com/office/drawing/2014/main" val="2132451838"/>
                    </a:ext>
                  </a:extLst>
                </a:gridCol>
              </a:tblGrid>
              <a:tr h="147395">
                <a:tc>
                  <a:txBody>
                    <a:bodyPr/>
                    <a:lstStyle/>
                    <a:p>
                      <a:pPr algn="ctr" fontAlgn="ctr"/>
                      <a:r>
                        <a:rPr 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Proposed </a:t>
                      </a:r>
                      <a:r>
                        <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rPr>
                        <a:t>solution</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rPr>
                        <a:t>t</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3</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5</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7</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8</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11</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12</a:t>
                      </a:r>
                    </a:p>
                  </a:txBody>
                  <a:tcPr marL="6408" marR="6408" marT="6408"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9912673"/>
                  </a:ext>
                </a:extLst>
              </a:tr>
              <a:tr h="147395">
                <a:tc>
                  <a:txBody>
                    <a:bodyPr/>
                    <a:lstStyle/>
                    <a:p>
                      <a:pPr algn="ctr" fontAlgn="ctr"/>
                      <a:r>
                        <a:rPr 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EV1 </a:t>
                      </a:r>
                      <a:r>
                        <a:rPr lang="ko-KR" alt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스케줄</a:t>
                      </a:r>
                      <a:endPar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14.57</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14.77</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15.072</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15.07</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w="19050" cap="flat" cmpd="sng" algn="ctr">
                      <a:solidFill>
                        <a:srgbClr val="000000"/>
                      </a:solidFill>
                      <a:prstDash val="solid"/>
                      <a:round/>
                      <a:headEnd type="none" w="med" len="med"/>
                      <a:tailEnd type="none" w="med" len="med"/>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041811121"/>
                  </a:ext>
                </a:extLst>
              </a:tr>
              <a:tr h="140987">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EV2 </a:t>
                      </a:r>
                      <a:r>
                        <a:rPr lang="ko-KR" alt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스케줄</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3.23</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3.33</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3.09</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a:noFill/>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0.32</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3.16</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3.16</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a:noFill/>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13.1619</a:t>
                      </a:r>
                    </a:p>
                  </a:txBody>
                  <a:tcPr marL="9525" marR="9525" marT="9525" marB="0" anchor="ctr">
                    <a:lnL>
                      <a:noFill/>
                    </a:lnL>
                    <a:lnR>
                      <a:noFill/>
                    </a:lnR>
                    <a:lnT>
                      <a:noFill/>
                    </a:lnT>
                    <a:lnB>
                      <a:noFill/>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w="190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34487806"/>
                  </a:ext>
                </a:extLst>
              </a:tr>
              <a:tr h="147395">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EV3 </a:t>
                      </a:r>
                      <a:r>
                        <a:rPr lang="ko-KR" alt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스케줄</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ko-KR" altLang="en-US" sz="1000" b="0" i="0" u="none" strike="noStrike" kern="120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16.22</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16.32</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16.85</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19.62</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0.48</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a:t>
                      </a: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0.48</a:t>
                      </a:r>
                      <a:endPar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20</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9.511435</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altLang="ko-KR" sz="1000" b="0"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a:t>
                      </a:r>
                      <a:r>
                        <a:rPr lang="ko-KR" altLang="en-US"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　</a:t>
                      </a:r>
                    </a:p>
                  </a:txBody>
                  <a:tcPr marL="6408" marR="6408" marT="6408" marB="0" anchor="ctr">
                    <a:lnL>
                      <a:noFill/>
                    </a:lnL>
                    <a:lnR w="19050" cap="flat" cmpd="sng" algn="ctr">
                      <a:solidFill>
                        <a:srgbClr val="000000"/>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538959"/>
                  </a:ext>
                </a:extLst>
              </a:tr>
              <a:tr h="147395">
                <a:tc>
                  <a:txBody>
                    <a:bodyPr/>
                    <a:lstStyle/>
                    <a:p>
                      <a:pPr algn="ctr" fontAlgn="ctr"/>
                      <a:r>
                        <a:rPr 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EV1 </a:t>
                      </a:r>
                      <a:r>
                        <a:rPr lang="en-US"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SOC</a:t>
                      </a:r>
                      <a:endParaRPr 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0</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14.58</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29.35</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44.42</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59.49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79.49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99.49</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0</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0</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0</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0</a:t>
                      </a:r>
                    </a:p>
                  </a:txBody>
                  <a:tcPr marL="9525" marR="9525" marT="9525" marB="0" anchor="ctr">
                    <a:lnL>
                      <a:noFill/>
                    </a:lnL>
                    <a:lnR>
                      <a:noFill/>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0</a:t>
                      </a:r>
                    </a:p>
                  </a:txBody>
                  <a:tcPr marL="9525" marR="9525" marT="9525" marB="0" anchor="ctr">
                    <a:lnL>
                      <a:noFill/>
                    </a:lnL>
                    <a:lnR w="1905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tcPr>
                </a:tc>
                <a:extLst>
                  <a:ext uri="{0D108BD9-81ED-4DB2-BD59-A6C34878D82A}">
                    <a16:rowId xmlns:a16="http://schemas.microsoft.com/office/drawing/2014/main" val="1287326807"/>
                  </a:ext>
                </a:extLst>
              </a:tr>
              <a:tr h="147395">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EV2 </a:t>
                      </a: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SOC</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w="19050" cap="flat" cmpd="sng" algn="ctr">
                      <a:noFill/>
                      <a:prstDash val="solid"/>
                      <a:round/>
                      <a:headEnd type="none" w="med" len="med"/>
                      <a:tailEnd type="none" w="med" len="med"/>
                    </a:lnB>
                  </a:tcPr>
                </a:tc>
                <a:tc>
                  <a:txBody>
                    <a:bodyPr/>
                    <a:lstStyle/>
                    <a:p>
                      <a:pPr algn="ctr" fontAlgn="ctr"/>
                      <a:endParaRPr lang="ko-KR" altLang="en-US" sz="1100" b="0" i="0" u="none" strike="noStrike">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6.77</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3.44</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0.34</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0.01</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3.17</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26.33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46.33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66.33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86.33</a:t>
                      </a:r>
                    </a:p>
                  </a:txBody>
                  <a:tcPr marL="9525" marR="9525" marT="9525" marB="0" anchor="ctr">
                    <a:lnL>
                      <a:noFill/>
                    </a:lnL>
                    <a:lnR>
                      <a:noFill/>
                    </a:lnR>
                    <a:lnT>
                      <a:noFill/>
                    </a:lnT>
                    <a:lnB w="19050" cap="flat" cmpd="sng" algn="ctr">
                      <a:no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99.49</a:t>
                      </a:r>
                    </a:p>
                  </a:txBody>
                  <a:tcPr marL="9525" marR="9525" marT="9525" marB="0" anchor="ctr">
                    <a:lnL>
                      <a:noFill/>
                    </a:lnL>
                    <a:lnR w="19050" cap="flat" cmpd="sng" algn="ctr">
                      <a:solidFill>
                        <a:srgbClr val="000000"/>
                      </a:solidFill>
                      <a:prstDash val="solid"/>
                      <a:round/>
                      <a:headEnd type="none" w="med" len="med"/>
                      <a:tailEnd type="none" w="med" len="med"/>
                    </a:lnR>
                    <a:lnT>
                      <a:noFill/>
                    </a:lnT>
                    <a:lnB w="19050" cap="flat" cmpd="sng" algn="ctr">
                      <a:noFill/>
                      <a:prstDash val="solid"/>
                      <a:round/>
                      <a:headEnd type="none" w="med" len="med"/>
                      <a:tailEnd type="none" w="med" len="med"/>
                    </a:lnB>
                  </a:tcPr>
                </a:tc>
                <a:extLst>
                  <a:ext uri="{0D108BD9-81ED-4DB2-BD59-A6C34878D82A}">
                    <a16:rowId xmlns:a16="http://schemas.microsoft.com/office/drawing/2014/main" val="2873082438"/>
                  </a:ext>
                </a:extLst>
              </a:tr>
              <a:tr h="147395">
                <a:tc>
                  <a:txBody>
                    <a:bodyPr/>
                    <a:lstStyle/>
                    <a:p>
                      <a:pPr algn="ctr" fontAlgn="ct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EV3 </a:t>
                      </a:r>
                      <a:r>
                        <a:rPr lang="en-US" altLang="ko-KR" sz="1000" b="1" i="0" u="none" strike="noStrike" kern="1200" dirty="0" smtClean="0">
                          <a:solidFill>
                            <a:srgbClr val="000000"/>
                          </a:solidFill>
                          <a:effectLst/>
                          <a:latin typeface="맑은 고딕" panose="020B0503020000020004" pitchFamily="50" charset="-127"/>
                          <a:ea typeface="맑은 고딕" panose="020B0503020000020004" pitchFamily="50" charset="-127"/>
                          <a:cs typeface="+mn-cs"/>
                        </a:rPr>
                        <a:t>SOC</a:t>
                      </a:r>
                      <a:endParaRPr lang="ko-KR" altLang="en-US" sz="1000" b="1" i="0" u="none" strike="noStrike" kern="1200" dirty="0">
                        <a:solidFill>
                          <a:srgbClr val="000000"/>
                        </a:solidFill>
                        <a:effectLst/>
                        <a:latin typeface="맑은 고딕" panose="020B0503020000020004" pitchFamily="50" charset="-127"/>
                        <a:ea typeface="맑은 고딕" panose="020B0503020000020004" pitchFamily="50" charset="-127"/>
                        <a:cs typeface="+mn-cs"/>
                      </a:endParaRPr>
                    </a:p>
                  </a:txBody>
                  <a:tcPr marL="6408" marR="6408" marT="6408"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ko-KR" altLang="en-US" sz="1100" b="0" i="0" u="none" strike="noStrike">
                          <a:solidFill>
                            <a:srgbClr val="000000"/>
                          </a:solidFill>
                          <a:effectLst/>
                          <a:latin typeface="맑은 고딕" panose="020B0503020000020004" pitchFamily="50" charset="-127"/>
                          <a:ea typeface="맑은 고딕" panose="020B0503020000020004" pitchFamily="50" charset="-127"/>
                        </a:rPr>
                        <a:t>　</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80</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63.77</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47.45</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30.59</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10.96</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10.47</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9.98</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29.98</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49.98</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69.98</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a:solidFill>
                            <a:srgbClr val="000000"/>
                          </a:solidFill>
                          <a:effectLst/>
                          <a:latin typeface="맑은 고딕" panose="020B0503020000020004" pitchFamily="50" charset="-127"/>
                          <a:ea typeface="맑은 고딕" panose="020B0503020000020004" pitchFamily="50" charset="-127"/>
                          <a:cs typeface="+mn-cs"/>
                        </a:rPr>
                        <a:t>89.98</a:t>
                      </a:r>
                    </a:p>
                  </a:txBody>
                  <a:tcPr marL="9525" marR="9525" marT="9525"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ctr"/>
                      <a:r>
                        <a:rPr lang="en-US" altLang="ko-KR" sz="1000" b="0" i="0" u="none" strike="noStrike" kern="1200" dirty="0">
                          <a:solidFill>
                            <a:srgbClr val="000000"/>
                          </a:solidFill>
                          <a:effectLst/>
                          <a:latin typeface="맑은 고딕" panose="020B0503020000020004" pitchFamily="50" charset="-127"/>
                          <a:ea typeface="맑은 고딕" panose="020B0503020000020004" pitchFamily="50" charset="-127"/>
                          <a:cs typeface="+mn-cs"/>
                        </a:rPr>
                        <a:t>99.49</a:t>
                      </a:r>
                    </a:p>
                  </a:txBody>
                  <a:tcPr marL="9525" marR="9525" marT="9525" marB="0" anchor="ctr">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385163"/>
                  </a:ext>
                </a:extLst>
              </a:tr>
            </a:tbl>
          </a:graphicData>
        </a:graphic>
      </p:graphicFrame>
      <p:graphicFrame>
        <p:nvGraphicFramePr>
          <p:cNvPr id="11" name="표 10"/>
          <p:cNvGraphicFramePr>
            <a:graphicFrameLocks noGrp="1"/>
          </p:cNvGraphicFramePr>
          <p:nvPr>
            <p:extLst>
              <p:ext uri="{D42A27DB-BD31-4B8C-83A1-F6EECF244321}">
                <p14:modId xmlns:p14="http://schemas.microsoft.com/office/powerpoint/2010/main" val="2282826972"/>
              </p:ext>
            </p:extLst>
          </p:nvPr>
        </p:nvGraphicFramePr>
        <p:xfrm>
          <a:off x="778280" y="5615195"/>
          <a:ext cx="5763088" cy="777240"/>
        </p:xfrm>
        <a:graphic>
          <a:graphicData uri="http://schemas.openxmlformats.org/drawingml/2006/table">
            <a:tbl>
              <a:tblPr firstRow="1" bandRow="1">
                <a:tableStyleId>{7E9639D4-E3E2-4D34-9284-5A2195B3D0D7}</a:tableStyleId>
              </a:tblPr>
              <a:tblGrid>
                <a:gridCol w="818342">
                  <a:extLst>
                    <a:ext uri="{9D8B030D-6E8A-4147-A177-3AD203B41FA5}">
                      <a16:colId xmlns:a16="http://schemas.microsoft.com/office/drawing/2014/main" val="2495512230"/>
                    </a:ext>
                  </a:extLst>
                </a:gridCol>
                <a:gridCol w="913130">
                  <a:extLst>
                    <a:ext uri="{9D8B030D-6E8A-4147-A177-3AD203B41FA5}">
                      <a16:colId xmlns:a16="http://schemas.microsoft.com/office/drawing/2014/main" val="3398729153"/>
                    </a:ext>
                  </a:extLst>
                </a:gridCol>
                <a:gridCol w="1209993">
                  <a:extLst>
                    <a:ext uri="{9D8B030D-6E8A-4147-A177-3AD203B41FA5}">
                      <a16:colId xmlns:a16="http://schemas.microsoft.com/office/drawing/2014/main" val="2586035705"/>
                    </a:ext>
                  </a:extLst>
                </a:gridCol>
                <a:gridCol w="1048068">
                  <a:extLst>
                    <a:ext uri="{9D8B030D-6E8A-4147-A177-3AD203B41FA5}">
                      <a16:colId xmlns:a16="http://schemas.microsoft.com/office/drawing/2014/main" val="3090136125"/>
                    </a:ext>
                  </a:extLst>
                </a:gridCol>
                <a:gridCol w="1773555">
                  <a:extLst>
                    <a:ext uri="{9D8B030D-6E8A-4147-A177-3AD203B41FA5}">
                      <a16:colId xmlns:a16="http://schemas.microsoft.com/office/drawing/2014/main" val="3965439552"/>
                    </a:ext>
                  </a:extLst>
                </a:gridCol>
              </a:tblGrid>
              <a:tr h="185420">
                <a:tc>
                  <a:txBody>
                    <a:bodyPr/>
                    <a:lstStyle/>
                    <a:p>
                      <a:pPr algn="ctr" latinLnBrk="1"/>
                      <a:endParaRPr lang="ko-KR" altLang="en-US" sz="1100" dirty="0"/>
                    </a:p>
                  </a:txBody>
                  <a:tcPr anchor="ctr"/>
                </a:tc>
                <a:tc>
                  <a:txBody>
                    <a:bodyPr/>
                    <a:lstStyle/>
                    <a:p>
                      <a:pPr algn="ctr" latinLnBrk="1"/>
                      <a:r>
                        <a:rPr lang="en-US" altLang="ko-KR" sz="1100" dirty="0" smtClean="0"/>
                        <a:t>TOU</a:t>
                      </a:r>
                      <a:r>
                        <a:rPr lang="en-US" altLang="ko-KR" sz="1100" baseline="0" dirty="0" smtClean="0"/>
                        <a:t> </a:t>
                      </a:r>
                      <a:r>
                        <a:rPr lang="en-US" altLang="ko-KR" sz="1100" dirty="0" smtClean="0"/>
                        <a:t>Cost</a:t>
                      </a:r>
                      <a:endParaRPr lang="ko-KR" altLang="en-US" sz="1100" dirty="0"/>
                    </a:p>
                  </a:txBody>
                  <a:tcPr anchor="ctr"/>
                </a:tc>
                <a:tc>
                  <a:txBody>
                    <a:bodyPr/>
                    <a:lstStyle/>
                    <a:p>
                      <a:pPr algn="ctr" latinLnBrk="1"/>
                      <a:r>
                        <a:rPr lang="en-US" altLang="ko-KR" sz="1100" dirty="0" smtClean="0"/>
                        <a:t>Cost</a:t>
                      </a:r>
                      <a:r>
                        <a:rPr lang="en-US" altLang="ko-KR" sz="1100" baseline="0" dirty="0" smtClean="0"/>
                        <a:t> gap[won]</a:t>
                      </a:r>
                      <a:endParaRPr lang="ko-KR" alt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Cost gap[%]</a:t>
                      </a:r>
                      <a:endParaRPr lang="ko-KR" altLang="en-US" sz="1100" dirty="0" smtClean="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100" dirty="0" smtClean="0"/>
                        <a:t>Charging</a:t>
                      </a:r>
                      <a:r>
                        <a:rPr lang="en-US" altLang="ko-KR" sz="1100" baseline="0" dirty="0" smtClean="0"/>
                        <a:t> amount[kwh]</a:t>
                      </a:r>
                      <a:endParaRPr lang="ko-KR" altLang="en-US" sz="1100" dirty="0" smtClean="0"/>
                    </a:p>
                  </a:txBody>
                  <a:tcPr anchor="ctr"/>
                </a:tc>
                <a:extLst>
                  <a:ext uri="{0D108BD9-81ED-4DB2-BD59-A6C34878D82A}">
                    <a16:rowId xmlns:a16="http://schemas.microsoft.com/office/drawing/2014/main" val="2886430799"/>
                  </a:ext>
                </a:extLst>
              </a:tr>
              <a:tr h="185420">
                <a:tc>
                  <a:txBody>
                    <a:bodyPr/>
                    <a:lstStyle/>
                    <a:p>
                      <a:pPr algn="ctr" latinLnBrk="1"/>
                      <a:r>
                        <a:rPr lang="en-US" altLang="ko-KR" sz="1100" dirty="0" smtClean="0"/>
                        <a:t>Optimal</a:t>
                      </a:r>
                      <a:endParaRPr lang="ko-KR" altLang="en-US" sz="1100" dirty="0"/>
                    </a:p>
                  </a:txBody>
                  <a:tcPr anchor="ctr"/>
                </a:tc>
                <a:tc>
                  <a:txBody>
                    <a:bodyPr/>
                    <a:lstStyle/>
                    <a:p>
                      <a:pPr algn="ctr" latinLnBrk="1"/>
                      <a:r>
                        <a:rPr lang="en-US" altLang="ko-KR" sz="1100" dirty="0" smtClean="0"/>
                        <a:t>4749.5</a:t>
                      </a:r>
                      <a:endParaRPr lang="ko-KR" altLang="en-US" sz="1100" dirty="0"/>
                    </a:p>
                  </a:txBody>
                  <a:tcPr anchor="ctr">
                    <a:lnR w="12700" cap="flat" cmpd="sng" algn="ctr">
                      <a:solidFill>
                        <a:schemeClr val="tx1"/>
                      </a:solidFill>
                      <a:prstDash val="solid"/>
                      <a:round/>
                      <a:headEnd type="none" w="med" len="med"/>
                      <a:tailEnd type="none" w="med" len="med"/>
                    </a:lnR>
                  </a:tcPr>
                </a:tc>
                <a:tc rowSpan="2">
                  <a:txBody>
                    <a:bodyPr/>
                    <a:lstStyle/>
                    <a:p>
                      <a:pPr algn="ctr" latinLnBrk="1"/>
                      <a:r>
                        <a:rPr lang="en-US" altLang="ko-KR" sz="1100" dirty="0" smtClean="0"/>
                        <a:t>187.5</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latinLnBrk="1"/>
                      <a:r>
                        <a:rPr lang="en-US" altLang="ko-KR" sz="1100" dirty="0" smtClean="0"/>
                        <a:t>3.79</a:t>
                      </a:r>
                      <a:endParaRPr lang="ko-KR" altLang="en-US" sz="11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sz="1100" dirty="0" smtClean="0"/>
                        <a:t>209.9600</a:t>
                      </a:r>
                      <a:endParaRPr lang="ko-KR" altLang="en-US" sz="11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8042385"/>
                  </a:ext>
                </a:extLst>
              </a:tr>
              <a:tr h="185420">
                <a:tc>
                  <a:txBody>
                    <a:bodyPr/>
                    <a:lstStyle/>
                    <a:p>
                      <a:pPr algn="ctr" latinLnBrk="1"/>
                      <a:r>
                        <a:rPr lang="en-US" altLang="ko-KR" sz="1100" dirty="0" smtClean="0"/>
                        <a:t>Proposed</a:t>
                      </a:r>
                      <a:endParaRPr lang="ko-KR" altLang="en-US" sz="1100" dirty="0"/>
                    </a:p>
                  </a:txBody>
                  <a:tcPr anchor="ctr"/>
                </a:tc>
                <a:tc>
                  <a:txBody>
                    <a:bodyPr/>
                    <a:lstStyle/>
                    <a:p>
                      <a:pPr algn="ctr" latinLnBrk="1"/>
                      <a:r>
                        <a:rPr lang="en-US" altLang="ko-KR" sz="1100" dirty="0" smtClean="0"/>
                        <a:t>4937</a:t>
                      </a:r>
                      <a:endParaRPr lang="ko-KR" altLang="en-US" sz="1100" dirty="0"/>
                    </a:p>
                  </a:txBody>
                  <a:tcPr anchor="ctr">
                    <a:lnR w="12700" cap="flat" cmpd="sng" algn="ctr">
                      <a:solidFill>
                        <a:schemeClr val="tx1"/>
                      </a:solidFill>
                      <a:prstDash val="solid"/>
                      <a:round/>
                      <a:headEnd type="none" w="med" len="med"/>
                      <a:tailEnd type="none" w="med" len="med"/>
                    </a:lnR>
                  </a:tcPr>
                </a:tc>
                <a:tc vMerge="1">
                  <a:txBody>
                    <a:bodyPr/>
                    <a:lstStyle/>
                    <a:p>
                      <a:pPr latinLnBrk="1"/>
                      <a:endParaRPr lang="ko-KR" altLang="en-US" sz="1100" dirty="0"/>
                    </a:p>
                  </a:txBody>
                  <a:tcPr/>
                </a:tc>
                <a:tc vMerge="1">
                  <a:txBody>
                    <a:bodyPr/>
                    <a:lstStyle/>
                    <a:p>
                      <a:pPr latinLnBrk="1"/>
                      <a:endParaRPr lang="ko-KR" altLang="en-US" sz="1100" dirty="0"/>
                    </a:p>
                  </a:txBody>
                  <a:tcPr/>
                </a:tc>
                <a:tc>
                  <a:txBody>
                    <a:bodyPr/>
                    <a:lstStyle/>
                    <a:p>
                      <a:pPr algn="ctr" latinLnBrk="1"/>
                      <a:r>
                        <a:rPr lang="en-US" altLang="ko-KR" sz="1100" dirty="0" smtClean="0"/>
                        <a:t>208.4800</a:t>
                      </a:r>
                      <a:endParaRPr lang="ko-KR" altLang="en-US" sz="1100" dirty="0"/>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995146123"/>
                  </a:ext>
                </a:extLst>
              </a:tr>
            </a:tbl>
          </a:graphicData>
        </a:graphic>
      </p:graphicFrame>
    </p:spTree>
    <p:extLst>
      <p:ext uri="{BB962C8B-B14F-4D97-AF65-F5344CB8AC3E}">
        <p14:creationId xmlns:p14="http://schemas.microsoft.com/office/powerpoint/2010/main" val="26452241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Case Study</a:t>
            </a:r>
            <a:endParaRPr lang="ko-KR" altLang="en-US" dirty="0"/>
          </a:p>
        </p:txBody>
      </p:sp>
      <p:sp>
        <p:nvSpPr>
          <p:cNvPr id="79" name="직사각형 78"/>
          <p:cNvSpPr/>
          <p:nvPr/>
        </p:nvSpPr>
        <p:spPr>
          <a:xfrm>
            <a:off x="515277" y="1107931"/>
            <a:ext cx="2441283"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buSzPct val="110000"/>
              <a:defRPr sz="1800"/>
            </a:pPr>
            <a:r>
              <a:rPr lang="en-US" altLang="ko-KR" dirty="0">
                <a:solidFill>
                  <a:schemeClr val="tx1"/>
                </a:solidFill>
              </a:rPr>
              <a:t>Simulation Condition</a:t>
            </a:r>
            <a:endParaRPr lang="en-US" altLang="ko-KR" dirty="0">
              <a:solidFill>
                <a:schemeClr val="tx1"/>
              </a:solidFill>
              <a:latin typeface="+mj-ea"/>
            </a:endParaRPr>
          </a:p>
        </p:txBody>
      </p:sp>
      <p:sp>
        <p:nvSpPr>
          <p:cNvPr id="80" name="직사각형 79"/>
          <p:cNvSpPr/>
          <p:nvPr/>
        </p:nvSpPr>
        <p:spPr>
          <a:xfrm>
            <a:off x="39553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sp>
        <p:nvSpPr>
          <p:cNvPr id="6" name="Rectangle 7"/>
          <p:cNvSpPr>
            <a:spLocks noChangeArrowheads="1"/>
          </p:cNvSpPr>
          <p:nvPr/>
        </p:nvSpPr>
        <p:spPr bwMode="auto">
          <a:xfrm>
            <a:off x="515277" y="1686559"/>
            <a:ext cx="8252803" cy="885209"/>
          </a:xfrm>
          <a:prstGeom prst="rect">
            <a:avLst/>
          </a:prstGeom>
          <a:noFill/>
          <a:ln w="9525">
            <a:noFill/>
            <a:miter lim="800000"/>
            <a:headEnd/>
            <a:tailEnd/>
          </a:ln>
        </p:spPr>
        <p:txBody>
          <a:bodyPr/>
          <a:lstStyle/>
          <a:p>
            <a:pPr marL="285750" indent="-285750" algn="just">
              <a:lnSpc>
                <a:spcPct val="150000"/>
              </a:lnSpc>
              <a:buFont typeface="Arial" panose="020B0604020202020204" pitchFamily="34" charset="0"/>
              <a:buChar char="•"/>
            </a:pPr>
            <a:r>
              <a:rPr lang="en-US" altLang="ko-KR" sz="1600" spc="-5" dirty="0" smtClean="0">
                <a:ea typeface="+mj-ea"/>
              </a:rPr>
              <a:t>Simulation </a:t>
            </a:r>
            <a:r>
              <a:rPr lang="ko-KR" altLang="en-US" sz="1600" spc="-5" dirty="0" smtClean="0">
                <a:ea typeface="+mj-ea"/>
              </a:rPr>
              <a:t>환경 설명</a:t>
            </a:r>
            <a:r>
              <a:rPr lang="en-US" altLang="ko-KR" sz="1600" spc="-5" dirty="0" smtClean="0">
                <a:ea typeface="+mj-ea"/>
              </a:rPr>
              <a:t>(</a:t>
            </a:r>
            <a:r>
              <a:rPr lang="ko-KR" altLang="en-US" sz="1600" spc="-5" dirty="0" smtClean="0">
                <a:ea typeface="+mj-ea"/>
              </a:rPr>
              <a:t>진흥원</a:t>
            </a:r>
            <a:r>
              <a:rPr lang="en-US" altLang="ko-KR" sz="1600" spc="-5" dirty="0" smtClean="0">
                <a:ea typeface="+mj-ea"/>
              </a:rPr>
              <a:t>)</a:t>
            </a:r>
            <a:endParaRPr lang="en-US" altLang="ko-KR" sz="1600" kern="0" spc="-150" dirty="0" smtClean="0">
              <a:solidFill>
                <a:srgbClr val="000000"/>
              </a:solidFill>
              <a:latin typeface="+mj-ea"/>
              <a:ea typeface="+mj-ea"/>
            </a:endParaRPr>
          </a:p>
        </p:txBody>
      </p:sp>
      <p:pic>
        <p:nvPicPr>
          <p:cNvPr id="3" name="그림 2"/>
          <p:cNvPicPr>
            <a:picLocks noChangeAspect="1"/>
          </p:cNvPicPr>
          <p:nvPr/>
        </p:nvPicPr>
        <p:blipFill>
          <a:blip r:embed="rId3"/>
          <a:stretch>
            <a:fillRect/>
          </a:stretch>
        </p:blipFill>
        <p:spPr>
          <a:xfrm>
            <a:off x="1052858" y="2418816"/>
            <a:ext cx="6772275" cy="4019550"/>
          </a:xfrm>
          <a:prstGeom prst="rect">
            <a:avLst/>
          </a:prstGeom>
        </p:spPr>
      </p:pic>
    </p:spTree>
    <p:extLst>
      <p:ext uri="{BB962C8B-B14F-4D97-AF65-F5344CB8AC3E}">
        <p14:creationId xmlns:p14="http://schemas.microsoft.com/office/powerpoint/2010/main" val="309444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Case Study</a:t>
            </a:r>
            <a:endParaRPr lang="ko-KR" altLang="en-US" dirty="0"/>
          </a:p>
        </p:txBody>
      </p:sp>
      <p:sp>
        <p:nvSpPr>
          <p:cNvPr id="79" name="직사각형 78"/>
          <p:cNvSpPr/>
          <p:nvPr/>
        </p:nvSpPr>
        <p:spPr>
          <a:xfrm>
            <a:off x="515277" y="1107931"/>
            <a:ext cx="2441283"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buSzPct val="110000"/>
              <a:defRPr sz="1800"/>
            </a:pPr>
            <a:r>
              <a:rPr lang="en-US" altLang="ko-KR" dirty="0">
                <a:solidFill>
                  <a:schemeClr val="tx1"/>
                </a:solidFill>
              </a:rPr>
              <a:t>Simulation </a:t>
            </a:r>
            <a:r>
              <a:rPr lang="en-US" altLang="ko-KR" dirty="0" smtClean="0">
                <a:solidFill>
                  <a:schemeClr val="tx1"/>
                </a:solidFill>
              </a:rPr>
              <a:t>Result</a:t>
            </a:r>
            <a:endParaRPr lang="en-US" altLang="ko-KR" dirty="0">
              <a:solidFill>
                <a:schemeClr val="tx1"/>
              </a:solidFill>
              <a:latin typeface="+mj-ea"/>
            </a:endParaRPr>
          </a:p>
        </p:txBody>
      </p:sp>
      <p:sp>
        <p:nvSpPr>
          <p:cNvPr id="80" name="직사각형 79"/>
          <p:cNvSpPr/>
          <p:nvPr/>
        </p:nvSpPr>
        <p:spPr>
          <a:xfrm>
            <a:off x="39553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sp>
        <p:nvSpPr>
          <p:cNvPr id="9" name="Rectangle 7"/>
          <p:cNvSpPr>
            <a:spLocks noChangeArrowheads="1"/>
          </p:cNvSpPr>
          <p:nvPr/>
        </p:nvSpPr>
        <p:spPr bwMode="auto">
          <a:xfrm>
            <a:off x="515277" y="1686559"/>
            <a:ext cx="8252803" cy="885209"/>
          </a:xfrm>
          <a:prstGeom prst="rect">
            <a:avLst/>
          </a:prstGeom>
          <a:noFill/>
          <a:ln w="9525">
            <a:noFill/>
            <a:miter lim="800000"/>
            <a:headEnd/>
            <a:tailEnd/>
          </a:ln>
        </p:spPr>
        <p:txBody>
          <a:bodyPr/>
          <a:lstStyle/>
          <a:p>
            <a:pPr marL="285750" indent="-285750" algn="just">
              <a:lnSpc>
                <a:spcPct val="150000"/>
              </a:lnSpc>
              <a:buFont typeface="Arial" panose="020B0604020202020204" pitchFamily="34" charset="0"/>
              <a:buChar char="•"/>
            </a:pPr>
            <a:r>
              <a:rPr lang="ko-KR" altLang="en-US" sz="1600" spc="-5" dirty="0" smtClean="0">
                <a:ea typeface="+mj-ea"/>
              </a:rPr>
              <a:t>결과 설명</a:t>
            </a:r>
            <a:endParaRPr lang="en-US" altLang="ko-KR" sz="1600" kern="0" spc="-150" dirty="0" smtClean="0">
              <a:solidFill>
                <a:srgbClr val="000000"/>
              </a:solidFill>
              <a:latin typeface="+mj-ea"/>
              <a:ea typeface="+mj-ea"/>
            </a:endParaRPr>
          </a:p>
        </p:txBody>
      </p:sp>
      <p:pic>
        <p:nvPicPr>
          <p:cNvPr id="4" name="그림 3"/>
          <p:cNvPicPr>
            <a:picLocks noChangeAspect="1"/>
          </p:cNvPicPr>
          <p:nvPr/>
        </p:nvPicPr>
        <p:blipFill>
          <a:blip r:embed="rId3"/>
          <a:stretch>
            <a:fillRect/>
          </a:stretch>
        </p:blipFill>
        <p:spPr>
          <a:xfrm>
            <a:off x="1869151" y="1590937"/>
            <a:ext cx="5861685" cy="4620835"/>
          </a:xfrm>
          <a:prstGeom prst="rect">
            <a:avLst/>
          </a:prstGeom>
        </p:spPr>
      </p:pic>
    </p:spTree>
    <p:extLst>
      <p:ext uri="{BB962C8B-B14F-4D97-AF65-F5344CB8AC3E}">
        <p14:creationId xmlns:p14="http://schemas.microsoft.com/office/powerpoint/2010/main" val="36917344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Case Study</a:t>
            </a:r>
            <a:endParaRPr lang="ko-KR" altLang="en-US" dirty="0"/>
          </a:p>
        </p:txBody>
      </p:sp>
      <p:sp>
        <p:nvSpPr>
          <p:cNvPr id="79" name="직사각형 78"/>
          <p:cNvSpPr/>
          <p:nvPr/>
        </p:nvSpPr>
        <p:spPr>
          <a:xfrm>
            <a:off x="515277" y="1107931"/>
            <a:ext cx="2441283"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buSzPct val="110000"/>
              <a:defRPr sz="1800"/>
            </a:pPr>
            <a:r>
              <a:rPr lang="en-US" altLang="ko-KR" dirty="0">
                <a:solidFill>
                  <a:schemeClr val="tx1"/>
                </a:solidFill>
              </a:rPr>
              <a:t>Simulation </a:t>
            </a:r>
            <a:r>
              <a:rPr lang="en-US" altLang="ko-KR" dirty="0" smtClean="0">
                <a:solidFill>
                  <a:schemeClr val="tx1"/>
                </a:solidFill>
              </a:rPr>
              <a:t>Result</a:t>
            </a:r>
            <a:endParaRPr lang="en-US" altLang="ko-KR" dirty="0">
              <a:solidFill>
                <a:schemeClr val="tx1"/>
              </a:solidFill>
              <a:latin typeface="+mj-ea"/>
            </a:endParaRPr>
          </a:p>
        </p:txBody>
      </p:sp>
      <p:sp>
        <p:nvSpPr>
          <p:cNvPr id="80" name="직사각형 79"/>
          <p:cNvSpPr/>
          <p:nvPr/>
        </p:nvSpPr>
        <p:spPr>
          <a:xfrm>
            <a:off x="39553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sp>
        <p:nvSpPr>
          <p:cNvPr id="9" name="Rectangle 7"/>
          <p:cNvSpPr>
            <a:spLocks noChangeArrowheads="1"/>
          </p:cNvSpPr>
          <p:nvPr/>
        </p:nvSpPr>
        <p:spPr bwMode="auto">
          <a:xfrm>
            <a:off x="515277" y="1686559"/>
            <a:ext cx="8252803" cy="885209"/>
          </a:xfrm>
          <a:prstGeom prst="rect">
            <a:avLst/>
          </a:prstGeom>
          <a:noFill/>
          <a:ln w="9525">
            <a:noFill/>
            <a:miter lim="800000"/>
            <a:headEnd/>
            <a:tailEnd/>
          </a:ln>
        </p:spPr>
        <p:txBody>
          <a:bodyPr/>
          <a:lstStyle/>
          <a:p>
            <a:pPr marL="285750" indent="-285750" algn="just">
              <a:lnSpc>
                <a:spcPct val="150000"/>
              </a:lnSpc>
              <a:buFont typeface="Arial" panose="020B0604020202020204" pitchFamily="34" charset="0"/>
              <a:buChar char="•"/>
            </a:pPr>
            <a:r>
              <a:rPr lang="ko-KR" altLang="en-US" sz="1600" spc="-5" dirty="0" smtClean="0">
                <a:ea typeface="+mj-ea"/>
              </a:rPr>
              <a:t>결과 설명</a:t>
            </a:r>
            <a:endParaRPr lang="en-US" altLang="ko-KR" sz="1600" kern="0" spc="-150" dirty="0" smtClean="0">
              <a:solidFill>
                <a:srgbClr val="000000"/>
              </a:solidFill>
              <a:latin typeface="+mj-ea"/>
              <a:ea typeface="+mj-ea"/>
            </a:endParaRPr>
          </a:p>
        </p:txBody>
      </p:sp>
      <p:pic>
        <p:nvPicPr>
          <p:cNvPr id="3" name="그림 2"/>
          <p:cNvPicPr>
            <a:picLocks noChangeAspect="1"/>
          </p:cNvPicPr>
          <p:nvPr/>
        </p:nvPicPr>
        <p:blipFill>
          <a:blip r:embed="rId3"/>
          <a:stretch>
            <a:fillRect/>
          </a:stretch>
        </p:blipFill>
        <p:spPr>
          <a:xfrm>
            <a:off x="2522567" y="1407062"/>
            <a:ext cx="5864975" cy="4900547"/>
          </a:xfrm>
          <a:prstGeom prst="rect">
            <a:avLst/>
          </a:prstGeom>
        </p:spPr>
      </p:pic>
    </p:spTree>
    <p:extLst>
      <p:ext uri="{BB962C8B-B14F-4D97-AF65-F5344CB8AC3E}">
        <p14:creationId xmlns:p14="http://schemas.microsoft.com/office/powerpoint/2010/main" val="31465225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직선 연결선 9"/>
          <p:cNvCxnSpPr/>
          <p:nvPr/>
        </p:nvCxnSpPr>
        <p:spPr>
          <a:xfrm>
            <a:off x="4035052" y="2179784"/>
            <a:ext cx="0" cy="2049714"/>
          </a:xfrm>
          <a:prstGeom prst="line">
            <a:avLst/>
          </a:prstGeom>
          <a:ln w="38100">
            <a:solidFill>
              <a:srgbClr val="BFC7C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68590" y="2858005"/>
            <a:ext cx="2099603" cy="600164"/>
          </a:xfrm>
          <a:prstGeom prst="rect">
            <a:avLst/>
          </a:prstGeom>
          <a:noFill/>
        </p:spPr>
        <p:txBody>
          <a:bodyPr wrap="square" rtlCol="0">
            <a:spAutoFit/>
          </a:bodyPr>
          <a:lstStyle/>
          <a:p>
            <a:pPr algn="r"/>
            <a:r>
              <a:rPr lang="en-US" altLang="ko-KR" sz="3300" b="1" dirty="0">
                <a:solidFill>
                  <a:prstClr val="black"/>
                </a:solidFill>
                <a:latin typeface="+mj-ea"/>
                <a:ea typeface="+mj-ea"/>
              </a:rPr>
              <a:t>Agenda</a:t>
            </a:r>
            <a:endParaRPr lang="ko-KR" altLang="en-US" sz="3300" b="1" dirty="0">
              <a:solidFill>
                <a:prstClr val="black"/>
              </a:solidFill>
              <a:latin typeface="+mj-ea"/>
              <a:ea typeface="+mj-ea"/>
            </a:endParaRPr>
          </a:p>
        </p:txBody>
      </p:sp>
      <p:sp>
        <p:nvSpPr>
          <p:cNvPr id="12" name="TextBox 11"/>
          <p:cNvSpPr txBox="1"/>
          <p:nvPr/>
        </p:nvSpPr>
        <p:spPr>
          <a:xfrm>
            <a:off x="4372603" y="2483581"/>
            <a:ext cx="4565326" cy="1650452"/>
          </a:xfrm>
          <a:prstGeom prst="rect">
            <a:avLst/>
          </a:prstGeom>
          <a:noFill/>
        </p:spPr>
        <p:txBody>
          <a:bodyPr wrap="square" rtlCol="0">
            <a:spAutoFit/>
          </a:bodyPr>
          <a:lstStyle/>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ea typeface="+mj-ea"/>
              </a:rPr>
              <a:t>1. </a:t>
            </a:r>
            <a:r>
              <a:rPr lang="en-US" altLang="ko-KR" sz="1350" b="1" dirty="0" smtClean="0">
                <a:solidFill>
                  <a:schemeClr val="bg1">
                    <a:lumMod val="85000"/>
                  </a:schemeClr>
                </a:solidFill>
                <a:latin typeface="+mj-ea"/>
                <a:ea typeface="+mj-ea"/>
              </a:rPr>
              <a:t>Introduction</a:t>
            </a:r>
            <a:endParaRPr lang="en-US" altLang="ko-KR" sz="1350" b="1" dirty="0">
              <a:solidFill>
                <a:schemeClr val="bg1">
                  <a:lumMod val="85000"/>
                </a:schemeClr>
              </a:solidFill>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2. </a:t>
            </a:r>
            <a:r>
              <a:rPr lang="en-US" altLang="ko-KR" sz="1350" b="1" dirty="0" smtClean="0">
                <a:solidFill>
                  <a:schemeClr val="bg1">
                    <a:lumMod val="85000"/>
                  </a:schemeClr>
                </a:solidFill>
                <a:latin typeface="+mj-ea"/>
              </a:rPr>
              <a:t>Simulation Framework</a:t>
            </a:r>
            <a:endParaRPr lang="en-US" altLang="ko-KR" sz="1350" b="1" dirty="0">
              <a:solidFill>
                <a:schemeClr val="bg1">
                  <a:lumMod val="85000"/>
                </a:schemeClr>
              </a:solidFill>
              <a:latin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3. </a:t>
            </a:r>
            <a:r>
              <a:rPr lang="en-US" altLang="ko-KR" sz="1350" b="1" dirty="0" smtClean="0">
                <a:solidFill>
                  <a:schemeClr val="bg1">
                    <a:lumMod val="85000"/>
                  </a:schemeClr>
                </a:solidFill>
                <a:latin typeface="+mj-ea"/>
              </a:rPr>
              <a:t>Formulation</a:t>
            </a:r>
            <a:endParaRPr lang="en-US" altLang="ko-KR" sz="1350" b="1" dirty="0">
              <a:solidFill>
                <a:schemeClr val="bg1">
                  <a:lumMod val="85000"/>
                </a:schemeClr>
              </a:solidFill>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4. Case Study</a:t>
            </a:r>
          </a:p>
          <a:p>
            <a:pPr marL="285750" indent="-285750">
              <a:lnSpc>
                <a:spcPct val="150000"/>
              </a:lnSpc>
              <a:buClr>
                <a:schemeClr val="accent2"/>
              </a:buClr>
              <a:buSzPct val="90000"/>
              <a:buFont typeface="Wingdings" panose="05000000000000000000" pitchFamily="2" charset="2"/>
              <a:buChar char="l"/>
            </a:pPr>
            <a:r>
              <a:rPr lang="en-US" altLang="ko-KR" sz="1350" b="1" dirty="0">
                <a:latin typeface="+mj-ea"/>
                <a:ea typeface="+mj-ea"/>
              </a:rPr>
              <a:t>5. Conclusion</a:t>
            </a:r>
          </a:p>
        </p:txBody>
      </p:sp>
    </p:spTree>
    <p:extLst>
      <p:ext uri="{BB962C8B-B14F-4D97-AF65-F5344CB8AC3E}">
        <p14:creationId xmlns:p14="http://schemas.microsoft.com/office/powerpoint/2010/main" val="23849340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a:xfrm>
            <a:off x="6553200" y="6356350"/>
            <a:ext cx="2133600" cy="365125"/>
          </a:xfrm>
        </p:spPr>
        <p:txBody>
          <a:bodyPr/>
          <a:lstStyle/>
          <a:p>
            <a:fld id="{687F6F0C-D293-47E8-9344-97374594410C}" type="slidenum">
              <a:rPr lang="ko-KR" altLang="en-US" smtClean="0">
                <a:latin typeface="+mn-ea"/>
              </a:rPr>
              <a:t>36</a:t>
            </a:fld>
            <a:endParaRPr lang="ko-KR" altLang="en-US" dirty="0">
              <a:latin typeface="+mn-ea"/>
            </a:endParaRPr>
          </a:p>
        </p:txBody>
      </p:sp>
      <p:sp>
        <p:nvSpPr>
          <p:cNvPr id="3" name="제목 2"/>
          <p:cNvSpPr>
            <a:spLocks noGrp="1"/>
          </p:cNvSpPr>
          <p:nvPr>
            <p:ph type="title"/>
          </p:nvPr>
        </p:nvSpPr>
        <p:spPr>
          <a:xfrm>
            <a:off x="232899" y="188640"/>
            <a:ext cx="8978056" cy="576064"/>
          </a:xfrm>
        </p:spPr>
        <p:txBody>
          <a:bodyPr/>
          <a:lstStyle/>
          <a:p>
            <a:r>
              <a:rPr lang="ko-KR" altLang="en-US" spc="-150" dirty="0">
                <a:latin typeface="+mn-ea"/>
                <a:ea typeface="+mn-ea"/>
              </a:rPr>
              <a:t>결론</a:t>
            </a:r>
          </a:p>
        </p:txBody>
      </p:sp>
      <p:sp>
        <p:nvSpPr>
          <p:cNvPr id="6" name="Rectangle 7"/>
          <p:cNvSpPr>
            <a:spLocks noChangeArrowheads="1"/>
          </p:cNvSpPr>
          <p:nvPr/>
        </p:nvSpPr>
        <p:spPr bwMode="auto">
          <a:xfrm>
            <a:off x="406203" y="938539"/>
            <a:ext cx="7766197" cy="1205221"/>
          </a:xfrm>
          <a:prstGeom prst="rect">
            <a:avLst/>
          </a:prstGeom>
          <a:noFill/>
          <a:ln w="9525">
            <a:noFill/>
            <a:miter lim="800000"/>
            <a:headEnd/>
            <a:tailEnd/>
          </a:ln>
        </p:spPr>
        <p:txBody>
          <a:bodyPr/>
          <a:lstStyle/>
          <a:p>
            <a:pPr lvl="1" algn="just">
              <a:lnSpc>
                <a:spcPct val="200000"/>
              </a:lnSpc>
            </a:pPr>
            <a:r>
              <a:rPr lang="en-US" altLang="ko-KR" sz="1200" dirty="0" smtClean="0"/>
              <a:t>This </a:t>
            </a:r>
            <a:r>
              <a:rPr lang="en-US" altLang="ko-KR" sz="1200" dirty="0"/>
              <a:t>study proposes a method to aggregate individual EVs into virtual EVs, which are called EACM. In addition, a multi-stage optimization method is also proposed. The EACM and proposed multi-stage optimization method reduce the decision variables while considering </a:t>
            </a:r>
            <a:r>
              <a:rPr lang="en-US" altLang="ko-KR" sz="1200" dirty="0" err="1"/>
              <a:t>SoC</a:t>
            </a:r>
            <a:r>
              <a:rPr lang="en-US" altLang="ko-KR" sz="1200" dirty="0"/>
              <a:t> constraints for all individual EVs. As a result, the computational time is reduced and obtained schedules for individual EVs, allows for near minimal cost, which is validated by the simulation. In the simulation, the computational time using the proposed methods are 32%of the conventional method with 1,000 EVs. The cost gap between an optimal EV charging schedule and an approximated one obtained by the proposed method is less than 5% regardless of the number of EVs. </a:t>
            </a:r>
            <a:endParaRPr lang="en-US" altLang="ko-KR" sz="1100" b="1" kern="0" spc="-150" dirty="0">
              <a:solidFill>
                <a:srgbClr val="000000"/>
              </a:solidFill>
              <a:latin typeface="+mn-ea"/>
            </a:endParaRPr>
          </a:p>
        </p:txBody>
      </p:sp>
    </p:spTree>
    <p:extLst>
      <p:ext uri="{BB962C8B-B14F-4D97-AF65-F5344CB8AC3E}">
        <p14:creationId xmlns:p14="http://schemas.microsoft.com/office/powerpoint/2010/main" val="34610620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a:xfrm>
            <a:off x="6553200" y="6321846"/>
            <a:ext cx="2133600" cy="365125"/>
          </a:xfrm>
        </p:spPr>
        <p:txBody>
          <a:bodyPr/>
          <a:lstStyle/>
          <a:p>
            <a:fld id="{687F6F0C-D293-47E8-9344-97374594410C}" type="slidenum">
              <a:rPr lang="ko-KR" altLang="en-US" smtClean="0">
                <a:latin typeface="+mn-ea"/>
              </a:rPr>
              <a:t>37</a:t>
            </a:fld>
            <a:endParaRPr lang="ko-KR" altLang="en-US" dirty="0">
              <a:latin typeface="+mn-ea"/>
            </a:endParaRPr>
          </a:p>
        </p:txBody>
      </p:sp>
      <p:sp>
        <p:nvSpPr>
          <p:cNvPr id="3" name="제목 2"/>
          <p:cNvSpPr>
            <a:spLocks noGrp="1"/>
          </p:cNvSpPr>
          <p:nvPr>
            <p:ph type="title"/>
          </p:nvPr>
        </p:nvSpPr>
        <p:spPr>
          <a:xfrm>
            <a:off x="232899" y="188640"/>
            <a:ext cx="8978056" cy="576064"/>
          </a:xfrm>
        </p:spPr>
        <p:txBody>
          <a:bodyPr/>
          <a:lstStyle/>
          <a:p>
            <a:r>
              <a:rPr lang="ko-KR" altLang="en-US" spc="-150" dirty="0">
                <a:latin typeface="+mn-ea"/>
                <a:ea typeface="+mn-ea"/>
              </a:rPr>
              <a:t>연구실적</a:t>
            </a:r>
          </a:p>
        </p:txBody>
      </p:sp>
      <p:sp>
        <p:nvSpPr>
          <p:cNvPr id="6" name="Rectangle 7"/>
          <p:cNvSpPr>
            <a:spLocks noChangeArrowheads="1"/>
          </p:cNvSpPr>
          <p:nvPr/>
        </p:nvSpPr>
        <p:spPr bwMode="auto">
          <a:xfrm>
            <a:off x="352640" y="1429161"/>
            <a:ext cx="8699919" cy="961614"/>
          </a:xfrm>
          <a:prstGeom prst="rect">
            <a:avLst/>
          </a:prstGeom>
          <a:noFill/>
          <a:ln w="9525">
            <a:noFill/>
            <a:miter lim="800000"/>
            <a:headEnd/>
            <a:tailEnd/>
          </a:ln>
        </p:spPr>
        <p:txBody>
          <a:bodyPr/>
          <a:lstStyle/>
          <a:p>
            <a:pPr marL="171450" indent="-171450" fontAlgn="base">
              <a:lnSpc>
                <a:spcPct val="150000"/>
              </a:lnSpc>
              <a:buFont typeface="Arial" panose="020B0604020202020204" pitchFamily="34" charset="0"/>
              <a:buChar char="•"/>
            </a:pPr>
            <a:r>
              <a:rPr lang="en-US" altLang="ko-KR" sz="1200" b="1" dirty="0"/>
              <a:t>Quantile regression</a:t>
            </a:r>
            <a:r>
              <a:rPr lang="ko-KR" altLang="en-US" sz="1200" b="1" dirty="0"/>
              <a:t>에 기초한 배전 부하 경향 </a:t>
            </a:r>
            <a:r>
              <a:rPr lang="ko-KR" altLang="en-US" sz="1200" b="1" dirty="0" smtClean="0"/>
              <a:t>분석</a:t>
            </a:r>
            <a:r>
              <a:rPr lang="en-US" altLang="ko-KR" sz="1200" b="1" dirty="0" smtClean="0"/>
              <a:t>, </a:t>
            </a:r>
            <a:r>
              <a:rPr lang="ko-KR" altLang="en-US" sz="1200" b="1" dirty="0" smtClean="0"/>
              <a:t>대한전기학회 춘계학술대회</a:t>
            </a:r>
            <a:r>
              <a:rPr lang="en-US" altLang="ko-KR" sz="1200" b="1" dirty="0" smtClean="0"/>
              <a:t>, 2018.04</a:t>
            </a:r>
            <a:endParaRPr lang="ko-KR" altLang="en-US" sz="1200" b="1" dirty="0"/>
          </a:p>
          <a:p>
            <a:pPr marL="171450" indent="-171450" fontAlgn="base">
              <a:lnSpc>
                <a:spcPct val="150000"/>
              </a:lnSpc>
              <a:buFont typeface="Arial" panose="020B0604020202020204" pitchFamily="34" charset="0"/>
              <a:buChar char="•"/>
            </a:pPr>
            <a:r>
              <a:rPr lang="en-US" altLang="ko-KR" sz="1200" b="1" dirty="0"/>
              <a:t>Peak shaving of an EV Aggregator Using Quadratic Programming, </a:t>
            </a:r>
            <a:r>
              <a:rPr lang="en-US" altLang="ko-KR" sz="1200" b="1" dirty="0" smtClean="0"/>
              <a:t>2019 IEEE PES ISGT, 2019.05</a:t>
            </a:r>
            <a:endParaRPr lang="en-US" altLang="ko-KR" sz="900" b="1" dirty="0"/>
          </a:p>
          <a:p>
            <a:pPr marL="171450" indent="-171450" fontAlgn="base">
              <a:lnSpc>
                <a:spcPct val="150000"/>
              </a:lnSpc>
              <a:buFont typeface="Arial" panose="020B0604020202020204" pitchFamily="34" charset="0"/>
              <a:buChar char="•"/>
            </a:pPr>
            <a:r>
              <a:rPr lang="en-US" altLang="ko-KR" sz="1200" b="1" dirty="0"/>
              <a:t>Reduction of Computational Complexity for Optimal Electric Vehicle </a:t>
            </a:r>
            <a:r>
              <a:rPr lang="en-US" altLang="ko-KR" sz="1200" b="1" dirty="0" err="1"/>
              <a:t>Schedulings</a:t>
            </a:r>
            <a:r>
              <a:rPr lang="en-US" altLang="ko-KR" sz="1200" b="1" dirty="0"/>
              <a:t>, </a:t>
            </a:r>
            <a:r>
              <a:rPr lang="en-US" altLang="ko-KR" sz="1200" b="1" dirty="0" smtClean="0"/>
              <a:t>2020 IEEE PESGM, 2020.08</a:t>
            </a:r>
            <a:endParaRPr lang="en-US" altLang="ko-KR" sz="900" b="1" dirty="0"/>
          </a:p>
        </p:txBody>
      </p:sp>
      <p:sp>
        <p:nvSpPr>
          <p:cNvPr id="5" name="직사각형 4">
            <a:extLst>
              <a:ext uri="{FF2B5EF4-FFF2-40B4-BE49-F238E27FC236}">
                <a16:creationId xmlns:a16="http://schemas.microsoft.com/office/drawing/2014/main" id="{BCD7CEBF-0438-4DF2-9591-781B03062175}"/>
              </a:ext>
            </a:extLst>
          </p:cNvPr>
          <p:cNvSpPr/>
          <p:nvPr/>
        </p:nvSpPr>
        <p:spPr>
          <a:xfrm>
            <a:off x="352641" y="984536"/>
            <a:ext cx="3670720"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z="1600" dirty="0">
                <a:solidFill>
                  <a:schemeClr val="tx1"/>
                </a:solidFill>
                <a:latin typeface="+mj-ea"/>
                <a:ea typeface="+mj-ea"/>
              </a:rPr>
              <a:t>Conference</a:t>
            </a:r>
          </a:p>
        </p:txBody>
      </p:sp>
      <p:sp>
        <p:nvSpPr>
          <p:cNvPr id="7" name="직사각형 6">
            <a:extLst>
              <a:ext uri="{FF2B5EF4-FFF2-40B4-BE49-F238E27FC236}">
                <a16:creationId xmlns:a16="http://schemas.microsoft.com/office/drawing/2014/main" id="{528AAA0B-AD4D-4F7E-BD90-D1966CF857FA}"/>
              </a:ext>
            </a:extLst>
          </p:cNvPr>
          <p:cNvSpPr/>
          <p:nvPr/>
        </p:nvSpPr>
        <p:spPr>
          <a:xfrm>
            <a:off x="232899" y="984536"/>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
        <p:nvSpPr>
          <p:cNvPr id="8" name="Rectangle 7">
            <a:extLst>
              <a:ext uri="{FF2B5EF4-FFF2-40B4-BE49-F238E27FC236}">
                <a16:creationId xmlns:a16="http://schemas.microsoft.com/office/drawing/2014/main" id="{753384EF-72C4-4C03-A3C3-4DAF47B67BD8}"/>
              </a:ext>
            </a:extLst>
          </p:cNvPr>
          <p:cNvSpPr>
            <a:spLocks noChangeArrowheads="1"/>
          </p:cNvSpPr>
          <p:nvPr/>
        </p:nvSpPr>
        <p:spPr bwMode="auto">
          <a:xfrm>
            <a:off x="352641" y="3297292"/>
            <a:ext cx="8334159" cy="3119803"/>
          </a:xfrm>
          <a:prstGeom prst="rect">
            <a:avLst/>
          </a:prstGeom>
          <a:noFill/>
          <a:ln w="9525">
            <a:noFill/>
            <a:miter lim="800000"/>
            <a:headEnd/>
            <a:tailEnd/>
          </a:ln>
        </p:spPr>
        <p:txBody>
          <a:bodyPr/>
          <a:lstStyle/>
          <a:p>
            <a:pPr marL="342900" lvl="1" indent="-342900" algn="just">
              <a:buFont typeface="Arial" panose="020B0604020202020204" pitchFamily="34" charset="0"/>
              <a:buChar char="•"/>
            </a:pPr>
            <a:r>
              <a:rPr lang="ko-KR" altLang="en-US" sz="1200" b="1" kern="0" dirty="0" smtClean="0">
                <a:solidFill>
                  <a:srgbClr val="000000"/>
                </a:solidFill>
                <a:latin typeface="+mn-ea"/>
              </a:rPr>
              <a:t>지역 단위 파워 </a:t>
            </a:r>
            <a:r>
              <a:rPr lang="ko-KR" altLang="en-US" sz="1200" b="1" kern="0" dirty="0" err="1" smtClean="0">
                <a:solidFill>
                  <a:srgbClr val="000000"/>
                </a:solidFill>
                <a:latin typeface="+mn-ea"/>
              </a:rPr>
              <a:t>모빌리티</a:t>
            </a:r>
            <a:r>
              <a:rPr lang="ko-KR" altLang="en-US" sz="1200" b="1" kern="0" dirty="0" smtClean="0">
                <a:solidFill>
                  <a:srgbClr val="000000"/>
                </a:solidFill>
                <a:latin typeface="+mn-ea"/>
              </a:rPr>
              <a:t> 서비스 제공방법</a:t>
            </a:r>
            <a:r>
              <a:rPr lang="en-US" altLang="ko-KR" sz="1200" b="1" kern="0" dirty="0" smtClean="0">
                <a:solidFill>
                  <a:srgbClr val="000000"/>
                </a:solidFill>
                <a:latin typeface="+mn-ea"/>
              </a:rPr>
              <a:t>, </a:t>
            </a:r>
            <a:r>
              <a:rPr lang="ko-KR" altLang="en-US" sz="1200" b="1" kern="0" dirty="0" smtClean="0">
                <a:solidFill>
                  <a:srgbClr val="000000"/>
                </a:solidFill>
                <a:latin typeface="+mn-ea"/>
              </a:rPr>
              <a:t>이를 수행하기 위한 파워모빌리티 </a:t>
            </a:r>
            <a:r>
              <a:rPr lang="ko-KR" altLang="en-US" sz="1200" b="1" kern="0" dirty="0" err="1" smtClean="0">
                <a:solidFill>
                  <a:srgbClr val="000000"/>
                </a:solidFill>
                <a:latin typeface="+mn-ea"/>
              </a:rPr>
              <a:t>관리서버</a:t>
            </a:r>
            <a:r>
              <a:rPr lang="ko-KR" altLang="en-US" sz="1200" b="1" kern="0" dirty="0" smtClean="0">
                <a:solidFill>
                  <a:srgbClr val="000000"/>
                </a:solidFill>
                <a:latin typeface="+mn-ea"/>
              </a:rPr>
              <a:t> 및 이를 포함하는 지역 단위 파워 </a:t>
            </a:r>
            <a:r>
              <a:rPr lang="ko-KR" altLang="en-US" sz="1200" b="1" kern="0" dirty="0" err="1" smtClean="0">
                <a:solidFill>
                  <a:srgbClr val="000000"/>
                </a:solidFill>
                <a:latin typeface="+mn-ea"/>
              </a:rPr>
              <a:t>모빌리티</a:t>
            </a:r>
            <a:r>
              <a:rPr lang="ko-KR" altLang="en-US" sz="1200" b="1" kern="0" dirty="0" smtClean="0">
                <a:solidFill>
                  <a:srgbClr val="000000"/>
                </a:solidFill>
                <a:latin typeface="+mn-ea"/>
              </a:rPr>
              <a:t> 시스템</a:t>
            </a:r>
            <a:endParaRPr lang="en-US" altLang="ko-KR" sz="1200" b="1" kern="0" dirty="0">
              <a:solidFill>
                <a:srgbClr val="000000"/>
              </a:solidFill>
              <a:latin typeface="+mn-ea"/>
            </a:endParaRPr>
          </a:p>
          <a:p>
            <a:pPr marL="742950" lvl="1" indent="-285750" algn="just">
              <a:buFont typeface="Wingdings" panose="05000000000000000000" pitchFamily="2" charset="2"/>
              <a:buChar char="ü"/>
            </a:pPr>
            <a:r>
              <a:rPr lang="ko-KR" altLang="en-US" sz="1100" kern="0" dirty="0">
                <a:solidFill>
                  <a:srgbClr val="000000"/>
                </a:solidFill>
                <a:latin typeface="+mn-ea"/>
              </a:rPr>
              <a:t>출원번호 </a:t>
            </a:r>
            <a:r>
              <a:rPr lang="en-US" altLang="ko-KR" sz="1100" kern="0" dirty="0">
                <a:solidFill>
                  <a:srgbClr val="000000"/>
                </a:solidFill>
                <a:latin typeface="+mn-ea"/>
              </a:rPr>
              <a:t>: </a:t>
            </a:r>
            <a:r>
              <a:rPr lang="en-US" altLang="ko-KR" sz="1100" kern="0" dirty="0" smtClean="0">
                <a:solidFill>
                  <a:srgbClr val="000000"/>
                </a:solidFill>
                <a:latin typeface="+mn-ea"/>
              </a:rPr>
              <a:t>10-2018-0067339</a:t>
            </a:r>
            <a:endParaRPr lang="en-US" altLang="ko-KR" sz="1100" kern="0" dirty="0">
              <a:solidFill>
                <a:srgbClr val="000000"/>
              </a:solidFill>
              <a:latin typeface="+mn-ea"/>
            </a:endParaRPr>
          </a:p>
          <a:p>
            <a:pPr marL="742950" lvl="1" indent="-285750" algn="just">
              <a:buFont typeface="Wingdings" panose="05000000000000000000" pitchFamily="2" charset="2"/>
              <a:buChar char="ü"/>
            </a:pPr>
            <a:endParaRPr lang="en-US" altLang="ko-KR" sz="1200" kern="0" dirty="0">
              <a:solidFill>
                <a:srgbClr val="000000"/>
              </a:solidFill>
              <a:latin typeface="+mn-ea"/>
            </a:endParaRPr>
          </a:p>
          <a:p>
            <a:pPr marL="342900" lvl="1" indent="-342900" algn="just">
              <a:buFont typeface="Arial" panose="020B0604020202020204" pitchFamily="34" charset="0"/>
              <a:buChar char="•"/>
            </a:pPr>
            <a:r>
              <a:rPr lang="ko-KR" altLang="en-US" sz="1200" b="1" kern="0" dirty="0" smtClean="0">
                <a:solidFill>
                  <a:srgbClr val="000000"/>
                </a:solidFill>
                <a:latin typeface="+mn-ea"/>
              </a:rPr>
              <a:t>건물 단위 파워 </a:t>
            </a:r>
            <a:r>
              <a:rPr lang="ko-KR" altLang="en-US" sz="1200" b="1" kern="0" dirty="0" err="1" smtClean="0">
                <a:solidFill>
                  <a:srgbClr val="000000"/>
                </a:solidFill>
                <a:latin typeface="+mn-ea"/>
              </a:rPr>
              <a:t>모빌리티</a:t>
            </a:r>
            <a:r>
              <a:rPr lang="ko-KR" altLang="en-US" sz="1200" b="1" kern="0" dirty="0" smtClean="0">
                <a:solidFill>
                  <a:srgbClr val="000000"/>
                </a:solidFill>
                <a:latin typeface="+mn-ea"/>
              </a:rPr>
              <a:t> 서비스 제공방법</a:t>
            </a:r>
            <a:r>
              <a:rPr lang="en-US" altLang="ko-KR" sz="1200" b="1" kern="0" dirty="0" smtClean="0">
                <a:solidFill>
                  <a:srgbClr val="000000"/>
                </a:solidFill>
                <a:latin typeface="+mn-ea"/>
              </a:rPr>
              <a:t>, </a:t>
            </a:r>
            <a:r>
              <a:rPr lang="ko-KR" altLang="en-US" sz="1200" b="1" kern="0" dirty="0" smtClean="0">
                <a:solidFill>
                  <a:srgbClr val="000000"/>
                </a:solidFill>
                <a:latin typeface="+mn-ea"/>
              </a:rPr>
              <a:t>이를 수행하기 위한 건물 에너지 </a:t>
            </a:r>
            <a:r>
              <a:rPr lang="ko-KR" altLang="en-US" sz="1200" b="1" kern="0" dirty="0" err="1" smtClean="0">
                <a:solidFill>
                  <a:srgbClr val="000000"/>
                </a:solidFill>
                <a:latin typeface="+mn-ea"/>
              </a:rPr>
              <a:t>관리장치</a:t>
            </a:r>
            <a:r>
              <a:rPr lang="ko-KR" altLang="en-US" sz="1200" b="1" kern="0" dirty="0" smtClean="0">
                <a:solidFill>
                  <a:srgbClr val="000000"/>
                </a:solidFill>
                <a:latin typeface="+mn-ea"/>
              </a:rPr>
              <a:t> 및 이를 포함하는 건물 단위 파워 </a:t>
            </a:r>
            <a:r>
              <a:rPr lang="ko-KR" altLang="en-US" sz="1200" b="1" kern="0" dirty="0" err="1" smtClean="0">
                <a:solidFill>
                  <a:srgbClr val="000000"/>
                </a:solidFill>
                <a:latin typeface="+mn-ea"/>
              </a:rPr>
              <a:t>모빌리티</a:t>
            </a:r>
            <a:r>
              <a:rPr lang="ko-KR" altLang="en-US" sz="1200" b="1" kern="0" dirty="0" smtClean="0">
                <a:solidFill>
                  <a:srgbClr val="000000"/>
                </a:solidFill>
                <a:latin typeface="+mn-ea"/>
              </a:rPr>
              <a:t> 시스템</a:t>
            </a:r>
            <a:endParaRPr lang="en-US" altLang="ko-KR" sz="1200" b="1" kern="0" dirty="0" smtClean="0">
              <a:solidFill>
                <a:srgbClr val="000000"/>
              </a:solidFill>
              <a:latin typeface="+mn-ea"/>
            </a:endParaRPr>
          </a:p>
          <a:p>
            <a:pPr marL="742950" lvl="1" indent="-285750" algn="just">
              <a:buFont typeface="Wingdings" panose="05000000000000000000" pitchFamily="2" charset="2"/>
              <a:buChar char="ü"/>
            </a:pPr>
            <a:r>
              <a:rPr lang="ko-KR" altLang="en-US" sz="1100" kern="0" dirty="0" err="1">
                <a:solidFill>
                  <a:srgbClr val="000000"/>
                </a:solidFill>
                <a:latin typeface="+mn-ea"/>
              </a:rPr>
              <a:t>출원번호</a:t>
            </a:r>
            <a:r>
              <a:rPr lang="ko-KR" altLang="en-US" sz="1100" kern="0" dirty="0">
                <a:solidFill>
                  <a:srgbClr val="000000"/>
                </a:solidFill>
                <a:latin typeface="+mn-ea"/>
              </a:rPr>
              <a:t> </a:t>
            </a:r>
            <a:r>
              <a:rPr lang="en-US" altLang="ko-KR" sz="1100" kern="0" dirty="0">
                <a:solidFill>
                  <a:srgbClr val="000000"/>
                </a:solidFill>
                <a:latin typeface="+mn-ea"/>
              </a:rPr>
              <a:t>: 10-2018-0067338</a:t>
            </a:r>
          </a:p>
          <a:p>
            <a:pPr marL="342900" lvl="1" indent="-342900" algn="just">
              <a:buFont typeface="Arial" panose="020B0604020202020204" pitchFamily="34" charset="0"/>
              <a:buChar char="•"/>
            </a:pPr>
            <a:endParaRPr lang="en-US" altLang="ko-KR" sz="1200" b="1" kern="0" dirty="0" smtClean="0">
              <a:solidFill>
                <a:srgbClr val="000000"/>
              </a:solidFill>
              <a:latin typeface="+mn-ea"/>
            </a:endParaRPr>
          </a:p>
          <a:p>
            <a:pPr marL="342900" lvl="1" indent="-342900" algn="just">
              <a:buFont typeface="Arial" panose="020B0604020202020204" pitchFamily="34" charset="0"/>
              <a:buChar char="•"/>
            </a:pPr>
            <a:r>
              <a:rPr lang="ko-KR" altLang="en-US" sz="1200" b="1" dirty="0"/>
              <a:t>대규모 </a:t>
            </a:r>
            <a:r>
              <a:rPr lang="en-US" altLang="ko-KR" sz="1200" b="1" dirty="0"/>
              <a:t>plug-in </a:t>
            </a:r>
            <a:r>
              <a:rPr lang="ko-KR" altLang="en-US" sz="1200" b="1" dirty="0"/>
              <a:t>전기차 집합 제어를 위한 방법 및 </a:t>
            </a:r>
            <a:r>
              <a:rPr lang="ko-KR" altLang="en-US" sz="1200" b="1" dirty="0" smtClean="0"/>
              <a:t>장치</a:t>
            </a:r>
            <a:endParaRPr lang="en-US" altLang="ko-KR" sz="1200" b="1" dirty="0" smtClean="0"/>
          </a:p>
          <a:p>
            <a:pPr marL="742950" lvl="1" indent="-285750" algn="just">
              <a:buFont typeface="Wingdings" panose="05000000000000000000" pitchFamily="2" charset="2"/>
              <a:buChar char="ü"/>
            </a:pPr>
            <a:r>
              <a:rPr lang="ko-KR" altLang="en-US" sz="1100" kern="0" dirty="0">
                <a:solidFill>
                  <a:srgbClr val="000000"/>
                </a:solidFill>
                <a:latin typeface="+mn-ea"/>
              </a:rPr>
              <a:t>출원 진행중</a:t>
            </a:r>
            <a:endParaRPr lang="en-US" altLang="ko-KR" sz="1100" kern="0" dirty="0">
              <a:solidFill>
                <a:srgbClr val="000000"/>
              </a:solidFill>
              <a:latin typeface="+mn-ea"/>
            </a:endParaRPr>
          </a:p>
        </p:txBody>
      </p:sp>
      <p:sp>
        <p:nvSpPr>
          <p:cNvPr id="9" name="직사각형 8">
            <a:extLst>
              <a:ext uri="{FF2B5EF4-FFF2-40B4-BE49-F238E27FC236}">
                <a16:creationId xmlns:a16="http://schemas.microsoft.com/office/drawing/2014/main" id="{04ACCF6E-5EB5-41A5-A758-FEB980ECA636}"/>
              </a:ext>
            </a:extLst>
          </p:cNvPr>
          <p:cNvSpPr/>
          <p:nvPr/>
        </p:nvSpPr>
        <p:spPr>
          <a:xfrm>
            <a:off x="352641" y="2842118"/>
            <a:ext cx="3670720"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ko-KR" altLang="en-US" sz="1600" dirty="0" smtClean="0">
                <a:solidFill>
                  <a:schemeClr val="tx1"/>
                </a:solidFill>
                <a:latin typeface="+mj-ea"/>
                <a:ea typeface="+mj-ea"/>
              </a:rPr>
              <a:t>특허</a:t>
            </a:r>
            <a:endParaRPr lang="en-US" altLang="ko-KR" sz="1600" dirty="0">
              <a:solidFill>
                <a:schemeClr val="tx1"/>
              </a:solidFill>
              <a:latin typeface="+mj-ea"/>
              <a:ea typeface="+mj-ea"/>
            </a:endParaRPr>
          </a:p>
        </p:txBody>
      </p:sp>
      <p:sp>
        <p:nvSpPr>
          <p:cNvPr id="10" name="직사각형 9">
            <a:extLst>
              <a:ext uri="{FF2B5EF4-FFF2-40B4-BE49-F238E27FC236}">
                <a16:creationId xmlns:a16="http://schemas.microsoft.com/office/drawing/2014/main" id="{7EA948FF-7E95-403B-9220-B5C3D1F9A062}"/>
              </a:ext>
            </a:extLst>
          </p:cNvPr>
          <p:cNvSpPr/>
          <p:nvPr/>
        </p:nvSpPr>
        <p:spPr>
          <a:xfrm>
            <a:off x="232899" y="2842118"/>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endParaRPr>
          </a:p>
        </p:txBody>
      </p:sp>
    </p:spTree>
    <p:extLst>
      <p:ext uri="{BB962C8B-B14F-4D97-AF65-F5344CB8AC3E}">
        <p14:creationId xmlns:p14="http://schemas.microsoft.com/office/powerpoint/2010/main" val="19166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a:xfrm>
            <a:off x="6553200" y="6356350"/>
            <a:ext cx="2133600" cy="365125"/>
          </a:xfrm>
        </p:spPr>
        <p:txBody>
          <a:bodyPr/>
          <a:lstStyle/>
          <a:p>
            <a:fld id="{687F6F0C-D293-47E8-9344-97374594410C}" type="slidenum">
              <a:rPr lang="ko-KR" altLang="en-US" smtClean="0">
                <a:latin typeface="+mn-ea"/>
              </a:rPr>
              <a:t>38</a:t>
            </a:fld>
            <a:endParaRPr lang="ko-KR" altLang="en-US" dirty="0">
              <a:latin typeface="+mn-ea"/>
            </a:endParaRPr>
          </a:p>
        </p:txBody>
      </p:sp>
      <p:sp>
        <p:nvSpPr>
          <p:cNvPr id="3" name="제목 2"/>
          <p:cNvSpPr>
            <a:spLocks noGrp="1"/>
          </p:cNvSpPr>
          <p:nvPr>
            <p:ph type="title"/>
          </p:nvPr>
        </p:nvSpPr>
        <p:spPr>
          <a:xfrm>
            <a:off x="232899" y="188640"/>
            <a:ext cx="8978056" cy="576064"/>
          </a:xfrm>
        </p:spPr>
        <p:txBody>
          <a:bodyPr/>
          <a:lstStyle/>
          <a:p>
            <a:r>
              <a:rPr lang="en-US" altLang="ko-KR" spc="-150" dirty="0">
                <a:latin typeface="+mn-ea"/>
                <a:ea typeface="+mn-ea"/>
              </a:rPr>
              <a:t>Q&amp;A</a:t>
            </a:r>
            <a:endParaRPr lang="ko-KR" altLang="en-US" spc="-150" dirty="0">
              <a:latin typeface="+mn-ea"/>
              <a:ea typeface="+mn-ea"/>
            </a:endParaRPr>
          </a:p>
        </p:txBody>
      </p:sp>
      <p:sp>
        <p:nvSpPr>
          <p:cNvPr id="4" name="직사각형 3">
            <a:extLst>
              <a:ext uri="{FF2B5EF4-FFF2-40B4-BE49-F238E27FC236}">
                <a16:creationId xmlns:a16="http://schemas.microsoft.com/office/drawing/2014/main" id="{5872483C-33AB-4399-8B19-73C412FDF826}"/>
              </a:ext>
            </a:extLst>
          </p:cNvPr>
          <p:cNvSpPr/>
          <p:nvPr/>
        </p:nvSpPr>
        <p:spPr>
          <a:xfrm>
            <a:off x="4196783" y="3268139"/>
            <a:ext cx="1050288" cy="584775"/>
          </a:xfrm>
          <a:prstGeom prst="rect">
            <a:avLst/>
          </a:prstGeom>
        </p:spPr>
        <p:txBody>
          <a:bodyPr wrap="none">
            <a:spAutoFit/>
          </a:bodyPr>
          <a:lstStyle/>
          <a:p>
            <a:r>
              <a:rPr lang="en-US" altLang="ko-KR" sz="3200" spc="-150" dirty="0">
                <a:latin typeface="+mn-ea"/>
              </a:rPr>
              <a:t>Q&amp;A</a:t>
            </a:r>
            <a:endParaRPr lang="ko-KR" altLang="en-US" sz="3200" dirty="0"/>
          </a:p>
        </p:txBody>
      </p:sp>
    </p:spTree>
    <p:extLst>
      <p:ext uri="{BB962C8B-B14F-4D97-AF65-F5344CB8AC3E}">
        <p14:creationId xmlns:p14="http://schemas.microsoft.com/office/powerpoint/2010/main" val="872713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ko-KR" altLang="en-US" dirty="0" smtClean="0"/>
              <a:t>과도한 보급이 미치는 영향</a:t>
            </a:r>
            <a:r>
              <a:rPr lang="en-US" altLang="ko-KR" dirty="0" smtClean="0"/>
              <a:t/>
            </a:r>
            <a:br>
              <a:rPr lang="en-US" altLang="ko-KR" dirty="0" smtClean="0"/>
            </a:br>
            <a:r>
              <a:rPr lang="en-US" altLang="ko-KR" dirty="0" smtClean="0">
                <a:sym typeface="Wingdings" panose="05000000000000000000" pitchFamily="2" charset="2"/>
              </a:rPr>
              <a:t> V1G, V2G </a:t>
            </a:r>
            <a:r>
              <a:rPr lang="ko-KR" altLang="en-US" dirty="0" smtClean="0">
                <a:sym typeface="Wingdings" panose="05000000000000000000" pitchFamily="2" charset="2"/>
              </a:rPr>
              <a:t>제어의 필요성</a:t>
            </a:r>
            <a:endParaRPr lang="ko-KR" altLang="en-US" dirty="0"/>
          </a:p>
        </p:txBody>
      </p:sp>
      <p:sp>
        <p:nvSpPr>
          <p:cNvPr id="3" name="제목 2"/>
          <p:cNvSpPr>
            <a:spLocks noGrp="1"/>
          </p:cNvSpPr>
          <p:nvPr>
            <p:ph type="title"/>
          </p:nvPr>
        </p:nvSpPr>
        <p:spPr/>
        <p:txBody>
          <a:bodyPr/>
          <a:lstStyle/>
          <a:p>
            <a:endParaRPr lang="ko-KR" altLang="en-US" dirty="0"/>
          </a:p>
        </p:txBody>
      </p:sp>
      <p:pic>
        <p:nvPicPr>
          <p:cNvPr id="5" name="그림 4"/>
          <p:cNvPicPr>
            <a:picLocks noChangeAspect="1"/>
          </p:cNvPicPr>
          <p:nvPr/>
        </p:nvPicPr>
        <p:blipFill>
          <a:blip r:embed="rId2"/>
          <a:stretch>
            <a:fillRect/>
          </a:stretch>
        </p:blipFill>
        <p:spPr>
          <a:xfrm>
            <a:off x="1905000" y="2543175"/>
            <a:ext cx="2667000" cy="1600200"/>
          </a:xfrm>
          <a:prstGeom prst="rect">
            <a:avLst/>
          </a:prstGeom>
        </p:spPr>
      </p:pic>
      <p:pic>
        <p:nvPicPr>
          <p:cNvPr id="6" name="그림 5"/>
          <p:cNvPicPr>
            <a:picLocks noChangeAspect="1"/>
          </p:cNvPicPr>
          <p:nvPr/>
        </p:nvPicPr>
        <p:blipFill>
          <a:blip r:embed="rId3"/>
          <a:stretch>
            <a:fillRect/>
          </a:stretch>
        </p:blipFill>
        <p:spPr>
          <a:xfrm>
            <a:off x="5000625" y="2543175"/>
            <a:ext cx="2667000" cy="1600200"/>
          </a:xfrm>
          <a:prstGeom prst="rect">
            <a:avLst/>
          </a:prstGeom>
        </p:spPr>
      </p:pic>
      <p:pic>
        <p:nvPicPr>
          <p:cNvPr id="7" name="그림 6"/>
          <p:cNvPicPr>
            <a:picLocks noChangeAspect="1"/>
          </p:cNvPicPr>
          <p:nvPr/>
        </p:nvPicPr>
        <p:blipFill>
          <a:blip r:embed="rId4"/>
          <a:stretch>
            <a:fillRect/>
          </a:stretch>
        </p:blipFill>
        <p:spPr>
          <a:xfrm>
            <a:off x="1743075" y="4401666"/>
            <a:ext cx="2667000" cy="1600200"/>
          </a:xfrm>
          <a:prstGeom prst="rect">
            <a:avLst/>
          </a:prstGeom>
        </p:spPr>
      </p:pic>
    </p:spTree>
    <p:extLst>
      <p:ext uri="{BB962C8B-B14F-4D97-AF65-F5344CB8AC3E}">
        <p14:creationId xmlns:p14="http://schemas.microsoft.com/office/powerpoint/2010/main" val="2426035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295254" y="185758"/>
            <a:ext cx="8978056" cy="568059"/>
          </a:xfrm>
        </p:spPr>
        <p:txBody>
          <a:bodyPr/>
          <a:lstStyle/>
          <a:p>
            <a:r>
              <a:rPr lang="en-US" altLang="ko-KR" dirty="0" smtClean="0">
                <a:latin typeface="+mn-ea"/>
                <a:ea typeface="+mn-ea"/>
              </a:rPr>
              <a:t>Introduction</a:t>
            </a:r>
            <a:endParaRPr lang="ko-KR" altLang="en-US" spc="-150" dirty="0">
              <a:latin typeface="+mn-ea"/>
              <a:ea typeface="+mn-ea"/>
            </a:endParaRPr>
          </a:p>
        </p:txBody>
      </p:sp>
      <p:sp>
        <p:nvSpPr>
          <p:cNvPr id="9" name="직사각형 8"/>
          <p:cNvSpPr/>
          <p:nvPr/>
        </p:nvSpPr>
        <p:spPr>
          <a:xfrm>
            <a:off x="395537" y="1107931"/>
            <a:ext cx="2808311"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pc="-150" dirty="0" smtClean="0">
                <a:solidFill>
                  <a:schemeClr val="tx1"/>
                </a:solidFill>
                <a:latin typeface="+mj-ea"/>
                <a:ea typeface="+mj-ea"/>
              </a:rPr>
              <a:t>Vehicle to Grid(V2G) </a:t>
            </a:r>
            <a:r>
              <a:rPr lang="ko-KR" altLang="en-US" spc="-150" dirty="0" smtClean="0">
                <a:solidFill>
                  <a:schemeClr val="tx1"/>
                </a:solidFill>
                <a:latin typeface="+mj-ea"/>
                <a:ea typeface="+mj-ea"/>
              </a:rPr>
              <a:t>개념</a:t>
            </a:r>
            <a:endParaRPr lang="en-US" altLang="ko-KR" spc="-150" dirty="0">
              <a:solidFill>
                <a:schemeClr val="tx1"/>
              </a:solidFill>
              <a:latin typeface="+mj-ea"/>
              <a:ea typeface="+mj-ea"/>
            </a:endParaRPr>
          </a:p>
        </p:txBody>
      </p:sp>
      <p:sp>
        <p:nvSpPr>
          <p:cNvPr id="10" name="직사각형 9"/>
          <p:cNvSpPr/>
          <p:nvPr/>
        </p:nvSpPr>
        <p:spPr>
          <a:xfrm>
            <a:off x="27579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sp>
        <p:nvSpPr>
          <p:cNvPr id="11" name="Rectangle 7"/>
          <p:cNvSpPr>
            <a:spLocks noChangeArrowheads="1"/>
          </p:cNvSpPr>
          <p:nvPr/>
        </p:nvSpPr>
        <p:spPr bwMode="auto">
          <a:xfrm>
            <a:off x="395537" y="1556792"/>
            <a:ext cx="8064895" cy="1152128"/>
          </a:xfrm>
          <a:prstGeom prst="rect">
            <a:avLst/>
          </a:prstGeom>
          <a:noFill/>
          <a:ln w="9525">
            <a:noFill/>
            <a:miter lim="800000"/>
            <a:headEnd/>
            <a:tailEnd/>
          </a:ln>
        </p:spPr>
        <p:txBody>
          <a:bodyPr/>
          <a:lstStyle/>
          <a:p>
            <a:pPr marL="285750" indent="-285750" algn="just">
              <a:lnSpc>
                <a:spcPct val="150000"/>
              </a:lnSpc>
              <a:buFont typeface="Arial" panose="020B0604020202020204" pitchFamily="34" charset="0"/>
              <a:buChar char="•"/>
            </a:pPr>
            <a:r>
              <a:rPr lang="ko-KR" altLang="en-US" sz="1400" kern="0" dirty="0" smtClean="0">
                <a:solidFill>
                  <a:srgbClr val="000000"/>
                </a:solidFill>
                <a:latin typeface="+mj-ea"/>
                <a:ea typeface="+mj-ea"/>
              </a:rPr>
              <a:t>전력의 흐름이 계통에서 전기자동차로 </a:t>
            </a:r>
            <a:r>
              <a:rPr lang="ko-KR" altLang="en-US" sz="1400" kern="0" dirty="0" err="1" smtClean="0">
                <a:solidFill>
                  <a:srgbClr val="000000"/>
                </a:solidFill>
                <a:latin typeface="+mj-ea"/>
                <a:ea typeface="+mj-ea"/>
              </a:rPr>
              <a:t>단방향으로</a:t>
            </a:r>
            <a:r>
              <a:rPr lang="ko-KR" altLang="en-US" sz="1400" kern="0" dirty="0" smtClean="0">
                <a:solidFill>
                  <a:srgbClr val="000000"/>
                </a:solidFill>
                <a:latin typeface="+mj-ea"/>
                <a:ea typeface="+mj-ea"/>
              </a:rPr>
              <a:t> 흐르는 것과 대조적으로 전기자동차에 저장된 전력을 계통으로 </a:t>
            </a:r>
            <a:r>
              <a:rPr lang="ko-KR" altLang="en-US" sz="1400" kern="0" dirty="0" err="1" smtClean="0">
                <a:solidFill>
                  <a:srgbClr val="000000"/>
                </a:solidFill>
                <a:latin typeface="+mj-ea"/>
                <a:ea typeface="+mj-ea"/>
              </a:rPr>
              <a:t>역송하는</a:t>
            </a:r>
            <a:r>
              <a:rPr lang="ko-KR" altLang="en-US" sz="1400" kern="0" dirty="0" smtClean="0">
                <a:solidFill>
                  <a:srgbClr val="000000"/>
                </a:solidFill>
                <a:latin typeface="+mj-ea"/>
                <a:ea typeface="+mj-ea"/>
              </a:rPr>
              <a:t> 양방향 흐름의 개념을 말함</a:t>
            </a:r>
            <a:endParaRPr lang="en-US" altLang="ko-KR" sz="1400" kern="0" dirty="0" smtClean="0">
              <a:solidFill>
                <a:srgbClr val="000000"/>
              </a:solidFill>
              <a:latin typeface="+mj-ea"/>
              <a:ea typeface="+mj-ea"/>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556056"/>
            <a:ext cx="6336704" cy="3465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5286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p:cNvSpPr>
            <a:spLocks noGrp="1"/>
          </p:cNvSpPr>
          <p:nvPr>
            <p:ph type="title"/>
          </p:nvPr>
        </p:nvSpPr>
        <p:spPr>
          <a:xfrm>
            <a:off x="295254" y="185758"/>
            <a:ext cx="8978056" cy="568059"/>
          </a:xfrm>
        </p:spPr>
        <p:txBody>
          <a:bodyPr/>
          <a:lstStyle/>
          <a:p>
            <a:r>
              <a:rPr lang="en-US" altLang="ko-KR" dirty="0">
                <a:latin typeface="+mn-ea"/>
              </a:rPr>
              <a:t>Introduction</a:t>
            </a:r>
            <a:endParaRPr lang="ko-KR" altLang="en-US" spc="-150" dirty="0">
              <a:latin typeface="+mn-ea"/>
              <a:ea typeface="+mn-ea"/>
            </a:endParaRPr>
          </a:p>
        </p:txBody>
      </p:sp>
      <p:grpSp>
        <p:nvGrpSpPr>
          <p:cNvPr id="73" name="그룹 72"/>
          <p:cNvGrpSpPr/>
          <p:nvPr/>
        </p:nvGrpSpPr>
        <p:grpSpPr>
          <a:xfrm>
            <a:off x="1531038" y="1670257"/>
            <a:ext cx="6235600" cy="4392488"/>
            <a:chOff x="928688" y="1052736"/>
            <a:chExt cx="7429500" cy="5400600"/>
          </a:xfrm>
        </p:grpSpPr>
        <p:pic>
          <p:nvPicPr>
            <p:cNvPr id="74" name="Picture 4" descr="C:\Users\Arnold\AppData\Local\Microsoft\Windows\Temporary Internet Files\Content.IE5\RWRBG5UA\MCj04290070000[1].wmf"/>
            <p:cNvPicPr>
              <a:picLocks noChangeAspect="1" noChangeArrowheads="1"/>
            </p:cNvPicPr>
            <p:nvPr/>
          </p:nvPicPr>
          <p:blipFill>
            <a:blip r:embed="rId3" cstate="print"/>
            <a:srcRect/>
            <a:stretch>
              <a:fillRect/>
            </a:stretch>
          </p:blipFill>
          <p:spPr bwMode="auto">
            <a:xfrm>
              <a:off x="4341813" y="2832249"/>
              <a:ext cx="274637" cy="717550"/>
            </a:xfrm>
            <a:prstGeom prst="rect">
              <a:avLst/>
            </a:prstGeom>
            <a:noFill/>
            <a:ln w="9525">
              <a:noFill/>
              <a:miter lim="800000"/>
              <a:headEnd/>
              <a:tailEnd/>
            </a:ln>
          </p:spPr>
        </p:pic>
        <p:cxnSp>
          <p:nvCxnSpPr>
            <p:cNvPr id="75" name="꺾인 연결선 74"/>
            <p:cNvCxnSpPr/>
            <p:nvPr/>
          </p:nvCxnSpPr>
          <p:spPr bwMode="auto">
            <a:xfrm rot="5400000">
              <a:off x="3607594" y="3510905"/>
              <a:ext cx="857250" cy="642938"/>
            </a:xfrm>
            <a:prstGeom prst="bentConnector3">
              <a:avLst>
                <a:gd name="adj1" fmla="val 50000"/>
              </a:avLst>
            </a:prstGeom>
            <a:solidFill>
              <a:schemeClr val="accent1"/>
            </a:solidFill>
            <a:ln w="28575" cap="flat" cmpd="sng" algn="ctr">
              <a:solidFill>
                <a:schemeClr val="bg1">
                  <a:lumMod val="50000"/>
                </a:schemeClr>
              </a:solidFill>
              <a:prstDash val="sysDash"/>
              <a:round/>
              <a:headEnd type="none" w="med" len="med"/>
              <a:tailEnd type="triangle"/>
            </a:ln>
            <a:effectLst/>
          </p:spPr>
        </p:cxnSp>
        <p:cxnSp>
          <p:nvCxnSpPr>
            <p:cNvPr id="76" name="꺾인 연결선 75"/>
            <p:cNvCxnSpPr/>
            <p:nvPr/>
          </p:nvCxnSpPr>
          <p:spPr bwMode="auto">
            <a:xfrm rot="16200000" flipH="1">
              <a:off x="4500563" y="3475186"/>
              <a:ext cx="857250" cy="714375"/>
            </a:xfrm>
            <a:prstGeom prst="bentConnector3">
              <a:avLst>
                <a:gd name="adj1" fmla="val 50000"/>
              </a:avLst>
            </a:prstGeom>
            <a:solidFill>
              <a:schemeClr val="accent1"/>
            </a:solidFill>
            <a:ln w="28575" cap="flat" cmpd="sng" algn="ctr">
              <a:solidFill>
                <a:schemeClr val="bg1">
                  <a:lumMod val="50000"/>
                </a:schemeClr>
              </a:solidFill>
              <a:prstDash val="sysDash"/>
              <a:round/>
              <a:headEnd type="none" w="med" len="med"/>
              <a:tailEnd type="triangle"/>
            </a:ln>
            <a:effectLst/>
          </p:spPr>
        </p:cxnSp>
        <p:grpSp>
          <p:nvGrpSpPr>
            <p:cNvPr id="77" name="그룹 20"/>
            <p:cNvGrpSpPr>
              <a:grpSpLocks/>
            </p:cNvGrpSpPr>
            <p:nvPr/>
          </p:nvGrpSpPr>
          <p:grpSpPr bwMode="auto">
            <a:xfrm>
              <a:off x="1214438" y="4332436"/>
              <a:ext cx="857250" cy="762000"/>
              <a:chOff x="1000100" y="4929198"/>
              <a:chExt cx="958569" cy="762000"/>
            </a:xfrm>
          </p:grpSpPr>
          <p:sp>
            <p:nvSpPr>
              <p:cNvPr id="125" name="자유형 13"/>
              <p:cNvSpPr>
                <a:spLocks noChangeArrowheads="1"/>
              </p:cNvSpPr>
              <p:nvPr/>
            </p:nvSpPr>
            <p:spPr bwMode="auto">
              <a:xfrm>
                <a:off x="1000100" y="4929198"/>
                <a:ext cx="817418" cy="762000"/>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sz="1600"/>
              </a:p>
            </p:txBody>
          </p:sp>
          <p:sp>
            <p:nvSpPr>
              <p:cNvPr id="126" name="직사각형 14"/>
              <p:cNvSpPr>
                <a:spLocks noChangeArrowheads="1"/>
              </p:cNvSpPr>
              <p:nvPr/>
            </p:nvSpPr>
            <p:spPr bwMode="auto">
              <a:xfrm>
                <a:off x="1000100" y="5500702"/>
                <a:ext cx="807918" cy="186589"/>
              </a:xfrm>
              <a:prstGeom prst="rect">
                <a:avLst/>
              </a:prstGeom>
              <a:solidFill>
                <a:srgbClr val="FF0000">
                  <a:alpha val="65097"/>
                </a:srgbClr>
              </a:solidFill>
              <a:ln w="9525">
                <a:noFill/>
                <a:miter lim="800000"/>
                <a:headEnd/>
                <a:tailEnd/>
              </a:ln>
            </p:spPr>
            <p:txBody>
              <a:bodyPr wrap="none" anchor="ctr"/>
              <a:lstStyle/>
              <a:p>
                <a:endParaRPr lang="ko-KR" altLang="en-US" sz="1600">
                  <a:ea typeface="돋움체" pitchFamily="49" charset="-127"/>
                </a:endParaRPr>
              </a:p>
            </p:txBody>
          </p:sp>
          <p:sp>
            <p:nvSpPr>
              <p:cNvPr id="127" name="TextBox 19"/>
              <p:cNvSpPr txBox="1">
                <a:spLocks noChangeArrowheads="1"/>
              </p:cNvSpPr>
              <p:nvPr/>
            </p:nvSpPr>
            <p:spPr bwMode="auto">
              <a:xfrm>
                <a:off x="1050756" y="5000636"/>
                <a:ext cx="907913" cy="643303"/>
              </a:xfrm>
              <a:prstGeom prst="rect">
                <a:avLst/>
              </a:prstGeom>
              <a:noFill/>
              <a:ln w="9525">
                <a:noFill/>
                <a:miter lim="800000"/>
                <a:headEnd/>
                <a:tailEnd/>
              </a:ln>
            </p:spPr>
            <p:txBody>
              <a:bodyPr>
                <a:spAutoFit/>
              </a:bodyPr>
              <a:lstStyle/>
              <a:p>
                <a:r>
                  <a:rPr lang="en-US" altLang="ko-KR" sz="1400"/>
                  <a:t>+      -</a:t>
                </a:r>
                <a:endParaRPr lang="ko-KR" altLang="en-US" sz="1400"/>
              </a:p>
            </p:txBody>
          </p:sp>
        </p:grpSp>
        <p:sp>
          <p:nvSpPr>
            <p:cNvPr id="78" name="TextBox 22"/>
            <p:cNvSpPr txBox="1">
              <a:spLocks noChangeArrowheads="1"/>
            </p:cNvSpPr>
            <p:nvPr/>
          </p:nvSpPr>
          <p:spPr bwMode="auto">
            <a:xfrm>
              <a:off x="928688" y="5118249"/>
              <a:ext cx="1643063" cy="321652"/>
            </a:xfrm>
            <a:prstGeom prst="rect">
              <a:avLst/>
            </a:prstGeom>
            <a:noFill/>
            <a:ln w="9525">
              <a:noFill/>
              <a:miter lim="800000"/>
              <a:headEnd/>
              <a:tailEnd/>
            </a:ln>
          </p:spPr>
          <p:txBody>
            <a:bodyPr>
              <a:spAutoFit/>
            </a:bodyPr>
            <a:lstStyle/>
            <a:p>
              <a:r>
                <a:rPr lang="en-US" altLang="ko-KR" sz="1100" dirty="0"/>
                <a:t>15 [kW] / 8 [Hours]</a:t>
              </a:r>
              <a:endParaRPr lang="ko-KR" altLang="en-US" sz="1100" dirty="0"/>
            </a:p>
          </p:txBody>
        </p:sp>
        <p:grpSp>
          <p:nvGrpSpPr>
            <p:cNvPr id="79" name="그룹 23"/>
            <p:cNvGrpSpPr>
              <a:grpSpLocks/>
            </p:cNvGrpSpPr>
            <p:nvPr/>
          </p:nvGrpSpPr>
          <p:grpSpPr bwMode="auto">
            <a:xfrm>
              <a:off x="3500438" y="4546750"/>
              <a:ext cx="500062" cy="694652"/>
              <a:chOff x="1000100" y="4929198"/>
              <a:chExt cx="904530" cy="966473"/>
            </a:xfrm>
          </p:grpSpPr>
          <p:pic>
            <p:nvPicPr>
              <p:cNvPr id="120" name="Picture 5" descr="C:\Users\Arnold\AppData\Local\Microsoft\Windows\Temporary Internet Files\Content.IE5\9IIT0IOR\MCj04397870000[1].png"/>
              <p:cNvPicPr>
                <a:picLocks noChangeAspect="1" noChangeArrowheads="1"/>
              </p:cNvPicPr>
              <p:nvPr/>
            </p:nvPicPr>
            <p:blipFill>
              <a:blip r:embed="rId4" cstate="print"/>
              <a:srcRect/>
              <a:stretch>
                <a:fillRect/>
              </a:stretch>
            </p:blipFill>
            <p:spPr bwMode="auto">
              <a:xfrm>
                <a:off x="1214414" y="5286388"/>
                <a:ext cx="367397" cy="366712"/>
              </a:xfrm>
              <a:prstGeom prst="rect">
                <a:avLst/>
              </a:prstGeom>
              <a:noFill/>
              <a:ln w="9525">
                <a:noFill/>
                <a:miter lim="800000"/>
                <a:headEnd/>
                <a:tailEnd/>
              </a:ln>
            </p:spPr>
          </p:pic>
          <p:grpSp>
            <p:nvGrpSpPr>
              <p:cNvPr id="121" name="그룹 20"/>
              <p:cNvGrpSpPr>
                <a:grpSpLocks/>
              </p:cNvGrpSpPr>
              <p:nvPr/>
            </p:nvGrpSpPr>
            <p:grpSpPr bwMode="auto">
              <a:xfrm>
                <a:off x="1000100" y="4929198"/>
                <a:ext cx="904530" cy="966473"/>
                <a:chOff x="1000100" y="4929198"/>
                <a:chExt cx="904530" cy="966473"/>
              </a:xfrm>
            </p:grpSpPr>
            <p:sp>
              <p:nvSpPr>
                <p:cNvPr id="122" name="자유형 26"/>
                <p:cNvSpPr>
                  <a:spLocks noChangeArrowheads="1"/>
                </p:cNvSpPr>
                <p:nvPr/>
              </p:nvSpPr>
              <p:spPr bwMode="auto">
                <a:xfrm>
                  <a:off x="1000100" y="4929198"/>
                  <a:ext cx="817418" cy="762000"/>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sz="1600"/>
                </a:p>
              </p:txBody>
            </p:sp>
            <p:sp>
              <p:nvSpPr>
                <p:cNvPr id="123" name="직사각형 27"/>
                <p:cNvSpPr>
                  <a:spLocks noChangeArrowheads="1"/>
                </p:cNvSpPr>
                <p:nvPr/>
              </p:nvSpPr>
              <p:spPr bwMode="auto">
                <a:xfrm>
                  <a:off x="1000100" y="5214953"/>
                  <a:ext cx="807918" cy="472341"/>
                </a:xfrm>
                <a:prstGeom prst="rect">
                  <a:avLst/>
                </a:prstGeom>
                <a:solidFill>
                  <a:srgbClr val="FF0000">
                    <a:alpha val="65097"/>
                  </a:srgbClr>
                </a:solidFill>
                <a:ln w="9525">
                  <a:noFill/>
                  <a:miter lim="800000"/>
                  <a:headEnd/>
                  <a:tailEnd/>
                </a:ln>
              </p:spPr>
              <p:txBody>
                <a:bodyPr wrap="none" anchor="ctr"/>
                <a:lstStyle/>
                <a:p>
                  <a:endParaRPr lang="ko-KR" altLang="en-US" sz="1600">
                    <a:ea typeface="돋움체" pitchFamily="49" charset="-127"/>
                  </a:endParaRPr>
                </a:p>
              </p:txBody>
            </p:sp>
            <p:sp>
              <p:nvSpPr>
                <p:cNvPr id="124" name="TextBox 28"/>
                <p:cNvSpPr txBox="1">
                  <a:spLocks noChangeArrowheads="1"/>
                </p:cNvSpPr>
                <p:nvPr/>
              </p:nvSpPr>
              <p:spPr bwMode="auto">
                <a:xfrm>
                  <a:off x="1050755" y="5000639"/>
                  <a:ext cx="853875" cy="895032"/>
                </a:xfrm>
                <a:prstGeom prst="rect">
                  <a:avLst/>
                </a:prstGeom>
                <a:noFill/>
                <a:ln w="9525">
                  <a:noFill/>
                  <a:miter lim="800000"/>
                  <a:headEnd/>
                  <a:tailEnd/>
                </a:ln>
              </p:spPr>
              <p:txBody>
                <a:bodyPr>
                  <a:spAutoFit/>
                </a:bodyPr>
                <a:lstStyle/>
                <a:p>
                  <a:r>
                    <a:rPr lang="en-US" altLang="ko-KR" sz="1400"/>
                    <a:t>+ -</a:t>
                  </a:r>
                  <a:endParaRPr lang="ko-KR" altLang="en-US" sz="1400"/>
                </a:p>
              </p:txBody>
            </p:sp>
          </p:grpSp>
        </p:grpSp>
        <p:sp>
          <p:nvSpPr>
            <p:cNvPr id="80" name="TextBox 29"/>
            <p:cNvSpPr txBox="1">
              <a:spLocks noChangeArrowheads="1"/>
            </p:cNvSpPr>
            <p:nvPr/>
          </p:nvSpPr>
          <p:spPr bwMode="auto">
            <a:xfrm>
              <a:off x="3000375" y="5118249"/>
              <a:ext cx="1643063" cy="321652"/>
            </a:xfrm>
            <a:prstGeom prst="rect">
              <a:avLst/>
            </a:prstGeom>
            <a:noFill/>
            <a:ln w="9525">
              <a:noFill/>
              <a:miter lim="800000"/>
              <a:headEnd/>
              <a:tailEnd/>
            </a:ln>
          </p:spPr>
          <p:txBody>
            <a:bodyPr>
              <a:spAutoFit/>
            </a:bodyPr>
            <a:lstStyle/>
            <a:p>
              <a:r>
                <a:rPr lang="en-US" altLang="ko-KR" sz="1100" dirty="0"/>
                <a:t>18 [kW] / 3 [Hours]</a:t>
              </a:r>
              <a:endParaRPr lang="ko-KR" altLang="en-US" sz="1100" dirty="0"/>
            </a:p>
          </p:txBody>
        </p:sp>
        <p:grpSp>
          <p:nvGrpSpPr>
            <p:cNvPr id="81" name="그룹 30"/>
            <p:cNvGrpSpPr>
              <a:grpSpLocks/>
            </p:cNvGrpSpPr>
            <p:nvPr/>
          </p:nvGrpSpPr>
          <p:grpSpPr bwMode="auto">
            <a:xfrm>
              <a:off x="5000625" y="4118124"/>
              <a:ext cx="1214438" cy="976312"/>
              <a:chOff x="1000100" y="4929198"/>
              <a:chExt cx="992538" cy="762000"/>
            </a:xfrm>
          </p:grpSpPr>
          <p:pic>
            <p:nvPicPr>
              <p:cNvPr id="115" name="Picture 5" descr="C:\Users\Arnold\AppData\Local\Microsoft\Windows\Temporary Internet Files\Content.IE5\9IIT0IOR\MCj04397870000[1].png"/>
              <p:cNvPicPr>
                <a:picLocks noChangeAspect="1" noChangeArrowheads="1"/>
              </p:cNvPicPr>
              <p:nvPr/>
            </p:nvPicPr>
            <p:blipFill>
              <a:blip r:embed="rId5" cstate="print"/>
              <a:srcRect/>
              <a:stretch>
                <a:fillRect/>
              </a:stretch>
            </p:blipFill>
            <p:spPr bwMode="auto">
              <a:xfrm>
                <a:off x="1214414" y="5286388"/>
                <a:ext cx="367397" cy="366712"/>
              </a:xfrm>
              <a:prstGeom prst="rect">
                <a:avLst/>
              </a:prstGeom>
              <a:noFill/>
              <a:ln w="9525">
                <a:noFill/>
                <a:miter lim="800000"/>
                <a:headEnd/>
                <a:tailEnd/>
              </a:ln>
            </p:spPr>
          </p:pic>
          <p:grpSp>
            <p:nvGrpSpPr>
              <p:cNvPr id="116" name="그룹 20"/>
              <p:cNvGrpSpPr>
                <a:grpSpLocks/>
              </p:cNvGrpSpPr>
              <p:nvPr/>
            </p:nvGrpSpPr>
            <p:grpSpPr bwMode="auto">
              <a:xfrm>
                <a:off x="1000100" y="4929198"/>
                <a:ext cx="992538" cy="762000"/>
                <a:chOff x="1000100" y="4929198"/>
                <a:chExt cx="992538" cy="762000"/>
              </a:xfrm>
            </p:grpSpPr>
            <p:sp>
              <p:nvSpPr>
                <p:cNvPr id="117" name="자유형 33"/>
                <p:cNvSpPr>
                  <a:spLocks noChangeArrowheads="1"/>
                </p:cNvSpPr>
                <p:nvPr/>
              </p:nvSpPr>
              <p:spPr bwMode="auto">
                <a:xfrm>
                  <a:off x="1000100" y="4929198"/>
                  <a:ext cx="817418" cy="762000"/>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sz="1600"/>
                </a:p>
              </p:txBody>
            </p:sp>
            <p:sp>
              <p:nvSpPr>
                <p:cNvPr id="118" name="직사각형 34"/>
                <p:cNvSpPr>
                  <a:spLocks noChangeArrowheads="1"/>
                </p:cNvSpPr>
                <p:nvPr/>
              </p:nvSpPr>
              <p:spPr bwMode="auto">
                <a:xfrm>
                  <a:off x="1000100" y="5641572"/>
                  <a:ext cx="807918" cy="45719"/>
                </a:xfrm>
                <a:prstGeom prst="rect">
                  <a:avLst/>
                </a:prstGeom>
                <a:solidFill>
                  <a:srgbClr val="FF0000">
                    <a:alpha val="65097"/>
                  </a:srgbClr>
                </a:solidFill>
                <a:ln w="9525">
                  <a:noFill/>
                  <a:miter lim="800000"/>
                  <a:headEnd/>
                  <a:tailEnd/>
                </a:ln>
              </p:spPr>
              <p:txBody>
                <a:bodyPr wrap="none" anchor="ctr"/>
                <a:lstStyle/>
                <a:p>
                  <a:endParaRPr lang="ko-KR" altLang="en-US" sz="1600">
                    <a:ea typeface="돋움체" pitchFamily="49" charset="-127"/>
                  </a:endParaRPr>
                </a:p>
              </p:txBody>
            </p:sp>
            <p:sp>
              <p:nvSpPr>
                <p:cNvPr id="119" name="TextBox 35"/>
                <p:cNvSpPr txBox="1">
                  <a:spLocks noChangeArrowheads="1"/>
                </p:cNvSpPr>
                <p:nvPr/>
              </p:nvSpPr>
              <p:spPr bwMode="auto">
                <a:xfrm>
                  <a:off x="1084725" y="5000636"/>
                  <a:ext cx="907913" cy="295348"/>
                </a:xfrm>
                <a:prstGeom prst="rect">
                  <a:avLst/>
                </a:prstGeom>
                <a:noFill/>
                <a:ln w="9525">
                  <a:noFill/>
                  <a:miter lim="800000"/>
                  <a:headEnd/>
                  <a:tailEnd/>
                </a:ln>
              </p:spPr>
              <p:txBody>
                <a:bodyPr>
                  <a:spAutoFit/>
                </a:bodyPr>
                <a:lstStyle/>
                <a:p>
                  <a:r>
                    <a:rPr lang="en-US" altLang="ko-KR" sz="1400"/>
                    <a:t>+      -</a:t>
                  </a:r>
                  <a:endParaRPr lang="ko-KR" altLang="en-US" sz="1400"/>
                </a:p>
              </p:txBody>
            </p:sp>
          </p:grpSp>
        </p:grpSp>
        <p:sp>
          <p:nvSpPr>
            <p:cNvPr id="82" name="TextBox 36"/>
            <p:cNvSpPr txBox="1">
              <a:spLocks noChangeArrowheads="1"/>
            </p:cNvSpPr>
            <p:nvPr/>
          </p:nvSpPr>
          <p:spPr bwMode="auto">
            <a:xfrm>
              <a:off x="4786313" y="5118249"/>
              <a:ext cx="1643063" cy="529779"/>
            </a:xfrm>
            <a:prstGeom prst="rect">
              <a:avLst/>
            </a:prstGeom>
            <a:noFill/>
            <a:ln w="9525">
              <a:noFill/>
              <a:miter lim="800000"/>
              <a:headEnd/>
              <a:tailEnd/>
            </a:ln>
          </p:spPr>
          <p:txBody>
            <a:bodyPr>
              <a:spAutoFit/>
            </a:bodyPr>
            <a:lstStyle/>
            <a:p>
              <a:r>
                <a:rPr lang="en-US" altLang="ko-KR" sz="1100" dirty="0"/>
                <a:t>22 [kW] / 12 [Hours]</a:t>
              </a:r>
              <a:endParaRPr lang="ko-KR" altLang="en-US" sz="1100" dirty="0"/>
            </a:p>
          </p:txBody>
        </p:sp>
        <p:grpSp>
          <p:nvGrpSpPr>
            <p:cNvPr id="83" name="그룹 20"/>
            <p:cNvGrpSpPr>
              <a:grpSpLocks/>
            </p:cNvGrpSpPr>
            <p:nvPr/>
          </p:nvGrpSpPr>
          <p:grpSpPr bwMode="auto">
            <a:xfrm>
              <a:off x="7072313" y="4241688"/>
              <a:ext cx="1101725" cy="860687"/>
              <a:chOff x="1000100" y="4911708"/>
              <a:chExt cx="958569" cy="779490"/>
            </a:xfrm>
          </p:grpSpPr>
          <p:sp>
            <p:nvSpPr>
              <p:cNvPr id="112" name="자유형 40"/>
              <p:cNvSpPr>
                <a:spLocks noChangeArrowheads="1"/>
              </p:cNvSpPr>
              <p:nvPr/>
            </p:nvSpPr>
            <p:spPr bwMode="auto">
              <a:xfrm>
                <a:off x="1000100" y="4929198"/>
                <a:ext cx="817418" cy="762000"/>
              </a:xfrm>
              <a:custGeom>
                <a:avLst/>
                <a:gdLst>
                  <a:gd name="T0" fmla="*/ 0 w 817418"/>
                  <a:gd name="T1" fmla="*/ 0 h 762000"/>
                  <a:gd name="T2" fmla="*/ 0 w 817418"/>
                  <a:gd name="T3" fmla="*/ 762000 h 762000"/>
                  <a:gd name="T4" fmla="*/ 817418 w 817418"/>
                  <a:gd name="T5" fmla="*/ 762000 h 762000"/>
                  <a:gd name="T6" fmla="*/ 817418 w 817418"/>
                  <a:gd name="T7" fmla="*/ 6927 h 762000"/>
                  <a:gd name="T8" fmla="*/ 0 60000 65536"/>
                  <a:gd name="T9" fmla="*/ 0 60000 65536"/>
                  <a:gd name="T10" fmla="*/ 0 60000 65536"/>
                  <a:gd name="T11" fmla="*/ 0 60000 65536"/>
                  <a:gd name="T12" fmla="*/ 0 w 817418"/>
                  <a:gd name="T13" fmla="*/ 0 h 762000"/>
                  <a:gd name="T14" fmla="*/ 817418 w 817418"/>
                  <a:gd name="T15" fmla="*/ 762000 h 762000"/>
                </a:gdLst>
                <a:ahLst/>
                <a:cxnLst>
                  <a:cxn ang="T8">
                    <a:pos x="T0" y="T1"/>
                  </a:cxn>
                  <a:cxn ang="T9">
                    <a:pos x="T2" y="T3"/>
                  </a:cxn>
                  <a:cxn ang="T10">
                    <a:pos x="T4" y="T5"/>
                  </a:cxn>
                  <a:cxn ang="T11">
                    <a:pos x="T6" y="T7"/>
                  </a:cxn>
                </a:cxnLst>
                <a:rect l="T12" t="T13" r="T14" b="T15"/>
                <a:pathLst>
                  <a:path w="817418" h="762000">
                    <a:moveTo>
                      <a:pt x="0" y="0"/>
                    </a:moveTo>
                    <a:lnTo>
                      <a:pt x="0" y="762000"/>
                    </a:lnTo>
                    <a:lnTo>
                      <a:pt x="817418" y="762000"/>
                    </a:lnTo>
                    <a:lnTo>
                      <a:pt x="817418" y="6927"/>
                    </a:lnTo>
                  </a:path>
                </a:pathLst>
              </a:custGeom>
              <a:noFill/>
              <a:ln w="12700" algn="ctr">
                <a:solidFill>
                  <a:schemeClr val="tx1"/>
                </a:solidFill>
                <a:round/>
                <a:headEnd/>
                <a:tailEnd/>
              </a:ln>
            </p:spPr>
            <p:txBody>
              <a:bodyPr wrap="none" anchor="ctr"/>
              <a:lstStyle/>
              <a:p>
                <a:endParaRPr lang="ko-KR" altLang="en-US" sz="1600"/>
              </a:p>
            </p:txBody>
          </p:sp>
          <p:sp>
            <p:nvSpPr>
              <p:cNvPr id="113" name="직사각형 41"/>
              <p:cNvSpPr>
                <a:spLocks noChangeArrowheads="1"/>
              </p:cNvSpPr>
              <p:nvPr/>
            </p:nvSpPr>
            <p:spPr bwMode="auto">
              <a:xfrm>
                <a:off x="1000100" y="5420512"/>
                <a:ext cx="807918" cy="266780"/>
              </a:xfrm>
              <a:prstGeom prst="rect">
                <a:avLst/>
              </a:prstGeom>
              <a:solidFill>
                <a:srgbClr val="FF0000">
                  <a:alpha val="65097"/>
                </a:srgbClr>
              </a:solidFill>
              <a:ln w="9525">
                <a:noFill/>
                <a:miter lim="800000"/>
                <a:headEnd/>
                <a:tailEnd/>
              </a:ln>
            </p:spPr>
            <p:txBody>
              <a:bodyPr wrap="none" anchor="ctr"/>
              <a:lstStyle/>
              <a:p>
                <a:endParaRPr lang="ko-KR" altLang="en-US" sz="1600">
                  <a:ea typeface="돋움체" pitchFamily="49" charset="-127"/>
                </a:endParaRPr>
              </a:p>
            </p:txBody>
          </p:sp>
          <p:sp>
            <p:nvSpPr>
              <p:cNvPr id="114" name="TextBox 42"/>
              <p:cNvSpPr txBox="1">
                <a:spLocks noChangeArrowheads="1"/>
              </p:cNvSpPr>
              <p:nvPr/>
            </p:nvSpPr>
            <p:spPr bwMode="auto">
              <a:xfrm>
                <a:off x="1050756" y="4911708"/>
                <a:ext cx="907913" cy="342715"/>
              </a:xfrm>
              <a:prstGeom prst="rect">
                <a:avLst/>
              </a:prstGeom>
              <a:noFill/>
              <a:ln w="9525">
                <a:noFill/>
                <a:miter lim="800000"/>
                <a:headEnd/>
                <a:tailEnd/>
              </a:ln>
            </p:spPr>
            <p:txBody>
              <a:bodyPr>
                <a:spAutoFit/>
              </a:bodyPr>
              <a:lstStyle/>
              <a:p>
                <a:r>
                  <a:rPr lang="en-US" altLang="ko-KR" sz="1400" dirty="0"/>
                  <a:t>+      -</a:t>
                </a:r>
                <a:endParaRPr lang="ko-KR" altLang="en-US" sz="1400" dirty="0"/>
              </a:p>
            </p:txBody>
          </p:sp>
        </p:grpSp>
        <p:sp>
          <p:nvSpPr>
            <p:cNvPr id="84" name="TextBox 43"/>
            <p:cNvSpPr txBox="1">
              <a:spLocks noChangeArrowheads="1"/>
            </p:cNvSpPr>
            <p:nvPr/>
          </p:nvSpPr>
          <p:spPr bwMode="auto">
            <a:xfrm>
              <a:off x="6715125" y="5118249"/>
              <a:ext cx="1643063" cy="529779"/>
            </a:xfrm>
            <a:prstGeom prst="rect">
              <a:avLst/>
            </a:prstGeom>
            <a:noFill/>
            <a:ln w="9525">
              <a:noFill/>
              <a:miter lim="800000"/>
              <a:headEnd/>
              <a:tailEnd/>
            </a:ln>
          </p:spPr>
          <p:txBody>
            <a:bodyPr>
              <a:spAutoFit/>
            </a:bodyPr>
            <a:lstStyle/>
            <a:p>
              <a:r>
                <a:rPr lang="en-US" altLang="ko-KR" sz="1100" dirty="0"/>
                <a:t>30 [kW] / 10 [Hours]</a:t>
              </a:r>
              <a:endParaRPr lang="ko-KR" altLang="en-US" sz="1100" dirty="0"/>
            </a:p>
          </p:txBody>
        </p:sp>
        <p:pic>
          <p:nvPicPr>
            <p:cNvPr id="85" name="Picture 3" descr="C:\Users\Arnold\AppData\Local\Microsoft\Windows\Temporary Internet Files\Content.IE5\K32CPJGL\MCj03886840000[1].wmf"/>
            <p:cNvPicPr>
              <a:picLocks noChangeAspect="1" noChangeArrowheads="1"/>
            </p:cNvPicPr>
            <p:nvPr/>
          </p:nvPicPr>
          <p:blipFill>
            <a:blip r:embed="rId6" cstate="print"/>
            <a:srcRect/>
            <a:stretch>
              <a:fillRect/>
            </a:stretch>
          </p:blipFill>
          <p:spPr bwMode="auto">
            <a:xfrm>
              <a:off x="4108450" y="1465411"/>
              <a:ext cx="714375" cy="739775"/>
            </a:xfrm>
            <a:prstGeom prst="rect">
              <a:avLst/>
            </a:prstGeom>
            <a:noFill/>
            <a:ln w="9525">
              <a:noFill/>
              <a:miter lim="800000"/>
              <a:headEnd/>
              <a:tailEnd/>
            </a:ln>
          </p:spPr>
        </p:pic>
        <p:sp>
          <p:nvSpPr>
            <p:cNvPr id="86" name="TextBox 16"/>
            <p:cNvSpPr txBox="1">
              <a:spLocks noChangeArrowheads="1"/>
            </p:cNvSpPr>
            <p:nvPr/>
          </p:nvSpPr>
          <p:spPr bwMode="auto">
            <a:xfrm>
              <a:off x="3308350" y="1052736"/>
              <a:ext cx="2406650" cy="378414"/>
            </a:xfrm>
            <a:prstGeom prst="rect">
              <a:avLst/>
            </a:prstGeom>
            <a:noFill/>
            <a:ln w="9525">
              <a:noFill/>
              <a:miter lim="800000"/>
              <a:headEnd/>
              <a:tailEnd/>
            </a:ln>
          </p:spPr>
          <p:txBody>
            <a:bodyPr>
              <a:spAutoFit/>
            </a:bodyPr>
            <a:lstStyle/>
            <a:p>
              <a:pPr algn="ctr">
                <a:defRPr/>
              </a:pPr>
              <a:r>
                <a:rPr lang="en-US" altLang="ko-KR" sz="1400" dirty="0">
                  <a:solidFill>
                    <a:srgbClr val="FFFF00"/>
                  </a:solidFill>
                  <a:effectLst>
                    <a:outerShdw blurRad="38100" dist="38100" dir="2700000" algn="tl">
                      <a:srgbClr val="000000">
                        <a:alpha val="43137"/>
                      </a:srgbClr>
                    </a:outerShdw>
                  </a:effectLst>
                  <a:latin typeface="Arial" charset="0"/>
                </a:rPr>
                <a:t>Grid Operator</a:t>
              </a:r>
              <a:endParaRPr lang="ko-KR" altLang="en-US" sz="1400" dirty="0">
                <a:solidFill>
                  <a:srgbClr val="FFFF00"/>
                </a:solidFill>
                <a:effectLst>
                  <a:outerShdw blurRad="38100" dist="38100" dir="2700000" algn="tl">
                    <a:srgbClr val="000000">
                      <a:alpha val="43137"/>
                    </a:srgbClr>
                  </a:outerShdw>
                </a:effectLst>
                <a:latin typeface="Arial" charset="0"/>
              </a:endParaRPr>
            </a:p>
          </p:txBody>
        </p:sp>
        <p:pic>
          <p:nvPicPr>
            <p:cNvPr id="87" name="Picture 7" descr="C:\Users\Arnold\AppData\Local\Microsoft\Windows\Temporary Internet Files\Content.IE5\JVMBO5TN\MCj04414620000[1].png"/>
            <p:cNvPicPr>
              <a:picLocks noChangeAspect="1" noChangeArrowheads="1"/>
            </p:cNvPicPr>
            <p:nvPr/>
          </p:nvPicPr>
          <p:blipFill>
            <a:blip r:embed="rId7" cstate="print"/>
            <a:srcRect/>
            <a:stretch>
              <a:fillRect/>
            </a:stretch>
          </p:blipFill>
          <p:spPr bwMode="auto">
            <a:xfrm>
              <a:off x="3913188" y="2546499"/>
              <a:ext cx="1116012" cy="1114425"/>
            </a:xfrm>
            <a:prstGeom prst="rect">
              <a:avLst/>
            </a:prstGeom>
            <a:noFill/>
            <a:ln w="9525">
              <a:noFill/>
              <a:miter lim="800000"/>
              <a:headEnd/>
              <a:tailEnd/>
            </a:ln>
          </p:spPr>
        </p:pic>
        <p:cxnSp>
          <p:nvCxnSpPr>
            <p:cNvPr id="88" name="직선 화살표 연결선 87"/>
            <p:cNvCxnSpPr/>
            <p:nvPr/>
          </p:nvCxnSpPr>
          <p:spPr bwMode="auto">
            <a:xfrm rot="16200000" flipH="1">
              <a:off x="4297362" y="2373462"/>
              <a:ext cx="341313" cy="4762"/>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89" name="Shape 52"/>
            <p:cNvCxnSpPr/>
            <p:nvPr/>
          </p:nvCxnSpPr>
          <p:spPr bwMode="auto">
            <a:xfrm rot="10800000" flipV="1">
              <a:off x="1665288" y="3103711"/>
              <a:ext cx="2247900" cy="1300163"/>
            </a:xfrm>
            <a:prstGeom prst="bentConnector2">
              <a:avLst/>
            </a:prstGeom>
            <a:solidFill>
              <a:schemeClr val="accent1"/>
            </a:solidFill>
            <a:ln w="28575" cap="flat" cmpd="sng" algn="ctr">
              <a:solidFill>
                <a:schemeClr val="bg1">
                  <a:lumMod val="50000"/>
                </a:schemeClr>
              </a:solidFill>
              <a:prstDash val="sysDash"/>
              <a:round/>
              <a:headEnd type="none" w="med" len="med"/>
              <a:tailEnd type="triangle"/>
            </a:ln>
            <a:effectLst/>
          </p:spPr>
        </p:cxnSp>
        <p:cxnSp>
          <p:nvCxnSpPr>
            <p:cNvPr id="90" name="Shape 65"/>
            <p:cNvCxnSpPr/>
            <p:nvPr/>
          </p:nvCxnSpPr>
          <p:spPr bwMode="auto">
            <a:xfrm>
              <a:off x="5029200" y="3103711"/>
              <a:ext cx="2622550" cy="1235075"/>
            </a:xfrm>
            <a:prstGeom prst="bentConnector2">
              <a:avLst/>
            </a:prstGeom>
            <a:solidFill>
              <a:schemeClr val="accent1"/>
            </a:solidFill>
            <a:ln w="28575" cap="flat" cmpd="sng" algn="ctr">
              <a:solidFill>
                <a:schemeClr val="bg1">
                  <a:lumMod val="50000"/>
                </a:schemeClr>
              </a:solidFill>
              <a:prstDash val="sysDash"/>
              <a:round/>
              <a:headEnd type="none" w="med" len="med"/>
              <a:tailEnd type="triangle"/>
            </a:ln>
            <a:effectLst/>
          </p:spPr>
        </p:cxnSp>
        <p:sp>
          <p:nvSpPr>
            <p:cNvPr id="91" name="TextBox 90"/>
            <p:cNvSpPr txBox="1"/>
            <p:nvPr/>
          </p:nvSpPr>
          <p:spPr>
            <a:xfrm>
              <a:off x="4500563" y="2184549"/>
              <a:ext cx="2357436" cy="340573"/>
            </a:xfrm>
            <a:prstGeom prst="rect">
              <a:avLst/>
            </a:prstGeom>
            <a:noFill/>
          </p:spPr>
          <p:txBody>
            <a:bodyPr>
              <a:spAutoFit/>
            </a:bodyPr>
            <a:lstStyle/>
            <a:p>
              <a:pPr>
                <a:defRPr/>
              </a:pPr>
              <a:r>
                <a:rPr lang="en-US" altLang="ko-KR" sz="1200" dirty="0" smtClean="0">
                  <a:effectLst>
                    <a:outerShdw blurRad="38100" dist="38100" dir="2700000" algn="tl">
                      <a:srgbClr val="000000">
                        <a:alpha val="43137"/>
                      </a:srgbClr>
                    </a:outerShdw>
                  </a:effectLst>
                  <a:latin typeface="Arial" charset="0"/>
                </a:rPr>
                <a:t>Control Signal [</a:t>
              </a:r>
              <a:r>
                <a:rPr lang="en-US" altLang="ko-KR" sz="1200" dirty="0">
                  <a:effectLst>
                    <a:outerShdw blurRad="38100" dist="38100" dir="2700000" algn="tl">
                      <a:srgbClr val="000000">
                        <a:alpha val="43137"/>
                      </a:srgbClr>
                    </a:outerShdw>
                  </a:effectLst>
                  <a:latin typeface="Arial" charset="0"/>
                </a:rPr>
                <a:t>MW]</a:t>
              </a:r>
              <a:endParaRPr lang="ko-KR" altLang="en-US" sz="1200" dirty="0">
                <a:effectLst>
                  <a:outerShdw blurRad="38100" dist="38100" dir="2700000" algn="tl">
                    <a:srgbClr val="000000">
                      <a:alpha val="43137"/>
                    </a:srgbClr>
                  </a:outerShdw>
                </a:effectLst>
                <a:latin typeface="Arial" charset="0"/>
              </a:endParaRPr>
            </a:p>
          </p:txBody>
        </p:sp>
        <p:sp>
          <p:nvSpPr>
            <p:cNvPr id="92" name="TextBox 91"/>
            <p:cNvSpPr txBox="1"/>
            <p:nvPr/>
          </p:nvSpPr>
          <p:spPr>
            <a:xfrm>
              <a:off x="1755466" y="3171974"/>
              <a:ext cx="2528502" cy="340573"/>
            </a:xfrm>
            <a:prstGeom prst="rect">
              <a:avLst/>
            </a:prstGeom>
            <a:noFill/>
          </p:spPr>
          <p:txBody>
            <a:bodyPr wrap="square">
              <a:spAutoFit/>
            </a:bodyPr>
            <a:lstStyle/>
            <a:p>
              <a:pPr>
                <a:defRPr/>
              </a:pPr>
              <a:r>
                <a:rPr lang="en-US" altLang="ko-KR" sz="1200" dirty="0">
                  <a:effectLst>
                    <a:outerShdw blurRad="38100" dist="38100" dir="2700000" algn="tl">
                      <a:srgbClr val="000000">
                        <a:alpha val="43137"/>
                      </a:srgbClr>
                    </a:outerShdw>
                  </a:effectLst>
                  <a:latin typeface="Arial" charset="0"/>
                </a:rPr>
                <a:t>Charge / </a:t>
              </a:r>
              <a:r>
                <a:rPr lang="en-US" altLang="ko-KR" sz="1200" dirty="0" smtClean="0">
                  <a:effectLst>
                    <a:outerShdw blurRad="38100" dist="38100" dir="2700000" algn="tl">
                      <a:srgbClr val="000000">
                        <a:alpha val="43137"/>
                      </a:srgbClr>
                    </a:outerShdw>
                  </a:effectLst>
                  <a:latin typeface="Arial" charset="0"/>
                </a:rPr>
                <a:t>Discharge [</a:t>
              </a:r>
              <a:r>
                <a:rPr lang="en-US" altLang="ko-KR" sz="1200" dirty="0">
                  <a:effectLst>
                    <a:outerShdw blurRad="38100" dist="38100" dir="2700000" algn="tl">
                      <a:srgbClr val="000000">
                        <a:alpha val="43137"/>
                      </a:srgbClr>
                    </a:outerShdw>
                  </a:effectLst>
                  <a:latin typeface="Arial" charset="0"/>
                </a:rPr>
                <a:t>KW]</a:t>
              </a:r>
            </a:p>
          </p:txBody>
        </p:sp>
        <p:cxnSp>
          <p:nvCxnSpPr>
            <p:cNvPr id="93" name="꺾인 연결선 92"/>
            <p:cNvCxnSpPr/>
            <p:nvPr/>
          </p:nvCxnSpPr>
          <p:spPr bwMode="auto">
            <a:xfrm rot="5400000">
              <a:off x="3442494" y="3382317"/>
              <a:ext cx="857250" cy="642938"/>
            </a:xfrm>
            <a:prstGeom prst="bentConnector3">
              <a:avLst>
                <a:gd name="adj1" fmla="val 50000"/>
              </a:avLst>
            </a:prstGeom>
            <a:solidFill>
              <a:schemeClr val="accent1"/>
            </a:solidFill>
            <a:ln w="28575" cap="flat" cmpd="sng" algn="ctr">
              <a:solidFill>
                <a:schemeClr val="accent5">
                  <a:lumMod val="75000"/>
                </a:schemeClr>
              </a:solidFill>
              <a:prstDash val="sysDash"/>
              <a:round/>
              <a:headEnd type="stealth" w="med" len="med"/>
              <a:tailEnd type="none"/>
            </a:ln>
            <a:effectLst/>
          </p:spPr>
        </p:cxnSp>
        <p:cxnSp>
          <p:nvCxnSpPr>
            <p:cNvPr id="94" name="꺾인 연결선 93"/>
            <p:cNvCxnSpPr/>
            <p:nvPr/>
          </p:nvCxnSpPr>
          <p:spPr bwMode="auto">
            <a:xfrm rot="16200000" flipH="1">
              <a:off x="4714876" y="3332311"/>
              <a:ext cx="857250" cy="714375"/>
            </a:xfrm>
            <a:prstGeom prst="bentConnector3">
              <a:avLst>
                <a:gd name="adj1" fmla="val 50000"/>
              </a:avLst>
            </a:prstGeom>
            <a:solidFill>
              <a:schemeClr val="accent1"/>
            </a:solidFill>
            <a:ln w="28575" cap="flat" cmpd="sng" algn="ctr">
              <a:solidFill>
                <a:schemeClr val="accent5">
                  <a:lumMod val="75000"/>
                </a:schemeClr>
              </a:solidFill>
              <a:prstDash val="sysDash"/>
              <a:round/>
              <a:headEnd type="stealth" w="med" len="med"/>
              <a:tailEnd type="none"/>
            </a:ln>
            <a:effectLst/>
          </p:spPr>
        </p:cxnSp>
        <p:cxnSp>
          <p:nvCxnSpPr>
            <p:cNvPr id="95" name="Shape 73"/>
            <p:cNvCxnSpPr/>
            <p:nvPr/>
          </p:nvCxnSpPr>
          <p:spPr bwMode="auto">
            <a:xfrm rot="10800000" flipV="1">
              <a:off x="1500188" y="2975124"/>
              <a:ext cx="2247900" cy="1300162"/>
            </a:xfrm>
            <a:prstGeom prst="bentConnector2">
              <a:avLst/>
            </a:prstGeom>
            <a:solidFill>
              <a:schemeClr val="accent1"/>
            </a:solidFill>
            <a:ln w="28575" cap="flat" cmpd="sng" algn="ctr">
              <a:solidFill>
                <a:schemeClr val="accent5">
                  <a:lumMod val="75000"/>
                </a:schemeClr>
              </a:solidFill>
              <a:prstDash val="sysDash"/>
              <a:round/>
              <a:headEnd type="stealth" w="med" len="med"/>
              <a:tailEnd type="none"/>
            </a:ln>
            <a:effectLst/>
          </p:spPr>
        </p:cxnSp>
        <p:cxnSp>
          <p:nvCxnSpPr>
            <p:cNvPr id="96" name="Shape 74"/>
            <p:cNvCxnSpPr/>
            <p:nvPr/>
          </p:nvCxnSpPr>
          <p:spPr bwMode="auto">
            <a:xfrm>
              <a:off x="5214938" y="2975124"/>
              <a:ext cx="2622550" cy="1235075"/>
            </a:xfrm>
            <a:prstGeom prst="bentConnector2">
              <a:avLst/>
            </a:prstGeom>
            <a:solidFill>
              <a:schemeClr val="accent1"/>
            </a:solidFill>
            <a:ln w="28575" cap="flat" cmpd="sng" algn="ctr">
              <a:solidFill>
                <a:schemeClr val="accent5">
                  <a:lumMod val="75000"/>
                </a:schemeClr>
              </a:solidFill>
              <a:prstDash val="sysDash"/>
              <a:round/>
              <a:headEnd type="stealth" w="med" len="med"/>
              <a:tailEnd type="none"/>
            </a:ln>
            <a:effectLst/>
          </p:spPr>
        </p:cxnSp>
        <p:sp>
          <p:nvSpPr>
            <p:cNvPr id="97" name="TextBox 96"/>
            <p:cNvSpPr txBox="1"/>
            <p:nvPr/>
          </p:nvSpPr>
          <p:spPr>
            <a:xfrm>
              <a:off x="1571625" y="2465536"/>
              <a:ext cx="2000250" cy="567621"/>
            </a:xfrm>
            <a:prstGeom prst="rect">
              <a:avLst/>
            </a:prstGeom>
            <a:noFill/>
          </p:spPr>
          <p:txBody>
            <a:bodyPr>
              <a:spAutoFit/>
            </a:bodyPr>
            <a:lstStyle/>
            <a:p>
              <a:pPr>
                <a:defRPr/>
              </a:pPr>
              <a:r>
                <a:rPr lang="en-US" altLang="ko-KR" sz="1200" dirty="0" smtClean="0">
                  <a:solidFill>
                    <a:schemeClr val="accent5">
                      <a:lumMod val="75000"/>
                    </a:schemeClr>
                  </a:solidFill>
                  <a:effectLst>
                    <a:outerShdw blurRad="38100" dist="38100" dir="2700000" algn="tl">
                      <a:srgbClr val="000000">
                        <a:alpha val="43137"/>
                      </a:srgbClr>
                    </a:outerShdw>
                  </a:effectLst>
                  <a:latin typeface="Arial" charset="0"/>
                </a:rPr>
                <a:t>DES States </a:t>
              </a:r>
              <a:endParaRPr lang="en-US" altLang="ko-KR" sz="1200" dirty="0">
                <a:solidFill>
                  <a:schemeClr val="accent5">
                    <a:lumMod val="75000"/>
                  </a:schemeClr>
                </a:solidFill>
                <a:effectLst>
                  <a:outerShdw blurRad="38100" dist="38100" dir="2700000" algn="tl">
                    <a:srgbClr val="000000">
                      <a:alpha val="43137"/>
                    </a:srgbClr>
                  </a:outerShdw>
                </a:effectLst>
                <a:latin typeface="Arial" charset="0"/>
              </a:endParaRPr>
            </a:p>
            <a:p>
              <a:pPr>
                <a:defRPr/>
              </a:pPr>
              <a:r>
                <a:rPr lang="en-US" altLang="ko-KR" sz="1200" dirty="0">
                  <a:solidFill>
                    <a:schemeClr val="accent5">
                      <a:lumMod val="75000"/>
                    </a:schemeClr>
                  </a:solidFill>
                  <a:effectLst>
                    <a:outerShdw blurRad="38100" dist="38100" dir="2700000" algn="tl">
                      <a:srgbClr val="000000">
                        <a:alpha val="43137"/>
                      </a:srgbClr>
                    </a:outerShdw>
                  </a:effectLst>
                  <a:latin typeface="Arial" charset="0"/>
                </a:rPr>
                <a:t>[Hour, kW, kWh, %]</a:t>
              </a:r>
            </a:p>
          </p:txBody>
        </p:sp>
        <p:pic>
          <p:nvPicPr>
            <p:cNvPr id="98" name="Picture 3" descr="C:\Users\Arnold\AppData\Local\Microsoft\Windows\Temporary Internet Files\Content.IE5\9IIT0IOR\MCj03911940000[1].wmf"/>
            <p:cNvPicPr>
              <a:picLocks noChangeAspect="1" noChangeArrowheads="1"/>
            </p:cNvPicPr>
            <p:nvPr/>
          </p:nvPicPr>
          <p:blipFill>
            <a:blip r:embed="rId8" cstate="print"/>
            <a:srcRect/>
            <a:stretch>
              <a:fillRect/>
            </a:stretch>
          </p:blipFill>
          <p:spPr bwMode="auto">
            <a:xfrm>
              <a:off x="1258888" y="5894536"/>
              <a:ext cx="571500" cy="558800"/>
            </a:xfrm>
            <a:prstGeom prst="rect">
              <a:avLst/>
            </a:prstGeom>
            <a:noFill/>
            <a:ln w="9525">
              <a:noFill/>
              <a:miter lim="800000"/>
              <a:headEnd/>
              <a:tailEnd/>
            </a:ln>
          </p:spPr>
        </p:pic>
        <p:pic>
          <p:nvPicPr>
            <p:cNvPr id="99" name="Picture 4" descr="C:\Users\Arnold\AppData\Local\Microsoft\Windows\Temporary Internet Files\Content.IE5\RWRBG5UA\MCj03457910000[1].wmf"/>
            <p:cNvPicPr>
              <a:picLocks noChangeAspect="1" noChangeArrowheads="1"/>
            </p:cNvPicPr>
            <p:nvPr/>
          </p:nvPicPr>
          <p:blipFill>
            <a:blip r:embed="rId9" cstate="print">
              <a:lum bright="-100000" contrast="100000"/>
              <a:grayscl/>
              <a:biLevel thresh="50000"/>
            </a:blip>
            <a:srcRect/>
            <a:stretch>
              <a:fillRect/>
            </a:stretch>
          </p:blipFill>
          <p:spPr bwMode="auto">
            <a:xfrm rot="-5593771">
              <a:off x="1284288" y="5489723"/>
              <a:ext cx="490538" cy="315913"/>
            </a:xfrm>
            <a:prstGeom prst="rect">
              <a:avLst/>
            </a:prstGeom>
            <a:noFill/>
            <a:ln w="9525">
              <a:noFill/>
              <a:miter lim="800000"/>
              <a:headEnd/>
              <a:tailEnd/>
            </a:ln>
          </p:spPr>
        </p:pic>
        <p:pic>
          <p:nvPicPr>
            <p:cNvPr id="100" name="Picture 3" descr="C:\Users\Arnold\AppData\Local\Microsoft\Windows\Temporary Internet Files\Content.IE5\9IIT0IOR\MCj03911940000[1].wmf"/>
            <p:cNvPicPr>
              <a:picLocks noChangeAspect="1" noChangeArrowheads="1"/>
            </p:cNvPicPr>
            <p:nvPr/>
          </p:nvPicPr>
          <p:blipFill>
            <a:blip r:embed="rId8" cstate="print"/>
            <a:srcRect/>
            <a:stretch>
              <a:fillRect/>
            </a:stretch>
          </p:blipFill>
          <p:spPr bwMode="auto">
            <a:xfrm>
              <a:off x="3500438" y="5835799"/>
              <a:ext cx="571500" cy="558800"/>
            </a:xfrm>
            <a:prstGeom prst="rect">
              <a:avLst/>
            </a:prstGeom>
            <a:noFill/>
            <a:ln w="9525">
              <a:noFill/>
              <a:miter lim="800000"/>
              <a:headEnd/>
              <a:tailEnd/>
            </a:ln>
          </p:spPr>
        </p:pic>
        <p:pic>
          <p:nvPicPr>
            <p:cNvPr id="101" name="Picture 4" descr="C:\Users\Arnold\AppData\Local\Microsoft\Windows\Temporary Internet Files\Content.IE5\RWRBG5UA\MCj03457910000[1].wmf"/>
            <p:cNvPicPr>
              <a:picLocks noChangeAspect="1" noChangeArrowheads="1"/>
            </p:cNvPicPr>
            <p:nvPr/>
          </p:nvPicPr>
          <p:blipFill>
            <a:blip r:embed="rId9" cstate="print">
              <a:lum bright="-100000" contrast="100000"/>
              <a:grayscl/>
              <a:biLevel thresh="50000"/>
            </a:blip>
            <a:srcRect/>
            <a:stretch>
              <a:fillRect/>
            </a:stretch>
          </p:blipFill>
          <p:spPr bwMode="auto">
            <a:xfrm rot="-5593771">
              <a:off x="3526632" y="5431779"/>
              <a:ext cx="488950" cy="315913"/>
            </a:xfrm>
            <a:prstGeom prst="rect">
              <a:avLst/>
            </a:prstGeom>
            <a:noFill/>
            <a:ln w="9525">
              <a:noFill/>
              <a:miter lim="800000"/>
              <a:headEnd/>
              <a:tailEnd/>
            </a:ln>
          </p:spPr>
        </p:pic>
        <p:pic>
          <p:nvPicPr>
            <p:cNvPr id="102" name="Picture 3" descr="C:\Users\Arnold\AppData\Local\Microsoft\Windows\Temporary Internet Files\Content.IE5\9IIT0IOR\MCj03911940000[1].wmf"/>
            <p:cNvPicPr>
              <a:picLocks noChangeAspect="1" noChangeArrowheads="1"/>
            </p:cNvPicPr>
            <p:nvPr/>
          </p:nvPicPr>
          <p:blipFill>
            <a:blip r:embed="rId8" cstate="print"/>
            <a:srcRect/>
            <a:stretch>
              <a:fillRect/>
            </a:stretch>
          </p:blipFill>
          <p:spPr bwMode="auto">
            <a:xfrm>
              <a:off x="5214938" y="5894536"/>
              <a:ext cx="571500" cy="558800"/>
            </a:xfrm>
            <a:prstGeom prst="rect">
              <a:avLst/>
            </a:prstGeom>
            <a:noFill/>
            <a:ln w="9525">
              <a:noFill/>
              <a:miter lim="800000"/>
              <a:headEnd/>
              <a:tailEnd/>
            </a:ln>
          </p:spPr>
        </p:pic>
        <p:pic>
          <p:nvPicPr>
            <p:cNvPr id="103" name="Picture 4" descr="C:\Users\Arnold\AppData\Local\Microsoft\Windows\Temporary Internet Files\Content.IE5\RWRBG5UA\MCj03457910000[1].wmf"/>
            <p:cNvPicPr>
              <a:picLocks noChangeAspect="1" noChangeArrowheads="1"/>
            </p:cNvPicPr>
            <p:nvPr/>
          </p:nvPicPr>
          <p:blipFill>
            <a:blip r:embed="rId9" cstate="print">
              <a:lum bright="-100000" contrast="100000"/>
              <a:grayscl/>
              <a:biLevel thresh="50000"/>
            </a:blip>
            <a:srcRect/>
            <a:stretch>
              <a:fillRect/>
            </a:stretch>
          </p:blipFill>
          <p:spPr bwMode="auto">
            <a:xfrm rot="-5593771">
              <a:off x="5240338" y="5489723"/>
              <a:ext cx="490538" cy="315913"/>
            </a:xfrm>
            <a:prstGeom prst="rect">
              <a:avLst/>
            </a:prstGeom>
            <a:noFill/>
            <a:ln w="9525">
              <a:noFill/>
              <a:miter lim="800000"/>
              <a:headEnd/>
              <a:tailEnd/>
            </a:ln>
          </p:spPr>
        </p:pic>
        <p:pic>
          <p:nvPicPr>
            <p:cNvPr id="104" name="Picture 3" descr="C:\Users\Arnold\AppData\Local\Microsoft\Windows\Temporary Internet Files\Content.IE5\9IIT0IOR\MCj03911940000[1].wmf"/>
            <p:cNvPicPr>
              <a:picLocks noChangeAspect="1" noChangeArrowheads="1"/>
            </p:cNvPicPr>
            <p:nvPr/>
          </p:nvPicPr>
          <p:blipFill>
            <a:blip r:embed="rId8" cstate="print"/>
            <a:srcRect/>
            <a:stretch>
              <a:fillRect/>
            </a:stretch>
          </p:blipFill>
          <p:spPr bwMode="auto">
            <a:xfrm>
              <a:off x="7358063" y="5894536"/>
              <a:ext cx="571500" cy="558800"/>
            </a:xfrm>
            <a:prstGeom prst="rect">
              <a:avLst/>
            </a:prstGeom>
            <a:noFill/>
            <a:ln w="9525">
              <a:noFill/>
              <a:miter lim="800000"/>
              <a:headEnd/>
              <a:tailEnd/>
            </a:ln>
          </p:spPr>
        </p:pic>
        <p:pic>
          <p:nvPicPr>
            <p:cNvPr id="105" name="Picture 4" descr="C:\Users\Arnold\AppData\Local\Microsoft\Windows\Temporary Internet Files\Content.IE5\RWRBG5UA\MCj03457910000[1].wmf"/>
            <p:cNvPicPr>
              <a:picLocks noChangeAspect="1" noChangeArrowheads="1"/>
            </p:cNvPicPr>
            <p:nvPr/>
          </p:nvPicPr>
          <p:blipFill>
            <a:blip r:embed="rId9" cstate="print">
              <a:lum bright="-100000" contrast="100000"/>
              <a:grayscl/>
              <a:biLevel thresh="50000"/>
            </a:blip>
            <a:srcRect/>
            <a:stretch>
              <a:fillRect/>
            </a:stretch>
          </p:blipFill>
          <p:spPr bwMode="auto">
            <a:xfrm rot="-5593771">
              <a:off x="7383463" y="5489723"/>
              <a:ext cx="490538" cy="315913"/>
            </a:xfrm>
            <a:prstGeom prst="rect">
              <a:avLst/>
            </a:prstGeom>
            <a:noFill/>
            <a:ln w="9525">
              <a:noFill/>
              <a:miter lim="800000"/>
              <a:headEnd/>
              <a:tailEnd/>
            </a:ln>
          </p:spPr>
        </p:pic>
        <p:sp>
          <p:nvSpPr>
            <p:cNvPr id="106" name="자유형 96"/>
            <p:cNvSpPr>
              <a:spLocks noChangeArrowheads="1"/>
            </p:cNvSpPr>
            <p:nvPr/>
          </p:nvSpPr>
          <p:spPr bwMode="auto">
            <a:xfrm>
              <a:off x="1746250" y="6058049"/>
              <a:ext cx="1820863" cy="242887"/>
            </a:xfrm>
            <a:custGeom>
              <a:avLst/>
              <a:gdLst>
                <a:gd name="T0" fmla="*/ 0 w 1821872"/>
                <a:gd name="T1" fmla="*/ 0 h 242454"/>
                <a:gd name="T2" fmla="*/ 906833 w 1821872"/>
                <a:gd name="T3" fmla="*/ 249031 h 242454"/>
                <a:gd name="T4" fmla="*/ 1806796 w 1821872"/>
                <a:gd name="T5" fmla="*/ 0 h 242454"/>
                <a:gd name="T6" fmla="*/ 0 60000 65536"/>
                <a:gd name="T7" fmla="*/ 0 60000 65536"/>
                <a:gd name="T8" fmla="*/ 0 60000 65536"/>
                <a:gd name="T9" fmla="*/ 0 w 1821872"/>
                <a:gd name="T10" fmla="*/ 0 h 242454"/>
                <a:gd name="T11" fmla="*/ 1821872 w 1821872"/>
                <a:gd name="T12" fmla="*/ 242454 h 242454"/>
              </a:gdLst>
              <a:ahLst/>
              <a:cxnLst>
                <a:cxn ang="T6">
                  <a:pos x="T0" y="T1"/>
                </a:cxn>
                <a:cxn ang="T7">
                  <a:pos x="T2" y="T3"/>
                </a:cxn>
                <a:cxn ang="T8">
                  <a:pos x="T4" y="T5"/>
                </a:cxn>
              </a:cxnLst>
              <a:rect l="T9" t="T10" r="T11" b="T12"/>
              <a:pathLst>
                <a:path w="1821872" h="242454">
                  <a:moveTo>
                    <a:pt x="0" y="0"/>
                  </a:moveTo>
                  <a:cubicBezTo>
                    <a:pt x="305377" y="121227"/>
                    <a:pt x="610755" y="242454"/>
                    <a:pt x="914400" y="242454"/>
                  </a:cubicBezTo>
                  <a:cubicBezTo>
                    <a:pt x="1218045" y="242454"/>
                    <a:pt x="1667163" y="53109"/>
                    <a:pt x="1821872" y="0"/>
                  </a:cubicBezTo>
                </a:path>
              </a:pathLst>
            </a:custGeom>
            <a:noFill/>
            <a:ln w="22225" algn="ctr">
              <a:solidFill>
                <a:schemeClr val="tx1"/>
              </a:solidFill>
              <a:round/>
              <a:headEnd/>
              <a:tailEnd/>
            </a:ln>
          </p:spPr>
          <p:txBody>
            <a:bodyPr wrap="none" anchor="ctr"/>
            <a:lstStyle/>
            <a:p>
              <a:endParaRPr lang="ko-KR" altLang="en-US" sz="1600"/>
            </a:p>
          </p:txBody>
        </p:sp>
        <p:sp>
          <p:nvSpPr>
            <p:cNvPr id="107" name="자유형 97"/>
            <p:cNvSpPr>
              <a:spLocks noChangeArrowheads="1"/>
            </p:cNvSpPr>
            <p:nvPr/>
          </p:nvSpPr>
          <p:spPr bwMode="auto">
            <a:xfrm>
              <a:off x="5678488" y="6037411"/>
              <a:ext cx="1822450" cy="242888"/>
            </a:xfrm>
            <a:custGeom>
              <a:avLst/>
              <a:gdLst>
                <a:gd name="T0" fmla="*/ 0 w 1821872"/>
                <a:gd name="T1" fmla="*/ 0 h 242454"/>
                <a:gd name="T2" fmla="*/ 918760 w 1821872"/>
                <a:gd name="T3" fmla="*/ 249046 h 242454"/>
                <a:gd name="T4" fmla="*/ 1830561 w 1821872"/>
                <a:gd name="T5" fmla="*/ 0 h 242454"/>
                <a:gd name="T6" fmla="*/ 0 60000 65536"/>
                <a:gd name="T7" fmla="*/ 0 60000 65536"/>
                <a:gd name="T8" fmla="*/ 0 60000 65536"/>
                <a:gd name="T9" fmla="*/ 0 w 1821872"/>
                <a:gd name="T10" fmla="*/ 0 h 242454"/>
                <a:gd name="T11" fmla="*/ 1821872 w 1821872"/>
                <a:gd name="T12" fmla="*/ 242454 h 242454"/>
              </a:gdLst>
              <a:ahLst/>
              <a:cxnLst>
                <a:cxn ang="T6">
                  <a:pos x="T0" y="T1"/>
                </a:cxn>
                <a:cxn ang="T7">
                  <a:pos x="T2" y="T3"/>
                </a:cxn>
                <a:cxn ang="T8">
                  <a:pos x="T4" y="T5"/>
                </a:cxn>
              </a:cxnLst>
              <a:rect l="T9" t="T10" r="T11" b="T12"/>
              <a:pathLst>
                <a:path w="1821872" h="242454">
                  <a:moveTo>
                    <a:pt x="0" y="0"/>
                  </a:moveTo>
                  <a:cubicBezTo>
                    <a:pt x="305377" y="121227"/>
                    <a:pt x="610755" y="242454"/>
                    <a:pt x="914400" y="242454"/>
                  </a:cubicBezTo>
                  <a:cubicBezTo>
                    <a:pt x="1218045" y="242454"/>
                    <a:pt x="1667163" y="53109"/>
                    <a:pt x="1821872" y="0"/>
                  </a:cubicBezTo>
                </a:path>
              </a:pathLst>
            </a:custGeom>
            <a:noFill/>
            <a:ln w="22225" algn="ctr">
              <a:solidFill>
                <a:schemeClr val="tx1"/>
              </a:solidFill>
              <a:round/>
              <a:headEnd/>
              <a:tailEnd/>
            </a:ln>
          </p:spPr>
          <p:txBody>
            <a:bodyPr wrap="none" anchor="ctr"/>
            <a:lstStyle/>
            <a:p>
              <a:endParaRPr lang="ko-KR" altLang="en-US" sz="1600"/>
            </a:p>
          </p:txBody>
        </p:sp>
        <p:sp>
          <p:nvSpPr>
            <p:cNvPr id="108" name="자유형 98"/>
            <p:cNvSpPr>
              <a:spLocks noChangeArrowheads="1"/>
            </p:cNvSpPr>
            <p:nvPr/>
          </p:nvSpPr>
          <p:spPr bwMode="auto">
            <a:xfrm>
              <a:off x="4000500" y="6037411"/>
              <a:ext cx="1357313" cy="242888"/>
            </a:xfrm>
            <a:custGeom>
              <a:avLst/>
              <a:gdLst>
                <a:gd name="T0" fmla="*/ 0 w 1821872"/>
                <a:gd name="T1" fmla="*/ 0 h 242454"/>
                <a:gd name="T2" fmla="*/ 8236 w 1821872"/>
                <a:gd name="T3" fmla="*/ 249046 h 242454"/>
                <a:gd name="T4" fmla="*/ 16410 w 1821872"/>
                <a:gd name="T5" fmla="*/ 0 h 242454"/>
                <a:gd name="T6" fmla="*/ 0 60000 65536"/>
                <a:gd name="T7" fmla="*/ 0 60000 65536"/>
                <a:gd name="T8" fmla="*/ 0 60000 65536"/>
                <a:gd name="T9" fmla="*/ 0 w 1821872"/>
                <a:gd name="T10" fmla="*/ 0 h 242454"/>
                <a:gd name="T11" fmla="*/ 1821872 w 1821872"/>
                <a:gd name="T12" fmla="*/ 242454 h 242454"/>
              </a:gdLst>
              <a:ahLst/>
              <a:cxnLst>
                <a:cxn ang="T6">
                  <a:pos x="T0" y="T1"/>
                </a:cxn>
                <a:cxn ang="T7">
                  <a:pos x="T2" y="T3"/>
                </a:cxn>
                <a:cxn ang="T8">
                  <a:pos x="T4" y="T5"/>
                </a:cxn>
              </a:cxnLst>
              <a:rect l="T9" t="T10" r="T11" b="T12"/>
              <a:pathLst>
                <a:path w="1821872" h="242454">
                  <a:moveTo>
                    <a:pt x="0" y="0"/>
                  </a:moveTo>
                  <a:cubicBezTo>
                    <a:pt x="305377" y="121227"/>
                    <a:pt x="610755" y="242454"/>
                    <a:pt x="914400" y="242454"/>
                  </a:cubicBezTo>
                  <a:cubicBezTo>
                    <a:pt x="1218045" y="242454"/>
                    <a:pt x="1667163" y="53109"/>
                    <a:pt x="1821872" y="0"/>
                  </a:cubicBezTo>
                </a:path>
              </a:pathLst>
            </a:custGeom>
            <a:noFill/>
            <a:ln w="22225" algn="ctr">
              <a:solidFill>
                <a:schemeClr val="tx1"/>
              </a:solidFill>
              <a:round/>
              <a:headEnd/>
              <a:tailEnd/>
            </a:ln>
          </p:spPr>
          <p:txBody>
            <a:bodyPr wrap="none" anchor="ctr"/>
            <a:lstStyle/>
            <a:p>
              <a:endParaRPr lang="ko-KR" altLang="en-US" sz="1600"/>
            </a:p>
          </p:txBody>
        </p:sp>
        <p:sp>
          <p:nvSpPr>
            <p:cNvPr id="109" name="TextBox 108"/>
            <p:cNvSpPr txBox="1"/>
            <p:nvPr/>
          </p:nvSpPr>
          <p:spPr>
            <a:xfrm>
              <a:off x="1857356" y="4251477"/>
              <a:ext cx="1928826" cy="567621"/>
            </a:xfrm>
            <a:prstGeom prst="rect">
              <a:avLst/>
            </a:prstGeom>
            <a:noFill/>
          </p:spPr>
          <p:txBody>
            <a:bodyPr wrap="square" rtlCol="0">
              <a:spAutoFit/>
            </a:bodyPr>
            <a:lstStyle/>
            <a:p>
              <a:pPr algn="ctr"/>
              <a:r>
                <a:rPr lang="en-US" altLang="ko-KR" sz="1200" dirty="0" smtClean="0"/>
                <a:t>State-of-charge </a:t>
              </a:r>
            </a:p>
            <a:p>
              <a:pPr algn="ctr"/>
              <a:r>
                <a:rPr lang="en-US" altLang="ko-KR" sz="1200" dirty="0" smtClean="0"/>
                <a:t>(SOC)</a:t>
              </a:r>
            </a:p>
          </p:txBody>
        </p:sp>
        <p:cxnSp>
          <p:nvCxnSpPr>
            <p:cNvPr id="110" name="Straight Arrow Connector 64"/>
            <p:cNvCxnSpPr/>
            <p:nvPr/>
          </p:nvCxnSpPr>
          <p:spPr bwMode="auto">
            <a:xfrm rot="10800000" flipV="1">
              <a:off x="1821926" y="4751542"/>
              <a:ext cx="678373" cy="239121"/>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cxnSp>
          <p:nvCxnSpPr>
            <p:cNvPr id="111" name="Straight Arrow Connector 69"/>
            <p:cNvCxnSpPr/>
            <p:nvPr/>
          </p:nvCxnSpPr>
          <p:spPr bwMode="auto">
            <a:xfrm>
              <a:off x="3071802" y="4680105"/>
              <a:ext cx="500066" cy="285752"/>
            </a:xfrm>
            <a:prstGeom prst="straightConnector1">
              <a:avLst/>
            </a:prstGeom>
            <a:solidFill>
              <a:schemeClr val="accent1"/>
            </a:solidFill>
            <a:ln w="28575" cap="flat" cmpd="sng" algn="ctr">
              <a:solidFill>
                <a:srgbClr val="336699"/>
              </a:solidFill>
              <a:prstDash val="solid"/>
              <a:round/>
              <a:headEnd type="none" w="med" len="med"/>
              <a:tailEnd type="arrow"/>
            </a:ln>
            <a:effectLst/>
          </p:spPr>
        </p:cxnSp>
      </p:grpSp>
      <p:sp>
        <p:nvSpPr>
          <p:cNvPr id="130" name="직사각형 129"/>
          <p:cNvSpPr/>
          <p:nvPr/>
        </p:nvSpPr>
        <p:spPr>
          <a:xfrm>
            <a:off x="395537" y="1107931"/>
            <a:ext cx="2808311" cy="351402"/>
          </a:xfrm>
          <a:prstGeom prst="rect">
            <a:avLst/>
          </a:prstGeom>
          <a:gradFill>
            <a:gsLst>
              <a:gs pos="100000">
                <a:schemeClr val="bg1"/>
              </a:gs>
              <a:gs pos="0">
                <a:schemeClr val="accent2">
                  <a:lumMod val="20000"/>
                  <a:lumOff val="8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r>
              <a:rPr lang="en-US" altLang="ko-KR" spc="-150" dirty="0" smtClean="0">
                <a:solidFill>
                  <a:schemeClr val="tx1"/>
                </a:solidFill>
                <a:latin typeface="+mj-ea"/>
                <a:ea typeface="+mj-ea"/>
              </a:rPr>
              <a:t>V2G Aggregator Operation</a:t>
            </a:r>
            <a:endParaRPr lang="en-US" altLang="ko-KR" spc="-150" dirty="0">
              <a:solidFill>
                <a:schemeClr val="tx1"/>
              </a:solidFill>
              <a:latin typeface="+mj-ea"/>
              <a:ea typeface="+mj-ea"/>
            </a:endParaRPr>
          </a:p>
        </p:txBody>
      </p:sp>
      <p:sp>
        <p:nvSpPr>
          <p:cNvPr id="131" name="직사각형 130"/>
          <p:cNvSpPr/>
          <p:nvPr/>
        </p:nvSpPr>
        <p:spPr>
          <a:xfrm>
            <a:off x="275796" y="1107931"/>
            <a:ext cx="122550" cy="3514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solidFill>
                <a:prstClr val="white"/>
              </a:solidFill>
              <a:latin typeface="+mj-ea"/>
              <a:ea typeface="+mj-ea"/>
            </a:endParaRPr>
          </a:p>
        </p:txBody>
      </p:sp>
    </p:spTree>
    <p:extLst>
      <p:ext uri="{BB962C8B-B14F-4D97-AF65-F5344CB8AC3E}">
        <p14:creationId xmlns:p14="http://schemas.microsoft.com/office/powerpoint/2010/main" val="41125407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p:cNvSpPr>
            <a:spLocks noGrp="1"/>
          </p:cNvSpPr>
          <p:nvPr>
            <p:ph type="title"/>
          </p:nvPr>
        </p:nvSpPr>
        <p:spPr/>
        <p:txBody>
          <a:bodyPr/>
          <a:lstStyle/>
          <a:p>
            <a:r>
              <a:rPr lang="en-US" altLang="ko-KR" sz="2000" dirty="0"/>
              <a:t>EV Fleet </a:t>
            </a:r>
            <a:r>
              <a:rPr lang="ko-KR" altLang="en-US" sz="2000" dirty="0"/>
              <a:t>최적화 방법론</a:t>
            </a:r>
          </a:p>
        </p:txBody>
      </p:sp>
      <p:sp>
        <p:nvSpPr>
          <p:cNvPr id="29" name="TextBox 28"/>
          <p:cNvSpPr txBox="1"/>
          <p:nvPr/>
        </p:nvSpPr>
        <p:spPr>
          <a:xfrm>
            <a:off x="999197" y="1059617"/>
            <a:ext cx="2861224" cy="738664"/>
          </a:xfrm>
          <a:prstGeom prst="rect">
            <a:avLst/>
          </a:prstGeom>
          <a:noFill/>
        </p:spPr>
        <p:txBody>
          <a:bodyPr wrap="square" rtlCol="0">
            <a:spAutoFit/>
          </a:bodyPr>
          <a:lstStyle/>
          <a:p>
            <a:pPr algn="ctr">
              <a:lnSpc>
                <a:spcPct val="150000"/>
              </a:lnSpc>
            </a:pPr>
            <a:r>
              <a:rPr kumimoji="1" lang="ko-KR" altLang="en-US" sz="1400" i="1" dirty="0">
                <a:latin typeface="+mj-lt"/>
              </a:rPr>
              <a:t>어떻게 </a:t>
            </a:r>
            <a:r>
              <a:rPr kumimoji="1" lang="en-US" altLang="ko-KR" sz="1400" i="1" dirty="0" smtClean="0">
                <a:solidFill>
                  <a:srgbClr val="FF0000"/>
                </a:solidFill>
                <a:latin typeface="+mj-lt"/>
              </a:rPr>
              <a:t>???</a:t>
            </a:r>
            <a:r>
              <a:rPr kumimoji="1" lang="ko-KR" altLang="en-US" sz="1400" i="1" dirty="0" smtClean="0">
                <a:latin typeface="+mj-lt"/>
              </a:rPr>
              <a:t>대에 </a:t>
            </a:r>
            <a:r>
              <a:rPr kumimoji="1" lang="ko-KR" altLang="en-US" sz="1400" i="1" dirty="0">
                <a:latin typeface="+mj-lt"/>
              </a:rPr>
              <a:t>대한 최적 </a:t>
            </a:r>
            <a:r>
              <a:rPr kumimoji="1" lang="ko-KR" altLang="en-US" sz="1400" i="1" dirty="0" err="1">
                <a:latin typeface="+mj-lt"/>
              </a:rPr>
              <a:t>충방전</a:t>
            </a:r>
            <a:r>
              <a:rPr kumimoji="1" lang="ko-KR" altLang="en-US" sz="1400" i="1" dirty="0">
                <a:latin typeface="+mj-lt"/>
              </a:rPr>
              <a:t> 스케줄을 생성할 것인가</a:t>
            </a:r>
            <a:r>
              <a:rPr kumimoji="1" lang="en-US" altLang="ko-KR" sz="1400" i="1" dirty="0">
                <a:latin typeface="+mj-lt"/>
              </a:rPr>
              <a:t>?</a:t>
            </a:r>
          </a:p>
        </p:txBody>
      </p:sp>
      <mc:AlternateContent xmlns:mc="http://schemas.openxmlformats.org/markup-compatibility/2006" xmlns:a14="http://schemas.microsoft.com/office/drawing/2010/main">
        <mc:Choice Requires="a14">
          <p:sp>
            <p:nvSpPr>
              <p:cNvPr id="32" name="TextBox 31"/>
              <p:cNvSpPr txBox="1"/>
              <p:nvPr/>
            </p:nvSpPr>
            <p:spPr>
              <a:xfrm>
                <a:off x="106794" y="3331357"/>
                <a:ext cx="4327788" cy="1921295"/>
              </a:xfrm>
              <a:prstGeom prst="rect">
                <a:avLst/>
              </a:prstGeom>
              <a:noFill/>
            </p:spPr>
            <p:txBody>
              <a:bodyPr wrap="square" rtlCol="0">
                <a:spAutoFit/>
              </a:bodyPr>
              <a:lstStyle/>
              <a:p>
                <a:pPr algn="ctr">
                  <a:lnSpc>
                    <a:spcPct val="200000"/>
                  </a:lnSpc>
                </a:pPr>
                <a:r>
                  <a:rPr lang="ko-KR" altLang="en-US" sz="1400" i="1" dirty="0" smtClean="0">
                    <a:latin typeface="Cambria Math" panose="02040503050406030204" pitchFamily="18" charset="0"/>
                  </a:rPr>
                  <a:t>차량 </a:t>
                </a:r>
                <a:r>
                  <a:rPr lang="en-US" altLang="ko-KR" sz="1400" i="1" dirty="0" smtClean="0">
                    <a:latin typeface="Cambria Math" panose="02040503050406030204" pitchFamily="18" charset="0"/>
                  </a:rPr>
                  <a:t>n</a:t>
                </a:r>
                <a:r>
                  <a:rPr lang="ko-KR" altLang="en-US" sz="1400" i="1" dirty="0" smtClean="0">
                    <a:latin typeface="Cambria Math" panose="02040503050406030204" pitchFamily="18" charset="0"/>
                  </a:rPr>
                  <a:t>대</a:t>
                </a:r>
                <a:r>
                  <a:rPr lang="en-US" altLang="ko-KR" sz="1400" i="1" dirty="0" smtClean="0">
                    <a:latin typeface="Cambria Math" panose="02040503050406030204" pitchFamily="18" charset="0"/>
                  </a:rPr>
                  <a:t>,</a:t>
                </a:r>
                <a:r>
                  <a:rPr lang="ko-KR" altLang="en-US" sz="1400" i="1" dirty="0" smtClean="0">
                    <a:latin typeface="Cambria Math" panose="02040503050406030204" pitchFamily="18" charset="0"/>
                  </a:rPr>
                  <a:t> 시간당 </a:t>
                </a:r>
                <a:r>
                  <a:rPr lang="en-US" altLang="ko-KR" sz="1400" i="1" dirty="0" smtClean="0">
                    <a:latin typeface="Cambria Math" panose="02040503050406030204" pitchFamily="18" charset="0"/>
                  </a:rPr>
                  <a:t>p</a:t>
                </a:r>
                <a:r>
                  <a:rPr lang="ko-KR" altLang="en-US" sz="1400" i="1" dirty="0" smtClean="0">
                    <a:latin typeface="Cambria Math" panose="02040503050406030204" pitchFamily="18" charset="0"/>
                  </a:rPr>
                  <a:t>개의 </a:t>
                </a:r>
                <a:r>
                  <a:rPr lang="ko-KR" altLang="en-US" sz="1400" i="1" dirty="0" err="1" smtClean="0">
                    <a:latin typeface="Cambria Math" panose="02040503050406030204" pitchFamily="18" charset="0"/>
                  </a:rPr>
                  <a:t>제어스텝</a:t>
                </a:r>
                <a:r>
                  <a:rPr lang="en-US" altLang="ko-KR" sz="1400" i="1" dirty="0" smtClean="0">
                    <a:latin typeface="Cambria Math" panose="02040503050406030204" pitchFamily="18" charset="0"/>
                  </a:rPr>
                  <a:t>,</a:t>
                </a:r>
                <a:r>
                  <a:rPr lang="ko-KR" altLang="en-US" sz="1400" i="1" dirty="0" smtClean="0">
                    <a:latin typeface="Cambria Math" panose="02040503050406030204" pitchFamily="18" charset="0"/>
                  </a:rPr>
                  <a:t> 총 </a:t>
                </a:r>
                <a:r>
                  <a:rPr lang="en-US" altLang="ko-KR" sz="1400" i="1" dirty="0" smtClean="0">
                    <a:latin typeface="Cambria Math" panose="02040503050406030204" pitchFamily="18" charset="0"/>
                  </a:rPr>
                  <a:t>h</a:t>
                </a:r>
                <a:r>
                  <a:rPr lang="ko-KR" altLang="en-US" sz="1400" i="1" dirty="0" smtClean="0">
                    <a:latin typeface="Cambria Math" panose="02040503050406030204" pitchFamily="18" charset="0"/>
                  </a:rPr>
                  <a:t>시간 제어</a:t>
                </a:r>
                <a:endParaRPr lang="en-US" altLang="ko-KR" sz="1400" i="1" dirty="0">
                  <a:latin typeface="Cambria Math" panose="02040503050406030204" pitchFamily="18" charset="0"/>
                </a:endParaRPr>
              </a:p>
              <a:p>
                <a:pPr algn="ctr">
                  <a:lnSpc>
                    <a:spcPct val="200000"/>
                  </a:lnSpc>
                </a:pPr>
                <a:r>
                  <a:rPr lang="en-US" altLang="ko-KR" sz="1400" i="1" dirty="0" smtClean="0">
                    <a:latin typeface="Cambria Math" panose="02040503050406030204" pitchFamily="18" charset="0"/>
                  </a:rPr>
                  <a:t># of Variables </a:t>
                </a:r>
                <a:r>
                  <a:rPr lang="en-US" altLang="ko-KR" sz="1400" dirty="0" smtClean="0">
                    <a:latin typeface="Cambria Math" panose="02040503050406030204" pitchFamily="18" charset="0"/>
                  </a:rPr>
                  <a:t>:</a:t>
                </a:r>
                <a:r>
                  <a:rPr lang="en-US" altLang="ko-KR" sz="1400" i="1" dirty="0" smtClean="0">
                    <a:latin typeface="Cambria Math" panose="02040503050406030204" pitchFamily="18" charset="0"/>
                  </a:rPr>
                  <a:t> </a:t>
                </a:r>
                <a14:m>
                  <m:oMath xmlns:m="http://schemas.openxmlformats.org/officeDocument/2006/math">
                    <m:r>
                      <a:rPr lang="en-US" altLang="ko-KR" sz="1400" b="0" i="1" smtClean="0">
                        <a:latin typeface="Cambria Math" panose="02040503050406030204" pitchFamily="18" charset="0"/>
                      </a:rPr>
                      <m:t>h</m:t>
                    </m:r>
                    <m:r>
                      <a:rPr lang="en-US" altLang="ko-KR" sz="1400" b="0" i="1" smtClean="0">
                        <a:latin typeface="Cambria Math" panose="02040503050406030204" pitchFamily="18" charset="0"/>
                        <a:ea typeface="Cambria Math" panose="02040503050406030204" pitchFamily="18" charset="0"/>
                      </a:rPr>
                      <m:t>×</m:t>
                    </m:r>
                    <m:r>
                      <a:rPr lang="en-US" altLang="ko-KR" sz="1400" b="0" i="1" smtClean="0">
                        <a:latin typeface="Cambria Math" panose="02040503050406030204" pitchFamily="18" charset="0"/>
                        <a:ea typeface="Cambria Math" panose="02040503050406030204" pitchFamily="18" charset="0"/>
                      </a:rPr>
                      <m:t>𝑛</m:t>
                    </m:r>
                    <m:r>
                      <a:rPr lang="en-US" altLang="ko-KR" sz="1400" b="0" i="1" smtClean="0">
                        <a:latin typeface="Cambria Math" panose="02040503050406030204" pitchFamily="18" charset="0"/>
                        <a:ea typeface="Cambria Math" panose="02040503050406030204" pitchFamily="18" charset="0"/>
                      </a:rPr>
                      <m:t>=24×230=5520</m:t>
                    </m:r>
                  </m:oMath>
                </a14:m>
                <a:endParaRPr lang="en-US" altLang="ko-KR" sz="1400" i="1" dirty="0" smtClean="0">
                  <a:latin typeface="Cambria Math" panose="02040503050406030204" pitchFamily="18" charset="0"/>
                </a:endParaRPr>
              </a:p>
              <a:p>
                <a:pPr algn="ctr">
                  <a:lnSpc>
                    <a:spcPct val="200000"/>
                  </a:lnSpc>
                </a:pPr>
                <a:r>
                  <a:rPr lang="en-US" altLang="ko-KR" sz="1400" i="1" dirty="0">
                    <a:latin typeface="Cambria Math" panose="02040503050406030204" pitchFamily="18" charset="0"/>
                  </a:rPr>
                  <a:t>Size of problem space</a:t>
                </a:r>
                <a:r>
                  <a:rPr lang="en-US" altLang="ko-KR" sz="1400" b="0" dirty="0" smtClean="0"/>
                  <a:t>: </a:t>
                </a:r>
                <a14:m>
                  <m:oMath xmlns:m="http://schemas.openxmlformats.org/officeDocument/2006/math">
                    <m:sSup>
                      <m:sSupPr>
                        <m:ctrlPr>
                          <a:rPr lang="en-US" altLang="ko-KR" sz="1400" b="0" i="1" smtClean="0">
                            <a:latin typeface="Cambria Math" panose="02040503050406030204" pitchFamily="18" charset="0"/>
                          </a:rPr>
                        </m:ctrlPr>
                      </m:sSupPr>
                      <m:e>
                        <m:d>
                          <m:dPr>
                            <m:ctrlPr>
                              <a:rPr lang="en-US" altLang="ko-KR" sz="1400" b="0" i="1" smtClean="0">
                                <a:latin typeface="Cambria Math" panose="02040503050406030204" pitchFamily="18" charset="0"/>
                              </a:rPr>
                            </m:ctrlPr>
                          </m:dPr>
                          <m:e>
                            <m:sSup>
                              <m:sSupPr>
                                <m:ctrlPr>
                                  <a:rPr lang="en-US" altLang="ko-KR" sz="1400" b="0" i="1" smtClean="0">
                                    <a:latin typeface="Cambria Math" panose="02040503050406030204" pitchFamily="18" charset="0"/>
                                  </a:rPr>
                                </m:ctrlPr>
                              </m:sSupPr>
                              <m:e>
                                <m:r>
                                  <a:rPr lang="en-US" altLang="ko-KR" sz="1400" b="0" i="1" smtClean="0">
                                    <a:latin typeface="Cambria Math" panose="02040503050406030204" pitchFamily="18" charset="0"/>
                                  </a:rPr>
                                  <m:t>𝑝</m:t>
                                </m:r>
                              </m:e>
                              <m:sup>
                                <m:r>
                                  <a:rPr lang="en-US" altLang="ko-KR" sz="1400" b="0" i="1" smtClean="0">
                                    <a:latin typeface="Cambria Math" panose="02040503050406030204" pitchFamily="18" charset="0"/>
                                  </a:rPr>
                                  <m:t>h</m:t>
                                </m:r>
                              </m:sup>
                            </m:sSup>
                          </m:e>
                        </m:d>
                      </m:e>
                      <m:sup>
                        <m:r>
                          <a:rPr lang="en-US" altLang="ko-KR" sz="1400" b="0" i="1" smtClean="0">
                            <a:latin typeface="Cambria Math" panose="02040503050406030204" pitchFamily="18" charset="0"/>
                          </a:rPr>
                          <m:t>𝑛</m:t>
                        </m:r>
                      </m:sup>
                    </m:sSup>
                    <m:r>
                      <a:rPr lang="en-US" altLang="ko-KR" sz="1400" b="0" i="1" smtClean="0">
                        <a:latin typeface="Cambria Math" panose="02040503050406030204" pitchFamily="18" charset="0"/>
                      </a:rPr>
                      <m:t>=</m:t>
                    </m:r>
                    <m:sSup>
                      <m:sSupPr>
                        <m:ctrlPr>
                          <a:rPr lang="en-US" altLang="ko-KR" sz="1400" b="0" i="1" smtClean="0">
                            <a:latin typeface="Cambria Math" panose="02040503050406030204" pitchFamily="18" charset="0"/>
                          </a:rPr>
                        </m:ctrlPr>
                      </m:sSupPr>
                      <m:e>
                        <m:d>
                          <m:dPr>
                            <m:ctrlPr>
                              <a:rPr lang="en-US" altLang="ko-KR" sz="1400" b="0" i="1" smtClean="0">
                                <a:latin typeface="Cambria Math" panose="02040503050406030204" pitchFamily="18" charset="0"/>
                              </a:rPr>
                            </m:ctrlPr>
                          </m:dPr>
                          <m:e>
                            <m:sSup>
                              <m:sSupPr>
                                <m:ctrlPr>
                                  <a:rPr lang="en-US" altLang="ko-KR" sz="1400" i="1">
                                    <a:latin typeface="Cambria Math" panose="02040503050406030204" pitchFamily="18" charset="0"/>
                                  </a:rPr>
                                </m:ctrlPr>
                              </m:sSupPr>
                              <m:e>
                                <m:r>
                                  <a:rPr lang="en-US" altLang="ko-KR" sz="1400" i="1">
                                    <a:latin typeface="Cambria Math" panose="02040503050406030204" pitchFamily="18" charset="0"/>
                                  </a:rPr>
                                  <m:t>3</m:t>
                                </m:r>
                              </m:e>
                              <m:sup>
                                <m:r>
                                  <a:rPr lang="en-US" altLang="ko-KR" sz="1400" i="1">
                                    <a:latin typeface="Cambria Math" panose="02040503050406030204" pitchFamily="18" charset="0"/>
                                  </a:rPr>
                                  <m:t>24</m:t>
                                </m:r>
                              </m:sup>
                            </m:sSup>
                          </m:e>
                        </m:d>
                      </m:e>
                      <m:sup>
                        <m:r>
                          <a:rPr lang="en-US" altLang="ko-KR" sz="1400" b="0" i="1" smtClean="0">
                            <a:latin typeface="Cambria Math" panose="02040503050406030204" pitchFamily="18" charset="0"/>
                          </a:rPr>
                          <m:t>230</m:t>
                        </m:r>
                      </m:sup>
                    </m:sSup>
                  </m:oMath>
                </a14:m>
                <a:r>
                  <a:rPr lang="en-US" altLang="ko-KR" sz="1400" dirty="0"/>
                  <a:t> = </a:t>
                </a:r>
                <a:r>
                  <a:rPr lang="en-US" altLang="ko-KR" sz="1400" dirty="0" smtClean="0">
                    <a:solidFill>
                      <a:srgbClr val="FF0000"/>
                    </a:solidFill>
                  </a:rPr>
                  <a:t>????? </a:t>
                </a:r>
                <a:r>
                  <a:rPr lang="ko-KR" altLang="en-US" sz="1400" dirty="0" smtClean="0"/>
                  <a:t>차원</a:t>
                </a:r>
                <a:endParaRPr lang="en-US" altLang="ko-KR" sz="1400" dirty="0"/>
              </a:p>
              <a:p>
                <a:pPr algn="ctr">
                  <a:lnSpc>
                    <a:spcPct val="200000"/>
                  </a:lnSpc>
                </a:pPr>
                <a:r>
                  <a:rPr lang="en-US" altLang="ko-KR" sz="1400" b="1" dirty="0" smtClean="0"/>
                  <a:t>????? </a:t>
                </a:r>
                <a:r>
                  <a:rPr lang="ko-KR" altLang="en-US" sz="1400" b="1" dirty="0" smtClean="0"/>
                  <a:t>차원의 </a:t>
                </a:r>
                <a:r>
                  <a:rPr lang="ko-KR" altLang="en-US" sz="1400" b="1" dirty="0"/>
                  <a:t>복잡한 최적화 문제</a:t>
                </a:r>
                <a:endParaRPr lang="en-US" altLang="ko-KR" sz="1400" b="1" dirty="0"/>
              </a:p>
            </p:txBody>
          </p:sp>
        </mc:Choice>
        <mc:Fallback xmlns="">
          <p:sp>
            <p:nvSpPr>
              <p:cNvPr id="32" name="TextBox 31"/>
              <p:cNvSpPr txBox="1">
                <a:spLocks noRot="1" noChangeAspect="1" noMove="1" noResize="1" noEditPoints="1" noAdjustHandles="1" noChangeArrowheads="1" noChangeShapeType="1" noTextEdit="1"/>
              </p:cNvSpPr>
              <p:nvPr/>
            </p:nvSpPr>
            <p:spPr>
              <a:xfrm>
                <a:off x="106794" y="3331357"/>
                <a:ext cx="4327788" cy="1921295"/>
              </a:xfrm>
              <a:prstGeom prst="rect">
                <a:avLst/>
              </a:prstGeom>
              <a:blipFill>
                <a:blip r:embed="rId3"/>
                <a:stretch>
                  <a:fillRect l="-282" r="-423"/>
                </a:stretch>
              </a:blipFill>
            </p:spPr>
            <p:txBody>
              <a:bodyPr/>
              <a:lstStyle/>
              <a:p>
                <a:r>
                  <a:rPr lang="ko-KR" altLang="en-US">
                    <a:noFill/>
                  </a:rPr>
                  <a:t> </a:t>
                </a:r>
              </a:p>
            </p:txBody>
          </p:sp>
        </mc:Fallback>
      </mc:AlternateContent>
      <p:sp>
        <p:nvSpPr>
          <p:cNvPr id="2" name="직사각형 1"/>
          <p:cNvSpPr/>
          <p:nvPr/>
        </p:nvSpPr>
        <p:spPr>
          <a:xfrm>
            <a:off x="534264" y="5584226"/>
            <a:ext cx="3721750" cy="1061829"/>
          </a:xfrm>
          <a:prstGeom prst="rect">
            <a:avLst/>
          </a:prstGeom>
        </p:spPr>
        <p:txBody>
          <a:bodyPr wrap="square">
            <a:spAutoFit/>
          </a:bodyPr>
          <a:lstStyle/>
          <a:p>
            <a:pPr marL="285750" indent="-285750">
              <a:lnSpc>
                <a:spcPct val="150000"/>
              </a:lnSpc>
              <a:buFont typeface="Arial" panose="020B0604020202020204" pitchFamily="34" charset="0"/>
              <a:buChar char="•"/>
            </a:pPr>
            <a:r>
              <a:rPr lang="ko-KR" altLang="en-US" sz="1400" dirty="0"/>
              <a:t>막대한 계산 시간 소요</a:t>
            </a:r>
            <a:endParaRPr lang="en-US" altLang="ko-KR" sz="1400" dirty="0"/>
          </a:p>
          <a:p>
            <a:pPr marL="285750" indent="-285750">
              <a:lnSpc>
                <a:spcPct val="150000"/>
              </a:lnSpc>
              <a:buFont typeface="Arial" panose="020B0604020202020204" pitchFamily="34" charset="0"/>
              <a:buChar char="•"/>
            </a:pPr>
            <a:r>
              <a:rPr lang="en-US" altLang="ko-KR" sz="1400" dirty="0"/>
              <a:t>EV</a:t>
            </a:r>
            <a:r>
              <a:rPr lang="ko-KR" altLang="en-US" sz="1400" dirty="0"/>
              <a:t> </a:t>
            </a:r>
            <a:r>
              <a:rPr lang="en-US" altLang="ko-KR" sz="1400" dirty="0"/>
              <a:t>Behavior </a:t>
            </a:r>
            <a:r>
              <a:rPr lang="ko-KR" altLang="en-US" sz="1400" dirty="0"/>
              <a:t>예측의 불확실성으로 인해 실시간 스케줄 보정이 불가능</a:t>
            </a:r>
            <a:endParaRPr lang="en-US" altLang="ko-KR" sz="1400" dirty="0"/>
          </a:p>
        </p:txBody>
      </p:sp>
      <p:sp>
        <p:nvSpPr>
          <p:cNvPr id="33" name="아래쪽 화살표 32"/>
          <p:cNvSpPr/>
          <p:nvPr/>
        </p:nvSpPr>
        <p:spPr>
          <a:xfrm>
            <a:off x="1876644" y="5174541"/>
            <a:ext cx="767445" cy="462253"/>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p:cNvSpPr txBox="1"/>
          <p:nvPr/>
        </p:nvSpPr>
        <p:spPr>
          <a:xfrm>
            <a:off x="4899721" y="3966947"/>
            <a:ext cx="3831405" cy="307777"/>
          </a:xfrm>
          <a:prstGeom prst="rect">
            <a:avLst/>
          </a:prstGeom>
          <a:noFill/>
        </p:spPr>
        <p:txBody>
          <a:bodyPr wrap="square" rtlCol="0">
            <a:spAutoFit/>
          </a:bodyPr>
          <a:lstStyle/>
          <a:p>
            <a:pPr algn="ctr"/>
            <a:r>
              <a:rPr lang="ko-KR" altLang="en-US" sz="1400" b="1" dirty="0"/>
              <a:t>최적화 문제 </a:t>
            </a:r>
            <a:r>
              <a:rPr lang="en-US" altLang="ko-KR" sz="1400" b="1" dirty="0"/>
              <a:t>Convex</a:t>
            </a:r>
            <a:r>
              <a:rPr lang="ko-KR" altLang="en-US" sz="1400" b="1" dirty="0"/>
              <a:t>화</a:t>
            </a:r>
            <a:endParaRPr lang="ko-KR" altLang="en-US" sz="1400" dirty="0"/>
          </a:p>
        </p:txBody>
      </p:sp>
      <p:sp>
        <p:nvSpPr>
          <p:cNvPr id="19" name="직사각형 18"/>
          <p:cNvSpPr/>
          <p:nvPr/>
        </p:nvSpPr>
        <p:spPr>
          <a:xfrm>
            <a:off x="5566090" y="5299233"/>
            <a:ext cx="2498672" cy="738664"/>
          </a:xfrm>
          <a:prstGeom prst="rect">
            <a:avLst/>
          </a:prstGeom>
        </p:spPr>
        <p:txBody>
          <a:bodyPr wrap="square">
            <a:spAutoFit/>
          </a:bodyPr>
          <a:lstStyle/>
          <a:p>
            <a:pPr marL="285750" indent="-285750">
              <a:lnSpc>
                <a:spcPct val="150000"/>
              </a:lnSpc>
              <a:buFont typeface="Arial" panose="020B0604020202020204" pitchFamily="34" charset="0"/>
              <a:buChar char="•"/>
            </a:pPr>
            <a:r>
              <a:rPr lang="ko-KR" altLang="en-US" sz="1400" dirty="0"/>
              <a:t>짧은 계산 시간 소요</a:t>
            </a:r>
            <a:endParaRPr lang="en-US" altLang="ko-KR" sz="1400" dirty="0"/>
          </a:p>
          <a:p>
            <a:pPr marL="285750" indent="-285750">
              <a:lnSpc>
                <a:spcPct val="150000"/>
              </a:lnSpc>
              <a:buFont typeface="Arial" panose="020B0604020202020204" pitchFamily="34" charset="0"/>
              <a:buChar char="•"/>
            </a:pPr>
            <a:r>
              <a:rPr lang="ko-KR" altLang="en-US" sz="1400" dirty="0"/>
              <a:t>실시간 스케줄 보정 가능</a:t>
            </a:r>
            <a:endParaRPr lang="en-US" altLang="ko-KR" sz="1400" dirty="0"/>
          </a:p>
        </p:txBody>
      </p:sp>
      <p:sp>
        <p:nvSpPr>
          <p:cNvPr id="20" name="아래쪽 화살표 19"/>
          <p:cNvSpPr/>
          <p:nvPr/>
        </p:nvSpPr>
        <p:spPr>
          <a:xfrm>
            <a:off x="6431702" y="4412943"/>
            <a:ext cx="767445" cy="508958"/>
          </a:xfrm>
          <a:prstGeom prst="down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p:cNvSpPr/>
          <p:nvPr/>
        </p:nvSpPr>
        <p:spPr>
          <a:xfrm>
            <a:off x="1244062" y="3015445"/>
            <a:ext cx="2032608" cy="369332"/>
          </a:xfrm>
          <a:prstGeom prst="rect">
            <a:avLst/>
          </a:prstGeom>
        </p:spPr>
        <p:txBody>
          <a:bodyPr wrap="none">
            <a:spAutoFit/>
          </a:bodyPr>
          <a:lstStyle/>
          <a:p>
            <a:pPr algn="ctr"/>
            <a:r>
              <a:rPr lang="en-US" altLang="ko-KR" b="1" dirty="0"/>
              <a:t>Iterative Method</a:t>
            </a:r>
            <a:endParaRPr lang="ko-KR" altLang="en-US" dirty="0"/>
          </a:p>
        </p:txBody>
      </p:sp>
      <p:sp>
        <p:nvSpPr>
          <p:cNvPr id="37" name="직사각형 36"/>
          <p:cNvSpPr/>
          <p:nvPr/>
        </p:nvSpPr>
        <p:spPr>
          <a:xfrm>
            <a:off x="5589742" y="2955103"/>
            <a:ext cx="2496902" cy="369332"/>
          </a:xfrm>
          <a:prstGeom prst="rect">
            <a:avLst/>
          </a:prstGeom>
        </p:spPr>
        <p:txBody>
          <a:bodyPr wrap="none">
            <a:spAutoFit/>
          </a:bodyPr>
          <a:lstStyle/>
          <a:p>
            <a:r>
              <a:rPr lang="en-US" altLang="ko-KR" b="1" dirty="0"/>
              <a:t>Convex Optimization</a:t>
            </a:r>
            <a:endParaRPr lang="ko-KR" altLang="en-US" dirty="0"/>
          </a:p>
        </p:txBody>
      </p:sp>
      <p:sp>
        <p:nvSpPr>
          <p:cNvPr id="4" name="왼쪽/오른쪽 화살표 3"/>
          <p:cNvSpPr/>
          <p:nvPr/>
        </p:nvSpPr>
        <p:spPr>
          <a:xfrm>
            <a:off x="4392078" y="4274724"/>
            <a:ext cx="886610" cy="647177"/>
          </a:xfrm>
          <a:prstGeom prst="leftRightArrow">
            <a:avLst/>
          </a:prstGeom>
          <a:solidFill>
            <a:schemeClr val="accent1">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5360522" y="2734566"/>
            <a:ext cx="2955342" cy="349369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8278956" y="2679217"/>
            <a:ext cx="685396" cy="369332"/>
          </a:xfrm>
          <a:prstGeom prst="rect">
            <a:avLst/>
          </a:prstGeom>
          <a:noFill/>
        </p:spPr>
        <p:txBody>
          <a:bodyPr wrap="square" rtlCol="0">
            <a:spAutoFit/>
          </a:bodyPr>
          <a:lstStyle/>
          <a:p>
            <a:r>
              <a:rPr lang="ko-KR" altLang="en-US" dirty="0">
                <a:solidFill>
                  <a:srgbClr val="FF0000"/>
                </a:solidFill>
              </a:rPr>
              <a:t>적합</a:t>
            </a:r>
          </a:p>
        </p:txBody>
      </p:sp>
      <p:grpSp>
        <p:nvGrpSpPr>
          <p:cNvPr id="25" name="그룹 24"/>
          <p:cNvGrpSpPr/>
          <p:nvPr/>
        </p:nvGrpSpPr>
        <p:grpSpPr>
          <a:xfrm>
            <a:off x="4172338" y="1196784"/>
            <a:ext cx="1177004" cy="902492"/>
            <a:chOff x="5140066" y="3524146"/>
            <a:chExt cx="2347356" cy="1537760"/>
          </a:xfrm>
        </p:grpSpPr>
        <p:grpSp>
          <p:nvGrpSpPr>
            <p:cNvPr id="28" name="그룹 27"/>
            <p:cNvGrpSpPr/>
            <p:nvPr/>
          </p:nvGrpSpPr>
          <p:grpSpPr>
            <a:xfrm>
              <a:off x="5140066" y="3524146"/>
              <a:ext cx="2347356" cy="1280832"/>
              <a:chOff x="4917355" y="4161322"/>
              <a:chExt cx="2347356" cy="1280831"/>
            </a:xfrm>
          </p:grpSpPr>
          <p:pic>
            <p:nvPicPr>
              <p:cNvPr id="39" name="Picture 2" descr="ioniq iconì ëí ì´ë¯¸ì§ ê²ìê²°ê³¼"/>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17355" y="4464088"/>
                <a:ext cx="2347356" cy="97806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5140066" y="4161322"/>
                <a:ext cx="1636788" cy="393315"/>
              </a:xfrm>
              <a:prstGeom prst="rect">
                <a:avLst/>
              </a:prstGeom>
              <a:noFill/>
            </p:spPr>
            <p:txBody>
              <a:bodyPr wrap="square" rtlCol="0">
                <a:spAutoFit/>
              </a:bodyPr>
              <a:lstStyle/>
              <a:p>
                <a:pPr algn="ctr"/>
                <a:r>
                  <a:rPr lang="en-US" altLang="ko-KR" sz="900" dirty="0"/>
                  <a:t>38.8kWh</a:t>
                </a:r>
                <a:endParaRPr lang="ko-KR" altLang="en-US" sz="900" dirty="0"/>
              </a:p>
            </p:txBody>
          </p:sp>
        </p:grpSp>
        <p:sp>
          <p:nvSpPr>
            <p:cNvPr id="27" name="TextBox 26"/>
            <p:cNvSpPr txBox="1"/>
            <p:nvPr/>
          </p:nvSpPr>
          <p:spPr>
            <a:xfrm>
              <a:off x="5528340" y="4694810"/>
              <a:ext cx="1708823" cy="367096"/>
            </a:xfrm>
            <a:prstGeom prst="rect">
              <a:avLst/>
            </a:prstGeom>
            <a:noFill/>
          </p:spPr>
          <p:txBody>
            <a:bodyPr wrap="square" rtlCol="0">
              <a:spAutoFit/>
            </a:bodyPr>
            <a:lstStyle/>
            <a:p>
              <a:pPr algn="ctr"/>
              <a:r>
                <a:rPr lang="en-US" altLang="ko-KR" sz="800" dirty="0">
                  <a:solidFill>
                    <a:schemeClr val="accent1"/>
                  </a:solidFill>
                </a:rPr>
                <a:t>Hyundai </a:t>
              </a:r>
              <a:r>
                <a:rPr lang="en-US" altLang="ko-KR" sz="800" dirty="0" err="1">
                  <a:solidFill>
                    <a:schemeClr val="accent1"/>
                  </a:solidFill>
                </a:rPr>
                <a:t>Ioniq</a:t>
              </a:r>
              <a:endParaRPr lang="ko-KR" altLang="en-US" sz="800" dirty="0">
                <a:solidFill>
                  <a:schemeClr val="accent1"/>
                </a:solidFill>
              </a:endParaRPr>
            </a:p>
          </p:txBody>
        </p:sp>
      </p:grpSp>
      <p:pic>
        <p:nvPicPr>
          <p:cNvPr id="41"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621" y="1893695"/>
            <a:ext cx="1238520" cy="1238520"/>
          </a:xfrm>
          <a:prstGeom prst="rect">
            <a:avLst/>
          </a:prstGeom>
        </p:spPr>
      </p:pic>
      <p:sp>
        <p:nvSpPr>
          <p:cNvPr id="42" name="Thought Bubble: Cloud 34"/>
          <p:cNvSpPr/>
          <p:nvPr/>
        </p:nvSpPr>
        <p:spPr>
          <a:xfrm>
            <a:off x="617943" y="804070"/>
            <a:ext cx="3554393" cy="1280831"/>
          </a:xfrm>
          <a:prstGeom prst="cloudCallou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5" name="그림 44"/>
          <p:cNvPicPr>
            <a:picLocks noChangeAspect="1"/>
          </p:cNvPicPr>
          <p:nvPr/>
        </p:nvPicPr>
        <p:blipFill rotWithShape="1">
          <a:blip r:embed="rId6"/>
          <a:srcRect l="5415" t="17689" r="6464"/>
          <a:stretch>
            <a:fillRect/>
          </a:stretch>
        </p:blipFill>
        <p:spPr>
          <a:xfrm>
            <a:off x="7031696" y="1075623"/>
            <a:ext cx="1699430" cy="1386720"/>
          </a:xfrm>
          <a:prstGeom prst="rect">
            <a:avLst/>
          </a:prstGeom>
        </p:spPr>
      </p:pic>
      <p:pic>
        <p:nvPicPr>
          <p:cNvPr id="1030" name="Picture 6" descr="question markì ëí ì´ë¯¸ì§ ê²ìê²°ê³¼"/>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60889" y="885608"/>
            <a:ext cx="606489" cy="606489"/>
          </a:xfrm>
          <a:prstGeom prst="rect">
            <a:avLst/>
          </a:prstGeom>
          <a:noFill/>
          <a:extLst>
            <a:ext uri="{909E8E84-426E-40DD-AFC4-6F175D3DCCD1}">
              <a14:hiddenFill xmlns:a14="http://schemas.microsoft.com/office/drawing/2010/main">
                <a:solidFill>
                  <a:srgbClr val="FFFFFF"/>
                </a:solidFill>
              </a14:hiddenFill>
            </a:ext>
          </a:extLst>
        </p:spPr>
      </p:pic>
      <p:sp>
        <p:nvSpPr>
          <p:cNvPr id="10" name="오른쪽 화살표 9"/>
          <p:cNvSpPr/>
          <p:nvPr/>
        </p:nvSpPr>
        <p:spPr>
          <a:xfrm>
            <a:off x="6099311" y="1413627"/>
            <a:ext cx="932385" cy="495708"/>
          </a:xfrm>
          <a:prstGeom prst="rightArrow">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1" name="TextBox 30"/>
              <p:cNvSpPr txBox="1"/>
              <p:nvPr/>
            </p:nvSpPr>
            <p:spPr>
              <a:xfrm>
                <a:off x="5117289" y="1329008"/>
                <a:ext cx="779283" cy="681918"/>
              </a:xfrm>
              <a:prstGeom prst="rect">
                <a:avLst/>
              </a:prstGeom>
              <a:noFill/>
            </p:spPr>
            <p:txBody>
              <a:bodyPr wrap="square" rtlCol="0">
                <a:spAutoFit/>
              </a:bodyPr>
              <a:lstStyle/>
              <a:p>
                <a:pPr/>
                <a14:m>
                  <m:oMathPara xmlns:m="http://schemas.openxmlformats.org/officeDocument/2006/math">
                    <m:oMathParaPr>
                      <m:jc m:val="right"/>
                    </m:oMathParaPr>
                    <m:oMath xmlns:m="http://schemas.openxmlformats.org/officeDocument/2006/math">
                      <m:d>
                        <m:dPr>
                          <m:begChr m:val="{"/>
                          <m:endChr m:val=""/>
                          <m:ctrlPr>
                            <a:rPr lang="en-US" altLang="ko-KR" sz="1200" b="1" i="1" smtClean="0">
                              <a:latin typeface="Cambria Math" panose="02040503050406030204" pitchFamily="18" charset="0"/>
                            </a:rPr>
                          </m:ctrlPr>
                        </m:dPr>
                        <m:e>
                          <m:m>
                            <m:mPr>
                              <m:mcs>
                                <m:mc>
                                  <m:mcPr>
                                    <m:count m:val="1"/>
                                    <m:mcJc m:val="center"/>
                                  </m:mcPr>
                                </m:mc>
                              </m:mcs>
                              <m:ctrlPr>
                                <a:rPr lang="en-US" altLang="ko-KR" sz="1200" b="1" i="1">
                                  <a:latin typeface="Cambria Math" panose="02040503050406030204" pitchFamily="18" charset="0"/>
                                </a:rPr>
                              </m:ctrlPr>
                            </m:mPr>
                            <m:mr>
                              <m:e>
                                <m:r>
                                  <a:rPr lang="en-US" altLang="ko-KR" sz="1200" b="1" i="1">
                                    <a:latin typeface="Cambria Math" panose="02040503050406030204" pitchFamily="18" charset="0"/>
                                  </a:rPr>
                                  <m:t>𝑪𝒉𝒂𝒓𝒈𝒆</m:t>
                                </m:r>
                              </m:e>
                            </m:mr>
                            <m:mr>
                              <m:e>
                                <m:r>
                                  <a:rPr lang="en-US" altLang="ko-KR" sz="1200" b="1" i="1">
                                    <a:latin typeface="Cambria Math" panose="02040503050406030204" pitchFamily="18" charset="0"/>
                                  </a:rPr>
                                  <m:t>𝑰𝒅𝒍𝒆</m:t>
                                </m:r>
                              </m:e>
                            </m:mr>
                            <m:mr>
                              <m:e>
                                <m:r>
                                  <a:rPr lang="en-US" altLang="ko-KR" sz="1200" b="1" i="1">
                                    <a:latin typeface="Cambria Math" panose="02040503050406030204" pitchFamily="18" charset="0"/>
                                  </a:rPr>
                                  <m:t>𝑫𝒊𝒔𝒄𝒉𝒂𝒓𝒈𝒆</m:t>
                                </m:r>
                              </m:e>
                            </m:mr>
                          </m:m>
                        </m:e>
                      </m:d>
                    </m:oMath>
                  </m:oMathPara>
                </a14:m>
                <a:endParaRPr lang="ko-KR" altLang="en-US" sz="1200" b="1" dirty="0"/>
              </a:p>
            </p:txBody>
          </p:sp>
        </mc:Choice>
        <mc:Fallback xmlns="">
          <p:sp>
            <p:nvSpPr>
              <p:cNvPr id="31" name="TextBox 30"/>
              <p:cNvSpPr txBox="1">
                <a:spLocks noRot="1" noChangeAspect="1" noMove="1" noResize="1" noEditPoints="1" noAdjustHandles="1" noChangeArrowheads="1" noChangeShapeType="1" noTextEdit="1"/>
              </p:cNvSpPr>
              <p:nvPr/>
            </p:nvSpPr>
            <p:spPr>
              <a:xfrm>
                <a:off x="5117289" y="1329008"/>
                <a:ext cx="779283" cy="681918"/>
              </a:xfrm>
              <a:prstGeom prst="rect">
                <a:avLst/>
              </a:prstGeom>
              <a:blipFill>
                <a:blip r:embed="rId8"/>
                <a:stretch>
                  <a:fillRect r="-25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4172336" y="2200482"/>
                <a:ext cx="2564034" cy="37555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ko-KR" sz="1600" b="1" dirty="0" smtClean="0"/>
                  <a:t>Solution space</a:t>
                </a:r>
                <a:r>
                  <a:rPr lang="en-US" altLang="ko-KR" b="1" dirty="0" smtClean="0"/>
                  <a:t>: </a:t>
                </a:r>
                <a14:m>
                  <m:oMath xmlns:m="http://schemas.openxmlformats.org/officeDocument/2006/math">
                    <m:sSup>
                      <m:sSupPr>
                        <m:ctrlPr>
                          <a:rPr lang="en-US" altLang="ko-KR" b="1" i="1" smtClean="0">
                            <a:latin typeface="Cambria Math" panose="02040503050406030204" pitchFamily="18" charset="0"/>
                          </a:rPr>
                        </m:ctrlPr>
                      </m:sSupPr>
                      <m:e>
                        <m:r>
                          <a:rPr lang="en-US" altLang="ko-KR" b="1" i="1" smtClean="0">
                            <a:latin typeface="Cambria Math" panose="02040503050406030204" pitchFamily="18" charset="0"/>
                          </a:rPr>
                          <m:t>𝟑</m:t>
                        </m:r>
                      </m:e>
                      <m:sup>
                        <m:r>
                          <a:rPr lang="en-US" altLang="ko-KR" b="1" i="1" smtClean="0">
                            <a:latin typeface="Cambria Math" panose="02040503050406030204" pitchFamily="18" charset="0"/>
                          </a:rPr>
                          <m:t>𝟐𝟒</m:t>
                        </m:r>
                        <m:r>
                          <a:rPr lang="en-US" altLang="ko-KR" b="1" i="1" smtClean="0">
                            <a:latin typeface="Cambria Math" panose="02040503050406030204" pitchFamily="18" charset="0"/>
                            <a:ea typeface="Cambria Math" panose="02040503050406030204" pitchFamily="18" charset="0"/>
                          </a:rPr>
                          <m:t>×</m:t>
                        </m:r>
                        <m:r>
                          <a:rPr lang="en-US" altLang="ko-KR" b="1" i="1" smtClean="0">
                            <a:latin typeface="Cambria Math" panose="02040503050406030204" pitchFamily="18" charset="0"/>
                            <a:ea typeface="Cambria Math" panose="02040503050406030204" pitchFamily="18" charset="0"/>
                          </a:rPr>
                          <m:t>𝑵</m:t>
                        </m:r>
                      </m:sup>
                    </m:sSup>
                  </m:oMath>
                </a14:m>
                <a:endParaRPr lang="ko-KR" altLang="en-US" sz="24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4172336" y="2200482"/>
                <a:ext cx="2564034" cy="375552"/>
              </a:xfrm>
              <a:prstGeom prst="rect">
                <a:avLst/>
              </a:prstGeom>
              <a:blipFill>
                <a:blip r:embed="rId9"/>
                <a:stretch>
                  <a:fillRect t="-4545" b="-1969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9401028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NP-hard</a:t>
            </a:r>
            <a:r>
              <a:rPr lang="ko-KR" altLang="en-US" dirty="0" smtClean="0"/>
              <a:t>란</a:t>
            </a:r>
            <a:r>
              <a:rPr lang="en-US" altLang="ko-KR" dirty="0" smtClean="0"/>
              <a:t>?(</a:t>
            </a:r>
            <a:r>
              <a:rPr lang="ko-KR" altLang="en-US" dirty="0" smtClean="0"/>
              <a:t>장기 바둑</a:t>
            </a:r>
            <a:r>
              <a:rPr lang="en-US" altLang="ko-KR" dirty="0" smtClean="0"/>
              <a:t>)</a:t>
            </a:r>
          </a:p>
          <a:p>
            <a:r>
              <a:rPr lang="en-US" altLang="ko-KR" dirty="0" smtClean="0"/>
              <a:t>Convex</a:t>
            </a:r>
            <a:r>
              <a:rPr lang="ko-KR" altLang="en-US" dirty="0" smtClean="0"/>
              <a:t>란</a:t>
            </a:r>
            <a:r>
              <a:rPr lang="en-US" altLang="ko-KR" dirty="0" smtClean="0"/>
              <a:t>?</a:t>
            </a:r>
            <a:endParaRPr lang="ko-KR" altLang="en-US" dirty="0"/>
          </a:p>
        </p:txBody>
      </p:sp>
      <p:sp>
        <p:nvSpPr>
          <p:cNvPr id="3" name="제목 2"/>
          <p:cNvSpPr>
            <a:spLocks noGrp="1"/>
          </p:cNvSpPr>
          <p:nvPr>
            <p:ph type="title"/>
          </p:nvPr>
        </p:nvSpPr>
        <p:spPr/>
        <p:txBody>
          <a:bodyPr/>
          <a:lstStyle/>
          <a:p>
            <a:endParaRPr lang="ko-KR" altLang="en-US"/>
          </a:p>
        </p:txBody>
      </p:sp>
    </p:spTree>
    <p:extLst>
      <p:ext uri="{BB962C8B-B14F-4D97-AF65-F5344CB8AC3E}">
        <p14:creationId xmlns:p14="http://schemas.microsoft.com/office/powerpoint/2010/main" val="4118866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직선 연결선 9"/>
          <p:cNvCxnSpPr/>
          <p:nvPr/>
        </p:nvCxnSpPr>
        <p:spPr>
          <a:xfrm>
            <a:off x="4035052" y="2179784"/>
            <a:ext cx="0" cy="2049714"/>
          </a:xfrm>
          <a:prstGeom prst="line">
            <a:avLst/>
          </a:prstGeom>
          <a:ln w="38100">
            <a:solidFill>
              <a:srgbClr val="BFC7C7"/>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468590" y="2858005"/>
            <a:ext cx="2099603" cy="600164"/>
          </a:xfrm>
          <a:prstGeom prst="rect">
            <a:avLst/>
          </a:prstGeom>
          <a:noFill/>
        </p:spPr>
        <p:txBody>
          <a:bodyPr wrap="square" rtlCol="0">
            <a:spAutoFit/>
          </a:bodyPr>
          <a:lstStyle/>
          <a:p>
            <a:pPr algn="r"/>
            <a:r>
              <a:rPr lang="en-US" altLang="ko-KR" sz="3300" b="1" dirty="0">
                <a:solidFill>
                  <a:prstClr val="black"/>
                </a:solidFill>
                <a:latin typeface="+mj-ea"/>
                <a:ea typeface="+mj-ea"/>
              </a:rPr>
              <a:t>Agenda</a:t>
            </a:r>
            <a:endParaRPr lang="ko-KR" altLang="en-US" sz="3300" b="1" dirty="0">
              <a:solidFill>
                <a:prstClr val="black"/>
              </a:solidFill>
              <a:latin typeface="+mj-ea"/>
              <a:ea typeface="+mj-ea"/>
            </a:endParaRPr>
          </a:p>
        </p:txBody>
      </p:sp>
      <p:sp>
        <p:nvSpPr>
          <p:cNvPr id="12" name="TextBox 11"/>
          <p:cNvSpPr txBox="1"/>
          <p:nvPr/>
        </p:nvSpPr>
        <p:spPr>
          <a:xfrm>
            <a:off x="4372603" y="2483581"/>
            <a:ext cx="4565326" cy="1650452"/>
          </a:xfrm>
          <a:prstGeom prst="rect">
            <a:avLst/>
          </a:prstGeom>
          <a:noFill/>
        </p:spPr>
        <p:txBody>
          <a:bodyPr wrap="square" rtlCol="0">
            <a:spAutoFit/>
          </a:bodyPr>
          <a:lstStyle/>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ea typeface="+mj-ea"/>
              </a:rPr>
              <a:t>1. </a:t>
            </a:r>
            <a:r>
              <a:rPr lang="en-US" altLang="ko-KR" sz="1350" b="1" dirty="0" smtClean="0">
                <a:solidFill>
                  <a:schemeClr val="bg1">
                    <a:lumMod val="85000"/>
                  </a:schemeClr>
                </a:solidFill>
                <a:latin typeface="+mj-ea"/>
                <a:ea typeface="+mj-ea"/>
              </a:rPr>
              <a:t>Introduction</a:t>
            </a:r>
            <a:endParaRPr lang="en-US" altLang="ko-KR" sz="1350" b="1" dirty="0">
              <a:solidFill>
                <a:schemeClr val="bg1">
                  <a:lumMod val="85000"/>
                </a:schemeClr>
              </a:solidFill>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latin typeface="+mj-ea"/>
                <a:ea typeface="+mj-ea"/>
              </a:rPr>
              <a:t>2. Simulation Framework</a:t>
            </a: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3. </a:t>
            </a:r>
            <a:r>
              <a:rPr lang="en-US" altLang="ko-KR" sz="1350" b="1" dirty="0" smtClean="0">
                <a:solidFill>
                  <a:schemeClr val="bg1">
                    <a:lumMod val="85000"/>
                  </a:schemeClr>
                </a:solidFill>
                <a:latin typeface="+mj-ea"/>
              </a:rPr>
              <a:t>Formulation</a:t>
            </a:r>
            <a:endParaRPr lang="en-US" altLang="ko-KR" sz="1350" b="1" dirty="0">
              <a:solidFill>
                <a:schemeClr val="bg1">
                  <a:lumMod val="85000"/>
                </a:schemeClr>
              </a:solidFill>
              <a:latin typeface="+mj-ea"/>
              <a:ea typeface="+mj-ea"/>
            </a:endParaRP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4. Case Study</a:t>
            </a:r>
          </a:p>
          <a:p>
            <a:pPr marL="285750" indent="-285750">
              <a:lnSpc>
                <a:spcPct val="150000"/>
              </a:lnSpc>
              <a:buClr>
                <a:schemeClr val="accent2"/>
              </a:buClr>
              <a:buSzPct val="90000"/>
              <a:buFont typeface="Wingdings" panose="05000000000000000000" pitchFamily="2" charset="2"/>
              <a:buChar char="l"/>
            </a:pPr>
            <a:r>
              <a:rPr lang="en-US" altLang="ko-KR" sz="1350" b="1" dirty="0">
                <a:solidFill>
                  <a:schemeClr val="bg1">
                    <a:lumMod val="85000"/>
                  </a:schemeClr>
                </a:solidFill>
                <a:latin typeface="+mj-ea"/>
              </a:rPr>
              <a:t>5. Conclusion</a:t>
            </a:r>
          </a:p>
        </p:txBody>
      </p:sp>
    </p:spTree>
    <p:extLst>
      <p:ext uri="{BB962C8B-B14F-4D97-AF65-F5344CB8AC3E}">
        <p14:creationId xmlns:p14="http://schemas.microsoft.com/office/powerpoint/2010/main" val="3396575905"/>
      </p:ext>
    </p:extLst>
  </p:cSld>
  <p:clrMapOvr>
    <a:masterClrMapping/>
  </p:clrMapOvr>
  <p:timing>
    <p:tnLst>
      <p:par>
        <p:cTn id="1" dur="indefinite" restart="never" nodeType="tmRoot"/>
      </p:par>
    </p:tnLst>
  </p:timing>
</p:sld>
</file>

<file path=ppt/theme/theme1.xml><?xml version="1.0" encoding="utf-8"?>
<a:theme xmlns:a="http://schemas.openxmlformats.org/drawingml/2006/main" name="연구실 ppt 템플릿17_05_2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chemeClr val="tx1"/>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디자인 사용자 지정">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연구실 ppt 템플릿17_05_24</Template>
  <TotalTime>35032</TotalTime>
  <Words>1899</Words>
  <Application>Microsoft Office PowerPoint</Application>
  <PresentationFormat>화면 슬라이드 쇼(4:3)</PresentationFormat>
  <Paragraphs>1046</Paragraphs>
  <Slides>38</Slides>
  <Notes>18</Notes>
  <HiddenSlides>0</HiddenSlides>
  <MMClips>0</MMClips>
  <ScaleCrop>false</ScaleCrop>
  <HeadingPairs>
    <vt:vector size="6" baseType="variant">
      <vt:variant>
        <vt:lpstr>사용한 글꼴</vt:lpstr>
      </vt:variant>
      <vt:variant>
        <vt:i4>11</vt:i4>
      </vt:variant>
      <vt:variant>
        <vt:lpstr>테마</vt:lpstr>
      </vt:variant>
      <vt:variant>
        <vt:i4>2</vt:i4>
      </vt:variant>
      <vt:variant>
        <vt:lpstr>슬라이드 제목</vt:lpstr>
      </vt:variant>
      <vt:variant>
        <vt:i4>38</vt:i4>
      </vt:variant>
    </vt:vector>
  </HeadingPairs>
  <TitlesOfParts>
    <vt:vector size="51" baseType="lpstr">
      <vt:lpstr>HY울릉도B</vt:lpstr>
      <vt:lpstr>HY울릉도M</vt:lpstr>
      <vt:lpstr>ＭＳ Ｐゴシック</vt:lpstr>
      <vt:lpstr>Noto Sans CJK KR DemiLight</vt:lpstr>
      <vt:lpstr>굴림</vt:lpstr>
      <vt:lpstr>나눔바른고딕</vt:lpstr>
      <vt:lpstr>돋움체</vt:lpstr>
      <vt:lpstr>맑은 고딕</vt:lpstr>
      <vt:lpstr>Arial</vt:lpstr>
      <vt:lpstr>Cambria Math</vt:lpstr>
      <vt:lpstr>Wingdings</vt:lpstr>
      <vt:lpstr>연구실 ppt 템플릿17_05_24</vt:lpstr>
      <vt:lpstr>디자인 사용자 지정</vt:lpstr>
      <vt:lpstr>PowerPoint 프레젠테이션</vt:lpstr>
      <vt:lpstr>PowerPoint 프레젠테이션</vt:lpstr>
      <vt:lpstr>전기자동차 보급 현황 및 충전 인프라</vt:lpstr>
      <vt:lpstr>PowerPoint 프레젠테이션</vt:lpstr>
      <vt:lpstr>Introduction</vt:lpstr>
      <vt:lpstr>Introduction</vt:lpstr>
      <vt:lpstr>EV Fleet 최적화 방법론</vt:lpstr>
      <vt:lpstr>PowerPoint 프레젠테이션</vt:lpstr>
      <vt:lpstr>PowerPoint 프레젠테이션</vt:lpstr>
      <vt:lpstr>Simulation Framework</vt:lpstr>
      <vt:lpstr>Simulation Framework</vt:lpstr>
      <vt:lpstr>General form of EACM Primitive model</vt:lpstr>
      <vt:lpstr>EV aggregator clustering model(EACM)</vt:lpstr>
      <vt:lpstr>EV aggregator clustering model(EACM)</vt:lpstr>
      <vt:lpstr>EACM First Clustering</vt:lpstr>
      <vt:lpstr>EACM Second Clustering</vt:lpstr>
      <vt:lpstr>General form of EACM after Second Clustering</vt:lpstr>
      <vt:lpstr>PowerPoint 프레젠테이션</vt:lpstr>
      <vt:lpstr>Simulation Framework</vt:lpstr>
      <vt:lpstr>Energy distribution without Stage-B</vt:lpstr>
      <vt:lpstr>Outer approximation</vt:lpstr>
      <vt:lpstr>OA Motivation-1</vt:lpstr>
      <vt:lpstr>OA Motivation-2</vt:lpstr>
      <vt:lpstr>요금체제 설명</vt:lpstr>
      <vt:lpstr>Stage-A: Objective function</vt:lpstr>
      <vt:lpstr>Stage-A: Constraints</vt:lpstr>
      <vt:lpstr>Stage-B: Objective function</vt:lpstr>
      <vt:lpstr>Stage-B: Constraints</vt:lpstr>
      <vt:lpstr>Algorithm of Multi-stage optimization</vt:lpstr>
      <vt:lpstr>PowerPoint 프레젠테이션</vt:lpstr>
      <vt:lpstr>Model Validation-1</vt:lpstr>
      <vt:lpstr>Case Study</vt:lpstr>
      <vt:lpstr>Case Study</vt:lpstr>
      <vt:lpstr>Case Study</vt:lpstr>
      <vt:lpstr>PowerPoint 프레젠테이션</vt:lpstr>
      <vt:lpstr>결론</vt:lpstr>
      <vt:lpstr>연구실적</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조현덕</dc:creator>
  <cp:lastModifiedBy>서 민규</cp:lastModifiedBy>
  <cp:revision>1090</cp:revision>
  <cp:lastPrinted>2019-11-12T22:26:31Z</cp:lastPrinted>
  <dcterms:created xsi:type="dcterms:W3CDTF">2017-05-22T21:53:00Z</dcterms:created>
  <dcterms:modified xsi:type="dcterms:W3CDTF">2019-11-18T14:44:48Z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