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1068" r:id="rId2"/>
    <p:sldId id="783" r:id="rId3"/>
    <p:sldId id="1081" r:id="rId4"/>
    <p:sldId id="1075" r:id="rId5"/>
    <p:sldId id="1079" r:id="rId6"/>
    <p:sldId id="1080" r:id="rId7"/>
    <p:sldId id="793" r:id="rId8"/>
    <p:sldId id="789" r:id="rId9"/>
    <p:sldId id="790" r:id="rId10"/>
    <p:sldId id="787" r:id="rId11"/>
    <p:sldId id="1069" r:id="rId12"/>
    <p:sldId id="1074" r:id="rId13"/>
    <p:sldId id="1070" r:id="rId14"/>
    <p:sldId id="1072" r:id="rId15"/>
    <p:sldId id="1071" r:id="rId16"/>
    <p:sldId id="1073" r:id="rId17"/>
    <p:sldId id="1076" r:id="rId18"/>
    <p:sldId id="1078" r:id="rId19"/>
    <p:sldId id="1077" r:id="rId20"/>
    <p:sldId id="1082" r:id="rId21"/>
    <p:sldId id="1083" r:id="rId22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정현" initials="최" lastIdx="1" clrIdx="0">
    <p:extLst>
      <p:ext uri="{19B8F6BF-5375-455C-9EA6-DF929625EA0E}">
        <p15:presenceInfo xmlns:p15="http://schemas.microsoft.com/office/powerpoint/2012/main" userId="c322779225ac549d" providerId="Windows Live"/>
      </p:ext>
    </p:extLst>
  </p:cmAuthor>
  <p:cmAuthor id="2" name="Kimgyeong gak" initials="Kg" lastIdx="2" clrIdx="1">
    <p:extLst>
      <p:ext uri="{19B8F6BF-5375-455C-9EA6-DF929625EA0E}">
        <p15:presenceInfo xmlns:p15="http://schemas.microsoft.com/office/powerpoint/2012/main" userId="Kimgyeong g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BD1919"/>
    <a:srgbClr val="CF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41" autoAdjust="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30"/>
          </a:xfrm>
          <a:prstGeom prst="rect">
            <a:avLst/>
          </a:prstGeom>
        </p:spPr>
        <p:txBody>
          <a:bodyPr vert="horz" lIns="91126" tIns="45563" rIns="91126" bIns="4556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30"/>
          </a:xfrm>
          <a:prstGeom prst="rect">
            <a:avLst/>
          </a:prstGeom>
        </p:spPr>
        <p:txBody>
          <a:bodyPr vert="horz" lIns="91126" tIns="45563" rIns="91126" bIns="45563" rtlCol="0"/>
          <a:lstStyle>
            <a:lvl1pPr algn="r">
              <a:defRPr sz="1200"/>
            </a:lvl1pPr>
          </a:lstStyle>
          <a:p>
            <a:fld id="{931E169F-D196-41ED-9D8E-52E80928BD85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26" tIns="45563" rIns="91126" bIns="4556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126" tIns="45563" rIns="91126" bIns="4556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7"/>
            <a:ext cx="2918831" cy="495029"/>
          </a:xfrm>
          <a:prstGeom prst="rect">
            <a:avLst/>
          </a:prstGeom>
        </p:spPr>
        <p:txBody>
          <a:bodyPr vert="horz" lIns="91126" tIns="45563" rIns="91126" bIns="4556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7"/>
            <a:ext cx="2918831" cy="495029"/>
          </a:xfrm>
          <a:prstGeom prst="rect">
            <a:avLst/>
          </a:prstGeom>
        </p:spPr>
        <p:txBody>
          <a:bodyPr vert="horz" lIns="91126" tIns="45563" rIns="91126" bIns="45563" rtlCol="0" anchor="b"/>
          <a:lstStyle>
            <a:lvl1pPr algn="r">
              <a:defRPr sz="1200"/>
            </a:lvl1pPr>
          </a:lstStyle>
          <a:p>
            <a:fld id="{B212E8EC-07D1-4DDF-831C-450B428C4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2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B734D-4915-4DCF-9F46-3EDF6DACD2ED}" type="slidenum">
              <a:rPr lang="ko-KR" altLang="en-US" smtClean="0"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5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76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9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11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68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15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55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3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14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3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15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0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5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0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8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00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67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06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3FF309-AECF-4E92-9B18-AD72830B0E2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2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3FF309-AECF-4E92-9B18-AD72830B0E2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2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3FF309-AECF-4E92-9B18-AD72830B0E2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noProof="0"/>
              <a:t>차트를 추가하려면 아이콘을 클릭하십시오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38913"/>
            <a:ext cx="982663" cy="214312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3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7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724294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2200" b="1" spc="-15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1000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645084"/>
            <a:ext cx="16546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80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36592" y="6647866"/>
            <a:ext cx="21034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199" y="6645084"/>
            <a:ext cx="2133600" cy="212916"/>
          </a:xfr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6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5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0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6"/>
          <p:cNvSpPr>
            <a:spLocks noChangeArrowheads="1"/>
          </p:cNvSpPr>
          <p:nvPr/>
        </p:nvSpPr>
        <p:spPr bwMode="auto">
          <a:xfrm>
            <a:off x="0" y="2565400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4" name="Group 97"/>
          <p:cNvGrpSpPr/>
          <p:nvPr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5" name="Line 98"/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" name="Line 99"/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" name="Line 100"/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" name="Line 101"/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" name="Line 102"/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" name="Line 103"/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11" name="Rectangle 104"/>
          <p:cNvSpPr>
            <a:spLocks noChangeArrowheads="1"/>
          </p:cNvSpPr>
          <p:nvPr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2" name="Rectangle 105" descr="좁은 수평선"/>
          <p:cNvSpPr>
            <a:spLocks noChangeArrowheads="1"/>
          </p:cNvSpPr>
          <p:nvPr/>
        </p:nvSpPr>
        <p:spPr bwMode="auto">
          <a:xfrm>
            <a:off x="0" y="2349500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3" name="Rectangle 106" descr="어두운 상향 대각선"/>
          <p:cNvSpPr>
            <a:spLocks noChangeArrowheads="1"/>
          </p:cNvSpPr>
          <p:nvPr/>
        </p:nvSpPr>
        <p:spPr bwMode="auto">
          <a:xfrm>
            <a:off x="0" y="3716338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14" name="Group 107"/>
          <p:cNvGrpSpPr/>
          <p:nvPr/>
        </p:nvGrpSpPr>
        <p:grpSpPr bwMode="auto">
          <a:xfrm>
            <a:off x="755650" y="1123950"/>
            <a:ext cx="2508250" cy="1657350"/>
            <a:chOff x="748" y="1657"/>
            <a:chExt cx="1580" cy="1044"/>
          </a:xfrm>
        </p:grpSpPr>
        <p:sp>
          <p:nvSpPr>
            <p:cNvPr id="15" name="AutoShape 108"/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6" name="AutoShape 109"/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7" name="AutoShape 110"/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8" name="AutoShape 111"/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9" name="AutoShape 112"/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0" name="AutoShape 113"/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1" name="AutoShape 114"/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2" name="AutoShape 115"/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23" name="Group 116"/>
          <p:cNvGrpSpPr/>
          <p:nvPr/>
        </p:nvGrpSpPr>
        <p:grpSpPr bwMode="auto">
          <a:xfrm>
            <a:off x="6875463" y="3500438"/>
            <a:ext cx="2268537" cy="504825"/>
            <a:chOff x="3833" y="2010"/>
            <a:chExt cx="1860" cy="422"/>
          </a:xfrm>
        </p:grpSpPr>
        <p:sp>
          <p:nvSpPr>
            <p:cNvPr id="24" name="AutoShape 117"/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5" name="AutoShape 118"/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6" name="AutoShape 119"/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7" name="AutoShape 120"/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8" name="AutoShape 121"/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9" name="AutoShape 122"/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0" name="AutoShape 123"/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31" name="Group 124"/>
          <p:cNvGrpSpPr/>
          <p:nvPr/>
        </p:nvGrpSpPr>
        <p:grpSpPr bwMode="auto">
          <a:xfrm>
            <a:off x="250825" y="3575050"/>
            <a:ext cx="1441450" cy="285750"/>
            <a:chOff x="612" y="2353"/>
            <a:chExt cx="1361" cy="311"/>
          </a:xfrm>
        </p:grpSpPr>
        <p:sp>
          <p:nvSpPr>
            <p:cNvPr id="32" name="AutoShape 125"/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3" name="AutoShape 126"/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4" name="AutoShape 127"/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5" name="AutoShape 128"/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6" name="AutoShape 129"/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7" name="AutoShape 130"/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8" name="AutoShape 131"/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39" name="Picture 132" descr="방사형 패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" name="Group 133"/>
          <p:cNvGrpSpPr/>
          <p:nvPr/>
        </p:nvGrpSpPr>
        <p:grpSpPr bwMode="auto">
          <a:xfrm>
            <a:off x="-12700" y="2047875"/>
            <a:ext cx="9166225" cy="3000375"/>
            <a:chOff x="-14" y="1278"/>
            <a:chExt cx="5774" cy="1890"/>
          </a:xfrm>
        </p:grpSpPr>
        <p:sp>
          <p:nvSpPr>
            <p:cNvPr id="41" name="Line 134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2" name="Line 135"/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3" name="Line 136"/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4" name="Line 137"/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45" name="Line 138"/>
          <p:cNvSpPr>
            <a:spLocks noChangeShapeType="1"/>
          </p:cNvSpPr>
          <p:nvPr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46" name="Picture 139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40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5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95" descr="r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0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96"/>
          <p:cNvSpPr>
            <a:spLocks noChangeArrowheads="1"/>
          </p:cNvSpPr>
          <p:nvPr userDrawn="1"/>
        </p:nvSpPr>
        <p:spPr bwMode="auto">
          <a:xfrm>
            <a:off x="0" y="2565400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50" name="Group 97"/>
          <p:cNvGrpSpPr/>
          <p:nvPr userDrawn="1"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51" name="Line 98"/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2" name="Line 99"/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3" name="Line 100"/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4" name="Line 101"/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5" name="Line 102"/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6" name="Line 103"/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57" name="Rectangle 104"/>
          <p:cNvSpPr>
            <a:spLocks noChangeArrowheads="1"/>
          </p:cNvSpPr>
          <p:nvPr userDrawn="1"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58" name="Rectangle 105" descr="좁은 수평선"/>
          <p:cNvSpPr>
            <a:spLocks noChangeArrowheads="1"/>
          </p:cNvSpPr>
          <p:nvPr userDrawn="1"/>
        </p:nvSpPr>
        <p:spPr bwMode="auto">
          <a:xfrm>
            <a:off x="0" y="2349500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59" name="Rectangle 106" descr="어두운 상향 대각선"/>
          <p:cNvSpPr>
            <a:spLocks noChangeArrowheads="1"/>
          </p:cNvSpPr>
          <p:nvPr userDrawn="1"/>
        </p:nvSpPr>
        <p:spPr bwMode="auto">
          <a:xfrm>
            <a:off x="0" y="3716338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60" name="Group 107"/>
          <p:cNvGrpSpPr/>
          <p:nvPr userDrawn="1"/>
        </p:nvGrpSpPr>
        <p:grpSpPr bwMode="auto">
          <a:xfrm>
            <a:off x="755650" y="1123950"/>
            <a:ext cx="2508250" cy="1657350"/>
            <a:chOff x="748" y="1657"/>
            <a:chExt cx="1580" cy="1044"/>
          </a:xfrm>
        </p:grpSpPr>
        <p:sp>
          <p:nvSpPr>
            <p:cNvPr id="61" name="AutoShape 108"/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2" name="AutoShape 109"/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3" name="AutoShape 110"/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4" name="AutoShape 111"/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5" name="AutoShape 112"/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6" name="AutoShape 113"/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7" name="AutoShape 114"/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8" name="AutoShape 115"/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69" name="Group 116"/>
          <p:cNvGrpSpPr/>
          <p:nvPr userDrawn="1"/>
        </p:nvGrpSpPr>
        <p:grpSpPr bwMode="auto">
          <a:xfrm>
            <a:off x="6875463" y="3500438"/>
            <a:ext cx="2268537" cy="504825"/>
            <a:chOff x="3833" y="2010"/>
            <a:chExt cx="1860" cy="422"/>
          </a:xfrm>
        </p:grpSpPr>
        <p:sp>
          <p:nvSpPr>
            <p:cNvPr id="70" name="AutoShape 117"/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1" name="AutoShape 118"/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2" name="AutoShape 119"/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3" name="AutoShape 120"/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4" name="AutoShape 121"/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5" name="AutoShape 122"/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6" name="AutoShape 123"/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77" name="Group 124"/>
          <p:cNvGrpSpPr/>
          <p:nvPr userDrawn="1"/>
        </p:nvGrpSpPr>
        <p:grpSpPr bwMode="auto">
          <a:xfrm>
            <a:off x="250825" y="3575050"/>
            <a:ext cx="1441450" cy="285750"/>
            <a:chOff x="612" y="2353"/>
            <a:chExt cx="1361" cy="311"/>
          </a:xfrm>
        </p:grpSpPr>
        <p:sp>
          <p:nvSpPr>
            <p:cNvPr id="78" name="AutoShape 125"/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9" name="AutoShape 126"/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0" name="AutoShape 127"/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1" name="AutoShape 128"/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2" name="AutoShape 129"/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3" name="AutoShape 130"/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4" name="AutoShape 131"/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85" name="Picture 132" descr="방사형 패턴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6" name="Group 133"/>
          <p:cNvGrpSpPr/>
          <p:nvPr userDrawn="1"/>
        </p:nvGrpSpPr>
        <p:grpSpPr bwMode="auto">
          <a:xfrm>
            <a:off x="-12700" y="2047875"/>
            <a:ext cx="9166225" cy="3000375"/>
            <a:chOff x="-14" y="1278"/>
            <a:chExt cx="5774" cy="1890"/>
          </a:xfrm>
        </p:grpSpPr>
        <p:sp>
          <p:nvSpPr>
            <p:cNvPr id="87" name="Line 134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8" name="Line 135"/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9" name="Line 136"/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0" name="Line 137"/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91" name="Line 138"/>
          <p:cNvSpPr>
            <a:spLocks noChangeShapeType="1"/>
          </p:cNvSpPr>
          <p:nvPr userDrawn="1"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92" name="Picture 139" descr="영문간지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140" descr="영문간지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5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257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724294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2200" b="1" spc="-15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1000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645084"/>
            <a:ext cx="16546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80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36592" y="6647866"/>
            <a:ext cx="21034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199" y="6645084"/>
            <a:ext cx="2133600" cy="212916"/>
          </a:xfr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4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3FF309-AECF-4E92-9B18-AD72830B0E2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3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3FF309-AECF-4E92-9B18-AD72830B0E2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3FF309-AECF-4E92-9B18-AD72830B0E2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7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3FF309-AECF-4E92-9B18-AD72830B0E2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6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1000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45084"/>
            <a:ext cx="16546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80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36592" y="6647866"/>
            <a:ext cx="21034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3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3FF309-AECF-4E92-9B18-AD72830B0E2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7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3FF309-AECF-4E92-9B18-AD72830B0E2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457200" y="1484784"/>
            <a:ext cx="8229600" cy="46413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HY울릉도M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HY울릉도M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HY울릉도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724294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262313" y="218226"/>
            <a:ext cx="8869536" cy="5088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0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1000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6645084"/>
            <a:ext cx="16546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80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36592" y="6647866"/>
            <a:ext cx="21034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731" r:id="rId13"/>
    <p:sldLayoutId id="214748373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울릉도B" pitchFamily="18" charset="-127"/>
          <a:ea typeface="HY울릉도B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-com.co.kr/online/ppt_gallery_1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3490913" y="6543675"/>
            <a:ext cx="2263775" cy="20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b="1" dirty="0">
                <a:solidFill>
                  <a:srgbClr val="FFFFFF"/>
                </a:solidFill>
                <a:latin typeface="Arial" panose="020B0604020202020204" pitchFamily="34" charset="0"/>
                <a:ea typeface="돋움체" panose="020B0609000101010101" pitchFamily="49" charset="-127"/>
              </a:rPr>
              <a:t>Copyright </a:t>
            </a:r>
            <a:r>
              <a:rPr kumimoji="1" lang="en-US" altLang="ko-KR" sz="700" b="1" dirty="0">
                <a:solidFill>
                  <a:srgbClr val="FFFFFF"/>
                </a:solidFill>
                <a:latin typeface="Times New Roman" panose="02020603050405020304" pitchFamily="18" charset="0"/>
                <a:ea typeface="돋움체" panose="020B0609000101010101" pitchFamily="49" charset="-127"/>
              </a:rPr>
              <a:t>©</a:t>
            </a:r>
            <a:r>
              <a:rPr kumimoji="1" lang="en-US" altLang="ko-KR" sz="700" b="1" dirty="0">
                <a:solidFill>
                  <a:srgbClr val="FFFFFF"/>
                </a:solidFill>
                <a:latin typeface="Arial" panose="020B0604020202020204" pitchFamily="34" charset="0"/>
                <a:ea typeface="돋움체" panose="020B0609000101010101" pitchFamily="49" charset="-127"/>
              </a:rPr>
              <a:t> by Sekyung Han All rights reserved.</a:t>
            </a:r>
          </a:p>
        </p:txBody>
      </p:sp>
      <p:sp>
        <p:nvSpPr>
          <p:cNvPr id="3129" name="Rectangle 57">
            <a:hlinkClick r:id="rId3"/>
          </p:cNvPr>
          <p:cNvSpPr>
            <a:spLocks noChangeArrowheads="1"/>
          </p:cNvSpPr>
          <p:nvPr/>
        </p:nvSpPr>
        <p:spPr bwMode="auto">
          <a:xfrm>
            <a:off x="1043608" y="3795048"/>
            <a:ext cx="6814540" cy="330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2400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2400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b="1" dirty="0" err="1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김경각</a:t>
            </a:r>
            <a:r>
              <a:rPr kumimoji="1" lang="ko-KR" altLang="en-US" sz="2400" b="1" dirty="0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1" lang="en-US" altLang="ko-KR" sz="2400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경북대학교 </a:t>
            </a:r>
            <a:endParaRPr kumimoji="1" lang="en-US" altLang="ko-KR" sz="2400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dirty="0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cs typeface="Arial" panose="020B0604020202020204" pitchFamily="34" charset="0"/>
              </a:rPr>
              <a:t>Power System &amp; Smart Energy Network Laboratory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600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719455" y="2437501"/>
            <a:ext cx="7806690" cy="20002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28398" dir="3806097" algn="ctr" rotWithShape="0">
              <a:schemeClr val="tx1"/>
            </a:outerShdw>
          </a:effec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4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 </a:t>
            </a:r>
            <a:r>
              <a:rPr kumimoji="1" lang="en-US" altLang="ko-KR" sz="4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Forecast C</a:t>
            </a:r>
            <a:r>
              <a:rPr kumimoji="1" lang="en-US" altLang="ko-KR" sz="44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ode Structure</a:t>
            </a:r>
            <a:endParaRPr kumimoji="1" lang="en-US" altLang="ko-KR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PV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801334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tx1"/>
                </a:solidFill>
              </a:rPr>
              <a:t>PV_ANN_Error_Correction</a:t>
            </a:r>
            <a:endParaRPr lang="en-US" altLang="ko-KR" sz="1600" spc="-1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801334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15DC84-C656-445E-A531-4468C4773DC7}"/>
              </a:ext>
            </a:extLst>
          </p:cNvPr>
          <p:cNvSpPr/>
          <p:nvPr/>
        </p:nvSpPr>
        <p:spPr>
          <a:xfrm>
            <a:off x="671616" y="1226994"/>
            <a:ext cx="1637212" cy="50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 </a:t>
            </a:r>
            <a:r>
              <a:rPr lang="en-US" altLang="ko-KR" dirty="0" err="1"/>
              <a:t>shortterm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AB07B9-A35C-403A-B050-E12C82555145}"/>
              </a:ext>
            </a:extLst>
          </p:cNvPr>
          <p:cNvSpPr/>
          <p:nvPr/>
        </p:nvSpPr>
        <p:spPr>
          <a:xfrm>
            <a:off x="671616" y="2048767"/>
            <a:ext cx="1637212" cy="50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 day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3A1847-2433-47F9-8BCE-45B4DE43F0EE}"/>
              </a:ext>
            </a:extLst>
          </p:cNvPr>
          <p:cNvSpPr/>
          <p:nvPr/>
        </p:nvSpPr>
        <p:spPr>
          <a:xfrm>
            <a:off x="671616" y="2870540"/>
            <a:ext cx="1637212" cy="50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 </a:t>
            </a:r>
            <a:r>
              <a:rPr lang="en-US" altLang="ko-KR" dirty="0" err="1"/>
              <a:t>shortterm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1C751F-E42A-48CB-900E-9D2CCA54DB45}"/>
              </a:ext>
            </a:extLst>
          </p:cNvPr>
          <p:cNvSpPr/>
          <p:nvPr/>
        </p:nvSpPr>
        <p:spPr>
          <a:xfrm>
            <a:off x="671616" y="3664010"/>
            <a:ext cx="1637212" cy="50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Sum(</a:t>
            </a:r>
            <a:r>
              <a:rPr lang="en-US" altLang="ko-KR" dirty="0" err="1"/>
              <a:t>ShortTerm</a:t>
            </a:r>
            <a:r>
              <a:rPr lang="en-US" altLang="ko-KR" dirty="0"/>
              <a:t>) / day(7)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8F0566-A7D3-408A-8E25-6E9A2840775B}"/>
              </a:ext>
            </a:extLst>
          </p:cNvPr>
          <p:cNvSpPr/>
          <p:nvPr/>
        </p:nvSpPr>
        <p:spPr>
          <a:xfrm>
            <a:off x="671616" y="4457480"/>
            <a:ext cx="1637212" cy="50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Find sunset&amp; sunrise time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1E6325-AB0C-4E7E-900C-8AFA562C5413}"/>
              </a:ext>
            </a:extLst>
          </p:cNvPr>
          <p:cNvSpPr/>
          <p:nvPr/>
        </p:nvSpPr>
        <p:spPr>
          <a:xfrm>
            <a:off x="671616" y="5122627"/>
            <a:ext cx="1637212" cy="92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Find sunset&amp; sunrise row, column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A009AF-8833-4084-AF9F-72458A04F690}"/>
              </a:ext>
            </a:extLst>
          </p:cNvPr>
          <p:cNvSpPr/>
          <p:nvPr/>
        </p:nvSpPr>
        <p:spPr>
          <a:xfrm>
            <a:off x="2766013" y="5122627"/>
            <a:ext cx="3147516" cy="9257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Set to 0 if it is not the time between sunrise and sunset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74D570-A135-414D-AD6C-CCA10A6BE34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1490222" y="1735844"/>
            <a:ext cx="0" cy="31292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C3C631F-E7B3-442C-A4D4-A4099DE8105B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1490222" y="2557617"/>
            <a:ext cx="0" cy="31292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4E8228-A789-4C5C-B42A-891EEFEBE365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490222" y="3379390"/>
            <a:ext cx="0" cy="2846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C276E54-67BB-439D-AF3D-C65D78E5433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490222" y="4172860"/>
            <a:ext cx="0" cy="2846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79B1BB6-CDDA-47CF-A7E6-A0DC266A5FF2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1490222" y="4966330"/>
            <a:ext cx="0" cy="15629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FC826FB-C67D-4891-BFD1-C45992C9577B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2308828" y="5585483"/>
            <a:ext cx="457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15729" y="2408875"/>
            <a:ext cx="5106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PV forecast,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unset&amp;Sunrise</a:t>
            </a:r>
            <a:r>
              <a:rPr lang="en-US" altLang="ko-KR" dirty="0" smtClean="0"/>
              <a:t> time are very important.</a:t>
            </a:r>
          </a:p>
          <a:p>
            <a:r>
              <a:rPr lang="en-US" altLang="ko-KR" dirty="0" smtClean="0"/>
              <a:t>So I find that time using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hortTermData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79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32785C7-5E5B-426A-A1C6-4DC48E08BA1F}"/>
              </a:ext>
            </a:extLst>
          </p:cNvPr>
          <p:cNvSpPr/>
          <p:nvPr/>
        </p:nvSpPr>
        <p:spPr>
          <a:xfrm>
            <a:off x="2456467" y="1656581"/>
            <a:ext cx="5024846" cy="46242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1030221-A9E4-4323-BD9F-19940908A73A}"/>
              </a:ext>
            </a:extLst>
          </p:cNvPr>
          <p:cNvSpPr/>
          <p:nvPr/>
        </p:nvSpPr>
        <p:spPr>
          <a:xfrm>
            <a:off x="2519608" y="4047871"/>
            <a:ext cx="2638694" cy="8360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DM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/>
                </a:solidFill>
              </a:rPr>
              <a:t>DM Forecast set model </a:t>
            </a:r>
            <a:r>
              <a:rPr lang="en-US" altLang="ko-KR" sz="1600" spc="-150" dirty="0" err="1">
                <a:solidFill>
                  <a:schemeClr val="tx1"/>
                </a:solidFill>
              </a:rPr>
              <a:t>FrameWork</a:t>
            </a:r>
            <a:endParaRPr lang="en-US" altLang="ko-KR" sz="1600" spc="-1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B474B-B1EE-4196-8F01-1ACB59DDAA55}"/>
              </a:ext>
            </a:extLst>
          </p:cNvPr>
          <p:cNvSpPr/>
          <p:nvPr/>
        </p:nvSpPr>
        <p:spPr>
          <a:xfrm>
            <a:off x="2796101" y="2077671"/>
            <a:ext cx="1976846" cy="3514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SetDMModel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59C7CB-47A8-4204-9169-E1F7C7468F60}"/>
              </a:ext>
            </a:extLst>
          </p:cNvPr>
          <p:cNvSpPr/>
          <p:nvPr/>
        </p:nvSpPr>
        <p:spPr>
          <a:xfrm>
            <a:off x="2796101" y="2793907"/>
            <a:ext cx="1976846" cy="3514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Devide</a:t>
            </a:r>
            <a:r>
              <a:rPr lang="en-US" altLang="ko-KR" dirty="0">
                <a:solidFill>
                  <a:schemeClr val="tx1"/>
                </a:solidFill>
              </a:rPr>
              <a:t>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10391-89A4-441D-BF74-FCC8E0620988}"/>
              </a:ext>
            </a:extLst>
          </p:cNvPr>
          <p:cNvSpPr/>
          <p:nvPr/>
        </p:nvSpPr>
        <p:spPr>
          <a:xfrm>
            <a:off x="2796101" y="3474784"/>
            <a:ext cx="1976846" cy="3514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Train_data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5802A-6080-4324-AA8E-FF94C86FB7C7}"/>
              </a:ext>
            </a:extLst>
          </p:cNvPr>
          <p:cNvSpPr/>
          <p:nvPr/>
        </p:nvSpPr>
        <p:spPr>
          <a:xfrm>
            <a:off x="5269336" y="3474784"/>
            <a:ext cx="1976846" cy="351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Valid_data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537526-BAB9-4A86-BBC1-4F8FC7638547}"/>
              </a:ext>
            </a:extLst>
          </p:cNvPr>
          <p:cNvSpPr/>
          <p:nvPr/>
        </p:nvSpPr>
        <p:spPr>
          <a:xfrm>
            <a:off x="2796101" y="4191019"/>
            <a:ext cx="1976846" cy="5700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(K-means, ANN)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3ECD91-EA34-4553-86C0-0EBEDC757B26}"/>
              </a:ext>
            </a:extLst>
          </p:cNvPr>
          <p:cNvSpPr/>
          <p:nvPr/>
        </p:nvSpPr>
        <p:spPr>
          <a:xfrm>
            <a:off x="2796101" y="5306060"/>
            <a:ext cx="1976846" cy="628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Calculate coefficient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00879A-0533-4FE5-AD90-AF8DD2485A8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784524" y="3145309"/>
            <a:ext cx="0" cy="329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4B466A-8E1E-4BAD-AE47-2D079DC4ED1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784524" y="2429073"/>
            <a:ext cx="0" cy="3648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6FA926-42BF-43AF-B8C2-36950DD1C157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3784524" y="3145309"/>
            <a:ext cx="2473235" cy="329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EB0E894-D8AD-4B48-9F8B-4B53E4139679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3784524" y="3826186"/>
            <a:ext cx="0" cy="3648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2E3A2A-9AD3-4055-9A83-10CC5FBCAEE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3784524" y="4761040"/>
            <a:ext cx="0" cy="5450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E4F87F-D9ED-40C2-8C60-7E52561E6772}"/>
              </a:ext>
            </a:extLst>
          </p:cNvPr>
          <p:cNvSpPr/>
          <p:nvPr/>
        </p:nvSpPr>
        <p:spPr>
          <a:xfrm>
            <a:off x="5593275" y="5289233"/>
            <a:ext cx="1424762" cy="6455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Make </a:t>
            </a:r>
            <a:r>
              <a:rPr lang="en-US" altLang="ko-KR" dirty="0" smtClean="0">
                <a:solidFill>
                  <a:schemeClr val="tx1"/>
                </a:solidFill>
              </a:rPr>
              <a:t>err distribution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266A9204-BB99-470E-B6A1-1C5E15E76FDB}"/>
              </a:ext>
            </a:extLst>
          </p:cNvPr>
          <p:cNvCxnSpPr>
            <a:stCxn id="11" idx="2"/>
          </p:cNvCxnSpPr>
          <p:nvPr/>
        </p:nvCxnSpPr>
        <p:spPr>
          <a:xfrm rot="5400000">
            <a:off x="4417460" y="3193251"/>
            <a:ext cx="1207364" cy="2473235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1047E6E-F83A-441B-A6D9-C177F8EEABAB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6257759" y="3826186"/>
            <a:ext cx="0" cy="146304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89C340-DD40-4531-8B8F-77E34FC8B280}"/>
              </a:ext>
            </a:extLst>
          </p:cNvPr>
          <p:cNvSpPr/>
          <p:nvPr/>
        </p:nvSpPr>
        <p:spPr>
          <a:xfrm>
            <a:off x="4581361" y="4744213"/>
            <a:ext cx="975357" cy="2725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PSO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550DAD1-B6BB-4432-B439-F3B39D7EA53D}"/>
              </a:ext>
            </a:extLst>
          </p:cNvPr>
          <p:cNvSpPr/>
          <p:nvPr/>
        </p:nvSpPr>
        <p:spPr>
          <a:xfrm>
            <a:off x="3832422" y="1447797"/>
            <a:ext cx="2473234" cy="4435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Kodaira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38830FA1-2AC8-40DB-B050-44C0A2716A01}"/>
              </a:ext>
            </a:extLst>
          </p:cNvPr>
          <p:cNvSpPr/>
          <p:nvPr/>
        </p:nvSpPr>
        <p:spPr>
          <a:xfrm>
            <a:off x="2182514" y="4300328"/>
            <a:ext cx="408939" cy="35140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354475-A317-48A4-BD72-16C464D2CDBC}"/>
              </a:ext>
            </a:extLst>
          </p:cNvPr>
          <p:cNvSpPr/>
          <p:nvPr/>
        </p:nvSpPr>
        <p:spPr>
          <a:xfrm>
            <a:off x="503207" y="4117185"/>
            <a:ext cx="1616166" cy="6253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Gyeong </a:t>
            </a:r>
            <a:r>
              <a:rPr lang="en-US" altLang="ko-KR" dirty="0" smtClean="0"/>
              <a:t>gak</a:t>
            </a:r>
          </a:p>
          <a:p>
            <a:pPr algn="ctr"/>
            <a:r>
              <a:rPr lang="en-US" altLang="ko-KR" dirty="0" smtClean="0"/>
              <a:t>Hun </a:t>
            </a:r>
            <a:r>
              <a:rPr lang="en-US" altLang="ko-KR" dirty="0" err="1" smtClean="0"/>
              <a:t>Yeon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92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32785C7-5E5B-426A-A1C6-4DC48E08BA1F}"/>
              </a:ext>
            </a:extLst>
          </p:cNvPr>
          <p:cNvSpPr/>
          <p:nvPr/>
        </p:nvSpPr>
        <p:spPr>
          <a:xfrm>
            <a:off x="2523960" y="1656578"/>
            <a:ext cx="5024846" cy="48994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1030221-A9E4-4323-BD9F-19940908A73A}"/>
              </a:ext>
            </a:extLst>
          </p:cNvPr>
          <p:cNvSpPr/>
          <p:nvPr/>
        </p:nvSpPr>
        <p:spPr>
          <a:xfrm>
            <a:off x="3717036" y="3550694"/>
            <a:ext cx="2638694" cy="8360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Predict demand using each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DM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/>
                </a:solidFill>
              </a:rPr>
              <a:t>DM Forecast get model </a:t>
            </a:r>
            <a:r>
              <a:rPr lang="en-US" altLang="ko-KR" sz="1600" spc="-150" dirty="0" err="1">
                <a:solidFill>
                  <a:schemeClr val="tx1"/>
                </a:solidFill>
              </a:rPr>
              <a:t>FrameWork</a:t>
            </a:r>
            <a:endParaRPr lang="en-US" altLang="ko-KR" sz="1600" spc="-1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B474B-B1EE-4196-8F01-1ACB59DDAA55}"/>
              </a:ext>
            </a:extLst>
          </p:cNvPr>
          <p:cNvSpPr/>
          <p:nvPr/>
        </p:nvSpPr>
        <p:spPr>
          <a:xfrm>
            <a:off x="2796101" y="2077671"/>
            <a:ext cx="1976846" cy="3514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getDMModel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59C7CB-47A8-4204-9169-E1F7C7468F60}"/>
              </a:ext>
            </a:extLst>
          </p:cNvPr>
          <p:cNvSpPr/>
          <p:nvPr/>
        </p:nvSpPr>
        <p:spPr>
          <a:xfrm>
            <a:off x="2796101" y="2793907"/>
            <a:ext cx="2267606" cy="3514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Load all of mat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10391-89A4-441D-BF74-FCC8E0620988}"/>
              </a:ext>
            </a:extLst>
          </p:cNvPr>
          <p:cNvSpPr/>
          <p:nvPr/>
        </p:nvSpPr>
        <p:spPr>
          <a:xfrm>
            <a:off x="5400801" y="2793907"/>
            <a:ext cx="1976846" cy="3514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Load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3ECD91-EA34-4553-86C0-0EBEDC757B26}"/>
              </a:ext>
            </a:extLst>
          </p:cNvPr>
          <p:cNvSpPr/>
          <p:nvPr/>
        </p:nvSpPr>
        <p:spPr>
          <a:xfrm>
            <a:off x="2728613" y="4760329"/>
            <a:ext cx="1976846" cy="7724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ake Ensemble model using coefficient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00879A-0533-4FE5-AD90-AF8DD2485A82}"/>
              </a:ext>
            </a:extLst>
          </p:cNvPr>
          <p:cNvCxnSpPr>
            <a:stCxn id="9" idx="2"/>
            <a:endCxn id="57" idx="0"/>
          </p:cNvCxnSpPr>
          <p:nvPr/>
        </p:nvCxnSpPr>
        <p:spPr>
          <a:xfrm>
            <a:off x="3929904" y="3145309"/>
            <a:ext cx="1106479" cy="4053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4B466A-8E1E-4BAD-AE47-2D079DC4ED1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784524" y="2429073"/>
            <a:ext cx="0" cy="3648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550DAD1-B6BB-4432-B439-F3B39D7EA53D}"/>
              </a:ext>
            </a:extLst>
          </p:cNvPr>
          <p:cNvSpPr/>
          <p:nvPr/>
        </p:nvSpPr>
        <p:spPr>
          <a:xfrm>
            <a:off x="3832422" y="1447797"/>
            <a:ext cx="2473234" cy="4435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Kodaira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38830FA1-2AC8-40DB-B050-44C0A2716A01}"/>
              </a:ext>
            </a:extLst>
          </p:cNvPr>
          <p:cNvSpPr/>
          <p:nvPr/>
        </p:nvSpPr>
        <p:spPr>
          <a:xfrm>
            <a:off x="3256369" y="3793004"/>
            <a:ext cx="408939" cy="35140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354475-A317-48A4-BD72-16C464D2CDBC}"/>
              </a:ext>
            </a:extLst>
          </p:cNvPr>
          <p:cNvSpPr/>
          <p:nvPr/>
        </p:nvSpPr>
        <p:spPr>
          <a:xfrm>
            <a:off x="1266923" y="3656022"/>
            <a:ext cx="1616166" cy="6253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Gyeong </a:t>
            </a:r>
            <a:r>
              <a:rPr lang="en-US" altLang="ko-KR" dirty="0" smtClean="0"/>
              <a:t>gak</a:t>
            </a:r>
          </a:p>
          <a:p>
            <a:pPr algn="ctr"/>
            <a:r>
              <a:rPr lang="en-US" altLang="ko-KR" dirty="0" smtClean="0"/>
              <a:t>Hun </a:t>
            </a:r>
            <a:r>
              <a:rPr lang="en-US" altLang="ko-KR" dirty="0" err="1" smtClean="0"/>
              <a:t>Yeon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84524" y="2429073"/>
            <a:ext cx="2607240" cy="3648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0" idx="2"/>
            <a:endCxn id="57" idx="0"/>
          </p:cNvCxnSpPr>
          <p:nvPr/>
        </p:nvCxnSpPr>
        <p:spPr>
          <a:xfrm flipH="1">
            <a:off x="5036383" y="3145309"/>
            <a:ext cx="1352841" cy="4053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7" idx="2"/>
            <a:endCxn id="19" idx="0"/>
          </p:cNvCxnSpPr>
          <p:nvPr/>
        </p:nvCxnSpPr>
        <p:spPr>
          <a:xfrm flipH="1">
            <a:off x="3717036" y="4386717"/>
            <a:ext cx="1319347" cy="3736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3ECD91-EA34-4553-86C0-0EBEDC757B26}"/>
              </a:ext>
            </a:extLst>
          </p:cNvPr>
          <p:cNvSpPr/>
          <p:nvPr/>
        </p:nvSpPr>
        <p:spPr>
          <a:xfrm>
            <a:off x="5138709" y="4760328"/>
            <a:ext cx="1976846" cy="7724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ake confidence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endCxn id="33" idx="0"/>
          </p:cNvCxnSpPr>
          <p:nvPr/>
        </p:nvCxnSpPr>
        <p:spPr>
          <a:xfrm>
            <a:off x="5036383" y="4386717"/>
            <a:ext cx="1090749" cy="3736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3ECD91-EA34-4553-86C0-0EBEDC757B26}"/>
              </a:ext>
            </a:extLst>
          </p:cNvPr>
          <p:cNvSpPr/>
          <p:nvPr/>
        </p:nvSpPr>
        <p:spPr>
          <a:xfrm>
            <a:off x="3962966" y="5791784"/>
            <a:ext cx="1976846" cy="725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Draw graph and calculate MAPE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9" idx="2"/>
            <a:endCxn id="36" idx="0"/>
          </p:cNvCxnSpPr>
          <p:nvPr/>
        </p:nvCxnSpPr>
        <p:spPr>
          <a:xfrm>
            <a:off x="3717036" y="5532824"/>
            <a:ext cx="1234353" cy="2589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3" idx="2"/>
            <a:endCxn id="36" idx="0"/>
          </p:cNvCxnSpPr>
          <p:nvPr/>
        </p:nvCxnSpPr>
        <p:spPr>
          <a:xfrm flipH="1">
            <a:off x="4951389" y="5532823"/>
            <a:ext cx="1175743" cy="2589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1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DM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err="1" smtClean="0">
                <a:solidFill>
                  <a:schemeClr val="tx1"/>
                </a:solidFill>
              </a:rPr>
              <a:t>DM_Kmeans_Train</a:t>
            </a:r>
            <a:endParaRPr lang="en-US" altLang="ko-KR" sz="1600" spc="-1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D35701-6EF8-4E8C-888B-35A0F413884A}"/>
              </a:ext>
            </a:extLst>
          </p:cNvPr>
          <p:cNvSpPr/>
          <p:nvPr/>
        </p:nvSpPr>
        <p:spPr>
          <a:xfrm>
            <a:off x="165544" y="1956701"/>
            <a:ext cx="2679941" cy="65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Make replication data</a:t>
            </a:r>
          </a:p>
          <a:p>
            <a:pPr algn="ctr"/>
            <a:r>
              <a:rPr lang="en-US" altLang="ko-KR" sz="1600" dirty="0" smtClean="0"/>
              <a:t>Data&lt; 96(1day)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A1A84B-9C22-46D5-9737-FBD703585F77}"/>
              </a:ext>
            </a:extLst>
          </p:cNvPr>
          <p:cNvSpPr/>
          <p:nvPr/>
        </p:nvSpPr>
        <p:spPr>
          <a:xfrm>
            <a:off x="153393" y="3034149"/>
            <a:ext cx="2692092" cy="612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Format change</a:t>
            </a:r>
          </a:p>
          <a:p>
            <a:pPr algn="ctr"/>
            <a:r>
              <a:rPr lang="en-US" altLang="ko-KR" dirty="0" smtClean="0"/>
              <a:t>(patterning data)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3AE37F-FD14-4AFA-BE26-2A6830D18765}"/>
              </a:ext>
            </a:extLst>
          </p:cNvPr>
          <p:cNvSpPr/>
          <p:nvPr/>
        </p:nvSpPr>
        <p:spPr>
          <a:xfrm>
            <a:off x="113786" y="4004284"/>
            <a:ext cx="2692092" cy="561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Divide data</a:t>
            </a:r>
          </a:p>
          <a:p>
            <a:pPr algn="ctr"/>
            <a:r>
              <a:rPr lang="en-US" altLang="ko-KR" sz="1600" dirty="0" smtClean="0"/>
              <a:t>(holiday, week, weekend)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977259-E433-4801-8CD4-A1F2AE5A3C89}"/>
              </a:ext>
            </a:extLst>
          </p:cNvPr>
          <p:cNvSpPr/>
          <p:nvPr/>
        </p:nvSpPr>
        <p:spPr>
          <a:xfrm>
            <a:off x="3295137" y="1846736"/>
            <a:ext cx="2692092" cy="1105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 feature, </a:t>
            </a:r>
            <a:r>
              <a:rPr lang="en-US" altLang="ko-KR" dirty="0" smtClean="0"/>
              <a:t>k, class value (if data&lt;2880, k value is fixed)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6C5DFF-4E18-4FB0-9B8A-50E3ACD9A58D}"/>
              </a:ext>
            </a:extLst>
          </p:cNvPr>
          <p:cNvSpPr/>
          <p:nvPr/>
        </p:nvSpPr>
        <p:spPr>
          <a:xfrm>
            <a:off x="165544" y="4856612"/>
            <a:ext cx="2692092" cy="879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Divide data</a:t>
            </a:r>
          </a:p>
          <a:p>
            <a:pPr algn="ctr"/>
            <a:r>
              <a:rPr lang="en-US" altLang="ko-KR" dirty="0" smtClean="0"/>
              <a:t>(train, </a:t>
            </a:r>
            <a:r>
              <a:rPr lang="en-US" altLang="ko-KR" dirty="0" err="1" smtClean="0"/>
              <a:t>vaild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(if data&gt;2880)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1A0473-D97A-4DD9-B90B-C77B16D736E3}"/>
              </a:ext>
            </a:extLst>
          </p:cNvPr>
          <p:cNvCxnSpPr>
            <a:cxnSpLocks/>
          </p:cNvCxnSpPr>
          <p:nvPr/>
        </p:nvCxnSpPr>
        <p:spPr>
          <a:xfrm>
            <a:off x="1386714" y="2609676"/>
            <a:ext cx="10765" cy="4223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9BD1171-4A11-4E30-9EA4-57E0B3E38410}"/>
              </a:ext>
            </a:extLst>
          </p:cNvPr>
          <p:cNvCxnSpPr>
            <a:cxnSpLocks/>
          </p:cNvCxnSpPr>
          <p:nvPr/>
        </p:nvCxnSpPr>
        <p:spPr>
          <a:xfrm>
            <a:off x="1397479" y="3689188"/>
            <a:ext cx="0" cy="2905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89DC67-81A5-4C54-8A04-2EAC9A0BB76C}"/>
              </a:ext>
            </a:extLst>
          </p:cNvPr>
          <p:cNvCxnSpPr>
            <a:cxnSpLocks/>
          </p:cNvCxnSpPr>
          <p:nvPr/>
        </p:nvCxnSpPr>
        <p:spPr>
          <a:xfrm>
            <a:off x="1416700" y="4566074"/>
            <a:ext cx="0" cy="2905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3"/>
            <a:endCxn id="17" idx="1"/>
          </p:cNvCxnSpPr>
          <p:nvPr/>
        </p:nvCxnSpPr>
        <p:spPr>
          <a:xfrm flipV="1">
            <a:off x="2857636" y="2399557"/>
            <a:ext cx="437501" cy="2896570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977259-E433-4801-8CD4-A1F2AE5A3C89}"/>
              </a:ext>
            </a:extLst>
          </p:cNvPr>
          <p:cNvSpPr/>
          <p:nvPr/>
        </p:nvSpPr>
        <p:spPr>
          <a:xfrm>
            <a:off x="3298012" y="3216964"/>
            <a:ext cx="2692092" cy="68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Predict and make </a:t>
            </a:r>
          </a:p>
          <a:p>
            <a:pPr algn="ctr"/>
            <a:r>
              <a:rPr lang="en-US" altLang="ko-KR" dirty="0" smtClean="0"/>
              <a:t>result err data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977259-E433-4801-8CD4-A1F2AE5A3C89}"/>
              </a:ext>
            </a:extLst>
          </p:cNvPr>
          <p:cNvSpPr/>
          <p:nvPr/>
        </p:nvSpPr>
        <p:spPr>
          <a:xfrm>
            <a:off x="3298012" y="4200820"/>
            <a:ext cx="2692092" cy="799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 optimal k</a:t>
            </a:r>
          </a:p>
          <a:p>
            <a:pPr algn="ctr"/>
            <a:r>
              <a:rPr lang="en-US" altLang="ko-KR" dirty="0" smtClean="0"/>
              <a:t>And save class value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977259-E433-4801-8CD4-A1F2AE5A3C89}"/>
              </a:ext>
            </a:extLst>
          </p:cNvPr>
          <p:cNvSpPr/>
          <p:nvPr/>
        </p:nvSpPr>
        <p:spPr>
          <a:xfrm>
            <a:off x="3295137" y="5290913"/>
            <a:ext cx="2692092" cy="799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Make err using valid data to train Error correction function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9BD1171-4A11-4E30-9EA4-57E0B3E38410}"/>
              </a:ext>
            </a:extLst>
          </p:cNvPr>
          <p:cNvCxnSpPr>
            <a:cxnSpLocks/>
          </p:cNvCxnSpPr>
          <p:nvPr/>
        </p:nvCxnSpPr>
        <p:spPr>
          <a:xfrm>
            <a:off x="4641183" y="3910283"/>
            <a:ext cx="0" cy="2905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9BD1171-4A11-4E30-9EA4-57E0B3E38410}"/>
              </a:ext>
            </a:extLst>
          </p:cNvPr>
          <p:cNvCxnSpPr>
            <a:cxnSpLocks/>
          </p:cNvCxnSpPr>
          <p:nvPr/>
        </p:nvCxnSpPr>
        <p:spPr>
          <a:xfrm>
            <a:off x="4629749" y="5005589"/>
            <a:ext cx="0" cy="2905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9BD1171-4A11-4E30-9EA4-57E0B3E38410}"/>
              </a:ext>
            </a:extLst>
          </p:cNvPr>
          <p:cNvCxnSpPr>
            <a:cxnSpLocks/>
          </p:cNvCxnSpPr>
          <p:nvPr/>
        </p:nvCxnSpPr>
        <p:spPr>
          <a:xfrm>
            <a:off x="4629749" y="2952377"/>
            <a:ext cx="0" cy="2905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977259-E433-4801-8CD4-A1F2AE5A3C89}"/>
              </a:ext>
            </a:extLst>
          </p:cNvPr>
          <p:cNvSpPr/>
          <p:nvPr/>
        </p:nvSpPr>
        <p:spPr>
          <a:xfrm>
            <a:off x="6642339" y="1846736"/>
            <a:ext cx="2489509" cy="799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error </a:t>
            </a:r>
            <a:r>
              <a:rPr lang="en-US" altLang="ko-KR" dirty="0" err="1" smtClean="0"/>
              <a:t>correction_ANN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using error data</a:t>
            </a:r>
          </a:p>
        </p:txBody>
      </p:sp>
      <p:cxnSp>
        <p:nvCxnSpPr>
          <p:cNvPr id="49" name="꺾인 연결선 48"/>
          <p:cNvCxnSpPr>
            <a:stCxn id="41" idx="3"/>
            <a:endCxn id="46" idx="1"/>
          </p:cNvCxnSpPr>
          <p:nvPr/>
        </p:nvCxnSpPr>
        <p:spPr>
          <a:xfrm flipV="1">
            <a:off x="5987229" y="2246514"/>
            <a:ext cx="655110" cy="3444177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E977259-E433-4801-8CD4-A1F2AE5A3C89}"/>
              </a:ext>
            </a:extLst>
          </p:cNvPr>
          <p:cNvSpPr/>
          <p:nvPr/>
        </p:nvSpPr>
        <p:spPr>
          <a:xfrm>
            <a:off x="6654491" y="2966120"/>
            <a:ext cx="2489509" cy="799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Save all value in .mat file format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9BD1171-4A11-4E30-9EA4-57E0B3E38410}"/>
              </a:ext>
            </a:extLst>
          </p:cNvPr>
          <p:cNvCxnSpPr>
            <a:cxnSpLocks/>
          </p:cNvCxnSpPr>
          <p:nvPr/>
        </p:nvCxnSpPr>
        <p:spPr>
          <a:xfrm>
            <a:off x="7902360" y="2675583"/>
            <a:ext cx="0" cy="2905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14" y="794341"/>
            <a:ext cx="5438134" cy="737374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51" idx="1"/>
            <a:endCxn id="2" idx="2"/>
          </p:cNvCxnSpPr>
          <p:nvPr/>
        </p:nvCxnSpPr>
        <p:spPr>
          <a:xfrm rot="10800000">
            <a:off x="6412781" y="1531716"/>
            <a:ext cx="241710" cy="1834183"/>
          </a:xfrm>
          <a:prstGeom prst="bentConnector2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91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DM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err="1" smtClean="0">
                <a:solidFill>
                  <a:schemeClr val="tx1"/>
                </a:solidFill>
              </a:rPr>
              <a:t>DM_Kmeans_Forecast</a:t>
            </a:r>
            <a:endParaRPr lang="en-US" altLang="ko-KR" sz="1600" spc="-1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3AE37F-FD14-4AFA-BE26-2A6830D18765}"/>
              </a:ext>
            </a:extLst>
          </p:cNvPr>
          <p:cNvSpPr/>
          <p:nvPr/>
        </p:nvSpPr>
        <p:spPr>
          <a:xfrm>
            <a:off x="1026294" y="1679800"/>
            <a:ext cx="2320755" cy="50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Load </a:t>
            </a:r>
            <a:r>
              <a:rPr lang="en-US" altLang="ko-KR" sz="1600" dirty="0" err="1" smtClean="0"/>
              <a:t>demand_model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.mat </a:t>
            </a:r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977259-E433-4801-8CD4-A1F2AE5A3C89}"/>
              </a:ext>
            </a:extLst>
          </p:cNvPr>
          <p:cNvSpPr/>
          <p:nvPr/>
        </p:nvSpPr>
        <p:spPr>
          <a:xfrm>
            <a:off x="1026294" y="2555914"/>
            <a:ext cx="2320755" cy="619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Forecast_data’s</a:t>
            </a:r>
            <a:r>
              <a:rPr lang="en-US" altLang="ko-KR" dirty="0" smtClean="0"/>
              <a:t> Format </a:t>
            </a:r>
            <a:r>
              <a:rPr lang="en-US" altLang="ko-KR" dirty="0" err="1" smtClean="0"/>
              <a:t>chage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6C5DFF-4E18-4FB0-9B8A-50E3ACD9A58D}"/>
              </a:ext>
            </a:extLst>
          </p:cNvPr>
          <p:cNvSpPr/>
          <p:nvPr/>
        </p:nvSpPr>
        <p:spPr>
          <a:xfrm>
            <a:off x="1018844" y="4448295"/>
            <a:ext cx="2320755" cy="619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</a:t>
            </a:r>
            <a:r>
              <a:rPr lang="en-US" altLang="ko-KR" dirty="0" err="1"/>
              <a:t>Baysian</a:t>
            </a:r>
            <a:r>
              <a:rPr lang="en-US" altLang="ko-KR" dirty="0"/>
              <a:t> classification 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7D2954F-C2E8-499B-8F24-D04BA9BF0106}"/>
              </a:ext>
            </a:extLst>
          </p:cNvPr>
          <p:cNvSpPr/>
          <p:nvPr/>
        </p:nvSpPr>
        <p:spPr>
          <a:xfrm>
            <a:off x="1012811" y="5344366"/>
            <a:ext cx="2320755" cy="619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 the value at data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4059EBC-4669-4FAC-AC82-A65C31661357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 flipH="1">
            <a:off x="2173189" y="5067638"/>
            <a:ext cx="6033" cy="2767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4059EBC-4669-4FAC-AC82-A65C31661357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2186672" y="2188650"/>
            <a:ext cx="0" cy="3672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6C5DFF-4E18-4FB0-9B8A-50E3ACD9A58D}"/>
              </a:ext>
            </a:extLst>
          </p:cNvPr>
          <p:cNvSpPr/>
          <p:nvPr/>
        </p:nvSpPr>
        <p:spPr>
          <a:xfrm>
            <a:off x="1012811" y="3484928"/>
            <a:ext cx="2320755" cy="619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Divide data (holiday, week, weekend)</a:t>
            </a:r>
            <a:endParaRPr lang="ko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4059EBC-4669-4FAC-AC82-A65C31661357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2173189" y="3175257"/>
            <a:ext cx="13483" cy="3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4059EBC-4669-4FAC-AC82-A65C31661357}"/>
              </a:ext>
            </a:extLst>
          </p:cNvPr>
          <p:cNvCxnSpPr>
            <a:cxnSpLocks/>
            <a:stCxn id="48" idx="2"/>
            <a:endCxn id="38" idx="0"/>
          </p:cNvCxnSpPr>
          <p:nvPr/>
        </p:nvCxnSpPr>
        <p:spPr>
          <a:xfrm>
            <a:off x="2173189" y="4104271"/>
            <a:ext cx="6033" cy="3440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중괄호 54"/>
          <p:cNvSpPr/>
          <p:nvPr/>
        </p:nvSpPr>
        <p:spPr>
          <a:xfrm flipH="1">
            <a:off x="800128" y="4406591"/>
            <a:ext cx="184835" cy="1598822"/>
          </a:xfrm>
          <a:prstGeom prst="rightBrace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0" y="4961714"/>
            <a:ext cx="114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loop</a:t>
            </a:r>
            <a:endParaRPr lang="ko-KR" altLang="en-US" dirty="0"/>
          </a:p>
        </p:txBody>
      </p:sp>
      <p:cxnSp>
        <p:nvCxnSpPr>
          <p:cNvPr id="58" name="꺾인 연결선 57"/>
          <p:cNvCxnSpPr>
            <a:stCxn id="44" idx="3"/>
            <a:endCxn id="59" idx="1"/>
          </p:cNvCxnSpPr>
          <p:nvPr/>
        </p:nvCxnSpPr>
        <p:spPr>
          <a:xfrm flipV="1">
            <a:off x="3333566" y="1982851"/>
            <a:ext cx="663374" cy="367118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D2954F-C2E8-499B-8F24-D04BA9BF0106}"/>
              </a:ext>
            </a:extLst>
          </p:cNvPr>
          <p:cNvSpPr/>
          <p:nvPr/>
        </p:nvSpPr>
        <p:spPr>
          <a:xfrm>
            <a:off x="3996940" y="1542904"/>
            <a:ext cx="2320755" cy="879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 of result</a:t>
            </a:r>
          </a:p>
          <a:p>
            <a:pPr algn="ctr"/>
            <a:r>
              <a:rPr lang="en-US" altLang="ko-KR" dirty="0" smtClean="0"/>
              <a:t>And divide 3 (process mean)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D2954F-C2E8-499B-8F24-D04BA9BF0106}"/>
              </a:ext>
            </a:extLst>
          </p:cNvPr>
          <p:cNvSpPr/>
          <p:nvPr/>
        </p:nvSpPr>
        <p:spPr>
          <a:xfrm>
            <a:off x="3999533" y="2656519"/>
            <a:ext cx="2320755" cy="619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Create demand result excel file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D2954F-C2E8-499B-8F24-D04BA9BF0106}"/>
              </a:ext>
            </a:extLst>
          </p:cNvPr>
          <p:cNvSpPr/>
          <p:nvPr/>
        </p:nvSpPr>
        <p:spPr>
          <a:xfrm>
            <a:off x="4004495" y="3509583"/>
            <a:ext cx="2320755" cy="619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Load </a:t>
            </a:r>
            <a:r>
              <a:rPr lang="en-US" altLang="ko-KR" sz="1600" dirty="0" err="1" smtClean="0"/>
              <a:t>err_correction.mat</a:t>
            </a:r>
            <a:r>
              <a:rPr lang="en-US" altLang="ko-KR" sz="1600" dirty="0" smtClean="0"/>
              <a:t> file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D2954F-C2E8-499B-8F24-D04BA9BF0106}"/>
              </a:ext>
            </a:extLst>
          </p:cNvPr>
          <p:cNvSpPr/>
          <p:nvPr/>
        </p:nvSpPr>
        <p:spPr>
          <a:xfrm>
            <a:off x="4005566" y="4438598"/>
            <a:ext cx="2320755" cy="619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 error using ANN</a:t>
            </a:r>
            <a:endParaRPr lang="ko-KR" altLang="en-US" dirty="0"/>
          </a:p>
        </p:txBody>
      </p:sp>
      <p:cxnSp>
        <p:nvCxnSpPr>
          <p:cNvPr id="67" name="직선 화살표 연결선 66"/>
          <p:cNvCxnSpPr>
            <a:stCxn id="59" idx="2"/>
            <a:endCxn id="61" idx="0"/>
          </p:cNvCxnSpPr>
          <p:nvPr/>
        </p:nvCxnSpPr>
        <p:spPr>
          <a:xfrm>
            <a:off x="5157318" y="2422798"/>
            <a:ext cx="2593" cy="233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1" idx="2"/>
            <a:endCxn id="62" idx="0"/>
          </p:cNvCxnSpPr>
          <p:nvPr/>
        </p:nvCxnSpPr>
        <p:spPr>
          <a:xfrm>
            <a:off x="5159911" y="3275862"/>
            <a:ext cx="4962" cy="233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5159911" y="2422798"/>
            <a:ext cx="6033" cy="233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7D2954F-C2E8-499B-8F24-D04BA9BF0106}"/>
              </a:ext>
            </a:extLst>
          </p:cNvPr>
          <p:cNvSpPr/>
          <p:nvPr/>
        </p:nvSpPr>
        <p:spPr>
          <a:xfrm>
            <a:off x="4004495" y="5331046"/>
            <a:ext cx="2320755" cy="813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 error using error_ correction_t_1 code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stCxn id="62" idx="2"/>
            <a:endCxn id="63" idx="0"/>
          </p:cNvCxnSpPr>
          <p:nvPr/>
        </p:nvCxnSpPr>
        <p:spPr>
          <a:xfrm>
            <a:off x="5164873" y="4128926"/>
            <a:ext cx="1071" cy="3096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3" idx="2"/>
            <a:endCxn id="76" idx="0"/>
          </p:cNvCxnSpPr>
          <p:nvPr/>
        </p:nvCxnSpPr>
        <p:spPr>
          <a:xfrm flipH="1">
            <a:off x="5164873" y="5057941"/>
            <a:ext cx="1071" cy="2731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7D2954F-C2E8-499B-8F24-D04BA9BF0106}"/>
              </a:ext>
            </a:extLst>
          </p:cNvPr>
          <p:cNvSpPr/>
          <p:nvPr/>
        </p:nvSpPr>
        <p:spPr>
          <a:xfrm>
            <a:off x="6823245" y="5331046"/>
            <a:ext cx="2320755" cy="813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Reflect the error and get the final result</a:t>
            </a:r>
            <a:endParaRPr lang="ko-KR" altLang="en-US" dirty="0"/>
          </a:p>
        </p:txBody>
      </p:sp>
      <p:cxnSp>
        <p:nvCxnSpPr>
          <p:cNvPr id="85" name="직선 화살표 연결선 84"/>
          <p:cNvCxnSpPr>
            <a:stCxn id="76" idx="3"/>
            <a:endCxn id="82" idx="1"/>
          </p:cNvCxnSpPr>
          <p:nvPr/>
        </p:nvCxnSpPr>
        <p:spPr>
          <a:xfrm>
            <a:off x="6325250" y="5737886"/>
            <a:ext cx="4979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98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DM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err="1" smtClean="0">
                <a:solidFill>
                  <a:schemeClr val="tx1"/>
                </a:solidFill>
              </a:rPr>
              <a:t>DM_ANN_Train</a:t>
            </a:r>
            <a:endParaRPr lang="en-US" altLang="ko-KR" sz="1600" spc="-1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D35701-6EF8-4E8C-888B-35A0F413884A}"/>
              </a:ext>
            </a:extLst>
          </p:cNvPr>
          <p:cNvSpPr/>
          <p:nvPr/>
        </p:nvSpPr>
        <p:spPr>
          <a:xfrm>
            <a:off x="503604" y="2611735"/>
            <a:ext cx="2679941" cy="65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Make replication data</a:t>
            </a:r>
          </a:p>
          <a:p>
            <a:pPr algn="ctr"/>
            <a:r>
              <a:rPr lang="en-US" altLang="ko-KR" sz="1600" dirty="0" smtClean="0"/>
              <a:t>If Data&lt; 96(1day)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1A0473-D97A-4DD9-B90B-C77B16D736E3}"/>
              </a:ext>
            </a:extLst>
          </p:cNvPr>
          <p:cNvCxnSpPr>
            <a:cxnSpLocks/>
          </p:cNvCxnSpPr>
          <p:nvPr/>
        </p:nvCxnSpPr>
        <p:spPr>
          <a:xfrm>
            <a:off x="1807179" y="3245778"/>
            <a:ext cx="10765" cy="4223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503604" y="1667132"/>
            <a:ext cx="2679941" cy="518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 </a:t>
            </a:r>
            <a:r>
              <a:rPr lang="en-US" altLang="ko-KR" dirty="0" smtClean="0"/>
              <a:t>feature and </a:t>
            </a:r>
          </a:p>
          <a:p>
            <a:pPr algn="ctr"/>
            <a:r>
              <a:rPr lang="en-US" altLang="ko-KR" dirty="0"/>
              <a:t>delete 0 data for </a:t>
            </a:r>
            <a:r>
              <a:rPr lang="en-US" altLang="ko-KR" dirty="0" smtClean="0"/>
              <a:t>train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5A877C-867C-4037-A2CC-B04ECA227163}"/>
              </a:ext>
            </a:extLst>
          </p:cNvPr>
          <p:cNvSpPr/>
          <p:nvPr/>
        </p:nvSpPr>
        <p:spPr>
          <a:xfrm>
            <a:off x="491457" y="3642159"/>
            <a:ext cx="2679941" cy="92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Divide data</a:t>
            </a:r>
          </a:p>
          <a:p>
            <a:pPr algn="ctr"/>
            <a:r>
              <a:rPr lang="en-US" altLang="ko-KR" sz="1600" dirty="0" smtClean="0"/>
              <a:t>(holiday, week, weekend)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smtClean="0"/>
              <a:t>if data&gt;192(2days)]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4FB4CC-BDF3-4F0F-A690-8B7AE43429CB}"/>
              </a:ext>
            </a:extLst>
          </p:cNvPr>
          <p:cNvSpPr/>
          <p:nvPr/>
        </p:nvSpPr>
        <p:spPr>
          <a:xfrm>
            <a:off x="569988" y="5793931"/>
            <a:ext cx="2679941" cy="571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ANN </a:t>
            </a:r>
          </a:p>
          <a:p>
            <a:pPr algn="ctr"/>
            <a:r>
              <a:rPr lang="en-US" altLang="ko-KR" dirty="0" smtClean="0"/>
              <a:t>3 times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A23F50-66B9-4E1F-8688-5A62E899DD9C}"/>
              </a:ext>
            </a:extLst>
          </p:cNvPr>
          <p:cNvSpPr/>
          <p:nvPr/>
        </p:nvSpPr>
        <p:spPr>
          <a:xfrm>
            <a:off x="4257133" y="1647904"/>
            <a:ext cx="2679941" cy="524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 </a:t>
            </a:r>
            <a:r>
              <a:rPr lang="en-US" altLang="ko-KR" dirty="0" smtClean="0"/>
              <a:t>each model</a:t>
            </a:r>
            <a:endParaRPr lang="en-US" altLang="ko-KR" dirty="0"/>
          </a:p>
          <a:p>
            <a:pPr algn="ctr"/>
            <a:r>
              <a:rPr lang="en-US" altLang="ko-KR" dirty="0" smtClean="0"/>
              <a:t>‘</a:t>
            </a:r>
            <a:r>
              <a:rPr lang="en-US" altLang="ko-KR" dirty="0" err="1" smtClean="0"/>
              <a:t>DM_fitnet_ANN.mat</a:t>
            </a:r>
            <a:r>
              <a:rPr lang="en-US" altLang="ko-KR" dirty="0" smtClean="0"/>
              <a:t>’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D290D5-9052-4441-BF03-D2EE9BA7E79A}"/>
              </a:ext>
            </a:extLst>
          </p:cNvPr>
          <p:cNvCxnSpPr>
            <a:cxnSpLocks/>
          </p:cNvCxnSpPr>
          <p:nvPr/>
        </p:nvCxnSpPr>
        <p:spPr>
          <a:xfrm>
            <a:off x="1849972" y="4575723"/>
            <a:ext cx="0" cy="368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64998F-8C74-4133-9DA6-6645D45D6A4B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1909959" y="5440177"/>
            <a:ext cx="0" cy="353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31A0473-D97A-4DD9-B90B-C77B16D736E3}"/>
              </a:ext>
            </a:extLst>
          </p:cNvPr>
          <p:cNvCxnSpPr>
            <a:cxnSpLocks/>
          </p:cNvCxnSpPr>
          <p:nvPr/>
        </p:nvCxnSpPr>
        <p:spPr>
          <a:xfrm>
            <a:off x="1796414" y="2198049"/>
            <a:ext cx="10765" cy="4223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FB4CC-BDF3-4F0F-A690-8B7AE43429CB}"/>
              </a:ext>
            </a:extLst>
          </p:cNvPr>
          <p:cNvSpPr/>
          <p:nvPr/>
        </p:nvSpPr>
        <p:spPr>
          <a:xfrm>
            <a:off x="569988" y="4915781"/>
            <a:ext cx="2679941" cy="524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Delete 0 data for train ANN 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28" idx="3"/>
            <a:endCxn id="29" idx="1"/>
          </p:cNvCxnSpPr>
          <p:nvPr/>
        </p:nvCxnSpPr>
        <p:spPr>
          <a:xfrm flipV="1">
            <a:off x="3249929" y="1910102"/>
            <a:ext cx="1007204" cy="4169682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82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DM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err="1" smtClean="0">
                <a:solidFill>
                  <a:schemeClr val="tx1"/>
                </a:solidFill>
              </a:rPr>
              <a:t>DM_ANN_Forecast</a:t>
            </a:r>
            <a:endParaRPr lang="en-US" altLang="ko-KR" sz="1600" spc="-1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D35701-6EF8-4E8C-888B-35A0F413884A}"/>
              </a:ext>
            </a:extLst>
          </p:cNvPr>
          <p:cNvSpPr/>
          <p:nvPr/>
        </p:nvSpPr>
        <p:spPr>
          <a:xfrm>
            <a:off x="421167" y="2594481"/>
            <a:ext cx="2679941" cy="65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Divide </a:t>
            </a:r>
            <a:r>
              <a:rPr lang="en-US" altLang="ko-KR" sz="1600" dirty="0" err="1" smtClean="0"/>
              <a:t>forecastdata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(holiday, week, weekend)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1A0473-D97A-4DD9-B90B-C77B16D736E3}"/>
              </a:ext>
            </a:extLst>
          </p:cNvPr>
          <p:cNvCxnSpPr>
            <a:cxnSpLocks/>
          </p:cNvCxnSpPr>
          <p:nvPr/>
        </p:nvCxnSpPr>
        <p:spPr>
          <a:xfrm>
            <a:off x="1724742" y="3228524"/>
            <a:ext cx="10765" cy="4223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421167" y="1649878"/>
            <a:ext cx="2679941" cy="518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Load </a:t>
            </a:r>
            <a:r>
              <a:rPr lang="en-US" altLang="ko-KR" dirty="0" err="1" smtClean="0"/>
              <a:t>DM_fitnet_ANN.mat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5A877C-867C-4037-A2CC-B04ECA227163}"/>
              </a:ext>
            </a:extLst>
          </p:cNvPr>
          <p:cNvSpPr/>
          <p:nvPr/>
        </p:nvSpPr>
        <p:spPr>
          <a:xfrm>
            <a:off x="409020" y="3624905"/>
            <a:ext cx="2679941" cy="550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 times predict using ANN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A23F50-66B9-4E1F-8688-5A62E899DD9C}"/>
              </a:ext>
            </a:extLst>
          </p:cNvPr>
          <p:cNvSpPr/>
          <p:nvPr/>
        </p:nvSpPr>
        <p:spPr>
          <a:xfrm>
            <a:off x="395537" y="5787603"/>
            <a:ext cx="2679941" cy="524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 error using error_correction_t_2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D290D5-9052-4441-BF03-D2EE9BA7E79A}"/>
              </a:ext>
            </a:extLst>
          </p:cNvPr>
          <p:cNvCxnSpPr>
            <a:cxnSpLocks/>
          </p:cNvCxnSpPr>
          <p:nvPr/>
        </p:nvCxnSpPr>
        <p:spPr>
          <a:xfrm>
            <a:off x="1735507" y="4175272"/>
            <a:ext cx="0" cy="368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64998F-8C74-4133-9DA6-6645D45D6A4B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735508" y="5455057"/>
            <a:ext cx="0" cy="332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31A0473-D97A-4DD9-B90B-C77B16D736E3}"/>
              </a:ext>
            </a:extLst>
          </p:cNvPr>
          <p:cNvCxnSpPr>
            <a:cxnSpLocks/>
          </p:cNvCxnSpPr>
          <p:nvPr/>
        </p:nvCxnSpPr>
        <p:spPr>
          <a:xfrm>
            <a:off x="1713977" y="2180795"/>
            <a:ext cx="10765" cy="4223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D2954F-C2E8-499B-8F24-D04BA9BF0106}"/>
              </a:ext>
            </a:extLst>
          </p:cNvPr>
          <p:cNvSpPr/>
          <p:nvPr/>
        </p:nvSpPr>
        <p:spPr>
          <a:xfrm>
            <a:off x="395537" y="4507818"/>
            <a:ext cx="2705571" cy="879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 of result</a:t>
            </a:r>
          </a:p>
          <a:p>
            <a:pPr algn="ctr"/>
            <a:r>
              <a:rPr lang="en-US" altLang="ko-KR" dirty="0" smtClean="0"/>
              <a:t>And divide 3 (process mean)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D2954F-C2E8-499B-8F24-D04BA9BF0106}"/>
              </a:ext>
            </a:extLst>
          </p:cNvPr>
          <p:cNvSpPr/>
          <p:nvPr/>
        </p:nvSpPr>
        <p:spPr>
          <a:xfrm>
            <a:off x="4415449" y="5642961"/>
            <a:ext cx="2320755" cy="813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Reflect the error and get the final result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9" idx="3"/>
            <a:endCxn id="35" idx="1"/>
          </p:cNvCxnSpPr>
          <p:nvPr/>
        </p:nvCxnSpPr>
        <p:spPr>
          <a:xfrm>
            <a:off x="3075478" y="6049801"/>
            <a:ext cx="133997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293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DM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/>
                </a:solidFill>
              </a:rPr>
              <a:t>DM_err_correction_1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748971" y="1649878"/>
            <a:ext cx="2679941" cy="518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Load </a:t>
            </a:r>
            <a:r>
              <a:rPr lang="en-US" altLang="ko-KR" dirty="0" err="1" smtClean="0"/>
              <a:t>demand_model.mat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748970" y="2483765"/>
            <a:ext cx="2679941" cy="518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Load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hortTermPastData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748970" y="3317652"/>
            <a:ext cx="2679941" cy="518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Format change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ShortTerm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748970" y="4151539"/>
            <a:ext cx="2679941" cy="584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Predict and Calculate each time error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4570722" y="1649878"/>
            <a:ext cx="2679941" cy="915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Determine Whether it is a </a:t>
            </a:r>
            <a:r>
              <a:rPr lang="en-US" altLang="ko-KR" dirty="0"/>
              <a:t>b</a:t>
            </a:r>
            <a:r>
              <a:rPr lang="en-US" altLang="ko-KR" dirty="0" smtClean="0"/>
              <a:t>ias error or </a:t>
            </a:r>
          </a:p>
          <a:p>
            <a:pPr algn="ctr"/>
            <a:r>
              <a:rPr lang="en-US" altLang="ko-KR" dirty="0" smtClean="0"/>
              <a:t>a general error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748970" y="5166580"/>
            <a:ext cx="2679941" cy="584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 error trend(mean)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4570721" y="3030201"/>
            <a:ext cx="2679941" cy="915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Determine Whether it is a </a:t>
            </a:r>
            <a:r>
              <a:rPr lang="en-US" altLang="ko-KR" dirty="0"/>
              <a:t>b</a:t>
            </a:r>
            <a:r>
              <a:rPr lang="en-US" altLang="ko-KR" dirty="0" smtClean="0"/>
              <a:t>ias error or </a:t>
            </a:r>
          </a:p>
          <a:p>
            <a:pPr algn="ctr"/>
            <a:r>
              <a:rPr lang="en-US" altLang="ko-KR" dirty="0" smtClean="0"/>
              <a:t>a general error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4570721" y="4443720"/>
            <a:ext cx="2679941" cy="584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 out error value</a:t>
            </a:r>
          </a:p>
        </p:txBody>
      </p:sp>
      <p:cxnSp>
        <p:nvCxnSpPr>
          <p:cNvPr id="3" name="직선 화살표 연결선 2"/>
          <p:cNvCxnSpPr>
            <a:stCxn id="26" idx="2"/>
            <a:endCxn id="17" idx="0"/>
          </p:cNvCxnSpPr>
          <p:nvPr/>
        </p:nvCxnSpPr>
        <p:spPr>
          <a:xfrm flipH="1">
            <a:off x="2088941" y="2168765"/>
            <a:ext cx="1" cy="315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7" idx="2"/>
            <a:endCxn id="18" idx="0"/>
          </p:cNvCxnSpPr>
          <p:nvPr/>
        </p:nvCxnSpPr>
        <p:spPr>
          <a:xfrm>
            <a:off x="2088941" y="3002652"/>
            <a:ext cx="0" cy="315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8" idx="2"/>
            <a:endCxn id="19" idx="0"/>
          </p:cNvCxnSpPr>
          <p:nvPr/>
        </p:nvCxnSpPr>
        <p:spPr>
          <a:xfrm>
            <a:off x="2088941" y="3836539"/>
            <a:ext cx="0" cy="315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9" idx="2"/>
            <a:endCxn id="21" idx="0"/>
          </p:cNvCxnSpPr>
          <p:nvPr/>
        </p:nvCxnSpPr>
        <p:spPr>
          <a:xfrm>
            <a:off x="2088941" y="4735902"/>
            <a:ext cx="0" cy="4306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1" idx="3"/>
            <a:endCxn id="20" idx="1"/>
          </p:cNvCxnSpPr>
          <p:nvPr/>
        </p:nvCxnSpPr>
        <p:spPr>
          <a:xfrm flipV="1">
            <a:off x="3428911" y="2107399"/>
            <a:ext cx="1141811" cy="3351363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2"/>
            <a:endCxn id="22" idx="0"/>
          </p:cNvCxnSpPr>
          <p:nvPr/>
        </p:nvCxnSpPr>
        <p:spPr>
          <a:xfrm flipH="1">
            <a:off x="5910692" y="2564920"/>
            <a:ext cx="1" cy="4652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2" idx="2"/>
            <a:endCxn id="23" idx="0"/>
          </p:cNvCxnSpPr>
          <p:nvPr/>
        </p:nvCxnSpPr>
        <p:spPr>
          <a:xfrm>
            <a:off x="5910692" y="3945243"/>
            <a:ext cx="0" cy="4984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DM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/>
                </a:solidFill>
              </a:rPr>
              <a:t>DM_err_correction_2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748971" y="1649878"/>
            <a:ext cx="2679941" cy="518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Load</a:t>
            </a:r>
          </a:p>
          <a:p>
            <a:pPr algn="ctr"/>
            <a:r>
              <a:rPr lang="en-US" altLang="ko-KR" dirty="0" err="1" smtClean="0"/>
              <a:t>Fitnet_ANN.mat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748970" y="2475138"/>
            <a:ext cx="2679941" cy="518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Predict demand using </a:t>
            </a:r>
            <a:r>
              <a:rPr lang="en-US" altLang="ko-KR" dirty="0" err="1" smtClean="0"/>
              <a:t>ShortTermData</a:t>
            </a:r>
            <a:r>
              <a:rPr lang="en-US" altLang="ko-KR" dirty="0" smtClean="0"/>
              <a:t> (3 times)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748970" y="4732384"/>
            <a:ext cx="2679941" cy="518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 error</a:t>
            </a:r>
          </a:p>
          <a:p>
            <a:pPr algn="ctr"/>
            <a:r>
              <a:rPr lang="en-US" altLang="ko-KR" dirty="0" smtClean="0"/>
              <a:t>(real-predict)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D2954F-C2E8-499B-8F24-D04BA9BF0106}"/>
              </a:ext>
            </a:extLst>
          </p:cNvPr>
          <p:cNvSpPr/>
          <p:nvPr/>
        </p:nvSpPr>
        <p:spPr>
          <a:xfrm>
            <a:off x="748970" y="3392546"/>
            <a:ext cx="2679941" cy="879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 of result</a:t>
            </a:r>
          </a:p>
          <a:p>
            <a:pPr algn="ctr"/>
            <a:r>
              <a:rPr lang="en-US" altLang="ko-KR" dirty="0" smtClean="0"/>
              <a:t>And divide 3 </a:t>
            </a:r>
          </a:p>
          <a:p>
            <a:pPr algn="ctr"/>
            <a:r>
              <a:rPr lang="en-US" altLang="ko-KR" dirty="0" smtClean="0"/>
              <a:t>(process mean)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748970" y="5583522"/>
            <a:ext cx="2679941" cy="731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Change number of data (672→96)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4734624" y="2936331"/>
            <a:ext cx="2679941" cy="915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Determine Whether it is a </a:t>
            </a:r>
            <a:r>
              <a:rPr lang="en-US" altLang="ko-KR" dirty="0"/>
              <a:t>b</a:t>
            </a:r>
            <a:r>
              <a:rPr lang="en-US" altLang="ko-KR" dirty="0" smtClean="0"/>
              <a:t>ias error or </a:t>
            </a:r>
          </a:p>
          <a:p>
            <a:pPr algn="ctr"/>
            <a:r>
              <a:rPr lang="en-US" altLang="ko-KR" dirty="0" smtClean="0"/>
              <a:t>a general error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4734623" y="4316654"/>
            <a:ext cx="2679941" cy="915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Determine Whether it is a </a:t>
            </a:r>
            <a:r>
              <a:rPr lang="en-US" altLang="ko-KR" dirty="0"/>
              <a:t>b</a:t>
            </a:r>
            <a:r>
              <a:rPr lang="en-US" altLang="ko-KR" dirty="0" smtClean="0"/>
              <a:t>ias error or </a:t>
            </a:r>
          </a:p>
          <a:p>
            <a:pPr algn="ctr"/>
            <a:r>
              <a:rPr lang="en-US" altLang="ko-KR" dirty="0" smtClean="0"/>
              <a:t>a general error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4734621" y="5662149"/>
            <a:ext cx="2679941" cy="584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 out error value</a:t>
            </a:r>
          </a:p>
        </p:txBody>
      </p:sp>
      <p:cxnSp>
        <p:nvCxnSpPr>
          <p:cNvPr id="35" name="직선 화살표 연결선 34"/>
          <p:cNvCxnSpPr>
            <a:stCxn id="31" idx="2"/>
            <a:endCxn id="32" idx="0"/>
          </p:cNvCxnSpPr>
          <p:nvPr/>
        </p:nvCxnSpPr>
        <p:spPr>
          <a:xfrm flipH="1">
            <a:off x="6074594" y="3851373"/>
            <a:ext cx="1" cy="4652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2" idx="2"/>
            <a:endCxn id="33" idx="0"/>
          </p:cNvCxnSpPr>
          <p:nvPr/>
        </p:nvCxnSpPr>
        <p:spPr>
          <a:xfrm flipH="1">
            <a:off x="6074592" y="5231696"/>
            <a:ext cx="2" cy="4304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4734623" y="1655782"/>
            <a:ext cx="2679941" cy="731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Make </a:t>
            </a:r>
            <a:r>
              <a:rPr lang="en-US" altLang="ko-KR" dirty="0" err="1" smtClean="0"/>
              <a:t>bias_detection_sign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(latest 6 hours)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37" idx="2"/>
            <a:endCxn id="31" idx="0"/>
          </p:cNvCxnSpPr>
          <p:nvPr/>
        </p:nvCxnSpPr>
        <p:spPr>
          <a:xfrm>
            <a:off x="6074594" y="2386796"/>
            <a:ext cx="1" cy="5495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4" idx="2"/>
            <a:endCxn id="25" idx="0"/>
          </p:cNvCxnSpPr>
          <p:nvPr/>
        </p:nvCxnSpPr>
        <p:spPr>
          <a:xfrm flipH="1">
            <a:off x="2088941" y="2168765"/>
            <a:ext cx="1" cy="30637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5" idx="2"/>
            <a:endCxn id="29" idx="0"/>
          </p:cNvCxnSpPr>
          <p:nvPr/>
        </p:nvCxnSpPr>
        <p:spPr>
          <a:xfrm>
            <a:off x="2088941" y="2994025"/>
            <a:ext cx="0" cy="3985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2"/>
            <a:endCxn id="27" idx="0"/>
          </p:cNvCxnSpPr>
          <p:nvPr/>
        </p:nvCxnSpPr>
        <p:spPr>
          <a:xfrm>
            <a:off x="2088941" y="4272440"/>
            <a:ext cx="0" cy="4599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7" idx="2"/>
            <a:endCxn id="30" idx="0"/>
          </p:cNvCxnSpPr>
          <p:nvPr/>
        </p:nvCxnSpPr>
        <p:spPr>
          <a:xfrm>
            <a:off x="2088941" y="5251271"/>
            <a:ext cx="0" cy="332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0" idx="3"/>
            <a:endCxn id="37" idx="1"/>
          </p:cNvCxnSpPr>
          <p:nvPr/>
        </p:nvCxnSpPr>
        <p:spPr>
          <a:xfrm flipV="1">
            <a:off x="3428911" y="2021289"/>
            <a:ext cx="1305712" cy="3927740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6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DM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err="1" smtClean="0">
                <a:solidFill>
                  <a:schemeClr val="tx1"/>
                </a:solidFill>
              </a:rPr>
              <a:t>DM_err_correction_ANN</a:t>
            </a:r>
            <a:endParaRPr lang="en-US" altLang="ko-KR" sz="1600" spc="-15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628201" y="2624663"/>
            <a:ext cx="2679941" cy="518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Load past error data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628200" y="3493056"/>
            <a:ext cx="2679941" cy="967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ANN Model</a:t>
            </a:r>
          </a:p>
          <a:p>
            <a:pPr algn="ctr"/>
            <a:r>
              <a:rPr lang="en-US" altLang="ko-KR" dirty="0" smtClean="0"/>
              <a:t>(target value is error, not generation)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628200" y="4865261"/>
            <a:ext cx="2679941" cy="909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Save result 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DM_err_correction_kmeans_Bayesian.mat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4181" y="1999236"/>
            <a:ext cx="204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mode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14513" y="1999236"/>
            <a:ext cx="204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forecast mode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4947160" y="2514736"/>
            <a:ext cx="2679941" cy="978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Load </a:t>
            </a:r>
            <a:r>
              <a:rPr lang="en-US" altLang="ko-KR" dirty="0" err="1" smtClean="0"/>
              <a:t>DM_err_correction_kmeans_Bayesian.mat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4947159" y="3851753"/>
            <a:ext cx="2679941" cy="87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Predict error using forecast data &amp; ANN model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4947159" y="5165602"/>
            <a:ext cx="2679941" cy="608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make result file and send out result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6" idx="2"/>
            <a:endCxn id="25" idx="0"/>
          </p:cNvCxnSpPr>
          <p:nvPr/>
        </p:nvCxnSpPr>
        <p:spPr>
          <a:xfrm flipH="1">
            <a:off x="1968171" y="3143550"/>
            <a:ext cx="1" cy="3495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5" idx="2"/>
            <a:endCxn id="27" idx="0"/>
          </p:cNvCxnSpPr>
          <p:nvPr/>
        </p:nvCxnSpPr>
        <p:spPr>
          <a:xfrm>
            <a:off x="1968171" y="4460703"/>
            <a:ext cx="0" cy="4045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2"/>
            <a:endCxn id="31" idx="0"/>
          </p:cNvCxnSpPr>
          <p:nvPr/>
        </p:nvCxnSpPr>
        <p:spPr>
          <a:xfrm flipH="1">
            <a:off x="6287130" y="3493056"/>
            <a:ext cx="1" cy="35869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1" idx="2"/>
            <a:endCxn id="32" idx="0"/>
          </p:cNvCxnSpPr>
          <p:nvPr/>
        </p:nvCxnSpPr>
        <p:spPr>
          <a:xfrm>
            <a:off x="6287130" y="4727275"/>
            <a:ext cx="0" cy="4383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1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32785C7-5E5B-426A-A1C6-4DC48E08BA1F}"/>
              </a:ext>
            </a:extLst>
          </p:cNvPr>
          <p:cNvSpPr/>
          <p:nvPr/>
        </p:nvSpPr>
        <p:spPr>
          <a:xfrm>
            <a:off x="2456467" y="1656581"/>
            <a:ext cx="5024846" cy="46242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1030221-A9E4-4323-BD9F-19940908A73A}"/>
              </a:ext>
            </a:extLst>
          </p:cNvPr>
          <p:cNvSpPr/>
          <p:nvPr/>
        </p:nvSpPr>
        <p:spPr>
          <a:xfrm>
            <a:off x="2519608" y="4047871"/>
            <a:ext cx="2638694" cy="8360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PV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/>
                </a:solidFill>
              </a:rPr>
              <a:t>PV </a:t>
            </a:r>
            <a:r>
              <a:rPr lang="en-US" altLang="ko-KR" sz="1600" spc="-150" dirty="0" smtClean="0">
                <a:solidFill>
                  <a:schemeClr val="tx1"/>
                </a:solidFill>
              </a:rPr>
              <a:t>Forecast set </a:t>
            </a:r>
            <a:r>
              <a:rPr lang="en-US" altLang="ko-KR" sz="1600" spc="-150" dirty="0" err="1" smtClean="0">
                <a:solidFill>
                  <a:schemeClr val="tx1"/>
                </a:solidFill>
              </a:rPr>
              <a:t>modle</a:t>
            </a:r>
            <a:r>
              <a:rPr lang="en-US" altLang="ko-KR" sz="1600" spc="-150" dirty="0" smtClean="0">
                <a:solidFill>
                  <a:schemeClr val="tx1"/>
                </a:solidFill>
              </a:rPr>
              <a:t> </a:t>
            </a:r>
            <a:r>
              <a:rPr lang="en-US" altLang="ko-KR" sz="1600" spc="-150" dirty="0" err="1">
                <a:solidFill>
                  <a:schemeClr val="tx1"/>
                </a:solidFill>
              </a:rPr>
              <a:t>FrameWork</a:t>
            </a:r>
            <a:endParaRPr lang="en-US" altLang="ko-KR" sz="1600" spc="-1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B474B-B1EE-4196-8F01-1ACB59DDAA55}"/>
              </a:ext>
            </a:extLst>
          </p:cNvPr>
          <p:cNvSpPr/>
          <p:nvPr/>
        </p:nvSpPr>
        <p:spPr>
          <a:xfrm>
            <a:off x="2796101" y="2077671"/>
            <a:ext cx="1976846" cy="3514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SetPVModel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59C7CB-47A8-4204-9169-E1F7C7468F60}"/>
              </a:ext>
            </a:extLst>
          </p:cNvPr>
          <p:cNvSpPr/>
          <p:nvPr/>
        </p:nvSpPr>
        <p:spPr>
          <a:xfrm>
            <a:off x="2796101" y="2793907"/>
            <a:ext cx="1976846" cy="3514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Devide</a:t>
            </a:r>
            <a:r>
              <a:rPr lang="en-US" altLang="ko-KR" dirty="0">
                <a:solidFill>
                  <a:schemeClr val="tx1"/>
                </a:solidFill>
              </a:rPr>
              <a:t>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10391-89A4-441D-BF74-FCC8E0620988}"/>
              </a:ext>
            </a:extLst>
          </p:cNvPr>
          <p:cNvSpPr/>
          <p:nvPr/>
        </p:nvSpPr>
        <p:spPr>
          <a:xfrm>
            <a:off x="2796101" y="3474784"/>
            <a:ext cx="1976846" cy="3514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Train_data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5802A-6080-4324-AA8E-FF94C86FB7C7}"/>
              </a:ext>
            </a:extLst>
          </p:cNvPr>
          <p:cNvSpPr/>
          <p:nvPr/>
        </p:nvSpPr>
        <p:spPr>
          <a:xfrm>
            <a:off x="5269336" y="3474784"/>
            <a:ext cx="1976846" cy="351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Valid_data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537526-BAB9-4A86-BBC1-4F8FC7638547}"/>
              </a:ext>
            </a:extLst>
          </p:cNvPr>
          <p:cNvSpPr/>
          <p:nvPr/>
        </p:nvSpPr>
        <p:spPr>
          <a:xfrm>
            <a:off x="2796101" y="4191019"/>
            <a:ext cx="1976846" cy="5700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(K-means, ANN)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3ECD91-EA34-4553-86C0-0EBEDC757B26}"/>
              </a:ext>
            </a:extLst>
          </p:cNvPr>
          <p:cNvSpPr/>
          <p:nvPr/>
        </p:nvSpPr>
        <p:spPr>
          <a:xfrm>
            <a:off x="2796101" y="5306060"/>
            <a:ext cx="1976846" cy="640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Calculate coefficient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00879A-0533-4FE5-AD90-AF8DD2485A8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784524" y="3145309"/>
            <a:ext cx="0" cy="329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4B466A-8E1E-4BAD-AE47-2D079DC4ED1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784524" y="2429073"/>
            <a:ext cx="0" cy="3648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6FA926-42BF-43AF-B8C2-36950DD1C157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3784524" y="3145309"/>
            <a:ext cx="2473235" cy="329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EB0E894-D8AD-4B48-9F8B-4B53E4139679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3784524" y="3826186"/>
            <a:ext cx="0" cy="3648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2E3A2A-9AD3-4055-9A83-10CC5FBCAEE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3784524" y="4761040"/>
            <a:ext cx="0" cy="5450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E4F87F-D9ED-40C2-8C60-7E52561E6772}"/>
              </a:ext>
            </a:extLst>
          </p:cNvPr>
          <p:cNvSpPr/>
          <p:nvPr/>
        </p:nvSpPr>
        <p:spPr>
          <a:xfrm>
            <a:off x="5269336" y="5289232"/>
            <a:ext cx="1976846" cy="64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Make err distribution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266A9204-BB99-470E-B6A1-1C5E15E76FDB}"/>
              </a:ext>
            </a:extLst>
          </p:cNvPr>
          <p:cNvCxnSpPr>
            <a:stCxn id="11" idx="2"/>
          </p:cNvCxnSpPr>
          <p:nvPr/>
        </p:nvCxnSpPr>
        <p:spPr>
          <a:xfrm rot="5400000">
            <a:off x="4417460" y="3193251"/>
            <a:ext cx="1207364" cy="2473235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1047E6E-F83A-441B-A6D9-C177F8EEABAB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6257759" y="3826186"/>
            <a:ext cx="0" cy="14630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89C340-DD40-4531-8B8F-77E34FC8B280}"/>
              </a:ext>
            </a:extLst>
          </p:cNvPr>
          <p:cNvSpPr/>
          <p:nvPr/>
        </p:nvSpPr>
        <p:spPr>
          <a:xfrm>
            <a:off x="4581361" y="4744213"/>
            <a:ext cx="975357" cy="2725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PSO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550DAD1-B6BB-4432-B439-F3B39D7EA53D}"/>
              </a:ext>
            </a:extLst>
          </p:cNvPr>
          <p:cNvSpPr/>
          <p:nvPr/>
        </p:nvSpPr>
        <p:spPr>
          <a:xfrm>
            <a:off x="3832422" y="1447797"/>
            <a:ext cx="2473234" cy="4435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Kodaira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38830FA1-2AC8-40DB-B050-44C0A2716A01}"/>
              </a:ext>
            </a:extLst>
          </p:cNvPr>
          <p:cNvSpPr/>
          <p:nvPr/>
        </p:nvSpPr>
        <p:spPr>
          <a:xfrm>
            <a:off x="2281569" y="4300328"/>
            <a:ext cx="408939" cy="35140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354475-A317-48A4-BD72-16C464D2CDBC}"/>
              </a:ext>
            </a:extLst>
          </p:cNvPr>
          <p:cNvSpPr/>
          <p:nvPr/>
        </p:nvSpPr>
        <p:spPr>
          <a:xfrm>
            <a:off x="518087" y="4300328"/>
            <a:ext cx="1616166" cy="35140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Gyeong</a:t>
            </a:r>
            <a:r>
              <a:rPr lang="en-US" altLang="ko-KR" dirty="0"/>
              <a:t> </a:t>
            </a:r>
            <a:r>
              <a:rPr lang="en-US" altLang="ko-KR" dirty="0" err="1"/>
              <a:t>gak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12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DM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62313" y="2199735"/>
            <a:ext cx="810883" cy="267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313" y="2671731"/>
            <a:ext cx="810883" cy="267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2313" y="3143727"/>
            <a:ext cx="810883" cy="267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313" y="3615723"/>
            <a:ext cx="810883" cy="267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2313" y="4087719"/>
            <a:ext cx="810883" cy="267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2313" y="4559715"/>
            <a:ext cx="810883" cy="267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2313" y="5031711"/>
            <a:ext cx="810883" cy="267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530402" y="2165229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530402" y="2637225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530402" y="3104308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530402" y="3576304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530402" y="4047100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530402" y="4519096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530402" y="4994805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" idx="3"/>
            <a:endCxn id="3" idx="2"/>
          </p:cNvCxnSpPr>
          <p:nvPr/>
        </p:nvCxnSpPr>
        <p:spPr>
          <a:xfrm flipV="1">
            <a:off x="1073196" y="2333444"/>
            <a:ext cx="45720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8" idx="3"/>
            <a:endCxn id="35" idx="2"/>
          </p:cNvCxnSpPr>
          <p:nvPr/>
        </p:nvCxnSpPr>
        <p:spPr>
          <a:xfrm flipV="1">
            <a:off x="1073196" y="2805440"/>
            <a:ext cx="45720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9" idx="3"/>
            <a:endCxn id="37" idx="2"/>
          </p:cNvCxnSpPr>
          <p:nvPr/>
        </p:nvCxnSpPr>
        <p:spPr>
          <a:xfrm flipV="1">
            <a:off x="1073196" y="3272523"/>
            <a:ext cx="457206" cy="4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1" idx="3"/>
            <a:endCxn id="39" idx="2"/>
          </p:cNvCxnSpPr>
          <p:nvPr/>
        </p:nvCxnSpPr>
        <p:spPr>
          <a:xfrm flipV="1">
            <a:off x="1073196" y="3744519"/>
            <a:ext cx="457206" cy="4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2" idx="3"/>
            <a:endCxn id="40" idx="2"/>
          </p:cNvCxnSpPr>
          <p:nvPr/>
        </p:nvCxnSpPr>
        <p:spPr>
          <a:xfrm flipV="1">
            <a:off x="1073196" y="4215315"/>
            <a:ext cx="457206" cy="6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3" idx="3"/>
            <a:endCxn id="41" idx="2"/>
          </p:cNvCxnSpPr>
          <p:nvPr/>
        </p:nvCxnSpPr>
        <p:spPr>
          <a:xfrm flipV="1">
            <a:off x="1073196" y="4687311"/>
            <a:ext cx="457206" cy="6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3"/>
            <a:endCxn id="42" idx="2"/>
          </p:cNvCxnSpPr>
          <p:nvPr/>
        </p:nvCxnSpPr>
        <p:spPr>
          <a:xfrm flipV="1">
            <a:off x="1073196" y="5163020"/>
            <a:ext cx="457206" cy="24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2752479" y="1664947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752479" y="2136943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752479" y="2604026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752479" y="4494523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752479" y="4975146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752479" y="5445942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>
            <a:stCxn id="42" idx="6"/>
            <a:endCxn id="73" idx="2"/>
          </p:cNvCxnSpPr>
          <p:nvPr/>
        </p:nvCxnSpPr>
        <p:spPr>
          <a:xfrm>
            <a:off x="1866832" y="5163020"/>
            <a:ext cx="885647" cy="451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2" idx="6"/>
            <a:endCxn id="65" idx="2"/>
          </p:cNvCxnSpPr>
          <p:nvPr/>
        </p:nvCxnSpPr>
        <p:spPr>
          <a:xfrm flipV="1">
            <a:off x="1866832" y="1833162"/>
            <a:ext cx="885647" cy="3329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3" idx="6"/>
            <a:endCxn id="73" idx="2"/>
          </p:cNvCxnSpPr>
          <p:nvPr/>
        </p:nvCxnSpPr>
        <p:spPr>
          <a:xfrm>
            <a:off x="1866832" y="2333444"/>
            <a:ext cx="885647" cy="3280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3" idx="6"/>
            <a:endCxn id="65" idx="2"/>
          </p:cNvCxnSpPr>
          <p:nvPr/>
        </p:nvCxnSpPr>
        <p:spPr>
          <a:xfrm flipV="1">
            <a:off x="1866832" y="1833162"/>
            <a:ext cx="885647" cy="500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3816249" y="1664841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3816249" y="2136837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3816249" y="2603920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816249" y="4494417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3816249" y="4975040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3816249" y="5445836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4689621" y="1664841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4689621" y="2136837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4689621" y="2603920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9621" y="4494417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9621" y="4975040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4689621" y="5445836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>
            <a:stCxn id="73" idx="6"/>
            <a:endCxn id="98" idx="2"/>
          </p:cNvCxnSpPr>
          <p:nvPr/>
        </p:nvCxnSpPr>
        <p:spPr>
          <a:xfrm flipV="1">
            <a:off x="3088909" y="5614051"/>
            <a:ext cx="727340" cy="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73" idx="6"/>
            <a:endCxn id="90" idx="2"/>
          </p:cNvCxnSpPr>
          <p:nvPr/>
        </p:nvCxnSpPr>
        <p:spPr>
          <a:xfrm flipV="1">
            <a:off x="3088909" y="1833056"/>
            <a:ext cx="727340" cy="3781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65" idx="6"/>
            <a:endCxn id="98" idx="2"/>
          </p:cNvCxnSpPr>
          <p:nvPr/>
        </p:nvCxnSpPr>
        <p:spPr>
          <a:xfrm>
            <a:off x="3088909" y="1833162"/>
            <a:ext cx="727340" cy="3780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65" idx="6"/>
            <a:endCxn id="90" idx="2"/>
          </p:cNvCxnSpPr>
          <p:nvPr/>
        </p:nvCxnSpPr>
        <p:spPr>
          <a:xfrm flipV="1">
            <a:off x="3088909" y="1833056"/>
            <a:ext cx="727340" cy="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8" idx="6"/>
          </p:cNvCxnSpPr>
          <p:nvPr/>
        </p:nvCxnSpPr>
        <p:spPr>
          <a:xfrm flipV="1">
            <a:off x="4152679" y="5613945"/>
            <a:ext cx="545585" cy="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98" idx="6"/>
          </p:cNvCxnSpPr>
          <p:nvPr/>
        </p:nvCxnSpPr>
        <p:spPr>
          <a:xfrm flipV="1">
            <a:off x="4152679" y="1832951"/>
            <a:ext cx="545585" cy="3781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90" idx="6"/>
          </p:cNvCxnSpPr>
          <p:nvPr/>
        </p:nvCxnSpPr>
        <p:spPr>
          <a:xfrm>
            <a:off x="4152679" y="1833056"/>
            <a:ext cx="545585" cy="3780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90" idx="6"/>
          </p:cNvCxnSpPr>
          <p:nvPr/>
        </p:nvCxnSpPr>
        <p:spPr>
          <a:xfrm flipV="1">
            <a:off x="4152679" y="1832950"/>
            <a:ext cx="545585" cy="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2725318" y="3317881"/>
                <a:ext cx="37349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318" y="3317881"/>
                <a:ext cx="37349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3789088" y="3325535"/>
                <a:ext cx="37349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088" y="3325535"/>
                <a:ext cx="37349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4661212" y="3325535"/>
                <a:ext cx="37349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212" y="3325535"/>
                <a:ext cx="37349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타원 127"/>
          <p:cNvSpPr/>
          <p:nvPr/>
        </p:nvSpPr>
        <p:spPr>
          <a:xfrm>
            <a:off x="2752479" y="4043386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3816249" y="4043280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4689621" y="4043280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2752479" y="3102829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3816249" y="3102723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4689621" y="3102723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6682381" y="3488220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/>
          <p:cNvCxnSpPr>
            <a:stCxn id="176" idx="6"/>
            <a:endCxn id="147" idx="2"/>
          </p:cNvCxnSpPr>
          <p:nvPr/>
        </p:nvCxnSpPr>
        <p:spPr>
          <a:xfrm flipV="1">
            <a:off x="5912469" y="3656435"/>
            <a:ext cx="769912" cy="1475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73" idx="6"/>
            <a:endCxn id="147" idx="2"/>
          </p:cNvCxnSpPr>
          <p:nvPr/>
        </p:nvCxnSpPr>
        <p:spPr>
          <a:xfrm>
            <a:off x="5912469" y="2293683"/>
            <a:ext cx="769912" cy="136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flipV="1">
            <a:off x="7036078" y="3652720"/>
            <a:ext cx="45720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7505464" y="3530379"/>
            <a:ext cx="1138205" cy="267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eneration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7" name="오른쪽 중괄호 156"/>
          <p:cNvSpPr/>
          <p:nvPr/>
        </p:nvSpPr>
        <p:spPr>
          <a:xfrm rot="16200000">
            <a:off x="1717610" y="844067"/>
            <a:ext cx="227813" cy="1223694"/>
          </a:xfrm>
          <a:prstGeom prst="rightBrace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오른쪽 중괄호 157"/>
          <p:cNvSpPr/>
          <p:nvPr/>
        </p:nvSpPr>
        <p:spPr>
          <a:xfrm rot="16200000">
            <a:off x="4332531" y="-336962"/>
            <a:ext cx="227813" cy="3615432"/>
          </a:xfrm>
          <a:prstGeom prst="rightBrace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중괄호 158"/>
          <p:cNvSpPr/>
          <p:nvPr/>
        </p:nvSpPr>
        <p:spPr>
          <a:xfrm rot="16200000">
            <a:off x="7081987" y="823200"/>
            <a:ext cx="227813" cy="1284896"/>
          </a:xfrm>
          <a:prstGeom prst="rightBrace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167226" y="1003594"/>
            <a:ext cx="132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layer</a:t>
            </a:r>
            <a:endParaRPr lang="ko-KR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404275" y="1003594"/>
            <a:ext cx="15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layer</a:t>
            </a:r>
            <a:endParaRPr lang="ko-KR" alt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3659524" y="994421"/>
            <a:ext cx="15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Hidden layer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576039" y="2125468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5576039" y="2592551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5576039" y="4483048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5576039" y="4963671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5547630" y="3314166"/>
                <a:ext cx="37349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630" y="3314166"/>
                <a:ext cx="373499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타원 177"/>
          <p:cNvSpPr/>
          <p:nvPr/>
        </p:nvSpPr>
        <p:spPr>
          <a:xfrm>
            <a:off x="5576039" y="4031911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5576039" y="3091354"/>
            <a:ext cx="336430" cy="33643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/>
          <p:cNvCxnSpPr>
            <a:stCxn id="107" idx="6"/>
            <a:endCxn id="176" idx="2"/>
          </p:cNvCxnSpPr>
          <p:nvPr/>
        </p:nvCxnSpPr>
        <p:spPr>
          <a:xfrm flipV="1">
            <a:off x="5026051" y="5131886"/>
            <a:ext cx="549988" cy="48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9" idx="6"/>
            <a:endCxn id="173" idx="2"/>
          </p:cNvCxnSpPr>
          <p:nvPr/>
        </p:nvCxnSpPr>
        <p:spPr>
          <a:xfrm>
            <a:off x="5026051" y="1833056"/>
            <a:ext cx="549988" cy="4606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07" idx="6"/>
            <a:endCxn id="173" idx="2"/>
          </p:cNvCxnSpPr>
          <p:nvPr/>
        </p:nvCxnSpPr>
        <p:spPr>
          <a:xfrm flipV="1">
            <a:off x="5026051" y="2293683"/>
            <a:ext cx="549988" cy="3320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99" idx="6"/>
            <a:endCxn id="176" idx="2"/>
          </p:cNvCxnSpPr>
          <p:nvPr/>
        </p:nvCxnSpPr>
        <p:spPr>
          <a:xfrm>
            <a:off x="5026051" y="1833056"/>
            <a:ext cx="549988" cy="3298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11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DM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356255" y="1828799"/>
            <a:ext cx="4825076" cy="3009208"/>
            <a:chOff x="3595717" y="1675957"/>
            <a:chExt cx="5390234" cy="32615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/>
                <p:cNvSpPr/>
                <p:nvPr/>
              </p:nvSpPr>
              <p:spPr>
                <a:xfrm>
                  <a:off x="4049398" y="3064962"/>
                  <a:ext cx="1089800" cy="36536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398" y="3064962"/>
                  <a:ext cx="1089800" cy="365368"/>
                </a:xfrm>
                <a:prstGeom prst="rect">
                  <a:avLst/>
                </a:prstGeom>
                <a:blipFill>
                  <a:blip r:embed="rId3"/>
                  <a:stretch>
                    <a:fillRect l="-6790" b="-6897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/>
                <p:cNvSpPr/>
                <p:nvPr/>
              </p:nvSpPr>
              <p:spPr>
                <a:xfrm>
                  <a:off x="4049398" y="3870931"/>
                  <a:ext cx="1089800" cy="36536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398" y="3870931"/>
                  <a:ext cx="1089800" cy="365368"/>
                </a:xfrm>
                <a:prstGeom prst="rect">
                  <a:avLst/>
                </a:prstGeom>
                <a:blipFill>
                  <a:blip r:embed="rId4"/>
                  <a:stretch>
                    <a:fillRect l="-6790" b="-6897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5737308" y="3064962"/>
                  <a:ext cx="1089800" cy="36536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7308" y="3064962"/>
                  <a:ext cx="1089800" cy="365368"/>
                </a:xfrm>
                <a:prstGeom prst="rect">
                  <a:avLst/>
                </a:prstGeom>
                <a:blipFill>
                  <a:blip r:embed="rId5"/>
                  <a:stretch>
                    <a:fillRect b="-6897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5737308" y="3872786"/>
                  <a:ext cx="1089800" cy="36536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7308" y="3872786"/>
                  <a:ext cx="1089800" cy="365368"/>
                </a:xfrm>
                <a:prstGeom prst="rect">
                  <a:avLst/>
                </a:prstGeom>
                <a:blipFill>
                  <a:blip r:embed="rId6"/>
                  <a:stretch>
                    <a:fillRect b="-6897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/>
                <p:cNvSpPr/>
                <p:nvPr/>
              </p:nvSpPr>
              <p:spPr>
                <a:xfrm>
                  <a:off x="4041085" y="4586271"/>
                  <a:ext cx="1104045" cy="35122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1085" y="4586271"/>
                  <a:ext cx="1104045" cy="351225"/>
                </a:xfrm>
                <a:prstGeom prst="ellipse">
                  <a:avLst/>
                </a:prstGeom>
                <a:blipFill>
                  <a:blip r:embed="rId7"/>
                  <a:stretch>
                    <a:fillRect b="-714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타원 92"/>
                <p:cNvSpPr/>
                <p:nvPr/>
              </p:nvSpPr>
              <p:spPr>
                <a:xfrm>
                  <a:off x="5729621" y="4586271"/>
                  <a:ext cx="1104045" cy="35122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타원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621" y="4586271"/>
                  <a:ext cx="1104045" cy="351225"/>
                </a:xfrm>
                <a:prstGeom prst="ellipse">
                  <a:avLst/>
                </a:prstGeom>
                <a:blipFill>
                  <a:blip r:embed="rId8"/>
                  <a:stretch>
                    <a:fillRect b="-714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직사각형 101"/>
                <p:cNvSpPr/>
                <p:nvPr/>
              </p:nvSpPr>
              <p:spPr>
                <a:xfrm>
                  <a:off x="7442470" y="3064962"/>
                  <a:ext cx="1089800" cy="36536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직사각형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470" y="3064962"/>
                  <a:ext cx="1089800" cy="365368"/>
                </a:xfrm>
                <a:prstGeom prst="rect">
                  <a:avLst/>
                </a:prstGeom>
                <a:blipFill>
                  <a:blip r:embed="rId9"/>
                  <a:stretch>
                    <a:fillRect l="-6748" b="-6897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직사각형 102"/>
                <p:cNvSpPr/>
                <p:nvPr/>
              </p:nvSpPr>
              <p:spPr>
                <a:xfrm>
                  <a:off x="7442470" y="3872786"/>
                  <a:ext cx="1089800" cy="36536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직사각형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470" y="3872786"/>
                  <a:ext cx="1089800" cy="365368"/>
                </a:xfrm>
                <a:prstGeom prst="rect">
                  <a:avLst/>
                </a:prstGeom>
                <a:blipFill>
                  <a:blip r:embed="rId10"/>
                  <a:stretch>
                    <a:fillRect l="-6748" b="-6897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타원 103"/>
                <p:cNvSpPr/>
                <p:nvPr/>
              </p:nvSpPr>
              <p:spPr>
                <a:xfrm>
                  <a:off x="7434783" y="4586271"/>
                  <a:ext cx="1104045" cy="35122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타원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4783" y="4586271"/>
                  <a:ext cx="1104045" cy="351226"/>
                </a:xfrm>
                <a:prstGeom prst="ellipse">
                  <a:avLst/>
                </a:prstGeom>
                <a:blipFill>
                  <a:blip r:embed="rId11"/>
                  <a:stretch>
                    <a:fillRect b="-714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86" idx="3"/>
              <a:endCxn id="88" idx="1"/>
            </p:cNvCxnSpPr>
            <p:nvPr/>
          </p:nvCxnSpPr>
          <p:spPr>
            <a:xfrm>
              <a:off x="5139198" y="4053615"/>
              <a:ext cx="598110" cy="1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4" idx="3"/>
              <a:endCxn id="87" idx="1"/>
            </p:cNvCxnSpPr>
            <p:nvPr/>
          </p:nvCxnSpPr>
          <p:spPr>
            <a:xfrm>
              <a:off x="5139198" y="3247646"/>
              <a:ext cx="598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87" idx="3"/>
              <a:endCxn id="102" idx="1"/>
            </p:cNvCxnSpPr>
            <p:nvPr/>
          </p:nvCxnSpPr>
          <p:spPr>
            <a:xfrm>
              <a:off x="6827108" y="3247646"/>
              <a:ext cx="6153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>
              <a:stCxn id="88" idx="3"/>
              <a:endCxn id="103" idx="1"/>
            </p:cNvCxnSpPr>
            <p:nvPr/>
          </p:nvCxnSpPr>
          <p:spPr>
            <a:xfrm>
              <a:off x="6827108" y="4055470"/>
              <a:ext cx="6153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4" idx="0"/>
              <a:endCxn id="83" idx="4"/>
            </p:cNvCxnSpPr>
            <p:nvPr/>
          </p:nvCxnSpPr>
          <p:spPr>
            <a:xfrm flipH="1" flipV="1">
              <a:off x="4593107" y="2732526"/>
              <a:ext cx="1191" cy="3324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>
              <a:stCxn id="86" idx="0"/>
              <a:endCxn id="4" idx="2"/>
            </p:cNvCxnSpPr>
            <p:nvPr/>
          </p:nvCxnSpPr>
          <p:spPr>
            <a:xfrm flipV="1">
              <a:off x="4594298" y="3430330"/>
              <a:ext cx="0" cy="440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88" idx="0"/>
              <a:endCxn id="87" idx="2"/>
            </p:cNvCxnSpPr>
            <p:nvPr/>
          </p:nvCxnSpPr>
          <p:spPr>
            <a:xfrm flipV="1">
              <a:off x="6282208" y="3430330"/>
              <a:ext cx="0" cy="4424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87" idx="0"/>
              <a:endCxn id="84" idx="4"/>
            </p:cNvCxnSpPr>
            <p:nvPr/>
          </p:nvCxnSpPr>
          <p:spPr>
            <a:xfrm flipH="1" flipV="1">
              <a:off x="6278365" y="2732527"/>
              <a:ext cx="3843" cy="3324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02" idx="0"/>
              <a:endCxn id="85" idx="4"/>
            </p:cNvCxnSpPr>
            <p:nvPr/>
          </p:nvCxnSpPr>
          <p:spPr>
            <a:xfrm flipH="1" flipV="1">
              <a:off x="7986805" y="2739918"/>
              <a:ext cx="565" cy="325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103" idx="0"/>
              <a:endCxn id="102" idx="2"/>
            </p:cNvCxnSpPr>
            <p:nvPr/>
          </p:nvCxnSpPr>
          <p:spPr>
            <a:xfrm flipV="1">
              <a:off x="7987370" y="3430330"/>
              <a:ext cx="0" cy="4424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3595717" y="3247646"/>
              <a:ext cx="45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3595717" y="4053756"/>
              <a:ext cx="45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8532270" y="3247646"/>
              <a:ext cx="45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8532270" y="4053615"/>
              <a:ext cx="45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endCxn id="53" idx="4"/>
            </p:cNvCxnSpPr>
            <p:nvPr/>
          </p:nvCxnSpPr>
          <p:spPr>
            <a:xfrm flipH="1" flipV="1">
              <a:off x="7986806" y="2027183"/>
              <a:ext cx="4919" cy="3129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endCxn id="52" idx="4"/>
            </p:cNvCxnSpPr>
            <p:nvPr/>
          </p:nvCxnSpPr>
          <p:spPr>
            <a:xfrm flipV="1">
              <a:off x="6278365" y="2027182"/>
              <a:ext cx="3844" cy="309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V="1">
              <a:off x="4585360" y="2027182"/>
              <a:ext cx="7748" cy="36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0"/>
              <a:endCxn id="86" idx="2"/>
            </p:cNvCxnSpPr>
            <p:nvPr/>
          </p:nvCxnSpPr>
          <p:spPr>
            <a:xfrm flipV="1">
              <a:off x="4593108" y="4236299"/>
              <a:ext cx="1190" cy="3499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3" idx="0"/>
              <a:endCxn id="88" idx="2"/>
            </p:cNvCxnSpPr>
            <p:nvPr/>
          </p:nvCxnSpPr>
          <p:spPr>
            <a:xfrm flipV="1">
              <a:off x="6281644" y="4238154"/>
              <a:ext cx="564" cy="348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04" idx="0"/>
              <a:endCxn id="103" idx="2"/>
            </p:cNvCxnSpPr>
            <p:nvPr/>
          </p:nvCxnSpPr>
          <p:spPr>
            <a:xfrm flipV="1">
              <a:off x="7986806" y="4238154"/>
              <a:ext cx="564" cy="348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타원 50"/>
                <p:cNvSpPr/>
                <p:nvPr/>
              </p:nvSpPr>
              <p:spPr>
                <a:xfrm>
                  <a:off x="4041085" y="1675957"/>
                  <a:ext cx="1104045" cy="35122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타원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1085" y="1675957"/>
                  <a:ext cx="1104045" cy="351225"/>
                </a:xfrm>
                <a:prstGeom prst="ellipse">
                  <a:avLst/>
                </a:prstGeom>
                <a:blipFill>
                  <a:blip r:embed="rId12"/>
                  <a:stretch>
                    <a:fillRect b="-16364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타원 51"/>
                <p:cNvSpPr/>
                <p:nvPr/>
              </p:nvSpPr>
              <p:spPr>
                <a:xfrm>
                  <a:off x="5737309" y="1675957"/>
                  <a:ext cx="1089799" cy="35122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타원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7309" y="1675957"/>
                  <a:ext cx="1089799" cy="351225"/>
                </a:xfrm>
                <a:prstGeom prst="ellipse">
                  <a:avLst/>
                </a:prstGeom>
                <a:blipFill>
                  <a:blip r:embed="rId13"/>
                  <a:stretch>
                    <a:fillRect b="-16364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타원 52"/>
                <p:cNvSpPr/>
                <p:nvPr/>
              </p:nvSpPr>
              <p:spPr>
                <a:xfrm>
                  <a:off x="7434784" y="1675957"/>
                  <a:ext cx="1104044" cy="351226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타원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4784" y="1675957"/>
                  <a:ext cx="1104044" cy="351226"/>
                </a:xfrm>
                <a:prstGeom prst="ellipse">
                  <a:avLst/>
                </a:prstGeom>
                <a:blipFill>
                  <a:blip r:embed="rId14"/>
                  <a:stretch>
                    <a:fillRect b="-16364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타원 82"/>
                <p:cNvSpPr/>
                <p:nvPr/>
              </p:nvSpPr>
              <p:spPr>
                <a:xfrm>
                  <a:off x="4194050" y="2381301"/>
                  <a:ext cx="798113" cy="35122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타원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4050" y="2381301"/>
                  <a:ext cx="798113" cy="351225"/>
                </a:xfrm>
                <a:prstGeom prst="ellipse">
                  <a:avLst/>
                </a:prstGeom>
                <a:blipFill>
                  <a:blip r:embed="rId15"/>
                  <a:stretch>
                    <a:fillRect b="-727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타원 83"/>
                <p:cNvSpPr/>
                <p:nvPr/>
              </p:nvSpPr>
              <p:spPr>
                <a:xfrm>
                  <a:off x="5879308" y="2381302"/>
                  <a:ext cx="798113" cy="35122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타원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308" y="2381302"/>
                  <a:ext cx="798113" cy="351225"/>
                </a:xfrm>
                <a:prstGeom prst="ellipse">
                  <a:avLst/>
                </a:prstGeom>
                <a:blipFill>
                  <a:blip r:embed="rId16"/>
                  <a:stretch>
                    <a:fillRect b="-727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타원 84"/>
                <p:cNvSpPr/>
                <p:nvPr/>
              </p:nvSpPr>
              <p:spPr>
                <a:xfrm>
                  <a:off x="7587748" y="2388693"/>
                  <a:ext cx="798113" cy="35122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타원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748" y="2388693"/>
                  <a:ext cx="798113" cy="351225"/>
                </a:xfrm>
                <a:prstGeom prst="ellipse">
                  <a:avLst/>
                </a:prstGeom>
                <a:blipFill>
                  <a:blip r:embed="rId17"/>
                  <a:stretch>
                    <a:fillRect b="-727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모서리가 둥근 직사각형 66"/>
          <p:cNvSpPr/>
          <p:nvPr/>
        </p:nvSpPr>
        <p:spPr>
          <a:xfrm>
            <a:off x="262313" y="1928553"/>
            <a:ext cx="3787085" cy="29094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41316" y="2411882"/>
            <a:ext cx="409817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108065" y="4222865"/>
            <a:ext cx="297338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7" idx="0"/>
          </p:cNvCxnSpPr>
          <p:nvPr/>
        </p:nvCxnSpPr>
        <p:spPr>
          <a:xfrm flipV="1">
            <a:off x="648392" y="4222866"/>
            <a:ext cx="16626" cy="74814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타원 76"/>
              <p:cNvSpPr/>
              <p:nvPr/>
            </p:nvSpPr>
            <p:spPr>
              <a:xfrm>
                <a:off x="411479" y="4971011"/>
                <a:ext cx="473825" cy="423949"/>
              </a:xfrm>
              <a:prstGeom prst="ellipse">
                <a:avLst/>
              </a:prstGeom>
              <a:solidFill>
                <a:srgbClr val="DCE6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타원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" y="4971011"/>
                <a:ext cx="473825" cy="42394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739830" y="3576377"/>
                <a:ext cx="498763" cy="220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0" y="3576377"/>
                <a:ext cx="498763" cy="220300"/>
              </a:xfrm>
              <a:prstGeom prst="rect">
                <a:avLst/>
              </a:prstGeom>
              <a:blipFill>
                <a:blip r:embed="rId19"/>
                <a:stretch>
                  <a:fillRect b="-1315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/>
              <p:cNvSpPr/>
              <p:nvPr/>
            </p:nvSpPr>
            <p:spPr>
              <a:xfrm>
                <a:off x="1444032" y="3576377"/>
                <a:ext cx="498763" cy="220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직사각형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32" y="3576377"/>
                <a:ext cx="498763" cy="220300"/>
              </a:xfrm>
              <a:prstGeom prst="rect">
                <a:avLst/>
              </a:prstGeom>
              <a:blipFill>
                <a:blip r:embed="rId20"/>
                <a:stretch>
                  <a:fillRect b="-1315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직사각형 105"/>
          <p:cNvSpPr/>
          <p:nvPr/>
        </p:nvSpPr>
        <p:spPr>
          <a:xfrm>
            <a:off x="2138051" y="3576377"/>
            <a:ext cx="498763" cy="220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tanh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/>
              <p:cNvSpPr/>
              <p:nvPr/>
            </p:nvSpPr>
            <p:spPr>
              <a:xfrm>
                <a:off x="2832070" y="3576377"/>
                <a:ext cx="498763" cy="220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직사각형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070" y="3576377"/>
                <a:ext cx="498763" cy="220300"/>
              </a:xfrm>
              <a:prstGeom prst="rect">
                <a:avLst/>
              </a:prstGeom>
              <a:blipFill>
                <a:blip r:embed="rId21"/>
                <a:stretch>
                  <a:fillRect b="-1315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화살표 연결선 107"/>
          <p:cNvCxnSpPr>
            <a:stCxn id="107" idx="2"/>
          </p:cNvCxnSpPr>
          <p:nvPr/>
        </p:nvCxnSpPr>
        <p:spPr>
          <a:xfrm flipH="1">
            <a:off x="3081451" y="3796677"/>
            <a:ext cx="1" cy="42618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106" idx="2"/>
          </p:cNvCxnSpPr>
          <p:nvPr/>
        </p:nvCxnSpPr>
        <p:spPr>
          <a:xfrm flipH="1">
            <a:off x="2387432" y="3796677"/>
            <a:ext cx="1" cy="426188"/>
          </a:xfrm>
          <a:prstGeom prst="line">
            <a:avLst/>
          </a:prstGeom>
          <a:ln w="317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05" idx="2"/>
          </p:cNvCxnSpPr>
          <p:nvPr/>
        </p:nvCxnSpPr>
        <p:spPr>
          <a:xfrm flipH="1">
            <a:off x="1689060" y="3796677"/>
            <a:ext cx="4354" cy="426188"/>
          </a:xfrm>
          <a:prstGeom prst="line">
            <a:avLst/>
          </a:prstGeom>
          <a:ln w="317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984420" y="3802555"/>
            <a:ext cx="4354" cy="426188"/>
          </a:xfrm>
          <a:prstGeom prst="line">
            <a:avLst/>
          </a:prstGeom>
          <a:ln w="317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23" idx="4"/>
          </p:cNvCxnSpPr>
          <p:nvPr/>
        </p:nvCxnSpPr>
        <p:spPr>
          <a:xfrm>
            <a:off x="984420" y="2552683"/>
            <a:ext cx="7071" cy="1013843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2247049" y="3140338"/>
            <a:ext cx="280765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3412854" y="3180214"/>
            <a:ext cx="280765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844037" y="2278363"/>
            <a:ext cx="280765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258037" y="2290944"/>
            <a:ext cx="280765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/>
          <p:cNvCxnSpPr>
            <a:stCxn id="124" idx="4"/>
            <a:endCxn id="121" idx="0"/>
          </p:cNvCxnSpPr>
          <p:nvPr/>
        </p:nvCxnSpPr>
        <p:spPr>
          <a:xfrm flipH="1">
            <a:off x="2387432" y="2565264"/>
            <a:ext cx="10988" cy="575074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endCxn id="122" idx="0"/>
          </p:cNvCxnSpPr>
          <p:nvPr/>
        </p:nvCxnSpPr>
        <p:spPr>
          <a:xfrm>
            <a:off x="3553236" y="2411882"/>
            <a:ext cx="1" cy="768332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1" idx="4"/>
            <a:endCxn id="106" idx="0"/>
          </p:cNvCxnSpPr>
          <p:nvPr/>
        </p:nvCxnSpPr>
        <p:spPr>
          <a:xfrm>
            <a:off x="2387432" y="3414658"/>
            <a:ext cx="1" cy="161719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105" idx="0"/>
            <a:endCxn id="121" idx="2"/>
          </p:cNvCxnSpPr>
          <p:nvPr/>
        </p:nvCxnSpPr>
        <p:spPr>
          <a:xfrm rot="5400000" flipH="1" flipV="1">
            <a:off x="1820792" y="3150121"/>
            <a:ext cx="298879" cy="553635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07" idx="0"/>
            <a:endCxn id="122" idx="2"/>
          </p:cNvCxnSpPr>
          <p:nvPr/>
        </p:nvCxnSpPr>
        <p:spPr>
          <a:xfrm rot="5400000" flipH="1" flipV="1">
            <a:off x="3117652" y="3281175"/>
            <a:ext cx="259003" cy="33140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122" idx="4"/>
          </p:cNvCxnSpPr>
          <p:nvPr/>
        </p:nvCxnSpPr>
        <p:spPr>
          <a:xfrm rot="16200000" flipH="1">
            <a:off x="3487344" y="3520427"/>
            <a:ext cx="768331" cy="636544"/>
          </a:xfrm>
          <a:prstGeom prst="bentConnector3">
            <a:avLst>
              <a:gd name="adj1" fmla="val 99768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endCxn id="146" idx="4"/>
          </p:cNvCxnSpPr>
          <p:nvPr/>
        </p:nvCxnSpPr>
        <p:spPr>
          <a:xfrm flipH="1" flipV="1">
            <a:off x="3871509" y="1828799"/>
            <a:ext cx="16266" cy="2394066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타원 145"/>
              <p:cNvSpPr/>
              <p:nvPr/>
            </p:nvSpPr>
            <p:spPr>
              <a:xfrm>
                <a:off x="3634596" y="1404850"/>
                <a:ext cx="473825" cy="42394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6" name="타원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96" y="1404850"/>
                <a:ext cx="473825" cy="42394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825245" y="2232080"/>
                <a:ext cx="2478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5" y="2232080"/>
                <a:ext cx="247811" cy="338554"/>
              </a:xfrm>
              <a:prstGeom prst="rect">
                <a:avLst/>
              </a:prstGeom>
              <a:blipFill>
                <a:blip r:embed="rId23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224400" y="2242605"/>
                <a:ext cx="3480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400" y="2242605"/>
                <a:ext cx="348037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228653" y="3100663"/>
                <a:ext cx="2478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653" y="3100663"/>
                <a:ext cx="247811" cy="338554"/>
              </a:xfrm>
              <a:prstGeom prst="rect">
                <a:avLst/>
              </a:prstGeom>
              <a:blipFill>
                <a:blip r:embed="rId2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3397310" y="3135049"/>
                <a:ext cx="2478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310" y="3135049"/>
                <a:ext cx="247811" cy="338554"/>
              </a:xfrm>
              <a:prstGeom prst="rect">
                <a:avLst/>
              </a:prstGeom>
              <a:blipFill>
                <a:blip r:embed="rId26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직사각형 150"/>
          <p:cNvSpPr/>
          <p:nvPr/>
        </p:nvSpPr>
        <p:spPr>
          <a:xfrm>
            <a:off x="3303896" y="2781184"/>
            <a:ext cx="498763" cy="220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tanh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4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532785C7-5E5B-426A-A1C6-4DC48E08BA1F}"/>
              </a:ext>
            </a:extLst>
          </p:cNvPr>
          <p:cNvSpPr/>
          <p:nvPr/>
        </p:nvSpPr>
        <p:spPr>
          <a:xfrm>
            <a:off x="24599" y="1497616"/>
            <a:ext cx="4408375" cy="400096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사각형: 둥근 모서리 56">
            <a:extLst>
              <a:ext uri="{FF2B5EF4-FFF2-40B4-BE49-F238E27FC236}">
                <a16:creationId xmlns:a16="http://schemas.microsoft.com/office/drawing/2014/main" id="{31030221-A9E4-4323-BD9F-19940908A73A}"/>
              </a:ext>
            </a:extLst>
          </p:cNvPr>
          <p:cNvSpPr/>
          <p:nvPr/>
        </p:nvSpPr>
        <p:spPr>
          <a:xfrm>
            <a:off x="270939" y="3033395"/>
            <a:ext cx="1899365" cy="752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모델 훈련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(K-means, ANN, LSTM)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B474B-B1EE-4196-8F01-1ACB59DDAA55}"/>
              </a:ext>
            </a:extLst>
          </p:cNvPr>
          <p:cNvSpPr/>
          <p:nvPr/>
        </p:nvSpPr>
        <p:spPr>
          <a:xfrm>
            <a:off x="1542640" y="1868149"/>
            <a:ext cx="1734318" cy="3162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과거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C10391-89A4-441D-BF74-FCC8E0620988}"/>
              </a:ext>
            </a:extLst>
          </p:cNvPr>
          <p:cNvSpPr/>
          <p:nvPr/>
        </p:nvSpPr>
        <p:spPr>
          <a:xfrm>
            <a:off x="341099" y="2405566"/>
            <a:ext cx="1764335" cy="3162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훈련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802A-6080-4324-AA8E-FF94C86FB7C7}"/>
              </a:ext>
            </a:extLst>
          </p:cNvPr>
          <p:cNvSpPr/>
          <p:nvPr/>
        </p:nvSpPr>
        <p:spPr>
          <a:xfrm>
            <a:off x="2717322" y="2405566"/>
            <a:ext cx="1562408" cy="3162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검증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3ECD91-EA34-4553-86C0-0EBEDC757B26}"/>
              </a:ext>
            </a:extLst>
          </p:cNvPr>
          <p:cNvSpPr/>
          <p:nvPr/>
        </p:nvSpPr>
        <p:spPr>
          <a:xfrm>
            <a:off x="349726" y="4622781"/>
            <a:ext cx="1734318" cy="576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앙상블 계수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계산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00879A-0533-4FE5-AD90-AF8DD2485A8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223267" y="2184358"/>
            <a:ext cx="1186532" cy="2212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6FA926-42BF-43AF-B8C2-36950DD1C157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409799" y="2184358"/>
            <a:ext cx="1088727" cy="2212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EB0E894-D8AD-4B48-9F8B-4B53E4139679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1220622" y="2721775"/>
            <a:ext cx="2645" cy="31162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62E3A2A-9AD3-4055-9A83-10CC5FBCAEE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16885" y="4084596"/>
            <a:ext cx="0" cy="5381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E4F87F-D9ED-40C2-8C60-7E52561E6772}"/>
              </a:ext>
            </a:extLst>
          </p:cNvPr>
          <p:cNvSpPr/>
          <p:nvPr/>
        </p:nvSpPr>
        <p:spPr>
          <a:xfrm>
            <a:off x="2717322" y="4617506"/>
            <a:ext cx="1541798" cy="5808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오차 분포 계산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1047E6E-F83A-441B-A6D9-C177F8EEABAB}"/>
              </a:ext>
            </a:extLst>
          </p:cNvPr>
          <p:cNvCxnSpPr>
            <a:cxnSpLocks/>
            <a:stCxn id="9" idx="2"/>
            <a:endCxn id="51" idx="0"/>
          </p:cNvCxnSpPr>
          <p:nvPr/>
        </p:nvCxnSpPr>
        <p:spPr>
          <a:xfrm flipH="1">
            <a:off x="3489900" y="2721775"/>
            <a:ext cx="8626" cy="3867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89C340-DD40-4531-8B8F-77E34FC8B280}"/>
              </a:ext>
            </a:extLst>
          </p:cNvPr>
          <p:cNvSpPr/>
          <p:nvPr/>
        </p:nvSpPr>
        <p:spPr>
          <a:xfrm>
            <a:off x="1941840" y="4128423"/>
            <a:ext cx="855696" cy="2452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PSO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50DAD1-B6BB-4432-B439-F3B39D7EA53D}"/>
              </a:ext>
            </a:extLst>
          </p:cNvPr>
          <p:cNvSpPr/>
          <p:nvPr/>
        </p:nvSpPr>
        <p:spPr>
          <a:xfrm>
            <a:off x="1284785" y="1314820"/>
            <a:ext cx="2169807" cy="399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훈련 모델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532785C7-5E5B-426A-A1C6-4DC48E08BA1F}"/>
              </a:ext>
            </a:extLst>
          </p:cNvPr>
          <p:cNvSpPr/>
          <p:nvPr/>
        </p:nvSpPr>
        <p:spPr>
          <a:xfrm>
            <a:off x="4577696" y="1497615"/>
            <a:ext cx="4408375" cy="40009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사각형: 둥근 모서리 56">
            <a:extLst>
              <a:ext uri="{FF2B5EF4-FFF2-40B4-BE49-F238E27FC236}">
                <a16:creationId xmlns:a16="http://schemas.microsoft.com/office/drawing/2014/main" id="{31030221-A9E4-4323-BD9F-19940908A73A}"/>
              </a:ext>
            </a:extLst>
          </p:cNvPr>
          <p:cNvSpPr/>
          <p:nvPr/>
        </p:nvSpPr>
        <p:spPr>
          <a:xfrm>
            <a:off x="5624400" y="2545704"/>
            <a:ext cx="2314967" cy="752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가지 모델을 이용한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태양광 발전 예측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C10391-89A4-441D-BF74-FCC8E0620988}"/>
              </a:ext>
            </a:extLst>
          </p:cNvPr>
          <p:cNvSpPr/>
          <p:nvPr/>
        </p:nvSpPr>
        <p:spPr>
          <a:xfrm>
            <a:off x="6871655" y="1798941"/>
            <a:ext cx="1734318" cy="3162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예측일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3ECD91-EA34-4553-86C0-0EBEDC757B26}"/>
              </a:ext>
            </a:extLst>
          </p:cNvPr>
          <p:cNvSpPr/>
          <p:nvPr/>
        </p:nvSpPr>
        <p:spPr>
          <a:xfrm>
            <a:off x="4903883" y="4590807"/>
            <a:ext cx="1734318" cy="6951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계수를 이용하여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앙상블 모델 구성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50DAD1-B6BB-4432-B439-F3B39D7EA53D}"/>
              </a:ext>
            </a:extLst>
          </p:cNvPr>
          <p:cNvSpPr/>
          <p:nvPr/>
        </p:nvSpPr>
        <p:spPr>
          <a:xfrm>
            <a:off x="5769560" y="1314820"/>
            <a:ext cx="2169807" cy="399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예측 모델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3ECD91-EA34-4553-86C0-0EBEDC757B26}"/>
              </a:ext>
            </a:extLst>
          </p:cNvPr>
          <p:cNvSpPr/>
          <p:nvPr/>
        </p:nvSpPr>
        <p:spPr>
          <a:xfrm>
            <a:off x="6932037" y="4592358"/>
            <a:ext cx="1734318" cy="6951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95% </a:t>
            </a:r>
            <a:r>
              <a:rPr lang="ko-KR" altLang="en-US" sz="1400" dirty="0" smtClean="0">
                <a:solidFill>
                  <a:schemeClr val="tx1"/>
                </a:solidFill>
              </a:rPr>
              <a:t>신뢰구간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79" idx="2"/>
            <a:endCxn id="25" idx="0"/>
          </p:cNvCxnSpPr>
          <p:nvPr/>
        </p:nvCxnSpPr>
        <p:spPr>
          <a:xfrm>
            <a:off x="5859332" y="2115149"/>
            <a:ext cx="922552" cy="43055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62E3A2A-9AD3-4055-9A83-10CC5FBCAEE4}"/>
              </a:ext>
            </a:extLst>
          </p:cNvPr>
          <p:cNvCxnSpPr>
            <a:cxnSpLocks/>
          </p:cNvCxnSpPr>
          <p:nvPr/>
        </p:nvCxnSpPr>
        <p:spPr>
          <a:xfrm flipH="1">
            <a:off x="1211733" y="4059409"/>
            <a:ext cx="2286794" cy="32317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05802A-6080-4324-AA8E-FF94C86FB7C7}"/>
              </a:ext>
            </a:extLst>
          </p:cNvPr>
          <p:cNvSpPr/>
          <p:nvPr/>
        </p:nvSpPr>
        <p:spPr>
          <a:xfrm>
            <a:off x="2717322" y="3108571"/>
            <a:ext cx="1545156" cy="6070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PV </a:t>
            </a:r>
            <a:r>
              <a:rPr lang="ko-KR" altLang="en-US" sz="1400" dirty="0" smtClean="0">
                <a:solidFill>
                  <a:schemeClr val="tx1"/>
                </a:solidFill>
              </a:rPr>
              <a:t>발전 예측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시행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1047E6E-F83A-441B-A6D9-C177F8EEABAB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2170304" y="3409541"/>
            <a:ext cx="547018" cy="25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1047E6E-F83A-441B-A6D9-C177F8EEABAB}"/>
              </a:ext>
            </a:extLst>
          </p:cNvPr>
          <p:cNvCxnSpPr>
            <a:cxnSpLocks/>
            <a:stCxn id="51" idx="2"/>
            <a:endCxn id="17" idx="0"/>
          </p:cNvCxnSpPr>
          <p:nvPr/>
        </p:nvCxnSpPr>
        <p:spPr>
          <a:xfrm flipH="1">
            <a:off x="3488221" y="3715580"/>
            <a:ext cx="1679" cy="9019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C10391-89A4-441D-BF74-FCC8E0620988}"/>
              </a:ext>
            </a:extLst>
          </p:cNvPr>
          <p:cNvSpPr/>
          <p:nvPr/>
        </p:nvSpPr>
        <p:spPr>
          <a:xfrm>
            <a:off x="4992173" y="1798940"/>
            <a:ext cx="1734318" cy="3162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훈련된 모델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25" idx="2"/>
            <a:endCxn id="115" idx="0"/>
          </p:cNvCxnSpPr>
          <p:nvPr/>
        </p:nvCxnSpPr>
        <p:spPr>
          <a:xfrm flipH="1">
            <a:off x="6779738" y="3297998"/>
            <a:ext cx="2146" cy="24825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15" idx="2"/>
            <a:endCxn id="29" idx="0"/>
          </p:cNvCxnSpPr>
          <p:nvPr/>
        </p:nvCxnSpPr>
        <p:spPr>
          <a:xfrm flipH="1">
            <a:off x="5771042" y="4153259"/>
            <a:ext cx="1008696" cy="4375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5" idx="2"/>
            <a:endCxn id="36" idx="0"/>
          </p:cNvCxnSpPr>
          <p:nvPr/>
        </p:nvCxnSpPr>
        <p:spPr>
          <a:xfrm>
            <a:off x="6779738" y="4153259"/>
            <a:ext cx="1019458" cy="4390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E05802A-6080-4324-AA8E-FF94C86FB7C7}"/>
              </a:ext>
            </a:extLst>
          </p:cNvPr>
          <p:cNvSpPr/>
          <p:nvPr/>
        </p:nvSpPr>
        <p:spPr>
          <a:xfrm>
            <a:off x="5620108" y="3546250"/>
            <a:ext cx="2319259" cy="6070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오차 보정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모델 적용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28" idx="2"/>
            <a:endCxn id="25" idx="0"/>
          </p:cNvCxnSpPr>
          <p:nvPr/>
        </p:nvCxnSpPr>
        <p:spPr>
          <a:xfrm flipH="1">
            <a:off x="6781884" y="2115149"/>
            <a:ext cx="956930" cy="43055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4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32785C7-5E5B-426A-A1C6-4DC48E08BA1F}"/>
              </a:ext>
            </a:extLst>
          </p:cNvPr>
          <p:cNvSpPr/>
          <p:nvPr/>
        </p:nvSpPr>
        <p:spPr>
          <a:xfrm>
            <a:off x="2523960" y="1656578"/>
            <a:ext cx="5024846" cy="48994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1030221-A9E4-4323-BD9F-19940908A73A}"/>
              </a:ext>
            </a:extLst>
          </p:cNvPr>
          <p:cNvSpPr/>
          <p:nvPr/>
        </p:nvSpPr>
        <p:spPr>
          <a:xfrm>
            <a:off x="3717036" y="3550694"/>
            <a:ext cx="2638694" cy="8360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Predict demand using each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PV Forecast </a:t>
            </a:r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/>
                </a:solidFill>
              </a:rPr>
              <a:t>PV Forecast </a:t>
            </a:r>
            <a:r>
              <a:rPr lang="en-US" altLang="ko-KR" sz="1600" spc="-150" dirty="0" smtClean="0">
                <a:solidFill>
                  <a:schemeClr val="tx1"/>
                </a:solidFill>
              </a:rPr>
              <a:t>get model </a:t>
            </a:r>
            <a:r>
              <a:rPr lang="en-US" altLang="ko-KR" sz="1600" spc="-150" dirty="0" err="1" smtClean="0">
                <a:solidFill>
                  <a:schemeClr val="tx1"/>
                </a:solidFill>
              </a:rPr>
              <a:t>FrameWork</a:t>
            </a:r>
            <a:endParaRPr lang="en-US" altLang="ko-KR" sz="1600" spc="-1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B474B-B1EE-4196-8F01-1ACB59DDAA55}"/>
              </a:ext>
            </a:extLst>
          </p:cNvPr>
          <p:cNvSpPr/>
          <p:nvPr/>
        </p:nvSpPr>
        <p:spPr>
          <a:xfrm>
            <a:off x="2796101" y="2077671"/>
            <a:ext cx="1976846" cy="3514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GetPVModel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59C7CB-47A8-4204-9169-E1F7C7468F60}"/>
              </a:ext>
            </a:extLst>
          </p:cNvPr>
          <p:cNvSpPr/>
          <p:nvPr/>
        </p:nvSpPr>
        <p:spPr>
          <a:xfrm>
            <a:off x="2796101" y="2793907"/>
            <a:ext cx="2267606" cy="3514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Load all of mat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10391-89A4-441D-BF74-FCC8E0620988}"/>
              </a:ext>
            </a:extLst>
          </p:cNvPr>
          <p:cNvSpPr/>
          <p:nvPr/>
        </p:nvSpPr>
        <p:spPr>
          <a:xfrm>
            <a:off x="5400801" y="2793907"/>
            <a:ext cx="1976846" cy="3514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Load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3ECD91-EA34-4553-86C0-0EBEDC757B26}"/>
              </a:ext>
            </a:extLst>
          </p:cNvPr>
          <p:cNvSpPr/>
          <p:nvPr/>
        </p:nvSpPr>
        <p:spPr>
          <a:xfrm>
            <a:off x="2728613" y="4760329"/>
            <a:ext cx="1976846" cy="7724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ake Ensemble model using coefficient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00879A-0533-4FE5-AD90-AF8DD2485A82}"/>
              </a:ext>
            </a:extLst>
          </p:cNvPr>
          <p:cNvCxnSpPr>
            <a:stCxn id="9" idx="2"/>
            <a:endCxn id="57" idx="0"/>
          </p:cNvCxnSpPr>
          <p:nvPr/>
        </p:nvCxnSpPr>
        <p:spPr>
          <a:xfrm>
            <a:off x="3929904" y="3145309"/>
            <a:ext cx="1106479" cy="4053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4B466A-8E1E-4BAD-AE47-2D079DC4ED1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784524" y="2429073"/>
            <a:ext cx="0" cy="3648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550DAD1-B6BB-4432-B439-F3B39D7EA53D}"/>
              </a:ext>
            </a:extLst>
          </p:cNvPr>
          <p:cNvSpPr/>
          <p:nvPr/>
        </p:nvSpPr>
        <p:spPr>
          <a:xfrm>
            <a:off x="3832422" y="1447797"/>
            <a:ext cx="2473234" cy="4435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Kodaira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84524" y="2429073"/>
            <a:ext cx="2607240" cy="3648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0" idx="2"/>
            <a:endCxn id="57" idx="0"/>
          </p:cNvCxnSpPr>
          <p:nvPr/>
        </p:nvCxnSpPr>
        <p:spPr>
          <a:xfrm flipH="1">
            <a:off x="5036383" y="3145309"/>
            <a:ext cx="1352841" cy="4053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7" idx="2"/>
            <a:endCxn id="19" idx="0"/>
          </p:cNvCxnSpPr>
          <p:nvPr/>
        </p:nvCxnSpPr>
        <p:spPr>
          <a:xfrm flipH="1">
            <a:off x="3717036" y="4386717"/>
            <a:ext cx="1319347" cy="3736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3ECD91-EA34-4553-86C0-0EBEDC757B26}"/>
              </a:ext>
            </a:extLst>
          </p:cNvPr>
          <p:cNvSpPr/>
          <p:nvPr/>
        </p:nvSpPr>
        <p:spPr>
          <a:xfrm>
            <a:off x="5138709" y="4760328"/>
            <a:ext cx="1976846" cy="7724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ake confidence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endCxn id="33" idx="0"/>
          </p:cNvCxnSpPr>
          <p:nvPr/>
        </p:nvCxnSpPr>
        <p:spPr>
          <a:xfrm>
            <a:off x="5036383" y="4386717"/>
            <a:ext cx="1090749" cy="3736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3ECD91-EA34-4553-86C0-0EBEDC757B26}"/>
              </a:ext>
            </a:extLst>
          </p:cNvPr>
          <p:cNvSpPr/>
          <p:nvPr/>
        </p:nvSpPr>
        <p:spPr>
          <a:xfrm>
            <a:off x="3962966" y="5791784"/>
            <a:ext cx="1976846" cy="725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Draw graph and calculate MAPE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9" idx="2"/>
            <a:endCxn id="36" idx="0"/>
          </p:cNvCxnSpPr>
          <p:nvPr/>
        </p:nvCxnSpPr>
        <p:spPr>
          <a:xfrm>
            <a:off x="3717036" y="5532824"/>
            <a:ext cx="1234353" cy="2589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3" idx="2"/>
            <a:endCxn id="36" idx="0"/>
          </p:cNvCxnSpPr>
          <p:nvPr/>
        </p:nvCxnSpPr>
        <p:spPr>
          <a:xfrm flipH="1">
            <a:off x="4951389" y="5532823"/>
            <a:ext cx="1175743" cy="2589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2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PV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tx1"/>
                </a:solidFill>
              </a:rPr>
              <a:t>PV_Kmeans_Train</a:t>
            </a:r>
            <a:endParaRPr lang="en-US" altLang="ko-KR" sz="1600" spc="-1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D35701-6EF8-4E8C-888B-35A0F413884A}"/>
              </a:ext>
            </a:extLst>
          </p:cNvPr>
          <p:cNvSpPr/>
          <p:nvPr/>
        </p:nvSpPr>
        <p:spPr>
          <a:xfrm>
            <a:off x="395537" y="1697963"/>
            <a:ext cx="1916342" cy="50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Eliminate NAN from input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A1A84B-9C22-46D5-9737-FBD703585F77}"/>
              </a:ext>
            </a:extLst>
          </p:cNvPr>
          <p:cNvSpPr/>
          <p:nvPr/>
        </p:nvSpPr>
        <p:spPr>
          <a:xfrm>
            <a:off x="395537" y="3313365"/>
            <a:ext cx="1916342" cy="612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 </a:t>
            </a:r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A1A84B-9C22-46D5-9737-FBD703585F77}"/>
              </a:ext>
            </a:extLst>
          </p:cNvPr>
          <p:cNvSpPr/>
          <p:nvPr/>
        </p:nvSpPr>
        <p:spPr>
          <a:xfrm>
            <a:off x="395537" y="5441123"/>
            <a:ext cx="1916342" cy="612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 </a:t>
            </a:r>
            <a:r>
              <a:rPr lang="en-US" altLang="ko-KR" dirty="0" smtClean="0"/>
              <a:t>optimal k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5956" y="3459581"/>
            <a:ext cx="3705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Feature=Column3</a:t>
            </a:r>
            <a:r>
              <a:rPr lang="en-US" altLang="ko-KR" sz="1600" dirty="0"/>
              <a:t>~ Column7</a:t>
            </a:r>
            <a:r>
              <a:rPr lang="en-US" altLang="ko-KR" sz="1600" dirty="0" smtClean="0"/>
              <a:t>]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34574" y="5332042"/>
            <a:ext cx="6193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Use k-means, Bayesian , calculate error (using train, valid data) </a:t>
            </a:r>
          </a:p>
          <a:p>
            <a:r>
              <a:rPr lang="en-US" altLang="ko-KR" sz="1600" dirty="0" smtClean="0"/>
              <a:t>and find optimal k  (validation) </a:t>
            </a:r>
          </a:p>
          <a:p>
            <a:r>
              <a:rPr lang="en-US" altLang="ko-KR" sz="1600" dirty="0" smtClean="0"/>
              <a:t>(k=class number of k-means) </a:t>
            </a:r>
            <a:endParaRPr lang="ko-KR" altLang="en-US" sz="1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96C5DFF-4E18-4FB0-9B8A-50E3ACD9A58D}"/>
              </a:ext>
            </a:extLst>
          </p:cNvPr>
          <p:cNvSpPr/>
          <p:nvPr/>
        </p:nvSpPr>
        <p:spPr>
          <a:xfrm>
            <a:off x="395537" y="4211972"/>
            <a:ext cx="1916342" cy="879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Divide data</a:t>
            </a:r>
          </a:p>
          <a:p>
            <a:pPr algn="ctr"/>
            <a:r>
              <a:rPr lang="en-US" altLang="ko-KR" dirty="0" smtClean="0"/>
              <a:t>(train, </a:t>
            </a:r>
            <a:r>
              <a:rPr lang="en-US" altLang="ko-KR" dirty="0" err="1" smtClean="0"/>
              <a:t>vaild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(if data&gt;2880)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DA1A84B-9C22-46D5-9737-FBD703585F77}"/>
              </a:ext>
            </a:extLst>
          </p:cNvPr>
          <p:cNvSpPr/>
          <p:nvPr/>
        </p:nvSpPr>
        <p:spPr>
          <a:xfrm>
            <a:off x="395537" y="2405324"/>
            <a:ext cx="1916342" cy="612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Format change</a:t>
            </a:r>
          </a:p>
          <a:p>
            <a:pPr algn="ctr"/>
            <a:r>
              <a:rPr lang="en-US" altLang="ko-KR" dirty="0" smtClean="0"/>
              <a:t>(patterning data)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61249" y="4482209"/>
            <a:ext cx="631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Train 70% valid 30%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648974" y="1349530"/>
            <a:ext cx="3579964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Column 1: building index </a:t>
            </a:r>
          </a:p>
          <a:p>
            <a:r>
              <a:rPr lang="en-US" altLang="ko-KR" sz="1600" dirty="0"/>
              <a:t>Column </a:t>
            </a:r>
            <a:r>
              <a:rPr lang="en-US" altLang="ko-KR" sz="1600" dirty="0" smtClean="0"/>
              <a:t>2: date</a:t>
            </a:r>
          </a:p>
          <a:p>
            <a:r>
              <a:rPr lang="en-US" altLang="ko-KR" sz="1600" dirty="0"/>
              <a:t>Column </a:t>
            </a:r>
            <a:r>
              <a:rPr lang="en-US" altLang="ko-KR" sz="1600" dirty="0" smtClean="0"/>
              <a:t>3: day type</a:t>
            </a:r>
          </a:p>
          <a:p>
            <a:r>
              <a:rPr lang="en-US" altLang="ko-KR" sz="1600" dirty="0"/>
              <a:t>Column </a:t>
            </a:r>
            <a:r>
              <a:rPr lang="en-US" altLang="ko-KR" sz="1600" dirty="0" smtClean="0"/>
              <a:t>4: holiday</a:t>
            </a:r>
          </a:p>
          <a:p>
            <a:r>
              <a:rPr lang="en-US" altLang="ko-KR" sz="1600" dirty="0"/>
              <a:t>Column </a:t>
            </a:r>
            <a:r>
              <a:rPr lang="en-US" altLang="ko-KR" sz="1600" dirty="0" smtClean="0"/>
              <a:t>5: highest temperature</a:t>
            </a:r>
          </a:p>
          <a:p>
            <a:r>
              <a:rPr lang="en-US" altLang="ko-KR" sz="1600" dirty="0"/>
              <a:t>Column </a:t>
            </a:r>
            <a:r>
              <a:rPr lang="en-US" altLang="ko-KR" sz="1600" dirty="0" smtClean="0"/>
              <a:t>6: cloud </a:t>
            </a:r>
          </a:p>
          <a:p>
            <a:r>
              <a:rPr lang="en-US" altLang="ko-KR" sz="1600" dirty="0"/>
              <a:t>Column </a:t>
            </a:r>
            <a:r>
              <a:rPr lang="en-US" altLang="ko-KR" sz="1600" dirty="0" smtClean="0"/>
              <a:t>7: solar irradiance</a:t>
            </a:r>
          </a:p>
          <a:p>
            <a:r>
              <a:rPr lang="en-US" altLang="ko-KR" sz="1600" dirty="0"/>
              <a:t>Column 8</a:t>
            </a:r>
            <a:r>
              <a:rPr lang="en-US" altLang="ko-KR" sz="1600" dirty="0" smtClean="0"/>
              <a:t>~103: generation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stCxn id="13" idx="3"/>
            <a:endCxn id="29" idx="1"/>
          </p:cNvCxnSpPr>
          <p:nvPr/>
        </p:nvCxnSpPr>
        <p:spPr>
          <a:xfrm>
            <a:off x="2311879" y="3619784"/>
            <a:ext cx="314077" cy="9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2" idx="3"/>
            <a:endCxn id="65" idx="1"/>
          </p:cNvCxnSpPr>
          <p:nvPr/>
        </p:nvCxnSpPr>
        <p:spPr>
          <a:xfrm flipV="1">
            <a:off x="2311879" y="4651486"/>
            <a:ext cx="34937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9" idx="3"/>
            <a:endCxn id="42" idx="1"/>
          </p:cNvCxnSpPr>
          <p:nvPr/>
        </p:nvCxnSpPr>
        <p:spPr>
          <a:xfrm flipV="1">
            <a:off x="2311879" y="5747541"/>
            <a:ext cx="4226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2"/>
            <a:endCxn id="63" idx="0"/>
          </p:cNvCxnSpPr>
          <p:nvPr/>
        </p:nvCxnSpPr>
        <p:spPr>
          <a:xfrm>
            <a:off x="1353708" y="2206813"/>
            <a:ext cx="0" cy="1985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3" idx="2"/>
            <a:endCxn id="13" idx="0"/>
          </p:cNvCxnSpPr>
          <p:nvPr/>
        </p:nvCxnSpPr>
        <p:spPr>
          <a:xfrm>
            <a:off x="1353708" y="3018161"/>
            <a:ext cx="0" cy="29520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3" idx="2"/>
            <a:endCxn id="62" idx="0"/>
          </p:cNvCxnSpPr>
          <p:nvPr/>
        </p:nvCxnSpPr>
        <p:spPr>
          <a:xfrm>
            <a:off x="1353708" y="3926202"/>
            <a:ext cx="0" cy="2857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2" idx="2"/>
            <a:endCxn id="19" idx="0"/>
          </p:cNvCxnSpPr>
          <p:nvPr/>
        </p:nvCxnSpPr>
        <p:spPr>
          <a:xfrm>
            <a:off x="1353708" y="5091001"/>
            <a:ext cx="0" cy="3501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13034" y="867770"/>
            <a:ext cx="37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pv</a:t>
            </a:r>
            <a:r>
              <a:rPr lang="en-US" altLang="ko-KR" dirty="0" smtClean="0">
                <a:solidFill>
                  <a:srgbClr val="C00000"/>
                </a:solidFill>
              </a:rPr>
              <a:t>, demand forecast almost same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8635" y="6240034"/>
            <a:ext cx="772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데이터를 패턴화 한 후 검증을 통해 최적의 </a:t>
            </a:r>
            <a:r>
              <a:rPr lang="en-US" altLang="ko-KR" sz="1400" b="1" dirty="0" smtClean="0"/>
              <a:t>k</a:t>
            </a:r>
            <a:r>
              <a:rPr lang="ko-KR" altLang="en-US" sz="1400" b="1" dirty="0" smtClean="0"/>
              <a:t>값을 찾아냄</a:t>
            </a:r>
            <a:endParaRPr lang="ko-KR" altLang="en-US" sz="1400" b="1" dirty="0"/>
          </a:p>
        </p:txBody>
      </p:sp>
      <p:cxnSp>
        <p:nvCxnSpPr>
          <p:cNvPr id="11" name="꺾인 연결선 10"/>
          <p:cNvCxnSpPr>
            <a:stCxn id="63" idx="3"/>
            <a:endCxn id="2" idx="1"/>
          </p:cNvCxnSpPr>
          <p:nvPr/>
        </p:nvCxnSpPr>
        <p:spPr>
          <a:xfrm flipV="1">
            <a:off x="2311879" y="2380582"/>
            <a:ext cx="1337095" cy="331161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09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PV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tx1"/>
                </a:solidFill>
              </a:rPr>
              <a:t>PV_Kmeans_Train</a:t>
            </a:r>
            <a:endParaRPr lang="en-US" altLang="ko-KR" sz="1600" spc="-1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D35701-6EF8-4E8C-888B-35A0F413884A}"/>
              </a:ext>
            </a:extLst>
          </p:cNvPr>
          <p:cNvSpPr/>
          <p:nvPr/>
        </p:nvSpPr>
        <p:spPr>
          <a:xfrm>
            <a:off x="395537" y="1908071"/>
            <a:ext cx="1916342" cy="50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update optimal k’s parameter</a:t>
            </a:r>
            <a:endParaRPr lang="ko-KR" altLang="en-US" sz="1600" dirty="0"/>
          </a:p>
        </p:txBody>
      </p:sp>
      <p:cxnSp>
        <p:nvCxnSpPr>
          <p:cNvPr id="6" name="직선 화살표 연결선 5"/>
          <p:cNvCxnSpPr>
            <a:stCxn id="12" idx="3"/>
            <a:endCxn id="17" idx="1"/>
          </p:cNvCxnSpPr>
          <p:nvPr/>
        </p:nvCxnSpPr>
        <p:spPr>
          <a:xfrm>
            <a:off x="2311879" y="2162496"/>
            <a:ext cx="41406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34772" y="1251786"/>
            <a:ext cx="546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idx,c</a:t>
            </a:r>
            <a:r>
              <a:rPr lang="en-US" altLang="ko-KR" dirty="0" smtClean="0"/>
              <a:t>] =</a:t>
            </a:r>
            <a:r>
              <a:rPr lang="en-US" altLang="ko-KR" dirty="0" err="1" smtClean="0"/>
              <a:t>kmeans</a:t>
            </a:r>
            <a:r>
              <a:rPr lang="en-US" altLang="ko-KR" dirty="0" smtClean="0"/>
              <a:t>(data, k)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08894" y="1800160"/>
            <a:ext cx="501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Idx</a:t>
            </a:r>
            <a:r>
              <a:rPr lang="en-US" altLang="ko-KR" dirty="0" smtClean="0"/>
              <a:t>= class label [ex)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= 1~k ]</a:t>
            </a:r>
          </a:p>
          <a:p>
            <a:r>
              <a:rPr lang="en-US" altLang="ko-KR" dirty="0" smtClean="0"/>
              <a:t>C= class value </a:t>
            </a:r>
            <a:r>
              <a:rPr lang="en-US" altLang="ko-KR" dirty="0"/>
              <a:t>[</a:t>
            </a:r>
            <a:r>
              <a:rPr lang="en-US" altLang="ko-KR" dirty="0" smtClean="0"/>
              <a:t>ex) C= patterned generation]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4772" y="2638575"/>
            <a:ext cx="432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fitnb</a:t>
            </a:r>
            <a:r>
              <a:rPr lang="en-US" altLang="ko-KR" dirty="0" smtClean="0"/>
              <a:t>(input,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   &lt;- Bayesian</a:t>
            </a:r>
            <a:endParaRPr lang="en-US" altLang="ko-KR" dirty="0"/>
          </a:p>
          <a:p>
            <a:r>
              <a:rPr lang="en-US" altLang="ko-KR" dirty="0" err="1" smtClean="0"/>
              <a:t>nb</a:t>
            </a:r>
            <a:r>
              <a:rPr lang="en-US" altLang="ko-KR" dirty="0" smtClean="0"/>
              <a:t>: a </a:t>
            </a:r>
            <a:r>
              <a:rPr lang="en-US" altLang="ko-KR" dirty="0"/>
              <a:t>multiclass naive Bayes model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725947" y="1817116"/>
            <a:ext cx="1328469" cy="6907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nb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idx</a:t>
            </a:r>
            <a:r>
              <a:rPr lang="en-US" altLang="ko-KR" dirty="0" smtClean="0">
                <a:solidFill>
                  <a:schemeClr val="tx1"/>
                </a:solidFill>
              </a:rPr>
              <a:t>, 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353708" y="2416921"/>
            <a:ext cx="639" cy="348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A1A84B-9C22-46D5-9737-FBD703585F77}"/>
              </a:ext>
            </a:extLst>
          </p:cNvPr>
          <p:cNvSpPr/>
          <p:nvPr/>
        </p:nvSpPr>
        <p:spPr>
          <a:xfrm>
            <a:off x="395537" y="2762301"/>
            <a:ext cx="191634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Save mat file</a:t>
            </a:r>
          </a:p>
          <a:p>
            <a:pPr algn="ctr"/>
            <a:r>
              <a:rPr lang="en-US" altLang="ko-KR" dirty="0" err="1" smtClean="0"/>
              <a:t>PV_Model.mat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7" y="3909614"/>
            <a:ext cx="2782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Save Parameter: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'</a:t>
            </a:r>
            <a:r>
              <a:rPr lang="en-US" altLang="ko-KR" dirty="0" err="1" smtClean="0">
                <a:solidFill>
                  <a:schemeClr val="tx2"/>
                </a:solidFill>
              </a:rPr>
              <a:t>nb_pv_loop</a:t>
            </a:r>
            <a:r>
              <a:rPr lang="en-US" altLang="ko-KR" dirty="0" smtClean="0">
                <a:solidFill>
                  <a:schemeClr val="tx2"/>
                </a:solidFill>
              </a:rPr>
              <a:t>',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'</a:t>
            </a:r>
            <a:r>
              <a:rPr lang="en-US" altLang="ko-KR" dirty="0" err="1" smtClean="0">
                <a:solidFill>
                  <a:schemeClr val="tx2"/>
                </a:solidFill>
              </a:rPr>
              <a:t>c_PastData_pv_loop</a:t>
            </a:r>
            <a:r>
              <a:rPr lang="en-US" altLang="ko-KR" dirty="0" smtClean="0">
                <a:solidFill>
                  <a:schemeClr val="tx2"/>
                </a:solidFill>
              </a:rPr>
              <a:t>‘</a:t>
            </a:r>
          </a:p>
          <a:p>
            <a:r>
              <a:rPr lang="en-US" altLang="ko-KR" dirty="0" err="1" smtClean="0">
                <a:solidFill>
                  <a:schemeClr val="tx2"/>
                </a:solidFill>
              </a:rPr>
              <a:t>idx_PastData_loop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 smtClean="0"/>
              <a:t>'feature',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en-US" altLang="ko-KR" dirty="0" err="1">
                <a:solidFill>
                  <a:srgbClr val="FF0000"/>
                </a:solidFill>
              </a:rPr>
              <a:t>nb_sunlight</a:t>
            </a:r>
            <a:r>
              <a:rPr lang="en-US" altLang="ko-KR" dirty="0" smtClean="0">
                <a:solidFill>
                  <a:srgbClr val="FF0000"/>
                </a:solidFill>
              </a:rPr>
              <a:t>',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en-US" altLang="ko-KR" dirty="0" err="1" smtClean="0">
                <a:solidFill>
                  <a:srgbClr val="FF0000"/>
                </a:solidFill>
              </a:rPr>
              <a:t>c_sunlight</a:t>
            </a:r>
            <a:r>
              <a:rPr lang="en-US" altLang="ko-KR" dirty="0" smtClean="0">
                <a:solidFill>
                  <a:srgbClr val="FF0000"/>
                </a:solidFill>
              </a:rPr>
              <a:t>',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en-US" altLang="ko-KR" dirty="0" err="1" smtClean="0">
                <a:solidFill>
                  <a:srgbClr val="FF0000"/>
                </a:solidFill>
              </a:rPr>
              <a:t>idx_sunlight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</a:p>
          <a:p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4270075" y="1251786"/>
            <a:ext cx="4796287" cy="12560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270075" y="2507877"/>
            <a:ext cx="4796287" cy="8417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9647" y="4218317"/>
            <a:ext cx="2346385" cy="204096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44636" y="5709262"/>
            <a:ext cx="6087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K-means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Bayesian </a:t>
            </a:r>
            <a:r>
              <a:rPr lang="ko-KR" altLang="en-US" sz="1400" b="1" dirty="0" smtClean="0"/>
              <a:t>모델에 대한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값들을 저장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2310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PV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tx1"/>
                </a:solidFill>
              </a:rPr>
              <a:t>PV_Kmeans</a:t>
            </a:r>
            <a:r>
              <a:rPr lang="en-US" altLang="ko-KR" sz="1600" spc="-150" dirty="0">
                <a:solidFill>
                  <a:schemeClr val="tx1"/>
                </a:solidFill>
              </a:rPr>
              <a:t> _Forecast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3AE37F-FD14-4AFA-BE26-2A6830D18765}"/>
              </a:ext>
            </a:extLst>
          </p:cNvPr>
          <p:cNvSpPr/>
          <p:nvPr/>
        </p:nvSpPr>
        <p:spPr>
          <a:xfrm>
            <a:off x="2679652" y="1533164"/>
            <a:ext cx="2320755" cy="50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Load </a:t>
            </a:r>
            <a:r>
              <a:rPr lang="en-US" altLang="ko-KR" sz="1600" dirty="0" err="1" smtClean="0"/>
              <a:t>PV_Model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.mat </a:t>
            </a:r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6C5DFF-4E18-4FB0-9B8A-50E3ACD9A58D}"/>
              </a:ext>
            </a:extLst>
          </p:cNvPr>
          <p:cNvSpPr/>
          <p:nvPr/>
        </p:nvSpPr>
        <p:spPr>
          <a:xfrm>
            <a:off x="2684242" y="4251102"/>
            <a:ext cx="2320755" cy="619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</a:t>
            </a:r>
            <a:r>
              <a:rPr lang="en-US" altLang="ko-KR" dirty="0" err="1"/>
              <a:t>Baysian</a:t>
            </a:r>
            <a:r>
              <a:rPr lang="en-US" altLang="ko-KR" dirty="0"/>
              <a:t> classification 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D2954F-C2E8-499B-8F24-D04BA9BF0106}"/>
              </a:ext>
            </a:extLst>
          </p:cNvPr>
          <p:cNvSpPr/>
          <p:nvPr/>
        </p:nvSpPr>
        <p:spPr>
          <a:xfrm>
            <a:off x="2675462" y="5143547"/>
            <a:ext cx="2320755" cy="619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 the value at data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4059EBC-4669-4FAC-AC82-A65C31661357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3835840" y="4870445"/>
            <a:ext cx="8780" cy="2731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059EBC-4669-4FAC-AC82-A65C31661357}"/>
              </a:ext>
            </a:extLst>
          </p:cNvPr>
          <p:cNvCxnSpPr>
            <a:cxnSpLocks/>
          </p:cNvCxnSpPr>
          <p:nvPr/>
        </p:nvCxnSpPr>
        <p:spPr>
          <a:xfrm flipH="1">
            <a:off x="3840028" y="2039499"/>
            <a:ext cx="4188" cy="2661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/>
          <p:cNvSpPr/>
          <p:nvPr/>
        </p:nvSpPr>
        <p:spPr>
          <a:xfrm flipH="1">
            <a:off x="2232474" y="4251101"/>
            <a:ext cx="276946" cy="1465763"/>
          </a:xfrm>
          <a:prstGeom prst="rightBrace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356924" y="4782058"/>
            <a:ext cx="114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loop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D2954F-C2E8-499B-8F24-D04BA9BF0106}"/>
              </a:ext>
            </a:extLst>
          </p:cNvPr>
          <p:cNvSpPr/>
          <p:nvPr/>
        </p:nvSpPr>
        <p:spPr>
          <a:xfrm>
            <a:off x="5953828" y="2207516"/>
            <a:ext cx="2320755" cy="879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 of result</a:t>
            </a:r>
          </a:p>
          <a:p>
            <a:pPr algn="ctr"/>
            <a:r>
              <a:rPr lang="en-US" altLang="ko-KR" dirty="0" smtClean="0"/>
              <a:t>And divide 3 (process mean)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D2954F-C2E8-499B-8F24-D04BA9BF0106}"/>
              </a:ext>
            </a:extLst>
          </p:cNvPr>
          <p:cNvSpPr/>
          <p:nvPr/>
        </p:nvSpPr>
        <p:spPr>
          <a:xfrm>
            <a:off x="5956762" y="3369890"/>
            <a:ext cx="2320755" cy="619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Create demand result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360" y="5168648"/>
            <a:ext cx="172126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K-means</a:t>
            </a:r>
            <a:r>
              <a:rPr lang="ko-KR" altLang="en-US" sz="1200" dirty="0" smtClean="0"/>
              <a:t>는 할 때마다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결과가 바뀔 수 있음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3AE37F-FD14-4AFA-BE26-2A6830D18765}"/>
              </a:ext>
            </a:extLst>
          </p:cNvPr>
          <p:cNvSpPr/>
          <p:nvPr/>
        </p:nvSpPr>
        <p:spPr>
          <a:xfrm>
            <a:off x="2679652" y="2317018"/>
            <a:ext cx="2320755" cy="771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Forecast solar irradiance using </a:t>
            </a:r>
            <a:r>
              <a:rPr lang="en-US" altLang="ko-KR" sz="1600" dirty="0" err="1" smtClean="0"/>
              <a:t>kmeans</a:t>
            </a:r>
            <a:r>
              <a:rPr lang="en-US" altLang="ko-KR" sz="1600" dirty="0" smtClean="0"/>
              <a:t> and </a:t>
            </a:r>
            <a:r>
              <a:rPr lang="en-US" altLang="ko-KR" sz="1600" dirty="0" err="1" smtClean="0"/>
              <a:t>bayesian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3AE37F-FD14-4AFA-BE26-2A6830D18765}"/>
              </a:ext>
            </a:extLst>
          </p:cNvPr>
          <p:cNvSpPr/>
          <p:nvPr/>
        </p:nvSpPr>
        <p:spPr>
          <a:xfrm>
            <a:off x="2679651" y="3377190"/>
            <a:ext cx="2320755" cy="616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Patterning </a:t>
            </a:r>
          </a:p>
          <a:p>
            <a:pPr algn="ctr"/>
            <a:r>
              <a:rPr lang="en-US" altLang="ko-KR" sz="1600" dirty="0" smtClean="0"/>
              <a:t>forecast data </a:t>
            </a:r>
            <a:endParaRPr lang="ko-KR" altLang="en-US" sz="16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059EBC-4669-4FAC-AC82-A65C31661357}"/>
              </a:ext>
            </a:extLst>
          </p:cNvPr>
          <p:cNvCxnSpPr>
            <a:cxnSpLocks/>
          </p:cNvCxnSpPr>
          <p:nvPr/>
        </p:nvCxnSpPr>
        <p:spPr>
          <a:xfrm flipH="1">
            <a:off x="3835840" y="3111072"/>
            <a:ext cx="4188" cy="2661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4059EBC-4669-4FAC-AC82-A65C31661357}"/>
              </a:ext>
            </a:extLst>
          </p:cNvPr>
          <p:cNvCxnSpPr>
            <a:cxnSpLocks/>
          </p:cNvCxnSpPr>
          <p:nvPr/>
        </p:nvCxnSpPr>
        <p:spPr>
          <a:xfrm flipH="1">
            <a:off x="3844216" y="3984984"/>
            <a:ext cx="4188" cy="2661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4059EBC-4669-4FAC-AC82-A65C31661357}"/>
              </a:ext>
            </a:extLst>
          </p:cNvPr>
          <p:cNvCxnSpPr>
            <a:cxnSpLocks/>
          </p:cNvCxnSpPr>
          <p:nvPr/>
        </p:nvCxnSpPr>
        <p:spPr>
          <a:xfrm flipH="1">
            <a:off x="7139491" y="3076297"/>
            <a:ext cx="4188" cy="2661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17914" y="6097676"/>
            <a:ext cx="539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일사량을 먼저 예측한 후 데이터를 패턴화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발전량 예측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10" name="꺾인 연결선 9"/>
          <p:cNvCxnSpPr>
            <a:stCxn id="29" idx="3"/>
            <a:endCxn id="38" idx="1"/>
          </p:cNvCxnSpPr>
          <p:nvPr/>
        </p:nvCxnSpPr>
        <p:spPr>
          <a:xfrm flipV="1">
            <a:off x="4996217" y="2647463"/>
            <a:ext cx="957611" cy="2805756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1973" y="2368776"/>
            <a:ext cx="15632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Feature:</a:t>
            </a:r>
          </a:p>
          <a:p>
            <a:r>
              <a:rPr lang="en-US" altLang="ko-KR" sz="1200" dirty="0" smtClean="0"/>
              <a:t>Year, month, day, cloud, temperature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75300" y="5664817"/>
            <a:ext cx="156324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Feature:</a:t>
            </a:r>
          </a:p>
          <a:p>
            <a:r>
              <a:rPr lang="en-US" altLang="ko-KR" sz="1200" dirty="0" smtClean="0"/>
              <a:t>Year, month, day, cloud, temperature,</a:t>
            </a:r>
          </a:p>
          <a:p>
            <a:r>
              <a:rPr lang="en-US" altLang="ko-KR" sz="1200" dirty="0" smtClean="0"/>
              <a:t>Solar irradiance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548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PV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tx1"/>
                </a:solidFill>
              </a:rPr>
              <a:t>PV_ANN_Train</a:t>
            </a:r>
            <a:endParaRPr lang="en-US" altLang="ko-KR" sz="1600" spc="-1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CA6126-7832-4CAD-9D72-260F2BFC11A8}"/>
              </a:ext>
            </a:extLst>
          </p:cNvPr>
          <p:cNvSpPr/>
          <p:nvPr/>
        </p:nvSpPr>
        <p:spPr>
          <a:xfrm>
            <a:off x="477327" y="1741740"/>
            <a:ext cx="1637212" cy="612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 feature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5A877C-867C-4037-A2CC-B04ECA227163}"/>
              </a:ext>
            </a:extLst>
          </p:cNvPr>
          <p:cNvSpPr/>
          <p:nvPr/>
        </p:nvSpPr>
        <p:spPr>
          <a:xfrm>
            <a:off x="477327" y="2645114"/>
            <a:ext cx="1637212" cy="50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 0 data for train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4FB4CC-BDF3-4F0F-A690-8B7AE43429CB}"/>
              </a:ext>
            </a:extLst>
          </p:cNvPr>
          <p:cNvSpPr/>
          <p:nvPr/>
        </p:nvSpPr>
        <p:spPr>
          <a:xfrm>
            <a:off x="477327" y="3444502"/>
            <a:ext cx="1637212" cy="619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ANN </a:t>
            </a:r>
          </a:p>
          <a:p>
            <a:pPr algn="ctr"/>
            <a:r>
              <a:rPr lang="en-US" altLang="ko-KR" dirty="0"/>
              <a:t>3 times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23F50-66B9-4E1F-8688-5A62E899DD9C}"/>
              </a:ext>
            </a:extLst>
          </p:cNvPr>
          <p:cNvSpPr/>
          <p:nvPr/>
        </p:nvSpPr>
        <p:spPr>
          <a:xfrm>
            <a:off x="477327" y="4301444"/>
            <a:ext cx="1637212" cy="619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 parameter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76C388-7254-437A-B9A3-53471510411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295933" y="2354577"/>
            <a:ext cx="0" cy="2905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DD290D5-9052-4441-BF03-D2EE9BA7E79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295933" y="3153964"/>
            <a:ext cx="0" cy="2905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64998F-8C74-4133-9DA6-6645D45D6A4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295933" y="4063845"/>
            <a:ext cx="0" cy="2375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78058" y="1863492"/>
            <a:ext cx="412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[time, highest temperature, cloud]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12" idx="3"/>
          </p:cNvCxnSpPr>
          <p:nvPr/>
        </p:nvCxnSpPr>
        <p:spPr>
          <a:xfrm flipV="1">
            <a:off x="2114539" y="4606506"/>
            <a:ext cx="533770" cy="46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48309" y="4390845"/>
            <a:ext cx="395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Net_ANN</a:t>
            </a:r>
            <a:r>
              <a:rPr lang="en-US" altLang="ko-KR" dirty="0" smtClean="0"/>
              <a:t> {loop}</a:t>
            </a:r>
          </a:p>
          <a:p>
            <a:endParaRPr lang="en-US" altLang="ko-KR" dirty="0"/>
          </a:p>
          <a:p>
            <a:r>
              <a:rPr lang="en-US" altLang="ko-KR" dirty="0" smtClean="0"/>
              <a:t>(it contain ANN model’s parameter)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7654" y="2676424"/>
            <a:ext cx="424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발전량이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인 시각이 포함된 데이터를 사용할 경우 입력과</a:t>
            </a:r>
            <a:endParaRPr lang="en-US" altLang="ko-KR" sz="1200" dirty="0" smtClean="0"/>
          </a:p>
          <a:p>
            <a:r>
              <a:rPr lang="ko-KR" altLang="en-US" sz="1200" dirty="0" smtClean="0"/>
              <a:t>출력의 상관관계가 매우 낮아지며 예측에 좋지 않음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381424" y="3581689"/>
            <a:ext cx="4552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ANN</a:t>
            </a:r>
            <a:r>
              <a:rPr lang="ko-KR" altLang="en-US" sz="1200" dirty="0" smtClean="0"/>
              <a:t>의 경우 실행할 때 마다 </a:t>
            </a:r>
            <a:endParaRPr lang="en-US" altLang="ko-KR" sz="1200" dirty="0" smtClean="0"/>
          </a:p>
          <a:p>
            <a:r>
              <a:rPr lang="ko-KR" altLang="en-US" sz="1200" dirty="0" smtClean="0"/>
              <a:t>결과값이 매우 크게 달라지므로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번 실행하고 평균을 내서 예측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826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PV</a:t>
            </a:r>
            <a:r>
              <a:rPr lang="ko-KR" altLang="en-US" dirty="0" smtClean="0"/>
              <a:t> </a:t>
            </a:r>
            <a:r>
              <a:rPr lang="en-US" altLang="ko-KR" dirty="0"/>
              <a:t>Forecast Code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7" y="1096395"/>
            <a:ext cx="3944234" cy="35140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tx1"/>
                </a:solidFill>
              </a:rPr>
              <a:t>PV_ANN_Forecast</a:t>
            </a:r>
            <a:endParaRPr lang="en-US" altLang="ko-KR" sz="1600" spc="-1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796" y="1096395"/>
            <a:ext cx="122550" cy="351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DB0D91-F4DC-4694-871D-6BC8EAB8F979}"/>
              </a:ext>
            </a:extLst>
          </p:cNvPr>
          <p:cNvSpPr/>
          <p:nvPr/>
        </p:nvSpPr>
        <p:spPr>
          <a:xfrm>
            <a:off x="395537" y="1663338"/>
            <a:ext cx="1717934" cy="50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 mat file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695D40-9523-472E-9081-45D54D7E6108}"/>
              </a:ext>
            </a:extLst>
          </p:cNvPr>
          <p:cNvSpPr/>
          <p:nvPr/>
        </p:nvSpPr>
        <p:spPr>
          <a:xfrm>
            <a:off x="395537" y="2485110"/>
            <a:ext cx="1717934" cy="612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 </a:t>
            </a:r>
            <a:r>
              <a:rPr lang="en-US" altLang="ko-KR" dirty="0" smtClean="0"/>
              <a:t>0 </a:t>
            </a:r>
            <a:r>
              <a:rPr lang="en-US" altLang="ko-KR" dirty="0"/>
              <a:t>data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76C19A-CFE0-4272-950A-0CA038A315FF}"/>
              </a:ext>
            </a:extLst>
          </p:cNvPr>
          <p:cNvSpPr/>
          <p:nvPr/>
        </p:nvSpPr>
        <p:spPr>
          <a:xfrm>
            <a:off x="395537" y="3388484"/>
            <a:ext cx="1717934" cy="799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Predict PV </a:t>
            </a:r>
            <a:r>
              <a:rPr lang="en-US" altLang="ko-KR" dirty="0"/>
              <a:t>generation using ANN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C4EA76-413C-482F-BEAE-89FA6207FD82}"/>
              </a:ext>
            </a:extLst>
          </p:cNvPr>
          <p:cNvSpPr/>
          <p:nvPr/>
        </p:nvSpPr>
        <p:spPr>
          <a:xfrm>
            <a:off x="395536" y="4374650"/>
            <a:ext cx="1717935" cy="853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 of result and divide 3</a:t>
            </a:r>
          </a:p>
          <a:p>
            <a:pPr algn="ctr"/>
            <a:r>
              <a:rPr lang="en-US" altLang="ko-KR" dirty="0" smtClean="0"/>
              <a:t>(mean)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C68F3-C0AA-463C-AF6C-1A2389802B87}"/>
              </a:ext>
            </a:extLst>
          </p:cNvPr>
          <p:cNvSpPr/>
          <p:nvPr/>
        </p:nvSpPr>
        <p:spPr>
          <a:xfrm>
            <a:off x="395537" y="5468994"/>
            <a:ext cx="1717934" cy="846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Error </a:t>
            </a:r>
            <a:r>
              <a:rPr lang="en-US" altLang="ko-KR" dirty="0" smtClean="0"/>
              <a:t>correction</a:t>
            </a:r>
          </a:p>
          <a:p>
            <a:pPr algn="ctr"/>
            <a:r>
              <a:rPr lang="en-US" altLang="ko-KR" dirty="0" smtClean="0"/>
              <a:t>(next page)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3099FC-9F34-44F9-99E6-0C1EBB2A625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54504" y="2172188"/>
            <a:ext cx="0" cy="3129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E4CAAD-85D7-4F8B-A6F5-912C4B73035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254504" y="3097947"/>
            <a:ext cx="0" cy="2905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6FB0BE3-95F4-4D1B-9833-D29C3DC8ABA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254504" y="4187872"/>
            <a:ext cx="0" cy="1867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D51BB8-C670-4013-97BC-F48BF76D8914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254504" y="5227955"/>
            <a:ext cx="0" cy="2410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A73D66-5E81-44DE-9982-C6592D57D52B}"/>
              </a:ext>
            </a:extLst>
          </p:cNvPr>
          <p:cNvSpPr/>
          <p:nvPr/>
        </p:nvSpPr>
        <p:spPr>
          <a:xfrm>
            <a:off x="2641271" y="5468994"/>
            <a:ext cx="1637212" cy="846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59983A0-752C-425E-9918-3B2EFC748834}"/>
              </a:ext>
            </a:extLst>
          </p:cNvPr>
          <p:cNvCxnSpPr>
            <a:stCxn id="12" idx="3"/>
            <a:endCxn id="33" idx="1"/>
          </p:cNvCxnSpPr>
          <p:nvPr/>
        </p:nvCxnSpPr>
        <p:spPr>
          <a:xfrm>
            <a:off x="2113471" y="5892166"/>
            <a:ext cx="5278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3"/>
          </p:cNvCxnSpPr>
          <p:nvPr/>
        </p:nvCxnSpPr>
        <p:spPr>
          <a:xfrm flipV="1">
            <a:off x="2113471" y="1915065"/>
            <a:ext cx="527800" cy="26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41271" y="1663338"/>
            <a:ext cx="248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PV_fitnet_ANN.mat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08690" y="4493525"/>
            <a:ext cx="579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Train</a:t>
            </a:r>
            <a:r>
              <a:rPr lang="ko-KR" altLang="en-US" sz="1400" dirty="0" smtClean="0"/>
              <a:t>에서 만든 </a:t>
            </a:r>
            <a:r>
              <a:rPr lang="en-US" altLang="ko-KR" sz="1400" dirty="0" smtClean="0"/>
              <a:t>ANN</a:t>
            </a:r>
            <a:r>
              <a:rPr lang="ko-KR" altLang="en-US" sz="1400" dirty="0" smtClean="0"/>
              <a:t>모델을 이용하여 예측을 실행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5752080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템플릿17_05_2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ppt 템플릿17_05_24</Template>
  <TotalTime>10274</TotalTime>
  <Words>1181</Words>
  <Application>Microsoft Office PowerPoint</Application>
  <PresentationFormat>화면 슬라이드 쇼(4:3)</PresentationFormat>
  <Paragraphs>349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HY울릉도B</vt:lpstr>
      <vt:lpstr>HY울릉도M</vt:lpstr>
      <vt:lpstr>굴림</vt:lpstr>
      <vt:lpstr>나눔바른고딕</vt:lpstr>
      <vt:lpstr>돋움체</vt:lpstr>
      <vt:lpstr>맑은 고딕</vt:lpstr>
      <vt:lpstr>Arial</vt:lpstr>
      <vt:lpstr>Cambria Math</vt:lpstr>
      <vt:lpstr>Times New Roman</vt:lpstr>
      <vt:lpstr>Wingdings</vt:lpstr>
      <vt:lpstr>연구실 ppt 템플릿17_05_24</vt:lpstr>
      <vt:lpstr>PowerPoint 프레젠테이션</vt:lpstr>
      <vt:lpstr>1. PV Forecast Code</vt:lpstr>
      <vt:lpstr>PowerPoint 프레젠테이션</vt:lpstr>
      <vt:lpstr>1. PV Forecast Code</vt:lpstr>
      <vt:lpstr>1. PV Forecast Code</vt:lpstr>
      <vt:lpstr>1. PV Forecast Code</vt:lpstr>
      <vt:lpstr>1. PV Forecast Code</vt:lpstr>
      <vt:lpstr>1. PV Forecast Code</vt:lpstr>
      <vt:lpstr>1. PV Forecast Code</vt:lpstr>
      <vt:lpstr>1. PV Forecast Code</vt:lpstr>
      <vt:lpstr>2. DM Forecast Code</vt:lpstr>
      <vt:lpstr>2. DM Forecast Code</vt:lpstr>
      <vt:lpstr>2. DM Forecast Code</vt:lpstr>
      <vt:lpstr>2. DM Forecast Code</vt:lpstr>
      <vt:lpstr>2. DM Forecast Code</vt:lpstr>
      <vt:lpstr>2. DM Forecast Code</vt:lpstr>
      <vt:lpstr>2. DM Forecast Code</vt:lpstr>
      <vt:lpstr>2. DM Forecast Code</vt:lpstr>
      <vt:lpstr>2. DM Forecast Code</vt:lpstr>
      <vt:lpstr>2. DM Forecast Code</vt:lpstr>
      <vt:lpstr>2. DM Forecast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Kimgyeong gak</cp:lastModifiedBy>
  <cp:revision>517</cp:revision>
  <cp:lastPrinted>2019-06-03T02:56:20Z</cp:lastPrinted>
  <dcterms:created xsi:type="dcterms:W3CDTF">2017-05-22T21:53:32Z</dcterms:created>
  <dcterms:modified xsi:type="dcterms:W3CDTF">2019-10-25T04:27:11Z</dcterms:modified>
</cp:coreProperties>
</file>