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3" r:id="rId2"/>
    <p:sldId id="26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2B115-E345-4F39-BCA5-CA239E8B4580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6B8E3-FEDB-49C8-9345-BA254E6E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9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9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6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7030" y="561862"/>
            <a:ext cx="1338551" cy="319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8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7030" y="561862"/>
            <a:ext cx="1338551" cy="319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5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2113" y="1046603"/>
            <a:ext cx="1564395" cy="6940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8976" y="462710"/>
            <a:ext cx="936435" cy="3194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7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4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0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4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3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3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3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95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3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96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7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0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8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2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6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D390-7B87-4F25-8B28-E463E5DC97B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PV Forecast model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Flow Chart</a:t>
            </a:r>
          </a:p>
          <a:p>
            <a:endParaRPr lang="en-US" altLang="ko-KR" dirty="0"/>
          </a:p>
          <a:p>
            <a:r>
              <a:rPr lang="en-US" altLang="ko-KR" dirty="0" smtClean="0"/>
              <a:t>Made by gyeong gak,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Pvget_getPVModel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45428" y="71249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File path &amp;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parameter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7" y="123140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.mat file check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5426" y="1750305"/>
            <a:ext cx="1391517" cy="6864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PV_pso_coeff.mat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PV_err_distribution.mat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45426" y="2607049"/>
            <a:ext cx="1391517" cy="494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PV generation using each model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5425" y="3307017"/>
            <a:ext cx="1391517" cy="453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Reflect </a:t>
            </a:r>
            <a:r>
              <a:rPr lang="en-US" altLang="ko-KR" sz="1000" dirty="0">
                <a:solidFill>
                  <a:schemeClr val="tx1"/>
                </a:solidFill>
              </a:rPr>
              <a:t>coefficients in results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45426" y="3905049"/>
            <a:ext cx="1391517" cy="445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deterministic result &amp; Generate Result File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5425" y="45030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Reflect distribution at result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5426" y="502199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Make the confidence interval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5425" y="554089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Draw graph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16" idx="2"/>
            <a:endCxn id="18" idx="0"/>
          </p:cNvCxnSpPr>
          <p:nvPr/>
        </p:nvCxnSpPr>
        <p:spPr>
          <a:xfrm rot="5400000">
            <a:off x="3538446" y="5995005"/>
            <a:ext cx="20547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45424" y="609774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MAPE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7" idx="2"/>
            <a:endCxn id="8" idx="0"/>
          </p:cNvCxnSpPr>
          <p:nvPr/>
        </p:nvCxnSpPr>
        <p:spPr>
          <a:xfrm flipH="1">
            <a:off x="3641186" y="106387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2"/>
            <a:endCxn id="9" idx="0"/>
          </p:cNvCxnSpPr>
          <p:nvPr/>
        </p:nvCxnSpPr>
        <p:spPr>
          <a:xfrm flipH="1">
            <a:off x="3641185" y="158277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1" idx="0"/>
          </p:cNvCxnSpPr>
          <p:nvPr/>
        </p:nvCxnSpPr>
        <p:spPr>
          <a:xfrm>
            <a:off x="3641185" y="2436740"/>
            <a:ext cx="0" cy="170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  <a:endCxn id="12" idx="0"/>
          </p:cNvCxnSpPr>
          <p:nvPr/>
        </p:nvCxnSpPr>
        <p:spPr>
          <a:xfrm flipH="1">
            <a:off x="3641184" y="3102029"/>
            <a:ext cx="1" cy="20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3" idx="0"/>
          </p:cNvCxnSpPr>
          <p:nvPr/>
        </p:nvCxnSpPr>
        <p:spPr>
          <a:xfrm>
            <a:off x="3641184" y="3760805"/>
            <a:ext cx="1" cy="144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 flipH="1">
            <a:off x="3641184" y="4350850"/>
            <a:ext cx="1" cy="15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2"/>
            <a:endCxn id="15" idx="0"/>
          </p:cNvCxnSpPr>
          <p:nvPr/>
        </p:nvCxnSpPr>
        <p:spPr>
          <a:xfrm>
            <a:off x="3641184" y="4854459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2"/>
            <a:endCxn id="16" idx="0"/>
          </p:cNvCxnSpPr>
          <p:nvPr/>
        </p:nvCxnSpPr>
        <p:spPr>
          <a:xfrm flipH="1">
            <a:off x="3641184" y="5373363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032132" y="5540893"/>
            <a:ext cx="1570890" cy="351373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PVget_Graph_desc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16" idx="3"/>
            <a:endCxn id="39" idx="1"/>
          </p:cNvCxnSpPr>
          <p:nvPr/>
        </p:nvCxnSpPr>
        <p:spPr>
          <a:xfrm flipV="1">
            <a:off x="4336942" y="5716580"/>
            <a:ext cx="695190" cy="1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100713" y="2163142"/>
            <a:ext cx="1572649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ANN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PVget_ANN_Train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00714" y="2682046"/>
            <a:ext cx="1572649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PVget_Kmeans_Train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00713" y="3200950"/>
            <a:ext cx="1572649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PVget_LSTM_Train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11" idx="3"/>
            <a:endCxn id="45" idx="1"/>
          </p:cNvCxnSpPr>
          <p:nvPr/>
        </p:nvCxnSpPr>
        <p:spPr>
          <a:xfrm>
            <a:off x="4336943" y="2854539"/>
            <a:ext cx="763770" cy="522098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1" idx="3"/>
            <a:endCxn id="44" idx="1"/>
          </p:cNvCxnSpPr>
          <p:nvPr/>
        </p:nvCxnSpPr>
        <p:spPr>
          <a:xfrm>
            <a:off x="4336943" y="2854539"/>
            <a:ext cx="763771" cy="3194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1" idx="3"/>
            <a:endCxn id="43" idx="1"/>
          </p:cNvCxnSpPr>
          <p:nvPr/>
        </p:nvCxnSpPr>
        <p:spPr>
          <a:xfrm flipV="1">
            <a:off x="4336943" y="2338829"/>
            <a:ext cx="763770" cy="515710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00182" y="6098106"/>
                <a:ext cx="2429318" cy="3610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abs(mean(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82" y="6098106"/>
                <a:ext cx="2429318" cy="361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stCxn id="18" idx="3"/>
            <a:endCxn id="55" idx="1"/>
          </p:cNvCxnSpPr>
          <p:nvPr/>
        </p:nvCxnSpPr>
        <p:spPr>
          <a:xfrm>
            <a:off x="4336941" y="6273430"/>
            <a:ext cx="663241" cy="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032132" y="5025305"/>
            <a:ext cx="1570890" cy="351373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PVget_getCI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15" idx="3"/>
            <a:endCxn id="63" idx="1"/>
          </p:cNvCxnSpPr>
          <p:nvPr/>
        </p:nvCxnSpPr>
        <p:spPr>
          <a:xfrm>
            <a:off x="4336943" y="5197677"/>
            <a:ext cx="695189" cy="3315"/>
          </a:xfrm>
          <a:prstGeom prst="straightConnector1">
            <a:avLst/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438296" y="2921289"/>
            <a:ext cx="1811216" cy="232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63" idx="3"/>
            <a:endCxn id="70" idx="1"/>
          </p:cNvCxnSpPr>
          <p:nvPr/>
        </p:nvCxnSpPr>
        <p:spPr>
          <a:xfrm flipV="1">
            <a:off x="6603022" y="4085859"/>
            <a:ext cx="835274" cy="1115133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659271" y="318408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Sort data(30,96)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59272" y="37029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Select data with 95% </a:t>
            </a:r>
            <a:r>
              <a:rPr lang="en-US" altLang="ko-KR" sz="1000" dirty="0" smtClean="0">
                <a:solidFill>
                  <a:schemeClr val="tx1"/>
                </a:solidFill>
              </a:rPr>
              <a:t>size (upper)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59271" y="422189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Select data with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en-US" altLang="ko-KR" sz="1000" dirty="0">
                <a:solidFill>
                  <a:schemeClr val="tx1"/>
                </a:solidFill>
              </a:rPr>
              <a:t>% </a:t>
            </a:r>
            <a:r>
              <a:rPr lang="en-US" altLang="ko-KR" sz="1000" dirty="0" smtClean="0">
                <a:solidFill>
                  <a:schemeClr val="tx1"/>
                </a:solidFill>
              </a:rPr>
              <a:t>size (lower)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7" idx="2"/>
            <a:endCxn id="78" idx="0"/>
          </p:cNvCxnSpPr>
          <p:nvPr/>
        </p:nvCxnSpPr>
        <p:spPr>
          <a:xfrm>
            <a:off x="8355030" y="3535455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2"/>
            <a:endCxn id="79" idx="0"/>
          </p:cNvCxnSpPr>
          <p:nvPr/>
        </p:nvCxnSpPr>
        <p:spPr>
          <a:xfrm flipH="1">
            <a:off x="8355030" y="4054359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659271" y="474079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Make boundaries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39" idx="3"/>
            <a:endCxn id="91" idx="1"/>
          </p:cNvCxnSpPr>
          <p:nvPr/>
        </p:nvCxnSpPr>
        <p:spPr>
          <a:xfrm flipV="1">
            <a:off x="6603022" y="4085859"/>
            <a:ext cx="3283040" cy="1630721"/>
          </a:xfrm>
          <a:prstGeom prst="bentConnector3">
            <a:avLst>
              <a:gd name="adj1" fmla="val 90439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886062" y="2921288"/>
            <a:ext cx="1811216" cy="2329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166246" y="318253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en-US" altLang="ko-KR" sz="1000" dirty="0" smtClean="0">
                <a:solidFill>
                  <a:schemeClr val="tx1"/>
                </a:solidFill>
              </a:rPr>
              <a:t>ime step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166245" y="37029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last time’s row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169202" y="425128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Chang x-axis to 0~24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79" idx="2"/>
            <a:endCxn id="86" idx="0"/>
          </p:cNvCxnSpPr>
          <p:nvPr/>
        </p:nvCxnSpPr>
        <p:spPr>
          <a:xfrm>
            <a:off x="8355030" y="4573263"/>
            <a:ext cx="0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4" idx="2"/>
            <a:endCxn id="95" idx="0"/>
          </p:cNvCxnSpPr>
          <p:nvPr/>
        </p:nvCxnSpPr>
        <p:spPr>
          <a:xfrm flipH="1">
            <a:off x="10862004" y="3533911"/>
            <a:ext cx="1" cy="16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5" idx="2"/>
            <a:endCxn id="96" idx="0"/>
          </p:cNvCxnSpPr>
          <p:nvPr/>
        </p:nvCxnSpPr>
        <p:spPr>
          <a:xfrm>
            <a:off x="10862004" y="4054359"/>
            <a:ext cx="2957" cy="19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0166244" y="477802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Drawing graph of result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23605" y="210987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</a:t>
            </a:r>
            <a:r>
              <a:rPr lang="en-US" altLang="ko-KR" dirty="0" err="1" smtClean="0"/>
              <a:t>Foremat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7591" y="759586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Longterm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data   &amp;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406620"/>
            <a:ext cx="9829799" cy="4191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837590" y="210342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Forecast data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04744" y="3675191"/>
                <a:ext cx="6682157" cy="2677656"/>
              </a:xfrm>
              <a:prstGeom prst="rect">
                <a:avLst/>
              </a:prstGeom>
              <a:noFill/>
              <a:ln>
                <a:solidFill>
                  <a:srgbClr val="A5301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Month: 1~12</a:t>
                </a:r>
              </a:p>
              <a:p>
                <a:r>
                  <a:rPr lang="en-US" altLang="ko-KR" sz="1400" dirty="0" smtClean="0"/>
                  <a:t>day: 1~31</a:t>
                </a:r>
              </a:p>
              <a:p>
                <a:r>
                  <a:rPr lang="en-US" altLang="ko-KR" sz="1400" dirty="0" smtClean="0"/>
                  <a:t>Hour: 0~23 [h]</a:t>
                </a:r>
              </a:p>
              <a:p>
                <a:r>
                  <a:rPr lang="en-US" altLang="ko-KR" sz="1400" dirty="0" smtClean="0"/>
                  <a:t>Quarter: 1~4 [0= 0 minute,</a:t>
                </a:r>
                <a:r>
                  <a:rPr lang="en-US" altLang="ko-KR" sz="1400" dirty="0"/>
                  <a:t> 1= </a:t>
                </a:r>
                <a:r>
                  <a:rPr lang="en-US" altLang="ko-KR" sz="1400" dirty="0" smtClean="0"/>
                  <a:t>15minute,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2= 30minute,</a:t>
                </a:r>
                <a:r>
                  <a:rPr lang="en-US" altLang="ko-KR" sz="1400" dirty="0"/>
                  <a:t> 3</a:t>
                </a:r>
                <a:r>
                  <a:rPr lang="en-US" altLang="ko-KR" sz="1400" dirty="0" smtClean="0"/>
                  <a:t>= 45minute]</a:t>
                </a:r>
                <a:endParaRPr lang="en-US" altLang="ko-KR" sz="1400" dirty="0"/>
              </a:p>
              <a:p>
                <a:r>
                  <a:rPr lang="en-US" altLang="ko-KR" sz="1400" dirty="0" smtClean="0"/>
                  <a:t>P1(humidity): 1~100 [%]</a:t>
                </a:r>
              </a:p>
              <a:p>
                <a:r>
                  <a:rPr lang="en-US" altLang="ko-KR" sz="1400" dirty="0" smtClean="0"/>
                  <a:t>P2(Wind speed): 0~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 [m/s]</a:t>
                </a:r>
              </a:p>
              <a:p>
                <a:r>
                  <a:rPr lang="en-US" altLang="ko-KR" sz="1400" dirty="0" smtClean="0"/>
                  <a:t>P3(temperature): -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~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 [</a:t>
                </a:r>
                <a:r>
                  <a:rPr lang="ko-KR" altLang="ko-KR" sz="1400" kern="0" dirty="0"/>
                  <a:t>℃ </a:t>
                </a:r>
                <a:r>
                  <a:rPr lang="en-US" altLang="ko-KR" sz="1400" kern="0" dirty="0" smtClean="0"/>
                  <a:t>]</a:t>
                </a:r>
              </a:p>
              <a:p>
                <a:r>
                  <a:rPr lang="en-US" altLang="ko-KR" sz="1400" kern="0" dirty="0" smtClean="0"/>
                  <a:t>P4(Cloud Cover): 1~4 [1=sunny, 2=</a:t>
                </a:r>
                <a:r>
                  <a:rPr lang="en-US" altLang="ko-KR" sz="1400" dirty="0" smtClean="0"/>
                  <a:t>A </a:t>
                </a:r>
                <a:r>
                  <a:rPr lang="en-US" altLang="ko-KR" sz="1400" dirty="0"/>
                  <a:t>little </a:t>
                </a:r>
                <a:r>
                  <a:rPr lang="en-US" altLang="ko-KR" sz="1400" dirty="0" smtClean="0"/>
                  <a:t>sunny, 3=a little cloudy, 4=cloudy]</a:t>
                </a:r>
              </a:p>
              <a:p>
                <a:r>
                  <a:rPr lang="en-US" altLang="ko-KR" sz="1400" dirty="0" smtClean="0"/>
                  <a:t>P5(Rain)=0 ~</a:t>
                </a:r>
                <a:r>
                  <a:rPr lang="en-US" altLang="ko-KR" sz="1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 [mm]</a:t>
                </a:r>
              </a:p>
              <a:p>
                <a:r>
                  <a:rPr lang="en-US" altLang="ko-KR" sz="1400" dirty="0" smtClean="0"/>
                  <a:t>P6(Solar Irradiation):0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~</a:t>
                </a:r>
                <a:r>
                  <a:rPr lang="en-US" altLang="ko-KR" sz="1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 [MJ/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 smtClean="0"/>
                  <a:t>]</a:t>
                </a:r>
              </a:p>
              <a:p>
                <a:r>
                  <a:rPr lang="en-US" altLang="ko-KR" sz="1400" dirty="0" smtClean="0"/>
                  <a:t>Generation: [W],[kW],[MW] </a:t>
                </a:r>
                <a:endParaRPr lang="en-US" altLang="ko-KR" sz="1400" dirty="0"/>
              </a:p>
              <a:p>
                <a:endParaRPr lang="en-US" altLang="ko-KR" sz="14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44" y="3675191"/>
                <a:ext cx="6682157" cy="2677656"/>
              </a:xfrm>
              <a:prstGeom prst="rect">
                <a:avLst/>
              </a:prstGeom>
              <a:blipFill>
                <a:blip r:embed="rId4"/>
                <a:stretch>
                  <a:fillRect l="-182" t="-227"/>
                </a:stretch>
              </a:blipFill>
              <a:ln>
                <a:solidFill>
                  <a:srgbClr val="A5301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1" y="2545668"/>
            <a:ext cx="7710853" cy="409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24298" y="759507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Shortterm</a:t>
            </a:r>
            <a:r>
              <a:rPr lang="en-US" altLang="ko-KR" b="1" dirty="0" smtClean="0"/>
              <a:t>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8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45428" y="71249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File path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PVset_setPVModel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570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5427" y="123140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valid day/data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5426" y="175030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Devide</a:t>
            </a:r>
            <a:r>
              <a:rPr lang="en-US" altLang="ko-KR" sz="1000" dirty="0" smtClean="0">
                <a:solidFill>
                  <a:schemeClr val="tx1"/>
                </a:solidFill>
              </a:rPr>
              <a:t>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5425" y="226920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Forecast Model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45426" y="278811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Validate model using valid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5425" y="3307017"/>
            <a:ext cx="1391517" cy="453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coefficients each model using PSO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5426" y="3905049"/>
            <a:ext cx="1391517" cy="445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Intergrate</a:t>
            </a:r>
            <a:r>
              <a:rPr lang="en-US" altLang="ko-KR" sz="1000" dirty="0" smtClean="0">
                <a:solidFill>
                  <a:schemeClr val="tx1"/>
                </a:solidFill>
              </a:rPr>
              <a:t> individual model result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5425" y="45030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45426" y="502199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Build the error distribution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45425" y="554089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Save parameter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95201" y="71265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5202" y="123155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Valid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95201" y="175046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Vaild_predictors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1" idx="3"/>
            <a:endCxn id="22" idx="1"/>
          </p:cNvCxnSpPr>
          <p:nvPr/>
        </p:nvCxnSpPr>
        <p:spPr>
          <a:xfrm>
            <a:off x="4336943" y="1925992"/>
            <a:ext cx="658258" cy="15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20" idx="1"/>
          </p:cNvCxnSpPr>
          <p:nvPr/>
        </p:nvCxnSpPr>
        <p:spPr>
          <a:xfrm flipV="1">
            <a:off x="4336943" y="888341"/>
            <a:ext cx="658258" cy="103765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1" idx="3"/>
            <a:endCxn id="21" idx="1"/>
          </p:cNvCxnSpPr>
          <p:nvPr/>
        </p:nvCxnSpPr>
        <p:spPr>
          <a:xfrm flipV="1">
            <a:off x="4336943" y="1407245"/>
            <a:ext cx="658259" cy="5187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2" idx="3"/>
            <a:endCxn id="46" idx="1"/>
          </p:cNvCxnSpPr>
          <p:nvPr/>
        </p:nvCxnSpPr>
        <p:spPr>
          <a:xfrm>
            <a:off x="4336942" y="2444896"/>
            <a:ext cx="2706871" cy="299257"/>
          </a:xfrm>
          <a:prstGeom prst="bentConnector3">
            <a:avLst>
              <a:gd name="adj1" fmla="val 91901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2" idx="3"/>
            <a:endCxn id="45" idx="1"/>
          </p:cNvCxnSpPr>
          <p:nvPr/>
        </p:nvCxnSpPr>
        <p:spPr>
          <a:xfrm flipV="1">
            <a:off x="4336942" y="2225249"/>
            <a:ext cx="2706872" cy="219647"/>
          </a:xfrm>
          <a:prstGeom prst="bentConnector3">
            <a:avLst>
              <a:gd name="adj1" fmla="val 92226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2" idx="3"/>
            <a:endCxn id="44" idx="1"/>
          </p:cNvCxnSpPr>
          <p:nvPr/>
        </p:nvCxnSpPr>
        <p:spPr>
          <a:xfrm flipV="1">
            <a:off x="4336942" y="1706345"/>
            <a:ext cx="2706871" cy="738551"/>
          </a:xfrm>
          <a:prstGeom prst="bentConnector3">
            <a:avLst>
              <a:gd name="adj1" fmla="val 92226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043813" y="1530658"/>
            <a:ext cx="1484725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ANN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PVset_ANN_Train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43814" y="2049562"/>
            <a:ext cx="1484725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PVset_Kmeans_Train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43813" y="2568466"/>
            <a:ext cx="1484725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PVset_LSTM_Train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17" idx="3"/>
          </p:cNvCxnSpPr>
          <p:nvPr/>
        </p:nvCxnSpPr>
        <p:spPr>
          <a:xfrm flipV="1">
            <a:off x="4336943" y="5196254"/>
            <a:ext cx="562709" cy="14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99653" y="4456990"/>
            <a:ext cx="1487066" cy="1162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77723" y="4678431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25x4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2106" y="5039709"/>
            <a:ext cx="11365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hour=1~25</a:t>
            </a:r>
          </a:p>
          <a:p>
            <a:r>
              <a:rPr lang="en-US" altLang="ko-KR" sz="1050" dirty="0" smtClean="0"/>
              <a:t>Quarter=1~4</a:t>
            </a:r>
            <a:endParaRPr lang="ko-KR" altLang="en-US" sz="1050" dirty="0"/>
          </a:p>
        </p:txBody>
      </p:sp>
      <p:cxnSp>
        <p:nvCxnSpPr>
          <p:cNvPr id="68" name="직선 화살표 연결선 67"/>
          <p:cNvCxnSpPr>
            <a:stCxn id="65" idx="3"/>
            <a:endCxn id="72" idx="1"/>
          </p:cNvCxnSpPr>
          <p:nvPr/>
        </p:nvCxnSpPr>
        <p:spPr>
          <a:xfrm flipV="1">
            <a:off x="6386719" y="5030532"/>
            <a:ext cx="464245" cy="7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50964" y="4678431"/>
            <a:ext cx="1335849" cy="704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061397" y="5070824"/>
            <a:ext cx="1117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valid day=30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7175697" y="4707947"/>
            <a:ext cx="103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1x30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4899653" y="2787376"/>
            <a:ext cx="1723292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ANN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PVset_ANN_Forecast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99652" y="3304907"/>
            <a:ext cx="1723292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K-means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PVset_Kmeans_Forecast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99652" y="3825184"/>
            <a:ext cx="1723292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LSTM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PVset_LSTM_Forecast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13" idx="3"/>
            <a:endCxn id="75" idx="1"/>
          </p:cNvCxnSpPr>
          <p:nvPr/>
        </p:nvCxnSpPr>
        <p:spPr>
          <a:xfrm flipV="1">
            <a:off x="4336943" y="2963063"/>
            <a:ext cx="562710" cy="73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6" idx="1"/>
          </p:cNvCxnSpPr>
          <p:nvPr/>
        </p:nvCxnSpPr>
        <p:spPr>
          <a:xfrm>
            <a:off x="4336943" y="2963800"/>
            <a:ext cx="562709" cy="51679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13" idx="3"/>
            <a:endCxn id="77" idx="1"/>
          </p:cNvCxnSpPr>
          <p:nvPr/>
        </p:nvCxnSpPr>
        <p:spPr>
          <a:xfrm>
            <a:off x="4336943" y="2963800"/>
            <a:ext cx="562709" cy="103707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8" idx="2"/>
            <a:endCxn id="93" idx="0"/>
          </p:cNvCxnSpPr>
          <p:nvPr/>
        </p:nvCxnSpPr>
        <p:spPr>
          <a:xfrm rot="5400000">
            <a:off x="3512070" y="6021381"/>
            <a:ext cx="258228" cy="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945424" y="6150495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PV_err_distribution.mat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95801" y="6150494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PV_pso_coeff.mat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꺾인 연결선 96"/>
          <p:cNvCxnSpPr>
            <a:stCxn id="18" idx="2"/>
            <a:endCxn id="95" idx="0"/>
          </p:cNvCxnSpPr>
          <p:nvPr/>
        </p:nvCxnSpPr>
        <p:spPr>
          <a:xfrm rot="16200000" flipH="1">
            <a:off x="4287259" y="5246192"/>
            <a:ext cx="258227" cy="155037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4" idx="2"/>
            <a:endCxn id="10" idx="0"/>
          </p:cNvCxnSpPr>
          <p:nvPr/>
        </p:nvCxnSpPr>
        <p:spPr>
          <a:xfrm flipH="1">
            <a:off x="3641186" y="106387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" idx="2"/>
            <a:endCxn id="11" idx="0"/>
          </p:cNvCxnSpPr>
          <p:nvPr/>
        </p:nvCxnSpPr>
        <p:spPr>
          <a:xfrm flipH="1">
            <a:off x="3641185" y="158277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" idx="2"/>
            <a:endCxn id="12" idx="0"/>
          </p:cNvCxnSpPr>
          <p:nvPr/>
        </p:nvCxnSpPr>
        <p:spPr>
          <a:xfrm flipH="1">
            <a:off x="3641184" y="210167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2" idx="2"/>
            <a:endCxn id="13" idx="0"/>
          </p:cNvCxnSpPr>
          <p:nvPr/>
        </p:nvCxnSpPr>
        <p:spPr>
          <a:xfrm>
            <a:off x="3641184" y="262058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3" idx="2"/>
            <a:endCxn id="14" idx="0"/>
          </p:cNvCxnSpPr>
          <p:nvPr/>
        </p:nvCxnSpPr>
        <p:spPr>
          <a:xfrm flipH="1">
            <a:off x="3641184" y="313948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4" idx="2"/>
            <a:endCxn id="15" idx="0"/>
          </p:cNvCxnSpPr>
          <p:nvPr/>
        </p:nvCxnSpPr>
        <p:spPr>
          <a:xfrm>
            <a:off x="3641184" y="3760805"/>
            <a:ext cx="1" cy="144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5" idx="2"/>
            <a:endCxn id="16" idx="0"/>
          </p:cNvCxnSpPr>
          <p:nvPr/>
        </p:nvCxnSpPr>
        <p:spPr>
          <a:xfrm flipH="1">
            <a:off x="3641184" y="4350850"/>
            <a:ext cx="1" cy="15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6" idx="2"/>
            <a:endCxn id="17" idx="0"/>
          </p:cNvCxnSpPr>
          <p:nvPr/>
        </p:nvCxnSpPr>
        <p:spPr>
          <a:xfrm>
            <a:off x="3641184" y="4854459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7" idx="2"/>
            <a:endCxn id="18" idx="0"/>
          </p:cNvCxnSpPr>
          <p:nvPr/>
        </p:nvCxnSpPr>
        <p:spPr>
          <a:xfrm flipH="1">
            <a:off x="3641184" y="5373363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8601210" y="1538814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8601210" y="2053639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601210" y="2568464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667833" y="2878980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667833" y="3371405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6667833" y="3848304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6784135" y="1491094"/>
            <a:ext cx="2391506" cy="1129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PVset_ANN_Train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9194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5426" y="102933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Past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5" y="1776839"/>
            <a:ext cx="1391517" cy="386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correlation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45426" y="270019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feature column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5425" y="359716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Solar Forecast model (ANN)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5425" y="4453260"/>
            <a:ext cx="1391517" cy="565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Generation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model(ANN)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5425" y="5297326"/>
            <a:ext cx="1391517" cy="4754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Save Forecast model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215" y="74374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Delete last 7days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214" y="126265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Delete row which has 0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7" idx="3"/>
            <a:endCxn id="14" idx="1"/>
          </p:cNvCxnSpPr>
          <p:nvPr/>
        </p:nvCxnSpPr>
        <p:spPr>
          <a:xfrm>
            <a:off x="4336943" y="1205022"/>
            <a:ext cx="869271" cy="23331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 flipH="1">
            <a:off x="3641184" y="1380708"/>
            <a:ext cx="1" cy="396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14854" y="157046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14854" y="217737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8" idx="3"/>
            <a:endCxn id="35" idx="1"/>
          </p:cNvCxnSpPr>
          <p:nvPr/>
        </p:nvCxnSpPr>
        <p:spPr>
          <a:xfrm>
            <a:off x="4336942" y="1970032"/>
            <a:ext cx="2577912" cy="38302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2"/>
            <a:endCxn id="9" idx="0"/>
          </p:cNvCxnSpPr>
          <p:nvPr/>
        </p:nvCxnSpPr>
        <p:spPr>
          <a:xfrm>
            <a:off x="3641184" y="2163224"/>
            <a:ext cx="1" cy="536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3"/>
            <a:endCxn id="13" idx="1"/>
          </p:cNvCxnSpPr>
          <p:nvPr/>
        </p:nvCxnSpPr>
        <p:spPr>
          <a:xfrm flipV="1">
            <a:off x="4336943" y="919433"/>
            <a:ext cx="869272" cy="28558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" idx="3"/>
            <a:endCxn id="23" idx="1"/>
          </p:cNvCxnSpPr>
          <p:nvPr/>
        </p:nvCxnSpPr>
        <p:spPr>
          <a:xfrm flipV="1">
            <a:off x="4336942" y="1746152"/>
            <a:ext cx="2577912" cy="223880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5400000">
            <a:off x="5843986" y="1097505"/>
            <a:ext cx="255769" cy="32774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9" idx="2"/>
            <a:endCxn id="10" idx="0"/>
          </p:cNvCxnSpPr>
          <p:nvPr/>
        </p:nvCxnSpPr>
        <p:spPr>
          <a:xfrm flipH="1">
            <a:off x="3641184" y="3051566"/>
            <a:ext cx="1" cy="54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0" idx="2"/>
            <a:endCxn id="11" idx="0"/>
          </p:cNvCxnSpPr>
          <p:nvPr/>
        </p:nvCxnSpPr>
        <p:spPr>
          <a:xfrm>
            <a:off x="3641184" y="3948537"/>
            <a:ext cx="0" cy="50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1" idx="2"/>
            <a:endCxn id="12" idx="0"/>
          </p:cNvCxnSpPr>
          <p:nvPr/>
        </p:nvCxnSpPr>
        <p:spPr>
          <a:xfrm>
            <a:off x="3641184" y="5018557"/>
            <a:ext cx="0" cy="278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0" idx="3"/>
            <a:endCxn id="71" idx="1"/>
          </p:cNvCxnSpPr>
          <p:nvPr/>
        </p:nvCxnSpPr>
        <p:spPr>
          <a:xfrm>
            <a:off x="4336942" y="3772851"/>
            <a:ext cx="1751433" cy="45445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3"/>
            <a:endCxn id="71" idx="1"/>
          </p:cNvCxnSpPr>
          <p:nvPr/>
        </p:nvCxnSpPr>
        <p:spPr>
          <a:xfrm flipV="1">
            <a:off x="4336942" y="4227306"/>
            <a:ext cx="1751433" cy="508603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088375" y="3399032"/>
            <a:ext cx="2556797" cy="16565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Run 3 times</a:t>
            </a: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ANN model has big variance</a:t>
            </a:r>
            <a:endParaRPr lang="en-US" altLang="ko-K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Layer option: [20,20,20,15]</a:t>
            </a: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Experience best performance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function: Scaled conjugate gradient</a:t>
            </a: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 is faster because it uses GPU</a:t>
            </a:r>
          </a:p>
        </p:txBody>
      </p:sp>
      <p:cxnSp>
        <p:nvCxnSpPr>
          <p:cNvPr id="83" name="꺾인 연결선 82"/>
          <p:cNvCxnSpPr>
            <a:stCxn id="12" idx="2"/>
            <a:endCxn id="84" idx="0"/>
          </p:cNvCxnSpPr>
          <p:nvPr/>
        </p:nvCxnSpPr>
        <p:spPr>
          <a:xfrm rot="5400000">
            <a:off x="3465498" y="5948431"/>
            <a:ext cx="351373" cy="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945424" y="6124118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PV_fitnet_ANN.mat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0858500" y="324443"/>
            <a:ext cx="580292" cy="542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357372" y="1901713"/>
            <a:ext cx="8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+time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65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0621" y="85317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50620" y="137207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correlation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50619" y="189977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Format change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03786" y="331610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k_min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k_max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(5 : 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03787" y="383500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Devide</a:t>
            </a:r>
            <a:r>
              <a:rPr lang="en-US" altLang="ko-KR" sz="1000" dirty="0" smtClean="0">
                <a:solidFill>
                  <a:schemeClr val="tx1"/>
                </a:solidFill>
              </a:rPr>
              <a:t>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(70%/30%)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3786" y="435391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r>
              <a:rPr lang="en-US" altLang="ko-KR" sz="1000" dirty="0" smtClean="0">
                <a:solidFill>
                  <a:schemeClr val="tx1"/>
                </a:solidFill>
              </a:rPr>
              <a:t> using 70%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3787" y="487281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vaild</a:t>
            </a:r>
            <a:r>
              <a:rPr lang="en-US" altLang="ko-KR" sz="1000" dirty="0" smtClean="0">
                <a:solidFill>
                  <a:schemeClr val="tx1"/>
                </a:solidFill>
              </a:rPr>
              <a:t> data(30%)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03786" y="5391721"/>
            <a:ext cx="1391517" cy="518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 &amp; set k-value which has best performance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PVset_kmeans_Train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9194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858500" y="324443"/>
            <a:ext cx="580292" cy="542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33393" y="1292969"/>
            <a:ext cx="2413491" cy="1129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64113" y="137234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4113" y="197924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>
            <a:stCxn id="3" idx="3"/>
            <a:endCxn id="20" idx="1"/>
          </p:cNvCxnSpPr>
          <p:nvPr/>
        </p:nvCxnSpPr>
        <p:spPr>
          <a:xfrm>
            <a:off x="3042137" y="1547765"/>
            <a:ext cx="3421976" cy="607169"/>
          </a:xfrm>
          <a:prstGeom prst="bentConnector3">
            <a:avLst>
              <a:gd name="adj1" fmla="val 7286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" idx="3"/>
            <a:endCxn id="19" idx="1"/>
          </p:cNvCxnSpPr>
          <p:nvPr/>
        </p:nvCxnSpPr>
        <p:spPr>
          <a:xfrm>
            <a:off x="3042137" y="1547765"/>
            <a:ext cx="3421976" cy="2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" idx="3"/>
            <a:endCxn id="32" idx="1"/>
          </p:cNvCxnSpPr>
          <p:nvPr/>
        </p:nvCxnSpPr>
        <p:spPr>
          <a:xfrm>
            <a:off x="3042138" y="1028861"/>
            <a:ext cx="861646" cy="4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03784" y="686120"/>
            <a:ext cx="1521069" cy="694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K-means use Euclidean distance so standardization is important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72056" y="1908087"/>
            <a:ext cx="1652798" cy="351373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PVset_Format_Change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4" idx="3"/>
            <a:endCxn id="34" idx="1"/>
          </p:cNvCxnSpPr>
          <p:nvPr/>
        </p:nvCxnSpPr>
        <p:spPr>
          <a:xfrm>
            <a:off x="3042136" y="2075461"/>
            <a:ext cx="729920" cy="83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1474775" y="3166183"/>
            <a:ext cx="1743211" cy="65532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32032" y="3337989"/>
            <a:ext cx="147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days &lt;=31 </a:t>
            </a:r>
          </a:p>
        </p:txBody>
      </p:sp>
      <p:cxnSp>
        <p:nvCxnSpPr>
          <p:cNvPr id="49" name="직선 화살표 연결선 48"/>
          <p:cNvCxnSpPr>
            <a:stCxn id="43" idx="2"/>
            <a:endCxn id="50" idx="0"/>
          </p:cNvCxnSpPr>
          <p:nvPr/>
        </p:nvCxnSpPr>
        <p:spPr>
          <a:xfrm>
            <a:off x="2346381" y="3821504"/>
            <a:ext cx="3227" cy="31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653849" y="413541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K=2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02946" y="3846840"/>
            <a:ext cx="589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36098" y="3214771"/>
            <a:ext cx="589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650619" y="475088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50618" y="2422929"/>
            <a:ext cx="1391517" cy="505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r>
              <a:rPr lang="en-US" altLang="ko-KR" sz="1000" dirty="0" smtClean="0">
                <a:solidFill>
                  <a:schemeClr val="tx1"/>
                </a:solidFill>
              </a:rPr>
              <a:t> for solar (k=30)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6" idx="2"/>
            <a:endCxn id="43" idx="0"/>
          </p:cNvCxnSpPr>
          <p:nvPr/>
        </p:nvCxnSpPr>
        <p:spPr>
          <a:xfrm>
            <a:off x="2346377" y="2928790"/>
            <a:ext cx="4" cy="23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" idx="2"/>
            <a:endCxn id="3" idx="0"/>
          </p:cNvCxnSpPr>
          <p:nvPr/>
        </p:nvCxnSpPr>
        <p:spPr>
          <a:xfrm flipH="1">
            <a:off x="2346379" y="1204547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" idx="2"/>
            <a:endCxn id="4" idx="0"/>
          </p:cNvCxnSpPr>
          <p:nvPr/>
        </p:nvCxnSpPr>
        <p:spPr>
          <a:xfrm flipH="1">
            <a:off x="2346378" y="1723451"/>
            <a:ext cx="1" cy="17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" idx="2"/>
            <a:endCxn id="56" idx="0"/>
          </p:cNvCxnSpPr>
          <p:nvPr/>
        </p:nvCxnSpPr>
        <p:spPr>
          <a:xfrm flipH="1">
            <a:off x="2346377" y="2251147"/>
            <a:ext cx="1" cy="171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4" idx="3"/>
            <a:endCxn id="7" idx="1"/>
          </p:cNvCxnSpPr>
          <p:nvPr/>
        </p:nvCxnSpPr>
        <p:spPr>
          <a:xfrm flipV="1">
            <a:off x="3309137" y="3491792"/>
            <a:ext cx="594649" cy="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2"/>
            <a:endCxn id="54" idx="0"/>
          </p:cNvCxnSpPr>
          <p:nvPr/>
        </p:nvCxnSpPr>
        <p:spPr>
          <a:xfrm flipH="1">
            <a:off x="2346378" y="4486785"/>
            <a:ext cx="3230" cy="264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903786" y="608019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again using optimal k-value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" idx="2"/>
            <a:endCxn id="8" idx="0"/>
          </p:cNvCxnSpPr>
          <p:nvPr/>
        </p:nvCxnSpPr>
        <p:spPr>
          <a:xfrm>
            <a:off x="4599545" y="366747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" idx="2"/>
            <a:endCxn id="9" idx="0"/>
          </p:cNvCxnSpPr>
          <p:nvPr/>
        </p:nvCxnSpPr>
        <p:spPr>
          <a:xfrm flipH="1">
            <a:off x="4599545" y="418638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9" idx="2"/>
            <a:endCxn id="10" idx="0"/>
          </p:cNvCxnSpPr>
          <p:nvPr/>
        </p:nvCxnSpPr>
        <p:spPr>
          <a:xfrm>
            <a:off x="4599545" y="470528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0" idx="2"/>
            <a:endCxn id="11" idx="0"/>
          </p:cNvCxnSpPr>
          <p:nvPr/>
        </p:nvCxnSpPr>
        <p:spPr>
          <a:xfrm flipH="1">
            <a:off x="4599545" y="522419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1" idx="2"/>
            <a:endCxn id="81" idx="0"/>
          </p:cNvCxnSpPr>
          <p:nvPr/>
        </p:nvCxnSpPr>
        <p:spPr>
          <a:xfrm>
            <a:off x="4599545" y="5910625"/>
            <a:ext cx="0" cy="16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101863" y="6080192"/>
            <a:ext cx="1529862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Save Forecast model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069006" y="6080192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PV_Model.mat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54" idx="2"/>
            <a:endCxn id="97" idx="2"/>
          </p:cNvCxnSpPr>
          <p:nvPr/>
        </p:nvCxnSpPr>
        <p:spPr>
          <a:xfrm rot="16200000" flipH="1">
            <a:off x="3941932" y="3506703"/>
            <a:ext cx="1329308" cy="4520416"/>
          </a:xfrm>
          <a:prstGeom prst="bentConnector3">
            <a:avLst>
              <a:gd name="adj1" fmla="val 11719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81" idx="2"/>
            <a:endCxn id="97" idx="2"/>
          </p:cNvCxnSpPr>
          <p:nvPr/>
        </p:nvCxnSpPr>
        <p:spPr>
          <a:xfrm rot="16200000" flipH="1">
            <a:off x="5733169" y="5297940"/>
            <a:ext cx="12700" cy="226724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7" idx="3"/>
            <a:endCxn id="98" idx="1"/>
          </p:cNvCxnSpPr>
          <p:nvPr/>
        </p:nvCxnSpPr>
        <p:spPr>
          <a:xfrm>
            <a:off x="7631725" y="6255879"/>
            <a:ext cx="43728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34" idx="2"/>
          </p:cNvCxnSpPr>
          <p:nvPr/>
        </p:nvCxnSpPr>
        <p:spPr>
          <a:xfrm rot="16200000" flipH="1">
            <a:off x="5133040" y="1724875"/>
            <a:ext cx="595432" cy="166460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250165" y="2613211"/>
            <a:ext cx="5645828" cy="1740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1:Building index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2:Date                       	 / Month (12.15~3.15=1(winter), 5.15~8.15=3(summer), else= 2)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3:Humidity		 / max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4:wind speed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5:Temparature	 / max value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6:Cloud	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7:Rain		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8:SolarIrradiance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9~104:Generation	 / 1~96 row  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→ 9~104 column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89790" y="1697460"/>
            <a:ext cx="905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+month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62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5427" y="91471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past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45426" y="143362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5425" y="195252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Calculate correlation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45424" y="247143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feature &amp; target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5425" y="299033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train option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5424" y="350923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 for solar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5" y="402814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 feature &amp; target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5424" y="454704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 for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5425" y="5065951"/>
            <a:ext cx="1391517" cy="518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Save Forecast model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858500" y="324443"/>
            <a:ext cx="580292" cy="542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PVset_LSTM_Train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866292" y="580291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9194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cxnSp>
        <p:nvCxnSpPr>
          <p:cNvPr id="17" name="직선 화살표 연결선 16"/>
          <p:cNvCxnSpPr>
            <a:stCxn id="2" idx="3"/>
            <a:endCxn id="18" idx="1"/>
          </p:cNvCxnSpPr>
          <p:nvPr/>
        </p:nvCxnSpPr>
        <p:spPr>
          <a:xfrm>
            <a:off x="4336944" y="1090406"/>
            <a:ext cx="861644" cy="455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98588" y="747665"/>
            <a:ext cx="1521069" cy="694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 Only 7 days data because of LSTM’s train speed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85192" y="1270210"/>
            <a:ext cx="2430777" cy="1129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15912" y="134958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15912" y="195648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4" idx="3"/>
            <a:endCxn id="22" idx="1"/>
          </p:cNvCxnSpPr>
          <p:nvPr/>
        </p:nvCxnSpPr>
        <p:spPr>
          <a:xfrm>
            <a:off x="4336942" y="2128214"/>
            <a:ext cx="2778970" cy="3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3"/>
          </p:cNvCxnSpPr>
          <p:nvPr/>
        </p:nvCxnSpPr>
        <p:spPr>
          <a:xfrm flipV="1">
            <a:off x="4336942" y="1606206"/>
            <a:ext cx="2778970" cy="522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0700" y="1674701"/>
            <a:ext cx="8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+time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081954" y="2796587"/>
            <a:ext cx="1837293" cy="12270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accent6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57065" y="2878971"/>
            <a:ext cx="15222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000000"/>
                </a:solidFill>
                <a:latin typeface="+mn-ea"/>
              </a:rPr>
              <a:t>LSTM Layer</a:t>
            </a: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sequenceInputLayer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lstmLayer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(100)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lstmLayer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(50)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fullyConnectedLayer</a:t>
            </a:r>
            <a:endParaRPr lang="en-US" altLang="ko-KR" sz="105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regressionLayer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45425" y="5746050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PV_LSTM.mat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10" idx="2"/>
            <a:endCxn id="46" idx="0"/>
          </p:cNvCxnSpPr>
          <p:nvPr/>
        </p:nvCxnSpPr>
        <p:spPr>
          <a:xfrm>
            <a:off x="3641184" y="5584855"/>
            <a:ext cx="0" cy="1611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2"/>
            <a:endCxn id="7" idx="0"/>
          </p:cNvCxnSpPr>
          <p:nvPr/>
        </p:nvCxnSpPr>
        <p:spPr>
          <a:xfrm flipH="1">
            <a:off x="3641183" y="334170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" idx="2"/>
            <a:endCxn id="3" idx="0"/>
          </p:cNvCxnSpPr>
          <p:nvPr/>
        </p:nvCxnSpPr>
        <p:spPr>
          <a:xfrm flipH="1">
            <a:off x="3641185" y="126609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2"/>
            <a:endCxn id="4" idx="0"/>
          </p:cNvCxnSpPr>
          <p:nvPr/>
        </p:nvCxnSpPr>
        <p:spPr>
          <a:xfrm flipH="1">
            <a:off x="3641184" y="178499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" idx="2"/>
            <a:endCxn id="5" idx="0"/>
          </p:cNvCxnSpPr>
          <p:nvPr/>
        </p:nvCxnSpPr>
        <p:spPr>
          <a:xfrm flipH="1">
            <a:off x="3641183" y="230390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" idx="2"/>
            <a:endCxn id="6" idx="0"/>
          </p:cNvCxnSpPr>
          <p:nvPr/>
        </p:nvCxnSpPr>
        <p:spPr>
          <a:xfrm>
            <a:off x="3641183" y="282280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7" idx="2"/>
            <a:endCxn id="8" idx="0"/>
          </p:cNvCxnSpPr>
          <p:nvPr/>
        </p:nvCxnSpPr>
        <p:spPr>
          <a:xfrm>
            <a:off x="3641183" y="386061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8" idx="2"/>
            <a:endCxn id="9" idx="0"/>
          </p:cNvCxnSpPr>
          <p:nvPr/>
        </p:nvCxnSpPr>
        <p:spPr>
          <a:xfrm flipH="1">
            <a:off x="3641183" y="437951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9" idx="2"/>
            <a:endCxn id="10" idx="0"/>
          </p:cNvCxnSpPr>
          <p:nvPr/>
        </p:nvCxnSpPr>
        <p:spPr>
          <a:xfrm>
            <a:off x="3641183" y="489842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0" idx="2"/>
            <a:endCxn id="5" idx="3"/>
          </p:cNvCxnSpPr>
          <p:nvPr/>
        </p:nvCxnSpPr>
        <p:spPr>
          <a:xfrm rot="5400000">
            <a:off x="6144816" y="591352"/>
            <a:ext cx="247891" cy="3863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0" idx="2"/>
            <a:endCxn id="8" idx="3"/>
          </p:cNvCxnSpPr>
          <p:nvPr/>
        </p:nvCxnSpPr>
        <p:spPr>
          <a:xfrm rot="5400000">
            <a:off x="5366461" y="1369709"/>
            <a:ext cx="1804603" cy="3863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6" idx="3"/>
            <a:endCxn id="26" idx="1"/>
          </p:cNvCxnSpPr>
          <p:nvPr/>
        </p:nvCxnSpPr>
        <p:spPr>
          <a:xfrm>
            <a:off x="4336942" y="3166022"/>
            <a:ext cx="745012" cy="24411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PVset_ANN_Forecast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66292" y="553915"/>
            <a:ext cx="386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3605" y="210987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45424" y="118728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PV_fitnet_ANN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5423" y="170618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5422" y="222508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solar using ANN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1" y="274399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solar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5422" y="3262897"/>
            <a:ext cx="1391517" cy="48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 ANN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45421" y="3896101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5422" y="4494133"/>
            <a:ext cx="1391517" cy="445801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Error Correction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3641182" y="153865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3641181" y="205755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 flipH="1">
            <a:off x="3641180" y="257646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3641180" y="309536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 flipH="1">
            <a:off x="3641180" y="3746475"/>
            <a:ext cx="1" cy="149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11" idx="0"/>
          </p:cNvCxnSpPr>
          <p:nvPr/>
        </p:nvCxnSpPr>
        <p:spPr>
          <a:xfrm>
            <a:off x="3641180" y="4265379"/>
            <a:ext cx="1" cy="22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3"/>
          </p:cNvCxnSpPr>
          <p:nvPr/>
        </p:nvCxnSpPr>
        <p:spPr>
          <a:xfrm flipV="1">
            <a:off x="4336940" y="1538654"/>
            <a:ext cx="569164" cy="343218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906102" y="133690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row which has 0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4906102" y="1829352"/>
                <a:ext cx="1705710" cy="3513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Time= hour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000" dirty="0" smtClean="0">
                    <a:solidFill>
                      <a:schemeClr val="tx1"/>
                    </a:solidFill>
                  </a:rPr>
                  <a:t>0.25quarter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02" y="1829352"/>
                <a:ext cx="1705710" cy="351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꺾인 연결선 21"/>
          <p:cNvCxnSpPr>
            <a:stCxn id="6" idx="3"/>
            <a:endCxn id="21" idx="1"/>
          </p:cNvCxnSpPr>
          <p:nvPr/>
        </p:nvCxnSpPr>
        <p:spPr>
          <a:xfrm>
            <a:off x="4336940" y="1881872"/>
            <a:ext cx="569162" cy="12316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06102" y="2340010"/>
            <a:ext cx="1705710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3 time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6" idx="1"/>
          </p:cNvCxnSpPr>
          <p:nvPr/>
        </p:nvCxnSpPr>
        <p:spPr>
          <a:xfrm>
            <a:off x="4336939" y="2400776"/>
            <a:ext cx="569163" cy="11492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40316" y="3460806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r>
              <a:rPr lang="en-US" altLang="ko-KR" sz="1000" dirty="0" smtClean="0">
                <a:solidFill>
                  <a:schemeClr val="tx1"/>
                </a:solidFill>
              </a:rPr>
              <a:t> time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47487" y="5153563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Export </a:t>
            </a:r>
            <a:r>
              <a:rPr lang="en-US" altLang="ko-KR" sz="1000" dirty="0" smtClean="0">
                <a:solidFill>
                  <a:schemeClr val="tx1"/>
                </a:solidFill>
              </a:rPr>
              <a:t>results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40316" y="4028150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row in data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40316" y="4577789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11" idx="2"/>
            <a:endCxn id="42" idx="0"/>
          </p:cNvCxnSpPr>
          <p:nvPr/>
        </p:nvCxnSpPr>
        <p:spPr>
          <a:xfrm>
            <a:off x="3641181" y="4939934"/>
            <a:ext cx="2065" cy="21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1" idx="3"/>
            <a:endCxn id="52" idx="1"/>
          </p:cNvCxnSpPr>
          <p:nvPr/>
        </p:nvCxnSpPr>
        <p:spPr>
          <a:xfrm flipV="1">
            <a:off x="4336939" y="4387358"/>
            <a:ext cx="1351686" cy="32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688625" y="3015758"/>
            <a:ext cx="2136529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82053" y="3095366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1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8218475" y="1043040"/>
            <a:ext cx="2136529" cy="495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447073" y="1144154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2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52" idx="3"/>
          </p:cNvCxnSpPr>
          <p:nvPr/>
        </p:nvCxnSpPr>
        <p:spPr>
          <a:xfrm>
            <a:off x="7825154" y="4387358"/>
            <a:ext cx="39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570166" y="1539488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70166" y="2106831"/>
            <a:ext cx="1391517" cy="497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 3 times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shortterm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73396" y="2820641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36" idx="2"/>
            <a:endCxn id="43" idx="0"/>
          </p:cNvCxnSpPr>
          <p:nvPr/>
        </p:nvCxnSpPr>
        <p:spPr>
          <a:xfrm>
            <a:off x="6736075" y="3830084"/>
            <a:ext cx="0" cy="19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3" idx="2"/>
            <a:endCxn id="44" idx="0"/>
          </p:cNvCxnSpPr>
          <p:nvPr/>
        </p:nvCxnSpPr>
        <p:spPr>
          <a:xfrm>
            <a:off x="6736075" y="4397428"/>
            <a:ext cx="0" cy="18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2"/>
            <a:endCxn id="61" idx="0"/>
          </p:cNvCxnSpPr>
          <p:nvPr/>
        </p:nvCxnSpPr>
        <p:spPr>
          <a:xfrm>
            <a:off x="9265925" y="1908766"/>
            <a:ext cx="0" cy="198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1" idx="2"/>
            <a:endCxn id="63" idx="0"/>
          </p:cNvCxnSpPr>
          <p:nvPr/>
        </p:nvCxnSpPr>
        <p:spPr>
          <a:xfrm>
            <a:off x="9265925" y="2603880"/>
            <a:ext cx="323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573396" y="3406680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3" idx="2"/>
            <a:endCxn id="78" idx="0"/>
          </p:cNvCxnSpPr>
          <p:nvPr/>
        </p:nvCxnSpPr>
        <p:spPr>
          <a:xfrm>
            <a:off x="9269155" y="3189919"/>
            <a:ext cx="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570166" y="4315729"/>
            <a:ext cx="1391517" cy="437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 rate &amp; mean err rate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570165" y="4970338"/>
            <a:ext cx="1391517" cy="549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Compensate the result by the mean </a:t>
            </a:r>
            <a:r>
              <a:rPr lang="en-US" altLang="ko-KR" sz="1000" dirty="0" smtClean="0">
                <a:solidFill>
                  <a:schemeClr val="tx1"/>
                </a:solidFill>
              </a:rPr>
              <a:t>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11927" y="5396326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result1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8860312" y="5567611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result2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stCxn id="78" idx="2"/>
            <a:endCxn id="82" idx="0"/>
          </p:cNvCxnSpPr>
          <p:nvPr/>
        </p:nvCxnSpPr>
        <p:spPr>
          <a:xfrm flipH="1">
            <a:off x="9265925" y="4130969"/>
            <a:ext cx="3230" cy="18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2" idx="2"/>
            <a:endCxn id="83" idx="0"/>
          </p:cNvCxnSpPr>
          <p:nvPr/>
        </p:nvCxnSpPr>
        <p:spPr>
          <a:xfrm flipH="1">
            <a:off x="9265924" y="4752986"/>
            <a:ext cx="1" cy="217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2114" y="237392"/>
            <a:ext cx="2868624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PVset_kmeans_Forecast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66292" y="553915"/>
            <a:ext cx="386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70738" y="237392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0741" y="133675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PV_Model.mat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0740" y="185565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0739" y="237455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solar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0738" y="289346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patterning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0739" y="3412366"/>
            <a:ext cx="1391517" cy="633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 times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0738" y="4247795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3966499" y="1688123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3966498" y="2207027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 flipH="1">
            <a:off x="3966497" y="2725931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3966497" y="3244835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 flipH="1">
            <a:off x="3966497" y="4045570"/>
            <a:ext cx="1" cy="202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26" idx="0"/>
          </p:cNvCxnSpPr>
          <p:nvPr/>
        </p:nvCxnSpPr>
        <p:spPr>
          <a:xfrm flipH="1">
            <a:off x="3966496" y="4617073"/>
            <a:ext cx="1" cy="214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270737" y="5641889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Export </a:t>
            </a:r>
            <a:r>
              <a:rPr lang="en-US" altLang="ko-KR" sz="1000" dirty="0" smtClean="0">
                <a:solidFill>
                  <a:schemeClr val="tx1"/>
                </a:solidFill>
              </a:rPr>
              <a:t>result1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26" idx="2"/>
            <a:endCxn id="18" idx="0"/>
          </p:cNvCxnSpPr>
          <p:nvPr/>
        </p:nvCxnSpPr>
        <p:spPr>
          <a:xfrm>
            <a:off x="3966496" y="5346515"/>
            <a:ext cx="0" cy="29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46354" y="770678"/>
            <a:ext cx="5645828" cy="1740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1:Building index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2:Date                       	 / Month (12.15~3.15=1(winter), 5.15~8.15=3(summer), else= 2)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3:Humidity		 / max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4:wind speed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5:Temparature	 / max value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6:Cloud	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7:Rain		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8:SolarIrradiance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9~104:Generation	 / 1~96 row  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→ 9~104 column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8" idx="3"/>
            <a:endCxn id="20" idx="1"/>
          </p:cNvCxnSpPr>
          <p:nvPr/>
        </p:nvCxnSpPr>
        <p:spPr>
          <a:xfrm flipV="1">
            <a:off x="4662255" y="1641029"/>
            <a:ext cx="1084099" cy="1428120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1317" y="5652177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Export result2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0737" y="4831334"/>
            <a:ext cx="1391517" cy="515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to the original data format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6" idx="3"/>
            <a:endCxn id="40" idx="1"/>
          </p:cNvCxnSpPr>
          <p:nvPr/>
        </p:nvCxnSpPr>
        <p:spPr>
          <a:xfrm flipV="1">
            <a:off x="4662254" y="5085360"/>
            <a:ext cx="269063" cy="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0" idx="2"/>
            <a:endCxn id="25" idx="0"/>
          </p:cNvCxnSpPr>
          <p:nvPr/>
        </p:nvCxnSpPr>
        <p:spPr>
          <a:xfrm>
            <a:off x="5627076" y="5269999"/>
            <a:ext cx="0" cy="38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31317" y="4900721"/>
            <a:ext cx="1391517" cy="369278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Error correction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40" idx="0"/>
          </p:cNvCxnSpPr>
          <p:nvPr/>
        </p:nvCxnSpPr>
        <p:spPr>
          <a:xfrm rot="5400000" flipH="1" flipV="1">
            <a:off x="5872142" y="3271857"/>
            <a:ext cx="1383798" cy="187393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501004" y="2603003"/>
            <a:ext cx="2136529" cy="4105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55925" y="2741516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PV_Model.mat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55925" y="3327556"/>
            <a:ext cx="1391517" cy="514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Standardize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shortterm</a:t>
            </a:r>
            <a:r>
              <a:rPr lang="en-US" altLang="ko-KR" sz="1000" dirty="0" smtClean="0">
                <a:solidFill>
                  <a:schemeClr val="tx1"/>
                </a:solidFill>
              </a:rPr>
              <a:t> data &amp; Format change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0" idx="2"/>
            <a:endCxn id="53" idx="0"/>
          </p:cNvCxnSpPr>
          <p:nvPr/>
        </p:nvCxnSpPr>
        <p:spPr>
          <a:xfrm>
            <a:off x="8551684" y="3110794"/>
            <a:ext cx="0" cy="216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7855927" y="4030923"/>
            <a:ext cx="1391517" cy="633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 times</a:t>
            </a:r>
          </a:p>
        </p:txBody>
      </p:sp>
      <p:cxnSp>
        <p:nvCxnSpPr>
          <p:cNvPr id="85" name="직선 화살표 연결선 84"/>
          <p:cNvCxnSpPr>
            <a:stCxn id="53" idx="2"/>
            <a:endCxn id="84" idx="0"/>
          </p:cNvCxnSpPr>
          <p:nvPr/>
        </p:nvCxnSpPr>
        <p:spPr>
          <a:xfrm>
            <a:off x="8551684" y="3842244"/>
            <a:ext cx="2" cy="18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855927" y="4846783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4" idx="2"/>
            <a:endCxn id="89" idx="0"/>
          </p:cNvCxnSpPr>
          <p:nvPr/>
        </p:nvCxnSpPr>
        <p:spPr>
          <a:xfrm>
            <a:off x="8551686" y="4664127"/>
            <a:ext cx="0" cy="18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855925" y="5398716"/>
            <a:ext cx="1391517" cy="492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Make 0 at night time &amp; calculate mean error rate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89" idx="2"/>
            <a:endCxn id="93" idx="0"/>
          </p:cNvCxnSpPr>
          <p:nvPr/>
        </p:nvCxnSpPr>
        <p:spPr>
          <a:xfrm flipH="1">
            <a:off x="8551684" y="5216061"/>
            <a:ext cx="2" cy="18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864717" y="6069309"/>
            <a:ext cx="1391517" cy="549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Compensate the result by the mean </a:t>
            </a:r>
            <a:r>
              <a:rPr lang="en-US" altLang="ko-KR" sz="1000" dirty="0" smtClean="0">
                <a:solidFill>
                  <a:schemeClr val="tx1"/>
                </a:solidFill>
              </a:rPr>
              <a:t>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3" idx="2"/>
            <a:endCxn id="99" idx="0"/>
          </p:cNvCxnSpPr>
          <p:nvPr/>
        </p:nvCxnSpPr>
        <p:spPr>
          <a:xfrm>
            <a:off x="8551684" y="5890847"/>
            <a:ext cx="8792" cy="17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PVset_LSTM_Forecast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866292" y="553915"/>
            <a:ext cx="386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3605" y="210987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0741" y="98505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PV_LSTM.mat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0740" y="150396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0739" y="202286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solar using LSTM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70737" y="2559355"/>
            <a:ext cx="1391517" cy="633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 LSTM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70736" y="3413002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 flipH="1">
            <a:off x="3966499" y="133643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 flipH="1">
            <a:off x="3966498" y="185533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0"/>
          </p:cNvCxnSpPr>
          <p:nvPr/>
        </p:nvCxnSpPr>
        <p:spPr>
          <a:xfrm flipH="1">
            <a:off x="3966496" y="2374238"/>
            <a:ext cx="2" cy="185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2"/>
            <a:endCxn id="12" idx="0"/>
          </p:cNvCxnSpPr>
          <p:nvPr/>
        </p:nvCxnSpPr>
        <p:spPr>
          <a:xfrm flipH="1">
            <a:off x="3966495" y="3192559"/>
            <a:ext cx="1" cy="220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2"/>
            <a:endCxn id="19" idx="0"/>
          </p:cNvCxnSpPr>
          <p:nvPr/>
        </p:nvCxnSpPr>
        <p:spPr>
          <a:xfrm flipH="1">
            <a:off x="3966494" y="3782280"/>
            <a:ext cx="1" cy="214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70735" y="3996541"/>
            <a:ext cx="1391517" cy="515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to the original data format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0733" y="4734699"/>
            <a:ext cx="1391517" cy="445801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Error Correction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9" idx="2"/>
            <a:endCxn id="26" idx="0"/>
          </p:cNvCxnSpPr>
          <p:nvPr/>
        </p:nvCxnSpPr>
        <p:spPr>
          <a:xfrm flipH="1">
            <a:off x="3966492" y="4511722"/>
            <a:ext cx="2" cy="22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33" idx="1"/>
          </p:cNvCxnSpPr>
          <p:nvPr/>
        </p:nvCxnSpPr>
        <p:spPr>
          <a:xfrm flipV="1">
            <a:off x="4662250" y="4636788"/>
            <a:ext cx="1351686" cy="32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013936" y="3265188"/>
            <a:ext cx="2136529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543786" y="1292470"/>
            <a:ext cx="2136529" cy="495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3"/>
          </p:cNvCxnSpPr>
          <p:nvPr/>
        </p:nvCxnSpPr>
        <p:spPr>
          <a:xfrm>
            <a:off x="8150465" y="4636788"/>
            <a:ext cx="351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365628" y="3671820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r>
              <a:rPr lang="en-US" altLang="ko-KR" sz="1000" dirty="0" smtClean="0">
                <a:solidFill>
                  <a:schemeClr val="tx1"/>
                </a:solidFill>
              </a:rPr>
              <a:t> time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65628" y="4239164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row in data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65628" y="4788803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07365" y="3306380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1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>
            <a:stCxn id="36" idx="2"/>
            <a:endCxn id="37" idx="0"/>
          </p:cNvCxnSpPr>
          <p:nvPr/>
        </p:nvCxnSpPr>
        <p:spPr>
          <a:xfrm>
            <a:off x="7061387" y="4041098"/>
            <a:ext cx="0" cy="19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8" idx="0"/>
          </p:cNvCxnSpPr>
          <p:nvPr/>
        </p:nvCxnSpPr>
        <p:spPr>
          <a:xfrm>
            <a:off x="7061387" y="4608442"/>
            <a:ext cx="0" cy="18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37239" y="5607340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result1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754803" y="1399128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2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877896" y="1794462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77896" y="2361805"/>
            <a:ext cx="1391517" cy="497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 3 times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shortterm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881126" y="3075615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4" idx="2"/>
            <a:endCxn id="45" idx="0"/>
          </p:cNvCxnSpPr>
          <p:nvPr/>
        </p:nvCxnSpPr>
        <p:spPr>
          <a:xfrm>
            <a:off x="9573655" y="2163740"/>
            <a:ext cx="0" cy="198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5" idx="2"/>
            <a:endCxn id="46" idx="0"/>
          </p:cNvCxnSpPr>
          <p:nvPr/>
        </p:nvCxnSpPr>
        <p:spPr>
          <a:xfrm>
            <a:off x="9573655" y="2858854"/>
            <a:ext cx="323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881126" y="3661654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6" idx="2"/>
            <a:endCxn id="49" idx="0"/>
          </p:cNvCxnSpPr>
          <p:nvPr/>
        </p:nvCxnSpPr>
        <p:spPr>
          <a:xfrm>
            <a:off x="9576885" y="3444893"/>
            <a:ext cx="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877896" y="4570703"/>
            <a:ext cx="1391517" cy="437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 rate &amp; mean err rate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77895" y="5225312"/>
            <a:ext cx="1391517" cy="549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Compensate the result by the mean </a:t>
            </a:r>
            <a:r>
              <a:rPr lang="en-US" altLang="ko-KR" sz="1000" dirty="0" smtClean="0">
                <a:solidFill>
                  <a:schemeClr val="tx1"/>
                </a:solidFill>
              </a:rPr>
              <a:t>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68042" y="5822585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result2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49" idx="2"/>
            <a:endCxn id="51" idx="0"/>
          </p:cNvCxnSpPr>
          <p:nvPr/>
        </p:nvCxnSpPr>
        <p:spPr>
          <a:xfrm flipH="1">
            <a:off x="9573655" y="4385943"/>
            <a:ext cx="3230" cy="18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1" idx="2"/>
            <a:endCxn id="52" idx="0"/>
          </p:cNvCxnSpPr>
          <p:nvPr/>
        </p:nvCxnSpPr>
        <p:spPr>
          <a:xfrm flipH="1">
            <a:off x="9573654" y="5007960"/>
            <a:ext cx="1" cy="217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270733" y="5403229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Export </a:t>
            </a:r>
            <a:r>
              <a:rPr lang="en-US" altLang="ko-KR" sz="1000" dirty="0" smtClean="0">
                <a:solidFill>
                  <a:schemeClr val="tx1"/>
                </a:solidFill>
              </a:rPr>
              <a:t>results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26" idx="2"/>
            <a:endCxn id="56" idx="0"/>
          </p:cNvCxnSpPr>
          <p:nvPr/>
        </p:nvCxnSpPr>
        <p:spPr>
          <a:xfrm>
            <a:off x="3966492" y="5180500"/>
            <a:ext cx="0" cy="22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</TotalTime>
  <Words>873</Words>
  <Application>Microsoft Office PowerPoint</Application>
  <PresentationFormat>와이드스크린</PresentationFormat>
  <Paragraphs>276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HY중고딕</vt:lpstr>
      <vt:lpstr>맑은 고딕</vt:lpstr>
      <vt:lpstr>Arial</vt:lpstr>
      <vt:lpstr>Cambria Math</vt:lpstr>
      <vt:lpstr>Century Gothic</vt:lpstr>
      <vt:lpstr>Wingdings</vt:lpstr>
      <vt:lpstr>Wingdings 3</vt:lpstr>
      <vt:lpstr>줄기</vt:lpstr>
      <vt:lpstr>PV Forecast model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Kimgyeong gak</dc:creator>
  <cp:lastModifiedBy>Kimgyeong gak</cp:lastModifiedBy>
  <cp:revision>30</cp:revision>
  <dcterms:created xsi:type="dcterms:W3CDTF">2019-10-31T03:07:15Z</dcterms:created>
  <dcterms:modified xsi:type="dcterms:W3CDTF">2019-11-04T11:15:15Z</dcterms:modified>
</cp:coreProperties>
</file>