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6" r:id="rId3"/>
    <p:sldId id="330" r:id="rId4"/>
    <p:sldId id="317" r:id="rId5"/>
    <p:sldId id="318" r:id="rId6"/>
    <p:sldId id="320" r:id="rId7"/>
    <p:sldId id="323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92A3A-6308-4EC9-9836-6323FAEBF10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1812B-933C-487F-8C41-F328CD93E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01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C0C53-EF37-0302-F0E4-1554A3F66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41D79C-88AD-64F8-345D-6D870849B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86D14-D41D-0D4F-DC3A-2889FB54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5A33-B064-43D7-AFF2-B7E799364B6C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5650E-2FE2-C7C5-1DAB-B9141497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44970-A6C3-D61B-CDE4-E586CDC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9C4566-CDA9-BE2C-7D32-96CF491925DA}"/>
              </a:ext>
            </a:extLst>
          </p:cNvPr>
          <p:cNvSpPr/>
          <p:nvPr userDrawn="1"/>
        </p:nvSpPr>
        <p:spPr>
          <a:xfrm>
            <a:off x="0" y="3423113"/>
            <a:ext cx="12192000" cy="13288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2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503BE-2AE3-7917-2C89-20519BD7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69D12A-5C88-F981-6127-9E5BCEC5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DAB3B-336B-8E94-5803-82909015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D8BE-C54E-4127-BEE8-63B959A55FD2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D7F2D-0B97-7E8E-9A39-88C2C815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C6BB4-23AE-8138-193E-BAC292C5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BD5E34-2D4E-D1D4-1063-A1330422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B4C67B-6F63-F02D-5F27-5AC36DE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9BBABA-BA84-F592-815F-DA89CE2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F78E-C0B8-4C5D-A5BF-2A530AB0ACD0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7B28C-691F-DDDC-249C-F592D3A8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38D74-780D-97DE-AC57-3648739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FAFED-E8BA-6BF8-4A11-025A068D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483C8-7622-E5C0-C86A-032807CE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C6BBCD-CC6C-3AE5-4B08-4EAC0B0F34A8}"/>
              </a:ext>
            </a:extLst>
          </p:cNvPr>
          <p:cNvSpPr/>
          <p:nvPr userDrawn="1"/>
        </p:nvSpPr>
        <p:spPr>
          <a:xfrm>
            <a:off x="0" y="1114023"/>
            <a:ext cx="12192000" cy="13288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F3EFFD8E-FEB4-D94C-1099-417F1961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B96F-EFE7-473F-93F8-009FBA5BC60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C77E6903-A6A6-6BC6-9187-93E5DD61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1B323A5-4297-CBF4-9715-6076FE76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E5C852-48D6-A030-6580-31BA8B388CBE}"/>
              </a:ext>
            </a:extLst>
          </p:cNvPr>
          <p:cNvSpPr txBox="1"/>
          <p:nvPr userDrawn="1"/>
        </p:nvSpPr>
        <p:spPr>
          <a:xfrm>
            <a:off x="11277600" y="1365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D1D9B0D-3C07-424E-AED5-3D00AAAF7DC5}" type="slidenum">
              <a:rPr kumimoji="1" lang="ja-JP" altLang="en-US" sz="3200" b="1" smtClean="0"/>
              <a:pPr/>
              <a:t>‹#›</a:t>
            </a:fld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61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1FF4-AA4E-DB85-D24F-A7DFA348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9738EF-88EB-BE8E-6A22-2116423F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01FAA-A8F4-AC5E-BC92-69E9DADA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CA4-651F-4B5E-9F89-5F8CA3CB40CC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301F5-5B5F-E1D9-9AC8-330EDACB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2EECC1-A21F-5B2F-56C3-F3FE192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AEC72-7700-2A11-EF60-431E6428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E4B2B-B0E1-9DAD-8AAD-E24F29A1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AC431C-C482-4A8C-F15A-00916129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B59117-4810-B59F-BE1B-318BABC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E47F-655E-462B-B9E3-16FEA55CAFE8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119B69-0562-36B8-1F35-DB83433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56527-E3D4-8277-6E8A-188FA986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5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DAFE2-5543-0B72-745E-BF8702A8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5DEC21-00E7-AFBC-7AFE-1C95B714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7FB2C8-594B-F6C5-3903-A12E7840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C5242F-5D40-36EA-8001-05666BE56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CD1076-F9D3-433F-985E-1961070F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68D3FA-F0DA-520C-9539-9C523BD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A2A-4D18-4F8A-971C-2F0A1273CDFA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9B472C-C02F-793F-E3D0-A715EA7F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BF073E-00D2-C1F2-35F9-2F90D6D9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2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1E4B5-8D86-9B6A-20DF-8BE47E3B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D6FCCF-993D-B830-B706-1B5607B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8C-3C40-49DE-8078-5A8573A9E975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0D722-E30E-8B74-A5F4-9F1C54F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7BCDAC-0DE2-115D-12F1-C17A88E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9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2996EC-2531-026F-D878-71F8DDF8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C0F-304D-477C-BD04-A6522FBAE4F9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124ECD-1120-8C1C-BAAE-E01305F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86BCF8-72EB-14FC-24AF-5890A4E7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F30A5-8588-A65D-2893-17F97620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EFC6D-DC05-57D1-7FE1-BA7B3366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A11DD-7B42-8FB2-EF51-83A690F7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404E14-A26D-FB6A-F62F-5A11DD1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636-5195-4EF2-9708-609F1B0B0FAA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413150-BC84-EAE8-806B-9DF9C0E4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E4CA0-284A-9808-AB41-E761C3F8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4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8F520-730D-3E53-EB95-19036C4F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D64A67-01DB-4E13-68BA-4E122AC4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630690-F60C-0A82-B44E-8C86BB06D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30D91-1858-D136-E71F-ED872E4D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637-1815-4072-BB14-7D3037DC3E0E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28717B-6663-7E31-A67D-E86FE1C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FF9D53-9C64-1767-1F70-A1EF72E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5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A45144-83BE-19F6-C2F7-B4846C63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D3A615-8DDF-F947-F668-75396BB0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17C4A-7C23-9ECE-4D0B-BA9C2FC81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CE90-8CEC-46E1-B2B8-7B2A8A1E2A94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777B0-E84B-CD63-6792-6E7D2CAA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00ADE8-5F70-D104-82C7-A5491491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9B0D-3C07-424E-AED5-3D00AAAF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91EF2-5DE7-73A9-14A6-C24F2259E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/>
              <a:t>評価属性を考慮した</a:t>
            </a:r>
            <a:r>
              <a:rPr kumimoji="1" lang="en-US" altLang="ja-JP" sz="4800" b="1" dirty="0"/>
              <a:t/>
            </a:r>
            <a:br>
              <a:rPr kumimoji="1" lang="en-US" altLang="ja-JP" sz="4800" b="1" dirty="0"/>
            </a:br>
            <a:r>
              <a:rPr lang="ja-JP" altLang="en-US" sz="4800" b="1" dirty="0"/>
              <a:t>感情ー印象ー形態要素の指標化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451F65-69D6-4F3F-B1E5-90C1E8F51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長田研究室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宮嶋大輔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2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1E452-AE0B-1FBB-0F28-C8C8AA35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74054-C738-16E2-A2C4-1EB30C03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評価属性を</a:t>
            </a:r>
            <a:r>
              <a:rPr kumimoji="1" lang="ja-JP" altLang="en-US" dirty="0"/>
              <a:t>指標化する手法として有効</a:t>
            </a:r>
            <a:endParaRPr lang="en-US" altLang="ja-JP" dirty="0"/>
          </a:p>
          <a:p>
            <a:pPr lvl="1"/>
            <a:r>
              <a:rPr lang="ja-JP" altLang="en-US" dirty="0"/>
              <a:t>今までの感性のモデル化では，形態</a:t>
            </a:r>
            <a:r>
              <a:rPr lang="ja-JP" altLang="en-US" dirty="0" smtClean="0"/>
              <a:t>要素</a:t>
            </a:r>
            <a:r>
              <a:rPr lang="ja-JP" altLang="en-US" dirty="0"/>
              <a:t>単独</a:t>
            </a:r>
            <a:r>
              <a:rPr lang="ja-JP" altLang="en-US" dirty="0" smtClean="0"/>
              <a:t>で</a:t>
            </a:r>
            <a:r>
              <a:rPr lang="ja-JP" altLang="en-US" dirty="0"/>
              <a:t>しか扱えなかった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50795A-D008-860C-E991-69C1AC13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" y="3530213"/>
            <a:ext cx="3578848" cy="286307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6C6517-08FF-8021-B19C-D4AA64882CB6}"/>
              </a:ext>
            </a:extLst>
          </p:cNvPr>
          <p:cNvSpPr/>
          <p:nvPr/>
        </p:nvSpPr>
        <p:spPr>
          <a:xfrm>
            <a:off x="3446171" y="2255851"/>
            <a:ext cx="5485327" cy="9723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本手法を用いることで</a:t>
            </a:r>
            <a:r>
              <a:rPr kumimoji="1" lang="ja-JP" altLang="en-US" dirty="0" smtClean="0"/>
              <a:t>，</a:t>
            </a:r>
            <a:r>
              <a:rPr kumimoji="1" lang="ja-JP" altLang="en-US" b="1" dirty="0" smtClean="0"/>
              <a:t>評価</a:t>
            </a:r>
            <a:r>
              <a:rPr kumimoji="1" lang="ja-JP" altLang="en-US" b="1" dirty="0"/>
              <a:t>属性を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指標化</a:t>
            </a:r>
            <a:r>
              <a:rPr kumimoji="1" lang="ja-JP" altLang="en-US" dirty="0"/>
              <a:t>することができた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52B1257-1033-B609-731E-A467A40335B7}"/>
              </a:ext>
            </a:extLst>
          </p:cNvPr>
          <p:cNvSpPr/>
          <p:nvPr/>
        </p:nvSpPr>
        <p:spPr>
          <a:xfrm>
            <a:off x="902594" y="2458693"/>
            <a:ext cx="2284927" cy="5666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57C4FE-830C-4788-2D9F-5A6F72CA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 r="77306" b="37360"/>
          <a:stretch/>
        </p:blipFill>
        <p:spPr>
          <a:xfrm>
            <a:off x="3960254" y="3629795"/>
            <a:ext cx="1545465" cy="30479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DE890B-8BEE-3E73-B1EF-85443101FDC3}"/>
              </a:ext>
            </a:extLst>
          </p:cNvPr>
          <p:cNvSpPr/>
          <p:nvPr/>
        </p:nvSpPr>
        <p:spPr>
          <a:xfrm>
            <a:off x="3921617" y="3629795"/>
            <a:ext cx="1577662" cy="30479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321DB213-E91D-A64F-1CA2-D8CD32F78C10}"/>
              </a:ext>
            </a:extLst>
          </p:cNvPr>
          <p:cNvSpPr/>
          <p:nvPr/>
        </p:nvSpPr>
        <p:spPr>
          <a:xfrm>
            <a:off x="5969357" y="3530213"/>
            <a:ext cx="5276908" cy="1221249"/>
          </a:xfrm>
          <a:prstGeom prst="wedgeRectCallout">
            <a:avLst>
              <a:gd name="adj1" fmla="val -59404"/>
              <a:gd name="adj2" fmla="val 870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例えば「生地」という形態要素だけではなく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「生地が安っぽい」など「レトロ」に対する評価属性を指標化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9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796FB-E484-C117-CF69-FFEF7ECC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3744A-8F01-2A95-0F2D-D1775B18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kumimoji="1" lang="ja-JP" altLang="en-US" sz="2400" dirty="0">
                <a:solidFill>
                  <a:schemeClr val="tx1"/>
                </a:solidFill>
              </a:rPr>
              <a:t>レビューデータを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用いた</a:t>
            </a:r>
            <a:r>
              <a:rPr lang="ja-JP" altLang="en-US" dirty="0"/>
              <a:t>評価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r>
              <a:rPr kumimoji="1" lang="ja-JP" altLang="en-US" sz="2400" dirty="0">
                <a:solidFill>
                  <a:schemeClr val="tx1"/>
                </a:solidFill>
              </a:rPr>
              <a:t>を考慮した</a:t>
            </a:r>
            <a:r>
              <a:rPr kumimoji="1" lang="en-US" altLang="ja-JP" sz="2400" dirty="0">
                <a:solidFill>
                  <a:schemeClr val="tx1"/>
                </a:solidFill>
              </a:rPr>
              <a:t/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ja-JP" altLang="en-US" sz="2400" dirty="0">
                <a:solidFill>
                  <a:schemeClr val="tx1"/>
                </a:solidFill>
              </a:rPr>
              <a:t>感性のモデル化を考える</a:t>
            </a:r>
            <a:endParaRPr kumimoji="1" lang="en-US" altLang="ja-JP" dirty="0"/>
          </a:p>
          <a:p>
            <a:r>
              <a:rPr kumimoji="1" lang="ja-JP" altLang="en-US" dirty="0"/>
              <a:t>方法</a:t>
            </a:r>
            <a:endParaRPr kumimoji="1"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テキストマイニング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トピック抽出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可視化</a:t>
            </a:r>
            <a:endParaRPr kumimoji="1" lang="en-US" altLang="ja-JP" dirty="0"/>
          </a:p>
          <a:p>
            <a:r>
              <a:rPr lang="ja-JP" altLang="en-US" dirty="0"/>
              <a:t>結果・考察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感性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評価属性を</a:t>
            </a:r>
            <a:r>
              <a:rPr kumimoji="1" lang="ja-JP" altLang="en-US" dirty="0"/>
              <a:t>指標化する手法として有効</a:t>
            </a:r>
            <a:r>
              <a:rPr kumimoji="1" lang="ja-JP" altLang="en-US" dirty="0" smtClean="0"/>
              <a:t>だった</a:t>
            </a:r>
            <a:endParaRPr kumimoji="1" lang="en-US" altLang="ja-JP" dirty="0" smtClean="0"/>
          </a:p>
          <a:p>
            <a:r>
              <a:rPr lang="ja-JP" altLang="en-US" dirty="0"/>
              <a:t>今後</a:t>
            </a:r>
            <a:r>
              <a:rPr lang="ja-JP" altLang="en-US" dirty="0" smtClean="0"/>
              <a:t>の課題</a:t>
            </a:r>
            <a:endParaRPr lang="en-US" altLang="ja-JP" dirty="0" smtClean="0"/>
          </a:p>
          <a:p>
            <a:pPr lvl="1"/>
            <a:r>
              <a:rPr lang="ja-JP" altLang="en-US" dirty="0"/>
              <a:t>少ないデータ数での適用</a:t>
            </a:r>
            <a:r>
              <a:rPr lang="ja-JP" altLang="en-US" dirty="0" smtClean="0"/>
              <a:t>実験</a:t>
            </a:r>
            <a:endParaRPr lang="en-US" altLang="ja-JP" dirty="0" smtClean="0"/>
          </a:p>
          <a:p>
            <a:pPr lvl="1"/>
            <a:r>
              <a:rPr lang="ja-JP" altLang="en-US" dirty="0"/>
              <a:t>普遍的な感性を含むデータセットを使用し，ドメインに限らない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感性の</a:t>
            </a:r>
            <a:r>
              <a:rPr lang="ja-JP" altLang="en-US" dirty="0" smtClean="0"/>
              <a:t>指標化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5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感性工学の分野では，感性のモデル化が行われている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r>
              <a:rPr lang="ja-JP" altLang="en-US" dirty="0"/>
              <a:t>感性のモデル化の先行研究（小向井ら，</a:t>
            </a:r>
            <a:r>
              <a:rPr lang="en-US" altLang="ja-JP" dirty="0"/>
              <a:t>2021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>
                <a:latin typeface="Courier New" panose="02070309020205020404" pitchFamily="49" charset="0"/>
              </a:rPr>
              <a:t>印象の全体部分関係を考慮した自動車レビューに</a:t>
            </a:r>
            <a:r>
              <a:rPr lang="en-US" altLang="ja-JP" dirty="0">
                <a:latin typeface="Courier New" panose="02070309020205020404" pitchFamily="49" charset="0"/>
              </a:rPr>
              <a:t/>
            </a:r>
            <a:br>
              <a:rPr lang="en-US" altLang="ja-JP" dirty="0">
                <a:latin typeface="Courier New" panose="02070309020205020404" pitchFamily="49" charset="0"/>
              </a:rPr>
            </a:br>
            <a:r>
              <a:rPr lang="ja-JP" altLang="en-US" dirty="0">
                <a:latin typeface="Courier New" panose="02070309020205020404" pitchFamily="49" charset="0"/>
              </a:rPr>
              <a:t>基づく感性評価モデルの構築</a:t>
            </a:r>
            <a:endParaRPr lang="en-US" altLang="ja-JP" dirty="0">
              <a:latin typeface="Courier New" panose="02070309020205020404" pitchFamily="49" charset="0"/>
            </a:endParaRP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</a:rPr>
              <a:t>評価属性（形態要素</a:t>
            </a:r>
            <a:r>
              <a:rPr lang="en-US" altLang="ja-JP" dirty="0" smtClean="0">
                <a:latin typeface="Courier New" panose="02070309020205020404" pitchFamily="49" charset="0"/>
              </a:rPr>
              <a:t>×</a:t>
            </a:r>
            <a:r>
              <a:rPr lang="ja-JP" altLang="en-US" dirty="0" smtClean="0">
                <a:latin typeface="Courier New" panose="02070309020205020404" pitchFamily="49" charset="0"/>
              </a:rPr>
              <a:t>特徴）がわ</a:t>
            </a:r>
            <a:r>
              <a:rPr lang="ja-JP" altLang="en-US" dirty="0">
                <a:latin typeface="Courier New" panose="02070309020205020404" pitchFamily="49" charset="0"/>
              </a:rPr>
              <a:t>からない</a:t>
            </a:r>
            <a:endParaRPr lang="en-US" altLang="ja-JP" dirty="0">
              <a:latin typeface="Courier New" panose="02070309020205020404" pitchFamily="49" charset="0"/>
            </a:endParaRPr>
          </a:p>
          <a:p>
            <a:pPr lvl="2"/>
            <a:r>
              <a:rPr lang="ja-JP" altLang="en-US" dirty="0">
                <a:latin typeface="Courier New" panose="02070309020205020404" pitchFamily="49" charset="0"/>
              </a:rPr>
              <a:t>プロダクトデザインに活かす事が難しい</a:t>
            </a:r>
            <a:endParaRPr lang="en-US" altLang="ja-JP" dirty="0">
              <a:latin typeface="Courier New" panose="02070309020205020404" pitchFamily="49" charset="0"/>
            </a:endParaRPr>
          </a:p>
          <a:p>
            <a:r>
              <a:rPr lang="ja-JP" altLang="en-US" dirty="0">
                <a:latin typeface="Courier New" panose="02070309020205020404" pitchFamily="49" charset="0"/>
              </a:rPr>
              <a:t>ユーザーの感性のモデル化の先行研究（本村ら，</a:t>
            </a:r>
            <a:r>
              <a:rPr lang="en-US" altLang="ja-JP" dirty="0">
                <a:latin typeface="+mn-ea"/>
              </a:rPr>
              <a:t>2020</a:t>
            </a:r>
            <a:r>
              <a:rPr lang="ja-JP" altLang="en-US" dirty="0">
                <a:latin typeface="Courier New" panose="02070309020205020404" pitchFamily="49" charset="0"/>
              </a:rPr>
              <a:t>）</a:t>
            </a:r>
            <a:endParaRPr lang="en-US" altLang="ja-JP" dirty="0">
              <a:latin typeface="Courier New" panose="02070309020205020404" pitchFamily="49" charset="0"/>
            </a:endParaRPr>
          </a:p>
          <a:p>
            <a:pPr lvl="1"/>
            <a:r>
              <a:rPr lang="ja-JP" altLang="en-US" dirty="0"/>
              <a:t>確率的感性ユーザーモデルによる人のモデル化とその適合度の検証</a:t>
            </a:r>
            <a:endParaRPr lang="en-US" altLang="ja-JP" dirty="0"/>
          </a:p>
          <a:p>
            <a:pPr lvl="2"/>
            <a:r>
              <a:rPr lang="ja-JP" altLang="en-US" dirty="0">
                <a:latin typeface="Courier New" panose="02070309020205020404" pitchFamily="49" charset="0"/>
              </a:rPr>
              <a:t>膨大なアンケートデータを用いているため，人的・時間的負荷が高い</a:t>
            </a:r>
            <a:endParaRPr lang="en-US" altLang="ja-JP" dirty="0">
              <a:latin typeface="Courier New" panose="020703090202050204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70247" y="5397897"/>
            <a:ext cx="8051505" cy="11183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レビューデータを用いた評価属性</a:t>
            </a:r>
            <a:r>
              <a:rPr kumimoji="1" lang="en-US" altLang="ja-JP" sz="2400" b="1" dirty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ja-JP" altLang="en-US" sz="2400" b="1" dirty="0">
                <a:solidFill>
                  <a:schemeClr val="tx1"/>
                </a:solidFill>
              </a:rPr>
              <a:t>を考慮した感性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の</a:t>
            </a:r>
            <a:r>
              <a:rPr lang="ja-JP" altLang="en-US" sz="2400" b="1" dirty="0">
                <a:solidFill>
                  <a:schemeClr val="tx1"/>
                </a:solidFill>
              </a:rPr>
              <a:t>指標化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A0949749-1652-A77D-1E33-462C7B5F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88" y="1586183"/>
            <a:ext cx="3388055" cy="22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現在までの進展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感性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評価属性（形態要素</a:t>
            </a:r>
            <a:r>
              <a:rPr lang="en-US" altLang="ja-JP" dirty="0" smtClean="0"/>
              <a:t>×</a:t>
            </a:r>
            <a:r>
              <a:rPr lang="ja-JP" altLang="en-US" dirty="0" smtClean="0"/>
              <a:t>特徴）の指標化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感情層，印象層を感性層とし，感性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評価属性の指標化を行った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2" t="32230" r="15188" b="23462"/>
          <a:stretch/>
        </p:blipFill>
        <p:spPr>
          <a:xfrm>
            <a:off x="358140" y="2735580"/>
            <a:ext cx="6431280" cy="2926080"/>
          </a:xfrm>
          <a:prstGeom prst="rect">
            <a:avLst/>
          </a:prstGeom>
        </p:spPr>
      </p:pic>
      <p:sp>
        <p:nvSpPr>
          <p:cNvPr id="17" name="二等辺三角形 16"/>
          <p:cNvSpPr/>
          <p:nvPr/>
        </p:nvSpPr>
        <p:spPr>
          <a:xfrm>
            <a:off x="7269480" y="2853690"/>
            <a:ext cx="3649980" cy="268986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7" idx="1"/>
            <a:endCxn id="17" idx="5"/>
          </p:cNvCxnSpPr>
          <p:nvPr/>
        </p:nvCxnSpPr>
        <p:spPr>
          <a:xfrm>
            <a:off x="8181975" y="4198620"/>
            <a:ext cx="18249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747760" y="334260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感性</a:t>
            </a:r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2020" y="468530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評価</a:t>
            </a:r>
            <a:r>
              <a:rPr lang="ja-JP" altLang="en-US" b="1" dirty="0"/>
              <a:t>属性</a:t>
            </a:r>
            <a:endParaRPr kumimoji="1" lang="ja-JP" altLang="en-US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42020" y="3801389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感情＋印象</a:t>
            </a:r>
            <a:endParaRPr kumimoji="1" lang="ja-JP" altLang="en-US" sz="14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385810" y="506356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形態要素</a:t>
            </a:r>
            <a:r>
              <a:rPr lang="en-US" altLang="ja-JP" sz="1400" b="1" dirty="0"/>
              <a:t>×</a:t>
            </a:r>
            <a:r>
              <a:rPr lang="ja-JP" altLang="en-US" sz="1400" b="1" dirty="0" smtClean="0"/>
              <a:t>特徴</a:t>
            </a:r>
            <a:endParaRPr kumimoji="1" lang="ja-JP" altLang="en-US" sz="1400" b="1" dirty="0"/>
          </a:p>
        </p:txBody>
      </p:sp>
      <p:sp>
        <p:nvSpPr>
          <p:cNvPr id="32" name="右矢印 31"/>
          <p:cNvSpPr/>
          <p:nvPr/>
        </p:nvSpPr>
        <p:spPr>
          <a:xfrm>
            <a:off x="6200775" y="3862844"/>
            <a:ext cx="1546860" cy="67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18318225">
            <a:off x="6891087" y="4094768"/>
            <a:ext cx="2127594" cy="1956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89420" y="5054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原因</a:t>
            </a:r>
            <a:endParaRPr kumimoji="1" lang="ja-JP" altLang="en-US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306581" y="28568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結果</a:t>
            </a:r>
            <a:endParaRPr kumimoji="1" lang="ja-JP" altLang="en-US" b="1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269481" y="2853689"/>
            <a:ext cx="3649980" cy="2689860"/>
            <a:chOff x="7269481" y="2853689"/>
            <a:chExt cx="3649980" cy="2689860"/>
          </a:xfrm>
        </p:grpSpPr>
        <p:sp>
          <p:nvSpPr>
            <p:cNvPr id="18" name="二等辺三角形 17"/>
            <p:cNvSpPr/>
            <p:nvPr/>
          </p:nvSpPr>
          <p:spPr>
            <a:xfrm>
              <a:off x="7269481" y="2853689"/>
              <a:ext cx="3649980" cy="268986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8" idx="1"/>
              <a:endCxn id="18" idx="5"/>
            </p:cNvCxnSpPr>
            <p:nvPr/>
          </p:nvCxnSpPr>
          <p:spPr>
            <a:xfrm>
              <a:off x="8181976" y="4198619"/>
              <a:ext cx="18249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8747761" y="3342603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感性</a:t>
              </a:r>
              <a:endParaRPr kumimoji="1" lang="ja-JP" altLang="en-US" b="1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542021" y="468530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/>
                <a:t>評価</a:t>
              </a:r>
              <a:r>
                <a:rPr lang="ja-JP" altLang="en-US" b="1" dirty="0"/>
                <a:t>属性</a:t>
              </a:r>
              <a:endParaRPr kumimoji="1" lang="ja-JP" altLang="en-US" b="1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542021" y="3801388"/>
              <a:ext cx="110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感情＋印象</a:t>
              </a:r>
              <a:endParaRPr kumimoji="1" lang="ja-JP" altLang="en-US" sz="1400" b="1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385811" y="506356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形態要素</a:t>
              </a:r>
              <a:r>
                <a:rPr lang="en-US" altLang="ja-JP" sz="1400" b="1" dirty="0"/>
                <a:t>×</a:t>
              </a:r>
              <a:r>
                <a:rPr lang="ja-JP" altLang="en-US" sz="1400" b="1" dirty="0" smtClean="0"/>
                <a:t>特徴</a:t>
              </a:r>
              <a:endParaRPr kumimoji="1" lang="ja-JP" altLang="en-US" sz="1400" b="1" dirty="0"/>
            </a:p>
          </p:txBody>
        </p:sp>
        <p:sp>
          <p:nvSpPr>
            <p:cNvPr id="29" name="右矢印 28"/>
            <p:cNvSpPr/>
            <p:nvPr/>
          </p:nvSpPr>
          <p:spPr>
            <a:xfrm rot="18318225">
              <a:off x="6891088" y="4094767"/>
              <a:ext cx="2127594" cy="19560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81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0D959-A32D-3027-F81C-853CD357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r>
              <a:rPr lang="ja-JP" altLang="en-US" dirty="0"/>
              <a:t>手法</a:t>
            </a:r>
            <a:endParaRPr kumimoji="1" lang="ja-JP" altLang="en-US" dirty="0"/>
          </a:p>
        </p:txBody>
      </p:sp>
      <p:pic>
        <p:nvPicPr>
          <p:cNvPr id="6" name="コンテンツ プレースホルダー 5" descr="ダイアグラム&#10;&#10;自動的に生成された説明">
            <a:extLst>
              <a:ext uri="{FF2B5EF4-FFF2-40B4-BE49-F238E27FC236}">
                <a16:creationId xmlns:a16="http://schemas.microsoft.com/office/drawing/2014/main" id="{7504D9FA-3256-3F98-8127-772B8F3F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6082" r="202" b="-479"/>
          <a:stretch/>
        </p:blipFill>
        <p:spPr>
          <a:xfrm>
            <a:off x="838200" y="1480597"/>
            <a:ext cx="9981698" cy="5300129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632389" y="1480597"/>
            <a:ext cx="76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①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66374" y="1480596"/>
            <a:ext cx="76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0718" y="1480596"/>
            <a:ext cx="76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③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2965" y="3945995"/>
            <a:ext cx="146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感性語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1300" y="4222278"/>
            <a:ext cx="461665" cy="1127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 smtClean="0"/>
              <a:t>評価属性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1392965" y="4222278"/>
            <a:ext cx="2144994" cy="188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91197"/>
              </p:ext>
            </p:extLst>
          </p:nvPr>
        </p:nvGraphicFramePr>
        <p:xfrm>
          <a:off x="1392965" y="4373828"/>
          <a:ext cx="2215860" cy="1311452"/>
        </p:xfrm>
        <a:graphic>
          <a:graphicData uri="http://schemas.openxmlformats.org/drawingml/2006/table">
            <a:tbl>
              <a:tblPr/>
              <a:tblGrid>
                <a:gridCol w="738620">
                  <a:extLst>
                    <a:ext uri="{9D8B030D-6E8A-4147-A177-3AD203B41FA5}">
                      <a16:colId xmlns:a16="http://schemas.microsoft.com/office/drawing/2014/main" val="2968109479"/>
                    </a:ext>
                  </a:extLst>
                </a:gridCol>
                <a:gridCol w="738620">
                  <a:extLst>
                    <a:ext uri="{9D8B030D-6E8A-4147-A177-3AD203B41FA5}">
                      <a16:colId xmlns:a16="http://schemas.microsoft.com/office/drawing/2014/main" val="4062018748"/>
                    </a:ext>
                  </a:extLst>
                </a:gridCol>
                <a:gridCol w="738620">
                  <a:extLst>
                    <a:ext uri="{9D8B030D-6E8A-4147-A177-3AD203B41FA5}">
                      <a16:colId xmlns:a16="http://schemas.microsoft.com/office/drawing/2014/main" val="984329328"/>
                    </a:ext>
                  </a:extLst>
                </a:gridCol>
              </a:tblGrid>
              <a:tr h="40594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厚い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ピッタリ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16434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厚い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138003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着心地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良い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10379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良い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DF359-673C-50A4-A8B9-E8B70189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kumimoji="1" lang="ja-JP" altLang="en-US" dirty="0"/>
              <a:t>テキストマイニング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65952-80B6-8DB2-4EF9-E6546B3C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データ概要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楽天データセットのファッションに関するレビュー</a:t>
            </a:r>
            <a:endParaRPr kumimoji="1" lang="en-US" altLang="ja-JP" dirty="0"/>
          </a:p>
          <a:p>
            <a:pPr lvl="2"/>
            <a:r>
              <a:rPr lang="ja-JP" altLang="en-US" dirty="0"/>
              <a:t>文章数：</a:t>
            </a:r>
            <a:r>
              <a:rPr lang="en-US" altLang="ja-JP" dirty="0"/>
              <a:t>1931361</a:t>
            </a:r>
          </a:p>
          <a:p>
            <a:r>
              <a:rPr lang="ja-JP" altLang="en-US" dirty="0"/>
              <a:t>前処理</a:t>
            </a:r>
            <a:endParaRPr lang="en-US" altLang="ja-JP" dirty="0"/>
          </a:p>
          <a:p>
            <a:pPr lvl="1"/>
            <a:r>
              <a:rPr lang="ja-JP" altLang="en-US" dirty="0"/>
              <a:t>係り受け分析</a:t>
            </a:r>
            <a:endParaRPr lang="en-US" altLang="ja-JP" dirty="0"/>
          </a:p>
          <a:p>
            <a:pPr lvl="2"/>
            <a:r>
              <a:rPr lang="ja-JP" altLang="en-US" dirty="0" smtClean="0"/>
              <a:t>評価</a:t>
            </a:r>
            <a:r>
              <a:rPr lang="ja-JP" altLang="en-US" dirty="0"/>
              <a:t>属性を抽出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GINZA</a:t>
            </a:r>
            <a:r>
              <a:rPr kumimoji="1" lang="ja-JP" altLang="en-US" dirty="0"/>
              <a:t>を使用</a:t>
            </a:r>
            <a:endParaRPr kumimoji="1" lang="en-US" altLang="ja-JP" dirty="0"/>
          </a:p>
          <a:p>
            <a:pPr lvl="2"/>
            <a:r>
              <a:rPr lang="ja-JP" altLang="en-US" dirty="0"/>
              <a:t>主語・述語関係を表す「</a:t>
            </a:r>
            <a:r>
              <a:rPr lang="en-US" altLang="ja-JP" dirty="0" err="1"/>
              <a:t>nsubj</a:t>
            </a:r>
            <a:r>
              <a:rPr lang="ja-JP" altLang="en-US" dirty="0"/>
              <a:t>」，目的語関係を表す「</a:t>
            </a:r>
            <a:r>
              <a:rPr lang="en-US" altLang="ja-JP" dirty="0"/>
              <a:t>obj</a:t>
            </a:r>
            <a:r>
              <a:rPr lang="ja-JP" altLang="en-US" dirty="0"/>
              <a:t>」を抽出</a:t>
            </a:r>
            <a:endParaRPr lang="en-US" altLang="ja-JP" dirty="0"/>
          </a:p>
          <a:p>
            <a:pPr lvl="3"/>
            <a:r>
              <a:rPr kumimoji="1" lang="ja-JP" altLang="en-US" dirty="0"/>
              <a:t>計</a:t>
            </a:r>
            <a:r>
              <a:rPr kumimoji="1" lang="en-US" altLang="ja-JP" dirty="0"/>
              <a:t>9570</a:t>
            </a:r>
            <a:r>
              <a:rPr kumimoji="1" lang="ja-JP" altLang="en-US" dirty="0"/>
              <a:t>表現を抽出</a:t>
            </a:r>
            <a:endParaRPr kumimoji="1" lang="en-US" altLang="ja-JP" dirty="0"/>
          </a:p>
          <a:p>
            <a:pPr lvl="1"/>
            <a:r>
              <a:rPr lang="ja-JP" altLang="en-US" dirty="0"/>
              <a:t>印象・感情語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名詞・形容詞を抽出</a:t>
            </a:r>
            <a:endParaRPr lang="en-US" altLang="ja-JP" dirty="0"/>
          </a:p>
          <a:p>
            <a:pPr lvl="2"/>
            <a:r>
              <a:rPr lang="ja-JP" altLang="en-US" dirty="0"/>
              <a:t>評価表現辞書を</a:t>
            </a:r>
            <a:r>
              <a:rPr lang="ja-JP" altLang="en-US" dirty="0" smtClean="0"/>
              <a:t>用いて，</a:t>
            </a:r>
            <a:r>
              <a:rPr kumimoji="1" lang="ja-JP" altLang="en-US" dirty="0" smtClean="0"/>
              <a:t>印象</a:t>
            </a:r>
            <a:r>
              <a:rPr kumimoji="1" lang="ja-JP" altLang="en-US" dirty="0"/>
              <a:t>・感情語を</a:t>
            </a:r>
            <a:r>
              <a:rPr kumimoji="1" lang="ja-JP" altLang="en-US" dirty="0" smtClean="0"/>
              <a:t>抽出</a:t>
            </a:r>
            <a:endParaRPr kumimoji="1" lang="en-US" altLang="ja-JP" dirty="0"/>
          </a:p>
          <a:p>
            <a:pPr lvl="3"/>
            <a:r>
              <a:rPr lang="ja-JP" altLang="en-US" dirty="0"/>
              <a:t>計</a:t>
            </a:r>
            <a:r>
              <a:rPr lang="en-US" altLang="ja-JP" dirty="0"/>
              <a:t>459</a:t>
            </a:r>
            <a:r>
              <a:rPr lang="ja-JP" altLang="en-US" dirty="0"/>
              <a:t>種類を抽出</a:t>
            </a:r>
            <a:endParaRPr lang="en-US" altLang="ja-JP" dirty="0"/>
          </a:p>
          <a:p>
            <a:pPr marL="1371600" lvl="3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0BBB5D-F48C-8614-500F-457D2C3B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89" y="2502207"/>
            <a:ext cx="7752984" cy="122872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7B0FE1-D4AE-6C83-2EBA-F9A04EBE862E}"/>
              </a:ext>
            </a:extLst>
          </p:cNvPr>
          <p:cNvSpPr/>
          <p:nvPr/>
        </p:nvSpPr>
        <p:spPr>
          <a:xfrm>
            <a:off x="7148205" y="2636040"/>
            <a:ext cx="412124" cy="19962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C5D0FA-48C0-B678-DB5E-BC3427B6B5B9}"/>
              </a:ext>
            </a:extLst>
          </p:cNvPr>
          <p:cNvSpPr/>
          <p:nvPr/>
        </p:nvSpPr>
        <p:spPr>
          <a:xfrm>
            <a:off x="8534401" y="1958340"/>
            <a:ext cx="2659380" cy="63238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「服ーレトロ」</a:t>
            </a:r>
            <a:r>
              <a:rPr kumimoji="1" lang="ja-JP" altLang="en-US" dirty="0"/>
              <a:t>を抽出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6A9815F-4ACA-8D26-1F0C-DE0B65809C78}"/>
              </a:ext>
            </a:extLst>
          </p:cNvPr>
          <p:cNvSpPr/>
          <p:nvPr/>
        </p:nvSpPr>
        <p:spPr>
          <a:xfrm>
            <a:off x="5028021" y="3341894"/>
            <a:ext cx="412124" cy="19962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9F2F92-415E-8D41-5A1A-6EAA2CDCCEF2}"/>
              </a:ext>
            </a:extLst>
          </p:cNvPr>
          <p:cNvSpPr/>
          <p:nvPr/>
        </p:nvSpPr>
        <p:spPr>
          <a:xfrm>
            <a:off x="9063347" y="3306492"/>
            <a:ext cx="412124" cy="19158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47BA181-27D0-45DF-FF4E-931C9A3B9C55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5234083" y="2274534"/>
            <a:ext cx="3300318" cy="10673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6D11E33-F688-C0C5-9FC3-74C85BA6340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269409" y="2590728"/>
            <a:ext cx="594682" cy="71576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B14E9-5A70-1D44-AA4A-BC6CEE30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dirty="0"/>
              <a:t>トピック抽出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1C4B74-CE2B-108E-6CAF-0BD8F04C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PLSA</a:t>
            </a:r>
            <a:r>
              <a:rPr lang="ja-JP" altLang="en-US" dirty="0" smtClean="0"/>
              <a:t>（</a:t>
            </a:r>
            <a:r>
              <a:rPr lang="en-US" altLang="ja-JP" dirty="0"/>
              <a:t>Probabilistic Latent Semantic Analysis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任意の行列を入力とする次元圧縮手法</a:t>
            </a:r>
            <a:endParaRPr lang="en-US" altLang="ja-JP" dirty="0"/>
          </a:p>
          <a:p>
            <a:pPr lvl="1"/>
            <a:r>
              <a:rPr lang="ja-JP" altLang="en-US" dirty="0"/>
              <a:t>行列データの行の要素</a:t>
            </a:r>
            <a:r>
              <a:rPr lang="en-US" altLang="ja-JP" dirty="0"/>
              <a:t>S</a:t>
            </a:r>
            <a:r>
              <a:rPr lang="ja-JP" altLang="en-US" dirty="0"/>
              <a:t>と列の要素</a:t>
            </a:r>
            <a:r>
              <a:rPr lang="en-US" altLang="ja-JP" dirty="0"/>
              <a:t>E</a:t>
            </a:r>
            <a:r>
              <a:rPr lang="ja-JP" altLang="en-US" dirty="0"/>
              <a:t>の背後にある共通特徴となる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潜在クラス</a:t>
            </a:r>
            <a:r>
              <a:rPr lang="en-US" altLang="ja-JP" dirty="0"/>
              <a:t>T</a:t>
            </a:r>
            <a:r>
              <a:rPr lang="ja-JP" altLang="en-US" dirty="0"/>
              <a:t>を抽出</a:t>
            </a:r>
            <a:endParaRPr lang="en-US" altLang="ja-JP" dirty="0"/>
          </a:p>
          <a:p>
            <a:r>
              <a:rPr lang="ja-JP" altLang="en-US" dirty="0"/>
              <a:t>トピック抽出</a:t>
            </a:r>
            <a:endParaRPr lang="en-US" altLang="ja-JP" dirty="0"/>
          </a:p>
          <a:p>
            <a:pPr lvl="1"/>
            <a:r>
              <a:rPr lang="ja-JP" altLang="en-US" dirty="0"/>
              <a:t>行</a:t>
            </a:r>
            <a:r>
              <a:rPr lang="ja-JP" altLang="en-US" dirty="0" smtClean="0"/>
              <a:t>を評価</a:t>
            </a:r>
            <a:r>
              <a:rPr lang="ja-JP" altLang="en-US" dirty="0"/>
              <a:t>属性，列</a:t>
            </a:r>
            <a:r>
              <a:rPr lang="ja-JP" altLang="en-US" dirty="0" smtClean="0"/>
              <a:t>を</a:t>
            </a:r>
            <a:r>
              <a:rPr lang="ja-JP" altLang="en-US" dirty="0"/>
              <a:t>感性</a:t>
            </a:r>
            <a:r>
              <a:rPr lang="ja-JP" altLang="en-US" dirty="0" smtClean="0"/>
              <a:t>語</a:t>
            </a:r>
            <a:r>
              <a:rPr lang="ja-JP" altLang="en-US" dirty="0"/>
              <a:t>とした共起行列を作成</a:t>
            </a:r>
            <a:endParaRPr lang="en-US" altLang="ja-JP" dirty="0"/>
          </a:p>
          <a:p>
            <a:pPr lvl="1"/>
            <a:r>
              <a:rPr lang="ja-JP" altLang="en-US" dirty="0"/>
              <a:t>共起行列に</a:t>
            </a:r>
            <a:r>
              <a:rPr lang="en-US" altLang="ja-JP" dirty="0"/>
              <a:t>PLSA</a:t>
            </a:r>
            <a:r>
              <a:rPr lang="ja-JP" altLang="en-US" dirty="0"/>
              <a:t>を適用し，トピックを抽出する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2228008B-F3E4-2B27-48C8-CC2AC7E657C7}"/>
              </a:ext>
            </a:extLst>
          </p:cNvPr>
          <p:cNvSpPr/>
          <p:nvPr/>
        </p:nvSpPr>
        <p:spPr>
          <a:xfrm>
            <a:off x="8736545" y="4794273"/>
            <a:ext cx="701940" cy="64293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</a:t>
            </a:r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E6E2EF4F-DA27-0D7B-E23E-B6A8B8D3DE30}"/>
              </a:ext>
            </a:extLst>
          </p:cNvPr>
          <p:cNvSpPr/>
          <p:nvPr/>
        </p:nvSpPr>
        <p:spPr>
          <a:xfrm>
            <a:off x="8194101" y="6097777"/>
            <a:ext cx="647700" cy="64293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</a:t>
            </a:r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7E062B1C-C7CD-6A47-E8C7-82BD89FD5FDF}"/>
              </a:ext>
            </a:extLst>
          </p:cNvPr>
          <p:cNvSpPr/>
          <p:nvPr/>
        </p:nvSpPr>
        <p:spPr>
          <a:xfrm>
            <a:off x="9438485" y="6097777"/>
            <a:ext cx="647700" cy="642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E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B2C2375-CF56-2E29-DE34-A726B3166DE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8517951" y="5343054"/>
            <a:ext cx="321391" cy="754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19">
            <a:extLst>
              <a:ext uri="{FF2B5EF4-FFF2-40B4-BE49-F238E27FC236}">
                <a16:creationId xmlns:a16="http://schemas.microsoft.com/office/drawing/2014/main" id="{E410DBAC-90DC-BCC3-E19A-4B453B30066D}"/>
              </a:ext>
            </a:extLst>
          </p:cNvPr>
          <p:cNvSpPr/>
          <p:nvPr/>
        </p:nvSpPr>
        <p:spPr>
          <a:xfrm>
            <a:off x="8277890" y="4472805"/>
            <a:ext cx="1619250" cy="3214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潜在トピック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B273697-1180-6112-290B-73476EF6966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9335688" y="5343054"/>
            <a:ext cx="426647" cy="754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1CFF5ABB-5CE5-4150-A00E-5C1A7847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01749"/>
              </p:ext>
            </p:extLst>
          </p:nvPr>
        </p:nvGraphicFramePr>
        <p:xfrm>
          <a:off x="2105815" y="4947596"/>
          <a:ext cx="2215860" cy="1246997"/>
        </p:xfrm>
        <a:graphic>
          <a:graphicData uri="http://schemas.openxmlformats.org/drawingml/2006/table">
            <a:tbl>
              <a:tblPr/>
              <a:tblGrid>
                <a:gridCol w="738620">
                  <a:extLst>
                    <a:ext uri="{9D8B030D-6E8A-4147-A177-3AD203B41FA5}">
                      <a16:colId xmlns:a16="http://schemas.microsoft.com/office/drawing/2014/main" val="539856337"/>
                    </a:ext>
                  </a:extLst>
                </a:gridCol>
                <a:gridCol w="738620">
                  <a:extLst>
                    <a:ext uri="{9D8B030D-6E8A-4147-A177-3AD203B41FA5}">
                      <a16:colId xmlns:a16="http://schemas.microsoft.com/office/drawing/2014/main" val="2100924244"/>
                    </a:ext>
                  </a:extLst>
                </a:gridCol>
                <a:gridCol w="738620">
                  <a:extLst>
                    <a:ext uri="{9D8B030D-6E8A-4147-A177-3AD203B41FA5}">
                      <a16:colId xmlns:a16="http://schemas.microsoft.com/office/drawing/2014/main" val="3371025322"/>
                    </a:ext>
                  </a:extLst>
                </a:gridCol>
              </a:tblGrid>
              <a:tr h="40594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80629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%: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嬉しい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85573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%: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良い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39442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.: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ピッタリ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78990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45679-EC8F-6D21-FF41-CB23F6473504}"/>
              </a:ext>
            </a:extLst>
          </p:cNvPr>
          <p:cNvSpPr txBox="1"/>
          <p:nvPr/>
        </p:nvSpPr>
        <p:spPr>
          <a:xfrm rot="5400000">
            <a:off x="2367454" y="689282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EB0A18-A1F3-346D-37F7-DFD88F8A37BA}"/>
              </a:ext>
            </a:extLst>
          </p:cNvPr>
          <p:cNvSpPr txBox="1"/>
          <p:nvPr/>
        </p:nvSpPr>
        <p:spPr>
          <a:xfrm>
            <a:off x="4460383" y="543721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0DADAB9D-B5A7-1B8A-3517-D178FAF75D8F}"/>
              </a:ext>
            </a:extLst>
          </p:cNvPr>
          <p:cNvSpPr/>
          <p:nvPr/>
        </p:nvSpPr>
        <p:spPr>
          <a:xfrm>
            <a:off x="5456642" y="5148694"/>
            <a:ext cx="2144936" cy="75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PLSA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9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30514-D5B7-04AF-CCE1-1AA033AA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dirty="0">
                <a:effectLst/>
              </a:rPr>
              <a:t>トピック抽出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8179A5-EE36-F87E-CE39-A96BC8E8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91" y="1246910"/>
            <a:ext cx="10515600" cy="4930053"/>
          </a:xfrm>
        </p:spPr>
        <p:txBody>
          <a:bodyPr/>
          <a:lstStyle/>
          <a:p>
            <a:r>
              <a:rPr lang="en-US" altLang="ja-JP" dirty="0" smtClean="0"/>
              <a:t>PLSA</a:t>
            </a:r>
            <a:r>
              <a:rPr lang="ja-JP" altLang="en-US" dirty="0"/>
              <a:t>を</a:t>
            </a:r>
            <a:r>
              <a:rPr lang="ja-JP" altLang="en-US" dirty="0" smtClean="0"/>
              <a:t>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トピック数</a:t>
            </a:r>
            <a:r>
              <a:rPr lang="en-US" altLang="ja-JP" dirty="0" smtClean="0"/>
              <a:t>40</a:t>
            </a:r>
            <a:r>
              <a:rPr lang="ja-JP" altLang="en-US" dirty="0" err="1" smtClean="0"/>
              <a:t>で</a:t>
            </a:r>
            <a:r>
              <a:rPr lang="ja-JP" altLang="en-US" dirty="0" err="1"/>
              <a:t>抽</a:t>
            </a:r>
            <a:r>
              <a:rPr lang="ja-JP" altLang="en-US" dirty="0"/>
              <a:t>出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E0EA00-2A17-BC17-DB29-04DCC069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03902"/>
              </p:ext>
            </p:extLst>
          </p:nvPr>
        </p:nvGraphicFramePr>
        <p:xfrm>
          <a:off x="2411124" y="4271171"/>
          <a:ext cx="2184400" cy="238125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320993068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サイズがぴったりな服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9782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袖，丈が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長めな服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234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グレーの服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075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不可が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ない事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905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裁縫が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荒い服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44329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ゆとりがあり，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やわらかい服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188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安くて発送が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早い事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4458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色が濃く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きつめの服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76313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商品画像との差異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8466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暑い時期に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適さない服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14867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156E7B1-801B-5F34-E9D4-55FE4F26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41959"/>
              </p:ext>
            </p:extLst>
          </p:nvPr>
        </p:nvGraphicFramePr>
        <p:xfrm>
          <a:off x="4595524" y="4271965"/>
          <a:ext cx="2184400" cy="238125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36838837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冬服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0053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買い物がし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やすい服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4467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生地の感じ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791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オススメできる生地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90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活躍する生地と丈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5136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可愛いデザインとその機能性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135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商品が届くわくわく感・心配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546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着丈が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長い服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3474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ぶかぶかのふく（胸．ウエスト）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7048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服のにおい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2839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5194011-3C8B-2DFC-1862-DF2845D5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90660"/>
              </p:ext>
            </p:extLst>
          </p:nvPr>
        </p:nvGraphicFramePr>
        <p:xfrm>
          <a:off x="6779924" y="4271171"/>
          <a:ext cx="2184400" cy="238125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364154465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ぺらぺらな服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129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フィット感とストレッチ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9620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発送の速さ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112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デザインや形の可愛さ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0426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値段の安さ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359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身長高めの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人向けの服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088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買って正解の生地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798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お買い得な服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2981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身長低めの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人向けの服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209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着心地や肌触りのよさ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540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25A04C-3025-BD28-22E5-17B925135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15329"/>
              </p:ext>
            </p:extLst>
          </p:nvPr>
        </p:nvGraphicFramePr>
        <p:xfrm>
          <a:off x="8964324" y="4271171"/>
          <a:ext cx="2184400" cy="238125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60940141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余裕があるかどうか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9073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生地の厚さ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196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生地の安っぽさ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190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届いてから失敗とわかること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73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サイズの大小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697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81456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上下の生地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06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お気に入り，重宝する生地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6421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袖や丈が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短い服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651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サイズがきつめの服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0352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804249F-09F6-B6CD-DB71-176839A9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54592"/>
              </p:ext>
            </p:extLst>
          </p:nvPr>
        </p:nvGraphicFramePr>
        <p:xfrm>
          <a:off x="1536122" y="2477292"/>
          <a:ext cx="9448800" cy="238125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19302144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143000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2205886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906749436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71732203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66579691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ピッタリ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迷い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細身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嬉しい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898619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81AF8-512C-80ED-08FF-2A5ED363180A}"/>
              </a:ext>
            </a:extLst>
          </p:cNvPr>
          <p:cNvSpPr txBox="1"/>
          <p:nvPr/>
        </p:nvSpPr>
        <p:spPr>
          <a:xfrm>
            <a:off x="193963" y="2411689"/>
            <a:ext cx="13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トピック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28F6592E-C11E-6786-A239-AA5787713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88078"/>
              </p:ext>
            </p:extLst>
          </p:nvPr>
        </p:nvGraphicFramePr>
        <p:xfrm>
          <a:off x="1536122" y="3190875"/>
          <a:ext cx="9448800" cy="238125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325486663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4336016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84931044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96006616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47775523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70580875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サイズ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ピッタリ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しっかり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生地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薄い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余裕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ゆとり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60217"/>
                  </a:ext>
                </a:extLst>
              </a:tr>
            </a:tbl>
          </a:graphicData>
        </a:graphic>
      </p:graphicFrame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DACC899-1772-999A-2698-E2545E3D7629}"/>
              </a:ext>
            </a:extLst>
          </p:cNvPr>
          <p:cNvSpPr/>
          <p:nvPr/>
        </p:nvSpPr>
        <p:spPr>
          <a:xfrm>
            <a:off x="1510724" y="2121775"/>
            <a:ext cx="1678130" cy="3484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印象・感情語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AF4BBC9-D51B-1176-0903-00BCC57C240B}"/>
              </a:ext>
            </a:extLst>
          </p:cNvPr>
          <p:cNvSpPr/>
          <p:nvPr/>
        </p:nvSpPr>
        <p:spPr>
          <a:xfrm>
            <a:off x="1536123" y="2819180"/>
            <a:ext cx="1652732" cy="3484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評価</a:t>
            </a:r>
            <a:r>
              <a:rPr kumimoji="1" lang="ja-JP" altLang="en-US" b="1" dirty="0"/>
              <a:t>属性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61CE0AF-7932-9A3D-8EFA-9F327A45BAC2}"/>
              </a:ext>
            </a:extLst>
          </p:cNvPr>
          <p:cNvSpPr/>
          <p:nvPr/>
        </p:nvSpPr>
        <p:spPr>
          <a:xfrm>
            <a:off x="467591" y="3510769"/>
            <a:ext cx="1765300" cy="446887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436C342-6ECC-70BD-8F90-0445F879C102}"/>
              </a:ext>
            </a:extLst>
          </p:cNvPr>
          <p:cNvSpPr/>
          <p:nvPr/>
        </p:nvSpPr>
        <p:spPr>
          <a:xfrm>
            <a:off x="2243282" y="3485404"/>
            <a:ext cx="3808270" cy="5643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</a:t>
            </a:r>
            <a:r>
              <a:rPr kumimoji="1" lang="ja-JP" altLang="en-US" b="1" dirty="0"/>
              <a:t>サイズがピッタリな服</a:t>
            </a:r>
            <a:r>
              <a:rPr kumimoji="1" lang="ja-JP" altLang="en-US" dirty="0"/>
              <a:t>」と解釈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7BD4ACA4-F658-F854-6A9C-F0A4965383BE}"/>
              </a:ext>
            </a:extLst>
          </p:cNvPr>
          <p:cNvSpPr/>
          <p:nvPr/>
        </p:nvSpPr>
        <p:spPr>
          <a:xfrm>
            <a:off x="396926" y="4069210"/>
            <a:ext cx="1618786" cy="955377"/>
          </a:xfrm>
          <a:prstGeom prst="wedgeRectCallout">
            <a:avLst>
              <a:gd name="adj1" fmla="val 72371"/>
              <a:gd name="adj2" fmla="val 75980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トピック抽出結果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514" y="5943167"/>
            <a:ext cx="2409610" cy="675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評価属性を</a:t>
            </a:r>
            <a:r>
              <a:rPr lang="en-US" altLang="ja-JP" dirty="0" smtClean="0"/>
              <a:t>40</a:t>
            </a:r>
            <a:r>
              <a:rPr lang="ja-JP" altLang="en-US" dirty="0" smtClean="0"/>
              <a:t>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に集約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1069583" y="5045405"/>
            <a:ext cx="273471" cy="8327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699760" y="1508760"/>
            <a:ext cx="5021580" cy="670560"/>
          </a:xfrm>
          <a:prstGeom prst="wedgeEllipseCallout">
            <a:avLst>
              <a:gd name="adj1" fmla="val -26057"/>
              <a:gd name="adj2" fmla="val 772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ja-JP" altLang="en-US" dirty="0">
                <a:solidFill>
                  <a:schemeClr val="tx1"/>
                </a:solidFill>
              </a:rPr>
              <a:t>トピックへの寄与率の上位</a:t>
            </a:r>
            <a:r>
              <a:rPr lang="en-US" altLang="ja-JP" dirty="0">
                <a:solidFill>
                  <a:schemeClr val="tx1"/>
                </a:solidFill>
              </a:rPr>
              <a:t>6</a:t>
            </a:r>
            <a:r>
              <a:rPr lang="ja-JP" altLang="en-US" dirty="0">
                <a:solidFill>
                  <a:schemeClr val="tx1"/>
                </a:solidFill>
              </a:rPr>
              <a:t>表現を基に解釈</a:t>
            </a:r>
          </a:p>
        </p:txBody>
      </p:sp>
    </p:spTree>
    <p:extLst>
      <p:ext uri="{BB962C8B-B14F-4D97-AF65-F5344CB8AC3E}">
        <p14:creationId xmlns:p14="http://schemas.microsoft.com/office/powerpoint/2010/main" val="12199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ja-JP" altLang="en-US" dirty="0"/>
              <a:t>可視化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各印象・感情</a:t>
                </a:r>
                <a:r>
                  <a:rPr lang="ja-JP" altLang="en-US" b="1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b="1" dirty="0" smtClean="0"/>
                  <a:t>評価</a:t>
                </a:r>
                <a:r>
                  <a:rPr lang="ja-JP" altLang="en-US" b="1" dirty="0"/>
                  <a:t>属性</a:t>
                </a:r>
                <a:r>
                  <a:rPr lang="ja-JP" altLang="en-US" b="1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割合の算出</a:t>
                </a:r>
                <a:endParaRPr lang="en-US" altLang="ja-JP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kumimoji="1" lang="ja-JP" altLang="en-US" dirty="0"/>
                  <a:t>ベイズの定理で</a:t>
                </a:r>
                <a:r>
                  <a:rPr lang="ja-JP" altLang="en-US" b="1" dirty="0" smtClean="0">
                    <a:solidFill>
                      <a:schemeClr val="tx1"/>
                    </a:solidFill>
                  </a:rPr>
                  <a:t>各評価属性の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印象・感情の割合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dirty="0"/>
                  <a:t>逆確率を算出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lvl="1"/>
                <a:endParaRPr kumimoji="1" lang="en-US" altLang="ja-JP" b="0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b="0" dirty="0"/>
              </a:p>
              <a:p>
                <a:pPr lvl="1"/>
                <a:endParaRPr kumimoji="1" lang="en-US" altLang="ja-JP" b="0" dirty="0"/>
              </a:p>
              <a:p>
                <a:pPr lvl="1"/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7438629" y="2103660"/>
            <a:ext cx="3915171" cy="19142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/>
              <a:t>P(T)</a:t>
            </a:r>
          </a:p>
          <a:p>
            <a:r>
              <a:rPr lang="ja-JP" altLang="en-US" b="1" dirty="0"/>
              <a:t>潜在トピックの割合</a:t>
            </a:r>
            <a:endParaRPr lang="en-US" altLang="ja-JP" b="1" dirty="0"/>
          </a:p>
          <a:p>
            <a:r>
              <a:rPr lang="en-US" altLang="ja-JP" b="1" dirty="0"/>
              <a:t>P(S|T)</a:t>
            </a:r>
          </a:p>
          <a:p>
            <a:r>
              <a:rPr lang="ja-JP" altLang="en-US" b="1" dirty="0"/>
              <a:t>各トピック</a:t>
            </a:r>
            <a:r>
              <a:rPr lang="ja-JP" altLang="en-US" b="1" dirty="0" smtClean="0"/>
              <a:t>の</a:t>
            </a:r>
            <a:r>
              <a:rPr lang="ja-JP" altLang="en-US" b="1" dirty="0"/>
              <a:t>感性</a:t>
            </a:r>
            <a:r>
              <a:rPr lang="ja-JP" altLang="en-US" b="1" dirty="0" smtClean="0"/>
              <a:t>の</a:t>
            </a:r>
            <a:r>
              <a:rPr lang="ja-JP" altLang="en-US" b="1" dirty="0"/>
              <a:t>割合</a:t>
            </a:r>
            <a:endParaRPr lang="en-US" altLang="ja-JP" b="1" dirty="0"/>
          </a:p>
          <a:p>
            <a:r>
              <a:rPr lang="en-US" altLang="ja-JP" b="1" dirty="0"/>
              <a:t>P(E|T)</a:t>
            </a:r>
          </a:p>
          <a:p>
            <a:r>
              <a:rPr lang="ja-JP" altLang="en-US" b="1" dirty="0"/>
              <a:t>各トピック</a:t>
            </a:r>
            <a:r>
              <a:rPr lang="ja-JP" altLang="en-US" b="1" dirty="0" smtClean="0"/>
              <a:t>の評価</a:t>
            </a:r>
            <a:r>
              <a:rPr lang="ja-JP" altLang="en-US" b="1" dirty="0"/>
              <a:t>属性</a:t>
            </a:r>
            <a:r>
              <a:rPr lang="ja-JP" altLang="en-US" b="1" dirty="0" smtClean="0"/>
              <a:t>の</a:t>
            </a:r>
            <a:r>
              <a:rPr lang="ja-JP" altLang="en-US" b="1" dirty="0"/>
              <a:t>割合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323975" y="3308204"/>
            <a:ext cx="4772025" cy="70485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tx1"/>
                </a:solidFill>
              </a:rPr>
              <a:t>P(S|T)</a:t>
            </a:r>
            <a:r>
              <a:rPr lang="ja-JP" altLang="en-US" b="1" dirty="0">
                <a:solidFill>
                  <a:schemeClr val="tx1"/>
                </a:solidFill>
              </a:rPr>
              <a:t>：</a:t>
            </a:r>
            <a:r>
              <a:rPr lang="ja-JP" altLang="en-US" b="1" dirty="0" smtClean="0">
                <a:solidFill>
                  <a:schemeClr val="tx1"/>
                </a:solidFill>
              </a:rPr>
              <a:t>各評価属性</a:t>
            </a:r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ja-JP" altLang="en-US" b="1" dirty="0">
                <a:solidFill>
                  <a:schemeClr val="tx1"/>
                </a:solidFill>
              </a:rPr>
              <a:t>感性</a:t>
            </a:r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ja-JP" altLang="en-US" b="1" dirty="0">
                <a:solidFill>
                  <a:schemeClr val="tx1"/>
                </a:solidFill>
              </a:rPr>
              <a:t>割合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323975" y="5022704"/>
            <a:ext cx="4772025" cy="70485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tx1"/>
                </a:solidFill>
              </a:rPr>
              <a:t>P(T|S)</a:t>
            </a:r>
            <a:r>
              <a:rPr lang="ja-JP" altLang="en-US" b="1" dirty="0">
                <a:solidFill>
                  <a:schemeClr val="tx1"/>
                </a:solidFill>
              </a:rPr>
              <a:t>：</a:t>
            </a:r>
            <a:r>
              <a:rPr lang="ja-JP" altLang="en-US" b="1" dirty="0" smtClean="0">
                <a:solidFill>
                  <a:schemeClr val="tx1"/>
                </a:solidFill>
              </a:rPr>
              <a:t>各感性の</a:t>
            </a:r>
            <a:r>
              <a:rPr lang="ja-JP" altLang="en-US" b="1" dirty="0" smtClean="0">
                <a:solidFill>
                  <a:schemeClr val="tx1"/>
                </a:solidFill>
              </a:rPr>
              <a:t>評価</a:t>
            </a:r>
            <a:r>
              <a:rPr lang="ja-JP" altLang="en-US" b="1" dirty="0">
                <a:solidFill>
                  <a:schemeClr val="tx1"/>
                </a:solidFill>
              </a:rPr>
              <a:t>属性</a:t>
            </a:r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ja-JP" altLang="en-US" b="1" dirty="0">
                <a:solidFill>
                  <a:schemeClr val="tx1"/>
                </a:solidFill>
              </a:rPr>
              <a:t>割合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414712" y="4013054"/>
            <a:ext cx="590550" cy="100965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7571224" y="4030199"/>
            <a:ext cx="3649980" cy="2689860"/>
            <a:chOff x="7269481" y="2853689"/>
            <a:chExt cx="3649980" cy="2689860"/>
          </a:xfrm>
        </p:grpSpPr>
        <p:sp>
          <p:nvSpPr>
            <p:cNvPr id="9" name="二等辺三角形 8"/>
            <p:cNvSpPr/>
            <p:nvPr/>
          </p:nvSpPr>
          <p:spPr>
            <a:xfrm>
              <a:off x="7269481" y="2853689"/>
              <a:ext cx="3649980" cy="268986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>
              <a:stCxn id="9" idx="1"/>
              <a:endCxn id="9" idx="5"/>
            </p:cNvCxnSpPr>
            <p:nvPr/>
          </p:nvCxnSpPr>
          <p:spPr>
            <a:xfrm>
              <a:off x="8181976" y="4198619"/>
              <a:ext cx="18249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8747761" y="3342603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感性</a:t>
              </a:r>
              <a:endParaRPr kumimoji="1" lang="ja-JP" altLang="en-US" b="1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8542021" y="468530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/>
                <a:t>評価</a:t>
              </a:r>
              <a:r>
                <a:rPr lang="ja-JP" altLang="en-US" b="1" dirty="0"/>
                <a:t>属性</a:t>
              </a:r>
              <a:endParaRPr kumimoji="1" lang="ja-JP" altLang="en-US" b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542021" y="3801388"/>
              <a:ext cx="110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感情＋印象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85811" y="506356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形態要素</a:t>
              </a:r>
              <a:r>
                <a:rPr lang="en-US" altLang="ja-JP" sz="1400" b="1" dirty="0"/>
                <a:t>×</a:t>
              </a:r>
              <a:r>
                <a:rPr lang="ja-JP" altLang="en-US" sz="1400" b="1" dirty="0" smtClean="0"/>
                <a:t>特徴</a:t>
              </a:r>
              <a:endParaRPr kumimoji="1" lang="ja-JP" altLang="en-US" sz="1400" b="1" dirty="0"/>
            </a:p>
          </p:txBody>
        </p:sp>
        <p:sp>
          <p:nvSpPr>
            <p:cNvPr id="15" name="右矢印 14"/>
            <p:cNvSpPr/>
            <p:nvPr/>
          </p:nvSpPr>
          <p:spPr>
            <a:xfrm rot="18318225">
              <a:off x="6891088" y="4094767"/>
              <a:ext cx="2127594" cy="19560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2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8ACD6-C187-13B7-91F6-4B08FBF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54074-4230-13DE-A329-79352454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感性</a:t>
            </a:r>
            <a:r>
              <a:rPr kumimoji="1" lang="ja-JP" altLang="en-US" dirty="0" smtClean="0"/>
              <a:t>語</a:t>
            </a:r>
            <a:r>
              <a:rPr kumimoji="1" lang="en-US" altLang="ja-JP" dirty="0"/>
              <a:t>459</a:t>
            </a:r>
            <a:r>
              <a:rPr kumimoji="1" lang="ja-JP" altLang="en-US" dirty="0"/>
              <a:t>語に</a:t>
            </a:r>
            <a:r>
              <a:rPr kumimoji="1" lang="ja-JP" altLang="en-US" dirty="0" smtClean="0"/>
              <a:t>対し</a:t>
            </a:r>
            <a:r>
              <a:rPr lang="ja-JP" altLang="en-US" dirty="0"/>
              <a:t>，</a:t>
            </a:r>
            <a:r>
              <a:rPr kumimoji="1" lang="ja-JP" altLang="en-US" b="1" dirty="0" smtClean="0"/>
              <a:t>評価属性（形態要素</a:t>
            </a:r>
            <a:r>
              <a:rPr kumimoji="1" lang="en-US" altLang="ja-JP" b="1" dirty="0" smtClean="0"/>
              <a:t>×</a:t>
            </a:r>
            <a:r>
              <a:rPr kumimoji="1" lang="ja-JP" altLang="en-US" b="1" dirty="0" smtClean="0"/>
              <a:t>特徴）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dirty="0" smtClean="0"/>
              <a:t>を</a:t>
            </a:r>
            <a:r>
              <a:rPr kumimoji="1" lang="ja-JP" altLang="en-US" dirty="0"/>
              <a:t>可視化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82E9230-1C09-8942-DC14-A307C944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877"/>
            <a:ext cx="4965107" cy="39720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DFC10E-F97F-7808-201C-314E0F2F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877"/>
            <a:ext cx="5037063" cy="40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668</Words>
  <Application>Microsoft Office PowerPoint</Application>
  <PresentationFormat>ワイド画面</PresentationFormat>
  <Paragraphs>188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Courier New</vt:lpstr>
      <vt:lpstr>Wingdings</vt:lpstr>
      <vt:lpstr>Office テーマ</vt:lpstr>
      <vt:lpstr>評価属性を考慮した 感情ー印象ー形態要素の指標化</vt:lpstr>
      <vt:lpstr>はじめに</vt:lpstr>
      <vt:lpstr>現在までの進展</vt:lpstr>
      <vt:lpstr>提案手法</vt:lpstr>
      <vt:lpstr>テキストマイニング</vt:lpstr>
      <vt:lpstr>トピック抽出</vt:lpstr>
      <vt:lpstr>トピック抽出</vt:lpstr>
      <vt:lpstr>可視化</vt:lpstr>
      <vt:lpstr>結果</vt:lpstr>
      <vt:lpstr>考察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宮嶋 大輔</dc:creator>
  <cp:lastModifiedBy>宮嶋　大輔</cp:lastModifiedBy>
  <cp:revision>36</cp:revision>
  <dcterms:created xsi:type="dcterms:W3CDTF">2022-10-22T05:25:49Z</dcterms:created>
  <dcterms:modified xsi:type="dcterms:W3CDTF">2022-10-24T23:49:18Z</dcterms:modified>
</cp:coreProperties>
</file>