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01"/>
    <p:restoredTop sz="94865"/>
  </p:normalViewPr>
  <p:slideViewPr>
    <p:cSldViewPr snapToGrid="0">
      <p:cViewPr varScale="1">
        <p:scale>
          <a:sx n="126" d="100"/>
          <a:sy n="126" d="100"/>
        </p:scale>
        <p:origin x="232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886A876-3A66-8DEC-B1DD-36DBCED784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EFF707B-9AAD-CB5B-C1E6-8DC1D8EA93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73CE415-D76B-D271-B125-F158CFF67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CCDC2-BE71-0C4C-AE89-88EABBB2CB9D}" type="datetimeFigureOut">
              <a:rPr kumimoji="1" lang="ja-JP" altLang="en-US" smtClean="0"/>
              <a:t>2023/11/30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71A47F6-175B-A510-966A-5A3A7026A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3EAC1F8-9EE7-8D8A-4025-8F7CC71E5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B8CA6-BDF9-C942-A56F-120FD02F13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4726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F1DC341-9538-7E23-0197-51362237D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32A1D99-253B-A09F-1205-5F30DAB604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BC18918-C95C-DF17-7126-65427A214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CCDC2-BE71-0C4C-AE89-88EABBB2CB9D}" type="datetimeFigureOut">
              <a:rPr kumimoji="1" lang="ja-JP" altLang="en-US" smtClean="0"/>
              <a:t>2023/11/30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BF235E0-0662-C9AC-613C-816676780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E097700-AC90-7E13-2E48-DBB848B64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B8CA6-BDF9-C942-A56F-120FD02F13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08265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C705551-50DE-7236-F8B4-11A948EA94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163E1B0-8608-FAB8-297C-6627BE310E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540A9BD-A92D-21BD-A849-EA8B311CB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CCDC2-BE71-0C4C-AE89-88EABBB2CB9D}" type="datetimeFigureOut">
              <a:rPr kumimoji="1" lang="ja-JP" altLang="en-US" smtClean="0"/>
              <a:t>2023/11/30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CB553B9-B52A-F1DF-5D30-3E75842D9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5AE4215-B044-4653-BDF0-D7C0C0364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B8CA6-BDF9-C942-A56F-120FD02F13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5632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98C97D-E4EB-07E9-219A-447398871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E5E3335-22E5-D5E3-7344-817800171C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6E7E463-AFF5-9D3F-ED84-FA028DA2A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CCDC2-BE71-0C4C-AE89-88EABBB2CB9D}" type="datetimeFigureOut">
              <a:rPr kumimoji="1" lang="ja-JP" altLang="en-US" smtClean="0"/>
              <a:t>2023/11/30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F22E595-9517-F9CE-D78E-2D8773E51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8B52E11-E3FD-0251-6565-37936113A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B8CA6-BDF9-C942-A56F-120FD02F13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9167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E74CC7-7BC5-A85E-928D-7462D7370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EFC0681-666A-0E5A-0D49-B706E4D13B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EE59340-2E85-9309-864E-E8612FA1D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CCDC2-BE71-0C4C-AE89-88EABBB2CB9D}" type="datetimeFigureOut">
              <a:rPr kumimoji="1" lang="ja-JP" altLang="en-US" smtClean="0"/>
              <a:t>2023/11/30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02486F5-8331-E9FC-1875-BE16F814E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869089E-EFE5-5B08-81A4-AB8F9481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B8CA6-BDF9-C942-A56F-120FD02F13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2145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8ED4829-1D1A-3F32-7D01-F978A57EB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0101152-C235-10E1-9A0D-CE257C5946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1CBFD3E-D0C6-2854-99F6-6DC176FB90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E6A3236-E509-C47C-DFE4-7477B63D3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CCDC2-BE71-0C4C-AE89-88EABBB2CB9D}" type="datetimeFigureOut">
              <a:rPr kumimoji="1" lang="ja-JP" altLang="en-US" smtClean="0"/>
              <a:t>2023/11/30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5309EC0-BDB3-0F07-EC58-84499E555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0AA4922-6A5F-AD6F-D97E-14C05F944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B8CA6-BDF9-C942-A56F-120FD02F13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0830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9FB8B4-D574-0DAE-F320-8F7924515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B356A0A-C296-DBC0-9CCA-7BBAE1A006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7731C41-2090-7D70-5F6C-730ACAEF08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02A9D63-7946-7EC1-FA1E-564556860D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C280AF2-D3EF-FD0D-2315-5CDED0D6A7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15F64D0-9564-41B3-8BD8-81A47C9CD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CCDC2-BE71-0C4C-AE89-88EABBB2CB9D}" type="datetimeFigureOut">
              <a:rPr kumimoji="1" lang="ja-JP" altLang="en-US" smtClean="0"/>
              <a:t>2023/11/30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43C7F0D-DE4E-C73F-20F0-BA7B9BBF9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03FC414-01C4-643A-1A74-B1CF61202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B8CA6-BDF9-C942-A56F-120FD02F13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4662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F7E0B2-227F-DA47-635C-F4EDB82AC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EEF0134-5EE8-1186-0598-84CA472A6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CCDC2-BE71-0C4C-AE89-88EABBB2CB9D}" type="datetimeFigureOut">
              <a:rPr kumimoji="1" lang="ja-JP" altLang="en-US" smtClean="0"/>
              <a:t>2023/11/30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40C2E3F-8461-4520-F4C6-4CDB1AAE6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CC74092-5AB6-AC74-EE43-00CB848FF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B8CA6-BDF9-C942-A56F-120FD02F13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7894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E16A875-26C8-A02F-C214-4D9DFEB5A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CCDC2-BE71-0C4C-AE89-88EABBB2CB9D}" type="datetimeFigureOut">
              <a:rPr kumimoji="1" lang="ja-JP" altLang="en-US" smtClean="0"/>
              <a:t>2023/11/30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4757E39-C766-CDBA-379C-B38D7FC2D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AA09E4A-8692-E1A7-E289-2405930E2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B8CA6-BDF9-C942-A56F-120FD02F13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7379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A72CEC-E1EA-A624-FD4B-E73B9C5EB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6570682-63A9-15E3-1FF3-F7159847CA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AB86437-60B4-5F59-4353-B1BC8987B7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BDF35D5-05F5-AC1B-3C72-9520827FF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CCDC2-BE71-0C4C-AE89-88EABBB2CB9D}" type="datetimeFigureOut">
              <a:rPr kumimoji="1" lang="ja-JP" altLang="en-US" smtClean="0"/>
              <a:t>2023/11/30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DDB7A1A-34CF-62BA-D942-C0325DF50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7F47421-8C46-5F70-AA75-C2758640B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B8CA6-BDF9-C942-A56F-120FD02F13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7154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FDB53C7-FD53-F0A0-0696-6D995440B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4313FBE-3856-EAEA-FDED-52D6D681C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618A037-0F94-8F0D-8DA4-6A9753A6F3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281F7FB-BA3A-DAC2-CC53-6141A4D4F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CCDC2-BE71-0C4C-AE89-88EABBB2CB9D}" type="datetimeFigureOut">
              <a:rPr kumimoji="1" lang="ja-JP" altLang="en-US" smtClean="0"/>
              <a:t>2023/11/30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ADB10BF-7010-F784-6697-6D16ED767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9763F15-F027-43C7-1654-D29494255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B8CA6-BDF9-C942-A56F-120FD02F13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0824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00AA216-DD2C-9DF0-6894-C3BE92507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659062B-16DF-5DF2-1C28-D63A042676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79769AE-2A66-097E-8BAE-B65D19E384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CCDC2-BE71-0C4C-AE89-88EABBB2CB9D}" type="datetimeFigureOut">
              <a:rPr kumimoji="1" lang="ja-JP" altLang="en-US" smtClean="0"/>
              <a:t>2023/11/30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6E41737-3E4A-8BBA-F90C-ACB4E96B70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6446493-0DFD-3C8D-1239-9B86E79F31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B8CA6-BDF9-C942-A56F-120FD02F13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3513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localhost:8080/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911E438-572C-9881-2A17-ACCE0710C587}"/>
              </a:ext>
            </a:extLst>
          </p:cNvPr>
          <p:cNvSpPr txBox="1"/>
          <p:nvPr/>
        </p:nvSpPr>
        <p:spPr>
          <a:xfrm>
            <a:off x="294640" y="355600"/>
            <a:ext cx="2702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/>
              <a:t>簡単利用方法（はじめ）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298EE81-983C-692E-5380-D5DF571BA872}"/>
              </a:ext>
            </a:extLst>
          </p:cNvPr>
          <p:cNvSpPr txBox="1"/>
          <p:nvPr/>
        </p:nvSpPr>
        <p:spPr>
          <a:xfrm>
            <a:off x="294640" y="965200"/>
            <a:ext cx="3223959" cy="5323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ja-JP" sz="1000" dirty="0"/>
              <a:t>WEB APP</a:t>
            </a:r>
            <a:r>
              <a:rPr lang="ja-JP" altLang="en-US" sz="1000"/>
              <a:t>へアクセス</a:t>
            </a:r>
            <a:r>
              <a:rPr lang="en-US" altLang="ja-JP" sz="1000" dirty="0"/>
              <a:t> </a:t>
            </a:r>
            <a:r>
              <a:rPr lang="ja-JP" altLang="en-US" sz="1000"/>
              <a:t>（</a:t>
            </a:r>
            <a:r>
              <a:rPr lang="en" altLang="ja-JP" sz="1000" dirty="0">
                <a:hlinkClick r:id="rId2"/>
              </a:rPr>
              <a:t>http://localhost:8080/</a:t>
            </a:r>
            <a:r>
              <a:rPr lang="en" altLang="ja-JP" sz="1000" dirty="0"/>
              <a:t>)</a:t>
            </a:r>
            <a:r>
              <a:rPr lang="ja-JP" altLang="en-US" sz="1000"/>
              <a:t> して</a:t>
            </a:r>
            <a:endParaRPr lang="en-US" altLang="ja-JP" sz="1000" dirty="0"/>
          </a:p>
          <a:p>
            <a:pPr>
              <a:lnSpc>
                <a:spcPct val="150000"/>
              </a:lnSpc>
            </a:pPr>
            <a:r>
              <a:rPr lang="en-US" altLang="ja-JP" sz="1000" dirty="0"/>
              <a:t>Start </a:t>
            </a:r>
            <a:r>
              <a:rPr lang="ja-JP" altLang="en-US" sz="1000"/>
              <a:t>をクリック</a:t>
            </a:r>
            <a:endParaRPr kumimoji="1" lang="ja-JP" altLang="en-US" sz="100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45D07E79-8C0F-A8B9-AA2C-442AD5D53E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710" y="1595618"/>
            <a:ext cx="3091180" cy="2483709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84ACBD2-BF04-CE06-9A4E-927A1187306B}"/>
              </a:ext>
            </a:extLst>
          </p:cNvPr>
          <p:cNvSpPr txBox="1"/>
          <p:nvPr/>
        </p:nvSpPr>
        <p:spPr>
          <a:xfrm>
            <a:off x="3820160" y="965200"/>
            <a:ext cx="3294492" cy="7632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ja-JP" sz="1000" dirty="0"/>
              <a:t>DB</a:t>
            </a:r>
            <a:r>
              <a:rPr kumimoji="1" lang="ja-JP" altLang="en-US" sz="1000"/>
              <a:t>の接続情報等を入力して、</a:t>
            </a:r>
            <a:r>
              <a:rPr kumimoji="1" lang="en" altLang="ja-JP" sz="1000" dirty="0"/>
              <a:t>initial</a:t>
            </a:r>
            <a:r>
              <a:rPr kumimoji="1" lang="ja-JP" altLang="en-US" sz="1000"/>
              <a:t> をクリックすると</a:t>
            </a:r>
            <a:endParaRPr kumimoji="1" lang="en-US" altLang="ja-JP" sz="1000" dirty="0"/>
          </a:p>
          <a:p>
            <a:pPr>
              <a:lnSpc>
                <a:spcPct val="150000"/>
              </a:lnSpc>
            </a:pPr>
            <a:r>
              <a:rPr lang="ja-JP" altLang="en-US" sz="1000"/>
              <a:t>テーブル定義が作成されます！</a:t>
            </a:r>
            <a:endParaRPr lang="en-US" altLang="ja-JP" sz="1000" dirty="0"/>
          </a:p>
          <a:p>
            <a:pPr>
              <a:lnSpc>
                <a:spcPct val="150000"/>
              </a:lnSpc>
            </a:pPr>
            <a:endParaRPr kumimoji="1" lang="ja-JP" altLang="en-US" sz="1000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01D68610-D7DC-BF5D-1000-89AE914025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8869" y="1578870"/>
            <a:ext cx="3071043" cy="3352302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EE92AA01-D3E7-EF8F-3F31-15D20E75A554}"/>
              </a:ext>
            </a:extLst>
          </p:cNvPr>
          <p:cNvSpPr txBox="1"/>
          <p:nvPr/>
        </p:nvSpPr>
        <p:spPr>
          <a:xfrm>
            <a:off x="3928869" y="5019040"/>
            <a:ext cx="2920992" cy="7632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1000"/>
              <a:t>テーブル定義は</a:t>
            </a:r>
            <a:r>
              <a:rPr lang="en-US" altLang="ja-JP" sz="1000" dirty="0" err="1"/>
              <a:t>json</a:t>
            </a:r>
            <a:r>
              <a:rPr lang="ja-JP" altLang="en-US" sz="1000"/>
              <a:t>ファイルで保存されます。</a:t>
            </a:r>
            <a:endParaRPr lang="en-US" altLang="ja-JP" sz="1000" dirty="0"/>
          </a:p>
          <a:p>
            <a:pPr>
              <a:lnSpc>
                <a:spcPct val="150000"/>
              </a:lnSpc>
            </a:pPr>
            <a:r>
              <a:rPr kumimoji="1" lang="en-US" altLang="ja-JP" sz="1000" dirty="0"/>
              <a:t>/database/</a:t>
            </a:r>
            <a:r>
              <a:rPr kumimoji="1" lang="en-US" altLang="ja-JP" sz="1000" dirty="0" err="1"/>
              <a:t>database.json</a:t>
            </a:r>
            <a:endParaRPr kumimoji="1" lang="en-US" altLang="ja-JP" sz="1000" dirty="0"/>
          </a:p>
          <a:p>
            <a:pPr>
              <a:lnSpc>
                <a:spcPct val="150000"/>
              </a:lnSpc>
            </a:pPr>
            <a:r>
              <a:rPr lang="ja-JP" altLang="en-US" sz="1000"/>
              <a:t>（このファイルをバージョン管理）</a:t>
            </a:r>
            <a:endParaRPr kumimoji="1" lang="ja-JP" altLang="en-US" sz="1000"/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F72990FF-B175-451A-AEF8-F034EFEC61D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23535"/>
          <a:stretch/>
        </p:blipFill>
        <p:spPr>
          <a:xfrm>
            <a:off x="7762839" y="1638641"/>
            <a:ext cx="1709152" cy="2895600"/>
          </a:xfrm>
          <a:prstGeom prst="rect">
            <a:avLst/>
          </a:prstGeom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55D9FC2A-1523-2A52-926F-25CFC62F2829}"/>
              </a:ext>
            </a:extLst>
          </p:cNvPr>
          <p:cNvSpPr txBox="1"/>
          <p:nvPr/>
        </p:nvSpPr>
        <p:spPr>
          <a:xfrm>
            <a:off x="7676543" y="965200"/>
            <a:ext cx="2877711" cy="5323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1000"/>
              <a:t>テーブル定義がされると、メニューが追加され</a:t>
            </a:r>
            <a:endParaRPr lang="en-US" altLang="ja-JP" sz="1000" dirty="0"/>
          </a:p>
          <a:p>
            <a:pPr>
              <a:lnSpc>
                <a:spcPct val="150000"/>
              </a:lnSpc>
            </a:pPr>
            <a:r>
              <a:rPr kumimoji="1" lang="ja-JP" altLang="en-US" sz="1000"/>
              <a:t>細かな設定ができます。</a:t>
            </a:r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7B8E43A6-823E-0080-4740-458D99D5F08D}"/>
              </a:ext>
            </a:extLst>
          </p:cNvPr>
          <p:cNvCxnSpPr/>
          <p:nvPr/>
        </p:nvCxnSpPr>
        <p:spPr>
          <a:xfrm>
            <a:off x="9301942" y="2044931"/>
            <a:ext cx="9060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915A3757-71CD-8DDA-F67F-8ED4A306A74B}"/>
              </a:ext>
            </a:extLst>
          </p:cNvPr>
          <p:cNvCxnSpPr>
            <a:cxnSpLocks/>
          </p:cNvCxnSpPr>
          <p:nvPr/>
        </p:nvCxnSpPr>
        <p:spPr>
          <a:xfrm flipV="1">
            <a:off x="8499566" y="2718262"/>
            <a:ext cx="1038927" cy="510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DDCCD3C2-18C2-5240-170B-FC60BF779AFF}"/>
              </a:ext>
            </a:extLst>
          </p:cNvPr>
          <p:cNvCxnSpPr>
            <a:cxnSpLocks/>
          </p:cNvCxnSpPr>
          <p:nvPr/>
        </p:nvCxnSpPr>
        <p:spPr>
          <a:xfrm flipV="1">
            <a:off x="8543109" y="3025832"/>
            <a:ext cx="995384" cy="13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F645430E-5449-4099-977E-045E3BB66E46}"/>
              </a:ext>
            </a:extLst>
          </p:cNvPr>
          <p:cNvCxnSpPr>
            <a:cxnSpLocks/>
          </p:cNvCxnSpPr>
          <p:nvPr/>
        </p:nvCxnSpPr>
        <p:spPr>
          <a:xfrm flipV="1">
            <a:off x="8665029" y="3325090"/>
            <a:ext cx="873464" cy="1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0CFC24BD-AC62-3540-2803-06093D552D65}"/>
              </a:ext>
            </a:extLst>
          </p:cNvPr>
          <p:cNvCxnSpPr>
            <a:cxnSpLocks/>
          </p:cNvCxnSpPr>
          <p:nvPr/>
        </p:nvCxnSpPr>
        <p:spPr>
          <a:xfrm flipV="1">
            <a:off x="8456023" y="3848792"/>
            <a:ext cx="1082470" cy="9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AB1F62D0-4475-F5FC-7120-32876D409913}"/>
              </a:ext>
            </a:extLst>
          </p:cNvPr>
          <p:cNvSpPr txBox="1"/>
          <p:nvPr/>
        </p:nvSpPr>
        <p:spPr>
          <a:xfrm>
            <a:off x="10188593" y="1909703"/>
            <a:ext cx="1107996" cy="2597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800"/>
              <a:t>テーブル定義を表示</a:t>
            </a:r>
            <a:endParaRPr kumimoji="1" lang="ja-JP" altLang="en-US" sz="80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F2277EEB-59A9-DA02-766F-760964E030A4}"/>
              </a:ext>
            </a:extLst>
          </p:cNvPr>
          <p:cNvSpPr txBox="1"/>
          <p:nvPr/>
        </p:nvSpPr>
        <p:spPr>
          <a:xfrm>
            <a:off x="9558752" y="2553727"/>
            <a:ext cx="1826141" cy="2597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800"/>
              <a:t>テーブル定義の見出しや概要を設定</a:t>
            </a:r>
            <a:endParaRPr kumimoji="1" lang="ja-JP" altLang="en-US" sz="80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D3905355-F5EA-52B2-0F58-991C689A7554}"/>
              </a:ext>
            </a:extLst>
          </p:cNvPr>
          <p:cNvSpPr txBox="1"/>
          <p:nvPr/>
        </p:nvSpPr>
        <p:spPr>
          <a:xfrm>
            <a:off x="9558752" y="2895956"/>
            <a:ext cx="1928733" cy="2597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800"/>
              <a:t>テーブルやフィールドの論理名を設定</a:t>
            </a:r>
            <a:endParaRPr lang="en-US" altLang="ja-JP" sz="800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0C78D826-14A2-E3BA-CA71-E347F5F680B1}"/>
              </a:ext>
            </a:extLst>
          </p:cNvPr>
          <p:cNvSpPr txBox="1"/>
          <p:nvPr/>
        </p:nvSpPr>
        <p:spPr>
          <a:xfrm>
            <a:off x="9558752" y="3178589"/>
            <a:ext cx="2031325" cy="4444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800" dirty="0"/>
              <a:t>DB</a:t>
            </a:r>
            <a:r>
              <a:rPr lang="ja-JP" altLang="en-US" sz="800"/>
              <a:t>に接続して、テーブル定義を更新</a:t>
            </a:r>
            <a:endParaRPr lang="en-US" altLang="ja-JP" sz="800" dirty="0"/>
          </a:p>
          <a:p>
            <a:pPr>
              <a:lnSpc>
                <a:spcPct val="150000"/>
              </a:lnSpc>
            </a:pPr>
            <a:r>
              <a:rPr lang="ja-JP" altLang="en-US" sz="800"/>
              <a:t>（テーブル等変更があった場合に利用）</a:t>
            </a:r>
            <a:endParaRPr lang="en-US" altLang="ja-JP" sz="800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5CEF2CF2-EEB0-BE6F-520B-1A7F5E5C0249}"/>
              </a:ext>
            </a:extLst>
          </p:cNvPr>
          <p:cNvSpPr txBox="1"/>
          <p:nvPr/>
        </p:nvSpPr>
        <p:spPr>
          <a:xfrm>
            <a:off x="9558752" y="3702290"/>
            <a:ext cx="1107996" cy="2597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800"/>
              <a:t>テーブル定義の削除</a:t>
            </a:r>
            <a:endParaRPr lang="en-US" altLang="ja-JP" sz="800" dirty="0"/>
          </a:p>
        </p:txBody>
      </p:sp>
    </p:spTree>
    <p:extLst>
      <p:ext uri="{BB962C8B-B14F-4D97-AF65-F5344CB8AC3E}">
        <p14:creationId xmlns:p14="http://schemas.microsoft.com/office/powerpoint/2010/main" val="614155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911E438-572C-9881-2A17-ACCE0710C587}"/>
              </a:ext>
            </a:extLst>
          </p:cNvPr>
          <p:cNvSpPr txBox="1"/>
          <p:nvPr/>
        </p:nvSpPr>
        <p:spPr>
          <a:xfrm>
            <a:off x="294640" y="35560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/>
              <a:t>簡単利用方法</a:t>
            </a: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A4461CE7-CF2E-4CF5-A725-B5A89746A1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302" y="1319094"/>
            <a:ext cx="4112623" cy="3207676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BB15F71-D7A0-8C82-9764-273594148B3C}"/>
              </a:ext>
            </a:extLst>
          </p:cNvPr>
          <p:cNvSpPr txBox="1"/>
          <p:nvPr/>
        </p:nvSpPr>
        <p:spPr>
          <a:xfrm>
            <a:off x="409302" y="4640796"/>
            <a:ext cx="4112623" cy="7601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1000" i="0">
                <a:solidFill>
                  <a:srgbClr val="5C5C5C"/>
                </a:solidFill>
                <a:effectLst/>
                <a:ea typeface="Hiragino Kaku Gothic ProN" panose="020B0300000000000000" pitchFamily="34" charset="-128"/>
              </a:rPr>
              <a:t>テーブル定義書のタイトル・概要説明の設定また、テーブル定義のバージョンの設定ができます。</a:t>
            </a:r>
          </a:p>
          <a:p>
            <a:pPr>
              <a:lnSpc>
                <a:spcPct val="150000"/>
              </a:lnSpc>
            </a:pPr>
            <a:r>
              <a:rPr lang="en-US" altLang="ja-JP" sz="1000" i="0" dirty="0">
                <a:solidFill>
                  <a:srgbClr val="5C5C5C"/>
                </a:solidFill>
                <a:effectLst/>
                <a:ea typeface="Hiragino Kaku Gothic ProN" panose="020B0300000000000000" pitchFamily="34" charset="-128"/>
              </a:rPr>
              <a:t>※ </a:t>
            </a:r>
            <a:r>
              <a:rPr lang="en" altLang="ja-JP" sz="1000" i="0" dirty="0">
                <a:solidFill>
                  <a:srgbClr val="5C5C5C"/>
                </a:solidFill>
                <a:effectLst/>
                <a:ea typeface="Hiragino Kaku Gothic ProN" panose="020B0300000000000000" pitchFamily="34" charset="-128"/>
              </a:rPr>
              <a:t>Lock</a:t>
            </a:r>
            <a:r>
              <a:rPr lang="ja-JP" altLang="en-US" sz="1000" i="0">
                <a:solidFill>
                  <a:srgbClr val="5C5C5C"/>
                </a:solidFill>
                <a:effectLst/>
                <a:ea typeface="Hiragino Kaku Gothic ProN" panose="020B0300000000000000" pitchFamily="34" charset="-128"/>
              </a:rPr>
              <a:t>を有効にすると他の設定での更新ができなくなります。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C3F98BF-6866-362B-180A-4625D5FDA925}"/>
              </a:ext>
            </a:extLst>
          </p:cNvPr>
          <p:cNvSpPr txBox="1"/>
          <p:nvPr/>
        </p:nvSpPr>
        <p:spPr>
          <a:xfrm>
            <a:off x="320767" y="1042095"/>
            <a:ext cx="27366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#</a:t>
            </a:r>
            <a:r>
              <a:rPr lang="ja-JP" altLang="en-US" sz="1200" b="1"/>
              <a:t>テーブル定義の見出しや概要を設定</a:t>
            </a:r>
            <a:endParaRPr kumimoji="1" lang="ja-JP" altLang="en-US" sz="1200"/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4BE034B2-F083-3AF7-70DC-171343DFA3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9539" y="1314721"/>
            <a:ext cx="4241075" cy="3247192"/>
          </a:xfrm>
          <a:prstGeom prst="rect">
            <a:avLst/>
          </a:prstGeom>
        </p:spPr>
      </p:pic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2C326986-4D39-1A43-DF22-86EF0D6B60BB}"/>
              </a:ext>
            </a:extLst>
          </p:cNvPr>
          <p:cNvSpPr txBox="1"/>
          <p:nvPr/>
        </p:nvSpPr>
        <p:spPr>
          <a:xfrm>
            <a:off x="5450115" y="1042095"/>
            <a:ext cx="28905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#</a:t>
            </a:r>
            <a:r>
              <a:rPr lang="ja-JP" altLang="en-US" sz="1200" b="1"/>
              <a:t>テーブルやフィールドの論理名の設定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02D7C703-14F5-779B-332E-F31529FFE02F}"/>
              </a:ext>
            </a:extLst>
          </p:cNvPr>
          <p:cNvSpPr txBox="1"/>
          <p:nvPr/>
        </p:nvSpPr>
        <p:spPr>
          <a:xfrm>
            <a:off x="5549539" y="4640796"/>
            <a:ext cx="4802778" cy="7601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1000" i="0">
                <a:solidFill>
                  <a:srgbClr val="5C5C5C"/>
                </a:solidFill>
                <a:effectLst/>
                <a:ea typeface="Hiragino Kaku Gothic ProN" panose="020B0300000000000000" pitchFamily="34" charset="-128"/>
              </a:rPr>
              <a:t>テーブル定義を作成した直後は、物理名のみとなります。</a:t>
            </a:r>
          </a:p>
          <a:p>
            <a:pPr>
              <a:lnSpc>
                <a:spcPct val="150000"/>
              </a:lnSpc>
            </a:pPr>
            <a:r>
              <a:rPr lang="ja-JP" altLang="en-US" sz="1000" i="0">
                <a:solidFill>
                  <a:srgbClr val="5C5C5C"/>
                </a:solidFill>
                <a:effectLst/>
                <a:ea typeface="Hiragino Kaku Gothic ProN" panose="020B0300000000000000" pitchFamily="34" charset="-128"/>
              </a:rPr>
              <a:t>テーブルやフィールドに対して論理名を設定する場合は、設定用の</a:t>
            </a:r>
            <a:r>
              <a:rPr lang="en" altLang="ja-JP" sz="1000" i="0" dirty="0">
                <a:solidFill>
                  <a:srgbClr val="5C5C5C"/>
                </a:solidFill>
                <a:effectLst/>
                <a:ea typeface="Hiragino Kaku Gothic ProN" panose="020B0300000000000000" pitchFamily="34" charset="-128"/>
              </a:rPr>
              <a:t>CSV</a:t>
            </a:r>
            <a:r>
              <a:rPr lang="ja-JP" altLang="en-US" sz="1000" i="0">
                <a:solidFill>
                  <a:srgbClr val="5C5C5C"/>
                </a:solidFill>
                <a:effectLst/>
                <a:ea typeface="Hiragino Kaku Gothic ProN" panose="020B0300000000000000" pitchFamily="34" charset="-128"/>
              </a:rPr>
              <a:t>を</a:t>
            </a:r>
            <a:r>
              <a:rPr lang="en" altLang="ja-JP" sz="1000" i="0" dirty="0">
                <a:solidFill>
                  <a:srgbClr val="5C5C5C"/>
                </a:solidFill>
                <a:effectLst/>
                <a:ea typeface="Hiragino Kaku Gothic ProN" panose="020B0300000000000000" pitchFamily="34" charset="-128"/>
              </a:rPr>
              <a:t>DL</a:t>
            </a:r>
            <a:r>
              <a:rPr lang="ja-JP" altLang="en-US" sz="1000" i="0">
                <a:solidFill>
                  <a:srgbClr val="5C5C5C"/>
                </a:solidFill>
                <a:effectLst/>
                <a:ea typeface="Hiragino Kaku Gothic ProN" panose="020B0300000000000000" pitchFamily="34" charset="-128"/>
              </a:rPr>
              <a:t>し、</a:t>
            </a:r>
          </a:p>
          <a:p>
            <a:pPr>
              <a:lnSpc>
                <a:spcPct val="150000"/>
              </a:lnSpc>
            </a:pPr>
            <a:r>
              <a:rPr lang="en" altLang="ja-JP" sz="1000" i="0" dirty="0">
                <a:solidFill>
                  <a:srgbClr val="5C5C5C"/>
                </a:solidFill>
                <a:effectLst/>
                <a:ea typeface="Hiragino Kaku Gothic ProN" panose="020B0300000000000000" pitchFamily="34" charset="-128"/>
              </a:rPr>
              <a:t>CSV</a:t>
            </a:r>
            <a:r>
              <a:rPr lang="ja-JP" altLang="en-US" sz="1000" i="0">
                <a:solidFill>
                  <a:srgbClr val="5C5C5C"/>
                </a:solidFill>
                <a:effectLst/>
                <a:ea typeface="Hiragino Kaku Gothic ProN" panose="020B0300000000000000" pitchFamily="34" charset="-128"/>
              </a:rPr>
              <a:t>を修正し</a:t>
            </a:r>
            <a:r>
              <a:rPr lang="en" altLang="ja-JP" sz="1000" i="0" dirty="0">
                <a:solidFill>
                  <a:srgbClr val="5C5C5C"/>
                </a:solidFill>
                <a:effectLst/>
                <a:ea typeface="Hiragino Kaku Gothic ProN" panose="020B0300000000000000" pitchFamily="34" charset="-128"/>
              </a:rPr>
              <a:t>update</a:t>
            </a:r>
            <a:r>
              <a:rPr lang="ja-JP" altLang="en-US" sz="1000" i="0">
                <a:solidFill>
                  <a:srgbClr val="5C5C5C"/>
                </a:solidFill>
                <a:effectLst/>
                <a:ea typeface="Hiragino Kaku Gothic ProN" panose="020B0300000000000000" pitchFamily="34" charset="-128"/>
              </a:rPr>
              <a:t>することで論理名などを設定することができます。</a:t>
            </a:r>
          </a:p>
        </p:txBody>
      </p:sp>
    </p:spTree>
    <p:extLst>
      <p:ext uri="{BB962C8B-B14F-4D97-AF65-F5344CB8AC3E}">
        <p14:creationId xmlns:p14="http://schemas.microsoft.com/office/powerpoint/2010/main" val="34608450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227</Words>
  <Application>Microsoft Macintosh PowerPoint</Application>
  <PresentationFormat>ワイド画面</PresentationFormat>
  <Paragraphs>24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傳刀大輔</dc:creator>
  <cp:lastModifiedBy>傳刀大輔</cp:lastModifiedBy>
  <cp:revision>1</cp:revision>
  <dcterms:created xsi:type="dcterms:W3CDTF">2023-11-30T10:24:44Z</dcterms:created>
  <dcterms:modified xsi:type="dcterms:W3CDTF">2023-11-30T10:43:01Z</dcterms:modified>
</cp:coreProperties>
</file>