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5" autoAdjust="0"/>
    <p:restoredTop sz="94660"/>
  </p:normalViewPr>
  <p:slideViewPr>
    <p:cSldViewPr snapToGrid="0">
      <p:cViewPr>
        <p:scale>
          <a:sx n="200" d="100"/>
          <a:sy n="200" d="100"/>
        </p:scale>
        <p:origin x="144" y="-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CE7-A422-4F51-A70D-621D87608F5B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385-1F3D-44D4-998B-53CF3F95E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67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CE7-A422-4F51-A70D-621D87608F5B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385-1F3D-44D4-998B-53CF3F95E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93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CE7-A422-4F51-A70D-621D87608F5B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385-1F3D-44D4-998B-53CF3F95E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5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CE7-A422-4F51-A70D-621D87608F5B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385-1F3D-44D4-998B-53CF3F95E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69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CE7-A422-4F51-A70D-621D87608F5B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385-1F3D-44D4-998B-53CF3F95E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53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CE7-A422-4F51-A70D-621D87608F5B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385-1F3D-44D4-998B-53CF3F95E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89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CE7-A422-4F51-A70D-621D87608F5B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385-1F3D-44D4-998B-53CF3F95E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39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CE7-A422-4F51-A70D-621D87608F5B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385-1F3D-44D4-998B-53CF3F95E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36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CE7-A422-4F51-A70D-621D87608F5B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385-1F3D-44D4-998B-53CF3F95E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1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CE7-A422-4F51-A70D-621D87608F5B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385-1F3D-44D4-998B-53CF3F95E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1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CE7-A422-4F51-A70D-621D87608F5B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385-1F3D-44D4-998B-53CF3F95E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97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4CE7-A422-4F51-A70D-621D87608F5B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B385-1F3D-44D4-998B-53CF3F95E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99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B335E9-3930-4C97-8562-8293EF01B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4" t="70197" r="89700" b="23333"/>
          <a:stretch/>
        </p:blipFill>
        <p:spPr>
          <a:xfrm>
            <a:off x="281683" y="474982"/>
            <a:ext cx="678642" cy="356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8057E7-FAED-409C-ADE0-679AF6443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38" t="32044" r="21625" b="64014"/>
          <a:stretch/>
        </p:blipFill>
        <p:spPr>
          <a:xfrm>
            <a:off x="11918641" y="527404"/>
            <a:ext cx="218878" cy="216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14DE99-D7D4-412B-AFB3-84DD4D61E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9" t="25956" r="7601" b="59733"/>
          <a:stretch/>
        </p:blipFill>
        <p:spPr>
          <a:xfrm>
            <a:off x="246783" y="3656711"/>
            <a:ext cx="3779192" cy="333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AF24D7-1B0E-46AC-B1C2-E0C404CCF89E}"/>
              </a:ext>
            </a:extLst>
          </p:cNvPr>
          <p:cNvSpPr txBox="1"/>
          <p:nvPr/>
        </p:nvSpPr>
        <p:spPr>
          <a:xfrm>
            <a:off x="875105" y="441866"/>
            <a:ext cx="5924056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86" b="1" dirty="0" err="1"/>
              <a:t>Zielemissionspfad</a:t>
            </a:r>
            <a:r>
              <a:rPr lang="en-GB" sz="1786" b="1" dirty="0"/>
              <a:t> für </a:t>
            </a:r>
            <a:r>
              <a:rPr lang="en-GB" sz="1786" b="1" dirty="0" err="1"/>
              <a:t>ihr</a:t>
            </a:r>
            <a:r>
              <a:rPr lang="en-GB" sz="1786" b="1" dirty="0"/>
              <a:t> </a:t>
            </a:r>
            <a:r>
              <a:rPr lang="en-GB" sz="1786" b="1" dirty="0" err="1"/>
              <a:t>Unternehemensanleihenportfolio</a:t>
            </a:r>
            <a:endParaRPr lang="en-GB" sz="1786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CF6D2-4999-4F94-9E50-960303074351}"/>
              </a:ext>
            </a:extLst>
          </p:cNvPr>
          <p:cNvSpPr txBox="1"/>
          <p:nvPr/>
        </p:nvSpPr>
        <p:spPr>
          <a:xfrm>
            <a:off x="7650715" y="447334"/>
            <a:ext cx="4024725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86" b="1" dirty="0" err="1"/>
              <a:t>Zielemissionspfad</a:t>
            </a:r>
            <a:r>
              <a:rPr lang="en-GB" sz="1786" b="1" dirty="0"/>
              <a:t> für </a:t>
            </a:r>
            <a:r>
              <a:rPr lang="en-GB" sz="1786" b="1" dirty="0" err="1"/>
              <a:t>ihr</a:t>
            </a:r>
            <a:r>
              <a:rPr lang="en-GB" sz="1786" b="1" dirty="0"/>
              <a:t> </a:t>
            </a:r>
            <a:r>
              <a:rPr lang="en-GB" sz="1786" b="1" dirty="0" err="1"/>
              <a:t>Aktienportfolio</a:t>
            </a:r>
            <a:endParaRPr lang="en-GB" sz="1786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B8DEE9-C459-4372-BED0-6901DD75E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33" t="70197" r="36406" b="23333"/>
          <a:stretch/>
        </p:blipFill>
        <p:spPr>
          <a:xfrm>
            <a:off x="6959813" y="468481"/>
            <a:ext cx="769126" cy="3561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C813A3-6BDE-4430-9348-D0BFCC1FB3DA}"/>
              </a:ext>
            </a:extLst>
          </p:cNvPr>
          <p:cNvSpPr txBox="1"/>
          <p:nvPr/>
        </p:nvSpPr>
        <p:spPr>
          <a:xfrm>
            <a:off x="12137519" y="452324"/>
            <a:ext cx="2834909" cy="36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86" b="1" dirty="0" err="1"/>
              <a:t>Aktuelle</a:t>
            </a:r>
            <a:r>
              <a:rPr lang="en-GB" sz="1786" b="1" dirty="0"/>
              <a:t> </a:t>
            </a:r>
            <a:r>
              <a:rPr lang="en-GB" sz="1786" b="1" dirty="0" err="1"/>
              <a:t>Portfoliointensität</a:t>
            </a:r>
            <a:endParaRPr lang="en-GB" sz="1786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3CCF3C-0EAD-4E56-AA9C-B45C27AB8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4" t="70197" r="89700" b="23333"/>
          <a:stretch/>
        </p:blipFill>
        <p:spPr>
          <a:xfrm>
            <a:off x="203459" y="2994817"/>
            <a:ext cx="678642" cy="3561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450347-4179-4E37-A03F-19F109E37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38" t="32044" r="21625" b="64014"/>
          <a:stretch/>
        </p:blipFill>
        <p:spPr>
          <a:xfrm>
            <a:off x="11840417" y="3047239"/>
            <a:ext cx="218878" cy="2169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FFF668-C240-4CB2-83A5-2DB2DA92B241}"/>
              </a:ext>
            </a:extLst>
          </p:cNvPr>
          <p:cNvSpPr txBox="1"/>
          <p:nvPr/>
        </p:nvSpPr>
        <p:spPr>
          <a:xfrm>
            <a:off x="796881" y="2961701"/>
            <a:ext cx="5924056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86" b="1" dirty="0" err="1"/>
              <a:t>Zielemissionspfad</a:t>
            </a:r>
            <a:r>
              <a:rPr lang="en-GB" sz="1786" b="1" dirty="0"/>
              <a:t> für </a:t>
            </a:r>
            <a:r>
              <a:rPr lang="en-GB" sz="1786" b="1" dirty="0" err="1"/>
              <a:t>ihr</a:t>
            </a:r>
            <a:r>
              <a:rPr lang="en-GB" sz="1786" b="1" dirty="0"/>
              <a:t> </a:t>
            </a:r>
            <a:r>
              <a:rPr lang="en-GB" sz="1786" b="1" dirty="0" err="1"/>
              <a:t>Unternehemensanleihenportfolio</a:t>
            </a:r>
            <a:endParaRPr lang="en-GB" sz="1786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3364FB-070D-4620-A7D5-74D5A603F28E}"/>
              </a:ext>
            </a:extLst>
          </p:cNvPr>
          <p:cNvSpPr txBox="1"/>
          <p:nvPr/>
        </p:nvSpPr>
        <p:spPr>
          <a:xfrm>
            <a:off x="7572491" y="2967169"/>
            <a:ext cx="4024725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86" b="1" dirty="0" err="1"/>
              <a:t>Zielemissionspfad</a:t>
            </a:r>
            <a:r>
              <a:rPr lang="en-GB" sz="1786" b="1" dirty="0"/>
              <a:t> für </a:t>
            </a:r>
            <a:r>
              <a:rPr lang="en-GB" sz="1786" b="1" dirty="0" err="1"/>
              <a:t>ihr</a:t>
            </a:r>
            <a:r>
              <a:rPr lang="en-GB" sz="1786" b="1" dirty="0"/>
              <a:t> </a:t>
            </a:r>
            <a:r>
              <a:rPr lang="en-GB" sz="1786" b="1" dirty="0" err="1"/>
              <a:t>Aktienportfolio</a:t>
            </a:r>
            <a:endParaRPr lang="en-GB" sz="1786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97A498-BCA3-48F1-B899-4884C859E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33" t="70197" r="36406" b="23333"/>
          <a:stretch/>
        </p:blipFill>
        <p:spPr>
          <a:xfrm>
            <a:off x="6881589" y="2988316"/>
            <a:ext cx="769126" cy="356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07561B-05EF-435F-85BF-2423C877A279}"/>
              </a:ext>
            </a:extLst>
          </p:cNvPr>
          <p:cNvSpPr txBox="1"/>
          <p:nvPr/>
        </p:nvSpPr>
        <p:spPr>
          <a:xfrm>
            <a:off x="12059295" y="2972159"/>
            <a:ext cx="2834909" cy="36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86" b="1" dirty="0" err="1"/>
              <a:t>Aktuelle</a:t>
            </a:r>
            <a:r>
              <a:rPr lang="en-GB" sz="1786" b="1" dirty="0"/>
              <a:t> </a:t>
            </a:r>
            <a:r>
              <a:rPr lang="en-GB" sz="1786" b="1" dirty="0" err="1"/>
              <a:t>Portfoliointensität</a:t>
            </a:r>
            <a:endParaRPr lang="en-GB" sz="1786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A2561-E5C3-4146-BA0F-1C434ED02CFE}"/>
              </a:ext>
            </a:extLst>
          </p:cNvPr>
          <p:cNvSpPr txBox="1"/>
          <p:nvPr/>
        </p:nvSpPr>
        <p:spPr>
          <a:xfrm>
            <a:off x="4100524" y="3643220"/>
            <a:ext cx="4024725" cy="36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86" b="1" dirty="0"/>
              <a:t>GHG-Score</a:t>
            </a:r>
          </a:p>
        </p:txBody>
      </p:sp>
    </p:spTree>
    <p:extLst>
      <p:ext uri="{BB962C8B-B14F-4D97-AF65-F5344CB8AC3E}">
        <p14:creationId xmlns:p14="http://schemas.microsoft.com/office/powerpoint/2010/main" val="55499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B335E9-3930-4C97-8562-8293EF01B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4" t="70197" r="89700" b="23333"/>
          <a:stretch/>
        </p:blipFill>
        <p:spPr>
          <a:xfrm>
            <a:off x="281683" y="474982"/>
            <a:ext cx="678642" cy="356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8057E7-FAED-409C-ADE0-679AF6443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38" t="32044" r="21625" b="64014"/>
          <a:stretch/>
        </p:blipFill>
        <p:spPr>
          <a:xfrm>
            <a:off x="11918641" y="527404"/>
            <a:ext cx="218878" cy="216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14DE99-D7D4-412B-AFB3-84DD4D61E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9" t="25956" r="7601" b="59733"/>
          <a:stretch/>
        </p:blipFill>
        <p:spPr>
          <a:xfrm>
            <a:off x="246783" y="3656711"/>
            <a:ext cx="3779192" cy="333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AF24D7-1B0E-46AC-B1C2-E0C404CCF89E}"/>
              </a:ext>
            </a:extLst>
          </p:cNvPr>
          <p:cNvSpPr txBox="1"/>
          <p:nvPr/>
        </p:nvSpPr>
        <p:spPr>
          <a:xfrm>
            <a:off x="875105" y="441866"/>
            <a:ext cx="5924056" cy="36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86" b="1" dirty="0"/>
              <a:t>Target emissions intensity for your Corporate Bond Portfolio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CF6D2-4999-4F94-9E50-960303074351}"/>
              </a:ext>
            </a:extLst>
          </p:cNvPr>
          <p:cNvSpPr txBox="1"/>
          <p:nvPr/>
        </p:nvSpPr>
        <p:spPr>
          <a:xfrm>
            <a:off x="7650715" y="447334"/>
            <a:ext cx="4024725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86" b="1" dirty="0"/>
              <a:t>Target emissions intensity for your Equity Portfolio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B8DEE9-C459-4372-BED0-6901DD75E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33" t="70197" r="36406" b="23333"/>
          <a:stretch/>
        </p:blipFill>
        <p:spPr>
          <a:xfrm>
            <a:off x="6959813" y="468481"/>
            <a:ext cx="769126" cy="3561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C813A3-6BDE-4430-9348-D0BFCC1FB3DA}"/>
              </a:ext>
            </a:extLst>
          </p:cNvPr>
          <p:cNvSpPr txBox="1"/>
          <p:nvPr/>
        </p:nvSpPr>
        <p:spPr>
          <a:xfrm>
            <a:off x="12137519" y="452324"/>
            <a:ext cx="2834909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86" b="1" dirty="0"/>
              <a:t>Current Portfolio Emission Intensity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3CCF3C-0EAD-4E56-AA9C-B45C27AB8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4" t="70197" r="89700" b="23333"/>
          <a:stretch/>
        </p:blipFill>
        <p:spPr>
          <a:xfrm>
            <a:off x="203459" y="2994817"/>
            <a:ext cx="678642" cy="3561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450347-4179-4E37-A03F-19F109E37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38" t="32044" r="21625" b="64014"/>
          <a:stretch/>
        </p:blipFill>
        <p:spPr>
          <a:xfrm>
            <a:off x="11840417" y="3047239"/>
            <a:ext cx="218878" cy="2169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FFF668-C240-4CB2-83A5-2DB2DA92B241}"/>
              </a:ext>
            </a:extLst>
          </p:cNvPr>
          <p:cNvSpPr txBox="1"/>
          <p:nvPr/>
        </p:nvSpPr>
        <p:spPr>
          <a:xfrm>
            <a:off x="796881" y="2961701"/>
            <a:ext cx="5924056" cy="36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86" b="1" dirty="0"/>
              <a:t>Target emissions intensity for your Corporate Bond Portfolio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3364FB-070D-4620-A7D5-74D5A603F28E}"/>
              </a:ext>
            </a:extLst>
          </p:cNvPr>
          <p:cNvSpPr txBox="1"/>
          <p:nvPr/>
        </p:nvSpPr>
        <p:spPr>
          <a:xfrm>
            <a:off x="7572491" y="2851849"/>
            <a:ext cx="4024725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86" b="1" dirty="0"/>
              <a:t>Target emissions intensity for your Equity Portfolio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97A498-BCA3-48F1-B899-4884C859E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33" t="70197" r="36406" b="23333"/>
          <a:stretch/>
        </p:blipFill>
        <p:spPr>
          <a:xfrm>
            <a:off x="6881589" y="2988316"/>
            <a:ext cx="769126" cy="356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07561B-05EF-435F-85BF-2423C877A279}"/>
              </a:ext>
            </a:extLst>
          </p:cNvPr>
          <p:cNvSpPr txBox="1"/>
          <p:nvPr/>
        </p:nvSpPr>
        <p:spPr>
          <a:xfrm>
            <a:off x="12059295" y="2834749"/>
            <a:ext cx="2834909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86" b="1" dirty="0"/>
              <a:t>Current Portfolio Emission Intensity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A2561-E5C3-4146-BA0F-1C434ED02CFE}"/>
              </a:ext>
            </a:extLst>
          </p:cNvPr>
          <p:cNvSpPr txBox="1"/>
          <p:nvPr/>
        </p:nvSpPr>
        <p:spPr>
          <a:xfrm>
            <a:off x="4100524" y="3643220"/>
            <a:ext cx="4024725" cy="36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86" b="1" dirty="0"/>
              <a:t>GHG-Score</a:t>
            </a:r>
          </a:p>
        </p:txBody>
      </p:sp>
    </p:spTree>
    <p:extLst>
      <p:ext uri="{BB962C8B-B14F-4D97-AF65-F5344CB8AC3E}">
        <p14:creationId xmlns:p14="http://schemas.microsoft.com/office/powerpoint/2010/main" val="221994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B335E9-3930-4C97-8562-8293EF01B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4" t="70197" r="89700" b="23333"/>
          <a:stretch/>
        </p:blipFill>
        <p:spPr>
          <a:xfrm>
            <a:off x="100203" y="474982"/>
            <a:ext cx="678642" cy="356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8057E7-FAED-409C-ADE0-679AF6443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38" t="32044" r="21625" b="64014"/>
          <a:stretch/>
        </p:blipFill>
        <p:spPr>
          <a:xfrm>
            <a:off x="11004240" y="527404"/>
            <a:ext cx="218878" cy="216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14DE99-D7D4-412B-AFB3-84DD4D61E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9" t="25956" r="7601" b="59733"/>
          <a:stretch/>
        </p:blipFill>
        <p:spPr>
          <a:xfrm>
            <a:off x="142083" y="3698591"/>
            <a:ext cx="3779192" cy="333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AF24D7-1B0E-46AC-B1C2-E0C404CCF89E}"/>
              </a:ext>
            </a:extLst>
          </p:cNvPr>
          <p:cNvSpPr txBox="1"/>
          <p:nvPr/>
        </p:nvSpPr>
        <p:spPr>
          <a:xfrm>
            <a:off x="741687" y="332048"/>
            <a:ext cx="4325904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86" b="1" dirty="0"/>
              <a:t>Objectif d'intensité carbone pour votre </a:t>
            </a:r>
          </a:p>
          <a:p>
            <a:r>
              <a:rPr lang="fr-FR" sz="1786" b="1" dirty="0"/>
              <a:t>portefeuille d'obligations d'entreprise</a:t>
            </a:r>
            <a:endParaRPr lang="en-GB" sz="1786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CF6D2-4999-4F94-9E50-960303074351}"/>
              </a:ext>
            </a:extLst>
          </p:cNvPr>
          <p:cNvSpPr txBox="1"/>
          <p:nvPr/>
        </p:nvSpPr>
        <p:spPr>
          <a:xfrm>
            <a:off x="6677722" y="332048"/>
            <a:ext cx="4398468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86" b="1" dirty="0"/>
              <a:t>Objectif d'intensité carbone pour </a:t>
            </a:r>
          </a:p>
          <a:p>
            <a:r>
              <a:rPr lang="fr-FR" sz="1786" b="1" dirty="0"/>
              <a:t>votre portefeuille action</a:t>
            </a:r>
            <a:endParaRPr lang="en-GB" sz="1786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B8DEE9-C459-4372-BED0-6901DD75E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33" t="70197" r="36406" b="23333"/>
          <a:stretch/>
        </p:blipFill>
        <p:spPr>
          <a:xfrm>
            <a:off x="5883957" y="478875"/>
            <a:ext cx="769126" cy="3561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C813A3-6BDE-4430-9348-D0BFCC1FB3DA}"/>
              </a:ext>
            </a:extLst>
          </p:cNvPr>
          <p:cNvSpPr txBox="1"/>
          <p:nvPr/>
        </p:nvSpPr>
        <p:spPr>
          <a:xfrm>
            <a:off x="11321810" y="452324"/>
            <a:ext cx="4264872" cy="36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86" b="1" dirty="0" err="1"/>
              <a:t>l'intensité</a:t>
            </a:r>
            <a:r>
              <a:rPr lang="en-GB" sz="1786" b="1" dirty="0"/>
              <a:t> </a:t>
            </a:r>
            <a:r>
              <a:rPr lang="en-GB" sz="1786" b="1" dirty="0" err="1"/>
              <a:t>présente</a:t>
            </a:r>
            <a:r>
              <a:rPr lang="en-GB" sz="1786" b="1" dirty="0"/>
              <a:t> pour </a:t>
            </a:r>
            <a:r>
              <a:rPr lang="en-GB" sz="1786" b="1" dirty="0" err="1"/>
              <a:t>votre</a:t>
            </a:r>
            <a:r>
              <a:rPr lang="en-GB" sz="1786" b="1" dirty="0"/>
              <a:t> </a:t>
            </a:r>
            <a:r>
              <a:rPr lang="en-GB" sz="1786" b="1" dirty="0" err="1"/>
              <a:t>portefeuille</a:t>
            </a:r>
            <a:endParaRPr lang="en-GB" sz="1786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A2561-E5C3-4146-BA0F-1C434ED02CFE}"/>
              </a:ext>
            </a:extLst>
          </p:cNvPr>
          <p:cNvSpPr txBox="1"/>
          <p:nvPr/>
        </p:nvSpPr>
        <p:spPr>
          <a:xfrm>
            <a:off x="3921275" y="3681713"/>
            <a:ext cx="4024725" cy="36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86" b="1" dirty="0" err="1"/>
              <a:t>émissions</a:t>
            </a:r>
            <a:r>
              <a:rPr lang="en-GB" sz="1786" b="1" dirty="0"/>
              <a:t> de GES-Score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FDD7C5-1CF3-484A-A406-5C13C77B0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4" t="70197" r="89700" b="23333"/>
          <a:stretch/>
        </p:blipFill>
        <p:spPr>
          <a:xfrm>
            <a:off x="100203" y="3014742"/>
            <a:ext cx="678642" cy="3561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D255C8-CD1B-4D1B-AC71-D6B97CD0A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38" t="32044" r="21625" b="64014"/>
          <a:stretch/>
        </p:blipFill>
        <p:spPr>
          <a:xfrm>
            <a:off x="11004240" y="3067164"/>
            <a:ext cx="218878" cy="2169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666289-38E5-4617-B178-AFAEBC71AB75}"/>
              </a:ext>
            </a:extLst>
          </p:cNvPr>
          <p:cNvSpPr txBox="1"/>
          <p:nvPr/>
        </p:nvSpPr>
        <p:spPr>
          <a:xfrm>
            <a:off x="741687" y="2871808"/>
            <a:ext cx="4325904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86" b="1" dirty="0"/>
              <a:t>Objectif d'intensité carbone pour votre </a:t>
            </a:r>
          </a:p>
          <a:p>
            <a:r>
              <a:rPr lang="fr-FR" sz="1786" b="1" dirty="0"/>
              <a:t>portefeuille d'obligations d'entreprise</a:t>
            </a:r>
            <a:endParaRPr lang="en-GB" sz="1786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4C4B8F-AAA2-494B-B730-BBF6ED0AA2BA}"/>
              </a:ext>
            </a:extLst>
          </p:cNvPr>
          <p:cNvSpPr txBox="1"/>
          <p:nvPr/>
        </p:nvSpPr>
        <p:spPr>
          <a:xfrm>
            <a:off x="6677722" y="2871808"/>
            <a:ext cx="4398468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86" b="1" dirty="0"/>
              <a:t>Objectif d'intensité carbone pour </a:t>
            </a:r>
          </a:p>
          <a:p>
            <a:r>
              <a:rPr lang="fr-FR" sz="1786" b="1" dirty="0"/>
              <a:t>votre portefeuille action</a:t>
            </a:r>
            <a:endParaRPr lang="en-GB" sz="1786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688A53-A222-416B-B978-E7818A48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33" t="70197" r="36406" b="23333"/>
          <a:stretch/>
        </p:blipFill>
        <p:spPr>
          <a:xfrm>
            <a:off x="5883957" y="3018635"/>
            <a:ext cx="769126" cy="35610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3693251-454E-4248-A9C6-639B1F01594D}"/>
              </a:ext>
            </a:extLst>
          </p:cNvPr>
          <p:cNvSpPr txBox="1"/>
          <p:nvPr/>
        </p:nvSpPr>
        <p:spPr>
          <a:xfrm>
            <a:off x="11321810" y="2992084"/>
            <a:ext cx="4264872" cy="36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86" b="1" dirty="0" err="1"/>
              <a:t>l'intensité</a:t>
            </a:r>
            <a:r>
              <a:rPr lang="en-GB" sz="1786" b="1" dirty="0"/>
              <a:t> </a:t>
            </a:r>
            <a:r>
              <a:rPr lang="en-GB" sz="1786" b="1" dirty="0" err="1"/>
              <a:t>présente</a:t>
            </a:r>
            <a:r>
              <a:rPr lang="en-GB" sz="1786" b="1" dirty="0"/>
              <a:t> pour </a:t>
            </a:r>
            <a:r>
              <a:rPr lang="en-GB" sz="1786" b="1" dirty="0" err="1"/>
              <a:t>votre</a:t>
            </a:r>
            <a:r>
              <a:rPr lang="en-GB" sz="1786" b="1" dirty="0"/>
              <a:t> </a:t>
            </a:r>
            <a:r>
              <a:rPr lang="en-GB" sz="1786" b="1" dirty="0" err="1"/>
              <a:t>portefeuille</a:t>
            </a:r>
            <a:endParaRPr lang="en-GB" sz="1786" b="1" dirty="0"/>
          </a:p>
        </p:txBody>
      </p:sp>
    </p:spTree>
    <p:extLst>
      <p:ext uri="{BB962C8B-B14F-4D97-AF65-F5344CB8AC3E}">
        <p14:creationId xmlns:p14="http://schemas.microsoft.com/office/powerpoint/2010/main" val="124180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5E8EB15-0E32-4C07-9154-65B1A5C9F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26" y="2036519"/>
            <a:ext cx="2797833" cy="700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C10D9F-88ED-4A8E-A6FE-054E8F3E4689}"/>
              </a:ext>
            </a:extLst>
          </p:cNvPr>
          <p:cNvSpPr txBox="1"/>
          <p:nvPr/>
        </p:nvSpPr>
        <p:spPr>
          <a:xfrm>
            <a:off x="2309912" y="1675402"/>
            <a:ext cx="2087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Commissioned by:</a:t>
            </a:r>
            <a:endParaRPr lang="en-AU" b="1" i="1" dirty="0"/>
          </a:p>
        </p:txBody>
      </p:sp>
    </p:spTree>
    <p:extLst>
      <p:ext uri="{BB962C8B-B14F-4D97-AF65-F5344CB8AC3E}">
        <p14:creationId xmlns:p14="http://schemas.microsoft.com/office/powerpoint/2010/main" val="55440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106</Words>
  <Application>Microsoft Office PowerPoint</Application>
  <PresentationFormat>Custom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</dc:creator>
  <cp:lastModifiedBy>Clare Murray</cp:lastModifiedBy>
  <cp:revision>8</cp:revision>
  <dcterms:created xsi:type="dcterms:W3CDTF">2017-10-11T08:00:13Z</dcterms:created>
  <dcterms:modified xsi:type="dcterms:W3CDTF">2017-10-16T15:59:12Z</dcterms:modified>
</cp:coreProperties>
</file>