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2"/>
  </p:sldMasterIdLst>
  <p:notesMasterIdLst>
    <p:notesMasterId r:id="rId23"/>
  </p:notes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3" r:id="rId16"/>
    <p:sldId id="274" r:id="rId17"/>
    <p:sldId id="275" r:id="rId18"/>
    <p:sldId id="269" r:id="rId19"/>
    <p:sldId id="270" r:id="rId20"/>
    <p:sldId id="271" r:id="rId21"/>
    <p:sldId id="272" r:id="rId2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7" autoAdjust="0"/>
    <p:restoredTop sz="85831" autoAdjust="0"/>
  </p:normalViewPr>
  <p:slideViewPr>
    <p:cSldViewPr>
      <p:cViewPr varScale="1">
        <p:scale>
          <a:sx n="114" d="100"/>
          <a:sy n="114" d="100"/>
        </p:scale>
        <p:origin x="14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553200" cy="2133600"/>
          </a:xfrm>
        </p:spPr>
        <p:txBody>
          <a:bodyPr/>
          <a:lstStyle/>
          <a:p>
            <a:r>
              <a:rPr lang="en-US" sz="3600"/>
              <a:t>Nhận diện cảm xúc sử dụng mạng n</a:t>
            </a:r>
            <a:r>
              <a:rPr lang="vi-VN" sz="3600"/>
              <a:t>ơ</a:t>
            </a:r>
            <a:r>
              <a:rPr lang="en-US" sz="3600"/>
              <a:t>-ron tích chập kết nối đầy đủ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10000"/>
            <a:ext cx="9144000" cy="2895600"/>
          </a:xfrm>
        </p:spPr>
        <p:txBody>
          <a:bodyPr/>
          <a:lstStyle/>
          <a:p>
            <a:pPr algn="ctr"/>
            <a:endParaRPr lang="en-US" sz="1400"/>
          </a:p>
          <a:p>
            <a:pPr algn="ctr"/>
            <a:r>
              <a:rPr lang="en-US" sz="2000"/>
              <a:t>NHÓM 1</a:t>
            </a:r>
          </a:p>
          <a:p>
            <a:pPr algn="ctr"/>
            <a:endParaRPr lang="en-US" sz="2000"/>
          </a:p>
          <a:p>
            <a:pPr algn="ctr"/>
            <a:endParaRPr lang="en-US" sz="1400"/>
          </a:p>
          <a:p>
            <a:pPr algn="ctr"/>
            <a:r>
              <a:rPr lang="en-US" sz="1400"/>
              <a:t>Lê Trần Bảo C</a:t>
            </a:r>
            <a:r>
              <a:rPr lang="vi-VN" sz="1400"/>
              <a:t>ư</a:t>
            </a:r>
            <a:r>
              <a:rPr lang="en-US" sz="1400"/>
              <a:t>ơng – 20140542</a:t>
            </a:r>
          </a:p>
          <a:p>
            <a:pPr algn="ctr"/>
            <a:r>
              <a:rPr lang="en-US" sz="1400"/>
              <a:t>Nguyễn Huy Hoàng – 20141773</a:t>
            </a:r>
          </a:p>
          <a:p>
            <a:pPr algn="ctr"/>
            <a:r>
              <a:rPr lang="en-US" sz="1400"/>
              <a:t>Trần Trung Hiếu – 20141567</a:t>
            </a:r>
          </a:p>
          <a:p>
            <a:pPr algn="ctr"/>
            <a:r>
              <a:rPr lang="en-US" sz="1400"/>
              <a:t>Phan Vũ Hồng Hải – 20141394</a:t>
            </a:r>
          </a:p>
          <a:p>
            <a:pPr algn="ctr"/>
            <a:r>
              <a:rPr lang="en-US" sz="1400"/>
              <a:t>Phạm Bá Toàn – 20144552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Giảng viên h</a:t>
            </a:r>
            <a:r>
              <a:rPr lang="vi-VN" sz="1400"/>
              <a:t>ư</a:t>
            </a:r>
            <a:r>
              <a:rPr lang="en-US" sz="1400"/>
              <a:t>ớng dẫn: TS. Thân Quang Khoát</a:t>
            </a:r>
          </a:p>
          <a:p>
            <a:pPr algn="ctr"/>
            <a:endParaRPr lang="en-US" sz="1400"/>
          </a:p>
          <a:p>
            <a:pPr algn="ctr"/>
            <a:endParaRPr lang="en-US" sz="1400"/>
          </a:p>
          <a:p>
            <a:pPr algn="ctr"/>
            <a:endParaRPr lang="en-US" sz="1400"/>
          </a:p>
        </p:txBody>
      </p:sp>
      <p:pic>
        <p:nvPicPr>
          <p:cNvPr id="1026" name="Picture 2" descr="Kết quả hình ảnh cho HUST">
            <a:extLst>
              <a:ext uri="{FF2B5EF4-FFF2-40B4-BE49-F238E27FC236}">
                <a16:creationId xmlns:a16="http://schemas.microsoft.com/office/drawing/2014/main" id="{FD384164-ED29-4097-B85F-55AF66FEE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066800"/>
            <a:ext cx="1104947" cy="16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"/>
    </mc:Choice>
    <mc:Fallback xmlns="">
      <p:transition spd="slow" advTm="16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89AF51-2547-46EF-BA12-B1B0D5C5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Nhận diện cảm xúc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591CBB-D0D7-4190-87A2-09299899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Dữ liệu: FER-2013, gồm 3 phần:</a:t>
            </a:r>
          </a:p>
          <a:p>
            <a:pPr lvl="1"/>
            <a:r>
              <a:rPr lang="en-US"/>
              <a:t>Training set: Gồm 28709 ảnh</a:t>
            </a:r>
          </a:p>
          <a:p>
            <a:pPr lvl="1"/>
            <a:r>
              <a:rPr lang="en-US"/>
              <a:t>Public test set: Gồm 3589 ảnh -&gt; Validation set</a:t>
            </a:r>
          </a:p>
          <a:p>
            <a:pPr lvl="1"/>
            <a:r>
              <a:rPr lang="en-US"/>
              <a:t>Private test set: Gồm 3589 ảnh -&gt; Test set</a:t>
            </a:r>
          </a:p>
          <a:p>
            <a:pPr marL="344487" lvl="1" indent="0">
              <a:buNone/>
            </a:pPr>
            <a:endParaRPr lang="en-US"/>
          </a:p>
          <a:p>
            <a:r>
              <a:rPr lang="en-US"/>
              <a:t>Tiền xử lý dữ liệu: normalization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72F1BD-6D29-4622-84B9-97DF2941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83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89AF51-2547-46EF-BA12-B1B0D5C5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tăng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591CBB-D0D7-4190-87A2-09299899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Cắt vùng ảnh ngẫu nhiên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Đối xứng gương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Xoay ngẫu nhiên</a:t>
            </a:r>
          </a:p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72F1BD-6D29-4622-84B9-97DF2941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3" descr="A person wearing glasses and smiling at the camera&#10;&#10;Description generated with high confidence">
            <a:extLst>
              <a:ext uri="{FF2B5EF4-FFF2-40B4-BE49-F238E27FC236}">
                <a16:creationId xmlns:a16="http://schemas.microsoft.com/office/drawing/2014/main" id="{1745C785-F01B-4982-8BFC-2F18C6343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14600"/>
            <a:ext cx="914400" cy="914400"/>
          </a:xfrm>
          <a:prstGeom prst="rect">
            <a:avLst/>
          </a:prstGeom>
        </p:spPr>
      </p:pic>
      <p:sp>
        <p:nvSpPr>
          <p:cNvPr id="7" name="Arrow: Right 11">
            <a:extLst>
              <a:ext uri="{FF2B5EF4-FFF2-40B4-BE49-F238E27FC236}">
                <a16:creationId xmlns:a16="http://schemas.microsoft.com/office/drawing/2014/main" id="{45A0CFAF-AA79-4BE6-9D48-65BAE798CD4F}"/>
              </a:ext>
            </a:extLst>
          </p:cNvPr>
          <p:cNvSpPr/>
          <p:nvPr/>
        </p:nvSpPr>
        <p:spPr>
          <a:xfrm>
            <a:off x="3954432" y="2743200"/>
            <a:ext cx="16486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5" descr="A person who is smiling and looking at the camera&#10;&#10;Description generated with high confidence">
            <a:extLst>
              <a:ext uri="{FF2B5EF4-FFF2-40B4-BE49-F238E27FC236}">
                <a16:creationId xmlns:a16="http://schemas.microsoft.com/office/drawing/2014/main" id="{F1118691-0ED1-4799-86D9-9BF069BF9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37" y="2447802"/>
            <a:ext cx="981198" cy="981198"/>
          </a:xfrm>
          <a:prstGeom prst="rect">
            <a:avLst/>
          </a:prstGeom>
        </p:spPr>
      </p:pic>
      <p:pic>
        <p:nvPicPr>
          <p:cNvPr id="9" name="Picture 8" descr="A person wearing glasses and smiling at the camera&#10;&#10;Description generated with high confidence">
            <a:extLst>
              <a:ext uri="{FF2B5EF4-FFF2-40B4-BE49-F238E27FC236}">
                <a16:creationId xmlns:a16="http://schemas.microsoft.com/office/drawing/2014/main" id="{7C0FE6A3-F392-4FBF-ADAB-893A41FF7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57539"/>
            <a:ext cx="914400" cy="914400"/>
          </a:xfrm>
          <a:prstGeom prst="rect">
            <a:avLst/>
          </a:prstGeom>
        </p:spPr>
      </p:pic>
      <p:sp>
        <p:nvSpPr>
          <p:cNvPr id="10" name="Arrow: Right 12">
            <a:extLst>
              <a:ext uri="{FF2B5EF4-FFF2-40B4-BE49-F238E27FC236}">
                <a16:creationId xmlns:a16="http://schemas.microsoft.com/office/drawing/2014/main" id="{0DCE8D82-CD32-4A11-B888-047454AD4CFF}"/>
              </a:ext>
            </a:extLst>
          </p:cNvPr>
          <p:cNvSpPr/>
          <p:nvPr/>
        </p:nvSpPr>
        <p:spPr>
          <a:xfrm>
            <a:off x="3954431" y="4268921"/>
            <a:ext cx="16486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A person wearing glasses and smiling at the camera&#10;&#10;Description generated with high confidence">
            <a:extLst>
              <a:ext uri="{FF2B5EF4-FFF2-40B4-BE49-F238E27FC236}">
                <a16:creationId xmlns:a16="http://schemas.microsoft.com/office/drawing/2014/main" id="{84236A39-4447-4F9D-919D-63E229EA2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37" y="4157539"/>
            <a:ext cx="981198" cy="914400"/>
          </a:xfrm>
          <a:prstGeom prst="rect">
            <a:avLst/>
          </a:prstGeom>
        </p:spPr>
      </p:pic>
      <p:pic>
        <p:nvPicPr>
          <p:cNvPr id="12" name="Picture 10" descr="A person wearing glasses and smiling at the camera&#10;&#10;Description generated with high confidence">
            <a:extLst>
              <a:ext uri="{FF2B5EF4-FFF2-40B4-BE49-F238E27FC236}">
                <a16:creationId xmlns:a16="http://schemas.microsoft.com/office/drawing/2014/main" id="{7CC760B3-F585-47DB-A918-9F8F12496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821362"/>
            <a:ext cx="914400" cy="914400"/>
          </a:xfrm>
          <a:prstGeom prst="rect">
            <a:avLst/>
          </a:prstGeom>
        </p:spPr>
      </p:pic>
      <p:sp>
        <p:nvSpPr>
          <p:cNvPr id="13" name="Arrow: Right 13">
            <a:extLst>
              <a:ext uri="{FF2B5EF4-FFF2-40B4-BE49-F238E27FC236}">
                <a16:creationId xmlns:a16="http://schemas.microsoft.com/office/drawing/2014/main" id="{A8FEBF8E-6529-4AF5-89B7-54AA9E9451F3}"/>
              </a:ext>
            </a:extLst>
          </p:cNvPr>
          <p:cNvSpPr/>
          <p:nvPr/>
        </p:nvSpPr>
        <p:spPr>
          <a:xfrm>
            <a:off x="3954431" y="5918346"/>
            <a:ext cx="16486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0" descr="A person wearing a hat&#10;&#10;Description generated with high confidence">
            <a:extLst>
              <a:ext uri="{FF2B5EF4-FFF2-40B4-BE49-F238E27FC236}">
                <a16:creationId xmlns:a16="http://schemas.microsoft.com/office/drawing/2014/main" id="{3FB9DE5A-FDFB-4875-AF05-4E8D08A78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37" y="5816639"/>
            <a:ext cx="981198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0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DE8561-FEA8-4C25-9E9F-AD528CCA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Lựa chọn cấu trúc mạng</a:t>
            </a:r>
          </a:p>
        </p:txBody>
      </p:sp>
      <p:graphicFrame>
        <p:nvGraphicFramePr>
          <p:cNvPr id="5" name="Chỗ dành sẵn cho Nội dung 4">
            <a:extLst>
              <a:ext uri="{FF2B5EF4-FFF2-40B4-BE49-F238E27FC236}">
                <a16:creationId xmlns:a16="http://schemas.microsoft.com/office/drawing/2014/main" id="{C2A0069B-A7FF-45CA-B4B0-5A3237195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779243"/>
              </p:ext>
            </p:extLst>
          </p:nvPr>
        </p:nvGraphicFramePr>
        <p:xfrm>
          <a:off x="457200" y="2870965"/>
          <a:ext cx="8229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1212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214264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3103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 trúc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số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</a:t>
                      </a:r>
                      <a:r>
                        <a:rPr lang="vi-V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tham số học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0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= 40, k 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4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DenseNet-BC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= 40, k 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7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WideDenseNet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= 40, k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6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WideDenseNet-BC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= 40, k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44581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7C3FF99-163F-46B0-B378-79F8B566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51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89AF51-2547-46EF-BA12-B1B0D5C5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Huấn luyện mạng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72F1BD-6D29-4622-84B9-97DF2941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9363710-586A-4F97-B2AD-57CA89BCB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2971800"/>
            <a:ext cx="4114800" cy="2250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53363-C36D-4B9F-8E69-6ECF87092C1C}"/>
              </a:ext>
            </a:extLst>
          </p:cNvPr>
          <p:cNvSpPr txBox="1"/>
          <p:nvPr/>
        </p:nvSpPr>
        <p:spPr>
          <a:xfrm>
            <a:off x="1" y="1981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Cực tiểu hóa hàm mất mát với phương pháp Gradient Descent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97ED3-CC9E-4DA9-A8C4-A7584D78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971800"/>
            <a:ext cx="3505200" cy="2250087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69B710B4-261D-47BB-964B-50029C8175BD}"/>
              </a:ext>
            </a:extLst>
          </p:cNvPr>
          <p:cNvSpPr txBox="1"/>
          <p:nvPr/>
        </p:nvSpPr>
        <p:spPr>
          <a:xfrm>
            <a:off x="5334001" y="2057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lan truyền ng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</p:txBody>
      </p:sp>
    </p:spTree>
    <p:extLst>
      <p:ext uri="{BB962C8B-B14F-4D97-AF65-F5344CB8AC3E}">
        <p14:creationId xmlns:p14="http://schemas.microsoft.com/office/powerpoint/2010/main" val="120634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8E278F-42A7-4C29-A880-EEA0E703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Huấn luyện mạng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C44350E-E4E2-46AC-AA68-14667510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14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097326-0103-4F2A-BA09-123790AB9AA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0" y="1981200"/>
                <a:ext cx="4572000" cy="4351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987425" indent="-293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</a:defRPr>
                </a:lvl3pPr>
                <a:lvl4pPr marL="1281113" indent="-2921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598613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055813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13013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970213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427413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sz="2800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 hiệu: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sz="2800" ker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số mẫu trong tập huấn luyện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vectơ điểm số mạng dự đoán cho mỗi nhãn đối với ảnh thứ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ker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nhãn đúng của ảnh thứ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ker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nhãn đúng được mã hóa dưới dạng one-hot vectơ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phân bố xác suất dự đoán của mạng với ảnh thứ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ker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sz="1800" ker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097326-0103-4F2A-BA09-123790AB9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981200"/>
                <a:ext cx="4572000" cy="4351338"/>
              </a:xfrm>
              <a:prstGeom prst="rect">
                <a:avLst/>
              </a:prstGeom>
              <a:blipFill>
                <a:blip r:embed="rId2"/>
                <a:stretch>
                  <a:fillRect l="-2667" t="-14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594473-4A36-4724-B743-6CDF2369026C}"/>
                  </a:ext>
                </a:extLst>
              </p:cNvPr>
              <p:cNvSpPr txBox="1"/>
              <p:nvPr/>
            </p:nvSpPr>
            <p:spPr>
              <a:xfrm>
                <a:off x="4953000" y="3276600"/>
                <a:ext cx="4925291" cy="16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 mất mát Cross-entropy:</a:t>
                </a:r>
              </a:p>
              <a:p>
                <a:endParaRPr lang="en-US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594473-4A36-4724-B743-6CDF23690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276600"/>
                <a:ext cx="4925291" cy="1608197"/>
              </a:xfrm>
              <a:prstGeom prst="rect">
                <a:avLst/>
              </a:prstGeom>
              <a:blipFill>
                <a:blip r:embed="rId3"/>
                <a:stretch>
                  <a:fillRect l="-1363" t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4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FFA0F1-0274-4504-A8E4-7A312EFD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Huấn luyện mạng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829786-83D8-4103-87B0-F6B3FA1A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96AD847-BACA-458A-8D23-D9FF5A71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0D09C027-2734-4037-9624-D36AE6242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1761" y="1719263"/>
            <a:ext cx="562047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51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B46742-DD89-4E7B-A0B3-0A625E10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 hiệu năng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0FAB052-A7FD-42DB-A0FE-B070A00E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Đánh giá thông th</a:t>
                </a:r>
                <a:r>
                  <a:rPr lang="vi-VN"/>
                  <a:t>ư</a:t>
                </a:r>
                <a:r>
                  <a:rPr lang="en-US"/>
                  <a:t>ờng: Sử dụng mô hình cho hiệu năng tốt nhất trên tập dữ liệu phát triển (validation set)</a:t>
                </a:r>
              </a:p>
              <a:p>
                <a:endParaRPr lang="en-US"/>
              </a:p>
              <a:p>
                <a:r>
                  <a:rPr lang="en-US"/>
                  <a:t>Sử dụng ensemble learning: Sử dụng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mô hình cho hiệu năng tốt nhất trên tập dữ liệu phát triển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0FAB052-A7FD-42DB-A0FE-B070A00E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F63C31F-F4A4-404D-B774-E57DD37A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28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05A0E9-2AA2-423F-81AC-231336FB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A30902C-85E2-4BDC-8717-4E55A511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5219B5-453B-448D-BC01-4E98DDFC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6910B86-6457-417F-A763-C49EA4CF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35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C8754B-3112-4CCE-B255-12C5856E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85C864D-6F3F-4C89-BA36-AAAD6491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730529"/>
            <a:ext cx="5852172" cy="4389129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2A1281C-2B13-48DD-8FCE-5F14C293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30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C8754B-3112-4CCE-B255-12C5856E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2A1281C-2B13-48DD-8FCE-5F14C293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EA6480C2-C07A-4508-89EF-20D23E57D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1851"/>
            <a:ext cx="8229600" cy="2726485"/>
          </a:xfrm>
        </p:spPr>
      </p:pic>
    </p:spTree>
    <p:extLst>
      <p:ext uri="{BB962C8B-B14F-4D97-AF65-F5344CB8AC3E}">
        <p14:creationId xmlns:p14="http://schemas.microsoft.com/office/powerpoint/2010/main" val="69053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D8F9EC-BB34-4018-975B-6E7A515A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8175BE-5097-48F9-B589-DF620028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Tổng quan về DenseNet</a:t>
            </a:r>
          </a:p>
          <a:p>
            <a:endParaRPr lang="en-US"/>
          </a:p>
          <a:p>
            <a:r>
              <a:rPr lang="en-US"/>
              <a:t>Bài toán nhận dạng cảm xúc sử dụng DenseNet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34A0C4A-6E3D-477F-9E96-ABF64849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072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C61FA6-9E00-4884-98AF-E3CAF23C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0C6885C-091D-4C56-B71C-9E19DFB3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B0A0DE2-C0E4-45C7-BBE3-1366F1752347}"/>
              </a:ext>
            </a:extLst>
          </p:cNvPr>
          <p:cNvSpPr txBox="1"/>
          <p:nvPr/>
        </p:nvSpPr>
        <p:spPr>
          <a:xfrm>
            <a:off x="0" y="339586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045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B5AF26-FA3B-4B87-BB2B-62D399B9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về DenseNet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7A3BB2-CC16-4EDE-8A63-69760973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26BA7F5F-D7B4-4E23-8860-ED5D0059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3" y="2030491"/>
            <a:ext cx="9144000" cy="1802528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F9559DCD-E199-404B-94FF-41E4DD7CD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83" y="4267200"/>
            <a:ext cx="9144000" cy="189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1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B5AF26-FA3B-4B87-BB2B-62D399B9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về DenseNet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7A3BB2-CC16-4EDE-8A63-69760973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25A1AF8-B233-4935-8F4F-07D963E30843}"/>
              </a:ext>
            </a:extLst>
          </p:cNvPr>
          <p:cNvSpPr txBox="1"/>
          <p:nvPr/>
        </p:nvSpPr>
        <p:spPr>
          <a:xfrm>
            <a:off x="6172200" y="2732038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Dense Block</a:t>
            </a:r>
          </a:p>
          <a:p>
            <a:pPr marL="285750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Composite Function</a:t>
            </a:r>
          </a:p>
          <a:p>
            <a:pPr marL="285750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Block</a:t>
            </a:r>
          </a:p>
          <a:p>
            <a:pPr marL="285750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Growth rate</a:t>
            </a:r>
          </a:p>
          <a:p>
            <a:pPr marL="285750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</a:p>
          <a:p>
            <a:pPr marL="285750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</p:txBody>
      </p:sp>
      <p:sp>
        <p:nvSpPr>
          <p:cNvPr id="9" name="Chỗ dành sẵn cho Nội dung 8">
            <a:extLst>
              <a:ext uri="{FF2B5EF4-FFF2-40B4-BE49-F238E27FC236}">
                <a16:creationId xmlns:a16="http://schemas.microsoft.com/office/drawing/2014/main" id="{A0C6614D-DA9E-4FDE-B898-E0D6961F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8B2B1EA9-0E03-4FF8-95F5-511F639C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54" y="2908952"/>
            <a:ext cx="5772764" cy="20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1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BE4BA7-12E5-4429-A7D0-25D577C5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Dense Block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CED5FF6D-EF8E-4F5E-9125-96FFB8D9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438400"/>
            <a:ext cx="7696200" cy="3424809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095A2DB-AA9D-4605-AC66-8B19EC78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1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8E63B0-6504-4721-A87B-099EA178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Function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5D47FC-D59D-4656-9305-8675E7E2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478281-3E68-44E6-A7A4-B39B687A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76DB0F-0C9F-40CC-A0D6-F4A1D4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9" y="2590800"/>
            <a:ext cx="8591862" cy="32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0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444DE2-02DE-4D18-8958-A5A08E45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Composite Function + Bottleneck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7F087B0-5312-4317-B764-64AF235C3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30686"/>
            <a:ext cx="8229600" cy="238881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E10FB7B-ADF0-414E-8410-BD7B39E9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00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B5C321-3035-49BE-856C-E754913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Block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952E8F39-0AA0-4A06-AAFB-58950C837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7680"/>
            <a:ext cx="8229600" cy="117271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E8D730E-E55E-4714-85A2-C30C0BEA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A5B748F1-A674-4229-A97D-471F88F1606A}"/>
                  </a:ext>
                </a:extLst>
              </p:cNvPr>
              <p:cNvSpPr txBox="1"/>
              <p:nvPr/>
            </p:nvSpPr>
            <p:spPr>
              <a:xfrm>
                <a:off x="457200" y="3749457"/>
                <a:ext cx="81534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Transition block: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filters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pooling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stride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transition block: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average pooling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 connected</a:t>
                </a: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A5B748F1-A674-4229-A97D-471F88F1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49457"/>
                <a:ext cx="8153400" cy="3108543"/>
              </a:xfrm>
              <a:prstGeom prst="rect">
                <a:avLst/>
              </a:prstGeom>
              <a:blipFill>
                <a:blip r:embed="rId3"/>
                <a:stretch>
                  <a:fillRect l="-1495" t="-1961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85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89AF51-2547-46EF-BA12-B1B0D5C5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Nhận diện cảm xúc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591CBB-D0D7-4190-87A2-09299899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72F1BD-6D29-4622-84B9-97DF2941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AE15-FA3C-4B48-B58A-B66292DF158E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4D1ED11D-7A11-4D4B-B656-3E51CD42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728305"/>
            <a:ext cx="7162799" cy="44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796927"/>
      </p:ext>
    </p:extLst>
  </p:cSld>
  <p:clrMapOvr>
    <a:masterClrMapping/>
  </p:clrMapOvr>
</p:sld>
</file>

<file path=ppt/theme/theme1.xml><?xml version="1.0" encoding="utf-8"?>
<a:theme xmlns:a="http://schemas.openxmlformats.org/drawingml/2006/main" name="06088808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5693</TotalTime>
  <Words>438</Words>
  <Application>Microsoft Office PowerPoint</Application>
  <PresentationFormat>Trình chiếu Trên màn hình (4:3)</PresentationFormat>
  <Paragraphs>112</Paragraphs>
  <Slides>20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Times New Roman</vt:lpstr>
      <vt:lpstr>Wingdings</vt:lpstr>
      <vt:lpstr>06088808</vt:lpstr>
      <vt:lpstr>Nhận diện cảm xúc sử dụng mạng nơ-ron tích chập kết nối đầy đủ</vt:lpstr>
      <vt:lpstr>Nội dung</vt:lpstr>
      <vt:lpstr>Tổng quan về DenseNet</vt:lpstr>
      <vt:lpstr>Tổng quan về DenseNet</vt:lpstr>
      <vt:lpstr>Dense Block</vt:lpstr>
      <vt:lpstr>Composite Function</vt:lpstr>
      <vt:lpstr>Composite Function + Bottleneck</vt:lpstr>
      <vt:lpstr>Transition Block</vt:lpstr>
      <vt:lpstr>Bài toán Nhận diện cảm xúc</vt:lpstr>
      <vt:lpstr>Bài toán Nhận diện cảm xúc</vt:lpstr>
      <vt:lpstr>Phương pháp tăng dữ liệu</vt:lpstr>
      <vt:lpstr>Lựa chọn cấu trúc mạng</vt:lpstr>
      <vt:lpstr>Huấn luyện mạng</vt:lpstr>
      <vt:lpstr>Huấn luyện mạng</vt:lpstr>
      <vt:lpstr>Huấn luyện mạng</vt:lpstr>
      <vt:lpstr>Đánh giá hiệu năng</vt:lpstr>
      <vt:lpstr>Kết quả</vt:lpstr>
      <vt:lpstr>Kết quả</vt:lpstr>
      <vt:lpstr>Kết quả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Le Cuong</dc:creator>
  <cp:keywords/>
  <cp:lastModifiedBy> </cp:lastModifiedBy>
  <cp:revision>103</cp:revision>
  <dcterms:created xsi:type="dcterms:W3CDTF">2017-10-06T04:13:51Z</dcterms:created>
  <dcterms:modified xsi:type="dcterms:W3CDTF">2017-11-15T04:33:43Z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