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Motion Planning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918450" y="14154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#Note: Set dt to small value, tuning constants Kp, Ki and Kd to appropiate values, and goal_speed to the desired flight speed.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previous_error = 0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integral = 0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while true{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actual_speed = getGroundSpeed()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error = goal_speed - actual_speed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integral = integral + error*dt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derivative = (error - previous_error)/dt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output = Kp*error + Ki*integral + Kd*derivative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previous_error = error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setThrottleLevel(output)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wait(dt)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t/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Landing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069" y="2143181"/>
            <a:ext cx="3457575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ãdrone landing patternãçåçæå°çµæ" id="147" name="Shape 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1853" y="2121540"/>
            <a:ext cx="6049806" cy="340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70"/>
              <a:buFont typeface="Calibri"/>
              <a:buNone/>
            </a:pPr>
            <a:r>
              <a:t/>
            </a:r>
            <a:endParaRPr sz="40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5"/>
              <a:buFont typeface="Calibri"/>
              <a:buNone/>
            </a:pPr>
            <a:r>
              <a:t/>
            </a:r>
            <a:endParaRPr sz="610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5"/>
              <a:buFont typeface="Calibri"/>
              <a:buNone/>
            </a:pPr>
            <a:r>
              <a:rPr lang="en-US" sz="61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Lab06</a:t>
            </a:r>
            <a:endParaRPr sz="610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None/>
            </a:pPr>
            <a:r>
              <a:rPr lang="en-US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PID Control</a:t>
            </a:r>
            <a:endParaRPr sz="22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PID Control (100%)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目標 : 調整PID參數</a:t>
            </a:r>
            <a:r>
              <a:rPr lang="en-US"/>
              <a:t>使無人機能流暢穩定地移動，且在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追蹤marker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時能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保持一定距離</a:t>
            </a:r>
            <a:r>
              <a:rPr lang="en-US"/>
              <a:t>並讓marker在畫面中間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評分：１～１０分由助教依各組無人機表現狀況給分，而實際總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　　分則為７０＋得分＊３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ãdrone markerãçåçæå°çµæ"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456" y="1481070"/>
            <a:ext cx="11067769" cy="426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1395212" y="105796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5"/>
              <a:buFont typeface="Calibri"/>
              <a:buNone/>
            </a:pPr>
            <a:r>
              <a:t/>
            </a:r>
            <a:endParaRPr sz="610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5"/>
              <a:buFont typeface="Calibri"/>
              <a:buNone/>
            </a:pPr>
            <a:r>
              <a:t/>
            </a:r>
            <a:endParaRPr sz="610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5"/>
              <a:buFont typeface="Calibri"/>
              <a:buNone/>
            </a:pPr>
            <a:r>
              <a:rPr lang="en-US" sz="61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Midterm Project</a:t>
            </a:r>
            <a:endParaRPr sz="610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952" y="676619"/>
            <a:ext cx="8638095" cy="55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3.googleusercontent.com/-WHFChrD-iB8/Vgwoi1neqhI/AAAAAAAAOIA/W3VrRb6e3oE/s1600-Ic42/cw.png" id="89" name="Shape 8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923" y="965914"/>
            <a:ext cx="7974181" cy="5198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ãar drone yaw pitch rollãçåçæå°çµæ" id="94" name="Shape 9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724" y="1284713"/>
            <a:ext cx="7914045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7864697" y="5267460"/>
            <a:ext cx="432730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Yaw : 繞物體的ｚ軸旋轉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Pitch : 繞物體的ｙ軸旋轉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 : 繞物體的ｘ軸旋轉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view" id="100" name="Shape 10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0109" y="425663"/>
            <a:ext cx="9048750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0630" y="3749462"/>
            <a:ext cx="3323809" cy="1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3337" y="3378413"/>
            <a:ext cx="2190476" cy="26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10167" y="3911367"/>
            <a:ext cx="3104762" cy="1276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2" cy="6495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PID Control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iki.theuavguide.com/images/7/7d/PIDController_Equation.png" id="119" name="Shape 1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969" y="2708455"/>
            <a:ext cx="5008809" cy="2108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8365" y="2118909"/>
            <a:ext cx="5488337" cy="2985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466" y="1485869"/>
            <a:ext cx="10394581" cy="3176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772" y="492618"/>
            <a:ext cx="8224233" cy="616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