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5"/>
  </p:notesMasterIdLst>
  <p:sldIdLst>
    <p:sldId id="256" r:id="rId2"/>
    <p:sldId id="265" r:id="rId3"/>
    <p:sldId id="275" r:id="rId4"/>
    <p:sldId id="258" r:id="rId5"/>
    <p:sldId id="261" r:id="rId6"/>
    <p:sldId id="259" r:id="rId7"/>
    <p:sldId id="263" r:id="rId8"/>
    <p:sldId id="276" r:id="rId9"/>
    <p:sldId id="266" r:id="rId10"/>
    <p:sldId id="268" r:id="rId11"/>
    <p:sldId id="273" r:id="rId12"/>
    <p:sldId id="270" r:id="rId13"/>
    <p:sldId id="271" r:id="rId14"/>
    <p:sldId id="267" r:id="rId15"/>
    <p:sldId id="281" r:id="rId16"/>
    <p:sldId id="279" r:id="rId17"/>
    <p:sldId id="280" r:id="rId18"/>
    <p:sldId id="286" r:id="rId19"/>
    <p:sldId id="285" r:id="rId20"/>
    <p:sldId id="287" r:id="rId21"/>
    <p:sldId id="289" r:id="rId22"/>
    <p:sldId id="284" r:id="rId23"/>
    <p:sldId id="28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1752" y="-8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C9068-42B3-4A0C-83EB-AB66DEFB5F5D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1306-58BD-4CA5-891A-8EE9D8ECD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88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2FB4937-CF55-4B85-93F9-20ACC29AFD76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164FB2A-C6B4-4CD3-B537-F381744E4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08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4937-CF55-4B85-93F9-20ACC29AFD76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FB2A-C6B4-4CD3-B537-F381744E4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2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FB4937-CF55-4B85-93F9-20ACC29AFD76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164FB2A-C6B4-4CD3-B537-F381744E4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70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FB4937-CF55-4B85-93F9-20ACC29AFD76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164FB2A-C6B4-4CD3-B537-F381744E41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7570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FB4937-CF55-4B85-93F9-20ACC29AFD76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164FB2A-C6B4-4CD3-B537-F381744E4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620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4937-CF55-4B85-93F9-20ACC29AFD76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FB2A-C6B4-4CD3-B537-F381744E4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92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4937-CF55-4B85-93F9-20ACC29AFD76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FB2A-C6B4-4CD3-B537-F381744E4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329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4937-CF55-4B85-93F9-20ACC29AFD76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FB2A-C6B4-4CD3-B537-F381744E4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289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FB4937-CF55-4B85-93F9-20ACC29AFD76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164FB2A-C6B4-4CD3-B537-F381744E4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56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4937-CF55-4B85-93F9-20ACC29AFD76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FB2A-C6B4-4CD3-B537-F381744E4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87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FB4937-CF55-4B85-93F9-20ACC29AFD76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164FB2A-C6B4-4CD3-B537-F381744E4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10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4937-CF55-4B85-93F9-20ACC29AFD76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FB2A-C6B4-4CD3-B537-F381744E4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38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4937-CF55-4B85-93F9-20ACC29AFD76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FB2A-C6B4-4CD3-B537-F381744E4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8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4937-CF55-4B85-93F9-20ACC29AFD76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FB2A-C6B4-4CD3-B537-F381744E4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27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4937-CF55-4B85-93F9-20ACC29AFD76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FB2A-C6B4-4CD3-B537-F381744E4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48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4937-CF55-4B85-93F9-20ACC29AFD76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FB2A-C6B4-4CD3-B537-F381744E4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91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4937-CF55-4B85-93F9-20ACC29AFD76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FB2A-C6B4-4CD3-B537-F381744E4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28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B4937-CF55-4B85-93F9-20ACC29AFD76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4FB2A-C6B4-4CD3-B537-F381744E4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035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334A7F8B-074E-4C20-8A4B-9D78EF445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"/>
                    </a14:imgEffect>
                    <a14:imgEffect>
                      <a14:brightnessContrast brigh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6" y="-11049"/>
            <a:ext cx="12258676" cy="686904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AE2D4A1-3204-4294-B156-3FBA6C07D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a대한늬우스M" panose="02020600000000000000" pitchFamily="18" charset="-127"/>
                <a:ea typeface="a대한늬우스M" panose="02020600000000000000" pitchFamily="18" charset="-127"/>
              </a:rPr>
              <a:t>Enigma Program</a:t>
            </a:r>
            <a:endParaRPr lang="ko-KR" altLang="en-US" dirty="0">
              <a:latin typeface="a대한늬우스M" panose="02020600000000000000" pitchFamily="18" charset="-127"/>
              <a:ea typeface="a대한늬우스M" panose="02020600000000000000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BD8AD49-8CCA-4321-8F6A-698A4026D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ko-KR" dirty="0">
                <a:latin typeface="a대한늬우스M" panose="02020600000000000000" pitchFamily="18" charset="-127"/>
                <a:ea typeface="a대한늬우스M" panose="02020600000000000000" pitchFamily="18" charset="-127"/>
              </a:rPr>
              <a:t>10</a:t>
            </a:r>
            <a:r>
              <a:rPr lang="ko-KR" altLang="en-US" dirty="0">
                <a:latin typeface="a대한늬우스M" panose="02020600000000000000" pitchFamily="18" charset="-127"/>
                <a:ea typeface="a대한늬우스M" panose="02020600000000000000" pitchFamily="18" charset="-127"/>
              </a:rPr>
              <a:t>조</a:t>
            </a:r>
            <a:endParaRPr lang="en-US" altLang="ko-KR" dirty="0">
              <a:latin typeface="a대한늬우스M" panose="02020600000000000000" pitchFamily="18" charset="-127"/>
              <a:ea typeface="a대한늬우스M" panose="02020600000000000000" pitchFamily="18" charset="-127"/>
            </a:endParaRPr>
          </a:p>
          <a:p>
            <a:r>
              <a:rPr lang="ko-KR" altLang="en-US" dirty="0">
                <a:latin typeface="a대한늬우스M" panose="02020600000000000000" pitchFamily="18" charset="-127"/>
                <a:ea typeface="a대한늬우스M" panose="02020600000000000000" pitchFamily="18" charset="-127"/>
              </a:rPr>
              <a:t>김동민</a:t>
            </a:r>
            <a:r>
              <a:rPr lang="en-US" altLang="ko-KR" dirty="0">
                <a:latin typeface="a대한늬우스M" panose="02020600000000000000" pitchFamily="18" charset="-127"/>
                <a:ea typeface="a대한늬우스M" panose="02020600000000000000" pitchFamily="18" charset="-127"/>
              </a:rPr>
              <a:t>-2018310682</a:t>
            </a:r>
          </a:p>
          <a:p>
            <a:r>
              <a:rPr lang="ko-KR" altLang="en-US" dirty="0">
                <a:latin typeface="a대한늬우스M" panose="02020600000000000000" pitchFamily="18" charset="-127"/>
                <a:ea typeface="a대한늬우스M" panose="02020600000000000000" pitchFamily="18" charset="-127"/>
              </a:rPr>
              <a:t>김석진</a:t>
            </a:r>
            <a:r>
              <a:rPr lang="en-US" altLang="ko-KR" dirty="0">
                <a:latin typeface="a대한늬우스M" panose="02020600000000000000" pitchFamily="18" charset="-127"/>
                <a:ea typeface="a대한늬우스M" panose="02020600000000000000" pitchFamily="18" charset="-127"/>
              </a:rPr>
              <a:t>-2018312164</a:t>
            </a:r>
          </a:p>
          <a:p>
            <a:r>
              <a:rPr lang="ko-KR" altLang="en-US" dirty="0">
                <a:latin typeface="a대한늬우스M" panose="02020600000000000000" pitchFamily="18" charset="-127"/>
                <a:ea typeface="a대한늬우스M" panose="02020600000000000000" pitchFamily="18" charset="-127"/>
              </a:rPr>
              <a:t>원태연</a:t>
            </a:r>
            <a:r>
              <a:rPr lang="en-US" altLang="ko-KR" dirty="0">
                <a:latin typeface="a대한늬우스M" panose="02020600000000000000" pitchFamily="18" charset="-127"/>
                <a:ea typeface="a대한늬우스M" panose="02020600000000000000" pitchFamily="18" charset="-127"/>
              </a:rPr>
              <a:t>-2018314473</a:t>
            </a:r>
          </a:p>
          <a:p>
            <a:r>
              <a:rPr lang="ko-KR" altLang="en-US" dirty="0">
                <a:latin typeface="a대한늬우스M" panose="02020600000000000000" pitchFamily="18" charset="-127"/>
                <a:ea typeface="a대한늬우스M" panose="02020600000000000000" pitchFamily="18" charset="-127"/>
              </a:rPr>
              <a:t>장병우</a:t>
            </a:r>
            <a:r>
              <a:rPr lang="en-US" altLang="ko-KR" dirty="0">
                <a:latin typeface="a대한늬우스M" panose="02020600000000000000" pitchFamily="18" charset="-127"/>
                <a:ea typeface="a대한늬우스M" panose="02020600000000000000" pitchFamily="18" charset="-127"/>
              </a:rPr>
              <a:t>-2018310927</a:t>
            </a:r>
            <a:endParaRPr lang="ko-KR" altLang="en-US" dirty="0">
              <a:latin typeface="a대한늬우스M" panose="02020600000000000000" pitchFamily="18" charset="-127"/>
              <a:ea typeface="a대한늬우스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835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62262" y="764373"/>
            <a:ext cx="8610600" cy="1293028"/>
          </a:xfrm>
        </p:spPr>
        <p:txBody>
          <a:bodyPr/>
          <a:lstStyle/>
          <a:p>
            <a:r>
              <a:rPr lang="ko-KR" altLang="en-US" dirty="0" smtClean="0"/>
              <a:t>숫자로 바꾼 이유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4086225" cy="4024125"/>
          </a:xfrm>
          <a:ln>
            <a:solidFill>
              <a:srgbClr val="00B0F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		1		1</a:t>
            </a:r>
          </a:p>
          <a:p>
            <a:pPr marL="0" indent="0">
              <a:buNone/>
            </a:pPr>
            <a:r>
              <a:rPr lang="en-US" altLang="ko-KR" dirty="0" smtClean="0"/>
              <a:t>2		2		2</a:t>
            </a:r>
          </a:p>
          <a:p>
            <a:pPr marL="0" indent="0">
              <a:buNone/>
            </a:pPr>
            <a:r>
              <a:rPr lang="en-US" altLang="ko-KR" dirty="0" smtClean="0"/>
              <a:t>3		3		3</a:t>
            </a:r>
          </a:p>
          <a:p>
            <a:pPr marL="0" indent="0">
              <a:buNone/>
            </a:pPr>
            <a:r>
              <a:rPr lang="en-US" altLang="ko-KR" dirty="0" smtClean="0"/>
              <a:t>4		4		4</a:t>
            </a:r>
          </a:p>
          <a:p>
            <a:pPr marL="0" indent="0">
              <a:buNone/>
            </a:pPr>
            <a:r>
              <a:rPr lang="en-US" altLang="ko-KR" dirty="0" smtClean="0"/>
              <a:t>5		5		5</a:t>
            </a:r>
          </a:p>
          <a:p>
            <a:pPr marL="0" indent="0">
              <a:buNone/>
            </a:pPr>
            <a:r>
              <a:rPr lang="en-US" altLang="ko-KR" dirty="0" smtClean="0"/>
              <a:t>6		6		6</a:t>
            </a:r>
          </a:p>
          <a:p>
            <a:pPr marL="0" indent="0">
              <a:buNone/>
            </a:pPr>
            <a:r>
              <a:rPr lang="en-US" altLang="ko-KR" dirty="0" smtClean="0"/>
              <a:t>7		7		7</a:t>
            </a:r>
          </a:p>
          <a:p>
            <a:pPr marL="0" indent="0">
              <a:buNone/>
            </a:pPr>
            <a:r>
              <a:rPr lang="en-US" altLang="ko-KR" dirty="0" smtClean="0"/>
              <a:t>8		8		8</a:t>
            </a:r>
          </a:p>
          <a:p>
            <a:pPr marL="0" indent="0">
              <a:buNone/>
            </a:pPr>
            <a:r>
              <a:rPr lang="en-US" altLang="ko-KR" dirty="0" smtClean="0"/>
              <a:t>9		9		9</a:t>
            </a:r>
          </a:p>
          <a:p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895600" y="2371725"/>
            <a:ext cx="1381125" cy="123825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895599" y="2838450"/>
            <a:ext cx="1381126" cy="207645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2895600" y="3257550"/>
            <a:ext cx="1466850" cy="249555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947987" y="5314950"/>
            <a:ext cx="1381125" cy="49530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2895599" y="2838450"/>
            <a:ext cx="1466851" cy="207645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947987" y="4067175"/>
            <a:ext cx="1328738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2895600" y="2371725"/>
            <a:ext cx="1533525" cy="123825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814637" y="4524375"/>
            <a:ext cx="1462088" cy="90487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1019175" y="2371725"/>
            <a:ext cx="1533525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1019174" y="2838450"/>
            <a:ext cx="1381126" cy="207645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1019175" y="3257550"/>
            <a:ext cx="1466850" cy="249555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1071562" y="5314950"/>
            <a:ext cx="1381125" cy="49530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1019174" y="2838450"/>
            <a:ext cx="1466851" cy="207645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1071562" y="4067175"/>
            <a:ext cx="1328738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019175" y="3609975"/>
            <a:ext cx="1433512" cy="89535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938212" y="3714750"/>
            <a:ext cx="1547813" cy="80962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1019174" y="3267075"/>
            <a:ext cx="1433513" cy="216217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2862262" y="3248025"/>
            <a:ext cx="1414463" cy="126682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내용 개체 틀 2"/>
          <p:cNvSpPr>
            <a:spLocks noGrp="1"/>
          </p:cNvSpPr>
          <p:nvPr>
            <p:ph sz="half" idx="1"/>
          </p:nvPr>
        </p:nvSpPr>
        <p:spPr>
          <a:xfrm>
            <a:off x="6217443" y="2193224"/>
            <a:ext cx="4069557" cy="4024125"/>
          </a:xfrm>
          <a:ln>
            <a:solidFill>
              <a:srgbClr val="00B0F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		1		4</a:t>
            </a:r>
          </a:p>
          <a:p>
            <a:pPr marL="0" indent="0">
              <a:buNone/>
            </a:pPr>
            <a:r>
              <a:rPr lang="en-US" altLang="ko-KR" dirty="0" smtClean="0"/>
              <a:t>2		7		2</a:t>
            </a:r>
          </a:p>
          <a:p>
            <a:pPr marL="0" indent="0">
              <a:buNone/>
            </a:pPr>
            <a:r>
              <a:rPr lang="en-US" altLang="ko-KR" dirty="0" smtClean="0"/>
              <a:t>3		8		9</a:t>
            </a:r>
          </a:p>
          <a:p>
            <a:pPr marL="0" indent="0">
              <a:buNone/>
            </a:pPr>
            <a:r>
              <a:rPr lang="en-US" altLang="ko-KR" dirty="0" smtClean="0"/>
              <a:t>4		6		8</a:t>
            </a:r>
          </a:p>
          <a:p>
            <a:pPr marL="0" indent="0">
              <a:buNone/>
            </a:pPr>
            <a:r>
              <a:rPr lang="en-US" altLang="ko-KR" dirty="0" smtClean="0"/>
              <a:t>5		5		5</a:t>
            </a:r>
          </a:p>
          <a:p>
            <a:pPr marL="0" indent="0">
              <a:buNone/>
            </a:pPr>
            <a:r>
              <a:rPr lang="en-US" altLang="ko-KR" dirty="0" smtClean="0"/>
              <a:t>6		4		1</a:t>
            </a:r>
          </a:p>
          <a:p>
            <a:pPr marL="0" indent="0">
              <a:buNone/>
            </a:pPr>
            <a:r>
              <a:rPr lang="en-US" altLang="ko-KR" dirty="0" smtClean="0"/>
              <a:t>7		2		7</a:t>
            </a:r>
          </a:p>
          <a:p>
            <a:pPr marL="0" indent="0">
              <a:buNone/>
            </a:pPr>
            <a:r>
              <a:rPr lang="en-US" altLang="ko-KR" dirty="0" smtClean="0"/>
              <a:t>8		9		3</a:t>
            </a:r>
          </a:p>
          <a:p>
            <a:pPr marL="0" indent="0">
              <a:buNone/>
            </a:pPr>
            <a:r>
              <a:rPr lang="en-US" altLang="ko-KR" dirty="0" smtClean="0"/>
              <a:t>9		3		6</a:t>
            </a:r>
          </a:p>
          <a:p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6524625" y="2371725"/>
            <a:ext cx="1533525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6524625" y="2828925"/>
            <a:ext cx="1533525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6524624" y="3248025"/>
            <a:ext cx="1533525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6524625" y="3638550"/>
            <a:ext cx="1533525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6567487" y="4067175"/>
            <a:ext cx="1533525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6524625" y="4505325"/>
            <a:ext cx="1533525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6524625" y="4905375"/>
            <a:ext cx="1533525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6524625" y="5314950"/>
            <a:ext cx="1533525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6524623" y="5791200"/>
            <a:ext cx="1533525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8382000" y="2371725"/>
            <a:ext cx="1533525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8382000" y="2828925"/>
            <a:ext cx="1533525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8381999" y="3248025"/>
            <a:ext cx="1533525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8382000" y="3638550"/>
            <a:ext cx="1533525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8424862" y="4067175"/>
            <a:ext cx="1533525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382000" y="4505325"/>
            <a:ext cx="1533525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8382000" y="4905375"/>
            <a:ext cx="1533525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8382000" y="5314950"/>
            <a:ext cx="1533525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8381998" y="5791200"/>
            <a:ext cx="1533525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862887" y="1748909"/>
            <a:ext cx="635110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List1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758362" y="1722477"/>
            <a:ext cx="635110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437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62262" y="764373"/>
            <a:ext cx="8610600" cy="1293028"/>
          </a:xfrm>
        </p:spPr>
        <p:txBody>
          <a:bodyPr/>
          <a:lstStyle/>
          <a:p>
            <a:r>
              <a:rPr lang="ko-KR" altLang="en-US" dirty="0" smtClean="0"/>
              <a:t>숫자로 바꾼 이유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3" name="내용 개체 틀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4419600" cy="4024125"/>
          </a:xfrm>
          <a:ln>
            <a:solidFill>
              <a:srgbClr val="00B0F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		1		1</a:t>
            </a:r>
          </a:p>
          <a:p>
            <a:pPr marL="0" indent="0">
              <a:buNone/>
            </a:pPr>
            <a:r>
              <a:rPr lang="en-US" altLang="ko-KR" dirty="0" smtClean="0"/>
              <a:t>2		2		2</a:t>
            </a:r>
          </a:p>
          <a:p>
            <a:pPr marL="0" indent="0">
              <a:buNone/>
            </a:pPr>
            <a:r>
              <a:rPr lang="en-US" altLang="ko-KR" dirty="0" smtClean="0"/>
              <a:t>3		3		3</a:t>
            </a:r>
          </a:p>
          <a:p>
            <a:pPr marL="0" indent="0">
              <a:buNone/>
            </a:pPr>
            <a:r>
              <a:rPr lang="en-US" altLang="ko-KR" dirty="0" smtClean="0"/>
              <a:t>4		4		4</a:t>
            </a:r>
          </a:p>
          <a:p>
            <a:pPr marL="0" indent="0">
              <a:buNone/>
            </a:pPr>
            <a:r>
              <a:rPr lang="en-US" altLang="ko-KR" dirty="0" smtClean="0"/>
              <a:t>5		5		5</a:t>
            </a:r>
          </a:p>
          <a:p>
            <a:pPr marL="0" indent="0">
              <a:buNone/>
            </a:pPr>
            <a:r>
              <a:rPr lang="en-US" altLang="ko-KR" dirty="0" smtClean="0"/>
              <a:t>6		6		6</a:t>
            </a:r>
          </a:p>
          <a:p>
            <a:pPr marL="0" indent="0">
              <a:buNone/>
            </a:pPr>
            <a:r>
              <a:rPr lang="en-US" altLang="ko-KR" dirty="0" smtClean="0"/>
              <a:t>7		7		7</a:t>
            </a:r>
          </a:p>
          <a:p>
            <a:pPr marL="0" indent="0">
              <a:buNone/>
            </a:pPr>
            <a:r>
              <a:rPr lang="en-US" altLang="ko-KR" dirty="0" smtClean="0"/>
              <a:t>8		8		8</a:t>
            </a:r>
          </a:p>
          <a:p>
            <a:pPr marL="0" indent="0">
              <a:buNone/>
            </a:pPr>
            <a:r>
              <a:rPr lang="en-US" altLang="ko-KR" dirty="0" smtClean="0"/>
              <a:t>9		9		9</a:t>
            </a:r>
          </a:p>
          <a:p>
            <a:endParaRPr lang="ko-KR" altLang="en-US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2895599" y="2838450"/>
            <a:ext cx="1466851" cy="207645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2814637" y="4524375"/>
            <a:ext cx="1462088" cy="90487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1019174" y="2838450"/>
            <a:ext cx="1381126" cy="207645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1019175" y="3609975"/>
            <a:ext cx="1433512" cy="89535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오른쪽으로 구부러진 화살표 18"/>
          <p:cNvSpPr/>
          <p:nvPr/>
        </p:nvSpPr>
        <p:spPr>
          <a:xfrm rot="10800000">
            <a:off x="4610099" y="2695575"/>
            <a:ext cx="400050" cy="2724150"/>
          </a:xfrm>
          <a:prstGeom prst="curved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내용 개체 틀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marL="0" indent="0">
              <a:buNone/>
            </a:pPr>
            <a:endParaRPr lang="en-US" altLang="ko-KR" sz="3000" dirty="0"/>
          </a:p>
          <a:p>
            <a:pPr marL="0" indent="0">
              <a:buNone/>
            </a:pPr>
            <a:r>
              <a:rPr lang="en-US" altLang="ko-KR" sz="3000" dirty="0" smtClean="0"/>
              <a:t>      1 2 3 4 5 6 7 8 9</a:t>
            </a:r>
          </a:p>
          <a:p>
            <a:pPr marL="0" indent="0">
              <a:buNone/>
            </a:pPr>
            <a:endParaRPr lang="en-US" altLang="ko-KR" sz="3000" dirty="0"/>
          </a:p>
          <a:p>
            <a:pPr marL="0" indent="0">
              <a:buNone/>
            </a:pPr>
            <a:endParaRPr lang="en-US" altLang="ko-KR" sz="3000" dirty="0" smtClean="0"/>
          </a:p>
          <a:p>
            <a:pPr marL="0" indent="0">
              <a:buNone/>
            </a:pPr>
            <a:r>
              <a:rPr lang="en-US" altLang="ko-KR" sz="3000" dirty="0"/>
              <a:t> </a:t>
            </a:r>
            <a:r>
              <a:rPr lang="en-US" altLang="ko-KR" sz="3000" dirty="0" smtClean="0"/>
              <a:t>     0 </a:t>
            </a:r>
            <a:r>
              <a:rPr lang="en-US" altLang="ko-KR" sz="3000" dirty="0"/>
              <a:t>1 2 3 4 5 6 7 8 </a:t>
            </a:r>
          </a:p>
          <a:p>
            <a:pPr marL="0" indent="0">
              <a:buNone/>
            </a:pPr>
            <a:r>
              <a:rPr lang="en-US" altLang="ko-KR" sz="3000" dirty="0" smtClean="0"/>
              <a:t>List[9,8,7,4,5,2,1,3,6]</a:t>
            </a:r>
            <a:endParaRPr lang="ko-KR" altLang="en-US" dirty="0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7315199" y="3171825"/>
            <a:ext cx="0" cy="174307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9515476" y="3181350"/>
            <a:ext cx="0" cy="173355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429500" y="3609975"/>
            <a:ext cx="859531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slicing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677400" y="3609975"/>
            <a:ext cx="79220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368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62262" y="764373"/>
            <a:ext cx="8610600" cy="1293028"/>
          </a:xfrm>
        </p:spPr>
        <p:txBody>
          <a:bodyPr/>
          <a:lstStyle/>
          <a:p>
            <a:r>
              <a:rPr lang="ko-KR" altLang="en-US" dirty="0" smtClean="0"/>
              <a:t>숫자로 바꾼 이유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4086225" cy="4309680"/>
          </a:xfrm>
          <a:ln>
            <a:solidFill>
              <a:srgbClr val="00B0F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		1		1</a:t>
            </a:r>
          </a:p>
          <a:p>
            <a:pPr marL="0" indent="0">
              <a:buNone/>
            </a:pPr>
            <a:r>
              <a:rPr lang="en-US" altLang="ko-KR" dirty="0" smtClean="0"/>
              <a:t>2		2		2</a:t>
            </a:r>
          </a:p>
          <a:p>
            <a:pPr marL="0" indent="0">
              <a:buNone/>
            </a:pPr>
            <a:r>
              <a:rPr lang="en-US" altLang="ko-KR" dirty="0" smtClean="0"/>
              <a:t>3		3		3</a:t>
            </a:r>
          </a:p>
          <a:p>
            <a:pPr marL="0" indent="0">
              <a:buNone/>
            </a:pPr>
            <a:r>
              <a:rPr lang="en-US" altLang="ko-KR" dirty="0" smtClean="0"/>
              <a:t>4		4		4</a:t>
            </a:r>
          </a:p>
          <a:p>
            <a:pPr marL="0" indent="0">
              <a:buNone/>
            </a:pPr>
            <a:r>
              <a:rPr lang="en-US" altLang="ko-KR" dirty="0" smtClean="0"/>
              <a:t>5		5		5</a:t>
            </a:r>
          </a:p>
          <a:p>
            <a:pPr marL="0" indent="0">
              <a:buNone/>
            </a:pPr>
            <a:r>
              <a:rPr lang="en-US" altLang="ko-KR" dirty="0" smtClean="0"/>
              <a:t>6		6		6</a:t>
            </a:r>
          </a:p>
          <a:p>
            <a:pPr marL="0" indent="0">
              <a:buNone/>
            </a:pPr>
            <a:r>
              <a:rPr lang="en-US" altLang="ko-KR" dirty="0" smtClean="0"/>
              <a:t>7		7		7</a:t>
            </a:r>
          </a:p>
          <a:p>
            <a:pPr marL="0" indent="0">
              <a:buNone/>
            </a:pPr>
            <a:r>
              <a:rPr lang="en-US" altLang="ko-KR" dirty="0" smtClean="0"/>
              <a:t>8		8		8</a:t>
            </a:r>
          </a:p>
          <a:p>
            <a:pPr marL="0" indent="0">
              <a:buNone/>
            </a:pPr>
            <a:r>
              <a:rPr lang="en-US" altLang="ko-KR" dirty="0" smtClean="0"/>
              <a:t>9		9		9</a:t>
            </a:r>
          </a:p>
          <a:p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895600" y="2371725"/>
            <a:ext cx="1381125" cy="123825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895599" y="2838450"/>
            <a:ext cx="1381126" cy="207645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2895600" y="3257550"/>
            <a:ext cx="1466850" cy="249555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947987" y="5314950"/>
            <a:ext cx="1381125" cy="49530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2895599" y="2838450"/>
            <a:ext cx="1466851" cy="207645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947987" y="4067175"/>
            <a:ext cx="1328738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2895600" y="2371725"/>
            <a:ext cx="1533525" cy="123825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814637" y="4524375"/>
            <a:ext cx="1462088" cy="90487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1019175" y="2371725"/>
            <a:ext cx="1533525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1019174" y="2838450"/>
            <a:ext cx="1381126" cy="207645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1019175" y="3257550"/>
            <a:ext cx="1466850" cy="249555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1071562" y="5314950"/>
            <a:ext cx="1381125" cy="49530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1019174" y="2838450"/>
            <a:ext cx="1466851" cy="207645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1071562" y="4067175"/>
            <a:ext cx="1328738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019175" y="3609975"/>
            <a:ext cx="1433512" cy="89535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938212" y="3714750"/>
            <a:ext cx="1547813" cy="80962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1019174" y="3267075"/>
            <a:ext cx="1433513" cy="216217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2862262" y="3248025"/>
            <a:ext cx="1414463" cy="126682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038" y="2708526"/>
            <a:ext cx="2105025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037" y="2237038"/>
            <a:ext cx="2143125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38925" y="2200274"/>
            <a:ext cx="4567237" cy="427539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5176837" y="3614737"/>
            <a:ext cx="1095375" cy="6667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08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암호화 방법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4" y="2043365"/>
            <a:ext cx="8353425" cy="4366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>
            <a:spLocks noGrp="1"/>
          </p:cNvSpPr>
          <p:nvPr>
            <p:ph sz="half" idx="1"/>
          </p:nvPr>
        </p:nvSpPr>
        <p:spPr>
          <a:xfrm>
            <a:off x="8667749" y="2043365"/>
            <a:ext cx="2990850" cy="4366959"/>
          </a:xfrm>
          <a:ln>
            <a:solidFill>
              <a:srgbClr val="00B0F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구현해야할것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I.</a:t>
            </a:r>
            <a:r>
              <a:rPr lang="ko-KR" altLang="en-US" dirty="0" err="1" smtClean="0"/>
              <a:t>로터</a:t>
            </a:r>
            <a:r>
              <a:rPr lang="ko-KR" altLang="en-US" dirty="0" smtClean="0"/>
              <a:t> 회전 가능</a:t>
            </a:r>
            <a:endParaRPr lang="en-US" altLang="ko-KR" dirty="0" smtClean="0"/>
          </a:p>
          <a:p>
            <a:pPr marL="514350" indent="-514350">
              <a:buAutoNum type="romanUcPeriod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II. </a:t>
            </a:r>
            <a:r>
              <a:rPr lang="ko-KR" altLang="en-US" dirty="0" err="1" smtClean="0"/>
              <a:t>로터</a:t>
            </a:r>
            <a:r>
              <a:rPr lang="ko-KR" altLang="en-US" dirty="0" smtClean="0"/>
              <a:t> 교체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III.</a:t>
            </a:r>
            <a:r>
              <a:rPr lang="ko-KR" altLang="en-US" dirty="0" smtClean="0"/>
              <a:t>역함수기능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7734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600197" y="1760694"/>
            <a:ext cx="5334000" cy="4689159"/>
          </a:xfrm>
          <a:ln>
            <a:solidFill>
              <a:srgbClr val="00B0F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단어 </a:t>
            </a:r>
            <a:r>
              <a:rPr lang="en-US" altLang="ko-KR" dirty="0" smtClean="0"/>
              <a:t>=j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List=[</a:t>
            </a:r>
            <a:r>
              <a:rPr lang="en-US" altLang="ko-KR" dirty="0" err="1"/>
              <a:t>abcdefghijklmnopqrstuvwxyz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ko-KR" altLang="en-US" dirty="0"/>
              <a:t>숫자</a:t>
            </a:r>
            <a:r>
              <a:rPr lang="en-US" altLang="ko-KR" dirty="0"/>
              <a:t>=</a:t>
            </a:r>
            <a:r>
              <a:rPr lang="en-US" altLang="ko-KR" dirty="0" err="1"/>
              <a:t>list.index</a:t>
            </a:r>
            <a:r>
              <a:rPr lang="en-US" altLang="ko-KR" dirty="0"/>
              <a:t>(</a:t>
            </a:r>
            <a:r>
              <a:rPr lang="ko-KR" altLang="en-US" dirty="0" smtClean="0"/>
              <a:t>단어</a:t>
            </a:r>
            <a:r>
              <a:rPr lang="en-US" altLang="ko-KR" dirty="0" smtClean="0"/>
              <a:t>+1)=10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L1=[2,3,26,16,…..7…..]</a:t>
            </a:r>
          </a:p>
          <a:p>
            <a:pPr marL="0" indent="0">
              <a:buNone/>
            </a:pPr>
            <a:r>
              <a:rPr lang="en-US" altLang="ko-KR" dirty="0" smtClean="0"/>
              <a:t>1</a:t>
            </a:r>
            <a:r>
              <a:rPr lang="ko-KR" altLang="en-US" dirty="0" smtClean="0"/>
              <a:t>차 암호</a:t>
            </a:r>
            <a:r>
              <a:rPr lang="ko-KR" altLang="en-US" dirty="0"/>
              <a:t>화</a:t>
            </a:r>
            <a:r>
              <a:rPr lang="en-US" altLang="ko-KR" dirty="0" smtClean="0"/>
              <a:t>=L1[10-1]=7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</a:t>
            </a:r>
            <a:r>
              <a:rPr lang="ko-KR" altLang="en-US" dirty="0" err="1" smtClean="0"/>
              <a:t>차암호화</a:t>
            </a:r>
            <a:r>
              <a:rPr lang="en-US" altLang="ko-KR" dirty="0" smtClean="0"/>
              <a:t>=1</a:t>
            </a:r>
            <a:r>
              <a:rPr lang="ko-KR" altLang="en-US" dirty="0" err="1" smtClean="0"/>
              <a:t>차암호화</a:t>
            </a:r>
            <a:r>
              <a:rPr lang="en-US" altLang="ko-KR" dirty="0" smtClean="0"/>
              <a:t>+k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R1=[2,3,……………..1,7]</a:t>
            </a:r>
          </a:p>
          <a:p>
            <a:pPr marL="0" indent="0">
              <a:buNone/>
            </a:pPr>
            <a:r>
              <a:rPr lang="en-US" altLang="ko-KR" dirty="0" smtClean="0"/>
              <a:t>R2=[1,7,……………..2,3]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L1=[</a:t>
            </a:r>
            <a:r>
              <a:rPr lang="en-US" altLang="ko-KR" dirty="0"/>
              <a:t>2,3,26,16,…..7</a:t>
            </a:r>
            <a:r>
              <a:rPr lang="en-US" altLang="ko-KR" dirty="0" smtClean="0"/>
              <a:t>…..]</a:t>
            </a:r>
          </a:p>
          <a:p>
            <a:pPr marL="0" indent="0">
              <a:buNone/>
            </a:pPr>
            <a:r>
              <a:rPr lang="en-US" altLang="ko-KR" dirty="0" smtClean="0"/>
              <a:t>3</a:t>
            </a:r>
            <a:r>
              <a:rPr lang="ko-KR" altLang="en-US" dirty="0" err="1" smtClean="0"/>
              <a:t>차암호화</a:t>
            </a:r>
            <a:r>
              <a:rPr lang="en-US" altLang="ko-KR" dirty="0" smtClean="0"/>
              <a:t>=L1.index[27]=3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2400294" y="2020729"/>
            <a:ext cx="257175" cy="295275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2400294" y="2963704"/>
            <a:ext cx="257175" cy="295275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2400293" y="3863816"/>
            <a:ext cx="257175" cy="295275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2400294" y="4492465"/>
            <a:ext cx="257175" cy="295275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으로 구부러진 화살표 15"/>
          <p:cNvSpPr/>
          <p:nvPr/>
        </p:nvSpPr>
        <p:spPr>
          <a:xfrm>
            <a:off x="5657844" y="5249704"/>
            <a:ext cx="45719" cy="476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2400294" y="5368766"/>
            <a:ext cx="257175" cy="295275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내용 개체 틀 2"/>
          <p:cNvSpPr>
            <a:spLocks noGrp="1"/>
          </p:cNvSpPr>
          <p:nvPr>
            <p:ph sz="half" idx="1"/>
          </p:nvPr>
        </p:nvSpPr>
        <p:spPr>
          <a:xfrm>
            <a:off x="552448" y="1764123"/>
            <a:ext cx="1038228" cy="4693827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700" dirty="0" smtClean="0"/>
              <a:t>단어</a:t>
            </a:r>
            <a:endParaRPr lang="en-US" altLang="ko-KR" sz="1700" dirty="0" smtClean="0"/>
          </a:p>
          <a:p>
            <a:pPr marL="0" indent="0">
              <a:buNone/>
            </a:pPr>
            <a:r>
              <a:rPr lang="ko-KR" altLang="en-US" sz="1700" dirty="0" smtClean="0"/>
              <a:t>숫자</a:t>
            </a:r>
            <a:endParaRPr lang="en-US" altLang="ko-KR" sz="1700" dirty="0" smtClean="0"/>
          </a:p>
          <a:p>
            <a:pPr marL="0" indent="0">
              <a:buNone/>
            </a:pPr>
            <a:endParaRPr lang="en-US" altLang="ko-KR" sz="1700" dirty="0" smtClean="0"/>
          </a:p>
          <a:p>
            <a:pPr marL="0" indent="0">
              <a:buNone/>
            </a:pPr>
            <a:r>
              <a:rPr lang="ko-KR" altLang="en-US" sz="1700" dirty="0" err="1" smtClean="0"/>
              <a:t>로터</a:t>
            </a:r>
            <a:r>
              <a:rPr lang="en-US" altLang="ko-KR" sz="1700" dirty="0" smtClean="0"/>
              <a:t>1</a:t>
            </a:r>
          </a:p>
          <a:p>
            <a:pPr marL="0" indent="0">
              <a:buNone/>
            </a:pPr>
            <a:r>
              <a:rPr lang="ko-KR" altLang="en-US" sz="1700" dirty="0" err="1" smtClean="0"/>
              <a:t>로터</a:t>
            </a:r>
            <a:r>
              <a:rPr lang="en-US" altLang="ko-KR" sz="1700" dirty="0" smtClean="0"/>
              <a:t>2</a:t>
            </a:r>
          </a:p>
          <a:p>
            <a:pPr marL="0" indent="0">
              <a:buNone/>
            </a:pPr>
            <a:endParaRPr lang="en-US" altLang="ko-KR" sz="1700" dirty="0" smtClean="0"/>
          </a:p>
          <a:p>
            <a:pPr marL="0" indent="0">
              <a:buNone/>
            </a:pPr>
            <a:r>
              <a:rPr lang="ko-KR" altLang="en-US" sz="1700" dirty="0" err="1"/>
              <a:t>반</a:t>
            </a:r>
            <a:r>
              <a:rPr lang="ko-KR" altLang="en-US" sz="1700" dirty="0" err="1" smtClean="0"/>
              <a:t>사반</a:t>
            </a:r>
            <a:endParaRPr lang="en-US" altLang="ko-KR" sz="1700" dirty="0" smtClean="0"/>
          </a:p>
          <a:p>
            <a:pPr marL="0" indent="0">
              <a:buNone/>
            </a:pPr>
            <a:endParaRPr lang="en-US" altLang="ko-KR" sz="1700" dirty="0" smtClean="0"/>
          </a:p>
          <a:p>
            <a:pPr marL="0" indent="0">
              <a:buNone/>
            </a:pPr>
            <a:r>
              <a:rPr lang="ko-KR" altLang="en-US" sz="1700" dirty="0" err="1" smtClean="0"/>
              <a:t>로터</a:t>
            </a:r>
            <a:r>
              <a:rPr lang="en-US" altLang="ko-KR" sz="1700" dirty="0" smtClean="0"/>
              <a:t>2</a:t>
            </a:r>
          </a:p>
          <a:p>
            <a:pPr marL="0" indent="0">
              <a:buNone/>
            </a:pPr>
            <a:r>
              <a:rPr lang="ko-KR" altLang="en-US" sz="1700" dirty="0" err="1" smtClean="0"/>
              <a:t>로터</a:t>
            </a:r>
            <a:r>
              <a:rPr lang="en-US" altLang="ko-KR" sz="1700" dirty="0" smtClean="0"/>
              <a:t>1</a:t>
            </a:r>
          </a:p>
          <a:p>
            <a:pPr marL="0" indent="0">
              <a:buNone/>
            </a:pPr>
            <a:endParaRPr lang="en-US" altLang="ko-KR" sz="1700" dirty="0" smtClean="0"/>
          </a:p>
          <a:p>
            <a:pPr marL="0" indent="0">
              <a:buNone/>
            </a:pPr>
            <a:r>
              <a:rPr lang="ko-KR" altLang="en-US" sz="1700" dirty="0" smtClean="0"/>
              <a:t>숫자</a:t>
            </a:r>
            <a:endParaRPr lang="en-US" altLang="ko-KR" sz="1700" dirty="0" smtClean="0"/>
          </a:p>
          <a:p>
            <a:pPr marL="0" indent="0">
              <a:buNone/>
            </a:pPr>
            <a:r>
              <a:rPr lang="ko-KR" altLang="en-US" sz="1700" dirty="0" smtClean="0"/>
              <a:t>단</a:t>
            </a:r>
            <a:r>
              <a:rPr lang="ko-KR" altLang="en-US" sz="1700" dirty="0"/>
              <a:t>어</a:t>
            </a:r>
            <a:endParaRPr lang="en-US" altLang="ko-KR" sz="1700" dirty="0" smtClean="0"/>
          </a:p>
        </p:txBody>
      </p:sp>
      <p:sp>
        <p:nvSpPr>
          <p:cNvPr id="28" name="아래쪽 화살표 27"/>
          <p:cNvSpPr/>
          <p:nvPr/>
        </p:nvSpPr>
        <p:spPr>
          <a:xfrm>
            <a:off x="733419" y="2465070"/>
            <a:ext cx="257175" cy="295275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733419" y="3589020"/>
            <a:ext cx="257175" cy="295275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>
            <a:off x="733418" y="4301966"/>
            <a:ext cx="257175" cy="295275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아래쪽 화살표 30"/>
          <p:cNvSpPr/>
          <p:nvPr/>
        </p:nvSpPr>
        <p:spPr>
          <a:xfrm>
            <a:off x="733419" y="5374956"/>
            <a:ext cx="257175" cy="295275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450" y="388996"/>
            <a:ext cx="327660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450" y="2968465"/>
            <a:ext cx="327660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450" y="5038116"/>
            <a:ext cx="3276600" cy="168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717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gui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6" y="2162174"/>
            <a:ext cx="4210967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6" y="1666980"/>
            <a:ext cx="2800350" cy="2175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6" y="4170268"/>
            <a:ext cx="2800350" cy="2155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6" y="4170268"/>
            <a:ext cx="2800350" cy="2165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162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 </a:t>
            </a:r>
            <a:r>
              <a:rPr lang="en-US" altLang="ko-KR" dirty="0" smtClean="0"/>
              <a:t>new </a:t>
            </a:r>
            <a:r>
              <a:rPr lang="ko-KR" altLang="en-US" dirty="0" err="1" smtClean="0"/>
              <a:t>에니그마</a:t>
            </a:r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한글판 </a:t>
            </a:r>
            <a:r>
              <a:rPr lang="ko-KR" altLang="en-US" dirty="0" err="1" smtClean="0"/>
              <a:t>에니그마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752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구조도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3671883" y="1947956"/>
            <a:ext cx="5334000" cy="4491991"/>
          </a:xfrm>
          <a:ln>
            <a:solidFill>
              <a:srgbClr val="00B0F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for                 “</a:t>
            </a:r>
            <a:r>
              <a:rPr lang="ko-KR" altLang="en-US" dirty="0" smtClean="0"/>
              <a:t>안녕하세요</a:t>
            </a:r>
            <a:r>
              <a:rPr lang="en-US" altLang="ko-KR" dirty="0" smtClean="0"/>
              <a:t>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for              </a:t>
            </a:r>
            <a:r>
              <a:rPr lang="ko-KR" altLang="en-US" dirty="0" smtClean="0"/>
              <a:t>안</a:t>
            </a:r>
            <a:r>
              <a:rPr lang="en-US" altLang="ko-KR" dirty="0" smtClean="0"/>
              <a:t>=</a:t>
            </a:r>
            <a:r>
              <a:rPr lang="ko-KR" altLang="en-US" dirty="0" err="1" smtClean="0"/>
              <a:t>ㅇㅏㄴ</a:t>
            </a:r>
            <a:endParaRPr lang="en-US" altLang="ko-KR" dirty="0" smtClean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 err="1" smtClean="0"/>
              <a:t>ㅇ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5=&gt; 7</a:t>
            </a:r>
          </a:p>
          <a:p>
            <a:pPr marL="0" indent="0" algn="ctr">
              <a:buNone/>
            </a:pPr>
            <a:r>
              <a:rPr lang="ko-KR" altLang="en-US" dirty="0" smtClean="0"/>
              <a:t>빈</a:t>
            </a:r>
            <a:r>
              <a:rPr lang="en-US" altLang="ko-KR" dirty="0" err="1" smtClean="0"/>
              <a:t>lsit.append</a:t>
            </a:r>
            <a:r>
              <a:rPr lang="en-US" altLang="ko-KR" dirty="0" smtClean="0"/>
              <a:t>(7)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 smtClean="0"/>
              <a:t>빈</a:t>
            </a:r>
            <a:r>
              <a:rPr lang="en-US" altLang="ko-KR" dirty="0" smtClean="0"/>
              <a:t>list=[7,3,1]=[</a:t>
            </a:r>
            <a:r>
              <a:rPr lang="ko-KR" altLang="en-US" dirty="0" smtClean="0"/>
              <a:t>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ㅙ</a:t>
            </a:r>
            <a:r>
              <a:rPr lang="en-US" altLang="ko-KR" dirty="0" smtClean="0"/>
              <a:t>,</a:t>
            </a:r>
            <a:r>
              <a:rPr lang="ko-KR" altLang="en-US" dirty="0" err="1"/>
              <a:t>ㅀ</a:t>
            </a:r>
            <a:r>
              <a:rPr lang="en-US" altLang="ko-KR" dirty="0" smtClean="0"/>
              <a:t>]=</a:t>
            </a:r>
            <a:r>
              <a:rPr lang="ko-KR" altLang="en-US" dirty="0" err="1" smtClean="0"/>
              <a:t>놿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dirty="0" smtClean="0"/>
              <a:t>빈</a:t>
            </a:r>
            <a:r>
              <a:rPr lang="en-US" altLang="ko-KR" dirty="0" smtClean="0"/>
              <a:t>list2.append(</a:t>
            </a:r>
            <a:r>
              <a:rPr lang="ko-KR" altLang="en-US" dirty="0" err="1" smtClean="0"/>
              <a:t>놿</a:t>
            </a:r>
            <a:r>
              <a:rPr lang="en-US" altLang="ko-KR" dirty="0" smtClean="0"/>
              <a:t>)</a:t>
            </a:r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dirty="0" smtClean="0"/>
              <a:t>빈</a:t>
            </a:r>
            <a:r>
              <a:rPr lang="en-US" altLang="ko-KR" dirty="0" smtClean="0"/>
              <a:t>list2=[</a:t>
            </a:r>
            <a:r>
              <a:rPr lang="ko-KR" altLang="en-US" dirty="0" err="1" smtClean="0"/>
              <a:t>놿</a:t>
            </a:r>
            <a:r>
              <a:rPr lang="en-US" altLang="ko-KR" dirty="0" smtClean="0"/>
              <a:t>,</a:t>
            </a:r>
            <a:r>
              <a:rPr lang="ko-KR" altLang="en-US" dirty="0" smtClean="0"/>
              <a:t>과</a:t>
            </a:r>
            <a:r>
              <a:rPr lang="en-US" altLang="ko-KR" dirty="0" smtClean="0"/>
              <a:t>,</a:t>
            </a:r>
            <a:r>
              <a:rPr lang="ko-KR" altLang="en-US" dirty="0" smtClean="0"/>
              <a:t>를</a:t>
            </a:r>
            <a:r>
              <a:rPr lang="en-US" altLang="ko-KR" dirty="0" smtClean="0"/>
              <a:t>]=</a:t>
            </a:r>
            <a:r>
              <a:rPr lang="ko-KR" altLang="en-US" dirty="0" err="1"/>
              <a:t>놿</a:t>
            </a:r>
            <a:r>
              <a:rPr lang="ko-KR" altLang="en-US" dirty="0" err="1" smtClean="0"/>
              <a:t>과를</a:t>
            </a:r>
            <a:endParaRPr lang="en-US" altLang="ko-KR" dirty="0"/>
          </a:p>
        </p:txBody>
      </p:sp>
      <p:sp>
        <p:nvSpPr>
          <p:cNvPr id="11" name="타원 10"/>
          <p:cNvSpPr/>
          <p:nvPr/>
        </p:nvSpPr>
        <p:spPr>
          <a:xfrm>
            <a:off x="5500683" y="1848897"/>
            <a:ext cx="485775" cy="51911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467466" y="2658522"/>
            <a:ext cx="485775" cy="51911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838820" y="2344197"/>
            <a:ext cx="147638" cy="31432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5838820" y="3125246"/>
            <a:ext cx="714375" cy="333376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오른쪽으로 구부러진 화살표 29"/>
          <p:cNvSpPr/>
          <p:nvPr/>
        </p:nvSpPr>
        <p:spPr>
          <a:xfrm rot="10800000">
            <a:off x="7691429" y="2887122"/>
            <a:ext cx="428627" cy="1543050"/>
          </a:xfrm>
          <a:prstGeom prst="curved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276970" y="4263482"/>
            <a:ext cx="0" cy="46672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6291254" y="5449347"/>
            <a:ext cx="0" cy="46672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오른쪽으로 구부러진 화살표 32"/>
          <p:cNvSpPr/>
          <p:nvPr/>
        </p:nvSpPr>
        <p:spPr>
          <a:xfrm rot="10800000">
            <a:off x="8139103" y="1953672"/>
            <a:ext cx="704851" cy="3614738"/>
          </a:xfrm>
          <a:prstGeom prst="curved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940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로터</a:t>
            </a:r>
            <a:r>
              <a:rPr lang="ko-KR" altLang="en-US" dirty="0" smtClean="0"/>
              <a:t> 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743" y="1888176"/>
            <a:ext cx="9789326" cy="429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031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로</a:t>
            </a:r>
            <a:r>
              <a:rPr lang="ko-KR" altLang="en-US" dirty="0" err="1"/>
              <a:t>터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18" y="785564"/>
            <a:ext cx="3893748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13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algn="ctr">
              <a:buAutoNum type="romanUcPeriod"/>
            </a:pPr>
            <a:r>
              <a:rPr lang="ko-KR" altLang="en-US" dirty="0" err="1" smtClean="0"/>
              <a:t>에니그마란</a:t>
            </a:r>
            <a:r>
              <a:rPr lang="en-US" altLang="ko-KR" dirty="0" smtClean="0"/>
              <a:t>?</a:t>
            </a:r>
          </a:p>
          <a:p>
            <a:pPr marL="0" indent="0" algn="ctr">
              <a:buNone/>
            </a:pPr>
            <a:r>
              <a:rPr lang="en-US" altLang="ko-KR" dirty="0" smtClean="0"/>
              <a:t>II.    </a:t>
            </a:r>
            <a:r>
              <a:rPr lang="ko-KR" altLang="en-US" dirty="0" err="1" smtClean="0"/>
              <a:t>에니그마</a:t>
            </a:r>
            <a:r>
              <a:rPr lang="en-US" altLang="ko-KR" dirty="0"/>
              <a:t> </a:t>
            </a:r>
            <a:r>
              <a:rPr lang="ko-KR" altLang="en-US" dirty="0" smtClean="0"/>
              <a:t>원</a:t>
            </a:r>
            <a:r>
              <a:rPr lang="ko-KR" altLang="en-US" dirty="0"/>
              <a:t>리</a:t>
            </a:r>
            <a:endParaRPr lang="en-US" altLang="ko-KR" dirty="0" smtClean="0"/>
          </a:p>
          <a:p>
            <a:pPr marL="571500" indent="-571500" algn="ctr">
              <a:buAutoNum type="romanUcPeriod" startAt="2"/>
            </a:pP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dirty="0" smtClean="0"/>
              <a:t>III.     </a:t>
            </a:r>
            <a:r>
              <a:rPr lang="ko-KR" altLang="en-US" dirty="0" err="1" smtClean="0"/>
              <a:t>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에니그마</a:t>
            </a:r>
            <a:endParaRPr lang="en-US" altLang="ko-KR" dirty="0" smtClean="0"/>
          </a:p>
          <a:p>
            <a:pPr algn="ctr">
              <a:buFontTx/>
              <a:buChar char="-"/>
            </a:pPr>
            <a:r>
              <a:rPr lang="en-US" altLang="ko-KR" dirty="0" smtClean="0"/>
              <a:t>1</a:t>
            </a:r>
          </a:p>
          <a:p>
            <a:pPr algn="ctr">
              <a:buFontTx/>
              <a:buChar char="-"/>
            </a:pPr>
            <a:r>
              <a:rPr lang="en-US" altLang="ko-KR" dirty="0" smtClean="0"/>
              <a:t>2</a:t>
            </a:r>
          </a:p>
          <a:p>
            <a:pPr algn="ctr">
              <a:buFontTx/>
              <a:buChar char="-"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 smtClean="0"/>
              <a:t>IV.    Function </a:t>
            </a:r>
            <a:r>
              <a:rPr lang="ko-KR" altLang="en-US" dirty="0" smtClean="0"/>
              <a:t>공동 제작</a:t>
            </a:r>
            <a:endParaRPr lang="en-US" altLang="ko-KR" dirty="0" smtClean="0"/>
          </a:p>
          <a:p>
            <a:pPr marL="571500" indent="-571500">
              <a:buAutoNum type="romanU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5334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 분리 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964" y="1911928"/>
            <a:ext cx="7147390" cy="441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473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543" y="304058"/>
            <a:ext cx="4881129" cy="6280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574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003" y="2244438"/>
            <a:ext cx="8606180" cy="355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6328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/>
              <a:t>pROGRAM</a:t>
            </a:r>
            <a:r>
              <a:rPr lang="en-US" altLang="ko-KR" dirty="0"/>
              <a:t> TREE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42876" y="2019300"/>
            <a:ext cx="11446082" cy="4581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tx1"/>
                </a:solidFill>
                <a:latin typeface="a대한늬우스M"/>
                <a:ea typeface="a대한늬우스M"/>
              </a:rPr>
              <a:t>Enigma Program</a:t>
            </a: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a대한늬우스M"/>
            </a:endParaRP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a대한늬우스M"/>
            </a:endParaRP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a대한늬우스M"/>
            </a:endParaRP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a대한늬우스M"/>
              <a:ea typeface="a대한늬우스M"/>
            </a:endParaRP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a대한늬우스M"/>
              <a:ea typeface="a대한늬우스M"/>
            </a:endParaRP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a대한늬우스M"/>
              <a:ea typeface="a대한늬우스M"/>
            </a:endParaRP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a대한늬우스M"/>
              <a:ea typeface="a대한늬우스M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a대한늬우스M"/>
                <a:ea typeface="a대한늬우스M"/>
              </a:rPr>
              <a:t>Get Input                                                                 Encoding                                                   Display </a:t>
            </a:r>
            <a:r>
              <a:rPr lang="en-US" altLang="ko-KR" sz="1600" dirty="0" smtClean="0">
                <a:solidFill>
                  <a:schemeClr val="tx1"/>
                </a:solidFill>
                <a:latin typeface="a대한늬우스M"/>
                <a:ea typeface="a대한늬우스M"/>
              </a:rPr>
              <a:t>Output</a:t>
            </a:r>
          </a:p>
          <a:p>
            <a:pPr>
              <a:defRPr/>
            </a:pPr>
            <a:endParaRPr lang="en-US" altLang="ko-KR" sz="1600" dirty="0" smtClean="0">
              <a:solidFill>
                <a:schemeClr val="tx1"/>
              </a:solidFill>
              <a:latin typeface="a대한늬우스M"/>
              <a:ea typeface="a대한늬우스M"/>
            </a:endParaRPr>
          </a:p>
          <a:p>
            <a:pPr>
              <a:defRPr/>
            </a:pPr>
            <a:endParaRPr lang="en-US" altLang="ko-KR" sz="1600" dirty="0" smtClean="0">
              <a:solidFill>
                <a:schemeClr val="tx1"/>
              </a:solidFill>
              <a:latin typeface="a대한늬우스M"/>
              <a:ea typeface="a대한늬우스M"/>
            </a:endParaRPr>
          </a:p>
          <a:p>
            <a:pPr>
              <a:defRPr/>
            </a:pPr>
            <a:endParaRPr lang="en-US" altLang="ko-KR" sz="1600" dirty="0" smtClean="0">
              <a:solidFill>
                <a:schemeClr val="tx1"/>
              </a:solidFill>
              <a:latin typeface="a대한늬우스M"/>
              <a:ea typeface="a대한늬우스M"/>
            </a:endParaRPr>
          </a:p>
          <a:p>
            <a:pPr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a대한늬우스M"/>
                <a:ea typeface="a대한늬우스M"/>
              </a:rPr>
              <a:t>한글분리</a:t>
            </a:r>
            <a:r>
              <a:rPr lang="en-US" altLang="ko-KR" sz="1600" dirty="0" smtClean="0">
                <a:solidFill>
                  <a:schemeClr val="tx1"/>
                </a:solidFill>
                <a:latin typeface="a대한늬우스M"/>
                <a:ea typeface="a대한늬우스M"/>
              </a:rPr>
              <a:t>										rotter </a:t>
            </a:r>
            <a:r>
              <a:rPr lang="ko-KR" altLang="en-US" sz="1600" dirty="0" smtClean="0">
                <a:solidFill>
                  <a:schemeClr val="tx1"/>
                </a:solidFill>
                <a:latin typeface="a대한늬우스M"/>
                <a:ea typeface="a대한늬우스M"/>
              </a:rPr>
              <a:t>설계</a:t>
            </a:r>
            <a:r>
              <a:rPr lang="en-US" altLang="ko-KR" sz="1600" dirty="0" smtClean="0">
                <a:solidFill>
                  <a:schemeClr val="tx1"/>
                </a:solidFill>
                <a:latin typeface="a대한늬우스M"/>
                <a:ea typeface="a대한늬우스M"/>
              </a:rPr>
              <a:t>									GUI </a:t>
            </a:r>
            <a:r>
              <a:rPr lang="ko-KR" altLang="en-US" sz="1600" dirty="0" smtClean="0">
                <a:solidFill>
                  <a:schemeClr val="tx1"/>
                </a:solidFill>
                <a:latin typeface="a대한늬우스M"/>
                <a:ea typeface="a대한늬우스M"/>
              </a:rPr>
              <a:t>설계</a:t>
            </a:r>
            <a:endParaRPr lang="en-US" altLang="ko-KR" sz="1600" dirty="0">
              <a:solidFill>
                <a:schemeClr val="tx1"/>
              </a:solidFill>
              <a:latin typeface="a대한늬우스M"/>
              <a:ea typeface="a대한늬우스M"/>
            </a:endParaRPr>
          </a:p>
          <a:p>
            <a:pPr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a대한늬우스M"/>
                <a:ea typeface="a대한늬우스M"/>
              </a:rPr>
              <a:t>한글 숫자 변환</a:t>
            </a:r>
            <a:r>
              <a:rPr lang="en-US" altLang="ko-KR" sz="1600" dirty="0" smtClean="0">
                <a:solidFill>
                  <a:schemeClr val="tx1"/>
                </a:solidFill>
                <a:latin typeface="a대한늬우스M"/>
                <a:ea typeface="a대한늬우스M"/>
              </a:rPr>
              <a:t>									reflector </a:t>
            </a:r>
            <a:r>
              <a:rPr lang="ko-KR" altLang="en-US" sz="1600" dirty="0" smtClean="0">
                <a:solidFill>
                  <a:schemeClr val="tx1"/>
                </a:solidFill>
                <a:latin typeface="a대한늬우스M"/>
                <a:ea typeface="a대한늬우스M"/>
              </a:rPr>
              <a:t>설계</a:t>
            </a:r>
            <a:r>
              <a:rPr lang="en-US" altLang="ko-KR" sz="1600" dirty="0" smtClean="0">
                <a:solidFill>
                  <a:schemeClr val="tx1"/>
                </a:solidFill>
                <a:latin typeface="a대한늬우스M"/>
                <a:ea typeface="a대한늬우스M"/>
              </a:rPr>
              <a:t>									GUI </a:t>
            </a:r>
            <a:r>
              <a:rPr lang="ko-KR" altLang="en-US" sz="1600" dirty="0" smtClean="0">
                <a:solidFill>
                  <a:schemeClr val="tx1"/>
                </a:solidFill>
                <a:latin typeface="a대한늬우스M"/>
                <a:ea typeface="a대한늬우스M"/>
              </a:rPr>
              <a:t>통합</a:t>
            </a:r>
            <a:endParaRPr lang="en-US" altLang="ko-KR" sz="1600" dirty="0" smtClean="0">
              <a:solidFill>
                <a:schemeClr val="tx1"/>
              </a:solidFill>
              <a:latin typeface="a대한늬우스M"/>
              <a:ea typeface="a대한늬우스M"/>
            </a:endParaRPr>
          </a:p>
          <a:p>
            <a:pPr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a대한늬우스M"/>
                <a:ea typeface="a대한늬우스M"/>
              </a:rPr>
              <a:t>											rotter</a:t>
            </a:r>
            <a:r>
              <a:rPr lang="ko-KR" altLang="en-US" sz="1600" dirty="0" smtClean="0">
                <a:solidFill>
                  <a:schemeClr val="tx1"/>
                </a:solidFill>
                <a:latin typeface="a대한늬우스M"/>
                <a:ea typeface="a대한늬우스M"/>
              </a:rPr>
              <a:t>역함수 설</a:t>
            </a:r>
            <a:r>
              <a:rPr lang="ko-KR" altLang="en-US" sz="1600" dirty="0">
                <a:solidFill>
                  <a:schemeClr val="tx1"/>
                </a:solidFill>
                <a:latin typeface="a대한늬우스M"/>
                <a:ea typeface="a대한늬우스M"/>
              </a:rPr>
              <a:t>계</a:t>
            </a:r>
            <a:endParaRPr lang="en-US" altLang="ko-KR" sz="1600" dirty="0" smtClean="0">
              <a:solidFill>
                <a:schemeClr val="tx1"/>
              </a:solidFill>
              <a:latin typeface="a대한늬우스M"/>
              <a:ea typeface="a대한늬우스M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6200000" flipH="1">
            <a:off x="5329947" y="3637740"/>
            <a:ext cx="1580745" cy="202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 flipV="1">
            <a:off x="952500" y="2675109"/>
            <a:ext cx="3972128" cy="202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rot="10800000" flipV="1">
            <a:off x="7336681" y="2654840"/>
            <a:ext cx="3515739" cy="206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16200000" flipH="1">
            <a:off x="192931" y="3496284"/>
            <a:ext cx="1580745" cy="202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6200000" flipH="1">
            <a:off x="10052320" y="3445618"/>
            <a:ext cx="1580745" cy="202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1580745" y="4570378"/>
            <a:ext cx="3829455" cy="204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53250" y="4611113"/>
            <a:ext cx="315946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19075" y="5048250"/>
            <a:ext cx="1885950" cy="1438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410200" y="5057775"/>
            <a:ext cx="1885950" cy="1438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003008" y="5048249"/>
            <a:ext cx="1885950" cy="1438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12"/>
          <p:cNvSpPr txBox="1"/>
          <p:nvPr/>
        </p:nvSpPr>
        <p:spPr>
          <a:xfrm>
            <a:off x="752702" y="4736476"/>
            <a:ext cx="800219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defRPr kumimoji="1" sz="1600" b="1" kern="1200">
                <a:solidFill>
                  <a:schemeClr val="tx1"/>
                </a:solidFill>
                <a:latin typeface="Arial" charset="0"/>
                <a:ea typeface="굴림체" pitchFamily="49" charset="-127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defRPr kumimoji="1" sz="1600" b="1" kern="1200">
                <a:solidFill>
                  <a:schemeClr val="tx1"/>
                </a:solidFill>
                <a:latin typeface="Arial" charset="0"/>
                <a:ea typeface="굴림체" pitchFamily="49" charset="-127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defRPr kumimoji="1" sz="1600" b="1" kern="1200">
                <a:solidFill>
                  <a:schemeClr val="tx1"/>
                </a:solidFill>
                <a:latin typeface="Arial" charset="0"/>
                <a:ea typeface="굴림체" pitchFamily="49" charset="-127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defRPr kumimoji="1" sz="1600" b="1" kern="1200">
                <a:solidFill>
                  <a:schemeClr val="tx1"/>
                </a:solidFill>
                <a:latin typeface="Arial" charset="0"/>
                <a:ea typeface="굴림체" pitchFamily="49" charset="-127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defRPr kumimoji="1" sz="1600" b="1" kern="1200">
                <a:solidFill>
                  <a:schemeClr val="tx1"/>
                </a:solidFill>
                <a:latin typeface="Arial" charset="0"/>
                <a:ea typeface="굴림체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tx1"/>
                </a:solidFill>
                <a:latin typeface="Arial" charset="0"/>
                <a:ea typeface="굴림체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tx1"/>
                </a:solidFill>
                <a:latin typeface="Arial" charset="0"/>
                <a:ea typeface="굴림체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tx1"/>
                </a:solidFill>
                <a:latin typeface="Arial" charset="0"/>
                <a:ea typeface="굴림체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tx1"/>
                </a:solidFill>
                <a:latin typeface="Arial" charset="0"/>
                <a:ea typeface="굴림체" pitchFamily="49" charset="-127"/>
                <a:cs typeface="+mn-cs"/>
              </a:defRPr>
            </a:lvl9pPr>
          </a:lstStyle>
          <a:p>
            <a:r>
              <a:rPr lang="ko-KR" altLang="en-US" dirty="0" smtClean="0"/>
              <a:t>김동민</a:t>
            </a:r>
            <a:endParaRPr lang="ko-KR" altLang="en-US" dirty="0"/>
          </a:p>
        </p:txBody>
      </p:sp>
      <p:sp>
        <p:nvSpPr>
          <p:cNvPr id="29" name="TextBox 13"/>
          <p:cNvSpPr txBox="1"/>
          <p:nvPr/>
        </p:nvSpPr>
        <p:spPr>
          <a:xfrm>
            <a:off x="5313445" y="4768333"/>
            <a:ext cx="800219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defRPr kumimoji="1" sz="1600" b="1" kern="1200">
                <a:solidFill>
                  <a:schemeClr val="tx1"/>
                </a:solidFill>
                <a:latin typeface="Arial" charset="0"/>
                <a:ea typeface="굴림체" pitchFamily="49" charset="-127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defRPr kumimoji="1" sz="1600" b="1" kern="1200">
                <a:solidFill>
                  <a:schemeClr val="tx1"/>
                </a:solidFill>
                <a:latin typeface="Arial" charset="0"/>
                <a:ea typeface="굴림체" pitchFamily="49" charset="-127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defRPr kumimoji="1" sz="1600" b="1" kern="1200">
                <a:solidFill>
                  <a:schemeClr val="tx1"/>
                </a:solidFill>
                <a:latin typeface="Arial" charset="0"/>
                <a:ea typeface="굴림체" pitchFamily="49" charset="-127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defRPr kumimoji="1" sz="1600" b="1" kern="1200">
                <a:solidFill>
                  <a:schemeClr val="tx1"/>
                </a:solidFill>
                <a:latin typeface="Arial" charset="0"/>
                <a:ea typeface="굴림체" pitchFamily="49" charset="-127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defRPr kumimoji="1" sz="1600" b="1" kern="1200">
                <a:solidFill>
                  <a:schemeClr val="tx1"/>
                </a:solidFill>
                <a:latin typeface="Arial" charset="0"/>
                <a:ea typeface="굴림체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tx1"/>
                </a:solidFill>
                <a:latin typeface="Arial" charset="0"/>
                <a:ea typeface="굴림체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tx1"/>
                </a:solidFill>
                <a:latin typeface="Arial" charset="0"/>
                <a:ea typeface="굴림체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tx1"/>
                </a:solidFill>
                <a:latin typeface="Arial" charset="0"/>
                <a:ea typeface="굴림체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tx1"/>
                </a:solidFill>
                <a:latin typeface="Arial" charset="0"/>
                <a:ea typeface="굴림체" pitchFamily="49" charset="-127"/>
                <a:cs typeface="+mn-cs"/>
              </a:defRPr>
            </a:lvl9pPr>
          </a:lstStyle>
          <a:p>
            <a:r>
              <a:rPr lang="ko-KR" altLang="en-US" dirty="0" err="1" smtClean="0"/>
              <a:t>장벼우</a:t>
            </a:r>
            <a:endParaRPr lang="ko-KR" altLang="en-US" dirty="0"/>
          </a:p>
        </p:txBody>
      </p:sp>
      <p:sp>
        <p:nvSpPr>
          <p:cNvPr id="30" name="TextBox 14"/>
          <p:cNvSpPr txBox="1"/>
          <p:nvPr/>
        </p:nvSpPr>
        <p:spPr>
          <a:xfrm>
            <a:off x="6504491" y="4783226"/>
            <a:ext cx="800219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defRPr kumimoji="1" sz="1600" b="1" kern="1200">
                <a:solidFill>
                  <a:schemeClr val="tx1"/>
                </a:solidFill>
                <a:latin typeface="Arial" charset="0"/>
                <a:ea typeface="굴림체" pitchFamily="49" charset="-127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defRPr kumimoji="1" sz="1600" b="1" kern="1200">
                <a:solidFill>
                  <a:schemeClr val="tx1"/>
                </a:solidFill>
                <a:latin typeface="Arial" charset="0"/>
                <a:ea typeface="굴림체" pitchFamily="49" charset="-127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defRPr kumimoji="1" sz="1600" b="1" kern="1200">
                <a:solidFill>
                  <a:schemeClr val="tx1"/>
                </a:solidFill>
                <a:latin typeface="Arial" charset="0"/>
                <a:ea typeface="굴림체" pitchFamily="49" charset="-127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defRPr kumimoji="1" sz="1600" b="1" kern="1200">
                <a:solidFill>
                  <a:schemeClr val="tx1"/>
                </a:solidFill>
                <a:latin typeface="Arial" charset="0"/>
                <a:ea typeface="굴림체" pitchFamily="49" charset="-127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defRPr kumimoji="1" sz="1600" b="1" kern="1200">
                <a:solidFill>
                  <a:schemeClr val="tx1"/>
                </a:solidFill>
                <a:latin typeface="Arial" charset="0"/>
                <a:ea typeface="굴림체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tx1"/>
                </a:solidFill>
                <a:latin typeface="Arial" charset="0"/>
                <a:ea typeface="굴림체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tx1"/>
                </a:solidFill>
                <a:latin typeface="Arial" charset="0"/>
                <a:ea typeface="굴림체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tx1"/>
                </a:solidFill>
                <a:latin typeface="Arial" charset="0"/>
                <a:ea typeface="굴림체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tx1"/>
                </a:solidFill>
                <a:latin typeface="Arial" charset="0"/>
                <a:ea typeface="굴림체" pitchFamily="49" charset="-127"/>
                <a:cs typeface="+mn-cs"/>
              </a:defRPr>
            </a:lvl9pPr>
          </a:lstStyle>
          <a:p>
            <a:r>
              <a:rPr lang="ko-KR" altLang="en-US" dirty="0" smtClean="0"/>
              <a:t>김석진</a:t>
            </a:r>
            <a:endParaRPr lang="ko-KR" altLang="en-US" dirty="0"/>
          </a:p>
        </p:txBody>
      </p:sp>
      <p:sp>
        <p:nvSpPr>
          <p:cNvPr id="31" name="TextBox 15"/>
          <p:cNvSpPr txBox="1"/>
          <p:nvPr/>
        </p:nvSpPr>
        <p:spPr>
          <a:xfrm>
            <a:off x="10545874" y="4771129"/>
            <a:ext cx="800219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defRPr kumimoji="1" sz="1600" b="1" kern="1200">
                <a:solidFill>
                  <a:schemeClr val="tx1"/>
                </a:solidFill>
                <a:latin typeface="Arial" charset="0"/>
                <a:ea typeface="굴림체" pitchFamily="49" charset="-127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defRPr kumimoji="1" sz="1600" b="1" kern="1200">
                <a:solidFill>
                  <a:schemeClr val="tx1"/>
                </a:solidFill>
                <a:latin typeface="Arial" charset="0"/>
                <a:ea typeface="굴림체" pitchFamily="49" charset="-127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defRPr kumimoji="1" sz="1600" b="1" kern="1200">
                <a:solidFill>
                  <a:schemeClr val="tx1"/>
                </a:solidFill>
                <a:latin typeface="Arial" charset="0"/>
                <a:ea typeface="굴림체" pitchFamily="49" charset="-127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defRPr kumimoji="1" sz="1600" b="1" kern="1200">
                <a:solidFill>
                  <a:schemeClr val="tx1"/>
                </a:solidFill>
                <a:latin typeface="Arial" charset="0"/>
                <a:ea typeface="굴림체" pitchFamily="49" charset="-127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defRPr kumimoji="1" sz="1600" b="1" kern="1200">
                <a:solidFill>
                  <a:schemeClr val="tx1"/>
                </a:solidFill>
                <a:latin typeface="Arial" charset="0"/>
                <a:ea typeface="굴림체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tx1"/>
                </a:solidFill>
                <a:latin typeface="Arial" charset="0"/>
                <a:ea typeface="굴림체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tx1"/>
                </a:solidFill>
                <a:latin typeface="Arial" charset="0"/>
                <a:ea typeface="굴림체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tx1"/>
                </a:solidFill>
                <a:latin typeface="Arial" charset="0"/>
                <a:ea typeface="굴림체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tx1"/>
                </a:solidFill>
                <a:latin typeface="Arial" charset="0"/>
                <a:ea typeface="굴림체" pitchFamily="49" charset="-127"/>
                <a:cs typeface="+mn-cs"/>
              </a:defRPr>
            </a:lvl9pPr>
          </a:lstStyle>
          <a:p>
            <a:r>
              <a:rPr lang="ko-KR" altLang="en-US" dirty="0" smtClean="0"/>
              <a:t>원태연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1647825" y="3019426"/>
            <a:ext cx="3362325" cy="1418820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1552922" y="2857499"/>
            <a:ext cx="3371706" cy="138862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 flipV="1">
            <a:off x="7336681" y="3019426"/>
            <a:ext cx="2978894" cy="1418820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7410450" y="2857499"/>
            <a:ext cx="3048000" cy="14392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 flipV="1">
            <a:off x="6314533" y="2857501"/>
            <a:ext cx="19321" cy="1452561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905500" y="2857499"/>
            <a:ext cx="0" cy="14525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14"/>
          <p:cNvSpPr txBox="1"/>
          <p:nvPr/>
        </p:nvSpPr>
        <p:spPr>
          <a:xfrm>
            <a:off x="5713554" y="2030501"/>
            <a:ext cx="800219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defRPr kumimoji="1" sz="1600" b="1" kern="1200">
                <a:solidFill>
                  <a:schemeClr val="tx1"/>
                </a:solidFill>
                <a:latin typeface="Arial" charset="0"/>
                <a:ea typeface="굴림체" pitchFamily="49" charset="-127"/>
                <a:cs typeface="+mn-cs"/>
              </a:defRPr>
            </a:lvl1pPr>
            <a:lvl2pPr marL="45720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defRPr kumimoji="1" sz="1600" b="1" kern="1200">
                <a:solidFill>
                  <a:schemeClr val="tx1"/>
                </a:solidFill>
                <a:latin typeface="Arial" charset="0"/>
                <a:ea typeface="굴림체" pitchFamily="49" charset="-127"/>
                <a:cs typeface="+mn-cs"/>
              </a:defRPr>
            </a:lvl2pPr>
            <a:lvl3pPr marL="91440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defRPr kumimoji="1" sz="1600" b="1" kern="1200">
                <a:solidFill>
                  <a:schemeClr val="tx1"/>
                </a:solidFill>
                <a:latin typeface="Arial" charset="0"/>
                <a:ea typeface="굴림체" pitchFamily="49" charset="-127"/>
                <a:cs typeface="+mn-cs"/>
              </a:defRPr>
            </a:lvl3pPr>
            <a:lvl4pPr marL="137160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defRPr kumimoji="1" sz="1600" b="1" kern="1200">
                <a:solidFill>
                  <a:schemeClr val="tx1"/>
                </a:solidFill>
                <a:latin typeface="Arial" charset="0"/>
                <a:ea typeface="굴림체" pitchFamily="49" charset="-127"/>
                <a:cs typeface="+mn-cs"/>
              </a:defRPr>
            </a:lvl4pPr>
            <a:lvl5pPr marL="182880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defRPr kumimoji="1" sz="1600" b="1" kern="1200">
                <a:solidFill>
                  <a:schemeClr val="tx1"/>
                </a:solidFill>
                <a:latin typeface="Arial" charset="0"/>
                <a:ea typeface="굴림체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tx1"/>
                </a:solidFill>
                <a:latin typeface="Arial" charset="0"/>
                <a:ea typeface="굴림체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tx1"/>
                </a:solidFill>
                <a:latin typeface="Arial" charset="0"/>
                <a:ea typeface="굴림체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tx1"/>
                </a:solidFill>
                <a:latin typeface="Arial" charset="0"/>
                <a:ea typeface="굴림체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tx1"/>
                </a:solidFill>
                <a:latin typeface="Arial" charset="0"/>
                <a:ea typeface="굴림체" pitchFamily="49" charset="-127"/>
                <a:cs typeface="+mn-cs"/>
              </a:defRPr>
            </a:lvl9pPr>
          </a:lstStyle>
          <a:p>
            <a:r>
              <a:rPr lang="ko-KR" altLang="en-US" dirty="0" smtClean="0"/>
              <a:t>김석진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28506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 </a:t>
            </a:r>
            <a:r>
              <a:rPr lang="en-US" altLang="ko-KR" dirty="0" smtClean="0"/>
              <a:t>old </a:t>
            </a:r>
            <a:r>
              <a:rPr lang="ko-KR" altLang="en-US" dirty="0" err="1" smtClean="0"/>
              <a:t>에니그마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5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BF8E3EA-740E-4F0A-BEEF-1404FE1E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대한늬우스M" panose="02020600000000000000" pitchFamily="18" charset="-127"/>
                <a:ea typeface="a대한늬우스M" panose="02020600000000000000" pitchFamily="18" charset="-127"/>
              </a:rPr>
              <a:t>Enigma</a:t>
            </a:r>
            <a:r>
              <a:rPr lang="ko-KR" altLang="en-US" dirty="0" smtClean="0">
                <a:latin typeface="a대한늬우스M" panose="02020600000000000000" pitchFamily="18" charset="-127"/>
                <a:ea typeface="a대한늬우스M" panose="02020600000000000000" pitchFamily="18" charset="-127"/>
              </a:rPr>
              <a:t>란</a:t>
            </a:r>
            <a:r>
              <a:rPr lang="en-US" altLang="ko-KR" dirty="0" smtClean="0">
                <a:latin typeface="a대한늬우스M" panose="02020600000000000000" pitchFamily="18" charset="-127"/>
                <a:ea typeface="a대한늬우스M" panose="02020600000000000000" pitchFamily="18" charset="-127"/>
              </a:rPr>
              <a:t>?</a:t>
            </a:r>
            <a:endParaRPr lang="ko-KR" altLang="en-US" dirty="0">
              <a:latin typeface="a대한늬우스M" panose="02020600000000000000" pitchFamily="18" charset="-127"/>
              <a:ea typeface="a대한늬우스M" panose="02020600000000000000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10572750" cy="4024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3600" dirty="0" smtClean="0"/>
              <a:t>1. 159000000000000000000</a:t>
            </a:r>
            <a:r>
              <a:rPr lang="ko-KR" altLang="en-US" sz="3600" dirty="0" smtClean="0"/>
              <a:t>가지 경우의수 </a:t>
            </a:r>
            <a:endParaRPr lang="en-US" altLang="ko-KR" sz="3000" dirty="0" smtClean="0"/>
          </a:p>
          <a:p>
            <a:pPr marL="0" indent="0">
              <a:buNone/>
            </a:pPr>
            <a:r>
              <a:rPr lang="en-US" altLang="ko-KR" sz="3000" dirty="0" smtClean="0"/>
              <a:t>=</a:t>
            </a:r>
            <a:r>
              <a:rPr lang="ko-KR" altLang="en-US" sz="2500" dirty="0" err="1" smtClean="0"/>
              <a:t>한명이</a:t>
            </a:r>
            <a:r>
              <a:rPr lang="ko-KR" altLang="en-US" sz="2500" dirty="0" smtClean="0"/>
              <a:t> 한가지 설정을 확인하는데 </a:t>
            </a:r>
            <a:r>
              <a:rPr lang="en-US" altLang="ko-KR" sz="2500" dirty="0" smtClean="0"/>
              <a:t>1</a:t>
            </a:r>
            <a:r>
              <a:rPr lang="ko-KR" altLang="en-US" sz="2500" dirty="0" smtClean="0"/>
              <a:t>분이 </a:t>
            </a:r>
            <a:r>
              <a:rPr lang="ko-KR" altLang="en-US" sz="2500" dirty="0" err="1" smtClean="0"/>
              <a:t>걸릴때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10</a:t>
            </a:r>
            <a:r>
              <a:rPr lang="ko-KR" altLang="en-US" sz="2500" dirty="0" smtClean="0"/>
              <a:t>명이 하루 </a:t>
            </a:r>
            <a:r>
              <a:rPr lang="en-US" altLang="ko-KR" sz="2500" dirty="0" smtClean="0"/>
              <a:t>24</a:t>
            </a:r>
            <a:r>
              <a:rPr lang="ko-KR" altLang="en-US" sz="2500" dirty="0" smtClean="0"/>
              <a:t>시간씩 주 </a:t>
            </a:r>
            <a:r>
              <a:rPr lang="en-US" altLang="ko-KR" sz="2500" dirty="0" smtClean="0"/>
              <a:t>7</a:t>
            </a:r>
            <a:r>
              <a:rPr lang="ko-KR" altLang="en-US" sz="2500" dirty="0" smtClean="0"/>
              <a:t>일 일한다면 모든 설정을 확인해보는데</a:t>
            </a:r>
            <a:r>
              <a:rPr lang="en-US" altLang="ko-KR" sz="2500" dirty="0"/>
              <a:t> </a:t>
            </a:r>
            <a:r>
              <a:rPr lang="en-US" altLang="ko-KR" sz="2500" dirty="0" smtClean="0"/>
              <a:t>2000</a:t>
            </a:r>
            <a:r>
              <a:rPr lang="ko-KR" altLang="en-US" sz="2500" dirty="0" smtClean="0"/>
              <a:t>만년이 걸린다</a:t>
            </a:r>
            <a:r>
              <a:rPr lang="en-US" altLang="ko-KR" sz="2500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3600" dirty="0" smtClean="0"/>
              <a:t>2. </a:t>
            </a:r>
            <a:r>
              <a:rPr lang="ko-KR" altLang="en-US" sz="3600" dirty="0" smtClean="0"/>
              <a:t>매일 </a:t>
            </a:r>
            <a:r>
              <a:rPr lang="en-US" altLang="ko-KR" sz="3600" dirty="0" smtClean="0"/>
              <a:t>24</a:t>
            </a:r>
            <a:r>
              <a:rPr lang="ko-KR" altLang="en-US" sz="3600" dirty="0" smtClean="0"/>
              <a:t>시에 </a:t>
            </a:r>
            <a:r>
              <a:rPr lang="ko-KR" altLang="en-US" sz="3600" dirty="0" err="1" smtClean="0"/>
              <a:t>세팅을</a:t>
            </a:r>
            <a:r>
              <a:rPr lang="ko-KR" altLang="en-US" sz="3600" dirty="0" smtClean="0"/>
              <a:t> 바꿈</a:t>
            </a:r>
            <a:endParaRPr lang="en-US" altLang="ko-KR" sz="3600" dirty="0" smtClean="0"/>
          </a:p>
          <a:p>
            <a:pPr marL="0" indent="0">
              <a:buNone/>
            </a:pP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 smtClean="0"/>
              <a:t>=&gt;</a:t>
            </a:r>
            <a:r>
              <a:rPr lang="ko-KR" altLang="en-US" sz="3600" dirty="0" smtClean="0"/>
              <a:t>매일 </a:t>
            </a:r>
            <a:r>
              <a:rPr lang="en-US" altLang="ko-KR" sz="3600" dirty="0" smtClean="0"/>
              <a:t>24</a:t>
            </a:r>
            <a:r>
              <a:rPr lang="ko-KR" altLang="en-US" sz="3600" dirty="0" smtClean="0"/>
              <a:t>시간 안에 </a:t>
            </a:r>
            <a:r>
              <a:rPr lang="en-US" altLang="ko-KR" sz="3600" dirty="0"/>
              <a:t>159000000000000000000</a:t>
            </a:r>
            <a:r>
              <a:rPr lang="ko-KR" altLang="en-US" sz="3600" dirty="0" smtClean="0"/>
              <a:t>가지를 다 </a:t>
            </a:r>
            <a:r>
              <a:rPr lang="ko-KR" altLang="en-US" sz="3600" dirty="0" err="1" smtClean="0"/>
              <a:t>검토해봐야한다</a:t>
            </a:r>
            <a:r>
              <a:rPr lang="en-US" altLang="ko-KR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948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028DED1-5C94-453B-8B63-D46804CB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대한늬우스M" panose="02020600000000000000" pitchFamily="18" charset="-127"/>
                <a:ea typeface="a대한늬우스M" panose="02020600000000000000" pitchFamily="18" charset="-127"/>
              </a:rPr>
              <a:t>Enigma</a:t>
            </a:r>
            <a:r>
              <a:rPr lang="ko-KR" altLang="en-US" dirty="0" smtClean="0">
                <a:latin typeface="a대한늬우스M" panose="02020600000000000000" pitchFamily="18" charset="-127"/>
                <a:ea typeface="a대한늬우스M" panose="02020600000000000000" pitchFamily="18" charset="-127"/>
              </a:rPr>
              <a:t> 구조</a:t>
            </a:r>
            <a:r>
              <a:rPr lang="en-US" altLang="ko-KR" dirty="0" smtClean="0">
                <a:latin typeface="a대한늬우스M" panose="02020600000000000000" pitchFamily="18" charset="-127"/>
                <a:ea typeface="a대한늬우스M" panose="02020600000000000000" pitchFamily="18" charset="-127"/>
              </a:rPr>
              <a:t> </a:t>
            </a:r>
            <a:r>
              <a:rPr lang="ko-KR" altLang="en-US" dirty="0" smtClean="0">
                <a:latin typeface="a대한늬우스M" panose="02020600000000000000" pitchFamily="18" charset="-127"/>
                <a:ea typeface="a대한늬우스M" panose="02020600000000000000" pitchFamily="18" charset="-127"/>
              </a:rPr>
              <a:t>구성</a:t>
            </a:r>
            <a:endParaRPr lang="ko-KR" altLang="en-US" dirty="0">
              <a:latin typeface="a대한늬우스M" panose="02020600000000000000" pitchFamily="18" charset="-127"/>
              <a:ea typeface="a대한늬우스M" panose="02020600000000000000" pitchFamily="18" charset="-127"/>
            </a:endParaRPr>
          </a:p>
        </p:txBody>
      </p:sp>
      <p:pic>
        <p:nvPicPr>
          <p:cNvPr id="5" name="내용 개체 틀 5">
            <a:extLst>
              <a:ext uri="{FF2B5EF4-FFF2-40B4-BE49-F238E27FC236}">
                <a16:creationId xmlns:a16="http://schemas.microsoft.com/office/drawing/2014/main" xmlns="" id="{F9A6E9E7-9284-4D0C-ABD1-76A17EEB8DD7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2561148"/>
            <a:ext cx="5334000" cy="3289866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xmlns="" id="{07256762-800F-458F-83C5-FCA45A52FD1D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72942" y="1690688"/>
            <a:ext cx="3886794" cy="440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1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D3E31A2-A119-4998-A098-162F7642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대한늬우스M" panose="02020600000000000000" pitchFamily="18" charset="-127"/>
                <a:ea typeface="a대한늬우스M" panose="02020600000000000000" pitchFamily="18" charset="-127"/>
              </a:rPr>
              <a:t>Enigma </a:t>
            </a:r>
            <a:r>
              <a:rPr lang="ko-KR" altLang="en-US" dirty="0" smtClean="0">
                <a:latin typeface="a대한늬우스M" panose="02020600000000000000" pitchFamily="18" charset="-127"/>
                <a:ea typeface="a대한늬우스M" panose="02020600000000000000" pitchFamily="18" charset="-127"/>
              </a:rPr>
              <a:t>원리</a:t>
            </a:r>
            <a:endParaRPr lang="ko-KR" altLang="en-US" dirty="0">
              <a:latin typeface="a대한늬우스M" panose="02020600000000000000" pitchFamily="18" charset="-127"/>
              <a:ea typeface="a대한늬우스M" panose="02020600000000000000" pitchFamily="18" charset="-127"/>
            </a:endParaRPr>
          </a:p>
        </p:txBody>
      </p:sp>
      <p:pic>
        <p:nvPicPr>
          <p:cNvPr id="5" name="내용 개체 틀 4" descr="파일:EnigmaMachineLabeled.jpg">
            <a:extLst>
              <a:ext uri="{FF2B5EF4-FFF2-40B4-BE49-F238E27FC236}">
                <a16:creationId xmlns:a16="http://schemas.microsoft.com/office/drawing/2014/main" xmlns="" id="{C9AA975A-A41E-4599-9991-28188EF2197A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06" y="1902343"/>
            <a:ext cx="3269369" cy="4363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4" y="1929065"/>
            <a:ext cx="8353425" cy="4366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20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xmlns="" id="{1D3E31A2-A119-4998-A098-162F7642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altLang="ko-KR" dirty="0" smtClean="0">
                <a:latin typeface="a대한늬우스M" panose="02020600000000000000" pitchFamily="18" charset="-127"/>
                <a:ea typeface="a대한늬우스M" panose="02020600000000000000" pitchFamily="18" charset="-127"/>
              </a:rPr>
              <a:t>Enigma </a:t>
            </a:r>
            <a:r>
              <a:rPr lang="ko-KR" altLang="en-US" dirty="0" smtClean="0">
                <a:latin typeface="a대한늬우스M" panose="02020600000000000000" pitchFamily="18" charset="-127"/>
                <a:ea typeface="a대한늬우스M" panose="02020600000000000000" pitchFamily="18" charset="-127"/>
              </a:rPr>
              <a:t>원리</a:t>
            </a:r>
            <a:endParaRPr lang="ko-KR" altLang="en-US" dirty="0">
              <a:latin typeface="a대한늬우스M" panose="02020600000000000000" pitchFamily="18" charset="-127"/>
              <a:ea typeface="a대한늬우스M" panose="02020600000000000000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2471738"/>
            <a:ext cx="5286374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12" y="2471737"/>
            <a:ext cx="5053013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5800725" y="3648075"/>
            <a:ext cx="733425" cy="6667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65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 </a:t>
            </a:r>
            <a:r>
              <a:rPr lang="en-US" altLang="ko-KR" dirty="0" smtClean="0"/>
              <a:t>new </a:t>
            </a:r>
            <a:r>
              <a:rPr lang="ko-KR" altLang="en-US" dirty="0" err="1" smtClean="0"/>
              <a:t>에니그마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기존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에니그마</a:t>
            </a:r>
            <a:r>
              <a:rPr lang="ko-KR" altLang="en-US" dirty="0" smtClean="0"/>
              <a:t> 프로그램화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79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구조도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5015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문장</a:t>
            </a:r>
            <a:r>
              <a:rPr lang="en-US" altLang="ko-KR" dirty="0" smtClean="0"/>
              <a:t>=input(”        “)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for </a:t>
            </a:r>
            <a:r>
              <a:rPr lang="en-US" altLang="ko-KR" dirty="0"/>
              <a:t>k in range (</a:t>
            </a:r>
            <a:r>
              <a:rPr lang="en-US" altLang="ko-KR" dirty="0" smtClean="0"/>
              <a:t>0,len(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))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단어</a:t>
            </a:r>
            <a:r>
              <a:rPr lang="en-US" altLang="ko-KR" dirty="0" smtClean="0"/>
              <a:t>=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[k]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List=[</a:t>
            </a:r>
            <a:r>
              <a:rPr lang="en-US" altLang="ko-KR" dirty="0" err="1"/>
              <a:t>abcdefghijklmnopqrstuvwxyz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r>
              <a:rPr lang="ko-KR" altLang="en-US" dirty="0" smtClean="0"/>
              <a:t>숫자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list.index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암호화된 숫자</a:t>
            </a:r>
            <a:r>
              <a:rPr lang="en-US" altLang="ko-KR" dirty="0" smtClean="0"/>
              <a:t>=</a:t>
            </a:r>
            <a:r>
              <a:rPr lang="ko-KR" altLang="en-US" dirty="0" smtClean="0"/>
              <a:t>암호화 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빈리스트</a:t>
            </a:r>
            <a:r>
              <a:rPr lang="en-US" altLang="ko-KR" dirty="0" smtClean="0"/>
              <a:t>=[]</a:t>
            </a:r>
          </a:p>
          <a:p>
            <a:pPr marL="0" indent="0">
              <a:buNone/>
            </a:pPr>
            <a:r>
              <a:rPr lang="ko-KR" altLang="en-US" dirty="0" err="1" smtClean="0"/>
              <a:t>빈리스트</a:t>
            </a:r>
            <a:r>
              <a:rPr lang="en-US" altLang="ko-KR" dirty="0" smtClean="0"/>
              <a:t>.append(</a:t>
            </a:r>
            <a:r>
              <a:rPr lang="ko-KR" altLang="en-US" dirty="0" smtClean="0"/>
              <a:t>암호화된</a:t>
            </a:r>
            <a:r>
              <a:rPr lang="en-US" altLang="ko-KR" dirty="0"/>
              <a:t>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Print(“”.join(</a:t>
            </a:r>
            <a:r>
              <a:rPr lang="ko-KR" altLang="en-US" dirty="0" err="1" smtClean="0"/>
              <a:t>빈리스트</a:t>
            </a:r>
            <a:r>
              <a:rPr lang="en-US" altLang="ko-KR" dirty="0" smtClean="0"/>
              <a:t>))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1590675" y="2457450"/>
            <a:ext cx="257175" cy="295275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1590675" y="3400425"/>
            <a:ext cx="257175" cy="295275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1590674" y="4300537"/>
            <a:ext cx="257175" cy="295275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1590675" y="4929186"/>
            <a:ext cx="257175" cy="295275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으로 구부러진 화살표 14"/>
          <p:cNvSpPr/>
          <p:nvPr/>
        </p:nvSpPr>
        <p:spPr>
          <a:xfrm rot="10800000">
            <a:off x="4143374" y="2795587"/>
            <a:ext cx="704851" cy="3009900"/>
          </a:xfrm>
          <a:prstGeom prst="curved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오른쪽으로 구부러진 화살표 15"/>
          <p:cNvSpPr/>
          <p:nvPr/>
        </p:nvSpPr>
        <p:spPr>
          <a:xfrm>
            <a:off x="4848225" y="5686425"/>
            <a:ext cx="45719" cy="476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1590675" y="5805487"/>
            <a:ext cx="257175" cy="295275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내용 개체 틀 2"/>
          <p:cNvSpPr>
            <a:spLocks noGrp="1"/>
          </p:cNvSpPr>
          <p:nvPr>
            <p:ph sz="half" idx="1"/>
          </p:nvPr>
        </p:nvSpPr>
        <p:spPr>
          <a:xfrm>
            <a:off x="6372225" y="2194559"/>
            <a:ext cx="5334000" cy="45015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accent1"/>
                </a:solidFill>
              </a:rPr>
              <a:t>문장</a:t>
            </a:r>
            <a:r>
              <a:rPr lang="en-US" altLang="ko-KR" dirty="0" smtClean="0">
                <a:solidFill>
                  <a:schemeClr val="accent1"/>
                </a:solidFill>
              </a:rPr>
              <a:t>=“</a:t>
            </a:r>
            <a:r>
              <a:rPr lang="en-US" altLang="ko-KR" dirty="0" err="1" smtClean="0">
                <a:solidFill>
                  <a:schemeClr val="accent1"/>
                </a:solidFill>
              </a:rPr>
              <a:t>himynameisneo</a:t>
            </a:r>
            <a:r>
              <a:rPr lang="en-US" altLang="ko-KR" dirty="0" smtClean="0">
                <a:solidFill>
                  <a:schemeClr val="accent1"/>
                </a:solidFill>
              </a:rPr>
              <a:t>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K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0</a:t>
            </a:r>
            <a:r>
              <a:rPr lang="ko-KR" altLang="en-US" dirty="0" err="1" smtClean="0"/>
              <a:t>일때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accent1"/>
                </a:solidFill>
              </a:rPr>
              <a:t>단어</a:t>
            </a:r>
            <a:r>
              <a:rPr lang="en-US" altLang="ko-KR" dirty="0" smtClean="0">
                <a:solidFill>
                  <a:schemeClr val="accent1"/>
                </a:solidFill>
              </a:rPr>
              <a:t>=H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List=[</a:t>
            </a:r>
            <a:r>
              <a:rPr lang="en-US" altLang="ko-KR" dirty="0" err="1"/>
              <a:t>abcdefghijklmnopqrstuvwxyz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accent1"/>
                </a:solidFill>
              </a:rPr>
              <a:t>숫자</a:t>
            </a:r>
            <a:r>
              <a:rPr lang="en-US" altLang="ko-KR" dirty="0" smtClean="0">
                <a:solidFill>
                  <a:schemeClr val="accent1"/>
                </a:solidFill>
              </a:rPr>
              <a:t>=8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암호화된 숫자</a:t>
            </a:r>
            <a:r>
              <a:rPr lang="en-US" altLang="ko-KR" dirty="0" smtClean="0"/>
              <a:t>=</a:t>
            </a:r>
            <a:r>
              <a:rPr lang="ko-KR" altLang="en-US" dirty="0" smtClean="0"/>
              <a:t>암호화 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accent1"/>
                </a:solidFill>
              </a:rPr>
              <a:t>암호화된 숫자</a:t>
            </a:r>
            <a:r>
              <a:rPr lang="en-US" altLang="ko-KR" dirty="0" smtClean="0">
                <a:solidFill>
                  <a:schemeClr val="accent1"/>
                </a:solidFill>
              </a:rPr>
              <a:t>=11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ko-KR" altLang="en-US" dirty="0" err="1" smtClean="0"/>
              <a:t>빈리스트</a:t>
            </a:r>
            <a:r>
              <a:rPr lang="en-US" altLang="ko-KR" dirty="0" smtClean="0"/>
              <a:t>=[]</a:t>
            </a:r>
          </a:p>
          <a:p>
            <a:pPr marL="0" indent="0">
              <a:buNone/>
            </a:pPr>
            <a:r>
              <a:rPr lang="ko-KR" altLang="en-US" dirty="0" err="1" smtClean="0"/>
              <a:t>빈리스트</a:t>
            </a:r>
            <a:r>
              <a:rPr lang="en-US" altLang="ko-KR" dirty="0" smtClean="0"/>
              <a:t>.append(</a:t>
            </a:r>
            <a:r>
              <a:rPr lang="ko-KR" altLang="en-US" dirty="0" smtClean="0"/>
              <a:t>암호화된</a:t>
            </a:r>
            <a:r>
              <a:rPr lang="en-US" altLang="ko-KR" dirty="0"/>
              <a:t>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Print(“”.join(</a:t>
            </a:r>
            <a:r>
              <a:rPr lang="ko-KR" altLang="en-US" dirty="0" err="1" smtClean="0"/>
              <a:t>빈리스트</a:t>
            </a:r>
            <a:r>
              <a:rPr lang="en-US" altLang="ko-KR" dirty="0" smtClean="0"/>
              <a:t>))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아래쪽 화살표 19"/>
          <p:cNvSpPr/>
          <p:nvPr/>
        </p:nvSpPr>
        <p:spPr>
          <a:xfrm>
            <a:off x="7248525" y="2466975"/>
            <a:ext cx="257175" cy="295275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>
            <a:off x="7248525" y="3409950"/>
            <a:ext cx="257175" cy="295275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>
            <a:off x="7248524" y="4310062"/>
            <a:ext cx="257175" cy="295275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>
            <a:off x="7248525" y="4938711"/>
            <a:ext cx="257175" cy="295275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으로 구부러진 화살표 23"/>
          <p:cNvSpPr/>
          <p:nvPr/>
        </p:nvSpPr>
        <p:spPr>
          <a:xfrm rot="10800000">
            <a:off x="9801224" y="2805112"/>
            <a:ext cx="704851" cy="3009900"/>
          </a:xfrm>
          <a:prstGeom prst="curved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오른쪽으로 구부러진 화살표 24"/>
          <p:cNvSpPr/>
          <p:nvPr/>
        </p:nvSpPr>
        <p:spPr>
          <a:xfrm>
            <a:off x="10506075" y="5695950"/>
            <a:ext cx="45719" cy="476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7248525" y="5815012"/>
            <a:ext cx="257175" cy="295275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137606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비행기 구름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181</TotalTime>
  <Words>368</Words>
  <Application>Microsoft Office PowerPoint</Application>
  <PresentationFormat>사용자 지정</PresentationFormat>
  <Paragraphs>183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비행기 구름</vt:lpstr>
      <vt:lpstr>Enigma Program</vt:lpstr>
      <vt:lpstr>목차</vt:lpstr>
      <vt:lpstr> old 에니그마</vt:lpstr>
      <vt:lpstr>Enigma란?</vt:lpstr>
      <vt:lpstr>Enigma 구조 구성</vt:lpstr>
      <vt:lpstr>Enigma 원리</vt:lpstr>
      <vt:lpstr>Enigma 원리</vt:lpstr>
      <vt:lpstr> new 에니그마 1</vt:lpstr>
      <vt:lpstr>전체 구조도</vt:lpstr>
      <vt:lpstr>숫자로 바꾼 이유1</vt:lpstr>
      <vt:lpstr>숫자로 바꾼 이유2</vt:lpstr>
      <vt:lpstr>숫자로 바꾼 이유3</vt:lpstr>
      <vt:lpstr>암호화 방법</vt:lpstr>
      <vt:lpstr>PowerPoint 프레젠테이션</vt:lpstr>
      <vt:lpstr>gui</vt:lpstr>
      <vt:lpstr> new 에니그마 2</vt:lpstr>
      <vt:lpstr>전체 구조도</vt:lpstr>
      <vt:lpstr>로터 리스트</vt:lpstr>
      <vt:lpstr>로터 함수</vt:lpstr>
      <vt:lpstr>한글 분리 코드</vt:lpstr>
      <vt:lpstr>Main 코드</vt:lpstr>
      <vt:lpstr>OUTPUT</vt:lpstr>
      <vt:lpstr>pROGRAM TREE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Enigma Program</dc:title>
  <dc:creator>원 태연</dc:creator>
  <cp:lastModifiedBy>user</cp:lastModifiedBy>
  <cp:revision>31</cp:revision>
  <dcterms:created xsi:type="dcterms:W3CDTF">2018-06-01T05:08:05Z</dcterms:created>
  <dcterms:modified xsi:type="dcterms:W3CDTF">2018-06-11T03:56:55Z</dcterms:modified>
</cp:coreProperties>
</file>